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7" r:id="rId2"/>
    <p:sldId id="25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35" r:id="rId50"/>
    <p:sldId id="336" r:id="rId51"/>
    <p:sldId id="337" r:id="rId52"/>
    <p:sldId id="338" r:id="rId53"/>
    <p:sldId id="281" r:id="rId54"/>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70" d="100"/>
          <a:sy n="70" d="100"/>
        </p:scale>
        <p:origin x="9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48F70-9E08-467B-B86C-3F1708D6831A}" type="doc">
      <dgm:prSet loTypeId="urn:microsoft.com/office/officeart/2005/8/layout/venn1" loCatId="relationship" qsTypeId="urn:microsoft.com/office/officeart/2005/8/quickstyle/simple1" qsCatId="simple" csTypeId="urn:microsoft.com/office/officeart/2005/8/colors/accent1_2" csCatId="accent1" phldr="1"/>
      <dgm:spPr/>
    </dgm:pt>
    <dgm:pt modelId="{709043B6-4890-4528-9F85-CEAA0FF266A8}">
      <dgm:prSet phldrT="[Κείμενο]"/>
      <dgm:spPr/>
      <dgm:t>
        <a:bodyPr/>
        <a:lstStyle/>
        <a:p>
          <a:endParaRPr lang="en-US" dirty="0" smtClean="0"/>
        </a:p>
        <a:p>
          <a:r>
            <a:rPr lang="el-GR" b="1" dirty="0" smtClean="0"/>
            <a:t>Τεχνολογία</a:t>
          </a:r>
          <a:endParaRPr lang="el-GR" b="1" dirty="0"/>
        </a:p>
      </dgm:t>
    </dgm:pt>
    <dgm:pt modelId="{21AD6C06-8010-4D3B-A978-A9BF7341A0E6}" type="parTrans" cxnId="{363A2AA2-0E5C-411F-A4F7-76BDE37093D7}">
      <dgm:prSet/>
      <dgm:spPr/>
      <dgm:t>
        <a:bodyPr/>
        <a:lstStyle/>
        <a:p>
          <a:endParaRPr lang="el-GR"/>
        </a:p>
      </dgm:t>
    </dgm:pt>
    <dgm:pt modelId="{2607B9E9-5079-4C3F-84FD-9A8FDB2A62EB}" type="sibTrans" cxnId="{363A2AA2-0E5C-411F-A4F7-76BDE37093D7}">
      <dgm:prSet/>
      <dgm:spPr/>
      <dgm:t>
        <a:bodyPr/>
        <a:lstStyle/>
        <a:p>
          <a:endParaRPr lang="el-GR"/>
        </a:p>
      </dgm:t>
    </dgm:pt>
    <dgm:pt modelId="{5983B054-2782-4ECA-89E2-9A58CDED89FE}">
      <dgm:prSet phldrT="[Κείμενο]"/>
      <dgm:spPr/>
      <dgm:t>
        <a:bodyPr/>
        <a:lstStyle/>
        <a:p>
          <a:r>
            <a:rPr lang="el-GR" b="1" dirty="0" smtClean="0"/>
            <a:t>Διδακτική</a:t>
          </a:r>
          <a:endParaRPr lang="el-GR" b="1" dirty="0"/>
        </a:p>
      </dgm:t>
    </dgm:pt>
    <dgm:pt modelId="{B3820C22-93D6-41DE-B5E1-FAA9C38AB7BF}" type="parTrans" cxnId="{E98C5BC2-FAF4-4761-9E13-A6FB896D0848}">
      <dgm:prSet/>
      <dgm:spPr/>
      <dgm:t>
        <a:bodyPr/>
        <a:lstStyle/>
        <a:p>
          <a:endParaRPr lang="el-GR"/>
        </a:p>
      </dgm:t>
    </dgm:pt>
    <dgm:pt modelId="{B247C90A-32BF-4DB5-AEC4-74D4FB62E6A0}" type="sibTrans" cxnId="{E98C5BC2-FAF4-4761-9E13-A6FB896D0848}">
      <dgm:prSet/>
      <dgm:spPr/>
      <dgm:t>
        <a:bodyPr/>
        <a:lstStyle/>
        <a:p>
          <a:endParaRPr lang="el-GR"/>
        </a:p>
      </dgm:t>
    </dgm:pt>
    <dgm:pt modelId="{214B4D3A-60A1-4F1A-B56F-C6A13EA08F57}">
      <dgm:prSet phldrT="[Κείμενο]"/>
      <dgm:spPr/>
      <dgm:t>
        <a:bodyPr/>
        <a:lstStyle/>
        <a:p>
          <a:r>
            <a:rPr lang="el-GR" b="1" dirty="0" smtClean="0"/>
            <a:t>Σχολικό Περιεχόμενο</a:t>
          </a:r>
          <a:endParaRPr lang="el-GR" b="1" dirty="0"/>
        </a:p>
      </dgm:t>
    </dgm:pt>
    <dgm:pt modelId="{F492B954-192C-4824-92F7-D8823B7CC75B}" type="parTrans" cxnId="{749B362E-9ED6-4AAB-9CBE-D0016E9325DB}">
      <dgm:prSet/>
      <dgm:spPr/>
      <dgm:t>
        <a:bodyPr/>
        <a:lstStyle/>
        <a:p>
          <a:endParaRPr lang="el-GR"/>
        </a:p>
      </dgm:t>
    </dgm:pt>
    <dgm:pt modelId="{B7DF352F-CCCC-45F7-A422-63BE7F56A90F}" type="sibTrans" cxnId="{749B362E-9ED6-4AAB-9CBE-D0016E9325DB}">
      <dgm:prSet/>
      <dgm:spPr/>
      <dgm:t>
        <a:bodyPr/>
        <a:lstStyle/>
        <a:p>
          <a:endParaRPr lang="el-GR"/>
        </a:p>
      </dgm:t>
    </dgm:pt>
    <dgm:pt modelId="{6A0AAE54-D196-417E-8FB3-794DA3BB49E0}" type="pres">
      <dgm:prSet presAssocID="{B6748F70-9E08-467B-B86C-3F1708D6831A}" presName="compositeShape" presStyleCnt="0">
        <dgm:presLayoutVars>
          <dgm:chMax val="7"/>
          <dgm:dir/>
          <dgm:resizeHandles val="exact"/>
        </dgm:presLayoutVars>
      </dgm:prSet>
      <dgm:spPr/>
    </dgm:pt>
    <dgm:pt modelId="{3F6FEF65-D2B6-4F98-B523-65FFDB70D53D}" type="pres">
      <dgm:prSet presAssocID="{709043B6-4890-4528-9F85-CEAA0FF266A8}" presName="circ1" presStyleLbl="vennNode1" presStyleIdx="0" presStyleCnt="3" custScaleX="87574" custScaleY="80843" custLinFactNeighborX="-13136" custLinFactNeighborY="67892"/>
      <dgm:spPr/>
      <dgm:t>
        <a:bodyPr/>
        <a:lstStyle/>
        <a:p>
          <a:endParaRPr lang="el-GR"/>
        </a:p>
      </dgm:t>
    </dgm:pt>
    <dgm:pt modelId="{EC90653A-F1FB-4498-896F-84E3BF98FBB2}" type="pres">
      <dgm:prSet presAssocID="{709043B6-4890-4528-9F85-CEAA0FF266A8}" presName="circ1Tx" presStyleLbl="revTx" presStyleIdx="0" presStyleCnt="0">
        <dgm:presLayoutVars>
          <dgm:chMax val="0"/>
          <dgm:chPref val="0"/>
          <dgm:bulletEnabled val="1"/>
        </dgm:presLayoutVars>
      </dgm:prSet>
      <dgm:spPr/>
      <dgm:t>
        <a:bodyPr/>
        <a:lstStyle/>
        <a:p>
          <a:endParaRPr lang="el-GR"/>
        </a:p>
      </dgm:t>
    </dgm:pt>
    <dgm:pt modelId="{7A5264C0-03D8-4341-A4D8-3B96CEDCD24D}" type="pres">
      <dgm:prSet presAssocID="{5983B054-2782-4ECA-89E2-9A58CDED89FE}" presName="circ2" presStyleLbl="vennNode1" presStyleIdx="1" presStyleCnt="3" custScaleX="81909" custScaleY="83957" custLinFactNeighborX="-21858" custLinFactNeighborY="-49354"/>
      <dgm:spPr/>
      <dgm:t>
        <a:bodyPr/>
        <a:lstStyle/>
        <a:p>
          <a:endParaRPr lang="el-GR"/>
        </a:p>
      </dgm:t>
    </dgm:pt>
    <dgm:pt modelId="{17CFA9F9-CC93-4F04-9AF4-FEC4388AECFD}" type="pres">
      <dgm:prSet presAssocID="{5983B054-2782-4ECA-89E2-9A58CDED89FE}" presName="circ2Tx" presStyleLbl="revTx" presStyleIdx="0" presStyleCnt="0">
        <dgm:presLayoutVars>
          <dgm:chMax val="0"/>
          <dgm:chPref val="0"/>
          <dgm:bulletEnabled val="1"/>
        </dgm:presLayoutVars>
      </dgm:prSet>
      <dgm:spPr/>
      <dgm:t>
        <a:bodyPr/>
        <a:lstStyle/>
        <a:p>
          <a:endParaRPr lang="el-GR"/>
        </a:p>
      </dgm:t>
    </dgm:pt>
    <dgm:pt modelId="{44196E7A-A823-4E9B-B3A5-8A77479D54B2}" type="pres">
      <dgm:prSet presAssocID="{214B4D3A-60A1-4F1A-B56F-C6A13EA08F57}" presName="circ3" presStyleLbl="vennNode1" presStyleIdx="2" presStyleCnt="3" custScaleX="81542" custScaleY="84865" custLinFactNeighborX="-7346" custLinFactNeighborY="-48157"/>
      <dgm:spPr/>
      <dgm:t>
        <a:bodyPr/>
        <a:lstStyle/>
        <a:p>
          <a:endParaRPr lang="el-GR"/>
        </a:p>
      </dgm:t>
    </dgm:pt>
    <dgm:pt modelId="{7C0CB3C9-63AE-47A6-A8B8-D6390332D92B}" type="pres">
      <dgm:prSet presAssocID="{214B4D3A-60A1-4F1A-B56F-C6A13EA08F57}" presName="circ3Tx" presStyleLbl="revTx" presStyleIdx="0" presStyleCnt="0">
        <dgm:presLayoutVars>
          <dgm:chMax val="0"/>
          <dgm:chPref val="0"/>
          <dgm:bulletEnabled val="1"/>
        </dgm:presLayoutVars>
      </dgm:prSet>
      <dgm:spPr/>
      <dgm:t>
        <a:bodyPr/>
        <a:lstStyle/>
        <a:p>
          <a:endParaRPr lang="el-GR"/>
        </a:p>
      </dgm:t>
    </dgm:pt>
  </dgm:ptLst>
  <dgm:cxnLst>
    <dgm:cxn modelId="{825EA193-E134-4220-92D1-653E1D062DBF}" type="presOf" srcId="{B6748F70-9E08-467B-B86C-3F1708D6831A}" destId="{6A0AAE54-D196-417E-8FB3-794DA3BB49E0}" srcOrd="0" destOrd="0" presId="urn:microsoft.com/office/officeart/2005/8/layout/venn1"/>
    <dgm:cxn modelId="{B35D1C7E-B23E-4E2B-8045-B156B30300DA}" type="presOf" srcId="{709043B6-4890-4528-9F85-CEAA0FF266A8}" destId="{EC90653A-F1FB-4498-896F-84E3BF98FBB2}" srcOrd="1" destOrd="0" presId="urn:microsoft.com/office/officeart/2005/8/layout/venn1"/>
    <dgm:cxn modelId="{55215D40-BDD6-4E9D-A471-C10F02D7336B}" type="presOf" srcId="{214B4D3A-60A1-4F1A-B56F-C6A13EA08F57}" destId="{44196E7A-A823-4E9B-B3A5-8A77479D54B2}" srcOrd="0" destOrd="0" presId="urn:microsoft.com/office/officeart/2005/8/layout/venn1"/>
    <dgm:cxn modelId="{6D89B973-B7A5-46B6-9F56-1D60822EBD9E}" type="presOf" srcId="{214B4D3A-60A1-4F1A-B56F-C6A13EA08F57}" destId="{7C0CB3C9-63AE-47A6-A8B8-D6390332D92B}" srcOrd="1" destOrd="0" presId="urn:microsoft.com/office/officeart/2005/8/layout/venn1"/>
    <dgm:cxn modelId="{E98C5BC2-FAF4-4761-9E13-A6FB896D0848}" srcId="{B6748F70-9E08-467B-B86C-3F1708D6831A}" destId="{5983B054-2782-4ECA-89E2-9A58CDED89FE}" srcOrd="1" destOrd="0" parTransId="{B3820C22-93D6-41DE-B5E1-FAA9C38AB7BF}" sibTransId="{B247C90A-32BF-4DB5-AEC4-74D4FB62E6A0}"/>
    <dgm:cxn modelId="{363A2AA2-0E5C-411F-A4F7-76BDE37093D7}" srcId="{B6748F70-9E08-467B-B86C-3F1708D6831A}" destId="{709043B6-4890-4528-9F85-CEAA0FF266A8}" srcOrd="0" destOrd="0" parTransId="{21AD6C06-8010-4D3B-A978-A9BF7341A0E6}" sibTransId="{2607B9E9-5079-4C3F-84FD-9A8FDB2A62EB}"/>
    <dgm:cxn modelId="{46604734-4D32-4BAB-9A5F-D9015DE2A24D}" type="presOf" srcId="{709043B6-4890-4528-9F85-CEAA0FF266A8}" destId="{3F6FEF65-D2B6-4F98-B523-65FFDB70D53D}" srcOrd="0" destOrd="0" presId="urn:microsoft.com/office/officeart/2005/8/layout/venn1"/>
    <dgm:cxn modelId="{0CC2AE98-6517-45CF-BA51-793793D1769B}" type="presOf" srcId="{5983B054-2782-4ECA-89E2-9A58CDED89FE}" destId="{7A5264C0-03D8-4341-A4D8-3B96CEDCD24D}" srcOrd="0" destOrd="0" presId="urn:microsoft.com/office/officeart/2005/8/layout/venn1"/>
    <dgm:cxn modelId="{A6A669D6-7B5B-45FC-AFEF-2FC9B5484813}" type="presOf" srcId="{5983B054-2782-4ECA-89E2-9A58CDED89FE}" destId="{17CFA9F9-CC93-4F04-9AF4-FEC4388AECFD}" srcOrd="1" destOrd="0" presId="urn:microsoft.com/office/officeart/2005/8/layout/venn1"/>
    <dgm:cxn modelId="{749B362E-9ED6-4AAB-9CBE-D0016E9325DB}" srcId="{B6748F70-9E08-467B-B86C-3F1708D6831A}" destId="{214B4D3A-60A1-4F1A-B56F-C6A13EA08F57}" srcOrd="2" destOrd="0" parTransId="{F492B954-192C-4824-92F7-D8823B7CC75B}" sibTransId="{B7DF352F-CCCC-45F7-A422-63BE7F56A90F}"/>
    <dgm:cxn modelId="{2D337E74-D4E2-4F10-9871-BC9D4E58F0E0}" type="presParOf" srcId="{6A0AAE54-D196-417E-8FB3-794DA3BB49E0}" destId="{3F6FEF65-D2B6-4F98-B523-65FFDB70D53D}" srcOrd="0" destOrd="0" presId="urn:microsoft.com/office/officeart/2005/8/layout/venn1"/>
    <dgm:cxn modelId="{B64FBFCB-9036-4D0B-94FD-385FC5E6736F}" type="presParOf" srcId="{6A0AAE54-D196-417E-8FB3-794DA3BB49E0}" destId="{EC90653A-F1FB-4498-896F-84E3BF98FBB2}" srcOrd="1" destOrd="0" presId="urn:microsoft.com/office/officeart/2005/8/layout/venn1"/>
    <dgm:cxn modelId="{409E7AD6-380A-4806-B242-457F6E6AD65F}" type="presParOf" srcId="{6A0AAE54-D196-417E-8FB3-794DA3BB49E0}" destId="{7A5264C0-03D8-4341-A4D8-3B96CEDCD24D}" srcOrd="2" destOrd="0" presId="urn:microsoft.com/office/officeart/2005/8/layout/venn1"/>
    <dgm:cxn modelId="{078D9D13-D4C2-4FD1-9622-A0FE6DF44991}" type="presParOf" srcId="{6A0AAE54-D196-417E-8FB3-794DA3BB49E0}" destId="{17CFA9F9-CC93-4F04-9AF4-FEC4388AECFD}" srcOrd="3" destOrd="0" presId="urn:microsoft.com/office/officeart/2005/8/layout/venn1"/>
    <dgm:cxn modelId="{772CD51E-2592-45EB-84B1-9F6C782E03C4}" type="presParOf" srcId="{6A0AAE54-D196-417E-8FB3-794DA3BB49E0}" destId="{44196E7A-A823-4E9B-B3A5-8A77479D54B2}" srcOrd="4" destOrd="0" presId="urn:microsoft.com/office/officeart/2005/8/layout/venn1"/>
    <dgm:cxn modelId="{B84CFDE8-AD06-4AB0-B410-F82F5F9ED4F6}" type="presParOf" srcId="{6A0AAE54-D196-417E-8FB3-794DA3BB49E0}" destId="{7C0CB3C9-63AE-47A6-A8B8-D6390332D92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FEF65-D2B6-4F98-B523-65FFDB70D53D}">
      <dsp:nvSpPr>
        <dsp:cNvPr id="0" name=""/>
        <dsp:cNvSpPr/>
      </dsp:nvSpPr>
      <dsp:spPr>
        <a:xfrm>
          <a:off x="2272180" y="2410623"/>
          <a:ext cx="2687618" cy="248104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smtClean="0"/>
        </a:p>
        <a:p>
          <a:pPr lvl="0" algn="ctr" defTabSz="977900">
            <a:lnSpc>
              <a:spcPct val="90000"/>
            </a:lnSpc>
            <a:spcBef>
              <a:spcPct val="0"/>
            </a:spcBef>
            <a:spcAft>
              <a:spcPct val="35000"/>
            </a:spcAft>
          </a:pPr>
          <a:r>
            <a:rPr lang="el-GR" sz="2200" b="1" kern="1200" dirty="0" smtClean="0"/>
            <a:t>Τεχνολογία</a:t>
          </a:r>
          <a:endParaRPr lang="el-GR" sz="2200" b="1" kern="1200" dirty="0"/>
        </a:p>
      </dsp:txBody>
      <dsp:txXfrm>
        <a:off x="2630529" y="2844806"/>
        <a:ext cx="1970920" cy="1116470"/>
      </dsp:txXfrm>
    </dsp:sp>
    <dsp:sp modelId="{7A5264C0-03D8-4341-A4D8-3B96CEDCD24D}">
      <dsp:nvSpPr>
        <dsp:cNvPr id="0" name=""/>
        <dsp:cNvSpPr/>
      </dsp:nvSpPr>
      <dsp:spPr>
        <a:xfrm>
          <a:off x="3198819" y="682702"/>
          <a:ext cx="2513761" cy="257661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b="1" kern="1200" dirty="0" smtClean="0"/>
            <a:t>Διδακτική</a:t>
          </a:r>
          <a:endParaRPr lang="el-GR" sz="2200" b="1" kern="1200" dirty="0"/>
        </a:p>
      </dsp:txBody>
      <dsp:txXfrm>
        <a:off x="3967611" y="1348327"/>
        <a:ext cx="1508256" cy="1417137"/>
      </dsp:txXfrm>
    </dsp:sp>
    <dsp:sp modelId="{44196E7A-A823-4E9B-B3A5-8A77479D54B2}">
      <dsp:nvSpPr>
        <dsp:cNvPr id="0" name=""/>
        <dsp:cNvSpPr/>
      </dsp:nvSpPr>
      <dsp:spPr>
        <a:xfrm>
          <a:off x="1435047" y="705504"/>
          <a:ext cx="2502498" cy="2604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l-GR" sz="2200" b="1" kern="1200" dirty="0" smtClean="0"/>
            <a:t>Σχολικό Περιεχόμενο</a:t>
          </a:r>
          <a:endParaRPr lang="el-GR" sz="2200" b="1" kern="1200" dirty="0"/>
        </a:p>
      </dsp:txBody>
      <dsp:txXfrm>
        <a:off x="1670699" y="1378328"/>
        <a:ext cx="1501499" cy="143246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9/9/2015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Η ενασχόληση της Διδακτικής σχετίζεται με τη μάθηση που λαμβάνει ή δεν λαμβάνει χώρα στο πλαίσιο της διδασκαλίας ενός συγκεκριμένου γνωστικού αντικειμένου. Δεν ασχολείται συνεπώς με τις διαδικασίες της μάθησης γενικώς (αυτό αποτελεί ερευνητικό πρόβλημα της ψυχολογίας) αλλά με τις διαδικασίες της μάθησης που αφορούν συγκεκριμένα περιεχόμενα, αυτά που υπάρχουν στα προγράμματα σπουδών των επιμέρους γνωστικών αντικειμένων.  </a:t>
            </a:r>
          </a:p>
          <a:p>
            <a:r>
              <a:rPr lang="el-GR" smtClean="0"/>
              <a:t>Δεδομένου ότι η Διδακτική δεν ασχολείται γενικά με τη μάθηση αλλά ειδικά με τη μάθηση ειδικών περιεχομένων (αυτών που άπτονται των γνώσεων του σχολείου) δεν αναφερόμαστε σε μια γενική Διδακτική αλλά σε Διδακτικές των επιμέρους γνωστικών αντικειμένων</a:t>
            </a:r>
          </a:p>
          <a:p>
            <a:r>
              <a:rPr lang="el-GR" smtClean="0"/>
              <a:t>Για το λόγο αυτό δεν αναφερόμαστε σε μια γενική διδακτική αλλά σε επιμέρους διδακτικές των αντικειμένων</a:t>
            </a:r>
            <a:r>
              <a:rPr lang="en-GB" smtClean="0"/>
              <a:t>.</a:t>
            </a:r>
            <a:endParaRPr lang="el-GR"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6D73D2-1521-4138-B96F-C14BDFDE4611}" type="slidenum">
              <a:rPr lang="en-GB" smtClean="0"/>
              <a:pPr>
                <a:spcBef>
                  <a:spcPct val="0"/>
                </a:spcBef>
              </a:pPr>
              <a:t>10</a:t>
            </a:fld>
            <a:endParaRPr lang="en-GB" smtClean="0"/>
          </a:p>
        </p:txBody>
      </p:sp>
    </p:spTree>
    <p:extLst>
      <p:ext uri="{BB962C8B-B14F-4D97-AF65-F5344CB8AC3E}">
        <p14:creationId xmlns:p14="http://schemas.microsoft.com/office/powerpoint/2010/main" val="350939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Η Διδακτική των Επιστημών και οι επιμέρους Διδακτικές των αντικειμένων (μαθηματικά, φυσική, πληροφορική, κλπ.) προέκυψε μέσα από διεπιστημονικές έρευνες στις επιστήμες της εκπαίδευσης, της ψυχολογίας (εκπαιδευτικής και γνωστικής), των επιμέρους γνωστικών αντικειμένων και της κοινωνιολογίας της εκπαίδευσης. </a:t>
            </a:r>
            <a:endParaRPr lang="en-GB"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C8DC28-9302-4E13-B212-7B5F4338D807}" type="slidenum">
              <a:rPr lang="en-GB" smtClean="0"/>
              <a:pPr>
                <a:spcBef>
                  <a:spcPct val="0"/>
                </a:spcBef>
              </a:pPr>
              <a:t>11</a:t>
            </a:fld>
            <a:endParaRPr lang="en-GB" smtClean="0"/>
          </a:p>
        </p:txBody>
      </p:sp>
    </p:spTree>
    <p:extLst>
      <p:ext uri="{BB962C8B-B14F-4D97-AF65-F5344CB8AC3E}">
        <p14:creationId xmlns:p14="http://schemas.microsoft.com/office/powerpoint/2010/main" val="112087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l-GR" smtClean="0"/>
              <a:t>Σταδιακή μετεξέλιξη από τέχνη της διδασκαλίας (μια πρακτική με σαφείς εμπειρικές αναφορές)</a:t>
            </a:r>
          </a:p>
          <a:p>
            <a:pPr>
              <a:lnSpc>
                <a:spcPct val="90000"/>
              </a:lnSpc>
            </a:pPr>
            <a:r>
              <a:rPr lang="el-GR" smtClean="0"/>
              <a:t>Σε επιστημονική περιοχή με διακριτό αντικείμενο, ιδιαίτερες μεθόδους και τεχνικές και σαφές εννοιολογικό πλαίσιο </a:t>
            </a:r>
          </a:p>
          <a:p>
            <a:r>
              <a:rPr lang="el-GR" smtClean="0"/>
              <a:t>Οι πρώτες προσπάθειες στη Διδακτική είχαν σαφείς εμπειρικές αναφορές αφού βασίστηκαν στη μελέτη της δουλειάς των εκπαιδευτικών της πράξης. Σταδιακά όμως, η Διδακτική χρησιμοποίησε έννοιες και μεθόδους από όμορα επιστημονικά πεδία (παιδαγωγική, ψυχολογία, κοινωνιολογία, κλπ.).  </a:t>
            </a:r>
          </a:p>
          <a:p>
            <a:r>
              <a:rPr lang="el-GR" smtClean="0"/>
              <a:t>Η Διδακτική αναπτύχθηκε αρχικώς στα πλαίσια της μελέτης της διδασκαλίας μαθημάτων θετικών επιστημών και ειδικότερα των μαθηματικών. Για το λόγο αυτό αναφερόμαστε σε έναν γενικότερο επιστημονικό κλάδο, αυτόν της Διδακτικής των Επιστημών, με τα επιμέρους πεδία του, όπως αυτό της Διδακτικής των Μαθηματικών, της Διδακτικής των Φυσικών Επιστημών, κλπ. Οι επιμέρους κλάδοι των διδακτικών έχουν αναπτύξει τις δικές τους έννοιες και θεωρητικά εργαλεία αλλά μοιράζονται και μια σειρά από βασικές έννοιες, μεθόδους και τεχνικές. </a:t>
            </a:r>
            <a:endParaRPr lang="en-GB"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E94CA2-5EBA-4FA7-9698-83FAC7491455}" type="slidenum">
              <a:rPr lang="en-GB" smtClean="0"/>
              <a:pPr>
                <a:spcBef>
                  <a:spcPct val="0"/>
                </a:spcBef>
              </a:pPr>
              <a:t>12</a:t>
            </a:fld>
            <a:endParaRPr lang="en-GB" smtClean="0"/>
          </a:p>
        </p:txBody>
      </p:sp>
    </p:spTree>
    <p:extLst>
      <p:ext uri="{BB962C8B-B14F-4D97-AF65-F5344CB8AC3E}">
        <p14:creationId xmlns:p14="http://schemas.microsoft.com/office/powerpoint/2010/main" val="88719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Το θεωρητικό πλαίσιο που βασίζεται η Διδακτική των Επιστημών περιέχει τρεις βασικούς άξονες που αφορούν:</a:t>
            </a:r>
          </a:p>
          <a:p>
            <a:r>
              <a:rPr lang="el-GR" smtClean="0"/>
              <a:t>1) τη φύση και τη δομή των γνώσεων που περιέχονται στα προγράμματα σπουδών (είναι δηλαδή ένα επιστημολογικό πρόβλημα). Η Διδακτική μελετά τη δημιουργία των προγραμμάτων σπουδών και των αναλυτικών προγραμμάτων και συμβάλει στην ανάπτυξή τους.</a:t>
            </a:r>
          </a:p>
          <a:p>
            <a:r>
              <a:rPr lang="el-GR" smtClean="0"/>
              <a:t>2) τη μάθηση (απόκτηση και οικοδόμηση) αυτών των γνώσεων από τους μαθητές. Η Διδακτική μελετά τη μάθηση συγκεκριμένων περιεχομένων (αυτών που βρίσκονται στα αναλυτικά προγράμματα σπουδών)</a:t>
            </a:r>
          </a:p>
          <a:p>
            <a:r>
              <a:rPr lang="el-GR" smtClean="0"/>
              <a:t>Γ) τη μελέτη της διαδικασίας αυτής σε πραγματικές τάξεις, δηλαδή τη διδασκαλία. </a:t>
            </a:r>
          </a:p>
          <a:p>
            <a:r>
              <a:rPr lang="el-GR" smtClean="0"/>
              <a:t>Η Διδακτική με άλλα λόγια σχετίζεται με συγκεκριμένου τύπου μάθηση, αυτή που συμβαίνει στο σχολείο (με την ευρεία έννοια του όρου), την οποία ονομάζουμε σχολική μάθηση.    </a:t>
            </a:r>
            <a:endParaRPr lang="en-GB"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98C0FD-9274-47F1-BFD2-0A52F7CA6B27}" type="slidenum">
              <a:rPr lang="en-GB" smtClean="0"/>
              <a:pPr>
                <a:spcBef>
                  <a:spcPct val="0"/>
                </a:spcBef>
              </a:pPr>
              <a:t>13</a:t>
            </a:fld>
            <a:endParaRPr lang="en-GB" smtClean="0"/>
          </a:p>
        </p:txBody>
      </p:sp>
    </p:spTree>
    <p:extLst>
      <p:ext uri="{BB962C8B-B14F-4D97-AF65-F5344CB8AC3E}">
        <p14:creationId xmlns:p14="http://schemas.microsoft.com/office/powerpoint/2010/main" val="3291906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Με βάση το προηγούμενο θεωρητικό πλαίσιο μπορούμε να αναπαραστήσουμε το αντικείμενο μελέτης της διδακτικής με το διδακτικό τρίγωνο. Το διδακτικό τρίγωνο συμβολίζει με εποπτικό τρόπο την έννοια της Διδακτικής και αναπαριστά τις σχέσεις και τις αλληλεπιδράσεις ανάμεσα στις γνώσεις, τους μαθητές και τον εκπαιδευτικό. </a:t>
            </a:r>
            <a:endParaRPr lang="en-GB"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83CCB8-5B58-4BF9-885B-71655BF9BBFE}" type="slidenum">
              <a:rPr lang="en-GB" smtClean="0"/>
              <a:pPr>
                <a:spcBef>
                  <a:spcPct val="0"/>
                </a:spcBef>
              </a:pPr>
              <a:t>14</a:t>
            </a:fld>
            <a:endParaRPr lang="en-GB" smtClean="0"/>
          </a:p>
        </p:txBody>
      </p:sp>
    </p:spTree>
    <p:extLst>
      <p:ext uri="{BB962C8B-B14F-4D97-AF65-F5344CB8AC3E}">
        <p14:creationId xmlns:p14="http://schemas.microsoft.com/office/powerpoint/2010/main" val="51976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Με βάση το προηγούμενο θεωρητικό πλαίσιο μπορούμε να αναπαραστήσουμε το αντικείμενο μελέτης της διδακτικής με το διδακτικό τρίγωνο. Το «εμπλουτισμένο με ΤΠΕ» διδακτικό τρίγωνο συμβολίζει με εποπτικό τρόπο την έννοια της Διδακτικής και αναπαριστά τις σχέσεις και τις αλληλεπιδράσεις ανάμεσα στις γνώσεις, τους μαθητές και τον εκπαιδευτικό. </a:t>
            </a:r>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AB2196-2349-46C4-A047-F8798EFD8A28}" type="slidenum">
              <a:rPr lang="en-GB" smtClean="0"/>
              <a:pPr>
                <a:spcBef>
                  <a:spcPct val="0"/>
                </a:spcBef>
              </a:pPr>
              <a:t>16</a:t>
            </a:fld>
            <a:endParaRPr lang="en-GB" smtClean="0"/>
          </a:p>
        </p:txBody>
      </p:sp>
    </p:spTree>
    <p:extLst>
      <p:ext uri="{BB962C8B-B14F-4D97-AF65-F5344CB8AC3E}">
        <p14:creationId xmlns:p14="http://schemas.microsoft.com/office/powerpoint/2010/main" val="2539945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472465-BAED-4032-A268-DF5465A45DB0}" type="slidenum">
              <a:rPr lang="en-GB" smtClean="0"/>
              <a:pPr>
                <a:spcBef>
                  <a:spcPct val="0"/>
                </a:spcBef>
              </a:pPr>
              <a:t>17</a:t>
            </a:fld>
            <a:endParaRPr lang="en-GB" smtClean="0"/>
          </a:p>
        </p:txBody>
      </p:sp>
    </p:spTree>
    <p:extLst>
      <p:ext uri="{BB962C8B-B14F-4D97-AF65-F5344CB8AC3E}">
        <p14:creationId xmlns:p14="http://schemas.microsoft.com/office/powerpoint/2010/main" val="567901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472465-BAED-4032-A268-DF5465A45DB0}" type="slidenum">
              <a:rPr lang="en-GB" smtClean="0"/>
              <a:pPr>
                <a:spcBef>
                  <a:spcPct val="0"/>
                </a:spcBef>
              </a:pPr>
              <a:t>18</a:t>
            </a:fld>
            <a:endParaRPr lang="en-GB" smtClean="0"/>
          </a:p>
        </p:txBody>
      </p:sp>
    </p:spTree>
    <p:extLst>
      <p:ext uri="{BB962C8B-B14F-4D97-AF65-F5344CB8AC3E}">
        <p14:creationId xmlns:p14="http://schemas.microsoft.com/office/powerpoint/2010/main" val="903378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Τα προγράμματα σπουδών της ελληνικής εκπαίδευσης δημιουργούνται από το Παιδαγωγικό Ινστιτούτο</a:t>
            </a:r>
          </a:p>
          <a:p>
            <a:r>
              <a:rPr lang="el-GR" smtClean="0"/>
              <a:t>Το Ενιαίο Πλαίσιο Προγράμματος Σπουδών (ΕΠΠΣ) περιγράφει τις αρχές, τους γενικούς σκοπούς της εκπαίδευσης, τους ειδικούς σκοπούς και στόχους διδασκαλίας κάθε γνωστικού αντικειμένου για κάθε τάξη και μορφή σχολείου. Με βάση το ΕΠΠΣ γίνονται τα αναλυτικά προγράμματα σπουδών και τα βιβλία. </a:t>
            </a:r>
          </a:p>
          <a:p>
            <a:pPr marL="0" lvl="2"/>
            <a:r>
              <a:rPr lang="el-GR" smtClean="0"/>
              <a:t>Το ΔΕΠΠΣ εισάγει την έννοια της «διαθεματικότητας» </a:t>
            </a:r>
          </a:p>
          <a:p>
            <a:pPr marL="0" lvl="2"/>
            <a:r>
              <a:rPr lang="el-GR" smtClean="0"/>
              <a:t>Το ΑΠΣ εξειδικεύει το ΕΠΠΣ στα επιμέρους μαθήματα/τάξεις </a:t>
            </a:r>
          </a:p>
          <a:p>
            <a:r>
              <a:rPr lang="el-GR" smtClean="0"/>
              <a:t> </a:t>
            </a:r>
          </a:p>
          <a:p>
            <a:r>
              <a:rPr lang="el-GR" smtClean="0"/>
              <a:t> </a:t>
            </a:r>
            <a:endParaRPr lang="en-GB"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7B90DB-23FB-43B9-B133-F044D10EBBB4}" type="slidenum">
              <a:rPr lang="en-GB" smtClean="0"/>
              <a:pPr>
                <a:spcBef>
                  <a:spcPct val="0"/>
                </a:spcBef>
              </a:pPr>
              <a:t>19</a:t>
            </a:fld>
            <a:endParaRPr lang="en-GB" smtClean="0"/>
          </a:p>
        </p:txBody>
      </p:sp>
    </p:spTree>
    <p:extLst>
      <p:ext uri="{BB962C8B-B14F-4D97-AF65-F5344CB8AC3E}">
        <p14:creationId xmlns:p14="http://schemas.microsoft.com/office/powerpoint/2010/main" val="540887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z="1200" dirty="0" smtClean="0"/>
              <a:t>Ο όρος </a:t>
            </a:r>
            <a:r>
              <a:rPr lang="el-GR" sz="1200" b="1" dirty="0" smtClean="0"/>
              <a:t>"αναλυτικό πρόγραμμα"</a:t>
            </a:r>
            <a:r>
              <a:rPr lang="el-GR" sz="1200" dirty="0" smtClean="0"/>
              <a:t> αναφέρεται στη διατύπωση των χαρακτηριστικών μιας διδακτικής πρότασης. Τυπικές παράμετροι ενός αναλυτικού προγράμματος είναι οι στόχοι του, το περιεχόμενο στο οποίο αναφέρεται, οι μέθοδοι που χρησιμοποιεί, οι διαδικασίες που προτείνει ή οι προτάσεις αξιολόγησής του. Η διδακτική πρόταση μπορεί να αφορά τη διδασκαλία μιας ολόκληρης εκπαιδευτικής βαθμίδας ή τάξης σε συγκεκριμένο γνωστικό αντικείμενο ή σε σύνολο γνωστικών αντικειμένων.</a:t>
            </a:r>
          </a:p>
          <a:p>
            <a:endParaRPr lang="el-GR" dirty="0" smtClean="0"/>
          </a:p>
          <a:p>
            <a:r>
              <a:rPr lang="el-GR" dirty="0" smtClean="0"/>
              <a:t> </a:t>
            </a:r>
            <a:endParaRPr lang="en-GB"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7B90DB-23FB-43B9-B133-F044D10EBBB4}" type="slidenum">
              <a:rPr lang="en-GB" smtClean="0"/>
              <a:pPr>
                <a:spcBef>
                  <a:spcPct val="0"/>
                </a:spcBef>
              </a:pPr>
              <a:t>20</a:t>
            </a:fld>
            <a:endParaRPr lang="en-GB" smtClean="0"/>
          </a:p>
        </p:txBody>
      </p:sp>
    </p:spTree>
    <p:extLst>
      <p:ext uri="{BB962C8B-B14F-4D97-AF65-F5344CB8AC3E}">
        <p14:creationId xmlns:p14="http://schemas.microsoft.com/office/powerpoint/2010/main" val="280668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Ο Διδακτικός Μετασχηματισμός μελετά τις διαδικασίες μετατροπής της επιστημονικής γνώσης σε σχολική γνώση. </a:t>
            </a:r>
          </a:p>
          <a:p>
            <a:r>
              <a:rPr lang="el-GR" dirty="0" smtClean="0"/>
              <a:t>Στο πλαίσιο αυτό είναι απαραίτητο να γίνει η διάκριση ανάμεσα στην “επιστημονική γνώση” (όπως αυτή παράγεται από την επιστημονική έρευνα) και στη “διδαχθείσα γνώση” (όπως αυτή μπορεί να παρατηρηθεί στη σχολική πρακτική) </a:t>
            </a:r>
            <a:endParaRPr lang="en-GB" dirty="0" smtClean="0"/>
          </a:p>
          <a:p>
            <a:r>
              <a:rPr lang="el-GR" dirty="0" smtClean="0"/>
              <a:t>Ο Διδακτικός Μετασχηματισμός ασχολείται </a:t>
            </a:r>
            <a:endParaRPr lang="en-GB" dirty="0" smtClean="0"/>
          </a:p>
          <a:p>
            <a:r>
              <a:rPr lang="el-GR" dirty="0" smtClean="0"/>
              <a:t>(σε γενικό επίπεδο) με τη μετάβαση από ένα “αντικείμενο επιστημονικής γνώσης” σε ένα “αντικείμενο διδασκαλίας” </a:t>
            </a:r>
            <a:endParaRPr lang="en-GB" dirty="0" smtClean="0"/>
          </a:p>
          <a:p>
            <a:r>
              <a:rPr lang="el-GR" dirty="0" smtClean="0"/>
              <a:t>(σε ειδικό επίπεδο) με την περιγραφή των γενικών μηχανισμών που επιτρέπουν το πέρασμα από ένα “αντικείμενο επιστημονικής γνώσης” σε ένα “αντικείμενο διδασκαλίας” </a:t>
            </a:r>
            <a:endParaRPr lang="en-GB" dirty="0" smtClean="0"/>
          </a:p>
          <a:p>
            <a:r>
              <a:rPr lang="el-GR" dirty="0" smtClean="0"/>
              <a:t>η Διδακτική μελετά πως γίνεται ο μετασχηματισμός των επιστημονικών εννοιών σε «σχολικές» έννοιες </a:t>
            </a:r>
            <a:endParaRPr lang="en-GB" dirty="0" smtClean="0"/>
          </a:p>
          <a:p>
            <a:endParaRPr lang="el-GR" dirty="0" smtClean="0"/>
          </a:p>
          <a:p>
            <a:r>
              <a:rPr lang="el-GR" dirty="0" smtClean="0"/>
              <a:t> </a:t>
            </a:r>
            <a:endParaRPr lang="en-GB"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7B90DB-23FB-43B9-B133-F044D10EBBB4}" type="slidenum">
              <a:rPr lang="en-GB" smtClean="0"/>
              <a:pPr>
                <a:spcBef>
                  <a:spcPct val="0"/>
                </a:spcBef>
              </a:pPr>
              <a:t>21</a:t>
            </a:fld>
            <a:endParaRPr lang="en-GB" smtClean="0"/>
          </a:p>
        </p:txBody>
      </p:sp>
    </p:spTree>
    <p:extLst>
      <p:ext uri="{BB962C8B-B14F-4D97-AF65-F5344CB8AC3E}">
        <p14:creationId xmlns:p14="http://schemas.microsoft.com/office/powerpoint/2010/main" val="2440838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Ο Διδακτικός Μετασχηματισμός μελετά τις διαδικασίες μετατροπής της επιστημονικής γνώσης σε σχολική γνώση. </a:t>
            </a:r>
          </a:p>
          <a:p>
            <a:r>
              <a:rPr lang="el-GR" dirty="0" smtClean="0"/>
              <a:t>Στο πλαίσιο αυτό είναι απαραίτητο να γίνει η διάκριση ανάμεσα στην “επιστημονική γνώση” (όπως αυτή παράγεται από την επιστημονική έρευνα) και στη “διδαχθείσα γνώση” (όπως αυτή μπορεί να παρατηρηθεί στη σχολική πρακτική) </a:t>
            </a:r>
            <a:endParaRPr lang="en-GB" dirty="0" smtClean="0"/>
          </a:p>
          <a:p>
            <a:r>
              <a:rPr lang="el-GR" dirty="0" smtClean="0"/>
              <a:t>Ο Διδακτικός Μετασχηματισμός ασχολείται </a:t>
            </a:r>
            <a:endParaRPr lang="en-GB" dirty="0" smtClean="0"/>
          </a:p>
          <a:p>
            <a:r>
              <a:rPr lang="el-GR" dirty="0" smtClean="0"/>
              <a:t>(σε γενικό επίπεδο) με τη μετάβαση από ένα “αντικείμενο επιστημονικής γνώσης” σε ένα “αντικείμενο διδασκαλίας” </a:t>
            </a:r>
            <a:endParaRPr lang="en-GB" dirty="0" smtClean="0"/>
          </a:p>
          <a:p>
            <a:r>
              <a:rPr lang="el-GR" dirty="0" smtClean="0"/>
              <a:t>(σε ειδικό επίπεδο) με την περιγραφή των γενικών μηχανισμών που επιτρέπουν το πέρασμα από ένα “αντικείμενο επιστημονικής γνώσης” σε ένα “αντικείμενο διδασκαλίας” </a:t>
            </a:r>
            <a:endParaRPr lang="en-GB" dirty="0" smtClean="0"/>
          </a:p>
          <a:p>
            <a:r>
              <a:rPr lang="el-GR" dirty="0" smtClean="0"/>
              <a:t>η Διδακτική μελετά πως γίνεται ο μετασχηματισμός των επιστημονικών εννοιών σε «σχολικές» έννοιες </a:t>
            </a:r>
            <a:endParaRPr lang="en-GB" dirty="0" smtClean="0"/>
          </a:p>
          <a:p>
            <a:endParaRPr lang="en-GB"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2C2F43-03A8-47E9-98AB-964C16DA295B}" type="slidenum">
              <a:rPr lang="en-GB" smtClean="0"/>
              <a:pPr>
                <a:spcBef>
                  <a:spcPct val="0"/>
                </a:spcBef>
              </a:pPr>
              <a:t>22</a:t>
            </a:fld>
            <a:endParaRPr lang="en-GB" smtClean="0"/>
          </a:p>
        </p:txBody>
      </p:sp>
    </p:spTree>
    <p:extLst>
      <p:ext uri="{BB962C8B-B14F-4D97-AF65-F5344CB8AC3E}">
        <p14:creationId xmlns:p14="http://schemas.microsoft.com/office/powerpoint/2010/main" val="500969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472465-BAED-4032-A268-DF5465A45DB0}" type="slidenum">
              <a:rPr lang="en-GB" smtClean="0"/>
              <a:pPr>
                <a:spcBef>
                  <a:spcPct val="0"/>
                </a:spcBef>
              </a:pPr>
              <a:t>26</a:t>
            </a:fld>
            <a:endParaRPr lang="en-GB" smtClean="0"/>
          </a:p>
        </p:txBody>
      </p:sp>
    </p:spTree>
    <p:extLst>
      <p:ext uri="{BB962C8B-B14F-4D97-AF65-F5344CB8AC3E}">
        <p14:creationId xmlns:p14="http://schemas.microsoft.com/office/powerpoint/2010/main" val="4059184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Οι άνθρωποι για να κατανοήσουν τον κόσμο που τους περιβάλλει δημιουργούν ιδέες, νοητικά μοντέλα και αναπαραστάσεις. </a:t>
            </a:r>
          </a:p>
          <a:p>
            <a:r>
              <a:rPr lang="el-GR" smtClean="0"/>
              <a:t>Οι αναπαραστάσεις είναι μια ανθρώπινη δραστηριότητα που συνίσταται στην παραγωγή νοερών εικόνων ή συμβόλων με βασικό χαρακτηριστικό να αντικαθιστούν άλλες (απούσες κατά κανόνα) οντότητες. </a:t>
            </a:r>
          </a:p>
          <a:p>
            <a:r>
              <a:rPr lang="el-GR" smtClean="0"/>
              <a:t>Οι ιδέες αυτές σπάνια αντιστοιχούν με τις επιστημονικές αντιλήψεις για τις αντίστοιχες έννοιες ή τα τεχνολογικά αντικείμενα. </a:t>
            </a:r>
          </a:p>
          <a:p>
            <a:pPr>
              <a:lnSpc>
                <a:spcPct val="80000"/>
              </a:lnSpc>
            </a:pPr>
            <a:r>
              <a:rPr lang="el-GR" smtClean="0"/>
              <a:t>Οι ιδέες των μαθητών αλλάζουν δύσκολα: Βασικό χαρακτηριστικό των ιδεών των παιδιών είναι η αντίσταση σε κάθε μορφή συστηματικής ή μη διδασκαλίας </a:t>
            </a:r>
          </a:p>
          <a:p>
            <a:pPr>
              <a:lnSpc>
                <a:spcPct val="80000"/>
              </a:lnSpc>
            </a:pPr>
            <a:r>
              <a:rPr lang="en-GB" smtClean="0"/>
              <a:t>Η αρχική αναπαράσταση του πληροφορικού συστήματος συνίσταται από τη νοητική εικόνα ενός αντικειμένου όχι τοποθετημένου στο χώρο και το χρόνο. </a:t>
            </a:r>
            <a:endParaRPr lang="el-GR" smtClean="0"/>
          </a:p>
          <a:p>
            <a:pPr>
              <a:lnSpc>
                <a:spcPct val="80000"/>
              </a:lnSpc>
            </a:pPr>
            <a:r>
              <a:rPr lang="en-GB" smtClean="0"/>
              <a:t>Το αντικείμενο αυτό δεν διαθέτει ιδιαίτερα χαρακτηριστικά στις αναπαραστάσεις του χρήστη και δεν διαφέρει για παράδειγμα από ένα ρομπότ. </a:t>
            </a:r>
            <a:endParaRPr lang="el-GR" smtClean="0"/>
          </a:p>
          <a:p>
            <a:pPr>
              <a:lnSpc>
                <a:spcPct val="80000"/>
              </a:lnSpc>
            </a:pPr>
            <a:r>
              <a:rPr lang="en-GB" smtClean="0"/>
              <a:t>Η αρχική αντίληψη του συστήματος σχετίζεται στενά με αυτά που παρατηρεί άμεσα ο χρήστης (κυρίως σε επίπεδο υλικού). </a:t>
            </a:r>
            <a:endParaRPr lang="el-GR" smtClean="0"/>
          </a:p>
          <a:p>
            <a:endParaRPr lang="en-GB"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7E7982-9021-42E7-B4DB-3636BD372530}" type="slidenum">
              <a:rPr lang="en-GB" smtClean="0"/>
              <a:pPr>
                <a:spcBef>
                  <a:spcPct val="0"/>
                </a:spcBef>
              </a:pPr>
              <a:t>27</a:t>
            </a:fld>
            <a:endParaRPr lang="en-GB" smtClean="0"/>
          </a:p>
        </p:txBody>
      </p:sp>
    </p:spTree>
    <p:extLst>
      <p:ext uri="{BB962C8B-B14F-4D97-AF65-F5344CB8AC3E}">
        <p14:creationId xmlns:p14="http://schemas.microsoft.com/office/powerpoint/2010/main" val="1044656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2A8172-7B24-4147-B712-CDB7D787818C}" type="slidenum">
              <a:rPr lang="en-GB" smtClean="0"/>
              <a:pPr>
                <a:spcBef>
                  <a:spcPct val="0"/>
                </a:spcBef>
              </a:pPr>
              <a:t>28</a:t>
            </a:fld>
            <a:endParaRPr lang="en-GB" smtClean="0"/>
          </a:p>
        </p:txBody>
      </p:sp>
    </p:spTree>
    <p:extLst>
      <p:ext uri="{BB962C8B-B14F-4D97-AF65-F5344CB8AC3E}">
        <p14:creationId xmlns:p14="http://schemas.microsoft.com/office/powerpoint/2010/main" val="1216280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801E52-C3E8-410C-BDC8-937485C04088}" type="slidenum">
              <a:rPr lang="en-GB" smtClean="0"/>
              <a:pPr>
                <a:spcBef>
                  <a:spcPct val="0"/>
                </a:spcBef>
              </a:pPr>
              <a:t>29</a:t>
            </a:fld>
            <a:endParaRPr lang="en-GB" smtClean="0"/>
          </a:p>
        </p:txBody>
      </p:sp>
    </p:spTree>
    <p:extLst>
      <p:ext uri="{BB962C8B-B14F-4D97-AF65-F5344CB8AC3E}">
        <p14:creationId xmlns:p14="http://schemas.microsoft.com/office/powerpoint/2010/main" val="2870712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32B675-8C89-4F2B-B8E9-CA33B284D666}" type="slidenum">
              <a:rPr lang="en-GB" smtClean="0"/>
              <a:pPr>
                <a:spcBef>
                  <a:spcPct val="0"/>
                </a:spcBef>
              </a:pPr>
              <a:t>30</a:t>
            </a:fld>
            <a:endParaRPr lang="en-GB" smtClean="0"/>
          </a:p>
        </p:txBody>
      </p:sp>
    </p:spTree>
    <p:extLst>
      <p:ext uri="{BB962C8B-B14F-4D97-AF65-F5344CB8AC3E}">
        <p14:creationId xmlns:p14="http://schemas.microsoft.com/office/powerpoint/2010/main" val="2212022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DC58F8-E64D-4D47-8989-1D6532D95F34}" type="slidenum">
              <a:rPr lang="en-GB" smtClean="0"/>
              <a:pPr>
                <a:spcBef>
                  <a:spcPct val="0"/>
                </a:spcBef>
              </a:pPr>
              <a:t>31</a:t>
            </a:fld>
            <a:endParaRPr lang="en-GB" smtClean="0"/>
          </a:p>
        </p:txBody>
      </p:sp>
    </p:spTree>
    <p:extLst>
      <p:ext uri="{BB962C8B-B14F-4D97-AF65-F5344CB8AC3E}">
        <p14:creationId xmlns:p14="http://schemas.microsoft.com/office/powerpoint/2010/main" val="1980191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Η ανάδειξη των λαθών που κάνουν οι μαθητές και η αναζήτηση των αιτιών από τις οποίες προέρχονται συνιστά βασικό ζητούμενο στη Διδακτική</a:t>
            </a:r>
          </a:p>
          <a:p>
            <a:r>
              <a:rPr lang="el-GR" smtClean="0"/>
              <a:t>Τα «λάθη» και τα γνωστικά εμπόδια εμποδίζουν τη σκέψη των παιδιών και την αναδιοργάνωση των αναπαραστάσεών τους. </a:t>
            </a:r>
          </a:p>
          <a:p>
            <a:r>
              <a:rPr lang="el-GR" smtClean="0"/>
              <a:t>Η υπέρβαση των λαθών και των γνωστικών εμποδίων απαιτεί συνήθως ατομική αναδιοργάνωση της σκέψης του υποκειμένου που λαμβάνει χώρα μέσα από διαδικασίες γνωστικής σύγκρουσης. </a:t>
            </a:r>
          </a:p>
          <a:p>
            <a:r>
              <a:rPr lang="el-GR" smtClean="0"/>
              <a:t>Στην περίπτωση που η γνωστική σύγκρουση που είναι προϊόν διαπροσωπικής αλληλεπίδρασης και συνεπώς αναπτύσσεται μέσω διαδικασιών κοινωνικής προέλευσης αναφερόμαστε και κοινωνικογνωστική σύγκρουση </a:t>
            </a:r>
            <a:endParaRPr lang="en-GB" smtClean="0"/>
          </a:p>
          <a:p>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30814C-12D0-43E8-88B9-F2BB716849AE}" type="slidenum">
              <a:rPr lang="en-GB" smtClean="0"/>
              <a:pPr>
                <a:spcBef>
                  <a:spcPct val="0"/>
                </a:spcBef>
              </a:pPr>
              <a:t>32</a:t>
            </a:fld>
            <a:endParaRPr lang="en-GB" smtClean="0"/>
          </a:p>
        </p:txBody>
      </p:sp>
    </p:spTree>
    <p:extLst>
      <p:ext uri="{BB962C8B-B14F-4D97-AF65-F5344CB8AC3E}">
        <p14:creationId xmlns:p14="http://schemas.microsoft.com/office/powerpoint/2010/main" val="1588704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Οι εννοιολογικές δομές που σχηματίζουν αυτοί που μαθαίνουν δεν είναι στατικές, αλλά αλλάζουν διαρκώς κατά την απόκτηση νέων γνώσεων</a:t>
            </a:r>
            <a:endParaRPr lang="en-GB"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400554-9CF1-471F-862D-0B8D8B3393D4}" type="slidenum">
              <a:rPr lang="en-GB" smtClean="0"/>
              <a:pPr>
                <a:spcBef>
                  <a:spcPct val="0"/>
                </a:spcBef>
              </a:pPr>
              <a:t>34</a:t>
            </a:fld>
            <a:endParaRPr lang="en-GB" smtClean="0"/>
          </a:p>
        </p:txBody>
      </p:sp>
    </p:spTree>
    <p:extLst>
      <p:ext uri="{BB962C8B-B14F-4D97-AF65-F5344CB8AC3E}">
        <p14:creationId xmlns:p14="http://schemas.microsoft.com/office/powerpoint/2010/main" val="213980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2A8172-7B24-4147-B712-CDB7D787818C}" type="slidenum">
              <a:rPr lang="en-GB" smtClean="0"/>
              <a:pPr>
                <a:spcBef>
                  <a:spcPct val="0"/>
                </a:spcBef>
              </a:pPr>
              <a:t>35</a:t>
            </a:fld>
            <a:endParaRPr lang="en-GB" smtClean="0"/>
          </a:p>
        </p:txBody>
      </p:sp>
    </p:spTree>
    <p:extLst>
      <p:ext uri="{BB962C8B-B14F-4D97-AF65-F5344CB8AC3E}">
        <p14:creationId xmlns:p14="http://schemas.microsoft.com/office/powerpoint/2010/main" val="2305318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472465-BAED-4032-A268-DF5465A45DB0}" type="slidenum">
              <a:rPr lang="en-GB" smtClean="0"/>
              <a:pPr>
                <a:spcBef>
                  <a:spcPct val="0"/>
                </a:spcBef>
              </a:pPr>
              <a:t>36</a:t>
            </a:fld>
            <a:endParaRPr lang="en-GB" smtClean="0"/>
          </a:p>
        </p:txBody>
      </p:sp>
    </p:spTree>
    <p:extLst>
      <p:ext uri="{BB962C8B-B14F-4D97-AF65-F5344CB8AC3E}">
        <p14:creationId xmlns:p14="http://schemas.microsoft.com/office/powerpoint/2010/main" val="212314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439847-045F-407D-B8FA-34D7B5B702AF}" type="slidenum">
              <a:rPr lang="en-GB" smtClean="0"/>
              <a:pPr>
                <a:spcBef>
                  <a:spcPct val="0"/>
                </a:spcBef>
              </a:pPr>
              <a:t>37</a:t>
            </a:fld>
            <a:endParaRPr lang="en-GB" smtClean="0"/>
          </a:p>
        </p:txBody>
      </p:sp>
    </p:spTree>
    <p:extLst>
      <p:ext uri="{BB962C8B-B14F-4D97-AF65-F5344CB8AC3E}">
        <p14:creationId xmlns:p14="http://schemas.microsoft.com/office/powerpoint/2010/main" val="2241636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EA0AFA-C2E0-47AC-B1E8-AB4528A1C889}" type="slidenum">
              <a:rPr lang="en-GB" smtClean="0"/>
              <a:pPr>
                <a:spcBef>
                  <a:spcPct val="0"/>
                </a:spcBef>
              </a:pPr>
              <a:t>38</a:t>
            </a:fld>
            <a:endParaRPr lang="en-GB" smtClean="0"/>
          </a:p>
        </p:txBody>
      </p:sp>
    </p:spTree>
    <p:extLst>
      <p:ext uri="{BB962C8B-B14F-4D97-AF65-F5344CB8AC3E}">
        <p14:creationId xmlns:p14="http://schemas.microsoft.com/office/powerpoint/2010/main" val="1710492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Οι μέθοδοι, οι τεχνικές και τα εργαλεία που χρησιμοποιούνται για την υλοποίηση μιας διδασκαλίας εντάσσονται σε αυτό που αποκαλούμε συχνά ως διδακτική μεθοδολογία ή μεθοδολογία διδασκαλίας. </a:t>
            </a:r>
          </a:p>
          <a:p>
            <a:r>
              <a:rPr lang="el-GR" smtClean="0"/>
              <a:t>Η μεθοδολογία διδασκαλίας υλοποιείται μέσω συγκεκριμένης διδακτικής παρέμβασης και απαιτεί τη χρήση κατάλληλης ή κατάλληλων διδακτικών στρατηγικών </a:t>
            </a:r>
            <a:endParaRPr lang="en-GB"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533E58-39C3-4B46-BE66-43C0937EA43B}" type="slidenum">
              <a:rPr lang="en-GB" smtClean="0"/>
              <a:pPr>
                <a:spcBef>
                  <a:spcPct val="0"/>
                </a:spcBef>
              </a:pPr>
              <a:t>45</a:t>
            </a:fld>
            <a:endParaRPr lang="en-GB" smtClean="0"/>
          </a:p>
        </p:txBody>
      </p:sp>
    </p:spTree>
    <p:extLst>
      <p:ext uri="{BB962C8B-B14F-4D97-AF65-F5344CB8AC3E}">
        <p14:creationId xmlns:p14="http://schemas.microsoft.com/office/powerpoint/2010/main" val="521319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DD8F7B-F92B-455B-A7FA-B36776F9A127}" type="slidenum">
              <a:rPr lang="en-GB" smtClean="0"/>
              <a:pPr>
                <a:spcBef>
                  <a:spcPct val="0"/>
                </a:spcBef>
              </a:pPr>
              <a:t>46</a:t>
            </a:fld>
            <a:endParaRPr lang="en-GB" smtClean="0"/>
          </a:p>
        </p:txBody>
      </p:sp>
    </p:spTree>
    <p:extLst>
      <p:ext uri="{BB962C8B-B14F-4D97-AF65-F5344CB8AC3E}">
        <p14:creationId xmlns:p14="http://schemas.microsoft.com/office/powerpoint/2010/main" val="3074675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B8B1CE-A586-496B-9E9A-4A8B48A96147}" type="slidenum">
              <a:rPr lang="en-GB" smtClean="0"/>
              <a:pPr>
                <a:spcBef>
                  <a:spcPct val="0"/>
                </a:spcBef>
              </a:pPr>
              <a:t>47</a:t>
            </a:fld>
            <a:endParaRPr lang="en-GB" smtClean="0"/>
          </a:p>
        </p:txBody>
      </p:sp>
    </p:spTree>
    <p:extLst>
      <p:ext uri="{BB962C8B-B14F-4D97-AF65-F5344CB8AC3E}">
        <p14:creationId xmlns:p14="http://schemas.microsoft.com/office/powerpoint/2010/main" val="364244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472465-BAED-4032-A268-DF5465A45DB0}" type="slidenum">
              <a:rPr lang="en-GB" smtClean="0"/>
              <a:pPr>
                <a:spcBef>
                  <a:spcPct val="0"/>
                </a:spcBef>
              </a:pPr>
              <a:t>48</a:t>
            </a:fld>
            <a:endParaRPr lang="en-GB" smtClean="0"/>
          </a:p>
        </p:txBody>
      </p:sp>
    </p:spTree>
    <p:extLst>
      <p:ext uri="{BB962C8B-B14F-4D97-AF65-F5344CB8AC3E}">
        <p14:creationId xmlns:p14="http://schemas.microsoft.com/office/powerpoint/2010/main" val="64855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Σκοπός</a:t>
            </a:r>
            <a:endParaRPr lang="en-GB"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BA5AE1-BAA9-469C-B894-72160B74238F}" type="slidenum">
              <a:rPr lang="en-GB" smtClean="0"/>
              <a:pPr>
                <a:spcBef>
                  <a:spcPct val="0"/>
                </a:spcBef>
              </a:pPr>
              <a:t>4</a:t>
            </a:fld>
            <a:endParaRPr lang="en-GB" smtClean="0"/>
          </a:p>
        </p:txBody>
      </p:sp>
    </p:spTree>
    <p:extLst>
      <p:ext uri="{BB962C8B-B14F-4D97-AF65-F5344CB8AC3E}">
        <p14:creationId xmlns:p14="http://schemas.microsoft.com/office/powerpoint/2010/main" val="10128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Έννοιες - Κλειδιά</a:t>
            </a:r>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171B79-4DE3-4352-A723-18E0B6E59BA0}" type="slidenum">
              <a:rPr lang="en-GB" smtClean="0"/>
              <a:pPr>
                <a:spcBef>
                  <a:spcPct val="0"/>
                </a:spcBef>
              </a:pPr>
              <a:t>5</a:t>
            </a:fld>
            <a:endParaRPr lang="en-GB" smtClean="0"/>
          </a:p>
        </p:txBody>
      </p:sp>
    </p:spTree>
    <p:extLst>
      <p:ext uri="{BB962C8B-B14F-4D97-AF65-F5344CB8AC3E}">
        <p14:creationId xmlns:p14="http://schemas.microsoft.com/office/powerpoint/2010/main" val="315678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Τα ερωτήματα που θέτει και μελετά η Διδακτική απασχολούν τόσο τους ερευνητές στον χώρο των επιστημών της εκπαίδευσης όσο και τους εκπαιδευτικούς των επιμέρους ειδικοτήτων στις διάφορες βαθμίδες.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7BE41E-F1C0-4901-9983-C34E8B9DE913}" type="slidenum">
              <a:rPr lang="en-GB" smtClean="0"/>
              <a:pPr>
                <a:spcBef>
                  <a:spcPct val="0"/>
                </a:spcBef>
              </a:pPr>
              <a:t>6</a:t>
            </a:fld>
            <a:endParaRPr lang="en-GB" smtClean="0"/>
          </a:p>
        </p:txBody>
      </p:sp>
    </p:spTree>
    <p:extLst>
      <p:ext uri="{BB962C8B-B14F-4D97-AF65-F5344CB8AC3E}">
        <p14:creationId xmlns:p14="http://schemas.microsoft.com/office/powerpoint/2010/main" val="240050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Τα ερωτήματα που θέτει και μελετά η Διδακτική απασχολούν τόσο τους ερευνητές στον χώρο των επιστημών της εκπαίδευσης όσο και τους εκπαιδευτικούς των επιμέρους ειδικοτήτων στις διάφορες βαθμίδες. </a:t>
            </a:r>
          </a:p>
          <a:p>
            <a:r>
              <a:rPr lang="el-GR" smtClean="0"/>
              <a:t>Παράδειγμα τέτοιου ερωτήματος είναι πως θα επιτευχθεί η διδασκαλία ενός αντικειμένου (π.χ. η έννοια του αρχείου στην Πληροφορική) και όλα τα προβλήματα που μπορεί να αντιμετωπίσει αυτή η διδασκαλία (π.χ. γιατί κάποιοι μαθητές δεν μπορούν να αποθηκεύσουν σωστά ένα αρχείο;) </a:t>
            </a:r>
          </a:p>
          <a:p>
            <a:r>
              <a:rPr lang="el-GR" smtClean="0"/>
              <a:t>Το ερευνητικό πεδίο με το οποίο ασχολείται η Διδακτική αφορά το πώς ευνοείται η «μετάδοση» (από τους εκπαιδευτικούς) και η «οικοδόμηση» (από τους μαθητές) των γνώσεων στο πλαίσιο ατομικών και κυρίως συλλογικών καταστάσεων διδασκαλίας.  </a:t>
            </a:r>
            <a:endParaRPr lang="en-GB"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66618F-987D-457D-8489-EF979B73969A}" type="slidenum">
              <a:rPr lang="en-GB" smtClean="0"/>
              <a:pPr>
                <a:spcBef>
                  <a:spcPct val="0"/>
                </a:spcBef>
              </a:pPr>
              <a:t>7</a:t>
            </a:fld>
            <a:endParaRPr lang="en-GB" smtClean="0"/>
          </a:p>
        </p:txBody>
      </p:sp>
    </p:spTree>
    <p:extLst>
      <p:ext uri="{BB962C8B-B14F-4D97-AF65-F5344CB8AC3E}">
        <p14:creationId xmlns:p14="http://schemas.microsoft.com/office/powerpoint/2010/main" val="396317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Η Διδακτική έχει το δικό της ανεξάρτητο ερευνητικό αντικείμενο, το οποίο διακρίνεται από τα αντικείμενα άλλων όμορων επιστημονικών περιοχών</a:t>
            </a:r>
            <a:r>
              <a:rPr lang="en-GB" smtClean="0"/>
              <a:t> (</a:t>
            </a:r>
            <a:r>
              <a:rPr lang="el-GR" smtClean="0"/>
              <a:t>όπως είναι η παιδαγωγική, η εκπαιδευτική ψυχολογία, η ψυχολογία της μάθησης, κλπ.</a:t>
            </a:r>
            <a:r>
              <a:rPr lang="en-GB" smtClean="0"/>
              <a:t>)</a:t>
            </a:r>
            <a:r>
              <a:rPr lang="el-GR" smtClean="0"/>
              <a:t>.</a:t>
            </a:r>
          </a:p>
          <a:p>
            <a:r>
              <a:rPr lang="el-GR" smtClean="0"/>
              <a:t>Ειδικότερα, η Διδακτική έχει ως αντικείμενο τη μελέτη των διαδικασιών μετάδοσης (από τους εκπαιδευτικούς) και οικοδόμησης (από τους μαθητές) των γνώσεων στο πλαίσιο ενός γνωστικού αντικειμένου (μαθήματος) με απώτερο στόχο τη βελτίωση αυτών των διαδικασιών. </a:t>
            </a:r>
          </a:p>
          <a:p>
            <a:r>
              <a:rPr lang="el-GR" smtClean="0"/>
              <a:t>Με άλλα λόγια, δεν μελετά απλώς τις συνθήκες διδασκαλίας και μάθησης αλλά ενδιαφέρεται να τις κατανοήσει όσο το δυνατόν καλύτερα ώστε να συμβάλει στη βελτίωσή τους με επιστημονικό τρόπο.   </a:t>
            </a:r>
          </a:p>
          <a:p>
            <a:r>
              <a:rPr lang="el-GR" smtClean="0"/>
              <a:t>Το βασικό συνεπώς πρόβλημα μελέτης της Διδακτικής είναι οι περιπτώσεις εκείνες όπου συμβαίνει και κυρίως όπου δεν συμβαίνει μάθηση.</a:t>
            </a:r>
          </a:p>
          <a:p>
            <a:r>
              <a:rPr lang="el-GR" smtClean="0"/>
              <a:t>Το πρόβλημα αυτό είναι στενά συνδεμένο με τις γνώσεις και τις δεξιότητες που πρέπει να αποκτήσουν οι μαθητές και άρα με ένα συγκεκριμένο γνωστικό αντικείμενο. </a:t>
            </a:r>
          </a:p>
          <a:p>
            <a:r>
              <a:rPr lang="el-GR" smtClean="0"/>
              <a:t>Με απλό τρόπο θα λέγαμε ότι η Διδακτική μελετά τα προβλήματα της δουλειάς των εκπαιδευτικών όταν διδάσκουν και τα προβλήματα της «δουλειάς» των μαθητών όταν μαθαίνουν συγκεκριμένες γνώσεις ή δεξιότητες</a:t>
            </a:r>
            <a:r>
              <a:rPr lang="en-GB" smtClean="0"/>
              <a:t> </a:t>
            </a:r>
            <a:r>
              <a:rPr lang="el-GR" smtClean="0"/>
              <a:t>με σκοπό να δώσει λύσεις σε αυτά τα προβλήματα. </a:t>
            </a:r>
          </a:p>
          <a:p>
            <a:endParaRPr lang="en-GB"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D8B2F4-644B-4615-AA3F-94D85BBE1673}" type="slidenum">
              <a:rPr lang="en-GB" smtClean="0"/>
              <a:pPr>
                <a:spcBef>
                  <a:spcPct val="0"/>
                </a:spcBef>
              </a:pPr>
              <a:t>8</a:t>
            </a:fld>
            <a:endParaRPr lang="en-GB" smtClean="0"/>
          </a:p>
        </p:txBody>
      </p:sp>
    </p:spTree>
    <p:extLst>
      <p:ext uri="{BB962C8B-B14F-4D97-AF65-F5344CB8AC3E}">
        <p14:creationId xmlns:p14="http://schemas.microsoft.com/office/powerpoint/2010/main" val="349201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Η διδακτική διακρίνεται ως ξεχωριστός κλάδος από άλλους κλάδους όπως η παιδαγωγική, η γνωστική ψυχολογία, κλπ. ως προς το ακόλουθο γεγονός: η διδακτική δεν επικεντρώνεται ιδιαίτερα στα γενικά προβλήματα της διδασκαλίας αλλά κάνει αποκλειστικές αναφορές στο προς διδασκαλία αντικείμενο. </a:t>
            </a:r>
            <a:endParaRPr lang="en-GB"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008E88-5F9E-4AAA-8208-2F586F47DDCA}" type="slidenum">
              <a:rPr lang="en-GB" smtClean="0"/>
              <a:pPr>
                <a:spcBef>
                  <a:spcPct val="0"/>
                </a:spcBef>
              </a:pPr>
              <a:t>9</a:t>
            </a:fld>
            <a:endParaRPr lang="en-GB" smtClean="0"/>
          </a:p>
        </p:txBody>
      </p:sp>
    </p:spTree>
    <p:extLst>
      <p:ext uri="{BB962C8B-B14F-4D97-AF65-F5344CB8AC3E}">
        <p14:creationId xmlns:p14="http://schemas.microsoft.com/office/powerpoint/2010/main" val="387789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9/9/2015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9/9/2015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ep.edu.g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pi-schools.g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3124200"/>
            <a:ext cx="7776864" cy="2115094"/>
          </a:xfrm>
        </p:spPr>
        <p:txBody>
          <a:bodyPr>
            <a:noAutofit/>
          </a:bodyPr>
          <a:lstStyle/>
          <a:p>
            <a:r>
              <a:rPr lang="el-GR" sz="2800" b="1" dirty="0"/>
              <a:t>Ενότητα </a:t>
            </a:r>
            <a:r>
              <a:rPr lang="el-GR" sz="2800" b="1" dirty="0"/>
              <a:t>8</a:t>
            </a:r>
            <a:r>
              <a:rPr lang="en-US" sz="2800" b="1" dirty="0" smtClean="0"/>
              <a:t> </a:t>
            </a:r>
            <a:r>
              <a:rPr lang="el-GR" sz="2800" b="1" dirty="0" smtClean="0"/>
              <a:t>:</a:t>
            </a:r>
            <a:r>
              <a:rPr lang="en-US" sz="2800" dirty="0" smtClean="0"/>
              <a:t> </a:t>
            </a:r>
            <a:r>
              <a:rPr lang="el-GR" sz="2800" dirty="0" smtClean="0"/>
              <a:t> </a:t>
            </a:r>
            <a:r>
              <a:rPr lang="el-GR" sz="2800" dirty="0" smtClean="0"/>
              <a:t>Βασικές έννοιες της Διδακτικής &amp; ΤΠΕ</a:t>
            </a:r>
            <a:endParaRPr lang="en-US" sz="2800" dirty="0" smtClean="0"/>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33400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6388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p:txBody>
          <a:bodyPr vert="horz" wrap="square" lIns="91440" tIns="45720" rIns="91440" bIns="45720" numCol="1" anchorCtr="0" compatLnSpc="1">
            <a:prstTxWarp prst="textNoShape">
              <a:avLst/>
            </a:prstTxWarp>
            <a:normAutofit fontScale="90000"/>
          </a:bodyPr>
          <a:lstStyle/>
          <a:p>
            <a:pPr>
              <a:defRPr/>
            </a:pPr>
            <a:r>
              <a:rPr lang="el-GR" sz="4000" b="1" smtClean="0">
                <a:effectLst/>
              </a:rPr>
              <a:t>Διδακτική των Επιστημών &amp;</a:t>
            </a:r>
            <a:r>
              <a:rPr lang="en-US" sz="4000" b="1" smtClean="0">
                <a:effectLst/>
              </a:rPr>
              <a:t> </a:t>
            </a:r>
            <a:r>
              <a:rPr lang="el-GR" sz="4000" b="1" smtClean="0">
                <a:effectLst/>
              </a:rPr>
              <a:t>Θεωρίες Μάθησης</a:t>
            </a:r>
          </a:p>
        </p:txBody>
      </p:sp>
      <p:sp>
        <p:nvSpPr>
          <p:cNvPr id="28676" name="Rectangle 3"/>
          <p:cNvSpPr>
            <a:spLocks noGrp="1" noChangeArrowheads="1"/>
          </p:cNvSpPr>
          <p:nvPr>
            <p:ph type="body" idx="1"/>
          </p:nvPr>
        </p:nvSpPr>
        <p:spPr>
          <a:xfrm>
            <a:off x="609600" y="1648642"/>
            <a:ext cx="8260649" cy="4433887"/>
          </a:xfrm>
        </p:spPr>
        <p:txBody>
          <a:bodyPr/>
          <a:lstStyle/>
          <a:p>
            <a:pPr>
              <a:lnSpc>
                <a:spcPct val="80000"/>
              </a:lnSpc>
            </a:pPr>
            <a:r>
              <a:rPr lang="el-GR" sz="2400" dirty="0" smtClean="0"/>
              <a:t>Η Διδακτική δεν ασχολείται με τη μάθηση γενικά (αυτό είναι αντικείμενο της Ψυχολογίας)</a:t>
            </a:r>
          </a:p>
          <a:p>
            <a:pPr>
              <a:lnSpc>
                <a:spcPct val="80000"/>
              </a:lnSpc>
            </a:pPr>
            <a:r>
              <a:rPr lang="el-GR" sz="2400" b="1" dirty="0" smtClean="0"/>
              <a:t>Διδακτική των Επιστημών</a:t>
            </a:r>
            <a:r>
              <a:rPr lang="el-GR" sz="2400" dirty="0" smtClean="0"/>
              <a:t>: η Διδακτική ασχολείται με τη μάθηση στο πλαίσιο ενός </a:t>
            </a:r>
            <a:r>
              <a:rPr lang="el-GR" sz="2400" i="1" u="sng" dirty="0" smtClean="0"/>
              <a:t>γνωστικού αντικειμένου</a:t>
            </a:r>
            <a:r>
              <a:rPr lang="el-GR" sz="2400" dirty="0" smtClean="0"/>
              <a:t> (δίνοντας συνεπώς έμφαση στα </a:t>
            </a:r>
            <a:r>
              <a:rPr lang="el-GR" sz="2400" i="1" u="sng" dirty="0" smtClean="0"/>
              <a:t>περιεχόμενα</a:t>
            </a:r>
            <a:r>
              <a:rPr lang="el-GR" sz="2400" dirty="0" smtClean="0"/>
              <a:t>)</a:t>
            </a:r>
          </a:p>
          <a:p>
            <a:pPr>
              <a:lnSpc>
                <a:spcPct val="80000"/>
              </a:lnSpc>
            </a:pPr>
            <a:r>
              <a:rPr lang="el-GR" sz="2400" dirty="0" smtClean="0"/>
              <a:t>Παραδείγματα:</a:t>
            </a:r>
          </a:p>
          <a:p>
            <a:pPr lvl="1">
              <a:lnSpc>
                <a:spcPct val="80000"/>
              </a:lnSpc>
            </a:pPr>
            <a:r>
              <a:rPr lang="el-GR" sz="2000" dirty="0" smtClean="0"/>
              <a:t>Πως οικοδομείται η έννοια του χώρου ή του χρόνου (πρόβλημα της ψυχολογίας)</a:t>
            </a:r>
          </a:p>
          <a:p>
            <a:pPr lvl="1">
              <a:lnSpc>
                <a:spcPct val="80000"/>
              </a:lnSpc>
            </a:pPr>
            <a:r>
              <a:rPr lang="el-GR" sz="2000" dirty="0" smtClean="0"/>
              <a:t>Πως οικοδομείται η έννοια του τριγώνου (πρόβλημα της διδακτικής των μαθηματικών)</a:t>
            </a:r>
          </a:p>
          <a:p>
            <a:pPr lvl="1">
              <a:lnSpc>
                <a:spcPct val="80000"/>
              </a:lnSpc>
            </a:pPr>
            <a:r>
              <a:rPr lang="el-GR" sz="2000" dirty="0" smtClean="0"/>
              <a:t>Πως οικοδομείται η έννοια της εντολής επανάληψης (πρόβλημα της διδακτικής της πληροφορικής) </a:t>
            </a:r>
          </a:p>
          <a:p>
            <a:pPr lvl="1">
              <a:lnSpc>
                <a:spcPct val="80000"/>
              </a:lnSpc>
            </a:pPr>
            <a:r>
              <a:rPr lang="el-GR" sz="2000" dirty="0" smtClean="0"/>
              <a:t>Πως οικοδομείται η έννοια της επιτάχυνσης (διδακτική της φυσικής) </a:t>
            </a:r>
          </a:p>
          <a:p>
            <a:pPr lvl="1">
              <a:lnSpc>
                <a:spcPct val="80000"/>
              </a:lnSpc>
            </a:pPr>
            <a:endParaRPr lang="el-GR" sz="2000" dirty="0" smtClean="0"/>
          </a:p>
          <a:p>
            <a:pPr>
              <a:lnSpc>
                <a:spcPct val="80000"/>
              </a:lnSpc>
            </a:pPr>
            <a:endParaRPr lang="el-GR" sz="2000" dirty="0" smtClean="0"/>
          </a:p>
        </p:txBody>
      </p:sp>
      <p:sp>
        <p:nvSpPr>
          <p:cNvPr id="2867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003082-95BB-49F5-B531-8A8DB13CE4AD}" type="slidenum">
              <a:rPr lang="en-US" smtClean="0">
                <a:solidFill>
                  <a:srgbClr val="B5A788"/>
                </a:solidFill>
                <a:latin typeface="Gill Sans MT" panose="020B0502020104020203" pitchFamily="34" charset="0"/>
              </a:rPr>
              <a:pPr/>
              <a:t>10</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497918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pPr>
              <a:defRPr/>
            </a:pPr>
            <a:r>
              <a:rPr lang="el-GR" sz="4000" b="1" dirty="0"/>
              <a:t>Συγκρότηση του </a:t>
            </a:r>
            <a:r>
              <a:rPr lang="el-GR" sz="4000" b="1" dirty="0" smtClean="0"/>
              <a:t>πεδίου </a:t>
            </a:r>
            <a:r>
              <a:rPr lang="el-GR" sz="4000" b="1" dirty="0"/>
              <a:t>της </a:t>
            </a:r>
            <a:r>
              <a:rPr lang="el-GR" sz="4000" b="1" dirty="0" smtClean="0"/>
              <a:t>Διδακτικής των Επιστημών </a:t>
            </a:r>
            <a:endParaRPr lang="el-GR" sz="4000" b="1" dirty="0"/>
          </a:p>
        </p:txBody>
      </p:sp>
      <p:sp>
        <p:nvSpPr>
          <p:cNvPr id="30724" name="Rectangle 3"/>
          <p:cNvSpPr>
            <a:spLocks noGrp="1" noChangeArrowheads="1"/>
          </p:cNvSpPr>
          <p:nvPr>
            <p:ph type="body" idx="1"/>
          </p:nvPr>
        </p:nvSpPr>
        <p:spPr>
          <a:xfrm>
            <a:off x="762000" y="1785938"/>
            <a:ext cx="7986713" cy="4114800"/>
          </a:xfrm>
        </p:spPr>
        <p:txBody>
          <a:bodyPr>
            <a:normAutofit lnSpcReduction="10000"/>
          </a:bodyPr>
          <a:lstStyle/>
          <a:p>
            <a:pPr>
              <a:lnSpc>
                <a:spcPct val="90000"/>
              </a:lnSpc>
            </a:pPr>
            <a:r>
              <a:rPr lang="el-GR" sz="2800" dirty="0" smtClean="0"/>
              <a:t>Η </a:t>
            </a:r>
            <a:r>
              <a:rPr lang="el-GR" sz="2800" u="sng" dirty="0" smtClean="0"/>
              <a:t>Διδακτική των Επιστημών </a:t>
            </a:r>
            <a:r>
              <a:rPr lang="el-GR" sz="2800" dirty="0" smtClean="0"/>
              <a:t>προέκυψε μέσα από διεπιστημονικές έρευνες </a:t>
            </a:r>
          </a:p>
          <a:p>
            <a:pPr lvl="1">
              <a:lnSpc>
                <a:spcPct val="90000"/>
              </a:lnSpc>
            </a:pPr>
            <a:r>
              <a:rPr lang="el-GR" sz="2400" dirty="0" smtClean="0"/>
              <a:t>Στηρίζεται στην </a:t>
            </a:r>
            <a:r>
              <a:rPr lang="el-GR" sz="2400" i="1" dirty="0" smtClean="0"/>
              <a:t>παιδαγωγική</a:t>
            </a:r>
            <a:r>
              <a:rPr lang="el-GR" sz="2400" dirty="0" smtClean="0"/>
              <a:t>, στη </a:t>
            </a:r>
            <a:r>
              <a:rPr lang="el-GR" sz="2400" i="1" dirty="0" smtClean="0"/>
              <a:t>ψυχολογία</a:t>
            </a:r>
            <a:r>
              <a:rPr lang="el-GR" sz="2400" dirty="0" smtClean="0"/>
              <a:t> και στο </a:t>
            </a:r>
            <a:r>
              <a:rPr lang="el-GR" sz="2400" i="1" dirty="0" smtClean="0"/>
              <a:t>γνωστικό αντικείμενο</a:t>
            </a:r>
            <a:r>
              <a:rPr lang="el-GR" sz="2400" dirty="0" smtClean="0"/>
              <a:t> (π.χ. Φυσική, Πληροφορική) με το οποίο ασχολείται καθώς και στην κοινωνιολογία </a:t>
            </a:r>
          </a:p>
          <a:p>
            <a:pPr>
              <a:lnSpc>
                <a:spcPct val="90000"/>
              </a:lnSpc>
            </a:pPr>
            <a:r>
              <a:rPr lang="el-GR" sz="2800" dirty="0" smtClean="0"/>
              <a:t>Η προβληματική της Διδακτικής δεν εκπίπτει σε αυτήν της </a:t>
            </a:r>
            <a:r>
              <a:rPr lang="el-GR" sz="2800" i="1" dirty="0" smtClean="0"/>
              <a:t>ψυχολογίας</a:t>
            </a:r>
            <a:r>
              <a:rPr lang="el-GR" sz="2800" dirty="0" smtClean="0"/>
              <a:t>, της </a:t>
            </a:r>
            <a:r>
              <a:rPr lang="el-GR" sz="2800" i="1" dirty="0" smtClean="0"/>
              <a:t>κοινωνιολογίας</a:t>
            </a:r>
            <a:r>
              <a:rPr lang="el-GR" sz="2800" dirty="0" smtClean="0"/>
              <a:t> ή του </a:t>
            </a:r>
            <a:r>
              <a:rPr lang="el-GR" sz="2800" i="1" dirty="0" smtClean="0"/>
              <a:t>γνωστικού αντικειμένου</a:t>
            </a:r>
            <a:r>
              <a:rPr lang="el-GR" sz="2800" dirty="0" smtClean="0"/>
              <a:t> με το οποίο συνδέεται</a:t>
            </a:r>
          </a:p>
          <a:p>
            <a:pPr lvl="1">
              <a:lnSpc>
                <a:spcPct val="90000"/>
              </a:lnSpc>
            </a:pPr>
            <a:r>
              <a:rPr lang="el-GR" sz="2400" dirty="0" smtClean="0"/>
              <a:t>Ένας «καλός» εκπαιδευτικός μαθηματικών (ή ένας επιστήμονας μαθηματικός) δεν είναι ειδικοί της διδακτικής των μαθηματικών </a:t>
            </a:r>
            <a:endParaRPr lang="en-GB" sz="2400" dirty="0" smtClean="0"/>
          </a:p>
        </p:txBody>
      </p:sp>
      <p:sp>
        <p:nvSpPr>
          <p:cNvPr id="3072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E0B87C-DA17-40ED-9E70-06982F18FB6C}" type="slidenum">
              <a:rPr lang="en-US" smtClean="0">
                <a:solidFill>
                  <a:srgbClr val="B5A788"/>
                </a:solidFill>
                <a:latin typeface="Gill Sans MT" panose="020B0502020104020203" pitchFamily="34" charset="0"/>
              </a:rPr>
              <a:pPr/>
              <a:t>11</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622078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1" y="274638"/>
            <a:ext cx="8553450" cy="1143000"/>
          </a:xfrm>
        </p:spPr>
        <p:txBody>
          <a:bodyPr>
            <a:noAutofit/>
          </a:bodyPr>
          <a:lstStyle/>
          <a:p>
            <a:pPr>
              <a:defRPr/>
            </a:pPr>
            <a:r>
              <a:rPr lang="el-GR" sz="4000" b="1" dirty="0" smtClean="0"/>
              <a:t>Η εξέλιξη της Διδακτικής των Επιστημών</a:t>
            </a:r>
            <a:endParaRPr lang="en-US" sz="4000" b="1" dirty="0"/>
          </a:p>
        </p:txBody>
      </p:sp>
      <p:sp>
        <p:nvSpPr>
          <p:cNvPr id="32772" name="Rectangle 3"/>
          <p:cNvSpPr>
            <a:spLocks noGrp="1" noChangeArrowheads="1"/>
          </p:cNvSpPr>
          <p:nvPr>
            <p:ph type="body" idx="1"/>
          </p:nvPr>
        </p:nvSpPr>
        <p:spPr>
          <a:xfrm>
            <a:off x="838200" y="1571625"/>
            <a:ext cx="8096250" cy="4676775"/>
          </a:xfrm>
        </p:spPr>
        <p:txBody>
          <a:bodyPr/>
          <a:lstStyle/>
          <a:p>
            <a:pPr>
              <a:spcBef>
                <a:spcPts val="1200"/>
              </a:spcBef>
              <a:spcAft>
                <a:spcPts val="300"/>
              </a:spcAft>
            </a:pPr>
            <a:r>
              <a:rPr lang="el-GR" sz="2400" dirty="0" smtClean="0">
                <a:latin typeface="Tahoma" panose="020B0604030504040204" pitchFamily="34" charset="0"/>
                <a:cs typeface="Tahoma" panose="020B0604030504040204" pitchFamily="34" charset="0"/>
              </a:rPr>
              <a:t>Η </a:t>
            </a:r>
            <a:r>
              <a:rPr lang="el-GR" sz="2400" b="1" dirty="0" smtClean="0">
                <a:latin typeface="Tahoma" panose="020B0604030504040204" pitchFamily="34" charset="0"/>
                <a:cs typeface="Tahoma" panose="020B0604030504040204" pitchFamily="34" charset="0"/>
              </a:rPr>
              <a:t>Διδακτική των Επιστημών </a:t>
            </a:r>
            <a:r>
              <a:rPr lang="el-GR" sz="2400" dirty="0" smtClean="0">
                <a:latin typeface="Tahoma" panose="020B0604030504040204" pitchFamily="34" charset="0"/>
                <a:cs typeface="Tahoma" panose="020B0604030504040204" pitchFamily="34" charset="0"/>
              </a:rPr>
              <a:t>εξελίσσεται εδώ και λίγες δεκαετίες από ένα εμπειρικό αντικείμενο σε ένα θεμελιωμένο επιστημονικό πεδίο. </a:t>
            </a:r>
          </a:p>
          <a:p>
            <a:pPr lvl="1">
              <a:spcBef>
                <a:spcPts val="1200"/>
              </a:spcBef>
              <a:spcAft>
                <a:spcPts val="300"/>
              </a:spcAft>
            </a:pPr>
            <a:r>
              <a:rPr lang="en-US" sz="2000" dirty="0" smtClean="0">
                <a:latin typeface="Tahoma" panose="020B0604030504040204" pitchFamily="34" charset="0"/>
                <a:cs typeface="Tahoma" panose="020B0604030504040204" pitchFamily="34" charset="0"/>
              </a:rPr>
              <a:t>Βα</a:t>
            </a:r>
            <a:r>
              <a:rPr lang="en-US" sz="2000" dirty="0" err="1" smtClean="0">
                <a:latin typeface="Tahoma" panose="020B0604030504040204" pitchFamily="34" charset="0"/>
                <a:cs typeface="Tahoma" panose="020B0604030504040204" pitchFamily="34" charset="0"/>
              </a:rPr>
              <a:t>σικός</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χώρος</a:t>
            </a:r>
            <a:r>
              <a:rPr lang="en-US" sz="2000" dirty="0" smtClean="0">
                <a:latin typeface="Tahoma" panose="020B0604030504040204" pitchFamily="34" charset="0"/>
                <a:cs typeface="Tahoma" panose="020B0604030504040204" pitchFamily="34" charset="0"/>
              </a:rPr>
              <a:t> ανα</a:t>
            </a:r>
            <a:r>
              <a:rPr lang="en-US" sz="2000" dirty="0" err="1" smtClean="0">
                <a:latin typeface="Tahoma" panose="020B0604030504040204" pitchFamily="34" charset="0"/>
                <a:cs typeface="Tahoma" panose="020B0604030504040204" pitchFamily="34" charset="0"/>
              </a:rPr>
              <a:t>φοράς</a:t>
            </a:r>
            <a:r>
              <a:rPr lang="en-US" sz="2000" dirty="0" smtClean="0">
                <a:latin typeface="Tahoma" panose="020B0604030504040204" pitchFamily="34" charset="0"/>
                <a:cs typeface="Tahoma" panose="020B0604030504040204" pitchFamily="34" charset="0"/>
              </a:rPr>
              <a:t> </a:t>
            </a:r>
            <a:r>
              <a:rPr lang="el-GR" sz="2000" dirty="0" smtClean="0">
                <a:latin typeface="Tahoma" panose="020B0604030504040204" pitchFamily="34" charset="0"/>
                <a:cs typeface="Tahoma" panose="020B0604030504040204" pitchFamily="34" charset="0"/>
              </a:rPr>
              <a:t>υπήρξε </a:t>
            </a:r>
            <a:r>
              <a:rPr lang="en-US" sz="2000" dirty="0" smtClean="0">
                <a:latin typeface="Tahoma" panose="020B0604030504040204" pitchFamily="34" charset="0"/>
                <a:cs typeface="Tahoma" panose="020B0604030504040204" pitchFamily="34" charset="0"/>
              </a:rPr>
              <a:t>η </a:t>
            </a:r>
            <a:r>
              <a:rPr lang="en-US" sz="2000" b="1" dirty="0" err="1" smtClean="0">
                <a:latin typeface="Tahoma" panose="020B0604030504040204" pitchFamily="34" charset="0"/>
                <a:cs typeface="Tahoma" panose="020B0604030504040204" pitchFamily="34" charset="0"/>
              </a:rPr>
              <a:t>Διδ</a:t>
            </a:r>
            <a:r>
              <a:rPr lang="en-US" sz="2000" b="1" dirty="0" smtClean="0">
                <a:latin typeface="Tahoma" panose="020B0604030504040204" pitchFamily="34" charset="0"/>
                <a:cs typeface="Tahoma" panose="020B0604030504040204" pitchFamily="34" charset="0"/>
              </a:rPr>
              <a:t>ακτική των Μαθηματικών</a:t>
            </a:r>
            <a:r>
              <a:rPr lang="en-US" sz="2000" dirty="0" smtClean="0">
                <a:latin typeface="Tahoma" panose="020B0604030504040204" pitchFamily="34" charset="0"/>
                <a:cs typeface="Tahoma" panose="020B0604030504040204" pitchFamily="34" charset="0"/>
              </a:rPr>
              <a:t> (</a:t>
            </a:r>
            <a:r>
              <a:rPr lang="el-GR" sz="2000" dirty="0" smtClean="0">
                <a:latin typeface="Tahoma" panose="020B0604030504040204" pitchFamily="34" charset="0"/>
                <a:cs typeface="Tahoma" panose="020B0604030504040204" pitchFamily="34" charset="0"/>
              </a:rPr>
              <a:t>και στη συνέχεια η Διδακτική των Φυσικών Επιστημών</a:t>
            </a:r>
            <a:r>
              <a:rPr lang="en-US" sz="2000" dirty="0" smtClean="0">
                <a:latin typeface="Tahoma" panose="020B0604030504040204" pitchFamily="34" charset="0"/>
                <a:cs typeface="Tahoma" panose="020B0604030504040204" pitchFamily="34" charset="0"/>
              </a:rPr>
              <a:t>)</a:t>
            </a:r>
          </a:p>
          <a:p>
            <a:pPr lvl="1">
              <a:spcBef>
                <a:spcPts val="1200"/>
              </a:spcBef>
              <a:spcAft>
                <a:spcPts val="300"/>
              </a:spcAft>
            </a:pPr>
            <a:r>
              <a:rPr lang="el-GR" sz="2000" dirty="0" smtClean="0">
                <a:latin typeface="Tahoma" panose="020B0604030504040204" pitchFamily="34" charset="0"/>
                <a:cs typeface="Tahoma" panose="020B0604030504040204" pitchFamily="34" charset="0"/>
              </a:rPr>
              <a:t>Ανάπτυξη κοινών βασικών εννοιών, μεθοδολογικών εργαλείων και ερευνητικών τεχνικών </a:t>
            </a:r>
            <a:r>
              <a:rPr lang="en-US" sz="2000" dirty="0" smtClean="0">
                <a:latin typeface="Tahoma" panose="020B0604030504040204" pitchFamily="34" charset="0"/>
                <a:cs typeface="Tahoma" panose="020B0604030504040204" pitchFamily="34" charset="0"/>
              </a:rPr>
              <a:t>απ</a:t>
            </a:r>
            <a:r>
              <a:rPr lang="en-US" sz="2000" dirty="0" err="1" smtClean="0">
                <a:latin typeface="Tahoma" panose="020B0604030504040204" pitchFamily="34" charset="0"/>
                <a:cs typeface="Tahoma" panose="020B0604030504040204" pitchFamily="34" charset="0"/>
              </a:rPr>
              <a:t>οδεκτ</a:t>
            </a:r>
            <a:r>
              <a:rPr lang="el-GR" sz="2000" dirty="0" err="1" smtClean="0">
                <a:latin typeface="Tahoma" panose="020B0604030504040204" pitchFamily="34" charset="0"/>
                <a:cs typeface="Tahoma" panose="020B0604030504040204" pitchFamily="34" charset="0"/>
              </a:rPr>
              <a:t>ών</a:t>
            </a:r>
            <a:r>
              <a:rPr lang="en-US" sz="2000" dirty="0" smtClean="0">
                <a:latin typeface="Tahoma" panose="020B0604030504040204" pitchFamily="34" charset="0"/>
                <a:cs typeface="Tahoma" panose="020B0604030504040204" pitchFamily="34" charset="0"/>
              </a:rPr>
              <a:t> από </a:t>
            </a:r>
            <a:r>
              <a:rPr lang="el-GR" sz="2000" dirty="0" smtClean="0">
                <a:latin typeface="Tahoma" panose="020B0604030504040204" pitchFamily="34" charset="0"/>
                <a:cs typeface="Tahoma" panose="020B0604030504040204" pitchFamily="34" charset="0"/>
              </a:rPr>
              <a:t>τους ερευνητές </a:t>
            </a:r>
            <a:r>
              <a:rPr lang="en-US" sz="2000" dirty="0" err="1" smtClean="0">
                <a:latin typeface="Tahoma" panose="020B0604030504040204" pitchFamily="34" charset="0"/>
                <a:cs typeface="Tahoma" panose="020B0604030504040204" pitchFamily="34" charset="0"/>
              </a:rPr>
              <a:t>στο</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χώρο</a:t>
            </a:r>
            <a:r>
              <a:rPr lang="en-US" sz="2000" dirty="0" smtClean="0">
                <a:latin typeface="Tahoma" panose="020B0604030504040204" pitchFamily="34" charset="0"/>
                <a:cs typeface="Tahoma" panose="020B0604030504040204" pitchFamily="34" charset="0"/>
              </a:rPr>
              <a:t> της </a:t>
            </a:r>
            <a:r>
              <a:rPr lang="en-US" sz="2000" dirty="0" err="1" smtClean="0">
                <a:latin typeface="Tahoma" panose="020B0604030504040204" pitchFamily="34" charset="0"/>
                <a:cs typeface="Tahoma" panose="020B0604030504040204" pitchFamily="34" charset="0"/>
              </a:rPr>
              <a:t>Διδ</a:t>
            </a:r>
            <a:r>
              <a:rPr lang="en-US" sz="2000" dirty="0" smtClean="0">
                <a:latin typeface="Tahoma" panose="020B0604030504040204" pitchFamily="34" charset="0"/>
                <a:cs typeface="Tahoma" panose="020B0604030504040204" pitchFamily="34" charset="0"/>
              </a:rPr>
              <a:t>ακτικής</a:t>
            </a:r>
            <a:r>
              <a:rPr lang="el-GR" sz="2000" dirty="0" smtClean="0">
                <a:latin typeface="Tahoma" panose="020B0604030504040204" pitchFamily="34" charset="0"/>
                <a:cs typeface="Tahoma" panose="020B0604030504040204" pitchFamily="34" charset="0"/>
              </a:rPr>
              <a:t> των Επιστημών</a:t>
            </a:r>
          </a:p>
          <a:p>
            <a:pPr>
              <a:spcBef>
                <a:spcPts val="1200"/>
              </a:spcBef>
              <a:spcAft>
                <a:spcPts val="300"/>
              </a:spcAft>
            </a:pPr>
            <a:r>
              <a:rPr lang="el-GR" sz="2400" dirty="0" smtClean="0">
                <a:latin typeface="Tahoma" panose="020B0604030504040204" pitchFamily="34" charset="0"/>
                <a:cs typeface="Tahoma" panose="020B0604030504040204" pitchFamily="34" charset="0"/>
              </a:rPr>
              <a:t>Στο πλαίσιο αυτό εμφανίστηκε η </a:t>
            </a:r>
            <a:r>
              <a:rPr lang="el-GR" sz="2400" b="1" dirty="0" smtClean="0">
                <a:latin typeface="Tahoma" panose="020B0604030504040204" pitchFamily="34" charset="0"/>
                <a:cs typeface="Tahoma" panose="020B0604030504040204" pitchFamily="34" charset="0"/>
              </a:rPr>
              <a:t>χρήση των ΤΠΕ στη Διδακτική</a:t>
            </a:r>
            <a:r>
              <a:rPr lang="el-GR" sz="2400" dirty="0" smtClean="0">
                <a:latin typeface="Tahoma" panose="020B0604030504040204" pitchFamily="34" charset="0"/>
                <a:cs typeface="Tahoma" panose="020B0604030504040204" pitchFamily="34" charset="0"/>
              </a:rPr>
              <a:t> </a:t>
            </a:r>
            <a:endParaRPr lang="en-US" sz="2400" b="1" dirty="0" smtClean="0">
              <a:latin typeface="Tahoma" panose="020B0604030504040204" pitchFamily="34" charset="0"/>
              <a:cs typeface="Tahoma" panose="020B0604030504040204" pitchFamily="34" charset="0"/>
            </a:endParaRPr>
          </a:p>
        </p:txBody>
      </p:sp>
      <p:sp>
        <p:nvSpPr>
          <p:cNvPr id="3277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FA95FC-EC35-4A63-9812-344F0264B168}" type="slidenum">
              <a:rPr lang="en-US" smtClean="0">
                <a:solidFill>
                  <a:srgbClr val="B5A788"/>
                </a:solidFill>
                <a:latin typeface="Gill Sans MT" panose="020B0502020104020203" pitchFamily="34" charset="0"/>
              </a:rPr>
              <a:pPr/>
              <a:t>12</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684153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bwMode="auto">
          <a:xfrm>
            <a:off x="609600" y="274638"/>
            <a:ext cx="8324850" cy="1143000"/>
          </a:xfrm>
        </p:spPr>
        <p:txBody>
          <a:bodyPr vert="horz" wrap="square" lIns="91440" tIns="45720" rIns="91440" bIns="45720" numCol="1" anchorCtr="0" compatLnSpc="1">
            <a:prstTxWarp prst="textNoShape">
              <a:avLst/>
            </a:prstTxWarp>
            <a:normAutofit fontScale="90000"/>
          </a:bodyPr>
          <a:lstStyle/>
          <a:p>
            <a:pPr>
              <a:defRPr/>
            </a:pPr>
            <a:r>
              <a:rPr lang="el-GR" sz="4000" b="1" dirty="0" smtClean="0">
                <a:effectLst/>
              </a:rPr>
              <a:t>Με τι ασχολείται η Διδακτική των Επιστημών;</a:t>
            </a:r>
            <a:endParaRPr lang="en-US" sz="4000" b="1" dirty="0" smtClean="0">
              <a:effectLst/>
            </a:endParaRPr>
          </a:p>
        </p:txBody>
      </p:sp>
      <p:sp>
        <p:nvSpPr>
          <p:cNvPr id="21508" name="Rectangle 3"/>
          <p:cNvSpPr>
            <a:spLocks noGrp="1" noChangeArrowheads="1"/>
          </p:cNvSpPr>
          <p:nvPr>
            <p:ph type="body" idx="1"/>
          </p:nvPr>
        </p:nvSpPr>
        <p:spPr>
          <a:xfrm>
            <a:off x="990600" y="1556792"/>
            <a:ext cx="8070825" cy="4346575"/>
          </a:xfrm>
        </p:spPr>
        <p:txBody>
          <a:bodyPr>
            <a:normAutofit fontScale="92500" lnSpcReduction="10000"/>
          </a:bodyPr>
          <a:lstStyle/>
          <a:p>
            <a:pPr marL="596900" indent="-514350">
              <a:lnSpc>
                <a:spcPct val="80000"/>
              </a:lnSpc>
              <a:spcBef>
                <a:spcPts val="1200"/>
              </a:spcBef>
              <a:spcAft>
                <a:spcPts val="300"/>
              </a:spcAft>
              <a:buSzPct val="110000"/>
              <a:buFont typeface="+mj-lt"/>
              <a:buAutoNum type="arabicParenR"/>
              <a:defRPr/>
            </a:pPr>
            <a:r>
              <a:rPr lang="el-GR" sz="2400" dirty="0" smtClean="0"/>
              <a:t>Με τη φύση, τη δομή και την ιστορία των </a:t>
            </a:r>
            <a:r>
              <a:rPr lang="el-GR" sz="2400" b="1" u="sng" dirty="0" smtClean="0"/>
              <a:t>γνώσεων</a:t>
            </a:r>
            <a:r>
              <a:rPr lang="el-GR" sz="2400" dirty="0" smtClean="0"/>
              <a:t> που περιέχονται στα προγράμματα σπουδών</a:t>
            </a:r>
          </a:p>
          <a:p>
            <a:pPr marL="860425" lvl="1" indent="-457200">
              <a:lnSpc>
                <a:spcPct val="80000"/>
              </a:lnSpc>
              <a:spcBef>
                <a:spcPts val="1200"/>
              </a:spcBef>
              <a:spcAft>
                <a:spcPts val="300"/>
              </a:spcAft>
              <a:buSzPct val="110000"/>
              <a:buFont typeface="Verdana" panose="020B0604030504040204" pitchFamily="34" charset="0"/>
              <a:buNone/>
              <a:defRPr/>
            </a:pPr>
            <a:r>
              <a:rPr lang="el-GR" sz="2000" dirty="0" smtClean="0"/>
              <a:t>Στο σχολείο δεν διδάσκεται το σύνολο της συσσωρευμένης ανθρώπινης γνώσης αλλά μόνο ένα μέρος της</a:t>
            </a:r>
            <a:endParaRPr lang="en-US" sz="2000" dirty="0" smtClean="0"/>
          </a:p>
          <a:p>
            <a:pPr marL="596900" indent="-514350">
              <a:lnSpc>
                <a:spcPct val="80000"/>
              </a:lnSpc>
              <a:spcBef>
                <a:spcPts val="1200"/>
              </a:spcBef>
              <a:spcAft>
                <a:spcPts val="300"/>
              </a:spcAft>
              <a:buSzPct val="110000"/>
              <a:buFont typeface="+mj-lt"/>
              <a:buAutoNum type="arabicParenR"/>
              <a:defRPr/>
            </a:pPr>
            <a:r>
              <a:rPr lang="el-GR" sz="2400" dirty="0" smtClean="0"/>
              <a:t>Με την</a:t>
            </a:r>
            <a:r>
              <a:rPr lang="en-US" sz="2400" dirty="0" smtClean="0"/>
              <a:t> </a:t>
            </a:r>
            <a:r>
              <a:rPr lang="el-GR" sz="2400" dirty="0" smtClean="0"/>
              <a:t>πρόσκτηση και την οικοδόμηση των γνώσεων αυτών από τους μαθητές (δηλαδή  με τη </a:t>
            </a:r>
            <a:r>
              <a:rPr lang="el-GR" sz="2400" b="1" u="sng" dirty="0" smtClean="0"/>
              <a:t>μάθηση</a:t>
            </a:r>
            <a:r>
              <a:rPr lang="el-GR" sz="2400" dirty="0" smtClean="0"/>
              <a:t> αυτών των γνώσεων)</a:t>
            </a:r>
          </a:p>
          <a:p>
            <a:pPr marL="357188" lvl="1" indent="0">
              <a:lnSpc>
                <a:spcPct val="80000"/>
              </a:lnSpc>
              <a:spcBef>
                <a:spcPts val="1200"/>
              </a:spcBef>
              <a:spcAft>
                <a:spcPts val="300"/>
              </a:spcAft>
              <a:buSzPct val="110000"/>
              <a:buNone/>
              <a:defRPr/>
            </a:pPr>
            <a:r>
              <a:rPr lang="el-GR" sz="2000" dirty="0" smtClean="0"/>
              <a:t>Πως οι μαθητές μαθαίνουν ένα σχολικό αντικείμενο  </a:t>
            </a:r>
            <a:endParaRPr lang="en-US" sz="2000" dirty="0" smtClean="0"/>
          </a:p>
          <a:p>
            <a:pPr marL="596900" indent="-514350">
              <a:lnSpc>
                <a:spcPct val="80000"/>
              </a:lnSpc>
              <a:spcBef>
                <a:spcPts val="1200"/>
              </a:spcBef>
              <a:spcAft>
                <a:spcPts val="300"/>
              </a:spcAft>
              <a:buSzPct val="110000"/>
              <a:buFont typeface="+mj-lt"/>
              <a:buAutoNum type="arabicParenR"/>
              <a:defRPr/>
            </a:pPr>
            <a:r>
              <a:rPr lang="el-GR" sz="2400" dirty="0" smtClean="0"/>
              <a:t>Με την τοποθέτηση της οικοδόμησης αυτής μέσα σε πραγματικές σχολικές καταστάσεις με καταλύτη τον εκπαιδευτικό (δηλαδή με τη </a:t>
            </a:r>
            <a:r>
              <a:rPr lang="el-GR" sz="2400" b="1" u="sng" dirty="0" smtClean="0"/>
              <a:t>διδασκαλία</a:t>
            </a:r>
            <a:r>
              <a:rPr lang="el-GR" sz="2400" dirty="0" smtClean="0"/>
              <a:t> αυτών των γνώσεων)</a:t>
            </a:r>
          </a:p>
          <a:p>
            <a:pPr marL="357188" lvl="1" indent="0">
              <a:lnSpc>
                <a:spcPct val="80000"/>
              </a:lnSpc>
              <a:spcBef>
                <a:spcPts val="1200"/>
              </a:spcBef>
              <a:spcAft>
                <a:spcPts val="300"/>
              </a:spcAft>
              <a:buSzPct val="110000"/>
              <a:buNone/>
              <a:defRPr/>
            </a:pPr>
            <a:r>
              <a:rPr lang="el-GR" sz="2000" dirty="0" smtClean="0"/>
              <a:t>Πως οι εκπαιδευτικοί διδάσκουν ένα σχολικό αντικείμενο</a:t>
            </a:r>
          </a:p>
          <a:p>
            <a:pPr marL="871538" lvl="1" indent="-514350">
              <a:lnSpc>
                <a:spcPct val="80000"/>
              </a:lnSpc>
              <a:spcBef>
                <a:spcPts val="1200"/>
              </a:spcBef>
              <a:spcAft>
                <a:spcPts val="300"/>
              </a:spcAft>
              <a:buSzPct val="110000"/>
              <a:defRPr/>
            </a:pPr>
            <a:endParaRPr lang="el-GR" sz="2000" dirty="0" smtClean="0"/>
          </a:p>
          <a:p>
            <a:pPr>
              <a:lnSpc>
                <a:spcPct val="80000"/>
              </a:lnSpc>
              <a:spcBef>
                <a:spcPts val="1200"/>
              </a:spcBef>
              <a:spcAft>
                <a:spcPts val="300"/>
              </a:spcAft>
              <a:buFont typeface="Wingdings" pitchFamily="2" charset="2"/>
              <a:buNone/>
              <a:defRPr/>
            </a:pPr>
            <a:r>
              <a:rPr lang="el-GR" sz="2400" dirty="0" smtClean="0"/>
              <a:t>		</a:t>
            </a:r>
            <a:endParaRPr lang="en-US" sz="2000" dirty="0" smtClean="0"/>
          </a:p>
        </p:txBody>
      </p:sp>
      <p:sp>
        <p:nvSpPr>
          <p:cNvPr id="3482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880030-1578-47DD-93FC-AEAD9A18919A}" type="slidenum">
              <a:rPr lang="en-US" smtClean="0">
                <a:solidFill>
                  <a:srgbClr val="B5A788"/>
                </a:solidFill>
                <a:latin typeface="Gill Sans MT" panose="020B0502020104020203" pitchFamily="34" charset="0"/>
              </a:rPr>
              <a:pPr/>
              <a:t>13</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748566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bwMode="auto">
          <a:xfrm>
            <a:off x="533400" y="285750"/>
            <a:ext cx="8402638" cy="1143000"/>
          </a:xfrm>
        </p:spPr>
        <p:txBody>
          <a:bodyPr vert="horz" wrap="square" lIns="91440" tIns="45720" rIns="91440" bIns="45720" numCol="1" anchorCtr="0" compatLnSpc="1">
            <a:prstTxWarp prst="textNoShape">
              <a:avLst/>
            </a:prstTxWarp>
          </a:bodyPr>
          <a:lstStyle/>
          <a:p>
            <a:r>
              <a:rPr lang="en-US" sz="4000" b="1" dirty="0" err="1" smtClean="0">
                <a:effectLst/>
              </a:rPr>
              <a:t>Το</a:t>
            </a:r>
            <a:r>
              <a:rPr lang="en-US" sz="4000" b="1" dirty="0" smtClean="0">
                <a:effectLst/>
              </a:rPr>
              <a:t> </a:t>
            </a:r>
            <a:r>
              <a:rPr lang="en-US" sz="4000" b="1" dirty="0" err="1" smtClean="0">
                <a:effectLst/>
              </a:rPr>
              <a:t>διδ</a:t>
            </a:r>
            <a:r>
              <a:rPr lang="en-US" sz="4000" b="1" dirty="0" smtClean="0">
                <a:effectLst/>
              </a:rPr>
              <a:t>ακτικό τρίγωνο</a:t>
            </a:r>
          </a:p>
        </p:txBody>
      </p:sp>
      <p:sp>
        <p:nvSpPr>
          <p:cNvPr id="36868" name="Rectangle 3"/>
          <p:cNvSpPr>
            <a:spLocks noGrp="1" noChangeArrowheads="1"/>
          </p:cNvSpPr>
          <p:nvPr>
            <p:ph type="body" idx="1"/>
          </p:nvPr>
        </p:nvSpPr>
        <p:spPr>
          <a:xfrm>
            <a:off x="857250" y="1571625"/>
            <a:ext cx="8286750" cy="1136650"/>
          </a:xfrm>
        </p:spPr>
        <p:txBody>
          <a:bodyPr>
            <a:normAutofit lnSpcReduction="10000"/>
          </a:bodyPr>
          <a:lstStyle/>
          <a:p>
            <a:pPr>
              <a:spcBef>
                <a:spcPts val="1200"/>
              </a:spcBef>
              <a:spcAft>
                <a:spcPts val="300"/>
              </a:spcAft>
            </a:pPr>
            <a:r>
              <a:rPr lang="en-US" sz="2400" dirty="0" smtClean="0">
                <a:latin typeface="Tahoma" panose="020B0604030504040204" pitchFamily="34" charset="0"/>
                <a:cs typeface="Tahoma" panose="020B0604030504040204" pitchFamily="34" charset="0"/>
              </a:rPr>
              <a:t>Η </a:t>
            </a:r>
            <a:r>
              <a:rPr lang="en-US" sz="2400" dirty="0" err="1" smtClean="0">
                <a:latin typeface="Tahoma" panose="020B0604030504040204" pitchFamily="34" charset="0"/>
                <a:cs typeface="Tahoma" panose="020B0604030504040204" pitchFamily="34" charset="0"/>
              </a:rPr>
              <a:t>Διδ</a:t>
            </a:r>
            <a:r>
              <a:rPr lang="en-US" sz="2400" dirty="0" smtClean="0">
                <a:latin typeface="Tahoma" panose="020B0604030504040204" pitchFamily="34" charset="0"/>
                <a:cs typeface="Tahoma" panose="020B0604030504040204" pitchFamily="34" charset="0"/>
              </a:rPr>
              <a:t>ακτική αναπαρίσταται </a:t>
            </a:r>
            <a:r>
              <a:rPr lang="el-GR" sz="2400" dirty="0" smtClean="0">
                <a:latin typeface="Tahoma" panose="020B0604030504040204" pitchFamily="34" charset="0"/>
                <a:cs typeface="Tahoma" panose="020B0604030504040204" pitchFamily="34" charset="0"/>
              </a:rPr>
              <a:t>στο κέντρο ενός</a:t>
            </a:r>
            <a:r>
              <a:rPr lang="en-US" sz="2400" dirty="0" smtClean="0">
                <a:latin typeface="Tahoma" panose="020B0604030504040204" pitchFamily="34" charset="0"/>
                <a:cs typeface="Tahoma" panose="020B0604030504040204" pitchFamily="34" charset="0"/>
              </a:rPr>
              <a:t> </a:t>
            </a:r>
            <a:r>
              <a:rPr lang="el-GR" sz="2400" dirty="0" smtClean="0">
                <a:latin typeface="Tahoma" panose="020B0604030504040204" pitchFamily="34" charset="0"/>
                <a:cs typeface="Tahoma" panose="020B0604030504040204" pitchFamily="34" charset="0"/>
              </a:rPr>
              <a:t>τριγώνου</a:t>
            </a:r>
            <a:r>
              <a:rPr lang="en-US" sz="2400" dirty="0" smtClean="0">
                <a:latin typeface="Tahoma" panose="020B0604030504040204" pitchFamily="34" charset="0"/>
                <a:cs typeface="Tahoma" panose="020B0604030504040204" pitchFamily="34" charset="0"/>
              </a:rPr>
              <a:t> </a:t>
            </a:r>
            <a:r>
              <a:rPr lang="el-GR" sz="2400" dirty="0" smtClean="0">
                <a:latin typeface="Tahoma" panose="020B0604030504040204" pitchFamily="34" charset="0"/>
                <a:cs typeface="Tahoma" panose="020B0604030504040204" pitchFamily="34" charset="0"/>
              </a:rPr>
              <a:t>που</a:t>
            </a:r>
            <a:r>
              <a:rPr lang="en-US" sz="2400" dirty="0" smtClean="0">
                <a:latin typeface="Tahoma" panose="020B0604030504040204" pitchFamily="34" charset="0"/>
                <a:cs typeface="Tahoma" panose="020B0604030504040204" pitchFamily="34" charset="0"/>
              </a:rPr>
              <a:t> </a:t>
            </a:r>
            <a:r>
              <a:rPr lang="en-US" sz="2400" dirty="0" err="1" smtClean="0">
                <a:latin typeface="Tahoma" panose="020B0604030504040204" pitchFamily="34" charset="0"/>
                <a:cs typeface="Tahoma" panose="020B0604030504040204" pitchFamily="34" charset="0"/>
              </a:rPr>
              <a:t>συμ</a:t>
            </a:r>
            <a:r>
              <a:rPr lang="en-US" sz="2400" dirty="0" smtClean="0">
                <a:latin typeface="Tahoma" panose="020B0604030504040204" pitchFamily="34" charset="0"/>
                <a:cs typeface="Tahoma" panose="020B0604030504040204" pitchFamily="34" charset="0"/>
              </a:rPr>
              <a:t>βολίζει το σύστημα που συνδέει τις γνώσεις, το μαθητή και τον εκπαιδευτικό</a:t>
            </a:r>
          </a:p>
          <a:p>
            <a:pPr>
              <a:spcBef>
                <a:spcPts val="1200"/>
              </a:spcBef>
              <a:spcAft>
                <a:spcPts val="300"/>
              </a:spcAft>
            </a:pPr>
            <a:endParaRPr lang="en-US" dirty="0" smtClean="0">
              <a:latin typeface="Tahoma" panose="020B0604030504040204" pitchFamily="34" charset="0"/>
              <a:cs typeface="Tahoma" panose="020B0604030504040204" pitchFamily="34" charset="0"/>
            </a:endParaRPr>
          </a:p>
        </p:txBody>
      </p:sp>
      <p:sp>
        <p:nvSpPr>
          <p:cNvPr id="36869" name="Text Box 4"/>
          <p:cNvSpPr txBox="1">
            <a:spLocks noChangeArrowheads="1"/>
          </p:cNvSpPr>
          <p:nvPr/>
        </p:nvSpPr>
        <p:spPr bwMode="auto">
          <a:xfrm>
            <a:off x="1660525" y="415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Times New Roman" panose="02020603050405020304" pitchFamily="18" charset="0"/>
            </a:endParaRPr>
          </a:p>
        </p:txBody>
      </p:sp>
      <p:grpSp>
        <p:nvGrpSpPr>
          <p:cNvPr id="36870" name="Group 7"/>
          <p:cNvGrpSpPr>
            <a:grpSpLocks/>
          </p:cNvGrpSpPr>
          <p:nvPr/>
        </p:nvGrpSpPr>
        <p:grpSpPr bwMode="auto">
          <a:xfrm>
            <a:off x="1428750" y="2857500"/>
            <a:ext cx="7172325" cy="3502025"/>
            <a:chOff x="3857" y="7855"/>
            <a:chExt cx="5107" cy="2665"/>
          </a:xfrm>
        </p:grpSpPr>
        <p:sp>
          <p:nvSpPr>
            <p:cNvPr id="36872" name="Text Box 8"/>
            <p:cNvSpPr txBox="1">
              <a:spLocks noChangeArrowheads="1"/>
            </p:cNvSpPr>
            <p:nvPr/>
          </p:nvSpPr>
          <p:spPr bwMode="auto">
            <a:xfrm>
              <a:off x="5508" y="9115"/>
              <a:ext cx="140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800" b="1">
                  <a:solidFill>
                    <a:srgbClr val="FF0000"/>
                  </a:solidFill>
                  <a:latin typeface="Arial" panose="020B0604020202020204" pitchFamily="34" charset="0"/>
                </a:rPr>
                <a:t>Διδακτική</a:t>
              </a:r>
              <a:endParaRPr lang="en-GB" sz="2400">
                <a:solidFill>
                  <a:srgbClr val="FF0000"/>
                </a:solidFill>
                <a:latin typeface="Arial" panose="020B0604020202020204" pitchFamily="34" charset="0"/>
              </a:endParaRPr>
            </a:p>
          </p:txBody>
        </p:sp>
        <p:grpSp>
          <p:nvGrpSpPr>
            <p:cNvPr id="36873" name="Group 9"/>
            <p:cNvGrpSpPr>
              <a:grpSpLocks/>
            </p:cNvGrpSpPr>
            <p:nvPr/>
          </p:nvGrpSpPr>
          <p:grpSpPr bwMode="auto">
            <a:xfrm>
              <a:off x="3857" y="7855"/>
              <a:ext cx="5107" cy="2665"/>
              <a:chOff x="3857" y="7723"/>
              <a:chExt cx="5107" cy="2665"/>
            </a:xfrm>
          </p:grpSpPr>
          <p:sp>
            <p:nvSpPr>
              <p:cNvPr id="36874"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Γνώσεις</a:t>
                </a:r>
                <a:endParaRPr lang="en-GB" sz="1800">
                  <a:solidFill>
                    <a:srgbClr val="FF0000"/>
                  </a:solidFill>
                  <a:latin typeface="Arial" panose="020B0604020202020204" pitchFamily="34" charset="0"/>
                </a:endParaRPr>
              </a:p>
            </p:txBody>
          </p:sp>
          <p:sp>
            <p:nvSpPr>
              <p:cNvPr id="36875"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876"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877"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878"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6879" name="Line 15"/>
              <p:cNvSpPr>
                <a:spLocks noChangeShapeType="1"/>
              </p:cNvSpPr>
              <p:nvPr/>
            </p:nvSpPr>
            <p:spPr bwMode="auto">
              <a:xfrm>
                <a:off x="6819" y="9323"/>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6880"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6881"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Μαθητές</a:t>
                </a:r>
                <a:endParaRPr lang="en-GB" sz="1800">
                  <a:solidFill>
                    <a:srgbClr val="FF0000"/>
                  </a:solidFill>
                  <a:latin typeface="Arial" panose="020B0604020202020204" pitchFamily="34" charset="0"/>
                </a:endParaRPr>
              </a:p>
            </p:txBody>
          </p:sp>
          <p:sp>
            <p:nvSpPr>
              <p:cNvPr id="36882"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Εκπαιδευτικός</a:t>
                </a:r>
                <a:endParaRPr lang="en-GB" sz="1800">
                  <a:solidFill>
                    <a:srgbClr val="FF0000"/>
                  </a:solidFill>
                  <a:latin typeface="Arial" panose="020B0604020202020204" pitchFamily="34" charset="0"/>
                </a:endParaRPr>
              </a:p>
            </p:txBody>
          </p:sp>
          <p:sp>
            <p:nvSpPr>
              <p:cNvPr id="36883"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Εκπαιδεύω</a:t>
                </a:r>
                <a:endParaRPr lang="en-GB" sz="1800">
                  <a:latin typeface="Arial" panose="020B0604020202020204" pitchFamily="34" charset="0"/>
                </a:endParaRPr>
              </a:p>
            </p:txBody>
          </p:sp>
          <p:sp>
            <p:nvSpPr>
              <p:cNvPr id="36884" name="Text Box 20"/>
              <p:cNvSpPr txBox="1">
                <a:spLocks noChangeArrowheads="1"/>
              </p:cNvSpPr>
              <p:nvPr/>
            </p:nvSpPr>
            <p:spPr bwMode="auto">
              <a:xfrm>
                <a:off x="7335" y="8717"/>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Διδάσκω (μεταδίδω)</a:t>
                </a:r>
                <a:endParaRPr lang="en-GB" sz="1800">
                  <a:latin typeface="Arial" panose="020B0604020202020204" pitchFamily="34" charset="0"/>
                </a:endParaRPr>
              </a:p>
            </p:txBody>
          </p:sp>
          <p:sp>
            <p:nvSpPr>
              <p:cNvPr id="36885" name="Text Box 21"/>
              <p:cNvSpPr txBox="1">
                <a:spLocks noChangeArrowheads="1"/>
              </p:cNvSpPr>
              <p:nvPr/>
            </p:nvSpPr>
            <p:spPr bwMode="auto">
              <a:xfrm>
                <a:off x="3874"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Μαθαίνω</a:t>
                </a:r>
              </a:p>
              <a:p>
                <a:pPr algn="ctr" eaLnBrk="1" hangingPunct="1">
                  <a:spcBef>
                    <a:spcPct val="0"/>
                  </a:spcBef>
                  <a:buClrTx/>
                  <a:buSzTx/>
                  <a:buFontTx/>
                  <a:buNone/>
                </a:pPr>
                <a:r>
                  <a:rPr lang="el-GR" sz="2000">
                    <a:latin typeface="Arial" panose="020B0604020202020204" pitchFamily="34" charset="0"/>
                  </a:rPr>
                  <a:t>(οικοδομώ)</a:t>
                </a:r>
                <a:endParaRPr lang="en-GB" sz="1800">
                  <a:latin typeface="Arial" panose="020B0604020202020204" pitchFamily="34" charset="0"/>
                </a:endParaRPr>
              </a:p>
            </p:txBody>
          </p:sp>
          <p:sp>
            <p:nvSpPr>
              <p:cNvPr id="36886"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6887"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6888"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3687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22DC03-3BAF-4D75-8EB8-C15DD1636E14}" type="slidenum">
              <a:rPr lang="en-US" smtClean="0">
                <a:solidFill>
                  <a:srgbClr val="B5A788"/>
                </a:solidFill>
                <a:latin typeface="Gill Sans MT" panose="020B0502020104020203" pitchFamily="34" charset="0"/>
              </a:rPr>
              <a:pPr/>
              <a:t>14</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608397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vert="horz" wrap="square" lIns="91440" tIns="45720" rIns="91440" bIns="45720" numCol="1" anchorCtr="0" compatLnSpc="1">
            <a:prstTxWarp prst="textNoShape">
              <a:avLst/>
            </a:prstTxWarp>
            <a:normAutofit fontScale="90000"/>
          </a:bodyPr>
          <a:lstStyle/>
          <a:p>
            <a:pPr>
              <a:defRPr/>
            </a:pPr>
            <a:r>
              <a:rPr lang="el-GR" sz="4000" b="1" smtClean="0">
                <a:effectLst/>
              </a:rPr>
              <a:t>Οι ΤΠΕ στην επίτευξη στόχων της Διδακτικής</a:t>
            </a:r>
          </a:p>
        </p:txBody>
      </p:sp>
      <p:sp>
        <p:nvSpPr>
          <p:cNvPr id="26627" name="Content Placeholder 2"/>
          <p:cNvSpPr>
            <a:spLocks noGrp="1"/>
          </p:cNvSpPr>
          <p:nvPr>
            <p:ph idx="1"/>
          </p:nvPr>
        </p:nvSpPr>
        <p:spPr>
          <a:xfrm>
            <a:off x="457201" y="1594644"/>
            <a:ext cx="8424612" cy="4533900"/>
          </a:xfrm>
        </p:spPr>
        <p:txBody>
          <a:bodyPr>
            <a:normAutofit/>
          </a:bodyPr>
          <a:lstStyle/>
          <a:p>
            <a:pPr lvl="1">
              <a:lnSpc>
                <a:spcPct val="80000"/>
              </a:lnSpc>
              <a:spcBef>
                <a:spcPts val="1200"/>
              </a:spcBef>
              <a:spcAft>
                <a:spcPts val="300"/>
              </a:spcAft>
              <a:defRPr/>
            </a:pPr>
            <a:r>
              <a:rPr lang="el-GR" sz="2400" dirty="0" smtClean="0">
                <a:latin typeface="Tahoma" panose="020B0604030504040204" pitchFamily="34" charset="0"/>
                <a:cs typeface="Tahoma" panose="020B0604030504040204" pitchFamily="34" charset="0"/>
              </a:rPr>
              <a:t>Οι ΤΠΕ επηρεάζουν τις </a:t>
            </a:r>
            <a:r>
              <a:rPr lang="en-US" sz="2400" dirty="0" err="1" smtClean="0">
                <a:latin typeface="Tahoma" panose="020B0604030504040204" pitchFamily="34" charset="0"/>
                <a:cs typeface="Tahoma" panose="020B0604030504040204" pitchFamily="34" charset="0"/>
              </a:rPr>
              <a:t>δι</a:t>
            </a:r>
            <a:r>
              <a:rPr lang="en-US" sz="2400" dirty="0" smtClean="0">
                <a:latin typeface="Tahoma" panose="020B0604030504040204" pitchFamily="34" charset="0"/>
                <a:cs typeface="Tahoma" panose="020B0604030504040204" pitchFamily="34" charset="0"/>
              </a:rPr>
              <a:t>αδικασίες </a:t>
            </a:r>
            <a:r>
              <a:rPr lang="en-US" sz="2400" u="sng" dirty="0" smtClean="0">
                <a:latin typeface="Tahoma" panose="020B0604030504040204" pitchFamily="34" charset="0"/>
                <a:cs typeface="Tahoma" panose="020B0604030504040204" pitchFamily="34" charset="0"/>
              </a:rPr>
              <a:t>μετάδοσης</a:t>
            </a:r>
            <a:r>
              <a:rPr lang="en-US" sz="2400" dirty="0" smtClean="0">
                <a:latin typeface="Tahoma" panose="020B0604030504040204" pitchFamily="34" charset="0"/>
                <a:cs typeface="Tahoma" panose="020B0604030504040204" pitchFamily="34" charset="0"/>
              </a:rPr>
              <a:t> και </a:t>
            </a:r>
            <a:r>
              <a:rPr lang="en-US" sz="2400" u="sng" dirty="0" smtClean="0">
                <a:latin typeface="Tahoma" panose="020B0604030504040204" pitchFamily="34" charset="0"/>
                <a:cs typeface="Tahoma" panose="020B0604030504040204" pitchFamily="34" charset="0"/>
              </a:rPr>
              <a:t>οικοδόμησης</a:t>
            </a:r>
            <a:r>
              <a:rPr lang="en-US" sz="2400" dirty="0" smtClean="0">
                <a:latin typeface="Tahoma" panose="020B0604030504040204" pitchFamily="34" charset="0"/>
                <a:cs typeface="Tahoma" panose="020B0604030504040204" pitchFamily="34" charset="0"/>
              </a:rPr>
              <a:t> των γνώσεων</a:t>
            </a:r>
            <a:r>
              <a:rPr lang="el-GR" sz="2400" dirty="0" smtClean="0">
                <a:latin typeface="Tahoma" panose="020B0604030504040204" pitchFamily="34" charset="0"/>
                <a:cs typeface="Tahoma" panose="020B0604030504040204" pitchFamily="34" charset="0"/>
              </a:rPr>
              <a:t>;</a:t>
            </a:r>
            <a:endParaRPr lang="en-US" sz="2400" dirty="0" smtClean="0">
              <a:latin typeface="Tahoma" panose="020B0604030504040204" pitchFamily="34" charset="0"/>
              <a:cs typeface="Tahoma" panose="020B0604030504040204" pitchFamily="34" charset="0"/>
            </a:endParaRPr>
          </a:p>
          <a:p>
            <a:pPr lvl="2">
              <a:lnSpc>
                <a:spcPct val="80000"/>
              </a:lnSpc>
              <a:spcBef>
                <a:spcPts val="1200"/>
              </a:spcBef>
              <a:spcAft>
                <a:spcPts val="300"/>
              </a:spcAft>
              <a:defRPr/>
            </a:pPr>
            <a:r>
              <a:rPr lang="el-GR" sz="2000" dirty="0" smtClean="0">
                <a:latin typeface="Tahoma" panose="020B0604030504040204" pitchFamily="34" charset="0"/>
                <a:cs typeface="Tahoma" panose="020B0604030504040204" pitchFamily="34" charset="0"/>
              </a:rPr>
              <a:t>Οι ΤΠΕ προσφέρουν νέες δυνατότητες χρήσης στην τάξη </a:t>
            </a:r>
          </a:p>
          <a:p>
            <a:pPr lvl="2">
              <a:lnSpc>
                <a:spcPct val="80000"/>
              </a:lnSpc>
              <a:spcBef>
                <a:spcPts val="1200"/>
              </a:spcBef>
              <a:spcAft>
                <a:spcPts val="300"/>
              </a:spcAft>
              <a:defRPr/>
            </a:pPr>
            <a:r>
              <a:rPr lang="el-GR" sz="2000" dirty="0" smtClean="0">
                <a:latin typeface="Tahoma" panose="020B0604030504040204" pitchFamily="34" charset="0"/>
                <a:cs typeface="Tahoma" panose="020B0604030504040204" pitchFamily="34" charset="0"/>
              </a:rPr>
              <a:t>Οι ΤΠΕ ως εργαλεία με γνωστικό δυναμικό</a:t>
            </a:r>
          </a:p>
          <a:p>
            <a:pPr lvl="2">
              <a:lnSpc>
                <a:spcPct val="80000"/>
              </a:lnSpc>
              <a:spcBef>
                <a:spcPts val="1200"/>
              </a:spcBef>
              <a:spcAft>
                <a:spcPts val="300"/>
              </a:spcAft>
              <a:defRPr/>
            </a:pPr>
            <a:r>
              <a:rPr lang="el-GR" sz="2000" dirty="0" smtClean="0">
                <a:latin typeface="Tahoma" panose="020B0604030504040204" pitchFamily="34" charset="0"/>
                <a:cs typeface="Tahoma" panose="020B0604030504040204" pitchFamily="34" charset="0"/>
              </a:rPr>
              <a:t>Οι ΤΠΕ ως </a:t>
            </a:r>
            <a:r>
              <a:rPr lang="el-GR" sz="2000" dirty="0" smtClean="0">
                <a:solidFill>
                  <a:schemeClr val="tx1">
                    <a:lumMod val="50000"/>
                    <a:lumOff val="50000"/>
                  </a:schemeClr>
                </a:solidFill>
                <a:latin typeface="Tahoma" panose="020B0604030504040204" pitchFamily="34" charset="0"/>
                <a:cs typeface="Tahoma" panose="020B0604030504040204" pitchFamily="34" charset="0"/>
              </a:rPr>
              <a:t>γνωστικά εργαλεία </a:t>
            </a:r>
            <a:r>
              <a:rPr lang="el-GR" sz="2000" dirty="0" smtClean="0">
                <a:latin typeface="Tahoma" panose="020B0604030504040204" pitchFamily="34" charset="0"/>
                <a:cs typeface="Tahoma" panose="020B0604030504040204" pitchFamily="34" charset="0"/>
              </a:rPr>
              <a:t>(σε κατάλληλο πλαίσιο χρήσης)</a:t>
            </a:r>
          </a:p>
          <a:p>
            <a:pPr lvl="2">
              <a:lnSpc>
                <a:spcPct val="80000"/>
              </a:lnSpc>
              <a:spcBef>
                <a:spcPts val="1200"/>
              </a:spcBef>
              <a:spcAft>
                <a:spcPts val="300"/>
              </a:spcAft>
              <a:defRPr/>
            </a:pPr>
            <a:r>
              <a:rPr lang="el-GR" sz="2000" dirty="0" smtClean="0">
                <a:latin typeface="Tahoma" panose="020B0604030504040204" pitchFamily="34" charset="0"/>
                <a:cs typeface="Tahoma" panose="020B0604030504040204" pitchFamily="34" charset="0"/>
              </a:rPr>
              <a:t>Οι ΤΠΕ ως εργαλεία επικοινωνίας και συνεργασίας </a:t>
            </a:r>
          </a:p>
          <a:p>
            <a:pPr lvl="2">
              <a:lnSpc>
                <a:spcPct val="80000"/>
              </a:lnSpc>
              <a:spcBef>
                <a:spcPts val="1200"/>
              </a:spcBef>
              <a:spcAft>
                <a:spcPts val="300"/>
              </a:spcAft>
              <a:defRPr/>
            </a:pPr>
            <a:r>
              <a:rPr lang="el-GR" sz="2000" dirty="0" smtClean="0">
                <a:latin typeface="Tahoma" panose="020B0604030504040204" pitchFamily="34" charset="0"/>
                <a:cs typeface="Tahoma" panose="020B0604030504040204" pitchFamily="34" charset="0"/>
              </a:rPr>
              <a:t>Η προστιθέμενη διδακτική αξία των ΤΠΕ</a:t>
            </a:r>
          </a:p>
          <a:p>
            <a:pPr lvl="1">
              <a:lnSpc>
                <a:spcPct val="80000"/>
              </a:lnSpc>
              <a:spcBef>
                <a:spcPts val="1200"/>
              </a:spcBef>
              <a:spcAft>
                <a:spcPts val="300"/>
              </a:spcAft>
              <a:defRPr/>
            </a:pPr>
            <a:r>
              <a:rPr lang="el-GR" sz="2400" dirty="0" smtClean="0">
                <a:latin typeface="Tahoma" panose="020B0604030504040204" pitchFamily="34" charset="0"/>
                <a:cs typeface="Tahoma" panose="020B0604030504040204" pitchFamily="34" charset="0"/>
              </a:rPr>
              <a:t>Οι ΤΠΕ διαμορφώνουν νέα μαθησιακά περιβάλλοντα</a:t>
            </a:r>
          </a:p>
          <a:p>
            <a:pPr lvl="2">
              <a:lnSpc>
                <a:spcPct val="80000"/>
              </a:lnSpc>
              <a:spcBef>
                <a:spcPts val="1200"/>
              </a:spcBef>
              <a:spcAft>
                <a:spcPts val="300"/>
              </a:spcAft>
              <a:defRPr/>
            </a:pPr>
            <a:r>
              <a:rPr lang="el-GR" sz="2000" dirty="0" smtClean="0">
                <a:latin typeface="Tahoma" panose="020B0604030504040204" pitchFamily="34" charset="0"/>
                <a:cs typeface="Tahoma" panose="020B0604030504040204" pitchFamily="34" charset="0"/>
              </a:rPr>
              <a:t>Τι μπορώ να κάνω με ΤΠΕ το οποίο δεν μπορώ να κάνω χωρίς αυτές; </a:t>
            </a:r>
          </a:p>
          <a:p>
            <a:pPr marL="657225" lvl="2" indent="0">
              <a:lnSpc>
                <a:spcPct val="80000"/>
              </a:lnSpc>
              <a:spcBef>
                <a:spcPts val="1200"/>
              </a:spcBef>
              <a:spcAft>
                <a:spcPts val="300"/>
              </a:spcAft>
              <a:buFont typeface="Wingdings 2" panose="05020102010507070707" pitchFamily="18" charset="2"/>
              <a:buNone/>
              <a:defRPr/>
            </a:pPr>
            <a:endParaRPr lang="el-GR" sz="2000" dirty="0" smtClean="0">
              <a:latin typeface="Tahoma" panose="020B0604030504040204" pitchFamily="34" charset="0"/>
              <a:cs typeface="Tahoma" panose="020B0604030504040204" pitchFamily="34" charset="0"/>
            </a:endParaRPr>
          </a:p>
          <a:p>
            <a:pPr lvl="1">
              <a:lnSpc>
                <a:spcPct val="80000"/>
              </a:lnSpc>
              <a:spcBef>
                <a:spcPts val="1200"/>
              </a:spcBef>
              <a:spcAft>
                <a:spcPts val="300"/>
              </a:spcAft>
              <a:defRPr/>
            </a:pPr>
            <a:endParaRPr lang="el-GR" sz="2400" dirty="0" smtClean="0">
              <a:latin typeface="Tahoma" panose="020B0604030504040204" pitchFamily="34" charset="0"/>
              <a:cs typeface="Tahoma" panose="020B0604030504040204" pitchFamily="34" charset="0"/>
            </a:endParaRPr>
          </a:p>
          <a:p>
            <a:pPr>
              <a:defRPr/>
            </a:pPr>
            <a:endParaRPr lang="el-GR" dirty="0" smtClean="0"/>
          </a:p>
        </p:txBody>
      </p:sp>
      <p:sp>
        <p:nvSpPr>
          <p:cNvPr id="3891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C88385A-E5B7-4258-9CDB-F848CC8ED393}" type="slidenum">
              <a:rPr lang="en-US" sz="1200" smtClean="0">
                <a:solidFill>
                  <a:srgbClr val="B5A788"/>
                </a:solidFill>
              </a:rPr>
              <a:pPr>
                <a:spcBef>
                  <a:spcPct val="0"/>
                </a:spcBef>
                <a:buClrTx/>
                <a:buSzTx/>
                <a:buFontTx/>
                <a:buNone/>
              </a:pPr>
              <a:t>15</a:t>
            </a:fld>
            <a:endParaRPr lang="en-US" sz="1200" smtClean="0">
              <a:solidFill>
                <a:srgbClr val="B5A788"/>
              </a:solidFill>
            </a:endParaRPr>
          </a:p>
        </p:txBody>
      </p:sp>
    </p:spTree>
    <p:extLst>
      <p:ext uri="{BB962C8B-B14F-4D97-AF65-F5344CB8AC3E}">
        <p14:creationId xmlns:p14="http://schemas.microsoft.com/office/powerpoint/2010/main" val="3827854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457200" y="285750"/>
            <a:ext cx="8478838" cy="1143000"/>
          </a:xfrm>
        </p:spPr>
        <p:txBody>
          <a:bodyPr vert="horz" wrap="square" lIns="91440" tIns="45720" rIns="91440" bIns="45720" numCol="1" anchorCtr="0" compatLnSpc="1">
            <a:prstTxWarp prst="textNoShape">
              <a:avLst/>
            </a:prstTxWarp>
          </a:bodyPr>
          <a:lstStyle/>
          <a:p>
            <a:r>
              <a:rPr lang="el-GR" sz="4000" b="1" dirty="0" smtClean="0">
                <a:effectLst/>
              </a:rPr>
              <a:t>Διδακτικό Τρίγωνο με ΤΠΕ </a:t>
            </a:r>
            <a:endParaRPr lang="en-US" sz="4000" b="1" dirty="0" smtClean="0">
              <a:effectLst/>
            </a:endParaRPr>
          </a:p>
        </p:txBody>
      </p:sp>
      <p:sp>
        <p:nvSpPr>
          <p:cNvPr id="39940" name="Rectangle 3"/>
          <p:cNvSpPr>
            <a:spLocks noGrp="1" noChangeArrowheads="1"/>
          </p:cNvSpPr>
          <p:nvPr>
            <p:ph type="body" idx="1"/>
          </p:nvPr>
        </p:nvSpPr>
        <p:spPr>
          <a:xfrm>
            <a:off x="857250" y="1500188"/>
            <a:ext cx="8286750" cy="928687"/>
          </a:xfrm>
        </p:spPr>
        <p:txBody>
          <a:bodyPr/>
          <a:lstStyle/>
          <a:p>
            <a:pPr>
              <a:spcBef>
                <a:spcPts val="1200"/>
              </a:spcBef>
              <a:spcAft>
                <a:spcPts val="300"/>
              </a:spcAft>
            </a:pPr>
            <a:r>
              <a:rPr lang="el-GR" sz="2400" smtClean="0">
                <a:latin typeface="Tahoma" panose="020B0604030504040204" pitchFamily="34" charset="0"/>
                <a:cs typeface="Tahoma" panose="020B0604030504040204" pitchFamily="34" charset="0"/>
              </a:rPr>
              <a:t>Οι ΤΠΕ διαμεσολαβούν σε όλες τις επιμέρους αλληλεπιδράσεις </a:t>
            </a:r>
            <a:endParaRPr lang="en-US" sz="2400" smtClean="0">
              <a:latin typeface="Tahoma" panose="020B0604030504040204" pitchFamily="34" charset="0"/>
              <a:cs typeface="Tahoma" panose="020B0604030504040204" pitchFamily="34" charset="0"/>
            </a:endParaRPr>
          </a:p>
          <a:p>
            <a:pPr>
              <a:spcBef>
                <a:spcPts val="1200"/>
              </a:spcBef>
              <a:spcAft>
                <a:spcPts val="300"/>
              </a:spcAft>
            </a:pPr>
            <a:endParaRPr lang="en-US" smtClean="0">
              <a:latin typeface="Tahoma" panose="020B0604030504040204" pitchFamily="34" charset="0"/>
              <a:cs typeface="Tahoma" panose="020B0604030504040204" pitchFamily="34" charset="0"/>
            </a:endParaRPr>
          </a:p>
        </p:txBody>
      </p:sp>
      <p:sp>
        <p:nvSpPr>
          <p:cNvPr id="39941" name="Text Box 4"/>
          <p:cNvSpPr txBox="1">
            <a:spLocks noChangeArrowheads="1"/>
          </p:cNvSpPr>
          <p:nvPr/>
        </p:nvSpPr>
        <p:spPr bwMode="auto">
          <a:xfrm>
            <a:off x="1660525" y="415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Times New Roman" panose="02020603050405020304" pitchFamily="18" charset="0"/>
            </a:endParaRPr>
          </a:p>
        </p:txBody>
      </p:sp>
      <p:grpSp>
        <p:nvGrpSpPr>
          <p:cNvPr id="39942" name="Group 7"/>
          <p:cNvGrpSpPr>
            <a:grpSpLocks/>
          </p:cNvGrpSpPr>
          <p:nvPr/>
        </p:nvGrpSpPr>
        <p:grpSpPr bwMode="auto">
          <a:xfrm>
            <a:off x="1327943" y="2428875"/>
            <a:ext cx="7172325" cy="3502025"/>
            <a:chOff x="3857" y="7855"/>
            <a:chExt cx="5107" cy="2665"/>
          </a:xfrm>
        </p:grpSpPr>
        <p:sp>
          <p:nvSpPr>
            <p:cNvPr id="39950" name="Text Box 8"/>
            <p:cNvSpPr txBox="1">
              <a:spLocks noChangeArrowheads="1"/>
            </p:cNvSpPr>
            <p:nvPr/>
          </p:nvSpPr>
          <p:spPr bwMode="auto">
            <a:xfrm>
              <a:off x="5508" y="9115"/>
              <a:ext cx="1304"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400" b="1">
                  <a:solidFill>
                    <a:srgbClr val="FF0000"/>
                  </a:solidFill>
                  <a:latin typeface="Arial" panose="020B0604020202020204" pitchFamily="34" charset="0"/>
                </a:rPr>
                <a:t>Διδακτική</a:t>
              </a:r>
              <a:endParaRPr lang="en-GB" sz="2000">
                <a:solidFill>
                  <a:srgbClr val="FF0000"/>
                </a:solidFill>
                <a:latin typeface="Arial" panose="020B0604020202020204" pitchFamily="34" charset="0"/>
              </a:endParaRPr>
            </a:p>
          </p:txBody>
        </p:sp>
        <p:grpSp>
          <p:nvGrpSpPr>
            <p:cNvPr id="39951" name="Group 9"/>
            <p:cNvGrpSpPr>
              <a:grpSpLocks/>
            </p:cNvGrpSpPr>
            <p:nvPr/>
          </p:nvGrpSpPr>
          <p:grpSpPr bwMode="auto">
            <a:xfrm>
              <a:off x="3857" y="7855"/>
              <a:ext cx="5107" cy="2665"/>
              <a:chOff x="3857" y="7723"/>
              <a:chExt cx="5107" cy="2665"/>
            </a:xfrm>
          </p:grpSpPr>
          <p:sp>
            <p:nvSpPr>
              <p:cNvPr id="39952"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Γνώσεις</a:t>
                </a:r>
                <a:endParaRPr lang="en-GB" sz="1800">
                  <a:solidFill>
                    <a:srgbClr val="FF0000"/>
                  </a:solidFill>
                  <a:latin typeface="Arial" panose="020B0604020202020204" pitchFamily="34" charset="0"/>
                </a:endParaRPr>
              </a:p>
            </p:txBody>
          </p:sp>
          <p:sp>
            <p:nvSpPr>
              <p:cNvPr id="39953"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54"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55"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56"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57" name="Line 15"/>
              <p:cNvSpPr>
                <a:spLocks noChangeShapeType="1"/>
              </p:cNvSpPr>
              <p:nvPr/>
            </p:nvSpPr>
            <p:spPr bwMode="auto">
              <a:xfrm>
                <a:off x="6768" y="9295"/>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58"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59"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Μαθητές</a:t>
                </a:r>
                <a:endParaRPr lang="en-GB" sz="1800">
                  <a:solidFill>
                    <a:srgbClr val="FF0000"/>
                  </a:solidFill>
                  <a:latin typeface="Arial" panose="020B0604020202020204" pitchFamily="34" charset="0"/>
                </a:endParaRPr>
              </a:p>
            </p:txBody>
          </p:sp>
          <p:sp>
            <p:nvSpPr>
              <p:cNvPr id="39960"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Εκπαιδευτικός</a:t>
                </a:r>
                <a:endParaRPr lang="en-GB" sz="1800">
                  <a:solidFill>
                    <a:srgbClr val="FF0000"/>
                  </a:solidFill>
                  <a:latin typeface="Arial" panose="020B0604020202020204" pitchFamily="34" charset="0"/>
                </a:endParaRPr>
              </a:p>
            </p:txBody>
          </p:sp>
          <p:sp>
            <p:nvSpPr>
              <p:cNvPr id="39961"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Εκπαιδεύω</a:t>
                </a:r>
                <a:endParaRPr lang="en-GB" sz="1800">
                  <a:latin typeface="Arial" panose="020B0604020202020204" pitchFamily="34" charset="0"/>
                </a:endParaRPr>
              </a:p>
            </p:txBody>
          </p:sp>
          <p:sp>
            <p:nvSpPr>
              <p:cNvPr id="39962" name="Text Box 20"/>
              <p:cNvSpPr txBox="1">
                <a:spLocks noChangeArrowheads="1"/>
              </p:cNvSpPr>
              <p:nvPr/>
            </p:nvSpPr>
            <p:spPr bwMode="auto">
              <a:xfrm>
                <a:off x="7262"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Διδάσκω (μεταδίδω)</a:t>
                </a:r>
                <a:endParaRPr lang="en-GB" sz="1800">
                  <a:latin typeface="Arial" panose="020B0604020202020204" pitchFamily="34" charset="0"/>
                </a:endParaRPr>
              </a:p>
            </p:txBody>
          </p:sp>
          <p:sp>
            <p:nvSpPr>
              <p:cNvPr id="39963" name="Text Box 21"/>
              <p:cNvSpPr txBox="1">
                <a:spLocks noChangeArrowheads="1"/>
              </p:cNvSpPr>
              <p:nvPr/>
            </p:nvSpPr>
            <p:spPr bwMode="auto">
              <a:xfrm>
                <a:off x="3939"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Μαθαίνω (οικοδομώ)</a:t>
                </a:r>
                <a:endParaRPr lang="en-GB" sz="1800">
                  <a:latin typeface="Arial" panose="020B0604020202020204" pitchFamily="34" charset="0"/>
                </a:endParaRPr>
              </a:p>
            </p:txBody>
          </p:sp>
          <p:sp>
            <p:nvSpPr>
              <p:cNvPr id="39964"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65"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66"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39943" name="TextBox 24"/>
          <p:cNvSpPr txBox="1">
            <a:spLocks noChangeArrowheads="1"/>
          </p:cNvSpPr>
          <p:nvPr/>
        </p:nvSpPr>
        <p:spPr bwMode="auto">
          <a:xfrm>
            <a:off x="857250" y="3273425"/>
            <a:ext cx="300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γνωστικό εργαλείο </a:t>
            </a:r>
          </a:p>
        </p:txBody>
      </p:sp>
      <p:sp>
        <p:nvSpPr>
          <p:cNvPr id="39944" name="TextBox 25"/>
          <p:cNvSpPr txBox="1">
            <a:spLocks noChangeArrowheads="1"/>
          </p:cNvSpPr>
          <p:nvPr/>
        </p:nvSpPr>
        <p:spPr bwMode="auto">
          <a:xfrm>
            <a:off x="5786438" y="3286125"/>
            <a:ext cx="2560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εποπτικό μέσο</a:t>
            </a:r>
          </a:p>
        </p:txBody>
      </p:sp>
      <p:sp>
        <p:nvSpPr>
          <p:cNvPr id="39945" name="TextBox 26"/>
          <p:cNvSpPr txBox="1">
            <a:spLocks noChangeArrowheads="1"/>
          </p:cNvSpPr>
          <p:nvPr/>
        </p:nvSpPr>
        <p:spPr bwMode="auto">
          <a:xfrm>
            <a:off x="2428875" y="5857875"/>
            <a:ext cx="497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εργαλείο επικοινωνίας &amp; συνεργασίας </a:t>
            </a:r>
          </a:p>
        </p:txBody>
      </p:sp>
      <p:cxnSp>
        <p:nvCxnSpPr>
          <p:cNvPr id="30" name="Straight Arrow Connector 29"/>
          <p:cNvCxnSpPr/>
          <p:nvPr/>
        </p:nvCxnSpPr>
        <p:spPr>
          <a:xfrm>
            <a:off x="2928938" y="3643313"/>
            <a:ext cx="1143000" cy="5000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507038" y="3643313"/>
            <a:ext cx="922337" cy="6397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V="1">
            <a:off x="4068762" y="5283201"/>
            <a:ext cx="1285875" cy="6350"/>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sp>
        <p:nvSpPr>
          <p:cNvPr id="3994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C1A985-EDAA-4BF5-872F-D26E37CCFA20}" type="slidenum">
              <a:rPr lang="en-US" smtClean="0">
                <a:solidFill>
                  <a:srgbClr val="B5A788"/>
                </a:solidFill>
                <a:latin typeface="Gill Sans MT" panose="020B0502020104020203" pitchFamily="34" charset="0"/>
              </a:rPr>
              <a:pPr/>
              <a:t>16</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917357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81000"/>
            <a:ext cx="8326438" cy="1143000"/>
          </a:xfrm>
        </p:spPr>
        <p:txBody>
          <a:bodyPr>
            <a:noAutofit/>
          </a:bodyPr>
          <a:lstStyle/>
          <a:p>
            <a:pPr>
              <a:defRPr/>
            </a:pPr>
            <a:r>
              <a:rPr lang="el-GR" sz="4000" b="1" dirty="0" smtClean="0"/>
              <a:t>Βασικές έννοιες</a:t>
            </a:r>
            <a:r>
              <a:rPr lang="en-US" sz="4000" b="1" dirty="0" smtClean="0"/>
              <a:t> </a:t>
            </a:r>
            <a:r>
              <a:rPr lang="el-GR" sz="4000" b="1" dirty="0" smtClean="0"/>
              <a:t>της Διδακτικής</a:t>
            </a:r>
            <a:endParaRPr lang="en-US" sz="4000" b="1" dirty="0"/>
          </a:p>
        </p:txBody>
      </p:sp>
      <p:sp>
        <p:nvSpPr>
          <p:cNvPr id="45060" name="Rectangle 3"/>
          <p:cNvSpPr>
            <a:spLocks noGrp="1" noChangeArrowheads="1"/>
          </p:cNvSpPr>
          <p:nvPr>
            <p:ph type="body" idx="1"/>
          </p:nvPr>
        </p:nvSpPr>
        <p:spPr>
          <a:xfrm>
            <a:off x="1000125" y="1714500"/>
            <a:ext cx="7812088" cy="4114800"/>
          </a:xfrm>
        </p:spPr>
        <p:txBody>
          <a:bodyPr>
            <a:normAutofit lnSpcReduction="10000"/>
          </a:bodyPr>
          <a:lstStyle/>
          <a:p>
            <a:pPr>
              <a:lnSpc>
                <a:spcPct val="90000"/>
              </a:lnSpc>
              <a:spcBef>
                <a:spcPts val="1200"/>
              </a:spcBef>
              <a:spcAft>
                <a:spcPts val="300"/>
              </a:spcAft>
            </a:pPr>
            <a:r>
              <a:rPr lang="el-GR" sz="2400" b="1" dirty="0" smtClean="0">
                <a:latin typeface="Tahoma" panose="020B0604030504040204" pitchFamily="34" charset="0"/>
                <a:cs typeface="Tahoma" panose="020B0604030504040204" pitchFamily="34" charset="0"/>
              </a:rPr>
              <a:t>Το περιεχόμενο της γνώσης </a:t>
            </a:r>
            <a:r>
              <a:rPr lang="en-US" sz="2400" dirty="0" smtClean="0">
                <a:latin typeface="Tahoma" panose="020B0604030504040204" pitchFamily="34" charset="0"/>
                <a:cs typeface="Tahoma" panose="020B0604030504040204" pitchFamily="34" charset="0"/>
              </a:rPr>
              <a:t>(</a:t>
            </a:r>
            <a:r>
              <a:rPr lang="el-GR" sz="2400" i="1" dirty="0" smtClean="0">
                <a:latin typeface="Tahoma" panose="020B0604030504040204" pitchFamily="34" charset="0"/>
                <a:cs typeface="Tahoma" panose="020B0604030504040204" pitchFamily="34" charset="0"/>
              </a:rPr>
              <a:t>αναλυτικά προγράμματα σπουδών</a:t>
            </a:r>
            <a:r>
              <a:rPr lang="el-GR" sz="2400" dirty="0" smtClean="0">
                <a:latin typeface="Tahoma" panose="020B0604030504040204" pitchFamily="34" charset="0"/>
                <a:cs typeface="Tahoma" panose="020B0604030504040204" pitchFamily="34" charset="0"/>
              </a:rPr>
              <a:t>, </a:t>
            </a:r>
            <a:r>
              <a:rPr lang="en-US" sz="2400" i="1" dirty="0" err="1" smtClean="0">
                <a:latin typeface="Tahoma" panose="020B0604030504040204" pitchFamily="34" charset="0"/>
                <a:cs typeface="Tahoma" panose="020B0604030504040204" pitchFamily="34" charset="0"/>
              </a:rPr>
              <a:t>διδ</a:t>
            </a:r>
            <a:r>
              <a:rPr lang="en-US" sz="2400" i="1" dirty="0" smtClean="0">
                <a:latin typeface="Tahoma" panose="020B0604030504040204" pitchFamily="34" charset="0"/>
                <a:cs typeface="Tahoma" panose="020B0604030504040204" pitchFamily="34" charset="0"/>
              </a:rPr>
              <a:t>ακτικός μετασχηματισμός</a:t>
            </a:r>
            <a:r>
              <a:rPr lang="el-GR" sz="2400" i="1" dirty="0" smtClean="0">
                <a:latin typeface="Tahoma" panose="020B0604030504040204" pitchFamily="34" charset="0"/>
                <a:cs typeface="Tahoma" panose="020B0604030504040204" pitchFamily="34" charset="0"/>
              </a:rPr>
              <a:t>, Τεχνολογική Διδακτική Γνώση Περιεχομένου</a:t>
            </a:r>
            <a:r>
              <a:rPr lang="en-US" sz="2400" dirty="0" smtClean="0">
                <a:latin typeface="Tahoma" panose="020B0604030504040204" pitchFamily="34" charset="0"/>
                <a:cs typeface="Tahoma" panose="020B0604030504040204" pitchFamily="34" charset="0"/>
              </a:rPr>
              <a:t>)</a:t>
            </a:r>
          </a:p>
          <a:p>
            <a:pPr>
              <a:lnSpc>
                <a:spcPct val="90000"/>
              </a:lnSpc>
              <a:spcBef>
                <a:spcPts val="1200"/>
              </a:spcBef>
              <a:spcAft>
                <a:spcPts val="300"/>
              </a:spcAft>
            </a:pPr>
            <a:r>
              <a:rPr lang="el-GR" sz="2400" b="1" dirty="0" smtClean="0">
                <a:latin typeface="Tahoma" panose="020B0604030504040204" pitchFamily="34" charset="0"/>
                <a:cs typeface="Tahoma" panose="020B0604030504040204" pitchFamily="34" charset="0"/>
              </a:rPr>
              <a:t>Η διαδικασία </a:t>
            </a:r>
            <a:r>
              <a:rPr lang="en-US" sz="2400" b="1" dirty="0" smtClean="0">
                <a:latin typeface="Tahoma" panose="020B0604030504040204" pitchFamily="34" charset="0"/>
                <a:cs typeface="Tahoma" panose="020B0604030504040204" pitchFamily="34" charset="0"/>
              </a:rPr>
              <a:t>της </a:t>
            </a:r>
            <a:r>
              <a:rPr lang="en-US" sz="2400" b="1" dirty="0" err="1" smtClean="0">
                <a:latin typeface="Tahoma" panose="020B0604030504040204" pitchFamily="34" charset="0"/>
                <a:cs typeface="Tahoma" panose="020B0604030504040204" pitchFamily="34" charset="0"/>
              </a:rPr>
              <a:t>μάθησης</a:t>
            </a:r>
            <a:r>
              <a:rPr lang="en-US" sz="2400" b="1" dirty="0" smtClean="0">
                <a:latin typeface="Tahoma" panose="020B0604030504040204" pitchFamily="34" charset="0"/>
                <a:cs typeface="Tahoma" panose="020B0604030504040204" pitchFamily="34" charset="0"/>
              </a:rPr>
              <a:t> </a:t>
            </a:r>
            <a:r>
              <a:rPr lang="en-US" sz="2400" dirty="0" smtClean="0">
                <a:latin typeface="Tahoma" panose="020B0604030504040204" pitchFamily="34" charset="0"/>
                <a:cs typeface="Tahoma" panose="020B0604030504040204" pitchFamily="34" charset="0"/>
              </a:rPr>
              <a:t>(</a:t>
            </a:r>
            <a:r>
              <a:rPr lang="el-GR" sz="2400" i="1" dirty="0" smtClean="0">
                <a:latin typeface="Tahoma" panose="020B0604030504040204" pitchFamily="34" charset="0"/>
                <a:cs typeface="Tahoma" panose="020B0604030504040204" pitchFamily="34" charset="0"/>
              </a:rPr>
              <a:t>ιδέες και </a:t>
            </a:r>
            <a:r>
              <a:rPr lang="en-US" sz="2400" i="1" dirty="0" smtClean="0">
                <a:latin typeface="Tahoma" panose="020B0604030504040204" pitchFamily="34" charset="0"/>
                <a:cs typeface="Tahoma" panose="020B0604030504040204" pitchFamily="34" charset="0"/>
              </a:rPr>
              <a:t>αναπαρα</a:t>
            </a:r>
            <a:r>
              <a:rPr lang="en-US" sz="2400" i="1" dirty="0" err="1" smtClean="0">
                <a:latin typeface="Tahoma" panose="020B0604030504040204" pitchFamily="34" charset="0"/>
                <a:cs typeface="Tahoma" panose="020B0604030504040204" pitchFamily="34" charset="0"/>
              </a:rPr>
              <a:t>στάσεις</a:t>
            </a:r>
            <a:r>
              <a:rPr lang="el-GR" sz="2400" i="1" dirty="0" smtClean="0">
                <a:latin typeface="Tahoma" panose="020B0604030504040204" pitchFamily="34" charset="0"/>
                <a:cs typeface="Tahoma" panose="020B0604030504040204" pitchFamily="34" charset="0"/>
              </a:rPr>
              <a:t> των μαθητών</a:t>
            </a:r>
            <a:r>
              <a:rPr lang="en-US" sz="2400" dirty="0" smtClean="0">
                <a:latin typeface="Tahoma" panose="020B0604030504040204" pitchFamily="34" charset="0"/>
                <a:cs typeface="Tahoma" panose="020B0604030504040204" pitchFamily="34" charset="0"/>
              </a:rPr>
              <a:t>, </a:t>
            </a:r>
            <a:r>
              <a:rPr lang="el-GR" sz="2400" i="1" dirty="0" smtClean="0">
                <a:latin typeface="Tahoma" panose="020B0604030504040204" pitchFamily="34" charset="0"/>
                <a:cs typeface="Tahoma" panose="020B0604030504040204" pitchFamily="34" charset="0"/>
              </a:rPr>
              <a:t>γνωστικά </a:t>
            </a:r>
            <a:r>
              <a:rPr lang="en-US" sz="2400" i="1" dirty="0" err="1" smtClean="0">
                <a:latin typeface="Tahoma" panose="020B0604030504040204" pitchFamily="34" charset="0"/>
                <a:cs typeface="Tahoma" panose="020B0604030504040204" pitchFamily="34" charset="0"/>
              </a:rPr>
              <a:t>εμ</a:t>
            </a:r>
            <a:r>
              <a:rPr lang="en-US" sz="2400" i="1" dirty="0" smtClean="0">
                <a:latin typeface="Tahoma" panose="020B0604030504040204" pitchFamily="34" charset="0"/>
                <a:cs typeface="Tahoma" panose="020B0604030504040204" pitchFamily="34" charset="0"/>
              </a:rPr>
              <a:t>πόδια</a:t>
            </a:r>
            <a:r>
              <a:rPr lang="en-US" sz="2400" dirty="0" smtClean="0">
                <a:latin typeface="Tahoma" panose="020B0604030504040204" pitchFamily="34" charset="0"/>
                <a:cs typeface="Tahoma" panose="020B0604030504040204" pitchFamily="34" charset="0"/>
              </a:rPr>
              <a:t>)</a:t>
            </a:r>
          </a:p>
          <a:p>
            <a:pPr>
              <a:lnSpc>
                <a:spcPct val="90000"/>
              </a:lnSpc>
              <a:spcBef>
                <a:spcPts val="1200"/>
              </a:spcBef>
              <a:spcAft>
                <a:spcPts val="300"/>
              </a:spcAft>
            </a:pPr>
            <a:r>
              <a:rPr lang="el-GR" sz="2400" b="1" dirty="0" smtClean="0">
                <a:latin typeface="Tahoma" panose="020B0604030504040204" pitchFamily="34" charset="0"/>
                <a:cs typeface="Tahoma" panose="020B0604030504040204" pitchFamily="34" charset="0"/>
              </a:rPr>
              <a:t>Η διαδικασία της διδασκαλίας </a:t>
            </a:r>
            <a:r>
              <a:rPr lang="en-US" sz="2400" dirty="0" smtClean="0">
                <a:latin typeface="Tahoma" panose="020B0604030504040204" pitchFamily="34" charset="0"/>
                <a:cs typeface="Tahoma" panose="020B0604030504040204" pitchFamily="34" charset="0"/>
              </a:rPr>
              <a:t>(</a:t>
            </a:r>
            <a:r>
              <a:rPr lang="en-US" sz="2400" i="1" dirty="0" err="1" smtClean="0">
                <a:latin typeface="Tahoma" panose="020B0604030504040204" pitchFamily="34" charset="0"/>
                <a:cs typeface="Tahoma" panose="020B0604030504040204" pitchFamily="34" charset="0"/>
              </a:rPr>
              <a:t>διδ</a:t>
            </a:r>
            <a:r>
              <a:rPr lang="en-US" sz="2400" i="1" dirty="0" smtClean="0">
                <a:latin typeface="Tahoma" panose="020B0604030504040204" pitchFamily="34" charset="0"/>
                <a:cs typeface="Tahoma" panose="020B0604030504040204" pitchFamily="34" charset="0"/>
              </a:rPr>
              <a:t>ακτικό συμβόλαιο</a:t>
            </a:r>
            <a:r>
              <a:rPr lang="en-US" sz="2400" dirty="0" smtClean="0">
                <a:latin typeface="Tahoma" panose="020B0604030504040204" pitchFamily="34" charset="0"/>
                <a:cs typeface="Tahoma" panose="020B0604030504040204" pitchFamily="34" charset="0"/>
              </a:rPr>
              <a:t>, </a:t>
            </a:r>
            <a:r>
              <a:rPr lang="el-GR" sz="2400" i="1" dirty="0" smtClean="0">
                <a:latin typeface="Tahoma" panose="020B0604030504040204" pitchFamily="34" charset="0"/>
                <a:cs typeface="Tahoma" panose="020B0604030504040204" pitchFamily="34" charset="0"/>
              </a:rPr>
              <a:t>γνωστική σύγκρουση</a:t>
            </a:r>
            <a:r>
              <a:rPr lang="el-GR" sz="2400" dirty="0" smtClean="0">
                <a:latin typeface="Tahoma" panose="020B0604030504040204" pitchFamily="34" charset="0"/>
                <a:cs typeface="Tahoma" panose="020B0604030504040204" pitchFamily="34" charset="0"/>
              </a:rPr>
              <a:t>, </a:t>
            </a:r>
            <a:r>
              <a:rPr lang="el-GR" sz="2400" i="1" dirty="0" smtClean="0">
                <a:latin typeface="Tahoma" panose="020B0604030504040204" pitchFamily="34" charset="0"/>
                <a:cs typeface="Tahoma" panose="020B0604030504040204" pitchFamily="34" charset="0"/>
              </a:rPr>
              <a:t>διδακτικές στρατηγικές, διδακτικές βοήθειες, διδακτικές καταστάσεις</a:t>
            </a:r>
            <a:r>
              <a:rPr lang="en-US" sz="2400" dirty="0" smtClean="0">
                <a:latin typeface="Tahoma" panose="020B0604030504040204" pitchFamily="34" charset="0"/>
                <a:cs typeface="Tahoma" panose="020B0604030504040204" pitchFamily="34" charset="0"/>
              </a:rPr>
              <a:t>)</a:t>
            </a:r>
          </a:p>
          <a:p>
            <a:pPr>
              <a:lnSpc>
                <a:spcPct val="90000"/>
              </a:lnSpc>
              <a:spcBef>
                <a:spcPts val="1200"/>
              </a:spcBef>
              <a:spcAft>
                <a:spcPts val="300"/>
              </a:spcAft>
            </a:pPr>
            <a:r>
              <a:rPr lang="el-GR" sz="2400" b="1" dirty="0" smtClean="0">
                <a:latin typeface="Tahoma" panose="020B0604030504040204" pitchFamily="34" charset="0"/>
                <a:cs typeface="Tahoma" panose="020B0604030504040204" pitchFamily="34" charset="0"/>
              </a:rPr>
              <a:t>Τα χρησιμοποιούμενα μέσα</a:t>
            </a:r>
            <a:r>
              <a:rPr lang="el-GR" sz="2400" dirty="0" smtClean="0">
                <a:latin typeface="Tahoma" panose="020B0604030504040204" pitchFamily="34" charset="0"/>
                <a:cs typeface="Tahoma" panose="020B0604030504040204" pitchFamily="34" charset="0"/>
              </a:rPr>
              <a:t> </a:t>
            </a:r>
            <a:r>
              <a:rPr lang="en-US" sz="2400" dirty="0" smtClean="0">
                <a:latin typeface="Tahoma" panose="020B0604030504040204" pitchFamily="34" charset="0"/>
                <a:cs typeface="Tahoma" panose="020B0604030504040204" pitchFamily="34" charset="0"/>
              </a:rPr>
              <a:t>(</a:t>
            </a:r>
            <a:r>
              <a:rPr lang="el-GR" sz="2400" i="1" dirty="0" smtClean="0">
                <a:latin typeface="Tahoma" panose="020B0604030504040204" pitchFamily="34" charset="0"/>
                <a:cs typeface="Tahoma" panose="020B0604030504040204" pitchFamily="34" charset="0"/>
              </a:rPr>
              <a:t>εκπαιδευτικό υλικό: </a:t>
            </a:r>
            <a:r>
              <a:rPr lang="el-GR" sz="2400" dirty="0" smtClean="0">
                <a:latin typeface="Tahoma" panose="020B0604030504040204" pitchFamily="34" charset="0"/>
                <a:cs typeface="Tahoma" panose="020B0604030504040204" pitchFamily="34" charset="0"/>
              </a:rPr>
              <a:t>εκπαιδευτικό σενάριο, </a:t>
            </a:r>
            <a:r>
              <a:rPr lang="el-GR" sz="2400" i="1" dirty="0" smtClean="0">
                <a:latin typeface="Tahoma" panose="020B0604030504040204" pitchFamily="34" charset="0"/>
                <a:cs typeface="Tahoma" panose="020B0604030504040204" pitchFamily="34" charset="0"/>
              </a:rPr>
              <a:t>εκπαιδευτικό λογισμικό</a:t>
            </a:r>
            <a:r>
              <a:rPr lang="en-US" sz="2400" dirty="0" smtClean="0">
                <a:latin typeface="Tahoma" panose="020B0604030504040204" pitchFamily="34" charset="0"/>
                <a:cs typeface="Tahoma" panose="020B0604030504040204" pitchFamily="34" charset="0"/>
              </a:rPr>
              <a:t>) </a:t>
            </a:r>
            <a:endParaRPr lang="el-GR" sz="2400" dirty="0" smtClean="0">
              <a:latin typeface="Tahoma" panose="020B0604030504040204" pitchFamily="34" charset="0"/>
              <a:cs typeface="Tahoma" panose="020B0604030504040204" pitchFamily="34" charset="0"/>
            </a:endParaRPr>
          </a:p>
        </p:txBody>
      </p:sp>
      <p:sp>
        <p:nvSpPr>
          <p:cNvPr id="4506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091434-5786-46C7-96B0-304E51C6A0E5}" type="slidenum">
              <a:rPr lang="en-US" smtClean="0">
                <a:solidFill>
                  <a:srgbClr val="B5A788"/>
                </a:solidFill>
                <a:latin typeface="Gill Sans MT" panose="020B0502020104020203" pitchFamily="34" charset="0"/>
              </a:rPr>
              <a:pPr/>
              <a:t>17</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348824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81000"/>
            <a:ext cx="8402638" cy="1143000"/>
          </a:xfrm>
        </p:spPr>
        <p:txBody>
          <a:bodyPr>
            <a:noAutofit/>
          </a:bodyPr>
          <a:lstStyle/>
          <a:p>
            <a:pPr>
              <a:defRPr/>
            </a:pPr>
            <a:r>
              <a:rPr lang="el-GR" sz="4000" b="1" dirty="0">
                <a:effectLst/>
                <a:latin typeface="Tahoma" panose="020B0604030504040204" pitchFamily="34" charset="0"/>
                <a:cs typeface="Tahoma" panose="020B0604030504040204" pitchFamily="34" charset="0"/>
              </a:rPr>
              <a:t>Το περιεχόμενο της γνώσης</a:t>
            </a:r>
            <a:endParaRPr lang="en-US" sz="4000" dirty="0">
              <a:effectLst/>
            </a:endParaRPr>
          </a:p>
        </p:txBody>
      </p:sp>
      <p:sp>
        <p:nvSpPr>
          <p:cNvPr id="45060" name="Rectangle 3"/>
          <p:cNvSpPr>
            <a:spLocks noGrp="1" noChangeArrowheads="1"/>
          </p:cNvSpPr>
          <p:nvPr>
            <p:ph type="body" idx="1"/>
          </p:nvPr>
        </p:nvSpPr>
        <p:spPr>
          <a:xfrm>
            <a:off x="1000125" y="1714500"/>
            <a:ext cx="7812088" cy="4114800"/>
          </a:xfrm>
        </p:spPr>
        <p:txBody>
          <a:bodyPr/>
          <a:lstStyle/>
          <a:p>
            <a:pPr>
              <a:lnSpc>
                <a:spcPct val="90000"/>
              </a:lnSpc>
              <a:spcBef>
                <a:spcPts val="1200"/>
              </a:spcBef>
              <a:spcAft>
                <a:spcPts val="300"/>
              </a:spcAft>
            </a:pPr>
            <a:r>
              <a:rPr lang="el-GR" sz="2000" dirty="0" smtClean="0">
                <a:latin typeface="Tahoma" panose="020B0604030504040204" pitchFamily="34" charset="0"/>
                <a:cs typeface="Tahoma" panose="020B0604030504040204" pitchFamily="34" charset="0"/>
              </a:rPr>
              <a:t>Αναλυτικά προγράμματα σπουδών </a:t>
            </a:r>
            <a:endParaRPr lang="el-GR" sz="2000" dirty="0">
              <a:latin typeface="Tahoma" panose="020B0604030504040204" pitchFamily="34" charset="0"/>
              <a:cs typeface="Tahoma" panose="020B0604030504040204" pitchFamily="34" charset="0"/>
            </a:endParaRPr>
          </a:p>
          <a:p>
            <a:pPr>
              <a:lnSpc>
                <a:spcPct val="90000"/>
              </a:lnSpc>
              <a:spcBef>
                <a:spcPts val="1200"/>
              </a:spcBef>
              <a:spcAft>
                <a:spcPts val="300"/>
              </a:spcAft>
            </a:pPr>
            <a:r>
              <a:rPr lang="el-GR" sz="2000" dirty="0" err="1" smtClean="0">
                <a:latin typeface="Tahoma" panose="020B0604030504040204" pitchFamily="34" charset="0"/>
                <a:cs typeface="Tahoma" panose="020B0604030504040204" pitchFamily="34" charset="0"/>
              </a:rPr>
              <a:t>Δ</a:t>
            </a:r>
            <a:r>
              <a:rPr lang="en-US" sz="2000" dirty="0" err="1" smtClean="0">
                <a:latin typeface="Tahoma" panose="020B0604030504040204" pitchFamily="34" charset="0"/>
                <a:cs typeface="Tahoma" panose="020B0604030504040204" pitchFamily="34" charset="0"/>
              </a:rPr>
              <a:t>ιδ</a:t>
            </a:r>
            <a:r>
              <a:rPr lang="en-US" sz="2000" dirty="0" smtClean="0">
                <a:latin typeface="Tahoma" panose="020B0604030504040204" pitchFamily="34" charset="0"/>
                <a:cs typeface="Tahoma" panose="020B0604030504040204" pitchFamily="34" charset="0"/>
              </a:rPr>
              <a:t>ακτικός μετασχηματισμός</a:t>
            </a:r>
            <a:r>
              <a:rPr lang="el-GR" sz="2000" dirty="0" smtClean="0">
                <a:latin typeface="Tahoma" panose="020B0604030504040204" pitchFamily="34" charset="0"/>
                <a:cs typeface="Tahoma" panose="020B0604030504040204" pitchFamily="34" charset="0"/>
              </a:rPr>
              <a:t> </a:t>
            </a:r>
          </a:p>
          <a:p>
            <a:pPr>
              <a:lnSpc>
                <a:spcPct val="90000"/>
              </a:lnSpc>
              <a:spcBef>
                <a:spcPts val="1200"/>
              </a:spcBef>
              <a:spcAft>
                <a:spcPts val="300"/>
              </a:spcAft>
            </a:pPr>
            <a:r>
              <a:rPr lang="el-GR" sz="2000" dirty="0" smtClean="0">
                <a:latin typeface="Tahoma" panose="020B0604030504040204" pitchFamily="34" charset="0"/>
                <a:cs typeface="Tahoma" panose="020B0604030504040204" pitchFamily="34" charset="0"/>
              </a:rPr>
              <a:t>Τεχνολογική Διδακτική Γνώση Περιεχομένου</a:t>
            </a:r>
            <a:endParaRPr lang="en-US" sz="2000" dirty="0" smtClean="0">
              <a:latin typeface="Tahoma" panose="020B0604030504040204" pitchFamily="34" charset="0"/>
              <a:cs typeface="Tahoma" panose="020B0604030504040204" pitchFamily="34" charset="0"/>
            </a:endParaRPr>
          </a:p>
        </p:txBody>
      </p:sp>
      <p:sp>
        <p:nvSpPr>
          <p:cNvPr id="4506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091434-5786-46C7-96B0-304E51C6A0E5}" type="slidenum">
              <a:rPr lang="en-US" smtClean="0">
                <a:solidFill>
                  <a:srgbClr val="B5A788"/>
                </a:solidFill>
                <a:latin typeface="Gill Sans MT" panose="020B0502020104020203" pitchFamily="34" charset="0"/>
              </a:rPr>
              <a:pPr/>
              <a:t>18</a:t>
            </a:fld>
            <a:endParaRPr lang="en-US" smtClean="0">
              <a:solidFill>
                <a:srgbClr val="B5A788"/>
              </a:solidFill>
              <a:latin typeface="Gill Sans MT" panose="020B0502020104020203" pitchFamily="34" charset="0"/>
            </a:endParaRPr>
          </a:p>
        </p:txBody>
      </p:sp>
      <p:sp>
        <p:nvSpPr>
          <p:cNvPr id="62" name="Text Box 4"/>
          <p:cNvSpPr txBox="1">
            <a:spLocks noChangeArrowheads="1"/>
          </p:cNvSpPr>
          <p:nvPr/>
        </p:nvSpPr>
        <p:spPr bwMode="auto">
          <a:xfrm>
            <a:off x="1660525" y="415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Times New Roman" panose="02020603050405020304" pitchFamily="18" charset="0"/>
            </a:endParaRPr>
          </a:p>
        </p:txBody>
      </p:sp>
      <p:grpSp>
        <p:nvGrpSpPr>
          <p:cNvPr id="63" name="Group 7"/>
          <p:cNvGrpSpPr>
            <a:grpSpLocks/>
          </p:cNvGrpSpPr>
          <p:nvPr/>
        </p:nvGrpSpPr>
        <p:grpSpPr bwMode="auto">
          <a:xfrm>
            <a:off x="1439862" y="3041650"/>
            <a:ext cx="7172325" cy="3502025"/>
            <a:chOff x="3857" y="7855"/>
            <a:chExt cx="5107" cy="2665"/>
          </a:xfrm>
        </p:grpSpPr>
        <p:sp>
          <p:nvSpPr>
            <p:cNvPr id="64" name="Text Box 8"/>
            <p:cNvSpPr txBox="1">
              <a:spLocks noChangeArrowheads="1"/>
            </p:cNvSpPr>
            <p:nvPr/>
          </p:nvSpPr>
          <p:spPr bwMode="auto">
            <a:xfrm>
              <a:off x="5508" y="9115"/>
              <a:ext cx="140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800" b="1">
                  <a:solidFill>
                    <a:srgbClr val="FF0000"/>
                  </a:solidFill>
                  <a:latin typeface="Arial" panose="020B0604020202020204" pitchFamily="34" charset="0"/>
                </a:rPr>
                <a:t>Διδακτική</a:t>
              </a:r>
              <a:endParaRPr lang="en-GB" sz="2400">
                <a:solidFill>
                  <a:srgbClr val="FF0000"/>
                </a:solidFill>
                <a:latin typeface="Arial" panose="020B0604020202020204" pitchFamily="34" charset="0"/>
              </a:endParaRPr>
            </a:p>
          </p:txBody>
        </p:sp>
        <p:grpSp>
          <p:nvGrpSpPr>
            <p:cNvPr id="65" name="Group 9"/>
            <p:cNvGrpSpPr>
              <a:grpSpLocks/>
            </p:cNvGrpSpPr>
            <p:nvPr/>
          </p:nvGrpSpPr>
          <p:grpSpPr bwMode="auto">
            <a:xfrm>
              <a:off x="3857" y="7855"/>
              <a:ext cx="5107" cy="2665"/>
              <a:chOff x="3857" y="7723"/>
              <a:chExt cx="5107" cy="2665"/>
            </a:xfrm>
          </p:grpSpPr>
          <p:sp>
            <p:nvSpPr>
              <p:cNvPr id="66"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b="1" dirty="0">
                    <a:solidFill>
                      <a:srgbClr val="92D050"/>
                    </a:solidFill>
                    <a:latin typeface="Arial" panose="020B0604020202020204" pitchFamily="34" charset="0"/>
                  </a:rPr>
                  <a:t>Γνώσεις</a:t>
                </a:r>
                <a:endParaRPr lang="en-GB" sz="2800" dirty="0">
                  <a:solidFill>
                    <a:srgbClr val="92D050"/>
                  </a:solidFill>
                  <a:latin typeface="Arial" panose="020B0604020202020204" pitchFamily="34" charset="0"/>
                </a:endParaRPr>
              </a:p>
            </p:txBody>
          </p:sp>
          <p:sp>
            <p:nvSpPr>
              <p:cNvPr id="67"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8"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9"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0"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1" name="Line 15"/>
              <p:cNvSpPr>
                <a:spLocks noChangeShapeType="1"/>
              </p:cNvSpPr>
              <p:nvPr/>
            </p:nvSpPr>
            <p:spPr bwMode="auto">
              <a:xfrm>
                <a:off x="6819" y="9323"/>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2"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3"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Μαθητές</a:t>
                </a:r>
                <a:endParaRPr lang="en-GB" sz="1800">
                  <a:solidFill>
                    <a:srgbClr val="FF0000"/>
                  </a:solidFill>
                  <a:latin typeface="Arial" panose="020B0604020202020204" pitchFamily="34" charset="0"/>
                </a:endParaRPr>
              </a:p>
            </p:txBody>
          </p:sp>
          <p:sp>
            <p:nvSpPr>
              <p:cNvPr id="74"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Εκπαιδευτικός</a:t>
                </a:r>
                <a:endParaRPr lang="en-GB" sz="1800">
                  <a:solidFill>
                    <a:srgbClr val="FF0000"/>
                  </a:solidFill>
                  <a:latin typeface="Arial" panose="020B0604020202020204" pitchFamily="34" charset="0"/>
                </a:endParaRPr>
              </a:p>
            </p:txBody>
          </p:sp>
          <p:sp>
            <p:nvSpPr>
              <p:cNvPr id="75"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Εκπαιδεύω</a:t>
                </a:r>
                <a:endParaRPr lang="en-GB" sz="1800">
                  <a:latin typeface="Arial" panose="020B0604020202020204" pitchFamily="34" charset="0"/>
                </a:endParaRPr>
              </a:p>
            </p:txBody>
          </p:sp>
          <p:sp>
            <p:nvSpPr>
              <p:cNvPr id="76" name="Text Box 20"/>
              <p:cNvSpPr txBox="1">
                <a:spLocks noChangeArrowheads="1"/>
              </p:cNvSpPr>
              <p:nvPr/>
            </p:nvSpPr>
            <p:spPr bwMode="auto">
              <a:xfrm>
                <a:off x="7335" y="8717"/>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Διδάσκω (μεταδίδω)</a:t>
                </a:r>
                <a:endParaRPr lang="en-GB" sz="1800">
                  <a:latin typeface="Arial" panose="020B0604020202020204" pitchFamily="34" charset="0"/>
                </a:endParaRPr>
              </a:p>
            </p:txBody>
          </p:sp>
          <p:sp>
            <p:nvSpPr>
              <p:cNvPr id="77" name="Text Box 21"/>
              <p:cNvSpPr txBox="1">
                <a:spLocks noChangeArrowheads="1"/>
              </p:cNvSpPr>
              <p:nvPr/>
            </p:nvSpPr>
            <p:spPr bwMode="auto">
              <a:xfrm>
                <a:off x="3874"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Μαθαίνω</a:t>
                </a:r>
              </a:p>
              <a:p>
                <a:pPr algn="ctr" eaLnBrk="1" hangingPunct="1">
                  <a:spcBef>
                    <a:spcPct val="0"/>
                  </a:spcBef>
                  <a:buClrTx/>
                  <a:buSzTx/>
                  <a:buFontTx/>
                  <a:buNone/>
                </a:pPr>
                <a:r>
                  <a:rPr lang="el-GR" sz="2000">
                    <a:latin typeface="Arial" panose="020B0604020202020204" pitchFamily="34" charset="0"/>
                  </a:rPr>
                  <a:t>(οικοδομώ)</a:t>
                </a:r>
                <a:endParaRPr lang="en-GB" sz="1800">
                  <a:latin typeface="Arial" panose="020B0604020202020204" pitchFamily="34" charset="0"/>
                </a:endParaRPr>
              </a:p>
            </p:txBody>
          </p:sp>
          <p:sp>
            <p:nvSpPr>
              <p:cNvPr id="78"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9"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0"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Tree>
    <p:extLst>
      <p:ext uri="{BB962C8B-B14F-4D97-AF65-F5344CB8AC3E}">
        <p14:creationId xmlns:p14="http://schemas.microsoft.com/office/powerpoint/2010/main" val="3052411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381000" y="71438"/>
            <a:ext cx="8553450" cy="1143000"/>
          </a:xfrm>
        </p:spPr>
        <p:txBody>
          <a:bodyPr vert="horz" wrap="square" lIns="91440" tIns="45720" rIns="91440" bIns="45720" numCol="1" anchorCtr="0" compatLnSpc="1">
            <a:prstTxWarp prst="textNoShape">
              <a:avLst/>
            </a:prstTxWarp>
            <a:normAutofit/>
          </a:bodyPr>
          <a:lstStyle/>
          <a:p>
            <a:pPr>
              <a:defRPr/>
            </a:pPr>
            <a:r>
              <a:rPr lang="el-GR" sz="4400" b="1" dirty="0" smtClean="0">
                <a:effectLst/>
              </a:rPr>
              <a:t>Προγράμματα Σπουδών</a:t>
            </a:r>
            <a:endParaRPr lang="en-GB" sz="4400" b="1" dirty="0" smtClean="0">
              <a:effectLst/>
            </a:endParaRPr>
          </a:p>
        </p:txBody>
      </p:sp>
      <p:sp>
        <p:nvSpPr>
          <p:cNvPr id="47107" name="Content Placeholder 2"/>
          <p:cNvSpPr>
            <a:spLocks noGrp="1"/>
          </p:cNvSpPr>
          <p:nvPr>
            <p:ph idx="1"/>
          </p:nvPr>
        </p:nvSpPr>
        <p:spPr>
          <a:xfrm>
            <a:off x="500063" y="1143000"/>
            <a:ext cx="8434387" cy="4800600"/>
          </a:xfrm>
        </p:spPr>
        <p:txBody>
          <a:bodyPr>
            <a:normAutofit lnSpcReduction="10000"/>
          </a:bodyPr>
          <a:lstStyle/>
          <a:p>
            <a:r>
              <a:rPr lang="el-GR" sz="2800" dirty="0" smtClean="0"/>
              <a:t>Ινστιτούτο Εκπαιδευτικής Πολιτικής </a:t>
            </a:r>
            <a:r>
              <a:rPr lang="en-US" sz="2800" dirty="0">
                <a:hlinkClick r:id="rId3"/>
              </a:rPr>
              <a:t>http://</a:t>
            </a:r>
            <a:r>
              <a:rPr lang="en-US" sz="2800" dirty="0" smtClean="0">
                <a:hlinkClick r:id="rId3"/>
              </a:rPr>
              <a:t>www.iep.edu.gr</a:t>
            </a:r>
            <a:r>
              <a:rPr lang="el-GR" sz="2800" dirty="0" smtClean="0"/>
              <a:t>  (πρώην Παιδαγωγικό Ινστιτούτο) (</a:t>
            </a:r>
            <a:r>
              <a:rPr lang="en-GB" sz="2800" dirty="0" smtClean="0">
                <a:hlinkClick r:id="rId4"/>
              </a:rPr>
              <a:t>http://www.pi-schools.gr/</a:t>
            </a:r>
            <a:r>
              <a:rPr lang="el-GR" sz="2800" dirty="0" smtClean="0"/>
              <a:t>)</a:t>
            </a:r>
          </a:p>
          <a:p>
            <a:pPr lvl="1"/>
            <a:r>
              <a:rPr lang="el-GR" dirty="0" smtClean="0"/>
              <a:t>Ενιαίο Πλαίσιο Προγράμματος Σπουδών (ΕΠΠΣ)</a:t>
            </a:r>
            <a:endParaRPr lang="en-GB" dirty="0" smtClean="0"/>
          </a:p>
          <a:p>
            <a:pPr lvl="2"/>
            <a:r>
              <a:rPr lang="el-GR" sz="2000" dirty="0" smtClean="0"/>
              <a:t>περιγράφει τις αρχές, τους γενικούς σκοπούς της εκπαίδευσης, τους ειδικούς σκοπούς και στόχους διδασκαλίας κάθε γνωστικού αντικειμένου για κάθε τάξη και μορφή σχολείου</a:t>
            </a:r>
          </a:p>
          <a:p>
            <a:pPr lvl="1"/>
            <a:r>
              <a:rPr lang="el-GR" dirty="0" smtClean="0"/>
              <a:t>Διαθεματικό Ενιαίο Πλαίσιο Προγράμματος Σπουδών (ΔΕΠΠΣ)</a:t>
            </a:r>
          </a:p>
          <a:p>
            <a:pPr lvl="2"/>
            <a:r>
              <a:rPr lang="el-GR" dirty="0" smtClean="0"/>
              <a:t>Εισάγει την έννοια της «διαθεματικότητας» </a:t>
            </a:r>
          </a:p>
          <a:p>
            <a:pPr lvl="1"/>
            <a:r>
              <a:rPr lang="el-GR" dirty="0" smtClean="0"/>
              <a:t>Αναλυτικό Πρόγραμμα Σπουδών (ΑΠΣ)</a:t>
            </a:r>
          </a:p>
          <a:p>
            <a:pPr lvl="2"/>
            <a:r>
              <a:rPr lang="el-GR" dirty="0" smtClean="0"/>
              <a:t>Εξειδικεύει το ΕΠΠΣ στα επιμέρους μαθήματα/τάξεις </a:t>
            </a:r>
          </a:p>
          <a:p>
            <a:pPr lvl="1"/>
            <a:endParaRPr lang="el-GR" sz="2400" dirty="0" smtClean="0"/>
          </a:p>
        </p:txBody>
      </p:sp>
      <p:sp>
        <p:nvSpPr>
          <p:cNvPr id="4710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7B8719-6822-4891-90F6-9E685E6F51DC}" type="slidenum">
              <a:rPr lang="en-US" smtClean="0">
                <a:solidFill>
                  <a:srgbClr val="B5A788"/>
                </a:solidFill>
                <a:latin typeface="Gill Sans MT" panose="020B0502020104020203" pitchFamily="34" charset="0"/>
              </a:rPr>
              <a:pPr/>
              <a:t>19</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641709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685800" y="71438"/>
            <a:ext cx="8248650" cy="1143000"/>
          </a:xfrm>
        </p:spPr>
        <p:txBody>
          <a:bodyPr vert="horz" wrap="square" lIns="91440" tIns="45720" rIns="91440" bIns="45720" numCol="1" anchorCtr="0" compatLnSpc="1">
            <a:prstTxWarp prst="textNoShape">
              <a:avLst/>
            </a:prstTxWarp>
            <a:normAutofit/>
          </a:bodyPr>
          <a:lstStyle/>
          <a:p>
            <a:pPr>
              <a:defRPr/>
            </a:pPr>
            <a:r>
              <a:rPr lang="el-GR" sz="4400" b="1" dirty="0" smtClean="0">
                <a:effectLst/>
              </a:rPr>
              <a:t>Αναλυτικό Πρόγραμμα Σπουδών</a:t>
            </a:r>
            <a:endParaRPr lang="en-GB" sz="4400" b="1" dirty="0" smtClean="0">
              <a:effectLst/>
            </a:endParaRPr>
          </a:p>
        </p:txBody>
      </p:sp>
      <p:sp>
        <p:nvSpPr>
          <p:cNvPr id="47107" name="Content Placeholder 2"/>
          <p:cNvSpPr>
            <a:spLocks noGrp="1"/>
          </p:cNvSpPr>
          <p:nvPr>
            <p:ph idx="1"/>
          </p:nvPr>
        </p:nvSpPr>
        <p:spPr>
          <a:xfrm>
            <a:off x="685800" y="1143000"/>
            <a:ext cx="8248650" cy="4800600"/>
          </a:xfrm>
        </p:spPr>
        <p:txBody>
          <a:bodyPr>
            <a:normAutofit/>
          </a:bodyPr>
          <a:lstStyle/>
          <a:p>
            <a:pPr lvl="1"/>
            <a:r>
              <a:rPr lang="el-GR" dirty="0" smtClean="0"/>
              <a:t>Εξειδικεύει το Πρόγραμμα Σπουδών στα επιμέρους μαθήματα/τάξεις</a:t>
            </a:r>
          </a:p>
          <a:p>
            <a:pPr lvl="1"/>
            <a:r>
              <a:rPr lang="el-GR" dirty="0"/>
              <a:t>Περιγράφει το </a:t>
            </a:r>
            <a:r>
              <a:rPr lang="el-GR" u="sng" dirty="0"/>
              <a:t>τι</a:t>
            </a:r>
            <a:r>
              <a:rPr lang="el-GR" dirty="0"/>
              <a:t>, το </a:t>
            </a:r>
            <a:r>
              <a:rPr lang="el-GR" u="sng" dirty="0"/>
              <a:t>πώς</a:t>
            </a:r>
            <a:r>
              <a:rPr lang="el-GR" dirty="0"/>
              <a:t> και </a:t>
            </a:r>
            <a:r>
              <a:rPr lang="el-GR" dirty="0" smtClean="0"/>
              <a:t>πιθανώς το </a:t>
            </a:r>
            <a:r>
              <a:rPr lang="el-GR" u="sng" dirty="0"/>
              <a:t>γιατί </a:t>
            </a:r>
            <a:endParaRPr lang="el-GR" u="sng" dirty="0" smtClean="0"/>
          </a:p>
          <a:p>
            <a:pPr lvl="2"/>
            <a:r>
              <a:rPr lang="el-GR" dirty="0" smtClean="0"/>
              <a:t>Διατύπωση </a:t>
            </a:r>
            <a:r>
              <a:rPr lang="el-GR" dirty="0"/>
              <a:t>των χαρακτηριστικών μιας διδακτικής </a:t>
            </a:r>
            <a:r>
              <a:rPr lang="el-GR" dirty="0" smtClean="0"/>
              <a:t>πρότασης: </a:t>
            </a:r>
          </a:p>
          <a:p>
            <a:pPr lvl="3"/>
            <a:r>
              <a:rPr lang="el-GR" dirty="0" smtClean="0"/>
              <a:t>Οι στόχοι, </a:t>
            </a:r>
          </a:p>
          <a:p>
            <a:pPr lvl="3"/>
            <a:r>
              <a:rPr lang="el-GR" dirty="0" smtClean="0"/>
              <a:t>το </a:t>
            </a:r>
            <a:r>
              <a:rPr lang="el-GR" dirty="0"/>
              <a:t>περιεχόμενο στο οποίο αναφέρεται, </a:t>
            </a:r>
            <a:endParaRPr lang="el-GR" dirty="0" smtClean="0"/>
          </a:p>
          <a:p>
            <a:pPr lvl="3"/>
            <a:r>
              <a:rPr lang="el-GR" dirty="0" smtClean="0"/>
              <a:t>οι </a:t>
            </a:r>
            <a:r>
              <a:rPr lang="el-GR" dirty="0"/>
              <a:t>μέθοδοι που χρησιμοποιεί, </a:t>
            </a:r>
            <a:endParaRPr lang="el-GR" dirty="0" smtClean="0"/>
          </a:p>
          <a:p>
            <a:pPr lvl="3"/>
            <a:r>
              <a:rPr lang="el-GR" dirty="0" smtClean="0"/>
              <a:t>οι </a:t>
            </a:r>
            <a:r>
              <a:rPr lang="el-GR" dirty="0"/>
              <a:t>διαδικασίες που προτείνει ή οι προτάσεις αξιολόγησής του. </a:t>
            </a:r>
            <a:endParaRPr lang="el-GR" dirty="0" smtClean="0"/>
          </a:p>
          <a:p>
            <a:pPr lvl="1"/>
            <a:r>
              <a:rPr lang="el-GR" dirty="0" smtClean="0"/>
              <a:t>Περιγράφει δηλαδή τη σχολική γνώση και τους τρόπους απόκτησής της</a:t>
            </a:r>
          </a:p>
          <a:p>
            <a:pPr lvl="1"/>
            <a:endParaRPr lang="el-GR" sz="2400" dirty="0" smtClean="0"/>
          </a:p>
        </p:txBody>
      </p:sp>
      <p:sp>
        <p:nvSpPr>
          <p:cNvPr id="4710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7B8719-6822-4891-90F6-9E685E6F51DC}" type="slidenum">
              <a:rPr lang="en-US" smtClean="0">
                <a:solidFill>
                  <a:srgbClr val="B5A788"/>
                </a:solidFill>
                <a:latin typeface="Gill Sans MT" panose="020B0502020104020203" pitchFamily="34" charset="0"/>
              </a:rPr>
              <a:pPr/>
              <a:t>20</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686557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609600" y="71438"/>
            <a:ext cx="8324850" cy="1143000"/>
          </a:xfrm>
        </p:spPr>
        <p:txBody>
          <a:bodyPr vert="horz" wrap="square" lIns="91440" tIns="45720" rIns="91440" bIns="45720" numCol="1" anchorCtr="0" compatLnSpc="1">
            <a:prstTxWarp prst="textNoShape">
              <a:avLst/>
            </a:prstTxWarp>
            <a:normAutofit/>
          </a:bodyPr>
          <a:lstStyle/>
          <a:p>
            <a:pPr>
              <a:defRPr/>
            </a:pPr>
            <a:r>
              <a:rPr lang="el-GR" sz="4400" b="1" dirty="0" smtClean="0">
                <a:effectLst/>
              </a:rPr>
              <a:t>Πως προκύπτει η σχολική γνώση;</a:t>
            </a:r>
            <a:endParaRPr lang="en-GB" sz="4400" b="1" dirty="0" smtClean="0">
              <a:effectLst/>
            </a:endParaRPr>
          </a:p>
        </p:txBody>
      </p:sp>
      <p:sp>
        <p:nvSpPr>
          <p:cNvPr id="47107" name="Content Placeholder 2"/>
          <p:cNvSpPr>
            <a:spLocks noGrp="1"/>
          </p:cNvSpPr>
          <p:nvPr>
            <p:ph idx="1"/>
          </p:nvPr>
        </p:nvSpPr>
        <p:spPr>
          <a:xfrm>
            <a:off x="1043608" y="1484784"/>
            <a:ext cx="7890842" cy="4458816"/>
          </a:xfrm>
        </p:spPr>
        <p:txBody>
          <a:bodyPr/>
          <a:lstStyle/>
          <a:p>
            <a:pPr marL="403225" lvl="1" indent="0">
              <a:buNone/>
            </a:pPr>
            <a:r>
              <a:rPr lang="el-GR" dirty="0" smtClean="0"/>
              <a:t>Αναλυτικό Πρόγραμμα Σπουδών και Σχολική Γνώση </a:t>
            </a:r>
          </a:p>
          <a:p>
            <a:r>
              <a:rPr lang="el-GR" sz="2400" dirty="0"/>
              <a:t>Η σχολική γνώση δεν ταυτίζεται με την επιστημονική γνώση</a:t>
            </a:r>
          </a:p>
          <a:p>
            <a:r>
              <a:rPr lang="el-GR" sz="2400" dirty="0"/>
              <a:t>Μέρος των επιστημονικών γνώσεων μετατρέπονται (από «ειδικούς») σε αντικείμενο διδασκαλίας (διδακτέα γνώση</a:t>
            </a:r>
            <a:r>
              <a:rPr lang="el-GR" sz="2400" dirty="0" smtClean="0"/>
              <a:t>)</a:t>
            </a:r>
          </a:p>
          <a:p>
            <a:r>
              <a:rPr lang="el-GR" sz="2400" dirty="0" smtClean="0"/>
              <a:t>Η έννοια του </a:t>
            </a:r>
            <a:r>
              <a:rPr lang="el-GR" sz="2400" b="1" dirty="0" smtClean="0"/>
              <a:t>Διδακτικού Μετασχηματισμού </a:t>
            </a:r>
          </a:p>
          <a:p>
            <a:r>
              <a:rPr lang="el-GR" sz="2400" dirty="0" smtClean="0"/>
              <a:t>μελετά </a:t>
            </a:r>
            <a:r>
              <a:rPr lang="el-GR" sz="2400" dirty="0"/>
              <a:t>τις διαδικασίες μετατροπής της επιστημονικής γνώσης σε σχολική γνώση</a:t>
            </a:r>
            <a:endParaRPr lang="el-GR" sz="2400" b="1" dirty="0"/>
          </a:p>
          <a:p>
            <a:pPr lvl="1"/>
            <a:endParaRPr lang="el-GR" dirty="0" smtClean="0"/>
          </a:p>
          <a:p>
            <a:pPr lvl="1"/>
            <a:endParaRPr lang="el-GR" sz="2400" dirty="0" smtClean="0"/>
          </a:p>
        </p:txBody>
      </p:sp>
      <p:sp>
        <p:nvSpPr>
          <p:cNvPr id="4710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7B8719-6822-4891-90F6-9E685E6F51DC}" type="slidenum">
              <a:rPr lang="en-US" smtClean="0">
                <a:solidFill>
                  <a:srgbClr val="B5A788"/>
                </a:solidFill>
                <a:latin typeface="Gill Sans MT" panose="020B0502020104020203" pitchFamily="34" charset="0"/>
              </a:rPr>
              <a:pPr/>
              <a:t>21</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437005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32" y="214313"/>
            <a:ext cx="8495018" cy="1143000"/>
          </a:xfrm>
        </p:spPr>
        <p:txBody>
          <a:bodyPr/>
          <a:lstStyle/>
          <a:p>
            <a:pPr>
              <a:defRPr/>
            </a:pPr>
            <a:r>
              <a:rPr lang="el-GR" dirty="0" smtClean="0"/>
              <a:t>Διδακτικός μετασχηματισμός</a:t>
            </a:r>
            <a:endParaRPr lang="en-GB" dirty="0"/>
          </a:p>
        </p:txBody>
      </p:sp>
      <p:sp>
        <p:nvSpPr>
          <p:cNvPr id="49155" name="Content Placeholder 2"/>
          <p:cNvSpPr>
            <a:spLocks noGrp="1"/>
          </p:cNvSpPr>
          <p:nvPr>
            <p:ph idx="1"/>
          </p:nvPr>
        </p:nvSpPr>
        <p:spPr>
          <a:xfrm>
            <a:off x="642938" y="1357313"/>
            <a:ext cx="8291512" cy="4891087"/>
          </a:xfrm>
        </p:spPr>
        <p:txBody>
          <a:bodyPr/>
          <a:lstStyle/>
          <a:p>
            <a:r>
              <a:rPr lang="el-GR" sz="2400" dirty="0" smtClean="0"/>
              <a:t>Οι ειδικοί κατασκευάζουν τη σχολική γνώση </a:t>
            </a:r>
          </a:p>
          <a:p>
            <a:r>
              <a:rPr lang="el-GR" sz="2400" dirty="0" smtClean="0"/>
              <a:t>Ο εκπαιδευτικός δρα στη διδακτέα γνώση: το αποτέλεσμα της δουλειάς αυτής είναι η διδαχθείσα γνώση</a:t>
            </a:r>
          </a:p>
        </p:txBody>
      </p:sp>
      <p:sp>
        <p:nvSpPr>
          <p:cNvPr id="49157" name="Oval 15"/>
          <p:cNvSpPr>
            <a:spLocks noChangeArrowheads="1"/>
          </p:cNvSpPr>
          <p:nvPr/>
        </p:nvSpPr>
        <p:spPr bwMode="auto">
          <a:xfrm>
            <a:off x="118757" y="4703514"/>
            <a:ext cx="2843213" cy="1008063"/>
          </a:xfrm>
          <a:prstGeom prst="ellipse">
            <a:avLst/>
          </a:prstGeom>
          <a:solidFill>
            <a:srgbClr val="FFFFFF"/>
          </a:solidFill>
          <a:ln w="952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600"/>
              </a:spcAft>
              <a:buClrTx/>
              <a:buSzTx/>
              <a:buFontTx/>
              <a:buNone/>
            </a:pPr>
            <a:r>
              <a:rPr lang="en-US" sz="2400">
                <a:latin typeface="Times New Roman" panose="02020603050405020304" pitchFamily="18" charset="0"/>
              </a:rPr>
              <a:t>επιστημονική γνώση</a:t>
            </a:r>
          </a:p>
          <a:p>
            <a:pPr eaLnBrk="1" hangingPunct="1">
              <a:spcBef>
                <a:spcPct val="0"/>
              </a:spcBef>
              <a:buClrTx/>
              <a:buSzTx/>
              <a:buFontTx/>
              <a:buNone/>
            </a:pPr>
            <a:endParaRPr lang="en-GB" sz="2400">
              <a:latin typeface="Arial" panose="020B0604020202020204" pitchFamily="34" charset="0"/>
            </a:endParaRPr>
          </a:p>
        </p:txBody>
      </p:sp>
      <p:sp>
        <p:nvSpPr>
          <p:cNvPr id="49158" name="Oval 16"/>
          <p:cNvSpPr>
            <a:spLocks noChangeArrowheads="1"/>
          </p:cNvSpPr>
          <p:nvPr/>
        </p:nvSpPr>
        <p:spPr bwMode="auto">
          <a:xfrm>
            <a:off x="3725557" y="4782889"/>
            <a:ext cx="2071688" cy="928688"/>
          </a:xfrm>
          <a:prstGeom prst="ellipse">
            <a:avLst/>
          </a:prstGeom>
          <a:solidFill>
            <a:srgbClr val="FFFFFF"/>
          </a:solidFill>
          <a:ln w="952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600"/>
              </a:spcAft>
              <a:buClrTx/>
              <a:buSzTx/>
              <a:buFontTx/>
              <a:buNone/>
            </a:pPr>
            <a:r>
              <a:rPr lang="en-US" sz="2400">
                <a:latin typeface="Times New Roman" panose="02020603050405020304" pitchFamily="18" charset="0"/>
              </a:rPr>
              <a:t>διδακτ</a:t>
            </a:r>
            <a:r>
              <a:rPr lang="el-GR" sz="2400">
                <a:latin typeface="Times New Roman" panose="02020603050405020304" pitchFamily="18" charset="0"/>
              </a:rPr>
              <a:t>έ</a:t>
            </a:r>
            <a:r>
              <a:rPr lang="en-US" sz="2400">
                <a:latin typeface="Times New Roman" panose="02020603050405020304" pitchFamily="18" charset="0"/>
              </a:rPr>
              <a:t>α γνώση</a:t>
            </a:r>
          </a:p>
          <a:p>
            <a:pPr eaLnBrk="1" hangingPunct="1">
              <a:spcBef>
                <a:spcPct val="0"/>
              </a:spcBef>
              <a:buClrTx/>
              <a:buSzTx/>
              <a:buFontTx/>
              <a:buNone/>
            </a:pPr>
            <a:endParaRPr lang="en-GB" sz="2000">
              <a:latin typeface="Arial" panose="020B0604020202020204" pitchFamily="34" charset="0"/>
            </a:endParaRPr>
          </a:p>
        </p:txBody>
      </p:sp>
      <p:sp>
        <p:nvSpPr>
          <p:cNvPr id="49159" name="Oval 17"/>
          <p:cNvSpPr>
            <a:spLocks noChangeArrowheads="1"/>
          </p:cNvSpPr>
          <p:nvPr/>
        </p:nvSpPr>
        <p:spPr bwMode="auto">
          <a:xfrm>
            <a:off x="6635445" y="4632077"/>
            <a:ext cx="2447925" cy="1079500"/>
          </a:xfrm>
          <a:prstGeom prst="ellipse">
            <a:avLst/>
          </a:prstGeom>
          <a:solidFill>
            <a:srgbClr val="FFFFFF"/>
          </a:solidFill>
          <a:ln w="952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spcAft>
                <a:spcPts val="600"/>
              </a:spcAft>
              <a:buClrTx/>
              <a:buSzTx/>
              <a:buFontTx/>
              <a:buNone/>
            </a:pPr>
            <a:r>
              <a:rPr lang="en-US" sz="2400">
                <a:latin typeface="Times New Roman" panose="02020603050405020304" pitchFamily="18" charset="0"/>
              </a:rPr>
              <a:t>διδαχθείσα γνώση</a:t>
            </a:r>
          </a:p>
          <a:p>
            <a:pPr eaLnBrk="1" hangingPunct="1">
              <a:spcBef>
                <a:spcPct val="0"/>
              </a:spcBef>
              <a:buClrTx/>
              <a:buSzTx/>
              <a:buFontTx/>
              <a:buNone/>
            </a:pPr>
            <a:endParaRPr lang="en-GB" sz="2400">
              <a:latin typeface="Arial" panose="020B0604020202020204" pitchFamily="34" charset="0"/>
            </a:endParaRPr>
          </a:p>
        </p:txBody>
      </p:sp>
      <p:sp>
        <p:nvSpPr>
          <p:cNvPr id="49160" name="Text Box 19"/>
          <p:cNvSpPr txBox="1">
            <a:spLocks noChangeArrowheads="1"/>
          </p:cNvSpPr>
          <p:nvPr/>
        </p:nvSpPr>
        <p:spPr bwMode="auto">
          <a:xfrm>
            <a:off x="1939620" y="4343152"/>
            <a:ext cx="285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600" b="1" dirty="0">
                <a:latin typeface="Times New Roman" panose="02020603050405020304" pitchFamily="18" charset="0"/>
              </a:rPr>
              <a:t>1</a:t>
            </a:r>
            <a:r>
              <a:rPr lang="el-GR" sz="1600" b="1" baseline="30000" dirty="0">
                <a:latin typeface="Times New Roman" panose="02020603050405020304" pitchFamily="18" charset="0"/>
              </a:rPr>
              <a:t>ος</a:t>
            </a:r>
            <a:r>
              <a:rPr lang="el-GR" sz="1600" b="1" dirty="0">
                <a:latin typeface="Times New Roman" panose="02020603050405020304" pitchFamily="18" charset="0"/>
              </a:rPr>
              <a:t> (</a:t>
            </a:r>
            <a:r>
              <a:rPr lang="en-US" sz="1600" b="1" dirty="0" err="1">
                <a:latin typeface="Times New Roman" panose="02020603050405020304" pitchFamily="18" charset="0"/>
              </a:rPr>
              <a:t>εξωτερικός</a:t>
            </a:r>
            <a:r>
              <a:rPr lang="el-GR" sz="1600" b="1" dirty="0">
                <a:latin typeface="Times New Roman" panose="02020603050405020304" pitchFamily="18" charset="0"/>
              </a:rPr>
              <a:t>)</a:t>
            </a:r>
            <a:r>
              <a:rPr lang="en-US" sz="1600" b="1" dirty="0">
                <a:latin typeface="Times New Roman" panose="02020603050405020304" pitchFamily="18" charset="0"/>
              </a:rPr>
              <a:t> </a:t>
            </a:r>
            <a:r>
              <a:rPr lang="el-GR" sz="1600" b="1" dirty="0">
                <a:latin typeface="Times New Roman" panose="02020603050405020304" pitchFamily="18" charset="0"/>
              </a:rPr>
              <a:t>διδακτικός </a:t>
            </a:r>
            <a:r>
              <a:rPr lang="en-US" sz="1600" b="1" dirty="0" err="1">
                <a:latin typeface="Times New Roman" panose="02020603050405020304" pitchFamily="18" charset="0"/>
              </a:rPr>
              <a:t>μετ</a:t>
            </a:r>
            <a:r>
              <a:rPr lang="en-US" sz="1600" b="1" dirty="0">
                <a:latin typeface="Times New Roman" panose="02020603050405020304" pitchFamily="18" charset="0"/>
              </a:rPr>
              <a:t>ασχηματισμός</a:t>
            </a:r>
            <a:endParaRPr lang="en-GB" sz="1600" b="1" dirty="0">
              <a:latin typeface="Arial" panose="020B0604020202020204" pitchFamily="34" charset="0"/>
            </a:endParaRPr>
          </a:p>
        </p:txBody>
      </p:sp>
      <p:sp>
        <p:nvSpPr>
          <p:cNvPr id="49161" name="Text Box 20"/>
          <p:cNvSpPr txBox="1">
            <a:spLocks noChangeArrowheads="1"/>
          </p:cNvSpPr>
          <p:nvPr/>
        </p:nvSpPr>
        <p:spPr bwMode="auto">
          <a:xfrm>
            <a:off x="4939995" y="4271714"/>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600" b="1" dirty="0">
                <a:latin typeface="Times New Roman" panose="02020603050405020304" pitchFamily="18" charset="0"/>
              </a:rPr>
              <a:t>2</a:t>
            </a:r>
            <a:r>
              <a:rPr lang="el-GR" sz="1600" b="1" baseline="30000" dirty="0">
                <a:latin typeface="Times New Roman" panose="02020603050405020304" pitchFamily="18" charset="0"/>
              </a:rPr>
              <a:t>ος</a:t>
            </a:r>
            <a:r>
              <a:rPr lang="el-GR" sz="1600" b="1" dirty="0">
                <a:latin typeface="Times New Roman" panose="02020603050405020304" pitchFamily="18" charset="0"/>
              </a:rPr>
              <a:t> (</a:t>
            </a:r>
            <a:r>
              <a:rPr lang="en-US" sz="1600" b="1" dirty="0" err="1">
                <a:latin typeface="Times New Roman" panose="02020603050405020304" pitchFamily="18" charset="0"/>
              </a:rPr>
              <a:t>εσωτερικός</a:t>
            </a:r>
            <a:r>
              <a:rPr lang="el-GR" sz="1600" b="1" dirty="0">
                <a:latin typeface="Times New Roman" panose="02020603050405020304" pitchFamily="18" charset="0"/>
              </a:rPr>
              <a:t>)</a:t>
            </a:r>
            <a:r>
              <a:rPr lang="en-US" sz="1600" b="1" dirty="0">
                <a:latin typeface="Times New Roman" panose="02020603050405020304" pitchFamily="18" charset="0"/>
              </a:rPr>
              <a:t> </a:t>
            </a:r>
            <a:r>
              <a:rPr lang="el-GR" sz="1600" b="1" dirty="0">
                <a:latin typeface="Times New Roman" panose="02020603050405020304" pitchFamily="18" charset="0"/>
              </a:rPr>
              <a:t>διδακτικός </a:t>
            </a:r>
            <a:r>
              <a:rPr lang="en-US" sz="1600" b="1" dirty="0" err="1">
                <a:latin typeface="Times New Roman" panose="02020603050405020304" pitchFamily="18" charset="0"/>
              </a:rPr>
              <a:t>μετ</a:t>
            </a:r>
            <a:r>
              <a:rPr lang="en-US" sz="1600" b="1" dirty="0">
                <a:latin typeface="Times New Roman" panose="02020603050405020304" pitchFamily="18" charset="0"/>
              </a:rPr>
              <a:t>ασχηματισμός</a:t>
            </a:r>
            <a:endParaRPr lang="en-GB" sz="1600" b="1" dirty="0">
              <a:latin typeface="Arial" panose="020B0604020202020204" pitchFamily="34" charset="0"/>
            </a:endParaRPr>
          </a:p>
        </p:txBody>
      </p:sp>
      <p:sp>
        <p:nvSpPr>
          <p:cNvPr id="49162" name="Text Box 22"/>
          <p:cNvSpPr txBox="1">
            <a:spLocks noChangeArrowheads="1"/>
          </p:cNvSpPr>
          <p:nvPr/>
        </p:nvSpPr>
        <p:spPr bwMode="auto">
          <a:xfrm>
            <a:off x="439432" y="2996952"/>
            <a:ext cx="4500563" cy="1008062"/>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dirty="0">
                <a:latin typeface="Times New Roman" panose="02020603050405020304" pitchFamily="18" charset="0"/>
              </a:rPr>
              <a:t>Επιστήμονες, </a:t>
            </a:r>
            <a:r>
              <a:rPr lang="en-GB" sz="2000" b="1" dirty="0" err="1">
                <a:latin typeface="Times New Roman" panose="02020603050405020304" pitchFamily="18" charset="0"/>
              </a:rPr>
              <a:t>ερευνητές</a:t>
            </a:r>
            <a:r>
              <a:rPr lang="en-GB" sz="2000" b="1" dirty="0">
                <a:latin typeface="Times New Roman" panose="02020603050405020304" pitchFamily="18" charset="0"/>
              </a:rPr>
              <a:t>, </a:t>
            </a:r>
            <a:r>
              <a:rPr lang="en-GB" sz="2000" b="1" dirty="0" err="1">
                <a:latin typeface="Times New Roman" panose="02020603050405020304" pitchFamily="18" charset="0"/>
              </a:rPr>
              <a:t>συγγρ</a:t>
            </a:r>
            <a:r>
              <a:rPr lang="en-GB" sz="2000" b="1" dirty="0">
                <a:latin typeface="Times New Roman" panose="02020603050405020304" pitchFamily="18" charset="0"/>
              </a:rPr>
              <a:t>αφείς Α.Π., συγγραφείς βιβλίων, </a:t>
            </a:r>
            <a:r>
              <a:rPr lang="el-GR" sz="2000" b="1" dirty="0">
                <a:latin typeface="Times New Roman" panose="02020603050405020304" pitchFamily="18" charset="0"/>
              </a:rPr>
              <a:t>δημιουργοί εκπαιδευτικών λογισμικών, </a:t>
            </a:r>
            <a:r>
              <a:rPr lang="en-GB" sz="2000" b="1" dirty="0" err="1">
                <a:latin typeface="Times New Roman" panose="02020603050405020304" pitchFamily="18" charset="0"/>
              </a:rPr>
              <a:t>κλ</a:t>
            </a:r>
            <a:r>
              <a:rPr lang="en-GB" sz="2000" b="1" dirty="0">
                <a:latin typeface="Times New Roman" panose="02020603050405020304" pitchFamily="18" charset="0"/>
              </a:rPr>
              <a:t>π.</a:t>
            </a:r>
            <a:endParaRPr lang="en-GB" sz="2000" b="1" dirty="0">
              <a:latin typeface="Arial" panose="020B0604020202020204" pitchFamily="34" charset="0"/>
            </a:endParaRPr>
          </a:p>
        </p:txBody>
      </p:sp>
      <p:sp>
        <p:nvSpPr>
          <p:cNvPr id="49163" name="Text Box 24"/>
          <p:cNvSpPr txBox="1">
            <a:spLocks noChangeArrowheads="1"/>
          </p:cNvSpPr>
          <p:nvPr/>
        </p:nvSpPr>
        <p:spPr bwMode="auto">
          <a:xfrm>
            <a:off x="5779782" y="3062039"/>
            <a:ext cx="2089150" cy="792163"/>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400">
                <a:latin typeface="Times New Roman" panose="02020603050405020304" pitchFamily="18" charset="0"/>
              </a:rPr>
              <a:t>Ε</a:t>
            </a:r>
            <a:r>
              <a:rPr lang="en-GB" sz="2400">
                <a:latin typeface="Times New Roman" panose="02020603050405020304" pitchFamily="18" charset="0"/>
              </a:rPr>
              <a:t>κπαιδευτικός </a:t>
            </a:r>
            <a:endParaRPr lang="en-GB" sz="2400">
              <a:latin typeface="Arial" panose="020B0604020202020204" pitchFamily="34" charset="0"/>
            </a:endParaRPr>
          </a:p>
        </p:txBody>
      </p:sp>
      <p:sp>
        <p:nvSpPr>
          <p:cNvPr id="49164" name="Line 27"/>
          <p:cNvSpPr>
            <a:spLocks noChangeShapeType="1"/>
          </p:cNvSpPr>
          <p:nvPr/>
        </p:nvSpPr>
        <p:spPr bwMode="auto">
          <a:xfrm>
            <a:off x="2961970" y="5208339"/>
            <a:ext cx="1008062"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49165" name="Line 28"/>
          <p:cNvSpPr>
            <a:spLocks noChangeShapeType="1"/>
          </p:cNvSpPr>
          <p:nvPr/>
        </p:nvSpPr>
        <p:spPr bwMode="auto">
          <a:xfrm>
            <a:off x="5627382" y="5208339"/>
            <a:ext cx="1008063"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49166" name="Line 29"/>
          <p:cNvSpPr>
            <a:spLocks noChangeShapeType="1"/>
          </p:cNvSpPr>
          <p:nvPr/>
        </p:nvSpPr>
        <p:spPr bwMode="auto">
          <a:xfrm>
            <a:off x="2890532" y="3984377"/>
            <a:ext cx="431800" cy="1079500"/>
          </a:xfrm>
          <a:prstGeom prst="line">
            <a:avLst/>
          </a:prstGeom>
          <a:noFill/>
          <a:ln w="1905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49167" name="Line 30"/>
          <p:cNvSpPr>
            <a:spLocks noChangeShapeType="1"/>
          </p:cNvSpPr>
          <p:nvPr/>
        </p:nvSpPr>
        <p:spPr bwMode="auto">
          <a:xfrm flipH="1">
            <a:off x="5986157" y="3839914"/>
            <a:ext cx="649288" cy="1223963"/>
          </a:xfrm>
          <a:prstGeom prst="line">
            <a:avLst/>
          </a:prstGeom>
          <a:noFill/>
          <a:ln w="19050">
            <a:solidFill>
              <a:schemeClr val="tx1"/>
            </a:solidFill>
            <a:prstDash val="sysDot"/>
            <a:round/>
            <a:headEnd/>
            <a:tailEnd type="triangle" w="lg" len="lg"/>
          </a:ln>
          <a:extLst>
            <a:ext uri="{909E8E84-426E-40DD-AFC4-6F175D3DCCD1}">
              <a14:hiddenFill xmlns:a14="http://schemas.microsoft.com/office/drawing/2010/main">
                <a:noFill/>
              </a14:hiddenFill>
            </a:ext>
          </a:extLst>
        </p:spPr>
        <p:txBody>
          <a:bodyPr/>
          <a:lstStyle/>
          <a:p>
            <a:endParaRPr lang="el-GR"/>
          </a:p>
        </p:txBody>
      </p:sp>
      <p:sp>
        <p:nvSpPr>
          <p:cNvPr id="49168"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499AC9-254D-45B2-9DDC-720CF55FA6D7}" type="slidenum">
              <a:rPr lang="en-US" smtClean="0">
                <a:solidFill>
                  <a:srgbClr val="B5A788"/>
                </a:solidFill>
                <a:latin typeface="Gill Sans MT" panose="020B0502020104020203" pitchFamily="34" charset="0"/>
              </a:rPr>
              <a:pPr/>
              <a:t>22</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78280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274638"/>
            <a:ext cx="8401050" cy="1143000"/>
          </a:xfrm>
        </p:spPr>
        <p:txBody>
          <a:bodyPr>
            <a:normAutofit fontScale="90000"/>
          </a:bodyPr>
          <a:lstStyle/>
          <a:p>
            <a:pPr>
              <a:defRPr/>
            </a:pPr>
            <a:r>
              <a:rPr lang="el-GR" dirty="0"/>
              <a:t>Γ</a:t>
            </a:r>
            <a:r>
              <a:rPr lang="el-GR" dirty="0" smtClean="0"/>
              <a:t>νώσεις Διδακτικής &amp; ΤΠΕ των εκπαιδευτικών</a:t>
            </a:r>
            <a:endParaRPr lang="el-GR" dirty="0"/>
          </a:p>
        </p:txBody>
      </p:sp>
      <p:sp>
        <p:nvSpPr>
          <p:cNvPr id="41987" name="Content Placeholder 2"/>
          <p:cNvSpPr>
            <a:spLocks noGrp="1"/>
          </p:cNvSpPr>
          <p:nvPr>
            <p:ph idx="1"/>
          </p:nvPr>
        </p:nvSpPr>
        <p:spPr>
          <a:xfrm>
            <a:off x="762000" y="1714500"/>
            <a:ext cx="8172450" cy="4533900"/>
          </a:xfrm>
        </p:spPr>
        <p:txBody>
          <a:bodyPr/>
          <a:lstStyle/>
          <a:p>
            <a:pPr lvl="1">
              <a:lnSpc>
                <a:spcPct val="80000"/>
              </a:lnSpc>
              <a:spcBef>
                <a:spcPts val="1200"/>
              </a:spcBef>
              <a:spcAft>
                <a:spcPts val="300"/>
              </a:spcAft>
            </a:pPr>
            <a:r>
              <a:rPr lang="el-GR" sz="2400" dirty="0" smtClean="0">
                <a:latin typeface="Tahoma" panose="020B0604030504040204" pitchFamily="34" charset="0"/>
                <a:cs typeface="Tahoma" panose="020B0604030504040204" pitchFamily="34" charset="0"/>
              </a:rPr>
              <a:t>Ποιες Γνώσεις Διδακτικής πρέπει να διαθέτουν οι εκπαιδευτικοί;</a:t>
            </a:r>
          </a:p>
          <a:p>
            <a:pPr lvl="1">
              <a:lnSpc>
                <a:spcPct val="80000"/>
              </a:lnSpc>
              <a:spcBef>
                <a:spcPts val="1200"/>
              </a:spcBef>
              <a:spcAft>
                <a:spcPts val="300"/>
              </a:spcAft>
            </a:pPr>
            <a:r>
              <a:rPr lang="el-GR" sz="2400" dirty="0" smtClean="0">
                <a:latin typeface="Tahoma" panose="020B0604030504040204" pitchFamily="34" charset="0"/>
                <a:cs typeface="Tahoma" panose="020B0604030504040204" pitchFamily="34" charset="0"/>
              </a:rPr>
              <a:t>Ποιες Γνώσεις ΤΠΕ πρέπει να διαθέτουν οι εκπαιδευτικοί;  </a:t>
            </a:r>
          </a:p>
          <a:p>
            <a:pPr lvl="1">
              <a:lnSpc>
                <a:spcPct val="80000"/>
              </a:lnSpc>
              <a:spcBef>
                <a:spcPts val="1200"/>
              </a:spcBef>
              <a:spcAft>
                <a:spcPts val="300"/>
              </a:spcAft>
            </a:pPr>
            <a:r>
              <a:rPr lang="el-GR" sz="2400" dirty="0" smtClean="0">
                <a:latin typeface="Tahoma" panose="020B0604030504040204" pitchFamily="34" charset="0"/>
                <a:cs typeface="Tahoma" panose="020B0604030504040204" pitchFamily="34" charset="0"/>
              </a:rPr>
              <a:t>Ποιες γνώσεις του Γνωστικού Αντικειμένου πρέπει να διαθέτουν οι εκπαιδευτικοί;</a:t>
            </a:r>
            <a:endParaRPr lang="en-US" sz="2400" dirty="0" smtClean="0">
              <a:latin typeface="Tahoma" panose="020B0604030504040204" pitchFamily="34" charset="0"/>
              <a:cs typeface="Tahoma" panose="020B0604030504040204" pitchFamily="34" charset="0"/>
            </a:endParaRPr>
          </a:p>
          <a:p>
            <a:pPr lvl="1">
              <a:lnSpc>
                <a:spcPct val="80000"/>
              </a:lnSpc>
              <a:spcBef>
                <a:spcPts val="1200"/>
              </a:spcBef>
              <a:spcAft>
                <a:spcPts val="300"/>
              </a:spcAft>
            </a:pPr>
            <a:r>
              <a:rPr lang="el-GR" sz="2400" dirty="0" smtClean="0">
                <a:latin typeface="Tahoma" panose="020B0604030504040204" pitchFamily="34" charset="0"/>
                <a:cs typeface="Tahoma" panose="020B0604030504040204" pitchFamily="34" charset="0"/>
              </a:rPr>
              <a:t>Πως συνδυάζονται αυτές οι γνώσεις; </a:t>
            </a:r>
          </a:p>
          <a:p>
            <a:pPr lvl="1">
              <a:lnSpc>
                <a:spcPct val="80000"/>
              </a:lnSpc>
              <a:spcBef>
                <a:spcPts val="1200"/>
              </a:spcBef>
              <a:spcAft>
                <a:spcPts val="300"/>
              </a:spcAft>
            </a:pPr>
            <a:r>
              <a:rPr lang="el-GR" sz="2400" dirty="0" smtClean="0">
                <a:latin typeface="Tahoma" panose="020B0604030504040204" pitchFamily="34" charset="0"/>
                <a:cs typeface="Tahoma" panose="020B0604030504040204" pitchFamily="34" charset="0"/>
              </a:rPr>
              <a:t>Η Τεχνολογική Διδακτική (Παιδαγωγική) Γνώση Περιεχομένου </a:t>
            </a:r>
          </a:p>
        </p:txBody>
      </p:sp>
      <p:sp>
        <p:nvSpPr>
          <p:cNvPr id="4198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F293CC-0F1E-4450-916B-089601E734CB}" type="slidenum">
              <a:rPr lang="en-US" smtClean="0">
                <a:solidFill>
                  <a:srgbClr val="B5A788"/>
                </a:solidFill>
                <a:latin typeface="Gill Sans MT" panose="020B0502020104020203" pitchFamily="34" charset="0"/>
              </a:rPr>
              <a:pPr/>
              <a:t>23</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161746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1" y="274638"/>
            <a:ext cx="8763000" cy="1143000"/>
          </a:xfrm>
        </p:spPr>
        <p:txBody>
          <a:bodyPr>
            <a:noAutofit/>
          </a:bodyPr>
          <a:lstStyle/>
          <a:p>
            <a:pPr algn="ctr" fontAlgn="auto">
              <a:spcAft>
                <a:spcPts val="0"/>
              </a:spcAft>
              <a:defRPr/>
            </a:pPr>
            <a:r>
              <a:rPr lang="el-GR" sz="3600" dirty="0" smtClean="0"/>
              <a:t>Τεχνολογική Διδακτική Γνώση Περιεχομένου (ΤΔΓΠ)</a:t>
            </a:r>
            <a:endParaRPr lang="el-GR" sz="3600" dirty="0"/>
          </a:p>
        </p:txBody>
      </p:sp>
      <p:graphicFrame>
        <p:nvGraphicFramePr>
          <p:cNvPr id="4" name="3 - Θέση περιεχομένου"/>
          <p:cNvGraphicFramePr>
            <a:graphicFrameLocks noGrp="1"/>
          </p:cNvGraphicFramePr>
          <p:nvPr>
            <p:ph idx="1"/>
          </p:nvPr>
        </p:nvGraphicFramePr>
        <p:xfrm>
          <a:off x="1000100" y="1571612"/>
          <a:ext cx="8043890" cy="51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Λυγισμένο βέλος"/>
          <p:cNvSpPr/>
          <p:nvPr/>
        </p:nvSpPr>
        <p:spPr>
          <a:xfrm>
            <a:off x="4500563" y="1714500"/>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solidFill>
                <a:schemeClr val="tx1"/>
              </a:solidFill>
            </a:endParaRPr>
          </a:p>
        </p:txBody>
      </p:sp>
      <p:sp>
        <p:nvSpPr>
          <p:cNvPr id="10" name="9 - Λυγισμένο βέλος"/>
          <p:cNvSpPr/>
          <p:nvPr/>
        </p:nvSpPr>
        <p:spPr>
          <a:xfrm rot="5400000">
            <a:off x="5429251" y="3929062"/>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solidFill>
                <a:schemeClr val="tx1"/>
              </a:solidFill>
            </a:endParaRPr>
          </a:p>
        </p:txBody>
      </p:sp>
      <p:sp>
        <p:nvSpPr>
          <p:cNvPr id="11" name="10 - Λυγισμένο βέλος"/>
          <p:cNvSpPr/>
          <p:nvPr/>
        </p:nvSpPr>
        <p:spPr>
          <a:xfrm rot="5400000" flipV="1">
            <a:off x="2786063" y="4071937"/>
            <a:ext cx="5715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solidFill>
                <a:schemeClr val="tx1"/>
              </a:solidFill>
            </a:endParaRPr>
          </a:p>
        </p:txBody>
      </p:sp>
      <p:sp>
        <p:nvSpPr>
          <p:cNvPr id="15" name="14 - Ελεύθερη σχεδίαση"/>
          <p:cNvSpPr/>
          <p:nvPr/>
        </p:nvSpPr>
        <p:spPr>
          <a:xfrm>
            <a:off x="4429092" y="3643314"/>
            <a:ext cx="4714908" cy="2643206"/>
          </a:xfrm>
          <a:custGeom>
            <a:avLst/>
            <a:gdLst>
              <a:gd name="connsiteX0" fmla="*/ 0 w 4230624"/>
              <a:gd name="connsiteY0" fmla="*/ 419100 h 2129028"/>
              <a:gd name="connsiteX1" fmla="*/ 3557016 w 4230624"/>
              <a:gd name="connsiteY1" fmla="*/ 144780 h 2129028"/>
              <a:gd name="connsiteX2" fmla="*/ 4041648 w 4230624"/>
              <a:gd name="connsiteY2" fmla="*/ 1287780 h 2129028"/>
              <a:gd name="connsiteX3" fmla="*/ 2798064 w 4230624"/>
              <a:gd name="connsiteY3" fmla="*/ 1946148 h 2129028"/>
              <a:gd name="connsiteX4" fmla="*/ 2761488 w 4230624"/>
              <a:gd name="connsiteY4" fmla="*/ 1671828 h 2129028"/>
              <a:gd name="connsiteX5" fmla="*/ 2697480 w 4230624"/>
              <a:gd name="connsiteY5" fmla="*/ 1937004 h 2129028"/>
              <a:gd name="connsiteX6" fmla="*/ 3081528 w 4230624"/>
              <a:gd name="connsiteY6" fmla="*/ 2092452 h 2129028"/>
              <a:gd name="connsiteX7" fmla="*/ 3236976 w 4230624"/>
              <a:gd name="connsiteY7" fmla="*/ 2129028 h 21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0624" h="2129028">
                <a:moveTo>
                  <a:pt x="0" y="419100"/>
                </a:moveTo>
                <a:cubicBezTo>
                  <a:pt x="1441704" y="209550"/>
                  <a:pt x="2883408" y="0"/>
                  <a:pt x="3557016" y="144780"/>
                </a:cubicBezTo>
                <a:cubicBezTo>
                  <a:pt x="4230624" y="289560"/>
                  <a:pt x="4168140" y="987552"/>
                  <a:pt x="4041648" y="1287780"/>
                </a:cubicBezTo>
                <a:cubicBezTo>
                  <a:pt x="3915156" y="1588008"/>
                  <a:pt x="3011424" y="1882140"/>
                  <a:pt x="2798064" y="1946148"/>
                </a:cubicBezTo>
                <a:cubicBezTo>
                  <a:pt x="2584704" y="2010156"/>
                  <a:pt x="2778252" y="1673352"/>
                  <a:pt x="2761488" y="1671828"/>
                </a:cubicBezTo>
                <a:cubicBezTo>
                  <a:pt x="2744724" y="1670304"/>
                  <a:pt x="2644140" y="1866900"/>
                  <a:pt x="2697480" y="1937004"/>
                </a:cubicBezTo>
                <a:cubicBezTo>
                  <a:pt x="2750820" y="2007108"/>
                  <a:pt x="2991612" y="2060448"/>
                  <a:pt x="3081528" y="2092452"/>
                </a:cubicBezTo>
                <a:cubicBezTo>
                  <a:pt x="3171444" y="2124456"/>
                  <a:pt x="3204210" y="2126742"/>
                  <a:pt x="3236976" y="2129028"/>
                </a:cubicBezTo>
              </a:path>
            </a:pathLst>
          </a:cu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eaLnBrk="1" fontAlgn="auto" hangingPunct="1">
              <a:spcBef>
                <a:spcPts val="0"/>
              </a:spcBef>
              <a:spcAft>
                <a:spcPts val="0"/>
              </a:spcAft>
              <a:defRPr/>
            </a:pPr>
            <a:endParaRPr lang="el-GR"/>
          </a:p>
        </p:txBody>
      </p:sp>
      <p:sp>
        <p:nvSpPr>
          <p:cNvPr id="16" name="15 - TextBox"/>
          <p:cNvSpPr txBox="1">
            <a:spLocks noChangeArrowheads="1"/>
          </p:cNvSpPr>
          <p:nvPr/>
        </p:nvSpPr>
        <p:spPr bwMode="auto">
          <a:xfrm>
            <a:off x="4857750" y="1571625"/>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a:t>Διδακτική γνώση περιεχομένου</a:t>
            </a:r>
            <a:endParaRPr lang="el-GR" sz="1800">
              <a:latin typeface="Corbel" panose="020B0503020204020204" pitchFamily="34" charset="0"/>
            </a:endParaRPr>
          </a:p>
        </p:txBody>
      </p:sp>
      <p:sp>
        <p:nvSpPr>
          <p:cNvPr id="17" name="16 - TextBox"/>
          <p:cNvSpPr txBox="1">
            <a:spLocks noChangeArrowheads="1"/>
          </p:cNvSpPr>
          <p:nvPr/>
        </p:nvSpPr>
        <p:spPr bwMode="auto">
          <a:xfrm>
            <a:off x="1071563" y="5143500"/>
            <a:ext cx="2214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a:t>Τεχνολογική γνώση περιεχομένου</a:t>
            </a:r>
            <a:endParaRPr lang="el-GR" sz="1800">
              <a:latin typeface="Corbel" panose="020B0503020204020204" pitchFamily="34" charset="0"/>
            </a:endParaRPr>
          </a:p>
        </p:txBody>
      </p:sp>
      <p:sp>
        <p:nvSpPr>
          <p:cNvPr id="19" name="18 - TextBox"/>
          <p:cNvSpPr txBox="1">
            <a:spLocks noChangeArrowheads="1"/>
          </p:cNvSpPr>
          <p:nvPr/>
        </p:nvSpPr>
        <p:spPr bwMode="auto">
          <a:xfrm>
            <a:off x="5715000" y="4929188"/>
            <a:ext cx="285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a:t>Τεχνολογική διδακτική γνώση</a:t>
            </a:r>
            <a:endParaRPr lang="el-GR" sz="1800">
              <a:latin typeface="Corbel" panose="020B0503020204020204" pitchFamily="34" charset="0"/>
            </a:endParaRPr>
          </a:p>
        </p:txBody>
      </p:sp>
      <p:sp>
        <p:nvSpPr>
          <p:cNvPr id="20" name="19 - TextBox"/>
          <p:cNvSpPr txBox="1">
            <a:spLocks noChangeArrowheads="1"/>
          </p:cNvSpPr>
          <p:nvPr/>
        </p:nvSpPr>
        <p:spPr bwMode="auto">
          <a:xfrm>
            <a:off x="3357563" y="6143625"/>
            <a:ext cx="578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l-GR" b="1" dirty="0" smtClean="0">
                <a:solidFill>
                  <a:schemeClr val="tx2">
                    <a:satMod val="130000"/>
                  </a:schemeClr>
                </a:solidFill>
              </a:rPr>
              <a:t>Τεχνολογική Διδακτική Γνώση Περιεχομένου</a:t>
            </a:r>
            <a:endParaRPr lang="el-GR" b="1" dirty="0" smtClean="0">
              <a:latin typeface="Corbel" pitchFamily="34" charset="0"/>
            </a:endParaRPr>
          </a:p>
        </p:txBody>
      </p:sp>
      <p:sp>
        <p:nvSpPr>
          <p:cNvPr id="5" name="Οδοντωτό δεξιό βέλος 4"/>
          <p:cNvSpPr/>
          <p:nvPr/>
        </p:nvSpPr>
        <p:spPr>
          <a:xfrm rot="2408349">
            <a:off x="1241425" y="1966913"/>
            <a:ext cx="2089150" cy="1066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t>Επιστημονική γνώση</a:t>
            </a:r>
          </a:p>
        </p:txBody>
      </p:sp>
      <p:sp>
        <p:nvSpPr>
          <p:cNvPr id="6" name="Αριστερό βέλος 5"/>
          <p:cNvSpPr/>
          <p:nvPr/>
        </p:nvSpPr>
        <p:spPr>
          <a:xfrm rot="19488355">
            <a:off x="6145213" y="1925638"/>
            <a:ext cx="2333625"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dirty="0"/>
              <a:t>Επιστήμες της Εκπαίδευσης</a:t>
            </a:r>
          </a:p>
        </p:txBody>
      </p:sp>
      <p:sp>
        <p:nvSpPr>
          <p:cNvPr id="4302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1D07E9-513B-4343-850E-3322C2FFF04B}" type="slidenum">
              <a:rPr lang="en-US" smtClean="0">
                <a:solidFill>
                  <a:srgbClr val="B5A788"/>
                </a:solidFill>
                <a:latin typeface="Gill Sans MT" panose="020B0502020104020203" pitchFamily="34" charset="0"/>
              </a:rPr>
              <a:pPr/>
              <a:t>24</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3748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2000"/>
                                        <p:tgtEl>
                                          <p:spTgt spid="1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fade">
                                      <p:cBhvr>
                                        <p:cTn id="4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9" grpId="0" build="allAtOnce"/>
      <p:bldP spid="2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382000" cy="1143000"/>
          </a:xfrm>
        </p:spPr>
        <p:txBody>
          <a:bodyPr/>
          <a:lstStyle/>
          <a:p>
            <a:pPr fontAlgn="auto">
              <a:spcAft>
                <a:spcPts val="0"/>
              </a:spcAft>
              <a:defRPr/>
            </a:pPr>
            <a:r>
              <a:rPr lang="el-GR" sz="4400" b="1" dirty="0" smtClean="0"/>
              <a:t> η ΤΔΓΠ αναλυτικά…</a:t>
            </a:r>
          </a:p>
        </p:txBody>
      </p:sp>
      <p:sp>
        <p:nvSpPr>
          <p:cNvPr id="3" name="2 - Θέση περιεχομένου"/>
          <p:cNvSpPr>
            <a:spLocks noGrp="1"/>
          </p:cNvSpPr>
          <p:nvPr>
            <p:ph idx="1"/>
          </p:nvPr>
        </p:nvSpPr>
        <p:spPr>
          <a:xfrm>
            <a:off x="838201" y="1447800"/>
            <a:ext cx="8096250" cy="4800600"/>
          </a:xfrm>
        </p:spPr>
        <p:txBody>
          <a:bodyPr>
            <a:normAutofit fontScale="70000" lnSpcReduction="20000"/>
          </a:bodyPr>
          <a:lstStyle/>
          <a:p>
            <a:pPr marL="365760" indent="-283464" algn="just" fontAlgn="auto">
              <a:spcAft>
                <a:spcPts val="0"/>
              </a:spcAft>
              <a:buFont typeface="Wingdings 2"/>
              <a:buChar char=""/>
              <a:defRPr/>
            </a:pPr>
            <a:r>
              <a:rPr lang="el-GR" b="1" dirty="0" err="1" smtClean="0">
                <a:solidFill>
                  <a:schemeClr val="tx1">
                    <a:lumMod val="50000"/>
                    <a:lumOff val="50000"/>
                  </a:schemeClr>
                </a:solidFill>
              </a:rPr>
              <a:t>Γπε</a:t>
            </a:r>
            <a:r>
              <a:rPr lang="el-GR" b="1" dirty="0" smtClean="0">
                <a:solidFill>
                  <a:schemeClr val="tx1">
                    <a:lumMod val="50000"/>
                    <a:lumOff val="50000"/>
                  </a:schemeClr>
                </a:solidFill>
              </a:rPr>
              <a:t> Γνώση περιεχομένου</a:t>
            </a:r>
            <a:r>
              <a:rPr lang="en-US" dirty="0" smtClean="0">
                <a:solidFill>
                  <a:schemeClr val="tx1">
                    <a:lumMod val="50000"/>
                    <a:lumOff val="50000"/>
                  </a:schemeClr>
                </a:solidFill>
              </a:rPr>
              <a:t> </a:t>
            </a:r>
            <a:r>
              <a:rPr lang="el-GR" dirty="0" smtClean="0"/>
              <a:t>(η γνώση του εκάστοτε γνωστικού, -</a:t>
            </a:r>
            <a:r>
              <a:rPr lang="el-GR" dirty="0" err="1" smtClean="0"/>
              <a:t>ών</a:t>
            </a:r>
            <a:r>
              <a:rPr lang="el-GR" dirty="0" smtClean="0"/>
              <a:t> αντικειμένων): πρόκειται για τη σχολική γνώση</a:t>
            </a:r>
            <a:endParaRPr lang="en-US" dirty="0" smtClean="0"/>
          </a:p>
          <a:p>
            <a:pPr marL="365760" indent="-283464" algn="just" fontAlgn="auto">
              <a:spcAft>
                <a:spcPts val="0"/>
              </a:spcAft>
              <a:buFont typeface="Wingdings 2"/>
              <a:buChar char=""/>
              <a:defRPr/>
            </a:pPr>
            <a:r>
              <a:rPr lang="el-GR" b="1" dirty="0" err="1" smtClean="0">
                <a:solidFill>
                  <a:schemeClr val="tx1">
                    <a:lumMod val="50000"/>
                    <a:lumOff val="50000"/>
                  </a:schemeClr>
                </a:solidFill>
              </a:rPr>
              <a:t>ΔιΓ</a:t>
            </a:r>
            <a:r>
              <a:rPr lang="el-GR" dirty="0" smtClean="0">
                <a:solidFill>
                  <a:schemeClr val="tx1">
                    <a:lumMod val="50000"/>
                    <a:lumOff val="50000"/>
                  </a:schemeClr>
                </a:solidFill>
              </a:rPr>
              <a:t> </a:t>
            </a:r>
            <a:r>
              <a:rPr lang="el-GR" sz="3100" b="1" dirty="0">
                <a:solidFill>
                  <a:schemeClr val="tx1">
                    <a:lumMod val="50000"/>
                    <a:lumOff val="50000"/>
                  </a:schemeClr>
                </a:solidFill>
              </a:rPr>
              <a:t>Διδακτική Γνώση </a:t>
            </a:r>
            <a:r>
              <a:rPr lang="el-GR" dirty="0" smtClean="0"/>
              <a:t>(το πως διδάσκω)</a:t>
            </a:r>
            <a:endParaRPr lang="en-US" dirty="0" smtClean="0"/>
          </a:p>
          <a:p>
            <a:pPr marL="365760" indent="-283464" algn="just" fontAlgn="auto">
              <a:spcAft>
                <a:spcPts val="0"/>
              </a:spcAft>
              <a:buFont typeface="Wingdings 2"/>
              <a:buChar char=""/>
              <a:defRPr/>
            </a:pPr>
            <a:r>
              <a:rPr lang="el-GR" b="1" dirty="0" err="1" smtClean="0">
                <a:solidFill>
                  <a:schemeClr val="tx1">
                    <a:lumMod val="50000"/>
                    <a:lumOff val="50000"/>
                  </a:schemeClr>
                </a:solidFill>
              </a:rPr>
              <a:t>ΔιΓΠε</a:t>
            </a:r>
            <a:r>
              <a:rPr lang="el-GR" dirty="0" smtClean="0">
                <a:solidFill>
                  <a:schemeClr val="tx1">
                    <a:lumMod val="50000"/>
                    <a:lumOff val="50000"/>
                  </a:schemeClr>
                </a:solidFill>
              </a:rPr>
              <a:t> </a:t>
            </a:r>
            <a:r>
              <a:rPr lang="el-GR" sz="3100" b="1" dirty="0">
                <a:solidFill>
                  <a:schemeClr val="tx1">
                    <a:lumMod val="50000"/>
                    <a:lumOff val="50000"/>
                  </a:schemeClr>
                </a:solidFill>
              </a:rPr>
              <a:t>Διδακτική Γνώση Περιεχομένου </a:t>
            </a:r>
            <a:r>
              <a:rPr lang="el-GR" dirty="0" smtClean="0"/>
              <a:t>(ο συνδυασμός των δύο προηγούμενων εννοιών: πως διδάσκω ένα γνωστικό αντικείμενο)</a:t>
            </a:r>
          </a:p>
          <a:p>
            <a:pPr marL="365760" indent="-283464" algn="just" fontAlgn="auto">
              <a:spcAft>
                <a:spcPts val="0"/>
              </a:spcAft>
              <a:buFont typeface="Wingdings 2"/>
              <a:buChar char=""/>
              <a:defRPr/>
            </a:pPr>
            <a:r>
              <a:rPr lang="el-GR" b="1" dirty="0" smtClean="0">
                <a:solidFill>
                  <a:schemeClr val="tx1">
                    <a:lumMod val="50000"/>
                    <a:lumOff val="50000"/>
                  </a:schemeClr>
                </a:solidFill>
              </a:rPr>
              <a:t>ΤΓ</a:t>
            </a:r>
            <a:r>
              <a:rPr lang="en-US" dirty="0" smtClean="0"/>
              <a:t> </a:t>
            </a:r>
            <a:r>
              <a:rPr lang="el-GR" dirty="0" smtClean="0"/>
              <a:t>Τεχνολογική Γνώση </a:t>
            </a:r>
            <a:r>
              <a:rPr lang="en-US" dirty="0" smtClean="0"/>
              <a:t>(</a:t>
            </a:r>
            <a:r>
              <a:rPr lang="el-GR" dirty="0" smtClean="0"/>
              <a:t>οι βασικές γνώσεις- βασικές δεξιότητες πάνω στη χρήση των ΤΠΕ</a:t>
            </a:r>
            <a:r>
              <a:rPr lang="en-US" dirty="0" smtClean="0"/>
              <a:t>)</a:t>
            </a:r>
            <a:endParaRPr lang="el-GR" dirty="0" smtClean="0"/>
          </a:p>
          <a:p>
            <a:pPr marL="365760" indent="-283464" algn="just" fontAlgn="auto">
              <a:spcAft>
                <a:spcPts val="0"/>
              </a:spcAft>
              <a:buFont typeface="Wingdings 2"/>
              <a:buChar char=""/>
              <a:defRPr/>
            </a:pPr>
            <a:r>
              <a:rPr lang="el-GR" b="1" dirty="0" err="1" smtClean="0">
                <a:solidFill>
                  <a:schemeClr val="tx1">
                    <a:lumMod val="50000"/>
                    <a:lumOff val="50000"/>
                  </a:schemeClr>
                </a:solidFill>
              </a:rPr>
              <a:t>ΤΓΠε</a:t>
            </a:r>
            <a:r>
              <a:rPr lang="el-GR" b="1" dirty="0" smtClean="0">
                <a:solidFill>
                  <a:schemeClr val="tx1">
                    <a:lumMod val="50000"/>
                    <a:lumOff val="50000"/>
                  </a:schemeClr>
                </a:solidFill>
              </a:rPr>
              <a:t> Τεχνολογική Γνώση Περιεχομένου </a:t>
            </a:r>
            <a:r>
              <a:rPr lang="el-GR" dirty="0" smtClean="0"/>
              <a:t>(το πως η διδακτική κάθε γνωστικού αντικειμένου αλλάζει με τη χρήση της τεχνολογίας)</a:t>
            </a:r>
          </a:p>
          <a:p>
            <a:pPr marL="365760" indent="-283464" algn="just" fontAlgn="auto">
              <a:spcAft>
                <a:spcPts val="0"/>
              </a:spcAft>
              <a:buFont typeface="Wingdings 2"/>
              <a:buChar char=""/>
              <a:defRPr/>
            </a:pPr>
            <a:r>
              <a:rPr lang="el-GR" b="1" dirty="0" err="1" smtClean="0">
                <a:solidFill>
                  <a:schemeClr val="tx1">
                    <a:lumMod val="50000"/>
                    <a:lumOff val="50000"/>
                  </a:schemeClr>
                </a:solidFill>
              </a:rPr>
              <a:t>ΤΔιΓ</a:t>
            </a:r>
            <a:r>
              <a:rPr lang="el-GR" dirty="0" smtClean="0">
                <a:solidFill>
                  <a:schemeClr val="tx1">
                    <a:lumMod val="50000"/>
                    <a:lumOff val="50000"/>
                  </a:schemeClr>
                </a:solidFill>
              </a:rPr>
              <a:t> </a:t>
            </a:r>
            <a:r>
              <a:rPr lang="el-GR" b="1" dirty="0">
                <a:solidFill>
                  <a:schemeClr val="tx1">
                    <a:lumMod val="50000"/>
                    <a:lumOff val="50000"/>
                  </a:schemeClr>
                </a:solidFill>
              </a:rPr>
              <a:t>Τεχνολογική Διδακτική </a:t>
            </a:r>
            <a:r>
              <a:rPr lang="el-GR" b="1" dirty="0" smtClean="0">
                <a:solidFill>
                  <a:schemeClr val="tx1">
                    <a:lumMod val="50000"/>
                    <a:lumOff val="50000"/>
                  </a:schemeClr>
                </a:solidFill>
              </a:rPr>
              <a:t>Γνώση </a:t>
            </a:r>
            <a:r>
              <a:rPr lang="el-GR" dirty="0" smtClean="0"/>
              <a:t>(το να επιλέγεις τον κατάλληλο τρόπο χρήσης των ΤΠΕ)</a:t>
            </a:r>
          </a:p>
          <a:p>
            <a:pPr marL="365760" indent="-283464" algn="just" fontAlgn="auto">
              <a:spcAft>
                <a:spcPts val="0"/>
              </a:spcAft>
              <a:buFont typeface="Wingdings 2"/>
              <a:buChar char=""/>
              <a:defRPr/>
            </a:pPr>
            <a:r>
              <a:rPr lang="el-GR" b="1" dirty="0" smtClean="0">
                <a:solidFill>
                  <a:schemeClr val="tx1">
                    <a:lumMod val="50000"/>
                    <a:lumOff val="50000"/>
                  </a:schemeClr>
                </a:solidFill>
              </a:rPr>
              <a:t>ΤΔΓΠ</a:t>
            </a:r>
            <a:r>
              <a:rPr lang="en-US" dirty="0" smtClean="0"/>
              <a:t> (</a:t>
            </a:r>
            <a:r>
              <a:rPr lang="el-GR" dirty="0" smtClean="0"/>
              <a:t>ο συνδυασμός όλων των παραπάνω εννοιών</a:t>
            </a:r>
            <a:r>
              <a:rPr lang="en-US" dirty="0" smtClean="0"/>
              <a:t>)</a:t>
            </a:r>
            <a:endParaRPr lang="el-GR" dirty="0"/>
          </a:p>
        </p:txBody>
      </p:sp>
      <p:sp>
        <p:nvSpPr>
          <p:cNvPr id="44037"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FDD322-FD86-4149-B5DB-99295A961B1A}" type="slidenum">
              <a:rPr lang="en-US" smtClean="0">
                <a:solidFill>
                  <a:srgbClr val="B5A788"/>
                </a:solidFill>
                <a:latin typeface="Gill Sans MT" panose="020B0502020104020203" pitchFamily="34" charset="0"/>
              </a:rPr>
              <a:pPr/>
              <a:t>25</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777635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81000"/>
            <a:ext cx="8402638" cy="1143000"/>
          </a:xfrm>
        </p:spPr>
        <p:txBody>
          <a:bodyPr>
            <a:noAutofit/>
          </a:bodyPr>
          <a:lstStyle/>
          <a:p>
            <a:pPr>
              <a:defRPr/>
            </a:pPr>
            <a:r>
              <a:rPr lang="el-GR" sz="4000" b="1" dirty="0">
                <a:latin typeface="Tahoma" panose="020B0604030504040204" pitchFamily="34" charset="0"/>
                <a:cs typeface="Tahoma" panose="020B0604030504040204" pitchFamily="34" charset="0"/>
              </a:rPr>
              <a:t>Η διαδικασία </a:t>
            </a:r>
            <a:r>
              <a:rPr lang="en-US" sz="4000" b="1" dirty="0">
                <a:latin typeface="Tahoma" panose="020B0604030504040204" pitchFamily="34" charset="0"/>
                <a:cs typeface="Tahoma" panose="020B0604030504040204" pitchFamily="34" charset="0"/>
              </a:rPr>
              <a:t>της </a:t>
            </a:r>
            <a:r>
              <a:rPr lang="en-US" sz="4000" b="1" dirty="0" err="1">
                <a:latin typeface="Tahoma" panose="020B0604030504040204" pitchFamily="34" charset="0"/>
                <a:cs typeface="Tahoma" panose="020B0604030504040204" pitchFamily="34" charset="0"/>
              </a:rPr>
              <a:t>μάθησης</a:t>
            </a:r>
            <a:endParaRPr lang="en-US" sz="4000" b="1" dirty="0"/>
          </a:p>
        </p:txBody>
      </p:sp>
      <p:sp>
        <p:nvSpPr>
          <p:cNvPr id="45060" name="Rectangle 3"/>
          <p:cNvSpPr>
            <a:spLocks noGrp="1" noChangeArrowheads="1"/>
          </p:cNvSpPr>
          <p:nvPr>
            <p:ph type="body" idx="1"/>
          </p:nvPr>
        </p:nvSpPr>
        <p:spPr>
          <a:xfrm>
            <a:off x="798512" y="1581007"/>
            <a:ext cx="7812088" cy="4114800"/>
          </a:xfrm>
        </p:spPr>
        <p:txBody>
          <a:bodyPr/>
          <a:lstStyle/>
          <a:p>
            <a:pPr>
              <a:lnSpc>
                <a:spcPct val="90000"/>
              </a:lnSpc>
              <a:spcBef>
                <a:spcPts val="1200"/>
              </a:spcBef>
              <a:spcAft>
                <a:spcPts val="300"/>
              </a:spcAft>
            </a:pPr>
            <a:r>
              <a:rPr lang="el-GR" sz="2400" dirty="0" smtClean="0">
                <a:latin typeface="Tahoma" panose="020B0604030504040204" pitchFamily="34" charset="0"/>
                <a:cs typeface="Tahoma" panose="020B0604030504040204" pitchFamily="34" charset="0"/>
              </a:rPr>
              <a:t>Οι μαθητές στο επίκεντρο της διαδικασίας </a:t>
            </a:r>
          </a:p>
          <a:p>
            <a:pPr lvl="1">
              <a:lnSpc>
                <a:spcPct val="90000"/>
              </a:lnSpc>
              <a:spcBef>
                <a:spcPts val="1200"/>
              </a:spcBef>
              <a:spcAft>
                <a:spcPts val="300"/>
              </a:spcAft>
            </a:pPr>
            <a:r>
              <a:rPr lang="el-GR" sz="2000" dirty="0" smtClean="0">
                <a:latin typeface="Tahoma" panose="020B0604030504040204" pitchFamily="34" charset="0"/>
                <a:cs typeface="Tahoma" panose="020B0604030504040204" pitchFamily="34" charset="0"/>
              </a:rPr>
              <a:t>Ιδέες και </a:t>
            </a:r>
            <a:r>
              <a:rPr lang="en-US" sz="2000" dirty="0" smtClean="0">
                <a:latin typeface="Tahoma" panose="020B0604030504040204" pitchFamily="34" charset="0"/>
                <a:cs typeface="Tahoma" panose="020B0604030504040204" pitchFamily="34" charset="0"/>
              </a:rPr>
              <a:t>αναπαρα</a:t>
            </a:r>
            <a:r>
              <a:rPr lang="en-US" sz="2000" dirty="0" err="1" smtClean="0">
                <a:latin typeface="Tahoma" panose="020B0604030504040204" pitchFamily="34" charset="0"/>
                <a:cs typeface="Tahoma" panose="020B0604030504040204" pitchFamily="34" charset="0"/>
              </a:rPr>
              <a:t>στάσεις</a:t>
            </a:r>
            <a:endParaRPr lang="el-GR" sz="2000" dirty="0">
              <a:latin typeface="Tahoma" panose="020B0604030504040204" pitchFamily="34" charset="0"/>
              <a:cs typeface="Tahoma" panose="020B0604030504040204" pitchFamily="34" charset="0"/>
            </a:endParaRPr>
          </a:p>
          <a:p>
            <a:pPr lvl="1">
              <a:lnSpc>
                <a:spcPct val="90000"/>
              </a:lnSpc>
              <a:spcBef>
                <a:spcPts val="1200"/>
              </a:spcBef>
              <a:spcAft>
                <a:spcPts val="300"/>
              </a:spcAft>
            </a:pPr>
            <a:r>
              <a:rPr lang="el-GR" sz="2000" dirty="0" smtClean="0">
                <a:latin typeface="Tahoma" panose="020B0604030504040204" pitchFamily="34" charset="0"/>
                <a:cs typeface="Tahoma" panose="020B0604030504040204" pitchFamily="34" charset="0"/>
              </a:rPr>
              <a:t>Αντιλήψεις </a:t>
            </a:r>
          </a:p>
          <a:p>
            <a:pPr lvl="1">
              <a:lnSpc>
                <a:spcPct val="90000"/>
              </a:lnSpc>
              <a:spcBef>
                <a:spcPts val="1200"/>
              </a:spcBef>
              <a:spcAft>
                <a:spcPts val="300"/>
              </a:spcAft>
            </a:pPr>
            <a:r>
              <a:rPr lang="el-GR" sz="2000" dirty="0" smtClean="0">
                <a:latin typeface="Tahoma" panose="020B0604030504040204" pitchFamily="34" charset="0"/>
                <a:cs typeface="Tahoma" panose="020B0604030504040204" pitchFamily="34" charset="0"/>
              </a:rPr>
              <a:t>Λάθη </a:t>
            </a:r>
          </a:p>
          <a:p>
            <a:pPr lvl="1">
              <a:lnSpc>
                <a:spcPct val="90000"/>
              </a:lnSpc>
              <a:spcBef>
                <a:spcPts val="1200"/>
              </a:spcBef>
              <a:spcAft>
                <a:spcPts val="300"/>
              </a:spcAft>
            </a:pPr>
            <a:r>
              <a:rPr lang="el-GR" sz="2000" dirty="0" smtClean="0">
                <a:latin typeface="Tahoma" panose="020B0604030504040204" pitchFamily="34" charset="0"/>
                <a:cs typeface="Tahoma" panose="020B0604030504040204" pitchFamily="34" charset="0"/>
              </a:rPr>
              <a:t>γνωστικά </a:t>
            </a:r>
            <a:r>
              <a:rPr lang="en-US" sz="2000" dirty="0" err="1" smtClean="0">
                <a:latin typeface="Tahoma" panose="020B0604030504040204" pitchFamily="34" charset="0"/>
                <a:cs typeface="Tahoma" panose="020B0604030504040204" pitchFamily="34" charset="0"/>
              </a:rPr>
              <a:t>εμ</a:t>
            </a:r>
            <a:r>
              <a:rPr lang="en-US" sz="2000" dirty="0" smtClean="0">
                <a:latin typeface="Tahoma" panose="020B0604030504040204" pitchFamily="34" charset="0"/>
                <a:cs typeface="Tahoma" panose="020B0604030504040204" pitchFamily="34" charset="0"/>
              </a:rPr>
              <a:t>πόδια</a:t>
            </a:r>
          </a:p>
        </p:txBody>
      </p:sp>
      <p:sp>
        <p:nvSpPr>
          <p:cNvPr id="4506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091434-5786-46C7-96B0-304E51C6A0E5}" type="slidenum">
              <a:rPr lang="en-US" smtClean="0">
                <a:solidFill>
                  <a:srgbClr val="B5A788"/>
                </a:solidFill>
                <a:latin typeface="Gill Sans MT" panose="020B0502020104020203" pitchFamily="34" charset="0"/>
              </a:rPr>
              <a:pPr/>
              <a:t>26</a:t>
            </a:fld>
            <a:endParaRPr lang="en-US" smtClean="0">
              <a:solidFill>
                <a:srgbClr val="B5A788"/>
              </a:solidFill>
              <a:latin typeface="Gill Sans MT" panose="020B0502020104020203" pitchFamily="34" charset="0"/>
            </a:endParaRPr>
          </a:p>
        </p:txBody>
      </p:sp>
      <p:sp>
        <p:nvSpPr>
          <p:cNvPr id="6" name="Text Box 4"/>
          <p:cNvSpPr txBox="1">
            <a:spLocks noChangeArrowheads="1"/>
          </p:cNvSpPr>
          <p:nvPr/>
        </p:nvSpPr>
        <p:spPr bwMode="auto">
          <a:xfrm>
            <a:off x="2016242" y="436753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Times New Roman" panose="02020603050405020304" pitchFamily="18" charset="0"/>
            </a:endParaRPr>
          </a:p>
        </p:txBody>
      </p:sp>
      <p:grpSp>
        <p:nvGrpSpPr>
          <p:cNvPr id="7" name="Group 7"/>
          <p:cNvGrpSpPr>
            <a:grpSpLocks/>
          </p:cNvGrpSpPr>
          <p:nvPr/>
        </p:nvGrpSpPr>
        <p:grpSpPr bwMode="auto">
          <a:xfrm>
            <a:off x="1784467" y="3068960"/>
            <a:ext cx="7172325" cy="3502025"/>
            <a:chOff x="3857" y="7855"/>
            <a:chExt cx="5107" cy="2665"/>
          </a:xfrm>
        </p:grpSpPr>
        <p:sp>
          <p:nvSpPr>
            <p:cNvPr id="8" name="Text Box 8"/>
            <p:cNvSpPr txBox="1">
              <a:spLocks noChangeArrowheads="1"/>
            </p:cNvSpPr>
            <p:nvPr/>
          </p:nvSpPr>
          <p:spPr bwMode="auto">
            <a:xfrm>
              <a:off x="5508" y="9115"/>
              <a:ext cx="140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800" b="1">
                  <a:solidFill>
                    <a:srgbClr val="FF0000"/>
                  </a:solidFill>
                  <a:latin typeface="Arial" panose="020B0604020202020204" pitchFamily="34" charset="0"/>
                </a:rPr>
                <a:t>Διδακτική</a:t>
              </a:r>
              <a:endParaRPr lang="en-GB" sz="2400">
                <a:solidFill>
                  <a:srgbClr val="FF0000"/>
                </a:solidFill>
                <a:latin typeface="Arial" panose="020B0604020202020204" pitchFamily="34" charset="0"/>
              </a:endParaRPr>
            </a:p>
          </p:txBody>
        </p:sp>
        <p:grpSp>
          <p:nvGrpSpPr>
            <p:cNvPr id="9" name="Group 9"/>
            <p:cNvGrpSpPr>
              <a:grpSpLocks/>
            </p:cNvGrpSpPr>
            <p:nvPr/>
          </p:nvGrpSpPr>
          <p:grpSpPr bwMode="auto">
            <a:xfrm>
              <a:off x="3857" y="7855"/>
              <a:ext cx="5107" cy="2665"/>
              <a:chOff x="3857" y="7723"/>
              <a:chExt cx="5107" cy="2665"/>
            </a:xfrm>
          </p:grpSpPr>
          <p:sp>
            <p:nvSpPr>
              <p:cNvPr id="10"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Γνώσεις</a:t>
                </a:r>
                <a:endParaRPr lang="en-GB" sz="1800">
                  <a:solidFill>
                    <a:srgbClr val="FF0000"/>
                  </a:solidFill>
                  <a:latin typeface="Arial" panose="020B0604020202020204" pitchFamily="34" charset="0"/>
                </a:endParaRPr>
              </a:p>
            </p:txBody>
          </p:sp>
          <p:sp>
            <p:nvSpPr>
              <p:cNvPr id="11"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5" name="Line 15"/>
              <p:cNvSpPr>
                <a:spLocks noChangeShapeType="1"/>
              </p:cNvSpPr>
              <p:nvPr/>
            </p:nvSpPr>
            <p:spPr bwMode="auto">
              <a:xfrm>
                <a:off x="6819" y="9323"/>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b="1" dirty="0">
                    <a:solidFill>
                      <a:srgbClr val="92D050"/>
                    </a:solidFill>
                    <a:latin typeface="Arial" panose="020B0604020202020204" pitchFamily="34" charset="0"/>
                  </a:rPr>
                  <a:t>Μαθητές</a:t>
                </a:r>
                <a:endParaRPr lang="en-GB" sz="2800" dirty="0">
                  <a:solidFill>
                    <a:srgbClr val="92D050"/>
                  </a:solidFill>
                  <a:latin typeface="Arial" panose="020B0604020202020204" pitchFamily="34" charset="0"/>
                </a:endParaRPr>
              </a:p>
            </p:txBody>
          </p:sp>
          <p:sp>
            <p:nvSpPr>
              <p:cNvPr id="18"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Εκπαιδευτικός</a:t>
                </a:r>
                <a:endParaRPr lang="en-GB" sz="1800">
                  <a:solidFill>
                    <a:srgbClr val="FF0000"/>
                  </a:solidFill>
                  <a:latin typeface="Arial" panose="020B0604020202020204" pitchFamily="34" charset="0"/>
                </a:endParaRPr>
              </a:p>
            </p:txBody>
          </p:sp>
          <p:sp>
            <p:nvSpPr>
              <p:cNvPr id="19"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Εκπαιδεύω</a:t>
                </a:r>
                <a:endParaRPr lang="en-GB" sz="1800">
                  <a:latin typeface="Arial" panose="020B0604020202020204" pitchFamily="34" charset="0"/>
                </a:endParaRPr>
              </a:p>
            </p:txBody>
          </p:sp>
          <p:sp>
            <p:nvSpPr>
              <p:cNvPr id="20" name="Text Box 20"/>
              <p:cNvSpPr txBox="1">
                <a:spLocks noChangeArrowheads="1"/>
              </p:cNvSpPr>
              <p:nvPr/>
            </p:nvSpPr>
            <p:spPr bwMode="auto">
              <a:xfrm>
                <a:off x="7335" y="8717"/>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Διδάσκω (μεταδίδω)</a:t>
                </a:r>
                <a:endParaRPr lang="en-GB" sz="1800">
                  <a:latin typeface="Arial" panose="020B0604020202020204" pitchFamily="34" charset="0"/>
                </a:endParaRPr>
              </a:p>
            </p:txBody>
          </p:sp>
          <p:sp>
            <p:nvSpPr>
              <p:cNvPr id="21" name="Text Box 21"/>
              <p:cNvSpPr txBox="1">
                <a:spLocks noChangeArrowheads="1"/>
              </p:cNvSpPr>
              <p:nvPr/>
            </p:nvSpPr>
            <p:spPr bwMode="auto">
              <a:xfrm>
                <a:off x="3874"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Μαθαίνω</a:t>
                </a:r>
              </a:p>
              <a:p>
                <a:pPr algn="ctr" eaLnBrk="1" hangingPunct="1">
                  <a:spcBef>
                    <a:spcPct val="0"/>
                  </a:spcBef>
                  <a:buClrTx/>
                  <a:buSzTx/>
                  <a:buFontTx/>
                  <a:buNone/>
                </a:pPr>
                <a:r>
                  <a:rPr lang="el-GR" sz="2000">
                    <a:latin typeface="Arial" panose="020B0604020202020204" pitchFamily="34" charset="0"/>
                  </a:rPr>
                  <a:t>(οικοδομώ)</a:t>
                </a:r>
                <a:endParaRPr lang="en-GB" sz="1800">
                  <a:latin typeface="Arial" panose="020B0604020202020204" pitchFamily="34" charset="0"/>
                </a:endParaRPr>
              </a:p>
            </p:txBody>
          </p:sp>
          <p:sp>
            <p:nvSpPr>
              <p:cNvPr id="22"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Tree>
    <p:extLst>
      <p:ext uri="{BB962C8B-B14F-4D97-AF65-F5344CB8AC3E}">
        <p14:creationId xmlns:p14="http://schemas.microsoft.com/office/powerpoint/2010/main" val="888511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1438"/>
            <a:ext cx="8475663" cy="1143000"/>
          </a:xfrm>
        </p:spPr>
        <p:txBody>
          <a:bodyPr/>
          <a:lstStyle/>
          <a:p>
            <a:pPr>
              <a:defRPr/>
            </a:pPr>
            <a:r>
              <a:rPr lang="el-GR" dirty="0" smtClean="0"/>
              <a:t>Ιδέες και αναπαραστάσεις (1)</a:t>
            </a:r>
            <a:endParaRPr lang="en-GB" dirty="0"/>
          </a:p>
        </p:txBody>
      </p:sp>
      <p:sp>
        <p:nvSpPr>
          <p:cNvPr id="51203" name="Content Placeholder 2"/>
          <p:cNvSpPr>
            <a:spLocks noGrp="1"/>
          </p:cNvSpPr>
          <p:nvPr>
            <p:ph idx="1"/>
          </p:nvPr>
        </p:nvSpPr>
        <p:spPr>
          <a:xfrm>
            <a:off x="571500" y="1143000"/>
            <a:ext cx="8358188" cy="5033963"/>
          </a:xfrm>
        </p:spPr>
        <p:txBody>
          <a:bodyPr/>
          <a:lstStyle/>
          <a:p>
            <a:r>
              <a:rPr lang="el-GR" sz="2400" dirty="0" smtClean="0"/>
              <a:t>Οι μαθητές έχουν ιδέες, νοητικά μοντέλα &amp; αναπαραστάσεις για τις διάφορες έννοιες και τα τεχνολογικά αντικείμενα</a:t>
            </a:r>
          </a:p>
          <a:p>
            <a:r>
              <a:rPr lang="el-GR" sz="2400" dirty="0" smtClean="0"/>
              <a:t>Οι αναπαραστάσεις συνιστούν προϊόν της ανθρώπινης δραστηριότητας: έχουν τη μορφή νοητικών μοντέλων (νοερών εικόνων) ή συμβολικών κατασκευών (π.χ. γλώσσα)</a:t>
            </a:r>
          </a:p>
        </p:txBody>
      </p:sp>
      <p:sp>
        <p:nvSpPr>
          <p:cNvPr id="51205" name="TextBox 9"/>
          <p:cNvSpPr txBox="1">
            <a:spLocks noChangeArrowheads="1"/>
          </p:cNvSpPr>
          <p:nvPr/>
        </p:nvSpPr>
        <p:spPr bwMode="auto">
          <a:xfrm>
            <a:off x="1214438" y="5340350"/>
            <a:ext cx="69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κουτί</a:t>
            </a:r>
            <a:endParaRPr lang="en-GB" sz="1800">
              <a:latin typeface="Arial" panose="020B0604020202020204" pitchFamily="34" charset="0"/>
            </a:endParaRPr>
          </a:p>
        </p:txBody>
      </p:sp>
      <p:sp>
        <p:nvSpPr>
          <p:cNvPr id="51206" name="TextBox 10"/>
          <p:cNvSpPr txBox="1">
            <a:spLocks noChangeArrowheads="1"/>
          </p:cNvSpPr>
          <p:nvPr/>
        </p:nvSpPr>
        <p:spPr bwMode="auto">
          <a:xfrm>
            <a:off x="-23812" y="3505200"/>
            <a:ext cx="36182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b="1" dirty="0">
                <a:solidFill>
                  <a:schemeClr val="tx1">
                    <a:lumMod val="50000"/>
                    <a:lumOff val="50000"/>
                  </a:schemeClr>
                </a:solidFill>
                <a:latin typeface="Arial" panose="020B0604020202020204" pitchFamily="34" charset="0"/>
              </a:rPr>
              <a:t>Αρχική αναπαράσταση του Η/Υ</a:t>
            </a:r>
            <a:endParaRPr lang="en-GB" sz="1800" b="1" dirty="0">
              <a:solidFill>
                <a:schemeClr val="tx1">
                  <a:lumMod val="50000"/>
                  <a:lumOff val="50000"/>
                </a:schemeClr>
              </a:solidFill>
              <a:latin typeface="Arial" panose="020B0604020202020204" pitchFamily="34" charset="0"/>
            </a:endParaRPr>
          </a:p>
        </p:txBody>
      </p:sp>
      <p:grpSp>
        <p:nvGrpSpPr>
          <p:cNvPr id="51207" name="Group 12"/>
          <p:cNvGrpSpPr>
            <a:grpSpLocks/>
          </p:cNvGrpSpPr>
          <p:nvPr/>
        </p:nvGrpSpPr>
        <p:grpSpPr bwMode="auto">
          <a:xfrm>
            <a:off x="71438" y="3944938"/>
            <a:ext cx="2987675" cy="2303462"/>
            <a:chOff x="71406" y="4126490"/>
            <a:chExt cx="2987462" cy="2302906"/>
          </a:xfrm>
        </p:grpSpPr>
        <p:sp>
          <p:nvSpPr>
            <p:cNvPr id="51210" name="Text Box 4"/>
            <p:cNvSpPr txBox="1">
              <a:spLocks noChangeArrowheads="1"/>
            </p:cNvSpPr>
            <p:nvPr/>
          </p:nvSpPr>
          <p:spPr bwMode="auto">
            <a:xfrm>
              <a:off x="1079257" y="5049868"/>
              <a:ext cx="969963" cy="9286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51211" name="Text Box 5"/>
            <p:cNvSpPr txBox="1">
              <a:spLocks noChangeArrowheads="1"/>
            </p:cNvSpPr>
            <p:nvPr/>
          </p:nvSpPr>
          <p:spPr bwMode="auto">
            <a:xfrm>
              <a:off x="120394" y="5978562"/>
              <a:ext cx="2938474" cy="450834"/>
            </a:xfrm>
            <a:prstGeom prst="rect">
              <a:avLst/>
            </a:prstGeom>
            <a:solidFill>
              <a:srgbClr val="FFFFFF"/>
            </a:solidFill>
            <a:ln w="1587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dirty="0">
                  <a:latin typeface="Arial" panose="020B0604020202020204" pitchFamily="34" charset="0"/>
                </a:rPr>
                <a:t>Πληκτρολόγιο - ποντίκι</a:t>
              </a:r>
            </a:p>
          </p:txBody>
        </p:sp>
        <p:sp>
          <p:nvSpPr>
            <p:cNvPr id="51212" name="Oval 6"/>
            <p:cNvSpPr>
              <a:spLocks noChangeArrowheads="1"/>
            </p:cNvSpPr>
            <p:nvPr/>
          </p:nvSpPr>
          <p:spPr bwMode="auto">
            <a:xfrm>
              <a:off x="642909" y="4126490"/>
              <a:ext cx="1785951" cy="923378"/>
            </a:xfrm>
            <a:prstGeom prst="ellipse">
              <a:avLst/>
            </a:prstGeom>
            <a:solidFill>
              <a:srgbClr val="FFFFFF"/>
            </a:solidFill>
            <a:ln w="1587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latin typeface="Arial" panose="020B0604020202020204" pitchFamily="34" charset="0"/>
                </a:rPr>
                <a:t>οθόνη</a:t>
              </a:r>
              <a:endParaRPr lang="el-GR" b="1">
                <a:latin typeface="Arial" panose="020B0604020202020204" pitchFamily="34" charset="0"/>
              </a:endParaRPr>
            </a:p>
          </p:txBody>
        </p:sp>
        <p:sp>
          <p:nvSpPr>
            <p:cNvPr id="51213" name="Rectangle 7"/>
            <p:cNvSpPr>
              <a:spLocks noChangeArrowheads="1"/>
            </p:cNvSpPr>
            <p:nvPr/>
          </p:nvSpPr>
          <p:spPr bwMode="auto">
            <a:xfrm>
              <a:off x="71406" y="5500702"/>
              <a:ext cx="107157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Arial" panose="020B0604020202020204" pitchFamily="34" charset="0"/>
                </a:rPr>
                <a:t>Καλώδια</a:t>
              </a:r>
            </a:p>
            <a:p>
              <a:pPr eaLnBrk="1" hangingPunct="1">
                <a:spcBef>
                  <a:spcPct val="0"/>
                </a:spcBef>
                <a:buClrTx/>
                <a:buSzTx/>
                <a:buFontTx/>
                <a:buNone/>
              </a:pPr>
              <a:endParaRPr lang="el-GR" sz="1800">
                <a:latin typeface="Arial" panose="020B0604020202020204" pitchFamily="34" charset="0"/>
              </a:endParaRPr>
            </a:p>
          </p:txBody>
        </p:sp>
      </p:grpSp>
      <p:sp>
        <p:nvSpPr>
          <p:cNvPr id="51208" name="TextBox 13"/>
          <p:cNvSpPr txBox="1">
            <a:spLocks noChangeArrowheads="1"/>
          </p:cNvSpPr>
          <p:nvPr/>
        </p:nvSpPr>
        <p:spPr bwMode="auto">
          <a:xfrm>
            <a:off x="3729562" y="3429000"/>
            <a:ext cx="52001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000" dirty="0">
                <a:solidFill>
                  <a:schemeClr val="tx1">
                    <a:lumMod val="50000"/>
                    <a:lumOff val="50000"/>
                  </a:schemeClr>
                </a:solidFill>
                <a:latin typeface="Arial" panose="020B0604020202020204" pitchFamily="34" charset="0"/>
              </a:rPr>
              <a:t>Βασικά χαρακτηριστικά των ιδεών των παιδιών</a:t>
            </a:r>
          </a:p>
          <a:p>
            <a:pPr eaLnBrk="1" hangingPunct="1">
              <a:spcBef>
                <a:spcPct val="0"/>
              </a:spcBef>
              <a:buClrTx/>
              <a:buSzTx/>
              <a:buFontTx/>
              <a:buNone/>
            </a:pPr>
            <a:r>
              <a:rPr lang="el-GR" sz="2000" dirty="0">
                <a:latin typeface="Arial" panose="020B0604020202020204" pitchFamily="34" charset="0"/>
              </a:rPr>
              <a:t>Α) Οι ιδέες δεν ταυτίζονται με τις επιστημονικές έννοιες</a:t>
            </a:r>
          </a:p>
          <a:p>
            <a:pPr eaLnBrk="1" hangingPunct="1">
              <a:spcBef>
                <a:spcPct val="0"/>
              </a:spcBef>
              <a:buClrTx/>
              <a:buSzTx/>
              <a:buFontTx/>
              <a:buNone/>
            </a:pPr>
            <a:r>
              <a:rPr lang="el-GR" sz="2000" dirty="0">
                <a:latin typeface="Arial" panose="020B0604020202020204" pitchFamily="34" charset="0"/>
              </a:rPr>
              <a:t>Β) Οι ιδέες αντιστέκονται σε κάθε μορφή συστηματικής ή μη διδασκαλίας</a:t>
            </a:r>
          </a:p>
          <a:p>
            <a:pPr eaLnBrk="1" hangingPunct="1">
              <a:spcBef>
                <a:spcPct val="0"/>
              </a:spcBef>
              <a:buClrTx/>
              <a:buSzTx/>
              <a:buFontTx/>
              <a:buNone/>
            </a:pPr>
            <a:r>
              <a:rPr lang="el-GR" sz="2000" dirty="0">
                <a:latin typeface="Arial" panose="020B0604020202020204" pitchFamily="34" charset="0"/>
              </a:rPr>
              <a:t>Γ) Η αλλαγή των ιδεών είναι προσωπική υπόθεση και οι αιτίες της αλλαγής μπορεί να έχουν κοινωνική προέλευση </a:t>
            </a:r>
            <a:endParaRPr lang="en-GB" sz="2000" dirty="0">
              <a:latin typeface="Arial" panose="020B0604020202020204" pitchFamily="34" charset="0"/>
            </a:endParaRPr>
          </a:p>
        </p:txBody>
      </p:sp>
      <p:sp>
        <p:nvSpPr>
          <p:cNvPr id="5120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37A32D-DE42-4886-A188-EBA372FDE73B}" type="slidenum">
              <a:rPr lang="en-US" smtClean="0">
                <a:solidFill>
                  <a:srgbClr val="B5A788"/>
                </a:solidFill>
                <a:latin typeface="Gill Sans MT" panose="020B0502020104020203" pitchFamily="34" charset="0"/>
              </a:rPr>
              <a:pPr/>
              <a:t>27</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752696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477250" cy="1143000"/>
          </a:xfrm>
        </p:spPr>
        <p:txBody>
          <a:bodyPr/>
          <a:lstStyle/>
          <a:p>
            <a:pPr>
              <a:defRPr/>
            </a:pPr>
            <a:r>
              <a:rPr lang="el-GR" dirty="0" smtClean="0"/>
              <a:t>Ιδέες και αναπαραστάσεις (2)</a:t>
            </a:r>
            <a:endParaRPr lang="en-GB" dirty="0"/>
          </a:p>
        </p:txBody>
      </p:sp>
      <p:sp>
        <p:nvSpPr>
          <p:cNvPr id="53251" name="Content Placeholder 2"/>
          <p:cNvSpPr>
            <a:spLocks noGrp="1"/>
          </p:cNvSpPr>
          <p:nvPr>
            <p:ph idx="1"/>
          </p:nvPr>
        </p:nvSpPr>
        <p:spPr>
          <a:xfrm>
            <a:off x="714375" y="1214438"/>
            <a:ext cx="8220075" cy="1624012"/>
          </a:xfrm>
        </p:spPr>
        <p:txBody>
          <a:bodyPr>
            <a:normAutofit fontScale="92500" lnSpcReduction="20000"/>
          </a:bodyPr>
          <a:lstStyle/>
          <a:p>
            <a:r>
              <a:rPr lang="el-GR" sz="2400" smtClean="0"/>
              <a:t>Οι αναπαραστάσεις είναι συγκεκριμένες μορφές «γνώσης»</a:t>
            </a:r>
          </a:p>
          <a:p>
            <a:r>
              <a:rPr lang="el-GR" sz="2400" smtClean="0"/>
              <a:t>Οι νέες γνώσεις χτίζονται πάνω στις πρότερες γνώσεις των παιδιών </a:t>
            </a:r>
          </a:p>
          <a:p>
            <a:r>
              <a:rPr lang="el-GR" sz="2400" smtClean="0"/>
              <a:t>Βασικός στόχος της διδασκαλίας είναι η αλλαγή των αρχικών αναπαραστάσεων και η οικοδόμηση κατάλληλων αναπαραστάσεων </a:t>
            </a:r>
            <a:endParaRPr lang="en-GB" sz="2400" smtClean="0"/>
          </a:p>
        </p:txBody>
      </p:sp>
      <p:sp>
        <p:nvSpPr>
          <p:cNvPr id="53253" name="Text Box 4"/>
          <p:cNvSpPr txBox="1">
            <a:spLocks noChangeArrowheads="1"/>
          </p:cNvSpPr>
          <p:nvPr/>
        </p:nvSpPr>
        <p:spPr bwMode="auto">
          <a:xfrm>
            <a:off x="6080125" y="5067300"/>
            <a:ext cx="969963" cy="928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14" name="Oval 10"/>
          <p:cNvSpPr>
            <a:spLocks noChangeArrowheads="1"/>
          </p:cNvSpPr>
          <p:nvPr/>
        </p:nvSpPr>
        <p:spPr bwMode="auto">
          <a:xfrm>
            <a:off x="3857620" y="4500570"/>
            <a:ext cx="2000264" cy="1285884"/>
          </a:xfrm>
          <a:prstGeom prst="ellipse">
            <a:avLst/>
          </a:prstGeom>
          <a:solidFill>
            <a:srgbClr val="C0C0C0">
              <a:alpha val="50195"/>
            </a:srgbClr>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lstStyle/>
          <a:p>
            <a:pPr algn="ctr" eaLnBrk="1" hangingPunct="1">
              <a:defRPr/>
            </a:pPr>
            <a:r>
              <a:rPr lang="el-GR" b="1" dirty="0">
                <a:solidFill>
                  <a:srgbClr val="FF0000"/>
                </a:solidFill>
                <a:latin typeface="Arial" charset="0"/>
              </a:rPr>
              <a:t>Εκτελέσιμο αρχείο / δεδομένα</a:t>
            </a:r>
          </a:p>
        </p:txBody>
      </p:sp>
      <p:sp>
        <p:nvSpPr>
          <p:cNvPr id="7" name="Oval 3"/>
          <p:cNvSpPr>
            <a:spLocks noChangeArrowheads="1"/>
          </p:cNvSpPr>
          <p:nvPr/>
        </p:nvSpPr>
        <p:spPr bwMode="auto">
          <a:xfrm>
            <a:off x="7286644" y="4143380"/>
            <a:ext cx="1857356" cy="928694"/>
          </a:xfrm>
          <a:prstGeom prst="ellipse">
            <a:avLst/>
          </a:prstGeom>
          <a:solidFill>
            <a:srgbClr val="FFFFFF"/>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lstStyle/>
          <a:p>
            <a:pPr eaLnBrk="1" hangingPunct="1">
              <a:defRPr/>
            </a:pPr>
            <a:endParaRPr lang="el-GR" sz="1000" dirty="0">
              <a:latin typeface="Arial" charset="0"/>
            </a:endParaRPr>
          </a:p>
          <a:p>
            <a:pPr eaLnBrk="1" hangingPunct="1">
              <a:defRPr/>
            </a:pPr>
            <a:r>
              <a:rPr lang="el-GR" b="1" dirty="0">
                <a:solidFill>
                  <a:srgbClr val="FF0000"/>
                </a:solidFill>
                <a:latin typeface="Arial" charset="0"/>
              </a:rPr>
              <a:t>Κεντρική Μνήμη</a:t>
            </a:r>
          </a:p>
          <a:p>
            <a:pPr eaLnBrk="1" hangingPunct="1">
              <a:defRPr/>
            </a:pPr>
            <a:endParaRPr lang="el-GR" sz="2400" dirty="0">
              <a:solidFill>
                <a:schemeClr val="hlink"/>
              </a:solidFill>
              <a:latin typeface="Arial" charset="0"/>
            </a:endParaRPr>
          </a:p>
        </p:txBody>
      </p:sp>
      <p:sp>
        <p:nvSpPr>
          <p:cNvPr id="53260" name="Text Box 8"/>
          <p:cNvSpPr txBox="1">
            <a:spLocks noChangeArrowheads="1"/>
          </p:cNvSpPr>
          <p:nvPr/>
        </p:nvSpPr>
        <p:spPr bwMode="auto">
          <a:xfrm>
            <a:off x="7715250" y="5072063"/>
            <a:ext cx="103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000" b="1">
                <a:solidFill>
                  <a:srgbClr val="FF0000"/>
                </a:solidFill>
                <a:latin typeface="Arial" panose="020B0604020202020204" pitchFamily="34" charset="0"/>
              </a:rPr>
              <a:t>Δίσκος</a:t>
            </a:r>
            <a:endParaRPr lang="el-GR" b="1">
              <a:solidFill>
                <a:srgbClr val="FF0000"/>
              </a:solidFill>
              <a:latin typeface="Arial" panose="020B0604020202020204" pitchFamily="34" charset="0"/>
            </a:endParaRPr>
          </a:p>
        </p:txBody>
      </p:sp>
      <p:sp>
        <p:nvSpPr>
          <p:cNvPr id="15" name="Oval 11"/>
          <p:cNvSpPr>
            <a:spLocks noChangeArrowheads="1"/>
          </p:cNvSpPr>
          <p:nvPr/>
        </p:nvSpPr>
        <p:spPr bwMode="auto">
          <a:xfrm>
            <a:off x="7127875" y="5000636"/>
            <a:ext cx="2016125" cy="792163"/>
          </a:xfrm>
          <a:prstGeom prst="ellipse">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wrap="none" anchor="ctr"/>
          <a:lstStyle/>
          <a:p>
            <a:pPr eaLnBrk="1" hangingPunct="1">
              <a:defRPr/>
            </a:pPr>
            <a:endParaRPr lang="en-GB">
              <a:latin typeface="Arial" charset="0"/>
            </a:endParaRPr>
          </a:p>
        </p:txBody>
      </p:sp>
      <p:grpSp>
        <p:nvGrpSpPr>
          <p:cNvPr id="53264" name="Group 28"/>
          <p:cNvGrpSpPr>
            <a:grpSpLocks/>
          </p:cNvGrpSpPr>
          <p:nvPr/>
        </p:nvGrpSpPr>
        <p:grpSpPr bwMode="auto">
          <a:xfrm>
            <a:off x="5072063" y="4214813"/>
            <a:ext cx="3059112" cy="2303462"/>
            <a:chOff x="5000625" y="4143375"/>
            <a:chExt cx="3059113" cy="2303463"/>
          </a:xfrm>
        </p:grpSpPr>
        <p:sp>
          <p:nvSpPr>
            <p:cNvPr id="53278" name="Text Box 5"/>
            <p:cNvSpPr txBox="1">
              <a:spLocks noChangeArrowheads="1"/>
            </p:cNvSpPr>
            <p:nvPr/>
          </p:nvSpPr>
          <p:spPr bwMode="auto">
            <a:xfrm>
              <a:off x="5121275" y="5995988"/>
              <a:ext cx="2938463" cy="450850"/>
            </a:xfrm>
            <a:prstGeom prst="rect">
              <a:avLst/>
            </a:prstGeom>
            <a:solidFill>
              <a:srgbClr val="FFFFFF"/>
            </a:solidFill>
            <a:ln w="1587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Πληκτρολόγιο - ποντίκι</a:t>
              </a:r>
            </a:p>
          </p:txBody>
        </p:sp>
        <p:sp>
          <p:nvSpPr>
            <p:cNvPr id="53279" name="Oval 6"/>
            <p:cNvSpPr>
              <a:spLocks noChangeArrowheads="1"/>
            </p:cNvSpPr>
            <p:nvPr/>
          </p:nvSpPr>
          <p:spPr bwMode="auto">
            <a:xfrm>
              <a:off x="5643563" y="4143375"/>
              <a:ext cx="1785937" cy="923925"/>
            </a:xfrm>
            <a:prstGeom prst="ellipse">
              <a:avLst/>
            </a:prstGeom>
            <a:solidFill>
              <a:srgbClr val="FFFFFF"/>
            </a:solidFill>
            <a:ln w="1587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latin typeface="Arial" panose="020B0604020202020204" pitchFamily="34" charset="0"/>
                </a:rPr>
                <a:t>οθόνη</a:t>
              </a:r>
              <a:endParaRPr lang="el-GR" b="1">
                <a:latin typeface="Arial" panose="020B0604020202020204" pitchFamily="34" charset="0"/>
              </a:endParaRPr>
            </a:p>
          </p:txBody>
        </p:sp>
        <p:sp>
          <p:nvSpPr>
            <p:cNvPr id="53280" name="Rectangle 7"/>
            <p:cNvSpPr>
              <a:spLocks noChangeArrowheads="1"/>
            </p:cNvSpPr>
            <p:nvPr/>
          </p:nvSpPr>
          <p:spPr bwMode="auto">
            <a:xfrm>
              <a:off x="5000625" y="5645150"/>
              <a:ext cx="1357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Καλώδια</a:t>
              </a:r>
            </a:p>
            <a:p>
              <a:pPr eaLnBrk="1" hangingPunct="1">
                <a:spcBef>
                  <a:spcPct val="0"/>
                </a:spcBef>
                <a:buClrTx/>
                <a:buSzTx/>
                <a:buFontTx/>
                <a:buNone/>
              </a:pPr>
              <a:endParaRPr lang="el-GR" sz="1800">
                <a:latin typeface="Arial" panose="020B0604020202020204" pitchFamily="34" charset="0"/>
              </a:endParaRPr>
            </a:p>
          </p:txBody>
        </p:sp>
        <p:sp>
          <p:nvSpPr>
            <p:cNvPr id="53281" name="TextBox 15"/>
            <p:cNvSpPr txBox="1">
              <a:spLocks noChangeArrowheads="1"/>
            </p:cNvSpPr>
            <p:nvPr/>
          </p:nvSpPr>
          <p:spPr bwMode="auto">
            <a:xfrm>
              <a:off x="6215063" y="5357813"/>
              <a:ext cx="695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κουτί</a:t>
              </a:r>
              <a:endParaRPr lang="en-GB" sz="1800">
                <a:latin typeface="Arial" panose="020B0604020202020204" pitchFamily="34" charset="0"/>
              </a:endParaRPr>
            </a:p>
          </p:txBody>
        </p:sp>
      </p:grpSp>
      <p:grpSp>
        <p:nvGrpSpPr>
          <p:cNvPr id="53265" name="Group 27"/>
          <p:cNvGrpSpPr>
            <a:grpSpLocks/>
          </p:cNvGrpSpPr>
          <p:nvPr/>
        </p:nvGrpSpPr>
        <p:grpSpPr bwMode="auto">
          <a:xfrm>
            <a:off x="285750" y="4286250"/>
            <a:ext cx="3009900" cy="2303463"/>
            <a:chOff x="285720" y="4286256"/>
            <a:chExt cx="3009901" cy="2303462"/>
          </a:xfrm>
        </p:grpSpPr>
        <p:sp>
          <p:nvSpPr>
            <p:cNvPr id="53273" name="Rectangle 7"/>
            <p:cNvSpPr>
              <a:spLocks noChangeArrowheads="1"/>
            </p:cNvSpPr>
            <p:nvPr/>
          </p:nvSpPr>
          <p:spPr bwMode="auto">
            <a:xfrm>
              <a:off x="285720" y="5500702"/>
              <a:ext cx="1357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Καλώδια</a:t>
              </a:r>
            </a:p>
            <a:p>
              <a:pPr eaLnBrk="1" hangingPunct="1">
                <a:spcBef>
                  <a:spcPct val="0"/>
                </a:spcBef>
                <a:buClrTx/>
                <a:buSzTx/>
                <a:buFontTx/>
                <a:buNone/>
              </a:pPr>
              <a:endParaRPr lang="el-GR" sz="1800">
                <a:latin typeface="Arial" panose="020B0604020202020204" pitchFamily="34" charset="0"/>
              </a:endParaRPr>
            </a:p>
          </p:txBody>
        </p:sp>
        <p:sp>
          <p:nvSpPr>
            <p:cNvPr id="53274" name="Text Box 4"/>
            <p:cNvSpPr txBox="1">
              <a:spLocks noChangeArrowheads="1"/>
            </p:cNvSpPr>
            <p:nvPr/>
          </p:nvSpPr>
          <p:spPr bwMode="auto">
            <a:xfrm>
              <a:off x="1316008" y="5210181"/>
              <a:ext cx="969963" cy="928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53275" name="Text Box 5"/>
            <p:cNvSpPr txBox="1">
              <a:spLocks noChangeArrowheads="1"/>
            </p:cNvSpPr>
            <p:nvPr/>
          </p:nvSpPr>
          <p:spPr bwMode="auto">
            <a:xfrm>
              <a:off x="357158" y="6138868"/>
              <a:ext cx="2938463" cy="450850"/>
            </a:xfrm>
            <a:prstGeom prst="rect">
              <a:avLst/>
            </a:prstGeom>
            <a:solidFill>
              <a:srgbClr val="FFFFFF"/>
            </a:solidFill>
            <a:ln w="1587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Πληκτρολόγιο - ποντίκι</a:t>
              </a:r>
            </a:p>
          </p:txBody>
        </p:sp>
        <p:sp>
          <p:nvSpPr>
            <p:cNvPr id="53276" name="Oval 6"/>
            <p:cNvSpPr>
              <a:spLocks noChangeArrowheads="1"/>
            </p:cNvSpPr>
            <p:nvPr/>
          </p:nvSpPr>
          <p:spPr bwMode="auto">
            <a:xfrm>
              <a:off x="879446" y="4286256"/>
              <a:ext cx="1785937" cy="923925"/>
            </a:xfrm>
            <a:prstGeom prst="ellipse">
              <a:avLst/>
            </a:prstGeom>
            <a:solidFill>
              <a:srgbClr val="FFFFFF"/>
            </a:solidFill>
            <a:ln w="1587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latin typeface="Arial" panose="020B0604020202020204" pitchFamily="34" charset="0"/>
                </a:rPr>
                <a:t>οθόνη</a:t>
              </a:r>
              <a:endParaRPr lang="el-GR" b="1">
                <a:latin typeface="Arial" panose="020B0604020202020204" pitchFamily="34" charset="0"/>
              </a:endParaRPr>
            </a:p>
          </p:txBody>
        </p:sp>
        <p:sp>
          <p:nvSpPr>
            <p:cNvPr id="53277" name="TextBox 21"/>
            <p:cNvSpPr txBox="1">
              <a:spLocks noChangeArrowheads="1"/>
            </p:cNvSpPr>
            <p:nvPr/>
          </p:nvSpPr>
          <p:spPr bwMode="auto">
            <a:xfrm>
              <a:off x="1450946" y="5500693"/>
              <a:ext cx="69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κουτί</a:t>
              </a:r>
              <a:endParaRPr lang="en-GB" sz="1800">
                <a:latin typeface="Arial" panose="020B0604020202020204" pitchFamily="34" charset="0"/>
              </a:endParaRPr>
            </a:p>
          </p:txBody>
        </p:sp>
      </p:grpSp>
      <p:sp>
        <p:nvSpPr>
          <p:cNvPr id="53266" name="TextBox 22"/>
          <p:cNvSpPr txBox="1">
            <a:spLocks noChangeArrowheads="1"/>
          </p:cNvSpPr>
          <p:nvPr/>
        </p:nvSpPr>
        <p:spPr bwMode="auto">
          <a:xfrm>
            <a:off x="285750" y="3844925"/>
            <a:ext cx="2524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70C0"/>
                </a:solidFill>
                <a:latin typeface="Arial" panose="020B0604020202020204" pitchFamily="34" charset="0"/>
              </a:rPr>
              <a:t>Αρχική Αναπαράσταση</a:t>
            </a:r>
            <a:endParaRPr lang="en-GB" sz="1800">
              <a:solidFill>
                <a:srgbClr val="0070C0"/>
              </a:solidFill>
              <a:latin typeface="Arial" panose="020B0604020202020204" pitchFamily="34" charset="0"/>
            </a:endParaRPr>
          </a:p>
        </p:txBody>
      </p:sp>
      <p:sp>
        <p:nvSpPr>
          <p:cNvPr id="53267" name="TextBox 23"/>
          <p:cNvSpPr txBox="1">
            <a:spLocks noChangeArrowheads="1"/>
          </p:cNvSpPr>
          <p:nvPr/>
        </p:nvSpPr>
        <p:spPr bwMode="auto">
          <a:xfrm>
            <a:off x="5407025" y="3844925"/>
            <a:ext cx="2451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70C0"/>
                </a:solidFill>
                <a:latin typeface="Arial" panose="020B0604020202020204" pitchFamily="34" charset="0"/>
              </a:rPr>
              <a:t>Τελική Αναπαράσταση</a:t>
            </a:r>
            <a:endParaRPr lang="en-GB" sz="1800">
              <a:solidFill>
                <a:srgbClr val="0070C0"/>
              </a:solidFill>
              <a:latin typeface="Arial" panose="020B0604020202020204" pitchFamily="34" charset="0"/>
            </a:endParaRPr>
          </a:p>
        </p:txBody>
      </p:sp>
      <p:sp>
        <p:nvSpPr>
          <p:cNvPr id="24" name="Right Arrow 23"/>
          <p:cNvSpPr/>
          <p:nvPr/>
        </p:nvSpPr>
        <p:spPr>
          <a:xfrm>
            <a:off x="2857500" y="3714750"/>
            <a:ext cx="2428875" cy="7143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000" b="1" dirty="0">
                <a:solidFill>
                  <a:srgbClr val="FF0000"/>
                </a:solidFill>
              </a:rPr>
              <a:t>Διδασκαλία</a:t>
            </a:r>
            <a:endParaRPr lang="en-GB" b="1" dirty="0">
              <a:solidFill>
                <a:srgbClr val="FF0000"/>
              </a:solidFill>
            </a:endParaRPr>
          </a:p>
        </p:txBody>
      </p:sp>
      <p:sp>
        <p:nvSpPr>
          <p:cNvPr id="13" name="Text Box 9"/>
          <p:cNvSpPr txBox="1">
            <a:spLocks noChangeArrowheads="1"/>
          </p:cNvSpPr>
          <p:nvPr/>
        </p:nvSpPr>
        <p:spPr bwMode="auto">
          <a:xfrm>
            <a:off x="7215173" y="5500702"/>
            <a:ext cx="920764" cy="504825"/>
          </a:xfrm>
          <a:prstGeom prst="rect">
            <a:avLst/>
          </a:prstGeom>
          <a:solidFill>
            <a:srgbClr val="FFFFFF"/>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txBody>
          <a:bodyPr/>
          <a:lstStyle/>
          <a:p>
            <a:pPr algn="ctr" eaLnBrk="1" hangingPunct="1">
              <a:defRPr/>
            </a:pPr>
            <a:r>
              <a:rPr lang="fr-FR" b="1" dirty="0">
                <a:solidFill>
                  <a:srgbClr val="FF0000"/>
                </a:solidFill>
                <a:latin typeface="Arial" charset="0"/>
              </a:rPr>
              <a:t>CPU</a:t>
            </a:r>
            <a:endParaRPr lang="el-GR" sz="2400" b="1" dirty="0">
              <a:solidFill>
                <a:srgbClr val="FF0000"/>
              </a:solidFill>
              <a:latin typeface="Arial" charset="0"/>
            </a:endParaRPr>
          </a:p>
        </p:txBody>
      </p:sp>
      <p:sp>
        <p:nvSpPr>
          <p:cNvPr id="53272"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87094E-1F6E-487D-8941-5CB81E6BAD76}" type="slidenum">
              <a:rPr lang="en-US" smtClean="0">
                <a:solidFill>
                  <a:srgbClr val="B5A788"/>
                </a:solidFill>
                <a:latin typeface="Gill Sans MT" panose="020B0502020104020203" pitchFamily="34" charset="0"/>
              </a:rPr>
              <a:pPr/>
              <a:t>28</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767988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9070"/>
            <a:ext cx="7499350" cy="1143000"/>
          </a:xfrm>
        </p:spPr>
        <p:txBody>
          <a:bodyPr>
            <a:normAutofit fontScale="90000"/>
          </a:bodyPr>
          <a:lstStyle/>
          <a:p>
            <a:pPr>
              <a:defRPr/>
            </a:pPr>
            <a:r>
              <a:rPr lang="el-GR" dirty="0" smtClean="0"/>
              <a:t>Λογισμικά ανίχνευσης ιδεών &amp; αναπαραστάσεων </a:t>
            </a:r>
            <a:endParaRPr lang="en-GB" dirty="0"/>
          </a:p>
        </p:txBody>
      </p:sp>
      <p:sp>
        <p:nvSpPr>
          <p:cNvPr id="55299" name="Content Placeholder 2"/>
          <p:cNvSpPr>
            <a:spLocks noGrp="1"/>
          </p:cNvSpPr>
          <p:nvPr>
            <p:ph idx="1"/>
          </p:nvPr>
        </p:nvSpPr>
        <p:spPr>
          <a:xfrm>
            <a:off x="1066801" y="1500188"/>
            <a:ext cx="7867650" cy="4429125"/>
          </a:xfrm>
        </p:spPr>
        <p:txBody>
          <a:bodyPr/>
          <a:lstStyle/>
          <a:p>
            <a:r>
              <a:rPr lang="el-GR" sz="2800" dirty="0" smtClean="0"/>
              <a:t>Λογισμικά εννοιολογικής χαρτογράφησης</a:t>
            </a:r>
          </a:p>
          <a:p>
            <a:r>
              <a:rPr lang="el-GR" sz="2800" dirty="0" smtClean="0"/>
              <a:t>Λογισμικά ζωγραφικής</a:t>
            </a:r>
          </a:p>
          <a:p>
            <a:r>
              <a:rPr lang="el-GR" sz="2800" dirty="0" smtClean="0"/>
              <a:t>Λογισμικά πολυμέσων</a:t>
            </a:r>
          </a:p>
          <a:p>
            <a:r>
              <a:rPr lang="el-GR" sz="2800" dirty="0" smtClean="0"/>
              <a:t>Λογισμικά υπερμέσων  </a:t>
            </a:r>
          </a:p>
          <a:p>
            <a:r>
              <a:rPr lang="el-GR" sz="2800" dirty="0" smtClean="0"/>
              <a:t>Επεξεργασία κειμένου</a:t>
            </a:r>
          </a:p>
          <a:p>
            <a:r>
              <a:rPr lang="el-GR" sz="2800" dirty="0" smtClean="0"/>
              <a:t>Προσομοιώσεις</a:t>
            </a:r>
          </a:p>
          <a:p>
            <a:r>
              <a:rPr lang="el-GR" sz="2800" dirty="0" smtClean="0"/>
              <a:t>Μοντελοποιήσεις</a:t>
            </a:r>
            <a:endParaRPr lang="en-GB" sz="2800" dirty="0" smtClean="0"/>
          </a:p>
          <a:p>
            <a:endParaRPr lang="en-GB" sz="2800" dirty="0" smtClean="0"/>
          </a:p>
        </p:txBody>
      </p:sp>
      <p:sp>
        <p:nvSpPr>
          <p:cNvPr id="5530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7393DC-B43D-43B8-9CE5-05E98AD6A6E5}" type="slidenum">
              <a:rPr lang="en-US" smtClean="0">
                <a:solidFill>
                  <a:srgbClr val="B5A788"/>
                </a:solidFill>
                <a:latin typeface="Gill Sans MT" panose="020B0502020104020203" pitchFamily="34" charset="0"/>
              </a:rPr>
              <a:pPr/>
              <a:t>29</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834112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142875"/>
            <a:ext cx="8434387" cy="1143000"/>
          </a:xfrm>
        </p:spPr>
        <p:txBody>
          <a:bodyPr/>
          <a:lstStyle/>
          <a:p>
            <a:pPr>
              <a:defRPr/>
            </a:pPr>
            <a:r>
              <a:rPr lang="el-GR" dirty="0" smtClean="0"/>
              <a:t>Γνωστικά &amp; Διδακτικά εμπόδια </a:t>
            </a:r>
            <a:endParaRPr lang="en-GB" dirty="0"/>
          </a:p>
        </p:txBody>
      </p:sp>
      <p:sp>
        <p:nvSpPr>
          <p:cNvPr id="57347" name="Content Placeholder 2"/>
          <p:cNvSpPr>
            <a:spLocks noGrp="1"/>
          </p:cNvSpPr>
          <p:nvPr>
            <p:ph idx="1"/>
          </p:nvPr>
        </p:nvSpPr>
        <p:spPr>
          <a:xfrm>
            <a:off x="1085850" y="1395413"/>
            <a:ext cx="7807325" cy="4800600"/>
          </a:xfrm>
        </p:spPr>
        <p:txBody>
          <a:bodyPr/>
          <a:lstStyle/>
          <a:p>
            <a:pPr>
              <a:lnSpc>
                <a:spcPct val="90000"/>
              </a:lnSpc>
              <a:spcBef>
                <a:spcPts val="1200"/>
              </a:spcBef>
              <a:spcAft>
                <a:spcPts val="300"/>
              </a:spcAft>
            </a:pPr>
            <a:r>
              <a:rPr lang="el-GR" sz="2400" dirty="0" smtClean="0">
                <a:latin typeface="Tahoma" panose="020B0604030504040204" pitchFamily="34" charset="0"/>
                <a:cs typeface="Tahoma" panose="020B0604030504040204" pitchFamily="34" charset="0"/>
              </a:rPr>
              <a:t>O εκπαιδευτικός οφείλει να λάβει υπόψη του τις πρότερες «γνώσεις» (</a:t>
            </a:r>
            <a:r>
              <a:rPr lang="el-GR" sz="2400" dirty="0" smtClean="0">
                <a:solidFill>
                  <a:schemeClr val="bg1">
                    <a:lumMod val="50000"/>
                  </a:schemeClr>
                </a:solidFill>
                <a:latin typeface="Tahoma" panose="020B0604030504040204" pitchFamily="34" charset="0"/>
                <a:cs typeface="Tahoma" panose="020B0604030504040204" pitchFamily="34" charset="0"/>
              </a:rPr>
              <a:t>ιδέες - αναπαραστάσεις</a:t>
            </a:r>
            <a:r>
              <a:rPr lang="el-GR" sz="2400" dirty="0" smtClean="0">
                <a:latin typeface="Tahoma" panose="020B0604030504040204" pitchFamily="34" charset="0"/>
                <a:cs typeface="Tahoma" panose="020B0604030504040204" pitchFamily="34" charset="0"/>
              </a:rPr>
              <a:t>) των μαθητών (και τα λάθη που κάνουν) </a:t>
            </a:r>
          </a:p>
          <a:p>
            <a:pPr lvl="1">
              <a:lnSpc>
                <a:spcPct val="90000"/>
              </a:lnSpc>
              <a:spcBef>
                <a:spcPts val="1200"/>
              </a:spcBef>
              <a:spcAft>
                <a:spcPts val="300"/>
              </a:spcAft>
            </a:pPr>
            <a:r>
              <a:rPr lang="el-GR" sz="2000" dirty="0" smtClean="0">
                <a:latin typeface="Tahoma" panose="020B0604030504040204" pitchFamily="34" charset="0"/>
                <a:cs typeface="Tahoma" panose="020B0604030504040204" pitchFamily="34" charset="0"/>
              </a:rPr>
              <a:t>Οι "προεπιστημονικές" πρότερες γνώσεις των μαθητών δεν εξαλείφονται εύκολα αλλά συνιστούν σημαντικά </a:t>
            </a:r>
            <a:r>
              <a:rPr lang="el-GR" sz="2000" b="1" dirty="0" smtClean="0">
                <a:latin typeface="Tahoma" panose="020B0604030504040204" pitchFamily="34" charset="0"/>
                <a:cs typeface="Tahoma" panose="020B0604030504040204" pitchFamily="34" charset="0"/>
              </a:rPr>
              <a:t>γνωστικά εμπόδια </a:t>
            </a:r>
            <a:r>
              <a:rPr lang="el-GR" sz="2000" dirty="0" smtClean="0">
                <a:latin typeface="Tahoma" panose="020B0604030504040204" pitchFamily="34" charset="0"/>
                <a:cs typeface="Tahoma" panose="020B0604030504040204" pitchFamily="34" charset="0"/>
              </a:rPr>
              <a:t>στην οικοδόμηση νέων γνώσεων </a:t>
            </a:r>
          </a:p>
          <a:p>
            <a:pPr lvl="1">
              <a:lnSpc>
                <a:spcPct val="90000"/>
              </a:lnSpc>
              <a:spcBef>
                <a:spcPts val="1200"/>
              </a:spcBef>
              <a:spcAft>
                <a:spcPts val="300"/>
              </a:spcAft>
            </a:pPr>
            <a:r>
              <a:rPr lang="el-GR" sz="2000" dirty="0" smtClean="0">
                <a:latin typeface="Tahoma" panose="020B0604030504040204" pitchFamily="34" charset="0"/>
                <a:cs typeface="Tahoma" panose="020B0604030504040204" pitchFamily="34" charset="0"/>
              </a:rPr>
              <a:t>Όταν οι ιδέες, οι αντιλήψεις και οι αναπαραστάσεις που διαθέτουν τα παιδιά αποκλίνουν από τις επιστημονικές γνώσεις και παράλληλα δεν αλλάζουν κατά τη διάρκεια μιας διδακτικής παρέμβασης αναφερόμαστε σε αυτές ως </a:t>
            </a:r>
            <a:r>
              <a:rPr lang="el-GR" sz="2000" b="1" dirty="0" smtClean="0">
                <a:latin typeface="Tahoma" panose="020B0604030504040204" pitchFamily="34" charset="0"/>
                <a:cs typeface="Tahoma" panose="020B0604030504040204" pitchFamily="34" charset="0"/>
              </a:rPr>
              <a:t>διδακτικά εμπόδια</a:t>
            </a:r>
          </a:p>
          <a:p>
            <a:pPr>
              <a:lnSpc>
                <a:spcPct val="90000"/>
              </a:lnSpc>
              <a:spcBef>
                <a:spcPts val="1200"/>
              </a:spcBef>
              <a:spcAft>
                <a:spcPts val="300"/>
              </a:spcAft>
            </a:pPr>
            <a:r>
              <a:rPr lang="el-GR" sz="2400" b="1" dirty="0" smtClean="0">
                <a:latin typeface="Tahoma" panose="020B0604030504040204" pitchFamily="34" charset="0"/>
                <a:cs typeface="Tahoma" panose="020B0604030504040204" pitchFamily="34" charset="0"/>
              </a:rPr>
              <a:t>Βασικός στόχος της διδασκαλίας είναι η υπέρβαση των εμποδίων    </a:t>
            </a:r>
          </a:p>
          <a:p>
            <a:endParaRPr lang="en-GB" sz="2400" dirty="0" smtClean="0">
              <a:latin typeface="Tahoma" panose="020B0604030504040204" pitchFamily="34" charset="0"/>
              <a:cs typeface="Tahoma" panose="020B0604030504040204" pitchFamily="34" charset="0"/>
            </a:endParaRPr>
          </a:p>
        </p:txBody>
      </p:sp>
      <p:sp>
        <p:nvSpPr>
          <p:cNvPr id="5734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32691B-38A2-43EF-AC08-0796F74E38E9}" type="slidenum">
              <a:rPr lang="en-US" smtClean="0">
                <a:solidFill>
                  <a:srgbClr val="B5A788"/>
                </a:solidFill>
                <a:latin typeface="Gill Sans MT" panose="020B0502020104020203" pitchFamily="34" charset="0"/>
              </a:rPr>
              <a:pPr/>
              <a:t>30</a:t>
            </a:fld>
            <a:endParaRPr lang="en-US" smtClean="0">
              <a:solidFill>
                <a:srgbClr val="B5A788"/>
              </a:solidFill>
              <a:latin typeface="Gill Sans MT" panose="020B0502020104020203" pitchFamily="34" charset="0"/>
            </a:endParaRPr>
          </a:p>
        </p:txBody>
      </p:sp>
      <p:sp>
        <p:nvSpPr>
          <p:cNvPr id="57350" name="TextBox 4"/>
          <p:cNvSpPr txBox="1">
            <a:spLocks noChangeArrowheads="1"/>
          </p:cNvSpPr>
          <p:nvPr/>
        </p:nvSpPr>
        <p:spPr bwMode="auto">
          <a:xfrm>
            <a:off x="350838" y="2852738"/>
            <a:ext cx="147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2000" b="1" dirty="0">
                <a:solidFill>
                  <a:schemeClr val="bg1">
                    <a:lumMod val="50000"/>
                  </a:schemeClr>
                </a:solidFill>
              </a:rPr>
              <a:t>Μαθητής </a:t>
            </a:r>
          </a:p>
        </p:txBody>
      </p:sp>
      <p:sp>
        <p:nvSpPr>
          <p:cNvPr id="57351" name="TextBox 6"/>
          <p:cNvSpPr txBox="1">
            <a:spLocks noChangeArrowheads="1"/>
          </p:cNvSpPr>
          <p:nvPr/>
        </p:nvSpPr>
        <p:spPr bwMode="auto">
          <a:xfrm>
            <a:off x="350838" y="3933825"/>
            <a:ext cx="147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2000" b="1" dirty="0">
                <a:solidFill>
                  <a:schemeClr val="bg1">
                    <a:lumMod val="50000"/>
                  </a:schemeClr>
                </a:solidFill>
              </a:rPr>
              <a:t>Δάσκαλος</a:t>
            </a:r>
          </a:p>
        </p:txBody>
      </p:sp>
    </p:spTree>
    <p:extLst>
      <p:ext uri="{BB962C8B-B14F-4D97-AF65-F5344CB8AC3E}">
        <p14:creationId xmlns:p14="http://schemas.microsoft.com/office/powerpoint/2010/main" val="4191876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142875"/>
            <a:ext cx="7499350" cy="1143000"/>
          </a:xfrm>
        </p:spPr>
        <p:txBody>
          <a:bodyPr>
            <a:normAutofit fontScale="90000"/>
          </a:bodyPr>
          <a:lstStyle/>
          <a:p>
            <a:pPr>
              <a:defRPr/>
            </a:pPr>
            <a:r>
              <a:rPr lang="el-GR" dirty="0" smtClean="0"/>
              <a:t>Λογισμικά υπέρβασης γνωστικών εμποδίων</a:t>
            </a:r>
            <a:endParaRPr lang="en-GB" dirty="0"/>
          </a:p>
        </p:txBody>
      </p:sp>
      <p:sp>
        <p:nvSpPr>
          <p:cNvPr id="33795" name="Content Placeholder 2"/>
          <p:cNvSpPr>
            <a:spLocks noGrp="1"/>
          </p:cNvSpPr>
          <p:nvPr>
            <p:ph idx="1"/>
          </p:nvPr>
        </p:nvSpPr>
        <p:spPr>
          <a:xfrm>
            <a:off x="1143000" y="1357313"/>
            <a:ext cx="7862888" cy="4800600"/>
          </a:xfrm>
        </p:spPr>
        <p:txBody>
          <a:bodyPr/>
          <a:lstStyle/>
          <a:p>
            <a:pPr>
              <a:defRPr/>
            </a:pPr>
            <a:r>
              <a:rPr lang="el-GR" sz="2400" dirty="0" smtClean="0">
                <a:solidFill>
                  <a:schemeClr val="tx1">
                    <a:lumMod val="65000"/>
                    <a:lumOff val="35000"/>
                  </a:schemeClr>
                </a:solidFill>
                <a:latin typeface="Tahoma" pitchFamily="34" charset="0"/>
                <a:cs typeface="Tahoma" pitchFamily="34" charset="0"/>
              </a:rPr>
              <a:t>Το υπολογιστικό περιβάλλον πρέπει να δρα ως καθοριστικός παράγοντας εντοπισμού και εξάλειψης των γνωστικών εμποδίων</a:t>
            </a:r>
          </a:p>
          <a:p>
            <a:pPr lvl="1">
              <a:defRPr/>
            </a:pPr>
            <a:r>
              <a:rPr lang="el-GR" sz="2000" dirty="0" smtClean="0">
                <a:solidFill>
                  <a:schemeClr val="tx1">
                    <a:lumMod val="65000"/>
                    <a:lumOff val="35000"/>
                  </a:schemeClr>
                </a:solidFill>
                <a:latin typeface="Tahoma" pitchFamily="34" charset="0"/>
                <a:cs typeface="Tahoma" pitchFamily="34" charset="0"/>
              </a:rPr>
              <a:t>Η δυσκολία στη διαδικασία αποτελεί μία πρόκληση για τον εκπαιδευτικό, την οποία καλείται να αντιμετωπίσει με τη βοήθεια του λογισμικού</a:t>
            </a:r>
          </a:p>
          <a:p>
            <a:pPr>
              <a:buFont typeface="Wingdings 2" panose="05020102010507070707" pitchFamily="18" charset="2"/>
              <a:buNone/>
              <a:defRPr/>
            </a:pPr>
            <a:r>
              <a:rPr lang="el-GR" sz="2400" dirty="0" smtClean="0">
                <a:latin typeface="Tahoma" pitchFamily="34" charset="0"/>
                <a:cs typeface="Tahoma" pitchFamily="34" charset="0"/>
              </a:rPr>
              <a:t>Εννοιολογική χαρτογράφηση </a:t>
            </a:r>
          </a:p>
          <a:p>
            <a:pPr>
              <a:buFont typeface="Wingdings 2" panose="05020102010507070707" pitchFamily="18" charset="2"/>
              <a:buNone/>
              <a:defRPr/>
            </a:pPr>
            <a:r>
              <a:rPr lang="el-GR" sz="2400" dirty="0" smtClean="0">
                <a:latin typeface="Tahoma" pitchFamily="34" charset="0"/>
                <a:cs typeface="Tahoma" pitchFamily="34" charset="0"/>
              </a:rPr>
              <a:t>Προσομοιώσεις</a:t>
            </a:r>
          </a:p>
          <a:p>
            <a:pPr>
              <a:buFont typeface="Wingdings 2" panose="05020102010507070707" pitchFamily="18" charset="2"/>
              <a:buNone/>
              <a:defRPr/>
            </a:pPr>
            <a:r>
              <a:rPr lang="el-GR" sz="2400" dirty="0" smtClean="0">
                <a:latin typeface="Tahoma" pitchFamily="34" charset="0"/>
                <a:cs typeface="Tahoma" pitchFamily="34" charset="0"/>
              </a:rPr>
              <a:t>Μικρόκοσμοι (π.χ. προγραμματιζόμενα παιγνίδια)</a:t>
            </a:r>
          </a:p>
          <a:p>
            <a:pPr lvl="1">
              <a:buFont typeface="Wingdings 2" pitchFamily="18" charset="2"/>
              <a:buNone/>
              <a:defRPr/>
            </a:pPr>
            <a:r>
              <a:rPr lang="el-GR" sz="2000" dirty="0" smtClean="0">
                <a:solidFill>
                  <a:schemeClr val="tx1">
                    <a:lumMod val="65000"/>
                    <a:lumOff val="35000"/>
                  </a:schemeClr>
                </a:solidFill>
                <a:latin typeface="Tahoma" pitchFamily="34" charset="0"/>
                <a:cs typeface="Tahoma" pitchFamily="34" charset="0"/>
              </a:rPr>
              <a:t>Μοντελοποιήσεις</a:t>
            </a:r>
          </a:p>
          <a:p>
            <a:pPr lvl="1">
              <a:buFont typeface="Wingdings 2" pitchFamily="18" charset="2"/>
              <a:buNone/>
              <a:defRPr/>
            </a:pPr>
            <a:r>
              <a:rPr lang="el-GR" sz="2000" dirty="0" smtClean="0">
                <a:solidFill>
                  <a:schemeClr val="tx1">
                    <a:lumMod val="65000"/>
                    <a:lumOff val="35000"/>
                  </a:schemeClr>
                </a:solidFill>
                <a:latin typeface="Tahoma" pitchFamily="34" charset="0"/>
                <a:cs typeface="Tahoma" pitchFamily="34" charset="0"/>
              </a:rPr>
              <a:t>Εικονικά εργαστήρια</a:t>
            </a:r>
          </a:p>
          <a:p>
            <a:pPr lvl="1">
              <a:buFont typeface="Wingdings 2" pitchFamily="18" charset="2"/>
              <a:buNone/>
              <a:defRPr/>
            </a:pPr>
            <a:r>
              <a:rPr lang="el-GR" sz="2000" dirty="0" smtClean="0">
                <a:solidFill>
                  <a:schemeClr val="tx1">
                    <a:lumMod val="65000"/>
                    <a:lumOff val="35000"/>
                  </a:schemeClr>
                </a:solidFill>
                <a:latin typeface="Tahoma" pitchFamily="34" charset="0"/>
                <a:cs typeface="Tahoma" pitchFamily="34" charset="0"/>
              </a:rPr>
              <a:t>Συστήματα σύνδεσης με το περιβάλλον  </a:t>
            </a:r>
            <a:endParaRPr lang="en-GB" sz="2000" dirty="0" smtClean="0">
              <a:solidFill>
                <a:schemeClr val="tx1">
                  <a:lumMod val="65000"/>
                  <a:lumOff val="35000"/>
                </a:schemeClr>
              </a:solidFill>
              <a:latin typeface="Tahoma" pitchFamily="34" charset="0"/>
              <a:cs typeface="Tahoma" pitchFamily="34" charset="0"/>
            </a:endParaRPr>
          </a:p>
        </p:txBody>
      </p:sp>
      <p:sp>
        <p:nvSpPr>
          <p:cNvPr id="5939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EBA8A6-78CF-4C4C-9AE0-2F10EBB62C97}" type="slidenum">
              <a:rPr lang="en-US" smtClean="0">
                <a:solidFill>
                  <a:srgbClr val="B5A788"/>
                </a:solidFill>
                <a:latin typeface="Gill Sans MT" panose="020B0502020104020203" pitchFamily="34" charset="0"/>
              </a:rPr>
              <a:pPr/>
              <a:t>31</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063275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«Λάθος» &amp; γνωστική σύγκρουση </a:t>
            </a:r>
            <a:endParaRPr lang="en-GB" dirty="0"/>
          </a:p>
        </p:txBody>
      </p:sp>
      <p:sp>
        <p:nvSpPr>
          <p:cNvPr id="61443" name="Content Placeholder 2"/>
          <p:cNvSpPr>
            <a:spLocks noGrp="1"/>
          </p:cNvSpPr>
          <p:nvPr>
            <p:ph idx="1"/>
          </p:nvPr>
        </p:nvSpPr>
        <p:spPr>
          <a:xfrm>
            <a:off x="1042988" y="1285875"/>
            <a:ext cx="7891462" cy="4800600"/>
          </a:xfrm>
        </p:spPr>
        <p:txBody>
          <a:bodyPr>
            <a:normAutofit lnSpcReduction="10000"/>
          </a:bodyPr>
          <a:lstStyle/>
          <a:p>
            <a:r>
              <a:rPr lang="el-GR" sz="2800" dirty="0" smtClean="0"/>
              <a:t>Η διερεύνηση των «λαθών» των μαθητών αποτελεί βασικό ζητούμενο στη Διδακτική </a:t>
            </a:r>
          </a:p>
          <a:p>
            <a:pPr lvl="1"/>
            <a:r>
              <a:rPr lang="el-GR" sz="2400" dirty="0" smtClean="0"/>
              <a:t>Η κατανόηση της προέλευσης των λαθών και η δημιουργία διδακτικών καταστάσεων για την ανάδειξη και το ξεπέρασμά τους οδηγεί στη τεχνική της ανάπτυξης </a:t>
            </a:r>
            <a:r>
              <a:rPr lang="el-GR" sz="2400" b="1" dirty="0" smtClean="0"/>
              <a:t>γνωστικών συγκρούσεων </a:t>
            </a:r>
            <a:endParaRPr lang="en-GB" sz="2400" b="1" dirty="0" smtClean="0"/>
          </a:p>
          <a:p>
            <a:r>
              <a:rPr lang="el-GR" sz="2800" b="1" dirty="0" smtClean="0"/>
              <a:t>Γνωστική σύγκρουση</a:t>
            </a:r>
            <a:r>
              <a:rPr lang="el-GR" sz="2800" dirty="0" smtClean="0"/>
              <a:t>: </a:t>
            </a:r>
            <a:r>
              <a:rPr lang="el-GR" sz="2400" dirty="0" smtClean="0"/>
              <a:t>η διαδικασία κατά την οποία στη σκέψη ενός ατόμου εμφανίζεται μια αντίφαση ή μια ασυμβατότητα ανάμεσα στις ιδέες του, τις αναπαραστάσεις του και τις πράξεις του.</a:t>
            </a:r>
          </a:p>
          <a:p>
            <a:r>
              <a:rPr lang="el-GR" sz="2800" b="1" dirty="0" err="1" smtClean="0"/>
              <a:t>Κοινωνικογνωστική</a:t>
            </a:r>
            <a:r>
              <a:rPr lang="el-GR" sz="2800" b="1" dirty="0" smtClean="0"/>
              <a:t> σύγκρουση: </a:t>
            </a:r>
            <a:r>
              <a:rPr lang="el-GR" sz="2400" dirty="0" smtClean="0"/>
              <a:t>προϊόν διαπροσωπικής αλληλεπίδρασης</a:t>
            </a:r>
            <a:endParaRPr lang="el-GR" sz="2800" dirty="0" smtClean="0"/>
          </a:p>
        </p:txBody>
      </p:sp>
      <p:sp>
        <p:nvSpPr>
          <p:cNvPr id="6144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601E05-E489-4948-B912-184C951BF9C6}" type="slidenum">
              <a:rPr lang="en-US" smtClean="0">
                <a:solidFill>
                  <a:srgbClr val="B5A788"/>
                </a:solidFill>
                <a:latin typeface="Gill Sans MT" panose="020B0502020104020203" pitchFamily="34" charset="0"/>
              </a:rPr>
              <a:pPr/>
              <a:t>32</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469733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ΤΠΕ και γνωστικές συγκρούσεις</a:t>
            </a:r>
            <a:endParaRPr lang="el-GR" dirty="0"/>
          </a:p>
        </p:txBody>
      </p:sp>
      <p:sp>
        <p:nvSpPr>
          <p:cNvPr id="36867" name="Content Placeholder 2"/>
          <p:cNvSpPr>
            <a:spLocks noGrp="1"/>
          </p:cNvSpPr>
          <p:nvPr>
            <p:ph idx="1"/>
          </p:nvPr>
        </p:nvSpPr>
        <p:spPr>
          <a:xfrm>
            <a:off x="762001" y="1447800"/>
            <a:ext cx="8172450" cy="4800600"/>
          </a:xfrm>
        </p:spPr>
        <p:txBody>
          <a:bodyPr/>
          <a:lstStyle/>
          <a:p>
            <a:pPr>
              <a:defRPr/>
            </a:pPr>
            <a:r>
              <a:rPr lang="el-GR" sz="2400" dirty="0" smtClean="0"/>
              <a:t>Ρόλος του χρησιμοποιούμενου εκπαιδευτικού υλικού ή λογισμικού στις συγκρούσεις γνωστικού τύπου.</a:t>
            </a:r>
          </a:p>
          <a:p>
            <a:pPr>
              <a:defRPr/>
            </a:pPr>
            <a:r>
              <a:rPr lang="el-GR" sz="2400" dirty="0" smtClean="0"/>
              <a:t>Σε ποιες περιπτώσεις και με ποιους τρόπους το λογισμικό ευνοεί γνωστικού τύπου συγκρούσεις;</a:t>
            </a:r>
          </a:p>
          <a:p>
            <a:pPr>
              <a:defRPr/>
            </a:pPr>
            <a:r>
              <a:rPr lang="el-GR" sz="2400" dirty="0" smtClean="0"/>
              <a:t>Χρήση των δυνατοτήτων του λογισμικού για τη δημιουργία γνωστικών συγκρούσεων.</a:t>
            </a:r>
          </a:p>
          <a:p>
            <a:pPr lvl="1">
              <a:buFont typeface="Wingdings 2" pitchFamily="18" charset="2"/>
              <a:buNone/>
              <a:defRPr/>
            </a:pPr>
            <a:r>
              <a:rPr lang="el-GR" sz="2200" dirty="0" smtClean="0">
                <a:latin typeface="Tahoma" pitchFamily="34" charset="0"/>
                <a:cs typeface="Tahoma" pitchFamily="34" charset="0"/>
              </a:rPr>
              <a:t>Εννοιολογική χαρτογράφηση </a:t>
            </a:r>
          </a:p>
          <a:p>
            <a:pPr lvl="1">
              <a:buFont typeface="Wingdings 2" pitchFamily="18" charset="2"/>
              <a:buNone/>
              <a:defRPr/>
            </a:pPr>
            <a:r>
              <a:rPr lang="el-GR" sz="2200" dirty="0" smtClean="0">
                <a:latin typeface="Tahoma" pitchFamily="34" charset="0"/>
                <a:cs typeface="Tahoma" pitchFamily="34" charset="0"/>
              </a:rPr>
              <a:t>Προσομοιώσεις</a:t>
            </a:r>
          </a:p>
          <a:p>
            <a:pPr lvl="1">
              <a:buFont typeface="Wingdings 2" pitchFamily="18" charset="2"/>
              <a:buNone/>
              <a:defRPr/>
            </a:pPr>
            <a:r>
              <a:rPr lang="el-GR" sz="2200" dirty="0" smtClean="0">
                <a:latin typeface="Tahoma" pitchFamily="34" charset="0"/>
                <a:cs typeface="Tahoma" pitchFamily="34" charset="0"/>
              </a:rPr>
              <a:t>Μικρόκοσμοι </a:t>
            </a:r>
          </a:p>
          <a:p>
            <a:pPr lvl="2">
              <a:buFont typeface="Wingdings 2" panose="05020102010507070707" pitchFamily="18" charset="2"/>
              <a:buNone/>
              <a:defRPr/>
            </a:pPr>
            <a:r>
              <a:rPr lang="el-GR" sz="1800" dirty="0" smtClean="0">
                <a:latin typeface="Tahoma" pitchFamily="34" charset="0"/>
                <a:cs typeface="Tahoma" pitchFamily="34" charset="0"/>
              </a:rPr>
              <a:t>Μοντελοποιήσεις</a:t>
            </a:r>
          </a:p>
          <a:p>
            <a:pPr lvl="2">
              <a:buFont typeface="Wingdings 2" panose="05020102010507070707" pitchFamily="18" charset="2"/>
              <a:buNone/>
              <a:defRPr/>
            </a:pPr>
            <a:r>
              <a:rPr lang="el-GR" sz="1800" dirty="0" smtClean="0">
                <a:latin typeface="Tahoma" pitchFamily="34" charset="0"/>
                <a:cs typeface="Tahoma" pitchFamily="34" charset="0"/>
              </a:rPr>
              <a:t>Εικονικά εργαστήρια</a:t>
            </a:r>
          </a:p>
          <a:p>
            <a:pPr lvl="2">
              <a:buFont typeface="Wingdings 2" panose="05020102010507070707" pitchFamily="18" charset="2"/>
              <a:buNone/>
              <a:defRPr/>
            </a:pPr>
            <a:r>
              <a:rPr lang="el-GR" sz="1800" dirty="0" smtClean="0">
                <a:latin typeface="Tahoma" pitchFamily="34" charset="0"/>
                <a:cs typeface="Tahoma" pitchFamily="34" charset="0"/>
              </a:rPr>
              <a:t>Συστήματα σύνδεσης με το περιβάλλον  </a:t>
            </a:r>
            <a:endParaRPr lang="en-GB" sz="1800" dirty="0" smtClean="0">
              <a:latin typeface="Tahoma" pitchFamily="34" charset="0"/>
              <a:cs typeface="Tahoma" pitchFamily="34" charset="0"/>
            </a:endParaRPr>
          </a:p>
          <a:p>
            <a:pPr>
              <a:defRPr/>
            </a:pPr>
            <a:endParaRPr lang="el-GR" sz="2400" dirty="0" smtClean="0"/>
          </a:p>
        </p:txBody>
      </p:sp>
      <p:sp>
        <p:nvSpPr>
          <p:cNvPr id="6349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7C4120-023E-4F43-BD5F-0F7A4A2CAAED}" type="slidenum">
              <a:rPr lang="en-US" smtClean="0">
                <a:solidFill>
                  <a:srgbClr val="B5A788"/>
                </a:solidFill>
                <a:latin typeface="Gill Sans MT" panose="020B0502020104020203" pitchFamily="34" charset="0"/>
              </a:rPr>
              <a:pPr/>
              <a:t>33</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838183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Εννοιολογική αλλαγή</a:t>
            </a:r>
            <a:endParaRPr lang="en-GB" dirty="0"/>
          </a:p>
        </p:txBody>
      </p:sp>
      <p:sp>
        <p:nvSpPr>
          <p:cNvPr id="64515" name="Content Placeholder 2"/>
          <p:cNvSpPr>
            <a:spLocks noGrp="1"/>
          </p:cNvSpPr>
          <p:nvPr>
            <p:ph idx="1"/>
          </p:nvPr>
        </p:nvSpPr>
        <p:spPr>
          <a:xfrm>
            <a:off x="685801" y="1285875"/>
            <a:ext cx="8248650" cy="4800600"/>
          </a:xfrm>
        </p:spPr>
        <p:txBody>
          <a:bodyPr/>
          <a:lstStyle/>
          <a:p>
            <a:r>
              <a:rPr lang="el-GR" sz="2400" dirty="0" smtClean="0"/>
              <a:t>Το ενδιαφέρον της Διδακτικής δεν εστιάζεται μόνο στον τρόπο με τον οποίο οργανώνονται οι γνώσεις αλλά αφορά και τον τρόπο με τον οποίο οι υπάρχουσες γνωστικές δομές μεταβάλλονται κατά τη διαδικασία πρόσκτησης νέων γνώσεων</a:t>
            </a:r>
          </a:p>
          <a:p>
            <a:r>
              <a:rPr lang="el-GR" sz="2800" b="1" dirty="0" smtClean="0"/>
              <a:t>Εννοιολογική αλλαγή</a:t>
            </a:r>
            <a:r>
              <a:rPr lang="el-GR" sz="2800" dirty="0" smtClean="0"/>
              <a:t>: η διαδικασία κατά την οποία αλλάζουν οι εννοιολογικές δομές που σχηματίζουν τα υποκείμενα που μαθαίνουν.</a:t>
            </a:r>
          </a:p>
          <a:p>
            <a:r>
              <a:rPr lang="el-GR" sz="2400" dirty="0" smtClean="0"/>
              <a:t>Η εννοιολογική αλλαγή μπορεί να προκύψει μέσα από διαδικασίες γνωστικής σύγκρουσης</a:t>
            </a:r>
            <a:endParaRPr lang="en-GB" sz="2400" dirty="0" smtClean="0"/>
          </a:p>
        </p:txBody>
      </p:sp>
      <p:sp>
        <p:nvSpPr>
          <p:cNvPr id="6451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C5748E-0F32-40E2-962F-F21CDE998157}" type="slidenum">
              <a:rPr lang="en-US" smtClean="0">
                <a:solidFill>
                  <a:srgbClr val="B5A788"/>
                </a:solidFill>
                <a:latin typeface="Gill Sans MT" panose="020B0502020104020203" pitchFamily="34" charset="0"/>
              </a:rPr>
              <a:pPr/>
              <a:t>34</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524886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8913"/>
            <a:ext cx="8401050" cy="1143000"/>
          </a:xfrm>
        </p:spPr>
        <p:txBody>
          <a:bodyPr>
            <a:normAutofit fontScale="90000"/>
          </a:bodyPr>
          <a:lstStyle/>
          <a:p>
            <a:pPr>
              <a:defRPr/>
            </a:pPr>
            <a:r>
              <a:rPr lang="el-GR" dirty="0" smtClean="0"/>
              <a:t>Παράδειγμα εννοιολογικής αλλαγής</a:t>
            </a:r>
            <a:endParaRPr lang="en-GB" dirty="0"/>
          </a:p>
        </p:txBody>
      </p:sp>
      <p:sp>
        <p:nvSpPr>
          <p:cNvPr id="53251" name="Content Placeholder 2"/>
          <p:cNvSpPr>
            <a:spLocks noGrp="1"/>
          </p:cNvSpPr>
          <p:nvPr>
            <p:ph idx="1"/>
          </p:nvPr>
        </p:nvSpPr>
        <p:spPr>
          <a:xfrm>
            <a:off x="714375" y="1214438"/>
            <a:ext cx="8220075" cy="1624012"/>
          </a:xfrm>
        </p:spPr>
        <p:txBody>
          <a:bodyPr/>
          <a:lstStyle/>
          <a:p>
            <a:r>
              <a:rPr lang="el-GR" sz="2800" dirty="0" smtClean="0"/>
              <a:t>Βασικός στόχος της διδασκαλίας είναι η αλλαγή των αρχικών αναπαραστάσεων και η οικοδόμηση κατάλληλων αναπαραστάσεων </a:t>
            </a:r>
            <a:endParaRPr lang="en-GB" sz="2800" dirty="0" smtClean="0"/>
          </a:p>
        </p:txBody>
      </p:sp>
      <p:sp>
        <p:nvSpPr>
          <p:cNvPr id="53253" name="Text Box 4"/>
          <p:cNvSpPr txBox="1">
            <a:spLocks noChangeArrowheads="1"/>
          </p:cNvSpPr>
          <p:nvPr/>
        </p:nvSpPr>
        <p:spPr bwMode="auto">
          <a:xfrm>
            <a:off x="6138441" y="4421510"/>
            <a:ext cx="969963" cy="928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14" name="Oval 10"/>
          <p:cNvSpPr>
            <a:spLocks noChangeArrowheads="1"/>
          </p:cNvSpPr>
          <p:nvPr/>
        </p:nvSpPr>
        <p:spPr bwMode="auto">
          <a:xfrm>
            <a:off x="3915936" y="3854780"/>
            <a:ext cx="2000264" cy="1285884"/>
          </a:xfrm>
          <a:prstGeom prst="ellipse">
            <a:avLst/>
          </a:prstGeom>
          <a:solidFill>
            <a:srgbClr val="C0C0C0">
              <a:alpha val="50195"/>
            </a:srgbClr>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lstStyle/>
          <a:p>
            <a:pPr algn="ctr" eaLnBrk="1" hangingPunct="1">
              <a:defRPr/>
            </a:pPr>
            <a:r>
              <a:rPr lang="el-GR" b="1" dirty="0">
                <a:solidFill>
                  <a:srgbClr val="FF0000"/>
                </a:solidFill>
                <a:latin typeface="Arial" charset="0"/>
              </a:rPr>
              <a:t>Εκτελέσιμο αρχείο / δεδομένα</a:t>
            </a:r>
          </a:p>
        </p:txBody>
      </p:sp>
      <p:sp>
        <p:nvSpPr>
          <p:cNvPr id="7" name="Oval 3"/>
          <p:cNvSpPr>
            <a:spLocks noChangeArrowheads="1"/>
          </p:cNvSpPr>
          <p:nvPr/>
        </p:nvSpPr>
        <p:spPr bwMode="auto">
          <a:xfrm>
            <a:off x="7344960" y="3497590"/>
            <a:ext cx="1857356" cy="928694"/>
          </a:xfrm>
          <a:prstGeom prst="ellipse">
            <a:avLst/>
          </a:prstGeom>
          <a:solidFill>
            <a:srgbClr val="FFFFFF"/>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a:lstStyle/>
          <a:p>
            <a:pPr eaLnBrk="1" hangingPunct="1">
              <a:defRPr/>
            </a:pPr>
            <a:endParaRPr lang="el-GR" sz="1000" dirty="0">
              <a:latin typeface="Arial" charset="0"/>
            </a:endParaRPr>
          </a:p>
          <a:p>
            <a:pPr eaLnBrk="1" hangingPunct="1">
              <a:defRPr/>
            </a:pPr>
            <a:r>
              <a:rPr lang="el-GR" b="1" dirty="0">
                <a:solidFill>
                  <a:srgbClr val="FF0000"/>
                </a:solidFill>
                <a:latin typeface="Arial" charset="0"/>
              </a:rPr>
              <a:t>Κεντρική Μνήμη</a:t>
            </a:r>
          </a:p>
          <a:p>
            <a:pPr eaLnBrk="1" hangingPunct="1">
              <a:defRPr/>
            </a:pPr>
            <a:endParaRPr lang="el-GR" sz="2400" dirty="0">
              <a:solidFill>
                <a:schemeClr val="hlink"/>
              </a:solidFill>
              <a:latin typeface="Arial" charset="0"/>
            </a:endParaRPr>
          </a:p>
        </p:txBody>
      </p:sp>
      <p:sp>
        <p:nvSpPr>
          <p:cNvPr id="53260" name="Text Box 8"/>
          <p:cNvSpPr txBox="1">
            <a:spLocks noChangeArrowheads="1"/>
          </p:cNvSpPr>
          <p:nvPr/>
        </p:nvSpPr>
        <p:spPr bwMode="auto">
          <a:xfrm>
            <a:off x="7773566" y="4426273"/>
            <a:ext cx="103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000" b="1">
                <a:solidFill>
                  <a:srgbClr val="FF0000"/>
                </a:solidFill>
                <a:latin typeface="Arial" panose="020B0604020202020204" pitchFamily="34" charset="0"/>
              </a:rPr>
              <a:t>Δίσκος</a:t>
            </a:r>
            <a:endParaRPr lang="el-GR" b="1">
              <a:solidFill>
                <a:srgbClr val="FF0000"/>
              </a:solidFill>
              <a:latin typeface="Arial" panose="020B0604020202020204" pitchFamily="34" charset="0"/>
            </a:endParaRPr>
          </a:p>
        </p:txBody>
      </p:sp>
      <p:sp>
        <p:nvSpPr>
          <p:cNvPr id="15" name="Oval 11"/>
          <p:cNvSpPr>
            <a:spLocks noChangeArrowheads="1"/>
          </p:cNvSpPr>
          <p:nvPr/>
        </p:nvSpPr>
        <p:spPr bwMode="auto">
          <a:xfrm>
            <a:off x="7186191" y="4354846"/>
            <a:ext cx="2016125" cy="792163"/>
          </a:xfrm>
          <a:prstGeom prst="ellipse">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wrap="none" anchor="ctr"/>
          <a:lstStyle/>
          <a:p>
            <a:pPr eaLnBrk="1" hangingPunct="1">
              <a:defRPr/>
            </a:pPr>
            <a:endParaRPr lang="en-GB">
              <a:latin typeface="Arial" charset="0"/>
            </a:endParaRPr>
          </a:p>
        </p:txBody>
      </p:sp>
      <p:grpSp>
        <p:nvGrpSpPr>
          <p:cNvPr id="53264" name="Group 28"/>
          <p:cNvGrpSpPr>
            <a:grpSpLocks/>
          </p:cNvGrpSpPr>
          <p:nvPr/>
        </p:nvGrpSpPr>
        <p:grpSpPr bwMode="auto">
          <a:xfrm>
            <a:off x="5130379" y="3569023"/>
            <a:ext cx="3059112" cy="2303462"/>
            <a:chOff x="5000625" y="4143375"/>
            <a:chExt cx="3059113" cy="2303463"/>
          </a:xfrm>
        </p:grpSpPr>
        <p:sp>
          <p:nvSpPr>
            <p:cNvPr id="53278" name="Text Box 5"/>
            <p:cNvSpPr txBox="1">
              <a:spLocks noChangeArrowheads="1"/>
            </p:cNvSpPr>
            <p:nvPr/>
          </p:nvSpPr>
          <p:spPr bwMode="auto">
            <a:xfrm>
              <a:off x="5121275" y="5995988"/>
              <a:ext cx="2938463" cy="450850"/>
            </a:xfrm>
            <a:prstGeom prst="rect">
              <a:avLst/>
            </a:prstGeom>
            <a:solidFill>
              <a:srgbClr val="FFFFFF"/>
            </a:solidFill>
            <a:ln w="1587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Πληκτρολόγιο - ποντίκι</a:t>
              </a:r>
            </a:p>
          </p:txBody>
        </p:sp>
        <p:sp>
          <p:nvSpPr>
            <p:cNvPr id="53279" name="Oval 6"/>
            <p:cNvSpPr>
              <a:spLocks noChangeArrowheads="1"/>
            </p:cNvSpPr>
            <p:nvPr/>
          </p:nvSpPr>
          <p:spPr bwMode="auto">
            <a:xfrm>
              <a:off x="5643563" y="4143375"/>
              <a:ext cx="1785937" cy="923925"/>
            </a:xfrm>
            <a:prstGeom prst="ellipse">
              <a:avLst/>
            </a:prstGeom>
            <a:solidFill>
              <a:srgbClr val="FFFFFF"/>
            </a:solidFill>
            <a:ln w="1587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latin typeface="Arial" panose="020B0604020202020204" pitchFamily="34" charset="0"/>
                </a:rPr>
                <a:t>οθόνη</a:t>
              </a:r>
              <a:endParaRPr lang="el-GR" b="1">
                <a:latin typeface="Arial" panose="020B0604020202020204" pitchFamily="34" charset="0"/>
              </a:endParaRPr>
            </a:p>
          </p:txBody>
        </p:sp>
        <p:sp>
          <p:nvSpPr>
            <p:cNvPr id="53280" name="Rectangle 7"/>
            <p:cNvSpPr>
              <a:spLocks noChangeArrowheads="1"/>
            </p:cNvSpPr>
            <p:nvPr/>
          </p:nvSpPr>
          <p:spPr bwMode="auto">
            <a:xfrm>
              <a:off x="5000625" y="5645150"/>
              <a:ext cx="1357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Καλώδια</a:t>
              </a:r>
            </a:p>
            <a:p>
              <a:pPr eaLnBrk="1" hangingPunct="1">
                <a:spcBef>
                  <a:spcPct val="0"/>
                </a:spcBef>
                <a:buClrTx/>
                <a:buSzTx/>
                <a:buFontTx/>
                <a:buNone/>
              </a:pPr>
              <a:endParaRPr lang="el-GR" sz="1800">
                <a:latin typeface="Arial" panose="020B0604020202020204" pitchFamily="34" charset="0"/>
              </a:endParaRPr>
            </a:p>
          </p:txBody>
        </p:sp>
        <p:sp>
          <p:nvSpPr>
            <p:cNvPr id="53281" name="TextBox 15"/>
            <p:cNvSpPr txBox="1">
              <a:spLocks noChangeArrowheads="1"/>
            </p:cNvSpPr>
            <p:nvPr/>
          </p:nvSpPr>
          <p:spPr bwMode="auto">
            <a:xfrm>
              <a:off x="6215063" y="5357813"/>
              <a:ext cx="695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κουτί</a:t>
              </a:r>
              <a:endParaRPr lang="en-GB" sz="1800">
                <a:latin typeface="Arial" panose="020B0604020202020204" pitchFamily="34" charset="0"/>
              </a:endParaRPr>
            </a:p>
          </p:txBody>
        </p:sp>
      </p:grpSp>
      <p:grpSp>
        <p:nvGrpSpPr>
          <p:cNvPr id="53265" name="Group 27"/>
          <p:cNvGrpSpPr>
            <a:grpSpLocks/>
          </p:cNvGrpSpPr>
          <p:nvPr/>
        </p:nvGrpSpPr>
        <p:grpSpPr bwMode="auto">
          <a:xfrm>
            <a:off x="344066" y="3640460"/>
            <a:ext cx="3009900" cy="2303463"/>
            <a:chOff x="285720" y="4286256"/>
            <a:chExt cx="3009901" cy="2303462"/>
          </a:xfrm>
        </p:grpSpPr>
        <p:sp>
          <p:nvSpPr>
            <p:cNvPr id="53273" name="Rectangle 7"/>
            <p:cNvSpPr>
              <a:spLocks noChangeArrowheads="1"/>
            </p:cNvSpPr>
            <p:nvPr/>
          </p:nvSpPr>
          <p:spPr bwMode="auto">
            <a:xfrm>
              <a:off x="285720" y="5500702"/>
              <a:ext cx="1357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Καλώδια</a:t>
              </a:r>
            </a:p>
            <a:p>
              <a:pPr eaLnBrk="1" hangingPunct="1">
                <a:spcBef>
                  <a:spcPct val="0"/>
                </a:spcBef>
                <a:buClrTx/>
                <a:buSzTx/>
                <a:buFontTx/>
                <a:buNone/>
              </a:pPr>
              <a:endParaRPr lang="el-GR" sz="1800">
                <a:latin typeface="Arial" panose="020B0604020202020204" pitchFamily="34" charset="0"/>
              </a:endParaRPr>
            </a:p>
          </p:txBody>
        </p:sp>
        <p:sp>
          <p:nvSpPr>
            <p:cNvPr id="53274" name="Text Box 4"/>
            <p:cNvSpPr txBox="1">
              <a:spLocks noChangeArrowheads="1"/>
            </p:cNvSpPr>
            <p:nvPr/>
          </p:nvSpPr>
          <p:spPr bwMode="auto">
            <a:xfrm>
              <a:off x="1316008" y="5210181"/>
              <a:ext cx="969963" cy="928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53275" name="Text Box 5"/>
            <p:cNvSpPr txBox="1">
              <a:spLocks noChangeArrowheads="1"/>
            </p:cNvSpPr>
            <p:nvPr/>
          </p:nvSpPr>
          <p:spPr bwMode="auto">
            <a:xfrm>
              <a:off x="357158" y="6138868"/>
              <a:ext cx="2938463" cy="450850"/>
            </a:xfrm>
            <a:prstGeom prst="rect">
              <a:avLst/>
            </a:prstGeom>
            <a:solidFill>
              <a:srgbClr val="FFFFFF"/>
            </a:solidFill>
            <a:ln w="1587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Πληκτρολόγιο - ποντίκι</a:t>
              </a:r>
            </a:p>
          </p:txBody>
        </p:sp>
        <p:sp>
          <p:nvSpPr>
            <p:cNvPr id="53276" name="Oval 6"/>
            <p:cNvSpPr>
              <a:spLocks noChangeArrowheads="1"/>
            </p:cNvSpPr>
            <p:nvPr/>
          </p:nvSpPr>
          <p:spPr bwMode="auto">
            <a:xfrm>
              <a:off x="879446" y="4286256"/>
              <a:ext cx="1785937" cy="923925"/>
            </a:xfrm>
            <a:prstGeom prst="ellipse">
              <a:avLst/>
            </a:prstGeom>
            <a:solidFill>
              <a:srgbClr val="FFFFFF"/>
            </a:solidFill>
            <a:ln w="15875">
              <a:solidFill>
                <a:srgbClr val="000000"/>
              </a:solidFill>
              <a:round/>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latin typeface="Arial" panose="020B0604020202020204" pitchFamily="34" charset="0"/>
                </a:rPr>
                <a:t>οθόνη</a:t>
              </a:r>
              <a:endParaRPr lang="el-GR" b="1">
                <a:latin typeface="Arial" panose="020B0604020202020204" pitchFamily="34" charset="0"/>
              </a:endParaRPr>
            </a:p>
          </p:txBody>
        </p:sp>
        <p:sp>
          <p:nvSpPr>
            <p:cNvPr id="53277" name="TextBox 21"/>
            <p:cNvSpPr txBox="1">
              <a:spLocks noChangeArrowheads="1"/>
            </p:cNvSpPr>
            <p:nvPr/>
          </p:nvSpPr>
          <p:spPr bwMode="auto">
            <a:xfrm>
              <a:off x="1450946" y="5500693"/>
              <a:ext cx="69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κουτί</a:t>
              </a:r>
              <a:endParaRPr lang="en-GB" sz="1800">
                <a:latin typeface="Arial" panose="020B0604020202020204" pitchFamily="34" charset="0"/>
              </a:endParaRPr>
            </a:p>
          </p:txBody>
        </p:sp>
      </p:grpSp>
      <p:sp>
        <p:nvSpPr>
          <p:cNvPr id="53266" name="TextBox 22"/>
          <p:cNvSpPr txBox="1">
            <a:spLocks noChangeArrowheads="1"/>
          </p:cNvSpPr>
          <p:nvPr/>
        </p:nvSpPr>
        <p:spPr bwMode="auto">
          <a:xfrm>
            <a:off x="344066" y="3199135"/>
            <a:ext cx="2524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70C0"/>
                </a:solidFill>
                <a:latin typeface="Arial" panose="020B0604020202020204" pitchFamily="34" charset="0"/>
              </a:rPr>
              <a:t>Αρχική Αναπαράσταση</a:t>
            </a:r>
            <a:endParaRPr lang="en-GB" sz="1800">
              <a:solidFill>
                <a:srgbClr val="0070C0"/>
              </a:solidFill>
              <a:latin typeface="Arial" panose="020B0604020202020204" pitchFamily="34" charset="0"/>
            </a:endParaRPr>
          </a:p>
        </p:txBody>
      </p:sp>
      <p:sp>
        <p:nvSpPr>
          <p:cNvPr id="53267" name="TextBox 23"/>
          <p:cNvSpPr txBox="1">
            <a:spLocks noChangeArrowheads="1"/>
          </p:cNvSpPr>
          <p:nvPr/>
        </p:nvSpPr>
        <p:spPr bwMode="auto">
          <a:xfrm>
            <a:off x="5465341" y="3199135"/>
            <a:ext cx="2451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70C0"/>
                </a:solidFill>
                <a:latin typeface="Arial" panose="020B0604020202020204" pitchFamily="34" charset="0"/>
              </a:rPr>
              <a:t>Τελική Αναπαράσταση</a:t>
            </a:r>
            <a:endParaRPr lang="en-GB" sz="1800">
              <a:solidFill>
                <a:srgbClr val="0070C0"/>
              </a:solidFill>
              <a:latin typeface="Arial" panose="020B0604020202020204" pitchFamily="34" charset="0"/>
            </a:endParaRPr>
          </a:p>
        </p:txBody>
      </p:sp>
      <p:sp>
        <p:nvSpPr>
          <p:cNvPr id="24" name="Right Arrow 23"/>
          <p:cNvSpPr/>
          <p:nvPr/>
        </p:nvSpPr>
        <p:spPr>
          <a:xfrm>
            <a:off x="2915816" y="3068960"/>
            <a:ext cx="2428875" cy="7143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000" b="1" dirty="0">
                <a:solidFill>
                  <a:srgbClr val="FF0000"/>
                </a:solidFill>
              </a:rPr>
              <a:t>Διδασκαλία</a:t>
            </a:r>
            <a:endParaRPr lang="en-GB" b="1" dirty="0">
              <a:solidFill>
                <a:srgbClr val="FF0000"/>
              </a:solidFill>
            </a:endParaRPr>
          </a:p>
        </p:txBody>
      </p:sp>
      <p:sp>
        <p:nvSpPr>
          <p:cNvPr id="13" name="Text Box 9"/>
          <p:cNvSpPr txBox="1">
            <a:spLocks noChangeArrowheads="1"/>
          </p:cNvSpPr>
          <p:nvPr/>
        </p:nvSpPr>
        <p:spPr bwMode="auto">
          <a:xfrm>
            <a:off x="7273489" y="4854912"/>
            <a:ext cx="920764" cy="504825"/>
          </a:xfrm>
          <a:prstGeom prst="rect">
            <a:avLst/>
          </a:prstGeom>
          <a:solidFill>
            <a:srgbClr val="FFFFFF"/>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txBody>
          <a:bodyPr/>
          <a:lstStyle/>
          <a:p>
            <a:pPr algn="ctr" eaLnBrk="1" hangingPunct="1">
              <a:defRPr/>
            </a:pPr>
            <a:r>
              <a:rPr lang="fr-FR" b="1" dirty="0">
                <a:solidFill>
                  <a:srgbClr val="FF0000"/>
                </a:solidFill>
                <a:latin typeface="Arial" charset="0"/>
              </a:rPr>
              <a:t>CPU</a:t>
            </a:r>
            <a:endParaRPr lang="el-GR" sz="2400" b="1" dirty="0">
              <a:solidFill>
                <a:srgbClr val="FF0000"/>
              </a:solidFill>
              <a:latin typeface="Arial" charset="0"/>
            </a:endParaRPr>
          </a:p>
        </p:txBody>
      </p:sp>
      <p:sp>
        <p:nvSpPr>
          <p:cNvPr id="53272"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87094E-1F6E-487D-8941-5CB81E6BAD76}" type="slidenum">
              <a:rPr lang="en-US" smtClean="0">
                <a:solidFill>
                  <a:srgbClr val="B5A788"/>
                </a:solidFill>
                <a:latin typeface="Gill Sans MT" panose="020B0502020104020203" pitchFamily="34" charset="0"/>
              </a:rPr>
              <a:pPr/>
              <a:t>35</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430164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8250238" cy="1143000"/>
          </a:xfrm>
        </p:spPr>
        <p:txBody>
          <a:bodyPr>
            <a:noAutofit/>
          </a:bodyPr>
          <a:lstStyle/>
          <a:p>
            <a:pPr>
              <a:defRPr/>
            </a:pPr>
            <a:r>
              <a:rPr lang="el-GR" sz="4000" b="1" dirty="0">
                <a:latin typeface="Tahoma" panose="020B0604030504040204" pitchFamily="34" charset="0"/>
                <a:cs typeface="Tahoma" panose="020B0604030504040204" pitchFamily="34" charset="0"/>
              </a:rPr>
              <a:t>Η διαδικασία της διδασκαλίας</a:t>
            </a:r>
            <a:endParaRPr lang="en-US" sz="4000" b="1" dirty="0"/>
          </a:p>
        </p:txBody>
      </p:sp>
      <p:sp>
        <p:nvSpPr>
          <p:cNvPr id="45060" name="Rectangle 3"/>
          <p:cNvSpPr>
            <a:spLocks noGrp="1" noChangeArrowheads="1"/>
          </p:cNvSpPr>
          <p:nvPr>
            <p:ph type="body" idx="1"/>
          </p:nvPr>
        </p:nvSpPr>
        <p:spPr>
          <a:xfrm>
            <a:off x="1000125" y="1714500"/>
            <a:ext cx="7812088" cy="4114800"/>
          </a:xfrm>
        </p:spPr>
        <p:txBody>
          <a:bodyPr/>
          <a:lstStyle/>
          <a:p>
            <a:pPr>
              <a:lnSpc>
                <a:spcPct val="90000"/>
              </a:lnSpc>
              <a:spcBef>
                <a:spcPts val="1200"/>
              </a:spcBef>
              <a:spcAft>
                <a:spcPts val="300"/>
              </a:spcAft>
            </a:pPr>
            <a:r>
              <a:rPr lang="el-GR" dirty="0" err="1">
                <a:latin typeface="Tahoma" panose="020B0604030504040204" pitchFamily="34" charset="0"/>
                <a:cs typeface="Tahoma" panose="020B0604030504040204" pitchFamily="34" charset="0"/>
              </a:rPr>
              <a:t>Δ</a:t>
            </a:r>
            <a:r>
              <a:rPr lang="en-US" dirty="0" err="1" smtClean="0">
                <a:latin typeface="Tahoma" panose="020B0604030504040204" pitchFamily="34" charset="0"/>
                <a:cs typeface="Tahoma" panose="020B0604030504040204" pitchFamily="34" charset="0"/>
              </a:rPr>
              <a:t>ιδ</a:t>
            </a:r>
            <a:r>
              <a:rPr lang="en-US" dirty="0" smtClean="0">
                <a:latin typeface="Tahoma" panose="020B0604030504040204" pitchFamily="34" charset="0"/>
                <a:cs typeface="Tahoma" panose="020B0604030504040204" pitchFamily="34" charset="0"/>
              </a:rPr>
              <a:t>ακτικό συμβόλαιο </a:t>
            </a:r>
            <a:endParaRPr lang="el-GR" dirty="0" smtClean="0">
              <a:latin typeface="Tahoma" panose="020B0604030504040204" pitchFamily="34" charset="0"/>
              <a:cs typeface="Tahoma" panose="020B0604030504040204" pitchFamily="34" charset="0"/>
            </a:endParaRPr>
          </a:p>
          <a:p>
            <a:pPr>
              <a:lnSpc>
                <a:spcPct val="90000"/>
              </a:lnSpc>
              <a:spcBef>
                <a:spcPts val="1200"/>
              </a:spcBef>
              <a:spcAft>
                <a:spcPts val="300"/>
              </a:spcAft>
            </a:pPr>
            <a:r>
              <a:rPr lang="el-GR" dirty="0">
                <a:latin typeface="Tahoma" panose="020B0604030504040204" pitchFamily="34" charset="0"/>
                <a:cs typeface="Tahoma" panose="020B0604030504040204" pitchFamily="34" charset="0"/>
              </a:rPr>
              <a:t>Δ</a:t>
            </a:r>
            <a:r>
              <a:rPr lang="el-GR" dirty="0" smtClean="0">
                <a:latin typeface="Tahoma" panose="020B0604030504040204" pitchFamily="34" charset="0"/>
                <a:cs typeface="Tahoma" panose="020B0604030504040204" pitchFamily="34" charset="0"/>
              </a:rPr>
              <a:t>ιδακτικές στρατηγικές </a:t>
            </a:r>
          </a:p>
          <a:p>
            <a:pPr>
              <a:lnSpc>
                <a:spcPct val="90000"/>
              </a:lnSpc>
              <a:spcBef>
                <a:spcPts val="1200"/>
              </a:spcBef>
              <a:spcAft>
                <a:spcPts val="300"/>
              </a:spcAft>
            </a:pPr>
            <a:r>
              <a:rPr lang="el-GR" dirty="0">
                <a:latin typeface="Tahoma" panose="020B0604030504040204" pitchFamily="34" charset="0"/>
                <a:cs typeface="Tahoma" panose="020B0604030504040204" pitchFamily="34" charset="0"/>
              </a:rPr>
              <a:t>Δ</a:t>
            </a:r>
            <a:r>
              <a:rPr lang="el-GR" dirty="0" smtClean="0">
                <a:latin typeface="Tahoma" panose="020B0604030504040204" pitchFamily="34" charset="0"/>
                <a:cs typeface="Tahoma" panose="020B0604030504040204" pitchFamily="34" charset="0"/>
              </a:rPr>
              <a:t>ιδακτικές βοήθειες</a:t>
            </a:r>
          </a:p>
          <a:p>
            <a:pPr>
              <a:lnSpc>
                <a:spcPct val="90000"/>
              </a:lnSpc>
              <a:spcBef>
                <a:spcPts val="1200"/>
              </a:spcBef>
              <a:spcAft>
                <a:spcPts val="300"/>
              </a:spcAft>
            </a:pPr>
            <a:r>
              <a:rPr lang="el-GR" dirty="0">
                <a:latin typeface="Tahoma" panose="020B0604030504040204" pitchFamily="34" charset="0"/>
                <a:cs typeface="Tahoma" panose="020B0604030504040204" pitchFamily="34" charset="0"/>
              </a:rPr>
              <a:t>Δ</a:t>
            </a:r>
            <a:r>
              <a:rPr lang="el-GR" dirty="0" smtClean="0">
                <a:latin typeface="Tahoma" panose="020B0604030504040204" pitchFamily="34" charset="0"/>
                <a:cs typeface="Tahoma" panose="020B0604030504040204" pitchFamily="34" charset="0"/>
              </a:rPr>
              <a:t>ιδακτικές καταστάσεις</a:t>
            </a:r>
            <a:endParaRPr lang="en-US" dirty="0" smtClean="0">
              <a:latin typeface="Tahoma" panose="020B0604030504040204" pitchFamily="34" charset="0"/>
              <a:cs typeface="Tahoma" panose="020B0604030504040204" pitchFamily="34" charset="0"/>
            </a:endParaRPr>
          </a:p>
        </p:txBody>
      </p:sp>
      <p:sp>
        <p:nvSpPr>
          <p:cNvPr id="4506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091434-5786-46C7-96B0-304E51C6A0E5}" type="slidenum">
              <a:rPr lang="en-US" smtClean="0">
                <a:solidFill>
                  <a:srgbClr val="B5A788"/>
                </a:solidFill>
                <a:latin typeface="Gill Sans MT" panose="020B0502020104020203" pitchFamily="34" charset="0"/>
              </a:rPr>
              <a:pPr/>
              <a:t>36</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4177392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Διδακτικό συμβόλαιο</a:t>
            </a:r>
            <a:endParaRPr lang="en-GB" dirty="0"/>
          </a:p>
        </p:txBody>
      </p:sp>
      <p:sp>
        <p:nvSpPr>
          <p:cNvPr id="66563" name="Content Placeholder 2"/>
          <p:cNvSpPr>
            <a:spLocks noGrp="1"/>
          </p:cNvSpPr>
          <p:nvPr>
            <p:ph idx="1"/>
          </p:nvPr>
        </p:nvSpPr>
        <p:spPr>
          <a:xfrm>
            <a:off x="762000" y="1447800"/>
            <a:ext cx="8172450" cy="4800600"/>
          </a:xfrm>
        </p:spPr>
        <p:txBody>
          <a:bodyPr/>
          <a:lstStyle/>
          <a:p>
            <a:pPr>
              <a:lnSpc>
                <a:spcPct val="80000"/>
              </a:lnSpc>
              <a:spcBef>
                <a:spcPts val="1200"/>
              </a:spcBef>
              <a:spcAft>
                <a:spcPts val="300"/>
              </a:spcAft>
            </a:pPr>
            <a:r>
              <a:rPr lang="en-US" sz="2000" dirty="0" err="1" smtClean="0">
                <a:latin typeface="Tahoma" panose="020B0604030504040204" pitchFamily="34" charset="0"/>
                <a:cs typeface="Tahoma" panose="020B0604030504040204" pitchFamily="34" charset="0"/>
              </a:rPr>
              <a:t>Το</a:t>
            </a:r>
            <a:r>
              <a:rPr lang="en-US" sz="2000" dirty="0" smtClean="0">
                <a:latin typeface="Tahoma" panose="020B0604030504040204" pitchFamily="34" charset="0"/>
                <a:cs typeface="Tahoma" panose="020B0604030504040204" pitchFamily="34" charset="0"/>
              </a:rPr>
              <a:t> </a:t>
            </a:r>
            <a:r>
              <a:rPr lang="en-US" sz="2000" b="1" dirty="0" err="1" smtClean="0">
                <a:latin typeface="Tahoma" panose="020B0604030504040204" pitchFamily="34" charset="0"/>
                <a:cs typeface="Tahoma" panose="020B0604030504040204" pitchFamily="34" charset="0"/>
              </a:rPr>
              <a:t>διδ</a:t>
            </a:r>
            <a:r>
              <a:rPr lang="en-US" sz="2000" b="1" dirty="0" smtClean="0">
                <a:latin typeface="Tahoma" panose="020B0604030504040204" pitchFamily="34" charset="0"/>
                <a:cs typeface="Tahoma" panose="020B0604030504040204" pitchFamily="34" charset="0"/>
              </a:rPr>
              <a:t>ακτικό συμβόλαιο</a:t>
            </a:r>
            <a:r>
              <a:rPr lang="en-US" sz="2000" dirty="0" smtClean="0">
                <a:latin typeface="Tahoma" panose="020B0604030504040204" pitchFamily="34" charset="0"/>
                <a:cs typeface="Tahoma" panose="020B0604030504040204" pitchFamily="34" charset="0"/>
              </a:rPr>
              <a:t> καθορίζει τους ρόλους, τη θέση και τις λειτουργίες ανάμεσα στον εκπαιδευτικό, τους μαθητές και τη γνώση</a:t>
            </a:r>
            <a:endParaRPr lang="el-GR" sz="2000" dirty="0" smtClean="0">
              <a:latin typeface="Tahoma" panose="020B0604030504040204" pitchFamily="34" charset="0"/>
              <a:cs typeface="Tahoma" panose="020B0604030504040204" pitchFamily="34" charset="0"/>
            </a:endParaRPr>
          </a:p>
          <a:p>
            <a:pPr>
              <a:lnSpc>
                <a:spcPct val="80000"/>
              </a:lnSpc>
              <a:spcBef>
                <a:spcPts val="1200"/>
              </a:spcBef>
              <a:spcAft>
                <a:spcPts val="300"/>
              </a:spcAft>
            </a:pPr>
            <a:r>
              <a:rPr lang="en-US" sz="2000" dirty="0" smtClean="0">
                <a:latin typeface="Tahoma" panose="020B0604030504040204" pitchFamily="34" charset="0"/>
                <a:cs typeface="Tahoma" panose="020B0604030504040204" pitchFamily="34" charset="0"/>
              </a:rPr>
              <a:t>Π</a:t>
            </a:r>
            <a:r>
              <a:rPr lang="el-GR" sz="2000" dirty="0" err="1" smtClean="0">
                <a:latin typeface="Tahoma" panose="020B0604030504040204" pitchFamily="34" charset="0"/>
                <a:cs typeface="Tahoma" panose="020B0604030504040204" pitchFamily="34" charset="0"/>
              </a:rPr>
              <a:t>εριγράφει</a:t>
            </a:r>
            <a:r>
              <a:rPr lang="el-GR"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τις</a:t>
            </a:r>
            <a:r>
              <a:rPr lang="en-US" sz="2000" dirty="0" smtClean="0">
                <a:latin typeface="Tahoma" panose="020B0604030504040204" pitchFamily="34" charset="0"/>
                <a:cs typeface="Tahoma" panose="020B0604030504040204" pitchFamily="34" charset="0"/>
              </a:rPr>
              <a:t> α</a:t>
            </a:r>
            <a:r>
              <a:rPr lang="en-US" sz="2000" dirty="0" err="1" smtClean="0">
                <a:latin typeface="Tahoma" panose="020B0604030504040204" pitchFamily="34" charset="0"/>
                <a:cs typeface="Tahoma" panose="020B0604030504040204" pitchFamily="34" charset="0"/>
              </a:rPr>
              <a:t>λληλε</a:t>
            </a:r>
            <a:r>
              <a:rPr lang="en-US" sz="2000" dirty="0" smtClean="0">
                <a:latin typeface="Tahoma" panose="020B0604030504040204" pitchFamily="34" charset="0"/>
                <a:cs typeface="Tahoma" panose="020B0604030504040204" pitchFamily="34" charset="0"/>
              </a:rPr>
              <a:t>πιδράσεις, συνειδητές ή ασυνείδητες που λαμβάνουν χώρα ανάμεσα σε ένα εκπαιδευτικό και τους μαθητές του, κυρίως όσον αφορά στην οικοδόμηση των γνώσεων </a:t>
            </a:r>
            <a:endParaRPr lang="el-GR" sz="2000" dirty="0" smtClean="0">
              <a:latin typeface="Tahoma" panose="020B0604030504040204" pitchFamily="34" charset="0"/>
              <a:cs typeface="Tahoma" panose="020B0604030504040204" pitchFamily="34" charset="0"/>
            </a:endParaRPr>
          </a:p>
          <a:p>
            <a:pPr lvl="1">
              <a:lnSpc>
                <a:spcPct val="80000"/>
              </a:lnSpc>
              <a:spcBef>
                <a:spcPts val="1200"/>
              </a:spcBef>
              <a:spcAft>
                <a:spcPts val="300"/>
              </a:spcAft>
            </a:pPr>
            <a:r>
              <a:rPr lang="el-GR" sz="1800" dirty="0" smtClean="0">
                <a:latin typeface="Tahoma" panose="020B0604030504040204" pitchFamily="34" charset="0"/>
                <a:cs typeface="Tahoma" panose="020B0604030504040204" pitchFamily="34" charset="0"/>
              </a:rPr>
              <a:t>Διέπει συνεπώς τη λειτουργία της σχολικής τάξης </a:t>
            </a:r>
            <a:r>
              <a:rPr lang="en-US" sz="1800" dirty="0" smtClean="0">
                <a:latin typeface="Tahoma" panose="020B0604030504040204" pitchFamily="34" charset="0"/>
                <a:cs typeface="Tahoma" panose="020B0604030504040204" pitchFamily="34" charset="0"/>
              </a:rPr>
              <a:t> </a:t>
            </a:r>
          </a:p>
          <a:p>
            <a:pPr>
              <a:lnSpc>
                <a:spcPct val="80000"/>
              </a:lnSpc>
              <a:spcBef>
                <a:spcPts val="1200"/>
              </a:spcBef>
              <a:spcAft>
                <a:spcPts val="300"/>
              </a:spcAft>
            </a:pPr>
            <a:r>
              <a:rPr lang="en-US" sz="2000" dirty="0" err="1" smtClean="0">
                <a:latin typeface="Tahoma" panose="020B0604030504040204" pitchFamily="34" charset="0"/>
                <a:cs typeface="Tahoma" panose="020B0604030504040204" pitchFamily="34" charset="0"/>
              </a:rPr>
              <a:t>Το</a:t>
            </a:r>
            <a:r>
              <a:rPr lang="en-US" sz="2000" dirty="0" smtClean="0">
                <a:latin typeface="Tahoma" panose="020B0604030504040204" pitchFamily="34" charset="0"/>
                <a:cs typeface="Tahoma" panose="020B0604030504040204" pitchFamily="34" charset="0"/>
              </a:rPr>
              <a:t> </a:t>
            </a:r>
            <a:r>
              <a:rPr lang="en-US" sz="2000" dirty="0" err="1" smtClean="0">
                <a:latin typeface="Tahoma" panose="020B0604030504040204" pitchFamily="34" charset="0"/>
                <a:cs typeface="Tahoma" panose="020B0604030504040204" pitchFamily="34" charset="0"/>
              </a:rPr>
              <a:t>διδ</a:t>
            </a:r>
            <a:r>
              <a:rPr lang="en-US" sz="2000" dirty="0" smtClean="0">
                <a:latin typeface="Tahoma" panose="020B0604030504040204" pitchFamily="34" charset="0"/>
                <a:cs typeface="Tahoma" panose="020B0604030504040204" pitchFamily="34" charset="0"/>
              </a:rPr>
              <a:t>ακτικό συμβόλαιο ρυθμίζει την προσδοκώμενη συμπεριφορά του καθηγητή από τους μαθητές, των μαθητών από τον καθηγητή, τις σχέσεις των μεν και των δε με τη στοχευόμενη κατά τη μάθηση γνώση </a:t>
            </a:r>
          </a:p>
          <a:p>
            <a:pPr lvl="1">
              <a:lnSpc>
                <a:spcPct val="80000"/>
              </a:lnSpc>
              <a:spcBef>
                <a:spcPts val="1200"/>
              </a:spcBef>
              <a:spcAft>
                <a:spcPts val="300"/>
              </a:spcAft>
            </a:pPr>
            <a:r>
              <a:rPr lang="en-US" sz="1800" dirty="0" err="1" smtClean="0">
                <a:latin typeface="Tahoma" panose="020B0604030504040204" pitchFamily="34" charset="0"/>
                <a:cs typeface="Tahoma" panose="020B0604030504040204" pitchFamily="34" charset="0"/>
              </a:rPr>
              <a:t>Σημ</a:t>
            </a:r>
            <a:r>
              <a:rPr lang="en-US" sz="1800" dirty="0" smtClean="0">
                <a:latin typeface="Tahoma" panose="020B0604030504040204" pitchFamily="34" charset="0"/>
                <a:cs typeface="Tahoma" panose="020B0604030504040204" pitchFamily="34" charset="0"/>
              </a:rPr>
              <a:t>αντικό ρόλο </a:t>
            </a:r>
            <a:r>
              <a:rPr lang="el-GR" sz="1800" dirty="0" smtClean="0">
                <a:latin typeface="Tahoma" panose="020B0604030504040204" pitchFamily="34" charset="0"/>
                <a:cs typeface="Tahoma" panose="020B0604030504040204" pitchFamily="34" charset="0"/>
              </a:rPr>
              <a:t>στο ΔΣ </a:t>
            </a:r>
            <a:r>
              <a:rPr lang="en-US" sz="1800" dirty="0" err="1" smtClean="0">
                <a:latin typeface="Tahoma" panose="020B0604030504040204" pitchFamily="34" charset="0"/>
                <a:cs typeface="Tahoma" panose="020B0604030504040204" pitchFamily="34" charset="0"/>
              </a:rPr>
              <a:t>δι</a:t>
            </a:r>
            <a:r>
              <a:rPr lang="en-US" sz="1800" dirty="0" smtClean="0">
                <a:latin typeface="Tahoma" panose="020B0604030504040204" pitchFamily="34" charset="0"/>
                <a:cs typeface="Tahoma" panose="020B0604030504040204" pitchFamily="34" charset="0"/>
              </a:rPr>
              <a:t>αδραματίζει το ζήτημα της αξιολόγησης </a:t>
            </a:r>
            <a:endParaRPr lang="el-GR" sz="1800" dirty="0" smtClean="0">
              <a:latin typeface="Tahoma" panose="020B0604030504040204" pitchFamily="34" charset="0"/>
              <a:cs typeface="Tahoma" panose="020B0604030504040204" pitchFamily="34" charset="0"/>
            </a:endParaRPr>
          </a:p>
          <a:p>
            <a:endParaRPr lang="en-GB" sz="3600" dirty="0" smtClean="0">
              <a:latin typeface="Tahoma" panose="020B0604030504040204" pitchFamily="34" charset="0"/>
              <a:cs typeface="Tahoma" panose="020B0604030504040204" pitchFamily="34" charset="0"/>
            </a:endParaRPr>
          </a:p>
        </p:txBody>
      </p:sp>
      <p:sp>
        <p:nvSpPr>
          <p:cNvPr id="6656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D45350-C89B-4686-B938-6E101D50DF8E}" type="slidenum">
              <a:rPr lang="en-US" smtClean="0">
                <a:solidFill>
                  <a:srgbClr val="B5A788"/>
                </a:solidFill>
                <a:latin typeface="Gill Sans MT" panose="020B0502020104020203" pitchFamily="34" charset="0"/>
              </a:rPr>
              <a:pPr/>
              <a:t>37</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653973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ΤΠΕ &amp; διδακτικό συμβόλαιο</a:t>
            </a:r>
            <a:endParaRPr lang="en-GB" dirty="0"/>
          </a:p>
        </p:txBody>
      </p:sp>
      <p:sp>
        <p:nvSpPr>
          <p:cNvPr id="39939" name="Content Placeholder 2"/>
          <p:cNvSpPr>
            <a:spLocks noGrp="1"/>
          </p:cNvSpPr>
          <p:nvPr>
            <p:ph idx="1"/>
          </p:nvPr>
        </p:nvSpPr>
        <p:spPr>
          <a:xfrm>
            <a:off x="685800" y="1447800"/>
            <a:ext cx="7815263" cy="4800600"/>
          </a:xfrm>
        </p:spPr>
        <p:txBody>
          <a:bodyPr/>
          <a:lstStyle/>
          <a:p>
            <a:pPr>
              <a:lnSpc>
                <a:spcPct val="80000"/>
              </a:lnSpc>
              <a:spcBef>
                <a:spcPts val="1200"/>
              </a:spcBef>
              <a:spcAft>
                <a:spcPts val="300"/>
              </a:spcAft>
              <a:defRPr/>
            </a:pPr>
            <a:r>
              <a:rPr lang="el-GR" sz="2800" dirty="0" smtClean="0">
                <a:latin typeface="Tahoma" pitchFamily="34" charset="0"/>
                <a:cs typeface="Tahoma" pitchFamily="34" charset="0"/>
              </a:rPr>
              <a:t>Στα μαθήματα της Πληροφορικής (αλλά και της χρήσης των ΤΠΕ σε άλλα μαθήματα) το Διδακτικό Συμβόλαιο πρέπει να λαμβάνει υπόψη του τον υπολογιστή και το λογισμικό που τον συνοδεύει.</a:t>
            </a:r>
          </a:p>
          <a:p>
            <a:pPr lvl="1">
              <a:lnSpc>
                <a:spcPct val="80000"/>
              </a:lnSpc>
              <a:spcBef>
                <a:spcPts val="1200"/>
              </a:spcBef>
              <a:spcAft>
                <a:spcPts val="300"/>
              </a:spcAft>
              <a:defRPr/>
            </a:pPr>
            <a:r>
              <a:rPr lang="el-GR" sz="2400" dirty="0" smtClean="0">
                <a:solidFill>
                  <a:schemeClr val="tx1">
                    <a:lumMod val="50000"/>
                    <a:lumOff val="50000"/>
                  </a:schemeClr>
                </a:solidFill>
                <a:latin typeface="Tahoma" pitchFamily="34" charset="0"/>
                <a:cs typeface="Tahoma" pitchFamily="34" charset="0"/>
              </a:rPr>
              <a:t>Ο υπολογιστής και το λογισμικό καταλαμβάνουν ιδιαίτερο ρόλο και λειτουργίες ανάμεσα στον εκπαιδευτικό, τον μαθητή και τη γνώση. </a:t>
            </a:r>
            <a:endParaRPr lang="el-GR" dirty="0" smtClean="0">
              <a:solidFill>
                <a:schemeClr val="tx1">
                  <a:lumMod val="50000"/>
                  <a:lumOff val="50000"/>
                </a:schemeClr>
              </a:solidFill>
              <a:latin typeface="Tahoma" pitchFamily="34" charset="0"/>
              <a:cs typeface="Tahoma" pitchFamily="34" charset="0"/>
            </a:endParaRPr>
          </a:p>
        </p:txBody>
      </p:sp>
      <p:sp>
        <p:nvSpPr>
          <p:cNvPr id="6861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E52978-AEA9-46E9-B60C-883D40026686}" type="slidenum">
              <a:rPr lang="en-US" smtClean="0">
                <a:solidFill>
                  <a:srgbClr val="B5A788"/>
                </a:solidFill>
                <a:latin typeface="Gill Sans MT" panose="020B0502020104020203" pitchFamily="34" charset="0"/>
              </a:rPr>
              <a:pPr/>
              <a:t>38</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587358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κατάσταση</a:t>
            </a:r>
            <a:endParaRPr lang="el-GR" dirty="0"/>
          </a:p>
        </p:txBody>
      </p:sp>
      <p:sp>
        <p:nvSpPr>
          <p:cNvPr id="70659" name="Content Placeholder 2"/>
          <p:cNvSpPr>
            <a:spLocks noGrp="1"/>
          </p:cNvSpPr>
          <p:nvPr>
            <p:ph idx="1"/>
          </p:nvPr>
        </p:nvSpPr>
        <p:spPr>
          <a:xfrm>
            <a:off x="838200" y="1428750"/>
            <a:ext cx="8018463" cy="4800600"/>
          </a:xfrm>
        </p:spPr>
        <p:txBody>
          <a:bodyPr/>
          <a:lstStyle/>
          <a:p>
            <a:r>
              <a:rPr lang="el-GR" sz="2800" dirty="0" smtClean="0"/>
              <a:t>Διδακτική κατάσταση:</a:t>
            </a:r>
          </a:p>
          <a:p>
            <a:r>
              <a:rPr lang="el-GR" sz="2800" dirty="0" smtClean="0"/>
              <a:t>Το σύνολο των οργανωμένων ενεργειών του εκπαιδευτικού, που αφορούν τις σχέσεις ανάμεσα σε:</a:t>
            </a:r>
          </a:p>
          <a:p>
            <a:pPr lvl="1"/>
            <a:r>
              <a:rPr lang="el-GR" sz="2400" dirty="0" smtClean="0"/>
              <a:t>Ένα υποκείμενο που μαθαίνει.</a:t>
            </a:r>
          </a:p>
          <a:p>
            <a:pPr lvl="1"/>
            <a:r>
              <a:rPr lang="el-GR" sz="2400" dirty="0" smtClean="0"/>
              <a:t>Ένα υποκείμενο που διδάσκει.</a:t>
            </a:r>
          </a:p>
          <a:p>
            <a:pPr lvl="1"/>
            <a:r>
              <a:rPr lang="el-GR" sz="2400" dirty="0" smtClean="0"/>
              <a:t>Το περιβάλλον που κινητοποιεί ο εκπαιδευτικός.</a:t>
            </a:r>
          </a:p>
          <a:p>
            <a:pPr>
              <a:buFont typeface="Wingdings 2" panose="05020102010507070707" pitchFamily="18" charset="2"/>
              <a:buNone/>
            </a:pPr>
            <a:r>
              <a:rPr lang="el-GR" sz="2800" dirty="0" smtClean="0"/>
              <a:t>    ώστε ο μαθητής να αποκτήσει ή να οικοδομήσει μια συγκεκριμένη γνώση.</a:t>
            </a:r>
          </a:p>
        </p:txBody>
      </p:sp>
      <p:sp>
        <p:nvSpPr>
          <p:cNvPr id="7066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B43EE4-EF17-4F57-9FB9-7F908F676611}" type="slidenum">
              <a:rPr lang="en-US" smtClean="0">
                <a:solidFill>
                  <a:srgbClr val="B5A788"/>
                </a:solidFill>
                <a:latin typeface="Gill Sans MT" panose="020B0502020104020203" pitchFamily="34" charset="0"/>
              </a:rPr>
              <a:pPr/>
              <a:t>39</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07418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476250"/>
            <a:ext cx="8329613" cy="682625"/>
          </a:xfrm>
        </p:spPr>
        <p:txBody>
          <a:bodyPr>
            <a:noAutofit/>
          </a:bodyPr>
          <a:lstStyle/>
          <a:p>
            <a:pPr>
              <a:defRPr/>
            </a:pPr>
            <a:r>
              <a:rPr lang="el-GR" sz="4000" b="1" dirty="0" smtClean="0"/>
              <a:t>Σκοπός</a:t>
            </a:r>
            <a:endParaRPr lang="en-US" sz="4000" b="1" dirty="0"/>
          </a:p>
        </p:txBody>
      </p:sp>
      <p:sp>
        <p:nvSpPr>
          <p:cNvPr id="16388" name="Rectangle 3"/>
          <p:cNvSpPr>
            <a:spLocks noGrp="1" noChangeArrowheads="1"/>
          </p:cNvSpPr>
          <p:nvPr>
            <p:ph type="body" idx="1"/>
          </p:nvPr>
        </p:nvSpPr>
        <p:spPr>
          <a:xfrm>
            <a:off x="971550" y="1285875"/>
            <a:ext cx="7386638" cy="4537075"/>
          </a:xfrm>
        </p:spPr>
        <p:txBody>
          <a:bodyPr>
            <a:normAutofit lnSpcReduction="10000"/>
          </a:bodyPr>
          <a:lstStyle/>
          <a:p>
            <a:pPr>
              <a:lnSpc>
                <a:spcPct val="80000"/>
              </a:lnSpc>
              <a:spcBef>
                <a:spcPts val="1200"/>
              </a:spcBef>
              <a:spcAft>
                <a:spcPts val="300"/>
              </a:spcAft>
            </a:pPr>
            <a:r>
              <a:rPr lang="el-GR" sz="2800" dirty="0" smtClean="0">
                <a:cs typeface="Tahoma" panose="020B0604030504040204" pitchFamily="34" charset="0"/>
              </a:rPr>
              <a:t>Ν</a:t>
            </a:r>
            <a:r>
              <a:rPr lang="en-GB" sz="2800" dirty="0" smtClean="0">
                <a:cs typeface="Tahoma" panose="020B0604030504040204" pitchFamily="34" charset="0"/>
              </a:rPr>
              <a:t>α πα</a:t>
            </a:r>
            <a:r>
              <a:rPr lang="en-GB" sz="2800" dirty="0" err="1" smtClean="0">
                <a:cs typeface="Tahoma" panose="020B0604030504040204" pitchFamily="34" charset="0"/>
              </a:rPr>
              <a:t>ρουσι</a:t>
            </a:r>
            <a:r>
              <a:rPr lang="en-GB" sz="2800" dirty="0" smtClean="0">
                <a:cs typeface="Tahoma" panose="020B0604030504040204" pitchFamily="34" charset="0"/>
              </a:rPr>
              <a:t>αστούν και να αναλυθούν συνοπτικά οι βασικές έννοιες και η χρησιμοποιούμενη ορολογία της Διδακτικής </a:t>
            </a:r>
            <a:r>
              <a:rPr lang="el-GR" sz="2800" dirty="0" smtClean="0">
                <a:cs typeface="Tahoma" panose="020B0604030504040204" pitchFamily="34" charset="0"/>
              </a:rPr>
              <a:t>των Επιστημών σε σχέση με τη σχεδίαση εκπαιδευτικών σεναρίων με ΤΠΕ</a:t>
            </a:r>
          </a:p>
          <a:p>
            <a:pPr>
              <a:lnSpc>
                <a:spcPct val="80000"/>
              </a:lnSpc>
              <a:spcBef>
                <a:spcPts val="1200"/>
              </a:spcBef>
              <a:spcAft>
                <a:spcPts val="300"/>
              </a:spcAft>
            </a:pPr>
            <a:r>
              <a:rPr lang="el-GR" sz="2400" dirty="0" smtClean="0">
                <a:cs typeface="Tahoma" panose="020B0604030504040204" pitchFamily="34" charset="0"/>
              </a:rPr>
              <a:t>Ο</a:t>
            </a:r>
            <a:r>
              <a:rPr lang="en-GB" sz="2400" dirty="0" smtClean="0">
                <a:cs typeface="Tahoma" panose="020B0604030504040204" pitchFamily="34" charset="0"/>
              </a:rPr>
              <a:t>ι </a:t>
            </a:r>
            <a:r>
              <a:rPr lang="en-GB" sz="2400" dirty="0" err="1" smtClean="0">
                <a:cs typeface="Tahoma" panose="020B0604030504040204" pitchFamily="34" charset="0"/>
              </a:rPr>
              <a:t>έννοιες</a:t>
            </a:r>
            <a:r>
              <a:rPr lang="en-GB" sz="2400" dirty="0" smtClean="0">
                <a:cs typeface="Tahoma" panose="020B0604030504040204" pitchFamily="34" charset="0"/>
              </a:rPr>
              <a:t> α</a:t>
            </a:r>
            <a:r>
              <a:rPr lang="en-GB" sz="2400" dirty="0" err="1" smtClean="0">
                <a:cs typeface="Tahoma" panose="020B0604030504040204" pitchFamily="34" charset="0"/>
              </a:rPr>
              <a:t>υτές</a:t>
            </a:r>
            <a:r>
              <a:rPr lang="en-GB" sz="2400" dirty="0" smtClean="0">
                <a:cs typeface="Tahoma" panose="020B0604030504040204" pitchFamily="34" charset="0"/>
              </a:rPr>
              <a:t> </a:t>
            </a:r>
            <a:r>
              <a:rPr lang="en-GB" sz="2400" dirty="0" err="1" smtClean="0">
                <a:cs typeface="Tahoma" panose="020B0604030504040204" pitchFamily="34" charset="0"/>
              </a:rPr>
              <a:t>σχετίζοντ</a:t>
            </a:r>
            <a:r>
              <a:rPr lang="en-GB" sz="2400" dirty="0" smtClean="0">
                <a:cs typeface="Tahoma" panose="020B0604030504040204" pitchFamily="34" charset="0"/>
              </a:rPr>
              <a:t>αι με το </a:t>
            </a:r>
            <a:r>
              <a:rPr lang="el-GR" sz="2400" b="1" dirty="0" smtClean="0">
                <a:cs typeface="Tahoma" panose="020B0604030504040204" pitchFamily="34" charset="0"/>
              </a:rPr>
              <a:t>αναλυτικό πρόγραμμα σπουδών</a:t>
            </a:r>
            <a:r>
              <a:rPr lang="el-GR" sz="2400" dirty="0" smtClean="0">
                <a:cs typeface="Tahoma" panose="020B0604030504040204" pitchFamily="34" charset="0"/>
              </a:rPr>
              <a:t>, το </a:t>
            </a:r>
            <a:r>
              <a:rPr lang="el-GR" sz="2400" b="1" dirty="0" smtClean="0">
                <a:cs typeface="Tahoma" panose="020B0604030504040204" pitchFamily="34" charset="0"/>
              </a:rPr>
              <a:t>διδακτικό τρίγωνο</a:t>
            </a:r>
            <a:r>
              <a:rPr lang="el-GR" sz="2400" dirty="0" smtClean="0">
                <a:cs typeface="Tahoma" panose="020B0604030504040204" pitchFamily="34" charset="0"/>
              </a:rPr>
              <a:t>, το </a:t>
            </a:r>
            <a:r>
              <a:rPr lang="el-GR" sz="2400" b="1" dirty="0" smtClean="0">
                <a:cs typeface="Tahoma" panose="020B0604030504040204" pitchFamily="34" charset="0"/>
              </a:rPr>
              <a:t>διδακτικό συμβόλαιο</a:t>
            </a:r>
            <a:r>
              <a:rPr lang="el-GR" sz="2400" dirty="0" smtClean="0">
                <a:cs typeface="Tahoma" panose="020B0604030504040204" pitchFamily="34" charset="0"/>
              </a:rPr>
              <a:t>, τον </a:t>
            </a:r>
            <a:r>
              <a:rPr lang="en-GB" sz="2400" b="1" dirty="0" err="1" smtClean="0">
                <a:cs typeface="Tahoma" panose="020B0604030504040204" pitchFamily="34" charset="0"/>
              </a:rPr>
              <a:t>διδ</a:t>
            </a:r>
            <a:r>
              <a:rPr lang="en-GB" sz="2400" b="1" dirty="0" smtClean="0">
                <a:cs typeface="Tahoma" panose="020B0604030504040204" pitchFamily="34" charset="0"/>
              </a:rPr>
              <a:t>ακτικό μετασχηματισμό</a:t>
            </a:r>
            <a:r>
              <a:rPr lang="en-GB" sz="2400" dirty="0" smtClean="0">
                <a:cs typeface="Tahoma" panose="020B0604030504040204" pitchFamily="34" charset="0"/>
              </a:rPr>
              <a:t>, τις </a:t>
            </a:r>
            <a:r>
              <a:rPr lang="en-GB" sz="2400" b="1" dirty="0" smtClean="0">
                <a:cs typeface="Tahoma" panose="020B0604030504040204" pitchFamily="34" charset="0"/>
              </a:rPr>
              <a:t>κοινωνικές πρακτικές αναφορά</a:t>
            </a:r>
            <a:r>
              <a:rPr lang="en-GB" sz="2400" dirty="0" smtClean="0">
                <a:cs typeface="Tahoma" panose="020B0604030504040204" pitchFamily="34" charset="0"/>
              </a:rPr>
              <a:t>ς, </a:t>
            </a:r>
            <a:r>
              <a:rPr lang="el-GR" sz="2400" dirty="0" smtClean="0">
                <a:cs typeface="Tahoma" panose="020B0604030504040204" pitchFamily="34" charset="0"/>
              </a:rPr>
              <a:t>τις </a:t>
            </a:r>
            <a:r>
              <a:rPr lang="el-GR" sz="2400" b="1" dirty="0" smtClean="0">
                <a:cs typeface="Tahoma" panose="020B0604030504040204" pitchFamily="34" charset="0"/>
              </a:rPr>
              <a:t>ιδέες των μαθητών </a:t>
            </a:r>
            <a:r>
              <a:rPr lang="el-GR" sz="2400" dirty="0" smtClean="0">
                <a:cs typeface="Tahoma" panose="020B0604030504040204" pitchFamily="34" charset="0"/>
              </a:rPr>
              <a:t>(νοητικά μοντέλα, </a:t>
            </a:r>
            <a:r>
              <a:rPr lang="en-GB" sz="2400" dirty="0" err="1" smtClean="0">
                <a:cs typeface="Tahoma" panose="020B0604030504040204" pitchFamily="34" charset="0"/>
              </a:rPr>
              <a:t>γνωστικές</a:t>
            </a:r>
            <a:r>
              <a:rPr lang="en-GB" sz="2400" dirty="0" smtClean="0">
                <a:cs typeface="Tahoma" panose="020B0604030504040204" pitchFamily="34" charset="0"/>
              </a:rPr>
              <a:t> και </a:t>
            </a:r>
            <a:r>
              <a:rPr lang="en-GB" sz="2400" dirty="0" err="1" smtClean="0">
                <a:cs typeface="Tahoma" panose="020B0604030504040204" pitchFamily="34" charset="0"/>
              </a:rPr>
              <a:t>κοινωνικές</a:t>
            </a:r>
            <a:r>
              <a:rPr lang="en-GB" sz="2400" dirty="0" smtClean="0">
                <a:cs typeface="Tahoma" panose="020B0604030504040204" pitchFamily="34" charset="0"/>
              </a:rPr>
              <a:t> αναπαρα</a:t>
            </a:r>
            <a:r>
              <a:rPr lang="en-GB" sz="2400" dirty="0" err="1" smtClean="0">
                <a:cs typeface="Tahoma" panose="020B0604030504040204" pitchFamily="34" charset="0"/>
              </a:rPr>
              <a:t>στάσεις</a:t>
            </a:r>
            <a:r>
              <a:rPr lang="en-GB" sz="2400" dirty="0" smtClean="0">
                <a:cs typeface="Tahoma" panose="020B0604030504040204" pitchFamily="34" charset="0"/>
              </a:rPr>
              <a:t>,</a:t>
            </a:r>
            <a:r>
              <a:rPr lang="el-GR" sz="2400" dirty="0" smtClean="0">
                <a:cs typeface="Tahoma" panose="020B0604030504040204" pitchFamily="34" charset="0"/>
              </a:rPr>
              <a:t>)</a:t>
            </a:r>
            <a:r>
              <a:rPr lang="en-GB" sz="2400" dirty="0" smtClean="0">
                <a:cs typeface="Tahoma" panose="020B0604030504040204" pitchFamily="34" charset="0"/>
              </a:rPr>
              <a:t> </a:t>
            </a:r>
            <a:r>
              <a:rPr lang="en-GB" sz="2400" dirty="0" err="1" smtClean="0">
                <a:cs typeface="Tahoma" panose="020B0604030504040204" pitchFamily="34" charset="0"/>
              </a:rPr>
              <a:t>τη</a:t>
            </a:r>
            <a:r>
              <a:rPr lang="en-GB" sz="2400" dirty="0" smtClean="0">
                <a:cs typeface="Tahoma" panose="020B0604030504040204" pitchFamily="34" charset="0"/>
              </a:rPr>
              <a:t> </a:t>
            </a:r>
            <a:r>
              <a:rPr lang="en-GB" sz="2400" b="1" dirty="0" err="1" smtClean="0">
                <a:cs typeface="Tahoma" panose="020B0604030504040204" pitchFamily="34" charset="0"/>
              </a:rPr>
              <a:t>γνωστική</a:t>
            </a:r>
            <a:r>
              <a:rPr lang="en-GB" sz="2400" dirty="0" smtClean="0">
                <a:cs typeface="Tahoma" panose="020B0604030504040204" pitchFamily="34" charset="0"/>
              </a:rPr>
              <a:t> και </a:t>
            </a:r>
            <a:r>
              <a:rPr lang="en-GB" sz="2400" dirty="0" err="1" smtClean="0">
                <a:cs typeface="Tahoma" panose="020B0604030504040204" pitchFamily="34" charset="0"/>
              </a:rPr>
              <a:t>την</a:t>
            </a:r>
            <a:r>
              <a:rPr lang="en-GB" sz="2400" dirty="0" smtClean="0">
                <a:cs typeface="Tahoma" panose="020B0604030504040204" pitchFamily="34" charset="0"/>
              </a:rPr>
              <a:t> </a:t>
            </a:r>
            <a:r>
              <a:rPr lang="en-GB" sz="2400" b="1" dirty="0" err="1" smtClean="0">
                <a:cs typeface="Tahoma" panose="020B0604030504040204" pitchFamily="34" charset="0"/>
              </a:rPr>
              <a:t>κοινωνικογνωστική</a:t>
            </a:r>
            <a:r>
              <a:rPr lang="en-GB" sz="2400" b="1" dirty="0" smtClean="0">
                <a:cs typeface="Tahoma" panose="020B0604030504040204" pitchFamily="34" charset="0"/>
              </a:rPr>
              <a:t> </a:t>
            </a:r>
            <a:r>
              <a:rPr lang="en-GB" sz="2400" b="1" dirty="0" err="1" smtClean="0">
                <a:cs typeface="Tahoma" panose="020B0604030504040204" pitchFamily="34" charset="0"/>
              </a:rPr>
              <a:t>σύγκρουση</a:t>
            </a:r>
            <a:r>
              <a:rPr lang="en-GB" sz="2400" dirty="0" smtClean="0">
                <a:cs typeface="Tahoma" panose="020B0604030504040204" pitchFamily="34" charset="0"/>
              </a:rPr>
              <a:t>, </a:t>
            </a:r>
            <a:r>
              <a:rPr lang="el-GR" sz="2400" dirty="0" smtClean="0">
                <a:cs typeface="Tahoma" panose="020B0604030504040204" pitchFamily="34" charset="0"/>
              </a:rPr>
              <a:t>και </a:t>
            </a:r>
            <a:r>
              <a:rPr lang="en-GB" sz="2400" dirty="0" err="1" smtClean="0">
                <a:cs typeface="Tahoma" panose="020B0604030504040204" pitchFamily="34" charset="0"/>
              </a:rPr>
              <a:t>την</a:t>
            </a:r>
            <a:r>
              <a:rPr lang="en-GB" sz="2400" dirty="0" smtClean="0">
                <a:cs typeface="Tahoma" panose="020B0604030504040204" pitchFamily="34" charset="0"/>
              </a:rPr>
              <a:t> </a:t>
            </a:r>
            <a:r>
              <a:rPr lang="en-GB" sz="2400" b="1" dirty="0" err="1" smtClean="0">
                <a:cs typeface="Tahoma" panose="020B0604030504040204" pitchFamily="34" charset="0"/>
              </a:rPr>
              <a:t>εννοιολογική</a:t>
            </a:r>
            <a:r>
              <a:rPr lang="en-GB" sz="2400" b="1" dirty="0" smtClean="0">
                <a:cs typeface="Tahoma" panose="020B0604030504040204" pitchFamily="34" charset="0"/>
              </a:rPr>
              <a:t> α</a:t>
            </a:r>
            <a:r>
              <a:rPr lang="en-GB" sz="2400" b="1" dirty="0" err="1" smtClean="0">
                <a:cs typeface="Tahoma" panose="020B0604030504040204" pitchFamily="34" charset="0"/>
              </a:rPr>
              <a:t>λλ</a:t>
            </a:r>
            <a:r>
              <a:rPr lang="en-GB" sz="2400" b="1" dirty="0" smtClean="0">
                <a:cs typeface="Tahoma" panose="020B0604030504040204" pitchFamily="34" charset="0"/>
              </a:rPr>
              <a:t>αγή</a:t>
            </a:r>
            <a:r>
              <a:rPr lang="el-GR" sz="2400" b="1" dirty="0" smtClean="0">
                <a:cs typeface="Tahoma" panose="020B0604030504040204" pitchFamily="34" charset="0"/>
              </a:rPr>
              <a:t>, </a:t>
            </a:r>
            <a:r>
              <a:rPr lang="el-GR" sz="2400" dirty="0" smtClean="0">
                <a:cs typeface="Tahoma" panose="020B0604030504040204" pitchFamily="34" charset="0"/>
              </a:rPr>
              <a:t>την </a:t>
            </a:r>
            <a:r>
              <a:rPr lang="el-GR" sz="2400" b="1" dirty="0" smtClean="0">
                <a:cs typeface="Tahoma" panose="020B0604030504040204" pitchFamily="34" charset="0"/>
              </a:rPr>
              <a:t>διδακτική κατάσταση</a:t>
            </a:r>
            <a:r>
              <a:rPr lang="el-GR" sz="2400" dirty="0" smtClean="0">
                <a:cs typeface="Tahoma" panose="020B0604030504040204" pitchFamily="34" charset="0"/>
              </a:rPr>
              <a:t> και την </a:t>
            </a:r>
            <a:r>
              <a:rPr lang="el-GR" sz="2400" b="1" dirty="0" smtClean="0">
                <a:cs typeface="Tahoma" panose="020B0604030504040204" pitchFamily="34" charset="0"/>
              </a:rPr>
              <a:t>διδακτική παρέμβαση </a:t>
            </a:r>
            <a:r>
              <a:rPr lang="el-GR" sz="2400" dirty="0" smtClean="0">
                <a:cs typeface="Tahoma" panose="020B0604030504040204" pitchFamily="34" charset="0"/>
              </a:rPr>
              <a:t>και </a:t>
            </a:r>
            <a:r>
              <a:rPr lang="el-GR" sz="2400" b="1" dirty="0" smtClean="0">
                <a:cs typeface="Tahoma" panose="020B0604030504040204" pitchFamily="34" charset="0"/>
              </a:rPr>
              <a:t>διδακτική στρατηγική</a:t>
            </a:r>
            <a:r>
              <a:rPr lang="el-GR" sz="2400" dirty="0" smtClean="0">
                <a:cs typeface="Tahoma" panose="020B0604030504040204" pitchFamily="34" charset="0"/>
              </a:rPr>
              <a:t>.</a:t>
            </a:r>
            <a:endParaRPr lang="el-GR" sz="2400" b="1" dirty="0" smtClean="0">
              <a:cs typeface="Tahoma" panose="020B0604030504040204" pitchFamily="34" charset="0"/>
            </a:endParaRPr>
          </a:p>
        </p:txBody>
      </p:sp>
      <p:sp>
        <p:nvSpPr>
          <p:cNvPr id="1638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53E635-22E1-4209-9DC8-9FF76986DEB0}" type="slidenum">
              <a:rPr lang="en-US" smtClean="0">
                <a:solidFill>
                  <a:srgbClr val="B5A788"/>
                </a:solidFill>
                <a:latin typeface="Gill Sans MT" panose="020B0502020104020203" pitchFamily="34" charset="0"/>
              </a:rPr>
              <a:pPr/>
              <a:t>4</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248362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ΤΠΕ &amp; διδακτικές καταστάσεις</a:t>
            </a:r>
            <a:endParaRPr lang="el-GR" dirty="0"/>
          </a:p>
        </p:txBody>
      </p:sp>
      <p:sp>
        <p:nvSpPr>
          <p:cNvPr id="41987" name="Content Placeholder 2"/>
          <p:cNvSpPr>
            <a:spLocks noGrp="1"/>
          </p:cNvSpPr>
          <p:nvPr>
            <p:ph idx="1"/>
          </p:nvPr>
        </p:nvSpPr>
        <p:spPr>
          <a:xfrm>
            <a:off x="838200" y="1447800"/>
            <a:ext cx="7662863" cy="4800600"/>
          </a:xfrm>
        </p:spPr>
        <p:txBody>
          <a:bodyPr/>
          <a:lstStyle/>
          <a:p>
            <a:pPr>
              <a:defRPr/>
            </a:pPr>
            <a:r>
              <a:rPr lang="el-GR" sz="2400" dirty="0" smtClean="0"/>
              <a:t>Οι ΤΠΕ διαμορφώνουν ιδιαίτερες (και κάποιες φορές αρκετά σύνθετες) διδακτικές καταστάσεις </a:t>
            </a:r>
          </a:p>
          <a:p>
            <a:pPr>
              <a:defRPr/>
            </a:pPr>
            <a:r>
              <a:rPr lang="el-GR" sz="2400" dirty="0" smtClean="0"/>
              <a:t>Στις σχέσεις που καθορίζει ο εκπαιδευτικός, εισάγεται και η έννοια του υπολογιστικού περιβάλλοντος.  </a:t>
            </a:r>
          </a:p>
          <a:p>
            <a:pPr>
              <a:defRPr/>
            </a:pPr>
            <a:r>
              <a:rPr lang="el-GR" sz="2400" dirty="0" smtClean="0"/>
              <a:t>Το περιβάλλον που κινητοποιεί ο εκπαιδευτικός διαφοροποιείται ή επαυξάνεται με τη χρήση του εκπαιδευτικού λογισμικού. </a:t>
            </a:r>
          </a:p>
        </p:txBody>
      </p:sp>
      <p:sp>
        <p:nvSpPr>
          <p:cNvPr id="7168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DB7755-58E8-477E-8AE2-44B00BE4EDF1}" type="slidenum">
              <a:rPr lang="en-US" smtClean="0">
                <a:solidFill>
                  <a:srgbClr val="B5A788"/>
                </a:solidFill>
                <a:latin typeface="Gill Sans MT" panose="020B0502020104020203" pitchFamily="34" charset="0"/>
              </a:rPr>
              <a:pPr/>
              <a:t>40</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123628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Οργάνωση αλληλεπιδράσεων</a:t>
            </a:r>
            <a:endParaRPr lang="el-GR" dirty="0"/>
          </a:p>
        </p:txBody>
      </p:sp>
      <p:sp>
        <p:nvSpPr>
          <p:cNvPr id="43011" name="Content Placeholder 2"/>
          <p:cNvSpPr>
            <a:spLocks noGrp="1"/>
          </p:cNvSpPr>
          <p:nvPr>
            <p:ph idx="1"/>
          </p:nvPr>
        </p:nvSpPr>
        <p:spPr/>
        <p:txBody>
          <a:bodyPr/>
          <a:lstStyle/>
          <a:p>
            <a:pPr>
              <a:defRPr/>
            </a:pPr>
            <a:r>
              <a:rPr lang="el-GR" sz="2800" dirty="0" smtClean="0"/>
              <a:t>Αφορά στη:</a:t>
            </a:r>
          </a:p>
          <a:p>
            <a:pPr lvl="1">
              <a:defRPr/>
            </a:pPr>
            <a:r>
              <a:rPr lang="el-GR" sz="2400" dirty="0" smtClean="0"/>
              <a:t>Συνεργασία ανάμεσα στους μαθητές και στον εκπαιδευτικό.</a:t>
            </a:r>
          </a:p>
          <a:p>
            <a:pPr lvl="1">
              <a:defRPr/>
            </a:pPr>
            <a:r>
              <a:rPr lang="el-GR" sz="2400" dirty="0" smtClean="0"/>
              <a:t>Συνεργασία ανάμεσα στους μαθητές.</a:t>
            </a:r>
          </a:p>
          <a:p>
            <a:pPr lvl="1">
              <a:defRPr/>
            </a:pPr>
            <a:r>
              <a:rPr lang="el-GR" sz="2400" dirty="0" smtClean="0"/>
              <a:t>Στον ρόλο του υπολογιστικού περιβάλλοντος στη διαδικασία.</a:t>
            </a:r>
          </a:p>
          <a:p>
            <a:pPr lvl="1">
              <a:defRPr/>
            </a:pPr>
            <a:r>
              <a:rPr lang="el-GR" sz="2400" dirty="0" smtClean="0"/>
              <a:t>Οι ΤΠΕ παίζουν ιδιαίτερο ρόλο στην οργάνωση των αλληλεπιδράσεων </a:t>
            </a:r>
          </a:p>
          <a:p>
            <a:pPr lvl="2">
              <a:defRPr/>
            </a:pPr>
            <a:r>
              <a:rPr lang="el-GR" sz="2000" dirty="0" smtClean="0"/>
              <a:t>Αλληλεπιδράσεις γύρω από έναν υπολογιστή </a:t>
            </a:r>
          </a:p>
          <a:p>
            <a:pPr lvl="2">
              <a:defRPr/>
            </a:pPr>
            <a:r>
              <a:rPr lang="el-GR" sz="2000" dirty="0" smtClean="0"/>
              <a:t>Αλληλεπιδράσεις υποβοηθούμενες από υπολογιστή </a:t>
            </a:r>
          </a:p>
          <a:p>
            <a:pPr lvl="2">
              <a:defRPr/>
            </a:pPr>
            <a:r>
              <a:rPr lang="el-GR" sz="2000" dirty="0" smtClean="0"/>
              <a:t>Συνεργατικά συστήματα διδασκαλίας και μάθησης	</a:t>
            </a:r>
          </a:p>
        </p:txBody>
      </p:sp>
      <p:sp>
        <p:nvSpPr>
          <p:cNvPr id="7270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98C1DF-FDD5-4F06-9E14-509F98CD73A2}" type="slidenum">
              <a:rPr lang="en-US" smtClean="0">
                <a:solidFill>
                  <a:srgbClr val="B5A788"/>
                </a:solidFill>
                <a:latin typeface="Gill Sans MT" panose="020B0502020104020203" pitchFamily="34" charset="0"/>
              </a:rPr>
              <a:pPr/>
              <a:t>41</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751185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βοήθεια</a:t>
            </a:r>
            <a:endParaRPr lang="el-GR" dirty="0"/>
          </a:p>
        </p:txBody>
      </p:sp>
      <p:sp>
        <p:nvSpPr>
          <p:cNvPr id="73731" name="Content Placeholder 2"/>
          <p:cNvSpPr>
            <a:spLocks noGrp="1"/>
          </p:cNvSpPr>
          <p:nvPr>
            <p:ph idx="1"/>
          </p:nvPr>
        </p:nvSpPr>
        <p:spPr>
          <a:xfrm>
            <a:off x="948519" y="1598612"/>
            <a:ext cx="7966881" cy="4525963"/>
          </a:xfrm>
        </p:spPr>
        <p:txBody>
          <a:bodyPr/>
          <a:lstStyle/>
          <a:p>
            <a:r>
              <a:rPr lang="el-GR" sz="2800" dirty="0" smtClean="0"/>
              <a:t>Η υποστήριξη και η καθοδήγηση, που προσφέρει ο εκπαιδευτικός στους μαθητές, άλλοτε ρητά και άλλοτε άρρητα.</a:t>
            </a:r>
          </a:p>
          <a:p>
            <a:r>
              <a:rPr lang="el-GR" sz="2800" dirty="0" smtClean="0"/>
              <a:t>Είναι υποστηρικτική, </a:t>
            </a:r>
            <a:r>
              <a:rPr lang="el-GR" sz="2800" dirty="0" err="1" smtClean="0"/>
              <a:t>συνερευνητική</a:t>
            </a:r>
            <a:r>
              <a:rPr lang="el-GR" sz="2800" dirty="0" smtClean="0"/>
              <a:t> ή καθοδηγητική. </a:t>
            </a:r>
          </a:p>
          <a:p>
            <a:r>
              <a:rPr lang="el-GR" sz="2800" dirty="0" smtClean="0"/>
              <a:t>Βασίζεται στον προφορικό του εκπαιδευτικού και στο χρησιμοποιούμενο διδακτικό υλικό.</a:t>
            </a:r>
          </a:p>
          <a:p>
            <a:r>
              <a:rPr lang="el-GR" sz="2800" dirty="0" smtClean="0"/>
              <a:t>Μεταξύ συμμαθητών σε συνεργατική δραστηριότητα.</a:t>
            </a:r>
          </a:p>
          <a:p>
            <a:endParaRPr lang="el-GR" dirty="0" smtClean="0"/>
          </a:p>
        </p:txBody>
      </p:sp>
      <p:sp>
        <p:nvSpPr>
          <p:cNvPr id="7373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78F867-8CBE-4EE4-A1AB-CCCD2803E6B7}" type="slidenum">
              <a:rPr lang="en-US" smtClean="0">
                <a:solidFill>
                  <a:srgbClr val="B5A788"/>
                </a:solidFill>
                <a:latin typeface="Gill Sans MT" panose="020B0502020104020203" pitchFamily="34" charset="0"/>
              </a:rPr>
              <a:pPr/>
              <a:t>42</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165281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1050" cy="1143000"/>
          </a:xfrm>
        </p:spPr>
        <p:txBody>
          <a:bodyPr>
            <a:normAutofit/>
          </a:bodyPr>
          <a:lstStyle/>
          <a:p>
            <a:pPr>
              <a:defRPr/>
            </a:pPr>
            <a:r>
              <a:rPr lang="el-GR" dirty="0" smtClean="0"/>
              <a:t>Κατηγορίες διδακτικής βοήθειας</a:t>
            </a:r>
            <a:endParaRPr lang="el-GR" dirty="0"/>
          </a:p>
        </p:txBody>
      </p:sp>
      <p:sp>
        <p:nvSpPr>
          <p:cNvPr id="74755" name="Content Placeholder 2"/>
          <p:cNvSpPr>
            <a:spLocks noGrp="1"/>
          </p:cNvSpPr>
          <p:nvPr>
            <p:ph idx="1"/>
          </p:nvPr>
        </p:nvSpPr>
        <p:spPr>
          <a:xfrm>
            <a:off x="990600" y="1285875"/>
            <a:ext cx="7937500" cy="4800600"/>
          </a:xfrm>
        </p:spPr>
        <p:txBody>
          <a:bodyPr/>
          <a:lstStyle/>
          <a:p>
            <a:r>
              <a:rPr lang="el-GR" sz="2800" dirty="0" smtClean="0"/>
              <a:t>Παροχή μαθησιακού υλικού προς αλληλεπίδραση και πειραματισμό (φύλλα εργασίας, εκπαιδευτικό λογισμικό) </a:t>
            </a:r>
          </a:p>
          <a:p>
            <a:r>
              <a:rPr lang="el-GR" sz="2800" dirty="0" smtClean="0"/>
              <a:t>Παροχή προφορικής πληροφορίας (προφορικές ή γραπτές παρεμβάσεις του εκπαιδευτικού απαραίτητες για την περιγραφή του προς επίλυση προβλήματος) </a:t>
            </a:r>
          </a:p>
          <a:p>
            <a:r>
              <a:rPr lang="el-GR" sz="2800" dirty="0" smtClean="0"/>
              <a:t>Ερωτήσεις (όλοι οι τύποι των ερωτήσεων του εκπαιδευτικού κατά τη διάρκεια του μαθήματος)</a:t>
            </a:r>
          </a:p>
        </p:txBody>
      </p:sp>
      <p:sp>
        <p:nvSpPr>
          <p:cNvPr id="747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428DE7-C91D-4F21-98C9-96A32066D6C5}" type="slidenum">
              <a:rPr lang="en-US" smtClean="0">
                <a:solidFill>
                  <a:srgbClr val="B5A788"/>
                </a:solidFill>
                <a:latin typeface="Gill Sans MT" panose="020B0502020104020203" pitchFamily="34" charset="0"/>
              </a:rPr>
              <a:pPr/>
              <a:t>43</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75793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ΤΠΕ &amp; διδακτικές βοήθειες</a:t>
            </a:r>
            <a:endParaRPr lang="el-GR" dirty="0"/>
          </a:p>
        </p:txBody>
      </p:sp>
      <p:sp>
        <p:nvSpPr>
          <p:cNvPr id="46083" name="Content Placeholder 2"/>
          <p:cNvSpPr>
            <a:spLocks noGrp="1"/>
          </p:cNvSpPr>
          <p:nvPr>
            <p:ph idx="1"/>
          </p:nvPr>
        </p:nvSpPr>
        <p:spPr/>
        <p:txBody>
          <a:bodyPr/>
          <a:lstStyle/>
          <a:p>
            <a:pPr>
              <a:defRPr/>
            </a:pPr>
            <a:r>
              <a:rPr lang="el-GR" sz="2800" dirty="0" smtClean="0"/>
              <a:t>Τα υπολογιστικά περιβάλλοντα αποτελούν ειδικούς τύπους διδακτικής βοήθειας</a:t>
            </a:r>
          </a:p>
          <a:p>
            <a:pPr>
              <a:defRPr/>
            </a:pPr>
            <a:r>
              <a:rPr lang="el-GR" sz="2800" dirty="0" smtClean="0"/>
              <a:t>Το είδος της βοήθειας εξαρτάται από την κατηγορία του εκπαιδευτικού λογισμικού</a:t>
            </a:r>
          </a:p>
          <a:p>
            <a:pPr lvl="1">
              <a:defRPr/>
            </a:pPr>
            <a:r>
              <a:rPr lang="el-GR" sz="2400" dirty="0" smtClean="0"/>
              <a:t>Με την ενσωμάτωση των εκπαιδευτικών λογισμικών στην διδακτική παρέμβαση προκύπτουν επιπλέον ερωτήματα ως προς την κατανόηση χρήσης των μέσων. </a:t>
            </a:r>
          </a:p>
          <a:p>
            <a:pPr lvl="1">
              <a:defRPr/>
            </a:pPr>
            <a:r>
              <a:rPr lang="el-GR" sz="2400" dirty="0" smtClean="0"/>
              <a:t>Ο εκπαιδευτικός εφαρμόζει μεθόδους υποστήριξης και καθοδήγησης για την διευκόλυνση της εκπαιδευτικής διαδικασίας.  </a:t>
            </a:r>
          </a:p>
        </p:txBody>
      </p:sp>
      <p:sp>
        <p:nvSpPr>
          <p:cNvPr id="757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EFC3E2-BC09-4429-9F10-1ABEF36E4861}" type="slidenum">
              <a:rPr lang="en-US" smtClean="0">
                <a:solidFill>
                  <a:srgbClr val="B5A788"/>
                </a:solidFill>
                <a:latin typeface="Gill Sans MT" panose="020B0502020104020203" pitchFamily="34" charset="0"/>
              </a:rPr>
              <a:pPr/>
              <a:t>44</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604485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παρέμβαση</a:t>
            </a:r>
            <a:endParaRPr lang="en-GB" dirty="0"/>
          </a:p>
        </p:txBody>
      </p:sp>
      <p:sp>
        <p:nvSpPr>
          <p:cNvPr id="76803" name="Content Placeholder 2"/>
          <p:cNvSpPr>
            <a:spLocks noGrp="1"/>
          </p:cNvSpPr>
          <p:nvPr>
            <p:ph idx="1"/>
          </p:nvPr>
        </p:nvSpPr>
        <p:spPr>
          <a:xfrm>
            <a:off x="762001" y="1447800"/>
            <a:ext cx="8172450" cy="4800600"/>
          </a:xfrm>
        </p:spPr>
        <p:txBody>
          <a:bodyPr/>
          <a:lstStyle/>
          <a:p>
            <a:r>
              <a:rPr lang="el-GR" sz="2800" b="1" dirty="0" smtClean="0"/>
              <a:t>Διδακτική παρέμβαση</a:t>
            </a:r>
            <a:r>
              <a:rPr lang="el-GR" sz="2800" dirty="0" smtClean="0"/>
              <a:t>: </a:t>
            </a:r>
          </a:p>
          <a:p>
            <a:r>
              <a:rPr lang="el-GR" sz="2800" dirty="0" smtClean="0"/>
              <a:t>Συγκροτημένη διδασκαλία με συγκεκριμένο αντικείμενο για μάθηση, σαφείς διδακτικούς στόχους (από το αναλυτικό πρόγραμμα σπουδών) κατάλληλο εκπαιδευτικό υλικό, π.χ. βιβλία και εκπαιδευτικό λογισμικό και προκαθορισμένη διδακτική στρατηγική</a:t>
            </a:r>
            <a:endParaRPr lang="en-GB" sz="2800" dirty="0" smtClean="0"/>
          </a:p>
        </p:txBody>
      </p:sp>
      <p:sp>
        <p:nvSpPr>
          <p:cNvPr id="7680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FFD7E9-510A-48DD-B57B-E453A2F66E1B}" type="slidenum">
              <a:rPr lang="en-US" smtClean="0">
                <a:solidFill>
                  <a:srgbClr val="B5A788"/>
                </a:solidFill>
                <a:latin typeface="Gill Sans MT" panose="020B0502020104020203" pitchFamily="34" charset="0"/>
              </a:rPr>
              <a:pPr/>
              <a:t>45</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77324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παρέμβαση με ΤΠΕ</a:t>
            </a:r>
            <a:endParaRPr lang="en-GB" dirty="0"/>
          </a:p>
        </p:txBody>
      </p:sp>
      <p:sp>
        <p:nvSpPr>
          <p:cNvPr id="78851" name="Content Placeholder 2"/>
          <p:cNvSpPr>
            <a:spLocks noGrp="1"/>
          </p:cNvSpPr>
          <p:nvPr>
            <p:ph idx="1"/>
          </p:nvPr>
        </p:nvSpPr>
        <p:spPr>
          <a:xfrm>
            <a:off x="762001" y="1447800"/>
            <a:ext cx="8172450" cy="4800600"/>
          </a:xfrm>
        </p:spPr>
        <p:txBody>
          <a:bodyPr/>
          <a:lstStyle/>
          <a:p>
            <a:r>
              <a:rPr lang="el-GR" sz="2800" b="1" dirty="0" smtClean="0"/>
              <a:t>Οι ΤΠΕ διαμορφώνουν νέο πλαίσιο για διδακτική παρέμβαση</a:t>
            </a:r>
            <a:r>
              <a:rPr lang="el-GR" sz="2800" dirty="0" smtClean="0"/>
              <a:t>; </a:t>
            </a:r>
          </a:p>
          <a:p>
            <a:r>
              <a:rPr lang="el-GR" sz="2800" dirty="0" smtClean="0"/>
              <a:t>Συγκροτημένη διδασκαλία με συγκεκριμένο αντικείμενο για μάθηση, σαφείς διδακτικούς στόχους (από το αναλυτικό πρόγραμμα σπουδών) κατάλληλο εκπαιδευτικό υλικό, π.χ. βιβλία και εκπαιδευτικό λογισμικό και προκαθορισμένη διδακτική στρατηγική</a:t>
            </a:r>
          </a:p>
          <a:p>
            <a:r>
              <a:rPr lang="el-GR" sz="2800" dirty="0" smtClean="0"/>
              <a:t>Εκπαιδευτικό Σενάριο </a:t>
            </a:r>
            <a:endParaRPr lang="en-GB" sz="2800" dirty="0" smtClean="0"/>
          </a:p>
        </p:txBody>
      </p:sp>
      <p:sp>
        <p:nvSpPr>
          <p:cNvPr id="7885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C57CFC-60F1-46B2-A910-A5E218ED2E7E}" type="slidenum">
              <a:rPr lang="en-US" smtClean="0">
                <a:solidFill>
                  <a:srgbClr val="B5A788"/>
                </a:solidFill>
                <a:latin typeface="Gill Sans MT" panose="020B0502020104020203" pitchFamily="34" charset="0"/>
              </a:rPr>
              <a:pPr/>
              <a:t>46</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634995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στρατηγική</a:t>
            </a:r>
            <a:endParaRPr lang="en-GB" dirty="0"/>
          </a:p>
        </p:txBody>
      </p:sp>
      <p:sp>
        <p:nvSpPr>
          <p:cNvPr id="80899" name="Content Placeholder 2"/>
          <p:cNvSpPr>
            <a:spLocks noGrp="1"/>
          </p:cNvSpPr>
          <p:nvPr>
            <p:ph idx="1"/>
          </p:nvPr>
        </p:nvSpPr>
        <p:spPr>
          <a:xfrm>
            <a:off x="928688" y="1447800"/>
            <a:ext cx="8005762" cy="4695825"/>
          </a:xfrm>
        </p:spPr>
        <p:txBody>
          <a:bodyPr/>
          <a:lstStyle/>
          <a:p>
            <a:r>
              <a:rPr lang="el-GR" sz="2800" b="1" dirty="0" smtClean="0"/>
              <a:t>Διδακτική Στρατηγική: </a:t>
            </a:r>
          </a:p>
          <a:p>
            <a:r>
              <a:rPr lang="el-GR" sz="2800" dirty="0" smtClean="0"/>
              <a:t>μια τεχνική διδασκαλίας, βασισμένη συνήθως σε αρχές μιας παιδαγωγικής θεωρίας ή μιας θεωρίας μάθησης, μέσω της οποίας επιδιώκεται επίτευξη ενός μαθησιακού αποτελέσματος.</a:t>
            </a:r>
          </a:p>
        </p:txBody>
      </p:sp>
      <p:sp>
        <p:nvSpPr>
          <p:cNvPr id="8090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78C481-F263-4C20-99D1-880EDCD788F5}" type="slidenum">
              <a:rPr lang="en-US" smtClean="0">
                <a:solidFill>
                  <a:srgbClr val="B5A788"/>
                </a:solidFill>
                <a:latin typeface="Gill Sans MT" panose="020B0502020104020203" pitchFamily="34" charset="0"/>
              </a:rPr>
              <a:pPr/>
              <a:t>47</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33878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81000"/>
            <a:ext cx="8402638" cy="1143000"/>
          </a:xfrm>
        </p:spPr>
        <p:txBody>
          <a:bodyPr>
            <a:noAutofit/>
          </a:bodyPr>
          <a:lstStyle/>
          <a:p>
            <a:pPr>
              <a:defRPr/>
            </a:pPr>
            <a:r>
              <a:rPr lang="el-GR" sz="4000" b="1" dirty="0">
                <a:latin typeface="Tahoma" panose="020B0604030504040204" pitchFamily="34" charset="0"/>
                <a:cs typeface="Tahoma" panose="020B0604030504040204" pitchFamily="34" charset="0"/>
              </a:rPr>
              <a:t>Τα χρησιμοποιούμενα μέσα</a:t>
            </a:r>
            <a:endParaRPr lang="en-US" sz="4000" b="1" dirty="0"/>
          </a:p>
        </p:txBody>
      </p:sp>
      <p:sp>
        <p:nvSpPr>
          <p:cNvPr id="45060" name="Rectangle 3"/>
          <p:cNvSpPr>
            <a:spLocks noGrp="1" noChangeArrowheads="1"/>
          </p:cNvSpPr>
          <p:nvPr>
            <p:ph type="body" idx="1"/>
          </p:nvPr>
        </p:nvSpPr>
        <p:spPr>
          <a:xfrm>
            <a:off x="1000125" y="1714500"/>
            <a:ext cx="7812088" cy="4114800"/>
          </a:xfrm>
        </p:spPr>
        <p:txBody>
          <a:bodyPr/>
          <a:lstStyle/>
          <a:p>
            <a:pPr>
              <a:lnSpc>
                <a:spcPct val="90000"/>
              </a:lnSpc>
              <a:spcBef>
                <a:spcPts val="1200"/>
              </a:spcBef>
              <a:spcAft>
                <a:spcPts val="300"/>
              </a:spcAft>
            </a:pPr>
            <a:r>
              <a:rPr lang="el-GR" sz="3600" dirty="0" smtClean="0">
                <a:latin typeface="Tahoma" panose="020B0604030504040204" pitchFamily="34" charset="0"/>
                <a:cs typeface="Tahoma" panose="020B0604030504040204" pitchFamily="34" charset="0"/>
              </a:rPr>
              <a:t>Εκπαιδευτικό υλικό: </a:t>
            </a:r>
          </a:p>
          <a:p>
            <a:pPr lvl="1">
              <a:lnSpc>
                <a:spcPct val="90000"/>
              </a:lnSpc>
              <a:spcBef>
                <a:spcPts val="1200"/>
              </a:spcBef>
              <a:spcAft>
                <a:spcPts val="300"/>
              </a:spcAft>
            </a:pPr>
            <a:r>
              <a:rPr lang="el-GR" sz="3200" dirty="0" smtClean="0">
                <a:latin typeface="Tahoma" panose="020B0604030504040204" pitchFamily="34" charset="0"/>
                <a:cs typeface="Tahoma" panose="020B0604030504040204" pitchFamily="34" charset="0"/>
              </a:rPr>
              <a:t>εκπαιδευτικό σενάριο </a:t>
            </a:r>
          </a:p>
          <a:p>
            <a:pPr lvl="1">
              <a:lnSpc>
                <a:spcPct val="90000"/>
              </a:lnSpc>
              <a:spcBef>
                <a:spcPts val="1200"/>
              </a:spcBef>
              <a:spcAft>
                <a:spcPts val="300"/>
              </a:spcAft>
            </a:pPr>
            <a:r>
              <a:rPr lang="el-GR" sz="3200" dirty="0" smtClean="0">
                <a:latin typeface="Tahoma" panose="020B0604030504040204" pitchFamily="34" charset="0"/>
                <a:cs typeface="Tahoma" panose="020B0604030504040204" pitchFamily="34" charset="0"/>
              </a:rPr>
              <a:t>εκπαιδευτικό λογισμικό</a:t>
            </a:r>
          </a:p>
        </p:txBody>
      </p:sp>
      <p:sp>
        <p:nvSpPr>
          <p:cNvPr id="4506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091434-5786-46C7-96B0-304E51C6A0E5}" type="slidenum">
              <a:rPr lang="en-US" smtClean="0">
                <a:solidFill>
                  <a:srgbClr val="B5A788"/>
                </a:solidFill>
                <a:latin typeface="Gill Sans MT" panose="020B0502020104020203" pitchFamily="34" charset="0"/>
              </a:rPr>
              <a:pPr/>
              <a:t>48</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380758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477250" cy="1143000"/>
          </a:xfrm>
        </p:spPr>
        <p:txBody>
          <a:bodyPr>
            <a:noAutofit/>
          </a:bodyPr>
          <a:lstStyle/>
          <a:p>
            <a:pPr>
              <a:defRPr/>
            </a:pPr>
            <a:r>
              <a:rPr lang="el-GR" sz="4000" b="1" dirty="0" smtClean="0"/>
              <a:t>Έννοιες - κλειδιά</a:t>
            </a:r>
            <a:endParaRPr lang="en-US" sz="4000" b="1" dirty="0"/>
          </a:p>
        </p:txBody>
      </p:sp>
      <p:sp>
        <p:nvSpPr>
          <p:cNvPr id="18435" name="Rectangle 3"/>
          <p:cNvSpPr>
            <a:spLocks noGrp="1" noChangeArrowheads="1"/>
          </p:cNvSpPr>
          <p:nvPr>
            <p:ph sz="half" idx="1"/>
          </p:nvPr>
        </p:nvSpPr>
        <p:spPr>
          <a:xfrm>
            <a:off x="1042988" y="1544638"/>
            <a:ext cx="3657600" cy="4662487"/>
          </a:xfrm>
        </p:spPr>
        <p:txBody>
          <a:bodyPr/>
          <a:lstStyle/>
          <a:p>
            <a:r>
              <a:rPr lang="el-GR" sz="2000" dirty="0" smtClean="0"/>
              <a:t>Διδακτική </a:t>
            </a:r>
          </a:p>
          <a:p>
            <a:r>
              <a:rPr lang="el-GR" sz="2000" dirty="0" smtClean="0"/>
              <a:t>Διδακτική των Επιστημών</a:t>
            </a:r>
          </a:p>
          <a:p>
            <a:r>
              <a:rPr lang="el-GR" sz="2000" dirty="0" smtClean="0"/>
              <a:t>Αναλυτικό Πρόγραμμα  Σπουδών</a:t>
            </a:r>
          </a:p>
          <a:p>
            <a:r>
              <a:rPr lang="el-GR" sz="2000" dirty="0" smtClean="0"/>
              <a:t>Θεωρίες Μάθησης</a:t>
            </a:r>
          </a:p>
          <a:p>
            <a:r>
              <a:rPr lang="el-GR" sz="2000" dirty="0" smtClean="0"/>
              <a:t>Τεχνολογική Διδακτική Γνώση Περιεχομένου</a:t>
            </a:r>
          </a:p>
          <a:p>
            <a:r>
              <a:rPr lang="el-GR" sz="2000" dirty="0" smtClean="0"/>
              <a:t>Εκπαιδευτικό Σενάριο </a:t>
            </a:r>
          </a:p>
          <a:p>
            <a:r>
              <a:rPr lang="el-GR" sz="2000" dirty="0"/>
              <a:t>Διδακτικό Τρίγωνο</a:t>
            </a:r>
          </a:p>
          <a:p>
            <a:r>
              <a:rPr lang="el-GR" sz="2000" dirty="0"/>
              <a:t>Διδακτικό Συμβόλαιο</a:t>
            </a:r>
          </a:p>
          <a:p>
            <a:r>
              <a:rPr lang="el-GR" sz="2000" dirty="0"/>
              <a:t>Διδακτικός μετασχηματισμός</a:t>
            </a:r>
            <a:endParaRPr lang="en-GB" sz="2000" dirty="0"/>
          </a:p>
          <a:p>
            <a:pPr marL="82550" indent="0">
              <a:buNone/>
            </a:pPr>
            <a:r>
              <a:rPr lang="el-GR" sz="2000" dirty="0" smtClean="0"/>
              <a:t> </a:t>
            </a:r>
          </a:p>
          <a:p>
            <a:pPr>
              <a:lnSpc>
                <a:spcPct val="80000"/>
              </a:lnSpc>
              <a:spcBef>
                <a:spcPts val="1200"/>
              </a:spcBef>
              <a:spcAft>
                <a:spcPts val="300"/>
              </a:spcAft>
            </a:pPr>
            <a:endParaRPr lang="el-GR" sz="2400" dirty="0" smtClean="0"/>
          </a:p>
        </p:txBody>
      </p:sp>
      <p:sp>
        <p:nvSpPr>
          <p:cNvPr id="18436" name="Θέση περιεχομένου 2"/>
          <p:cNvSpPr>
            <a:spLocks noGrp="1"/>
          </p:cNvSpPr>
          <p:nvPr>
            <p:ph sz="half" idx="2"/>
          </p:nvPr>
        </p:nvSpPr>
        <p:spPr>
          <a:xfrm>
            <a:off x="4932363" y="1524000"/>
            <a:ext cx="4002087" cy="4664075"/>
          </a:xfrm>
        </p:spPr>
        <p:txBody>
          <a:bodyPr/>
          <a:lstStyle/>
          <a:p>
            <a:r>
              <a:rPr lang="el-GR" sz="2000" dirty="0" smtClean="0"/>
              <a:t>Αναπαραστάσεις - Ιδέες – Νοητικά μοντέλα</a:t>
            </a:r>
            <a:endParaRPr lang="en-GB" sz="2000" dirty="0" smtClean="0"/>
          </a:p>
          <a:p>
            <a:r>
              <a:rPr lang="el-GR" sz="2000" dirty="0" smtClean="0"/>
              <a:t>Γνωστικό εμπόδιο</a:t>
            </a:r>
          </a:p>
          <a:p>
            <a:r>
              <a:rPr lang="el-GR" sz="2000" dirty="0" smtClean="0"/>
              <a:t>Διδακτικό εμπόδιο  </a:t>
            </a:r>
          </a:p>
          <a:p>
            <a:r>
              <a:rPr lang="el-GR" sz="2000" dirty="0" smtClean="0"/>
              <a:t>Διδακτική Στρατηγική</a:t>
            </a:r>
          </a:p>
          <a:p>
            <a:r>
              <a:rPr lang="el-GR" sz="2000" dirty="0" smtClean="0"/>
              <a:t>Διδακτική κατάσταση </a:t>
            </a:r>
          </a:p>
          <a:p>
            <a:r>
              <a:rPr lang="el-GR" sz="2000" dirty="0" smtClean="0"/>
              <a:t>Διδακτική βοήθεια  </a:t>
            </a:r>
          </a:p>
          <a:p>
            <a:r>
              <a:rPr lang="el-GR" sz="2000" dirty="0" smtClean="0"/>
              <a:t>Γνωστική - </a:t>
            </a:r>
            <a:r>
              <a:rPr lang="el-GR" sz="2000" dirty="0" err="1" smtClean="0"/>
              <a:t>Κοινωνικογνωστική</a:t>
            </a:r>
            <a:r>
              <a:rPr lang="el-GR" sz="2000" dirty="0" smtClean="0"/>
              <a:t> σύγκρουση</a:t>
            </a:r>
            <a:endParaRPr lang="en-GB" sz="2000" dirty="0" smtClean="0"/>
          </a:p>
          <a:p>
            <a:r>
              <a:rPr lang="el-GR" sz="2000" dirty="0" smtClean="0"/>
              <a:t>Εννοιολογική αλλαγή</a:t>
            </a:r>
            <a:endParaRPr lang="en-GB" sz="2000" dirty="0" smtClean="0"/>
          </a:p>
          <a:p>
            <a:endParaRPr lang="el-GR" sz="2000" dirty="0" smtClean="0"/>
          </a:p>
        </p:txBody>
      </p:sp>
      <p:sp>
        <p:nvSpPr>
          <p:cNvPr id="18438"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0393BF-88BF-449A-8D78-CCE09688930D}" type="slidenum">
              <a:rPr lang="en-US" smtClean="0">
                <a:solidFill>
                  <a:srgbClr val="B5A788"/>
                </a:solidFill>
                <a:latin typeface="Gill Sans MT" panose="020B0502020104020203" pitchFamily="34" charset="0"/>
              </a:rPr>
              <a:pPr/>
              <a:t>5</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459342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a:t>Copyright</a:t>
            </a:r>
            <a:r>
              <a:rPr lang="el-GR" sz="2800" dirty="0"/>
              <a:t> Πανεπιστήμιο Πατρών, Βασίλειος Κόμης. «Παιδαγωγικός Σχεδιασμός με ΤΠΕ στην Πρώτη Σχολική Ηλικία: </a:t>
            </a:r>
            <a:r>
              <a:rPr lang="el-GR" sz="2800" dirty="0"/>
              <a:t>Βασικές έννοιες της Διδακτικής &amp; ΤΠΕ».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a:t>8</a:t>
            </a:r>
            <a:r>
              <a:rPr lang="el-GR" baseline="30000" dirty="0" smtClean="0"/>
              <a:t>ης</a:t>
            </a:r>
            <a:r>
              <a:rPr lang="el-GR" dirty="0" smtClean="0"/>
              <a:t> </a:t>
            </a:r>
            <a:r>
              <a:rPr lang="el-GR" dirty="0" smtClean="0"/>
              <a:t>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4864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6388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1" y="430213"/>
            <a:ext cx="8686800" cy="682625"/>
          </a:xfrm>
        </p:spPr>
        <p:txBody>
          <a:bodyPr>
            <a:noAutofit/>
          </a:bodyPr>
          <a:lstStyle/>
          <a:p>
            <a:pPr>
              <a:defRPr/>
            </a:pPr>
            <a:r>
              <a:rPr lang="en-US" sz="4000" b="1" dirty="0"/>
              <a:t>Διδακτική: </a:t>
            </a:r>
            <a:r>
              <a:rPr lang="en-US" sz="4000" b="1" dirty="0" smtClean="0"/>
              <a:t>γενικές παρατηρήσεις</a:t>
            </a:r>
            <a:endParaRPr lang="en-US" sz="4000" b="1" dirty="0"/>
          </a:p>
        </p:txBody>
      </p:sp>
      <p:sp>
        <p:nvSpPr>
          <p:cNvPr id="20484" name="Rectangle 3"/>
          <p:cNvSpPr>
            <a:spLocks noGrp="1" noChangeArrowheads="1"/>
          </p:cNvSpPr>
          <p:nvPr>
            <p:ph type="body" idx="1"/>
          </p:nvPr>
        </p:nvSpPr>
        <p:spPr>
          <a:xfrm>
            <a:off x="914400" y="1285875"/>
            <a:ext cx="7761289" cy="4537075"/>
          </a:xfrm>
        </p:spPr>
        <p:txBody>
          <a:bodyPr>
            <a:normAutofit lnSpcReduction="10000"/>
          </a:bodyPr>
          <a:lstStyle/>
          <a:p>
            <a:pPr>
              <a:lnSpc>
                <a:spcPct val="80000"/>
              </a:lnSpc>
              <a:spcBef>
                <a:spcPts val="1200"/>
              </a:spcBef>
              <a:spcAft>
                <a:spcPts val="300"/>
              </a:spcAft>
            </a:pPr>
            <a:r>
              <a:rPr lang="el-GR" b="1" dirty="0" smtClean="0"/>
              <a:t>Τα ερωτήματα της Διδακτικής</a:t>
            </a:r>
          </a:p>
          <a:p>
            <a:pPr lvl="1">
              <a:lnSpc>
                <a:spcPct val="80000"/>
              </a:lnSpc>
              <a:spcBef>
                <a:spcPts val="1200"/>
              </a:spcBef>
              <a:spcAft>
                <a:spcPts val="300"/>
              </a:spcAft>
            </a:pPr>
            <a:r>
              <a:rPr lang="el-GR" dirty="0" smtClean="0"/>
              <a:t>την παιδαγωγική έρευνα (ερευνητές στις επιστήμες της εκπαίδευσης) </a:t>
            </a:r>
          </a:p>
          <a:p>
            <a:pPr lvl="1">
              <a:lnSpc>
                <a:spcPct val="80000"/>
              </a:lnSpc>
              <a:spcBef>
                <a:spcPts val="1200"/>
              </a:spcBef>
              <a:spcAft>
                <a:spcPts val="300"/>
              </a:spcAft>
            </a:pPr>
            <a:r>
              <a:rPr lang="el-GR" dirty="0" smtClean="0"/>
              <a:t>την εκπαιδευτική κοινότητα (εκπαιδευτικούς διαφόρων ειδικοτήτων) </a:t>
            </a:r>
          </a:p>
          <a:p>
            <a:pPr lvl="1">
              <a:lnSpc>
                <a:spcPct val="80000"/>
              </a:lnSpc>
              <a:spcBef>
                <a:spcPts val="1200"/>
              </a:spcBef>
              <a:spcAft>
                <a:spcPts val="300"/>
              </a:spcAft>
            </a:pPr>
            <a:r>
              <a:rPr lang="el-GR" dirty="0" smtClean="0"/>
              <a:t>την κοινωνία γενικότερα (μαθητές, γονείς, κλπ.)</a:t>
            </a:r>
          </a:p>
          <a:p>
            <a:pPr lvl="2">
              <a:lnSpc>
                <a:spcPct val="80000"/>
              </a:lnSpc>
              <a:spcBef>
                <a:spcPts val="1200"/>
              </a:spcBef>
              <a:spcAft>
                <a:spcPts val="300"/>
              </a:spcAft>
            </a:pPr>
            <a:r>
              <a:rPr lang="el-GR" dirty="0" smtClean="0"/>
              <a:t>Οι απαντήσεις στα ερωτήματα που θέτει η Διδακτική σχετίζονται με βασικές πτυχές της λειτουργίας του σχολείου και της αποτελεσματικότητάς του </a:t>
            </a:r>
          </a:p>
          <a:p>
            <a:pPr lvl="1">
              <a:lnSpc>
                <a:spcPct val="80000"/>
              </a:lnSpc>
              <a:spcBef>
                <a:spcPts val="1200"/>
              </a:spcBef>
              <a:spcAft>
                <a:spcPts val="300"/>
              </a:spcAft>
            </a:pPr>
            <a:r>
              <a:rPr lang="el-GR" dirty="0" smtClean="0"/>
              <a:t>Μπορούν οι ΤΠΕ να συμβάλλουν σε αυτό; </a:t>
            </a:r>
          </a:p>
        </p:txBody>
      </p:sp>
      <p:sp>
        <p:nvSpPr>
          <p:cNvPr id="2048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0E2BE2-6EC0-4492-A6D8-0EC380A62E0F}" type="slidenum">
              <a:rPr lang="en-US" smtClean="0">
                <a:solidFill>
                  <a:srgbClr val="B5A788"/>
                </a:solidFill>
                <a:latin typeface="Gill Sans MT" panose="020B0502020104020203" pitchFamily="34" charset="0"/>
              </a:rPr>
              <a:pPr/>
              <a:t>6</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4022771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bwMode="auto">
          <a:xfrm>
            <a:off x="457201" y="430213"/>
            <a:ext cx="8686800" cy="682625"/>
          </a:xfrm>
        </p:spPr>
        <p:txBody>
          <a:bodyPr vert="horz" wrap="square" lIns="91440" tIns="45720" rIns="91440" bIns="45720" numCol="1" anchorCtr="0" compatLnSpc="1">
            <a:prstTxWarp prst="textNoShape">
              <a:avLst/>
            </a:prstTxWarp>
            <a:noAutofit/>
          </a:bodyPr>
          <a:lstStyle/>
          <a:p>
            <a:pPr>
              <a:defRPr/>
            </a:pPr>
            <a:r>
              <a:rPr lang="el-GR" sz="4000" b="1" dirty="0" smtClean="0">
                <a:effectLst/>
              </a:rPr>
              <a:t>Το πεδίο έρευνας της Διδακτικής</a:t>
            </a:r>
            <a:endParaRPr lang="en-US" sz="4000" b="1" dirty="0" smtClean="0">
              <a:effectLst/>
            </a:endParaRPr>
          </a:p>
        </p:txBody>
      </p:sp>
      <p:sp>
        <p:nvSpPr>
          <p:cNvPr id="22532" name="Rectangle 3"/>
          <p:cNvSpPr>
            <a:spLocks noGrp="1" noChangeArrowheads="1"/>
          </p:cNvSpPr>
          <p:nvPr>
            <p:ph type="body" idx="1"/>
          </p:nvPr>
        </p:nvSpPr>
        <p:spPr>
          <a:xfrm>
            <a:off x="990601" y="1285875"/>
            <a:ext cx="7685088" cy="4537075"/>
          </a:xfrm>
        </p:spPr>
        <p:txBody>
          <a:bodyPr>
            <a:normAutofit/>
          </a:bodyPr>
          <a:lstStyle/>
          <a:p>
            <a:pPr>
              <a:lnSpc>
                <a:spcPct val="80000"/>
              </a:lnSpc>
              <a:spcBef>
                <a:spcPts val="1200"/>
              </a:spcBef>
              <a:spcAft>
                <a:spcPts val="300"/>
              </a:spcAft>
            </a:pPr>
            <a:r>
              <a:rPr lang="el-GR" dirty="0" smtClean="0"/>
              <a:t>πώς ευνοείται η </a:t>
            </a:r>
            <a:r>
              <a:rPr lang="el-GR" u="sng" dirty="0" smtClean="0"/>
              <a:t>μετάδοση</a:t>
            </a:r>
            <a:r>
              <a:rPr lang="el-GR" dirty="0" smtClean="0"/>
              <a:t> και η </a:t>
            </a:r>
            <a:r>
              <a:rPr lang="el-GR" u="sng" dirty="0" smtClean="0"/>
              <a:t>οικοδόμηση</a:t>
            </a:r>
            <a:r>
              <a:rPr lang="el-GR" dirty="0" smtClean="0"/>
              <a:t> των γνώσεων στο πλαίσιο ατομικών ή συλλογικών καταστάσεων διδασκαλίας</a:t>
            </a:r>
          </a:p>
          <a:p>
            <a:pPr lvl="1">
              <a:lnSpc>
                <a:spcPct val="80000"/>
              </a:lnSpc>
              <a:spcBef>
                <a:spcPts val="1200"/>
              </a:spcBef>
              <a:spcAft>
                <a:spcPts val="300"/>
              </a:spcAft>
            </a:pPr>
            <a:r>
              <a:rPr lang="el-GR" dirty="0" smtClean="0"/>
              <a:t>Παράδειγμα ερωτήματος στη Διδακτική της Πληροφορικής: Πως οικοδομείται η έννοια του «αρχείου» στην πληροφορική; Γιατί ο Νίκος και η Μαρία δεν αποθηκεύουν σωστά ένα αρχείο ενώ έχουν διδαχθεί την αντίστοιχη θεωρία και εξασκηθεί στη διαδικασία; </a:t>
            </a:r>
          </a:p>
          <a:p>
            <a:pPr>
              <a:lnSpc>
                <a:spcPct val="80000"/>
              </a:lnSpc>
              <a:spcBef>
                <a:spcPts val="1200"/>
              </a:spcBef>
              <a:spcAft>
                <a:spcPts val="300"/>
              </a:spcAft>
            </a:pPr>
            <a:r>
              <a:rPr lang="el-GR" dirty="0" smtClean="0"/>
              <a:t>Ποιος ο ρόλος των ΤΠΕ σε αυτό;</a:t>
            </a:r>
          </a:p>
          <a:p>
            <a:pPr>
              <a:lnSpc>
                <a:spcPct val="80000"/>
              </a:lnSpc>
              <a:spcBef>
                <a:spcPts val="1200"/>
              </a:spcBef>
              <a:spcAft>
                <a:spcPts val="300"/>
              </a:spcAft>
            </a:pPr>
            <a:endParaRPr lang="el-GR" dirty="0" smtClean="0"/>
          </a:p>
        </p:txBody>
      </p:sp>
      <p:sp>
        <p:nvSpPr>
          <p:cNvPr id="2253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6DEDD9-7243-4CDB-A269-4FD110CAF7E4}" type="slidenum">
              <a:rPr lang="en-US" smtClean="0">
                <a:solidFill>
                  <a:srgbClr val="B5A788"/>
                </a:solidFill>
                <a:latin typeface="Gill Sans MT" panose="020B0502020104020203" pitchFamily="34" charset="0"/>
              </a:rPr>
              <a:pPr/>
              <a:t>7</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9581004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11189" y="357188"/>
            <a:ext cx="8532812" cy="779462"/>
          </a:xfrm>
        </p:spPr>
        <p:txBody>
          <a:bodyPr>
            <a:noAutofit/>
          </a:bodyPr>
          <a:lstStyle/>
          <a:p>
            <a:pPr>
              <a:lnSpc>
                <a:spcPct val="90000"/>
              </a:lnSpc>
              <a:spcBef>
                <a:spcPts val="1200"/>
              </a:spcBef>
              <a:spcAft>
                <a:spcPts val="300"/>
              </a:spcAft>
              <a:defRPr/>
            </a:pPr>
            <a:r>
              <a:rPr lang="el-GR" sz="4000" b="1" dirty="0"/>
              <a:t>Ποιο είναι το αντικείμενο της Διδακτικής;</a:t>
            </a:r>
            <a:r>
              <a:rPr lang="en-US" sz="4000" b="1" dirty="0"/>
              <a:t> </a:t>
            </a:r>
          </a:p>
        </p:txBody>
      </p:sp>
      <p:sp>
        <p:nvSpPr>
          <p:cNvPr id="24580" name="Rectangle 3"/>
          <p:cNvSpPr>
            <a:spLocks noGrp="1" noChangeArrowheads="1"/>
          </p:cNvSpPr>
          <p:nvPr>
            <p:ph type="body" idx="1"/>
          </p:nvPr>
        </p:nvSpPr>
        <p:spPr>
          <a:xfrm>
            <a:off x="611188" y="1628775"/>
            <a:ext cx="8343900" cy="4418013"/>
          </a:xfrm>
        </p:spPr>
        <p:txBody>
          <a:bodyPr>
            <a:normAutofit/>
          </a:bodyPr>
          <a:lstStyle/>
          <a:p>
            <a:pPr lvl="1">
              <a:lnSpc>
                <a:spcPct val="80000"/>
              </a:lnSpc>
              <a:spcBef>
                <a:spcPts val="1200"/>
              </a:spcBef>
              <a:spcAft>
                <a:spcPts val="300"/>
              </a:spcAft>
            </a:pPr>
            <a:r>
              <a:rPr lang="en-US" sz="2400" dirty="0" smtClean="0">
                <a:cs typeface="Tahoma" panose="020B0604030504040204" pitchFamily="34" charset="0"/>
              </a:rPr>
              <a:t>Η </a:t>
            </a:r>
            <a:r>
              <a:rPr lang="en-US" sz="2400" b="1" dirty="0" err="1" smtClean="0">
                <a:cs typeface="Tahoma" panose="020B0604030504040204" pitchFamily="34" charset="0"/>
              </a:rPr>
              <a:t>Διδ</a:t>
            </a:r>
            <a:r>
              <a:rPr lang="en-US" sz="2400" b="1" dirty="0" smtClean="0">
                <a:cs typeface="Tahoma" panose="020B0604030504040204" pitchFamily="34" charset="0"/>
              </a:rPr>
              <a:t>ακτική</a:t>
            </a:r>
            <a:r>
              <a:rPr lang="en-US" sz="2400" dirty="0" smtClean="0">
                <a:cs typeface="Tahoma" panose="020B0604030504040204" pitchFamily="34" charset="0"/>
              </a:rPr>
              <a:t> μελετά τις διαδικασίες </a:t>
            </a:r>
            <a:r>
              <a:rPr lang="en-US" sz="2400" u="sng" dirty="0" smtClean="0">
                <a:cs typeface="Tahoma" panose="020B0604030504040204" pitchFamily="34" charset="0"/>
              </a:rPr>
              <a:t>μετάδοσης</a:t>
            </a:r>
            <a:r>
              <a:rPr lang="en-US" sz="2400" dirty="0" smtClean="0">
                <a:cs typeface="Tahoma" panose="020B0604030504040204" pitchFamily="34" charset="0"/>
              </a:rPr>
              <a:t> και </a:t>
            </a:r>
            <a:r>
              <a:rPr lang="en-US" sz="2400" u="sng" dirty="0" smtClean="0">
                <a:cs typeface="Tahoma" panose="020B0604030504040204" pitchFamily="34" charset="0"/>
              </a:rPr>
              <a:t>οικοδόμησης</a:t>
            </a:r>
            <a:r>
              <a:rPr lang="en-US" sz="2400" dirty="0" smtClean="0">
                <a:cs typeface="Tahoma" panose="020B0604030504040204" pitchFamily="34" charset="0"/>
              </a:rPr>
              <a:t> των γνώσεων </a:t>
            </a:r>
            <a:r>
              <a:rPr lang="el-GR" sz="2400" dirty="0" smtClean="0">
                <a:cs typeface="Tahoma" panose="020B0604030504040204" pitchFamily="34" charset="0"/>
              </a:rPr>
              <a:t>που </a:t>
            </a:r>
            <a:r>
              <a:rPr lang="en-US" sz="2400" dirty="0" err="1" smtClean="0">
                <a:cs typeface="Tahoma" panose="020B0604030504040204" pitchFamily="34" charset="0"/>
              </a:rPr>
              <a:t>με</a:t>
            </a:r>
            <a:r>
              <a:rPr lang="en-US" sz="2400" dirty="0" smtClean="0">
                <a:cs typeface="Tahoma" panose="020B0604030504040204" pitchFamily="34" charset="0"/>
              </a:rPr>
              <a:t> απ</a:t>
            </a:r>
            <a:r>
              <a:rPr lang="en-US" sz="2400" dirty="0" err="1" smtClean="0">
                <a:cs typeface="Tahoma" panose="020B0604030504040204" pitchFamily="34" charset="0"/>
              </a:rPr>
              <a:t>ώτερο</a:t>
            </a:r>
            <a:r>
              <a:rPr lang="en-US" sz="2400" dirty="0" smtClean="0">
                <a:cs typeface="Tahoma" panose="020B0604030504040204" pitchFamily="34" charset="0"/>
              </a:rPr>
              <a:t> </a:t>
            </a:r>
            <a:r>
              <a:rPr lang="en-US" sz="2400" dirty="0" err="1" smtClean="0">
                <a:cs typeface="Tahoma" panose="020B0604030504040204" pitchFamily="34" charset="0"/>
              </a:rPr>
              <a:t>στόχο</a:t>
            </a:r>
            <a:r>
              <a:rPr lang="en-US" sz="2400" dirty="0" smtClean="0">
                <a:cs typeface="Tahoma" panose="020B0604030504040204" pitchFamily="34" charset="0"/>
              </a:rPr>
              <a:t> </a:t>
            </a:r>
            <a:r>
              <a:rPr lang="en-US" sz="2400" dirty="0" err="1" smtClean="0">
                <a:cs typeface="Tahoma" panose="020B0604030504040204" pitchFamily="34" charset="0"/>
              </a:rPr>
              <a:t>τη</a:t>
            </a:r>
            <a:r>
              <a:rPr lang="en-US" sz="2400" dirty="0" smtClean="0">
                <a:cs typeface="Tahoma" panose="020B0604030504040204" pitchFamily="34" charset="0"/>
              </a:rPr>
              <a:t> β</a:t>
            </a:r>
            <a:r>
              <a:rPr lang="en-US" sz="2400" dirty="0" err="1" smtClean="0">
                <a:cs typeface="Tahoma" panose="020B0604030504040204" pitchFamily="34" charset="0"/>
              </a:rPr>
              <a:t>ελτίωση</a:t>
            </a:r>
            <a:r>
              <a:rPr lang="en-US" sz="2400" dirty="0" smtClean="0">
                <a:cs typeface="Tahoma" panose="020B0604030504040204" pitchFamily="34" charset="0"/>
              </a:rPr>
              <a:t> α</a:t>
            </a:r>
            <a:r>
              <a:rPr lang="en-US" sz="2400" dirty="0" err="1" smtClean="0">
                <a:cs typeface="Tahoma" panose="020B0604030504040204" pitchFamily="34" charset="0"/>
              </a:rPr>
              <a:t>υτών</a:t>
            </a:r>
            <a:r>
              <a:rPr lang="en-US" sz="2400" dirty="0" smtClean="0">
                <a:cs typeface="Tahoma" panose="020B0604030504040204" pitchFamily="34" charset="0"/>
              </a:rPr>
              <a:t> </a:t>
            </a:r>
            <a:r>
              <a:rPr lang="en-US" sz="2400" dirty="0" err="1" smtClean="0">
                <a:cs typeface="Tahoma" panose="020B0604030504040204" pitchFamily="34" charset="0"/>
              </a:rPr>
              <a:t>των</a:t>
            </a:r>
            <a:r>
              <a:rPr lang="en-US" sz="2400" dirty="0" smtClean="0">
                <a:cs typeface="Tahoma" panose="020B0604030504040204" pitchFamily="34" charset="0"/>
              </a:rPr>
              <a:t> </a:t>
            </a:r>
            <a:r>
              <a:rPr lang="en-US" sz="2400" dirty="0" err="1" smtClean="0">
                <a:cs typeface="Tahoma" panose="020B0604030504040204" pitchFamily="34" charset="0"/>
              </a:rPr>
              <a:t>δι</a:t>
            </a:r>
            <a:r>
              <a:rPr lang="en-US" sz="2400" dirty="0" smtClean="0">
                <a:cs typeface="Tahoma" panose="020B0604030504040204" pitchFamily="34" charset="0"/>
              </a:rPr>
              <a:t>αδικασιών. </a:t>
            </a:r>
          </a:p>
          <a:p>
            <a:pPr lvl="1">
              <a:lnSpc>
                <a:spcPct val="80000"/>
              </a:lnSpc>
              <a:spcBef>
                <a:spcPts val="1200"/>
              </a:spcBef>
              <a:spcAft>
                <a:spcPts val="300"/>
              </a:spcAft>
            </a:pPr>
            <a:r>
              <a:rPr lang="en-US" sz="2400" dirty="0" err="1" smtClean="0">
                <a:cs typeface="Tahoma" panose="020B0604030504040204" pitchFamily="34" charset="0"/>
              </a:rPr>
              <a:t>Μελετά</a:t>
            </a:r>
            <a:r>
              <a:rPr lang="en-US" sz="2400" dirty="0" smtClean="0">
                <a:cs typeface="Tahoma" panose="020B0604030504040204" pitchFamily="34" charset="0"/>
              </a:rPr>
              <a:t> </a:t>
            </a:r>
            <a:r>
              <a:rPr lang="el-GR" dirty="0" smtClean="0">
                <a:cs typeface="Tahoma" panose="020B0604030504040204" pitchFamily="34" charset="0"/>
              </a:rPr>
              <a:t>συνεπώς </a:t>
            </a:r>
            <a:r>
              <a:rPr lang="en-US" sz="2400" dirty="0" err="1" smtClean="0">
                <a:cs typeface="Tahoma" panose="020B0604030504040204" pitchFamily="34" charset="0"/>
              </a:rPr>
              <a:t>σε</a:t>
            </a:r>
            <a:r>
              <a:rPr lang="en-US" sz="2400" dirty="0" smtClean="0">
                <a:cs typeface="Tahoma" panose="020B0604030504040204" pitchFamily="34" charset="0"/>
              </a:rPr>
              <a:t> π</a:t>
            </a:r>
            <a:r>
              <a:rPr lang="en-US" sz="2400" dirty="0" err="1" smtClean="0">
                <a:cs typeface="Tahoma" panose="020B0604030504040204" pitchFamily="34" charset="0"/>
              </a:rPr>
              <a:t>οιες</a:t>
            </a:r>
            <a:r>
              <a:rPr lang="en-US" sz="2400" dirty="0" smtClean="0">
                <a:cs typeface="Tahoma" panose="020B0604030504040204" pitchFamily="34" charset="0"/>
              </a:rPr>
              <a:t> </a:t>
            </a:r>
            <a:r>
              <a:rPr lang="en-US" sz="2400" dirty="0" err="1" smtClean="0">
                <a:cs typeface="Tahoma" panose="020B0604030504040204" pitchFamily="34" charset="0"/>
              </a:rPr>
              <a:t>συνθήκες</a:t>
            </a:r>
            <a:r>
              <a:rPr lang="en-US" sz="2400" dirty="0" smtClean="0">
                <a:cs typeface="Tahoma" panose="020B0604030504040204" pitchFamily="34" charset="0"/>
              </a:rPr>
              <a:t> </a:t>
            </a:r>
            <a:r>
              <a:rPr lang="el-GR" dirty="0" smtClean="0">
                <a:cs typeface="Tahoma" panose="020B0604030504040204" pitchFamily="34" charset="0"/>
              </a:rPr>
              <a:t>οι μαθητές </a:t>
            </a:r>
            <a:r>
              <a:rPr lang="en-US" sz="2400" u="sng" dirty="0" smtClean="0">
                <a:cs typeface="Tahoma" panose="020B0604030504040204" pitchFamily="34" charset="0"/>
              </a:rPr>
              <a:t>μαθα</a:t>
            </a:r>
            <a:r>
              <a:rPr lang="en-US" sz="2400" u="sng" dirty="0" err="1" smtClean="0">
                <a:cs typeface="Tahoma" panose="020B0604030504040204" pitchFamily="34" charset="0"/>
              </a:rPr>
              <a:t>ίνουν</a:t>
            </a:r>
            <a:r>
              <a:rPr lang="en-US" sz="2400" dirty="0" smtClean="0">
                <a:cs typeface="Tahoma" panose="020B0604030504040204" pitchFamily="34" charset="0"/>
              </a:rPr>
              <a:t> ή </a:t>
            </a:r>
            <a:r>
              <a:rPr lang="en-US" sz="2400" u="sng" dirty="0" err="1" smtClean="0">
                <a:cs typeface="Tahoma" panose="020B0604030504040204" pitchFamily="34" charset="0"/>
              </a:rPr>
              <a:t>δεν</a:t>
            </a:r>
            <a:r>
              <a:rPr lang="en-US" sz="2400" u="sng" dirty="0" smtClean="0">
                <a:cs typeface="Tahoma" panose="020B0604030504040204" pitchFamily="34" charset="0"/>
              </a:rPr>
              <a:t> μαθα</a:t>
            </a:r>
            <a:r>
              <a:rPr lang="en-US" sz="2400" u="sng" dirty="0" err="1" smtClean="0">
                <a:cs typeface="Tahoma" panose="020B0604030504040204" pitchFamily="34" charset="0"/>
              </a:rPr>
              <a:t>ίνουν</a:t>
            </a:r>
            <a:r>
              <a:rPr lang="en-US" sz="2400" dirty="0" smtClean="0">
                <a:cs typeface="Tahoma" panose="020B0604030504040204" pitchFamily="34" charset="0"/>
              </a:rPr>
              <a:t>,</a:t>
            </a:r>
            <a:endParaRPr lang="el-GR" sz="2400" dirty="0" smtClean="0">
              <a:cs typeface="Tahoma" panose="020B0604030504040204" pitchFamily="34" charset="0"/>
            </a:endParaRPr>
          </a:p>
          <a:p>
            <a:pPr lvl="1">
              <a:lnSpc>
                <a:spcPct val="80000"/>
              </a:lnSpc>
              <a:spcBef>
                <a:spcPts val="1200"/>
              </a:spcBef>
              <a:spcAft>
                <a:spcPts val="300"/>
              </a:spcAft>
            </a:pPr>
            <a:r>
              <a:rPr lang="en-US" sz="2400" dirty="0" err="1" smtClean="0">
                <a:cs typeface="Tahoma" panose="020B0604030504040204" pitchFamily="34" charset="0"/>
              </a:rPr>
              <a:t>εστιάζοντ</a:t>
            </a:r>
            <a:r>
              <a:rPr lang="en-US" sz="2400" dirty="0" smtClean="0">
                <a:cs typeface="Tahoma" panose="020B0604030504040204" pitchFamily="34" charset="0"/>
              </a:rPr>
              <a:t>ας την προσοχή της στα ιδιαίτερα προβλήματα που ανακινούν τόσο το περιεχόμενο των γνώσεων όσο και των </a:t>
            </a:r>
            <a:r>
              <a:rPr lang="el-GR" sz="2400" dirty="0" smtClean="0">
                <a:cs typeface="Tahoma" panose="020B0604030504040204" pitchFamily="34" charset="0"/>
              </a:rPr>
              <a:t>δεξιοτήτων </a:t>
            </a:r>
            <a:r>
              <a:rPr lang="en-US" sz="2400" dirty="0" smtClean="0">
                <a:cs typeface="Tahoma" panose="020B0604030504040204" pitchFamily="34" charset="0"/>
              </a:rPr>
              <a:t>π</a:t>
            </a:r>
            <a:r>
              <a:rPr lang="en-US" sz="2400" dirty="0" err="1" smtClean="0">
                <a:cs typeface="Tahoma" panose="020B0604030504040204" pitchFamily="34" charset="0"/>
              </a:rPr>
              <a:t>ου</a:t>
            </a:r>
            <a:r>
              <a:rPr lang="en-US" sz="2400" dirty="0" smtClean="0">
                <a:cs typeface="Tahoma" panose="020B0604030504040204" pitchFamily="34" charset="0"/>
              </a:rPr>
              <a:t> π</a:t>
            </a:r>
            <a:r>
              <a:rPr lang="en-US" sz="2400" dirty="0" err="1" smtClean="0">
                <a:cs typeface="Tahoma" panose="020B0604030504040204" pitchFamily="34" charset="0"/>
              </a:rPr>
              <a:t>ρέ</a:t>
            </a:r>
            <a:r>
              <a:rPr lang="en-US" sz="2400" dirty="0" smtClean="0">
                <a:cs typeface="Tahoma" panose="020B0604030504040204" pitchFamily="34" charset="0"/>
              </a:rPr>
              <a:t>πει να προσκτηθούν. </a:t>
            </a:r>
          </a:p>
          <a:p>
            <a:pPr lvl="1">
              <a:lnSpc>
                <a:spcPct val="80000"/>
              </a:lnSpc>
              <a:spcBef>
                <a:spcPts val="1200"/>
              </a:spcBef>
              <a:spcAft>
                <a:spcPts val="300"/>
              </a:spcAft>
            </a:pPr>
            <a:r>
              <a:rPr lang="el-GR" sz="2400" dirty="0" smtClean="0">
                <a:cs typeface="Tahoma" panose="020B0604030504040204" pitchFamily="34" charset="0"/>
              </a:rPr>
              <a:t>Η </a:t>
            </a:r>
            <a:r>
              <a:rPr lang="el-GR" sz="2400" u="sng" dirty="0" smtClean="0">
                <a:cs typeface="Tahoma" panose="020B0604030504040204" pitchFamily="34" charset="0"/>
              </a:rPr>
              <a:t>Διδακτική ενός γνωστικού αντικειμένου </a:t>
            </a:r>
            <a:r>
              <a:rPr lang="el-GR" sz="2400" dirty="0" smtClean="0">
                <a:cs typeface="Tahoma" panose="020B0604030504040204" pitchFamily="34" charset="0"/>
              </a:rPr>
              <a:t>μελετά τις διαδικασίες μετάδοσης ή/και οικοδόμησης των γνώσεων που συνδέονται με αυτό το γνωστικό αντικείμενο.  </a:t>
            </a:r>
          </a:p>
          <a:p>
            <a:pPr lvl="1">
              <a:lnSpc>
                <a:spcPct val="80000"/>
              </a:lnSpc>
              <a:spcBef>
                <a:spcPts val="1200"/>
              </a:spcBef>
              <a:spcAft>
                <a:spcPts val="300"/>
              </a:spcAft>
            </a:pPr>
            <a:endParaRPr lang="en-US" sz="2400" dirty="0" smtClean="0"/>
          </a:p>
          <a:p>
            <a:pPr>
              <a:lnSpc>
                <a:spcPct val="90000"/>
              </a:lnSpc>
              <a:spcBef>
                <a:spcPts val="1200"/>
              </a:spcBef>
              <a:spcAft>
                <a:spcPts val="300"/>
              </a:spcAft>
              <a:buFont typeface="Wingdings" panose="05000000000000000000" pitchFamily="2" charset="2"/>
              <a:buNone/>
            </a:pPr>
            <a:endParaRPr lang="en-US" sz="2000" dirty="0" smtClean="0"/>
          </a:p>
        </p:txBody>
      </p:sp>
      <p:sp>
        <p:nvSpPr>
          <p:cNvPr id="2458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C0A036-4619-4BB7-87FE-7FE5BEE916B3}" type="slidenum">
              <a:rPr lang="en-US" smtClean="0">
                <a:solidFill>
                  <a:srgbClr val="B5A788"/>
                </a:solidFill>
                <a:latin typeface="Gill Sans MT" panose="020B0502020104020203" pitchFamily="34" charset="0"/>
              </a:rPr>
              <a:pPr/>
              <a:t>8</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714594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33400" y="476250"/>
            <a:ext cx="8610600" cy="952500"/>
          </a:xfrm>
        </p:spPr>
        <p:txBody>
          <a:bodyPr>
            <a:noAutofit/>
          </a:bodyPr>
          <a:lstStyle/>
          <a:p>
            <a:pPr>
              <a:defRPr/>
            </a:pPr>
            <a:r>
              <a:rPr lang="el-GR" sz="4000" b="1" dirty="0" smtClean="0"/>
              <a:t>Λειτουργικός «Ορισμός</a:t>
            </a:r>
            <a:r>
              <a:rPr lang="el-GR" sz="4000" b="1" dirty="0"/>
              <a:t>» της </a:t>
            </a:r>
            <a:r>
              <a:rPr lang="el-GR" sz="4000" b="1" dirty="0" smtClean="0"/>
              <a:t>Διδακτικής των Επιστημών</a:t>
            </a:r>
            <a:endParaRPr lang="el-GR" sz="4000" b="1" dirty="0"/>
          </a:p>
        </p:txBody>
      </p:sp>
      <p:sp>
        <p:nvSpPr>
          <p:cNvPr id="26628" name="Rectangle 3"/>
          <p:cNvSpPr>
            <a:spLocks noGrp="1" noChangeArrowheads="1"/>
          </p:cNvSpPr>
          <p:nvPr>
            <p:ph type="body" idx="1"/>
          </p:nvPr>
        </p:nvSpPr>
        <p:spPr>
          <a:xfrm>
            <a:off x="873125" y="1643063"/>
            <a:ext cx="8270875" cy="4114800"/>
          </a:xfrm>
        </p:spPr>
        <p:txBody>
          <a:bodyPr/>
          <a:lstStyle/>
          <a:p>
            <a:r>
              <a:rPr lang="el-GR" sz="2800" dirty="0" smtClean="0"/>
              <a:t>Η μελέτη των διαδικασιών διδασκαλίας και μάθησης σχετικά με ένα συγκεκριμένο χώρο γνώσης</a:t>
            </a:r>
          </a:p>
          <a:p>
            <a:r>
              <a:rPr lang="el-GR" sz="2800" dirty="0" smtClean="0"/>
              <a:t>για παράδειγμα, </a:t>
            </a:r>
          </a:p>
          <a:p>
            <a:pPr lvl="1"/>
            <a:r>
              <a:rPr lang="el-GR" sz="2400" dirty="0" smtClean="0"/>
              <a:t>ένα μάθημα (π.χ. Μαθηματικά): Διδακτική των Μαθηματικών</a:t>
            </a:r>
          </a:p>
          <a:p>
            <a:pPr lvl="1"/>
            <a:r>
              <a:rPr lang="el-GR" sz="2400" dirty="0" smtClean="0"/>
              <a:t>ή ένα επάγγελμα (π.χ. γραμματέας): Διδακτική των Επαγγελματικών Αντικειμένων </a:t>
            </a:r>
          </a:p>
          <a:p>
            <a:r>
              <a:rPr lang="el-GR" sz="2800" dirty="0" smtClean="0"/>
              <a:t>Η Διδακτική σχετίζεται με τη σχολική μάθηση (με την ευρύτερη έννοια)</a:t>
            </a:r>
          </a:p>
          <a:p>
            <a:endParaRPr lang="en-GB" sz="2800" dirty="0" smtClean="0"/>
          </a:p>
        </p:txBody>
      </p:sp>
      <p:sp>
        <p:nvSpPr>
          <p:cNvPr id="2662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864CDC-1017-42FF-9CF2-8752E3A8BE32}" type="slidenum">
              <a:rPr lang="en-US" smtClean="0">
                <a:solidFill>
                  <a:srgbClr val="B5A788"/>
                </a:solidFill>
                <a:latin typeface="Gill Sans MT" panose="020B0502020104020203" pitchFamily="34" charset="0"/>
              </a:rPr>
              <a:pPr/>
              <a:t>9</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090624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263</TotalTime>
  <Words>4733</Words>
  <Application>Microsoft Office PowerPoint</Application>
  <PresentationFormat>On-screen Show (4:3)</PresentationFormat>
  <Paragraphs>533</Paragraphs>
  <Slides>53</Slides>
  <Notes>38</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Calibri</vt:lpstr>
      <vt:lpstr>Corbel</vt:lpstr>
      <vt:lpstr>Gill Sans MT</vt:lpstr>
      <vt:lpstr>Tahoma</vt:lpstr>
      <vt:lpstr>Times New Roman</vt:lpstr>
      <vt:lpstr>Verdana</vt:lpstr>
      <vt:lpstr>Wingdings</vt:lpstr>
      <vt:lpstr>Wingdings 2</vt:lpstr>
      <vt:lpstr>IV-ICTEGroup.GR.new</vt:lpstr>
      <vt:lpstr>Τίτλος Μαθήματος</vt:lpstr>
      <vt:lpstr>Άδειες Χρήσης</vt:lpstr>
      <vt:lpstr>Χρηματοδότηση</vt:lpstr>
      <vt:lpstr>Σκοπός</vt:lpstr>
      <vt:lpstr>Έννοιες - κλειδιά</vt:lpstr>
      <vt:lpstr>Διδακτική: γενικές παρατηρήσεις</vt:lpstr>
      <vt:lpstr>Το πεδίο έρευνας της Διδακτικής</vt:lpstr>
      <vt:lpstr>Ποιο είναι το αντικείμενο της Διδακτικής; </vt:lpstr>
      <vt:lpstr>Λειτουργικός «Ορισμός» της Διδακτικής των Επιστημών</vt:lpstr>
      <vt:lpstr>Διδακτική των Επιστημών &amp; Θεωρίες Μάθησης</vt:lpstr>
      <vt:lpstr>Συγκρότηση του πεδίου της Διδακτικής των Επιστημών </vt:lpstr>
      <vt:lpstr>Η εξέλιξη της Διδακτικής των Επιστημών</vt:lpstr>
      <vt:lpstr>Με τι ασχολείται η Διδακτική των Επιστημών;</vt:lpstr>
      <vt:lpstr>Το διδακτικό τρίγωνο</vt:lpstr>
      <vt:lpstr>Οι ΤΠΕ στην επίτευξη στόχων της Διδακτικής</vt:lpstr>
      <vt:lpstr>Διδακτικό Τρίγωνο με ΤΠΕ </vt:lpstr>
      <vt:lpstr>Βασικές έννοιες της Διδακτικής</vt:lpstr>
      <vt:lpstr>Το περιεχόμενο της γνώσης</vt:lpstr>
      <vt:lpstr>Προγράμματα Σπουδών</vt:lpstr>
      <vt:lpstr>Αναλυτικό Πρόγραμμα Σπουδών</vt:lpstr>
      <vt:lpstr>Πως προκύπτει η σχολική γνώση;</vt:lpstr>
      <vt:lpstr>Διδακτικός μετασχηματισμός</vt:lpstr>
      <vt:lpstr>Γνώσεις Διδακτικής &amp; ΤΠΕ των εκπαιδευτικών</vt:lpstr>
      <vt:lpstr>Τεχνολογική Διδακτική Γνώση Περιεχομένου (ΤΔΓΠ)</vt:lpstr>
      <vt:lpstr> η ΤΔΓΠ αναλυτικά…</vt:lpstr>
      <vt:lpstr>Η διαδικασία της μάθησης</vt:lpstr>
      <vt:lpstr>Ιδέες και αναπαραστάσεις (1)</vt:lpstr>
      <vt:lpstr>Ιδέες και αναπαραστάσεις (2)</vt:lpstr>
      <vt:lpstr>Λογισμικά ανίχνευσης ιδεών &amp; αναπαραστάσεων </vt:lpstr>
      <vt:lpstr>Γνωστικά &amp; Διδακτικά εμπόδια </vt:lpstr>
      <vt:lpstr>Λογισμικά υπέρβασης γνωστικών εμποδίων</vt:lpstr>
      <vt:lpstr>«Λάθος» &amp; γνωστική σύγκρουση </vt:lpstr>
      <vt:lpstr>ΤΠΕ και γνωστικές συγκρούσεις</vt:lpstr>
      <vt:lpstr>Εννοιολογική αλλαγή</vt:lpstr>
      <vt:lpstr>Παράδειγμα εννοιολογικής αλλαγής</vt:lpstr>
      <vt:lpstr>Η διαδικασία της διδασκαλίας</vt:lpstr>
      <vt:lpstr>Διδακτικό συμβόλαιο</vt:lpstr>
      <vt:lpstr>ΤΠΕ &amp; διδακτικό συμβόλαιο</vt:lpstr>
      <vt:lpstr>Διδακτική κατάσταση</vt:lpstr>
      <vt:lpstr>ΤΠΕ &amp; διδακτικές καταστάσεις</vt:lpstr>
      <vt:lpstr>Οργάνωση αλληλεπιδράσεων</vt:lpstr>
      <vt:lpstr>Διδακτική βοήθεια</vt:lpstr>
      <vt:lpstr>Κατηγορίες διδακτικής βοήθειας</vt:lpstr>
      <vt:lpstr>ΤΠΕ &amp; διδακτικές βοήθειες</vt:lpstr>
      <vt:lpstr>Διδακτική παρέμβαση</vt:lpstr>
      <vt:lpstr>Διδακτική παρέμβαση με ΤΠΕ</vt:lpstr>
      <vt:lpstr>Διδακτική στρατηγική</vt:lpstr>
      <vt:lpstr>Τα χρησιμοποιούμενα μέσα</vt:lpstr>
      <vt:lpstr>Σημειωματα</vt:lpstr>
      <vt:lpstr>Σημείωμα Ιστορικού Εκδόσεων Έργου</vt:lpstr>
      <vt:lpstr>Σημείωμα Αναφοράς </vt:lpstr>
      <vt:lpstr>Σημείωμα Αδειοδότησης</vt:lpstr>
      <vt:lpstr>Τέλος 8ης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65</cp:revision>
  <dcterms:created xsi:type="dcterms:W3CDTF">2014-12-10T08:52:23Z</dcterms:created>
  <dcterms:modified xsi:type="dcterms:W3CDTF">2015-09-09T17:43:09Z</dcterms:modified>
</cp:coreProperties>
</file>