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301" r:id="rId34"/>
    <p:sldId id="302" r:id="rId35"/>
    <p:sldId id="260" r:id="rId36"/>
    <p:sldId id="303" r:id="rId37"/>
    <p:sldId id="262" r:id="rId38"/>
    <p:sldId id="263" r:id="rId39"/>
    <p:sldId id="264" r:id="rId40"/>
    <p:sldId id="265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D8B8-28CA-4B9F-AAEE-B34FA28ECE03}" type="datetimeFigureOut">
              <a:rPr lang="el-GR" smtClean="0"/>
              <a:pPr/>
              <a:t>10/7/2015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8BC9-9CA1-40D7-8476-2EF215905D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CA5A-D28A-40BF-8170-CF5E46D52705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54A0-A766-4E71-87FB-22C80046B6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AB62-D981-42FD-9F44-1B1755E0EE0F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54A0-A766-4E71-87FB-22C80046B6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2FD2-6D8D-432D-AD44-3A5C7F0006BA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54A0-A766-4E71-87FB-22C80046B6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0350"/>
            <a:ext cx="8001000" cy="739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268413"/>
            <a:ext cx="39243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268413"/>
            <a:ext cx="39243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719513"/>
            <a:ext cx="39243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843213" y="4652963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47BD4B3-B9F8-4222-8D1B-803B2F9287DC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8001000" cy="476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506413" cy="476250"/>
          </a:xfrm>
        </p:spPr>
        <p:txBody>
          <a:bodyPr/>
          <a:lstStyle>
            <a:lvl1pPr>
              <a:defRPr/>
            </a:lvl1pPr>
          </a:lstStyle>
          <a:p>
            <a:fld id="{B79FE22C-FF81-481A-8751-81270E1C5BF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0350"/>
            <a:ext cx="8001000" cy="739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268413"/>
            <a:ext cx="39243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68413"/>
            <a:ext cx="39243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43213" y="4652963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BB3087C-6CA3-4881-AA98-EE300119C38B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8001000" cy="476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506413" cy="476250"/>
          </a:xfrm>
        </p:spPr>
        <p:txBody>
          <a:bodyPr/>
          <a:lstStyle>
            <a:lvl1pPr>
              <a:defRPr/>
            </a:lvl1pPr>
          </a:lstStyle>
          <a:p>
            <a:fld id="{C87E1633-D284-4619-AAE4-D5D071E0FF4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0350"/>
            <a:ext cx="8001000" cy="739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268413"/>
            <a:ext cx="8001000" cy="4751387"/>
          </a:xfrm>
        </p:spPr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43213" y="4652963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4CEDBBEF-CF4C-4896-9EE7-0E208ABA7145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8001000" cy="476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506413" cy="476250"/>
          </a:xfrm>
        </p:spPr>
        <p:txBody>
          <a:bodyPr/>
          <a:lstStyle>
            <a:lvl1pPr>
              <a:defRPr/>
            </a:lvl1pPr>
          </a:lstStyle>
          <a:p>
            <a:fld id="{3E211CCC-038F-4BCA-8AC7-8316F93FEF9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E3F9-37E0-498F-A17B-66274BC4DF57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54A0-A766-4E71-87FB-22C80046B6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D0-94D2-49E8-94AA-C931DD3FA8AC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54A0-A766-4E71-87FB-22C80046B6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AE6-DC96-4444-A718-2FCB3F7B2B69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54A0-A766-4E71-87FB-22C80046B6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9095-91DB-473D-9835-32E52BD62016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54A0-A766-4E71-87FB-22C80046B6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71B5-599C-40E6-974D-2F74D7263512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54A0-A766-4E71-87FB-22C80046B6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6137-6745-46E7-880A-8A4B81FA815D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54A0-A766-4E71-87FB-22C80046B6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3BEC-BE31-41DB-B4C4-83A3D0E15F24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54A0-A766-4E71-87FB-22C80046B6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C599-748E-4391-ABA0-B2EE655B8D84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54A0-A766-4E71-87FB-22C80046B6B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72F1-1463-43E2-A149-9DED50FEF578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454A0-A766-4E71-87FB-22C80046B6B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mic_acid" TargetMode="External"/><Relationship Id="rId2" Type="http://schemas.openxmlformats.org/officeDocument/2006/relationships/hyperlink" Target="https://en.wikipedia.org/wiki/Vapour_pressure_of_wate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acadiau.ca/~jmurimbo/Research%20Interests%202.ht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Τεχνολογία Περιβάλλοντος: Επεξεργασία Βιομηχανικών Υγρών Αποβλήτων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57562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2: 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Προηγμένες Διεργασίες Οξείδωσης για την Επεξεργασία Νερού και Υγρών Αποβλήτων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>
                <a:solidFill>
                  <a:schemeClr val="tx1"/>
                </a:solidFill>
              </a:rPr>
              <a:t>Μαντζαβίνος Διονύσιος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Πολυτεχνική Σχολή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Χημικών Μηχανικών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Σταθερές ταχύτητας αντίδρασης</a:t>
            </a:r>
          </a:p>
        </p:txBody>
      </p:sp>
      <p:graphicFrame>
        <p:nvGraphicFramePr>
          <p:cNvPr id="292998" name="Group 134"/>
          <p:cNvGraphicFramePr>
            <a:graphicFrameLocks noGrp="1"/>
          </p:cNvGraphicFramePr>
          <p:nvPr>
            <p:ph idx="1"/>
          </p:nvPr>
        </p:nvGraphicFramePr>
        <p:xfrm>
          <a:off x="566738" y="1268413"/>
          <a:ext cx="8001000" cy="4751390"/>
        </p:xfrm>
        <a:graphic>
          <a:graphicData uri="http://schemas.openxmlformats.org/drawingml/2006/table">
            <a:tbl>
              <a:tblPr/>
              <a:tblGrid>
                <a:gridCol w="3284537"/>
                <a:gridCol w="2520950"/>
                <a:gridCol w="2195513"/>
              </a:tblGrid>
              <a:tr h="528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Οργανική ένωση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Σταθερά ταχύτητας αντίδρασης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270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Ο</a:t>
                      </a:r>
                      <a:r>
                        <a:rPr kumimoji="0" lang="el-GR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ΗΟ</a:t>
                      </a:r>
                      <a:r>
                        <a:rPr kumimoji="0" lang="el-G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Βενζόλιο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7,8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×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</a:t>
                      </a:r>
                      <a:r>
                        <a:rPr kumimoji="0" lang="el-G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Τολουόλιο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7,8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×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</a:t>
                      </a:r>
                      <a:r>
                        <a:rPr kumimoji="0" lang="el-G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Χλωροβενζόλιο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×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</a:t>
                      </a:r>
                      <a:r>
                        <a:rPr kumimoji="0" lang="el-G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Τριχλωροαιθυλένιο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×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</a:t>
                      </a:r>
                      <a:r>
                        <a:rPr kumimoji="0" lang="el-G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Τετραχλωροαιθυλένιο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&lt;0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×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</a:t>
                      </a:r>
                      <a:r>
                        <a:rPr kumimoji="0" lang="el-G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n-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Βουτανόλη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4,6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×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</a:t>
                      </a:r>
                      <a:r>
                        <a:rPr kumimoji="0" lang="el-G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t-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Βουτανόλη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×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</a:t>
                      </a:r>
                      <a:r>
                        <a:rPr kumimoji="0" lang="el-GR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Αντιδράσεις ριζών υδροξυλίου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268413"/>
            <a:ext cx="8253412" cy="720725"/>
          </a:xfrm>
        </p:spPr>
        <p:txBody>
          <a:bodyPr/>
          <a:lstStyle/>
          <a:p>
            <a:r>
              <a:rPr lang="el-GR" sz="2800"/>
              <a:t>Απόσπαση ατόμου υδρογόνου</a:t>
            </a:r>
          </a:p>
        </p:txBody>
      </p:sp>
      <p:graphicFrame>
        <p:nvGraphicFramePr>
          <p:cNvPr id="29389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763713" y="1916113"/>
          <a:ext cx="4573587" cy="531812"/>
        </p:xfrm>
        <a:graphic>
          <a:graphicData uri="http://schemas.openxmlformats.org/presentationml/2006/ole">
            <p:oleObj spid="_x0000_s4098" name="CS ChemDraw Drawing" r:id="rId3" imgW="2198160" imgH="255600" progId="">
              <p:embed/>
            </p:oleObj>
          </a:graphicData>
        </a:graphic>
      </p:graphicFrame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611188" y="2708275"/>
            <a:ext cx="82534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l-GR" sz="2800">
                <a:latin typeface="Times New Roman" pitchFamily="18" charset="0"/>
              </a:rPr>
              <a:t>Προσθήκη σε διπλούς δεσμούς</a:t>
            </a:r>
          </a:p>
        </p:txBody>
      </p:sp>
      <p:graphicFrame>
        <p:nvGraphicFramePr>
          <p:cNvPr id="293895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2339975" y="3429000"/>
          <a:ext cx="5111750" cy="1387475"/>
        </p:xfrm>
        <a:graphic>
          <a:graphicData uri="http://schemas.openxmlformats.org/presentationml/2006/ole">
            <p:oleObj spid="_x0000_s4099" name="CS ChemDraw Drawing" r:id="rId4" imgW="3222720" imgH="874440" progId="">
              <p:embed/>
            </p:oleObj>
          </a:graphicData>
        </a:graphic>
      </p:graphicFrame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611188" y="4724400"/>
            <a:ext cx="82534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l-GR" sz="2800">
                <a:latin typeface="Times New Roman" pitchFamily="18" charset="0"/>
              </a:rPr>
              <a:t>Μεταφορά ηλεκτρονίου</a:t>
            </a:r>
          </a:p>
        </p:txBody>
      </p:sp>
      <p:graphicFrame>
        <p:nvGraphicFramePr>
          <p:cNvPr id="293898" name="Object 10"/>
          <p:cNvGraphicFramePr>
            <a:graphicFrameLocks noChangeAspect="1"/>
          </p:cNvGraphicFramePr>
          <p:nvPr/>
        </p:nvGraphicFramePr>
        <p:xfrm>
          <a:off x="1835150" y="5373688"/>
          <a:ext cx="5257800" cy="649287"/>
        </p:xfrm>
        <a:graphic>
          <a:graphicData uri="http://schemas.openxmlformats.org/presentationml/2006/ole">
            <p:oleObj spid="_x0000_s4100" name="CS ChemDraw Drawing" r:id="rId5" imgW="2572200" imgH="316800" progId="">
              <p:embed/>
            </p:oleObj>
          </a:graphicData>
        </a:graphic>
      </p:graphicFrame>
      <p:sp>
        <p:nvSpPr>
          <p:cNvPr id="293899" name="AutoShape 11"/>
          <p:cNvSpPr>
            <a:spLocks noChangeArrowheads="1"/>
          </p:cNvSpPr>
          <p:nvPr/>
        </p:nvSpPr>
        <p:spPr bwMode="auto">
          <a:xfrm>
            <a:off x="395288" y="1268413"/>
            <a:ext cx="6408737" cy="1296987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3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dirty="0">
                <a:solidFill>
                  <a:schemeClr val="accent1"/>
                </a:solidFill>
              </a:rPr>
              <a:t>Αλυσιδωτές αντιδράσεις ελευθέρων ριζών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l-GR" sz="2800"/>
              <a:t>1. Έναρξη</a:t>
            </a:r>
          </a:p>
          <a:p>
            <a:pPr>
              <a:buFont typeface="Wingdings" pitchFamily="2" charset="2"/>
              <a:buNone/>
            </a:pPr>
            <a:r>
              <a:rPr lang="el-GR" sz="2800"/>
              <a:t>			Χ</a:t>
            </a:r>
            <a:r>
              <a:rPr lang="el-GR" sz="2800" baseline="-25000"/>
              <a:t>2</a:t>
            </a:r>
            <a:r>
              <a:rPr lang="el-GR" sz="2800"/>
              <a:t> </a:t>
            </a:r>
            <a:r>
              <a:rPr lang="el-GR" sz="2800">
                <a:cs typeface="Times New Roman" pitchFamily="18" charset="0"/>
              </a:rPr>
              <a:t>→ 2Χ</a:t>
            </a:r>
            <a:r>
              <a:rPr lang="el-GR" sz="2800" baseline="30000">
                <a:cs typeface="Times New Roman" pitchFamily="18" charset="0"/>
              </a:rPr>
              <a:t>•</a:t>
            </a:r>
          </a:p>
          <a:p>
            <a:pPr>
              <a:buFont typeface="Wingdings" pitchFamily="2" charset="2"/>
              <a:buNone/>
            </a:pPr>
            <a:r>
              <a:rPr lang="el-GR" sz="2800">
                <a:cs typeface="Times New Roman" pitchFamily="18" charset="0"/>
              </a:rPr>
              <a:t>2. Διάδοση</a:t>
            </a:r>
          </a:p>
          <a:p>
            <a:pPr>
              <a:buFont typeface="Wingdings" pitchFamily="2" charset="2"/>
              <a:buNone/>
            </a:pPr>
            <a:r>
              <a:rPr lang="el-GR" sz="2800">
                <a:cs typeface="Times New Roman" pitchFamily="18" charset="0"/>
              </a:rPr>
              <a:t>			Χ</a:t>
            </a:r>
            <a:r>
              <a:rPr lang="el-GR" sz="2800" baseline="30000">
                <a:cs typeface="Times New Roman" pitchFamily="18" charset="0"/>
              </a:rPr>
              <a:t>•</a:t>
            </a:r>
            <a:r>
              <a:rPr lang="el-GR" sz="2800">
                <a:cs typeface="Times New Roman" pitchFamily="18" charset="0"/>
              </a:rPr>
              <a:t> + </a:t>
            </a:r>
            <a:r>
              <a:rPr lang="en-US" sz="2800">
                <a:cs typeface="Times New Roman" pitchFamily="18" charset="0"/>
              </a:rPr>
              <a:t>RH </a:t>
            </a:r>
            <a:r>
              <a:rPr lang="el-GR" sz="2800">
                <a:cs typeface="Times New Roman" pitchFamily="18" charset="0"/>
              </a:rPr>
              <a:t>→</a:t>
            </a:r>
            <a:r>
              <a:rPr lang="en-US" sz="2800">
                <a:cs typeface="Times New Roman" pitchFamily="18" charset="0"/>
              </a:rPr>
              <a:t> R</a:t>
            </a:r>
            <a:r>
              <a:rPr lang="el-GR" sz="2800" baseline="30000">
                <a:cs typeface="Times New Roman" pitchFamily="18" charset="0"/>
              </a:rPr>
              <a:t>•</a:t>
            </a:r>
            <a:r>
              <a:rPr lang="en-US" sz="2800">
                <a:cs typeface="Times New Roman" pitchFamily="18" charset="0"/>
              </a:rPr>
              <a:t> + HX</a:t>
            </a:r>
          </a:p>
          <a:p>
            <a:pPr>
              <a:buFont typeface="Wingdings" pitchFamily="2" charset="2"/>
              <a:buNone/>
            </a:pPr>
            <a:r>
              <a:rPr lang="el-GR" sz="2800">
                <a:cs typeface="Times New Roman" pitchFamily="18" charset="0"/>
              </a:rPr>
              <a:t>			</a:t>
            </a:r>
            <a:r>
              <a:rPr lang="en-US" sz="2800">
                <a:cs typeface="Times New Roman" pitchFamily="18" charset="0"/>
              </a:rPr>
              <a:t>X</a:t>
            </a:r>
            <a:r>
              <a:rPr lang="en-US" sz="2800" baseline="-25000">
                <a:cs typeface="Times New Roman" pitchFamily="18" charset="0"/>
              </a:rPr>
              <a:t>2</a:t>
            </a:r>
            <a:r>
              <a:rPr lang="en-US" sz="2800">
                <a:cs typeface="Times New Roman" pitchFamily="18" charset="0"/>
              </a:rPr>
              <a:t> + R</a:t>
            </a:r>
            <a:r>
              <a:rPr lang="el-GR" sz="2800" baseline="30000">
                <a:cs typeface="Times New Roman" pitchFamily="18" charset="0"/>
              </a:rPr>
              <a:t>•</a:t>
            </a:r>
            <a:r>
              <a:rPr lang="en-US" sz="2800">
                <a:cs typeface="Times New Roman" pitchFamily="18" charset="0"/>
              </a:rPr>
              <a:t> </a:t>
            </a:r>
            <a:r>
              <a:rPr lang="el-GR" sz="2800">
                <a:cs typeface="Times New Roman" pitchFamily="18" charset="0"/>
              </a:rPr>
              <a:t>→</a:t>
            </a:r>
            <a:r>
              <a:rPr lang="en-US" sz="2800">
                <a:cs typeface="Times New Roman" pitchFamily="18" charset="0"/>
              </a:rPr>
              <a:t> RX + X</a:t>
            </a:r>
            <a:r>
              <a:rPr lang="el-GR" sz="2800" baseline="30000">
                <a:cs typeface="Times New Roman" pitchFamily="18" charset="0"/>
              </a:rPr>
              <a:t>•</a:t>
            </a:r>
            <a:endParaRPr lang="en-US" sz="2800" baseline="3000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3. </a:t>
            </a:r>
            <a:r>
              <a:rPr lang="el-GR" sz="2800">
                <a:cs typeface="Times New Roman" pitchFamily="18" charset="0"/>
              </a:rPr>
              <a:t>Τερματισμός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			</a:t>
            </a:r>
            <a:r>
              <a:rPr lang="el-GR" sz="2800">
                <a:cs typeface="Times New Roman" pitchFamily="18" charset="0"/>
              </a:rPr>
              <a:t>Χ</a:t>
            </a:r>
            <a:r>
              <a:rPr lang="el-GR" sz="2800" baseline="30000">
                <a:cs typeface="Times New Roman" pitchFamily="18" charset="0"/>
              </a:rPr>
              <a:t>•</a:t>
            </a:r>
            <a:r>
              <a:rPr lang="el-GR" sz="2800">
                <a:cs typeface="Times New Roman" pitchFamily="18" charset="0"/>
              </a:rPr>
              <a:t> + Χ</a:t>
            </a:r>
            <a:r>
              <a:rPr lang="el-GR" sz="2800" baseline="30000">
                <a:cs typeface="Times New Roman" pitchFamily="18" charset="0"/>
              </a:rPr>
              <a:t>•</a:t>
            </a:r>
            <a:r>
              <a:rPr lang="el-GR" sz="2800">
                <a:cs typeface="Times New Roman" pitchFamily="18" charset="0"/>
              </a:rPr>
              <a:t> → </a:t>
            </a:r>
            <a:r>
              <a:rPr lang="el-GR" sz="2800"/>
              <a:t>Χ</a:t>
            </a:r>
            <a:r>
              <a:rPr lang="el-GR" sz="2800" baseline="-25000"/>
              <a:t>2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			R</a:t>
            </a:r>
            <a:r>
              <a:rPr lang="el-GR" sz="2800" baseline="30000">
                <a:cs typeface="Times New Roman" pitchFamily="18" charset="0"/>
              </a:rPr>
              <a:t>•</a:t>
            </a:r>
            <a:r>
              <a:rPr lang="el-GR" sz="2800">
                <a:cs typeface="Times New Roman" pitchFamily="18" charset="0"/>
              </a:rPr>
              <a:t> + Χ</a:t>
            </a:r>
            <a:r>
              <a:rPr lang="el-GR" sz="2800" baseline="30000">
                <a:cs typeface="Times New Roman" pitchFamily="18" charset="0"/>
              </a:rPr>
              <a:t>•</a:t>
            </a:r>
            <a:r>
              <a:rPr lang="el-GR" sz="2800">
                <a:cs typeface="Times New Roman" pitchFamily="18" charset="0"/>
              </a:rPr>
              <a:t> →</a:t>
            </a:r>
            <a:r>
              <a:rPr lang="en-US" sz="2800">
                <a:cs typeface="Times New Roman" pitchFamily="18" charset="0"/>
              </a:rPr>
              <a:t> RX</a:t>
            </a:r>
            <a:endParaRPr lang="el-GR" sz="280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>
                <a:cs typeface="Times New Roman" pitchFamily="18" charset="0"/>
              </a:rPr>
              <a:t>			R</a:t>
            </a:r>
            <a:r>
              <a:rPr lang="el-GR" sz="2800" baseline="30000">
                <a:cs typeface="Times New Roman" pitchFamily="18" charset="0"/>
              </a:rPr>
              <a:t>•</a:t>
            </a:r>
            <a:r>
              <a:rPr lang="el-GR" sz="2800">
                <a:cs typeface="Times New Roman" pitchFamily="18" charset="0"/>
              </a:rPr>
              <a:t> + </a:t>
            </a:r>
            <a:r>
              <a:rPr lang="en-US" sz="2800">
                <a:cs typeface="Times New Roman" pitchFamily="18" charset="0"/>
              </a:rPr>
              <a:t>R</a:t>
            </a:r>
            <a:r>
              <a:rPr lang="el-GR" sz="2800" baseline="30000">
                <a:cs typeface="Times New Roman" pitchFamily="18" charset="0"/>
              </a:rPr>
              <a:t>•</a:t>
            </a:r>
            <a:r>
              <a:rPr lang="el-GR" sz="2800">
                <a:cs typeface="Times New Roman" pitchFamily="18" charset="0"/>
              </a:rPr>
              <a:t> → </a:t>
            </a:r>
            <a:r>
              <a:rPr lang="en-US" sz="2800">
                <a:cs typeface="Times New Roman" pitchFamily="18" charset="0"/>
              </a:rPr>
              <a:t>R</a:t>
            </a:r>
            <a:r>
              <a:rPr lang="en-US" sz="2800" baseline="-25000">
                <a:cs typeface="Times New Roman" pitchFamily="18" charset="0"/>
              </a:rPr>
              <a:t>2</a:t>
            </a:r>
            <a:endParaRPr lang="el-GR" sz="2800" baseline="-2500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l-GR" sz="2800">
              <a:cs typeface="Times New Roman" pitchFamily="18" charset="0"/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Προηγμένες Διεργασίες Οξείδωσης</a:t>
            </a:r>
          </a:p>
        </p:txBody>
      </p:sp>
      <p:graphicFrame>
        <p:nvGraphicFramePr>
          <p:cNvPr id="303107" name="Object 3"/>
          <p:cNvGraphicFramePr>
            <a:graphicFrameLocks noChangeAspect="1"/>
          </p:cNvGraphicFramePr>
          <p:nvPr>
            <p:ph idx="1"/>
          </p:nvPr>
        </p:nvGraphicFramePr>
        <p:xfrm>
          <a:off x="395288" y="1233488"/>
          <a:ext cx="8424862" cy="4868862"/>
        </p:xfrm>
        <a:graphic>
          <a:graphicData uri="http://schemas.openxmlformats.org/presentationml/2006/ole">
            <p:oleObj spid="_x0000_s5122" name="CS ChemDraw Drawing" r:id="rId3" imgW="4156560" imgH="2401560" progId="">
              <p:embed/>
            </p:oleObj>
          </a:graphicData>
        </a:graphic>
      </p:graphicFrame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Γιατί αναπτύχθηκαν οι ΠΔΟ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;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l-GR"/>
              <a:t>Καταστροφή οργανικών</a:t>
            </a:r>
            <a:r>
              <a:rPr lang="en-US"/>
              <a:t> </a:t>
            </a:r>
            <a:r>
              <a:rPr lang="el-GR"/>
              <a:t>μικρο-ρύπων στο νερό και στα υγρά απόβλητα (π.χ. υπολείμματα φυτοφαρμάκων, φαρμακευτικές ενώσεις).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l-GR"/>
              <a:t>Επεξεργασία βιομηχανικών αποβλήτων τα οποία περιέχουν μη βιο-διασπώμενες οργανικές ενώσεις (π.χ. απόβλητα ελαιοτριβείων, βαφείων, χαρτοβιομηχανίας, φαρμακοβιομηχανίας, διυλιστηρίων).   </a:t>
            </a:r>
            <a:endParaRPr lang="el-GR" sz="380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… υπάρχουν και άλλοι λόγοι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 startAt="3"/>
            </a:pPr>
            <a:r>
              <a:rPr lang="el-GR"/>
              <a:t>Για την αδρανοποίηση παθογόνων μικρο-οργανισμών με χρήση εναλλακτικών απολυμαντικών μέσων εκτός του χλωρίου.</a:t>
            </a:r>
          </a:p>
          <a:p>
            <a:pPr marL="609600" indent="-609600">
              <a:buFont typeface="Wingdings" pitchFamily="2" charset="2"/>
              <a:buAutoNum type="arabicPeriod" startAt="3"/>
            </a:pPr>
            <a:r>
              <a:rPr lang="el-GR"/>
              <a:t>Για την οξείδωση ή αναγωγή τοξικών βαρέων μετάλλων ή μεταλλοειδών σε λιγότερο τοξικά ιόντα </a:t>
            </a:r>
            <a:r>
              <a:rPr lang="en-US"/>
              <a:t>[</a:t>
            </a:r>
            <a:r>
              <a:rPr lang="el-GR"/>
              <a:t>π.χ. </a:t>
            </a:r>
            <a:r>
              <a:rPr lang="en-US"/>
              <a:t>Cr(VI) </a:t>
            </a:r>
            <a:r>
              <a:rPr lang="en-US">
                <a:cs typeface="Times New Roman" pitchFamily="18" charset="0"/>
              </a:rPr>
              <a:t>→ Cr(III), As(III) → As(V)]</a:t>
            </a:r>
            <a:r>
              <a:rPr lang="el-GR">
                <a:cs typeface="Times New Roman" pitchFamily="18" charset="0"/>
              </a:rPr>
              <a:t>.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Ανόργανα συστατικά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Υψηλές συγκεντρώσεις (1.0 έως 1000 </a:t>
            </a:r>
            <a:r>
              <a:rPr lang="en-US"/>
              <a:t>mg/L)</a:t>
            </a:r>
            <a:r>
              <a:rPr lang="el-GR"/>
              <a:t>:</a:t>
            </a: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/>
              <a:t>Ασβέστιο (</a:t>
            </a:r>
            <a:r>
              <a:rPr lang="en-US"/>
              <a:t>Ca</a:t>
            </a:r>
            <a:r>
              <a:rPr lang="en-US" baseline="30000"/>
              <a:t>2+</a:t>
            </a:r>
            <a:r>
              <a:rPr lang="en-US"/>
              <a:t>)</a:t>
            </a:r>
            <a:r>
              <a:rPr lang="el-GR"/>
              <a:t>, Μαγνήσιο</a:t>
            </a:r>
            <a:r>
              <a:rPr lang="en-US"/>
              <a:t> (Mg</a:t>
            </a:r>
            <a:r>
              <a:rPr lang="en-US" baseline="30000"/>
              <a:t>2+</a:t>
            </a:r>
            <a:r>
              <a:rPr lang="en-US"/>
              <a:t>)</a:t>
            </a:r>
            <a:r>
              <a:rPr lang="el-GR"/>
              <a:t>, Νάτριο</a:t>
            </a:r>
            <a:r>
              <a:rPr lang="en-US"/>
              <a:t> (Na</a:t>
            </a:r>
            <a:r>
              <a:rPr lang="en-US" baseline="30000"/>
              <a:t>+</a:t>
            </a:r>
            <a:r>
              <a:rPr lang="en-US"/>
              <a:t>)</a:t>
            </a:r>
            <a:r>
              <a:rPr lang="el-GR"/>
              <a:t>, Κάλιο</a:t>
            </a:r>
            <a:r>
              <a:rPr lang="en-US"/>
              <a:t> (K</a:t>
            </a:r>
            <a:r>
              <a:rPr lang="en-US" baseline="30000"/>
              <a:t>+</a:t>
            </a:r>
            <a:r>
              <a:rPr lang="en-US"/>
              <a:t>)</a:t>
            </a:r>
            <a:endParaRPr lang="el-GR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/>
              <a:t>Όξινα ανθρακικά</a:t>
            </a:r>
            <a:r>
              <a:rPr lang="en-US"/>
              <a:t> (HCO</a:t>
            </a:r>
            <a:r>
              <a:rPr lang="en-US" baseline="-25000"/>
              <a:t>3</a:t>
            </a:r>
            <a:r>
              <a:rPr lang="en-US" baseline="30000"/>
              <a:t>-</a:t>
            </a:r>
            <a:r>
              <a:rPr lang="en-US"/>
              <a:t>)</a:t>
            </a:r>
            <a:r>
              <a:rPr lang="el-GR"/>
              <a:t>, χλωριούχα</a:t>
            </a:r>
            <a:r>
              <a:rPr lang="en-US"/>
              <a:t> (Cl</a:t>
            </a:r>
            <a:r>
              <a:rPr lang="en-US" baseline="30000"/>
              <a:t>-</a:t>
            </a:r>
            <a:r>
              <a:rPr lang="en-US"/>
              <a:t>)</a:t>
            </a:r>
            <a:r>
              <a:rPr lang="el-GR"/>
              <a:t>, θειικά</a:t>
            </a:r>
            <a:r>
              <a:rPr lang="en-US"/>
              <a:t> (SO</a:t>
            </a:r>
            <a:r>
              <a:rPr lang="en-US" baseline="-25000"/>
              <a:t>4</a:t>
            </a:r>
            <a:r>
              <a:rPr lang="en-US" baseline="30000"/>
              <a:t>2-</a:t>
            </a:r>
            <a:r>
              <a:rPr lang="en-US"/>
              <a:t>)</a:t>
            </a:r>
            <a:r>
              <a:rPr lang="el-GR"/>
              <a:t> και νιτρικά</a:t>
            </a:r>
            <a:r>
              <a:rPr lang="en-US"/>
              <a:t> (NO</a:t>
            </a:r>
            <a:r>
              <a:rPr lang="en-US" baseline="-25000"/>
              <a:t>3</a:t>
            </a:r>
            <a:r>
              <a:rPr lang="en-US" baseline="30000"/>
              <a:t>-</a:t>
            </a:r>
            <a:r>
              <a:rPr lang="en-US"/>
              <a:t>)</a:t>
            </a:r>
            <a:endParaRPr lang="el-GR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/>
              <a:t>H</a:t>
            </a:r>
            <a:r>
              <a:rPr lang="en-US" baseline="-25000"/>
              <a:t>4</a:t>
            </a:r>
            <a:r>
              <a:rPr lang="en-US"/>
              <a:t>SiO</a:t>
            </a:r>
            <a:r>
              <a:rPr lang="en-US" baseline="-25000"/>
              <a:t>4</a:t>
            </a:r>
            <a:r>
              <a:rPr lang="en-US"/>
              <a:t> </a:t>
            </a:r>
            <a:r>
              <a:rPr lang="el-GR"/>
              <a:t>(συχνά στις αναλύσεις νερού εμφανίζεται ως </a:t>
            </a:r>
            <a:r>
              <a:rPr lang="en-US"/>
              <a:t>SiO</a:t>
            </a:r>
            <a:r>
              <a:rPr lang="en-US" baseline="-25000"/>
              <a:t>2</a:t>
            </a:r>
            <a:r>
              <a:rPr lang="el-GR"/>
              <a:t>).</a:t>
            </a:r>
          </a:p>
          <a:p>
            <a:pPr>
              <a:lnSpc>
                <a:spcPct val="90000"/>
              </a:lnSpc>
            </a:pPr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Μικρές συγκεντρώσεις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Χαμηλές συγκεντρώσεις (&lt;1 </a:t>
            </a:r>
            <a:r>
              <a:rPr lang="en-US" dirty="0"/>
              <a:t>mg/L):</a:t>
            </a: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Αμμωνίου (</a:t>
            </a:r>
            <a:r>
              <a:rPr lang="en-US" dirty="0"/>
              <a:t>NH</a:t>
            </a:r>
            <a:r>
              <a:rPr lang="el-GR" baseline="-25000" dirty="0"/>
              <a:t>4</a:t>
            </a:r>
            <a:r>
              <a:rPr lang="el-GR" baseline="30000" dirty="0"/>
              <a:t>+</a:t>
            </a:r>
            <a:r>
              <a:rPr lang="el-GR" dirty="0"/>
              <a:t>), αργιλίου (</a:t>
            </a:r>
            <a:r>
              <a:rPr lang="en-US" dirty="0"/>
              <a:t>Al</a:t>
            </a:r>
            <a:r>
              <a:rPr lang="el-GR" baseline="30000" dirty="0"/>
              <a:t>3+</a:t>
            </a:r>
            <a:r>
              <a:rPr lang="el-GR" dirty="0"/>
              <a:t>), αρσενικού (</a:t>
            </a:r>
            <a:r>
              <a:rPr lang="en-US" dirty="0"/>
              <a:t>As</a:t>
            </a:r>
            <a:r>
              <a:rPr lang="en-US" baseline="30000" dirty="0"/>
              <a:t>3+</a:t>
            </a:r>
            <a:r>
              <a:rPr lang="en-US" dirty="0"/>
              <a:t>, As</a:t>
            </a:r>
            <a:r>
              <a:rPr lang="en-US" baseline="30000" dirty="0"/>
              <a:t>5+</a:t>
            </a:r>
            <a:r>
              <a:rPr lang="en-US" dirty="0"/>
              <a:t>)</a:t>
            </a:r>
            <a:r>
              <a:rPr lang="el-GR" dirty="0"/>
              <a:t>, χαλκού</a:t>
            </a:r>
            <a:r>
              <a:rPr lang="en-US" dirty="0"/>
              <a:t> (Cu</a:t>
            </a:r>
            <a:r>
              <a:rPr lang="en-US" baseline="30000" dirty="0"/>
              <a:t>2+</a:t>
            </a:r>
            <a:r>
              <a:rPr lang="en-US" dirty="0"/>
              <a:t>)</a:t>
            </a:r>
            <a:r>
              <a:rPr lang="el-GR" dirty="0"/>
              <a:t>, σιδήρου (</a:t>
            </a:r>
            <a:r>
              <a:rPr lang="en-US" dirty="0"/>
              <a:t>Fe</a:t>
            </a:r>
            <a:r>
              <a:rPr lang="el-GR" baseline="30000" dirty="0"/>
              <a:t>2+</a:t>
            </a:r>
            <a:r>
              <a:rPr lang="el-GR" dirty="0"/>
              <a:t>), μολύβδου</a:t>
            </a:r>
            <a:r>
              <a:rPr lang="en-US" dirty="0"/>
              <a:t> (Pb</a:t>
            </a:r>
            <a:r>
              <a:rPr lang="en-US" baseline="30000" dirty="0"/>
              <a:t>4+</a:t>
            </a:r>
            <a:r>
              <a:rPr lang="en-US" dirty="0"/>
              <a:t>)</a:t>
            </a:r>
            <a:r>
              <a:rPr lang="el-GR" dirty="0"/>
              <a:t>, μαγγανίου (</a:t>
            </a:r>
            <a:r>
              <a:rPr lang="en-US" dirty="0" err="1"/>
              <a:t>Mn</a:t>
            </a:r>
            <a:r>
              <a:rPr lang="el-GR" baseline="30000" dirty="0"/>
              <a:t>2+</a:t>
            </a:r>
            <a:r>
              <a:rPr lang="el-GR" dirty="0"/>
              <a:t>), πυριτίου</a:t>
            </a:r>
            <a:r>
              <a:rPr lang="en-US" dirty="0"/>
              <a:t> (Si</a:t>
            </a:r>
            <a:r>
              <a:rPr lang="en-US" baseline="30000" dirty="0"/>
              <a:t>4+</a:t>
            </a:r>
            <a:r>
              <a:rPr lang="en-US" dirty="0"/>
              <a:t>).</a:t>
            </a: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Φθοριούχα (</a:t>
            </a:r>
            <a:r>
              <a:rPr lang="en-US" dirty="0"/>
              <a:t>F</a:t>
            </a:r>
            <a:r>
              <a:rPr lang="el-GR" baseline="30000" dirty="0"/>
              <a:t>-</a:t>
            </a:r>
            <a:r>
              <a:rPr lang="el-GR" dirty="0"/>
              <a:t> ), νιτρώδη (</a:t>
            </a:r>
            <a:r>
              <a:rPr lang="en-US" dirty="0"/>
              <a:t>NO</a:t>
            </a:r>
            <a:r>
              <a:rPr lang="el-GR" baseline="-25000" dirty="0"/>
              <a:t>2</a:t>
            </a:r>
            <a:r>
              <a:rPr lang="el-GR" baseline="30000" dirty="0"/>
              <a:t>-</a:t>
            </a:r>
            <a:r>
              <a:rPr lang="el-GR" dirty="0"/>
              <a:t>), φωσφορικά (</a:t>
            </a:r>
            <a:r>
              <a:rPr lang="en-US" dirty="0"/>
              <a:t>PO</a:t>
            </a:r>
            <a:r>
              <a:rPr lang="el-GR" baseline="-25000" dirty="0"/>
              <a:t>4</a:t>
            </a:r>
            <a:r>
              <a:rPr lang="el-GR" baseline="30000" dirty="0"/>
              <a:t>3-</a:t>
            </a:r>
            <a:r>
              <a:rPr lang="el-GR" dirty="0"/>
              <a:t>).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Πίνουμε τον περιοδικό πίνακα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r>
              <a:rPr lang="el-GR" dirty="0"/>
              <a:t>Είναι δυνατόν να υπάρχει κάθε στοιχείο του Περιοδικού Πίνακα σε πολύ χαμηλές συγκεντρώσεις (μ</a:t>
            </a:r>
            <a:r>
              <a:rPr lang="en-US" dirty="0"/>
              <a:t>g</a:t>
            </a:r>
            <a:r>
              <a:rPr lang="el-GR" dirty="0"/>
              <a:t>/</a:t>
            </a:r>
            <a:r>
              <a:rPr lang="en-US" dirty="0"/>
              <a:t>L</a:t>
            </a:r>
            <a:r>
              <a:rPr lang="el-GR" dirty="0"/>
              <a:t>)</a:t>
            </a:r>
          </a:p>
          <a:p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… γιατί?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Αυτό μπορεί να οφείλεται είτε στο γήινο υπόβαθρο της περιοχής, είτε σε γεωργική ή βιομηχανική ρύπανση.</a:t>
            </a:r>
          </a:p>
          <a:p>
            <a:r>
              <a:rPr lang="el-GR"/>
              <a:t>Συστατικά που βρίσκονται στο νερό σε πολύ μικρές συγκεντρώσεις μπορεί να διαδραματίζουν πολύ σπουδαίο ρόλο στην υγιεινή και την ποιότητα του νερού (π.χ χρώμιο, κάδμιο, μόλυβδος, αρσενικό).</a:t>
            </a:r>
            <a:endParaRPr lang="en-US"/>
          </a:p>
          <a:p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Σκοπός  </a:t>
            </a:r>
            <a:r>
              <a:rPr lang="el-GR" dirty="0">
                <a:solidFill>
                  <a:schemeClr val="accent1"/>
                </a:solidFill>
              </a:rPr>
              <a:t>Ε</a:t>
            </a:r>
            <a:r>
              <a:rPr lang="el-GR" dirty="0" smtClean="0">
                <a:solidFill>
                  <a:schemeClr val="accent1"/>
                </a:solidFill>
              </a:rPr>
              <a:t>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71612"/>
            <a:ext cx="8394124" cy="4525963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l-GR" sz="3400" dirty="0" smtClean="0"/>
              <a:t>Θα παρουσιαστούν οι προηγμένες διεργασίες οξείδωσης (ΠΔΟ) και ο ορισμός της οξείδωσης. Επίσης θα αναλυθούν τα κοινα χαρακτηριστικά  των ΠΔΟ (ελεύθερες ρίζες, αντιδράσεις ελευθέρων ριζών) καθώς επίσης και ο λόγος για τον οποίο αναπτύχθηκαν (ανόργανοι, οργανικοί ρύποι). </a:t>
            </a:r>
            <a:endParaRPr lang="el-GR" sz="3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Οργανικά συστατικά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Στα φυσικά νερά και στα υγρά απόβλητα μπορεί να περιέχεται μια μεγάλη ποικιλία οργανικών ενώσεων.</a:t>
            </a:r>
          </a:p>
          <a:p>
            <a:pPr>
              <a:lnSpc>
                <a:spcPct val="90000"/>
              </a:lnSpc>
            </a:pPr>
            <a:r>
              <a:rPr lang="el-GR"/>
              <a:t>Ανεπιθύμητες οσμές και γεύσεις στο πόσιμο νερό.</a:t>
            </a:r>
          </a:p>
          <a:p>
            <a:pPr>
              <a:lnSpc>
                <a:spcPct val="90000"/>
              </a:lnSpc>
            </a:pPr>
            <a:r>
              <a:rPr lang="el-GR"/>
              <a:t>Άλλα οργανικά συστατικά είναι τοξικά ακόμη και σε πολύ μικρές συγκεντρώσεις.</a:t>
            </a:r>
          </a:p>
          <a:p>
            <a:pPr>
              <a:lnSpc>
                <a:spcPct val="90000"/>
              </a:lnSpc>
            </a:pPr>
            <a:r>
              <a:rPr lang="el-GR"/>
              <a:t>Πολλές οργανικές ενώσεις είναι καρκινογόνες, ενώ άλλες είναι ύποπτες για καρκινογένεση.</a:t>
            </a:r>
          </a:p>
          <a:p>
            <a:pPr>
              <a:lnSpc>
                <a:spcPct val="90000"/>
              </a:lnSpc>
            </a:pPr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Προέλευση οργανικών συστατικών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l-GR"/>
              <a:t>Οι οργανικές ενώσεις προέρχονται: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/>
              <a:t>Από φυσική αποδόμηση υλικών φυτικής ή</a:t>
            </a:r>
            <a:r>
              <a:rPr lang="en-US"/>
              <a:t> </a:t>
            </a:r>
            <a:r>
              <a:rPr lang="el-GR"/>
              <a:t>ζωικής προέλευσης. </a:t>
            </a:r>
            <a:r>
              <a:rPr lang="el-GR" b="1"/>
              <a:t>Φυσικές οργανικές ενώσεις</a:t>
            </a:r>
            <a:r>
              <a:rPr lang="el-GR"/>
              <a:t> (</a:t>
            </a:r>
            <a:r>
              <a:rPr lang="en-US"/>
              <a:t>Natural Organic Matter, NOM)</a:t>
            </a:r>
            <a:r>
              <a:rPr lang="el-GR"/>
              <a:t>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/>
              <a:t>Από ανθρωπογενείς δραστηριότητες (βιομηχανική, αστική ή αγροτική ρύπανση). </a:t>
            </a:r>
            <a:r>
              <a:rPr lang="el-GR" b="1"/>
              <a:t>Συνθετικές οργανικές ενώσεις</a:t>
            </a:r>
            <a:r>
              <a:rPr lang="el-GR"/>
              <a:t> του νερού.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 startAt="3"/>
            </a:pPr>
            <a:r>
              <a:rPr lang="el-GR"/>
              <a:t>Οργανικές ενώσεις που σχηματίζονται μέσω χημικών αντιδράσεων οι οποίες λαμβάνουν χώρα κατά την απολύμανση του νερού.</a:t>
            </a:r>
          </a:p>
          <a:p>
            <a:pPr marL="609600" indent="-609600">
              <a:buFont typeface="Wingdings" pitchFamily="2" charset="2"/>
              <a:buAutoNum type="arabicPeriod" startAt="3"/>
            </a:pPr>
            <a:r>
              <a:rPr lang="el-GR"/>
              <a:t>Οργανικές ενώσεις οι οποίες προστίθενται ή σχηματίζονται κατά την επεξεργασία ή την μεταφορά του νερού.</a:t>
            </a:r>
          </a:p>
          <a:p>
            <a:pPr marL="609600" indent="-609600"/>
            <a:endParaRPr lang="el-G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Προέλευση οργανικών συστατικών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Συγκεντρώσεις οργανικών ενώσεων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/>
              <a:t>Οι συγκεντρώσεις τους κυμαίνονται από μηδέν (καθαρά υπόγεια νερά) έως μερικές δεκάδες mg/L (υγρά απόβλητα).</a:t>
            </a:r>
          </a:p>
          <a:p>
            <a:r>
              <a:rPr lang="el-GR"/>
              <a:t>Η παρουσία οργανικών ενώσεων στο νερό ήταν γνωστή από παλιά.</a:t>
            </a:r>
          </a:p>
          <a:p>
            <a:r>
              <a:rPr lang="el-GR"/>
              <a:t>Από τη δεκαετία του 1960 έγινε δυνατή η ανίχνευση και ταυτοποίηση τους στο νερό, ακόμα και σε πολύ χαμηλές συγκεντρώσεις, έως και </a:t>
            </a:r>
            <a:r>
              <a:rPr lang="en-US"/>
              <a:t>n</a:t>
            </a:r>
            <a:r>
              <a:rPr lang="el-GR"/>
              <a:t>g/L.</a:t>
            </a:r>
          </a:p>
          <a:p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chemeClr val="accent1"/>
                </a:solidFill>
              </a:rPr>
              <a:t>Φυσικές Οργανικές ενώσεις (</a:t>
            </a:r>
            <a:r>
              <a:rPr lang="en-US" i="1" dirty="0">
                <a:solidFill>
                  <a:schemeClr val="accent1"/>
                </a:solidFill>
              </a:rPr>
              <a:t>NOM)</a:t>
            </a:r>
            <a:endParaRPr lang="el-GR" i="1" dirty="0">
              <a:solidFill>
                <a:schemeClr val="accent1"/>
              </a:solidFill>
            </a:endParaRP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dirty="0"/>
              <a:t>Οι φυσικές οργανικές ενώσεις αποτελούν συνήθως το μεγαλύτερο ποσοστό των οργανικών ενώσεων που απαντούν στο νερό.</a:t>
            </a:r>
          </a:p>
          <a:p>
            <a:pPr>
              <a:lnSpc>
                <a:spcPct val="80000"/>
              </a:lnSpc>
            </a:pPr>
            <a:r>
              <a:rPr lang="el-GR" dirty="0"/>
              <a:t>Προκύπτουν ως αποτέλεσμα των χημικών και μικροβιακών διεργασιών αποδόμησης υλικών φυτικής ή ζωικής προέλευσης (χουμοποίηση).</a:t>
            </a:r>
          </a:p>
          <a:p>
            <a:pPr>
              <a:lnSpc>
                <a:spcPct val="80000"/>
              </a:lnSpc>
            </a:pPr>
            <a:r>
              <a:rPr lang="el-GR" dirty="0"/>
              <a:t>Πρόκειται για ένα πολύπλοκο μίγμα οργανικών ενώσεων με συχνά αδιευκρίνιστη δομή.</a:t>
            </a:r>
            <a:endParaRPr lang="el-GR" sz="2800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Λόγω της πολύπλοκης δομής των φυσικών οργανικών ενώσεων, για την μέτρησή τους στα δείγματα νερού χρησιμοποιείται ως αντιπροσωπευτική μέτρηση ο ολικός οργανικός άνθρακας (</a:t>
            </a:r>
            <a:r>
              <a:rPr lang="en-US"/>
              <a:t>Total Organic Carbon, TOC).</a:t>
            </a:r>
          </a:p>
          <a:p>
            <a:endParaRPr lang="el-G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i="1" dirty="0">
                <a:solidFill>
                  <a:schemeClr val="accent1"/>
                </a:solidFill>
              </a:rPr>
              <a:t>Φυσικές Οργανικές ενώσεις (</a:t>
            </a:r>
            <a:r>
              <a:rPr lang="en-US" i="1" dirty="0">
                <a:solidFill>
                  <a:schemeClr val="accent1"/>
                </a:solidFill>
              </a:rPr>
              <a:t>NOM)</a:t>
            </a:r>
            <a:endParaRPr lang="el-GR" i="1" dirty="0">
              <a:solidFill>
                <a:schemeClr val="accent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Παραπροϊόντα απολύμανσης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dirty="0"/>
              <a:t>Ιστορικά, η παρουσία των ΝΟΜ συνδέθηκε με την αισθητική ποιότητα του νερού.</a:t>
            </a:r>
          </a:p>
          <a:p>
            <a:pPr>
              <a:lnSpc>
                <a:spcPct val="90000"/>
              </a:lnSpc>
            </a:pPr>
            <a:r>
              <a:rPr lang="el-GR" dirty="0"/>
              <a:t>Οι ΝΟΜ προσδίδουν ένα κιτρινωπό χρώμα στο νερό το οποίο είναι δυσάρεστο.</a:t>
            </a:r>
          </a:p>
          <a:p>
            <a:pPr>
              <a:lnSpc>
                <a:spcPct val="90000"/>
              </a:lnSpc>
            </a:pPr>
            <a:r>
              <a:rPr lang="el-GR" dirty="0"/>
              <a:t>Τα τελευταία όμως χρόνια έχει αποδειχθεί ότι το χλώριο (απολυμαντικό μέσο) αντιδρά με τις ΝΟΜ στο νερό με αποτέλεσμα το σχηματισμό παραπροϊόντων απολύμανσης (</a:t>
            </a:r>
            <a:r>
              <a:rPr lang="en-US" dirty="0"/>
              <a:t>Disinfection Byproducts, DBPs) </a:t>
            </a:r>
            <a:r>
              <a:rPr lang="el-GR" dirty="0"/>
              <a:t>τα οποία συχνά είναι καρκινογόνα.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chemeClr val="accent1"/>
                </a:solidFill>
              </a:rPr>
              <a:t>Δομή ΝΟΜ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/>
              <a:t>Οι ΝΟΜ είναι ένα πολύπλοκο μίγμα διαφορετικών ενώσεων με διαφορετικές ιδιότητες.</a:t>
            </a:r>
          </a:p>
          <a:p>
            <a:pPr>
              <a:lnSpc>
                <a:spcPct val="80000"/>
              </a:lnSpc>
            </a:pPr>
            <a:r>
              <a:rPr lang="el-GR"/>
              <a:t>Με βάση τη διαλυτότητά τους σε οξέα και βάσεις μπορούν να χωριστούν σε δύο μεγάλες κατηγορίες:</a:t>
            </a:r>
          </a:p>
          <a:p>
            <a:pPr>
              <a:lnSpc>
                <a:spcPct val="80000"/>
              </a:lnSpc>
            </a:pPr>
            <a:r>
              <a:rPr lang="el-GR"/>
              <a:t>Χουμικά οξέα (</a:t>
            </a:r>
            <a:r>
              <a:rPr lang="en-US"/>
              <a:t>humic acids, HA)</a:t>
            </a:r>
            <a:r>
              <a:rPr lang="el-GR"/>
              <a:t>. Διαλυτά σε pH ›2</a:t>
            </a:r>
            <a:r>
              <a:rPr lang="en-US"/>
              <a:t>.</a:t>
            </a:r>
            <a:endParaRPr lang="el-GR"/>
          </a:p>
          <a:p>
            <a:pPr>
              <a:lnSpc>
                <a:spcPct val="80000"/>
              </a:lnSpc>
            </a:pPr>
            <a:r>
              <a:rPr lang="el-GR"/>
              <a:t>Φουλβικά οξέα</a:t>
            </a:r>
            <a:r>
              <a:rPr lang="en-US"/>
              <a:t> (fulvic acids, FA)</a:t>
            </a:r>
            <a:r>
              <a:rPr lang="el-GR"/>
              <a:t>. Διαλυτά σε κάθε τιμή pH</a:t>
            </a:r>
            <a:r>
              <a:rPr lang="en-US"/>
              <a:t>.</a:t>
            </a:r>
            <a:endParaRPr lang="el-GR"/>
          </a:p>
          <a:p>
            <a:pPr>
              <a:lnSpc>
                <a:spcPct val="80000"/>
              </a:lnSpc>
            </a:pPr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Παράδειγμα χημική δομής ΗΑ</a:t>
            </a:r>
          </a:p>
        </p:txBody>
      </p:sp>
      <p:pic>
        <p:nvPicPr>
          <p:cNvPr id="380932" name="Picture 4" descr="humi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00000"/>
            <a:grayscl/>
            <a:biLevel thresh="50000"/>
          </a:blip>
          <a:srcRect l="229" t="1193" r="1097" b="1857"/>
          <a:stretch>
            <a:fillRect/>
          </a:stretch>
        </p:blipFill>
        <p:spPr>
          <a:xfrm>
            <a:off x="250825" y="2000240"/>
            <a:ext cx="8713788" cy="3003550"/>
          </a:xfrm>
          <a:solidFill>
            <a:schemeClr val="bg1">
              <a:alpha val="67000"/>
            </a:schemeClr>
          </a:solidFill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>
                <a:solidFill>
                  <a:schemeClr val="accent1"/>
                </a:solidFill>
              </a:rPr>
              <a:t>Χημική δομή ΗΑ</a:t>
            </a:r>
          </a:p>
        </p:txBody>
      </p:sp>
      <p:pic>
        <p:nvPicPr>
          <p:cNvPr id="394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250950"/>
            <a:ext cx="7345363" cy="4887913"/>
          </a:xfrm>
          <a:noFill/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29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Περιεχόμενα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4883153"/>
          </a:xfrm>
        </p:spPr>
        <p:txBody>
          <a:bodyPr>
            <a:normAutofit fontScale="25000" lnSpcReduction="20000"/>
          </a:bodyPr>
          <a:lstStyle/>
          <a:p>
            <a:pPr marL="0" indent="0"/>
            <a:r>
              <a:rPr lang="el-GR" sz="7200" dirty="0" smtClean="0"/>
              <a:t>Προηγμένες Διεργασίες Οξείδωσης-Οξείδωση </a:t>
            </a:r>
          </a:p>
          <a:p>
            <a:pPr marL="0" indent="0"/>
            <a:r>
              <a:rPr lang="el-GR" sz="7200" dirty="0" smtClean="0"/>
              <a:t>Κοινό χαρακτηριστικό των ΠΔΟ</a:t>
            </a:r>
          </a:p>
          <a:p>
            <a:pPr marL="0" indent="0"/>
            <a:r>
              <a:rPr lang="el-GR" sz="7200" dirty="0" smtClean="0"/>
              <a:t>Ελεύθερες ρίζες-Ελεύθερες ρίζες υδροξυλίου ΗΟ</a:t>
            </a:r>
            <a:r>
              <a:rPr lang="el-GR" sz="7200" baseline="30000" dirty="0" smtClean="0">
                <a:cs typeface="Times New Roman" pitchFamily="18" charset="0"/>
              </a:rPr>
              <a:t>•</a:t>
            </a:r>
          </a:p>
          <a:p>
            <a:pPr marL="0" indent="0"/>
            <a:r>
              <a:rPr lang="el-GR" sz="7200" dirty="0" smtClean="0"/>
              <a:t>Σταθερές ταχύτητας αντίδρασης</a:t>
            </a:r>
          </a:p>
          <a:p>
            <a:pPr marL="0" indent="0"/>
            <a:r>
              <a:rPr lang="el-GR" sz="7200" dirty="0" smtClean="0"/>
              <a:t>Αντιδράσεις ριζών υδροξυλίου-Αλυσιδωτές αντιδράσεις ελευθέρων ριζών</a:t>
            </a:r>
          </a:p>
          <a:p>
            <a:pPr marL="0" indent="0"/>
            <a:r>
              <a:rPr lang="el-GR" sz="7200" dirty="0" smtClean="0"/>
              <a:t>Προηγμένες Διεργασίες Οξείδωσης</a:t>
            </a:r>
          </a:p>
          <a:p>
            <a:pPr marL="0" indent="0"/>
            <a:r>
              <a:rPr lang="el-GR" sz="7200" dirty="0" smtClean="0"/>
              <a:t>Γιατί αναπτύχθηκαν οι ΠΔΟ</a:t>
            </a:r>
            <a:r>
              <a:rPr lang="en-US" sz="7200" dirty="0" smtClean="0">
                <a:cs typeface="Times New Roman" pitchFamily="18" charset="0"/>
              </a:rPr>
              <a:t>;</a:t>
            </a:r>
            <a:endParaRPr lang="el-GR" sz="7200" dirty="0" smtClean="0">
              <a:cs typeface="Times New Roman" pitchFamily="18" charset="0"/>
            </a:endParaRPr>
          </a:p>
          <a:p>
            <a:pPr marL="0" indent="0"/>
            <a:r>
              <a:rPr lang="el-GR" sz="7200" dirty="0" smtClean="0"/>
              <a:t>Ανόργανα συστατικά</a:t>
            </a:r>
          </a:p>
          <a:p>
            <a:pPr marL="0" indent="0"/>
            <a:r>
              <a:rPr lang="el-GR" sz="7200" dirty="0" smtClean="0"/>
              <a:t>Οργανικά συστατικά</a:t>
            </a:r>
          </a:p>
          <a:p>
            <a:pPr marL="0" indent="0"/>
            <a:r>
              <a:rPr lang="el-GR" sz="7200" dirty="0" smtClean="0"/>
              <a:t>Προέλευση οργανικών συστατικών</a:t>
            </a:r>
          </a:p>
          <a:p>
            <a:pPr marL="0" lvl="0" indent="0"/>
            <a:r>
              <a:rPr lang="el-GR" sz="7200" dirty="0" smtClean="0"/>
              <a:t>Παραπροϊόντα απολύμανσης</a:t>
            </a:r>
          </a:p>
          <a:p>
            <a:pPr marL="0" indent="0"/>
            <a:r>
              <a:rPr lang="el-GR" sz="7200" dirty="0" smtClean="0"/>
              <a:t>Παράδειγμα χημική δομής ΗΑ-</a:t>
            </a:r>
            <a:r>
              <a:rPr lang="el-GR" sz="7200" i="1" dirty="0" smtClean="0"/>
              <a:t>Χημική δομή ΗΑ</a:t>
            </a:r>
            <a:endParaRPr lang="el-GR" sz="7200" dirty="0" smtClean="0"/>
          </a:p>
          <a:p>
            <a:pPr marL="0" lvl="0" indent="0"/>
            <a:r>
              <a:rPr lang="el-GR" sz="7200" dirty="0" smtClean="0"/>
              <a:t>Συνθετικές οργανικές ενώσεις</a:t>
            </a:r>
            <a:endParaRPr lang="en-US" sz="7200" dirty="0" smtClean="0"/>
          </a:p>
          <a:p>
            <a:pPr marL="0" lvl="0" indent="0"/>
            <a:r>
              <a:rPr lang="el-GR" sz="7200" dirty="0" smtClean="0"/>
              <a:t>Κατηγορίες συνθετικών οργανικών ενώσεων</a:t>
            </a:r>
          </a:p>
          <a:p>
            <a:pPr marL="0" lvl="0" indent="0"/>
            <a:r>
              <a:rPr lang="el-GR" sz="7200" dirty="0" smtClean="0"/>
              <a:t>Αστικά</a:t>
            </a:r>
            <a:r>
              <a:rPr lang="el-GR" sz="7200" i="1" dirty="0" smtClean="0"/>
              <a:t> </a:t>
            </a:r>
            <a:r>
              <a:rPr lang="el-GR" sz="7200" dirty="0" smtClean="0"/>
              <a:t>υγρά</a:t>
            </a:r>
            <a:r>
              <a:rPr lang="el-GR" sz="7200" i="1" dirty="0" smtClean="0"/>
              <a:t> </a:t>
            </a:r>
            <a:r>
              <a:rPr lang="el-GR" sz="7200" dirty="0" smtClean="0"/>
              <a:t>απόβλητα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Συνθετικές οργανικές ενώσεις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Η χημική επανάσταση είχε ως αποτέλεσμα τη σύνθεση νέων μορίων και κατά συνέπεια τη δημιουργία ενός τεράστιου αριθμού οργανικών ενώσεων.</a:t>
            </a:r>
          </a:p>
          <a:p>
            <a:pPr>
              <a:lnSpc>
                <a:spcPct val="90000"/>
              </a:lnSpc>
            </a:pPr>
            <a:r>
              <a:rPr lang="el-GR"/>
              <a:t>Οι συνθετικές οργανικές ενώσεις οι οποίες απαντώνται στα φυσικά νερά προέρχονται: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/>
              <a:t>από την βιομηχανία,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/>
              <a:t>τις αγροτικές δραστηριότητες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/>
              <a:t>τα υγρά αστικά απόβλητα</a:t>
            </a:r>
            <a:endParaRPr lang="el-GR" sz="280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dirty="0">
                <a:solidFill>
                  <a:schemeClr val="accent1"/>
                </a:solidFill>
              </a:rPr>
              <a:t>Κατηγορίες συνθετικών οργανικών ενώσεων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/>
              <a:t>Πτητικές Οργανικές Ενώσεις (</a:t>
            </a:r>
            <a:r>
              <a:rPr lang="en-US"/>
              <a:t>VOC</a:t>
            </a:r>
            <a:r>
              <a:rPr lang="el-GR"/>
              <a:t>),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Διαλύτες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Αλογονομένοι Υδρογονάνθρακες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Καύσιμα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Ψυκτικά Υγρά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Φαρμακευτικές ενώσεις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Υπολείμματα φυτοφαρμάκων</a:t>
            </a:r>
          </a:p>
          <a:p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1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Αστικά</a:t>
            </a:r>
            <a:r>
              <a:rPr lang="el-GR" i="1" dirty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chemeClr val="accent1"/>
                </a:solidFill>
              </a:rPr>
              <a:t>υγρά</a:t>
            </a:r>
            <a:r>
              <a:rPr lang="el-GR" i="1" dirty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chemeClr val="accent1"/>
                </a:solidFill>
              </a:rPr>
              <a:t>απόβλητα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/>
              <a:t>Στα αστικά υγρά απόβλητα περιέχεται ένας μεγάλος αριθμός οργανικών ενώσεων.</a:t>
            </a:r>
          </a:p>
          <a:p>
            <a:pPr>
              <a:lnSpc>
                <a:spcPct val="90000"/>
              </a:lnSpc>
            </a:pPr>
            <a:r>
              <a:rPr lang="el-GR"/>
              <a:t>Όσο αποτελεσματική και αν είναι η δευτεροβάθμια βιολογική επεξεργασία, υπάρχει ένας μεγάλος αριθμός οργανικών ενώσεων οι οποίες είναι ανθεκτικές και δεν βιο-αποδομούνται.</a:t>
            </a:r>
          </a:p>
          <a:p>
            <a:pPr>
              <a:lnSpc>
                <a:spcPct val="90000"/>
              </a:lnSpc>
            </a:pPr>
            <a:r>
              <a:rPr lang="el-GR"/>
              <a:t>Οι ενώσεις αυτές περνούν αναλλοίωτες και καταλήγουν στους υδάτινους αποδέκτες, ρυπαίνοντας έτσι τα φυσικά νερά.</a:t>
            </a:r>
          </a:p>
          <a:p>
            <a:pPr>
              <a:lnSpc>
                <a:spcPct val="90000"/>
              </a:lnSpc>
            </a:pPr>
            <a:endParaRPr lang="el-GR" sz="280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schemeClr val="accent1"/>
                </a:solidFill>
              </a:rPr>
              <a:t>Απολύμανση του νερού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/>
              <a:t>Κατά την διεργασία της απολύμανσης του νερού, τα διάφορα απολυμαντικά μέσα που χρησιμοποιούνται αντιδρούν με τις φυσικές οργανικές ενώσεις του νερού και σχηματίζουν δευτερογενείς οργανικές ενώσεις (παραπροϊόντα απολύμανσης, </a:t>
            </a:r>
            <a:r>
              <a:rPr lang="en-US"/>
              <a:t>Disinfection Byproducts, DBPs)</a:t>
            </a:r>
            <a:r>
              <a:rPr lang="el-GR"/>
              <a:t>.</a:t>
            </a:r>
          </a:p>
          <a:p>
            <a:r>
              <a:rPr lang="el-GR"/>
              <a:t>Αρκετές από αυτές τις οργανικές ενώσεις είναι καρκινογόνες.</a:t>
            </a:r>
            <a:endParaRPr lang="el-GR" sz="280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Χλωρίωση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/>
              <a:t>Το χλώριο (</a:t>
            </a:r>
            <a:r>
              <a:rPr lang="en-US"/>
              <a:t>Cl</a:t>
            </a:r>
            <a:r>
              <a:rPr lang="en-US" baseline="-25000"/>
              <a:t>2</a:t>
            </a:r>
            <a:r>
              <a:rPr lang="en-US"/>
              <a:t>) </a:t>
            </a:r>
            <a:r>
              <a:rPr lang="el-GR"/>
              <a:t>και το υποχλωριώδες νάτριο </a:t>
            </a:r>
            <a:r>
              <a:rPr lang="en-US"/>
              <a:t>(NaClO)</a:t>
            </a:r>
            <a:r>
              <a:rPr lang="el-GR"/>
              <a:t> είναι τα πιο γνωστά απολυμαντικά μέσα για την απολύμανση του νερού και των υγρών αποβλήτων.</a:t>
            </a:r>
          </a:p>
          <a:p>
            <a:r>
              <a:rPr lang="el-GR"/>
              <a:t>Ωστόσο, τα απολυμαντικά αυτά αντιδρούν με τις φυσικές οργανικές ενώσεις του νερού και σχηματίζουν αλογονομένες οργανικές ενώσεις, πολλές από τις οποίες είναι καρκινογόνες.</a:t>
            </a:r>
            <a:endParaRPr lang="el-GR" sz="280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Τέλος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35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1470" y="35717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Σημείωμα Χρήσης Έργων Τρίτων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(1/</a:t>
            </a: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1556792"/>
            <a:ext cx="8856984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Έργο αυτό κάνει χρήση των ακόλουθων έργων: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Εικόνες/Σχήματα/Διαγράμματα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Φωτογραφίες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l-G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Διαφάνεια </a:t>
            </a:r>
            <a:r>
              <a:rPr lang="en-US" sz="1700" dirty="0" smtClean="0">
                <a:solidFill>
                  <a:srgbClr val="FF0000"/>
                </a:solidFill>
              </a:rPr>
              <a:t>28</a:t>
            </a:r>
            <a:r>
              <a:rPr kumimoji="0" lang="el-G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1700" dirty="0" smtClean="0"/>
              <a:t>εικόνα</a:t>
            </a:r>
            <a:r>
              <a:rPr lang="en-US" sz="1700" dirty="0" smtClean="0"/>
              <a:t>,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hlinkClick r:id="rId2"/>
              </a:rPr>
              <a:t>https://en.wikipedia.org/wiki/Vapour_pressure_of_water#/media/File:Vapor_Pressure_of_Water.png</a:t>
            </a:r>
            <a:r>
              <a:rPr lang="en-US" sz="1600" dirty="0" smtClean="0">
                <a:hlinkClick r:id="rId3"/>
              </a:rPr>
              <a:t>https://en.wikipedia.org/wiki/Humic_acid#/media/File:Humic_acid.svg</a:t>
            </a:r>
            <a:endParaRPr kumimoji="0" lang="el-GR" sz="1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l-GR" sz="1700" dirty="0" smtClean="0">
                <a:solidFill>
                  <a:srgbClr val="FF0000"/>
                </a:solidFill>
              </a:rPr>
              <a:t>Διαφάνεια </a:t>
            </a:r>
            <a:r>
              <a:rPr lang="el-GR" sz="1700" dirty="0" smtClean="0">
                <a:solidFill>
                  <a:srgbClr val="FF0000"/>
                </a:solidFill>
              </a:rPr>
              <a:t>2</a:t>
            </a:r>
            <a:r>
              <a:rPr lang="en-US" sz="1700" dirty="0" smtClean="0">
                <a:solidFill>
                  <a:srgbClr val="FF0000"/>
                </a:solidFill>
              </a:rPr>
              <a:t>9</a:t>
            </a:r>
            <a:r>
              <a:rPr lang="el-GR" sz="1700" dirty="0" smtClean="0">
                <a:solidFill>
                  <a:srgbClr val="FF0000"/>
                </a:solidFill>
              </a:rPr>
              <a:t>: </a:t>
            </a:r>
            <a:r>
              <a:rPr lang="el-GR" sz="1700" dirty="0" smtClean="0"/>
              <a:t>εικόνα, </a:t>
            </a:r>
            <a:r>
              <a:rPr lang="en-US" sz="1600" smtClean="0">
                <a:hlinkClick r:id="rId2"/>
              </a:rPr>
              <a:t>https://en.wikipedia.org/wiki/Vapour_pressure_of_water#/media/File:Vapor_Pressure_of_Water.png</a:t>
            </a:r>
            <a:r>
              <a:rPr lang="en-US" sz="1600" smtClean="0">
                <a:hlinkClick r:id="rId3"/>
              </a:rPr>
              <a:t>https://en.wikipedia.org/wiki/Humic_acid#/media/File:Humic_acid.svg</a:t>
            </a:r>
            <a:r>
              <a:rPr lang="en-US" sz="1600" smtClean="0">
                <a:hlinkClick r:id="rId4"/>
              </a:rPr>
              <a:t>http://www.acadiau.ca/~jmurimbo/Research%20Interests%202.htm</a:t>
            </a:r>
            <a:r>
              <a:rPr lang="el-GR" sz="1700" smtClean="0"/>
              <a:t> </a:t>
            </a:r>
            <a:endParaRPr lang="el-GR" sz="170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endParaRPr lang="el-GR" sz="2000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</a:pPr>
            <a:endParaRPr lang="el-GR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500066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Χρηματοδότηση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Ιστορικού </a:t>
            </a:r>
            <a:r>
              <a:rPr lang="el-GR" dirty="0" smtClean="0">
                <a:solidFill>
                  <a:schemeClr val="accent1"/>
                </a:solidFill>
              </a:rPr>
              <a:t>Εκδόσεων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l-GR" dirty="0" smtClean="0">
                <a:solidFill>
                  <a:schemeClr val="accent1"/>
                </a:solidFill>
              </a:rPr>
              <a:t>Έργου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1.0.0.  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Αναφοράς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Πατρών. Καθηγητής, Διονύσιος</a:t>
            </a:r>
            <a:r>
              <a:rPr lang="el-GR" sz="2000" dirty="0"/>
              <a:t> </a:t>
            </a:r>
            <a:r>
              <a:rPr lang="el-GR" sz="2000" dirty="0" smtClean="0"/>
              <a:t>Μαντζαβίνος. «Τεχνολογία Πειβάλλοντος: Επεξεργασία Βιομηχανικών Υγρών Αποβλήτων, </a:t>
            </a:r>
            <a:r>
              <a:rPr lang="el-GR" sz="2000" dirty="0"/>
              <a:t>Προηγμένες Διεργασίες Οξείδωσης για την Επεξεργασία Νερού και Υγρών </a:t>
            </a:r>
            <a:r>
              <a:rPr lang="el-GR" sz="2000"/>
              <a:t>Αποβλήτων </a:t>
            </a:r>
            <a:r>
              <a:rPr lang="el-GR" sz="200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/>
              <a:t>https://eclass.upatras.gr/courses/CMNG21</a:t>
            </a:r>
            <a:r>
              <a:rPr lang="el-GR" sz="2000" dirty="0" smtClean="0"/>
              <a:t>70</a:t>
            </a:r>
            <a:r>
              <a:rPr lang="en-US" sz="2000" dirty="0" smtClean="0"/>
              <a:t>/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Προηγμένες Διεργασίες Οξείδωσης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Προηγμένες Διεργασίες Οξείδωσης (</a:t>
            </a:r>
            <a:r>
              <a:rPr lang="en-US" dirty="0"/>
              <a:t>Advanced Oxidation Processes, AOPs): </a:t>
            </a:r>
            <a:r>
              <a:rPr lang="el-GR" dirty="0"/>
              <a:t>Χημικές οξειδωτικές τεχνικές για την επεξεργασία νερού και υγρών αποβλήτων (αστικών και βιομηχανικών).</a:t>
            </a:r>
          </a:p>
          <a:p>
            <a:r>
              <a:rPr lang="el-GR" dirty="0"/>
              <a:t>Καταστροφή οργανικών ή ανόργανων ρύπων.</a:t>
            </a:r>
          </a:p>
          <a:p>
            <a:r>
              <a:rPr lang="el-GR" dirty="0"/>
              <a:t>Αδρανοποίηση παθογόνων μικρο-οργανισμών.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Αδειοδότησης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40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Οξείδωση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268413"/>
            <a:ext cx="7966075" cy="1512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i="1"/>
              <a:t>Ανόργανες ενώσεις</a:t>
            </a:r>
            <a:r>
              <a:rPr lang="el-GR"/>
              <a:t>: αποβολή ηλεκτρονίων και μετάβαση σε υψηλότερη βαθμίδα οξείδωσης:</a:t>
            </a:r>
          </a:p>
          <a:p>
            <a:pPr>
              <a:lnSpc>
                <a:spcPct val="90000"/>
              </a:lnSpc>
            </a:pPr>
            <a:endParaRPr lang="el-GR"/>
          </a:p>
          <a:p>
            <a:pPr>
              <a:lnSpc>
                <a:spcPct val="90000"/>
              </a:lnSpc>
            </a:pPr>
            <a:endParaRPr lang="el-GR" sz="2800"/>
          </a:p>
        </p:txBody>
      </p:sp>
      <p:graphicFrame>
        <p:nvGraphicFramePr>
          <p:cNvPr id="28672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555875" y="2708275"/>
          <a:ext cx="3571875" cy="565150"/>
        </p:xfrm>
        <a:graphic>
          <a:graphicData uri="http://schemas.openxmlformats.org/presentationml/2006/ole">
            <p:oleObj spid="_x0000_s1026" name="CS ChemDraw Drawing" r:id="rId3" imgW="1553760" imgH="246240" progId="">
              <p:embed/>
            </p:oleObj>
          </a:graphicData>
        </a:graphic>
      </p:graphicFrame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539750" y="3213100"/>
            <a:ext cx="77501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i="1" dirty="0">
                <a:latin typeface="Times New Roman" pitchFamily="18" charset="0"/>
              </a:rPr>
              <a:t>Οργανικές ενώσεις</a:t>
            </a:r>
            <a:r>
              <a:rPr lang="el-GR" sz="3200" dirty="0">
                <a:latin typeface="Times New Roman" pitchFamily="18" charset="0"/>
              </a:rPr>
              <a:t>: ένωση με Ο</a:t>
            </a:r>
            <a:r>
              <a:rPr lang="el-GR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l-GR" sz="3200" dirty="0">
                <a:latin typeface="Times New Roman" pitchFamily="18" charset="0"/>
              </a:rPr>
              <a:t>και μετατροπή της σε ανόργανα προϊόντα. Ανοργανοποίηση (</a:t>
            </a:r>
            <a:r>
              <a:rPr lang="en-US" sz="3200" dirty="0">
                <a:latin typeface="Times New Roman" pitchFamily="18" charset="0"/>
              </a:rPr>
              <a:t>mineralization)</a:t>
            </a:r>
            <a:endParaRPr lang="el-GR" sz="3200" dirty="0">
              <a:latin typeface="Times New Roman" pitchFamily="18" charset="0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l-GR" sz="3200" dirty="0">
              <a:latin typeface="Times New Roman" pitchFamily="18" charset="0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l-GR" sz="2800" dirty="0">
              <a:latin typeface="Times New Roman" pitchFamily="18" charset="0"/>
            </a:endParaRPr>
          </a:p>
        </p:txBody>
      </p:sp>
      <p:graphicFrame>
        <p:nvGraphicFramePr>
          <p:cNvPr id="286732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0825" y="4864100"/>
          <a:ext cx="8642350" cy="1285875"/>
        </p:xfrm>
        <a:graphic>
          <a:graphicData uri="http://schemas.openxmlformats.org/presentationml/2006/ole">
            <p:oleObj spid="_x0000_s1027" name="CS ChemDraw Drawing" r:id="rId4" imgW="3654000" imgH="542880" progId="">
              <p:embed/>
            </p:oleObj>
          </a:graphicData>
        </a:graphic>
      </p:graphicFrame>
      <p:pic>
        <p:nvPicPr>
          <p:cNvPr id="10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5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Τα οξειδωτικά προκαλούν οξείδωση </a:t>
            </a:r>
          </a:p>
        </p:txBody>
      </p:sp>
      <p:graphicFrame>
        <p:nvGraphicFramePr>
          <p:cNvPr id="289902" name="Group 110"/>
          <p:cNvGraphicFramePr>
            <a:graphicFrameLocks noGrp="1"/>
          </p:cNvGraphicFramePr>
          <p:nvPr>
            <p:ph sz="half" idx="2"/>
          </p:nvPr>
        </p:nvGraphicFramePr>
        <p:xfrm>
          <a:off x="468313" y="1268413"/>
          <a:ext cx="8351837" cy="4752979"/>
        </p:xfrm>
        <a:graphic>
          <a:graphicData uri="http://schemas.openxmlformats.org/drawingml/2006/table">
            <a:tbl>
              <a:tblPr/>
              <a:tblGrid>
                <a:gridCol w="4464050"/>
                <a:gridCol w="3887787"/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Χημικό είδος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Δυναμικό οξείδωσης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(volt)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Φθόριο,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l-GR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3,053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Ρίζες υδροξυλίου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2,80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Όζον, Ο</a:t>
                      </a:r>
                      <a:r>
                        <a:rPr kumimoji="0" lang="el-G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2,076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Υπεροξείδιο του υδρογόνου, Η</a:t>
                      </a:r>
                      <a:r>
                        <a:rPr kumimoji="0" lang="el-G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Ο</a:t>
                      </a:r>
                      <a:r>
                        <a:rPr kumimoji="0" lang="el-G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1,776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Ρίζες υπεροξειδίου 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</a:t>
                      </a:r>
                      <a:r>
                        <a:rPr kumimoji="0" lang="en-GB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•</a:t>
                      </a:r>
                      <a:endParaRPr kumimoji="0" lang="el-GR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Υπερμαγγανικά ιόντα,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MnO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l-GR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1,507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Υποχλωριώδες οξύ,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HClO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1,482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Χλώριο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Cl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l-GR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Οξυγόνο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l-GR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1,229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9903" name="AutoShape 111"/>
          <p:cNvSpPr>
            <a:spLocks noChangeArrowheads="1"/>
          </p:cNvSpPr>
          <p:nvPr/>
        </p:nvSpPr>
        <p:spPr bwMode="auto">
          <a:xfrm>
            <a:off x="1042988" y="2276475"/>
            <a:ext cx="6553200" cy="431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82103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367855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9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Κοινό χαρακτηριστικό των ΠΔΟ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Διαμεσολάβηση ισχυρών οξυγονούχων οξειδωτικών χημικών ειδών (</a:t>
            </a:r>
            <a:r>
              <a:rPr lang="en-US"/>
              <a:t>Reactive Oxygen Species, ROS) </a:t>
            </a:r>
            <a:r>
              <a:rPr lang="el-GR"/>
              <a:t>στο μηχανισμό οξείδωσης.</a:t>
            </a:r>
          </a:p>
          <a:p>
            <a:pPr>
              <a:lnSpc>
                <a:spcPct val="90000"/>
              </a:lnSpc>
            </a:pPr>
            <a:r>
              <a:rPr lang="el-GR"/>
              <a:t>Ελεύθερες ρίζες:</a:t>
            </a:r>
            <a:endParaRPr lang="el-GR" baseline="3000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l-GR" sz="3200"/>
              <a:t>υδροξυλίου (</a:t>
            </a:r>
            <a:r>
              <a:rPr lang="en-US" sz="3200"/>
              <a:t>hydroxyl radicals)</a:t>
            </a:r>
            <a:r>
              <a:rPr lang="el-GR" sz="3200"/>
              <a:t>, ΗΟ</a:t>
            </a:r>
            <a:r>
              <a:rPr lang="el-GR" sz="3200" baseline="30000">
                <a:cs typeface="Arial" charset="0"/>
              </a:rPr>
              <a:t>•</a:t>
            </a:r>
          </a:p>
          <a:p>
            <a:pPr lvl="1">
              <a:lnSpc>
                <a:spcPct val="90000"/>
              </a:lnSpc>
            </a:pPr>
            <a:r>
              <a:rPr lang="el-GR" sz="3200"/>
              <a:t>υπεροξειδίου (</a:t>
            </a:r>
            <a:r>
              <a:rPr lang="en-US" sz="3200"/>
              <a:t>superoxide</a:t>
            </a:r>
            <a:r>
              <a:rPr lang="el-GR" sz="3200"/>
              <a:t>)</a:t>
            </a:r>
            <a:r>
              <a:rPr lang="en-US" sz="3200"/>
              <a:t> O</a:t>
            </a:r>
            <a:r>
              <a:rPr lang="en-US" sz="3200" baseline="-25000"/>
              <a:t>2</a:t>
            </a:r>
            <a:r>
              <a:rPr lang="en-GB" sz="3200" baseline="30000"/>
              <a:t>•-</a:t>
            </a:r>
            <a:endParaRPr lang="el-GR" sz="3200" baseline="30000"/>
          </a:p>
          <a:p>
            <a:pPr lvl="1">
              <a:lnSpc>
                <a:spcPct val="90000"/>
              </a:lnSpc>
            </a:pPr>
            <a:r>
              <a:rPr lang="el-GR" sz="3200"/>
              <a:t>υπερυδροξυλίου (</a:t>
            </a:r>
            <a:r>
              <a:rPr lang="en-US" sz="3200"/>
              <a:t>perhydroxyl radicals</a:t>
            </a:r>
            <a:r>
              <a:rPr lang="el-GR" sz="3200"/>
              <a:t>) </a:t>
            </a:r>
            <a:r>
              <a:rPr lang="en-GB" sz="3200"/>
              <a:t>HO</a:t>
            </a:r>
            <a:r>
              <a:rPr lang="en-GB" sz="3200" baseline="-25000"/>
              <a:t>2</a:t>
            </a:r>
            <a:r>
              <a:rPr lang="en-GB" sz="3200" baseline="30000"/>
              <a:t>•</a:t>
            </a:r>
            <a:r>
              <a:rPr lang="en-GB" sz="3200"/>
              <a:t> </a:t>
            </a:r>
            <a:endParaRPr lang="el-GR" sz="320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Ελεύθερες ρίζες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268413"/>
            <a:ext cx="7750175" cy="1800225"/>
          </a:xfrm>
        </p:spPr>
        <p:txBody>
          <a:bodyPr/>
          <a:lstStyle/>
          <a:p>
            <a:r>
              <a:rPr lang="el-GR"/>
              <a:t>Προκύπτουν συνήθως από την ομολυτική σχάση ενός ομοιοπολικού δεσμού</a:t>
            </a:r>
          </a:p>
        </p:txBody>
      </p:sp>
      <p:graphicFrame>
        <p:nvGraphicFramePr>
          <p:cNvPr id="28467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636713" y="2492375"/>
          <a:ext cx="5868987" cy="3522663"/>
        </p:xfrm>
        <a:graphic>
          <a:graphicData uri="http://schemas.openxmlformats.org/presentationml/2006/ole">
            <p:oleObj spid="_x0000_s2050" name="CS ChemDraw Drawing" r:id="rId3" imgW="2971080" imgH="1784880" progId="">
              <p:embed/>
            </p:oleObj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Ελεύθερες ρίζες υδροξυλίου ΗΟ</a:t>
            </a:r>
            <a:r>
              <a:rPr lang="el-GR" baseline="30000" dirty="0">
                <a:solidFill>
                  <a:schemeClr val="accent1"/>
                </a:solidFill>
                <a:cs typeface="Times New Roman" pitchFamily="18" charset="0"/>
              </a:rPr>
              <a:t>•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268413"/>
            <a:ext cx="8253412" cy="4751387"/>
          </a:xfrm>
        </p:spPr>
        <p:txBody>
          <a:bodyPr/>
          <a:lstStyle/>
          <a:p>
            <a:r>
              <a:rPr lang="el-GR" dirty="0"/>
              <a:t>Ισχυρό οξειδωτικό (δυναμικό οξείδ. 2,8 </a:t>
            </a:r>
            <a:r>
              <a:rPr lang="en-US" dirty="0"/>
              <a:t>V)</a:t>
            </a:r>
            <a:endParaRPr lang="el-GR" dirty="0"/>
          </a:p>
          <a:p>
            <a:r>
              <a:rPr lang="el-GR" dirty="0"/>
              <a:t>Βραχύβιο ενδιάμεσο (χρόνος ζωής 100 μ</a:t>
            </a:r>
            <a:r>
              <a:rPr lang="en-US" dirty="0"/>
              <a:t>s)</a:t>
            </a:r>
          </a:p>
          <a:p>
            <a:r>
              <a:rPr lang="el-GR" dirty="0"/>
              <a:t>Παρουσιάζει:</a:t>
            </a:r>
          </a:p>
          <a:p>
            <a:pPr lvl="1"/>
            <a:r>
              <a:rPr lang="el-GR" sz="3200" dirty="0"/>
              <a:t>μεγάλη δραστικότητα</a:t>
            </a:r>
          </a:p>
          <a:p>
            <a:pPr lvl="1"/>
            <a:r>
              <a:rPr lang="el-GR" sz="3200" dirty="0"/>
              <a:t>μικρή εκλεκτικότητα</a:t>
            </a:r>
          </a:p>
          <a:p>
            <a:r>
              <a:rPr lang="el-GR" dirty="0"/>
              <a:t>Έχει ηλεκτρονιόφιλο χαρακτήρα (χάσμα οκτάδας)</a:t>
            </a:r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563938" y="4852988"/>
          <a:ext cx="2087562" cy="1208087"/>
        </p:xfrm>
        <a:graphic>
          <a:graphicData uri="http://schemas.openxmlformats.org/presentationml/2006/ole">
            <p:oleObj spid="_x0000_s3074" name="CS ChemDraw Drawing" r:id="rId3" imgW="564840" imgH="327240" progId="">
              <p:embed/>
            </p:oleObj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1699</Words>
  <Application>Microsoft Office PowerPoint</Application>
  <PresentationFormat>On-screen Show (4:3)</PresentationFormat>
  <Paragraphs>259</Paragraphs>
  <Slides>40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CS ChemDraw Drawing</vt:lpstr>
      <vt:lpstr>Τεχνολογία Περιβάλλοντος: Επεξεργασία Βιομηχανικών Υγρών Αποβλήτων</vt:lpstr>
      <vt:lpstr>Σκοπός  Ενότητας</vt:lpstr>
      <vt:lpstr>Περιεχόμενα ενότητας</vt:lpstr>
      <vt:lpstr>Προηγμένες Διεργασίες Οξείδωσης</vt:lpstr>
      <vt:lpstr>Οξείδωση</vt:lpstr>
      <vt:lpstr>Τα οξειδωτικά προκαλούν οξείδωση </vt:lpstr>
      <vt:lpstr>Κοινό χαρακτηριστικό των ΠΔΟ</vt:lpstr>
      <vt:lpstr>Ελεύθερες ρίζες</vt:lpstr>
      <vt:lpstr>Ελεύθερες ρίζες υδροξυλίου ΗΟ•</vt:lpstr>
      <vt:lpstr>Σταθερές ταχύτητας αντίδρασης</vt:lpstr>
      <vt:lpstr>Αντιδράσεις ριζών υδροξυλίου</vt:lpstr>
      <vt:lpstr>Αλυσιδωτές αντιδράσεις ελευθέρων ριζών</vt:lpstr>
      <vt:lpstr>Προηγμένες Διεργασίες Οξείδωσης</vt:lpstr>
      <vt:lpstr>Γιατί αναπτύχθηκαν οι ΠΔΟ;</vt:lpstr>
      <vt:lpstr>… υπάρχουν και άλλοι λόγοι</vt:lpstr>
      <vt:lpstr>Ανόργανα συστατικά</vt:lpstr>
      <vt:lpstr>Μικρές συγκεντρώσεις</vt:lpstr>
      <vt:lpstr>Πίνουμε τον περιοδικό πίνακα</vt:lpstr>
      <vt:lpstr>… γιατί?</vt:lpstr>
      <vt:lpstr>Οργανικά συστατικά</vt:lpstr>
      <vt:lpstr>Προέλευση οργανικών συστατικών</vt:lpstr>
      <vt:lpstr>Προέλευση οργανικών συστατικών</vt:lpstr>
      <vt:lpstr>Συγκεντρώσεις οργανικών ενώσεων</vt:lpstr>
      <vt:lpstr>Φυσικές Οργανικές ενώσεις (NOM)</vt:lpstr>
      <vt:lpstr>Φυσικές Οργανικές ενώσεις (NOM)</vt:lpstr>
      <vt:lpstr>Παραπροϊόντα απολύμανσης</vt:lpstr>
      <vt:lpstr>Δομή ΝΟΜ</vt:lpstr>
      <vt:lpstr>Παράδειγμα χημική δομής ΗΑ</vt:lpstr>
      <vt:lpstr>Χημική δομή ΗΑ</vt:lpstr>
      <vt:lpstr>Συνθετικές οργανικές ενώσεις</vt:lpstr>
      <vt:lpstr>Κατηγορίες συνθετικών οργανικών ενώσεων</vt:lpstr>
      <vt:lpstr>Αστικά υγρά απόβλητα</vt:lpstr>
      <vt:lpstr>Απολύμανση του νερού</vt:lpstr>
      <vt:lpstr>Χλωρίωση</vt:lpstr>
      <vt:lpstr>Τέλος Ενότητας</vt:lpstr>
      <vt:lpstr>Slide 36</vt:lpstr>
      <vt:lpstr>Χρηματοδότηση</vt:lpstr>
      <vt:lpstr>Σημείωμα Ιστορικού Εκδόσεων Έργου</vt:lpstr>
      <vt:lpstr>Σημείωμα Αναφοράς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Τεχνολογία Περιβάλλοντος: Επεξεργασία Βιομηχανικών Υγρών Αποβλήτων</dc:title>
  <dc:creator>Spyretos</dc:creator>
  <cp:lastModifiedBy>Spyretos</cp:lastModifiedBy>
  <cp:revision>26</cp:revision>
  <dcterms:created xsi:type="dcterms:W3CDTF">2015-07-06T13:08:11Z</dcterms:created>
  <dcterms:modified xsi:type="dcterms:W3CDTF">2015-07-10T09:34:03Z</dcterms:modified>
</cp:coreProperties>
</file>