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notesMasterIdLst>
    <p:notesMasterId r:id="rId45"/>
  </p:notesMasterIdLst>
  <p:sldIdLst>
    <p:sldId id="298" r:id="rId6"/>
    <p:sldId id="257" r:id="rId7"/>
    <p:sldId id="258" r:id="rId8"/>
    <p:sldId id="274" r:id="rId9"/>
    <p:sldId id="268" r:id="rId10"/>
    <p:sldId id="269" r:id="rId11"/>
    <p:sldId id="271" r:id="rId12"/>
    <p:sldId id="272" r:id="rId13"/>
    <p:sldId id="273" r:id="rId14"/>
    <p:sldId id="291" r:id="rId15"/>
    <p:sldId id="293" r:id="rId16"/>
    <p:sldId id="261" r:id="rId17"/>
    <p:sldId id="275" r:id="rId18"/>
    <p:sldId id="277" r:id="rId19"/>
    <p:sldId id="283" r:id="rId20"/>
    <p:sldId id="279" r:id="rId21"/>
    <p:sldId id="282" r:id="rId22"/>
    <p:sldId id="285" r:id="rId23"/>
    <p:sldId id="278" r:id="rId24"/>
    <p:sldId id="281" r:id="rId25"/>
    <p:sldId id="287" r:id="rId26"/>
    <p:sldId id="288" r:id="rId27"/>
    <p:sldId id="259" r:id="rId28"/>
    <p:sldId id="292" r:id="rId29"/>
    <p:sldId id="276" r:id="rId30"/>
    <p:sldId id="262" r:id="rId31"/>
    <p:sldId id="265" r:id="rId32"/>
    <p:sldId id="266" r:id="rId33"/>
    <p:sldId id="270" r:id="rId34"/>
    <p:sldId id="280" r:id="rId35"/>
    <p:sldId id="267" r:id="rId36"/>
    <p:sldId id="294" r:id="rId37"/>
    <p:sldId id="296" r:id="rId38"/>
    <p:sldId id="299" r:id="rId39"/>
    <p:sldId id="300" r:id="rId40"/>
    <p:sldId id="301" r:id="rId41"/>
    <p:sldId id="303" r:id="rId42"/>
    <p:sldId id="304" r:id="rId43"/>
    <p:sldId id="302" r:id="rId4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425"/>
    <a:srgbClr val="408016"/>
    <a:srgbClr val="EC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BF42E-0CE6-0E44-B87F-0F496E0F5C09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88E54-0331-814E-9F07-7E5B1C6CF5A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4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AF668E3-1964-4669-90E3-9FE9FC572CD2}" type="slidenum">
              <a:rPr lang="el-GR" altLang="el-GR">
                <a:solidFill>
                  <a:srgbClr val="000000"/>
                </a:solidFill>
              </a:rPr>
              <a:pPr eaLnBrk="1" hangingPunct="1"/>
              <a:t>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FEA9B69-4287-4D62-92B2-3783A6C655F8}" type="slidenum">
              <a:rPr lang="el-GR" altLang="el-GR" sz="1200" smtClean="0">
                <a:solidFill>
                  <a:srgbClr val="000000"/>
                </a:solidFill>
              </a:rPr>
              <a:pPr/>
              <a:t>38</a:t>
            </a:fld>
            <a:endParaRPr lang="el-GR" altLang="el-GR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8948FF-CF1B-4F16-BA88-560603BE5405}" type="slidenum">
              <a:rPr lang="el-GR" altLang="el-GR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1" hangingPunct="1">
                <a:spcBef>
                  <a:spcPct val="0"/>
                </a:spcBef>
              </a:pPr>
              <a:t>39</a:t>
            </a:fld>
            <a:endParaRPr lang="el-GR" altLang="el-GR" smtClean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93DF8-F0D9-A544-B66A-AEBDA107B87C}" type="slidenum">
              <a:rPr lang="de-DE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11</a:t>
            </a:fld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277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72A9C-7481-9B4C-94AD-E0DA02DBF640}" type="slidenum">
              <a:rPr lang="de-DE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12</a:t>
            </a:fld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481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EBBEF-AF6C-724A-874B-AB8D6BD658B8}" type="slidenum">
              <a:rPr lang="de-DE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23</a:t>
            </a:fld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072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54CA0-A97F-0947-8189-76A8427B065D}" type="slidenum">
              <a:rPr lang="de-DE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26</a:t>
            </a:fld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86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5837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0F4404-9387-4585-9CAA-C4CF8944C581}" type="slidenum">
              <a:rPr lang="el-GR" altLang="el-GR" smtClean="0">
                <a:solidFill>
                  <a:srgbClr val="000000"/>
                </a:solidFill>
              </a:rPr>
              <a:pPr/>
              <a:t>35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6D45083-5ED0-4DFC-9DFD-CCC26A0D8DB1}" type="slidenum">
              <a:rPr lang="el-GR" altLang="el-GR" sz="1200" smtClean="0">
                <a:solidFill>
                  <a:srgbClr val="000000"/>
                </a:solidFill>
              </a:rPr>
              <a:pPr/>
              <a:t>37</a:t>
            </a:fld>
            <a:endParaRPr lang="el-GR" altLang="el-GR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4642EC4-E959-4040-8E79-39F7689BF515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34EC459-9295-4C38-A1C7-FC65EADBA5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730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EEF30CB-DA68-4642-B2CF-A98A172D7563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AD3AEB5-11DE-4DEC-8E4B-A7D1BB85AB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51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A25ABF8-92CF-4E31-82B9-AD024967D7F0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4BCDA2-1C95-40C9-86B6-B2650670FE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63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E81EE51-1368-4D35-9D92-BB255E320498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9FC5F4D-C241-4C53-9379-40BF600AD9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48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569734D-47F7-4367-8CF9-C9E91D11947D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701AE68-C9EA-453A-9FBF-F1CE13AD18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85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DA362FE-BE8A-42FF-AA39-744CDABA7A7F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6616319-7C8D-495C-BF9F-F284CAEDA0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42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9DB820C-632B-44DD-B431-461ABBEC76A7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C0089CC-CC59-4221-9015-5F0A9E508A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851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179C2E0-5D66-4DC2-9C7E-D4F603A54C4C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7E6E641-1324-45A6-B6C6-F2A701736B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50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E852AD1-9A36-48E6-B2A0-9A41440C2C81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9B386C8-5741-48CE-98F4-8B43E8E234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59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6414019-BFC5-4151-AAA9-B7EFB418EAD6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DC29162-16C3-4957-8B28-73553CCBB3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940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E2927B7-4451-4D52-8FB6-EE0CB2EE88D8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61F20E3-9036-45F4-9317-0DB5B0EC2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631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6" y="463562"/>
            <a:ext cx="7770813" cy="14335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4A07557-ADC1-4DA0-BE90-99E67B5A77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90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50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067B1CE-6DBF-4981-ABBB-754A6B4C01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743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85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2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8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63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10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59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70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57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26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18" y="463586"/>
            <a:ext cx="7770813" cy="14335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531A-4BC3-B845-95F2-C05FC71816C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86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74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9EC8-F4E6-C543-9E23-1814043C360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79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9C536E6-6E66-44CA-BFC9-6A0DB265E575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A77C9B1-3949-4DC8-AF6B-55D36CE446F8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63354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E48705F-2A9C-43E3-98CC-8563751F3456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E338211-F279-4E7E-B95F-DCAB3F3EBD80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48553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E327FAC-F509-4E88-A0E3-C2A90129BBE8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9113F28-26FD-42E3-BD00-9B0D8633BA7A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1161594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DA39280-EEE3-4F25-B108-D5DD2AE9AA64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34C92E4-C0C7-4134-89B2-7D5A8D6D2791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843928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A6289E5-0668-45C9-A27C-86C851282BB8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FDAE972-229E-4EAB-A951-380AB568F17A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456168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23A670F-83D4-4E2E-977E-A50FF45F7286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496D8A5-C736-462E-9C55-F094323DECC3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2428982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B3B2D8C-8E26-42F7-B015-D71028AB80D8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00461A8-487D-4247-A7D4-DE6EB504747B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2857647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8A152B7-64A3-4656-913B-FE9FC8638551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561AAF4-4C8C-4821-971A-7AFF3E5EF4B3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387786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2C48870-E48E-4F9A-9499-954887A64141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AB9A020-A525-4669-951E-E480BC3687B2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797674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3FC777C-9746-46CA-B9AB-4BE51ACF25DB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45C652E-0E19-4261-A9D4-0C51C0D9B285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2602547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41DCE82-1FFD-4A72-A2AB-ADCF58285AEC}" type="datetimeFigureOut">
              <a:rPr lang="de-DE" altLang="el-GR"/>
              <a:pPr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26C91E-E911-4176-86A3-907E4887AF21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2175476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14" y="463578"/>
            <a:ext cx="7770813" cy="14335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A29485A-FDEC-4289-B018-0E17842A777B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1681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66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pitchFamily="2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01A8A15-53C1-491F-A6FE-9A270AE6DF7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01550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0A23902-7770-4A65-93B2-77D5BBCD852C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4596648-4C67-4262-B7C6-FE05B26FB6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144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F9273C5-02CC-4DF3-85E4-E7555718CE43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2B77D10-E39E-4159-8BEC-1E136BA527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096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9539EBA-DA52-4EBC-92B0-561BDAD6C9BC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0A17106-C6AF-46A1-A031-7F03D45B5F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994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BCF767A-A5E3-432B-B303-2FB7ABDBD535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F96CF99-C5CD-44CA-BC6B-0EF2481D74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628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11D7B20-AD7C-4C42-B74B-2DBFA2E130A3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D0BBC51-D4B2-419B-BD05-BCA47285C1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7630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DD99337-40A7-4397-9899-7A9278A1AE77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63CB1F6-477E-4924-B553-080394F76B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682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5B031E7-DAD5-4AF3-BD54-37AD56480990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E4AF193-1828-4BAD-A79F-1038467B26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514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74955C1-001A-4133-BF81-0E06991EDFD5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36E3C66-F911-4334-986A-B7ADC9265A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395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92BF3FA-2907-4D71-8FA8-AC63A0CA4EF4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D1D5E89-DBB5-49D0-B78D-02D21EBF3B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5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CDC94BA-2CC4-44A1-9CD3-7249D3DE377B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95B41D4-49CD-4F85-8664-86A473F3BF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418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A499D46-940E-4ED6-B0BC-5584B191690E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082711-58D7-47BB-85C1-906362B49C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49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4" y="463558"/>
            <a:ext cx="7770813" cy="14335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DDF978E-8389-4158-9C84-8FFB0A31A1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435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72774E4-8B0D-4EE3-AE78-47997C4C9D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4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4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5A7D-37D8-2849-9FE7-8828E140A0C2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FF04-C628-8B47-944A-17DB8EA77BC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Mastertitelformat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Mastertextformat bearbeiten</a:t>
            </a:r>
          </a:p>
          <a:p>
            <a:pPr lvl="1"/>
            <a:r>
              <a:rPr lang="de-DE" altLang="el-GR" smtClean="0"/>
              <a:t>Zweite Ebene</a:t>
            </a:r>
          </a:p>
          <a:p>
            <a:pPr lvl="2"/>
            <a:r>
              <a:rPr lang="de-DE" altLang="el-GR" smtClean="0"/>
              <a:t>Dritte Ebene</a:t>
            </a:r>
          </a:p>
          <a:p>
            <a:pPr lvl="3"/>
            <a:r>
              <a:rPr lang="de-DE" altLang="el-GR" smtClean="0"/>
              <a:t>Vierte Ebene</a:t>
            </a:r>
          </a:p>
          <a:p>
            <a:pPr lvl="4"/>
            <a:r>
              <a:rPr lang="de-DE" altLang="el-GR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81EFAD2-C280-4C32-A69E-1D023849381C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952DBBB-AA2C-40AF-85A3-994F1C8A11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32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81BF-5018-E24D-8F74-C6BA517922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9B30-B992-0844-BE1C-33A266BBF81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Mastertitelformat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Mastertextformat bearbeiten</a:t>
            </a:r>
          </a:p>
          <a:p>
            <a:pPr lvl="1"/>
            <a:r>
              <a:rPr lang="de-DE" altLang="el-GR" smtClean="0"/>
              <a:t>Zweite Ebene</a:t>
            </a:r>
          </a:p>
          <a:p>
            <a:pPr lvl="2"/>
            <a:r>
              <a:rPr lang="de-DE" altLang="el-GR" smtClean="0"/>
              <a:t>Dritte Ebene</a:t>
            </a:r>
          </a:p>
          <a:p>
            <a:pPr lvl="3"/>
            <a:r>
              <a:rPr lang="de-DE" altLang="el-GR" smtClean="0"/>
              <a:t>Vierte Ebene</a:t>
            </a:r>
          </a:p>
          <a:p>
            <a:pPr lvl="4"/>
            <a:r>
              <a:rPr lang="de-DE" altLang="el-GR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0D5FE3-3A56-4ACF-99CE-4E6F0C1C6BD6}" type="datetimeFigureOut">
              <a:rPr lang="de-DE" alt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21.09.2015</a:t>
            </a:fld>
            <a:endParaRPr lang="de-DE" altLang="el-G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55ABD-BAA2-4BCF-8940-A48B05129437}" type="slidenum">
              <a:rPr lang="de-DE" alt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el-GR"/>
          </a:p>
        </p:txBody>
      </p:sp>
    </p:spTree>
    <p:extLst>
      <p:ext uri="{BB962C8B-B14F-4D97-AF65-F5344CB8AC3E}">
        <p14:creationId xmlns:p14="http://schemas.microsoft.com/office/powerpoint/2010/main" val="190341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Mastertitelformat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l-GR" smtClean="0"/>
              <a:t>Mastertextformat bearbeiten</a:t>
            </a:r>
          </a:p>
          <a:p>
            <a:pPr lvl="1"/>
            <a:r>
              <a:rPr lang="de-DE" altLang="el-GR" smtClean="0"/>
              <a:t>Zweite Ebene</a:t>
            </a:r>
          </a:p>
          <a:p>
            <a:pPr lvl="2"/>
            <a:r>
              <a:rPr lang="de-DE" altLang="el-GR" smtClean="0"/>
              <a:t>Dritte Ebene</a:t>
            </a:r>
          </a:p>
          <a:p>
            <a:pPr lvl="3"/>
            <a:r>
              <a:rPr lang="de-DE" altLang="el-GR" smtClean="0"/>
              <a:t>Vierte Ebene</a:t>
            </a:r>
          </a:p>
          <a:p>
            <a:pPr lvl="4"/>
            <a:r>
              <a:rPr lang="de-DE" altLang="el-GR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36761FF-A5E8-4C8C-B549-2FA9712CEAF8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B2026DCA-86C7-4C9E-A649-F00433C942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9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ctrTitle"/>
          </p:nvPr>
        </p:nvSpPr>
        <p:spPr>
          <a:xfrm>
            <a:off x="685800" y="2006604"/>
            <a:ext cx="7772400" cy="1470025"/>
          </a:xfrm>
        </p:spPr>
        <p:txBody>
          <a:bodyPr/>
          <a:lstStyle/>
          <a:p>
            <a:r>
              <a:rPr lang="el-GR" altLang="el-GR" sz="3600" b="1" smtClean="0"/>
              <a:t>«Εισαγωγή στην Αρχαιολογία των Αρχαίων Θεάτρων»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384550"/>
            <a:ext cx="7775575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l-GR" sz="28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11: Η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 Urbis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 τα πρώτα λίθινα θέατρα στη Ρώμη (Πομπηίου, Μαρκέλλου)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 startAt="3"/>
              <a:defRPr/>
            </a:pPr>
            <a:r>
              <a:rPr lang="el-GR" sz="24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 θέατρο του Μαρκέλλου</a:t>
            </a:r>
            <a:endParaRPr lang="en-US" sz="2400" u="sng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Μάρτιν Κρέεμπ</a:t>
            </a:r>
            <a:endParaRPr lang="el-GR" sz="28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Τμήμα Θεατρικών Σπουδών</a:t>
            </a:r>
            <a:endParaRPr lang="en-US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l-GR" sz="2800" dirty="0" smtClean="0"/>
          </a:p>
        </p:txBody>
      </p:sp>
      <p:pic>
        <p:nvPicPr>
          <p:cNvPr id="17412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Εικόνα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2" y="279400"/>
            <a:ext cx="369411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7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16"/>
            <a:ext cx="9144000" cy="681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 descr="Marcellusth#1"/>
          <p:cNvPicPr>
            <a:picLocks noChangeAspect="1" noChangeArrowheads="1"/>
          </p:cNvPicPr>
          <p:nvPr/>
        </p:nvPicPr>
        <p:blipFill>
          <a:blip r:embed="rId3"/>
          <a:srcRect l="10796" t="29739" r="29311" b="20221"/>
          <a:stretch>
            <a:fillRect/>
          </a:stretch>
        </p:blipFill>
        <p:spPr bwMode="auto">
          <a:xfrm>
            <a:off x="0" y="1"/>
            <a:ext cx="5572252" cy="34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 2" descr="17034.jpg"/>
          <p:cNvPicPr>
            <a:picLocks noChangeAspect="1"/>
          </p:cNvPicPr>
          <p:nvPr/>
        </p:nvPicPr>
        <p:blipFill>
          <a:blip r:embed="rId4"/>
          <a:srcRect l="4535" t="21499" r="23614" b="17809"/>
          <a:stretch>
            <a:fillRect/>
          </a:stretch>
        </p:blipFill>
        <p:spPr>
          <a:xfrm>
            <a:off x="3174888" y="3102513"/>
            <a:ext cx="5969112" cy="375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6" descr="0159"/>
          <p:cNvPicPr>
            <a:picLocks noChangeAspect="1" noChangeArrowheads="1"/>
          </p:cNvPicPr>
          <p:nvPr/>
        </p:nvPicPr>
        <p:blipFill>
          <a:blip r:embed="rId3">
            <a:lum bright="16000" contrast="8000"/>
          </a:blip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Marcellus-Theat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90" y="1"/>
            <a:ext cx="6466404" cy="6897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rcellusthea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869"/>
            <a:ext cx="9144000" cy="610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0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3" y="0"/>
            <a:ext cx="45593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ortico_d'Ottav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99" y="752178"/>
            <a:ext cx="381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4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70" y="0"/>
            <a:ext cx="45593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44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rellus-Theat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" y="-1"/>
            <a:ext cx="915056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1"/>
          <p:cNvSpPr txBox="1">
            <a:spLocks noChangeArrowheads="1"/>
          </p:cNvSpPr>
          <p:nvPr/>
        </p:nvSpPr>
        <p:spPr bwMode="auto">
          <a:xfrm>
            <a:off x="304800" y="782125"/>
            <a:ext cx="8534400" cy="52937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 sz="3600" dirty="0">
                <a:solidFill>
                  <a:srgbClr val="161616"/>
                </a:solidFill>
              </a:rPr>
              <a:t>Θέατρο του Μαρκέλλου</a:t>
            </a:r>
            <a:endParaRPr lang="el-GR" dirty="0">
              <a:solidFill>
                <a:srgbClr val="161616"/>
              </a:solidFill>
            </a:endParaRPr>
          </a:p>
          <a:p>
            <a:endParaRPr lang="el-GR" sz="3200" dirty="0">
              <a:solidFill>
                <a:srgbClr val="16161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l-GR" sz="3000" dirty="0">
                <a:solidFill>
                  <a:srgbClr val="161616"/>
                </a:solidFill>
              </a:rPr>
              <a:t>Μεγαλύτερο λίθινο θέατρο της αρχαίας Ρώμης, για 10.000 έως 15.000 θεατές. </a:t>
            </a:r>
            <a:endParaRPr lang="el-GR" sz="3000" dirty="0" smtClean="0">
              <a:solidFill>
                <a:srgbClr val="16161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l-GR" sz="3000" dirty="0" smtClean="0">
                <a:solidFill>
                  <a:srgbClr val="161616"/>
                </a:solidFill>
              </a:rPr>
              <a:t>Το </a:t>
            </a:r>
            <a:r>
              <a:rPr lang="el-GR" sz="3000" dirty="0">
                <a:solidFill>
                  <a:srgbClr val="161616"/>
                </a:solidFill>
              </a:rPr>
              <a:t>θέατρο άρχισε να </a:t>
            </a:r>
            <a:r>
              <a:rPr lang="el-GR" sz="3000" dirty="0" smtClean="0">
                <a:solidFill>
                  <a:srgbClr val="161616"/>
                </a:solidFill>
              </a:rPr>
              <a:t>κατασκευάζεται </a:t>
            </a:r>
            <a:r>
              <a:rPr lang="el-GR" sz="3000" dirty="0">
                <a:solidFill>
                  <a:srgbClr val="161616"/>
                </a:solidFill>
              </a:rPr>
              <a:t>από τον Ιούλιο Καίσαρα, και το τελείωσε ο Αύγουστος εις μνήμην το πρόωρα χαμένου</a:t>
            </a:r>
            <a:r>
              <a:rPr lang="el-GR" sz="3000" dirty="0" smtClean="0">
                <a:solidFill>
                  <a:srgbClr val="161616"/>
                </a:solidFill>
              </a:rPr>
              <a:t> Μαρκέλλου</a:t>
            </a:r>
            <a:r>
              <a:rPr lang="el-GR" sz="3000" dirty="0">
                <a:solidFill>
                  <a:srgbClr val="161616"/>
                </a:solidFill>
              </a:rPr>
              <a:t>.</a:t>
            </a:r>
            <a:r>
              <a:rPr lang="el-GR" sz="3000" dirty="0" smtClean="0">
                <a:solidFill>
                  <a:srgbClr val="161616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l-GR" sz="3000" dirty="0" smtClean="0">
                <a:solidFill>
                  <a:srgbClr val="161616"/>
                </a:solidFill>
              </a:rPr>
              <a:t>Ο </a:t>
            </a:r>
            <a:r>
              <a:rPr lang="el-GR" sz="3000" dirty="0">
                <a:solidFill>
                  <a:srgbClr val="161616"/>
                </a:solidFill>
              </a:rPr>
              <a:t>Μάρκος Κλαύδιος Μάρκελλος (42 π.Χ. – 23 π.Χ.</a:t>
            </a:r>
            <a:r>
              <a:rPr lang="de-DE" sz="3000" dirty="0">
                <a:solidFill>
                  <a:srgbClr val="161616"/>
                </a:solidFill>
              </a:rPr>
              <a:t>)</a:t>
            </a:r>
            <a:r>
              <a:rPr lang="el-GR" sz="3000" dirty="0">
                <a:solidFill>
                  <a:srgbClr val="161616"/>
                </a:solidFill>
              </a:rPr>
              <a:t> ήταν </a:t>
            </a:r>
            <a:r>
              <a:rPr lang="el-GR" sz="3000" dirty="0" smtClean="0">
                <a:solidFill>
                  <a:srgbClr val="161616"/>
                </a:solidFill>
              </a:rPr>
              <a:t>ανιψιός </a:t>
            </a:r>
            <a:r>
              <a:rPr lang="el-GR" sz="3000" dirty="0">
                <a:solidFill>
                  <a:srgbClr val="161616"/>
                </a:solidFill>
              </a:rPr>
              <a:t>και γαμπρός του αυτοκράτορα Αυγούστου</a:t>
            </a:r>
            <a:r>
              <a:rPr lang="el-GR" sz="3000" dirty="0" smtClean="0">
                <a:solidFill>
                  <a:srgbClr val="161616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l-GR" sz="3000" dirty="0" smtClean="0">
                <a:solidFill>
                  <a:srgbClr val="161616"/>
                </a:solidFill>
              </a:rPr>
              <a:t>Τα </a:t>
            </a:r>
            <a:r>
              <a:rPr lang="el-GR" sz="3000" dirty="0">
                <a:solidFill>
                  <a:srgbClr val="161616"/>
                </a:solidFill>
              </a:rPr>
              <a:t>ε</a:t>
            </a:r>
            <a:r>
              <a:rPr lang="el-GR" sz="3000" dirty="0" smtClean="0">
                <a:solidFill>
                  <a:srgbClr val="161616"/>
                </a:solidFill>
              </a:rPr>
              <a:t>γκαίνια του θεάτρου έγιναν το 13 π.Χ.</a:t>
            </a:r>
            <a:endParaRPr lang="el-GR" sz="3000" dirty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04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47" y="0"/>
            <a:ext cx="45593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4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86" y="0"/>
            <a:ext cx="44502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4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98" y="-7021"/>
            <a:ext cx="4457909" cy="6865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Teatro di Marcello Pirane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2" y="533400"/>
            <a:ext cx="3763963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026" descr="4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8765" y="1498600"/>
            <a:ext cx="49228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rcellustheater Grundriss Lancia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66" y="0"/>
            <a:ext cx="64960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rcellustheater Grundriss Lanciani.jpg"/>
          <p:cNvPicPr>
            <a:picLocks noChangeAspect="1"/>
          </p:cNvPicPr>
          <p:nvPr/>
        </p:nvPicPr>
        <p:blipFill>
          <a:blip r:embed="rId2"/>
          <a:srcRect l="8169" t="22861" r="4461"/>
          <a:stretch>
            <a:fillRect/>
          </a:stretch>
        </p:blipFill>
        <p:spPr>
          <a:xfrm>
            <a:off x="0" y="849704"/>
            <a:ext cx="4660316" cy="4343836"/>
          </a:xfrm>
          <a:prstGeom prst="rect">
            <a:avLst/>
          </a:prstGeom>
        </p:spPr>
      </p:pic>
      <p:pic>
        <p:nvPicPr>
          <p:cNvPr id="3" name="Bild 2" descr="4028.jpg"/>
          <p:cNvPicPr>
            <a:picLocks noChangeAspect="1"/>
          </p:cNvPicPr>
          <p:nvPr/>
        </p:nvPicPr>
        <p:blipFill>
          <a:blip r:embed="rId3"/>
          <a:srcRect l="22417" t="11870" r="19433" b="26099"/>
          <a:stretch>
            <a:fillRect/>
          </a:stretch>
        </p:blipFill>
        <p:spPr>
          <a:xfrm rot="6840000">
            <a:off x="5568019" y="1986545"/>
            <a:ext cx="2990020" cy="458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6" descr="4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4" y="381000"/>
            <a:ext cx="91852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098"/>
            <a:ext cx="914400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60" y="0"/>
            <a:ext cx="64484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rcellus-Theater-gesam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12979"/>
            <a:ext cx="9166931" cy="5099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hteck 1"/>
          <p:cNvSpPr>
            <a:spLocks noChangeArrowheads="1"/>
          </p:cNvSpPr>
          <p:nvPr/>
        </p:nvSpPr>
        <p:spPr bwMode="auto">
          <a:xfrm>
            <a:off x="457200" y="66543"/>
            <a:ext cx="8229600" cy="67249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 sz="3600" dirty="0">
                <a:solidFill>
                  <a:srgbClr val="161616"/>
                </a:solidFill>
              </a:rPr>
              <a:t>Θέατρο του Μαρκέλλου, συνέχεια</a:t>
            </a:r>
          </a:p>
          <a:p>
            <a:endParaRPr lang="el-GR" dirty="0" smtClean="0">
              <a:solidFill>
                <a:srgbClr val="16161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l-GR" sz="2900" dirty="0" smtClean="0">
                <a:solidFill>
                  <a:srgbClr val="161616"/>
                </a:solidFill>
              </a:rPr>
              <a:t>Το θέατρο εγκαταλείφθηκε </a:t>
            </a:r>
            <a:r>
              <a:rPr lang="el-GR" sz="2900" dirty="0">
                <a:solidFill>
                  <a:srgbClr val="161616"/>
                </a:solidFill>
              </a:rPr>
              <a:t>τον 4</a:t>
            </a:r>
            <a:r>
              <a:rPr lang="el-GR" sz="2900" baseline="30000" dirty="0">
                <a:solidFill>
                  <a:srgbClr val="161616"/>
                </a:solidFill>
              </a:rPr>
              <a:t>ο</a:t>
            </a:r>
            <a:r>
              <a:rPr lang="el-GR" sz="2900" dirty="0">
                <a:solidFill>
                  <a:srgbClr val="161616"/>
                </a:solidFill>
              </a:rPr>
              <a:t> αι. μ.Χ</a:t>
            </a:r>
            <a:r>
              <a:rPr lang="el-GR" sz="2900" dirty="0" smtClean="0">
                <a:solidFill>
                  <a:srgbClr val="161616"/>
                </a:solidFill>
              </a:rPr>
              <a:t>. Από τον μεσαίωνα χρησιμοποιήθηκε </a:t>
            </a:r>
            <a:r>
              <a:rPr lang="el-GR" sz="2900" dirty="0">
                <a:solidFill>
                  <a:srgbClr val="161616"/>
                </a:solidFill>
              </a:rPr>
              <a:t>ως θεμέλιο</a:t>
            </a:r>
            <a:r>
              <a:rPr lang="el-GR" sz="2900" dirty="0" smtClean="0">
                <a:solidFill>
                  <a:srgbClr val="161616"/>
                </a:solidFill>
              </a:rPr>
              <a:t> πρώτα για </a:t>
            </a:r>
            <a:r>
              <a:rPr lang="el-GR" sz="2900" dirty="0">
                <a:solidFill>
                  <a:srgbClr val="161616"/>
                </a:solidFill>
              </a:rPr>
              <a:t>το κάστρο ή παλάτι </a:t>
            </a:r>
            <a:r>
              <a:rPr lang="el-GR" sz="2900" dirty="0" smtClean="0">
                <a:solidFill>
                  <a:srgbClr val="161616"/>
                </a:solidFill>
              </a:rPr>
              <a:t>της οικογένειας </a:t>
            </a:r>
            <a:r>
              <a:rPr lang="de-DE" sz="2900" dirty="0" err="1">
                <a:solidFill>
                  <a:srgbClr val="161616"/>
                </a:solidFill>
              </a:rPr>
              <a:t>Savelli</a:t>
            </a:r>
            <a:r>
              <a:rPr lang="de-DE" sz="2900" dirty="0">
                <a:solidFill>
                  <a:srgbClr val="161616"/>
                </a:solidFill>
              </a:rPr>
              <a:t> (</a:t>
            </a:r>
            <a:r>
              <a:rPr lang="el-GR" sz="2900" dirty="0">
                <a:solidFill>
                  <a:srgbClr val="161616"/>
                </a:solidFill>
              </a:rPr>
              <a:t>13</a:t>
            </a:r>
            <a:r>
              <a:rPr lang="el-GR" sz="2900" baseline="30000" dirty="0">
                <a:solidFill>
                  <a:srgbClr val="161616"/>
                </a:solidFill>
              </a:rPr>
              <a:t>ος</a:t>
            </a:r>
            <a:r>
              <a:rPr lang="el-GR" sz="2900" dirty="0">
                <a:solidFill>
                  <a:srgbClr val="161616"/>
                </a:solidFill>
              </a:rPr>
              <a:t> αι.</a:t>
            </a:r>
            <a:r>
              <a:rPr lang="de-DE" sz="2900" dirty="0">
                <a:solidFill>
                  <a:srgbClr val="161616"/>
                </a:solidFill>
              </a:rPr>
              <a:t>)</a:t>
            </a:r>
            <a:r>
              <a:rPr lang="el-GR" sz="2900" dirty="0">
                <a:solidFill>
                  <a:srgbClr val="161616"/>
                </a:solidFill>
              </a:rPr>
              <a:t> και</a:t>
            </a:r>
            <a:r>
              <a:rPr lang="el-GR" sz="2900" dirty="0" smtClean="0">
                <a:solidFill>
                  <a:srgbClr val="161616"/>
                </a:solidFill>
              </a:rPr>
              <a:t> μετά των </a:t>
            </a:r>
            <a:r>
              <a:rPr lang="de-DE" sz="2900" dirty="0" err="1" smtClean="0">
                <a:solidFill>
                  <a:srgbClr val="161616"/>
                </a:solidFill>
              </a:rPr>
              <a:t>Orsini</a:t>
            </a:r>
            <a:r>
              <a:rPr lang="el-GR" sz="2900" dirty="0" smtClean="0">
                <a:solidFill>
                  <a:srgbClr val="161616"/>
                </a:solidFill>
              </a:rPr>
              <a:t> </a:t>
            </a:r>
            <a:r>
              <a:rPr lang="el-GR" sz="2900" dirty="0">
                <a:solidFill>
                  <a:srgbClr val="161616"/>
                </a:solidFill>
              </a:rPr>
              <a:t>(16</a:t>
            </a:r>
            <a:r>
              <a:rPr lang="el-GR" sz="2900" baseline="30000" dirty="0">
                <a:solidFill>
                  <a:srgbClr val="161616"/>
                </a:solidFill>
              </a:rPr>
              <a:t>ος</a:t>
            </a:r>
            <a:r>
              <a:rPr lang="el-GR" sz="2900" dirty="0">
                <a:solidFill>
                  <a:srgbClr val="161616"/>
                </a:solidFill>
              </a:rPr>
              <a:t> αι.</a:t>
            </a:r>
            <a:r>
              <a:rPr lang="de-DE" sz="2900" dirty="0">
                <a:solidFill>
                  <a:srgbClr val="161616"/>
                </a:solidFill>
              </a:rPr>
              <a:t>).</a:t>
            </a:r>
          </a:p>
          <a:p>
            <a:pPr marL="457200" indent="-457200">
              <a:buFont typeface="Arial"/>
              <a:buChar char="•"/>
            </a:pPr>
            <a:r>
              <a:rPr lang="el-GR" sz="2900" dirty="0">
                <a:solidFill>
                  <a:srgbClr val="161616"/>
                </a:solidFill>
              </a:rPr>
              <a:t>Το θέατρο δεν σώζεται καλά, λόγω της δεύτερης χρήσης του, υπάρχει όμως ένα θραύσμα της </a:t>
            </a:r>
            <a:r>
              <a:rPr lang="el-GR" sz="2900" dirty="0" smtClean="0">
                <a:solidFill>
                  <a:srgbClr val="161616"/>
                </a:solidFill>
              </a:rPr>
              <a:t>κάτοψής του στην </a:t>
            </a:r>
            <a:r>
              <a:rPr lang="de-DE" sz="2900" dirty="0">
                <a:solidFill>
                  <a:srgbClr val="161616"/>
                </a:solidFill>
              </a:rPr>
              <a:t>Forma </a:t>
            </a:r>
            <a:r>
              <a:rPr lang="de-DE" sz="2900" dirty="0" err="1">
                <a:solidFill>
                  <a:srgbClr val="161616"/>
                </a:solidFill>
              </a:rPr>
              <a:t>Urbis</a:t>
            </a:r>
            <a:r>
              <a:rPr lang="de-DE" sz="2900" dirty="0">
                <a:solidFill>
                  <a:srgbClr val="161616"/>
                </a:solidFill>
              </a:rPr>
              <a:t>, </a:t>
            </a:r>
            <a:r>
              <a:rPr lang="el-GR" sz="2900" dirty="0">
                <a:solidFill>
                  <a:srgbClr val="161616"/>
                </a:solidFill>
              </a:rPr>
              <a:t>σωζόμενο μόνο σε χαλκογραφία του </a:t>
            </a:r>
            <a:r>
              <a:rPr lang="de-DE" sz="2900" dirty="0" err="1">
                <a:solidFill>
                  <a:srgbClr val="161616"/>
                </a:solidFill>
              </a:rPr>
              <a:t>Piranesi</a:t>
            </a:r>
            <a:r>
              <a:rPr lang="de-DE" sz="2900" dirty="0">
                <a:solidFill>
                  <a:srgbClr val="161616"/>
                </a:solidFill>
              </a:rPr>
              <a:t>, </a:t>
            </a:r>
            <a:r>
              <a:rPr lang="el-GR" sz="2900" dirty="0">
                <a:solidFill>
                  <a:srgbClr val="161616"/>
                </a:solidFill>
              </a:rPr>
              <a:t>το οποίο δείχνει </a:t>
            </a:r>
            <a:r>
              <a:rPr lang="el-GR" sz="2900" dirty="0" smtClean="0">
                <a:solidFill>
                  <a:srgbClr val="161616"/>
                </a:solidFill>
              </a:rPr>
              <a:t>το σκηνικό οικοδόμημα</a:t>
            </a:r>
            <a:r>
              <a:rPr lang="de-DE" sz="2900" dirty="0" smtClean="0">
                <a:solidFill>
                  <a:srgbClr val="161616"/>
                </a:solidFill>
              </a:rPr>
              <a:t>.</a:t>
            </a:r>
            <a:r>
              <a:rPr lang="el-GR" sz="2900" dirty="0" smtClean="0">
                <a:solidFill>
                  <a:srgbClr val="161616"/>
                </a:solidFill>
              </a:rPr>
              <a:t> Οι διαστάσεις του κτιρίου (σώζεται ολόκληρη η διάμετρος του κοίλου) είναι λίγο-πολύ γνωστές. Έτσι η υποθετική </a:t>
            </a:r>
            <a:r>
              <a:rPr lang="el-GR" sz="2900" dirty="0">
                <a:solidFill>
                  <a:srgbClr val="161616"/>
                </a:solidFill>
              </a:rPr>
              <a:t>αναπαράσταση της κάτοψης</a:t>
            </a:r>
            <a:r>
              <a:rPr lang="el-GR" sz="2900" dirty="0" smtClean="0">
                <a:solidFill>
                  <a:srgbClr val="161616"/>
                </a:solidFill>
              </a:rPr>
              <a:t> μπόρεσε να σχεδιαστεί.</a:t>
            </a:r>
            <a:endParaRPr lang="el-GR" sz="2900" dirty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rcellustheater Grundriss Lancia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66" y="0"/>
            <a:ext cx="64960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54" y="0"/>
            <a:ext cx="6578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marcellustheater Grundriss Lanciani.jpg"/>
          <p:cNvPicPr>
            <a:picLocks noChangeAspect="1"/>
          </p:cNvPicPr>
          <p:nvPr/>
        </p:nvPicPr>
        <p:blipFill>
          <a:blip r:embed="rId2">
            <a:alphaModFix/>
          </a:blip>
          <a:srcRect l="6821" t="22605" r="5135"/>
          <a:stretch>
            <a:fillRect/>
          </a:stretch>
        </p:blipFill>
        <p:spPr>
          <a:xfrm rot="20220000">
            <a:off x="-37930" y="1020406"/>
            <a:ext cx="4496894" cy="4173227"/>
          </a:xfrm>
          <a:prstGeom prst="rect">
            <a:avLst/>
          </a:prstGeom>
        </p:spPr>
      </p:pic>
      <p:pic>
        <p:nvPicPr>
          <p:cNvPr id="2" name="Bild 1" descr="Bild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55" y="1138983"/>
            <a:ext cx="4393447" cy="458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Ενδεικτική Βιβλιογραφία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600" dirty="0">
                <a:solidFill>
                  <a:prstClr val="black"/>
                </a:solidFill>
                <a:ea typeface="MS PGothic" pitchFamily="34" charset="-128"/>
              </a:rPr>
              <a:t>Bieber, M., </a:t>
            </a:r>
            <a:r>
              <a:rPr lang="en-US" sz="2600" i="1" dirty="0">
                <a:solidFill>
                  <a:prstClr val="black"/>
                </a:solidFill>
                <a:ea typeface="MS PGothic" pitchFamily="34" charset="-128"/>
              </a:rPr>
              <a:t>The History of the Greek and Roman Theater</a:t>
            </a:r>
            <a:r>
              <a:rPr lang="en-US" sz="2600" dirty="0">
                <a:solidFill>
                  <a:prstClr val="black"/>
                </a:solidFill>
                <a:ea typeface="MS PGothic" pitchFamily="34" charset="-128"/>
              </a:rPr>
              <a:t> (Princeton University Press, </a:t>
            </a:r>
            <a:r>
              <a:rPr lang="en-US" sz="2600" baseline="30000" dirty="0">
                <a:solidFill>
                  <a:prstClr val="black"/>
                </a:solidFill>
                <a:ea typeface="MS PGothic" pitchFamily="34" charset="-128"/>
              </a:rPr>
              <a:t>2</a:t>
            </a:r>
            <a:r>
              <a:rPr lang="en-US" sz="2600" dirty="0">
                <a:solidFill>
                  <a:prstClr val="black"/>
                </a:solidFill>
                <a:ea typeface="MS PGothic" pitchFamily="34" charset="-128"/>
              </a:rPr>
              <a:t>1961).</a:t>
            </a:r>
          </a:p>
          <a:p>
            <a:pPr lvl="0"/>
            <a:r>
              <a:rPr lang="en-US" sz="2600" dirty="0" smtClean="0"/>
              <a:t>Sear</a:t>
            </a:r>
            <a:r>
              <a:rPr lang="en-US" sz="2600" dirty="0"/>
              <a:t>, F., </a:t>
            </a:r>
            <a:r>
              <a:rPr lang="en-US" sz="2600" i="1" dirty="0"/>
              <a:t>Roman Theatres. An Architectural </a:t>
            </a:r>
            <a:r>
              <a:rPr lang="en-US" sz="2600" i="1" dirty="0" smtClean="0"/>
              <a:t>Study</a:t>
            </a:r>
            <a:r>
              <a:rPr lang="en-US" sz="2600" dirty="0" smtClean="0"/>
              <a:t> </a:t>
            </a:r>
            <a:r>
              <a:rPr lang="en-US" sz="2600" dirty="0"/>
              <a:t>(Oxford, 2006).</a:t>
            </a:r>
            <a:endParaRPr lang="el-GR" sz="2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43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Τέλος Ενότητας</a:t>
            </a:r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Άδειες Χρήσης</a:t>
            </a:r>
          </a:p>
        </p:txBody>
      </p:sp>
      <p:sp>
        <p:nvSpPr>
          <p:cNvPr id="2765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Το παρόν εκπαιδευτικό υλικό υπόκειται σε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άδειες χρήσης </a:t>
            </a:r>
            <a:r>
              <a:rPr lang="en-US" altLang="el-GR" sz="2800" dirty="0" smtClean="0"/>
              <a:t>Creative Commons. </a:t>
            </a:r>
          </a:p>
          <a:p>
            <a:pPr eaLnBrk="1" hangingPunct="1"/>
            <a:r>
              <a:rPr lang="el-GR" alt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7653" name="Εικόνα 5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90" y="5072063"/>
            <a:ext cx="2607469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l-GR" sz="2000" dirty="0"/>
              <a:t>α</a:t>
            </a:r>
            <a:r>
              <a:rPr lang="el-GR" sz="2000" dirty="0" smtClean="0"/>
              <a:t> πλαίσι</a:t>
            </a:r>
            <a:r>
              <a:rPr lang="el-GR" sz="2000" dirty="0"/>
              <a:t>α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8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64160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" y="6015434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altLang="el-GR" smtClean="0"/>
              <a:t>Σημείωμα Ιστορικού Εκδόσεων</a:t>
            </a:r>
            <a:r>
              <a:rPr lang="en-US" altLang="el-GR" smtClean="0"/>
              <a:t> </a:t>
            </a:r>
            <a:r>
              <a:rPr lang="el-GR" altLang="el-GR" smtClean="0"/>
              <a:t>Έργου</a:t>
            </a:r>
          </a:p>
        </p:txBody>
      </p:sp>
      <p:sp>
        <p:nvSpPr>
          <p:cNvPr id="122883" name="Content Placeholder 4"/>
          <p:cNvSpPr>
            <a:spLocks noGrp="1"/>
          </p:cNvSpPr>
          <p:nvPr>
            <p:ph idx="1"/>
          </p:nvPr>
        </p:nvSpPr>
        <p:spPr>
          <a:xfrm>
            <a:off x="234950" y="1557338"/>
            <a:ext cx="8585200" cy="452596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l-GR" altLang="el-GR" sz="2000" smtClean="0"/>
              <a:t>Το παρόν έργο αποτελεί την έκδοση 1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122886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0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l-GR" altLang="el-GR" sz="2000" smtClean="0"/>
              <a:t>Copyright Πανεπιστήμιο Πατρών, Μάρτιν Κρέεμπ. «Εισαγωγή στην αρχαιολογία του αρχαίου θεάτρου». Έκδοση: 1.0. Πάτρα 2015. Διαθέσιμο από τη δικτυακή διεύθυνση: </a:t>
            </a:r>
            <a:r>
              <a:rPr lang="en-US" altLang="el-GR" sz="2000" smtClean="0"/>
              <a:t>https://eclass.upatras.gr/courses/THE727/</a:t>
            </a:r>
            <a:endParaRPr lang="el-GR" altLang="el-GR" sz="200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123910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15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el-GR" altLang="el-GR" smtClean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740980"/>
            <a:ext cx="8928992" cy="564034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  <a:defRPr/>
            </a:pPr>
            <a:endParaRPr lang="en-US" sz="1400" b="1" dirty="0" smtClean="0"/>
          </a:p>
          <a:p>
            <a:pPr marL="0" indent="0">
              <a:buNone/>
              <a:defRPr/>
            </a:pPr>
            <a:r>
              <a:rPr lang="el-GR" sz="1400" b="1" dirty="0" smtClean="0"/>
              <a:t>Εικόνα </a:t>
            </a:r>
            <a:r>
              <a:rPr lang="en-US" sz="1400" b="1" dirty="0"/>
              <a:t>5</a:t>
            </a:r>
            <a:r>
              <a:rPr lang="el-GR" sz="1400" dirty="0" smtClean="0"/>
              <a:t>:</a:t>
            </a:r>
            <a:r>
              <a:rPr lang="en-US" sz="1400" dirty="0"/>
              <a:t> https://</a:t>
            </a:r>
            <a:r>
              <a:rPr lang="en-US" sz="1400" dirty="0" smtClean="0"/>
              <a:t>upload.wikimedia.org/wikipedia/it/thumb/e/ea/Monumentum_ancyranum.JPG/440px-Monumentum_ancyranum.JPG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</a:t>
            </a:r>
            <a:r>
              <a:rPr lang="en-US" sz="1400" b="1" dirty="0"/>
              <a:t>6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https://</a:t>
            </a:r>
            <a:r>
              <a:rPr lang="en-US" sz="1400" dirty="0" smtClean="0"/>
              <a:t>farm1.staticflickr.com/240/517824731_2aba88ab50_o.jpg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</a:t>
            </a:r>
            <a:r>
              <a:rPr lang="en-US" sz="1400" b="1" dirty="0" smtClean="0"/>
              <a:t>10</a:t>
            </a:r>
            <a:r>
              <a:rPr lang="el-GR" sz="1400" dirty="0" smtClean="0"/>
              <a:t>:</a:t>
            </a:r>
            <a:r>
              <a:rPr lang="en-US" sz="1400" dirty="0"/>
              <a:t> http://</a:t>
            </a:r>
            <a:r>
              <a:rPr lang="en-US" sz="1400" dirty="0" smtClean="0"/>
              <a:t>uploads8.wikiart.org/images/giovanni-battista-piranesi/theatre-of-marcellus.jpg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</a:t>
            </a:r>
            <a:r>
              <a:rPr lang="en-US" sz="1400" b="1" dirty="0" smtClean="0"/>
              <a:t>1</a:t>
            </a:r>
            <a:r>
              <a:rPr lang="el-GR" sz="1400" b="1" dirty="0"/>
              <a:t>4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https://</a:t>
            </a:r>
            <a:r>
              <a:rPr lang="en-US" sz="1400" dirty="0" smtClean="0"/>
              <a:t>upload.wikimedia.org/wikipedia/commons/thumb/3/31/Roma-teatro_di_marcello.jpg/1280px-Roma-teatro_di_marcello.jpg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l-GR" sz="1400" b="1" dirty="0" smtClean="0"/>
              <a:t>Εικόνα 15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l-GR" sz="1400" dirty="0" smtClean="0"/>
              <a:t>Προσωπικό Αρχείο του Διδάσκοντα.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16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https://</a:t>
            </a:r>
            <a:r>
              <a:rPr lang="en-US" sz="1400" dirty="0" smtClean="0"/>
              <a:t>upload.wikimedia.org/wikipedia/de/thumb/e/ef/Portico_d'Ottavia.jpg/90px-Portico_d'Ottavia.jpg</a:t>
            </a:r>
            <a:endParaRPr lang="el-GR" sz="1400" dirty="0" smtClean="0"/>
          </a:p>
          <a:p>
            <a:pPr marL="0" indent="0">
              <a:buNone/>
              <a:defRPr/>
            </a:pPr>
            <a:r>
              <a:rPr lang="el-GR" sz="1400" b="1" dirty="0" smtClean="0"/>
              <a:t>Εικόνα 17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l-GR" sz="1400" dirty="0"/>
              <a:t>Προσωπικό Αρχείο του Διδάσκοντα.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18</a:t>
            </a:r>
            <a:r>
              <a:rPr lang="el-GR" sz="1400" dirty="0" smtClean="0"/>
              <a:t>: </a:t>
            </a:r>
            <a:r>
              <a:rPr lang="el-GR" sz="1400" dirty="0"/>
              <a:t>Προσωπικό Αρχείο του Διδάσκοντα.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19</a:t>
            </a:r>
            <a:r>
              <a:rPr lang="el-GR" sz="1400" dirty="0" smtClean="0"/>
              <a:t>: </a:t>
            </a:r>
            <a:r>
              <a:rPr lang="en-US" sz="1400" dirty="0"/>
              <a:t>https://</a:t>
            </a:r>
            <a:r>
              <a:rPr lang="en-US" sz="1400" dirty="0" smtClean="0"/>
              <a:t>upload.wikimedia.org/wikipedia/commons/thumb/c/ce/Marellus-Theater-1.jpg/200px-Marellus-Theater-1.jpg</a:t>
            </a:r>
            <a:endParaRPr lang="el-GR" sz="1400" dirty="0" smtClean="0"/>
          </a:p>
          <a:p>
            <a:pPr marL="0" indent="0">
              <a:buNone/>
              <a:defRPr/>
            </a:pPr>
            <a:r>
              <a:rPr lang="el-GR" sz="1400" b="1" dirty="0" smtClean="0"/>
              <a:t>Εικόνα 20</a:t>
            </a:r>
            <a:r>
              <a:rPr lang="el-GR" sz="1400" dirty="0" smtClean="0"/>
              <a:t>: </a:t>
            </a:r>
            <a:r>
              <a:rPr lang="el-GR" sz="1400" dirty="0"/>
              <a:t>Προσωπικό Αρχείο του Διδάσκοντα.</a:t>
            </a:r>
          </a:p>
          <a:p>
            <a:pPr marL="0" indent="0">
              <a:buNone/>
              <a:defRPr/>
            </a:pPr>
            <a:r>
              <a:rPr lang="el-GR" sz="1400" b="1" dirty="0" smtClean="0"/>
              <a:t>Εικόνα 21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https://</a:t>
            </a:r>
            <a:r>
              <a:rPr lang="en-US" sz="1400" dirty="0" smtClean="0"/>
              <a:t>upload.wikimedia.org/wikipedia/commons/thumb/d/de/Piranesi-4038.jpg/664px-Piranesi-4038.jpg</a:t>
            </a:r>
            <a:endParaRPr lang="el-GR" sz="1400" dirty="0" smtClean="0"/>
          </a:p>
          <a:p>
            <a:pPr marL="0" indent="0">
              <a:buNone/>
              <a:defRPr/>
            </a:pPr>
            <a:r>
              <a:rPr lang="el-GR" sz="1400" b="1" dirty="0"/>
              <a:t>Εικόνα 23</a:t>
            </a:r>
            <a:r>
              <a:rPr lang="el-GR" sz="1400" dirty="0"/>
              <a:t>: </a:t>
            </a:r>
            <a:r>
              <a:rPr lang="en-US" sz="1400" dirty="0"/>
              <a:t>https://upload.wikimedia.org/wikipedia/commons/thumb/6/63/Piranesi-4029.jpg/120px-Piranesi-4029.jpg</a:t>
            </a:r>
            <a:endParaRPr lang="el-GR" sz="1400" dirty="0"/>
          </a:p>
          <a:p>
            <a:pPr marL="0" indent="0">
              <a:buNone/>
              <a:defRPr/>
            </a:pPr>
            <a:r>
              <a:rPr lang="el-GR" sz="1400" b="1" dirty="0"/>
              <a:t>Εικόνα 24</a:t>
            </a:r>
            <a:r>
              <a:rPr lang="el-GR" sz="1400" dirty="0"/>
              <a:t>: </a:t>
            </a:r>
            <a:r>
              <a:rPr lang="en-US" sz="1400" dirty="0"/>
              <a:t>http://www.roma-antiqua.de/abbildungen/antikes_rom/marsfeld/marcellustheater.jpg</a:t>
            </a:r>
            <a:endParaRPr lang="el-GR" sz="1400" dirty="0"/>
          </a:p>
          <a:p>
            <a:pPr marL="0" indent="0">
              <a:buNone/>
              <a:defRPr/>
            </a:pPr>
            <a:r>
              <a:rPr lang="el-GR" sz="1400" b="1" dirty="0"/>
              <a:t>Εικόνα 26</a:t>
            </a:r>
            <a:r>
              <a:rPr lang="el-GR" sz="1400" dirty="0"/>
              <a:t>: </a:t>
            </a:r>
            <a:r>
              <a:rPr lang="en-US" sz="1400" dirty="0"/>
              <a:t>https://upload.wikimedia.org/wikipedia/commons/7/7e/Piranesi-4034.jpg</a:t>
            </a:r>
            <a:endParaRPr lang="el-GR" sz="1400" dirty="0"/>
          </a:p>
          <a:p>
            <a:pPr marL="0" indent="0">
              <a:buNone/>
              <a:defRPr/>
            </a:pPr>
            <a:r>
              <a:rPr lang="el-GR" sz="1400" b="1" dirty="0"/>
              <a:t>Εικόνα 29</a:t>
            </a:r>
            <a:r>
              <a:rPr lang="el-GR" sz="1400" dirty="0"/>
              <a:t>: </a:t>
            </a:r>
            <a:r>
              <a:rPr lang="en-US" sz="1400" dirty="0"/>
              <a:t>http://www.messala.de/images/Theater-roem-4.jpg</a:t>
            </a:r>
            <a:endParaRPr lang="el-GR" sz="1400" dirty="0"/>
          </a:p>
          <a:p>
            <a:pPr marL="0" indent="0">
              <a:buFont typeface="Arial" pitchFamily="34" charset="0"/>
              <a:buNone/>
              <a:defRPr/>
            </a:pPr>
            <a:endParaRPr lang="el-GR" sz="1400" strike="sngStrike" dirty="0" smtClean="0"/>
          </a:p>
          <a:p>
            <a:pPr marL="0" indent="0">
              <a:buFont typeface="Arial" pitchFamily="34" charset="0"/>
              <a:buNone/>
              <a:defRPr/>
            </a:pPr>
            <a:endParaRPr lang="el-GR" sz="1400" strike="sngStrike" dirty="0"/>
          </a:p>
        </p:txBody>
      </p:sp>
    </p:spTree>
    <p:extLst>
      <p:ext uri="{BB962C8B-B14F-4D97-AF65-F5344CB8AC3E}">
        <p14:creationId xmlns:p14="http://schemas.microsoft.com/office/powerpoint/2010/main" val="25960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hteck 1"/>
          <p:cNvSpPr>
            <a:spLocks noChangeArrowheads="1"/>
          </p:cNvSpPr>
          <p:nvPr/>
        </p:nvSpPr>
        <p:spPr bwMode="auto">
          <a:xfrm>
            <a:off x="229812" y="135794"/>
            <a:ext cx="8636000" cy="65864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000" dirty="0" smtClean="0">
                <a:solidFill>
                  <a:srgbClr val="161616"/>
                </a:solidFill>
                <a:latin typeface="Arial"/>
              </a:rPr>
              <a:t>Πεπραγμένα </a:t>
            </a:r>
            <a:r>
              <a:rPr lang="el-GR" sz="3000" dirty="0">
                <a:solidFill>
                  <a:srgbClr val="161616"/>
                </a:solidFill>
                <a:latin typeface="Arial"/>
              </a:rPr>
              <a:t>του</a:t>
            </a:r>
            <a:r>
              <a:rPr lang="el-GR" sz="3000" dirty="0" smtClean="0">
                <a:solidFill>
                  <a:srgbClr val="161616"/>
                </a:solidFill>
                <a:latin typeface="Arial"/>
              </a:rPr>
              <a:t> Αυγούστου, </a:t>
            </a:r>
          </a:p>
          <a:p>
            <a:pPr algn="ctr"/>
            <a:r>
              <a:rPr lang="de-DE" sz="3000" dirty="0" smtClean="0">
                <a:solidFill>
                  <a:srgbClr val="161616"/>
                </a:solidFill>
                <a:latin typeface="Arial"/>
              </a:rPr>
              <a:t>Res </a:t>
            </a:r>
            <a:r>
              <a:rPr lang="de-DE" sz="3000" dirty="0" err="1" smtClean="0">
                <a:solidFill>
                  <a:srgbClr val="161616"/>
                </a:solidFill>
                <a:latin typeface="Arial"/>
              </a:rPr>
              <a:t>gestae</a:t>
            </a:r>
            <a:r>
              <a:rPr lang="de-DE" sz="3000" dirty="0" smtClean="0">
                <a:solidFill>
                  <a:srgbClr val="161616"/>
                </a:solidFill>
                <a:latin typeface="Arial"/>
              </a:rPr>
              <a:t> </a:t>
            </a:r>
            <a:r>
              <a:rPr lang="de-DE" sz="3000" dirty="0" err="1" smtClean="0">
                <a:solidFill>
                  <a:srgbClr val="161616"/>
                </a:solidFill>
                <a:latin typeface="Arial"/>
              </a:rPr>
              <a:t>divi</a:t>
            </a:r>
            <a:r>
              <a:rPr lang="el-GR" sz="3000" dirty="0">
                <a:solidFill>
                  <a:srgbClr val="161616"/>
                </a:solidFill>
                <a:latin typeface="Arial"/>
              </a:rPr>
              <a:t> </a:t>
            </a:r>
            <a:r>
              <a:rPr lang="de-DE" sz="3000" dirty="0" err="1" smtClean="0">
                <a:solidFill>
                  <a:srgbClr val="161616"/>
                </a:solidFill>
                <a:latin typeface="Arial"/>
              </a:rPr>
              <a:t>Augusti</a:t>
            </a:r>
            <a:endParaRPr lang="el-GR" sz="3000" dirty="0" smtClean="0">
              <a:solidFill>
                <a:srgbClr val="161616"/>
              </a:solidFill>
              <a:latin typeface="Arial"/>
            </a:endParaRPr>
          </a:p>
          <a:p>
            <a:endParaRPr lang="el-GR" sz="2600" dirty="0" smtClean="0">
              <a:solidFill>
                <a:srgbClr val="161616"/>
              </a:solidFill>
              <a:latin typeface="Arial"/>
            </a:endParaRPr>
          </a:p>
          <a:p>
            <a:pPr marL="457200" indent="-457200">
              <a:buFontTx/>
              <a:buChar char="•"/>
            </a:pPr>
            <a:r>
              <a:rPr lang="el-GR" sz="2800" dirty="0" smtClean="0"/>
              <a:t>Ο Αύγουστος έβαλε ανθρώπους να συντάξουν μια αναφορά στα πεπραγμένα του η οποία άλλαζε όσο έπραττε και άλλα αξιοσημείωτα και τοποθετήθηκε σε δύο χάλκινους πεσσούς μπροστά από το μαυσωλείο του στη Ρώμη όταν πέθανε το 14 μ.Χ. </a:t>
            </a:r>
          </a:p>
          <a:p>
            <a:pPr marL="457200" indent="-457200">
              <a:buFontTx/>
              <a:buChar char="•"/>
            </a:pPr>
            <a:r>
              <a:rPr lang="el-GR" sz="2800" dirty="0"/>
              <a:t>Σώζεται, </a:t>
            </a:r>
            <a:r>
              <a:rPr lang="el-GR" sz="2800" dirty="0" smtClean="0"/>
              <a:t>τμηματικά, σε τρεις επιγραφές-αντίγραφα του αρχικού κειμένου, όλες από τη Μικρά Ασία. </a:t>
            </a:r>
          </a:p>
          <a:p>
            <a:pPr marL="457200" indent="-457200">
              <a:buFontTx/>
              <a:buChar char="•"/>
            </a:pPr>
            <a:r>
              <a:rPr lang="el-GR" sz="2800" dirty="0" smtClean="0"/>
              <a:t>Η μία επιγραφή βρίσκεται στους τοίχους του ναού του Αυγούστου και της Ρώμης στην Άγκυρα (εξ ου «</a:t>
            </a:r>
            <a:r>
              <a:rPr lang="de-DE" sz="2800" dirty="0" err="1" smtClean="0"/>
              <a:t>Monumentum</a:t>
            </a:r>
            <a:r>
              <a:rPr lang="de-DE" sz="2800" dirty="0" smtClean="0"/>
              <a:t> </a:t>
            </a:r>
            <a:r>
              <a:rPr lang="de-DE" sz="2800" dirty="0" err="1" smtClean="0"/>
              <a:t>Ancyranum</a:t>
            </a:r>
            <a:r>
              <a:rPr lang="el-GR" sz="2800" dirty="0" smtClean="0"/>
              <a:t>»). Η επιγραφή είναι γραμμένη τόσο λατινικά όσο και ελληνικά. Αναφέρει, εκτός από πολλά άλλα, και το θέατρο του Μαρκέλλου.</a:t>
            </a:r>
            <a:endParaRPr lang="de-DE" sz="26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onumentumAncyranum28Nov2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60" y="0"/>
            <a:ext cx="64039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onAncyrInsc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74704"/>
            <a:ext cx="9144001" cy="652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hteck 1"/>
          <p:cNvSpPr>
            <a:spLocks noChangeArrowheads="1"/>
          </p:cNvSpPr>
          <p:nvPr/>
        </p:nvSpPr>
        <p:spPr bwMode="auto">
          <a:xfrm>
            <a:off x="457200" y="858349"/>
            <a:ext cx="8229600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dirty="0">
                <a:solidFill>
                  <a:srgbClr val="161616"/>
                </a:solidFill>
                <a:latin typeface="Arial"/>
              </a:rPr>
              <a:t>Θέατρο του Μαρκέλλου,</a:t>
            </a:r>
            <a:r>
              <a:rPr lang="el-GR" sz="3200" dirty="0" smtClean="0">
                <a:solidFill>
                  <a:srgbClr val="161616"/>
                </a:solidFill>
                <a:latin typeface="Arial"/>
              </a:rPr>
              <a:t> </a:t>
            </a:r>
            <a:r>
              <a:rPr lang="de-DE" sz="3200" dirty="0" smtClean="0">
                <a:solidFill>
                  <a:srgbClr val="161616"/>
                </a:solidFill>
                <a:latin typeface="Arial"/>
              </a:rPr>
              <a:t>Res </a:t>
            </a:r>
            <a:r>
              <a:rPr lang="de-DE" sz="3200" dirty="0" err="1" smtClean="0">
                <a:solidFill>
                  <a:srgbClr val="161616"/>
                </a:solidFill>
                <a:latin typeface="Arial"/>
              </a:rPr>
              <a:t>gestae</a:t>
            </a:r>
            <a:endParaRPr lang="el-GR" sz="3200" dirty="0" smtClean="0">
              <a:solidFill>
                <a:srgbClr val="161616"/>
              </a:solidFill>
              <a:latin typeface="Arial"/>
            </a:endParaRPr>
          </a:p>
          <a:p>
            <a:endParaRPr lang="el-GR" sz="2600" dirty="0" smtClean="0">
              <a:solidFill>
                <a:srgbClr val="161616"/>
              </a:solidFill>
              <a:latin typeface="Arial"/>
            </a:endParaRPr>
          </a:p>
          <a:p>
            <a:endParaRPr lang="el-GR" sz="2600" dirty="0" smtClean="0">
              <a:solidFill>
                <a:srgbClr val="161616"/>
              </a:solidFill>
              <a:latin typeface="Arial"/>
            </a:endParaRPr>
          </a:p>
          <a:p>
            <a:r>
              <a:rPr lang="de-DE" sz="2400" u="sng" dirty="0" smtClean="0">
                <a:latin typeface="Arial"/>
              </a:rPr>
              <a:t>21</a:t>
            </a:r>
            <a:r>
              <a:rPr lang="de-DE" sz="2400" dirty="0" smtClean="0">
                <a:latin typeface="Arial"/>
              </a:rPr>
              <a:t> In </a:t>
            </a:r>
            <a:r>
              <a:rPr lang="de-DE" sz="2400" dirty="0" err="1" smtClean="0">
                <a:latin typeface="Arial"/>
              </a:rPr>
              <a:t>privato</a:t>
            </a:r>
            <a:r>
              <a:rPr lang="de-DE" sz="2400" dirty="0" smtClean="0">
                <a:latin typeface="Arial"/>
              </a:rPr>
              <a:t> solo </a:t>
            </a:r>
            <a:r>
              <a:rPr lang="de-DE" sz="2400" dirty="0" err="1" smtClean="0">
                <a:latin typeface="Arial"/>
              </a:rPr>
              <a:t>Mártis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Vltoris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templum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forumque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Augustum</a:t>
            </a:r>
            <a:r>
              <a:rPr lang="de-DE" sz="2400" dirty="0" smtClean="0">
                <a:latin typeface="Arial"/>
              </a:rPr>
              <a:t> ex </a:t>
            </a:r>
            <a:r>
              <a:rPr lang="de-DE" sz="2400" dirty="0" err="1" smtClean="0">
                <a:latin typeface="Arial"/>
              </a:rPr>
              <a:t>mani</a:t>
            </a:r>
            <a:r>
              <a:rPr lang="de-DE" sz="2400" u="sng" dirty="0" err="1" smtClean="0">
                <a:latin typeface="Arial"/>
              </a:rPr>
              <a:t>-</a:t>
            </a:r>
            <a:r>
              <a:rPr lang="de-DE" sz="2400" dirty="0" smtClean="0">
                <a:latin typeface="Arial"/>
              </a:rPr>
              <a:t> / 22 </a:t>
            </a:r>
            <a:r>
              <a:rPr lang="de-DE" sz="2400" dirty="0" err="1" smtClean="0">
                <a:latin typeface="Arial"/>
              </a:rPr>
              <a:t>biís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fecí</a:t>
            </a:r>
            <a:r>
              <a:rPr lang="de-DE" sz="2400" dirty="0" smtClean="0">
                <a:latin typeface="Arial"/>
              </a:rPr>
              <a:t>. § </a:t>
            </a:r>
            <a:r>
              <a:rPr lang="de-DE" sz="2400" dirty="0" err="1" smtClean="0">
                <a:latin typeface="Arial"/>
              </a:rPr>
              <a:t>Theatrum</a:t>
            </a:r>
            <a:r>
              <a:rPr lang="de-DE" sz="2400" dirty="0" smtClean="0">
                <a:latin typeface="Arial"/>
              </a:rPr>
              <a:t> ad </a:t>
            </a:r>
            <a:r>
              <a:rPr lang="de-DE" sz="2400" dirty="0" err="1" smtClean="0">
                <a:latin typeface="Arial"/>
              </a:rPr>
              <a:t>aede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Apollinis</a:t>
            </a:r>
            <a:r>
              <a:rPr lang="de-DE" sz="2400" dirty="0" smtClean="0">
                <a:latin typeface="Arial"/>
              </a:rPr>
              <a:t> in solo </a:t>
            </a:r>
            <a:r>
              <a:rPr lang="de-DE" sz="2400" dirty="0" err="1" smtClean="0">
                <a:latin typeface="Arial"/>
              </a:rPr>
              <a:t>magná</a:t>
            </a:r>
            <a:r>
              <a:rPr lang="de-DE" sz="2400" dirty="0" smtClean="0">
                <a:latin typeface="Arial"/>
              </a:rPr>
              <a:t> ex </a:t>
            </a:r>
            <a:r>
              <a:rPr lang="de-DE" sz="2400" dirty="0" err="1" smtClean="0">
                <a:latin typeface="Arial"/>
              </a:rPr>
              <a:t>parte</a:t>
            </a:r>
            <a:r>
              <a:rPr lang="de-DE" sz="2400" dirty="0" smtClean="0">
                <a:latin typeface="Arial"/>
              </a:rPr>
              <a:t> á </a:t>
            </a:r>
            <a:r>
              <a:rPr lang="de-DE" sz="2400" dirty="0" err="1" smtClean="0">
                <a:latin typeface="Arial"/>
              </a:rPr>
              <a:t>privatis</a:t>
            </a:r>
            <a:r>
              <a:rPr lang="de-DE" sz="2400" dirty="0" smtClean="0">
                <a:latin typeface="Arial"/>
              </a:rPr>
              <a:t> / 23 </a:t>
            </a:r>
            <a:r>
              <a:rPr lang="de-DE" sz="2400" dirty="0" err="1" smtClean="0">
                <a:latin typeface="Arial"/>
              </a:rPr>
              <a:t>empto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féci</a:t>
            </a:r>
            <a:r>
              <a:rPr lang="de-DE" sz="2400" dirty="0" smtClean="0">
                <a:latin typeface="Arial"/>
              </a:rPr>
              <a:t>, </a:t>
            </a:r>
            <a:r>
              <a:rPr lang="de-DE" sz="2400" dirty="0" err="1" smtClean="0">
                <a:latin typeface="Arial"/>
              </a:rPr>
              <a:t>quod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sub</a:t>
            </a:r>
            <a:r>
              <a:rPr lang="de-DE" sz="2400" dirty="0" smtClean="0">
                <a:latin typeface="Arial"/>
              </a:rPr>
              <a:t> nomine M. </a:t>
            </a:r>
            <a:r>
              <a:rPr lang="de-DE" sz="2400" dirty="0" err="1" smtClean="0">
                <a:latin typeface="Arial"/>
              </a:rPr>
              <a:t>Marcelli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generi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mei</a:t>
            </a:r>
            <a:r>
              <a:rPr lang="de-DE" sz="2400" dirty="0" smtClean="0">
                <a:latin typeface="Arial"/>
              </a:rPr>
              <a:t> esset.</a:t>
            </a:r>
          </a:p>
          <a:p>
            <a:r>
              <a:rPr lang="de-DE" sz="2400" u="sng" dirty="0" smtClean="0">
                <a:latin typeface="Arial"/>
              </a:rPr>
              <a:t> </a:t>
            </a:r>
            <a:endParaRPr lang="de-DE" sz="2400" dirty="0" smtClean="0">
              <a:latin typeface="Arial"/>
            </a:endParaRPr>
          </a:p>
          <a:p>
            <a:r>
              <a:rPr lang="de-DE" sz="2400" u="sng" dirty="0" smtClean="0">
                <a:latin typeface="Arial"/>
              </a:rPr>
              <a:t>10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Ἐν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ἰδιωτικῶι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ἐδάφει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Ἄρεως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Ἀμύντορος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ἀγοράν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τε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Σε</a:t>
            </a:r>
            <a:r>
              <a:rPr lang="de-DE" sz="2400" u="sng" dirty="0" err="1" smtClean="0">
                <a:latin typeface="Arial"/>
              </a:rPr>
              <a:t>-</a:t>
            </a:r>
            <a:endParaRPr lang="de-DE" sz="2400" dirty="0" smtClean="0">
              <a:latin typeface="Arial"/>
            </a:endParaRPr>
          </a:p>
          <a:p>
            <a:r>
              <a:rPr lang="de-DE" sz="2400" dirty="0" smtClean="0">
                <a:latin typeface="Arial"/>
              </a:rPr>
              <a:t>11 </a:t>
            </a:r>
            <a:r>
              <a:rPr lang="de-DE" sz="2400" dirty="0" err="1" smtClean="0">
                <a:latin typeface="Arial"/>
              </a:rPr>
              <a:t>βαστὴν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ἐκ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λαφύρων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ἐπόησα</a:t>
            </a:r>
            <a:r>
              <a:rPr lang="de-DE" sz="2400" dirty="0" smtClean="0">
                <a:latin typeface="Arial"/>
              </a:rPr>
              <a:t>. § </a:t>
            </a:r>
            <a:r>
              <a:rPr lang="de-DE" sz="2400" dirty="0" err="1" smtClean="0">
                <a:latin typeface="Arial"/>
              </a:rPr>
              <a:t>Θέατρον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πρὸς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τῶι</a:t>
            </a:r>
            <a:r>
              <a:rPr lang="de-DE" sz="2400" dirty="0" smtClean="0">
                <a:latin typeface="Arial"/>
              </a:rPr>
              <a:t> </a:t>
            </a:r>
          </a:p>
          <a:p>
            <a:r>
              <a:rPr lang="de-DE" sz="2400" dirty="0" smtClean="0">
                <a:latin typeface="Arial"/>
              </a:rPr>
              <a:t>12 </a:t>
            </a:r>
            <a:r>
              <a:rPr lang="de-DE" sz="2400" dirty="0" err="1" smtClean="0">
                <a:latin typeface="Arial"/>
              </a:rPr>
              <a:t>Ἀπόλλωνος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ναῶι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ἐπὶ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ἐδάφους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ἐκ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πλείστου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μέρους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ἀγο</a:t>
            </a:r>
            <a:r>
              <a:rPr lang="de-DE" sz="2400" u="sng" dirty="0" err="1" smtClean="0">
                <a:latin typeface="Arial"/>
              </a:rPr>
              <a:t>-</a:t>
            </a:r>
            <a:endParaRPr lang="de-DE" sz="2400" dirty="0" smtClean="0">
              <a:latin typeface="Arial"/>
            </a:endParaRPr>
          </a:p>
          <a:p>
            <a:r>
              <a:rPr lang="de-DE" sz="2400" dirty="0" smtClean="0">
                <a:latin typeface="Arial"/>
              </a:rPr>
              <a:t>13 </a:t>
            </a:r>
            <a:r>
              <a:rPr lang="de-DE" sz="2400" dirty="0" err="1" smtClean="0">
                <a:latin typeface="Arial"/>
              </a:rPr>
              <a:t>ρασθέντος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ἀνήγειρα</a:t>
            </a:r>
            <a:r>
              <a:rPr lang="de-DE" sz="2400" dirty="0" smtClean="0">
                <a:latin typeface="Arial"/>
              </a:rPr>
              <a:t> § </a:t>
            </a:r>
            <a:r>
              <a:rPr lang="de-DE" sz="2400" dirty="0" err="1" smtClean="0">
                <a:latin typeface="Arial"/>
              </a:rPr>
              <a:t>ἐπὶ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ὀνόματος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Μαρκέλλου</a:t>
            </a:r>
            <a:r>
              <a:rPr lang="de-DE" sz="2400" dirty="0" smtClean="0">
                <a:latin typeface="Arial"/>
              </a:rPr>
              <a:t> </a:t>
            </a:r>
          </a:p>
          <a:p>
            <a:r>
              <a:rPr lang="de-DE" sz="2400" dirty="0" smtClean="0">
                <a:latin typeface="Arial"/>
              </a:rPr>
              <a:t>14 </a:t>
            </a:r>
            <a:r>
              <a:rPr lang="de-DE" sz="2400" dirty="0" err="1" smtClean="0">
                <a:latin typeface="Arial"/>
              </a:rPr>
              <a:t>τοῦ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γαμβροῦ</a:t>
            </a:r>
            <a:r>
              <a:rPr lang="de-DE" sz="2400" dirty="0" smtClean="0">
                <a:latin typeface="Arial"/>
              </a:rPr>
              <a:t> </a:t>
            </a:r>
            <a:r>
              <a:rPr lang="de-DE" sz="2400" dirty="0" err="1" smtClean="0">
                <a:latin typeface="Arial"/>
              </a:rPr>
              <a:t>μου</a:t>
            </a:r>
            <a:r>
              <a:rPr lang="de-DE" sz="2400" dirty="0" smtClean="0">
                <a:latin typeface="Arial"/>
              </a:rPr>
              <a:t>.</a:t>
            </a:r>
            <a:endParaRPr lang="de-DE" sz="24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hteck 1"/>
          <p:cNvSpPr>
            <a:spLocks noChangeArrowheads="1"/>
          </p:cNvSpPr>
          <p:nvPr/>
        </p:nvSpPr>
        <p:spPr bwMode="auto">
          <a:xfrm>
            <a:off x="457200" y="766386"/>
            <a:ext cx="8229600" cy="52937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dirty="0">
                <a:solidFill>
                  <a:srgbClr val="161616"/>
                </a:solidFill>
                <a:latin typeface="Arial"/>
              </a:rPr>
              <a:t>Θέατρο του Μαρκέλλου,</a:t>
            </a:r>
            <a:r>
              <a:rPr lang="el-GR" sz="3200" dirty="0" smtClean="0">
                <a:solidFill>
                  <a:srgbClr val="161616"/>
                </a:solidFill>
                <a:latin typeface="Arial"/>
              </a:rPr>
              <a:t> Σουητώνιος</a:t>
            </a:r>
          </a:p>
          <a:p>
            <a:endParaRPr lang="el-GR" sz="2600" dirty="0" smtClean="0">
              <a:solidFill>
                <a:srgbClr val="161616"/>
              </a:solidFill>
              <a:latin typeface="Arial"/>
            </a:endParaRPr>
          </a:p>
          <a:p>
            <a:r>
              <a:rPr lang="de-DE" sz="2800" dirty="0" err="1" smtClean="0"/>
              <a:t>Βίος</a:t>
            </a:r>
            <a:r>
              <a:rPr lang="de-DE" sz="2800" dirty="0" smtClean="0"/>
              <a:t> </a:t>
            </a:r>
            <a:r>
              <a:rPr lang="de-DE" sz="2800" dirty="0" err="1" smtClean="0"/>
              <a:t>Αυγ</a:t>
            </a:r>
            <a:r>
              <a:rPr lang="de-DE" sz="2800" dirty="0" smtClean="0"/>
              <a:t>. 29, 4:</a:t>
            </a:r>
          </a:p>
          <a:p>
            <a:r>
              <a:rPr lang="de-DE" sz="2800" dirty="0" smtClean="0"/>
              <a:t> </a:t>
            </a:r>
          </a:p>
          <a:p>
            <a:r>
              <a:rPr lang="de-DE" sz="2800" dirty="0" smtClean="0"/>
              <a:t>29 </a:t>
            </a:r>
            <a:r>
              <a:rPr lang="de-DE" sz="2800" dirty="0" err="1" smtClean="0"/>
              <a:t>Publica</a:t>
            </a:r>
            <a:r>
              <a:rPr lang="de-DE" sz="2800" dirty="0" smtClean="0"/>
              <a:t> </a:t>
            </a:r>
            <a:r>
              <a:rPr lang="de-DE" sz="2800" dirty="0" err="1" smtClean="0"/>
              <a:t>opera</a:t>
            </a:r>
            <a:r>
              <a:rPr lang="de-DE" sz="2800" dirty="0" smtClean="0"/>
              <a:t> </a:t>
            </a:r>
            <a:r>
              <a:rPr lang="de-DE" sz="2800" dirty="0" err="1" smtClean="0"/>
              <a:t>plurima</a:t>
            </a:r>
            <a:r>
              <a:rPr lang="de-DE" sz="2800" dirty="0" smtClean="0"/>
              <a:t> </a:t>
            </a:r>
            <a:r>
              <a:rPr lang="de-DE" sz="2800" dirty="0" err="1" smtClean="0"/>
              <a:t>exstruxit</a:t>
            </a:r>
            <a:r>
              <a:rPr lang="de-DE" sz="2800" dirty="0" smtClean="0"/>
              <a:t>, e </a:t>
            </a:r>
            <a:r>
              <a:rPr lang="de-DE" sz="2800" dirty="0" err="1" smtClean="0"/>
              <a:t>quibus</a:t>
            </a:r>
            <a:r>
              <a:rPr lang="de-DE" sz="2800" dirty="0" smtClean="0"/>
              <a:t> </a:t>
            </a:r>
            <a:r>
              <a:rPr lang="de-DE" sz="2800" dirty="0" err="1" smtClean="0"/>
              <a:t>vel</a:t>
            </a:r>
            <a:r>
              <a:rPr lang="de-DE" sz="2800" dirty="0" smtClean="0"/>
              <a:t> </a:t>
            </a:r>
            <a:r>
              <a:rPr lang="de-DE" sz="2800" dirty="0" err="1" smtClean="0"/>
              <a:t>praecipua</a:t>
            </a:r>
            <a:r>
              <a:rPr lang="de-DE" sz="2800" dirty="0" smtClean="0"/>
              <a:t>: … 4 </a:t>
            </a:r>
            <a:r>
              <a:rPr lang="de-DE" sz="2800" dirty="0" err="1" smtClean="0"/>
              <a:t>Quaedam</a:t>
            </a:r>
            <a:r>
              <a:rPr lang="de-DE" sz="2800" dirty="0" smtClean="0"/>
              <a:t> </a:t>
            </a:r>
            <a:r>
              <a:rPr lang="de-DE" sz="2800" dirty="0" err="1" smtClean="0"/>
              <a:t>etiam</a:t>
            </a:r>
            <a:r>
              <a:rPr lang="de-DE" sz="2800" dirty="0" smtClean="0"/>
              <a:t> </a:t>
            </a:r>
            <a:r>
              <a:rPr lang="de-DE" sz="2800" dirty="0" err="1" smtClean="0"/>
              <a:t>opera</a:t>
            </a:r>
            <a:r>
              <a:rPr lang="de-DE" sz="2800" dirty="0" smtClean="0"/>
              <a:t> </a:t>
            </a:r>
            <a:r>
              <a:rPr lang="de-DE" sz="2800" dirty="0" err="1" smtClean="0"/>
              <a:t>sub</a:t>
            </a:r>
            <a:r>
              <a:rPr lang="de-DE" sz="2800" dirty="0" smtClean="0"/>
              <a:t> nomine </a:t>
            </a:r>
            <a:r>
              <a:rPr lang="de-DE" sz="2800" dirty="0" err="1" smtClean="0"/>
              <a:t>alieno</a:t>
            </a:r>
            <a:r>
              <a:rPr lang="de-DE" sz="2800" dirty="0" smtClean="0"/>
              <a:t>, </a:t>
            </a:r>
            <a:r>
              <a:rPr lang="de-DE" sz="2800" dirty="0" err="1" smtClean="0"/>
              <a:t>nepotum</a:t>
            </a:r>
            <a:r>
              <a:rPr lang="de-DE" sz="2800" dirty="0" smtClean="0"/>
              <a:t> </a:t>
            </a:r>
            <a:r>
              <a:rPr lang="de-DE" sz="2800" dirty="0" err="1" smtClean="0"/>
              <a:t>scilicet</a:t>
            </a:r>
            <a:r>
              <a:rPr lang="de-DE" sz="2800" dirty="0" smtClean="0"/>
              <a:t> et </a:t>
            </a:r>
            <a:r>
              <a:rPr lang="de-DE" sz="2800" dirty="0" err="1" smtClean="0"/>
              <a:t>uxoris</a:t>
            </a:r>
            <a:r>
              <a:rPr lang="de-DE" sz="2800" dirty="0" smtClean="0"/>
              <a:t> </a:t>
            </a:r>
            <a:r>
              <a:rPr lang="de-DE" sz="2800" dirty="0" err="1" smtClean="0"/>
              <a:t>sororisque</a:t>
            </a:r>
            <a:r>
              <a:rPr lang="de-DE" sz="2800" dirty="0" smtClean="0"/>
              <a:t> </a:t>
            </a:r>
            <a:r>
              <a:rPr lang="de-DE" sz="2800" dirty="0" err="1" smtClean="0"/>
              <a:t>fecit</a:t>
            </a:r>
            <a:r>
              <a:rPr lang="de-DE" sz="2800" dirty="0" smtClean="0"/>
              <a:t>, </a:t>
            </a:r>
            <a:r>
              <a:rPr lang="de-DE" sz="2800" dirty="0" err="1" smtClean="0"/>
              <a:t>ut</a:t>
            </a:r>
            <a:r>
              <a:rPr lang="de-DE" sz="2800" dirty="0" smtClean="0"/>
              <a:t> </a:t>
            </a:r>
            <a:r>
              <a:rPr lang="de-DE" sz="2800" dirty="0" err="1" smtClean="0"/>
              <a:t>porticum</a:t>
            </a:r>
            <a:r>
              <a:rPr lang="de-DE" sz="2800" dirty="0" smtClean="0"/>
              <a:t> </a:t>
            </a:r>
            <a:r>
              <a:rPr lang="de-DE" sz="2800" dirty="0" err="1" smtClean="0"/>
              <a:t>basilicamque</a:t>
            </a:r>
            <a:r>
              <a:rPr lang="de-DE" sz="2800" dirty="0" smtClean="0"/>
              <a:t> </a:t>
            </a:r>
            <a:r>
              <a:rPr lang="de-DE" sz="2800" dirty="0" err="1" smtClean="0"/>
              <a:t>Gai</a:t>
            </a:r>
            <a:r>
              <a:rPr lang="de-DE" sz="2800" dirty="0" smtClean="0"/>
              <a:t> et </a:t>
            </a:r>
            <a:r>
              <a:rPr lang="de-DE" sz="2800" dirty="0" err="1" smtClean="0"/>
              <a:t>Luci</a:t>
            </a:r>
            <a:r>
              <a:rPr lang="de-DE" sz="2800" dirty="0" smtClean="0"/>
              <a:t>, </a:t>
            </a:r>
            <a:r>
              <a:rPr lang="de-DE" sz="2800" dirty="0" err="1" smtClean="0"/>
              <a:t>item</a:t>
            </a:r>
            <a:r>
              <a:rPr lang="de-DE" sz="2800" dirty="0" smtClean="0"/>
              <a:t> </a:t>
            </a:r>
            <a:r>
              <a:rPr lang="de-DE" sz="2800" dirty="0" err="1" smtClean="0"/>
              <a:t>porticus</a:t>
            </a:r>
            <a:r>
              <a:rPr lang="de-DE" sz="2800" dirty="0" smtClean="0"/>
              <a:t> </a:t>
            </a:r>
            <a:r>
              <a:rPr lang="de-DE" sz="2800" dirty="0" err="1" smtClean="0"/>
              <a:t>Liviae</a:t>
            </a:r>
            <a:r>
              <a:rPr lang="de-DE" sz="2800" dirty="0" smtClean="0"/>
              <a:t> et </a:t>
            </a:r>
            <a:r>
              <a:rPr lang="de-DE" sz="2800" dirty="0" err="1" smtClean="0"/>
              <a:t>Octaviae</a:t>
            </a:r>
            <a:r>
              <a:rPr lang="de-DE" sz="2800" dirty="0" smtClean="0"/>
              <a:t> </a:t>
            </a:r>
            <a:r>
              <a:rPr lang="de-DE" sz="2800" b="1" dirty="0" err="1" smtClean="0"/>
              <a:t>theatrumque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Marcelli</a:t>
            </a:r>
            <a:r>
              <a:rPr lang="de-DE" sz="2800" dirty="0" smtClean="0"/>
              <a:t>. </a:t>
            </a:r>
            <a:r>
              <a:rPr lang="de-DE" sz="2800" dirty="0" err="1" smtClean="0"/>
              <a:t>Sed</a:t>
            </a:r>
            <a:r>
              <a:rPr lang="de-DE" sz="2800" dirty="0" smtClean="0"/>
              <a:t> et </a:t>
            </a:r>
            <a:r>
              <a:rPr lang="de-DE" sz="2800" dirty="0" err="1" smtClean="0"/>
              <a:t>ceteros</a:t>
            </a:r>
            <a:r>
              <a:rPr lang="de-DE" sz="2800" dirty="0" smtClean="0"/>
              <a:t> principes </a:t>
            </a:r>
            <a:r>
              <a:rPr lang="de-DE" sz="2800" dirty="0" err="1" smtClean="0"/>
              <a:t>viros</a:t>
            </a:r>
            <a:r>
              <a:rPr lang="de-DE" sz="2800" dirty="0" smtClean="0"/>
              <a:t> </a:t>
            </a:r>
            <a:r>
              <a:rPr lang="de-DE" sz="2800" dirty="0" err="1" smtClean="0"/>
              <a:t>saepe</a:t>
            </a:r>
            <a:r>
              <a:rPr lang="de-DE" sz="2800" dirty="0" smtClean="0"/>
              <a:t> </a:t>
            </a:r>
            <a:r>
              <a:rPr lang="de-DE" sz="2800" dirty="0" err="1" smtClean="0"/>
              <a:t>hortatus</a:t>
            </a:r>
            <a:r>
              <a:rPr lang="de-DE" sz="2800" dirty="0" smtClean="0"/>
              <a:t> </a:t>
            </a:r>
            <a:r>
              <a:rPr lang="de-DE" sz="2800" dirty="0" err="1" smtClean="0"/>
              <a:t>est</a:t>
            </a:r>
            <a:r>
              <a:rPr lang="de-DE" sz="2800" dirty="0" smtClean="0"/>
              <a:t>, </a:t>
            </a:r>
            <a:r>
              <a:rPr lang="de-DE" sz="2800" dirty="0" err="1" smtClean="0"/>
              <a:t>ut</a:t>
            </a:r>
            <a:r>
              <a:rPr lang="de-DE" sz="2800" dirty="0" smtClean="0"/>
              <a:t> pro </a:t>
            </a:r>
            <a:r>
              <a:rPr lang="de-DE" sz="2800" dirty="0" err="1" smtClean="0"/>
              <a:t>facultate</a:t>
            </a:r>
            <a:r>
              <a:rPr lang="de-DE" sz="2800" dirty="0" smtClean="0"/>
              <a:t> </a:t>
            </a:r>
            <a:r>
              <a:rPr lang="de-DE" sz="2800" dirty="0" err="1" smtClean="0"/>
              <a:t>quisque</a:t>
            </a:r>
            <a:r>
              <a:rPr lang="de-DE" sz="2800" dirty="0" smtClean="0"/>
              <a:t> </a:t>
            </a:r>
            <a:r>
              <a:rPr lang="de-DE" sz="2800" dirty="0" err="1" smtClean="0"/>
              <a:t>monimentis</a:t>
            </a:r>
            <a:r>
              <a:rPr lang="de-DE" sz="2800" dirty="0" smtClean="0"/>
              <a:t> </a:t>
            </a:r>
            <a:r>
              <a:rPr lang="de-DE" sz="2800" dirty="0" err="1" smtClean="0"/>
              <a:t>vel</a:t>
            </a:r>
            <a:r>
              <a:rPr lang="de-DE" sz="2800" dirty="0" smtClean="0"/>
              <a:t> </a:t>
            </a:r>
            <a:r>
              <a:rPr lang="de-DE" sz="2800" dirty="0" err="1" smtClean="0"/>
              <a:t>novis</a:t>
            </a:r>
            <a:r>
              <a:rPr lang="de-DE" sz="2800" dirty="0" smtClean="0"/>
              <a:t> </a:t>
            </a:r>
            <a:r>
              <a:rPr lang="de-DE" sz="2800" dirty="0" err="1" smtClean="0"/>
              <a:t>vel</a:t>
            </a:r>
            <a:r>
              <a:rPr lang="de-DE" sz="2800" dirty="0" smtClean="0"/>
              <a:t> </a:t>
            </a:r>
            <a:r>
              <a:rPr lang="de-DE" sz="2800" dirty="0" err="1" smtClean="0"/>
              <a:t>refectis</a:t>
            </a:r>
            <a:r>
              <a:rPr lang="de-DE" sz="2800" dirty="0" smtClean="0"/>
              <a:t> et </a:t>
            </a:r>
            <a:r>
              <a:rPr lang="de-DE" sz="2800" dirty="0" err="1" smtClean="0"/>
              <a:t>excultis</a:t>
            </a:r>
            <a:r>
              <a:rPr lang="de-DE" sz="2800" dirty="0" smtClean="0"/>
              <a:t> urbem </a:t>
            </a:r>
            <a:r>
              <a:rPr lang="de-DE" sz="2800" dirty="0" err="1" smtClean="0"/>
              <a:t>adornarent</a:t>
            </a:r>
            <a:r>
              <a:rPr lang="de-DE" sz="2800" dirty="0" smtClean="0"/>
              <a:t>. </a:t>
            </a:r>
            <a:endParaRPr lang="de-DE" sz="26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hteck 1"/>
          <p:cNvSpPr>
            <a:spLocks noChangeArrowheads="1"/>
          </p:cNvSpPr>
          <p:nvPr/>
        </p:nvSpPr>
        <p:spPr bwMode="auto">
          <a:xfrm>
            <a:off x="457200" y="1239116"/>
            <a:ext cx="8229600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 sz="3000" dirty="0">
                <a:solidFill>
                  <a:srgbClr val="161616"/>
                </a:solidFill>
                <a:latin typeface="Arial"/>
              </a:rPr>
              <a:t>Θέατρο του Μαρκέλλου,</a:t>
            </a:r>
            <a:r>
              <a:rPr lang="el-GR" sz="3000" dirty="0" smtClean="0">
                <a:solidFill>
                  <a:srgbClr val="161616"/>
                </a:solidFill>
                <a:latin typeface="Arial"/>
              </a:rPr>
              <a:t> μεταγενέστερη ιστορία</a:t>
            </a:r>
          </a:p>
          <a:p>
            <a:endParaRPr lang="el-GR" sz="2600" dirty="0" smtClean="0">
              <a:solidFill>
                <a:srgbClr val="161616"/>
              </a:solidFill>
              <a:latin typeface="Arial"/>
            </a:endParaRPr>
          </a:p>
          <a:p>
            <a:r>
              <a:rPr lang="de-DE" sz="2800" dirty="0" err="1" smtClean="0"/>
              <a:t>Σουητωνίου</a:t>
            </a:r>
            <a:r>
              <a:rPr lang="de-DE" sz="2800" dirty="0" smtClean="0"/>
              <a:t>, </a:t>
            </a:r>
            <a:r>
              <a:rPr lang="de-DE" sz="2800" dirty="0" err="1" smtClean="0"/>
              <a:t>Βίος</a:t>
            </a:r>
            <a:r>
              <a:rPr lang="de-DE" sz="2800" dirty="0" smtClean="0"/>
              <a:t> </a:t>
            </a:r>
            <a:r>
              <a:rPr lang="de-DE" sz="2800" dirty="0" err="1" smtClean="0"/>
              <a:t>Βεσπασ</a:t>
            </a:r>
            <a:r>
              <a:rPr lang="de-DE" sz="2800" dirty="0" smtClean="0"/>
              <a:t>. 19, 1:</a:t>
            </a:r>
          </a:p>
          <a:p>
            <a:r>
              <a:rPr lang="de-DE" sz="2800" dirty="0" smtClean="0"/>
              <a:t> </a:t>
            </a:r>
          </a:p>
          <a:p>
            <a:r>
              <a:rPr lang="de-DE" sz="2800" dirty="0" smtClean="0"/>
              <a:t>19 </a:t>
            </a:r>
            <a:r>
              <a:rPr lang="de-DE" sz="2800" dirty="0" err="1" smtClean="0"/>
              <a:t>Ludis</a:t>
            </a:r>
            <a:r>
              <a:rPr lang="de-DE" sz="2800" dirty="0" smtClean="0"/>
              <a:t>, per </a:t>
            </a:r>
            <a:r>
              <a:rPr lang="de-DE" sz="2800" dirty="0" err="1" smtClean="0"/>
              <a:t>quos</a:t>
            </a:r>
            <a:r>
              <a:rPr lang="de-DE" sz="2800" dirty="0" smtClean="0"/>
              <a:t> </a:t>
            </a:r>
            <a:r>
              <a:rPr lang="de-DE" sz="2800" dirty="0" err="1" smtClean="0"/>
              <a:t>scaena</a:t>
            </a:r>
            <a:r>
              <a:rPr lang="de-DE" sz="2800" dirty="0" smtClean="0"/>
              <a:t> </a:t>
            </a:r>
            <a:r>
              <a:rPr lang="de-DE" sz="2800" dirty="0" err="1" smtClean="0"/>
              <a:t>Marcelliani</a:t>
            </a:r>
            <a:r>
              <a:rPr lang="de-DE" sz="2800" dirty="0" smtClean="0"/>
              <a:t> </a:t>
            </a:r>
            <a:r>
              <a:rPr lang="de-DE" sz="2800" dirty="0" err="1" smtClean="0"/>
              <a:t>theatri</a:t>
            </a:r>
            <a:r>
              <a:rPr lang="de-DE" sz="2800" dirty="0" smtClean="0"/>
              <a:t> </a:t>
            </a:r>
            <a:r>
              <a:rPr lang="de-DE" sz="2800" dirty="0" err="1" smtClean="0"/>
              <a:t>restituta</a:t>
            </a:r>
            <a:r>
              <a:rPr lang="de-DE" sz="2800" dirty="0" smtClean="0"/>
              <a:t> </a:t>
            </a:r>
            <a:r>
              <a:rPr lang="de-DE" sz="2800" dirty="0" err="1" smtClean="0"/>
              <a:t>dedicabatur</a:t>
            </a:r>
            <a:r>
              <a:rPr lang="de-DE" sz="2800" dirty="0" smtClean="0"/>
              <a:t>, </a:t>
            </a:r>
            <a:r>
              <a:rPr lang="de-DE" sz="2800" dirty="0" err="1" smtClean="0"/>
              <a:t>vetera</a:t>
            </a:r>
            <a:r>
              <a:rPr lang="de-DE" sz="2800" dirty="0" smtClean="0"/>
              <a:t> </a:t>
            </a:r>
            <a:r>
              <a:rPr lang="de-DE" sz="2800" dirty="0" err="1" smtClean="0"/>
              <a:t>quoque</a:t>
            </a:r>
            <a:r>
              <a:rPr lang="de-DE" sz="2800" dirty="0" smtClean="0"/>
              <a:t> </a:t>
            </a:r>
            <a:r>
              <a:rPr lang="de-DE" sz="2800" dirty="0" err="1" smtClean="0"/>
              <a:t>acroamata</a:t>
            </a:r>
            <a:r>
              <a:rPr lang="de-DE" sz="2800" dirty="0" smtClean="0"/>
              <a:t> </a:t>
            </a:r>
            <a:r>
              <a:rPr lang="de-DE" sz="2800" dirty="0" err="1" smtClean="0"/>
              <a:t>revocaverat</a:t>
            </a:r>
            <a:r>
              <a:rPr lang="de-DE" sz="2800" dirty="0" smtClean="0"/>
              <a:t>. </a:t>
            </a:r>
            <a:r>
              <a:rPr lang="de-DE" sz="2800" dirty="0" err="1" smtClean="0"/>
              <a:t>Apellae</a:t>
            </a:r>
            <a:r>
              <a:rPr lang="de-DE" sz="2800" dirty="0" smtClean="0"/>
              <a:t> </a:t>
            </a:r>
            <a:r>
              <a:rPr lang="de-DE" sz="2800" dirty="0" err="1" smtClean="0"/>
              <a:t>tragoedo</a:t>
            </a:r>
            <a:r>
              <a:rPr lang="de-DE" sz="2800" dirty="0" smtClean="0"/>
              <a:t> </a:t>
            </a:r>
            <a:r>
              <a:rPr lang="de-DE" sz="2800" dirty="0" err="1" smtClean="0"/>
              <a:t>quadringenta</a:t>
            </a:r>
            <a:r>
              <a:rPr lang="de-DE" sz="2800" dirty="0" smtClean="0"/>
              <a:t>, </a:t>
            </a:r>
            <a:r>
              <a:rPr lang="de-DE" sz="2800" dirty="0" err="1" smtClean="0"/>
              <a:t>Terpno</a:t>
            </a:r>
            <a:r>
              <a:rPr lang="de-DE" sz="2800" dirty="0" smtClean="0"/>
              <a:t> </a:t>
            </a:r>
            <a:r>
              <a:rPr lang="de-DE" sz="2800" dirty="0" err="1" smtClean="0"/>
              <a:t>Diodoroque</a:t>
            </a:r>
            <a:r>
              <a:rPr lang="de-DE" sz="2800" dirty="0" smtClean="0"/>
              <a:t> </a:t>
            </a:r>
            <a:r>
              <a:rPr lang="de-DE" sz="2800" dirty="0" err="1" smtClean="0"/>
              <a:t>citharoedis</a:t>
            </a:r>
            <a:r>
              <a:rPr lang="de-DE" sz="2800" dirty="0" smtClean="0"/>
              <a:t> </a:t>
            </a:r>
            <a:r>
              <a:rPr lang="de-DE" sz="2800" dirty="0" err="1" smtClean="0"/>
              <a:t>ducena</a:t>
            </a:r>
            <a:r>
              <a:rPr lang="de-DE" sz="2800" dirty="0" smtClean="0"/>
              <a:t>, </a:t>
            </a:r>
            <a:r>
              <a:rPr lang="de-DE" sz="2800" dirty="0" err="1" smtClean="0"/>
              <a:t>nonnullis</a:t>
            </a:r>
            <a:r>
              <a:rPr lang="de-DE" sz="2800" dirty="0" smtClean="0"/>
              <a:t> </a:t>
            </a:r>
            <a:r>
              <a:rPr lang="de-DE" sz="2800" dirty="0" err="1" smtClean="0"/>
              <a:t>centena</a:t>
            </a:r>
            <a:r>
              <a:rPr lang="de-DE" sz="2800" dirty="0" smtClean="0"/>
              <a:t>, </a:t>
            </a:r>
            <a:r>
              <a:rPr lang="de-DE" sz="2800" dirty="0" err="1" smtClean="0"/>
              <a:t>quibus</a:t>
            </a:r>
            <a:r>
              <a:rPr lang="de-DE" sz="2800" dirty="0" smtClean="0"/>
              <a:t> </a:t>
            </a:r>
            <a:r>
              <a:rPr lang="de-DE" sz="2800" dirty="0" err="1" smtClean="0"/>
              <a:t>minimum</a:t>
            </a:r>
            <a:r>
              <a:rPr lang="de-DE" sz="2800" dirty="0" smtClean="0"/>
              <a:t>, </a:t>
            </a:r>
            <a:r>
              <a:rPr lang="de-DE" sz="2800" dirty="0" err="1" smtClean="0"/>
              <a:t>quadragena</a:t>
            </a:r>
            <a:r>
              <a:rPr lang="de-DE" sz="2800" dirty="0" smtClean="0"/>
              <a:t> </a:t>
            </a:r>
            <a:r>
              <a:rPr lang="de-DE" sz="2800" dirty="0" err="1" smtClean="0"/>
              <a:t>sestertia</a:t>
            </a:r>
            <a:r>
              <a:rPr lang="de-DE" sz="2800" dirty="0" smtClean="0"/>
              <a:t> </a:t>
            </a:r>
            <a:r>
              <a:rPr lang="de-DE" sz="2800" dirty="0" err="1" smtClean="0"/>
              <a:t>insuper</a:t>
            </a:r>
            <a:r>
              <a:rPr lang="de-DE" sz="2800" dirty="0" smtClean="0"/>
              <a:t> </a:t>
            </a:r>
            <a:r>
              <a:rPr lang="de-DE" sz="2800" dirty="0" err="1" smtClean="0"/>
              <a:t>plurimas</a:t>
            </a:r>
            <a:r>
              <a:rPr lang="de-DE" sz="2800" dirty="0" smtClean="0"/>
              <a:t> </a:t>
            </a:r>
            <a:r>
              <a:rPr lang="de-DE" sz="2800" dirty="0" err="1" smtClean="0"/>
              <a:t>coronas</a:t>
            </a:r>
            <a:r>
              <a:rPr lang="de-DE" sz="2800" dirty="0" smtClean="0"/>
              <a:t> </a:t>
            </a:r>
            <a:r>
              <a:rPr lang="de-DE" sz="2800" dirty="0" err="1" smtClean="0"/>
              <a:t>aureas</a:t>
            </a:r>
            <a:r>
              <a:rPr lang="de-DE" sz="2800" dirty="0" smtClean="0"/>
              <a:t> </a:t>
            </a:r>
            <a:r>
              <a:rPr lang="de-DE" sz="2800" dirty="0" err="1" smtClean="0"/>
              <a:t>dedit</a:t>
            </a:r>
            <a:r>
              <a:rPr lang="de-DE" sz="2800" dirty="0" smtClean="0"/>
              <a:t>. </a:t>
            </a:r>
            <a:endParaRPr lang="de-DE" sz="26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669</Words>
  <Application>Microsoft Office PowerPoint</Application>
  <PresentationFormat>Προβολή στην οθόνη (4:3)</PresentationFormat>
  <Paragraphs>87</Paragraphs>
  <Slides>39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39</vt:i4>
      </vt:variant>
    </vt:vector>
  </HeadingPairs>
  <TitlesOfParts>
    <vt:vector size="44" baseType="lpstr">
      <vt:lpstr>Office-Design</vt:lpstr>
      <vt:lpstr>1_Office-Design</vt:lpstr>
      <vt:lpstr>2_Office-Design</vt:lpstr>
      <vt:lpstr>3_Office-Design</vt:lpstr>
      <vt:lpstr>4_Office-Design</vt:lpstr>
      <vt:lpstr>«Εισαγωγή στην Αρχαιολογία των Αρχαίων Θεάτρων»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Ενδεικτική Βιβλιογραφία</vt:lpstr>
      <vt:lpstr>Τέλος Ενότητας</vt:lpstr>
      <vt:lpstr>Άδειες Χρήσης</vt:lpstr>
      <vt:lpstr>Χρηματοδότηση</vt:lpstr>
      <vt:lpstr>Σημείωμα Ιστορικού Εκδόσεων Έργου</vt:lpstr>
      <vt:lpstr>Σημείωμα Αναφοράς</vt:lpstr>
      <vt:lpstr>Σημείωμα Χρήσης Έργων Τρίτων</vt:lpstr>
    </vt:vector>
  </TitlesOfParts>
  <Company>Universität Patras, Theater Studies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Kreeb</dc:creator>
  <cp:lastModifiedBy>Ανδρέας Σπυρούλιας</cp:lastModifiedBy>
  <cp:revision>36</cp:revision>
  <dcterms:created xsi:type="dcterms:W3CDTF">2012-04-02T16:11:58Z</dcterms:created>
  <dcterms:modified xsi:type="dcterms:W3CDTF">2015-09-21T16:36:40Z</dcterms:modified>
</cp:coreProperties>
</file>