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38"/>
  </p:notesMasterIdLst>
  <p:sldIdLst>
    <p:sldId id="350" r:id="rId2"/>
    <p:sldId id="305" r:id="rId3"/>
    <p:sldId id="321" r:id="rId4"/>
    <p:sldId id="322" r:id="rId5"/>
    <p:sldId id="270" r:id="rId6"/>
    <p:sldId id="275" r:id="rId7"/>
    <p:sldId id="276" r:id="rId8"/>
    <p:sldId id="277" r:id="rId9"/>
    <p:sldId id="278" r:id="rId10"/>
    <p:sldId id="279" r:id="rId11"/>
    <p:sldId id="280" r:id="rId12"/>
    <p:sldId id="324" r:id="rId13"/>
    <p:sldId id="325" r:id="rId14"/>
    <p:sldId id="326" r:id="rId15"/>
    <p:sldId id="337" r:id="rId16"/>
    <p:sldId id="352" r:id="rId17"/>
    <p:sldId id="339" r:id="rId18"/>
    <p:sldId id="330" r:id="rId19"/>
    <p:sldId id="354" r:id="rId20"/>
    <p:sldId id="281" r:id="rId21"/>
    <p:sldId id="340" r:id="rId22"/>
    <p:sldId id="341" r:id="rId23"/>
    <p:sldId id="342" r:id="rId24"/>
    <p:sldId id="282" r:id="rId25"/>
    <p:sldId id="333" r:id="rId26"/>
    <p:sldId id="334" r:id="rId27"/>
    <p:sldId id="331" r:id="rId28"/>
    <p:sldId id="348" r:id="rId29"/>
    <p:sldId id="346" r:id="rId30"/>
    <p:sldId id="347" r:id="rId31"/>
    <p:sldId id="283" r:id="rId32"/>
    <p:sldId id="349" r:id="rId33"/>
    <p:sldId id="284" r:id="rId34"/>
    <p:sldId id="335" r:id="rId35"/>
    <p:sldId id="290" r:id="rId36"/>
    <p:sldId id="353" r:id="rId3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07" autoAdjust="0"/>
  </p:normalViewPr>
  <p:slideViewPr>
    <p:cSldViewPr>
      <p:cViewPr varScale="1">
        <p:scale>
          <a:sx n="78" d="100"/>
          <a:sy n="78" d="100"/>
        </p:scale>
        <p:origin x="-1574" y="-72"/>
      </p:cViewPr>
      <p:guideLst>
        <p:guide orient="horz" pos="2160"/>
        <p:guide pos="2880"/>
      </p:guideLst>
    </p:cSldViewPr>
  </p:slideViewPr>
  <p:outlineViewPr>
    <p:cViewPr>
      <p:scale>
        <a:sx n="33" d="100"/>
        <a:sy n="33" d="100"/>
      </p:scale>
      <p:origin x="0" y="29382"/>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A6EEED-2AC1-46E3-8B4E-55AF15A13291}" type="doc">
      <dgm:prSet loTypeId="urn:microsoft.com/office/officeart/2005/8/layout/vProcess5" loCatId="process" qsTypeId="urn:microsoft.com/office/officeart/2005/8/quickstyle/simple5" qsCatId="simple" csTypeId="urn:microsoft.com/office/officeart/2005/8/colors/colorful1" csCatId="colorful" phldr="1"/>
      <dgm:spPr/>
      <dgm:t>
        <a:bodyPr/>
        <a:lstStyle/>
        <a:p>
          <a:endParaRPr lang="el-GR"/>
        </a:p>
      </dgm:t>
    </dgm:pt>
    <dgm:pt modelId="{0DC69201-F98B-4FBF-BD70-20EFA0C3FDCD}">
      <dgm:prSet phldrT="[Κείμενο]" custT="1"/>
      <dgm:spPr/>
      <dgm:t>
        <a:bodyPr/>
        <a:lstStyle/>
        <a:p>
          <a:r>
            <a:rPr lang="el-GR" sz="2000" dirty="0" smtClean="0">
              <a:solidFill>
                <a:schemeClr val="tx1"/>
              </a:solidFill>
            </a:rPr>
            <a:t>2. Διατύπωση στόχων του προγράμματος.</a:t>
          </a:r>
          <a:endParaRPr lang="el-GR" sz="2000" dirty="0">
            <a:solidFill>
              <a:schemeClr val="tx1"/>
            </a:solidFill>
          </a:endParaRPr>
        </a:p>
      </dgm:t>
    </dgm:pt>
    <dgm:pt modelId="{7726E34E-0D68-4717-9036-4BE3587B74BD}" type="parTrans" cxnId="{6DC4C3BB-AB8B-4DCC-9CF9-F04979FE3711}">
      <dgm:prSet/>
      <dgm:spPr/>
      <dgm:t>
        <a:bodyPr/>
        <a:lstStyle/>
        <a:p>
          <a:endParaRPr lang="el-GR"/>
        </a:p>
      </dgm:t>
    </dgm:pt>
    <dgm:pt modelId="{1C300947-483C-4BAE-A58C-E1976BC8C76E}" type="sibTrans" cxnId="{6DC4C3BB-AB8B-4DCC-9CF9-F04979FE3711}">
      <dgm:prSet/>
      <dgm:spPr/>
      <dgm:t>
        <a:bodyPr/>
        <a:lstStyle/>
        <a:p>
          <a:endParaRPr lang="el-GR"/>
        </a:p>
      </dgm:t>
    </dgm:pt>
    <dgm:pt modelId="{FDDF9885-F0B4-41E6-9DFE-7A30D972D0EF}">
      <dgm:prSet phldrT="[Κείμενο]" custT="1"/>
      <dgm:spPr/>
      <dgm:t>
        <a:bodyPr/>
        <a:lstStyle/>
        <a:p>
          <a:r>
            <a:rPr lang="el-GR" sz="2000" dirty="0" smtClean="0">
              <a:solidFill>
                <a:schemeClr val="tx1"/>
              </a:solidFill>
            </a:rPr>
            <a:t>3. Καθορισμός και οργάνωση του περιεχομένου.</a:t>
          </a:r>
          <a:endParaRPr lang="el-GR" sz="2000" dirty="0">
            <a:solidFill>
              <a:schemeClr val="tx1"/>
            </a:solidFill>
          </a:endParaRPr>
        </a:p>
      </dgm:t>
    </dgm:pt>
    <dgm:pt modelId="{0D36A1F8-5503-45EC-A6F3-11D0B5BF4162}" type="parTrans" cxnId="{7C511C71-79DA-436B-87EC-9980F2738B29}">
      <dgm:prSet/>
      <dgm:spPr/>
      <dgm:t>
        <a:bodyPr/>
        <a:lstStyle/>
        <a:p>
          <a:endParaRPr lang="el-GR"/>
        </a:p>
      </dgm:t>
    </dgm:pt>
    <dgm:pt modelId="{2577C097-FB0C-4266-9443-82775D6CC229}" type="sibTrans" cxnId="{7C511C71-79DA-436B-87EC-9980F2738B29}">
      <dgm:prSet/>
      <dgm:spPr/>
      <dgm:t>
        <a:bodyPr/>
        <a:lstStyle/>
        <a:p>
          <a:endParaRPr lang="el-GR"/>
        </a:p>
      </dgm:t>
    </dgm:pt>
    <dgm:pt modelId="{230BDE31-86AA-40C3-A277-551294D40612}">
      <dgm:prSet phldrT="[Κείμενο]" custT="1"/>
      <dgm:spPr/>
      <dgm:t>
        <a:bodyPr/>
        <a:lstStyle/>
        <a:p>
          <a:pPr algn="just"/>
          <a:r>
            <a:rPr lang="el-GR" sz="2000" dirty="0" smtClean="0">
              <a:solidFill>
                <a:schemeClr val="tx1"/>
              </a:solidFill>
            </a:rPr>
            <a:t>5. Σχεδιασμός της αξιολόγησης.</a:t>
          </a:r>
        </a:p>
      </dgm:t>
    </dgm:pt>
    <dgm:pt modelId="{16EAB3DF-B733-4C95-B886-289461371431}" type="parTrans" cxnId="{75DA1E93-06E0-4447-AD79-6925BC1AB0B9}">
      <dgm:prSet/>
      <dgm:spPr/>
      <dgm:t>
        <a:bodyPr/>
        <a:lstStyle/>
        <a:p>
          <a:endParaRPr lang="el-GR"/>
        </a:p>
      </dgm:t>
    </dgm:pt>
    <dgm:pt modelId="{FA5562E3-8DD1-4BE4-B381-5EA65DD44C37}" type="sibTrans" cxnId="{75DA1E93-06E0-4447-AD79-6925BC1AB0B9}">
      <dgm:prSet/>
      <dgm:spPr/>
      <dgm:t>
        <a:bodyPr/>
        <a:lstStyle/>
        <a:p>
          <a:endParaRPr lang="el-GR"/>
        </a:p>
      </dgm:t>
    </dgm:pt>
    <dgm:pt modelId="{8D20AE2B-EFD3-4874-812F-2722B4721979}">
      <dgm:prSet custT="1"/>
      <dgm:spPr/>
      <dgm:t>
        <a:bodyPr/>
        <a:lstStyle/>
        <a:p>
          <a:pPr algn="just"/>
          <a:r>
            <a:rPr lang="el-GR" sz="2000" dirty="0" smtClean="0">
              <a:solidFill>
                <a:schemeClr val="tx1"/>
              </a:solidFill>
            </a:rPr>
            <a:t>1. Μελέτη και αξιοποίηση των διαθέσιμων πληροφοριών με στόχο τον εντοπισμό των παραγόντων/δεδομένων εκείνων που επηρεάζουν το πλαίσιο ανάπτυξης ενός προγράμματος. </a:t>
          </a:r>
        </a:p>
      </dgm:t>
    </dgm:pt>
    <dgm:pt modelId="{20703BF0-D9FD-48CF-9E14-ED7CF0AD2576}" type="parTrans" cxnId="{858A0CC0-D412-4A3D-AEF6-0355F4EB7EC6}">
      <dgm:prSet/>
      <dgm:spPr/>
      <dgm:t>
        <a:bodyPr/>
        <a:lstStyle/>
        <a:p>
          <a:endParaRPr lang="el-GR"/>
        </a:p>
      </dgm:t>
    </dgm:pt>
    <dgm:pt modelId="{0F85012F-71BF-42B0-9966-886E45812482}" type="sibTrans" cxnId="{858A0CC0-D412-4A3D-AEF6-0355F4EB7EC6}">
      <dgm:prSet/>
      <dgm:spPr/>
      <dgm:t>
        <a:bodyPr/>
        <a:lstStyle/>
        <a:p>
          <a:endParaRPr lang="el-GR"/>
        </a:p>
      </dgm:t>
    </dgm:pt>
    <dgm:pt modelId="{4747253E-6692-477E-B654-E826F5D0F77F}">
      <dgm:prSet custT="1"/>
      <dgm:spPr/>
      <dgm:t>
        <a:bodyPr/>
        <a:lstStyle/>
        <a:p>
          <a:pPr algn="just"/>
          <a:r>
            <a:rPr lang="el-GR" sz="2000" dirty="0" smtClean="0">
              <a:solidFill>
                <a:schemeClr val="tx1"/>
              </a:solidFill>
            </a:rPr>
            <a:t>4. Επιλογή των κατάλληλων εκπαιδευτικών τεχνικών και μέσων.</a:t>
          </a:r>
          <a:endParaRPr lang="el-GR" sz="2000" dirty="0" smtClean="0"/>
        </a:p>
      </dgm:t>
    </dgm:pt>
    <dgm:pt modelId="{CADB1BDA-CDAE-47C2-9033-A8E08DCE9901}" type="parTrans" cxnId="{6DB0F13F-6DB4-405A-9E9E-7247AC7A6B8F}">
      <dgm:prSet/>
      <dgm:spPr/>
      <dgm:t>
        <a:bodyPr/>
        <a:lstStyle/>
        <a:p>
          <a:endParaRPr lang="el-GR"/>
        </a:p>
      </dgm:t>
    </dgm:pt>
    <dgm:pt modelId="{5552442A-5C60-4047-95E2-0801B4E74C24}" type="sibTrans" cxnId="{6DB0F13F-6DB4-405A-9E9E-7247AC7A6B8F}">
      <dgm:prSet/>
      <dgm:spPr/>
      <dgm:t>
        <a:bodyPr/>
        <a:lstStyle/>
        <a:p>
          <a:endParaRPr lang="el-GR"/>
        </a:p>
      </dgm:t>
    </dgm:pt>
    <dgm:pt modelId="{B72A27BF-2740-4589-BDC3-67C28B832196}" type="pres">
      <dgm:prSet presAssocID="{B4A6EEED-2AC1-46E3-8B4E-55AF15A13291}" presName="outerComposite" presStyleCnt="0">
        <dgm:presLayoutVars>
          <dgm:chMax val="5"/>
          <dgm:dir/>
          <dgm:resizeHandles val="exact"/>
        </dgm:presLayoutVars>
      </dgm:prSet>
      <dgm:spPr/>
      <dgm:t>
        <a:bodyPr/>
        <a:lstStyle/>
        <a:p>
          <a:endParaRPr lang="el-GR"/>
        </a:p>
      </dgm:t>
    </dgm:pt>
    <dgm:pt modelId="{FB05E96B-432B-48B7-9894-51432F93A3DE}" type="pres">
      <dgm:prSet presAssocID="{B4A6EEED-2AC1-46E3-8B4E-55AF15A13291}" presName="dummyMaxCanvas" presStyleCnt="0">
        <dgm:presLayoutVars/>
      </dgm:prSet>
      <dgm:spPr/>
    </dgm:pt>
    <dgm:pt modelId="{6EBA69FB-4465-4A6A-986D-FE4E597C903B}" type="pres">
      <dgm:prSet presAssocID="{B4A6EEED-2AC1-46E3-8B4E-55AF15A13291}" presName="FiveNodes_1" presStyleLbl="node1" presStyleIdx="0" presStyleCnt="5" custScaleX="129870" custScaleY="173439" custLinFactNeighborX="10623" custLinFactNeighborY="13477">
        <dgm:presLayoutVars>
          <dgm:bulletEnabled val="1"/>
        </dgm:presLayoutVars>
      </dgm:prSet>
      <dgm:spPr/>
      <dgm:t>
        <a:bodyPr/>
        <a:lstStyle/>
        <a:p>
          <a:endParaRPr lang="el-GR"/>
        </a:p>
      </dgm:t>
    </dgm:pt>
    <dgm:pt modelId="{39B774E6-53DC-48F3-B0C9-B7C2C3BE2847}" type="pres">
      <dgm:prSet presAssocID="{B4A6EEED-2AC1-46E3-8B4E-55AF15A13291}" presName="FiveNodes_2" presStyleLbl="node1" presStyleIdx="1" presStyleCnt="5" custScaleX="119060" custScaleY="77725" custLinFactNeighborX="12471" custLinFactNeighborY="32484">
        <dgm:presLayoutVars>
          <dgm:bulletEnabled val="1"/>
        </dgm:presLayoutVars>
      </dgm:prSet>
      <dgm:spPr/>
      <dgm:t>
        <a:bodyPr/>
        <a:lstStyle/>
        <a:p>
          <a:endParaRPr lang="el-GR"/>
        </a:p>
      </dgm:t>
    </dgm:pt>
    <dgm:pt modelId="{E6079DD6-85BE-4C27-8871-B3E5BBB099D8}" type="pres">
      <dgm:prSet presAssocID="{B4A6EEED-2AC1-46E3-8B4E-55AF15A13291}" presName="FiveNodes_3" presStyleLbl="node1" presStyleIdx="2" presStyleCnt="5" custScaleX="119644" custLinFactNeighborX="-5453" custLinFactNeighborY="18595">
        <dgm:presLayoutVars>
          <dgm:bulletEnabled val="1"/>
        </dgm:presLayoutVars>
      </dgm:prSet>
      <dgm:spPr/>
      <dgm:t>
        <a:bodyPr/>
        <a:lstStyle/>
        <a:p>
          <a:endParaRPr lang="el-GR"/>
        </a:p>
      </dgm:t>
    </dgm:pt>
    <dgm:pt modelId="{DBB3EC69-9E01-419D-9122-6BC227F6B544}" type="pres">
      <dgm:prSet presAssocID="{B4A6EEED-2AC1-46E3-8B4E-55AF15A13291}" presName="FiveNodes_4" presStyleLbl="node1" presStyleIdx="3" presStyleCnt="5" custScaleX="129870" custLinFactY="3844" custLinFactNeighborX="-13525" custLinFactNeighborY="100000">
        <dgm:presLayoutVars>
          <dgm:bulletEnabled val="1"/>
        </dgm:presLayoutVars>
      </dgm:prSet>
      <dgm:spPr/>
      <dgm:t>
        <a:bodyPr/>
        <a:lstStyle/>
        <a:p>
          <a:endParaRPr lang="el-GR"/>
        </a:p>
      </dgm:t>
    </dgm:pt>
    <dgm:pt modelId="{5F82401F-BE1E-440E-B36E-8F7FC4FF1FE2}" type="pres">
      <dgm:prSet presAssocID="{B4A6EEED-2AC1-46E3-8B4E-55AF15A13291}" presName="FiveNodes_5" presStyleLbl="node1" presStyleIdx="4" presStyleCnt="5" custScaleX="117349" custScaleY="89549" custLinFactY="-17467" custLinFactNeighborX="-8100" custLinFactNeighborY="-100000">
        <dgm:presLayoutVars>
          <dgm:bulletEnabled val="1"/>
        </dgm:presLayoutVars>
      </dgm:prSet>
      <dgm:spPr/>
      <dgm:t>
        <a:bodyPr/>
        <a:lstStyle/>
        <a:p>
          <a:endParaRPr lang="el-GR"/>
        </a:p>
      </dgm:t>
    </dgm:pt>
    <dgm:pt modelId="{B69FB4DF-5CF6-4C7E-962F-E74045B5EE19}" type="pres">
      <dgm:prSet presAssocID="{B4A6EEED-2AC1-46E3-8B4E-55AF15A13291}" presName="FiveConn_1-2" presStyleLbl="fgAccFollowNode1" presStyleIdx="0" presStyleCnt="4" custLinFactX="100000" custLinFactY="-3354" custLinFactNeighborX="139723" custLinFactNeighborY="-100000">
        <dgm:presLayoutVars>
          <dgm:bulletEnabled val="1"/>
        </dgm:presLayoutVars>
      </dgm:prSet>
      <dgm:spPr/>
      <dgm:t>
        <a:bodyPr/>
        <a:lstStyle/>
        <a:p>
          <a:endParaRPr lang="el-GR"/>
        </a:p>
      </dgm:t>
    </dgm:pt>
    <dgm:pt modelId="{3B8856C2-ABEE-4F42-8619-1FD506302B03}" type="pres">
      <dgm:prSet presAssocID="{B4A6EEED-2AC1-46E3-8B4E-55AF15A13291}" presName="FiveConn_2-3" presStyleLbl="fgAccFollowNode1" presStyleIdx="1" presStyleCnt="4" custLinFactX="83076" custLinFactNeighborX="100000" custLinFactNeighborY="-42430">
        <dgm:presLayoutVars>
          <dgm:bulletEnabled val="1"/>
        </dgm:presLayoutVars>
      </dgm:prSet>
      <dgm:spPr/>
      <dgm:t>
        <a:bodyPr/>
        <a:lstStyle/>
        <a:p>
          <a:endParaRPr lang="el-GR"/>
        </a:p>
      </dgm:t>
    </dgm:pt>
    <dgm:pt modelId="{E8A6D40B-27DA-49EA-A343-A4A02EBFAE1F}" type="pres">
      <dgm:prSet presAssocID="{B4A6EEED-2AC1-46E3-8B4E-55AF15A13291}" presName="FiveConn_3-4" presStyleLbl="fgAccFollowNode1" presStyleIdx="2" presStyleCnt="4" custLinFactNeighborX="40381" custLinFactNeighborY="-56364">
        <dgm:presLayoutVars>
          <dgm:bulletEnabled val="1"/>
        </dgm:presLayoutVars>
      </dgm:prSet>
      <dgm:spPr/>
      <dgm:t>
        <a:bodyPr/>
        <a:lstStyle/>
        <a:p>
          <a:endParaRPr lang="el-GR"/>
        </a:p>
      </dgm:t>
    </dgm:pt>
    <dgm:pt modelId="{3CD641CD-1E90-4733-AB72-882A74380D6A}" type="pres">
      <dgm:prSet presAssocID="{B4A6EEED-2AC1-46E3-8B4E-55AF15A13291}" presName="FiveConn_4-5" presStyleLbl="fgAccFollowNode1" presStyleIdx="3" presStyleCnt="4" custLinFactNeighborX="58304" custLinFactNeighborY="-96576">
        <dgm:presLayoutVars>
          <dgm:bulletEnabled val="1"/>
        </dgm:presLayoutVars>
      </dgm:prSet>
      <dgm:spPr/>
      <dgm:t>
        <a:bodyPr/>
        <a:lstStyle/>
        <a:p>
          <a:endParaRPr lang="el-GR"/>
        </a:p>
      </dgm:t>
    </dgm:pt>
    <dgm:pt modelId="{F25E375E-DEEE-4664-9278-9BB32A87EE4A}" type="pres">
      <dgm:prSet presAssocID="{B4A6EEED-2AC1-46E3-8B4E-55AF15A13291}" presName="FiveNodes_1_text" presStyleLbl="node1" presStyleIdx="4" presStyleCnt="5">
        <dgm:presLayoutVars>
          <dgm:bulletEnabled val="1"/>
        </dgm:presLayoutVars>
      </dgm:prSet>
      <dgm:spPr/>
      <dgm:t>
        <a:bodyPr/>
        <a:lstStyle/>
        <a:p>
          <a:endParaRPr lang="el-GR"/>
        </a:p>
      </dgm:t>
    </dgm:pt>
    <dgm:pt modelId="{291EEEF1-D68A-4B1A-B250-219F0CA50A8D}" type="pres">
      <dgm:prSet presAssocID="{B4A6EEED-2AC1-46E3-8B4E-55AF15A13291}" presName="FiveNodes_2_text" presStyleLbl="node1" presStyleIdx="4" presStyleCnt="5">
        <dgm:presLayoutVars>
          <dgm:bulletEnabled val="1"/>
        </dgm:presLayoutVars>
      </dgm:prSet>
      <dgm:spPr/>
      <dgm:t>
        <a:bodyPr/>
        <a:lstStyle/>
        <a:p>
          <a:endParaRPr lang="el-GR"/>
        </a:p>
      </dgm:t>
    </dgm:pt>
    <dgm:pt modelId="{7EF0DC3E-343C-4CB6-9C5A-BA801B5E4794}" type="pres">
      <dgm:prSet presAssocID="{B4A6EEED-2AC1-46E3-8B4E-55AF15A13291}" presName="FiveNodes_3_text" presStyleLbl="node1" presStyleIdx="4" presStyleCnt="5">
        <dgm:presLayoutVars>
          <dgm:bulletEnabled val="1"/>
        </dgm:presLayoutVars>
      </dgm:prSet>
      <dgm:spPr/>
      <dgm:t>
        <a:bodyPr/>
        <a:lstStyle/>
        <a:p>
          <a:endParaRPr lang="el-GR"/>
        </a:p>
      </dgm:t>
    </dgm:pt>
    <dgm:pt modelId="{DB0B7F72-282D-42FA-A78F-F74606AB2714}" type="pres">
      <dgm:prSet presAssocID="{B4A6EEED-2AC1-46E3-8B4E-55AF15A13291}" presName="FiveNodes_4_text" presStyleLbl="node1" presStyleIdx="4" presStyleCnt="5">
        <dgm:presLayoutVars>
          <dgm:bulletEnabled val="1"/>
        </dgm:presLayoutVars>
      </dgm:prSet>
      <dgm:spPr/>
      <dgm:t>
        <a:bodyPr/>
        <a:lstStyle/>
        <a:p>
          <a:endParaRPr lang="el-GR"/>
        </a:p>
      </dgm:t>
    </dgm:pt>
    <dgm:pt modelId="{E034728B-0724-4611-ADC0-E63F2CFE54D7}" type="pres">
      <dgm:prSet presAssocID="{B4A6EEED-2AC1-46E3-8B4E-55AF15A13291}" presName="FiveNodes_5_text" presStyleLbl="node1" presStyleIdx="4" presStyleCnt="5">
        <dgm:presLayoutVars>
          <dgm:bulletEnabled val="1"/>
        </dgm:presLayoutVars>
      </dgm:prSet>
      <dgm:spPr/>
      <dgm:t>
        <a:bodyPr/>
        <a:lstStyle/>
        <a:p>
          <a:endParaRPr lang="el-GR"/>
        </a:p>
      </dgm:t>
    </dgm:pt>
  </dgm:ptLst>
  <dgm:cxnLst>
    <dgm:cxn modelId="{B17D3D5C-FBF5-42DB-9B72-CF8A22F5ABFB}" type="presOf" srcId="{0DC69201-F98B-4FBF-BD70-20EFA0C3FDCD}" destId="{291EEEF1-D68A-4B1A-B250-219F0CA50A8D}" srcOrd="1" destOrd="0" presId="urn:microsoft.com/office/officeart/2005/8/layout/vProcess5"/>
    <dgm:cxn modelId="{858A0CC0-D412-4A3D-AEF6-0355F4EB7EC6}" srcId="{B4A6EEED-2AC1-46E3-8B4E-55AF15A13291}" destId="{8D20AE2B-EFD3-4874-812F-2722B4721979}" srcOrd="0" destOrd="0" parTransId="{20703BF0-D9FD-48CF-9E14-ED7CF0AD2576}" sibTransId="{0F85012F-71BF-42B0-9966-886E45812482}"/>
    <dgm:cxn modelId="{6DB0F13F-6DB4-405A-9E9E-7247AC7A6B8F}" srcId="{B4A6EEED-2AC1-46E3-8B4E-55AF15A13291}" destId="{4747253E-6692-477E-B654-E826F5D0F77F}" srcOrd="4" destOrd="0" parTransId="{CADB1BDA-CDAE-47C2-9033-A8E08DCE9901}" sibTransId="{5552442A-5C60-4047-95E2-0801B4E74C24}"/>
    <dgm:cxn modelId="{75DA1E93-06E0-4447-AD79-6925BC1AB0B9}" srcId="{B4A6EEED-2AC1-46E3-8B4E-55AF15A13291}" destId="{230BDE31-86AA-40C3-A277-551294D40612}" srcOrd="3" destOrd="0" parTransId="{16EAB3DF-B733-4C95-B886-289461371431}" sibTransId="{FA5562E3-8DD1-4BE4-B381-5EA65DD44C37}"/>
    <dgm:cxn modelId="{D4939B09-91A1-4BCC-BBFD-B8C5CFE5BB66}" type="presOf" srcId="{0F85012F-71BF-42B0-9966-886E45812482}" destId="{B69FB4DF-5CF6-4C7E-962F-E74045B5EE19}" srcOrd="0" destOrd="0" presId="urn:microsoft.com/office/officeart/2005/8/layout/vProcess5"/>
    <dgm:cxn modelId="{C50EDC95-D704-4FC0-A1D1-C1B0959DA15C}" type="presOf" srcId="{B4A6EEED-2AC1-46E3-8B4E-55AF15A13291}" destId="{B72A27BF-2740-4589-BDC3-67C28B832196}" srcOrd="0" destOrd="0" presId="urn:microsoft.com/office/officeart/2005/8/layout/vProcess5"/>
    <dgm:cxn modelId="{87FABF63-1512-4AF8-ABE8-7A33694A26FA}" type="presOf" srcId="{FDDF9885-F0B4-41E6-9DFE-7A30D972D0EF}" destId="{E6079DD6-85BE-4C27-8871-B3E5BBB099D8}" srcOrd="0" destOrd="0" presId="urn:microsoft.com/office/officeart/2005/8/layout/vProcess5"/>
    <dgm:cxn modelId="{7C511C71-79DA-436B-87EC-9980F2738B29}" srcId="{B4A6EEED-2AC1-46E3-8B4E-55AF15A13291}" destId="{FDDF9885-F0B4-41E6-9DFE-7A30D972D0EF}" srcOrd="2" destOrd="0" parTransId="{0D36A1F8-5503-45EC-A6F3-11D0B5BF4162}" sibTransId="{2577C097-FB0C-4266-9443-82775D6CC229}"/>
    <dgm:cxn modelId="{3D45D84B-9908-486F-BA48-9491EF3DB204}" type="presOf" srcId="{8D20AE2B-EFD3-4874-812F-2722B4721979}" destId="{F25E375E-DEEE-4664-9278-9BB32A87EE4A}" srcOrd="1" destOrd="0" presId="urn:microsoft.com/office/officeart/2005/8/layout/vProcess5"/>
    <dgm:cxn modelId="{9D7C28FE-3F92-4401-985B-5632F4DF3642}" type="presOf" srcId="{FA5562E3-8DD1-4BE4-B381-5EA65DD44C37}" destId="{3CD641CD-1E90-4733-AB72-882A74380D6A}" srcOrd="0" destOrd="0" presId="urn:microsoft.com/office/officeart/2005/8/layout/vProcess5"/>
    <dgm:cxn modelId="{C62F26B8-6E2D-4490-8A30-7E130C3CEA87}" type="presOf" srcId="{230BDE31-86AA-40C3-A277-551294D40612}" destId="{DB0B7F72-282D-42FA-A78F-F74606AB2714}" srcOrd="1" destOrd="0" presId="urn:microsoft.com/office/officeart/2005/8/layout/vProcess5"/>
    <dgm:cxn modelId="{C0965582-3108-4E6D-8F02-34805686C0A7}" type="presOf" srcId="{8D20AE2B-EFD3-4874-812F-2722B4721979}" destId="{6EBA69FB-4465-4A6A-986D-FE4E597C903B}" srcOrd="0" destOrd="0" presId="urn:microsoft.com/office/officeart/2005/8/layout/vProcess5"/>
    <dgm:cxn modelId="{1BA97511-5860-445E-98D4-807B99883FCD}" type="presOf" srcId="{4747253E-6692-477E-B654-E826F5D0F77F}" destId="{E034728B-0724-4611-ADC0-E63F2CFE54D7}" srcOrd="1" destOrd="0" presId="urn:microsoft.com/office/officeart/2005/8/layout/vProcess5"/>
    <dgm:cxn modelId="{A8336795-2CD2-4F9D-BED8-296F0883EC62}" type="presOf" srcId="{1C300947-483C-4BAE-A58C-E1976BC8C76E}" destId="{3B8856C2-ABEE-4F42-8619-1FD506302B03}" srcOrd="0" destOrd="0" presId="urn:microsoft.com/office/officeart/2005/8/layout/vProcess5"/>
    <dgm:cxn modelId="{6DC4C3BB-AB8B-4DCC-9CF9-F04979FE3711}" srcId="{B4A6EEED-2AC1-46E3-8B4E-55AF15A13291}" destId="{0DC69201-F98B-4FBF-BD70-20EFA0C3FDCD}" srcOrd="1" destOrd="0" parTransId="{7726E34E-0D68-4717-9036-4BE3587B74BD}" sibTransId="{1C300947-483C-4BAE-A58C-E1976BC8C76E}"/>
    <dgm:cxn modelId="{30091AEE-DA36-4D0B-A09B-A808AC0E639D}" type="presOf" srcId="{0DC69201-F98B-4FBF-BD70-20EFA0C3FDCD}" destId="{39B774E6-53DC-48F3-B0C9-B7C2C3BE2847}" srcOrd="0" destOrd="0" presId="urn:microsoft.com/office/officeart/2005/8/layout/vProcess5"/>
    <dgm:cxn modelId="{CEF79F84-C497-4CF1-B02F-456161556821}" type="presOf" srcId="{FDDF9885-F0B4-41E6-9DFE-7A30D972D0EF}" destId="{7EF0DC3E-343C-4CB6-9C5A-BA801B5E4794}" srcOrd="1" destOrd="0" presId="urn:microsoft.com/office/officeart/2005/8/layout/vProcess5"/>
    <dgm:cxn modelId="{B3287084-BBF1-49C0-A186-7419E955ADFF}" type="presOf" srcId="{2577C097-FB0C-4266-9443-82775D6CC229}" destId="{E8A6D40B-27DA-49EA-A343-A4A02EBFAE1F}" srcOrd="0" destOrd="0" presId="urn:microsoft.com/office/officeart/2005/8/layout/vProcess5"/>
    <dgm:cxn modelId="{0548F023-2D7E-4DBD-8A15-43F1BB42A555}" type="presOf" srcId="{4747253E-6692-477E-B654-E826F5D0F77F}" destId="{5F82401F-BE1E-440E-B36E-8F7FC4FF1FE2}" srcOrd="0" destOrd="0" presId="urn:microsoft.com/office/officeart/2005/8/layout/vProcess5"/>
    <dgm:cxn modelId="{58D8BE8E-5446-41E6-9A1A-4D431BC96111}" type="presOf" srcId="{230BDE31-86AA-40C3-A277-551294D40612}" destId="{DBB3EC69-9E01-419D-9122-6BC227F6B544}" srcOrd="0" destOrd="0" presId="urn:microsoft.com/office/officeart/2005/8/layout/vProcess5"/>
    <dgm:cxn modelId="{8FD1A712-85CA-4E4E-9ADC-7C261000C974}" type="presParOf" srcId="{B72A27BF-2740-4589-BDC3-67C28B832196}" destId="{FB05E96B-432B-48B7-9894-51432F93A3DE}" srcOrd="0" destOrd="0" presId="urn:microsoft.com/office/officeart/2005/8/layout/vProcess5"/>
    <dgm:cxn modelId="{B1729F7E-43C4-4BCD-8B71-91BF4F45AE5F}" type="presParOf" srcId="{B72A27BF-2740-4589-BDC3-67C28B832196}" destId="{6EBA69FB-4465-4A6A-986D-FE4E597C903B}" srcOrd="1" destOrd="0" presId="urn:microsoft.com/office/officeart/2005/8/layout/vProcess5"/>
    <dgm:cxn modelId="{DD21FB24-44DA-42E4-AF60-46E8B9E06522}" type="presParOf" srcId="{B72A27BF-2740-4589-BDC3-67C28B832196}" destId="{39B774E6-53DC-48F3-B0C9-B7C2C3BE2847}" srcOrd="2" destOrd="0" presId="urn:microsoft.com/office/officeart/2005/8/layout/vProcess5"/>
    <dgm:cxn modelId="{201FFAF6-AF67-4228-8044-849B8ED7E367}" type="presParOf" srcId="{B72A27BF-2740-4589-BDC3-67C28B832196}" destId="{E6079DD6-85BE-4C27-8871-B3E5BBB099D8}" srcOrd="3" destOrd="0" presId="urn:microsoft.com/office/officeart/2005/8/layout/vProcess5"/>
    <dgm:cxn modelId="{8D754932-490B-4B00-9FC1-C7DA62B0B867}" type="presParOf" srcId="{B72A27BF-2740-4589-BDC3-67C28B832196}" destId="{DBB3EC69-9E01-419D-9122-6BC227F6B544}" srcOrd="4" destOrd="0" presId="urn:microsoft.com/office/officeart/2005/8/layout/vProcess5"/>
    <dgm:cxn modelId="{E2B5F4EC-E2FE-4738-BDCA-28CAF9D7D6FD}" type="presParOf" srcId="{B72A27BF-2740-4589-BDC3-67C28B832196}" destId="{5F82401F-BE1E-440E-B36E-8F7FC4FF1FE2}" srcOrd="5" destOrd="0" presId="urn:microsoft.com/office/officeart/2005/8/layout/vProcess5"/>
    <dgm:cxn modelId="{6E86C87C-F875-4E34-9FC7-F6A040E1AAB6}" type="presParOf" srcId="{B72A27BF-2740-4589-BDC3-67C28B832196}" destId="{B69FB4DF-5CF6-4C7E-962F-E74045B5EE19}" srcOrd="6" destOrd="0" presId="urn:microsoft.com/office/officeart/2005/8/layout/vProcess5"/>
    <dgm:cxn modelId="{AD0E3DCF-745C-420D-8C28-63CEED80DFCF}" type="presParOf" srcId="{B72A27BF-2740-4589-BDC3-67C28B832196}" destId="{3B8856C2-ABEE-4F42-8619-1FD506302B03}" srcOrd="7" destOrd="0" presId="urn:microsoft.com/office/officeart/2005/8/layout/vProcess5"/>
    <dgm:cxn modelId="{ABB0C259-16A5-44E9-88AD-8EB7049605C6}" type="presParOf" srcId="{B72A27BF-2740-4589-BDC3-67C28B832196}" destId="{E8A6D40B-27DA-49EA-A343-A4A02EBFAE1F}" srcOrd="8" destOrd="0" presId="urn:microsoft.com/office/officeart/2005/8/layout/vProcess5"/>
    <dgm:cxn modelId="{03767502-8CB6-45C2-84F4-5D6A83A57368}" type="presParOf" srcId="{B72A27BF-2740-4589-BDC3-67C28B832196}" destId="{3CD641CD-1E90-4733-AB72-882A74380D6A}" srcOrd="9" destOrd="0" presId="urn:microsoft.com/office/officeart/2005/8/layout/vProcess5"/>
    <dgm:cxn modelId="{011F61D6-E87B-4775-B769-FB0DEEA574A2}" type="presParOf" srcId="{B72A27BF-2740-4589-BDC3-67C28B832196}" destId="{F25E375E-DEEE-4664-9278-9BB32A87EE4A}" srcOrd="10" destOrd="0" presId="urn:microsoft.com/office/officeart/2005/8/layout/vProcess5"/>
    <dgm:cxn modelId="{67700629-76AF-4ECC-B49C-F113AD9AD834}" type="presParOf" srcId="{B72A27BF-2740-4589-BDC3-67C28B832196}" destId="{291EEEF1-D68A-4B1A-B250-219F0CA50A8D}" srcOrd="11" destOrd="0" presId="urn:microsoft.com/office/officeart/2005/8/layout/vProcess5"/>
    <dgm:cxn modelId="{E2614D38-A79B-4998-9F04-2F811A42A27C}" type="presParOf" srcId="{B72A27BF-2740-4589-BDC3-67C28B832196}" destId="{7EF0DC3E-343C-4CB6-9C5A-BA801B5E4794}" srcOrd="12" destOrd="0" presId="urn:microsoft.com/office/officeart/2005/8/layout/vProcess5"/>
    <dgm:cxn modelId="{81094583-DEDA-486B-A484-2F40B22F98D8}" type="presParOf" srcId="{B72A27BF-2740-4589-BDC3-67C28B832196}" destId="{DB0B7F72-282D-42FA-A78F-F74606AB2714}" srcOrd="13" destOrd="0" presId="urn:microsoft.com/office/officeart/2005/8/layout/vProcess5"/>
    <dgm:cxn modelId="{BBECE732-C67A-499C-AFC9-22E20415CE23}" type="presParOf" srcId="{B72A27BF-2740-4589-BDC3-67C28B832196}" destId="{E034728B-0724-4611-ADC0-E63F2CFE54D7}" srcOrd="14" destOrd="0" presId="urn:microsoft.com/office/officeart/2005/8/layout/vProcess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EBA69FB-4465-4A6A-986D-FE4E597C903B}">
      <dsp:nvSpPr>
        <dsp:cNvPr id="0" name=""/>
        <dsp:cNvSpPr/>
      </dsp:nvSpPr>
      <dsp:spPr>
        <a:xfrm>
          <a:off x="-63334" y="-43523"/>
          <a:ext cx="6960259" cy="1545972"/>
        </a:xfrm>
        <a:prstGeom prst="roundRect">
          <a:avLst>
            <a:gd name="adj" fmla="val 10000"/>
          </a:avLst>
        </a:prstGeom>
        <a:solidFill>
          <a:schemeClr val="accent2">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2">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l-GR" sz="2000" kern="1200" dirty="0" smtClean="0">
              <a:solidFill>
                <a:schemeClr val="tx1"/>
              </a:solidFill>
            </a:rPr>
            <a:t>1. Μελέτη και αξιοποίηση των διαθέσιμων πληροφοριών με στόχο τον εντοπισμό των παραγόντων/δεδομένων εκείνων που επηρεάζουν το πλαίσιο ανάπτυξης ενός προγράμματος. </a:t>
          </a:r>
        </a:p>
      </dsp:txBody>
      <dsp:txXfrm>
        <a:off x="-63334" y="-43523"/>
        <a:ext cx="5643472" cy="1545972"/>
      </dsp:txXfrm>
    </dsp:sp>
    <dsp:sp modelId="{39B774E6-53DC-48F3-B0C9-B7C2C3BE2847}">
      <dsp:nvSpPr>
        <dsp:cNvPr id="0" name=""/>
        <dsp:cNvSpPr/>
      </dsp:nvSpPr>
      <dsp:spPr>
        <a:xfrm>
          <a:off x="579358" y="1567643"/>
          <a:ext cx="6380907" cy="692812"/>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3">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kern="1200" dirty="0" smtClean="0">
              <a:solidFill>
                <a:schemeClr val="tx1"/>
              </a:solidFill>
            </a:rPr>
            <a:t>2. Διατύπωση στόχων του προγράμματος.</a:t>
          </a:r>
          <a:endParaRPr lang="el-GR" sz="2000" kern="1200" dirty="0">
            <a:solidFill>
              <a:schemeClr val="tx1"/>
            </a:solidFill>
          </a:endParaRPr>
        </a:p>
      </dsp:txBody>
      <dsp:txXfrm>
        <a:off x="579358" y="1567643"/>
        <a:ext cx="5214593" cy="692812"/>
      </dsp:txXfrm>
    </dsp:sp>
    <dsp:sp modelId="{E6079DD6-85BE-4C27-8871-B3E5BBB099D8}">
      <dsp:nvSpPr>
        <dsp:cNvPr id="0" name=""/>
        <dsp:cNvSpPr/>
      </dsp:nvSpPr>
      <dsp:spPr>
        <a:xfrm>
          <a:off x="149544" y="2359730"/>
          <a:ext cx="6412206" cy="891363"/>
        </a:xfrm>
        <a:prstGeom prst="roundRect">
          <a:avLst>
            <a:gd name="adj" fmla="val 10000"/>
          </a:avLst>
        </a:prstGeom>
        <a:solidFill>
          <a:schemeClr val="accent4">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4">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l-GR" sz="2000" kern="1200" dirty="0" smtClean="0">
              <a:solidFill>
                <a:schemeClr val="tx1"/>
              </a:solidFill>
            </a:rPr>
            <a:t>3. Καθορισμός και οργάνωση του περιεχομένου.</a:t>
          </a:r>
          <a:endParaRPr lang="el-GR" sz="2000" kern="1200" dirty="0">
            <a:solidFill>
              <a:schemeClr val="tx1"/>
            </a:solidFill>
          </a:endParaRPr>
        </a:p>
      </dsp:txBody>
      <dsp:txXfrm>
        <a:off x="149544" y="2359730"/>
        <a:ext cx="5240171" cy="891363"/>
      </dsp:txXfrm>
    </dsp:sp>
    <dsp:sp modelId="{DBB3EC69-9E01-419D-9122-6BC227F6B544}">
      <dsp:nvSpPr>
        <dsp:cNvPr id="0" name=""/>
        <dsp:cNvSpPr/>
      </dsp:nvSpPr>
      <dsp:spPr>
        <a:xfrm>
          <a:off x="0" y="4060658"/>
          <a:ext cx="6960259" cy="891363"/>
        </a:xfrm>
        <a:prstGeom prst="roundRect">
          <a:avLst>
            <a:gd name="adj" fmla="val 10000"/>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5">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l-GR" sz="2000" kern="1200" dirty="0" smtClean="0">
              <a:solidFill>
                <a:schemeClr val="tx1"/>
              </a:solidFill>
            </a:rPr>
            <a:t>5. Σχεδιασμός της αξιολόγησης.</a:t>
          </a:r>
        </a:p>
      </dsp:txBody>
      <dsp:txXfrm>
        <a:off x="0" y="4060658"/>
        <a:ext cx="5688050" cy="891363"/>
      </dsp:txXfrm>
    </dsp:sp>
    <dsp:sp modelId="{5F82401F-BE1E-440E-B36E-8F7FC4FF1FE2}">
      <dsp:nvSpPr>
        <dsp:cNvPr id="0" name=""/>
        <dsp:cNvSpPr/>
      </dsp:nvSpPr>
      <dsp:spPr>
        <a:xfrm>
          <a:off x="869610" y="3223829"/>
          <a:ext cx="6289207" cy="798207"/>
        </a:xfrm>
        <a:prstGeom prst="roundRect">
          <a:avLst>
            <a:gd name="adj" fmla="val 10000"/>
          </a:avLst>
        </a:prstGeom>
        <a:solidFill>
          <a:schemeClr val="accent6">
            <a:hueOff val="0"/>
            <a:satOff val="0"/>
            <a:lumOff val="0"/>
            <a:alphaOff val="0"/>
          </a:schemeClr>
        </a:solidFill>
        <a:ln>
          <a:noFill/>
        </a:ln>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accent6">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el-GR" sz="2000" kern="1200" dirty="0" smtClean="0">
              <a:solidFill>
                <a:schemeClr val="tx1"/>
              </a:solidFill>
            </a:rPr>
            <a:t>4. Επιλογή των κατάλληλων εκπαιδευτικών τεχνικών και μέσων.</a:t>
          </a:r>
          <a:endParaRPr lang="el-GR" sz="2000" kern="1200" dirty="0" smtClean="0"/>
        </a:p>
      </dsp:txBody>
      <dsp:txXfrm>
        <a:off x="869610" y="3223829"/>
        <a:ext cx="5139654" cy="798207"/>
      </dsp:txXfrm>
    </dsp:sp>
    <dsp:sp modelId="{B69FB4DF-5CF6-4C7E-962F-E74045B5EE19}">
      <dsp:nvSpPr>
        <dsp:cNvPr id="0" name=""/>
        <dsp:cNvSpPr/>
      </dsp:nvSpPr>
      <dsp:spPr>
        <a:xfrm>
          <a:off x="6336703" y="216023"/>
          <a:ext cx="579386" cy="579386"/>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2">
              <a:tint val="40000"/>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l-GR" sz="2800" kern="1200"/>
        </a:p>
      </dsp:txBody>
      <dsp:txXfrm>
        <a:off x="6336703" y="216023"/>
        <a:ext cx="579386" cy="579386"/>
      </dsp:txXfrm>
    </dsp:sp>
    <dsp:sp modelId="{3B8856C2-ABEE-4F42-8619-1FD506302B03}">
      <dsp:nvSpPr>
        <dsp:cNvPr id="0" name=""/>
        <dsp:cNvSpPr/>
      </dsp:nvSpPr>
      <dsp:spPr>
        <a:xfrm>
          <a:off x="6380879" y="1584173"/>
          <a:ext cx="579386" cy="579386"/>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3">
              <a:tint val="40000"/>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l-GR" sz="2800" kern="1200"/>
        </a:p>
      </dsp:txBody>
      <dsp:txXfrm>
        <a:off x="6380879" y="1584173"/>
        <a:ext cx="579386" cy="579386"/>
      </dsp:txXfrm>
    </dsp:sp>
    <dsp:sp modelId="{E8A6D40B-27DA-49EA-A343-A4A02EBFAE1F}">
      <dsp:nvSpPr>
        <dsp:cNvPr id="0" name=""/>
        <dsp:cNvSpPr/>
      </dsp:nvSpPr>
      <dsp:spPr>
        <a:xfrm>
          <a:off x="5982173" y="2503750"/>
          <a:ext cx="579386" cy="579386"/>
        </a:xfrm>
        <a:prstGeom prst="downArrow">
          <a:avLst>
            <a:gd name="adj1" fmla="val 55000"/>
            <a:gd name="adj2" fmla="val 45000"/>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4">
              <a:tint val="40000"/>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l-GR" sz="2800" kern="1200"/>
        </a:p>
      </dsp:txBody>
      <dsp:txXfrm>
        <a:off x="5982173" y="2503750"/>
        <a:ext cx="579386" cy="579386"/>
      </dsp:txXfrm>
    </dsp:sp>
    <dsp:sp modelId="{3CD641CD-1E90-4733-AB72-882A74380D6A}">
      <dsp:nvSpPr>
        <dsp:cNvPr id="0" name=""/>
        <dsp:cNvSpPr/>
      </dsp:nvSpPr>
      <dsp:spPr>
        <a:xfrm>
          <a:off x="6380879" y="3295836"/>
          <a:ext cx="579386" cy="579386"/>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accent5">
              <a:tint val="40000"/>
              <a:alpha val="90000"/>
              <a:hueOff val="0"/>
              <a:satOff val="0"/>
              <a:lumOff val="0"/>
              <a:alphaOff val="0"/>
              <a:shade val="70000"/>
              <a:satMod val="105000"/>
            </a:schemeClr>
          </a:contourClr>
        </a:sp3d>
      </dsp:spPr>
      <dsp:style>
        <a:lnRef idx="1">
          <a:scrgbClr r="0" g="0" b="0"/>
        </a:lnRef>
        <a:fillRef idx="1">
          <a:scrgbClr r="0" g="0" b="0"/>
        </a:fillRef>
        <a:effectRef idx="2">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l-GR" sz="2800" kern="1200"/>
        </a:p>
      </dsp:txBody>
      <dsp:txXfrm>
        <a:off x="6380879" y="3295836"/>
        <a:ext cx="579386" cy="57938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41ABFB-3AEA-4E31-8924-6218804DD29C}" type="datetimeFigureOut">
              <a:rPr lang="el-GR" smtClean="0"/>
              <a:pPr/>
              <a:t>26/4/2023</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5A7D36-B838-4237-A8F2-059E74B9B33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35A7D36-B838-4237-A8F2-059E74B9B33D}" type="slidenum">
              <a:rPr lang="el-GR" smtClean="0"/>
              <a:pPr/>
              <a:t>12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B35A7D36-B838-4237-A8F2-059E74B9B33D}" type="slidenum">
              <a:rPr lang="el-GR" smtClean="0"/>
              <a:pPr/>
              <a:t>25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6622BA5-4229-4242-B958-FB9B1D4EE47A}"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6622BA5-4229-4242-B958-FB9B1D4EE47A}"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F6622BA5-4229-4242-B958-FB9B1D4EE47A}"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F6622BA5-4229-4242-B958-FB9B1D4EE47A}"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6622BA5-4229-4242-B958-FB9B1D4EE47A}"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B31B127B-631B-4DD3-AA79-B9E5E7788901}" type="datetimeFigureOut">
              <a:rPr lang="el-GR" smtClean="0"/>
              <a:pPr/>
              <a:t>26/4/2023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6622BA5-4229-4242-B958-FB9B1D4EE47A}"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F6622BA5-4229-4242-B958-FB9B1D4EE47A}"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F6622BA5-4229-4242-B958-FB9B1D4EE47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F6622BA5-4229-4242-B958-FB9B1D4EE47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6622BA5-4229-4242-B958-FB9B1D4EE47A}"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B31B127B-631B-4DD3-AA79-B9E5E7788901}" type="datetimeFigureOut">
              <a:rPr lang="el-GR" smtClean="0"/>
              <a:pPr/>
              <a:t>26/4/2023</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F6622BA5-4229-4242-B958-FB9B1D4EE47A}"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B31B127B-631B-4DD3-AA79-B9E5E7788901}" type="datetimeFigureOut">
              <a:rPr lang="el-GR" smtClean="0"/>
              <a:pPr/>
              <a:t>26/4/2023</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31B127B-631B-4DD3-AA79-B9E5E7788901}" type="datetimeFigureOut">
              <a:rPr lang="el-GR" smtClean="0"/>
              <a:pPr/>
              <a:t>26/4/2023</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F6622BA5-4229-4242-B958-FB9B1D4EE47A}"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https://encrypted-tbn0.gstatic.com/images?q=tbn:ANd9GcTtFhmXtuOa9tyXjmwC8f89L29LQLgdxoyeKh3vXkRjKctXmL6s"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idx="4294967295"/>
          </p:nvPr>
        </p:nvSpPr>
        <p:spPr>
          <a:xfrm>
            <a:off x="0" y="142875"/>
            <a:ext cx="9144000" cy="1008063"/>
          </a:xfrm>
        </p:spPr>
        <p:style>
          <a:lnRef idx="1">
            <a:schemeClr val="dk1"/>
          </a:lnRef>
          <a:fillRef idx="2">
            <a:schemeClr val="dk1"/>
          </a:fillRef>
          <a:effectRef idx="1">
            <a:schemeClr val="dk1"/>
          </a:effectRef>
          <a:fontRef idx="minor">
            <a:schemeClr val="dk1"/>
          </a:fontRef>
        </p:style>
        <p:txBody>
          <a:bodyPr>
            <a:normAutofit fontScale="90000"/>
          </a:bodyPr>
          <a:lstStyle/>
          <a:p>
            <a:r>
              <a:rPr lang="el-GR" dirty="0" smtClean="0"/>
              <a:t>ΣΧΕΔΙΑΣΜΟΣ ΚΑΙ ΑΞΙΟΛΟΓΗΣΗ ΕΚΠΑΙΔΕΥΤΙΚΩΝ ΠΡΟΓΡΑΜΜΑΤΩΝ</a:t>
            </a:r>
            <a:endParaRPr lang="el-GR" dirty="0"/>
          </a:p>
        </p:txBody>
      </p:sp>
      <p:sp>
        <p:nvSpPr>
          <p:cNvPr id="39938" name="AutoShape 2" descr="data:image/jpeg;base64,/9j/4AAQSkZJRgABAQAAAQABAAD/2wCEAAkGBxISEBUQEBAVFhUVFRUVFRYVFRUXFRcVFRUWFhUVFhUYHSggGBolGxUVITEhJSktLi4uFx8zODMsNygtLisBCgoKDg0OGhAQGi0lHR8tLS0tLS0rLS0tLS0tKy0tLS0tLS0tLS0tLS0tLS0tLS0tLS0tLS0tLS0tLS0tLS0tLf/AABEIAIUBegMBIgACEQEDEQH/xAAcAAABBAMBAAAAAAAAAAAAAAAAAQQFBgIDBwj/xABOEAABAwIDBAYGBQcJBwUBAAABAAIDBBEFEiEGMUFRBxMiYXGRFDKBobHBI0JygtEkM1Jic7LSFSVEY5KTosLhFjVDVHSDw0Wjs/DxNP/EABkBAQEBAQEBAAAAAAAAAAAAAAABAgMEBf/EACQRAQEAAgEEAgIDAQAAAAAAAAABAhESAyExQRNRBCIUMmGR/9oADAMBAAIRAxEAPwDtzVkkaskCWSWSoUCWSELJCDGyLLJCDGyWyVCBLIslQgSyLJUIEsiyVCDGyTKs0iDAtWJathSFBrLEmVbEiDDKjKs0ioxypcqVCAypbKN2jr3U9HPOy2aKGSRt9Rma0kXHLRcPPTJiZ3Npx/23H/OtY4XLwlunoPKlAXnV3TDivB1OPCH8XLW7pcxY/wDGiHhCz5rXw5Jyj0gAiy81HpXxf/mmjwhh/hWDulLGD/TP/Zg/gV+HI5x6YslsvMTukzFz/Tnf3cP8CwPSNi3/AD7/AOzH/Cnw37TnHqCyLLy4ekDFT/6hL/g/Ba3bc4od+ITf2gPgE+G/Zzj1PZFl5UdtjiR34hUf3jh8FqdtRiB34hVf38n4p8N+zm9X2RZeTHbQ1x319T/fy/xKf6OsWqX4rSskqpntMou10ryD2XHUE6pelqb2c3pSyLJELi2WyLJLougWyLIui6gLIsi6LoBqyWDFmtASJUiAQhCgEIQgEIQgEIQgEIQgEIQgRCVIgRIlQgxQlSIEQlTKvrhEW34391vxQPEijnYuyy14VinWyvYNzQHe+yob7df7srP+nl/cK8tRjcvUXSC62FVn/Tye9pC8uNK9HR/q55+XRIeiOrLmnrYSzRzjmLXZdCbNIPDmoLanZ+kpo2up6+Kd9wJGNcHEaHtNLRa27eePcpPoknea6X6Uj8kqLk9rcG2ILtBY2OvJaejrZuOq6+aWN0whDQyBpsZZJL5O3cBou3UnSxKu7PNTW/Cl2QrztlgscFMOuFNFVmUZaanJJZEQc3WkklxvuPiNVY8PwekjqYcDFJHK+WAuqql1utY4sdI0R5T2crg3fwIV5dk4uSBBKuWwuyjairmjqiQyla50w4ktJZYWPAgu5dniEY9tdBKySnjw2BkZD2McPzgtox7SAACLA21vzV330muxnt5gcNHURR07nOY+mhmu8gkufmudALDQaeKrYXb6rZiCrmoquskaKZtJSRMadDLNI7ssBGpbZzfMd6qOA7GROxKthka58dI5xELc2aUPcWxRh1wWnVmpKzM5pbj3UAIV92swSOClkdUMpqep6xhhpoDmkDS7tmVxJzDK4EWsBlHMBWCrrsJpaekxAYVf0pjoy0kFrGMdlkOQnKXngbXtxCck4uRqz9GDb4xSftHe6N5+Sr9e+MyvMLS2MvcY2uN3NYScoJ4kCytPRHT58YgN7ZBI/wAbRubb/F7ky8Unl6RQlQvK7kQlQoESoQgEIQgRm5ZLBizWkafSm81olxJg4qtS4hYEctFD1mIHmoOg0dY2QGx3b1va64uqnsaXGKWd3q2yt78oJPxA81JuxAgIqZc8c1i2Yc1U6vFzfemgxk33q6F7SZlFYfiBfTmTiCW/D8VpkrzZQTLpQOKxbUNPFVOqxQ803Zip5q6F5Qo7A6vrI78jb3AqRUAsXPAWSiMXqMrwL/V+aCSdOBxWr0xvNVqqxDvUc/ETzV0i+tcCLhI51lG7PSl0GY8XG3hoPjdY4xUZXN7wfkoqSdKOa1GqbzVbqsQ70w/lE33q6F4a8HUKC2xiPUCQfUdc/ZOhPnZbNnKkvz33C3nqpafVpGUEEWIO4g8Cg5g/EwBvVn2BhJZJOdz3Bre8Nvc+Zt7FXcf2fjhqKaIFoFQ+RhzF9wWsL2hltOFte5X6hnYxjYywRhoDQB6unL/VXJai+kX/AHVWfsH/AAXl5eoOkc/zTWH+oevLwK9HR/q5ZJ/Y/G20ks0js95KWeFhZvbJIG5HeAI3rLYzaqTD53SNYJGSMLJYnGwe29xrwI1sbHeearq200ed7YwbZ3Nbe17ZiBe3HeulxjMXPHcXwWoEsrKSrjmewlpEg6sSZLNzAuJsHC+ifnpLY2LrYaJra98bY5as21ygAFrbEm4Y2403bzZaj0aGFpmrauFkAIBe14zC+4EEEXOthfXRUjE4I45nsilEjGmzZACA4c7EAjksSY1buLn/ALftjrvT6WAsMzSKyBzgYpDu7DrXAO/Ub+ajKvGMOdFIYsNLJpLgF073xRgkkljdCDwG8aexVe6lsGwR9TFUyskY30aLrnBxsXtvazO//TmrxkTdS+0m2b6ltI2NrovRWsDT1hcC9gaGyBv1SMt+O/epGTpGcK6Ouhpmsd1PVVLC64nubucSALHRtjY2txVELSLXB1Fx3jdceR8lKbM4G+tqBTxyMY4se4OkNm9gXtcc1LjNG6tOMY3gtSXSuo6pkpZ9SQZM9jYWLjpe24DfuURi2Oxy4ZQ0bc3WQOqHSXvlGeRxYG8+yb927wrWU2vbTdfhcb9eO8eaAU46TbJXnoWH87s/ZS/5VRFfehL/AHsP2MvxamXirj5ehkJUXXkdghCEAhCFAIQhBjGs1EUu0NI6wbVwnwkZ+Kwbj0bnODSLNNib8lqyzym1Y2mwqds0j4hmjPa0OovvbbxUDg2Gz1kpY1pa1p7b3A2b3d7u5dEmxuNouSLLTT47AGmSO1r9qw3nd5ptZUo2ibHTmGMWAYQPI6nvuqZLWaK2sxaN3qnRc5xyR0U72WOW92n9U6j8PYkPLKpqU0NQo6WturPsPgpnkE7x9Ew3F/rvG4DuHHyWl0t1JSGKgyu9bKXu7ie1b2DT2KvzVem9XqWMOaWncQQfaLLk2JTOikfE8G7CQfZuPtGqzEOKip1WkVCi5K3vU9shhRqpczh9Ew3eeZ4MHjx7lV0vey9MWUzc29/bPdfcPIBSyELKBVrbRxYxkvAEtPt1HwKsl01xGnbLG6JwBa4WN0HMpsRB4pKAOnlbFHqXHyHEnuCsGJ7Etc36F2U+Kmtl8AjpY9DmlcBncd/PKOQv5rXYS9JTiNjY27mgAfioTa85Y2ScnZT94f6KwpnilM2WJ8ThcOFtOB4H2GyzBzievB4pt6WOalq7Yt4beNxJ5FUHaMTU7+okGUlodfuJIt7veF36XTvUy4xLlqbX7YrF5HdfIXWp47cB2nnjm36Abu8KKdthK6tcQ85NwbfkpfZmkL8BIgZeR4kdbi54dzPGwAHsXPdm2H0kiQEFocHAixDswGo4Heu96WF531j2jEys1/p10mbUP9KonA26h/Xb9/aaPg0j2lWurqKqpY6WFpLIy0vDb5iDqco+sRvtyULtBsvFVSRSPJHVnUD6zd+U91/mr/sG2zZmjg5p822+QXnyynGadUJWTSVmGz00JDjLGWtLnWAcbbzwC5dV9GOJRj81G/8AZzMPudlK7Bt/hzKelnxCC8ckbc5DfUkNwO03gdd4964lUbeVj97wPAH8Vvp8tfr4ZumxuwFdkc5zYmFjS4sdK3PYC/1btG7iRdVZq6Dsv0jdUx8dS03d2g9ovcgWyuHwVErasyyvldve5zvM3suuPL2xZPSzYa4/yFVjNYemUxy2GpLXXN9/AafqqwbO4tQ02GQ1kmGxyysqHUjnm3aD2GV0hFtTk7IB3a6qlQYs1uHyUeV2aSojmzX7OVjC3KRzubrIYq3+TfQ7HMawVF/q5RTmK3jc+5ZuOxeNnKCm/JqNlNE92JCoke54DpYKezuoZGd7Tdgdc8W+1VTDsJj9Cr5JmXkgdAyM3sWvMrmP046A6dw5J/g23jqakETKdhqGAxxVJIzRwk5sgFte1m3n6yzp9tIBUVMjqIOhq2sdNC51wJ2Oz52EW7BfqWnfc+Cn7J2P6XA4XU9DWVBDYIYM092lwf8AlLhHEACLueXO8LXOi1S7OUzcVxCnfH9DDTTzRtJtlsyN7LO7s9lAYttXLPSMo8rWRtkklcGC2Zz3uc0H9VodYKQo9uXCpjqpoGyP6l9NPqW9dC4ADQeq8AHtDemqdjjA8BbU4bE5z8jY6qofLIWktbAyCFz3EA6m4aAN5zaKTqNm6R+KxuijIpX0ja0RAeuGMu6JjSfrEA213uUDiG2bnU89JTwshimkBswWIia1rRHpzyglMJNppXRU7fVlpSBBMw2eI9fo3Dc7XLY8gRrdTVNxO4g2jrsOqK2no2U0tNJCCyJ2Zr45nBoc4BoDba6gfVPNOOhAfzr/ANiX4sWqgx+SoocUknDC8w0bbtYGA/lDxmIbpmvIPIck46DR/Op7qeT9+MJf60nmPQKVCF5XUIQhQCEXRdAISXRdB5HV12SiNRh9VCdcrbN+0Lvb5dkeSprC3iCfA2+SmsA2j9Fa9jYy4POY3dxtl5crL63Vw3j28s7V8SuGocR4ErGLEZickUkpJNgGvfqTusAdTdbpI2EWDnD7oPzUxsFBHHVh7pAXNY58YsRd4tbu0BcfYumdklpjp2Ho82aqYaUeny3kcS4NBuWtNrNe7id+5WmXB4XbxfxVfxTa2npAz0h5bnBy2a52619w03hRNR0j0pHYm8w4fEL5fDPP9pPK2xJYnsVEXB7NwIJbzHJWTBJg2FkeW1swsAAGgONgRw7lSKPbqJ7e1MwHkXBbcM2qbmJLwbus3Uct/wD95KXp5+5Tk6MXqKr8IjlcXPaCTxsOAsE1ixO4vdYzYrbiuZtCVOwTHStdmIZmGcDfl42VxDGU1Oepi7MbHOaxlgTlBNhfieZVbO1LWuDSd5spiHFRoTuO9Xuu6oUPThTn1qOUDuew/GyeRdNFCfWhnb7GH4OXCMTphHPLG2+Vkj2Nv+i15A39wCbL6f8AF6d8ReLu7+lWiMpMeZjXauLmm5Pfa6tcGONfEJmvBYW5w6+mUi9/JeX2rr/R9VF2GsBPqGRnsDyQPIgLh1/x8cJuJYsE/SLS/UqWH22+K20m38D2XM8YPAF7brgOJQZJ5IxoGPc32Am3uTfJ3rr/ABMLPZxek6TbODQekBxcATmezQ8tLe9TMWLhwu0gjuN15PykK+dEeIObUSwFxs6POBwzMcBp7H+5cup+LMcbZS412+oxoN4pvBjsM7ure1riOYBt+Cp+NVDrGyj9j6iz5S71sw8rf/q8sx7bNLbNjQoZXRSSsEUnbgvZttwkZyNjY/eVIkxP0irkljylhkAzsDdfFw33tdX6nw6mrC1tTA2UNuW5ibNJtc6HW+nkmu0tF1dPEzIGiOpe1tgACwtLmbt5DbNvv7K6Y5YyWa700qdbWzNmbE0DK4gZjwJuQPIHyXQtj4DG97Cb5mNd7QbfNVeOiD4p5OMclO4eF5Gn3P8AcrZs+/6ZvfE4eTmFc8vCmPS7UtZg9SHOaC9oa0EgFxzN0aDvNuS8yBy9abV4PBUxMbPCyQCaIgPF7Xka11vFpI8Co6Xo2wl2+gjH2TI391wXXp9SY46rNjy5mQHL0xL0T4S7+iEfZlm/iTWTobwo7opW+Ez/AJ3XT58E08557cVkHheiKToho4SXQT1LC4WOtO8Wvf8A4kLrexandEseZz21sl3WvngpXjQWGnVgD2WU+bFOLz8HIJXaaroNa5xc2uIuSdYW215BrgAE1Z0HSscHCtieBfsyQyBp045ZL8b+xX5MPtOLkAKLrrGI9C1U8gxy0jABbKzrwCefbzH3rRSdDlWzN1rIJr2y2qJIrc90ZunyY/acXMLp1hdc6CVszGsc5huA9oc09xad4V1r+iLEsxMUEYbwaKgOI+84Nuo2Tovxhv8AQifCWnP/AJLq8sb7ONNcZ2oE0Ho8FHBTNdkM/UjWZ0ZJYXaDK0Ek5ddeOisnQOP50f3U0n/yQquP6PsWG/D5fZkPwcVd+hnAKqlxF7qqnkiDqeRrS9tgSJISQPYs5a43SyXbtiEWRZeR0CLJbIsgSyEqS6gEJLoug4Lt1guGxQNfQvHWdYA5ole/skHUBxNtbKguapLCcFYYaibXNHEx7df0po2Ovz7LimBX2Oh3x73bOXatRC3UUmSaN97ZXtJ8L2d7iViVrlbdpHcV1uMqSuo9IdpKO/GN7XDwJyn3H3LlpV6xKt62neCd7L+66o5Xn/Gn62Le1YFDSRuNvDRKUi9HGK6t0dYm6SjyucSYnllybnLYOb7jb2KVxWrIGipXRrV5TOw/1bh49oH4BWqqOZfM6+OupVV6lqCa2LPuzH902V9dV7rLn2JjJI14+qQVOUWI3IN9DZc7Gqi6jo3mrJqmZkrYyZXljXsdkdc39cHv4NKqG1+yU+HSsZMWuD25mPZfKSLZm66ggnyIPh212L5WNZGC5xFgGgknwAVcrMPkxV7aCpjmhIcZGSGJ1m5WkbyLEEG1r8l6Ol+TlL+3hHGAr70f1+WnezlKT5tap6foNkH5uvYftQke8P8AktmFdFlbT5gJ4Hgm+jnjhbi1dut1unnhqVduZbRD8sn7338wD81HLoWO9GGJunfJHCx4db1ZWA3AA+uW8lCzdHmKt30En3XRO/deV26fVw4zvP8AoqMqsXRzUZK5p5se33X+SY4ls5WQgumo52NAuXGJ+UDmXAWHmtey8uWrjPefe0rWessLr6X07LUgOBVbZIY3PtHpe5kzC43AMybyONwpqknDgmFXRQOdJ1sLnvDTlcC4BpcG5dx13HzXyozE9s9jga06i50Gqf4ZQz1QeyqmjYxrw+IseH5j2h6psQLFVfBsJozHnfnYQ4jMJcu4Dg5PpsQZE14pq54e1vYbKWFpdYEXcGizbFSz6NLjS7NuZFPG2pDuuDAD1ZGXKST9Y3uDb2JxgWBzQzCSSVrmhpaAAQbm3PwVFptrKl1M+V9U28bTmaywc5wFyGc/FOMGrxURtlqamRjXgZRmFySbWUuNNOlV8jCAC9os9jtXAeq4OPwWynropHFrJGuIFyAb2CqlHT0kZ7AllcXMuXsc4ABwJtdoG5Walq2Ws1haPAD3ArNiHyFqE45peuHNZGxCw6wc0ucIMkJMyMyBUIui6oLIsi6EBZN5Ka8rJL+o17bW35yw3v3ZPenCaSyEVDG30McpI7w6Kx9580DtCRF1ApSFYl6wMiDMlYly0PqWje4LUascFA6LkZk3EhPBbbqDz5sjFmhrmcqN5/svY75KqOKvXRrGHVFRE7QSUssf9qw+apFZTPjcWSMLXNJBuCNQbL6v4+Um4mc7tV0hSXQvVuMpegq7xZT+hb3WUQUybWFjrd5Twlc+ljxtayIhCF2RN7JT5Znd7Pgf9VeYJbhcyoKnq5A7uI+CueHYk0gahfP/ACcf323D/EaUvIaN5IA8SbBT56M6tura2Nx39qNzfgSosASNFpMhBBDgdRY30PNOBiL4jeGd4cOOYm/iDofavLursVuzeI0rH1EronsY0ud1ckgdlGtgMov4KYw2uqIGBz6CoAIBuHEu15gXIW6n2jdWmmppAA81DXSZbhr2RMdID3dpguPxV+DlLftK59F0k0zm5omPf3l3HxstEvSS6+VkLATuDnan2XV+iw+FmrIY28eyxo+AXJekahAxqJ4HrQs93WD8ExmNpNNuI9JM7SQ6RrDyDC4+5vzVVxzpMqHNtDUPzX1uCG2sb2133tw5pa6iD6zIQbOyt05uFh7yFYOkrYiGkhimpWBrW2jlbvJOpbIeNyQQT3hdsOEs3GtRzGv2oq5gWy1Di1wsRpYg7xuUZSzFrw4bxqut9GezFJW9cyqhD+rylupBs43O7xt7FKu6PcPFXWwmEgRwQyxWe4Fhe2QHW+vaZfXmvRPyMJuaS9nN8P2wyWzAqfj24Y4Wykd9lBigjjcWBgcQbFxuBcaHK1trC/O5Vp2z2YNFHTyxjKJYwHnK27ZsuYgG17EE2+yVzy+LZo82ddTVDs8uXLY633HS17e1WfJh4FiWHxAPxVM6PdnoqirLJy52aK5scofY3Bdltq08eTl0xnR7h4/o9/F7z8SvPncZfKVVsbqqD0aZrMuYxPDbNb6xabe9RWG4jS09DA+qY13Z7GYDRwuSRfcVctoNjKGKjnkjpYw5sMjmuyi4IaSCCtPR9Qskp2Z2B1mNtcA2uSpuaPSFw3pConAfVPLMFOU+19I7dKfd+KtD8FhOhiafFoKZz7IUT/WpYj9xv4LO8U7GUW0NMd04TyLFYjunb5plL0e0B3U4b9lzm/AppJ0a0n1Hzs+zKf8ANdP1Oywx1jTukafvBb2y33EH2qnO6NgPzddUD7XVuH7oWt2wlW383iH9qO/wcE1j9mv9XkOPJZB5VC/2ZxVnqVMLvHOz8UejY2z6sbvsy/xAJx/006AJEvWFc9/lfGGetRPPgY3fB10v+2daz85Qzf3Lz+6E4U1XQ+sR1i583pHt+cgLftMkb8U4h6S6Y7wB978VOGX0uqvD57C53BRrq0OqGPYHOaI3tJa0kXc5hGu76pVTqOkYOOWniLz+o1z/AILQa3F6n1IOraeMjsv+EXKswvs06BUVrWjtODftED3KIrdqqeMayX8LAeZVdh2DrJTeqrLanSIbxf8ASdzHcpvD9gaSPVzOsdzkJcffomsZ7EadtusNqeJzzzaC737k6gbXTauAjH6x18grTDRMYLMYAO4WWZaVm5T1ERFNg9tZJC4+QUhHA1u4BbS1Flm2hEXS2RZQcC2VeWTuc3iwj3hSu0P08TWPLhmktdu/KGkv14es1v31AYNVMbJd7w0Zd5uddNOyCVLVONQse3UuGQWyj9IuJNnW/RavT33tq+UdSYXFZzRE2wcQL3JsABvOu8Fa5cAjP1LeBKutJAHtB5gHzT5mGA8FPks9ptyXEtltxYHXccouRlvbjpf2LS3BHiHrC8WaDe4P1bg7vBdddhDXyiM37Dc4tzc4D/xqNwijZZ1OeNVOx3dG1zpT56DwcV1nXy15NuSMp5CPUt4lZVFLIywfGRcAjdqDuOitmM0mWR2UaXNvkpPHnQzU0LI2nrY2MBdpY2YA4eYuus/IyXUc0qr5eI5X0WEE0rdxsO82XSdhXBk+V1tWvYLi4Bt2bjloFo9HgMU+RpE7Zyc4HrsIBNyNxu4nTTSyvzy+Ya0qtLVVZ3XI7g63naydtqKkes5o+05o+akcJpDJUxMNzmkYD4Zhf3XUpttg3U1RIH0cpL2dxPrN9hPkQsXqY71qLpJdGuJNlq8rm5ZY2OcBcG4Nm5mkbxYnzXWY5+9cj2ALY6m1hrGbG2tuI8Nx9q6C/EQF5uprfZmrCKgc1znpFAOIUrv6t48ifxUrVY4QNFRp8QqJ6qM1IaCzMGZRvB56nW6mMI041K1socHWIIJO4jS41WqSrdNo/MWne517H7x3rXi1OTUOIfl0Drga7gPPQoggiGsj3P8AErrqaaZYVV+jzODJC0PjANnW9R17Ej7XuUxhuJudPOGOLxJSta83Js1khtrw1fb7yjfSKeKWGSONgyyEO0vcOY5ovfvsU/qsa6yrH61M6PymjcPmiU1xSma6qkmaOw6UuA5i9/ZdWPafaf0umfA6FoBsWakua5urSDu7t3Equ2kcbGRgHtPu0W4YY22cTlzxq0ENawnkd596zob9kZXUtRDMWkg54yL2vnYSNfFoXUsPx9shDXsLCdBrcX5XXJpJpxHmcxrQxzH3zAnsuBNgO66t1CLva+SYWaQ7KxtgSNQC4nUewLOU2lWza93831X7CX9wqF6NP/5m/s2fNZbT4oHUNSAd8Lx5tTTo8qQIGj+rj+amv1PS+ApUzZVC9r68uK3CVYRuRZYByyBUQtkWSgoQJlRlSpVRjlRlCyQg1mFp3gH2LQ/DYT60MZ8WNPyTxIitEdIxvqsaPBoHwW3IFkhQKkSoVGJWBWwrEhSjUQksthCTKsjCyLLPKlyoOM0Gy9MLHq7/AGiT8U/wDDYi+fsDsy5G6DRrWMsAhC7W0tWWGkYNwTpsY5IQssmVOPyqX9lF+9KqjI4sr6gDcXSOt3llOPx80IW57aiv4xOS86LXgbs8jr8Gkj2myELXpv0c4RpWPA3Wc729U4fIJrSv+lmHAlnvbY/BCFQ6pXdTO2RoBLTcX3J7jdfJUR/SkEAhwAAFju048UIU9hphTiyWJzd93D2FpPyVjZUucLkoQpUppPIeai3H8oj+8hCRI0Vzbzv7ms+ZTaSEIQtxTWaladDfeD7Qbj4LKmg+lY+5uNPYSL/AIQqtbA433rayV3NCFBvdISxwJ0LSPcnNNiLxC1+85WnzsEiESpCsqyWZTq1zdQTvBGoUe3GJWfRxOyA2FgTaw3aBCEkSLfssHtu4yEl1r6Dhf8VcaeQ80IXKpT9jluaUIWBmCsghCBUqRCIVKhCKEiVCASIQoFQhCoRCEKBEWQhQFkWQhB//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9940" name="AutoShape 4" descr="data:image/jpeg;base64,/9j/4AAQSkZJRgABAQAAAQABAAD/2wCEAAkGBxMTEhUTExMWFhUXFxgXFxgXGBcXFhgXGhcXFxgXGBcaHiggGBolHRcVITEhJSkrLi4uFx8zODMtNygtLisBCgoKDg0OGhAQGy0lHyUtLS0tLS0tLS0tLS0tLS0tLS0tLS0tLS0tLS0tLS0tLS0tLS0tLS0tLS0tLS0tLS0tLf/AABEIAKgBLAMBIgACEQEDEQH/xAAcAAACAwEBAQEAAAAAAAAAAAAAAgEDBAYFBwj/xABJEAACAQIDAgkFDgUCBgMAAAABAgADEQQSIQUxBhNBUVNhkZLRFSJxgaEUFiMyM0JDUlSTorHS8DRicoLBB7IkRHODs+EXo8L/xAAZAQEBAQEBAQAAAAAAAAAAAAAAAQIDBAX/xAArEQEBAAIBAwMEAQMFAAAAAAAAAQIRAxIhURMUMSJBUpEEQmHwMoGhwdH/2gAMAwEAAhEDEQA/AOGUS6ksRRNKCwngeNXaOoirLaYkAqwKiPbWBkEBYyrJEsQSKhUjWlgXTSAEgQLLEEgx1ECQusgiWjfBlhEBZOWMohaAyrJtGtugRAXLICy0iLywJyySscCTaUJlEUrLZBECvLIIllopEqEywyyy0iUVskV9JaREdYFLLJRZaBpFCyyIUrC0sIkES6FeWQZZlikSoW0giORFtLpY8FBNeDovV82lTqVWG8U0aoQeY5QbeuYkInQvwuxjUVoCuyU0UKop2pmwFhdlAb2zM192pr7tOJ4CY2nY1BQpqfnPXRV9BvrceiTQ4NUVHwu0sKp5qQev7RaZOENQ1EwVViWY4RULHViaVWrTNydSdBMGHou5OSm72tcIrPa5IGijlItNXUupG7qXtEMNZLD85oxuAq0rcbTamWF1DWBIG/TeOTfNmytkNXoYmsDbiQpVek0ZqoHWqANpOfTd6Z1XlgS5FlYFt81GkwtdWW4DC4Iup3EX5DySaQtoAR2U5QcpsxIU20JBsbc9jaO2GdXankYupYMqjMQVuG+LfQW3xo0oMsQS+vs6sihqlJ0UmwzjKSbX+Kddw5puobAqslB0NM8cpIVqlKm2YVGTKqs120Vd3KbSzC1dV52WMRGIIuDcEaEHeDfUem8i8yyRGu2RQWb6qgs3dGs9ujwVxhprV4kKrX+UdaTKAfnq9it5Vs/b2Io0jSpVCikljZVzXO/zrXjVMS1TB/CMzlMXoWJZrVKBNrnXfTPbN4zFudKxNhdLjcJT6lc1m7FsPbPPr0VVyqvxijc4Urm035TqOWPszBmvVWkpsStQgm1rpTZwDcgAEqBfkvJr4GpTQOwUqxKhkqU6i5gLlSUJsba2MWbm5Evx2iorKyNZowVLjKtOmNM7qpOnmrfzm9Sgn1R9o4Y0ar021KmwI3MpF1YdRUg+uZ6e20122pEkiStNjcZG0QVTpupnLZ/6fOXXriX3c5IA6ydAI0HtC0ioGXNdT5jZH0vZzmAU25fMbsMmqhVirAqykqwO8EGxEukQREYRmU5VYiytmynnynK3YdIz4dwiVGWy1LlLkXZQbZsu8KeQnfaNU0rgZGaQWlRN5BMiAEAMm0giSsoi0LRiIZZUVWi2lxUxCJRXaQVluWIydUpPlywl9Hd6pkB3jq8JtpaCc23s43XA4A9eMXsrI4/8hm7g3xpo41aAqGo9OhYUw2cj3QisBl1tZjfqvfS8yvWpnZtBAw41MTWJW/nBHUHNbmuAI3B2qA1ZDV4rjaDUw5LBVcVKdQZiuoUhHGg1uByzf9X+3/Tf3V43ZLUV+FaktS+tJWz1F5y5S6Kd2ma+u6bsNjjhqeBZBdy1XEsgFy6u3EhbDfmp0mH988/HUsLTpvlrVa1TKcuSmtKiDbS+cl2HoCz2dvbYr0qpwtGu6UqCJRARslyiKrnMtiSWzcsTU7k1FVTYirtBMMQeKaojgMCCcOfhbEHW+QMp6wZ52Mxr1qjVXPnOSx6r7lHUBYDqE3YLbYDYV6ud3oVXBcnMWw9S9wSSSzqXqFRus1ouH2PTVlNbF4c0QfO4p3aqyD6tMJdWP82475LN/CXv8Cvh6tTCYYUqVSob4m3Foz68YtvijSey1OpT2nXsGWo9HEOgF8+Z6DVFy21zX057iefiKpOzsPaq2VK1elxdzchjxiswBtoNP7+1dnbUX3RhajFlNOkaFR77/Mq0qb33iyvTBP8AJNdpf01uS/pRiNlVaYL1ilJjqKbteu9+Uot8nLq5E2YGgGTAs2iUhWq1W5qdLFO9vSxZUA53EyHDYZD8JiHqtyiggVb85q1dWHWEm3C7a4vBU6OShUvVq51qoXIAKPTIAYaXZ999R1STUqTUeVXr53ZiRd2Zj6WJY27Yq+mbX2q5Vl4vDhWBWy4ekuW/1SFzA9d5hAnO6+zFODN+z9cNi/5Hwrj0k1qZ/MTzwJ6eyGQUcajMAXp0cgJ+MyVc1hzmXH5MSbA1xVEc/Gr3qNRf8xSwp4WmjaNVb3QQd6pkyUb9bAu3oZZOw6gTFYd2ICrVTMTuCk5ST1WM1YjbTOxc0MKHbe4oKxNgB9IWsLAadU1NdLUs0y7KdQa1UmwpUHseZ6tsOn/kY+qaMQpq4WnWyt8Efc7MVazJbNRYE6G12Q+hZsobSqJQequSnUq1FpXpoiXp0VLk2UWDFqw1AG4TLh9puWcV6lSpTqIyMC5a1xdGUMbXVwp7Ze0mjtOzfgsSqPSqFc6Ns3LUTdnVbqy35D8GNZ4u06IokOjZ6Z+EpP8AWCm+VuZ1OjDn9Ino4MBqdMXBZcFi1YA6izu6X9IbSYMJWUBqdRS9Cp8ooNmU2sKtM/NqAeojQ6brl9ltb9spl8p2NrVqNVTzXqVrEfeLNHCdFq1atVBaohtXTnUWAroPq7gw5DY7jeZdsYmm7Y7IxyVKFMIWGUu9JqO4c5yuYu23anjKjo2VlYEEchKC/UQbkEHQiXKzX+f3LZr/AD+6pMPx1HC0hcXxFSgSOQO1F7j0Co3ZLtp0WrVGrNVw9JGtxatUzMtEC1MCnSDEebbQ25Zb7voJTovTQrVXFLiKlIfJjKoVhTJ3K2VSFN8pJG4CY6uykucmJoCl81mL8YF5A1ILcsOw88FVY/BcUUAqLUD01qKyhlGVr20YAg6X9cymelt5VBw4QsyDC0QpYZWIGcXKi9vRPMmMp3c8u1AkxLSZEBkrIMAZUSxkXkFpAMoe8C0WKZUWRTIvFJlWOSpnUn97xNyHSUUqdhc+of5kLUnNtspy1TM1JpapkQ4MEMrvGEC3NGBvEUyxYFiLLFWII4aQOBHUSrPLFaEWAQWKWi3PPAvAhaVBpPGQHJjBpUXkBoGhTGzSkNJUwLhIMBUi55Q8AYueGYQJvC0W8ktKGYk2vfTQdQ32HMNT2yCJGaF5RGWFoxaQJUJJtFaAgSUEXLJvC8qFi5pbeVOZUAaKxk5oSrPlzNU63vFUyChJjrRM5traZl6SpacsRJBdTWRJUiWASBBLEU2gI4MAN5KiMDJEgULLFWRJDQGgISQIQ1oSJIgEYCRJlErGBiiSIEmTeRC0CRJkCNKiLwJhIlE3kgyISgvJvItC0qIJgsi3XIA64EmRljNbni+uVE5YpEk+mKSOeUFpFoC3PIJ64J8ueJjhplloH5Tm6L1MszQanlK35f8AH79sqzWkF9zLDUB6tB2iZTUkCpA2AxwZlVzLAYGlJKtK0ElT1QhwTGBk0cRl8LTT7vU709saGe8ZWktVU7ltEDjmMBi8MwiGoOYwFQfu0IsZpN5Txo/YkmoOeFXBpIaV3vyiKSef2QjQD1x7DnmPjf3aOtYyjWB1xS3XM1SsZUKkDdmi5hzzJxogaglGwNGBmPNGappKjQaokcYJjZoueBrNUSOMExsZCmUbGqCQHEykyVYSo1ZxILiUsRFLwjQrQLfu0zj98kkHrlWfLnzV10MDWnf0+AGGH/MVO4v6pYOAGG6ep1eYv6t05dUej0s/Dh0q5hbmNx2a/kDEq3Jtft3T6AvAPDW/iKt/6Ftb0XjngFhenq8nzV9cbh6Wfh85qWG7Uc/P1yFefSzwCwht8PW5dypqOT1yRwCwvJXq9xJNw9LPw+crVPNHXE9U+hVuAWHI82uwPXTBHXuYSr/49pW/imv/ANLS3L8/fG4eln4cZRrjl0l5e+6dM/AOmDpi9Oukb9e54ycGKKHTEF+rirW67lreyTrx+D0OS/Zyt4tVt2vVa/rnWNszDWILVb30stKw9IG/tEqXY+H186odNPMG/kvZhpM+pj5b9ry+HKcYeaOtWddhtiYU/GNS1tygKb+ksfygeDmGO6pVv/Qp173pl68fJf4vL4cmXhe86s8GsOR8q9+XzBu6vOgODNDpH7q+MdePlPbcv4uRPqjqhM6w8GaF/lWt/SOrrj+92hyVHt/TydsvXintuX8XIa8gG/rv6d1reu/VHseadZ73MN0r35fMH6tYe9vD8lZ/ux1fzemOvE9ty/i5MqeYybtzGddT4NYcD5d92lqQ9vne2RU4P0enfq+DPts0deJ7fl8OSObrkWPMZ1nvfoW+We+n0eg330vrySfe9QtpWa/Lemf36perFPb8vhyQB5jBx1TsBwbo9MR/2zEfg3S6fl0+Cb22MvVint+Xw5PLJAnUtwcp9P8A/W4ke9ymPp/wNL1Ynt+Xw5crICdU6o7Bp9OO40PIFPph3Wjrx8nt+X8XKcX1RhTnUng9T6Yd1vCKODSdOvY3hL1Yp7fk/FyxU80gA8061OCqHdWXut4SDwYQfTL2N4S9UT0OTw5UA25erQW6/wDHtiMDOu971I/TJ2N27oDg3Sv/ABC2/pbwjrx8nocn41yCkyRfmnWe9unr8OvVo37ER9gUunHdfwjrx8k4OTf+l8V8pVumqd9vGT5Ur9NV77+MyQnp0+g2eVa/T1fvH8YeVsR09X7x/GY4RobfK+I6er94/jDyviOnrfeP4zFCNDd5YxP2it94/jDyziftFb7x/GYYRobDtbEdPV+8fxnvcD+EfFVHNeq+VksCxZ9cwO7W05WExlxzKaWZWXb67R4S4XeamnJ5r+EuHCfCdJ+B/CcdhMDemh50X8hJ8nnmPtnzNcc7Pd9VdiOE2E5Kw7j/AKZb75sL0691/wBM4kbP6pej0aK3qYfjDzkm19eQaW3dssxw+21m782R1vvnwg/5gdj/AKY68LcGN+IHY/hOIfhPh9LYKj93fT0mak4VoFuuHA5rUqYF7846pr0Nf039xuenfnkx/wCf/HVnhbgyf4lfxeEccLMH9oX2+E5+hwwqsrWXLYaAKLn0EWt6I2H4R1ibuHYGwC+aQSd1wd0s4L+N/cLeKTvyT9V0J4VYTkxC+3wijhXhvtA/F4TzzXw9Ula2Hp3I+MoVWBvY6r6fznhY/YSq5yNnQ/FYc2uh65MuOY3vuJ07x68bLHWLwqw32hPb4SRwnw32hJw52T1Hsh5K6pnWHmsd3c++fC/aKfb/AOo6cKMJ9op9v/qcCdldUajsYE3Y5V9p6h+/Ca1h5YuVjvffNhvtFPvRvfRhenp96ZMNwJweVWIdtAblyByHkAje8/BD6ItoTbjHvYc1jv8AGamGP93C/wAnFpbhFhftFP0Zh4yRwhw3T0u8PGZTwUwV/kSLfzvZgRflN+fmkng3ggbGjb++p+qOiHuI0HhDh+mp94Rjt3Dn6an318ZlrcFMIbFUItyZ3s1+0gjq7Jnr8EKBUkZqZAJ0YOmgJvquYj99cz0Rqc+L0123h+WtT76+MZ9tYfkrUu+vjOAGzeqHk7qk1HZ3R23R5KtLvj9UjyxS6Sl318Zw42fG8mmTpi7dt5XpdLS7y+Mk7XpdJT7y+M4ldldUsXZA5bR0w27LytS6Sn3x4yDtSn0lPvjxnKDZA5BHGyRzCXpSV81hCE+o8QhCEAhCEAhCEAnRbF4F4rFUhWpcVkJIGaqikkGx80m4nOz6fwD2pRTCIrVUVgXuCwB+MSN55jOPPyXDHcjeGMyuq34PgxiVpopFO6qAbVafIAPrdUZuDWJ+qn3tP9U9dNsUOnpfeJ4x/K9Dp6R/7ieM+XcJbvVezrs8PCPBfFcip97T/VMe0OCWNdWRaanMCD8LS/y86vy1RH01L7xPGKNs0T9PS+8TxlkmN3qluVn2fOavAfaA04hPVWpfqkUOBO0N3uYW/wCtRv8A7p9MXalLpaffXxjLtenf5Wn6M6+M9Pur4eb288vnlLgJtC38OB6a1DX8c14XgptBLf8AD0yQQQfdFG+jA/XnePtmkfpqX3i+MDtKmLXq0xfdd119s17m7+E9CeXK+97GAAGiugtfjaW7fyP6pfh9j4j51IcmoqUjfk1136Tom2rR6al94njFG1aXS0vvF8Zy5eW5zVdePDo+HjpsKsd6qvpdD7FJMofZdUG2S/WGFvaROgO1KPTUu+njIG06PS0u+njOFxjp1VzjbNrdH+Jf1TydobOxAYkUyeUAMnZvncPjqR+kp+p1t+czV8ZS6Sn3l8Ywx1Uz+qPF2XtyotIo1F8yi1iGOYaW8N/JKRtzFtcpg3806ZiFJvzfmdeQT20xVHpqffTxmkYiiPpk76+M9uPJjJrTx3+PLd7cydt40Kf+CqZua4K8vzr35juiDbuLYrfAvzXvuBtfXt9nonV+7aHLVTvrGXHUOkp99fGPVx8Ht3NUNt4g+acHVF+Xzeb0889zBNVqU2umUkWsSvr5eabvKFAD5RL/ANa+MfD7TpD56d5ZLnjZ8Ljw6u3l+RH35V7yf5aUnY76+aO8v6p7D49D89O8InutPrp3hOFseru8o7GqH5o7U8ZJ2RUG9Pap/Iz1RiUA+OveHjIXEr9Ze0S6ibrzk2S/1fy8ZoGxKlr5AfWvjN64lLb17RJTErzjtE3Jixbkw+Sqg+j/AC8Yp2XU6M+zxnoPiL7iJmet1iLqLja/P0IQn0XmEIQgEIQgEIQgEIQgFoWhCAWm7YmHz1lFt1yfUL/naYZ1fAHA53qPb4oCj0k3P+32zHJdY2rjO70RgeqUthwoZz80Fu6Cf8Tqxg7DdPD4XpxWEbncqg9ZzH2KZ5Me907W6j50YQhPc4C0LQhALQhCB0Wzl8xZZtGhnVV52/wY2Cp+YnoE30KN6iD+Y/7Wnit1lt6ddtMWzuDKVKdZiWBTUWtrZb8omPHYRFpDISRkDXItZibkegaT6FsjDZeM00OX8iJy+LwNsNVIGgFS3UFLADsE1OTdcZj3rh7QtCE9bAtC0IQC0LQhALT1NgqGcKRvP5jxE8uatm1stQH1+saj8pnObiz5drT2KNxA7JO0NhBqDgDzsptpyr5w/Ids6elhsyq43MAfZNtHDWvp1zhJ92ra+F2kgTbt3BcTiKtK1grm39J1X8JExrPSxC2haEIa0LQtCEGhaFoQg0LQtCEGhaFoQg0LQtCEGhafUP8AT3BZcIG5ajs3qHmD8jCE4fyL9LfHj3dM1Lzf3++WcP8A6oV7ChSH8zn2Kv8A+oQnDhn1t8k+lwNoWhCe3bjoWhaEJTQtC0mEGnU4RzlQdQm/ZlW+IprzsT+BoQnhr06drg1HGVFN7ZKZFiBvNUHk6hPE2lRAwte24LXty8tSEJmfMc5Pqr5ZC0IT6DloWhaEINC0LQhBoWjIbEHmhCDT7DwPxIqYNRyoSh9A1H4Ss9tNLdkiE8jpp83/ANUcBlr06wGlRcrf1JYXP9pUf2zjFEIT0YX6WNd3/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9942" name="Picture 6" descr="Αποτέλεσμα εικόνας για teachers' training"/>
          <p:cNvPicPr>
            <a:picLocks noChangeAspect="1" noChangeArrowheads="1"/>
          </p:cNvPicPr>
          <p:nvPr/>
        </p:nvPicPr>
        <p:blipFill>
          <a:blip r:embed="rId2" cstate="print"/>
          <a:srcRect/>
          <a:stretch>
            <a:fillRect/>
          </a:stretch>
        </p:blipFill>
        <p:spPr bwMode="auto">
          <a:xfrm>
            <a:off x="1" y="2276872"/>
            <a:ext cx="5220072" cy="4581128"/>
          </a:xfrm>
          <a:prstGeom prst="rect">
            <a:avLst/>
          </a:prstGeom>
          <a:noFill/>
        </p:spPr>
      </p:pic>
      <p:sp>
        <p:nvSpPr>
          <p:cNvPr id="5" name="TextBox 4"/>
          <p:cNvSpPr txBox="1"/>
          <p:nvPr/>
        </p:nvSpPr>
        <p:spPr>
          <a:xfrm>
            <a:off x="5572132" y="2428868"/>
            <a:ext cx="3442899" cy="3139321"/>
          </a:xfrm>
          <a:prstGeom prst="rect">
            <a:avLst/>
          </a:prstGeom>
          <a:noFill/>
        </p:spPr>
        <p:txBody>
          <a:bodyPr wrap="square" rtlCol="0">
            <a:spAutoFit/>
          </a:bodyPr>
          <a:lstStyle/>
          <a:p>
            <a:endParaRPr lang="el-GR" dirty="0" smtClean="0"/>
          </a:p>
          <a:p>
            <a:endParaRPr lang="el-GR" dirty="0" smtClean="0">
              <a:solidFill>
                <a:srgbClr val="FFC000"/>
              </a:solidFill>
            </a:endParaRPr>
          </a:p>
          <a:p>
            <a:pPr algn="ctr"/>
            <a:endParaRPr lang="en-US" dirty="0" smtClean="0"/>
          </a:p>
          <a:p>
            <a:pPr algn="ctr"/>
            <a:r>
              <a:rPr lang="el-GR" dirty="0" smtClean="0"/>
              <a:t>Δρ. Καρανικόλα Ζωή </a:t>
            </a:r>
          </a:p>
          <a:p>
            <a:pPr algn="ctr"/>
            <a:r>
              <a:rPr lang="el-GR" dirty="0" smtClean="0"/>
              <a:t>ΕΔΙΠ</a:t>
            </a:r>
          </a:p>
          <a:p>
            <a:pPr algn="ctr"/>
            <a:r>
              <a:rPr lang="el-GR" dirty="0" smtClean="0"/>
              <a:t>ΤΜΗΜΑ </a:t>
            </a:r>
            <a:r>
              <a:rPr lang="el-GR" dirty="0" smtClean="0"/>
              <a:t>ΙΣΤΟΡΙΑΣ ΑΡΧΑΙΟΛΟΓΙΑΣ</a:t>
            </a:r>
            <a:endParaRPr lang="el-GR" dirty="0" smtClean="0"/>
          </a:p>
          <a:p>
            <a:endParaRPr lang="el-GR" dirty="0"/>
          </a:p>
          <a:p>
            <a:pPr algn="ctr"/>
            <a:endParaRPr lang="el-GR" dirty="0" smtClean="0">
              <a:solidFill>
                <a:srgbClr val="FFC000"/>
              </a:solidFill>
            </a:endParaRPr>
          </a:p>
          <a:p>
            <a:pPr algn="ctr"/>
            <a:endParaRPr lang="el-GR" dirty="0" smtClean="0">
              <a:solidFill>
                <a:srgbClr val="FFC000"/>
              </a:solidFill>
            </a:endParaRPr>
          </a:p>
          <a:p>
            <a:pPr algn="ctr"/>
            <a:endParaRPr lang="el-GR" dirty="0">
              <a:solidFill>
                <a:srgbClr val="FFC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solidFill>
            <a:schemeClr val="accent1">
              <a:lumMod val="40000"/>
              <a:lumOff val="60000"/>
            </a:schemeClr>
          </a:solidFill>
        </p:spPr>
        <p:txBody>
          <a:bodyPr>
            <a:normAutofit fontScale="90000"/>
          </a:bodyPr>
          <a:lstStyle/>
          <a:p>
            <a:pPr>
              <a:defRPr/>
            </a:pPr>
            <a:r>
              <a:rPr lang="en-US" sz="3100" dirty="0" smtClean="0">
                <a:latin typeface="Calibri" pitchFamily="34" charset="0"/>
                <a:cs typeface="Calibri" pitchFamily="34" charset="0"/>
              </a:rPr>
              <a:t/>
            </a:r>
            <a:br>
              <a:rPr lang="en-US" sz="3100" dirty="0" smtClean="0">
                <a:latin typeface="Calibri" pitchFamily="34" charset="0"/>
                <a:cs typeface="Calibri" pitchFamily="34" charset="0"/>
              </a:rPr>
            </a:br>
            <a:r>
              <a:rPr lang="en-US" sz="3100" dirty="0" smtClean="0">
                <a:latin typeface="Calibri" pitchFamily="34" charset="0"/>
                <a:cs typeface="Calibri" pitchFamily="34" charset="0"/>
              </a:rPr>
              <a:t/>
            </a:r>
            <a:br>
              <a:rPr lang="en-US" sz="3100" dirty="0" smtClean="0">
                <a:latin typeface="Calibri" pitchFamily="34" charset="0"/>
                <a:cs typeface="Calibri" pitchFamily="34" charset="0"/>
              </a:rPr>
            </a:br>
            <a:r>
              <a:rPr lang="en-US" sz="3100" dirty="0" smtClean="0">
                <a:latin typeface="Calibri" pitchFamily="34" charset="0"/>
                <a:cs typeface="Calibri" pitchFamily="34" charset="0"/>
              </a:rPr>
              <a:t/>
            </a:r>
            <a:br>
              <a:rPr lang="en-US" sz="3100" dirty="0" smtClean="0">
                <a:latin typeface="Calibri" pitchFamily="34" charset="0"/>
                <a:cs typeface="Calibri" pitchFamily="34" charset="0"/>
              </a:rPr>
            </a:br>
            <a:r>
              <a:rPr lang="el-GR" sz="3100" dirty="0" smtClean="0">
                <a:solidFill>
                  <a:schemeClr val="accent4"/>
                </a:solidFill>
                <a:latin typeface="Calibri" pitchFamily="34" charset="0"/>
                <a:cs typeface="Calibri" pitchFamily="34" charset="0"/>
              </a:rPr>
              <a:t/>
            </a:r>
            <a:br>
              <a:rPr lang="el-GR" sz="3100" dirty="0" smtClean="0">
                <a:solidFill>
                  <a:schemeClr val="accent4"/>
                </a:solidFill>
                <a:latin typeface="Calibri" pitchFamily="34" charset="0"/>
                <a:cs typeface="Calibri" pitchFamily="34" charset="0"/>
              </a:rPr>
            </a:br>
            <a:r>
              <a:rPr lang="el-GR" sz="3100" dirty="0" smtClean="0">
                <a:latin typeface="Calibri" pitchFamily="34" charset="0"/>
                <a:cs typeface="Calibri" pitchFamily="34" charset="0"/>
              </a:rPr>
              <a:t> </a:t>
            </a: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sz="4400" b="1" dirty="0" smtClean="0">
                <a:solidFill>
                  <a:schemeClr val="tx1"/>
                </a:solidFill>
                <a:latin typeface="Calibri" pitchFamily="34" charset="0"/>
                <a:cs typeface="Calibri" pitchFamily="34" charset="0"/>
              </a:rPr>
              <a:t>Ταξινόμηση στόχων (</a:t>
            </a:r>
            <a:r>
              <a:rPr lang="en-US" sz="4400" b="1" dirty="0" smtClean="0">
                <a:solidFill>
                  <a:schemeClr val="tx1"/>
                </a:solidFill>
                <a:latin typeface="Calibri" pitchFamily="34" charset="0"/>
                <a:cs typeface="Calibri" pitchFamily="34" charset="0"/>
              </a:rPr>
              <a:t>Bloom)</a:t>
            </a:r>
            <a:r>
              <a:rPr lang="el-GR" sz="4400" b="1" dirty="0" smtClean="0">
                <a:solidFill>
                  <a:schemeClr val="tx1"/>
                </a:solidFill>
                <a:latin typeface="Calibri" pitchFamily="34" charset="0"/>
                <a:cs typeface="Calibri" pitchFamily="34" charset="0"/>
              </a:rPr>
              <a:t> (1)</a:t>
            </a:r>
            <a:endParaRPr lang="el-GR" sz="4400" b="1" dirty="0">
              <a:solidFill>
                <a:schemeClr val="tx1"/>
              </a:solidFill>
              <a:latin typeface="Calibri" pitchFamily="34" charset="0"/>
              <a:cs typeface="Calibri" pitchFamily="34" charset="0"/>
            </a:endParaRPr>
          </a:p>
        </p:txBody>
      </p:sp>
      <p:sp>
        <p:nvSpPr>
          <p:cNvPr id="26625" name="1 - Θέση περιεχομένου"/>
          <p:cNvSpPr>
            <a:spLocks noGrp="1"/>
          </p:cNvSpPr>
          <p:nvPr>
            <p:ph sz="quarter" idx="1"/>
          </p:nvPr>
        </p:nvSpPr>
        <p:spPr/>
        <p:txBody>
          <a:bodyPr/>
          <a:lstStyle/>
          <a:p>
            <a:pPr algn="just" eaLnBrk="1" hangingPunct="1">
              <a:lnSpc>
                <a:spcPct val="80000"/>
              </a:lnSpc>
            </a:pPr>
            <a:endParaRPr lang="el-GR" sz="2100" dirty="0" smtClean="0">
              <a:latin typeface="Calibri" pitchFamily="34" charset="0"/>
              <a:ea typeface="Calibri" pitchFamily="34" charset="0"/>
              <a:cs typeface="Calibri" pitchFamily="34" charset="0"/>
            </a:endParaRPr>
          </a:p>
          <a:p>
            <a:pPr algn="just" eaLnBrk="1" hangingPunct="1">
              <a:lnSpc>
                <a:spcPct val="80000"/>
              </a:lnSpc>
              <a:buNone/>
            </a:pPr>
            <a:r>
              <a:rPr lang="el-GR" sz="2100" b="1" dirty="0" smtClean="0">
                <a:latin typeface="Calibri" pitchFamily="34" charset="0"/>
                <a:ea typeface="Calibri" pitchFamily="34" charset="0"/>
                <a:cs typeface="Calibri" pitchFamily="34" charset="0"/>
              </a:rPr>
              <a:t>1. Γνώσεις(=απομνημόνευση και ανάκληση πληροφοριών) /γνωστικές ικανότητες (= αξιοποίηση και εφαρμογή γνώσης) </a:t>
            </a:r>
            <a:r>
              <a:rPr lang="el-GR" sz="2100" dirty="0" smtClean="0">
                <a:latin typeface="Calibri" pitchFamily="34" charset="0"/>
                <a:ea typeface="Calibri" pitchFamily="34" charset="0"/>
                <a:cs typeface="Calibri" pitchFamily="34" charset="0"/>
              </a:rPr>
              <a:t>που θα λάβουν οι εκπαιδευόμενοι από το πρόγραμμα.</a:t>
            </a:r>
          </a:p>
          <a:p>
            <a:pPr algn="just" eaLnBrk="1" hangingPunct="1">
              <a:lnSpc>
                <a:spcPct val="80000"/>
              </a:lnSpc>
            </a:pPr>
            <a:endParaRPr lang="el-GR" sz="2100" dirty="0" smtClean="0">
              <a:latin typeface="Calibri" pitchFamily="34" charset="0"/>
              <a:ea typeface="Calibri" pitchFamily="34" charset="0"/>
              <a:cs typeface="Calibri" pitchFamily="34" charset="0"/>
            </a:endParaRPr>
          </a:p>
          <a:p>
            <a:pPr eaLnBrk="1" hangingPunct="1">
              <a:lnSpc>
                <a:spcPct val="80000"/>
              </a:lnSpc>
              <a:buNone/>
            </a:pPr>
            <a:endParaRPr lang="el-GR" sz="2100" dirty="0" smtClean="0">
              <a:latin typeface="Calibri" pitchFamily="34" charset="0"/>
              <a:ea typeface="Calibri" pitchFamily="34" charset="0"/>
              <a:cs typeface="Calibri" pitchFamily="34" charset="0"/>
            </a:endParaRPr>
          </a:p>
        </p:txBody>
      </p:sp>
      <p:sp>
        <p:nvSpPr>
          <p:cNvPr id="4" name="3 - Έλλειψη"/>
          <p:cNvSpPr/>
          <p:nvPr/>
        </p:nvSpPr>
        <p:spPr>
          <a:xfrm>
            <a:off x="251520" y="2996952"/>
            <a:ext cx="2160240" cy="187220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smtClean="0">
                <a:solidFill>
                  <a:schemeClr val="tx1"/>
                </a:solidFill>
              </a:rPr>
              <a:t>Κατανόηση=βαθύτερη</a:t>
            </a:r>
            <a:r>
              <a:rPr lang="el-GR" dirty="0" smtClean="0">
                <a:solidFill>
                  <a:schemeClr val="tx1"/>
                </a:solidFill>
              </a:rPr>
              <a:t> σύλληψη ενός νοήματος </a:t>
            </a:r>
            <a:endParaRPr lang="el-GR" dirty="0">
              <a:solidFill>
                <a:schemeClr val="tx1"/>
              </a:solidFill>
            </a:endParaRPr>
          </a:p>
        </p:txBody>
      </p:sp>
      <p:sp>
        <p:nvSpPr>
          <p:cNvPr id="5" name="4 - Έλλειψη"/>
          <p:cNvSpPr/>
          <p:nvPr/>
        </p:nvSpPr>
        <p:spPr>
          <a:xfrm>
            <a:off x="3059832" y="2708920"/>
            <a:ext cx="2376264" cy="158417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Ανάλυση συνόλου στα συστατικά του μέρη</a:t>
            </a:r>
            <a:endParaRPr lang="el-GR" dirty="0">
              <a:solidFill>
                <a:schemeClr val="tx1"/>
              </a:solidFill>
            </a:endParaRPr>
          </a:p>
        </p:txBody>
      </p:sp>
      <p:sp>
        <p:nvSpPr>
          <p:cNvPr id="6" name="5 - Έλλειψη"/>
          <p:cNvSpPr/>
          <p:nvPr/>
        </p:nvSpPr>
        <p:spPr>
          <a:xfrm>
            <a:off x="3203848" y="4725144"/>
            <a:ext cx="2304256" cy="1512168"/>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Αξιολόγηση=</a:t>
            </a:r>
          </a:p>
          <a:p>
            <a:pPr algn="ctr"/>
            <a:r>
              <a:rPr lang="el-GR" dirty="0" smtClean="0">
                <a:solidFill>
                  <a:schemeClr val="tx1"/>
                </a:solidFill>
              </a:rPr>
              <a:t>ικανότητα κρίσης  της αξίας </a:t>
            </a:r>
            <a:endParaRPr lang="el-GR" dirty="0">
              <a:solidFill>
                <a:schemeClr val="tx1"/>
              </a:solidFill>
            </a:endParaRPr>
          </a:p>
        </p:txBody>
      </p:sp>
      <p:sp>
        <p:nvSpPr>
          <p:cNvPr id="7" name="6 - Έλλειψη"/>
          <p:cNvSpPr/>
          <p:nvPr/>
        </p:nvSpPr>
        <p:spPr>
          <a:xfrm>
            <a:off x="6012160" y="2996952"/>
            <a:ext cx="2520280" cy="2088232"/>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Σύνθεση= επανασύνδεση των μερών ενός συνόλου </a:t>
            </a:r>
            <a:endParaRPr lang="el-GR"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611560" y="332656"/>
            <a:ext cx="8229600" cy="778098"/>
          </a:xfrm>
          <a:solidFill>
            <a:schemeClr val="accent1">
              <a:lumMod val="60000"/>
              <a:lumOff val="40000"/>
            </a:schemeClr>
          </a:solidFill>
        </p:spPr>
        <p:txBody>
          <a:bodyPr>
            <a:normAutofit fontScale="90000"/>
          </a:bodyPr>
          <a:lstStyle/>
          <a:p>
            <a:pPr>
              <a:defRPr/>
            </a:pPr>
            <a:r>
              <a:rPr lang="en-US" sz="2700" dirty="0" smtClean="0">
                <a:latin typeface="Calibri" pitchFamily="34" charset="0"/>
                <a:cs typeface="Calibri" pitchFamily="34" charset="0"/>
              </a:rPr>
              <a:t/>
            </a:r>
            <a:br>
              <a:rPr lang="en-US" sz="2700" dirty="0" smtClean="0">
                <a:latin typeface="Calibri" pitchFamily="34" charset="0"/>
                <a:cs typeface="Calibri" pitchFamily="34" charset="0"/>
              </a:rPr>
            </a:br>
            <a:r>
              <a:rPr lang="en-US" sz="2700" dirty="0" smtClean="0">
                <a:latin typeface="Calibri" pitchFamily="34" charset="0"/>
                <a:cs typeface="Calibri" pitchFamily="34" charset="0"/>
              </a:rPr>
              <a:t/>
            </a:r>
            <a:br>
              <a:rPr lang="en-US" sz="2700" dirty="0" smtClean="0">
                <a:latin typeface="Calibri" pitchFamily="34" charset="0"/>
                <a:cs typeface="Calibri" pitchFamily="34" charset="0"/>
              </a:rPr>
            </a:br>
            <a:r>
              <a:rPr lang="en-US" sz="2700" dirty="0" smtClean="0">
                <a:latin typeface="Calibri" pitchFamily="34" charset="0"/>
                <a:cs typeface="Calibri" pitchFamily="34" charset="0"/>
              </a:rPr>
              <a:t/>
            </a:r>
            <a:br>
              <a:rPr lang="en-US" sz="2700" dirty="0" smtClean="0">
                <a:latin typeface="Calibri" pitchFamily="34" charset="0"/>
                <a:cs typeface="Calibri" pitchFamily="34" charset="0"/>
              </a:rPr>
            </a:br>
            <a:r>
              <a:rPr lang="el-GR" sz="2700" dirty="0" smtClean="0">
                <a:latin typeface="Calibri" pitchFamily="34" charset="0"/>
                <a:cs typeface="Calibri" pitchFamily="34" charset="0"/>
              </a:rPr>
              <a:t> </a:t>
            </a:r>
            <a:r>
              <a:rPr lang="el-GR" dirty="0" smtClean="0">
                <a:latin typeface="Calibri" pitchFamily="34" charset="0"/>
                <a:cs typeface="Calibri" pitchFamily="34" charset="0"/>
              </a:rPr>
              <a:t> </a:t>
            </a:r>
            <a:br>
              <a:rPr lang="el-GR" dirty="0" smtClean="0">
                <a:latin typeface="Calibri" pitchFamily="34" charset="0"/>
                <a:cs typeface="Calibri" pitchFamily="34" charset="0"/>
              </a:rPr>
            </a:br>
            <a:r>
              <a:rPr lang="el-GR" sz="3600" b="1" dirty="0" smtClean="0">
                <a:solidFill>
                  <a:schemeClr val="tx1"/>
                </a:solidFill>
                <a:latin typeface="Calibri" pitchFamily="34" charset="0"/>
                <a:cs typeface="Calibri" pitchFamily="34" charset="0"/>
              </a:rPr>
              <a:t>Ταξινόμηση στόχων (</a:t>
            </a:r>
            <a:r>
              <a:rPr lang="en-US" sz="3600" b="1" dirty="0" smtClean="0">
                <a:solidFill>
                  <a:schemeClr val="tx1"/>
                </a:solidFill>
                <a:latin typeface="Calibri" pitchFamily="34" charset="0"/>
                <a:cs typeface="Calibri" pitchFamily="34" charset="0"/>
              </a:rPr>
              <a:t>Bloom)</a:t>
            </a:r>
            <a:r>
              <a:rPr lang="el-GR" sz="3600" b="1" dirty="0" smtClean="0">
                <a:solidFill>
                  <a:schemeClr val="tx1"/>
                </a:solidFill>
                <a:latin typeface="Calibri" pitchFamily="34" charset="0"/>
                <a:cs typeface="Calibri" pitchFamily="34" charset="0"/>
              </a:rPr>
              <a:t> (2)</a:t>
            </a:r>
            <a:endParaRPr lang="el-GR" dirty="0">
              <a:solidFill>
                <a:schemeClr val="tx1"/>
              </a:solidFill>
              <a:latin typeface="Calibri" pitchFamily="34" charset="0"/>
              <a:cs typeface="Calibri" pitchFamily="34" charset="0"/>
            </a:endParaRPr>
          </a:p>
        </p:txBody>
      </p:sp>
      <p:sp>
        <p:nvSpPr>
          <p:cNvPr id="27649" name="1 - Θέση περιεχομένου"/>
          <p:cNvSpPr>
            <a:spLocks noGrp="1"/>
          </p:cNvSpPr>
          <p:nvPr>
            <p:ph sz="quarter" idx="1"/>
          </p:nvPr>
        </p:nvSpPr>
        <p:spPr/>
        <p:txBody>
          <a:bodyPr>
            <a:normAutofit lnSpcReduction="10000"/>
          </a:bodyPr>
          <a:lstStyle/>
          <a:p>
            <a:pPr algn="just" eaLnBrk="1" hangingPunct="1">
              <a:buNone/>
            </a:pPr>
            <a:r>
              <a:rPr lang="el-GR" b="1" dirty="0" smtClean="0">
                <a:latin typeface="Calibri" pitchFamily="34" charset="0"/>
                <a:ea typeface="Calibri" pitchFamily="34" charset="0"/>
                <a:cs typeface="Calibri" pitchFamily="34" charset="0"/>
              </a:rPr>
              <a:t>2. Ικανότητες</a:t>
            </a:r>
            <a:r>
              <a:rPr lang="el-GR" sz="2000" dirty="0" smtClean="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δυνατότητες που θα αναπτύξει ο εκπαιδευόμενος  με το πέρας του προγράμματος, ώστε να μπορεί να διαχειρίζεται, να αξιοποιεί και να εφαρμόζει τις γνώσεις και την τεχνογνωσία που απέκτησε τόσο σε οικεία όσο και νέα επαγγελματικά περιβάλλοντα </a:t>
            </a:r>
            <a:r>
              <a:rPr lang="el-GR" sz="1300" dirty="0" smtClean="0">
                <a:latin typeface="Calibri" pitchFamily="34" charset="0"/>
                <a:ea typeface="Calibri" pitchFamily="34" charset="0"/>
                <a:cs typeface="Calibri" pitchFamily="34" charset="0"/>
              </a:rPr>
              <a:t>(</a:t>
            </a:r>
            <a:r>
              <a:rPr lang="en-US" sz="1300" dirty="0" err="1" smtClean="0">
                <a:latin typeface="Calibri" pitchFamily="34" charset="0"/>
                <a:ea typeface="Calibri" pitchFamily="34" charset="0"/>
                <a:cs typeface="Calibri" pitchFamily="34" charset="0"/>
              </a:rPr>
              <a:t>Cedefop</a:t>
            </a:r>
            <a:r>
              <a:rPr lang="en-US" sz="1300" dirty="0" smtClean="0">
                <a:latin typeface="Calibri" pitchFamily="34" charset="0"/>
                <a:ea typeface="Calibri" pitchFamily="34" charset="0"/>
                <a:cs typeface="Calibri" pitchFamily="34" charset="0"/>
              </a:rPr>
              <a:t>, 2002)</a:t>
            </a:r>
            <a:r>
              <a:rPr lang="el-GR" sz="1300" dirty="0" smtClean="0">
                <a:latin typeface="Calibri" pitchFamily="34" charset="0"/>
                <a:ea typeface="Calibri" pitchFamily="34" charset="0"/>
                <a:cs typeface="Calibri" pitchFamily="34" charset="0"/>
              </a:rPr>
              <a:t>.</a:t>
            </a:r>
          </a:p>
          <a:p>
            <a:pPr algn="just" eaLnBrk="1" hangingPunct="1">
              <a:buNone/>
            </a:pPr>
            <a:endParaRPr lang="el-GR" dirty="0" smtClean="0">
              <a:latin typeface="Calibri" pitchFamily="34" charset="0"/>
              <a:ea typeface="Calibri" pitchFamily="34" charset="0"/>
              <a:cs typeface="Calibri" pitchFamily="34" charset="0"/>
            </a:endParaRPr>
          </a:p>
          <a:p>
            <a:pPr algn="just" eaLnBrk="1" hangingPunct="1">
              <a:buNone/>
            </a:pPr>
            <a:r>
              <a:rPr lang="el-GR" b="1" dirty="0" smtClean="0">
                <a:latin typeface="Calibri" pitchFamily="34" charset="0"/>
                <a:ea typeface="Calibri" pitchFamily="34" charset="0"/>
                <a:cs typeface="Calibri" pitchFamily="34" charset="0"/>
              </a:rPr>
              <a:t>3.  Στάσεις</a:t>
            </a:r>
            <a:r>
              <a:rPr lang="en-US" b="1" dirty="0" smtClean="0">
                <a:latin typeface="Calibri" pitchFamily="34" charset="0"/>
                <a:ea typeface="Calibri" pitchFamily="34" charset="0"/>
                <a:cs typeface="Calibri" pitchFamily="34" charset="0"/>
              </a:rPr>
              <a:t>:</a:t>
            </a:r>
            <a:r>
              <a:rPr lang="el-GR" b="1" dirty="0" smtClean="0">
                <a:latin typeface="Calibri" pitchFamily="34" charset="0"/>
                <a:ea typeface="Calibri" pitchFamily="34" charset="0"/>
                <a:cs typeface="Calibri" pitchFamily="34" charset="0"/>
              </a:rPr>
              <a:t> </a:t>
            </a:r>
            <a:r>
              <a:rPr lang="el-GR" dirty="0" smtClean="0">
                <a:latin typeface="Calibri" pitchFamily="34" charset="0"/>
                <a:ea typeface="Calibri" pitchFamily="34" charset="0"/>
                <a:cs typeface="Calibri" pitchFamily="34" charset="0"/>
              </a:rPr>
              <a:t>αξίες, χαρακτηριστικά της προσωπικότητας που θα αναπτύξουν ή θα αποκτήσουν οι εκπαιδευόμενοι, που θα επηρεάζουν τις προτιμήσεις και τη συμπεριφορά τους</a:t>
            </a:r>
            <a:r>
              <a:rPr lang="en-US" dirty="0" smtClean="0">
                <a:latin typeface="Calibri" pitchFamily="34" charset="0"/>
                <a:ea typeface="Calibri" pitchFamily="34" charset="0"/>
                <a:cs typeface="Calibri" pitchFamily="34" charset="0"/>
              </a:rPr>
              <a:t> </a:t>
            </a:r>
            <a:r>
              <a:rPr lang="en-US" sz="1300" dirty="0" smtClean="0">
                <a:latin typeface="Calibri" pitchFamily="34" charset="0"/>
                <a:ea typeface="Calibri" pitchFamily="34" charset="0"/>
                <a:cs typeface="Calibri" pitchFamily="34" charset="0"/>
              </a:rPr>
              <a:t>(</a:t>
            </a:r>
            <a:r>
              <a:rPr lang="el-GR" sz="1300" dirty="0" err="1" smtClean="0">
                <a:latin typeface="Calibri" pitchFamily="34" charset="0"/>
                <a:ea typeface="Calibri" pitchFamily="34" charset="0"/>
                <a:cs typeface="Calibri" pitchFamily="34" charset="0"/>
              </a:rPr>
              <a:t>Γιαννακοπούλου</a:t>
            </a:r>
            <a:r>
              <a:rPr lang="el-GR" sz="1300" dirty="0" smtClean="0">
                <a:latin typeface="Calibri" pitchFamily="34" charset="0"/>
                <a:ea typeface="Calibri" pitchFamily="34" charset="0"/>
                <a:cs typeface="Calibri" pitchFamily="34" charset="0"/>
              </a:rPr>
              <a:t>, 2006).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2 - Τίτλος"/>
          <p:cNvSpPr>
            <a:spLocks noGrp="1"/>
          </p:cNvSpPr>
          <p:nvPr>
            <p:ph type="title"/>
          </p:nvPr>
        </p:nvSpPr>
        <p:spPr>
          <a:xfrm>
            <a:off x="179512" y="0"/>
            <a:ext cx="8784976" cy="1268760"/>
          </a:xfrm>
          <a:solidFill>
            <a:schemeClr val="bg2"/>
          </a:solidFill>
        </p:spPr>
        <p:txBody>
          <a:bodyPr>
            <a:noAutofit/>
          </a:bodyPr>
          <a:lstStyle/>
          <a:p>
            <a:pPr algn="ctr" eaLnBrk="1" fontAlgn="auto" hangingPunct="1">
              <a:spcAft>
                <a:spcPts val="0"/>
              </a:spcAft>
              <a:defRPr/>
            </a:pPr>
            <a:r>
              <a:rPr lang="en-US" sz="2800" dirty="0" smtClean="0">
                <a:latin typeface="Calibri" pitchFamily="34" charset="0"/>
                <a:cs typeface="Calibri" pitchFamily="34" charset="0"/>
              </a:rPr>
              <a:t/>
            </a:r>
            <a:br>
              <a:rPr lang="en-US"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dirty="0" smtClean="0">
                <a:latin typeface="Calibri" pitchFamily="34" charset="0"/>
                <a:cs typeface="Calibri" pitchFamily="34" charset="0"/>
              </a:rPr>
              <a:t/>
            </a:r>
            <a:br>
              <a:rPr lang="el-GR" sz="2800" dirty="0" smtClean="0">
                <a:latin typeface="Calibri" pitchFamily="34" charset="0"/>
                <a:cs typeface="Calibri" pitchFamily="34" charset="0"/>
              </a:rPr>
            </a:br>
            <a:r>
              <a:rPr lang="el-GR" sz="2800" b="1" dirty="0" smtClean="0">
                <a:solidFill>
                  <a:schemeClr val="tx1"/>
                </a:solidFill>
                <a:effectLst/>
                <a:latin typeface="Calibri" pitchFamily="34" charset="0"/>
                <a:cs typeface="Calibri" pitchFamily="34" charset="0"/>
              </a:rPr>
              <a:t>Προϋποθέσεις επιτυχημένης διατύπωσης Διδακτικών Στόχων</a:t>
            </a:r>
            <a:r>
              <a:rPr lang="en-US" sz="2800" b="1" dirty="0" smtClean="0">
                <a:solidFill>
                  <a:schemeClr val="tx1"/>
                </a:solidFill>
                <a:effectLst/>
                <a:latin typeface="Calibri" pitchFamily="34" charset="0"/>
                <a:cs typeface="Calibri" pitchFamily="34" charset="0"/>
              </a:rPr>
              <a:t> (1)</a:t>
            </a:r>
            <a:r>
              <a:rPr lang="el-GR" sz="2800" b="1" dirty="0" smtClean="0">
                <a:solidFill>
                  <a:schemeClr val="tx1"/>
                </a:solidFill>
                <a:latin typeface="Calibri" pitchFamily="34" charset="0"/>
                <a:cs typeface="Calibri" pitchFamily="34" charset="0"/>
              </a:rPr>
              <a:t/>
            </a:r>
            <a:br>
              <a:rPr lang="el-GR" sz="2800" b="1" dirty="0" smtClean="0">
                <a:solidFill>
                  <a:schemeClr val="tx1"/>
                </a:solidFill>
                <a:latin typeface="Calibri" pitchFamily="34" charset="0"/>
                <a:cs typeface="Calibri" pitchFamily="34" charset="0"/>
              </a:rPr>
            </a:br>
            <a:endParaRPr lang="el-GR" sz="2800" b="1" dirty="0">
              <a:solidFill>
                <a:schemeClr val="tx1"/>
              </a:solidFill>
              <a:latin typeface="Calibri" pitchFamily="34" charset="0"/>
              <a:cs typeface="Calibri" pitchFamily="34" charset="0"/>
            </a:endParaRPr>
          </a:p>
        </p:txBody>
      </p:sp>
      <p:sp>
        <p:nvSpPr>
          <p:cNvPr id="32769" name="1 - Θέση περιεχομένου"/>
          <p:cNvSpPr>
            <a:spLocks noGrp="1"/>
          </p:cNvSpPr>
          <p:nvPr>
            <p:ph sz="quarter" idx="1"/>
          </p:nvPr>
        </p:nvSpPr>
        <p:spPr/>
        <p:txBody>
          <a:bodyPr>
            <a:normAutofit lnSpcReduction="10000"/>
          </a:bodyPr>
          <a:lstStyle/>
          <a:p>
            <a:pPr algn="just" eaLnBrk="1" hangingPunct="1">
              <a:buFont typeface="Wingdings 3" pitchFamily="18" charset="2"/>
              <a:buNone/>
            </a:pPr>
            <a:r>
              <a:rPr lang="el-GR" sz="2400" dirty="0" smtClean="0">
                <a:latin typeface="Calibri" pitchFamily="34" charset="0"/>
                <a:ea typeface="Calibri" pitchFamily="34" charset="0"/>
                <a:cs typeface="Calibri" pitchFamily="34" charset="0"/>
              </a:rPr>
              <a:t>Η διατύπωση των στόχων πρέπει να περιλαμβάνει τα </a:t>
            </a:r>
            <a:r>
              <a:rPr lang="el-GR" sz="2400" b="1" dirty="0" smtClean="0">
                <a:latin typeface="Calibri" pitchFamily="34" charset="0"/>
                <a:ea typeface="Calibri" pitchFamily="34" charset="0"/>
                <a:cs typeface="Calibri" pitchFamily="34" charset="0"/>
              </a:rPr>
              <a:t>επιδιωκόμενα αποτελέσματα</a:t>
            </a:r>
            <a:r>
              <a:rPr lang="el-GR" sz="2400" dirty="0" smtClean="0">
                <a:latin typeface="Calibri" pitchFamily="34" charset="0"/>
                <a:ea typeface="Calibri" pitchFamily="34" charset="0"/>
                <a:cs typeface="Calibri" pitchFamily="34" charset="0"/>
              </a:rPr>
              <a:t>. Τα αποτελέσματα αυτά, με τη μορφή μιας νέας γνώσης, νέας ικανότητας ή νέας στάσης, θα πρέπει να αναφέρονται σε μία άμεσα ορατή και εύκολα αναγνωρίσιμη συμπεριφορά. </a:t>
            </a:r>
          </a:p>
          <a:p>
            <a:pPr algn="just" eaLnBrk="1" hangingPunct="1">
              <a:buFont typeface="Wingdings 3" pitchFamily="18" charset="2"/>
              <a:buNone/>
            </a:pPr>
            <a:endParaRPr lang="el-GR" sz="2000" dirty="0" smtClean="0">
              <a:latin typeface="Calibri" pitchFamily="34" charset="0"/>
              <a:ea typeface="Calibri" pitchFamily="34" charset="0"/>
              <a:cs typeface="Calibri" pitchFamily="34" charset="0"/>
            </a:endParaRPr>
          </a:p>
          <a:p>
            <a:pPr algn="just" eaLnBrk="1" hangingPunct="1">
              <a:buFont typeface="Wingdings 3" pitchFamily="18" charset="2"/>
              <a:buNone/>
            </a:pPr>
            <a:endParaRPr lang="el-GR" sz="2400" dirty="0" smtClean="0">
              <a:latin typeface="Calibri" pitchFamily="34" charset="0"/>
              <a:ea typeface="Calibri" pitchFamily="34" charset="0"/>
              <a:cs typeface="Calibri" pitchFamily="34" charset="0"/>
            </a:endParaRPr>
          </a:p>
          <a:p>
            <a:pPr algn="just" eaLnBrk="1" hangingPunct="1">
              <a:buFont typeface="Wingdings 3" pitchFamily="18" charset="2"/>
              <a:buNone/>
            </a:pPr>
            <a:r>
              <a:rPr lang="el-GR" sz="2400" dirty="0" smtClean="0">
                <a:latin typeface="Calibri" pitchFamily="34" charset="0"/>
                <a:ea typeface="Calibri" pitchFamily="34" charset="0"/>
                <a:cs typeface="Calibri" pitchFamily="34" charset="0"/>
              </a:rPr>
              <a:t>Γι' αυτό το λόγο θα πρέπει </a:t>
            </a:r>
            <a:r>
              <a:rPr lang="el-GR" sz="2400" b="1" dirty="0" smtClean="0">
                <a:latin typeface="Calibri" pitchFamily="34" charset="0"/>
                <a:ea typeface="Calibri" pitchFamily="34" charset="0"/>
                <a:cs typeface="Calibri" pitchFamily="34" charset="0"/>
              </a:rPr>
              <a:t>να διατυπώνονται με ρήματα που δηλώνουν ενέργειες</a:t>
            </a:r>
            <a:r>
              <a:rPr lang="el-GR" sz="2400" dirty="0" smtClean="0">
                <a:latin typeface="Calibri" pitchFamily="34" charset="0"/>
                <a:ea typeface="Calibri" pitchFamily="34" charset="0"/>
                <a:cs typeface="Calibri" pitchFamily="34" charset="0"/>
              </a:rPr>
              <a:t>, οι οποίες μπορεί εύκολα να προσδιοριστούν. Στόχοι που διατυπώνονται με ρήματα, όπως «</a:t>
            </a:r>
            <a:r>
              <a:rPr lang="el-GR" sz="2400" b="1" dirty="0" smtClean="0">
                <a:latin typeface="Calibri" pitchFamily="34" charset="0"/>
                <a:ea typeface="Calibri" pitchFamily="34" charset="0"/>
                <a:cs typeface="Calibri" pitchFamily="34" charset="0"/>
              </a:rPr>
              <a:t>να γνωρίζουν</a:t>
            </a:r>
            <a:r>
              <a:rPr lang="el-GR" sz="2400" dirty="0" smtClean="0">
                <a:latin typeface="Calibri" pitchFamily="34" charset="0"/>
                <a:ea typeface="Calibri" pitchFamily="34" charset="0"/>
                <a:cs typeface="Calibri" pitchFamily="34" charset="0"/>
              </a:rPr>
              <a:t>», «</a:t>
            </a:r>
            <a:r>
              <a:rPr lang="el-GR" sz="2400" b="1" dirty="0" smtClean="0">
                <a:latin typeface="Calibri" pitchFamily="34" charset="0"/>
                <a:ea typeface="Calibri" pitchFamily="34" charset="0"/>
                <a:cs typeface="Calibri" pitchFamily="34" charset="0"/>
              </a:rPr>
              <a:t>να μάθουν</a:t>
            </a:r>
            <a:r>
              <a:rPr lang="el-GR" sz="2400" dirty="0" smtClean="0">
                <a:latin typeface="Calibri" pitchFamily="34" charset="0"/>
                <a:ea typeface="Calibri" pitchFamily="34" charset="0"/>
                <a:cs typeface="Calibri" pitchFamily="34" charset="0"/>
              </a:rPr>
              <a:t>», «</a:t>
            </a:r>
            <a:r>
              <a:rPr lang="el-GR" sz="2400" b="1" dirty="0" smtClean="0">
                <a:latin typeface="Calibri" pitchFamily="34" charset="0"/>
                <a:ea typeface="Calibri" pitchFamily="34" charset="0"/>
                <a:cs typeface="Calibri" pitchFamily="34" charset="0"/>
              </a:rPr>
              <a:t>να καταλάβουν</a:t>
            </a:r>
            <a:r>
              <a:rPr lang="el-GR" sz="2400" dirty="0" smtClean="0">
                <a:latin typeface="Calibri" pitchFamily="34" charset="0"/>
                <a:ea typeface="Calibri" pitchFamily="34" charset="0"/>
                <a:cs typeface="Calibri" pitchFamily="34" charset="0"/>
              </a:rPr>
              <a:t>», δε δηλώνουν πάντα ένα σαφές και φανερό αποτέλεσμα. </a:t>
            </a:r>
          </a:p>
          <a:p>
            <a:pPr eaLnBrk="1" hangingPunct="1"/>
            <a:endParaRPr lang="el-GR" dirty="0" smtClean="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solidFill>
            <a:schemeClr val="accent1">
              <a:lumMod val="40000"/>
              <a:lumOff val="60000"/>
            </a:schemeClr>
          </a:solidFill>
        </p:spPr>
        <p:txBody>
          <a:bodyPr/>
          <a:lstStyle/>
          <a:p>
            <a:pPr algn="ctr" eaLnBrk="1" fontAlgn="auto" hangingPunct="1">
              <a:spcAft>
                <a:spcPts val="0"/>
              </a:spcAft>
              <a:defRPr/>
            </a:pPr>
            <a:r>
              <a:rPr lang="el-GR" sz="2400" b="1" dirty="0" smtClean="0">
                <a:solidFill>
                  <a:schemeClr val="tx1"/>
                </a:solidFill>
                <a:latin typeface="Calibri" pitchFamily="34" charset="0"/>
                <a:cs typeface="Calibri" pitchFamily="34" charset="0"/>
              </a:rPr>
              <a:t>Προϋποθέσεις επιτυχημένης διατύπωσης Διδακτικών Στόχων</a:t>
            </a:r>
            <a:r>
              <a:rPr lang="en-US" sz="2400" b="1" dirty="0" smtClean="0">
                <a:solidFill>
                  <a:schemeClr val="tx1"/>
                </a:solidFill>
                <a:latin typeface="Calibri" pitchFamily="34" charset="0"/>
                <a:cs typeface="Calibri" pitchFamily="34" charset="0"/>
              </a:rPr>
              <a:t> (2</a:t>
            </a:r>
            <a:r>
              <a:rPr lang="en-US" sz="2400" dirty="0" smtClean="0">
                <a:solidFill>
                  <a:schemeClr val="accent4"/>
                </a:solidFill>
                <a:latin typeface="Calibri" pitchFamily="34" charset="0"/>
                <a:cs typeface="Calibri" pitchFamily="34" charset="0"/>
              </a:rPr>
              <a:t>)</a:t>
            </a:r>
            <a:endParaRPr lang="el-GR" sz="2400" dirty="0">
              <a:solidFill>
                <a:schemeClr val="accent4"/>
              </a:solidFill>
              <a:latin typeface="Calibri" pitchFamily="34" charset="0"/>
              <a:cs typeface="Calibri" pitchFamily="34" charset="0"/>
            </a:endParaRPr>
          </a:p>
        </p:txBody>
      </p:sp>
      <p:sp>
        <p:nvSpPr>
          <p:cNvPr id="33793" name="1 - Θέση περιεχομένου"/>
          <p:cNvSpPr>
            <a:spLocks noGrp="1"/>
          </p:cNvSpPr>
          <p:nvPr>
            <p:ph sz="quarter" idx="1"/>
          </p:nvPr>
        </p:nvSpPr>
        <p:spPr/>
        <p:txBody>
          <a:bodyPr numCol="3">
            <a:normAutofit/>
          </a:bodyPr>
          <a:lstStyle/>
          <a:p>
            <a:pPr eaLnBrk="1" hangingPunct="1">
              <a:lnSpc>
                <a:spcPct val="80000"/>
              </a:lnSpc>
            </a:pPr>
            <a:r>
              <a:rPr lang="el-GR" sz="2300" b="1" dirty="0" smtClean="0">
                <a:latin typeface="Calibri" pitchFamily="34" charset="0"/>
                <a:ea typeface="Calibri" pitchFamily="34" charset="0"/>
                <a:cs typeface="Calibri" pitchFamily="34" charset="0"/>
              </a:rPr>
              <a:t>Για στόχους που αφορούν γνώσεις: </a:t>
            </a:r>
            <a:r>
              <a:rPr lang="el-GR" sz="2300" dirty="0" smtClean="0">
                <a:latin typeface="Calibri" pitchFamily="34" charset="0"/>
                <a:ea typeface="Calibri" pitchFamily="34" charset="0"/>
                <a:cs typeface="Calibri" pitchFamily="34" charset="0"/>
              </a:rPr>
              <a:t/>
            </a:r>
            <a:br>
              <a:rPr lang="el-GR" sz="2300" dirty="0" smtClean="0">
                <a:latin typeface="Calibri" pitchFamily="34" charset="0"/>
                <a:ea typeface="Calibri" pitchFamily="34" charset="0"/>
                <a:cs typeface="Calibri" pitchFamily="34" charset="0"/>
              </a:rPr>
            </a:br>
            <a:r>
              <a:rPr lang="el-GR" sz="2300" dirty="0" smtClean="0">
                <a:latin typeface="Calibri" pitchFamily="34" charset="0"/>
                <a:ea typeface="Calibri" pitchFamily="34" charset="0"/>
                <a:cs typeface="Calibri" pitchFamily="34" charset="0"/>
              </a:rPr>
              <a:t>αναγνωρίζω, διακρίνω, ερμηνεύω, περιγράφω, ορίζω, απαριθμώ, επιλέγω, κατατάσσω, συγκρίνω, συσχετίζω. </a:t>
            </a:r>
            <a:endParaRPr lang="en-US" sz="2300" dirty="0" smtClean="0">
              <a:latin typeface="Calibri" pitchFamily="34" charset="0"/>
              <a:ea typeface="Calibri" pitchFamily="34" charset="0"/>
              <a:cs typeface="Calibri" pitchFamily="34" charset="0"/>
            </a:endParaRPr>
          </a:p>
          <a:p>
            <a:pPr eaLnBrk="1" hangingPunct="1">
              <a:lnSpc>
                <a:spcPct val="80000"/>
              </a:lnSpc>
              <a:buFont typeface="Wingdings 3" pitchFamily="18" charset="2"/>
              <a:buNone/>
            </a:pPr>
            <a:endParaRPr lang="el-GR" sz="2300" dirty="0" smtClean="0">
              <a:latin typeface="Calibri" pitchFamily="34" charset="0"/>
              <a:ea typeface="Calibri" pitchFamily="34" charset="0"/>
              <a:cs typeface="Calibri" pitchFamily="34" charset="0"/>
            </a:endParaRPr>
          </a:p>
          <a:p>
            <a:pPr eaLnBrk="1" hangingPunct="1">
              <a:lnSpc>
                <a:spcPct val="80000"/>
              </a:lnSpc>
              <a:buFont typeface="Wingdings 3" pitchFamily="18" charset="2"/>
              <a:buNone/>
            </a:pPr>
            <a:endParaRPr lang="el-GR" sz="2300" dirty="0" smtClean="0">
              <a:latin typeface="Calibri" pitchFamily="34" charset="0"/>
              <a:ea typeface="Calibri" pitchFamily="34" charset="0"/>
              <a:cs typeface="Calibri" pitchFamily="34" charset="0"/>
            </a:endParaRPr>
          </a:p>
          <a:p>
            <a:pPr eaLnBrk="1" hangingPunct="1">
              <a:lnSpc>
                <a:spcPct val="80000"/>
              </a:lnSpc>
              <a:buFont typeface="Wingdings 3" pitchFamily="18" charset="2"/>
              <a:buNone/>
            </a:pPr>
            <a:endParaRPr lang="el-GR" sz="2300" dirty="0" smtClean="0">
              <a:latin typeface="Calibri" pitchFamily="34" charset="0"/>
              <a:ea typeface="Calibri" pitchFamily="34" charset="0"/>
              <a:cs typeface="Calibri" pitchFamily="34" charset="0"/>
            </a:endParaRPr>
          </a:p>
          <a:p>
            <a:pPr eaLnBrk="1" hangingPunct="1">
              <a:lnSpc>
                <a:spcPct val="80000"/>
              </a:lnSpc>
              <a:buFont typeface="Wingdings 3" pitchFamily="18" charset="2"/>
              <a:buNone/>
            </a:pPr>
            <a:endParaRPr lang="el-GR" sz="2300" dirty="0" smtClean="0">
              <a:latin typeface="Calibri" pitchFamily="34" charset="0"/>
              <a:ea typeface="Calibri" pitchFamily="34" charset="0"/>
              <a:cs typeface="Calibri" pitchFamily="34" charset="0"/>
            </a:endParaRPr>
          </a:p>
          <a:p>
            <a:pPr eaLnBrk="1" hangingPunct="1">
              <a:lnSpc>
                <a:spcPct val="80000"/>
              </a:lnSpc>
            </a:pPr>
            <a:r>
              <a:rPr lang="el-GR" sz="2300" b="1" dirty="0" smtClean="0">
                <a:latin typeface="Calibri" pitchFamily="34" charset="0"/>
                <a:ea typeface="Calibri" pitchFamily="34" charset="0"/>
                <a:cs typeface="Calibri" pitchFamily="34" charset="0"/>
              </a:rPr>
              <a:t>Για στόχους που αφορούν ικανότητες: </a:t>
            </a:r>
            <a:r>
              <a:rPr lang="el-GR" sz="2300" dirty="0" smtClean="0">
                <a:latin typeface="Calibri" pitchFamily="34" charset="0"/>
                <a:ea typeface="Calibri" pitchFamily="34" charset="0"/>
                <a:cs typeface="Calibri" pitchFamily="34" charset="0"/>
              </a:rPr>
              <a:t/>
            </a:r>
            <a:br>
              <a:rPr lang="el-GR" sz="2300" dirty="0" smtClean="0">
                <a:latin typeface="Calibri" pitchFamily="34" charset="0"/>
                <a:ea typeface="Calibri" pitchFamily="34" charset="0"/>
                <a:cs typeface="Calibri" pitchFamily="34" charset="0"/>
              </a:rPr>
            </a:br>
            <a:r>
              <a:rPr lang="el-GR" sz="2300" dirty="0" smtClean="0">
                <a:latin typeface="Calibri" pitchFamily="34" charset="0"/>
                <a:ea typeface="Calibri" pitchFamily="34" charset="0"/>
                <a:cs typeface="Calibri" pitchFamily="34" charset="0"/>
              </a:rPr>
              <a:t>επιδεικνύω, κατασκευάζω, μετατρέπω, μετρώ, συντάσσω, σχεδιάζω, υπολογίζω, διορθώνω, ελέγχω, επαληθεύω, επιλύω, εφαρμόζω, χρησιμοποιώ. </a:t>
            </a:r>
          </a:p>
          <a:p>
            <a:pPr eaLnBrk="1" hangingPunct="1">
              <a:lnSpc>
                <a:spcPct val="80000"/>
              </a:lnSpc>
            </a:pPr>
            <a:endParaRPr lang="el-GR" sz="2300" dirty="0" smtClean="0">
              <a:latin typeface="Calibri" pitchFamily="34" charset="0"/>
              <a:ea typeface="Calibri" pitchFamily="34" charset="0"/>
              <a:cs typeface="Calibri" pitchFamily="34" charset="0"/>
            </a:endParaRPr>
          </a:p>
          <a:p>
            <a:pPr eaLnBrk="1" hangingPunct="1">
              <a:lnSpc>
                <a:spcPct val="80000"/>
              </a:lnSpc>
              <a:buNone/>
            </a:pPr>
            <a:endParaRPr lang="en-US" sz="2300" dirty="0" smtClean="0">
              <a:latin typeface="Calibri" pitchFamily="34" charset="0"/>
              <a:ea typeface="Calibri" pitchFamily="34" charset="0"/>
              <a:cs typeface="Calibri" pitchFamily="34" charset="0"/>
            </a:endParaRPr>
          </a:p>
          <a:p>
            <a:pPr eaLnBrk="1" hangingPunct="1">
              <a:lnSpc>
                <a:spcPct val="80000"/>
              </a:lnSpc>
            </a:pPr>
            <a:r>
              <a:rPr lang="el-GR" sz="2300" b="1" dirty="0" smtClean="0">
                <a:latin typeface="Calibri" pitchFamily="34" charset="0"/>
                <a:ea typeface="Calibri" pitchFamily="34" charset="0"/>
                <a:cs typeface="Calibri" pitchFamily="34" charset="0"/>
              </a:rPr>
              <a:t>Για στόχους που αφορούν στάσεις: </a:t>
            </a:r>
            <a:r>
              <a:rPr lang="el-GR" sz="2300" dirty="0" smtClean="0">
                <a:latin typeface="Calibri" pitchFamily="34" charset="0"/>
                <a:ea typeface="Calibri" pitchFamily="34" charset="0"/>
                <a:cs typeface="Calibri" pitchFamily="34" charset="0"/>
              </a:rPr>
              <a:t/>
            </a:r>
            <a:br>
              <a:rPr lang="el-GR" sz="2300" dirty="0" smtClean="0">
                <a:latin typeface="Calibri" pitchFamily="34" charset="0"/>
                <a:ea typeface="Calibri" pitchFamily="34" charset="0"/>
                <a:cs typeface="Calibri" pitchFamily="34" charset="0"/>
              </a:rPr>
            </a:br>
            <a:r>
              <a:rPr lang="el-GR" sz="2300" dirty="0" smtClean="0">
                <a:latin typeface="Calibri" pitchFamily="34" charset="0"/>
                <a:ea typeface="Calibri" pitchFamily="34" charset="0"/>
                <a:cs typeface="Calibri" pitchFamily="34" charset="0"/>
              </a:rPr>
              <a:t>αποδέχομαι, εκτιμώ, απορρίπτω, αμφισβητώ, διερωτώμαι, ενθαρρύνω, παροτρύνω, προτιμώ, υιοθετώ, υποκινώ, υποστηρίζω. </a:t>
            </a:r>
            <a:br>
              <a:rPr lang="el-GR" sz="2300" dirty="0" smtClean="0">
                <a:latin typeface="Calibri" pitchFamily="34" charset="0"/>
                <a:ea typeface="Calibri" pitchFamily="34" charset="0"/>
                <a:cs typeface="Calibri" pitchFamily="34" charset="0"/>
              </a:rPr>
            </a:br>
            <a:endParaRPr lang="el-GR" sz="2300" dirty="0" smtClean="0">
              <a:latin typeface="Calibri" pitchFamily="34" charset="0"/>
              <a:ea typeface="Calibri" pitchFamily="34" charset="0"/>
              <a:cs typeface="Calibri" pitchFamily="34" charset="0"/>
            </a:endParaRPr>
          </a:p>
          <a:p>
            <a:pPr eaLnBrk="1" hangingPunct="1">
              <a:lnSpc>
                <a:spcPct val="80000"/>
              </a:lnSpc>
            </a:pPr>
            <a:endParaRPr lang="el-GR" sz="2300" dirty="0" smtClean="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40000"/>
              <a:lumOff val="60000"/>
            </a:schemeClr>
          </a:solidFill>
        </p:spPr>
        <p:txBody>
          <a:bodyPr/>
          <a:lstStyle/>
          <a:p>
            <a:r>
              <a:rPr lang="el-GR" b="1" dirty="0" smtClean="0">
                <a:solidFill>
                  <a:schemeClr val="tx1"/>
                </a:solidFill>
              </a:rPr>
              <a:t>Δραστηριότητα </a:t>
            </a:r>
            <a:endParaRPr lang="el-GR" b="1" dirty="0">
              <a:solidFill>
                <a:schemeClr val="tx1"/>
              </a:solidFill>
            </a:endParaRPr>
          </a:p>
        </p:txBody>
      </p:sp>
      <p:sp>
        <p:nvSpPr>
          <p:cNvPr id="3" name="2 - Θέση περιεχομένου"/>
          <p:cNvSpPr>
            <a:spLocks noGrp="1"/>
          </p:cNvSpPr>
          <p:nvPr>
            <p:ph sz="quarter" idx="1"/>
          </p:nvPr>
        </p:nvSpPr>
        <p:spPr/>
        <p:txBody>
          <a:bodyPr>
            <a:normAutofit fontScale="85000" lnSpcReduction="20000"/>
          </a:bodyPr>
          <a:lstStyle/>
          <a:p>
            <a:pPr algn="just"/>
            <a:r>
              <a:rPr lang="el-GR" dirty="0" smtClean="0"/>
              <a:t>Το Αρχαιολογικό Μουσείο του Πύργου στο πλαίσιο του Έργου «Σύγχρονα Μουσεία» μέσω του Επιχειρησιακού προγράμματος «Ανάπτυξη Ανθρώπινου Δυναμικού, Εκπαίδευση &amp; Δια Βίου Μάθηση», το οποίο συγχρηματοδοτείται από την Ευρωπαϊκή Ένωση (ΕΚΤ) &amp; από Εθνικούς Πόρους, θα υλοποιήσει  βιωματικό σεμινάριο στις 24, 25 και 26 </a:t>
            </a:r>
            <a:r>
              <a:rPr lang="el-GR" dirty="0" err="1" smtClean="0"/>
              <a:t>Μαϊου</a:t>
            </a:r>
            <a:r>
              <a:rPr lang="el-GR" dirty="0" smtClean="0"/>
              <a:t>  2022 με τίτλο: </a:t>
            </a:r>
            <a:r>
              <a:rPr lang="el-GR" b="1" dirty="0" smtClean="0"/>
              <a:t>«Αναβιώνοντας το παρελθόν».</a:t>
            </a:r>
          </a:p>
          <a:p>
            <a:pPr algn="just">
              <a:buNone/>
            </a:pPr>
            <a:endParaRPr lang="el-GR" dirty="0" smtClean="0"/>
          </a:p>
          <a:p>
            <a:pPr algn="just"/>
            <a:r>
              <a:rPr lang="el-GR" dirty="0" smtClean="0"/>
              <a:t>Διατυπώστε τον </a:t>
            </a:r>
            <a:r>
              <a:rPr lang="el-GR" b="1" dirty="0" smtClean="0"/>
              <a:t>σκοπό</a:t>
            </a:r>
            <a:r>
              <a:rPr lang="el-GR" dirty="0" smtClean="0"/>
              <a:t> αυτού του προγράμματος.</a:t>
            </a:r>
          </a:p>
          <a:p>
            <a:pPr algn="just">
              <a:buNone/>
            </a:pPr>
            <a:endParaRPr lang="el-GR" dirty="0" smtClean="0"/>
          </a:p>
          <a:p>
            <a:pPr algn="just"/>
            <a:r>
              <a:rPr lang="el-GR" dirty="0" smtClean="0"/>
              <a:t>Διατυπώστε 2 γνωστικούς </a:t>
            </a:r>
            <a:r>
              <a:rPr lang="el-GR" b="1" dirty="0" smtClean="0"/>
              <a:t>στόχους,</a:t>
            </a:r>
            <a:r>
              <a:rPr lang="el-GR" dirty="0" smtClean="0"/>
              <a:t> 2 </a:t>
            </a:r>
            <a:r>
              <a:rPr lang="el-GR" b="1" dirty="0" smtClean="0"/>
              <a:t>στόχους </a:t>
            </a:r>
            <a:r>
              <a:rPr lang="el-GR" dirty="0" smtClean="0"/>
              <a:t>ικανότητας και 2 </a:t>
            </a:r>
            <a:r>
              <a:rPr lang="el-GR" b="1" dirty="0" smtClean="0"/>
              <a:t>στόχους</a:t>
            </a:r>
            <a:r>
              <a:rPr lang="el-GR" dirty="0" smtClean="0"/>
              <a:t> στάσεων.</a:t>
            </a:r>
          </a:p>
          <a:p>
            <a:pPr algn="just">
              <a:buNone/>
            </a:pPr>
            <a:r>
              <a:rPr lang="el-GR" b="1" dirty="0" smtClean="0"/>
              <a:t> </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20000"/>
              <a:lumOff val="80000"/>
            </a:schemeClr>
          </a:solidFill>
        </p:spPr>
        <p:txBody>
          <a:bodyPr/>
          <a:lstStyle/>
          <a:p>
            <a:r>
              <a:rPr lang="el-GR" b="1" dirty="0" smtClean="0">
                <a:solidFill>
                  <a:schemeClr val="tx1"/>
                </a:solidFill>
              </a:rPr>
              <a:t>Δραστηριότητα </a:t>
            </a:r>
            <a:endParaRPr lang="el-GR" b="1" dirty="0">
              <a:solidFill>
                <a:schemeClr val="tx1"/>
              </a:solidFill>
            </a:endParaRPr>
          </a:p>
        </p:txBody>
      </p:sp>
      <p:sp>
        <p:nvSpPr>
          <p:cNvPr id="3" name="2 - Θέση περιεχομένου"/>
          <p:cNvSpPr>
            <a:spLocks noGrp="1"/>
          </p:cNvSpPr>
          <p:nvPr>
            <p:ph sz="quarter" idx="1"/>
          </p:nvPr>
        </p:nvSpPr>
        <p:spPr/>
        <p:txBody>
          <a:bodyPr>
            <a:normAutofit lnSpcReduction="10000"/>
          </a:bodyPr>
          <a:lstStyle/>
          <a:p>
            <a:pPr>
              <a:buNone/>
            </a:pPr>
            <a:r>
              <a:rPr lang="el-GR" dirty="0" smtClean="0"/>
              <a:t>Μελετήστε το επιμορφωτικό πρόγραμμα που σας δίνεται.</a:t>
            </a:r>
          </a:p>
          <a:p>
            <a:pPr lvl="0"/>
            <a:r>
              <a:rPr lang="el-GR" dirty="0" smtClean="0"/>
              <a:t>Ποια βασικά στοιχεία του προγράμματος εντοπίζετε;</a:t>
            </a:r>
          </a:p>
          <a:p>
            <a:pPr lvl="0"/>
            <a:r>
              <a:rPr lang="el-GR" dirty="0" smtClean="0"/>
              <a:t>Ποια στοιχεία θα συμπληρώνατε;</a:t>
            </a:r>
          </a:p>
          <a:p>
            <a:pPr lvl="0"/>
            <a:r>
              <a:rPr lang="el-GR" dirty="0" smtClean="0"/>
              <a:t>Πώς χαρακτηρίζετε τους στόχους;</a:t>
            </a:r>
          </a:p>
          <a:p>
            <a:pPr lvl="0"/>
            <a:r>
              <a:rPr lang="el-GR" dirty="0" smtClean="0"/>
              <a:t>Ποιες κατηγορίες στόχων εντοπίζετε;</a:t>
            </a:r>
          </a:p>
          <a:p>
            <a:pPr lvl="0"/>
            <a:r>
              <a:rPr lang="el-GR" dirty="0" smtClean="0"/>
              <a:t>Σε περίπτωση απουσίας κάποιας κατηγορίας στόχων, συμπληρώστε την εσείς.</a:t>
            </a:r>
          </a:p>
          <a:p>
            <a:pPr lvl="0"/>
            <a:r>
              <a:rPr lang="el-GR" dirty="0" smtClean="0"/>
              <a:t>Ανακοινώστε τα αποτελέσματά σας στην ολομέλεια.</a:t>
            </a:r>
          </a:p>
          <a:p>
            <a:pPr>
              <a:buNone/>
            </a:pPr>
            <a:r>
              <a:rPr lang="el-GR" dirty="0" smtClean="0"/>
              <a:t> </a:t>
            </a:r>
          </a:p>
          <a:p>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20000"/>
              <a:lumOff val="80000"/>
            </a:schemeClr>
          </a:solidFill>
        </p:spPr>
        <p:txBody>
          <a:bodyPr/>
          <a:lstStyle/>
          <a:p>
            <a:r>
              <a:rPr lang="el-GR" b="1" dirty="0" smtClean="0"/>
              <a:t>Δραστηριότητα </a:t>
            </a:r>
            <a:endParaRPr lang="el-GR" b="1" dirty="0"/>
          </a:p>
        </p:txBody>
      </p:sp>
      <p:sp>
        <p:nvSpPr>
          <p:cNvPr id="3" name="2 - Θέση περιεχομένου"/>
          <p:cNvSpPr>
            <a:spLocks noGrp="1"/>
          </p:cNvSpPr>
          <p:nvPr>
            <p:ph sz="quarter" idx="1"/>
          </p:nvPr>
        </p:nvSpPr>
        <p:spPr/>
        <p:txBody>
          <a:bodyPr/>
          <a:lstStyle/>
          <a:p>
            <a:pPr algn="just"/>
            <a:r>
              <a:rPr lang="el-GR" dirty="0" smtClean="0"/>
              <a:t>Ποιες εκπαιδευτικές τεχνικές θα χρησιμοποιούσατε εάν ήσασταν επιμορφωτές στο προαναφερθέν επιμορφωτικό πρόγραμμα;</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8462392" cy="1080120"/>
          </a:xfrm>
          <a:solidFill>
            <a:schemeClr val="accent1">
              <a:lumMod val="20000"/>
              <a:lumOff val="80000"/>
            </a:schemeClr>
          </a:solidFill>
        </p:spPr>
        <p:txBody>
          <a:bodyPr>
            <a:noAutofit/>
          </a:bodyPr>
          <a:lstStyle/>
          <a:p>
            <a:pPr lvl="0"/>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dirty="0" smtClean="0"/>
              <a:t/>
            </a:r>
            <a:br>
              <a:rPr lang="el-GR" sz="2400" dirty="0" smtClean="0"/>
            </a:br>
            <a:r>
              <a:rPr lang="el-GR" sz="2400" b="1" dirty="0" smtClean="0">
                <a:solidFill>
                  <a:schemeClr val="tx1"/>
                </a:solidFill>
              </a:rPr>
              <a:t>3</a:t>
            </a:r>
            <a:r>
              <a:rPr lang="el-GR" sz="2400" b="1" baseline="30000" dirty="0" smtClean="0">
                <a:solidFill>
                  <a:schemeClr val="tx1"/>
                </a:solidFill>
              </a:rPr>
              <a:t>ο</a:t>
            </a:r>
            <a:r>
              <a:rPr lang="el-GR" sz="2400" b="1" dirty="0" smtClean="0">
                <a:solidFill>
                  <a:schemeClr val="tx1"/>
                </a:solidFill>
              </a:rPr>
              <a:t> στάδιο: </a:t>
            </a:r>
            <a:br>
              <a:rPr lang="el-GR" sz="2400" b="1" dirty="0" smtClean="0">
                <a:solidFill>
                  <a:schemeClr val="tx1"/>
                </a:solidFill>
              </a:rPr>
            </a:br>
            <a:r>
              <a:rPr lang="el-GR" sz="2400" b="1" dirty="0" smtClean="0">
                <a:solidFill>
                  <a:schemeClr val="tx1"/>
                </a:solidFill>
              </a:rPr>
              <a:t>Καθορισμός και οργάνωση του περιεχομένου.</a:t>
            </a:r>
            <a:br>
              <a:rPr lang="el-GR" sz="2400" b="1" dirty="0" smtClean="0">
                <a:solidFill>
                  <a:schemeClr val="tx1"/>
                </a:solidFill>
              </a:rPr>
            </a:br>
            <a:r>
              <a:rPr lang="el-GR" sz="2400" b="1" dirty="0" smtClean="0">
                <a:solidFill>
                  <a:schemeClr val="tx1"/>
                </a:solidFill>
              </a:rPr>
              <a:t> </a:t>
            </a:r>
            <a:endParaRPr lang="el-GR" sz="2400" b="1" dirty="0">
              <a:solidFill>
                <a:schemeClr val="tx1"/>
              </a:solidFill>
            </a:endParaRPr>
          </a:p>
        </p:txBody>
      </p:sp>
      <p:sp>
        <p:nvSpPr>
          <p:cNvPr id="3" name="2 - Θέση περιεχομένου"/>
          <p:cNvSpPr>
            <a:spLocks noGrp="1"/>
          </p:cNvSpPr>
          <p:nvPr>
            <p:ph sz="quarter" idx="1"/>
          </p:nvPr>
        </p:nvSpPr>
        <p:spPr/>
        <p:txBody>
          <a:bodyPr/>
          <a:lstStyle/>
          <a:p>
            <a:r>
              <a:rPr lang="el-GR" dirty="0" smtClean="0"/>
              <a:t>Επιλογή του περιεχομένου του προγράμματος.</a:t>
            </a:r>
          </a:p>
          <a:p>
            <a:r>
              <a:rPr lang="el-GR" dirty="0" smtClean="0"/>
              <a:t>Δόμηση του περιεχομένου του προγράμματος:</a:t>
            </a:r>
          </a:p>
          <a:p>
            <a:pPr lvl="1"/>
            <a:r>
              <a:rPr lang="el-GR" b="1" dirty="0" smtClean="0">
                <a:solidFill>
                  <a:schemeClr val="tx1"/>
                </a:solidFill>
              </a:rPr>
              <a:t>Εκπαιδευτικές ενότητες.</a:t>
            </a:r>
          </a:p>
          <a:p>
            <a:pPr lvl="1"/>
            <a:r>
              <a:rPr lang="el-GR" b="1" dirty="0" smtClean="0">
                <a:solidFill>
                  <a:schemeClr val="tx1"/>
                </a:solidFill>
              </a:rPr>
              <a:t>Συνολική διάρκεια.</a:t>
            </a:r>
          </a:p>
          <a:p>
            <a:pPr lvl="1"/>
            <a:r>
              <a:rPr lang="el-GR" b="1" dirty="0" smtClean="0">
                <a:solidFill>
                  <a:schemeClr val="tx1"/>
                </a:solidFill>
              </a:rPr>
              <a:t>Διδακτικές ενότητες.</a:t>
            </a:r>
          </a:p>
          <a:p>
            <a:pPr lvl="1"/>
            <a:r>
              <a:rPr lang="el-GR" b="1" dirty="0" smtClean="0">
                <a:solidFill>
                  <a:schemeClr val="tx1"/>
                </a:solidFill>
              </a:rPr>
              <a:t>Θεωρητικές γνώσεις.</a:t>
            </a:r>
          </a:p>
          <a:p>
            <a:pPr lvl="1"/>
            <a:r>
              <a:rPr lang="el-GR" b="1" dirty="0" smtClean="0">
                <a:solidFill>
                  <a:schemeClr val="tx1"/>
                </a:solidFill>
              </a:rPr>
              <a:t>Πρακτική άσκηση.</a:t>
            </a:r>
          </a:p>
          <a:p>
            <a:pPr lvl="1"/>
            <a:r>
              <a:rPr lang="el-GR" b="1" dirty="0" smtClean="0">
                <a:solidFill>
                  <a:schemeClr val="tx1"/>
                </a:solidFill>
              </a:rPr>
              <a:t>Ανάπτυξη θετικών στάσεων και συμπεριφορών.</a:t>
            </a:r>
          </a:p>
          <a:p>
            <a:pPr lvl="1"/>
            <a:r>
              <a:rPr lang="el-GR" b="1" dirty="0" smtClean="0">
                <a:solidFill>
                  <a:schemeClr val="tx1"/>
                </a:solidFill>
              </a:rPr>
              <a:t>Κριτήρια αξιολόγησης.</a:t>
            </a:r>
            <a:endParaRPr lang="el-GR" b="1"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40000"/>
              <a:lumOff val="60000"/>
            </a:schemeClr>
          </a:solidFill>
        </p:spPr>
        <p:txBody>
          <a:bodyPr>
            <a:normAutofit fontScale="90000"/>
          </a:bodyPr>
          <a:lstStyle/>
          <a:p>
            <a:r>
              <a:rPr lang="el-GR" b="1" dirty="0" smtClean="0">
                <a:solidFill>
                  <a:schemeClr val="tx1"/>
                </a:solidFill>
              </a:rPr>
              <a:t>4</a:t>
            </a:r>
            <a:r>
              <a:rPr lang="el-GR" b="1" baseline="30000" dirty="0" smtClean="0">
                <a:solidFill>
                  <a:schemeClr val="tx1"/>
                </a:solidFill>
              </a:rPr>
              <a:t>ο</a:t>
            </a:r>
            <a:r>
              <a:rPr lang="el-GR" b="1" dirty="0" smtClean="0">
                <a:solidFill>
                  <a:schemeClr val="tx1"/>
                </a:solidFill>
              </a:rPr>
              <a:t> στάδιο: Εκπαιδευτικές τεχνικές &amp; μέσα</a:t>
            </a:r>
          </a:p>
        </p:txBody>
      </p:sp>
      <p:pic>
        <p:nvPicPr>
          <p:cNvPr id="4" name="3 - Θέση περιεχομένου" descr="https://encrypted-tbn0.gstatic.com/images?q=tbn:ANd9GcTtFhmXtuOa9tyXjmwC8f89L29LQLgdxoyeKh3vXkRjKctXmL6s"/>
          <p:cNvPicPr>
            <a:picLocks noGrp="1"/>
          </p:cNvPicPr>
          <p:nvPr>
            <p:ph sz="quarter" idx="1"/>
          </p:nvPr>
        </p:nvPicPr>
        <p:blipFill>
          <a:blip r:embed="rId2" r:link="rId3" cstate="print"/>
          <a:srcRect/>
          <a:stretch>
            <a:fillRect/>
          </a:stretch>
        </p:blipFill>
        <p:spPr bwMode="auto">
          <a:xfrm>
            <a:off x="2411760" y="2348880"/>
            <a:ext cx="3888432" cy="288032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Ερώτηση </a:t>
            </a:r>
            <a:endParaRPr lang="el-GR" dirty="0"/>
          </a:p>
        </p:txBody>
      </p:sp>
      <p:sp>
        <p:nvSpPr>
          <p:cNvPr id="3" name="2 - Θέση περιεχομένου"/>
          <p:cNvSpPr>
            <a:spLocks noGrp="1"/>
          </p:cNvSpPr>
          <p:nvPr>
            <p:ph sz="quarter" idx="1"/>
          </p:nvPr>
        </p:nvSpPr>
        <p:spPr/>
        <p:txBody>
          <a:bodyPr/>
          <a:lstStyle/>
          <a:p>
            <a:r>
              <a:rPr lang="el-GR" dirty="0" smtClean="0"/>
              <a:t>Με ποια κριτήρια επιλέγω εκπαιδευτικές τεχνικές και μέσα;</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p:cNvSpPr>
          <p:nvPr>
            <p:ph type="title" idx="4294967295"/>
          </p:nvPr>
        </p:nvSpPr>
        <p:spPr bwMode="auto">
          <a:xfrm>
            <a:off x="609600" y="260350"/>
            <a:ext cx="8534400" cy="914400"/>
          </a:xfrm>
          <a:solidFill>
            <a:schemeClr val="bg2"/>
          </a:solidFill>
          <a:ln>
            <a:solidFill>
              <a:schemeClr val="accent1"/>
            </a:solidFill>
          </a:ln>
        </p:spPr>
        <p:txBody>
          <a:bodyPr wrap="square" lIns="91440" tIns="45720" rIns="91440" bIns="45720" numCol="1" anchorCtr="0" compatLnSpc="1">
            <a:prstTxWarp prst="textNoShape">
              <a:avLst/>
            </a:prstTxWarp>
            <a:noAutofit/>
          </a:bodyPr>
          <a:lstStyle/>
          <a:p>
            <a:r>
              <a:rPr lang="el-GR" sz="2800" b="1" dirty="0" smtClean="0">
                <a:solidFill>
                  <a:schemeClr val="tx1"/>
                </a:solidFill>
              </a:rPr>
              <a:t>Βασικά στάδια σχεδιασμού ενός προγράμματος επιμόρφωσης</a:t>
            </a:r>
            <a:endParaRPr lang="el-GR" sz="2800" b="1" dirty="0" smtClean="0">
              <a:solidFill>
                <a:schemeClr val="tx1"/>
              </a:solidFill>
              <a:effectLst/>
            </a:endParaRPr>
          </a:p>
        </p:txBody>
      </p:sp>
      <p:graphicFrame>
        <p:nvGraphicFramePr>
          <p:cNvPr id="4" name="3 - Διάγραμμα"/>
          <p:cNvGraphicFramePr/>
          <p:nvPr/>
        </p:nvGraphicFramePr>
        <p:xfrm>
          <a:off x="899592" y="1340768"/>
          <a:ext cx="6960266" cy="49520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323528" y="188640"/>
            <a:ext cx="8462392" cy="1040160"/>
          </a:xfrm>
          <a:solidFill>
            <a:schemeClr val="accent1">
              <a:lumMod val="40000"/>
              <a:lumOff val="60000"/>
            </a:schemeClr>
          </a:solidFill>
        </p:spPr>
        <p:txBody>
          <a:bodyPr>
            <a:normAutofit fontScale="90000"/>
          </a:bodyPr>
          <a:lstStyle/>
          <a:p>
            <a:pPr algn="ctr" eaLnBrk="1" fontAlgn="auto" hangingPunct="1">
              <a:spcAft>
                <a:spcPts val="0"/>
              </a:spcAft>
              <a:defRPr/>
            </a:pPr>
            <a:r>
              <a:rPr lang="en-US" sz="2700" dirty="0" smtClean="0">
                <a:latin typeface="Calibri" pitchFamily="34" charset="0"/>
                <a:cs typeface="Calibri" pitchFamily="34" charset="0"/>
              </a:rPr>
              <a:t/>
            </a:r>
            <a:br>
              <a:rPr lang="en-US" sz="2700" dirty="0" smtClean="0">
                <a:latin typeface="Calibri" pitchFamily="34" charset="0"/>
                <a:cs typeface="Calibri" pitchFamily="34" charset="0"/>
              </a:rPr>
            </a:br>
            <a:r>
              <a:rPr lang="el-GR" sz="2700" dirty="0" smtClean="0">
                <a:latin typeface="Calibri" pitchFamily="34" charset="0"/>
                <a:cs typeface="Calibri" pitchFamily="34" charset="0"/>
              </a:rPr>
              <a:t/>
            </a:r>
            <a:br>
              <a:rPr lang="el-GR" sz="2700" dirty="0" smtClean="0">
                <a:latin typeface="Calibri" pitchFamily="34" charset="0"/>
                <a:cs typeface="Calibri" pitchFamily="34" charset="0"/>
              </a:rPr>
            </a:br>
            <a:r>
              <a:rPr lang="el-GR" sz="2700" dirty="0" smtClean="0">
                <a:latin typeface="Calibri" pitchFamily="34" charset="0"/>
                <a:cs typeface="Calibri" pitchFamily="34" charset="0"/>
              </a:rPr>
              <a:t/>
            </a:r>
            <a:br>
              <a:rPr lang="el-GR" sz="2700" dirty="0" smtClean="0">
                <a:latin typeface="Calibri" pitchFamily="34" charset="0"/>
                <a:cs typeface="Calibri" pitchFamily="34" charset="0"/>
              </a:rPr>
            </a:br>
            <a:r>
              <a:rPr lang="el-GR" sz="2700" dirty="0" smtClean="0">
                <a:latin typeface="Calibri" pitchFamily="34" charset="0"/>
                <a:cs typeface="Calibri" pitchFamily="34" charset="0"/>
              </a:rPr>
              <a:t/>
            </a:r>
            <a:br>
              <a:rPr lang="el-GR" sz="2700" dirty="0" smtClean="0">
                <a:latin typeface="Calibri" pitchFamily="34" charset="0"/>
                <a:cs typeface="Calibri" pitchFamily="34" charset="0"/>
              </a:rPr>
            </a:br>
            <a:r>
              <a:rPr lang="el-GR" sz="2700" dirty="0" smtClean="0">
                <a:latin typeface="Calibri" pitchFamily="34" charset="0"/>
                <a:cs typeface="Calibri" pitchFamily="34" charset="0"/>
              </a:rPr>
              <a:t/>
            </a:r>
            <a:br>
              <a:rPr lang="el-GR" sz="2700" dirty="0" smtClean="0">
                <a:latin typeface="Calibri" pitchFamily="34" charset="0"/>
                <a:cs typeface="Calibri" pitchFamily="34" charset="0"/>
              </a:rPr>
            </a:br>
            <a:r>
              <a:rPr lang="el-GR" sz="2700" b="1" dirty="0" smtClean="0">
                <a:solidFill>
                  <a:schemeClr val="tx1"/>
                </a:solidFill>
                <a:latin typeface="Calibri" pitchFamily="34" charset="0"/>
                <a:cs typeface="Calibri" pitchFamily="34" charset="0"/>
              </a:rPr>
              <a:t>Επιλογή Εκπαιδευτικών Τεχνικών και Μέσων</a:t>
            </a:r>
            <a:br>
              <a:rPr lang="el-GR" sz="2700" b="1" dirty="0" smtClean="0">
                <a:solidFill>
                  <a:schemeClr val="tx1"/>
                </a:solidFill>
                <a:latin typeface="Calibri" pitchFamily="34" charset="0"/>
                <a:cs typeface="Calibri" pitchFamily="34" charset="0"/>
              </a:rPr>
            </a:br>
            <a:endParaRPr lang="el-GR" sz="2700" b="1" dirty="0">
              <a:solidFill>
                <a:schemeClr val="tx1"/>
              </a:solidFill>
              <a:latin typeface="Calibri" pitchFamily="34" charset="0"/>
              <a:cs typeface="Calibri" pitchFamily="34" charset="0"/>
            </a:endParaRPr>
          </a:p>
        </p:txBody>
      </p:sp>
      <p:sp>
        <p:nvSpPr>
          <p:cNvPr id="28673" name="1 - Θέση περιεχομένου"/>
          <p:cNvSpPr>
            <a:spLocks noGrp="1"/>
          </p:cNvSpPr>
          <p:nvPr>
            <p:ph sz="quarter" idx="1"/>
          </p:nvPr>
        </p:nvSpPr>
        <p:spPr>
          <a:xfrm>
            <a:off x="395536" y="1412776"/>
            <a:ext cx="8291264" cy="4594324"/>
          </a:xfrm>
        </p:spPr>
        <p:txBody>
          <a:bodyPr>
            <a:normAutofit lnSpcReduction="10000"/>
          </a:bodyPr>
          <a:lstStyle/>
          <a:p>
            <a:pPr algn="just" eaLnBrk="1" hangingPunct="1">
              <a:buFont typeface="Wingdings 3" pitchFamily="18" charset="2"/>
              <a:buNone/>
            </a:pPr>
            <a:r>
              <a:rPr lang="el-GR" sz="2400" b="1" dirty="0" smtClean="0">
                <a:latin typeface="Calibri" pitchFamily="34" charset="0"/>
                <a:ea typeface="Calibri" pitchFamily="34" charset="0"/>
                <a:cs typeface="Calibri" pitchFamily="34" charset="0"/>
              </a:rPr>
              <a:t>                           Ποιότητα &amp; αποτελεσματικότητα</a:t>
            </a:r>
            <a:endParaRPr lang="el-GR" sz="2400" dirty="0" smtClean="0">
              <a:latin typeface="Calibri" pitchFamily="34" charset="0"/>
              <a:ea typeface="Calibri" pitchFamily="34" charset="0"/>
              <a:cs typeface="Calibri" pitchFamily="34" charset="0"/>
            </a:endParaRPr>
          </a:p>
          <a:p>
            <a:pPr eaLnBrk="1" hangingPunct="1">
              <a:buFont typeface="Wingdings 3" pitchFamily="18" charset="2"/>
              <a:buNone/>
            </a:pPr>
            <a:endParaRPr lang="el-GR" sz="2400" dirty="0" smtClean="0">
              <a:latin typeface="Calibri" pitchFamily="34" charset="0"/>
              <a:ea typeface="Calibri" pitchFamily="34" charset="0"/>
              <a:cs typeface="Calibri" pitchFamily="34" charset="0"/>
            </a:endParaRPr>
          </a:p>
          <a:p>
            <a:pPr algn="just" eaLnBrk="1" hangingPunct="1">
              <a:buFont typeface="Wingdings 3" pitchFamily="18" charset="2"/>
              <a:buNone/>
            </a:pPr>
            <a:r>
              <a:rPr lang="el-GR" sz="2400" dirty="0" smtClean="0">
                <a:latin typeface="Calibri" pitchFamily="34" charset="0"/>
                <a:ea typeface="Calibri" pitchFamily="34" charset="0"/>
                <a:cs typeface="Calibri" pitchFamily="34" charset="0"/>
              </a:rPr>
              <a:t>Η επιλογή των εκπαιδευτικών τεχνικών και μέσων γίνεται σε συνδυασμό με:</a:t>
            </a:r>
          </a:p>
          <a:p>
            <a:pPr algn="just" eaLnBrk="1" hangingPunct="1"/>
            <a:r>
              <a:rPr lang="el-GR" sz="2400" dirty="0" smtClean="0">
                <a:latin typeface="Calibri" pitchFamily="34" charset="0"/>
                <a:ea typeface="Calibri" pitchFamily="34" charset="0"/>
                <a:cs typeface="Calibri" pitchFamily="34" charset="0"/>
              </a:rPr>
              <a:t>Τους σκοπούς και στόχους της διδασκαλίας.</a:t>
            </a:r>
          </a:p>
          <a:p>
            <a:pPr algn="just" eaLnBrk="1" hangingPunct="1"/>
            <a:r>
              <a:rPr lang="el-GR" sz="2400" dirty="0" smtClean="0">
                <a:latin typeface="Calibri" pitchFamily="34" charset="0"/>
                <a:ea typeface="Calibri" pitchFamily="34" charset="0"/>
                <a:cs typeface="Calibri" pitchFamily="34" charset="0"/>
              </a:rPr>
              <a:t>Το περιεχόμενο της διδασκαλίας.</a:t>
            </a:r>
          </a:p>
          <a:p>
            <a:pPr algn="just" eaLnBrk="1" hangingPunct="1"/>
            <a:r>
              <a:rPr lang="el-GR" sz="2400" dirty="0" smtClean="0">
                <a:latin typeface="Calibri" pitchFamily="34" charset="0"/>
                <a:ea typeface="Calibri" pitchFamily="34" charset="0"/>
                <a:cs typeface="Calibri" pitchFamily="34" charset="0"/>
              </a:rPr>
              <a:t>Τα ιδιαίτερα χαρακτηριστικά της ομάδας των εκπαιδευόμενων.</a:t>
            </a:r>
          </a:p>
          <a:p>
            <a:pPr algn="just" eaLnBrk="1" hangingPunct="1"/>
            <a:r>
              <a:rPr lang="el-GR" sz="2400" dirty="0" smtClean="0">
                <a:latin typeface="Calibri" pitchFamily="34" charset="0"/>
                <a:ea typeface="Calibri" pitchFamily="34" charset="0"/>
                <a:cs typeface="Calibri" pitchFamily="34" charset="0"/>
              </a:rPr>
              <a:t>Τον διαθέσιμο διδακτικό χρόνο.</a:t>
            </a:r>
          </a:p>
          <a:p>
            <a:pPr algn="just" eaLnBrk="1" hangingPunct="1"/>
            <a:r>
              <a:rPr lang="el-GR" sz="2400" dirty="0" smtClean="0">
                <a:latin typeface="Calibri" pitchFamily="34" charset="0"/>
                <a:ea typeface="Calibri" pitchFamily="34" charset="0"/>
                <a:cs typeface="Calibri" pitchFamily="34" charset="0"/>
              </a:rPr>
              <a:t>Τον  βαθμό εξοικείωσης των εκπαιδευτικών στη χρήση αντίστοιχων εκπαιδευτικών τεχνικών και μέσων.</a:t>
            </a:r>
          </a:p>
          <a:p>
            <a:pPr eaLnBrk="1" hangingPunct="1"/>
            <a:endParaRPr lang="el-GR" dirty="0" smtClean="0">
              <a:latin typeface="Calibri" pitchFamily="34" charset="0"/>
              <a:ea typeface="Calibri" pitchFamily="34" charset="0"/>
              <a:cs typeface="Calibri" pitchFamily="34" charset="0"/>
            </a:endParaRPr>
          </a:p>
        </p:txBody>
      </p:sp>
      <p:sp>
        <p:nvSpPr>
          <p:cNvPr id="4" name="3 - Βέλος προς τα κάτω"/>
          <p:cNvSpPr/>
          <p:nvPr/>
        </p:nvSpPr>
        <p:spPr>
          <a:xfrm>
            <a:off x="6876256" y="1052736"/>
            <a:ext cx="792088" cy="792088"/>
          </a:xfrm>
          <a:prstGeom prst="downArrow">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301752" y="228600"/>
            <a:ext cx="8534400" cy="1040160"/>
          </a:xfrm>
          <a:solidFill>
            <a:schemeClr val="accent1">
              <a:lumMod val="40000"/>
              <a:lumOff val="60000"/>
            </a:schemeClr>
          </a:solidFill>
        </p:spPr>
        <p:txBody>
          <a:bodyPr>
            <a:normAutofit fontScale="90000"/>
          </a:bodyPr>
          <a:lstStyle/>
          <a:p>
            <a:pPr>
              <a:defRPr/>
            </a:pPr>
            <a:r>
              <a:rPr lang="en-US" sz="3600" dirty="0" smtClean="0">
                <a:latin typeface="Calibri" pitchFamily="34" charset="0"/>
                <a:cs typeface="Calibri" pitchFamily="34" charset="0"/>
              </a:rPr>
              <a:t/>
            </a:r>
            <a:br>
              <a:rPr lang="en-US" sz="3600" dirty="0" smtClean="0">
                <a:latin typeface="Calibri" pitchFamily="34" charset="0"/>
                <a:cs typeface="Calibri" pitchFamily="34" charset="0"/>
              </a:rPr>
            </a:br>
            <a:r>
              <a:rPr lang="en-US" sz="3600" dirty="0" smtClean="0">
                <a:latin typeface="Calibri" pitchFamily="34" charset="0"/>
                <a:cs typeface="Calibri" pitchFamily="34" charset="0"/>
              </a:rPr>
              <a:t/>
            </a:r>
            <a:br>
              <a:rPr lang="en-US" sz="3600" dirty="0" smtClean="0">
                <a:latin typeface="Calibri" pitchFamily="34" charset="0"/>
                <a:cs typeface="Calibri" pitchFamily="34" charset="0"/>
              </a:rPr>
            </a:br>
            <a:r>
              <a:rPr lang="en-US" sz="3600" dirty="0" smtClean="0">
                <a:latin typeface="Calibri" pitchFamily="34" charset="0"/>
                <a:cs typeface="Calibri" pitchFamily="34" charset="0"/>
              </a:rPr>
              <a:t/>
            </a:r>
            <a:br>
              <a:rPr lang="en-US" sz="3600" dirty="0" smtClean="0">
                <a:latin typeface="Calibri" pitchFamily="34" charset="0"/>
                <a:cs typeface="Calibri" pitchFamily="34" charset="0"/>
              </a:rPr>
            </a:br>
            <a:r>
              <a:rPr lang="el-GR" dirty="0" smtClean="0">
                <a:latin typeface="Calibri" pitchFamily="34" charset="0"/>
                <a:cs typeface="Calibri" pitchFamily="34" charset="0"/>
              </a:rPr>
              <a:t>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sz="3600" b="1" dirty="0" smtClean="0">
                <a:solidFill>
                  <a:schemeClr val="bg2">
                    <a:lumMod val="25000"/>
                  </a:schemeClr>
                </a:solidFill>
                <a:latin typeface="Calibri" pitchFamily="34" charset="0"/>
                <a:cs typeface="Calibri" pitchFamily="34" charset="0"/>
              </a:rPr>
              <a:t>Ενεργητικές Εκπαιδευτικές Τεχνικές</a:t>
            </a:r>
            <a:br>
              <a:rPr lang="el-GR" sz="3600" b="1" dirty="0" smtClean="0">
                <a:solidFill>
                  <a:schemeClr val="bg2">
                    <a:lumMod val="25000"/>
                  </a:schemeClr>
                </a:solidFill>
                <a:latin typeface="Calibri" pitchFamily="34" charset="0"/>
                <a:cs typeface="Calibri" pitchFamily="34" charset="0"/>
              </a:rPr>
            </a:br>
            <a:endParaRPr lang="el-GR" b="1" dirty="0">
              <a:solidFill>
                <a:schemeClr val="bg2">
                  <a:lumMod val="25000"/>
                </a:schemeClr>
              </a:solidFill>
              <a:latin typeface="Calibri" pitchFamily="34" charset="0"/>
              <a:cs typeface="Calibri" pitchFamily="34" charset="0"/>
            </a:endParaRPr>
          </a:p>
        </p:txBody>
      </p:sp>
      <p:sp>
        <p:nvSpPr>
          <p:cNvPr id="34817" name="1 - Θέση περιεχομένου"/>
          <p:cNvSpPr>
            <a:spLocks noGrp="1"/>
          </p:cNvSpPr>
          <p:nvPr>
            <p:ph sz="quarter" idx="1"/>
          </p:nvPr>
        </p:nvSpPr>
        <p:spPr/>
        <p:txBody>
          <a:bodyPr numCol="2">
            <a:noAutofit/>
          </a:bodyPr>
          <a:lstStyle/>
          <a:p>
            <a:pPr eaLnBrk="1" hangingPunct="1">
              <a:lnSpc>
                <a:spcPct val="80000"/>
              </a:lnSpc>
            </a:pPr>
            <a:r>
              <a:rPr lang="el-GR" sz="3200" dirty="0" smtClean="0">
                <a:latin typeface="Calibri" pitchFamily="34" charset="0"/>
                <a:ea typeface="Calibri" pitchFamily="34" charset="0"/>
                <a:cs typeface="Calibri" pitchFamily="34" charset="0"/>
              </a:rPr>
              <a:t>Ερωτήσεις - απαντήσεις </a:t>
            </a:r>
          </a:p>
          <a:p>
            <a:pPr eaLnBrk="1" hangingPunct="1">
              <a:lnSpc>
                <a:spcPct val="80000"/>
              </a:lnSpc>
            </a:pPr>
            <a:r>
              <a:rPr lang="el-GR" sz="3200" dirty="0" smtClean="0">
                <a:latin typeface="Calibri" pitchFamily="34" charset="0"/>
                <a:ea typeface="Calibri" pitchFamily="34" charset="0"/>
                <a:cs typeface="Calibri" pitchFamily="34" charset="0"/>
              </a:rPr>
              <a:t>Συζήτηση </a:t>
            </a:r>
          </a:p>
          <a:p>
            <a:pPr eaLnBrk="1" hangingPunct="1">
              <a:lnSpc>
                <a:spcPct val="80000"/>
              </a:lnSpc>
            </a:pPr>
            <a:r>
              <a:rPr lang="el-GR" sz="3200" dirty="0" smtClean="0">
                <a:latin typeface="Calibri" pitchFamily="34" charset="0"/>
                <a:ea typeface="Calibri" pitchFamily="34" charset="0"/>
                <a:cs typeface="Calibri" pitchFamily="34" charset="0"/>
              </a:rPr>
              <a:t>Καταιγισμός ιδεών </a:t>
            </a:r>
          </a:p>
          <a:p>
            <a:pPr eaLnBrk="1" hangingPunct="1">
              <a:lnSpc>
                <a:spcPct val="80000"/>
              </a:lnSpc>
            </a:pPr>
            <a:r>
              <a:rPr lang="el-GR" sz="3200" dirty="0" smtClean="0">
                <a:latin typeface="Calibri" pitchFamily="34" charset="0"/>
                <a:ea typeface="Calibri" pitchFamily="34" charset="0"/>
                <a:cs typeface="Calibri" pitchFamily="34" charset="0"/>
              </a:rPr>
              <a:t>Ασκήσεις </a:t>
            </a:r>
          </a:p>
          <a:p>
            <a:pPr eaLnBrk="1" hangingPunct="1">
              <a:lnSpc>
                <a:spcPct val="80000"/>
              </a:lnSpc>
            </a:pPr>
            <a:r>
              <a:rPr lang="el-GR" sz="3200" dirty="0" smtClean="0">
                <a:latin typeface="Calibri" pitchFamily="34" charset="0"/>
                <a:ea typeface="Calibri" pitchFamily="34" charset="0"/>
                <a:cs typeface="Calibri" pitchFamily="34" charset="0"/>
              </a:rPr>
              <a:t>Επίδειξη </a:t>
            </a:r>
          </a:p>
          <a:p>
            <a:pPr eaLnBrk="1" hangingPunct="1">
              <a:lnSpc>
                <a:spcPct val="80000"/>
              </a:lnSpc>
            </a:pPr>
            <a:r>
              <a:rPr lang="el-GR" sz="3200" dirty="0" smtClean="0">
                <a:latin typeface="Calibri" pitchFamily="34" charset="0"/>
                <a:ea typeface="Calibri" pitchFamily="34" charset="0"/>
                <a:cs typeface="Calibri" pitchFamily="34" charset="0"/>
              </a:rPr>
              <a:t>Ομάδες εργασίας </a:t>
            </a:r>
          </a:p>
          <a:p>
            <a:pPr eaLnBrk="1" hangingPunct="1">
              <a:lnSpc>
                <a:spcPct val="80000"/>
              </a:lnSpc>
            </a:pPr>
            <a:r>
              <a:rPr lang="el-GR" sz="3200" dirty="0" smtClean="0">
                <a:latin typeface="Calibri" pitchFamily="34" charset="0"/>
                <a:ea typeface="Calibri" pitchFamily="34" charset="0"/>
                <a:cs typeface="Calibri" pitchFamily="34" charset="0"/>
              </a:rPr>
              <a:t>Μελέτη περίπτωσης </a:t>
            </a:r>
          </a:p>
          <a:p>
            <a:pPr eaLnBrk="1" hangingPunct="1">
              <a:lnSpc>
                <a:spcPct val="80000"/>
              </a:lnSpc>
            </a:pPr>
            <a:r>
              <a:rPr lang="el-GR" sz="3200" dirty="0" smtClean="0">
                <a:latin typeface="Calibri" pitchFamily="34" charset="0"/>
                <a:ea typeface="Calibri" pitchFamily="34" charset="0"/>
                <a:cs typeface="Calibri" pitchFamily="34" charset="0"/>
              </a:rPr>
              <a:t>Παιχνίδι ρόλων </a:t>
            </a:r>
          </a:p>
          <a:p>
            <a:pPr eaLnBrk="1" hangingPunct="1">
              <a:lnSpc>
                <a:spcPct val="80000"/>
              </a:lnSpc>
            </a:pPr>
            <a:r>
              <a:rPr lang="el-GR" sz="3200" dirty="0" smtClean="0">
                <a:latin typeface="Calibri" pitchFamily="34" charset="0"/>
                <a:ea typeface="Calibri" pitchFamily="34" charset="0"/>
                <a:cs typeface="Calibri" pitchFamily="34" charset="0"/>
              </a:rPr>
              <a:t>Προσομοίωση </a:t>
            </a:r>
          </a:p>
          <a:p>
            <a:pPr eaLnBrk="1" hangingPunct="1">
              <a:lnSpc>
                <a:spcPct val="80000"/>
              </a:lnSpc>
            </a:pPr>
            <a:r>
              <a:rPr lang="el-GR" sz="3200" dirty="0" smtClean="0">
                <a:latin typeface="Calibri" pitchFamily="34" charset="0"/>
                <a:ea typeface="Calibri" pitchFamily="34" charset="0"/>
                <a:cs typeface="Calibri" pitchFamily="34" charset="0"/>
              </a:rPr>
              <a:t>Λύση προβλήματος </a:t>
            </a:r>
          </a:p>
          <a:p>
            <a:pPr eaLnBrk="1" hangingPunct="1">
              <a:lnSpc>
                <a:spcPct val="80000"/>
              </a:lnSpc>
            </a:pPr>
            <a:r>
              <a:rPr lang="el-GR" sz="3200" dirty="0" smtClean="0">
                <a:latin typeface="Calibri" pitchFamily="34" charset="0"/>
                <a:ea typeface="Calibri" pitchFamily="34" charset="0"/>
                <a:cs typeface="Calibri" pitchFamily="34" charset="0"/>
              </a:rPr>
              <a:t>Συνέντευξη από ειδικό </a:t>
            </a:r>
          </a:p>
          <a:p>
            <a:pPr eaLnBrk="1" hangingPunct="1">
              <a:lnSpc>
                <a:spcPct val="80000"/>
              </a:lnSpc>
            </a:pPr>
            <a:r>
              <a:rPr lang="el-GR" sz="3200" dirty="0" smtClean="0">
                <a:latin typeface="Calibri" pitchFamily="34" charset="0"/>
                <a:ea typeface="Calibri" pitchFamily="34" charset="0"/>
                <a:cs typeface="Calibri" pitchFamily="34" charset="0"/>
              </a:rPr>
              <a:t>Εκπαιδευτική επίσκεψη</a:t>
            </a:r>
          </a:p>
          <a:p>
            <a:pPr eaLnBrk="1" hangingPunct="1">
              <a:lnSpc>
                <a:spcPct val="80000"/>
              </a:lnSpc>
              <a:buNone/>
            </a:pPr>
            <a:endParaRPr lang="el-GR" sz="3200" dirty="0" smtClean="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395536" y="188640"/>
            <a:ext cx="8229600" cy="1052736"/>
          </a:xfrm>
          <a:solidFill>
            <a:schemeClr val="accent1">
              <a:lumMod val="40000"/>
              <a:lumOff val="60000"/>
            </a:schemeClr>
          </a:solidFill>
        </p:spPr>
        <p:txBody>
          <a:bodyPr>
            <a:normAutofit fontScale="90000"/>
          </a:bodyPr>
          <a:lstStyle/>
          <a:p>
            <a:pPr algn="ctr" eaLnBrk="1" fontAlgn="auto" hangingPunct="1">
              <a:spcAft>
                <a:spcPts val="0"/>
              </a:spcAft>
              <a:defRPr/>
            </a:pPr>
            <a:r>
              <a:rPr lang="el-GR" sz="2400" b="1" dirty="0" smtClean="0">
                <a:solidFill>
                  <a:schemeClr val="accent4"/>
                </a:solidFill>
                <a:latin typeface="Calibri" pitchFamily="34" charset="0"/>
                <a:cs typeface="Calibri" pitchFamily="34" charset="0"/>
              </a:rPr>
              <a:t/>
            </a:r>
            <a:br>
              <a:rPr lang="el-GR" sz="2400" b="1" dirty="0" smtClean="0">
                <a:solidFill>
                  <a:schemeClr val="accent4"/>
                </a:solidFill>
                <a:latin typeface="Calibri" pitchFamily="34" charset="0"/>
                <a:cs typeface="Calibri" pitchFamily="34" charset="0"/>
              </a:rPr>
            </a:br>
            <a:r>
              <a:rPr lang="el-GR" sz="2400" b="1" dirty="0" smtClean="0">
                <a:solidFill>
                  <a:schemeClr val="accent4"/>
                </a:solidFill>
                <a:latin typeface="Calibri" pitchFamily="34" charset="0"/>
                <a:cs typeface="Calibri" pitchFamily="34" charset="0"/>
              </a:rPr>
              <a:t/>
            </a:r>
            <a:br>
              <a:rPr lang="el-GR" sz="2400" b="1" dirty="0" smtClean="0">
                <a:solidFill>
                  <a:schemeClr val="accent4"/>
                </a:solidFill>
                <a:latin typeface="Calibri" pitchFamily="34" charset="0"/>
                <a:cs typeface="Calibri" pitchFamily="34" charset="0"/>
              </a:rPr>
            </a:br>
            <a:r>
              <a:rPr lang="el-GR" sz="2400" b="1" dirty="0" smtClean="0">
                <a:solidFill>
                  <a:schemeClr val="accent4"/>
                </a:solidFill>
                <a:latin typeface="Calibri" pitchFamily="34" charset="0"/>
                <a:cs typeface="Calibri" pitchFamily="34" charset="0"/>
              </a:rPr>
              <a:t/>
            </a:r>
            <a:br>
              <a:rPr lang="el-GR" sz="2400" b="1" dirty="0" smtClean="0">
                <a:solidFill>
                  <a:schemeClr val="accent4"/>
                </a:solidFill>
                <a:latin typeface="Calibri" pitchFamily="34" charset="0"/>
                <a:cs typeface="Calibri" pitchFamily="34" charset="0"/>
              </a:rPr>
            </a:br>
            <a:r>
              <a:rPr lang="el-GR" sz="2400" b="1" dirty="0" smtClean="0">
                <a:solidFill>
                  <a:schemeClr val="accent4"/>
                </a:solidFill>
                <a:latin typeface="Calibri" pitchFamily="34" charset="0"/>
                <a:cs typeface="Calibri" pitchFamily="34" charset="0"/>
              </a:rPr>
              <a:t/>
            </a:r>
            <a:br>
              <a:rPr lang="el-GR" sz="2400" b="1" dirty="0" smtClean="0">
                <a:solidFill>
                  <a:schemeClr val="accent4"/>
                </a:solidFill>
                <a:latin typeface="Calibri" pitchFamily="34" charset="0"/>
                <a:cs typeface="Calibri" pitchFamily="34" charset="0"/>
              </a:rPr>
            </a:br>
            <a:r>
              <a:rPr lang="el-GR" sz="2400" b="1" dirty="0" smtClean="0">
                <a:solidFill>
                  <a:schemeClr val="accent4"/>
                </a:solidFill>
                <a:latin typeface="Calibri" pitchFamily="34" charset="0"/>
                <a:cs typeface="Calibri" pitchFamily="34" charset="0"/>
              </a:rPr>
              <a:t/>
            </a:r>
            <a:br>
              <a:rPr lang="el-GR" sz="2400" b="1" dirty="0" smtClean="0">
                <a:solidFill>
                  <a:schemeClr val="accent4"/>
                </a:solidFill>
                <a:latin typeface="Calibri" pitchFamily="34" charset="0"/>
                <a:cs typeface="Calibri" pitchFamily="34" charset="0"/>
              </a:rPr>
            </a:br>
            <a:r>
              <a:rPr lang="el-GR" sz="3600" b="1" dirty="0" smtClean="0">
                <a:solidFill>
                  <a:schemeClr val="bg2">
                    <a:lumMod val="25000"/>
                  </a:schemeClr>
                </a:solidFill>
                <a:latin typeface="Calibri" pitchFamily="34" charset="0"/>
                <a:cs typeface="Calibri" pitchFamily="34" charset="0"/>
              </a:rPr>
              <a:t>Εποπτικά Μέσα Διδασκαλίας</a:t>
            </a:r>
            <a:r>
              <a:rPr lang="en-US" sz="3600" b="1" dirty="0" smtClean="0">
                <a:solidFill>
                  <a:schemeClr val="bg2">
                    <a:lumMod val="25000"/>
                  </a:schemeClr>
                </a:solidFill>
                <a:latin typeface="Calibri" pitchFamily="34" charset="0"/>
                <a:cs typeface="Calibri" pitchFamily="34" charset="0"/>
              </a:rPr>
              <a:t> (1)</a:t>
            </a:r>
            <a:r>
              <a:rPr lang="el-GR" sz="3600" b="1" dirty="0" smtClean="0">
                <a:solidFill>
                  <a:schemeClr val="bg2">
                    <a:lumMod val="25000"/>
                  </a:schemeClr>
                </a:solidFill>
                <a:latin typeface="Calibri" pitchFamily="34" charset="0"/>
                <a:cs typeface="Calibri" pitchFamily="34" charset="0"/>
              </a:rPr>
              <a:t/>
            </a:r>
            <a:br>
              <a:rPr lang="el-GR" sz="3600" b="1" dirty="0" smtClean="0">
                <a:solidFill>
                  <a:schemeClr val="bg2">
                    <a:lumMod val="25000"/>
                  </a:schemeClr>
                </a:solidFill>
                <a:latin typeface="Calibri" pitchFamily="34" charset="0"/>
                <a:cs typeface="Calibri" pitchFamily="34" charset="0"/>
              </a:rPr>
            </a:br>
            <a:endParaRPr lang="el-GR" sz="3600" b="1" dirty="0">
              <a:solidFill>
                <a:schemeClr val="bg2">
                  <a:lumMod val="25000"/>
                </a:schemeClr>
              </a:solidFill>
              <a:latin typeface="Calibri" pitchFamily="34" charset="0"/>
              <a:cs typeface="Calibri" pitchFamily="34" charset="0"/>
            </a:endParaRPr>
          </a:p>
        </p:txBody>
      </p:sp>
      <p:sp>
        <p:nvSpPr>
          <p:cNvPr id="35841" name="1 - Θέση περιεχομένου"/>
          <p:cNvSpPr>
            <a:spLocks noGrp="1"/>
          </p:cNvSpPr>
          <p:nvPr>
            <p:ph sz="quarter" idx="1"/>
          </p:nvPr>
        </p:nvSpPr>
        <p:spPr>
          <a:xfrm>
            <a:off x="467544" y="908720"/>
            <a:ext cx="8218487" cy="4897438"/>
          </a:xfrm>
        </p:spPr>
        <p:txBody>
          <a:bodyPr>
            <a:normAutofit lnSpcReduction="10000"/>
          </a:bodyPr>
          <a:lstStyle/>
          <a:p>
            <a:pPr algn="just" eaLnBrk="1" hangingPunct="1">
              <a:buFont typeface="Wingdings 3" pitchFamily="18" charset="2"/>
              <a:buNone/>
            </a:pPr>
            <a:endParaRPr lang="el-GR" sz="2000" dirty="0" smtClean="0">
              <a:latin typeface="Calibri" pitchFamily="34" charset="0"/>
              <a:ea typeface="Calibri" pitchFamily="34" charset="0"/>
              <a:cs typeface="Calibri" pitchFamily="34" charset="0"/>
            </a:endParaRPr>
          </a:p>
          <a:p>
            <a:pPr algn="just" eaLnBrk="1" hangingPunct="1">
              <a:buFont typeface="Wingdings 3" pitchFamily="18" charset="2"/>
              <a:buNone/>
            </a:pPr>
            <a:endParaRPr lang="el-GR" sz="2000" dirty="0" smtClean="0">
              <a:latin typeface="Calibri" pitchFamily="34" charset="0"/>
              <a:ea typeface="Calibri" pitchFamily="34" charset="0"/>
              <a:cs typeface="Calibri" pitchFamily="34" charset="0"/>
            </a:endParaRPr>
          </a:p>
          <a:p>
            <a:pPr algn="just" eaLnBrk="1" hangingPunct="1">
              <a:buFont typeface="Wingdings 3" pitchFamily="18" charset="2"/>
              <a:buNone/>
            </a:pPr>
            <a:r>
              <a:rPr lang="el-GR" sz="2400" dirty="0" smtClean="0">
                <a:latin typeface="Calibri" pitchFamily="34" charset="0"/>
                <a:ea typeface="Calibri" pitchFamily="34" charset="0"/>
                <a:cs typeface="Calibri" pitchFamily="34" charset="0"/>
              </a:rPr>
              <a:t>Τα Εποπτικά Μέσα Διδασκαλίας αντλούν τη δύναμή τους από την ανθρώπινη φύση και τους τρόπους με τους οποίους οι εκπαιδευόμενοι αποκτούν νέες γνώσεις, αναπτύσσουν ικανότητες, υιοθετούν στάσεις &amp; συμπεριφορές. Χρησιμοποιούνται για  να:</a:t>
            </a:r>
          </a:p>
          <a:p>
            <a:pPr eaLnBrk="1" hangingPunct="1"/>
            <a:endParaRPr lang="el-GR" sz="2400" dirty="0" smtClean="0">
              <a:latin typeface="Calibri" pitchFamily="34" charset="0"/>
              <a:ea typeface="Calibri" pitchFamily="34" charset="0"/>
              <a:cs typeface="Calibri" pitchFamily="34" charset="0"/>
            </a:endParaRPr>
          </a:p>
          <a:p>
            <a:pPr eaLnBrk="1" hangingPunct="1"/>
            <a:r>
              <a:rPr lang="el-GR" sz="2400" b="1" dirty="0" smtClean="0">
                <a:latin typeface="Calibri" pitchFamily="34" charset="0"/>
                <a:ea typeface="Calibri" pitchFamily="34" charset="0"/>
                <a:cs typeface="Calibri" pitchFamily="34" charset="0"/>
              </a:rPr>
              <a:t>ενεργοποιήσουμε </a:t>
            </a:r>
            <a:r>
              <a:rPr lang="el-GR" sz="2400" dirty="0" smtClean="0">
                <a:latin typeface="Calibri" pitchFamily="34" charset="0"/>
                <a:ea typeface="Calibri" pitchFamily="34" charset="0"/>
                <a:cs typeface="Calibri" pitchFamily="34" charset="0"/>
              </a:rPr>
              <a:t> ταυτόχρονα περισσότερες αισθήσεις, </a:t>
            </a:r>
          </a:p>
          <a:p>
            <a:pPr eaLnBrk="1" hangingPunct="1"/>
            <a:r>
              <a:rPr lang="el-GR" sz="2400" b="1" dirty="0" smtClean="0">
                <a:latin typeface="Calibri" pitchFamily="34" charset="0"/>
                <a:ea typeface="Calibri" pitchFamily="34" charset="0"/>
                <a:cs typeface="Calibri" pitchFamily="34" charset="0"/>
              </a:rPr>
              <a:t>αποδώσουμε </a:t>
            </a:r>
            <a:r>
              <a:rPr lang="el-GR" sz="2400" dirty="0" smtClean="0">
                <a:latin typeface="Calibri" pitchFamily="34" charset="0"/>
                <a:ea typeface="Calibri" pitchFamily="34" charset="0"/>
                <a:cs typeface="Calibri" pitchFamily="34" charset="0"/>
              </a:rPr>
              <a:t>με σαφήνεια έννοιες, σχέσεις και φαινόμενα,</a:t>
            </a:r>
          </a:p>
          <a:p>
            <a:pPr eaLnBrk="1" hangingPunct="1"/>
            <a:r>
              <a:rPr lang="el-GR" sz="2400" b="1" dirty="0" smtClean="0">
                <a:latin typeface="Calibri" pitchFamily="34" charset="0"/>
                <a:ea typeface="Calibri" pitchFamily="34" charset="0"/>
                <a:cs typeface="Calibri" pitchFamily="34" charset="0"/>
              </a:rPr>
              <a:t>προσελκύσουμε</a:t>
            </a:r>
            <a:r>
              <a:rPr lang="el-GR" sz="2400" dirty="0" smtClean="0">
                <a:latin typeface="Calibri" pitchFamily="34" charset="0"/>
                <a:ea typeface="Calibri" pitchFamily="34" charset="0"/>
                <a:cs typeface="Calibri" pitchFamily="34" charset="0"/>
              </a:rPr>
              <a:t> την προσοχή και διεγείρουμε το ενδιαφέρον των μαθητών, </a:t>
            </a:r>
          </a:p>
          <a:p>
            <a:pPr eaLnBrk="1" hangingPunct="1"/>
            <a:r>
              <a:rPr lang="el-GR" sz="2400" b="1" dirty="0" smtClean="0">
                <a:latin typeface="Calibri" pitchFamily="34" charset="0"/>
                <a:ea typeface="Calibri" pitchFamily="34" charset="0"/>
                <a:cs typeface="Calibri" pitchFamily="34" charset="0"/>
              </a:rPr>
              <a:t>αναπαραστήσουμε</a:t>
            </a:r>
            <a:r>
              <a:rPr lang="el-GR" sz="2400" dirty="0" smtClean="0">
                <a:latin typeface="Calibri" pitchFamily="34" charset="0"/>
                <a:ea typeface="Calibri" pitchFamily="34" charset="0"/>
                <a:cs typeface="Calibri" pitchFamily="34" charset="0"/>
              </a:rPr>
              <a:t> την πραγματικότητα. </a:t>
            </a:r>
          </a:p>
          <a:p>
            <a:pPr algn="just" eaLnBrk="1" hangingPunct="1">
              <a:buFont typeface="Wingdings 3" pitchFamily="18" charset="2"/>
              <a:buNone/>
            </a:pPr>
            <a:endParaRPr lang="el-GR" sz="2400" dirty="0" smtClean="0">
              <a:latin typeface="Calibri" pitchFamily="34" charset="0"/>
              <a:ea typeface="Calibri" pitchFamily="34" charset="0"/>
              <a:cs typeface="Calibri" pitchFamily="34" charset="0"/>
            </a:endParaRPr>
          </a:p>
          <a:p>
            <a:pPr eaLnBrk="1" hangingPunct="1"/>
            <a:endParaRPr lang="el-GR" dirty="0" smtClean="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67544" y="188640"/>
            <a:ext cx="8219256" cy="864096"/>
          </a:xfrm>
          <a:solidFill>
            <a:schemeClr val="accent1">
              <a:lumMod val="40000"/>
              <a:lumOff val="60000"/>
            </a:schemeClr>
          </a:solidFill>
        </p:spPr>
        <p:txBody>
          <a:bodyPr>
            <a:normAutofit fontScale="90000"/>
          </a:bodyPr>
          <a:lstStyle/>
          <a:p>
            <a:pPr algn="ctr" eaLnBrk="1" fontAlgn="auto" hangingPunct="1">
              <a:spcAft>
                <a:spcPts val="0"/>
              </a:spcAft>
              <a:defRPr/>
            </a:pPr>
            <a:r>
              <a:rPr lang="en-US" dirty="0" smtClean="0">
                <a:latin typeface="Calibri" pitchFamily="34" charset="0"/>
                <a:cs typeface="Calibri" pitchFamily="34" charset="0"/>
              </a:rPr>
              <a:t/>
            </a:r>
            <a:br>
              <a:rPr lang="en-US"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dirty="0" smtClean="0">
                <a:latin typeface="Calibri" pitchFamily="34" charset="0"/>
                <a:cs typeface="Calibri" pitchFamily="34" charset="0"/>
              </a:rPr>
              <a:t/>
            </a:r>
            <a:br>
              <a:rPr lang="el-GR" dirty="0" smtClean="0">
                <a:latin typeface="Calibri" pitchFamily="34" charset="0"/>
                <a:cs typeface="Calibri" pitchFamily="34" charset="0"/>
              </a:rPr>
            </a:br>
            <a:r>
              <a:rPr lang="el-GR" sz="3100" b="1" dirty="0" smtClean="0">
                <a:solidFill>
                  <a:schemeClr val="bg2">
                    <a:lumMod val="25000"/>
                  </a:schemeClr>
                </a:solidFill>
                <a:effectLst/>
                <a:latin typeface="Calibri" pitchFamily="34" charset="0"/>
                <a:cs typeface="Calibri" pitchFamily="34" charset="0"/>
              </a:rPr>
              <a:t>Εποπτικά Μέσα Διδασκαλίας</a:t>
            </a:r>
            <a:r>
              <a:rPr lang="en-US" sz="3100" b="1" dirty="0" smtClean="0">
                <a:solidFill>
                  <a:schemeClr val="bg2">
                    <a:lumMod val="25000"/>
                  </a:schemeClr>
                </a:solidFill>
                <a:effectLst/>
                <a:latin typeface="Calibri" pitchFamily="34" charset="0"/>
                <a:cs typeface="Calibri" pitchFamily="34" charset="0"/>
              </a:rPr>
              <a:t> (2)</a:t>
            </a:r>
            <a:r>
              <a:rPr lang="el-GR" sz="3100" b="1" dirty="0" smtClean="0">
                <a:solidFill>
                  <a:schemeClr val="bg2">
                    <a:lumMod val="25000"/>
                  </a:schemeClr>
                </a:solidFill>
                <a:effectLst/>
                <a:latin typeface="Calibri" pitchFamily="34" charset="0"/>
                <a:cs typeface="Calibri" pitchFamily="34" charset="0"/>
              </a:rPr>
              <a:t/>
            </a:r>
            <a:br>
              <a:rPr lang="el-GR" sz="3100" b="1" dirty="0" smtClean="0">
                <a:solidFill>
                  <a:schemeClr val="bg2">
                    <a:lumMod val="25000"/>
                  </a:schemeClr>
                </a:solidFill>
                <a:effectLst/>
                <a:latin typeface="Calibri" pitchFamily="34" charset="0"/>
                <a:cs typeface="Calibri" pitchFamily="34" charset="0"/>
              </a:rPr>
            </a:br>
            <a:endParaRPr lang="el-GR" sz="3100" b="1" dirty="0">
              <a:solidFill>
                <a:schemeClr val="bg2">
                  <a:lumMod val="25000"/>
                </a:schemeClr>
              </a:solidFill>
              <a:effectLst/>
              <a:latin typeface="Calibri" pitchFamily="34" charset="0"/>
              <a:cs typeface="Calibri" pitchFamily="34" charset="0"/>
            </a:endParaRPr>
          </a:p>
        </p:txBody>
      </p:sp>
      <p:sp>
        <p:nvSpPr>
          <p:cNvPr id="36865" name="1 - Θέση περιεχομένου"/>
          <p:cNvSpPr>
            <a:spLocks noGrp="1"/>
          </p:cNvSpPr>
          <p:nvPr>
            <p:ph sz="quarter" idx="1"/>
          </p:nvPr>
        </p:nvSpPr>
        <p:spPr>
          <a:xfrm>
            <a:off x="457200" y="1052513"/>
            <a:ext cx="8363272" cy="5400823"/>
          </a:xfrm>
        </p:spPr>
        <p:txBody>
          <a:bodyPr numCol="2">
            <a:normAutofit lnSpcReduction="10000"/>
          </a:bodyPr>
          <a:lstStyle/>
          <a:p>
            <a:pPr eaLnBrk="1" hangingPunct="1"/>
            <a:endParaRPr lang="el-GR" sz="2000" b="1" dirty="0" smtClean="0">
              <a:latin typeface="Calibri" pitchFamily="34" charset="0"/>
              <a:ea typeface="Calibri" pitchFamily="34" charset="0"/>
              <a:cs typeface="Calibri" pitchFamily="34" charset="0"/>
            </a:endParaRPr>
          </a:p>
          <a:p>
            <a:pPr eaLnBrk="1" hangingPunct="1"/>
            <a:r>
              <a:rPr lang="el-GR" sz="2400" b="1" dirty="0" smtClean="0">
                <a:latin typeface="Calibri" pitchFamily="34" charset="0"/>
                <a:ea typeface="Calibri" pitchFamily="34" charset="0"/>
                <a:cs typeface="Calibri" pitchFamily="34" charset="0"/>
              </a:rPr>
              <a:t>Οι πίνακες:</a:t>
            </a:r>
            <a:r>
              <a:rPr lang="el-GR" sz="2400" dirty="0" smtClean="0">
                <a:latin typeface="Calibri" pitchFamily="34" charset="0"/>
                <a:ea typeface="Calibri" pitchFamily="34" charset="0"/>
                <a:cs typeface="Calibri" pitchFamily="34" charset="0"/>
              </a:rPr>
              <a:t> κιμωλίας, μαρκαδόρου, ανακοινώσεων, </a:t>
            </a:r>
            <a:r>
              <a:rPr lang="el-GR" sz="2400" dirty="0" err="1" smtClean="0">
                <a:latin typeface="Calibri" pitchFamily="34" charset="0"/>
                <a:ea typeface="Calibri" pitchFamily="34" charset="0"/>
                <a:cs typeface="Calibri" pitchFamily="34" charset="0"/>
              </a:rPr>
              <a:t>χαρτοπίνακας</a:t>
            </a:r>
            <a:r>
              <a:rPr lang="el-GR" sz="2400" dirty="0" smtClean="0">
                <a:latin typeface="Calibri" pitchFamily="34" charset="0"/>
                <a:ea typeface="Calibri" pitchFamily="34" charset="0"/>
                <a:cs typeface="Calibri" pitchFamily="34" charset="0"/>
              </a:rPr>
              <a:t> (</a:t>
            </a:r>
            <a:r>
              <a:rPr lang="el-GR" sz="2400" dirty="0" err="1" smtClean="0">
                <a:latin typeface="Calibri" pitchFamily="34" charset="0"/>
                <a:ea typeface="Calibri" pitchFamily="34" charset="0"/>
                <a:cs typeface="Calibri" pitchFamily="34" charset="0"/>
              </a:rPr>
              <a:t>flipchart</a:t>
            </a:r>
            <a:r>
              <a:rPr lang="el-GR" sz="2400" dirty="0" smtClean="0">
                <a:latin typeface="Calibri" pitchFamily="34" charset="0"/>
                <a:ea typeface="Calibri" pitchFamily="34" charset="0"/>
                <a:cs typeface="Calibri" pitchFamily="34" charset="0"/>
              </a:rPr>
              <a:t>). </a:t>
            </a:r>
          </a:p>
          <a:p>
            <a:pPr eaLnBrk="1" hangingPunct="1"/>
            <a:r>
              <a:rPr lang="el-GR" sz="2400" b="1" dirty="0" smtClean="0">
                <a:latin typeface="Calibri" pitchFamily="34" charset="0"/>
                <a:ea typeface="Calibri" pitchFamily="34" charset="0"/>
                <a:cs typeface="Calibri" pitchFamily="34" charset="0"/>
              </a:rPr>
              <a:t>Οι παραστάσεις:</a:t>
            </a:r>
            <a:r>
              <a:rPr lang="el-GR" sz="2400" dirty="0" smtClean="0">
                <a:latin typeface="Calibri" pitchFamily="34" charset="0"/>
                <a:ea typeface="Calibri" pitchFamily="34" charset="0"/>
                <a:cs typeface="Calibri" pitchFamily="34" charset="0"/>
              </a:rPr>
              <a:t> χάρτες, σχέδια, σκίτσα, φωτογραφίες, αφίσες. </a:t>
            </a:r>
          </a:p>
          <a:p>
            <a:pPr eaLnBrk="1" hangingPunct="1"/>
            <a:r>
              <a:rPr lang="el-GR" sz="2400" b="1" dirty="0" smtClean="0">
                <a:latin typeface="Calibri" pitchFamily="34" charset="0"/>
                <a:ea typeface="Calibri" pitchFamily="34" charset="0"/>
                <a:cs typeface="Calibri" pitchFamily="34" charset="0"/>
              </a:rPr>
              <a:t>Τα έντυπα:</a:t>
            </a:r>
            <a:r>
              <a:rPr lang="el-GR" sz="2400" dirty="0" smtClean="0">
                <a:latin typeface="Calibri" pitchFamily="34" charset="0"/>
                <a:ea typeface="Calibri" pitchFamily="34" charset="0"/>
                <a:cs typeface="Calibri" pitchFamily="34" charset="0"/>
              </a:rPr>
              <a:t> ασκήσεις, έντυπα εργασίας, άρθρα, σημειώσεις διδασκαλίας. </a:t>
            </a:r>
          </a:p>
          <a:p>
            <a:pPr eaLnBrk="1" hangingPunct="1"/>
            <a:r>
              <a:rPr lang="el-GR" sz="2400" b="1" dirty="0" smtClean="0">
                <a:latin typeface="Calibri" pitchFamily="34" charset="0"/>
                <a:ea typeface="Calibri" pitchFamily="34" charset="0"/>
                <a:cs typeface="Calibri" pitchFamily="34" charset="0"/>
              </a:rPr>
              <a:t>Τα αντικείμενα για επίδειξη:</a:t>
            </a:r>
            <a:r>
              <a:rPr lang="el-GR" sz="2400" dirty="0" smtClean="0">
                <a:latin typeface="Calibri" pitchFamily="34" charset="0"/>
                <a:ea typeface="Calibri" pitchFamily="34" charset="0"/>
                <a:cs typeface="Calibri" pitchFamily="34" charset="0"/>
              </a:rPr>
              <a:t> μοντέλα, πρότυπα, δείγματα, όργανα, εργαλεία. </a:t>
            </a:r>
          </a:p>
          <a:p>
            <a:pPr eaLnBrk="1" hangingPunct="1"/>
            <a:endParaRPr lang="el-GR" sz="2400" dirty="0" smtClean="0">
              <a:latin typeface="Calibri" pitchFamily="34" charset="0"/>
              <a:ea typeface="Calibri" pitchFamily="34" charset="0"/>
              <a:cs typeface="Calibri" pitchFamily="34" charset="0"/>
            </a:endParaRPr>
          </a:p>
          <a:p>
            <a:pPr eaLnBrk="1" hangingPunct="1"/>
            <a:endParaRPr lang="el-GR" sz="2400" b="1" dirty="0" smtClean="0">
              <a:latin typeface="Calibri" pitchFamily="34" charset="0"/>
              <a:ea typeface="Calibri" pitchFamily="34" charset="0"/>
              <a:cs typeface="Calibri" pitchFamily="34" charset="0"/>
            </a:endParaRPr>
          </a:p>
          <a:p>
            <a:pPr eaLnBrk="1" hangingPunct="1"/>
            <a:r>
              <a:rPr lang="el-GR" sz="2400" b="1" dirty="0" smtClean="0">
                <a:latin typeface="Calibri" pitchFamily="34" charset="0"/>
                <a:ea typeface="Calibri" pitchFamily="34" charset="0"/>
                <a:cs typeface="Calibri" pitchFamily="34" charset="0"/>
              </a:rPr>
              <a:t>Οι προβολείς εικόνων:</a:t>
            </a:r>
            <a:r>
              <a:rPr lang="el-GR" sz="2400" dirty="0" smtClean="0">
                <a:latin typeface="Calibri" pitchFamily="34" charset="0"/>
                <a:ea typeface="Calibri" pitchFamily="34" charset="0"/>
                <a:cs typeface="Calibri" pitchFamily="34" charset="0"/>
              </a:rPr>
              <a:t> διαφανειών (</a:t>
            </a:r>
            <a:r>
              <a:rPr lang="el-GR" sz="2400" dirty="0" err="1" smtClean="0">
                <a:latin typeface="Calibri" pitchFamily="34" charset="0"/>
                <a:ea typeface="Calibri" pitchFamily="34" charset="0"/>
                <a:cs typeface="Calibri" pitchFamily="34" charset="0"/>
              </a:rPr>
              <a:t>overhead</a:t>
            </a:r>
            <a:r>
              <a:rPr lang="el-GR" sz="2400" dirty="0" smtClean="0">
                <a:latin typeface="Calibri" pitchFamily="34" charset="0"/>
                <a:ea typeface="Calibri" pitchFamily="34" charset="0"/>
                <a:cs typeface="Calibri" pitchFamily="34" charset="0"/>
              </a:rPr>
              <a:t>), εικόνων (</a:t>
            </a:r>
            <a:r>
              <a:rPr lang="el-GR" sz="2400" dirty="0" err="1" smtClean="0">
                <a:latin typeface="Calibri" pitchFamily="34" charset="0"/>
                <a:ea typeface="Calibri" pitchFamily="34" charset="0"/>
                <a:cs typeface="Calibri" pitchFamily="34" charset="0"/>
              </a:rPr>
              <a:t>slides</a:t>
            </a:r>
            <a:r>
              <a:rPr lang="el-GR" sz="2400" dirty="0" smtClean="0">
                <a:latin typeface="Calibri" pitchFamily="34" charset="0"/>
                <a:ea typeface="Calibri" pitchFamily="34" charset="0"/>
                <a:cs typeface="Calibri" pitchFamily="34" charset="0"/>
              </a:rPr>
              <a:t>), δεδομένων ηλεκτρονικού υπολογιστή (LCD - </a:t>
            </a:r>
            <a:r>
              <a:rPr lang="el-GR" sz="2400" dirty="0" err="1" smtClean="0">
                <a:latin typeface="Calibri" pitchFamily="34" charset="0"/>
                <a:ea typeface="Calibri" pitchFamily="34" charset="0"/>
                <a:cs typeface="Calibri" pitchFamily="34" charset="0"/>
              </a:rPr>
              <a:t>Liquid</a:t>
            </a:r>
            <a:r>
              <a:rPr lang="el-GR" sz="2400" dirty="0" smtClean="0">
                <a:latin typeface="Calibri" pitchFamily="34" charset="0"/>
                <a:ea typeface="Calibri" pitchFamily="34" charset="0"/>
                <a:cs typeface="Calibri" pitchFamily="34" charset="0"/>
              </a:rPr>
              <a:t> </a:t>
            </a:r>
            <a:r>
              <a:rPr lang="el-GR" sz="2400" dirty="0" err="1" smtClean="0">
                <a:latin typeface="Calibri" pitchFamily="34" charset="0"/>
                <a:ea typeface="Calibri" pitchFamily="34" charset="0"/>
                <a:cs typeface="Calibri" pitchFamily="34" charset="0"/>
              </a:rPr>
              <a:t>Crystal</a:t>
            </a:r>
            <a:r>
              <a:rPr lang="el-GR" sz="2400" dirty="0" smtClean="0">
                <a:latin typeface="Calibri" pitchFamily="34" charset="0"/>
                <a:ea typeface="Calibri" pitchFamily="34" charset="0"/>
                <a:cs typeface="Calibri" pitchFamily="34" charset="0"/>
              </a:rPr>
              <a:t> </a:t>
            </a:r>
            <a:r>
              <a:rPr lang="el-GR" sz="2400" dirty="0" err="1" smtClean="0">
                <a:latin typeface="Calibri" pitchFamily="34" charset="0"/>
                <a:ea typeface="Calibri" pitchFamily="34" charset="0"/>
                <a:cs typeface="Calibri" pitchFamily="34" charset="0"/>
              </a:rPr>
              <a:t>Display</a:t>
            </a:r>
            <a:r>
              <a:rPr lang="el-GR" sz="2400" dirty="0" smtClean="0">
                <a:latin typeface="Calibri" pitchFamily="34" charset="0"/>
                <a:ea typeface="Calibri" pitchFamily="34" charset="0"/>
                <a:cs typeface="Calibri" pitchFamily="34" charset="0"/>
              </a:rPr>
              <a:t>). </a:t>
            </a:r>
          </a:p>
          <a:p>
            <a:pPr eaLnBrk="1" hangingPunct="1"/>
            <a:r>
              <a:rPr lang="el-GR" sz="2400" b="1" dirty="0" smtClean="0">
                <a:latin typeface="Calibri" pitchFamily="34" charset="0"/>
                <a:ea typeface="Calibri" pitchFamily="34" charset="0"/>
                <a:cs typeface="Calibri" pitchFamily="34" charset="0"/>
              </a:rPr>
              <a:t>Ο ηλεκτρονικός υπολογιστής:</a:t>
            </a:r>
            <a:r>
              <a:rPr lang="el-GR" sz="2400" dirty="0" smtClean="0">
                <a:latin typeface="Calibri" pitchFamily="34" charset="0"/>
                <a:ea typeface="Calibri" pitchFamily="34" charset="0"/>
                <a:cs typeface="Calibri" pitchFamily="34" charset="0"/>
              </a:rPr>
              <a:t> εκπαιδευτικό λογισμικό, προγράμματα εκπαίδευσης με ηλεκτρονικό υπολογιστή (</a:t>
            </a:r>
            <a:r>
              <a:rPr lang="el-GR" sz="2400" dirty="0" err="1" smtClean="0">
                <a:latin typeface="Calibri" pitchFamily="34" charset="0"/>
                <a:ea typeface="Calibri" pitchFamily="34" charset="0"/>
                <a:cs typeface="Calibri" pitchFamily="34" charset="0"/>
              </a:rPr>
              <a:t>computer</a:t>
            </a:r>
            <a:r>
              <a:rPr lang="el-GR" sz="2400" dirty="0" smtClean="0">
                <a:latin typeface="Calibri" pitchFamily="34" charset="0"/>
                <a:ea typeface="Calibri" pitchFamily="34" charset="0"/>
                <a:cs typeface="Calibri" pitchFamily="34" charset="0"/>
              </a:rPr>
              <a:t>-</a:t>
            </a:r>
            <a:r>
              <a:rPr lang="el-GR" sz="2400" dirty="0" err="1" smtClean="0">
                <a:latin typeface="Calibri" pitchFamily="34" charset="0"/>
                <a:ea typeface="Calibri" pitchFamily="34" charset="0"/>
                <a:cs typeface="Calibri" pitchFamily="34" charset="0"/>
              </a:rPr>
              <a:t>based</a:t>
            </a:r>
            <a:r>
              <a:rPr lang="el-GR" sz="2400" dirty="0" smtClean="0">
                <a:latin typeface="Calibri" pitchFamily="34" charset="0"/>
                <a:ea typeface="Calibri" pitchFamily="34" charset="0"/>
                <a:cs typeface="Calibri" pitchFamily="34" charset="0"/>
              </a:rPr>
              <a:t> </a:t>
            </a:r>
            <a:r>
              <a:rPr lang="el-GR" sz="2400" dirty="0" err="1" smtClean="0">
                <a:latin typeface="Calibri" pitchFamily="34" charset="0"/>
                <a:ea typeface="Calibri" pitchFamily="34" charset="0"/>
                <a:cs typeface="Calibri" pitchFamily="34" charset="0"/>
              </a:rPr>
              <a:t>training</a:t>
            </a:r>
            <a:r>
              <a:rPr lang="el-GR" sz="2400" dirty="0" smtClean="0">
                <a:latin typeface="Calibri" pitchFamily="34" charset="0"/>
                <a:ea typeface="Calibri" pitchFamily="34" charset="0"/>
                <a:cs typeface="Calibri" pitchFamily="34" charset="0"/>
              </a:rPr>
              <a:t>), προγράμματα οργανωμένης παρουσίασης, διαλογικά πολυμέσα (</a:t>
            </a:r>
            <a:r>
              <a:rPr lang="el-GR" sz="2400" dirty="0" err="1" smtClean="0">
                <a:latin typeface="Calibri" pitchFamily="34" charset="0"/>
                <a:ea typeface="Calibri" pitchFamily="34" charset="0"/>
                <a:cs typeface="Calibri" pitchFamily="34" charset="0"/>
              </a:rPr>
              <a:t>multimedia</a:t>
            </a:r>
            <a:r>
              <a:rPr lang="el-GR" sz="2400" dirty="0" smtClean="0">
                <a:latin typeface="Calibri" pitchFamily="34" charset="0"/>
                <a:ea typeface="Calibri" pitchFamily="34" charset="0"/>
                <a:cs typeface="Calibri" pitchFamily="34" charset="0"/>
              </a:rPr>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2 - Τίτλος"/>
          <p:cNvSpPr>
            <a:spLocks noGrp="1"/>
          </p:cNvSpPr>
          <p:nvPr>
            <p:ph type="title"/>
          </p:nvPr>
        </p:nvSpPr>
        <p:spPr>
          <a:xfrm>
            <a:off x="683568" y="404664"/>
            <a:ext cx="8229600" cy="648072"/>
          </a:xfrm>
          <a:solidFill>
            <a:schemeClr val="accent2"/>
          </a:solidFill>
        </p:spPr>
        <p:txBody>
          <a:bodyPr>
            <a:normAutofit fontScale="90000"/>
          </a:bodyPr>
          <a:lstStyle/>
          <a:p>
            <a:pPr algn="ctr" eaLnBrk="1" fontAlgn="auto" hangingPunct="1">
              <a:spcAft>
                <a:spcPts val="0"/>
              </a:spcAft>
              <a:defRPr/>
            </a:pPr>
            <a:r>
              <a:rPr lang="en-US" sz="3100" dirty="0" smtClean="0">
                <a:latin typeface="Calibri" pitchFamily="34" charset="0"/>
                <a:cs typeface="Calibri" pitchFamily="34" charset="0"/>
              </a:rPr>
              <a:t/>
            </a:r>
            <a:br>
              <a:rPr lang="en-US" sz="3100" dirty="0" smtClean="0">
                <a:latin typeface="Calibri" pitchFamily="34" charset="0"/>
                <a:cs typeface="Calibri" pitchFamily="34" charset="0"/>
              </a:rPr>
            </a:br>
            <a:r>
              <a:rPr lang="el-GR" sz="2200" dirty="0" smtClean="0">
                <a:solidFill>
                  <a:schemeClr val="accent4"/>
                </a:solidFill>
                <a:latin typeface="Calibri" pitchFamily="34" charset="0"/>
                <a:cs typeface="Calibri" pitchFamily="34" charset="0"/>
              </a:rPr>
              <a:t/>
            </a:r>
            <a:br>
              <a:rPr lang="el-GR" sz="2200" dirty="0" smtClean="0">
                <a:solidFill>
                  <a:schemeClr val="accent4"/>
                </a:solidFill>
                <a:latin typeface="Calibri" pitchFamily="34" charset="0"/>
                <a:cs typeface="Calibri" pitchFamily="34" charset="0"/>
              </a:rPr>
            </a:br>
            <a:r>
              <a:rPr lang="el-GR" sz="3100" b="1" dirty="0" smtClean="0">
                <a:solidFill>
                  <a:schemeClr val="tx1"/>
                </a:solidFill>
                <a:latin typeface="Calibri" pitchFamily="34" charset="0"/>
                <a:cs typeface="Calibri" pitchFamily="34" charset="0"/>
              </a:rPr>
              <a:t>5ο ΣΤΑΔΙΟ: ΑΞΙΟΛΟΓΗΣΗ</a:t>
            </a:r>
            <a:endParaRPr lang="el-GR" sz="3100" b="1" dirty="0">
              <a:solidFill>
                <a:schemeClr val="tx1"/>
              </a:solidFill>
              <a:latin typeface="Calibri" pitchFamily="34" charset="0"/>
              <a:cs typeface="Calibri" pitchFamily="34" charset="0"/>
            </a:endParaRPr>
          </a:p>
        </p:txBody>
      </p:sp>
      <p:sp>
        <p:nvSpPr>
          <p:cNvPr id="29697" name="1 - Θέση περιεχομένου"/>
          <p:cNvSpPr>
            <a:spLocks noGrp="1"/>
          </p:cNvSpPr>
          <p:nvPr>
            <p:ph sz="quarter" idx="1"/>
          </p:nvPr>
        </p:nvSpPr>
        <p:spPr>
          <a:xfrm>
            <a:off x="395536" y="1844824"/>
            <a:ext cx="8301608" cy="4247505"/>
          </a:xfrm>
        </p:spPr>
        <p:txBody>
          <a:bodyPr>
            <a:normAutofit/>
          </a:bodyPr>
          <a:lstStyle/>
          <a:p>
            <a:pPr algn="ctr">
              <a:lnSpc>
                <a:spcPct val="90000"/>
              </a:lnSpc>
              <a:buNone/>
            </a:pPr>
            <a:r>
              <a:rPr lang="el-GR" b="1" dirty="0" smtClean="0">
                <a:latin typeface="Calibri" pitchFamily="34" charset="0"/>
                <a:ea typeface="Calibri" pitchFamily="34" charset="0"/>
                <a:cs typeface="Calibri" pitchFamily="34" charset="0"/>
              </a:rPr>
              <a:t>«Με την αξιολόγηση επιδιώκεται η διαπίστωση του βαθμού απόκτησης γνώσεων, καλλιέργειας δεξιοτήτων και υιοθέτησης στάσεων και συμπεριφορών από τους συμμετέχοντες στη μαθησιακή διαδικασία, σε συνδυασμό με τους στόχους που τέθηκαν κατά τη διαδικασία του αρχικού σχεδιασμού της».</a:t>
            </a:r>
            <a:endParaRPr lang="el-GR" b="1" dirty="0" smtClean="0">
              <a:latin typeface="Lucida Sans Unicode" pitchFamily="34" charset="0"/>
            </a:endParaRPr>
          </a:p>
          <a:p>
            <a:pPr eaLnBrk="1" hangingPunct="1">
              <a:lnSpc>
                <a:spcPct val="90000"/>
              </a:lnSpc>
              <a:buNone/>
            </a:pPr>
            <a:endParaRPr lang="el-GR" dirty="0" smtClean="0">
              <a:latin typeface="Calibri" pitchFamily="34" charset="0"/>
              <a:ea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60000"/>
              <a:lumOff val="40000"/>
            </a:schemeClr>
          </a:solidFill>
        </p:spPr>
        <p:txBody>
          <a:bodyPr/>
          <a:lstStyle/>
          <a:p>
            <a:r>
              <a:rPr lang="el-GR" dirty="0" smtClean="0">
                <a:solidFill>
                  <a:schemeClr val="tx1"/>
                </a:solidFill>
              </a:rPr>
              <a:t>Δραστηριότητα </a:t>
            </a:r>
            <a:endParaRPr lang="el-GR" dirty="0">
              <a:solidFill>
                <a:schemeClr val="tx1"/>
              </a:solidFill>
            </a:endParaRPr>
          </a:p>
        </p:txBody>
      </p:sp>
      <p:sp>
        <p:nvSpPr>
          <p:cNvPr id="3" name="2 - Θέση περιεχομένου"/>
          <p:cNvSpPr>
            <a:spLocks noGrp="1"/>
          </p:cNvSpPr>
          <p:nvPr>
            <p:ph sz="quarter" idx="1"/>
          </p:nvPr>
        </p:nvSpPr>
        <p:spPr/>
        <p:txBody>
          <a:bodyPr/>
          <a:lstStyle/>
          <a:p>
            <a:pPr algn="just"/>
            <a:r>
              <a:rPr lang="el-GR" dirty="0" smtClean="0"/>
              <a:t>Καταγράψτε 5 στοιχεία, τα οποία, κατά την άποψή σας, προδιαγράφουν την αξία ενός επιμορφωτικού προγράμματος. </a:t>
            </a:r>
            <a:endParaRPr lang="en-US" dirty="0" smtClean="0"/>
          </a:p>
          <a:p>
            <a:pPr algn="just"/>
            <a:r>
              <a:rPr lang="el-GR" dirty="0" smtClean="0"/>
              <a:t>Στη συνέχεια τα ανακοινώνετε, καταγράφονται στον και γίνεται μια προσπάθεια κατηγοριοποίησής τους.</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968152"/>
          </a:xfrm>
          <a:solidFill>
            <a:schemeClr val="accent1">
              <a:lumMod val="60000"/>
              <a:lumOff val="40000"/>
            </a:schemeClr>
          </a:solidFill>
        </p:spPr>
        <p:txBody>
          <a:bodyPr>
            <a:normAutofit fontScale="90000"/>
          </a:bodyPr>
          <a:lstStyle/>
          <a:p>
            <a:r>
              <a:rPr lang="el-GR" b="1" dirty="0" smtClean="0">
                <a:solidFill>
                  <a:schemeClr val="tx1"/>
                </a:solidFill>
              </a:rPr>
              <a:t>Αξιολόγηση </a:t>
            </a:r>
            <a:r>
              <a:rPr lang="en-US" b="1" dirty="0" smtClean="0">
                <a:solidFill>
                  <a:schemeClr val="tx1"/>
                </a:solidFill>
              </a:rPr>
              <a:t>– </a:t>
            </a:r>
            <a:r>
              <a:rPr lang="el-GR" b="1" dirty="0" smtClean="0">
                <a:solidFill>
                  <a:schemeClr val="tx1"/>
                </a:solidFill>
              </a:rPr>
              <a:t>Έλεγχος: Διαφοροποίηση Εννοιών</a:t>
            </a:r>
            <a:endParaRPr lang="el-GR" b="1" dirty="0">
              <a:solidFill>
                <a:schemeClr val="tx1"/>
              </a:solidFill>
            </a:endParaRPr>
          </a:p>
        </p:txBody>
      </p:sp>
      <p:sp>
        <p:nvSpPr>
          <p:cNvPr id="3" name="2 - Θέση περιεχομένου"/>
          <p:cNvSpPr>
            <a:spLocks noGrp="1"/>
          </p:cNvSpPr>
          <p:nvPr>
            <p:ph sz="quarter" idx="1"/>
          </p:nvPr>
        </p:nvSpPr>
        <p:spPr>
          <a:xfrm>
            <a:off x="214282" y="1527048"/>
            <a:ext cx="8591390" cy="4572000"/>
          </a:xfrm>
        </p:spPr>
        <p:txBody>
          <a:bodyPr numCol="2">
            <a:normAutofit/>
          </a:bodyPr>
          <a:lstStyle/>
          <a:p>
            <a:pPr>
              <a:buNone/>
            </a:pPr>
            <a:r>
              <a:rPr lang="el-GR" sz="2000" b="1" u="sng" dirty="0" smtClean="0"/>
              <a:t>Έλεγχος:</a:t>
            </a:r>
          </a:p>
          <a:p>
            <a:r>
              <a:rPr lang="el-GR" sz="2000" dirty="0" smtClean="0"/>
              <a:t>Απλή διοικητική εργασία.</a:t>
            </a:r>
          </a:p>
          <a:p>
            <a:r>
              <a:rPr lang="el-GR" sz="2000" dirty="0" smtClean="0"/>
              <a:t>Προϋποθέτει ένα εξωτερικό μοντέλο αναφοράς.</a:t>
            </a:r>
          </a:p>
          <a:p>
            <a:r>
              <a:rPr lang="el-GR" sz="2000" dirty="0" smtClean="0"/>
              <a:t>Διενεργείται από μια ιεραρχημένη υπηρεσία με σαφή διάκριση μεταξύ ελεγκτών και ελεγχομένων.</a:t>
            </a:r>
          </a:p>
          <a:p>
            <a:r>
              <a:rPr lang="el-GR" sz="2000" dirty="0" smtClean="0"/>
              <a:t>Είναι κλειστή διαδικασία που καταλήγει σε κυρώσεις ή επιβραβεύσεις.</a:t>
            </a:r>
          </a:p>
          <a:p>
            <a:endParaRPr lang="el-GR" sz="2000" dirty="0" smtClean="0"/>
          </a:p>
          <a:p>
            <a:endParaRPr lang="el-GR" sz="2000" dirty="0" smtClean="0"/>
          </a:p>
          <a:p>
            <a:pPr>
              <a:buNone/>
            </a:pPr>
            <a:endParaRPr lang="el-GR" sz="2000" b="1" u="sng" dirty="0" smtClean="0"/>
          </a:p>
          <a:p>
            <a:pPr>
              <a:buNone/>
            </a:pPr>
            <a:r>
              <a:rPr lang="el-GR" sz="2000" b="1" u="sng" dirty="0" smtClean="0"/>
              <a:t>Αξιολόγηση </a:t>
            </a:r>
          </a:p>
          <a:p>
            <a:r>
              <a:rPr lang="el-GR" sz="2000" dirty="0" smtClean="0"/>
              <a:t>Ερευνητική διαδικασία.</a:t>
            </a:r>
          </a:p>
          <a:p>
            <a:r>
              <a:rPr lang="el-GR" sz="2000" dirty="0" smtClean="0"/>
              <a:t>Προτάσσεται η διερεύνηση της πολιτικής, κοινωνικής και εκπαιδευτικής συγκυρίας.</a:t>
            </a:r>
          </a:p>
          <a:p>
            <a:r>
              <a:rPr lang="el-GR" sz="2000" dirty="0" smtClean="0"/>
              <a:t>Χρησιμοποιούνται ερευνητικές μέθοδοι και τεχνικές.</a:t>
            </a:r>
          </a:p>
          <a:p>
            <a:r>
              <a:rPr lang="el-GR" sz="2000" dirty="0" smtClean="0"/>
              <a:t>Δίνεται έμφαση στην έκφραση όλων των συντελεστών του προγράμματος </a:t>
            </a:r>
            <a:r>
              <a:rPr lang="el-GR" sz="1200" dirty="0" smtClean="0"/>
              <a:t>(</a:t>
            </a:r>
            <a:r>
              <a:rPr lang="el-GR" sz="1200" dirty="0" err="1" smtClean="0"/>
              <a:t>Βεργίδης</a:t>
            </a:r>
            <a:r>
              <a:rPr lang="el-GR" sz="1200" dirty="0" smtClean="0"/>
              <a:t>, 2003).</a:t>
            </a:r>
          </a:p>
          <a:p>
            <a:pPr>
              <a:buNone/>
            </a:pPr>
            <a:endParaRPr lang="el-GR"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40000"/>
              <a:lumOff val="60000"/>
            </a:schemeClr>
          </a:solidFill>
        </p:spPr>
        <p:txBody>
          <a:bodyPr/>
          <a:lstStyle/>
          <a:p>
            <a:r>
              <a:rPr lang="el-GR" b="1" dirty="0" smtClean="0">
                <a:solidFill>
                  <a:schemeClr val="tx1"/>
                </a:solidFill>
              </a:rPr>
              <a:t>Τυπολογίες αξιολόγησης</a:t>
            </a:r>
            <a:endParaRPr lang="el-GR" b="1" dirty="0">
              <a:solidFill>
                <a:schemeClr val="tx1"/>
              </a:solidFill>
            </a:endParaRPr>
          </a:p>
        </p:txBody>
      </p:sp>
      <p:sp>
        <p:nvSpPr>
          <p:cNvPr id="3" name="2 - Θέση περιεχομένου"/>
          <p:cNvSpPr>
            <a:spLocks noGrp="1"/>
          </p:cNvSpPr>
          <p:nvPr>
            <p:ph sz="quarter" idx="1"/>
          </p:nvPr>
        </p:nvSpPr>
        <p:spPr/>
        <p:txBody>
          <a:bodyPr>
            <a:normAutofit fontScale="92500" lnSpcReduction="10000"/>
          </a:bodyPr>
          <a:lstStyle/>
          <a:p>
            <a:pPr>
              <a:lnSpc>
                <a:spcPct val="90000"/>
              </a:lnSpc>
              <a:buFont typeface="Wingdings" pitchFamily="2" charset="2"/>
              <a:buChar char="Ø"/>
            </a:pPr>
            <a:r>
              <a:rPr lang="el-GR" sz="2800" u="sng" dirty="0" smtClean="0">
                <a:solidFill>
                  <a:schemeClr val="accent1"/>
                </a:solidFill>
                <a:latin typeface="Calibri" pitchFamily="34" charset="0"/>
              </a:rPr>
              <a:t>Με βάση τον σκοπό</a:t>
            </a:r>
          </a:p>
          <a:p>
            <a:pPr>
              <a:lnSpc>
                <a:spcPct val="90000"/>
              </a:lnSpc>
            </a:pPr>
            <a:r>
              <a:rPr lang="el-GR" sz="2800" b="1" dirty="0" smtClean="0">
                <a:solidFill>
                  <a:schemeClr val="bg2">
                    <a:lumMod val="25000"/>
                  </a:schemeClr>
                </a:solidFill>
                <a:latin typeface="Calibri" pitchFamily="34" charset="0"/>
              </a:rPr>
              <a:t>Διαμορφωτική</a:t>
            </a:r>
            <a:r>
              <a:rPr lang="en-US" sz="2800" b="1" dirty="0" smtClean="0">
                <a:solidFill>
                  <a:schemeClr val="bg2">
                    <a:lumMod val="25000"/>
                  </a:schemeClr>
                </a:solidFill>
                <a:latin typeface="Calibri" pitchFamily="34" charset="0"/>
              </a:rPr>
              <a:t>:</a:t>
            </a:r>
            <a:r>
              <a:rPr lang="en-US" sz="2800" dirty="0" smtClean="0">
                <a:latin typeface="Calibri" pitchFamily="34" charset="0"/>
              </a:rPr>
              <a:t> </a:t>
            </a:r>
            <a:r>
              <a:rPr lang="el-GR" sz="2800" dirty="0" smtClean="0">
                <a:latin typeface="Calibri" pitchFamily="34" charset="0"/>
              </a:rPr>
              <a:t>Βελτίωση της ποιότητας υλοποίησης ενός προγράμματος (συνεχής, ενδιάμεσες εκθέσεις)</a:t>
            </a:r>
            <a:r>
              <a:rPr lang="en-US" sz="2800" dirty="0" smtClean="0">
                <a:latin typeface="Calibri" pitchFamily="34" charset="0"/>
              </a:rPr>
              <a:t>.</a:t>
            </a:r>
            <a:endParaRPr lang="el-GR" sz="2800" dirty="0" smtClean="0">
              <a:latin typeface="Calibri" pitchFamily="34" charset="0"/>
            </a:endParaRPr>
          </a:p>
          <a:p>
            <a:pPr>
              <a:lnSpc>
                <a:spcPct val="90000"/>
              </a:lnSpc>
              <a:buNone/>
            </a:pPr>
            <a:endParaRPr lang="el-GR" sz="2800" dirty="0" smtClean="0">
              <a:latin typeface="Calibri" pitchFamily="34" charset="0"/>
            </a:endParaRPr>
          </a:p>
          <a:p>
            <a:pPr>
              <a:lnSpc>
                <a:spcPct val="90000"/>
              </a:lnSpc>
            </a:pPr>
            <a:r>
              <a:rPr lang="el-GR" sz="2800" b="1" dirty="0" smtClean="0">
                <a:solidFill>
                  <a:schemeClr val="bg2">
                    <a:lumMod val="25000"/>
                  </a:schemeClr>
                </a:solidFill>
                <a:latin typeface="Calibri" pitchFamily="34" charset="0"/>
              </a:rPr>
              <a:t>Απολογιστική ή τελική</a:t>
            </a:r>
            <a:r>
              <a:rPr lang="en-US" sz="2800" dirty="0" smtClean="0">
                <a:latin typeface="Calibri" pitchFamily="34" charset="0"/>
              </a:rPr>
              <a:t>:</a:t>
            </a:r>
            <a:r>
              <a:rPr lang="el-GR" sz="2800" dirty="0" smtClean="0">
                <a:latin typeface="Calibri" pitchFamily="34" charset="0"/>
              </a:rPr>
              <a:t> Διατύπωση τελικών κρίσεων και προτάσεων πολιτικής (τελική έκθεση, εντοπισμένη σε συγκεκριμένες φάσεις)</a:t>
            </a:r>
            <a:r>
              <a:rPr lang="en-US" sz="2800" dirty="0" smtClean="0">
                <a:latin typeface="Calibri" pitchFamily="34" charset="0"/>
              </a:rPr>
              <a:t>.</a:t>
            </a:r>
            <a:endParaRPr lang="el-GR" sz="2800" dirty="0" smtClean="0">
              <a:latin typeface="Calibri" pitchFamily="34" charset="0"/>
            </a:endParaRPr>
          </a:p>
          <a:p>
            <a:pPr>
              <a:lnSpc>
                <a:spcPct val="90000"/>
              </a:lnSpc>
              <a:buNone/>
            </a:pPr>
            <a:endParaRPr lang="en-US" sz="2800" dirty="0" smtClean="0">
              <a:latin typeface="Calibri" pitchFamily="34" charset="0"/>
            </a:endParaRPr>
          </a:p>
          <a:p>
            <a:pPr>
              <a:lnSpc>
                <a:spcPct val="90000"/>
              </a:lnSpc>
              <a:buFont typeface="Wingdings" pitchFamily="2" charset="2"/>
              <a:buChar char="Ø"/>
            </a:pPr>
            <a:r>
              <a:rPr lang="el-GR" sz="2800" u="sng" dirty="0" smtClean="0">
                <a:solidFill>
                  <a:schemeClr val="accent1"/>
                </a:solidFill>
                <a:latin typeface="Calibri" pitchFamily="34" charset="0"/>
              </a:rPr>
              <a:t>Με βάση τη σχετική θέση του αξιολογητή</a:t>
            </a:r>
          </a:p>
          <a:p>
            <a:pPr>
              <a:lnSpc>
                <a:spcPct val="90000"/>
              </a:lnSpc>
            </a:pPr>
            <a:r>
              <a:rPr lang="el-GR" sz="2800" b="1" dirty="0" smtClean="0">
                <a:solidFill>
                  <a:schemeClr val="bg2">
                    <a:lumMod val="25000"/>
                  </a:schemeClr>
                </a:solidFill>
                <a:latin typeface="Calibri" pitchFamily="34" charset="0"/>
              </a:rPr>
              <a:t>Εσωτερική</a:t>
            </a:r>
            <a:r>
              <a:rPr lang="en-US" sz="2800" dirty="0" smtClean="0">
                <a:latin typeface="Calibri" pitchFamily="34" charset="0"/>
              </a:rPr>
              <a:t>:</a:t>
            </a:r>
            <a:r>
              <a:rPr lang="el-GR" sz="2800" dirty="0" smtClean="0">
                <a:latin typeface="Calibri" pitchFamily="34" charset="0"/>
              </a:rPr>
              <a:t> ο αξιολογητής προέρχεται από τον οργανισμό</a:t>
            </a:r>
            <a:r>
              <a:rPr lang="en-US" sz="2800" dirty="0" smtClean="0">
                <a:latin typeface="Calibri" pitchFamily="34" charset="0"/>
              </a:rPr>
              <a:t>.</a:t>
            </a:r>
            <a:endParaRPr lang="el-GR" sz="2800" dirty="0" smtClean="0">
              <a:latin typeface="Calibri" pitchFamily="34" charset="0"/>
            </a:endParaRPr>
          </a:p>
          <a:p>
            <a:pPr>
              <a:lnSpc>
                <a:spcPct val="90000"/>
              </a:lnSpc>
              <a:buNone/>
            </a:pPr>
            <a:endParaRPr lang="el-GR" sz="2800" dirty="0" smtClean="0">
              <a:latin typeface="Calibri" pitchFamily="34" charset="0"/>
            </a:endParaRPr>
          </a:p>
          <a:p>
            <a:pPr>
              <a:lnSpc>
                <a:spcPct val="90000"/>
              </a:lnSpc>
            </a:pPr>
            <a:r>
              <a:rPr lang="el-GR" sz="2800" b="1" dirty="0" smtClean="0">
                <a:solidFill>
                  <a:schemeClr val="bg2">
                    <a:lumMod val="25000"/>
                  </a:schemeClr>
                </a:solidFill>
                <a:latin typeface="Calibri" pitchFamily="34" charset="0"/>
              </a:rPr>
              <a:t>Εξωτερική</a:t>
            </a:r>
            <a:r>
              <a:rPr lang="en-US" sz="2800" dirty="0" smtClean="0">
                <a:latin typeface="Calibri" pitchFamily="34" charset="0"/>
              </a:rPr>
              <a:t>:</a:t>
            </a:r>
            <a:r>
              <a:rPr lang="el-GR" sz="2800" dirty="0" smtClean="0">
                <a:latin typeface="Calibri" pitchFamily="34" charset="0"/>
              </a:rPr>
              <a:t> ο αξιολογητής δεν ανήκει στον οργανισμό</a:t>
            </a:r>
            <a:r>
              <a:rPr lang="en-US" sz="2800" dirty="0" smtClean="0">
                <a:latin typeface="Calibri" pitchFamily="34" charset="0"/>
              </a:rPr>
              <a:t>.</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rgbClr val="FFFF00"/>
          </a:solidFill>
        </p:spPr>
        <p:txBody>
          <a:bodyPr/>
          <a:lstStyle/>
          <a:p>
            <a:r>
              <a:rPr lang="el-GR" b="1" dirty="0" smtClean="0">
                <a:solidFill>
                  <a:schemeClr val="tx1"/>
                </a:solidFill>
              </a:rPr>
              <a:t>Εσωτερική – εξωτερική αξιολόγηση…</a:t>
            </a:r>
            <a:endParaRPr lang="el-GR" b="1" dirty="0">
              <a:solidFill>
                <a:schemeClr val="tx1"/>
              </a:solidFill>
            </a:endParaRPr>
          </a:p>
        </p:txBody>
      </p:sp>
      <p:sp>
        <p:nvSpPr>
          <p:cNvPr id="3" name="2 - Θέση περιεχομένου"/>
          <p:cNvSpPr>
            <a:spLocks noGrp="1"/>
          </p:cNvSpPr>
          <p:nvPr>
            <p:ph sz="quarter" idx="1"/>
          </p:nvPr>
        </p:nvSpPr>
        <p:spPr/>
        <p:txBody>
          <a:bodyPr/>
          <a:lstStyle/>
          <a:p>
            <a:pPr algn="just"/>
            <a:r>
              <a:rPr lang="el-GR" b="1" u="sng" dirty="0" smtClean="0"/>
              <a:t>Εσωτερικός αξιολογητής</a:t>
            </a:r>
            <a:r>
              <a:rPr lang="el-GR" dirty="0" smtClean="0"/>
              <a:t>: γνωρίζει τον οργανισμό, τους στόχους, αντλεί πιο εύκολα πληροφορίες, ενδιαφέρεται περισσότερο για την εξέλιξη του προγράμματος.</a:t>
            </a:r>
          </a:p>
          <a:p>
            <a:pPr algn="just"/>
            <a:r>
              <a:rPr lang="el-GR" b="1" u="sng" dirty="0" smtClean="0"/>
              <a:t>Εξωτερικός αξιολογητής</a:t>
            </a:r>
            <a:r>
              <a:rPr lang="el-GR" dirty="0" smtClean="0"/>
              <a:t>: δεν έχει εξάρτηση ή ιεραρχική σχέση με το πρόγραμμα, δε δεσμεύεται από τα αποτελέσματα της αξιολόγησης, διαμορφώνει μια σφαιρικότερη αντίληψη για το υπό εξέλιξη πρόγραμμα, καθώς διαθέτει εμπειρία στην αξιολόγηση προγραμμάτων. </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60648"/>
            <a:ext cx="8462392" cy="974976"/>
          </a:xfrm>
          <a:solidFill>
            <a:srgbClr val="FFFF00"/>
          </a:solidFill>
        </p:spPr>
        <p:txBody>
          <a:bodyPr>
            <a:normAutofit fontScale="90000"/>
          </a:bodyPr>
          <a:lstStyle/>
          <a:p>
            <a:r>
              <a:rPr lang="el-GR" b="1" dirty="0" smtClean="0">
                <a:solidFill>
                  <a:schemeClr val="tx1"/>
                </a:solidFill>
              </a:rPr>
              <a:t>Παράδειγμα απολογιστικής και</a:t>
            </a:r>
            <a:br>
              <a:rPr lang="el-GR" b="1" dirty="0" smtClean="0">
                <a:solidFill>
                  <a:schemeClr val="tx1"/>
                </a:solidFill>
              </a:rPr>
            </a:br>
            <a:r>
              <a:rPr lang="el-GR" b="1" dirty="0" smtClean="0">
                <a:solidFill>
                  <a:schemeClr val="tx1"/>
                </a:solidFill>
              </a:rPr>
              <a:t> διαμορφωτικής αξιολόγησης</a:t>
            </a:r>
            <a:endParaRPr lang="el-GR" b="1" dirty="0">
              <a:solidFill>
                <a:schemeClr val="tx1"/>
              </a:solidFill>
            </a:endParaRPr>
          </a:p>
        </p:txBody>
      </p:sp>
      <p:sp>
        <p:nvSpPr>
          <p:cNvPr id="3" name="2 - Θέση περιεχομένου"/>
          <p:cNvSpPr>
            <a:spLocks noGrp="1"/>
          </p:cNvSpPr>
          <p:nvPr>
            <p:ph sz="quarter" idx="1"/>
          </p:nvPr>
        </p:nvSpPr>
        <p:spPr/>
        <p:txBody>
          <a:bodyPr>
            <a:normAutofit fontScale="92500" lnSpcReduction="10000"/>
          </a:bodyPr>
          <a:lstStyle/>
          <a:p>
            <a:pPr algn="just"/>
            <a:r>
              <a:rPr lang="el-GR" dirty="0" smtClean="0"/>
              <a:t>Σε ένα πρόγραμμα επιμόρφωσης παρατηρείται ότι από τους 20 συμμετέχοντες εγκαταλείπουν το πρόγραμμα οι 5. </a:t>
            </a:r>
          </a:p>
          <a:p>
            <a:pPr algn="just"/>
            <a:r>
              <a:rPr lang="el-GR" dirty="0" smtClean="0"/>
              <a:t>Στην περίπτωση της </a:t>
            </a:r>
            <a:r>
              <a:rPr lang="el-GR" b="1" u="sng" dirty="0" smtClean="0">
                <a:solidFill>
                  <a:srgbClr val="FF0000"/>
                </a:solidFill>
              </a:rPr>
              <a:t>απολογιστικής αξιολόγησης</a:t>
            </a:r>
            <a:r>
              <a:rPr lang="el-GR" dirty="0" smtClean="0"/>
              <a:t>, ο αξιολογητής ενδιαφέρεται για την καταγραφή του αριθμού που εγκατέλειψε καθώς και για τον εντοπισμό των αιτιών που οδήγησαν τους εκπαιδευόμενους σε αυτή την απόφαση. Στη συνέχεια και όταν το πρόγραμμα ολοκληρωθεί, θα επιχειρηθεί η σύγκριση του αριθμού  των εκπαιδευομένων που εγκατέλειψαν το πρόγραμμα σε σχέση με αντίστοιχους δείκτες από άλλα παρόμοια προγράμματα κατάρτισης.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solidFill>
                  <a:schemeClr val="bg2">
                    <a:lumMod val="25000"/>
                  </a:schemeClr>
                </a:solidFill>
              </a:rPr>
              <a:t>Δραστηριότητα </a:t>
            </a:r>
            <a:endParaRPr lang="el-GR" b="1" dirty="0">
              <a:solidFill>
                <a:schemeClr val="bg2">
                  <a:lumMod val="25000"/>
                </a:schemeClr>
              </a:solidFill>
            </a:endParaRPr>
          </a:p>
        </p:txBody>
      </p:sp>
      <p:sp>
        <p:nvSpPr>
          <p:cNvPr id="3" name="2 - Θέση περιεχομένου"/>
          <p:cNvSpPr>
            <a:spLocks noGrp="1"/>
          </p:cNvSpPr>
          <p:nvPr>
            <p:ph sz="quarter" idx="1"/>
          </p:nvPr>
        </p:nvSpPr>
        <p:spPr/>
        <p:txBody>
          <a:bodyPr>
            <a:normAutofit/>
          </a:bodyPr>
          <a:lstStyle/>
          <a:p>
            <a:pPr algn="just"/>
            <a:r>
              <a:rPr lang="el-GR" dirty="0" smtClean="0"/>
              <a:t>Τι είδους ανάγκες σάς ώθησαν </a:t>
            </a:r>
            <a:r>
              <a:rPr lang="el-GR" b="1" dirty="0" smtClean="0"/>
              <a:t>ατομικά </a:t>
            </a:r>
            <a:r>
              <a:rPr lang="el-GR" dirty="0" smtClean="0"/>
              <a:t>να προβείτε στην παρακολούθηση του συγκεκριμένου προγράμματος σπουδών;</a:t>
            </a:r>
          </a:p>
          <a:p>
            <a:pPr algn="just">
              <a:buNone/>
            </a:pPr>
            <a:r>
              <a:rPr lang="el-GR" dirty="0" smtClean="0"/>
              <a:t>   Προκειμένου να απαντήσετε, βασιστείτε σε κάποια ή κάποιες από τις θεωρητικές προσεγγίσεις που ορίζουν την έννοια της ανάγκης και στις προαναφερθείσες κατηγορίες.</a:t>
            </a:r>
          </a:p>
          <a:p>
            <a:pPr algn="just"/>
            <a:r>
              <a:rPr lang="el-GR" dirty="0" smtClean="0"/>
              <a:t>Με βάση την εμπειρία σας, αναφέρετε μια περίπτωση συνειδητής και μη ρητής ανάγκης και μια περίπτωση λανθάνουσας ανάγκης. </a:t>
            </a:r>
          </a:p>
          <a:p>
            <a:pPr algn="just"/>
            <a:endParaRPr lang="el-GR" dirty="0" smtClean="0"/>
          </a:p>
          <a:p>
            <a:pPr algn="just">
              <a:buNone/>
            </a:pPr>
            <a:endParaRPr lang="el-GR" dirty="0" smtClean="0"/>
          </a:p>
          <a:p>
            <a:endParaRPr lang="el-GR" dirty="0"/>
          </a:p>
        </p:txBody>
      </p:sp>
      <p:pic>
        <p:nvPicPr>
          <p:cNvPr id="4" name="3 - Εικόνα" descr="https://static6.depositphotos.com/1064545/657/i/950/depositphotos_6571442-stock-photo-man-with-magnifying-glass-looking.jpg"/>
          <p:cNvPicPr/>
          <p:nvPr/>
        </p:nvPicPr>
        <p:blipFill>
          <a:blip r:embed="rId2" cstate="print"/>
          <a:srcRect/>
          <a:stretch>
            <a:fillRect/>
          </a:stretch>
        </p:blipFill>
        <p:spPr bwMode="auto">
          <a:xfrm>
            <a:off x="7452320" y="188640"/>
            <a:ext cx="1512168" cy="1080120"/>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228600"/>
            <a:ext cx="8440616" cy="896144"/>
          </a:xfrm>
          <a:solidFill>
            <a:srgbClr val="FFFF00"/>
          </a:solidFill>
        </p:spPr>
        <p:txBody>
          <a:bodyPr>
            <a:normAutofit fontScale="90000"/>
          </a:bodyPr>
          <a:lstStyle/>
          <a:p>
            <a:r>
              <a:rPr lang="el-GR" b="1" dirty="0" smtClean="0">
                <a:solidFill>
                  <a:schemeClr val="tx1"/>
                </a:solidFill>
              </a:rPr>
              <a:t>Παράδειγμα διαμορφωτικής και απολογιστικής αξιολόγησης</a:t>
            </a:r>
            <a:endParaRPr lang="el-GR" dirty="0"/>
          </a:p>
        </p:txBody>
      </p:sp>
      <p:sp>
        <p:nvSpPr>
          <p:cNvPr id="3" name="2 - Θέση περιεχομένου"/>
          <p:cNvSpPr>
            <a:spLocks noGrp="1"/>
          </p:cNvSpPr>
          <p:nvPr>
            <p:ph sz="quarter" idx="1"/>
          </p:nvPr>
        </p:nvSpPr>
        <p:spPr/>
        <p:txBody>
          <a:bodyPr>
            <a:normAutofit fontScale="92500"/>
          </a:bodyPr>
          <a:lstStyle/>
          <a:p>
            <a:pPr algn="just"/>
            <a:r>
              <a:rPr lang="el-GR" dirty="0" smtClean="0"/>
              <a:t>Στην περίπτωση της </a:t>
            </a:r>
            <a:r>
              <a:rPr lang="el-GR" b="1" u="sng" dirty="0" smtClean="0">
                <a:solidFill>
                  <a:srgbClr val="FF0000"/>
                </a:solidFill>
              </a:rPr>
              <a:t>διαμορφωτικής αξιολόγησης,</a:t>
            </a:r>
            <a:r>
              <a:rPr lang="el-GR" b="1" dirty="0" smtClean="0"/>
              <a:t> </a:t>
            </a:r>
            <a:r>
              <a:rPr lang="el-GR" dirty="0" smtClean="0"/>
              <a:t>η διακοπή της παρακολούθησης του προγράμματος, από τον πρώτο ακόμη εκπαιδευόμενο, επιβάλλει τη διερεύνηση των αιτιών. </a:t>
            </a:r>
          </a:p>
          <a:p>
            <a:pPr algn="just"/>
            <a:r>
              <a:rPr lang="el-GR" dirty="0" smtClean="0"/>
              <a:t>Εφόσον δε συντρέχουν προσωπικοί λόγοι και οι λόγοι αφορούν στη λειτουργία του προγράμματος, είναι απαραίτητο να διερευνηθεί εάν υπάρχουν και άλλοι εκπαιδευόμενοι με παρόμοιες απόψεις. Περιγράφεται το πρόβλημα, διερευνώνται πιθανές λύσεις και προτείνονται εναλλακτικές διευθετήσεις, προκειμένου να βελτιωθεί η λειτουργία του προγράμματος. </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274638"/>
            <a:ext cx="8229600" cy="706090"/>
          </a:xfrm>
          <a:solidFill>
            <a:schemeClr val="accent1">
              <a:lumMod val="40000"/>
              <a:lumOff val="60000"/>
            </a:schemeClr>
          </a:solidFill>
        </p:spPr>
        <p:txBody>
          <a:bodyPr>
            <a:noAutofit/>
          </a:bodyPr>
          <a:lstStyle/>
          <a:p>
            <a:pPr algn="ctr" eaLnBrk="1" fontAlgn="auto" hangingPunct="1">
              <a:spcAft>
                <a:spcPts val="0"/>
              </a:spcAft>
              <a:defRPr/>
            </a:pPr>
            <a:r>
              <a:rPr lang="el-GR" sz="2800" b="1" dirty="0" smtClean="0">
                <a:solidFill>
                  <a:schemeClr val="bg2">
                    <a:lumMod val="25000"/>
                  </a:schemeClr>
                </a:solidFill>
                <a:latin typeface="Calibri" pitchFamily="34" charset="0"/>
              </a:rPr>
              <a:t>Μοντέλα Αξιολόγησης</a:t>
            </a:r>
            <a:endParaRPr lang="el-GR" sz="2800" b="1" dirty="0">
              <a:solidFill>
                <a:schemeClr val="bg2">
                  <a:lumMod val="25000"/>
                </a:schemeClr>
              </a:solidFill>
              <a:latin typeface="Calibri" pitchFamily="34" charset="0"/>
            </a:endParaRPr>
          </a:p>
        </p:txBody>
      </p:sp>
      <p:sp>
        <p:nvSpPr>
          <p:cNvPr id="4" name="3 - Θέση περιεχομένου"/>
          <p:cNvSpPr>
            <a:spLocks noGrp="1"/>
          </p:cNvSpPr>
          <p:nvPr>
            <p:ph sz="quarter" idx="1"/>
          </p:nvPr>
        </p:nvSpPr>
        <p:spPr>
          <a:xfrm>
            <a:off x="323528" y="1052736"/>
            <a:ext cx="8568951" cy="6260175"/>
          </a:xfrm>
        </p:spPr>
        <p:txBody>
          <a:bodyPr wrap="square">
            <a:spAutoFit/>
          </a:bodyPr>
          <a:lstStyle/>
          <a:p>
            <a:pPr marL="365760" indent="-256032" eaLnBrk="1" fontAlgn="auto" hangingPunct="1">
              <a:spcAft>
                <a:spcPts val="0"/>
              </a:spcAft>
              <a:buFont typeface="Wingdings 3"/>
              <a:buChar char=""/>
              <a:defRPr/>
            </a:pPr>
            <a:endParaRPr lang="el-GR" sz="2400" b="1" dirty="0" smtClean="0">
              <a:solidFill>
                <a:schemeClr val="bg2">
                  <a:lumMod val="25000"/>
                </a:schemeClr>
              </a:solidFill>
              <a:latin typeface="Calibri" pitchFamily="34" charset="0"/>
            </a:endParaRPr>
          </a:p>
          <a:p>
            <a:pPr marL="365760" indent="-256032" eaLnBrk="1" fontAlgn="auto" hangingPunct="1">
              <a:spcAft>
                <a:spcPts val="0"/>
              </a:spcAft>
              <a:buFont typeface="Wingdings 3"/>
              <a:buChar char=""/>
              <a:defRPr/>
            </a:pPr>
            <a:r>
              <a:rPr lang="el-GR" sz="2400" b="1" dirty="0" smtClean="0">
                <a:solidFill>
                  <a:schemeClr val="bg2">
                    <a:lumMod val="25000"/>
                  </a:schemeClr>
                </a:solidFill>
                <a:latin typeface="Calibri" pitchFamily="34" charset="0"/>
              </a:rPr>
              <a:t>Ανταποδοτική αξιολόγηση (</a:t>
            </a:r>
            <a:r>
              <a:rPr lang="en-US" sz="2400" b="1" dirty="0" smtClean="0">
                <a:solidFill>
                  <a:schemeClr val="bg2">
                    <a:lumMod val="25000"/>
                  </a:schemeClr>
                </a:solidFill>
                <a:latin typeface="Calibri" pitchFamily="34" charset="0"/>
              </a:rPr>
              <a:t>Robert Stake</a:t>
            </a:r>
            <a:r>
              <a:rPr lang="el-GR" sz="2400" b="1" dirty="0" smtClean="0">
                <a:solidFill>
                  <a:schemeClr val="bg2">
                    <a:lumMod val="25000"/>
                  </a:schemeClr>
                </a:solidFill>
                <a:latin typeface="Calibri" pitchFamily="34" charset="0"/>
              </a:rPr>
              <a:t>, 1983</a:t>
            </a:r>
            <a:r>
              <a:rPr lang="en-US" sz="2400" b="1" dirty="0" smtClean="0">
                <a:solidFill>
                  <a:schemeClr val="bg2">
                    <a:lumMod val="25000"/>
                  </a:schemeClr>
                </a:solidFill>
                <a:latin typeface="Calibri" pitchFamily="34" charset="0"/>
              </a:rPr>
              <a:t>)</a:t>
            </a:r>
            <a:endParaRPr lang="el-GR" sz="2400" b="1" dirty="0" smtClean="0">
              <a:solidFill>
                <a:schemeClr val="bg2">
                  <a:lumMod val="25000"/>
                </a:schemeClr>
              </a:solidFill>
              <a:latin typeface="Calibri" pitchFamily="34" charset="0"/>
            </a:endParaRPr>
          </a:p>
          <a:p>
            <a:pPr marL="365760" indent="-256032" algn="just" eaLnBrk="1" fontAlgn="auto" hangingPunct="1">
              <a:spcAft>
                <a:spcPts val="0"/>
              </a:spcAft>
              <a:buFont typeface="Wingdings 3"/>
              <a:buNone/>
              <a:defRPr/>
            </a:pPr>
            <a:r>
              <a:rPr lang="el-GR" sz="2400" dirty="0" smtClean="0">
                <a:latin typeface="Calibri" pitchFamily="34" charset="0"/>
              </a:rPr>
              <a:t>Διεύρυνση της </a:t>
            </a:r>
            <a:r>
              <a:rPr lang="el-GR" sz="2400" b="1" dirty="0" smtClean="0">
                <a:latin typeface="Calibri" pitchFamily="34" charset="0"/>
              </a:rPr>
              <a:t>συμμετοχής των συντελεστών </a:t>
            </a:r>
            <a:r>
              <a:rPr lang="el-GR" sz="2400" dirty="0" smtClean="0">
                <a:latin typeface="Calibri" pitchFamily="34" charset="0"/>
              </a:rPr>
              <a:t>ενός εκπαιδευτικού προγράμματος στις </a:t>
            </a:r>
            <a:r>
              <a:rPr lang="el-GR" sz="2400" b="1" dirty="0" smtClean="0">
                <a:latin typeface="Calibri" pitchFamily="34" charset="0"/>
              </a:rPr>
              <a:t>διαδικασίες αξιολόγησης και λήψης αποφάσεων </a:t>
            </a:r>
            <a:r>
              <a:rPr lang="el-GR" sz="2400" dirty="0" smtClean="0">
                <a:latin typeface="Calibri" pitchFamily="34" charset="0"/>
              </a:rPr>
              <a:t>(διάλογος, αλληλεπίδραση μεταξύ αξιολογητή και συμμετεχόντων, υψηλό κόστος).</a:t>
            </a:r>
          </a:p>
          <a:p>
            <a:pPr marL="365760" indent="-256032" algn="just" eaLnBrk="1" fontAlgn="auto" hangingPunct="1">
              <a:spcAft>
                <a:spcPts val="0"/>
              </a:spcAft>
              <a:buFont typeface="Wingdings 3"/>
              <a:buNone/>
              <a:defRPr/>
            </a:pPr>
            <a:endParaRPr lang="el-GR" sz="1800" dirty="0" smtClean="0">
              <a:latin typeface="Calibri" pitchFamily="34" charset="0"/>
            </a:endParaRPr>
          </a:p>
          <a:p>
            <a:pPr marL="365760" indent="-256032" algn="just" eaLnBrk="1" fontAlgn="auto" hangingPunct="1">
              <a:spcAft>
                <a:spcPts val="0"/>
              </a:spcAft>
              <a:buFont typeface="Wingdings 3"/>
              <a:buChar char=""/>
              <a:defRPr/>
            </a:pPr>
            <a:r>
              <a:rPr lang="el-GR" sz="2400" b="1" dirty="0" smtClean="0">
                <a:solidFill>
                  <a:schemeClr val="bg2">
                    <a:lumMod val="25000"/>
                  </a:schemeClr>
                </a:solidFill>
                <a:latin typeface="Calibri" pitchFamily="34" charset="0"/>
              </a:rPr>
              <a:t>Το μοντέλο των τεσσάρων σημείων</a:t>
            </a:r>
            <a:r>
              <a:rPr lang="en-US" sz="2400" b="1" dirty="0" smtClean="0">
                <a:solidFill>
                  <a:schemeClr val="bg2">
                    <a:lumMod val="25000"/>
                  </a:schemeClr>
                </a:solidFill>
                <a:latin typeface="Calibri" pitchFamily="34" charset="0"/>
              </a:rPr>
              <a:t> (Donald Kirkpatrick</a:t>
            </a:r>
            <a:r>
              <a:rPr lang="el-GR" sz="2400" b="1" dirty="0" smtClean="0">
                <a:solidFill>
                  <a:schemeClr val="bg2">
                    <a:lumMod val="25000"/>
                  </a:schemeClr>
                </a:solidFill>
                <a:latin typeface="Calibri" pitchFamily="34" charset="0"/>
              </a:rPr>
              <a:t>, 1959</a:t>
            </a:r>
            <a:r>
              <a:rPr lang="en-US" sz="2400" b="1" dirty="0" smtClean="0">
                <a:solidFill>
                  <a:schemeClr val="bg2">
                    <a:lumMod val="25000"/>
                  </a:schemeClr>
                </a:solidFill>
                <a:latin typeface="Calibri" pitchFamily="34" charset="0"/>
              </a:rPr>
              <a:t>)</a:t>
            </a:r>
            <a:endParaRPr lang="el-GR" sz="2400" b="1" dirty="0" smtClean="0">
              <a:solidFill>
                <a:schemeClr val="bg2">
                  <a:lumMod val="25000"/>
                </a:schemeClr>
              </a:solidFill>
              <a:latin typeface="Calibri" pitchFamily="34" charset="0"/>
            </a:endParaRPr>
          </a:p>
          <a:p>
            <a:pPr marL="365760" indent="-256032" algn="just">
              <a:buNone/>
              <a:defRPr/>
            </a:pPr>
            <a:r>
              <a:rPr lang="el-GR" sz="2400" dirty="0" smtClean="0">
                <a:latin typeface="Calibri" pitchFamily="34" charset="0"/>
              </a:rPr>
              <a:t>Έμφαση στη </a:t>
            </a:r>
            <a:r>
              <a:rPr lang="el-GR" sz="2400" b="1" dirty="0" smtClean="0">
                <a:latin typeface="Calibri" pitchFamily="34" charset="0"/>
              </a:rPr>
              <a:t>μέτρηση της αποτελεσματικότητας </a:t>
            </a:r>
            <a:r>
              <a:rPr lang="el-GR" sz="2400" dirty="0" smtClean="0">
                <a:latin typeface="Calibri" pitchFamily="34" charset="0"/>
              </a:rPr>
              <a:t>των ενεργειών κατάρτισης</a:t>
            </a:r>
            <a:r>
              <a:rPr lang="en-US" sz="2400" dirty="0" smtClean="0">
                <a:latin typeface="Calibri" pitchFamily="34" charset="0"/>
              </a:rPr>
              <a:t>. T</a:t>
            </a:r>
            <a:r>
              <a:rPr lang="el-GR" sz="2400" dirty="0" smtClean="0">
                <a:latin typeface="Calibri" pitchFamily="34" charset="0"/>
              </a:rPr>
              <a:t>α προγράμματα εξυπηρετούν τη στρατηγική ανάπτυξης του φορέα που οργανώνει και χρηματοδοτεί το πρόγραμμα: </a:t>
            </a:r>
            <a:r>
              <a:rPr lang="el-GR" sz="2400" b="1" dirty="0" smtClean="0">
                <a:latin typeface="Calibri" pitchFamily="34" charset="0"/>
              </a:rPr>
              <a:t>ανταπόκριση, μάθηση, συμπεριφορά, αποτελέσματα.</a:t>
            </a:r>
          </a:p>
          <a:p>
            <a:pPr marL="365760" indent="-256032" algn="just">
              <a:buNone/>
              <a:defRPr/>
            </a:pPr>
            <a:endParaRPr lang="el-GR" sz="2400" dirty="0" smtClean="0">
              <a:latin typeface="Calibri" pitchFamily="34" charset="0"/>
            </a:endParaRPr>
          </a:p>
          <a:p>
            <a:pPr marL="365760" indent="-256032" algn="just">
              <a:buFont typeface="Wingdings 3"/>
              <a:buChar char=""/>
              <a:defRPr/>
            </a:pPr>
            <a:endParaRPr lang="en-US" sz="1800" dirty="0" smtClean="0">
              <a:latin typeface="Calibri" pitchFamily="34" charset="0"/>
            </a:endParaRPr>
          </a:p>
          <a:p>
            <a:pPr marL="365760" indent="-256032" algn="just" eaLnBrk="1" fontAlgn="auto" hangingPunct="1">
              <a:spcAft>
                <a:spcPts val="0"/>
              </a:spcAft>
              <a:buFont typeface="Wingdings 3"/>
              <a:buNone/>
              <a:defRPr/>
            </a:pPr>
            <a:endParaRPr lang="el-GR" sz="1800" dirty="0" smtClean="0">
              <a:solidFill>
                <a:schemeClr val="accent5">
                  <a:lumMod val="60000"/>
                  <a:lumOff val="40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1">
              <a:lumMod val="20000"/>
              <a:lumOff val="80000"/>
            </a:schemeClr>
          </a:solidFill>
        </p:spPr>
        <p:txBody>
          <a:bodyPr/>
          <a:lstStyle/>
          <a:p>
            <a:r>
              <a:rPr lang="el-GR" sz="3600" b="1" dirty="0" smtClean="0">
                <a:solidFill>
                  <a:schemeClr val="bg2">
                    <a:lumMod val="25000"/>
                  </a:schemeClr>
                </a:solidFill>
                <a:latin typeface="Calibri" pitchFamily="34" charset="0"/>
              </a:rPr>
              <a:t>Μοντέλα Αξιολόγησης</a:t>
            </a:r>
            <a:endParaRPr lang="el-GR" dirty="0"/>
          </a:p>
        </p:txBody>
      </p:sp>
      <p:sp>
        <p:nvSpPr>
          <p:cNvPr id="3" name="2 - Θέση περιεχομένου"/>
          <p:cNvSpPr>
            <a:spLocks noGrp="1"/>
          </p:cNvSpPr>
          <p:nvPr>
            <p:ph sz="quarter" idx="1"/>
          </p:nvPr>
        </p:nvSpPr>
        <p:spPr/>
        <p:txBody>
          <a:bodyPr>
            <a:normAutofit fontScale="85000" lnSpcReduction="20000"/>
          </a:bodyPr>
          <a:lstStyle/>
          <a:p>
            <a:pPr marL="365760" indent="-256032" algn="just">
              <a:buFont typeface="Wingdings 3"/>
              <a:buChar char=""/>
              <a:defRPr/>
            </a:pPr>
            <a:r>
              <a:rPr lang="el-GR" sz="3600" b="1" dirty="0" smtClean="0">
                <a:solidFill>
                  <a:schemeClr val="bg2">
                    <a:lumMod val="25000"/>
                  </a:schemeClr>
                </a:solidFill>
                <a:latin typeface="Calibri" pitchFamily="34" charset="0"/>
              </a:rPr>
              <a:t>Μοντέλο </a:t>
            </a:r>
            <a:r>
              <a:rPr lang="en-US" sz="3600" b="1" dirty="0" smtClean="0">
                <a:solidFill>
                  <a:schemeClr val="bg2">
                    <a:lumMod val="25000"/>
                  </a:schemeClr>
                </a:solidFill>
                <a:latin typeface="Calibri" pitchFamily="34" charset="0"/>
              </a:rPr>
              <a:t>CIPP (Daniel </a:t>
            </a:r>
            <a:r>
              <a:rPr lang="en-US" sz="3600" b="1" dirty="0" err="1" smtClean="0">
                <a:solidFill>
                  <a:schemeClr val="bg2">
                    <a:lumMod val="25000"/>
                  </a:schemeClr>
                </a:solidFill>
                <a:latin typeface="Calibri" pitchFamily="34" charset="0"/>
              </a:rPr>
              <a:t>L.Stufflebeam</a:t>
            </a:r>
            <a:r>
              <a:rPr lang="en-US" sz="3600" b="1" dirty="0" smtClean="0">
                <a:solidFill>
                  <a:schemeClr val="bg2">
                    <a:lumMod val="25000"/>
                  </a:schemeClr>
                </a:solidFill>
                <a:latin typeface="Calibri" pitchFamily="34" charset="0"/>
              </a:rPr>
              <a:t>, 1966)</a:t>
            </a:r>
            <a:endParaRPr lang="el-GR" sz="3600" b="1" dirty="0" smtClean="0">
              <a:solidFill>
                <a:schemeClr val="bg2">
                  <a:lumMod val="25000"/>
                </a:schemeClr>
              </a:solidFill>
              <a:latin typeface="Calibri" pitchFamily="34" charset="0"/>
            </a:endParaRPr>
          </a:p>
          <a:p>
            <a:pPr marL="539496" indent="-457200" algn="just">
              <a:buFont typeface="Wingdings 3"/>
              <a:buAutoNum type="arabicPeriod"/>
              <a:defRPr/>
            </a:pPr>
            <a:r>
              <a:rPr lang="el-GR" sz="2800" dirty="0" smtClean="0">
                <a:latin typeface="Calibri" pitchFamily="34" charset="0"/>
              </a:rPr>
              <a:t>Αξιολόγηση πλαισίου </a:t>
            </a:r>
            <a:r>
              <a:rPr lang="en-US" sz="2800" dirty="0" smtClean="0">
                <a:latin typeface="Calibri" pitchFamily="34" charset="0"/>
              </a:rPr>
              <a:t>(context)</a:t>
            </a:r>
            <a:r>
              <a:rPr lang="el-GR" sz="2800" dirty="0" smtClean="0">
                <a:latin typeface="Calibri" pitchFamily="34" charset="0"/>
              </a:rPr>
              <a:t>.</a:t>
            </a:r>
          </a:p>
          <a:p>
            <a:pPr marL="539496" indent="-457200" algn="just">
              <a:buFont typeface="Wingdings 3"/>
              <a:buAutoNum type="arabicPeriod"/>
              <a:defRPr/>
            </a:pPr>
            <a:r>
              <a:rPr lang="el-GR" sz="2800" dirty="0" smtClean="0">
                <a:latin typeface="Calibri" pitchFamily="34" charset="0"/>
              </a:rPr>
              <a:t>Αξιολόγηση εισόδου</a:t>
            </a:r>
            <a:r>
              <a:rPr lang="en-US" sz="2800" dirty="0" smtClean="0">
                <a:latin typeface="Calibri" pitchFamily="34" charset="0"/>
              </a:rPr>
              <a:t> (input)</a:t>
            </a:r>
            <a:r>
              <a:rPr lang="el-GR" sz="2800" dirty="0" smtClean="0">
                <a:latin typeface="Calibri" pitchFamily="34" charset="0"/>
              </a:rPr>
              <a:t>.</a:t>
            </a:r>
          </a:p>
          <a:p>
            <a:pPr marL="539496" indent="-457200" algn="just">
              <a:buFont typeface="Wingdings 3"/>
              <a:buAutoNum type="arabicPeriod"/>
              <a:defRPr/>
            </a:pPr>
            <a:r>
              <a:rPr lang="el-GR" sz="2800" dirty="0" smtClean="0">
                <a:latin typeface="Calibri" pitchFamily="34" charset="0"/>
              </a:rPr>
              <a:t>Αξιολόγηση διαδικασίας</a:t>
            </a:r>
            <a:r>
              <a:rPr lang="en-US" sz="2800" dirty="0" smtClean="0">
                <a:latin typeface="Calibri" pitchFamily="34" charset="0"/>
              </a:rPr>
              <a:t> (process)</a:t>
            </a:r>
            <a:endParaRPr lang="el-GR" sz="2800" dirty="0" smtClean="0">
              <a:latin typeface="Calibri" pitchFamily="34" charset="0"/>
            </a:endParaRPr>
          </a:p>
          <a:p>
            <a:pPr marL="539496" indent="-457200" algn="just">
              <a:buFont typeface="Wingdings 3"/>
              <a:buAutoNum type="arabicPeriod"/>
              <a:defRPr/>
            </a:pPr>
            <a:r>
              <a:rPr lang="el-GR" sz="2800" dirty="0" smtClean="0">
                <a:latin typeface="Calibri" pitchFamily="34" charset="0"/>
              </a:rPr>
              <a:t>Αξιολόγηση αποτελέσματος</a:t>
            </a:r>
            <a:r>
              <a:rPr lang="en-US" sz="2800" dirty="0" smtClean="0">
                <a:latin typeface="Calibri" pitchFamily="34" charset="0"/>
              </a:rPr>
              <a:t> (product)</a:t>
            </a:r>
            <a:r>
              <a:rPr lang="el-GR" sz="2800" dirty="0" smtClean="0">
                <a:latin typeface="Calibri" pitchFamily="34" charset="0"/>
              </a:rPr>
              <a:t>.</a:t>
            </a:r>
          </a:p>
          <a:p>
            <a:pPr marL="365760" indent="-256032" algn="just">
              <a:buFont typeface="Wingdings 3"/>
              <a:buChar char=""/>
              <a:defRPr/>
            </a:pPr>
            <a:r>
              <a:rPr lang="el-GR" sz="3600" b="1" dirty="0" smtClean="0">
                <a:solidFill>
                  <a:schemeClr val="bg2">
                    <a:lumMod val="25000"/>
                  </a:schemeClr>
                </a:solidFill>
                <a:latin typeface="Calibri" pitchFamily="34" charset="0"/>
              </a:rPr>
              <a:t>Ενδυναμωτική αξιολόγηση </a:t>
            </a:r>
            <a:r>
              <a:rPr lang="en-US" sz="3600" b="1" dirty="0" smtClean="0">
                <a:solidFill>
                  <a:schemeClr val="bg2">
                    <a:lumMod val="25000"/>
                  </a:schemeClr>
                </a:solidFill>
                <a:latin typeface="Calibri" pitchFamily="34" charset="0"/>
              </a:rPr>
              <a:t>(</a:t>
            </a:r>
            <a:r>
              <a:rPr lang="en-US" sz="3600" b="1" dirty="0" err="1" smtClean="0">
                <a:solidFill>
                  <a:schemeClr val="bg2">
                    <a:lumMod val="25000"/>
                  </a:schemeClr>
                </a:solidFill>
                <a:latin typeface="Calibri" pitchFamily="34" charset="0"/>
              </a:rPr>
              <a:t>Fetterman</a:t>
            </a:r>
            <a:r>
              <a:rPr lang="en-US" sz="3600" b="1" dirty="0" smtClean="0">
                <a:solidFill>
                  <a:schemeClr val="bg2">
                    <a:lumMod val="25000"/>
                  </a:schemeClr>
                </a:solidFill>
                <a:latin typeface="Calibri" pitchFamily="34" charset="0"/>
              </a:rPr>
              <a:t>, 1993)</a:t>
            </a:r>
          </a:p>
          <a:p>
            <a:pPr marL="365760" indent="-256032" algn="just">
              <a:buNone/>
              <a:defRPr/>
            </a:pPr>
            <a:r>
              <a:rPr lang="en-US" sz="3300" dirty="0" smtClean="0">
                <a:latin typeface="Calibri" pitchFamily="34" charset="0"/>
              </a:rPr>
              <a:t>H </a:t>
            </a:r>
            <a:r>
              <a:rPr lang="el-GR" sz="3300" dirty="0" smtClean="0">
                <a:latin typeface="Calibri" pitchFamily="34" charset="0"/>
              </a:rPr>
              <a:t>αξιολόγηση είναι μέσο για την προώθηση της </a:t>
            </a:r>
            <a:r>
              <a:rPr lang="el-GR" sz="3300" b="1" dirty="0" smtClean="0">
                <a:latin typeface="Calibri" pitchFamily="34" charset="0"/>
              </a:rPr>
              <a:t>ενεργητικής συμμετοχής </a:t>
            </a:r>
            <a:r>
              <a:rPr lang="el-GR" sz="3300" dirty="0" smtClean="0">
                <a:latin typeface="Calibri" pitchFamily="34" charset="0"/>
              </a:rPr>
              <a:t>και την </a:t>
            </a:r>
            <a:r>
              <a:rPr lang="el-GR" sz="3300" b="1" dirty="0" smtClean="0">
                <a:latin typeface="Calibri" pitchFamily="34" charset="0"/>
              </a:rPr>
              <a:t>ενδυνάμωση</a:t>
            </a:r>
            <a:r>
              <a:rPr lang="el-GR" sz="3300" dirty="0" smtClean="0">
                <a:latin typeface="Calibri" pitchFamily="34" charset="0"/>
              </a:rPr>
              <a:t> όλων των συντελεστών ενός προγράμματος. </a:t>
            </a:r>
          </a:p>
          <a:p>
            <a:pPr marL="365760" indent="-256032" algn="just">
              <a:buNone/>
              <a:defRPr/>
            </a:pPr>
            <a:r>
              <a:rPr lang="el-GR" sz="3300" dirty="0" smtClean="0">
                <a:latin typeface="Calibri" pitchFamily="34" charset="0"/>
              </a:rPr>
              <a:t>Ο αξιολογητής δεν είναι ειδικός ούτε σύμβουλος. Είναι </a:t>
            </a:r>
            <a:r>
              <a:rPr lang="el-GR" sz="3300" b="1" dirty="0" smtClean="0">
                <a:latin typeface="Calibri" pitchFamily="34" charset="0"/>
              </a:rPr>
              <a:t>παρατηρητής, </a:t>
            </a:r>
            <a:r>
              <a:rPr lang="el-GR" sz="3300" b="1" dirty="0" err="1" smtClean="0">
                <a:latin typeface="Calibri" pitchFamily="34" charset="0"/>
              </a:rPr>
              <a:t>διευκολυντής</a:t>
            </a:r>
            <a:r>
              <a:rPr lang="el-GR" sz="3300" b="1" dirty="0" smtClean="0">
                <a:latin typeface="Calibri" pitchFamily="34" charset="0"/>
              </a:rPr>
              <a:t>, συνεργάτης. </a:t>
            </a:r>
          </a:p>
          <a:p>
            <a:pPr marL="852678" indent="-742950" algn="just">
              <a:buFont typeface="+mj-lt"/>
              <a:buAutoNum type="arabicPeriod"/>
              <a:defRPr/>
            </a:pPr>
            <a:endParaRPr lang="el-GR" sz="3600" b="1" dirty="0" smtClean="0">
              <a:solidFill>
                <a:schemeClr val="bg2">
                  <a:lumMod val="25000"/>
                </a:schemeClr>
              </a:solidFill>
              <a:latin typeface="Calibri" pitchFamily="34" charset="0"/>
            </a:endParaRPr>
          </a:p>
          <a:p>
            <a:pPr marL="539496" indent="-457200" algn="just">
              <a:buFont typeface="Wingdings" pitchFamily="2" charset="2"/>
              <a:buChar char="Ø"/>
              <a:defRPr/>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274638"/>
            <a:ext cx="8229600" cy="850106"/>
          </a:xfrm>
          <a:solidFill>
            <a:schemeClr val="accent1">
              <a:lumMod val="40000"/>
              <a:lumOff val="60000"/>
            </a:schemeClr>
          </a:solidFill>
        </p:spPr>
        <p:txBody>
          <a:bodyPr>
            <a:normAutofit/>
          </a:bodyPr>
          <a:lstStyle/>
          <a:p>
            <a:pPr algn="ctr" eaLnBrk="1" fontAlgn="auto" hangingPunct="1">
              <a:spcAft>
                <a:spcPts val="0"/>
              </a:spcAft>
              <a:defRPr/>
            </a:pPr>
            <a:r>
              <a:rPr lang="el-GR" sz="2800" b="1" dirty="0" smtClean="0">
                <a:solidFill>
                  <a:schemeClr val="bg2">
                    <a:lumMod val="25000"/>
                  </a:schemeClr>
                </a:solidFill>
                <a:effectLst/>
                <a:latin typeface="Calibri" pitchFamily="34" charset="0"/>
              </a:rPr>
              <a:t>Κατηγορίες αξιολογήσεων</a:t>
            </a:r>
            <a:endParaRPr lang="el-GR" sz="2800" b="1" dirty="0">
              <a:solidFill>
                <a:schemeClr val="bg2">
                  <a:lumMod val="25000"/>
                </a:schemeClr>
              </a:solidFill>
              <a:effectLst/>
              <a:latin typeface="Calibri" pitchFamily="34" charset="0"/>
            </a:endParaRPr>
          </a:p>
        </p:txBody>
      </p:sp>
      <p:sp>
        <p:nvSpPr>
          <p:cNvPr id="2" name="1 - Θέση περιεχομένου"/>
          <p:cNvSpPr>
            <a:spLocks noGrp="1"/>
          </p:cNvSpPr>
          <p:nvPr>
            <p:ph sz="quarter" idx="1"/>
          </p:nvPr>
        </p:nvSpPr>
        <p:spPr>
          <a:xfrm>
            <a:off x="457200" y="1196975"/>
            <a:ext cx="8229600" cy="4810125"/>
          </a:xfrm>
        </p:spPr>
        <p:txBody>
          <a:bodyPr>
            <a:normAutofit fontScale="92500" lnSpcReduction="20000"/>
          </a:bodyPr>
          <a:lstStyle/>
          <a:p>
            <a:pPr marL="365760" indent="-256032" algn="just" eaLnBrk="1" fontAlgn="auto" hangingPunct="1">
              <a:spcAft>
                <a:spcPts val="0"/>
              </a:spcAft>
              <a:buFont typeface="Wingdings 3"/>
              <a:buNone/>
              <a:defRPr/>
            </a:pPr>
            <a:endParaRPr lang="el-GR" sz="2000" dirty="0" smtClean="0">
              <a:latin typeface="Calibri" pitchFamily="34" charset="0"/>
            </a:endParaRPr>
          </a:p>
          <a:p>
            <a:pPr marL="365760" indent="-256032" algn="just" eaLnBrk="1" fontAlgn="auto" hangingPunct="1">
              <a:spcAft>
                <a:spcPts val="0"/>
              </a:spcAft>
              <a:buFont typeface="Wingdings 3"/>
              <a:buNone/>
              <a:defRPr/>
            </a:pPr>
            <a:r>
              <a:rPr lang="el-GR" sz="2000" dirty="0" smtClean="0">
                <a:latin typeface="Calibri" pitchFamily="34" charset="0"/>
              </a:rPr>
              <a:t>Με βάση τις γενικές αρχές που τις διέπουν και τους βασικούς κανόνες διακρίνονται σε</a:t>
            </a:r>
            <a:r>
              <a:rPr lang="en-US" sz="2000" dirty="0" smtClean="0">
                <a:latin typeface="Calibri" pitchFamily="34" charset="0"/>
              </a:rPr>
              <a:t>:</a:t>
            </a:r>
            <a:endParaRPr lang="el-GR" sz="2000" dirty="0" smtClean="0">
              <a:latin typeface="Calibri" pitchFamily="34" charset="0"/>
            </a:endParaRPr>
          </a:p>
          <a:p>
            <a:pPr marL="365760" indent="-256032" algn="just" eaLnBrk="1" fontAlgn="auto" hangingPunct="1">
              <a:spcAft>
                <a:spcPts val="0"/>
              </a:spcAft>
              <a:buFont typeface="Wingdings 3"/>
              <a:buChar char=""/>
              <a:defRPr/>
            </a:pPr>
            <a:r>
              <a:rPr lang="el-GR" sz="2800" b="1" dirty="0" smtClean="0">
                <a:solidFill>
                  <a:schemeClr val="bg2">
                    <a:lumMod val="25000"/>
                  </a:schemeClr>
                </a:solidFill>
                <a:latin typeface="Calibri" pitchFamily="34" charset="0"/>
              </a:rPr>
              <a:t>Διαχειριστική </a:t>
            </a:r>
          </a:p>
          <a:p>
            <a:pPr marL="365760" indent="-256032" algn="just" eaLnBrk="1" fontAlgn="auto" hangingPunct="1">
              <a:spcAft>
                <a:spcPts val="0"/>
              </a:spcAft>
              <a:buFont typeface="Wingdings 3"/>
              <a:buNone/>
              <a:defRPr/>
            </a:pPr>
            <a:r>
              <a:rPr lang="el-GR" sz="2000" dirty="0" smtClean="0">
                <a:latin typeface="Calibri" pitchFamily="34" charset="0"/>
              </a:rPr>
              <a:t>Βελτιστοποίηση της χρήσης πόρων με βάση την αντικειμενικότητα. Ανεξάρτητοι αξιολογητές.</a:t>
            </a:r>
          </a:p>
          <a:p>
            <a:pPr marL="365760" indent="-256032" algn="just" eaLnBrk="1" fontAlgn="auto" hangingPunct="1">
              <a:spcAft>
                <a:spcPts val="0"/>
              </a:spcAft>
              <a:buFont typeface="Wingdings 3"/>
              <a:buChar char=""/>
              <a:defRPr/>
            </a:pPr>
            <a:endParaRPr lang="el-GR" sz="2000" dirty="0" smtClean="0">
              <a:solidFill>
                <a:schemeClr val="accent5">
                  <a:lumMod val="60000"/>
                  <a:lumOff val="40000"/>
                </a:schemeClr>
              </a:solidFill>
              <a:latin typeface="Calibri" pitchFamily="34" charset="0"/>
            </a:endParaRPr>
          </a:p>
          <a:p>
            <a:pPr marL="365760" indent="-256032" algn="just" eaLnBrk="1" fontAlgn="auto" hangingPunct="1">
              <a:spcAft>
                <a:spcPts val="0"/>
              </a:spcAft>
              <a:buFont typeface="Wingdings 3"/>
              <a:buChar char=""/>
              <a:defRPr/>
            </a:pPr>
            <a:r>
              <a:rPr lang="el-GR" sz="2800" b="1" dirty="0" smtClean="0">
                <a:solidFill>
                  <a:schemeClr val="bg2">
                    <a:lumMod val="25000"/>
                  </a:schemeClr>
                </a:solidFill>
                <a:latin typeface="Calibri" pitchFamily="34" charset="0"/>
              </a:rPr>
              <a:t>Δημοκρατική</a:t>
            </a:r>
          </a:p>
          <a:p>
            <a:pPr marL="365760" indent="-256032" algn="just" eaLnBrk="1" fontAlgn="auto" hangingPunct="1">
              <a:spcAft>
                <a:spcPts val="0"/>
              </a:spcAft>
              <a:buFont typeface="Wingdings 3"/>
              <a:buNone/>
              <a:defRPr/>
            </a:pPr>
            <a:r>
              <a:rPr lang="el-GR" sz="2000" dirty="0" smtClean="0">
                <a:latin typeface="Calibri" pitchFamily="34" charset="0"/>
              </a:rPr>
              <a:t>Εμπλοκή των πολιτών και ενημέρωσή τους για τα αποτελέσματα και τις επιδράσεις του προγράμματος. Απόψεις και κρίσεις από εκλεγμένους εκπροσώπους.</a:t>
            </a:r>
          </a:p>
          <a:p>
            <a:pPr marL="365760" indent="-256032" algn="just" eaLnBrk="1" fontAlgn="auto" hangingPunct="1">
              <a:spcAft>
                <a:spcPts val="0"/>
              </a:spcAft>
              <a:buFont typeface="Wingdings 3"/>
              <a:buNone/>
              <a:defRPr/>
            </a:pPr>
            <a:endParaRPr lang="el-GR" sz="2000" dirty="0" smtClean="0">
              <a:latin typeface="Calibri" pitchFamily="34" charset="0"/>
            </a:endParaRPr>
          </a:p>
          <a:p>
            <a:pPr marL="365760" indent="-256032" algn="just" eaLnBrk="1" fontAlgn="auto" hangingPunct="1">
              <a:spcAft>
                <a:spcPts val="0"/>
              </a:spcAft>
              <a:buFont typeface="Wingdings 3"/>
              <a:buChar char=""/>
              <a:defRPr/>
            </a:pPr>
            <a:r>
              <a:rPr lang="el-GR" sz="2800" b="1" dirty="0" smtClean="0">
                <a:solidFill>
                  <a:schemeClr val="bg2">
                    <a:lumMod val="25000"/>
                  </a:schemeClr>
                </a:solidFill>
                <a:latin typeface="Calibri" pitchFamily="34" charset="0"/>
              </a:rPr>
              <a:t>Συμμετοχική</a:t>
            </a:r>
          </a:p>
          <a:p>
            <a:pPr marL="365760" indent="-256032" algn="just" eaLnBrk="1" fontAlgn="auto" hangingPunct="1">
              <a:spcAft>
                <a:spcPts val="0"/>
              </a:spcAft>
              <a:buFont typeface="Wingdings 3"/>
              <a:buNone/>
              <a:defRPr/>
            </a:pPr>
            <a:r>
              <a:rPr lang="el-GR" sz="2000" dirty="0" smtClean="0">
                <a:latin typeface="Calibri" pitchFamily="34" charset="0"/>
              </a:rPr>
              <a:t>Συλλογική διαδικασία επίλυσης προβλημάτων με αμεροληψία. Απόψεις και κρίσεις από τους πρωταγωνιστές των δράσεων.</a:t>
            </a:r>
          </a:p>
          <a:p>
            <a:pPr marL="365760" indent="-256032" eaLnBrk="1" fontAlgn="auto" hangingPunct="1">
              <a:spcAft>
                <a:spcPts val="0"/>
              </a:spcAft>
              <a:buFont typeface="Wingdings 3"/>
              <a:buChar char=""/>
              <a:defRPr/>
            </a:pP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Δραστηριότητα </a:t>
            </a:r>
            <a:endParaRPr lang="el-GR" b="1" dirty="0"/>
          </a:p>
        </p:txBody>
      </p:sp>
      <p:sp>
        <p:nvSpPr>
          <p:cNvPr id="3" name="2 - Θέση περιεχομένου"/>
          <p:cNvSpPr>
            <a:spLocks noGrp="1"/>
          </p:cNvSpPr>
          <p:nvPr>
            <p:ph sz="quarter" idx="1"/>
          </p:nvPr>
        </p:nvSpPr>
        <p:spPr/>
        <p:txBody>
          <a:bodyPr/>
          <a:lstStyle/>
          <a:p>
            <a:r>
              <a:rPr lang="el-GR" dirty="0" smtClean="0"/>
              <a:t>Σκεφτείτε ένα επιμορφωτικό πρόγραμμα στο οποίο έχετε συμμετάσχει. </a:t>
            </a:r>
            <a:endParaRPr lang="en-US" dirty="0" smtClean="0"/>
          </a:p>
          <a:p>
            <a:r>
              <a:rPr lang="el-GR" dirty="0" smtClean="0"/>
              <a:t>Πιο μοντέλο αξιολόγησης ήταν το πιο κατάλληλο;</a:t>
            </a:r>
            <a:endParaRPr lang="en-US" dirty="0" smtClean="0"/>
          </a:p>
          <a:p>
            <a:r>
              <a:rPr lang="el-GR" dirty="0" smtClean="0"/>
              <a:t>Αιτιολογείστε την άποψή σας.</a:t>
            </a:r>
            <a:endParaRPr lang="en-US" dirty="0" smtClean="0"/>
          </a:p>
          <a:p>
            <a:endParaRPr lang="en-US" dirty="0" smtClean="0"/>
          </a:p>
          <a:p>
            <a:pPr>
              <a:buNone/>
            </a:pP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274638"/>
            <a:ext cx="8229600" cy="634082"/>
          </a:xfrm>
          <a:solidFill>
            <a:schemeClr val="accent1">
              <a:lumMod val="40000"/>
              <a:lumOff val="60000"/>
            </a:schemeClr>
          </a:solidFill>
        </p:spPr>
        <p:txBody>
          <a:bodyPr>
            <a:normAutofit fontScale="90000"/>
          </a:bodyPr>
          <a:lstStyle/>
          <a:p>
            <a:pPr algn="ctr" eaLnBrk="1" fontAlgn="auto" hangingPunct="1">
              <a:spcAft>
                <a:spcPts val="0"/>
              </a:spcAft>
              <a:defRPr/>
            </a:pPr>
            <a:r>
              <a:rPr lang="el-GR" sz="2400" dirty="0" smtClean="0">
                <a:solidFill>
                  <a:schemeClr val="accent4"/>
                </a:solidFill>
                <a:effectLst/>
                <a:latin typeface="Calibri" pitchFamily="34" charset="0"/>
              </a:rPr>
              <a:t/>
            </a:r>
            <a:br>
              <a:rPr lang="el-GR" sz="2400" dirty="0" smtClean="0">
                <a:solidFill>
                  <a:schemeClr val="accent4"/>
                </a:solidFill>
                <a:effectLst/>
                <a:latin typeface="Calibri" pitchFamily="34" charset="0"/>
              </a:rPr>
            </a:br>
            <a:r>
              <a:rPr lang="el-GR" sz="3600" b="1" dirty="0" smtClean="0">
                <a:solidFill>
                  <a:schemeClr val="bg2">
                    <a:lumMod val="25000"/>
                  </a:schemeClr>
                </a:solidFill>
                <a:effectLst/>
                <a:latin typeface="Calibri" pitchFamily="34" charset="0"/>
              </a:rPr>
              <a:t>Συμπερασματικές κρίσεις</a:t>
            </a:r>
            <a:endParaRPr lang="el-GR" sz="3600" b="1" dirty="0">
              <a:solidFill>
                <a:schemeClr val="bg2">
                  <a:lumMod val="25000"/>
                </a:schemeClr>
              </a:solidFill>
              <a:effectLst/>
              <a:latin typeface="Calibri" pitchFamily="34" charset="0"/>
            </a:endParaRPr>
          </a:p>
        </p:txBody>
      </p:sp>
      <p:sp>
        <p:nvSpPr>
          <p:cNvPr id="37889" name="1 - Θέση περιεχομένου"/>
          <p:cNvSpPr>
            <a:spLocks noGrp="1"/>
          </p:cNvSpPr>
          <p:nvPr>
            <p:ph sz="quarter" idx="1"/>
          </p:nvPr>
        </p:nvSpPr>
        <p:spPr>
          <a:xfrm>
            <a:off x="395288" y="908050"/>
            <a:ext cx="8229600" cy="5113238"/>
          </a:xfrm>
        </p:spPr>
        <p:txBody>
          <a:bodyPr>
            <a:normAutofit/>
          </a:bodyPr>
          <a:lstStyle/>
          <a:p>
            <a:pPr algn="just" eaLnBrk="1" hangingPunct="1"/>
            <a:endParaRPr lang="el-GR" sz="1800" dirty="0" smtClean="0">
              <a:latin typeface="Calibri" pitchFamily="34" charset="0"/>
            </a:endParaRPr>
          </a:p>
          <a:p>
            <a:pPr algn="just" eaLnBrk="1" hangingPunct="1"/>
            <a:endParaRPr lang="el-GR" sz="1800" dirty="0" smtClean="0">
              <a:latin typeface="Calibri" pitchFamily="34" charset="0"/>
            </a:endParaRPr>
          </a:p>
          <a:p>
            <a:pPr algn="just" eaLnBrk="1" hangingPunct="1"/>
            <a:r>
              <a:rPr lang="el-GR" sz="1800" dirty="0" smtClean="0">
                <a:latin typeface="Calibri" pitchFamily="34" charset="0"/>
              </a:rPr>
              <a:t>Η διερεύνηση των εκπαιδευτικών αναγκών αποτελεί </a:t>
            </a:r>
            <a:r>
              <a:rPr lang="el-GR" sz="1800" b="1" dirty="0" smtClean="0">
                <a:latin typeface="Calibri" pitchFamily="34" charset="0"/>
              </a:rPr>
              <a:t>την κύρια αφετηρία </a:t>
            </a:r>
            <a:r>
              <a:rPr lang="el-GR" sz="1800" dirty="0" smtClean="0">
                <a:latin typeface="Calibri" pitchFamily="34" charset="0"/>
              </a:rPr>
              <a:t>για τον σχεδιασμό και τη δόμηση προγραμμάτων εκπαίδευσης ενηλίκων.</a:t>
            </a:r>
          </a:p>
          <a:p>
            <a:pPr algn="just" eaLnBrk="1" hangingPunct="1"/>
            <a:endParaRPr lang="el-GR" sz="1800" dirty="0" smtClean="0">
              <a:latin typeface="Calibri" pitchFamily="34" charset="0"/>
            </a:endParaRPr>
          </a:p>
          <a:p>
            <a:pPr algn="just" eaLnBrk="1" hangingPunct="1"/>
            <a:r>
              <a:rPr lang="el-GR" sz="1800" dirty="0" smtClean="0">
                <a:latin typeface="Calibri" pitchFamily="34" charset="0"/>
              </a:rPr>
              <a:t>Αποτελεί μια </a:t>
            </a:r>
            <a:r>
              <a:rPr lang="el-GR" sz="1800" b="1" dirty="0" smtClean="0">
                <a:latin typeface="Calibri" pitchFamily="34" charset="0"/>
              </a:rPr>
              <a:t>σύνθετη διαδικασία </a:t>
            </a:r>
            <a:r>
              <a:rPr lang="el-GR" sz="1800" dirty="0" smtClean="0">
                <a:latin typeface="Calibri" pitchFamily="34" charset="0"/>
              </a:rPr>
              <a:t>κατά την οποία οφείλει να συμπεριλαμβάνει και τους ίδιους τους εκπαιδευτικούς προκειμένου να ενισχυθεί </a:t>
            </a:r>
            <a:r>
              <a:rPr lang="el-GR" sz="1800" b="1" dirty="0" smtClean="0">
                <a:latin typeface="Calibri" pitchFamily="34" charset="0"/>
              </a:rPr>
              <a:t>η διαθεσιμότητά </a:t>
            </a:r>
            <a:r>
              <a:rPr lang="el-GR" sz="1800" dirty="0" smtClean="0">
                <a:latin typeface="Calibri" pitchFamily="34" charset="0"/>
              </a:rPr>
              <a:t>τους και να </a:t>
            </a:r>
            <a:r>
              <a:rPr lang="el-GR" sz="1800" b="1" dirty="0" smtClean="0">
                <a:latin typeface="Calibri" pitchFamily="34" charset="0"/>
              </a:rPr>
              <a:t>εξειδικευτούν</a:t>
            </a:r>
            <a:r>
              <a:rPr lang="el-GR" sz="1800" dirty="0" smtClean="0">
                <a:latin typeface="Calibri" pitchFamily="34" charset="0"/>
              </a:rPr>
              <a:t> οι επιμέρους στόχοι και το περιεχόμενο του προγράμματος.</a:t>
            </a:r>
          </a:p>
          <a:p>
            <a:pPr algn="just" eaLnBrk="1" hangingPunct="1"/>
            <a:endParaRPr lang="el-GR" sz="1800" dirty="0" smtClean="0">
              <a:latin typeface="Calibri" pitchFamily="34" charset="0"/>
            </a:endParaRPr>
          </a:p>
          <a:p>
            <a:pPr algn="just" eaLnBrk="1" hangingPunct="1"/>
            <a:r>
              <a:rPr lang="el-GR" sz="1800" dirty="0" smtClean="0">
                <a:latin typeface="Calibri" pitchFamily="34" charset="0"/>
              </a:rPr>
              <a:t>Η αξιολόγηση θεωρείται ως μία από </a:t>
            </a:r>
            <a:r>
              <a:rPr lang="el-GR" sz="1800" b="1" dirty="0" smtClean="0">
                <a:latin typeface="Calibri" pitchFamily="34" charset="0"/>
              </a:rPr>
              <a:t>τις αναγκαιότερες διαστάσεις </a:t>
            </a:r>
            <a:r>
              <a:rPr lang="el-GR" sz="1800" dirty="0" smtClean="0">
                <a:latin typeface="Calibri" pitchFamily="34" charset="0"/>
              </a:rPr>
              <a:t>στο σχεδιασμό και στην ολοκλήρωση της υλοποίησης ενός εκπαιδευτικού προγράμματος καθώς </a:t>
            </a:r>
            <a:r>
              <a:rPr lang="el-GR" sz="1800" b="1" dirty="0" smtClean="0">
                <a:latin typeface="Calibri" pitchFamily="34" charset="0"/>
              </a:rPr>
              <a:t>συγκρίνουμε</a:t>
            </a:r>
            <a:r>
              <a:rPr lang="el-GR" sz="1800" dirty="0" smtClean="0">
                <a:latin typeface="Calibri" pitchFamily="34" charset="0"/>
              </a:rPr>
              <a:t> το αποτέλεσμα </a:t>
            </a:r>
            <a:r>
              <a:rPr lang="el-GR" sz="1800" b="1" dirty="0" smtClean="0">
                <a:latin typeface="Calibri" pitchFamily="34" charset="0"/>
              </a:rPr>
              <a:t>με τον αρχικό σκοπό </a:t>
            </a:r>
            <a:r>
              <a:rPr lang="el-GR" sz="1800" dirty="0" smtClean="0">
                <a:latin typeface="Calibri" pitchFamily="34" charset="0"/>
              </a:rPr>
              <a:t>και </a:t>
            </a:r>
            <a:r>
              <a:rPr lang="el-GR" sz="1800" b="1" dirty="0" smtClean="0">
                <a:latin typeface="Calibri" pitchFamily="34" charset="0"/>
              </a:rPr>
              <a:t>τους επιμέρους στόχους </a:t>
            </a:r>
            <a:r>
              <a:rPr lang="el-GR" sz="1800" dirty="0" smtClean="0">
                <a:latin typeface="Calibri" pitchFamily="34" charset="0"/>
              </a:rPr>
              <a:t>του εκπαιδευτικού προγράμματος, προχωράμε δηλαδή σε μια γενικότερη εκτίμηση της πορείας του στηριζόμενοι σε κάποια κριτήρια.</a:t>
            </a:r>
          </a:p>
          <a:p>
            <a:pPr algn="just" eaLnBrk="1" hangingPunct="1"/>
            <a:endParaRPr lang="el-GR" sz="2000" dirty="0" smtClean="0">
              <a:latin typeface="Calibri"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79512" y="2276872"/>
            <a:ext cx="8712968" cy="1754326"/>
          </a:xfrm>
          <a:prstGeom prst="rect">
            <a:avLst/>
          </a:prstGeom>
          <a:solidFill>
            <a:schemeClr val="accent1">
              <a:lumMod val="20000"/>
              <a:lumOff val="80000"/>
            </a:schemeClr>
          </a:solidFill>
        </p:spPr>
        <p:txBody>
          <a:bodyPr wrap="square" lIns="91440" tIns="45720" rIns="91440" bIns="45720">
            <a:spAutoFit/>
          </a:bodyPr>
          <a:lstStyle/>
          <a:p>
            <a:pPr algn="ctr"/>
            <a:r>
              <a:rPr lang="el-GR" sz="5400" b="1" cap="none" spc="50" dirty="0" smtClean="0">
                <a:ln w="12700" cmpd="sng">
                  <a:solidFill>
                    <a:schemeClr val="accent6">
                      <a:satMod val="120000"/>
                      <a:shade val="80000"/>
                    </a:schemeClr>
                  </a:solidFill>
                  <a:prstDash val="solid"/>
                </a:ln>
                <a:effectLst>
                  <a:glow rad="53100">
                    <a:schemeClr val="accent6">
                      <a:satMod val="180000"/>
                      <a:alpha val="30000"/>
                    </a:schemeClr>
                  </a:glow>
                </a:effectLst>
              </a:rPr>
              <a:t>Σας ευχαριστώ για την προσοχή σας!</a:t>
            </a:r>
            <a:endParaRPr lang="el-GR" sz="5400" b="1" cap="none" spc="50" dirty="0">
              <a:ln w="12700" cmpd="sng">
                <a:solidFill>
                  <a:schemeClr val="accent6">
                    <a:satMod val="120000"/>
                    <a:shade val="80000"/>
                  </a:schemeClr>
                </a:solidFill>
                <a:prstDash val="solid"/>
              </a:ln>
              <a:effectLst>
                <a:glow rad="53100">
                  <a:schemeClr val="accent6">
                    <a:satMod val="180000"/>
                    <a:alpha val="30000"/>
                  </a:schemeClr>
                </a:glo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16632"/>
            <a:ext cx="8892480" cy="936104"/>
          </a:xfrm>
          <a:solidFill>
            <a:schemeClr val="accent1">
              <a:lumMod val="60000"/>
              <a:lumOff val="40000"/>
            </a:schemeClr>
          </a:solidFill>
        </p:spPr>
        <p:txBody>
          <a:bodyPr>
            <a:noAutofit/>
          </a:bodyPr>
          <a:lstStyle/>
          <a:p>
            <a:r>
              <a:rPr lang="el-GR" sz="2800" b="1" dirty="0" smtClean="0">
                <a:solidFill>
                  <a:schemeClr val="tx1"/>
                </a:solidFill>
              </a:rPr>
              <a:t>2</a:t>
            </a:r>
            <a:r>
              <a:rPr lang="el-GR" sz="2800" b="1" baseline="30000" dirty="0" smtClean="0">
                <a:solidFill>
                  <a:schemeClr val="tx1"/>
                </a:solidFill>
              </a:rPr>
              <a:t>ο</a:t>
            </a:r>
            <a:r>
              <a:rPr lang="el-GR" sz="2800" b="1" dirty="0" smtClean="0">
                <a:solidFill>
                  <a:schemeClr val="tx1"/>
                </a:solidFill>
              </a:rPr>
              <a:t> στάδιο: Διατύπωση στόχων του προγράμματος</a:t>
            </a:r>
            <a:r>
              <a:rPr lang="el-GR" sz="2400" b="1" dirty="0" smtClean="0">
                <a:solidFill>
                  <a:schemeClr val="tx1"/>
                </a:solidFill>
              </a:rPr>
              <a:t> </a:t>
            </a:r>
            <a:endParaRPr lang="el-GR" sz="2400" b="1" dirty="0">
              <a:solidFill>
                <a:schemeClr val="tx1"/>
              </a:solidFill>
            </a:endParaRPr>
          </a:p>
        </p:txBody>
      </p:sp>
      <p:sp>
        <p:nvSpPr>
          <p:cNvPr id="3" name="2 - Θέση περιεχομένου"/>
          <p:cNvSpPr>
            <a:spLocks noGrp="1"/>
          </p:cNvSpPr>
          <p:nvPr>
            <p:ph sz="quarter" idx="1"/>
          </p:nvPr>
        </p:nvSpPr>
        <p:spPr/>
        <p:txBody>
          <a:bodyPr/>
          <a:lstStyle/>
          <a:p>
            <a:pPr algn="ctr"/>
            <a:r>
              <a:rPr lang="el-GR" dirty="0" smtClean="0"/>
              <a:t>Ο σκοπός και το περιεχόμενο του προγράμματος καθορίζουν:</a:t>
            </a:r>
          </a:p>
          <a:p>
            <a:pPr algn="ctr"/>
            <a:endParaRPr lang="el-GR" dirty="0" smtClean="0"/>
          </a:p>
          <a:p>
            <a:pPr algn="ctr">
              <a:buNone/>
            </a:pPr>
            <a:r>
              <a:rPr lang="el-GR" b="1" i="1" dirty="0" smtClean="0"/>
              <a:t>τ  ο  υ  ς        σ   τ  ό  χ  ο   υ  ς  </a:t>
            </a:r>
          </a:p>
          <a:p>
            <a:pPr algn="ctr">
              <a:buNone/>
            </a:pPr>
            <a:endParaRPr lang="el-GR" b="1" i="1" dirty="0" smtClean="0"/>
          </a:p>
          <a:p>
            <a:pPr algn="ctr">
              <a:buNone/>
            </a:pPr>
            <a:r>
              <a:rPr lang="el-GR" b="1" i="1" dirty="0" smtClean="0"/>
              <a:t>Τι είναι, ωστόσο, σκοπός και τι στόχος;</a:t>
            </a:r>
            <a:endParaRPr lang="el-GR" b="1" i="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4034" name="Rectangle 2"/>
          <p:cNvSpPr>
            <a:spLocks noGrp="1"/>
          </p:cNvSpPr>
          <p:nvPr>
            <p:ph type="title"/>
          </p:nvPr>
        </p:nvSpPr>
        <p:spPr bwMode="auto">
          <a:solidFill>
            <a:schemeClr val="bg2"/>
          </a:solidFill>
        </p:spPr>
        <p:txBody>
          <a:bodyPr wrap="square" lIns="91440" tIns="45720" rIns="91440" bIns="45720" numCol="1" anchorCtr="0" compatLnSpc="1">
            <a:prstTxWarp prst="textNoShape">
              <a:avLst/>
            </a:prstTxWarp>
            <a:normAutofit/>
          </a:bodyPr>
          <a:lstStyle/>
          <a:p>
            <a:pPr eaLnBrk="1" hangingPunct="1">
              <a:defRPr/>
            </a:pPr>
            <a:r>
              <a:rPr lang="el-GR" sz="3200" b="1" dirty="0" smtClean="0">
                <a:solidFill>
                  <a:schemeClr val="tx1"/>
                </a:solidFill>
                <a:effectLst/>
              </a:rPr>
              <a:t>Σκοπός και στόχοι: ορισμός </a:t>
            </a:r>
          </a:p>
        </p:txBody>
      </p:sp>
      <p:sp>
        <p:nvSpPr>
          <p:cNvPr id="21506" name="Rectangle 3"/>
          <p:cNvSpPr>
            <a:spLocks noGrp="1"/>
          </p:cNvSpPr>
          <p:nvPr>
            <p:ph sz="quarter" idx="1"/>
          </p:nvPr>
        </p:nvSpPr>
        <p:spPr/>
        <p:txBody>
          <a:bodyPr>
            <a:normAutofit/>
          </a:bodyPr>
          <a:lstStyle/>
          <a:p>
            <a:pPr algn="just" eaLnBrk="1" hangingPunct="1"/>
            <a:r>
              <a:rPr lang="en-US" sz="3200" dirty="0" smtClean="0">
                <a:latin typeface="Calibri" pitchFamily="34" charset="0"/>
              </a:rPr>
              <a:t>O</a:t>
            </a:r>
            <a:r>
              <a:rPr lang="el-GR" sz="3200" dirty="0" smtClean="0">
                <a:latin typeface="Calibri" pitchFamily="34" charset="0"/>
              </a:rPr>
              <a:t> </a:t>
            </a:r>
            <a:r>
              <a:rPr lang="el-GR" sz="3200" b="1" i="1" dirty="0" smtClean="0">
                <a:latin typeface="Calibri" pitchFamily="34" charset="0"/>
              </a:rPr>
              <a:t>σκοπός</a:t>
            </a:r>
            <a:r>
              <a:rPr lang="el-GR" sz="3200" dirty="0" smtClean="0">
                <a:latin typeface="Calibri" pitchFamily="34" charset="0"/>
              </a:rPr>
              <a:t> ενός προγράμματος είναι μια γενική δήλωση προθέσεων, χωρίς να δηλώνονται απαραίτητα τα επιδιωκόμενα αποτελέσματα με τρόπο σαφή και αναλυτικό.</a:t>
            </a:r>
          </a:p>
          <a:p>
            <a:pPr algn="just" eaLnBrk="1" hangingPunct="1"/>
            <a:r>
              <a:rPr lang="el-GR" sz="3200" dirty="0" smtClean="0">
                <a:latin typeface="Calibri" pitchFamily="34" charset="0"/>
              </a:rPr>
              <a:t>Ο </a:t>
            </a:r>
            <a:r>
              <a:rPr lang="el-GR" sz="3200" b="1" i="1" dirty="0" smtClean="0">
                <a:latin typeface="Calibri" pitchFamily="34" charset="0"/>
              </a:rPr>
              <a:t>στόχος</a:t>
            </a:r>
            <a:r>
              <a:rPr lang="el-GR" sz="3200" dirty="0" smtClean="0">
                <a:latin typeface="Calibri" pitchFamily="34" charset="0"/>
              </a:rPr>
              <a:t>, αντίθετα, αναφέρεται με τρόπο σαφή και αναλυτικό στα επιδιωκόμενα αποτελέσματα </a:t>
            </a:r>
            <a:r>
              <a:rPr lang="el-GR" sz="1200" dirty="0" smtClean="0">
                <a:latin typeface="Calibri" pitchFamily="34" charset="0"/>
              </a:rPr>
              <a:t>(</a:t>
            </a:r>
            <a:r>
              <a:rPr lang="el-GR" sz="1200" dirty="0" err="1" smtClean="0">
                <a:latin typeface="Calibri" pitchFamily="34" charset="0"/>
              </a:rPr>
              <a:t>Γιαννακοπούλου</a:t>
            </a:r>
            <a:r>
              <a:rPr lang="el-GR" sz="1200" dirty="0" smtClean="0">
                <a:latin typeface="Calibri" pitchFamily="34" charset="0"/>
              </a:rPr>
              <a:t>, 2003; Καραλής, 2005).</a:t>
            </a:r>
            <a:endParaRPr lang="el-GR" sz="12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solidFill>
            <a:schemeClr val="accent1">
              <a:lumMod val="40000"/>
              <a:lumOff val="60000"/>
            </a:schemeClr>
          </a:solidFill>
        </p:spPr>
        <p:txBody>
          <a:bodyPr/>
          <a:lstStyle/>
          <a:p>
            <a:r>
              <a:rPr lang="el-GR" b="1" dirty="0" smtClean="0">
                <a:solidFill>
                  <a:schemeClr val="tx1"/>
                </a:solidFill>
              </a:rPr>
              <a:t>Σκοπός και στόχος…</a:t>
            </a:r>
            <a:endParaRPr lang="el-GR" b="1" dirty="0">
              <a:solidFill>
                <a:schemeClr val="tx1"/>
              </a:solidFill>
            </a:endParaRPr>
          </a:p>
        </p:txBody>
      </p:sp>
      <p:sp>
        <p:nvSpPr>
          <p:cNvPr id="22529" name="Rectangle 3"/>
          <p:cNvSpPr>
            <a:spLocks noGrp="1"/>
          </p:cNvSpPr>
          <p:nvPr>
            <p:ph sz="quarter" idx="1"/>
          </p:nvPr>
        </p:nvSpPr>
        <p:spPr/>
        <p:txBody>
          <a:bodyPr>
            <a:normAutofit lnSpcReduction="10000"/>
          </a:bodyPr>
          <a:lstStyle/>
          <a:p>
            <a:pPr algn="just" eaLnBrk="1" hangingPunct="1">
              <a:buNone/>
            </a:pPr>
            <a:endParaRPr lang="el-GR" sz="2800" u="sng" dirty="0" smtClean="0">
              <a:latin typeface="Calibri" pitchFamily="34" charset="0"/>
            </a:endParaRPr>
          </a:p>
          <a:p>
            <a:pPr algn="just" eaLnBrk="1" hangingPunct="1"/>
            <a:r>
              <a:rPr lang="el-GR" sz="2800" u="sng" dirty="0" smtClean="0">
                <a:latin typeface="Calibri" pitchFamily="34" charset="0"/>
              </a:rPr>
              <a:t>Ο σκοπός</a:t>
            </a:r>
            <a:r>
              <a:rPr lang="el-GR" sz="2800" dirty="0" smtClean="0">
                <a:latin typeface="Calibri" pitchFamily="34" charset="0"/>
              </a:rPr>
              <a:t> αποτελεί μια γενικότερη διατύπωση των προθέσεων και των επιδιώξεων του προγράμματος, ενώ </a:t>
            </a:r>
            <a:r>
              <a:rPr lang="el-GR" sz="2800" u="sng" dirty="0" smtClean="0">
                <a:latin typeface="Calibri" pitchFamily="34" charset="0"/>
              </a:rPr>
              <a:t>οι στόχοι</a:t>
            </a:r>
            <a:r>
              <a:rPr lang="el-GR" sz="2800" dirty="0" smtClean="0">
                <a:latin typeface="Calibri" pitchFamily="34" charset="0"/>
              </a:rPr>
              <a:t> αποτελούν λεπτομερέστερες διατυπώσεις για τα αναμενόμενα αποτελέσματα από την παρακολούθηση του προγράμματος. </a:t>
            </a:r>
          </a:p>
          <a:p>
            <a:pPr algn="just" eaLnBrk="1" hangingPunct="1"/>
            <a:endParaRPr lang="el-GR" sz="2800" dirty="0" smtClean="0">
              <a:latin typeface="Calibri" pitchFamily="34" charset="0"/>
            </a:endParaRPr>
          </a:p>
          <a:p>
            <a:pPr algn="just" eaLnBrk="1" hangingPunct="1"/>
            <a:r>
              <a:rPr lang="el-GR" sz="2800" dirty="0" smtClean="0">
                <a:latin typeface="Calibri" pitchFamily="34" charset="0"/>
              </a:rPr>
              <a:t>Ο σκοπός του προγράμματος αναφέρεται και στον σκοπό κάθε επιμέρους ενότητας του προγράμματος, η οποία στη συνέχεια αναλύεται σε επιμέρους στόχους.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 name="2 - Τίτλος"/>
          <p:cNvSpPr>
            <a:spLocks noGrp="1"/>
          </p:cNvSpPr>
          <p:nvPr>
            <p:ph type="title"/>
          </p:nvPr>
        </p:nvSpPr>
        <p:spPr>
          <a:solidFill>
            <a:schemeClr val="accent1">
              <a:lumMod val="40000"/>
              <a:lumOff val="60000"/>
            </a:schemeClr>
          </a:solidFill>
        </p:spPr>
        <p:txBody>
          <a:bodyPr/>
          <a:lstStyle/>
          <a:p>
            <a:r>
              <a:rPr lang="el-GR" b="1" dirty="0" smtClean="0">
                <a:solidFill>
                  <a:schemeClr val="tx1"/>
                </a:solidFill>
              </a:rPr>
              <a:t>Σκοπός και στόχος…</a:t>
            </a:r>
            <a:endParaRPr lang="el-GR" b="1" dirty="0">
              <a:solidFill>
                <a:schemeClr val="tx1"/>
              </a:solidFill>
            </a:endParaRPr>
          </a:p>
        </p:txBody>
      </p:sp>
      <p:sp>
        <p:nvSpPr>
          <p:cNvPr id="23553" name="Rectangle 3"/>
          <p:cNvSpPr>
            <a:spLocks noGrp="1"/>
          </p:cNvSpPr>
          <p:nvPr>
            <p:ph sz="quarter" idx="1"/>
          </p:nvPr>
        </p:nvSpPr>
        <p:spPr/>
        <p:txBody>
          <a:bodyPr>
            <a:normAutofit/>
          </a:bodyPr>
          <a:lstStyle/>
          <a:p>
            <a:pPr algn="just" eaLnBrk="1" hangingPunct="1">
              <a:lnSpc>
                <a:spcPct val="90000"/>
              </a:lnSpc>
            </a:pPr>
            <a:r>
              <a:rPr lang="el-GR" sz="2800" dirty="0" smtClean="0">
                <a:latin typeface="Calibri" pitchFamily="34" charset="0"/>
              </a:rPr>
              <a:t>Τόσο ο σκοπός όσο και οι ειδικότεροι στόχοι προκύπτουν ως αποτέλεσµα της διαδικασίας διερεύνησης των εκπαιδευτικών αναγκών. </a:t>
            </a:r>
          </a:p>
          <a:p>
            <a:pPr algn="just" eaLnBrk="1" hangingPunct="1">
              <a:lnSpc>
                <a:spcPct val="90000"/>
              </a:lnSpc>
            </a:pPr>
            <a:r>
              <a:rPr lang="el-GR" sz="2800" dirty="0" smtClean="0">
                <a:latin typeface="Calibri" pitchFamily="34" charset="0"/>
              </a:rPr>
              <a:t>Ταυτόχρονα αποτελούν </a:t>
            </a:r>
            <a:r>
              <a:rPr lang="el-GR" sz="2800" b="1" dirty="0" smtClean="0">
                <a:latin typeface="Calibri" pitchFamily="34" charset="0"/>
              </a:rPr>
              <a:t>αντικείμενο διαπραγμάτευσης </a:t>
            </a:r>
            <a:r>
              <a:rPr lang="el-GR" sz="2800" dirty="0" smtClean="0">
                <a:latin typeface="Calibri" pitchFamily="34" charset="0"/>
              </a:rPr>
              <a:t>μεταξύ των </a:t>
            </a:r>
            <a:r>
              <a:rPr lang="el-GR" sz="2800" b="1" dirty="0" smtClean="0">
                <a:latin typeface="Calibri" pitchFamily="34" charset="0"/>
              </a:rPr>
              <a:t>οργανωτών</a:t>
            </a:r>
            <a:r>
              <a:rPr lang="el-GR" sz="2800" dirty="0" smtClean="0">
                <a:latin typeface="Calibri" pitchFamily="34" charset="0"/>
              </a:rPr>
              <a:t> του προγράµµατος και των </a:t>
            </a:r>
            <a:r>
              <a:rPr lang="el-GR" sz="2800" b="1" dirty="0" smtClean="0">
                <a:latin typeface="Calibri" pitchFamily="34" charset="0"/>
              </a:rPr>
              <a:t>εκπαιδευομένων</a:t>
            </a:r>
            <a:r>
              <a:rPr lang="el-GR" sz="2800" dirty="0" smtClean="0">
                <a:latin typeface="Calibri" pitchFamily="34" charset="0"/>
              </a:rPr>
              <a:t>, καθώς, όταν όταν οι στόχοι ενός προγράµµατος καλύπτουν τις ανάγκες των συµµετεχόντων, τότε προωθείται η </a:t>
            </a:r>
            <a:r>
              <a:rPr lang="el-GR" sz="2800" b="1" dirty="0" smtClean="0">
                <a:latin typeface="Calibri" pitchFamily="34" charset="0"/>
              </a:rPr>
              <a:t>ενεργητική συμμετοχή</a:t>
            </a:r>
            <a:r>
              <a:rPr lang="el-GR" sz="2800" dirty="0" smtClean="0">
                <a:latin typeface="Calibri" pitchFamily="34" charset="0"/>
              </a:rPr>
              <a:t> τους και εξουδετερώνονται τα </a:t>
            </a:r>
            <a:r>
              <a:rPr lang="el-GR" sz="2800" b="1" dirty="0" smtClean="0">
                <a:latin typeface="Calibri" pitchFamily="34" charset="0"/>
              </a:rPr>
              <a:t>φαινόμενα ελλιπούς παρακολούθησης ή αποχώρησης </a:t>
            </a:r>
            <a:r>
              <a:rPr lang="el-GR" sz="2800" dirty="0" smtClean="0">
                <a:latin typeface="Calibri" pitchFamily="34" charset="0"/>
              </a:rPr>
              <a:t>των εκπαιδευομένων από το πρόγραµµα.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251520" y="188640"/>
            <a:ext cx="8534400" cy="936104"/>
          </a:xfrm>
          <a:solidFill>
            <a:schemeClr val="accent1">
              <a:lumMod val="40000"/>
              <a:lumOff val="60000"/>
            </a:schemeClr>
          </a:solidFill>
        </p:spPr>
        <p:txBody>
          <a:bodyPr>
            <a:normAutofit fontScale="90000"/>
          </a:bodyPr>
          <a:lstStyle/>
          <a:p>
            <a:r>
              <a:rPr lang="el-GR" b="1" dirty="0" smtClean="0">
                <a:solidFill>
                  <a:schemeClr val="tx1"/>
                </a:solidFill>
              </a:rPr>
              <a:t>Συγκεκριμένα με τη διατύπωση του σκοπού καθορίζεται με σαφήνεια:</a:t>
            </a:r>
            <a:endParaRPr lang="el-GR" sz="3100" b="1" dirty="0">
              <a:solidFill>
                <a:schemeClr val="tx1"/>
              </a:solidFill>
            </a:endParaRPr>
          </a:p>
        </p:txBody>
      </p:sp>
      <p:sp>
        <p:nvSpPr>
          <p:cNvPr id="24577" name="Rectangle 3"/>
          <p:cNvSpPr>
            <a:spLocks noGrp="1"/>
          </p:cNvSpPr>
          <p:nvPr>
            <p:ph sz="quarter" idx="1"/>
          </p:nvPr>
        </p:nvSpPr>
        <p:spPr/>
        <p:txBody>
          <a:bodyPr>
            <a:normAutofit/>
          </a:bodyPr>
          <a:lstStyle/>
          <a:p>
            <a:pPr eaLnBrk="1" hangingPunct="1">
              <a:buFont typeface="Wingdings 3" pitchFamily="18" charset="2"/>
              <a:buNone/>
            </a:pPr>
            <a:endParaRPr lang="el-GR" dirty="0" smtClean="0"/>
          </a:p>
          <a:p>
            <a:pPr algn="just" eaLnBrk="1" hangingPunct="1"/>
            <a:r>
              <a:rPr lang="el-GR" dirty="0" smtClean="0"/>
              <a:t>Το αντικείμενο της  εκπαίδευσης, καθώς επίσης και ο πληθυσμός – στόχος του προγράµµατος.</a:t>
            </a:r>
          </a:p>
          <a:p>
            <a:pPr algn="just" eaLnBrk="1" hangingPunct="1">
              <a:buFont typeface="Wingdings 3" pitchFamily="18" charset="2"/>
              <a:buNone/>
            </a:pPr>
            <a:endParaRPr lang="el-GR" dirty="0" smtClean="0"/>
          </a:p>
          <a:p>
            <a:pPr algn="just" eaLnBrk="1" hangingPunct="1"/>
            <a:r>
              <a:rPr lang="el-GR" dirty="0" smtClean="0"/>
              <a:t>Το επιδιωκόµενο αποτέλεσµα από την εφαρμογή του </a:t>
            </a:r>
            <a:r>
              <a:rPr lang="el-GR" dirty="0" err="1" smtClean="0"/>
              <a:t>προγράµµατος</a:t>
            </a:r>
            <a:r>
              <a:rPr lang="el-GR" dirty="0" smtClean="0"/>
              <a:t>.</a:t>
            </a:r>
            <a:endParaRPr lang="en-US" dirty="0" smtClean="0"/>
          </a:p>
          <a:p>
            <a:pPr algn="just" eaLnBrk="1" hangingPunct="1"/>
            <a:endParaRPr lang="en-US" dirty="0" smtClean="0"/>
          </a:p>
          <a:p>
            <a:pPr algn="just" eaLnBrk="1" hangingPunct="1">
              <a:buNone/>
            </a:pPr>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a:solidFill>
            <a:schemeClr val="accent1">
              <a:lumMod val="40000"/>
              <a:lumOff val="60000"/>
            </a:schemeClr>
          </a:solidFill>
        </p:spPr>
        <p:txBody>
          <a:bodyPr wrap="square" lIns="91440" tIns="45720" rIns="91440" bIns="45720" numCol="1" anchorCtr="0" compatLnSpc="1">
            <a:prstTxWarp prst="textNoShape">
              <a:avLst/>
            </a:prstTxWarp>
            <a:normAutofit/>
          </a:bodyPr>
          <a:lstStyle/>
          <a:p>
            <a:pPr eaLnBrk="1" hangingPunct="1">
              <a:defRPr/>
            </a:pPr>
            <a:r>
              <a:rPr lang="el-GR" sz="3200" b="1" dirty="0" smtClean="0">
                <a:solidFill>
                  <a:schemeClr val="tx1"/>
                </a:solidFill>
                <a:effectLst/>
              </a:rPr>
              <a:t>Οι στόχοι θα πρέπει να είναι:</a:t>
            </a:r>
          </a:p>
        </p:txBody>
      </p:sp>
      <p:sp>
        <p:nvSpPr>
          <p:cNvPr id="25602" name="Rectangle 3"/>
          <p:cNvSpPr>
            <a:spLocks noGrp="1"/>
          </p:cNvSpPr>
          <p:nvPr>
            <p:ph sz="quarter" idx="1"/>
          </p:nvPr>
        </p:nvSpPr>
        <p:spPr/>
        <p:txBody>
          <a:bodyPr>
            <a:normAutofit/>
          </a:bodyPr>
          <a:lstStyle/>
          <a:p>
            <a:pPr eaLnBrk="1" hangingPunct="1"/>
            <a:endParaRPr lang="el-GR" dirty="0" smtClean="0"/>
          </a:p>
          <a:p>
            <a:pPr algn="just" eaLnBrk="1" hangingPunct="1"/>
            <a:r>
              <a:rPr lang="el-GR" b="1" u="sng" dirty="0" smtClean="0">
                <a:latin typeface="Calibri" pitchFamily="34" charset="0"/>
              </a:rPr>
              <a:t>Σαφείς,</a:t>
            </a:r>
            <a:r>
              <a:rPr lang="el-GR" dirty="0" smtClean="0">
                <a:latin typeface="Calibri" pitchFamily="34" charset="0"/>
              </a:rPr>
              <a:t> να προσδιορίζουν, δηλαδή, πλήρως το αποτέλεσµα που επιδιώκεται.</a:t>
            </a:r>
          </a:p>
          <a:p>
            <a:pPr algn="just" eaLnBrk="1" hangingPunct="1">
              <a:buNone/>
            </a:pPr>
            <a:endParaRPr lang="el-GR" dirty="0" smtClean="0">
              <a:latin typeface="Calibri" pitchFamily="34" charset="0"/>
            </a:endParaRPr>
          </a:p>
          <a:p>
            <a:pPr algn="just" eaLnBrk="1" hangingPunct="1"/>
            <a:r>
              <a:rPr lang="el-GR" b="1" u="sng" dirty="0" smtClean="0">
                <a:latin typeface="Calibri" pitchFamily="34" charset="0"/>
              </a:rPr>
              <a:t>Μετρήσιμοι,</a:t>
            </a:r>
            <a:r>
              <a:rPr lang="el-GR" dirty="0" smtClean="0">
                <a:latin typeface="Calibri" pitchFamily="34" charset="0"/>
              </a:rPr>
              <a:t> µε την έννοια πως εμπεριέχεται η δυνατότητα διαπίστωσης της επίτευξής τους.</a:t>
            </a:r>
          </a:p>
          <a:p>
            <a:pPr algn="just" eaLnBrk="1" hangingPunct="1">
              <a:buNone/>
            </a:pPr>
            <a:endParaRPr lang="el-GR" dirty="0" smtClean="0">
              <a:latin typeface="Calibri" pitchFamily="34" charset="0"/>
            </a:endParaRPr>
          </a:p>
          <a:p>
            <a:pPr algn="just" eaLnBrk="1" hangingPunct="1"/>
            <a:r>
              <a:rPr lang="el-GR" b="1" u="sng" dirty="0" smtClean="0">
                <a:latin typeface="Calibri" pitchFamily="34" charset="0"/>
              </a:rPr>
              <a:t>Εφικτοί,</a:t>
            </a:r>
            <a:r>
              <a:rPr lang="el-GR" dirty="0" smtClean="0">
                <a:latin typeface="Calibri" pitchFamily="34" charset="0"/>
              </a:rPr>
              <a:t> µε την έννοια πως παρέχεται η δυνατότητα επίτευξής τους στο πλαίσιο των υπαρχουσών συνθηκών.</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1426</TotalTime>
  <Words>1909</Words>
  <Application>Microsoft Office PowerPoint</Application>
  <PresentationFormat>Προβολή στην οθόνη (4:3)</PresentationFormat>
  <Paragraphs>229</Paragraphs>
  <Slides>36</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36</vt:i4>
      </vt:variant>
    </vt:vector>
  </HeadingPairs>
  <TitlesOfParts>
    <vt:vector size="37" baseType="lpstr">
      <vt:lpstr>Δημοτικός</vt:lpstr>
      <vt:lpstr>ΣΧΕΔΙΑΣΜΟΣ ΚΑΙ ΑΞΙΟΛΟΓΗΣΗ ΕΚΠΑΙΔΕΥΤΙΚΩΝ ΠΡΟΓΡΑΜΜΑΤΩΝ</vt:lpstr>
      <vt:lpstr>Βασικά στάδια σχεδιασμού ενός προγράμματος επιμόρφωσης</vt:lpstr>
      <vt:lpstr>Δραστηριότητα </vt:lpstr>
      <vt:lpstr>2ο στάδιο: Διατύπωση στόχων του προγράμματος </vt:lpstr>
      <vt:lpstr>Σκοπός και στόχοι: ορισμός </vt:lpstr>
      <vt:lpstr>Σκοπός και στόχος…</vt:lpstr>
      <vt:lpstr>Σκοπός και στόχος…</vt:lpstr>
      <vt:lpstr>Συγκεκριμένα με τη διατύπωση του σκοπού καθορίζεται με σαφήνεια:</vt:lpstr>
      <vt:lpstr>Οι στόχοι θα πρέπει να είναι:</vt:lpstr>
      <vt:lpstr>      Ταξινόμηση στόχων (Bloom) (1)</vt:lpstr>
      <vt:lpstr>      Ταξινόμηση στόχων (Bloom) (2)</vt:lpstr>
      <vt:lpstr>                      Προϋποθέσεις επιτυχημένης διατύπωσης Διδακτικών Στόχων (1) </vt:lpstr>
      <vt:lpstr>Προϋποθέσεις επιτυχημένης διατύπωσης Διδακτικών Στόχων (2)</vt:lpstr>
      <vt:lpstr>Δραστηριότητα </vt:lpstr>
      <vt:lpstr>Δραστηριότητα </vt:lpstr>
      <vt:lpstr>Δραστηριότητα </vt:lpstr>
      <vt:lpstr>        3ο στάδιο:  Καθορισμός και οργάνωση του περιεχομένου.  </vt:lpstr>
      <vt:lpstr>4ο στάδιο: Εκπαιδευτικές τεχνικές &amp; μέσα</vt:lpstr>
      <vt:lpstr>Ερώτηση </vt:lpstr>
      <vt:lpstr>     Επιλογή Εκπαιδευτικών Τεχνικών και Μέσων </vt:lpstr>
      <vt:lpstr>           Ενεργητικές Εκπαιδευτικές Τεχνικές </vt:lpstr>
      <vt:lpstr>     Εποπτικά Μέσα Διδασκαλίας (1) </vt:lpstr>
      <vt:lpstr>    Εποπτικά Μέσα Διδασκαλίας (2) </vt:lpstr>
      <vt:lpstr>  5ο ΣΤΑΔΙΟ: ΑΞΙΟΛΟΓΗΣΗ</vt:lpstr>
      <vt:lpstr>Δραστηριότητα </vt:lpstr>
      <vt:lpstr>Αξιολόγηση – Έλεγχος: Διαφοροποίηση Εννοιών</vt:lpstr>
      <vt:lpstr>Τυπολογίες αξιολόγησης</vt:lpstr>
      <vt:lpstr>Εσωτερική – εξωτερική αξιολόγηση…</vt:lpstr>
      <vt:lpstr>Παράδειγμα απολογιστικής και  διαμορφωτικής αξιολόγησης</vt:lpstr>
      <vt:lpstr>Παράδειγμα διαμορφωτικής και απολογιστικής αξιολόγησης</vt:lpstr>
      <vt:lpstr>Μοντέλα Αξιολόγησης</vt:lpstr>
      <vt:lpstr>Μοντέλα Αξιολόγησης</vt:lpstr>
      <vt:lpstr>Κατηγορίες αξιολογήσεων</vt:lpstr>
      <vt:lpstr>Δραστηριότητα </vt:lpstr>
      <vt:lpstr> Συμπερασματικές κρίσεις</vt:lpstr>
      <vt:lpstr>Διαφάνεια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Οργανωση, σχεδιασμοσ  &amp; αξιολογηση προγραμματων εκπαιδευτικων</dc:title>
  <dc:creator>User</dc:creator>
  <cp:lastModifiedBy>User</cp:lastModifiedBy>
  <cp:revision>146</cp:revision>
  <dcterms:created xsi:type="dcterms:W3CDTF">2017-10-09T17:49:00Z</dcterms:created>
  <dcterms:modified xsi:type="dcterms:W3CDTF">2023-04-26T12:21:01Z</dcterms:modified>
</cp:coreProperties>
</file>