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8"/>
  </p:notesMasterIdLst>
  <p:sldIdLst>
    <p:sldId id="256" r:id="rId3"/>
    <p:sldId id="366"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85" r:id="rId22"/>
    <p:sldId id="384" r:id="rId23"/>
    <p:sldId id="387" r:id="rId24"/>
    <p:sldId id="386" r:id="rId25"/>
    <p:sldId id="388" r:id="rId26"/>
    <p:sldId id="389" r:id="rId27"/>
    <p:sldId id="390" r:id="rId28"/>
    <p:sldId id="391" r:id="rId29"/>
    <p:sldId id="280" r:id="rId30"/>
    <p:sldId id="290" r:id="rId31"/>
    <p:sldId id="295" r:id="rId32"/>
    <p:sldId id="299" r:id="rId33"/>
    <p:sldId id="292" r:id="rId34"/>
    <p:sldId id="291" r:id="rId35"/>
    <p:sldId id="294" r:id="rId36"/>
    <p:sldId id="363" r:id="rId3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5"/>
            <p14:sldId id="384"/>
            <p14:sldId id="387"/>
            <p14:sldId id="386"/>
            <p14:sldId id="388"/>
            <p14:sldId id="389"/>
            <p14:sldId id="390"/>
            <p14:sldId id="391"/>
            <p14:sldId id="280"/>
            <p14:sldId id="290"/>
            <p14:sldId id="295"/>
            <p14:sldId id="299"/>
            <p14:sldId id="292"/>
            <p14:sldId id="291"/>
            <p14:sldId id="294"/>
          </p14:sldIdLst>
        </p14:section>
        <p14:section name="Untitled Section" id="{0F1CB131-A6BD-43D0-B8D4-1F27CEF7A05E}">
          <p14:sldIdLst>
            <p14:sldId id="3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3" autoAdjust="0"/>
    <p:restoredTop sz="99309" autoAdjust="0"/>
  </p:normalViewPr>
  <p:slideViewPr>
    <p:cSldViewPr>
      <p:cViewPr varScale="1">
        <p:scale>
          <a:sx n="86" d="100"/>
          <a:sy n="86" d="100"/>
        </p:scale>
        <p:origin x="485"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Βικτωρία" userId="a624f5a3-7b2e-4a2e-9ce7-07d312c8f5b3" providerId="ADAL" clId="{E6D252EF-45D2-48A2-A04B-9CC1F041E5E3}"/>
    <pc:docChg chg="undo custSel delSld modSld modSection">
      <pc:chgData name="Βικτωρία" userId="a624f5a3-7b2e-4a2e-9ce7-07d312c8f5b3" providerId="ADAL" clId="{E6D252EF-45D2-48A2-A04B-9CC1F041E5E3}" dt="2023-07-02T16:16:47.150" v="63" actId="20577"/>
      <pc:docMkLst>
        <pc:docMk/>
      </pc:docMkLst>
      <pc:sldChg chg="del">
        <pc:chgData name="Βικτωρία" userId="a624f5a3-7b2e-4a2e-9ce7-07d312c8f5b3" providerId="ADAL" clId="{E6D252EF-45D2-48A2-A04B-9CC1F041E5E3}" dt="2023-07-02T16:13:25.222" v="0" actId="47"/>
        <pc:sldMkLst>
          <pc:docMk/>
          <pc:sldMk cId="2353045925" sldId="293"/>
        </pc:sldMkLst>
      </pc:sldChg>
      <pc:sldChg chg="modSp mod">
        <pc:chgData name="Βικτωρία" userId="a624f5a3-7b2e-4a2e-9ce7-07d312c8f5b3" providerId="ADAL" clId="{E6D252EF-45D2-48A2-A04B-9CC1F041E5E3}" dt="2023-07-02T16:16:47.150" v="63" actId="20577"/>
        <pc:sldMkLst>
          <pc:docMk/>
          <pc:sldMk cId="3084212137" sldId="363"/>
        </pc:sldMkLst>
        <pc:spChg chg="mod">
          <ac:chgData name="Βικτωρία" userId="a624f5a3-7b2e-4a2e-9ce7-07d312c8f5b3" providerId="ADAL" clId="{E6D252EF-45D2-48A2-A04B-9CC1F041E5E3}" dt="2023-07-02T16:16:47.150" v="63" actId="20577"/>
          <ac:spMkLst>
            <pc:docMk/>
            <pc:sldMk cId="3084212137" sldId="3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2/7/2023</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a:xfrm>
            <a:off x="381000" y="685800"/>
            <a:ext cx="6096000" cy="3429000"/>
          </a:xfrm>
          <a:ln/>
        </p:spPr>
      </p:sp>
      <p:sp>
        <p:nvSpPr>
          <p:cNvPr id="4198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a:p>
        </p:txBody>
      </p:sp>
      <p:sp>
        <p:nvSpPr>
          <p:cNvPr id="4198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FFB4FEA-49CF-4EC9-8E4F-9B8D4307455A}" type="slidenum">
              <a:rPr lang="en-US" altLang="en-US">
                <a:solidFill>
                  <a:prstClr val="black"/>
                </a:solidFill>
              </a:rPr>
              <a:pPr eaLnBrk="1" hangingPunct="1">
                <a:spcBef>
                  <a:spcPct val="0"/>
                </a:spcBef>
              </a:pPr>
              <a:t>20</a:t>
            </a:fld>
            <a:endParaRPr lang="en-US"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911424" y="3886200"/>
            <a:ext cx="10369152"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245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2">
            <a:extLst>
              <a:ext uri="{FF2B5EF4-FFF2-40B4-BE49-F238E27FC236}">
                <a16:creationId xmlns:a16="http://schemas.microsoft.com/office/drawing/2014/main" id="{B5BAC433-C1BA-1E14-F221-E9308EF52DA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3684"/>
          <a:stretch/>
        </p:blipFill>
        <p:spPr bwMode="auto">
          <a:xfrm>
            <a:off x="114403" y="6253448"/>
            <a:ext cx="605000" cy="60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1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23861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a:prstGeom prst="rect">
            <a:avLst/>
          </a:prstGeo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a:t>Κάντε κλικ για να επεξεργαστείτε τον υπότιτλο του υποδείγματος</a:t>
            </a:r>
          </a:p>
        </p:txBody>
      </p:sp>
    </p:spTree>
    <p:extLst>
      <p:ext uri="{BB962C8B-B14F-4D97-AF65-F5344CB8AC3E}">
        <p14:creationId xmlns:p14="http://schemas.microsoft.com/office/powerpoint/2010/main" val="1737250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609600" y="1600201"/>
            <a:ext cx="109728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90278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669094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7060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23773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p>
            <a:r>
              <a:rPr lang="el-GR"/>
              <a:t>Kλικ για επεξεργασία του τίτλου</a:t>
            </a:r>
          </a:p>
        </p:txBody>
      </p:sp>
    </p:spTree>
    <p:extLst>
      <p:ext uri="{BB962C8B-B14F-4D97-AF65-F5344CB8AC3E}">
        <p14:creationId xmlns:p14="http://schemas.microsoft.com/office/powerpoint/2010/main" val="373480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98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a:prstGeom prst="rect">
            <a:avLst/>
          </a:prstGeo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7223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618875" y="1556793"/>
            <a:ext cx="109728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1111345" y="6441600"/>
            <a:ext cx="10265240" cy="268510"/>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2">
            <a:extLst>
              <a:ext uri="{FF2B5EF4-FFF2-40B4-BE49-F238E27FC236}">
                <a16:creationId xmlns:a16="http://schemas.microsoft.com/office/drawing/2014/main" id="{EB6A4483-EF84-9692-55EB-E559FE4A6F7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3684"/>
          <a:stretch/>
        </p:blipFill>
        <p:spPr bwMode="auto">
          <a:xfrm>
            <a:off x="451635" y="6237312"/>
            <a:ext cx="605000" cy="60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518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a:prstGeom prst="rect">
            <a:avLst/>
          </a:prstGeo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2643382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a:prstGeom prst="rect">
            <a:avLst/>
          </a:prstGeom>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1600201"/>
            <a:ext cx="10972800" cy="4525963"/>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3449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a:prstGeom prst="rect">
            <a:avLst/>
          </a:prstGeo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71128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826684" y="301625"/>
            <a:ext cx="9751483"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826684" y="1827213"/>
            <a:ext cx="9751483" cy="1981200"/>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1826684" y="3960813"/>
            <a:ext cx="9751483" cy="1981200"/>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p:cNvSpPr>
            <a:spLocks noGrp="1" noChangeArrowheads="1"/>
          </p:cNvSpPr>
          <p:nvPr>
            <p:ph type="dt" sz="half" idx="10"/>
          </p:nvPr>
        </p:nvSpPr>
        <p:spPr>
          <a:xfrm>
            <a:off x="609600" y="6356351"/>
            <a:ext cx="2844800" cy="365125"/>
          </a:xfrm>
          <a:prstGeom prst="rect">
            <a:avLst/>
          </a:prstGeom>
        </p:spPr>
        <p:txBody>
          <a:bodyPr/>
          <a:lstStyle>
            <a:lvl1pPr>
              <a:defRPr>
                <a:latin typeface="Arial" charset="0"/>
              </a:defRPr>
            </a:lvl1pPr>
          </a:lstStyle>
          <a:p>
            <a:pPr fontAlgn="base">
              <a:spcBef>
                <a:spcPct val="0"/>
              </a:spcBef>
              <a:spcAft>
                <a:spcPct val="0"/>
              </a:spcAft>
              <a:defRPr/>
            </a:pPr>
            <a:endParaRPr lang="en-US" sz="2800" b="1">
              <a:solidFill>
                <a:srgbClr val="000000"/>
              </a:solidFill>
            </a:endParaRPr>
          </a:p>
        </p:txBody>
      </p:sp>
      <p:sp>
        <p:nvSpPr>
          <p:cNvPr id="6" name="Rectangle 9"/>
          <p:cNvSpPr>
            <a:spLocks noGrp="1" noChangeArrowheads="1"/>
          </p:cNvSpPr>
          <p:nvPr>
            <p:ph type="ftr" sz="quarter" idx="11"/>
          </p:nvPr>
        </p:nvSpPr>
        <p:spPr>
          <a:xfrm>
            <a:off x="4165600" y="6356351"/>
            <a:ext cx="3860800" cy="365125"/>
          </a:xfrm>
          <a:prstGeom prst="rect">
            <a:avLst/>
          </a:prstGeom>
        </p:spPr>
        <p:txBody>
          <a:bodyPr/>
          <a:lstStyle>
            <a:lvl1pPr>
              <a:defRPr>
                <a:latin typeface="Arial" charset="0"/>
              </a:defRPr>
            </a:lvl1pPr>
          </a:lstStyle>
          <a:p>
            <a:pPr fontAlgn="base">
              <a:spcBef>
                <a:spcPct val="0"/>
              </a:spcBef>
              <a:spcAft>
                <a:spcPct val="0"/>
              </a:spcAft>
              <a:defRPr/>
            </a:pPr>
            <a:endParaRPr lang="en-US" sz="2800" b="1">
              <a:solidFill>
                <a:srgbClr val="000000"/>
              </a:solidFill>
            </a:endParaRPr>
          </a:p>
        </p:txBody>
      </p:sp>
      <p:sp>
        <p:nvSpPr>
          <p:cNvPr id="7" name="Rectangle 10"/>
          <p:cNvSpPr>
            <a:spLocks noGrp="1" noChangeArrowheads="1"/>
          </p:cNvSpPr>
          <p:nvPr>
            <p:ph type="sldNum" sz="quarter" idx="12"/>
          </p:nvPr>
        </p:nvSpPr>
        <p:spPr>
          <a:xfrm>
            <a:off x="8737600" y="6356351"/>
            <a:ext cx="2844800" cy="365125"/>
          </a:xfrm>
          <a:prstGeom prst="rect">
            <a:avLst/>
          </a:prstGeom>
        </p:spPr>
        <p:txBody>
          <a:bodyPr/>
          <a:lstStyle>
            <a:lvl1pPr>
              <a:defRPr>
                <a:latin typeface="Arial" charset="0"/>
              </a:defRPr>
            </a:lvl1pPr>
          </a:lstStyle>
          <a:p>
            <a:pPr fontAlgn="base">
              <a:spcBef>
                <a:spcPct val="0"/>
              </a:spcBef>
              <a:spcAft>
                <a:spcPct val="0"/>
              </a:spcAft>
              <a:defRPr/>
            </a:pPr>
            <a:fld id="{61D8DEE7-560B-4136-8841-9BA8133FE7AB}" type="slidenum">
              <a:rPr lang="en-US" sz="2800" b="1">
                <a:solidFill>
                  <a:srgbClr val="000000"/>
                </a:solidFill>
              </a:rPr>
              <a:pPr fontAlgn="base">
                <a:spcBef>
                  <a:spcPct val="0"/>
                </a:spcBef>
                <a:spcAft>
                  <a:spcPct val="0"/>
                </a:spcAft>
                <a:defRPr/>
              </a:pPr>
              <a:t>‹#›</a:t>
            </a:fld>
            <a:endParaRPr lang="en-US" sz="2800" b="1">
              <a:solidFill>
                <a:srgbClr val="000000"/>
              </a:solidFill>
            </a:endParaRPr>
          </a:p>
        </p:txBody>
      </p:sp>
    </p:spTree>
    <p:extLst>
      <p:ext uri="{BB962C8B-B14F-4D97-AF65-F5344CB8AC3E}">
        <p14:creationId xmlns:p14="http://schemas.microsoft.com/office/powerpoint/2010/main" val="3953905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21208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1111345" y="6441600"/>
            <a:ext cx="10265240" cy="268510"/>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2">
            <a:extLst>
              <a:ext uri="{FF2B5EF4-FFF2-40B4-BE49-F238E27FC236}">
                <a16:creationId xmlns:a16="http://schemas.microsoft.com/office/drawing/2014/main" id="{2C9827BE-4EF8-A0F4-DBE6-33B7A9636EC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3684"/>
          <a:stretch/>
        </p:blipFill>
        <p:spPr bwMode="auto">
          <a:xfrm>
            <a:off x="451635" y="6237312"/>
            <a:ext cx="605000" cy="60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2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609600" y="15742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09600" y="2214016"/>
            <a:ext cx="5386917"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93368" y="15742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93368" y="2214016"/>
            <a:ext cx="5389033"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1111345" y="6441600"/>
            <a:ext cx="10265240" cy="268510"/>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10" name="Picture 2">
            <a:extLst>
              <a:ext uri="{FF2B5EF4-FFF2-40B4-BE49-F238E27FC236}">
                <a16:creationId xmlns:a16="http://schemas.microsoft.com/office/drawing/2014/main" id="{244A6F71-EF14-FC69-D815-F9B2487C5430}"/>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3684"/>
          <a:stretch/>
        </p:blipFill>
        <p:spPr bwMode="auto">
          <a:xfrm>
            <a:off x="451635" y="6237312"/>
            <a:ext cx="605000" cy="60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112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a:t>Στυλ κύριου τίτλου</a:t>
            </a:r>
          </a:p>
        </p:txBody>
      </p:sp>
      <p:sp>
        <p:nvSpPr>
          <p:cNvPr id="3"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1111345" y="6441600"/>
            <a:ext cx="10265240" cy="268510"/>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2">
            <a:extLst>
              <a:ext uri="{FF2B5EF4-FFF2-40B4-BE49-F238E27FC236}">
                <a16:creationId xmlns:a16="http://schemas.microsoft.com/office/drawing/2014/main" id="{34A95AA3-E8AB-DEB9-01F4-307BD0CDAF3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3684"/>
          <a:stretch/>
        </p:blipFill>
        <p:spPr bwMode="auto">
          <a:xfrm>
            <a:off x="451635" y="6237312"/>
            <a:ext cx="605000" cy="60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79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66733" y="1556792"/>
            <a:ext cx="6815667"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09601" y="1556792"/>
            <a:ext cx="4011084"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2" name="Picture 2">
            <a:extLst>
              <a:ext uri="{FF2B5EF4-FFF2-40B4-BE49-F238E27FC236}">
                <a16:creationId xmlns:a16="http://schemas.microsoft.com/office/drawing/2014/main" id="{1B7C9B03-A2A7-A286-6E7B-8385FA16F56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3684"/>
          <a:stretch/>
        </p:blipFill>
        <p:spPr bwMode="auto">
          <a:xfrm>
            <a:off x="96959" y="6253448"/>
            <a:ext cx="605000" cy="60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71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2389717" y="1556792"/>
            <a:ext cx="73152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2389717" y="5157192"/>
            <a:ext cx="73152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609600" y="273600"/>
            <a:ext cx="109728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11526473" y="6441972"/>
            <a:ext cx="57715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719403" y="6441601"/>
            <a:ext cx="10657183"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2" name="Picture 2">
            <a:extLst>
              <a:ext uri="{FF2B5EF4-FFF2-40B4-BE49-F238E27FC236}">
                <a16:creationId xmlns:a16="http://schemas.microsoft.com/office/drawing/2014/main" id="{E8F2A68B-8482-F333-2773-B3F4E960ADD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3684"/>
          <a:stretch/>
        </p:blipFill>
        <p:spPr bwMode="auto">
          <a:xfrm>
            <a:off x="114403" y="6253448"/>
            <a:ext cx="605000" cy="60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07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p:cNvGrpSpPr>
            <a:grpSpLocks/>
          </p:cNvGrpSpPr>
          <p:nvPr userDrawn="1"/>
        </p:nvGrpSpPr>
        <p:grpSpPr bwMode="auto">
          <a:xfrm>
            <a:off x="0" y="0"/>
            <a:ext cx="12192000" cy="6858000"/>
            <a:chOff x="0" y="0"/>
            <a:chExt cx="5760" cy="4320"/>
          </a:xfrm>
        </p:grpSpPr>
        <p:pic>
          <p:nvPicPr>
            <p:cNvPr id="1028" name="Picture 11" descr="5th ed cover1 crop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749"/>
              <a:ext cx="5760"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2"/>
            <p:cNvSpPr>
              <a:spLocks noChangeArrowheads="1"/>
            </p:cNvSpPr>
            <p:nvPr userDrawn="1"/>
          </p:nvSpPr>
          <p:spPr bwMode="auto">
            <a:xfrm>
              <a:off x="0" y="0"/>
              <a:ext cx="5760" cy="4320"/>
            </a:xfrm>
            <a:prstGeom prst="rect">
              <a:avLst/>
            </a:prstGeom>
            <a:gradFill rotWithShape="1">
              <a:gsLst>
                <a:gs pos="0">
                  <a:srgbClr val="99CCFF">
                    <a:alpha val="46001"/>
                  </a:srgbClr>
                </a:gs>
                <a:gs pos="50000">
                  <a:schemeClr val="bg1"/>
                </a:gs>
                <a:gs pos="100000">
                  <a:srgbClr val="99CCFF">
                    <a:alpha val="46001"/>
                  </a:srgbClr>
                </a:gs>
              </a:gsLst>
              <a:lin ang="5400000" scaled="1"/>
            </a:gradFill>
            <a:ln w="9525">
              <a:noFill/>
              <a:miter lim="800000"/>
              <a:headEnd/>
              <a:tailEnd/>
            </a:ln>
            <a:effectLst/>
          </p:spPr>
          <p:txBody>
            <a:bodyPr wrap="none" anchor="ctr"/>
            <a:lstStyle/>
            <a:p>
              <a:pPr fontAlgn="base">
                <a:spcBef>
                  <a:spcPct val="0"/>
                </a:spcBef>
                <a:spcAft>
                  <a:spcPct val="0"/>
                </a:spcAft>
                <a:defRPr/>
              </a:pPr>
              <a:endParaRPr lang="el-GR" sz="2800" b="1">
                <a:solidFill>
                  <a:srgbClr val="000000"/>
                </a:solidFill>
                <a:latin typeface="Arial" charset="0"/>
              </a:endParaRPr>
            </a:p>
          </p:txBody>
        </p:sp>
        <p:pic>
          <p:nvPicPr>
            <p:cNvPr id="1032" name="Picture 13" descr="5th ed cover1 crop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153"/>
              <a:ext cx="233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AutoShape 14"/>
            <p:cNvSpPr>
              <a:spLocks noChangeArrowheads="1"/>
            </p:cNvSpPr>
            <p:nvPr userDrawn="1"/>
          </p:nvSpPr>
          <p:spPr bwMode="auto">
            <a:xfrm>
              <a:off x="57" y="72"/>
              <a:ext cx="5640" cy="3601"/>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fontAlgn="base" hangingPunct="1">
                <a:spcBef>
                  <a:spcPct val="0"/>
                </a:spcBef>
                <a:spcAft>
                  <a:spcPct val="0"/>
                </a:spcAft>
                <a:defRPr/>
              </a:pPr>
              <a:endParaRPr lang="el-GR" altLang="en-US">
                <a:solidFill>
                  <a:srgbClr val="000000"/>
                </a:solidFill>
              </a:endParaRPr>
            </a:p>
          </p:txBody>
        </p:sp>
      </p:grpSp>
      <p:sp>
        <p:nvSpPr>
          <p:cNvPr id="1027" name="Text Box 15"/>
          <p:cNvSpPr txBox="1">
            <a:spLocks noChangeArrowheads="1"/>
          </p:cNvSpPr>
          <p:nvPr userDrawn="1"/>
        </p:nvSpPr>
        <p:spPr bwMode="auto">
          <a:xfrm>
            <a:off x="5283200" y="6661150"/>
            <a:ext cx="6807200" cy="14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fontAlgn="base" hangingPunct="1">
              <a:spcBef>
                <a:spcPct val="50000"/>
              </a:spcBef>
              <a:spcAft>
                <a:spcPct val="0"/>
              </a:spcAft>
              <a:defRPr/>
            </a:pPr>
            <a:r>
              <a:rPr lang="en-GB" altLang="en-US" sz="700" b="0">
                <a:solidFill>
                  <a:srgbClr val="000000"/>
                </a:solidFill>
              </a:rPr>
              <a:t>Slack, Chambers and Johnston, Operations Management 5</a:t>
            </a:r>
            <a:r>
              <a:rPr lang="en-GB" altLang="en-US" sz="700" b="0" baseline="30000">
                <a:solidFill>
                  <a:srgbClr val="000000"/>
                </a:solidFill>
              </a:rPr>
              <a:t>th</a:t>
            </a:r>
            <a:r>
              <a:rPr lang="en-GB" altLang="en-US" sz="700" b="0">
                <a:solidFill>
                  <a:srgbClr val="000000"/>
                </a:solidFill>
              </a:rPr>
              <a:t> Edition </a:t>
            </a:r>
            <a:r>
              <a:rPr lang="en-US" altLang="en-US" sz="700" b="0">
                <a:solidFill>
                  <a:srgbClr val="000000"/>
                </a:solidFill>
                <a:cs typeface="Arial" charset="0"/>
              </a:rPr>
              <a:t>© Nigel Slack, Stuart Chambers, and Robert Johnston 2007</a:t>
            </a:r>
          </a:p>
        </p:txBody>
      </p:sp>
    </p:spTree>
    <p:extLst>
      <p:ext uri="{BB962C8B-B14F-4D97-AF65-F5344CB8AC3E}">
        <p14:creationId xmlns:p14="http://schemas.microsoft.com/office/powerpoint/2010/main" val="36502619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class.upatras.g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creativecommons.org/licenses/by-nc-sa/4.0/" TargetMode="Externa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209800" y="2006576"/>
            <a:ext cx="7772400" cy="1278408"/>
          </a:xfrm>
        </p:spPr>
        <p:txBody>
          <a:bodyPr/>
          <a:lstStyle/>
          <a:p>
            <a:r>
              <a:rPr lang="el-GR" dirty="0"/>
              <a:t>ΜΕΤΩΝ</a:t>
            </a:r>
            <a:endParaRPr lang="el-GR" dirty="0">
              <a:solidFill>
                <a:srgbClr val="5075BC"/>
              </a:solidFill>
            </a:endParaRPr>
          </a:p>
        </p:txBody>
      </p:sp>
      <p:sp>
        <p:nvSpPr>
          <p:cNvPr id="3" name="Υπότιτλος 2"/>
          <p:cNvSpPr>
            <a:spLocks noGrp="1"/>
          </p:cNvSpPr>
          <p:nvPr>
            <p:ph type="subTitle" idx="1"/>
          </p:nvPr>
        </p:nvSpPr>
        <p:spPr>
          <a:xfrm>
            <a:off x="2207567" y="2924944"/>
            <a:ext cx="7776864" cy="2348433"/>
          </a:xfrm>
        </p:spPr>
        <p:txBody>
          <a:bodyPr>
            <a:noAutofit/>
          </a:bodyPr>
          <a:lstStyle/>
          <a:p>
            <a:r>
              <a:rPr lang="el-GR" dirty="0">
                <a:solidFill>
                  <a:srgbClr val="5075BC"/>
                </a:solidFill>
                <a:latin typeface="+mj-lt"/>
                <a:ea typeface="+mj-ea"/>
                <a:cs typeface="+mj-cs"/>
              </a:rPr>
              <a:t>Ενότητα </a:t>
            </a:r>
            <a:r>
              <a:rPr lang="en-US" dirty="0">
                <a:solidFill>
                  <a:srgbClr val="5075BC"/>
                </a:solidFill>
                <a:latin typeface="+mj-lt"/>
                <a:ea typeface="+mj-ea"/>
                <a:cs typeface="+mj-cs"/>
              </a:rPr>
              <a:t>5</a:t>
            </a:r>
            <a:r>
              <a:rPr lang="el-GR" dirty="0">
                <a:solidFill>
                  <a:srgbClr val="5075BC"/>
                </a:solidFill>
                <a:latin typeface="+mj-lt"/>
                <a:ea typeface="+mj-ea"/>
                <a:cs typeface="+mj-cs"/>
              </a:rPr>
              <a:t>:</a:t>
            </a:r>
            <a:r>
              <a:rPr lang="en-US" dirty="0">
                <a:solidFill>
                  <a:srgbClr val="5075BC"/>
                </a:solidFill>
                <a:latin typeface="+mj-lt"/>
                <a:ea typeface="+mj-ea"/>
                <a:cs typeface="+mj-cs"/>
              </a:rPr>
              <a:t> </a:t>
            </a:r>
            <a:r>
              <a:rPr lang="el-GR" dirty="0"/>
              <a:t>Επιχειρηματική ιδέα και επιχειρηματικό μοντέλο </a:t>
            </a:r>
            <a:endParaRPr lang="en-GB" dirty="0"/>
          </a:p>
          <a:p>
            <a:pPr lvl="0"/>
            <a:endParaRPr lang="el-GR" sz="1000" dirty="0"/>
          </a:p>
          <a:p>
            <a:r>
              <a:rPr lang="el-GR" sz="2400" dirty="0"/>
              <a:t>Εμμανουήλ Δ. </a:t>
            </a:r>
            <a:r>
              <a:rPr lang="el-GR" sz="2400" dirty="0" err="1"/>
              <a:t>Αδαμίδης</a:t>
            </a:r>
            <a:endParaRPr lang="el-GR" sz="2400" dirty="0"/>
          </a:p>
          <a:p>
            <a:r>
              <a:rPr lang="el-GR" sz="2400" dirty="0"/>
              <a:t>Πολυτεχνική Σχολή</a:t>
            </a:r>
          </a:p>
          <a:p>
            <a:r>
              <a:rPr lang="el-GR" sz="2400" dirty="0"/>
              <a:t>Τμήμα Μηχανολόγων &amp; Αεροναυπηγών Μηχανικών </a:t>
            </a:r>
            <a:endParaRPr lang="en-US" sz="2400" dirty="0"/>
          </a:p>
          <a:p>
            <a:endParaRPr lang="el-GR" sz="2800" dirty="0"/>
          </a:p>
        </p:txBody>
      </p:sp>
      <p:pic>
        <p:nvPicPr>
          <p:cNvPr id="6" name="Picture 2">
            <a:extLst>
              <a:ext uri="{FF2B5EF4-FFF2-40B4-BE49-F238E27FC236}">
                <a16:creationId xmlns:a16="http://schemas.microsoft.com/office/drawing/2014/main" id="{4AF1C549-D4B8-757F-25C8-A5BEC1AA23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567482"/>
            <a:ext cx="3965636" cy="1439093"/>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1">
            <a:extLst>
              <a:ext uri="{FF2B5EF4-FFF2-40B4-BE49-F238E27FC236}">
                <a16:creationId xmlns:a16="http://schemas.microsoft.com/office/drawing/2014/main" id="{34AC1C10-BC71-A1DB-F804-DFBB27669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416" y="657226"/>
            <a:ext cx="1349349" cy="1349349"/>
          </a:xfrm>
          <a:prstGeom prst="rect">
            <a:avLst/>
          </a:prstGeom>
        </p:spPr>
      </p:pic>
      <p:pic>
        <p:nvPicPr>
          <p:cNvPr id="8" name="Εικόνα 5">
            <a:extLst>
              <a:ext uri="{FF2B5EF4-FFF2-40B4-BE49-F238E27FC236}">
                <a16:creationId xmlns:a16="http://schemas.microsoft.com/office/drawing/2014/main" id="{E5B6E644-B4C8-8163-7A52-21C2E5A5AFD5}"/>
              </a:ext>
            </a:extLst>
          </p:cNvPr>
          <p:cNvPicPr>
            <a:picLocks noChangeAspect="1"/>
          </p:cNvPicPr>
          <p:nvPr/>
        </p:nvPicPr>
        <p:blipFill>
          <a:blip r:embed="rId5"/>
          <a:stretch>
            <a:fillRect/>
          </a:stretch>
        </p:blipFill>
        <p:spPr>
          <a:xfrm>
            <a:off x="3946399" y="5589240"/>
            <a:ext cx="4299201" cy="699163"/>
          </a:xfrm>
          <a:prstGeom prst="rect">
            <a:avLst/>
          </a:prstGeom>
        </p:spPr>
      </p:pic>
    </p:spTree>
    <p:extLst>
      <p:ext uri="{BB962C8B-B14F-4D97-AF65-F5344CB8AC3E}">
        <p14:creationId xmlns:p14="http://schemas.microsoft.com/office/powerpoint/2010/main" val="342819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διαδικασία της επιχειρηματικότητας </a:t>
            </a:r>
            <a:endParaRPr lang="en-GB" dirty="0"/>
          </a:p>
        </p:txBody>
      </p:sp>
      <p:sp>
        <p:nvSpPr>
          <p:cNvPr id="3" name="Θέση περιεχομένου 2"/>
          <p:cNvSpPr>
            <a:spLocks noGrp="1"/>
          </p:cNvSpPr>
          <p:nvPr>
            <p:ph idx="1"/>
          </p:nvPr>
        </p:nvSpPr>
        <p:spPr/>
        <p:txBody>
          <a:bodyPr>
            <a:normAutofit fontScale="92500"/>
          </a:bodyPr>
          <a:lstStyle/>
          <a:p>
            <a:r>
              <a:rPr lang="el-GR" dirty="0"/>
              <a:t>Από μία άλλη σκοπιά, τεχνολογική επιχειρηματικότητα είναι η διαδικασία κατά την οποία επιχειρηματίες συνδυάζουν </a:t>
            </a:r>
            <a:r>
              <a:rPr lang="el-GR" dirty="0" err="1"/>
              <a:t>οργανωσιακούς</a:t>
            </a:r>
            <a:r>
              <a:rPr lang="el-GR" dirty="0"/>
              <a:t> πόρους και τεχνικά συστήματα μαζί με επιχειρηματικές στρατηγικές για την εκμετάλλευση ευκαιριών, ή</a:t>
            </a:r>
          </a:p>
          <a:p>
            <a:r>
              <a:rPr lang="el-GR" dirty="0"/>
              <a:t>Τεχνολογική επιχειρηματικότητα, είναι η καινοτομική εφαρμογή της επιστημονικής και τεχνολογικής γνώσης από έναν ή περισσότερους ανθρώπους για τη λειτουργία μιας επιχείρησης αναλαμβάνοντας οικονομικά ρίσκα για τη επίτευξη των στόχων τους.</a:t>
            </a:r>
          </a:p>
          <a:p>
            <a:endParaRPr lang="en-GB" dirty="0"/>
          </a:p>
        </p:txBody>
      </p:sp>
    </p:spTree>
    <p:extLst>
      <p:ext uri="{BB962C8B-B14F-4D97-AF65-F5344CB8AC3E}">
        <p14:creationId xmlns:p14="http://schemas.microsoft.com/office/powerpoint/2010/main" val="208727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Σχηματικός αρχικής ιδέας </a:t>
            </a:r>
            <a:endParaRPr lang="en-GB" dirty="0"/>
          </a:p>
        </p:txBody>
      </p:sp>
      <p:sp>
        <p:nvSpPr>
          <p:cNvPr id="3" name="Θέση περιεχομένου 2"/>
          <p:cNvSpPr>
            <a:spLocks noGrp="1"/>
          </p:cNvSpPr>
          <p:nvPr>
            <p:ph idx="1"/>
          </p:nvPr>
        </p:nvSpPr>
        <p:spPr/>
        <p:txBody>
          <a:bodyPr/>
          <a:lstStyle/>
          <a:p>
            <a:r>
              <a:rPr lang="en-US" dirty="0"/>
              <a:t>B</a:t>
            </a:r>
            <a:r>
              <a:rPr lang="el-GR" dirty="0" err="1"/>
              <a:t>ασική</a:t>
            </a:r>
            <a:r>
              <a:rPr lang="el-GR" dirty="0"/>
              <a:t> προϋπόθεση για τη δημιουργία επιχειρηματικών ιδεών είναι η </a:t>
            </a:r>
            <a:r>
              <a:rPr lang="el-GR" i="1" dirty="0" err="1">
                <a:solidFill>
                  <a:srgbClr val="FF0000"/>
                </a:solidFill>
              </a:rPr>
              <a:t>συνδετικότητα</a:t>
            </a:r>
            <a:r>
              <a:rPr lang="el-GR" dirty="0">
                <a:solidFill>
                  <a:srgbClr val="FF0000"/>
                </a:solidFill>
              </a:rPr>
              <a:t> </a:t>
            </a:r>
            <a:r>
              <a:rPr lang="el-GR" dirty="0"/>
              <a:t>(</a:t>
            </a:r>
            <a:r>
              <a:rPr lang="el-GR" dirty="0" err="1"/>
              <a:t>connectivity</a:t>
            </a:r>
            <a:r>
              <a:rPr lang="el-GR" dirty="0"/>
              <a:t>) και η </a:t>
            </a:r>
            <a:r>
              <a:rPr lang="el-GR" i="1" dirty="0">
                <a:solidFill>
                  <a:srgbClr val="FF0000"/>
                </a:solidFill>
              </a:rPr>
              <a:t>επίγνωση</a:t>
            </a:r>
            <a:r>
              <a:rPr lang="el-GR" dirty="0"/>
              <a:t> του τι συμβαίνει στον κόσμο και τι έχει σημασία για τον κόσμο</a:t>
            </a:r>
          </a:p>
          <a:p>
            <a:r>
              <a:rPr lang="el-GR" dirty="0">
                <a:solidFill>
                  <a:srgbClr val="00B050"/>
                </a:solidFill>
              </a:rPr>
              <a:t>Παθητική</a:t>
            </a:r>
            <a:r>
              <a:rPr lang="el-GR" dirty="0"/>
              <a:t> </a:t>
            </a:r>
            <a:r>
              <a:rPr lang="el-GR" dirty="0" err="1"/>
              <a:t>συνδετικότητα</a:t>
            </a:r>
            <a:r>
              <a:rPr lang="el-GR" dirty="0"/>
              <a:t> (ανάγνωση, παρακολούθηση)</a:t>
            </a:r>
          </a:p>
          <a:p>
            <a:r>
              <a:rPr lang="el-GR" dirty="0">
                <a:solidFill>
                  <a:srgbClr val="00B050"/>
                </a:solidFill>
              </a:rPr>
              <a:t>Ενεργή</a:t>
            </a:r>
            <a:r>
              <a:rPr lang="el-GR" dirty="0"/>
              <a:t> </a:t>
            </a:r>
            <a:r>
              <a:rPr lang="el-GR" dirty="0" err="1"/>
              <a:t>συνδετικότητα</a:t>
            </a:r>
            <a:r>
              <a:rPr lang="el-GR" dirty="0"/>
              <a:t> (συμμετοχή σε ομάδες και δίκτυα, τυπικά και άτυπα)</a:t>
            </a:r>
          </a:p>
          <a:p>
            <a:r>
              <a:rPr lang="el-GR" dirty="0"/>
              <a:t>Η αρχική ιδέα μπορεί να προέρχεται από παντού </a:t>
            </a:r>
            <a:endParaRPr lang="en-GB" dirty="0"/>
          </a:p>
        </p:txBody>
      </p:sp>
    </p:spTree>
    <p:extLst>
      <p:ext uri="{BB962C8B-B14F-4D97-AF65-F5344CB8AC3E}">
        <p14:creationId xmlns:p14="http://schemas.microsoft.com/office/powerpoint/2010/main" val="413013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Καινοτόμες ιδέες και επιχειρηματικότητα </a:t>
            </a:r>
            <a:endParaRPr lang="en-GB" dirty="0"/>
          </a:p>
        </p:txBody>
      </p:sp>
      <p:sp>
        <p:nvSpPr>
          <p:cNvPr id="3" name="Θέση περιεχομένου 2"/>
          <p:cNvSpPr>
            <a:spLocks noGrp="1"/>
          </p:cNvSpPr>
          <p:nvPr>
            <p:ph idx="1"/>
          </p:nvPr>
        </p:nvSpPr>
        <p:spPr/>
        <p:txBody>
          <a:bodyPr>
            <a:normAutofit fontScale="85000" lnSpcReduction="10000"/>
          </a:bodyPr>
          <a:lstStyle/>
          <a:p>
            <a:r>
              <a:rPr lang="el-GR" dirty="0"/>
              <a:t>Τυπολογία βάσει δύο διαστάσεων: </a:t>
            </a:r>
            <a:r>
              <a:rPr lang="el-GR" i="1" dirty="0">
                <a:solidFill>
                  <a:srgbClr val="FF0000"/>
                </a:solidFill>
              </a:rPr>
              <a:t>είδος καινοτομίας</a:t>
            </a:r>
            <a:r>
              <a:rPr lang="el-GR" dirty="0"/>
              <a:t>, δηλαδή πόσο ριζοσπαστική είναι μια καινοτομία, και </a:t>
            </a:r>
            <a:r>
              <a:rPr lang="el-GR" i="1" dirty="0">
                <a:solidFill>
                  <a:srgbClr val="FF0000"/>
                </a:solidFill>
              </a:rPr>
              <a:t>ωριμότητα</a:t>
            </a:r>
            <a:r>
              <a:rPr lang="el-GR" i="1" dirty="0"/>
              <a:t> αγοράς</a:t>
            </a:r>
            <a:r>
              <a:rPr lang="el-GR" dirty="0"/>
              <a:t>. </a:t>
            </a:r>
          </a:p>
          <a:p>
            <a:pPr lvl="0"/>
            <a:r>
              <a:rPr lang="el-GR" b="1" dirty="0"/>
              <a:t>Πιστό αντίγραφο </a:t>
            </a:r>
            <a:r>
              <a:rPr lang="el-GR" dirty="0"/>
              <a:t>– επιχείρηση  που παράγει ή/και διαθέτει υπάρχον προϊόν σε υφιστάμενη αγορά προσπαθώντας να εκμεταλλευτεί τη γεωγραφική της θέση ή τη δυνατότητα παραγωγής σε χαμηλή τιμή.</a:t>
            </a:r>
            <a:endParaRPr lang="en-GB" dirty="0"/>
          </a:p>
          <a:p>
            <a:pPr lvl="0"/>
            <a:r>
              <a:rPr lang="el-GR" b="1" dirty="0"/>
              <a:t>Αυξητική καινοτομία προϊόντος/υπηρεσίας </a:t>
            </a:r>
            <a:r>
              <a:rPr lang="el-GR" dirty="0"/>
              <a:t>– επιχείρηση που προσπαθεί να προσθέσει επιπλέον αξία στους πελάτες με βελτιωμένα προϊόντα ή/και υπηρεσίες.</a:t>
            </a:r>
            <a:endParaRPr lang="en-GB" dirty="0"/>
          </a:p>
          <a:p>
            <a:pPr lvl="0"/>
            <a:r>
              <a:rPr lang="el-GR" b="1" dirty="0"/>
              <a:t>Διεύρυνση αγοράς </a:t>
            </a:r>
            <a:r>
              <a:rPr lang="el-GR" dirty="0"/>
              <a:t>– επιχείρηση που προσπαθεί να εντοπίσει νέους εν δυνάμει πελάτες και να ικανοποιήσει τις απαιτήσεις τους.</a:t>
            </a:r>
            <a:endParaRPr lang="en-GB" dirty="0"/>
          </a:p>
          <a:p>
            <a:pPr lvl="1"/>
            <a:endParaRPr lang="en-GB" dirty="0"/>
          </a:p>
        </p:txBody>
      </p:sp>
    </p:spTree>
    <p:extLst>
      <p:ext uri="{BB962C8B-B14F-4D97-AF65-F5344CB8AC3E}">
        <p14:creationId xmlns:p14="http://schemas.microsoft.com/office/powerpoint/2010/main" val="2520696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Καινοτόμες ιδέες και επιχειρηματικότητα </a:t>
            </a:r>
            <a:endParaRPr lang="en-GB" dirty="0"/>
          </a:p>
        </p:txBody>
      </p:sp>
      <p:sp>
        <p:nvSpPr>
          <p:cNvPr id="3" name="Θέση περιεχομένου 2"/>
          <p:cNvSpPr>
            <a:spLocks noGrp="1"/>
          </p:cNvSpPr>
          <p:nvPr>
            <p:ph idx="1"/>
          </p:nvPr>
        </p:nvSpPr>
        <p:spPr/>
        <p:txBody>
          <a:bodyPr>
            <a:normAutofit fontScale="92500" lnSpcReduction="10000"/>
          </a:bodyPr>
          <a:lstStyle/>
          <a:p>
            <a:pPr lvl="0"/>
            <a:r>
              <a:rPr lang="el-GR" b="1" dirty="0"/>
              <a:t>Ανατρεπτική καινοτομία ή εφεύρεση </a:t>
            </a:r>
            <a:r>
              <a:rPr lang="el-GR" dirty="0"/>
              <a:t>– επιχείρηση που προσπαθεί να εισαγάγει εντελώς νέα προϊόντα σε υφιστάμενη αγορά.</a:t>
            </a:r>
            <a:endParaRPr lang="en-GB" dirty="0"/>
          </a:p>
          <a:p>
            <a:pPr lvl="0"/>
            <a:r>
              <a:rPr lang="el-GR" b="1" dirty="0"/>
              <a:t>Αλλαγή πρακτικών αγοράς και επιχειρηματικού μοντέλου </a:t>
            </a:r>
            <a:r>
              <a:rPr lang="el-GR" dirty="0"/>
              <a:t>– επιχείρηση που προσπαθεί να παράγει διαφορετικού τύπου αξία σε υφιστάμενη αγορά (όπως για παράδειγμα οι  αεροπορικές εταιρείες χαμηλού κόστους).</a:t>
            </a:r>
            <a:endParaRPr lang="en-GB" dirty="0"/>
          </a:p>
          <a:p>
            <a:pPr lvl="0"/>
            <a:r>
              <a:rPr lang="el-GR" b="1" dirty="0"/>
              <a:t>Δημιουργία νέου κλάδου </a:t>
            </a:r>
            <a:r>
              <a:rPr lang="el-GR" dirty="0"/>
              <a:t>– επιχείρηση που προσπαθεί να δημιουργήσει νέα αγορά μέσω ανατρεπτικής καινοτομίας συστήματος.    </a:t>
            </a:r>
            <a:endParaRPr lang="en-GB" dirty="0"/>
          </a:p>
        </p:txBody>
      </p:sp>
    </p:spTree>
    <p:extLst>
      <p:ext uri="{BB962C8B-B14F-4D97-AF65-F5344CB8AC3E}">
        <p14:creationId xmlns:p14="http://schemas.microsoft.com/office/powerpoint/2010/main" val="2945242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μεγάλη πρόκληση - Εντοπισμός ευκαιρίας </a:t>
            </a:r>
            <a:endParaRPr lang="en-GB" dirty="0"/>
          </a:p>
        </p:txBody>
      </p:sp>
      <p:sp>
        <p:nvSpPr>
          <p:cNvPr id="3" name="Θέση περιεχομένου 2"/>
          <p:cNvSpPr>
            <a:spLocks noGrp="1"/>
          </p:cNvSpPr>
          <p:nvPr>
            <p:ph idx="1"/>
          </p:nvPr>
        </p:nvSpPr>
        <p:spPr/>
        <p:txBody>
          <a:bodyPr>
            <a:normAutofit lnSpcReduction="10000"/>
          </a:bodyPr>
          <a:lstStyle/>
          <a:p>
            <a:r>
              <a:rPr lang="el-GR" b="1" dirty="0">
                <a:solidFill>
                  <a:srgbClr val="7030A0"/>
                </a:solidFill>
              </a:rPr>
              <a:t>ΙΔΕΕΣ και ΕΥΚΑΙΡΙΕΣ</a:t>
            </a:r>
            <a:r>
              <a:rPr lang="el-GR" b="1" dirty="0"/>
              <a:t>: Η </a:t>
            </a:r>
            <a:r>
              <a:rPr lang="el-GR" b="1" dirty="0">
                <a:solidFill>
                  <a:srgbClr val="FF0000"/>
                </a:solidFill>
              </a:rPr>
              <a:t>ιδέα</a:t>
            </a:r>
            <a:r>
              <a:rPr lang="el-GR" b="1" dirty="0"/>
              <a:t> σχετίζεται περισσότερο με τον τρόπο του </a:t>
            </a:r>
            <a:r>
              <a:rPr lang="el-GR" b="1" dirty="0" err="1"/>
              <a:t>επιχειρείν</a:t>
            </a:r>
            <a:r>
              <a:rPr lang="el-GR" b="1" dirty="0"/>
              <a:t>, ενώ η </a:t>
            </a:r>
            <a:r>
              <a:rPr lang="el-GR" b="1" dirty="0">
                <a:solidFill>
                  <a:srgbClr val="FF0000"/>
                </a:solidFill>
              </a:rPr>
              <a:t>ευκαιρία</a:t>
            </a:r>
            <a:r>
              <a:rPr lang="el-GR" b="1" dirty="0"/>
              <a:t> με την αγορά-στόχο. </a:t>
            </a:r>
          </a:p>
          <a:p>
            <a:r>
              <a:rPr lang="el-GR" dirty="0"/>
              <a:t>Η μεγάλη πρόκληση στη διαδικασία της επιχειρηματικότητας είναι η δυνατότητα να αποδείξει κανείς τη μελλοντική αξία μιας (επιχειρηματικής) </a:t>
            </a:r>
            <a:r>
              <a:rPr lang="el-GR" dirty="0">
                <a:solidFill>
                  <a:srgbClr val="FF0000"/>
                </a:solidFill>
              </a:rPr>
              <a:t>ευκαιρίας</a:t>
            </a:r>
            <a:r>
              <a:rPr lang="el-GR" dirty="0"/>
              <a:t> πριν την υλοποίησή της. </a:t>
            </a:r>
          </a:p>
          <a:p>
            <a:r>
              <a:rPr lang="el-GR" dirty="0"/>
              <a:t>Απαιτείται καλύτερη κατανόηση της έννοιας της </a:t>
            </a:r>
            <a:r>
              <a:rPr lang="el-GR" b="1" dirty="0">
                <a:solidFill>
                  <a:srgbClr val="FF0000"/>
                </a:solidFill>
              </a:rPr>
              <a:t>ευκαιρίας </a:t>
            </a:r>
            <a:r>
              <a:rPr lang="el-GR" dirty="0"/>
              <a:t>σαν πιθανή επικερδής επιχείρηση με στόχο την ανάπτυξη </a:t>
            </a:r>
            <a:r>
              <a:rPr lang="el-GR" b="1" dirty="0"/>
              <a:t>διαδικαστικής γνώσης</a:t>
            </a:r>
            <a:r>
              <a:rPr lang="el-GR" dirty="0"/>
              <a:t> (πώς να γίνεται ο εντοπισμός) από τους ερευνητές και τους άλλους ενδιαφερόμενους.</a:t>
            </a:r>
          </a:p>
        </p:txBody>
      </p:sp>
    </p:spTree>
    <p:extLst>
      <p:ext uri="{BB962C8B-B14F-4D97-AF65-F5344CB8AC3E}">
        <p14:creationId xmlns:p14="http://schemas.microsoft.com/office/powerpoint/2010/main" val="2671216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μεγάλη πρόκληση - Εντοπισμός ευκαιρίας </a:t>
            </a:r>
            <a:endParaRPr lang="en-GB" dirty="0"/>
          </a:p>
        </p:txBody>
      </p:sp>
      <p:sp>
        <p:nvSpPr>
          <p:cNvPr id="3" name="Θέση περιεχομένου 2"/>
          <p:cNvSpPr>
            <a:spLocks noGrp="1"/>
          </p:cNvSpPr>
          <p:nvPr>
            <p:ph idx="1"/>
          </p:nvPr>
        </p:nvSpPr>
        <p:spPr/>
        <p:txBody>
          <a:bodyPr/>
          <a:lstStyle/>
          <a:p>
            <a:r>
              <a:rPr lang="el-GR" dirty="0"/>
              <a:t>Ο επιχειρηματίας πρέπει να έχει την ικανότητα να αναγνωρίζει τις επιχειρηματικές ευκαιρίες</a:t>
            </a:r>
          </a:p>
          <a:p>
            <a:r>
              <a:rPr lang="el-GR" dirty="0">
                <a:solidFill>
                  <a:srgbClr val="FF0000"/>
                </a:solidFill>
              </a:rPr>
              <a:t>Δεν υπάρχει καμία προκαθορισμένη διαδικασία μέσω της οποίας κάποιος μπορεί να αναγνωρίσει μελλοντικές ευκαιρίες. </a:t>
            </a:r>
            <a:r>
              <a:rPr lang="el-GR" dirty="0"/>
              <a:t>Διότι δεν υπάρχουν απαντήσεις στα:</a:t>
            </a:r>
          </a:p>
          <a:p>
            <a:pPr lvl="1"/>
            <a:r>
              <a:rPr lang="el-GR" dirty="0"/>
              <a:t>Από τι αποτελείται η αξιόπιστη γνώση για το μέλλον</a:t>
            </a:r>
          </a:p>
          <a:p>
            <a:pPr lvl="1"/>
            <a:r>
              <a:rPr lang="el-GR" dirty="0"/>
              <a:t>Πως μπορεί να συλλέξει και να </a:t>
            </a:r>
            <a:r>
              <a:rPr lang="el-GR" dirty="0" err="1"/>
              <a:t>παράξει</a:t>
            </a:r>
            <a:r>
              <a:rPr lang="el-GR" dirty="0"/>
              <a:t> κάποιος αυτή τη γνώση</a:t>
            </a:r>
          </a:p>
        </p:txBody>
      </p:sp>
    </p:spTree>
    <p:extLst>
      <p:ext uri="{BB962C8B-B14F-4D97-AF65-F5344CB8AC3E}">
        <p14:creationId xmlns:p14="http://schemas.microsoft.com/office/powerpoint/2010/main" val="72840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μεγάλη πρόκληση - Εντοπισμός ευκαιρίας </a:t>
            </a:r>
            <a:endParaRPr lang="en-GB" dirty="0"/>
          </a:p>
        </p:txBody>
      </p:sp>
      <p:sp>
        <p:nvSpPr>
          <p:cNvPr id="3" name="Θέση περιεχομένου 2"/>
          <p:cNvSpPr>
            <a:spLocks noGrp="1"/>
          </p:cNvSpPr>
          <p:nvPr>
            <p:ph idx="1"/>
          </p:nvPr>
        </p:nvSpPr>
        <p:spPr/>
        <p:txBody>
          <a:bodyPr>
            <a:normAutofit lnSpcReduction="10000"/>
          </a:bodyPr>
          <a:lstStyle/>
          <a:p>
            <a:r>
              <a:rPr lang="el-GR" dirty="0"/>
              <a:t>Όμως πολλοί υποστηρίζουν ότι οι επιχειρηματίες έχουν τις ικανότητες να σχηματίζουν μια μελλοντική εικόνα της επιχείρησής τους. Γιατί</a:t>
            </a:r>
          </a:p>
          <a:p>
            <a:pPr lvl="1"/>
            <a:r>
              <a:rPr lang="el-GR" dirty="0"/>
              <a:t>Υπάρχει θέληση για την αποδοχή της αβεβαιότητας</a:t>
            </a:r>
          </a:p>
          <a:p>
            <a:pPr lvl="1"/>
            <a:r>
              <a:rPr lang="el-GR" dirty="0"/>
              <a:t>Υπάρχουν κάποιες διανοητικές ικανότητες που παράγονται από την κατάσταση εγρήγορσης στην οποία βρίσκονται</a:t>
            </a:r>
          </a:p>
          <a:p>
            <a:pPr lvl="1"/>
            <a:r>
              <a:rPr lang="el-GR" dirty="0"/>
              <a:t>Η εγρήγορση του καθιστά ικανούς να αντιλαμβάνονται σημάδια αλλαγών και να παράγουν λογικές ιστορίες για το μέλλον της επιχείρησής τους  </a:t>
            </a:r>
          </a:p>
          <a:p>
            <a:endParaRPr lang="en-GB" dirty="0"/>
          </a:p>
        </p:txBody>
      </p:sp>
    </p:spTree>
    <p:extLst>
      <p:ext uri="{BB962C8B-B14F-4D97-AF65-F5344CB8AC3E}">
        <p14:creationId xmlns:p14="http://schemas.microsoft.com/office/powerpoint/2010/main" val="329415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μεγάλη πρόκληση - Εντοπισμός ευκαιρίας </a:t>
            </a:r>
            <a:endParaRPr lang="en-GB" dirty="0"/>
          </a:p>
        </p:txBody>
      </p:sp>
      <p:sp>
        <p:nvSpPr>
          <p:cNvPr id="3" name="Θέση περιεχομένου 2"/>
          <p:cNvSpPr>
            <a:spLocks noGrp="1"/>
          </p:cNvSpPr>
          <p:nvPr>
            <p:ph idx="1"/>
          </p:nvPr>
        </p:nvSpPr>
        <p:spPr/>
        <p:txBody>
          <a:bodyPr>
            <a:normAutofit fontScale="85000" lnSpcReduction="10000"/>
          </a:bodyPr>
          <a:lstStyle/>
          <a:p>
            <a:r>
              <a:rPr lang="el-GR" dirty="0">
                <a:solidFill>
                  <a:srgbClr val="C00000"/>
                </a:solidFill>
              </a:rPr>
              <a:t>Αναγνώριση ευκαιρίας σημαίνει συγκέντρωση πληροφορίας, δημιουργία γνώσης και καθορισμός της μελλοντικής αξίας της επιχείρησης</a:t>
            </a:r>
          </a:p>
          <a:p>
            <a:r>
              <a:rPr lang="el-GR" dirty="0"/>
              <a:t>Τρεις απόψεις σχετικά με την έννοια της ευκαιρίας</a:t>
            </a:r>
          </a:p>
          <a:p>
            <a:pPr lvl="1"/>
            <a:r>
              <a:rPr lang="el-GR" dirty="0"/>
              <a:t>Οι ευκαιρίες υπάρχουν στο περιβάλλον και με μια αντικειμενική διαδικασία μπορούν να εντοπιστούν (</a:t>
            </a:r>
            <a:r>
              <a:rPr lang="el-GR" dirty="0">
                <a:solidFill>
                  <a:srgbClr val="0070C0"/>
                </a:solidFill>
              </a:rPr>
              <a:t>αντικειμενική</a:t>
            </a:r>
            <a:r>
              <a:rPr lang="el-GR" dirty="0"/>
              <a:t> προσέγγιση)</a:t>
            </a:r>
          </a:p>
          <a:p>
            <a:pPr lvl="1"/>
            <a:r>
              <a:rPr lang="el-GR" dirty="0"/>
              <a:t>Οι ευκαιρίες υπάρχουν αλλά μόνο κάποιοι άνθρωποι έχουν την ικανότητα να τις εντοπίσουν (αντικειμενική- </a:t>
            </a:r>
            <a:r>
              <a:rPr lang="el-GR" dirty="0">
                <a:solidFill>
                  <a:srgbClr val="0070C0"/>
                </a:solidFill>
              </a:rPr>
              <a:t>υποκειμενική</a:t>
            </a:r>
            <a:r>
              <a:rPr lang="el-GR" dirty="0"/>
              <a:t> προσέγγιση)</a:t>
            </a:r>
          </a:p>
          <a:p>
            <a:pPr lvl="1"/>
            <a:r>
              <a:rPr lang="el-GR" dirty="0"/>
              <a:t>Οι ευκαιρίες δημιουργούνται στο μυαλό των επιχειρηματιών μέσω μιας διαδικασίας υποκειμενικής σκέψης. Δεν είναι δυνατόν να αποδειχθεί η ύπαρξή τους προτού υλοποιηθούν (</a:t>
            </a:r>
            <a:r>
              <a:rPr lang="el-GR" dirty="0">
                <a:solidFill>
                  <a:srgbClr val="0070C0"/>
                </a:solidFill>
              </a:rPr>
              <a:t>δημιουργική υποκειμενική</a:t>
            </a:r>
            <a:r>
              <a:rPr lang="el-GR" dirty="0"/>
              <a:t> προσέγγιση) </a:t>
            </a:r>
          </a:p>
        </p:txBody>
      </p:sp>
    </p:spTree>
    <p:extLst>
      <p:ext uri="{BB962C8B-B14F-4D97-AF65-F5344CB8AC3E}">
        <p14:creationId xmlns:p14="http://schemas.microsoft.com/office/powerpoint/2010/main" val="266090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εντοπισμός ευκαιρίας ως διαδικασία μάθησης </a:t>
            </a:r>
            <a:endParaRPr lang="en-GB" dirty="0"/>
          </a:p>
        </p:txBody>
      </p:sp>
      <p:grpSp>
        <p:nvGrpSpPr>
          <p:cNvPr id="4" name="Group 1"/>
          <p:cNvGrpSpPr>
            <a:grpSpLocks noChangeAspect="1"/>
          </p:cNvGrpSpPr>
          <p:nvPr/>
        </p:nvGrpSpPr>
        <p:grpSpPr bwMode="auto">
          <a:xfrm>
            <a:off x="2063552" y="1412776"/>
            <a:ext cx="7848872" cy="4711213"/>
            <a:chOff x="2362" y="9180"/>
            <a:chExt cx="7200" cy="4320"/>
          </a:xfrm>
        </p:grpSpPr>
        <p:sp>
          <p:nvSpPr>
            <p:cNvPr id="5" name="AutoShape 8"/>
            <p:cNvSpPr>
              <a:spLocks noChangeAspect="1" noChangeArrowheads="1" noTextEdit="1"/>
            </p:cNvSpPr>
            <p:nvPr/>
          </p:nvSpPr>
          <p:spPr bwMode="auto">
            <a:xfrm>
              <a:off x="2362" y="9180"/>
              <a:ext cx="7200" cy="4320"/>
            </a:xfrm>
            <a:prstGeom prst="rect">
              <a:avLst/>
            </a:prstGeom>
            <a:noFill/>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6" name="AutoShape 7"/>
            <p:cNvSpPr>
              <a:spLocks noChangeShapeType="1"/>
            </p:cNvSpPr>
            <p:nvPr/>
          </p:nvSpPr>
          <p:spPr bwMode="auto">
            <a:xfrm flipH="1" flipV="1">
              <a:off x="3467" y="9591"/>
              <a:ext cx="39" cy="3016"/>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7" name="AutoShape 6"/>
            <p:cNvSpPr>
              <a:spLocks noChangeShapeType="1"/>
            </p:cNvSpPr>
            <p:nvPr/>
          </p:nvSpPr>
          <p:spPr bwMode="auto">
            <a:xfrm>
              <a:off x="3506" y="12607"/>
              <a:ext cx="5344"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8" name="Freeform 5"/>
            <p:cNvSpPr>
              <a:spLocks/>
            </p:cNvSpPr>
            <p:nvPr/>
          </p:nvSpPr>
          <p:spPr bwMode="auto">
            <a:xfrm>
              <a:off x="3357" y="9777"/>
              <a:ext cx="4492" cy="3073"/>
            </a:xfrm>
            <a:custGeom>
              <a:avLst/>
              <a:gdLst/>
              <a:ahLst/>
              <a:cxnLst>
                <a:cxn ang="0">
                  <a:pos x="1522" y="2470"/>
                </a:cxn>
                <a:cxn ang="0">
                  <a:pos x="2602" y="3265"/>
                </a:cxn>
                <a:cxn ang="0">
                  <a:pos x="172" y="790"/>
                </a:cxn>
                <a:cxn ang="0">
                  <a:pos x="3427" y="3265"/>
                </a:cxn>
                <a:cxn ang="0">
                  <a:pos x="127" y="325"/>
                </a:cxn>
                <a:cxn ang="0">
                  <a:pos x="4192" y="3265"/>
                </a:cxn>
                <a:cxn ang="0">
                  <a:pos x="127" y="55"/>
                </a:cxn>
                <a:cxn ang="0">
                  <a:pos x="4792" y="2935"/>
                </a:cxn>
                <a:cxn ang="0">
                  <a:pos x="1852" y="205"/>
                </a:cxn>
                <a:cxn ang="0">
                  <a:pos x="4717" y="1735"/>
                </a:cxn>
                <a:cxn ang="0">
                  <a:pos x="4642" y="1045"/>
                </a:cxn>
              </a:cxnLst>
              <a:rect l="0" t="0" r="r" b="b"/>
              <a:pathLst>
                <a:path w="5182" h="3545">
                  <a:moveTo>
                    <a:pt x="1522" y="2470"/>
                  </a:moveTo>
                  <a:cubicBezTo>
                    <a:pt x="2174" y="3007"/>
                    <a:pt x="2827" y="3545"/>
                    <a:pt x="2602" y="3265"/>
                  </a:cubicBezTo>
                  <a:cubicBezTo>
                    <a:pt x="2377" y="2985"/>
                    <a:pt x="35" y="790"/>
                    <a:pt x="172" y="790"/>
                  </a:cubicBezTo>
                  <a:cubicBezTo>
                    <a:pt x="309" y="790"/>
                    <a:pt x="3434" y="3342"/>
                    <a:pt x="3427" y="3265"/>
                  </a:cubicBezTo>
                  <a:cubicBezTo>
                    <a:pt x="3420" y="3188"/>
                    <a:pt x="0" y="325"/>
                    <a:pt x="127" y="325"/>
                  </a:cubicBezTo>
                  <a:cubicBezTo>
                    <a:pt x="254" y="325"/>
                    <a:pt x="4192" y="3310"/>
                    <a:pt x="4192" y="3265"/>
                  </a:cubicBezTo>
                  <a:cubicBezTo>
                    <a:pt x="4192" y="3220"/>
                    <a:pt x="27" y="110"/>
                    <a:pt x="127" y="55"/>
                  </a:cubicBezTo>
                  <a:cubicBezTo>
                    <a:pt x="227" y="0"/>
                    <a:pt x="4505" y="2910"/>
                    <a:pt x="4792" y="2935"/>
                  </a:cubicBezTo>
                  <a:cubicBezTo>
                    <a:pt x="5079" y="2960"/>
                    <a:pt x="1864" y="405"/>
                    <a:pt x="1852" y="205"/>
                  </a:cubicBezTo>
                  <a:cubicBezTo>
                    <a:pt x="1840" y="5"/>
                    <a:pt x="4252" y="1595"/>
                    <a:pt x="4717" y="1735"/>
                  </a:cubicBezTo>
                  <a:cubicBezTo>
                    <a:pt x="5182" y="1875"/>
                    <a:pt x="4654" y="1160"/>
                    <a:pt x="4642" y="104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a:solidFill>
                  <a:prstClr val="black"/>
                </a:solidFill>
              </a:endParaRPr>
            </a:p>
          </p:txBody>
        </p:sp>
        <p:sp>
          <p:nvSpPr>
            <p:cNvPr id="9" name="Text Box 4"/>
            <p:cNvSpPr txBox="1">
              <a:spLocks noChangeArrowheads="1"/>
            </p:cNvSpPr>
            <p:nvPr/>
          </p:nvSpPr>
          <p:spPr bwMode="auto">
            <a:xfrm>
              <a:off x="2362" y="9934"/>
              <a:ext cx="1105" cy="76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l-GR" sz="800">
                  <a:solidFill>
                    <a:prstClr val="black"/>
                  </a:solidFill>
                  <a:ea typeface="Calibri" pitchFamily="34" charset="0"/>
                  <a:cs typeface="Times New Roman" pitchFamily="18" charset="0"/>
                </a:rPr>
                <a:t>Συγκέντρωση πληροφοριών,</a:t>
              </a:r>
              <a:r>
                <a:rPr lang="el-GR" sz="1100">
                  <a:solidFill>
                    <a:prstClr val="black"/>
                  </a:solidFill>
                  <a:ea typeface="Calibri" pitchFamily="34" charset="0"/>
                  <a:cs typeface="Times New Roman" pitchFamily="18" charset="0"/>
                </a:rPr>
                <a:t> </a:t>
              </a:r>
              <a:r>
                <a:rPr lang="el-GR" sz="800">
                  <a:solidFill>
                    <a:prstClr val="black"/>
                  </a:solidFill>
                  <a:ea typeface="Calibri" pitchFamily="34" charset="0"/>
                  <a:cs typeface="Times New Roman" pitchFamily="18" charset="0"/>
                </a:rPr>
                <a:t>ανάλυση και</a:t>
              </a:r>
              <a:r>
                <a:rPr lang="el-GR" sz="1100">
                  <a:solidFill>
                    <a:prstClr val="black"/>
                  </a:solidFill>
                  <a:ea typeface="Calibri" pitchFamily="34" charset="0"/>
                  <a:cs typeface="Times New Roman" pitchFamily="18" charset="0"/>
                </a:rPr>
                <a:t> </a:t>
              </a:r>
              <a:r>
                <a:rPr lang="el-GR" sz="800">
                  <a:solidFill>
                    <a:prstClr val="black"/>
                  </a:solidFill>
                  <a:ea typeface="Calibri" pitchFamily="34" charset="0"/>
                  <a:cs typeface="Times New Roman" pitchFamily="18" charset="0"/>
                </a:rPr>
                <a:t>δημιουργία επιχειρηματικής ιδέας </a:t>
              </a:r>
              <a:endParaRPr lang="el-GR">
                <a:solidFill>
                  <a:prstClr val="black"/>
                </a:solidFill>
                <a:latin typeface="Arial" pitchFamily="34" charset="0"/>
                <a:cs typeface="Arial" pitchFamily="34" charset="0"/>
              </a:endParaRPr>
            </a:p>
          </p:txBody>
        </p:sp>
        <p:sp>
          <p:nvSpPr>
            <p:cNvPr id="10" name="Text Box 3"/>
            <p:cNvSpPr txBox="1">
              <a:spLocks noChangeArrowheads="1"/>
            </p:cNvSpPr>
            <p:nvPr/>
          </p:nvSpPr>
          <p:spPr bwMode="auto">
            <a:xfrm>
              <a:off x="3881" y="11689"/>
              <a:ext cx="727" cy="5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l-GR" sz="800" dirty="0">
                  <a:solidFill>
                    <a:prstClr val="black"/>
                  </a:solidFill>
                  <a:ea typeface="Calibri" pitchFamily="34" charset="0"/>
                  <a:cs typeface="Times New Roman" pitchFamily="18" charset="0"/>
                </a:rPr>
                <a:t>Αίσθηση για πιθανότητα αλλαγής (μέσω  τεχνολογίας) </a:t>
              </a:r>
              <a:endParaRPr lang="el-GR" dirty="0">
                <a:solidFill>
                  <a:prstClr val="black"/>
                </a:solidFill>
                <a:latin typeface="Arial" pitchFamily="34" charset="0"/>
                <a:cs typeface="Arial" pitchFamily="34" charset="0"/>
              </a:endParaRPr>
            </a:p>
          </p:txBody>
        </p:sp>
        <p:sp>
          <p:nvSpPr>
            <p:cNvPr id="11" name="Text Box 2"/>
            <p:cNvSpPr txBox="1">
              <a:spLocks noChangeArrowheads="1"/>
            </p:cNvSpPr>
            <p:nvPr/>
          </p:nvSpPr>
          <p:spPr bwMode="auto">
            <a:xfrm>
              <a:off x="6523" y="10104"/>
              <a:ext cx="2878" cy="31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el-GR" sz="800" dirty="0">
                  <a:solidFill>
                    <a:prstClr val="black"/>
                  </a:solidFill>
                  <a:ea typeface="Calibri" pitchFamily="34" charset="0"/>
                  <a:cs typeface="Times New Roman" pitchFamily="18" charset="0"/>
                </a:rPr>
                <a:t>Αναγνώριση εξωτερικής ευκαιρίας: δυνατότητα στην αγορά, σειρά βημάτων και  αναμενόμενο αποτέλεσμα</a:t>
              </a:r>
              <a:endParaRPr lang="el-GR" dirty="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152612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εντοπισμός ευκαιρίας ως διαδικασία ανίχνευσης της δυναμικής του περιβάλλοντος</a:t>
            </a:r>
            <a:endParaRPr lang="en-GB"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309379017"/>
              </p:ext>
            </p:extLst>
          </p:nvPr>
        </p:nvGraphicFramePr>
        <p:xfrm>
          <a:off x="1919537" y="1556792"/>
          <a:ext cx="7128792" cy="4403921"/>
        </p:xfrm>
        <a:graphic>
          <a:graphicData uri="http://schemas.openxmlformats.org/drawingml/2006/table">
            <a:tbl>
              <a:tblPr firstRow="1" firstCol="1" bandRow="1"/>
              <a:tblGrid>
                <a:gridCol w="1542040">
                  <a:extLst>
                    <a:ext uri="{9D8B030D-6E8A-4147-A177-3AD203B41FA5}">
                      <a16:colId xmlns:a16="http://schemas.microsoft.com/office/drawing/2014/main" val="20000"/>
                    </a:ext>
                  </a:extLst>
                </a:gridCol>
                <a:gridCol w="1919652">
                  <a:extLst>
                    <a:ext uri="{9D8B030D-6E8A-4147-A177-3AD203B41FA5}">
                      <a16:colId xmlns:a16="http://schemas.microsoft.com/office/drawing/2014/main" val="20001"/>
                    </a:ext>
                  </a:extLst>
                </a:gridCol>
                <a:gridCol w="1832730">
                  <a:extLst>
                    <a:ext uri="{9D8B030D-6E8A-4147-A177-3AD203B41FA5}">
                      <a16:colId xmlns:a16="http://schemas.microsoft.com/office/drawing/2014/main" val="20002"/>
                    </a:ext>
                  </a:extLst>
                </a:gridCol>
                <a:gridCol w="1834370">
                  <a:extLst>
                    <a:ext uri="{9D8B030D-6E8A-4147-A177-3AD203B41FA5}">
                      <a16:colId xmlns:a16="http://schemas.microsoft.com/office/drawing/2014/main" val="20003"/>
                    </a:ext>
                  </a:extLst>
                </a:gridCol>
              </a:tblGrid>
              <a:tr h="249489">
                <a:tc>
                  <a:txBody>
                    <a:bodyPr/>
                    <a:lstStyle/>
                    <a:p>
                      <a:pPr algn="l"/>
                      <a:endParaRPr lang="en-GB" sz="1600">
                        <a:effectLst/>
                        <a:latin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b="1">
                          <a:effectLst/>
                          <a:latin typeface="Calibri"/>
                          <a:ea typeface="Calibri"/>
                          <a:cs typeface="Arial"/>
                        </a:rPr>
                        <a:t>ΤΥΠΟΣ Ι</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b="1">
                          <a:effectLst/>
                          <a:latin typeface="Calibri"/>
                          <a:ea typeface="Calibri"/>
                          <a:cs typeface="Arial"/>
                        </a:rPr>
                        <a:t>ΤΥΠΟΣ ΙΙ</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b="1">
                          <a:effectLst/>
                          <a:latin typeface="Calibri"/>
                          <a:ea typeface="Calibri"/>
                          <a:cs typeface="Arial"/>
                        </a:rPr>
                        <a:t>ΤΥΠΟΣ ΙΙΙ</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724">
                <a:tc>
                  <a:txBody>
                    <a:bodyPr/>
                    <a:lstStyle/>
                    <a:p>
                      <a:pPr algn="l">
                        <a:lnSpc>
                          <a:spcPct val="107000"/>
                        </a:lnSpc>
                        <a:spcAft>
                          <a:spcPts val="800"/>
                        </a:spcAft>
                      </a:pPr>
                      <a:r>
                        <a:rPr lang="el-GR" sz="1600" b="1">
                          <a:effectLst/>
                          <a:latin typeface="Calibri"/>
                          <a:ea typeface="Calibri"/>
                          <a:cs typeface="Arial"/>
                        </a:rPr>
                        <a:t>Φύση αλλαγής</a:t>
                      </a:r>
                      <a:r>
                        <a:rPr lang="el-GR" sz="1600">
                          <a:effectLst/>
                          <a:latin typeface="Calibri"/>
                          <a:ea typeface="Calibri"/>
                          <a:cs typeface="Arial"/>
                        </a:rPr>
                        <a:t> </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Γνωστή και επαναλαμβανόμενη</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Προβλέψιμο φαινόμενο</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Απρόβλεπτα γεγονότα</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77315">
                <a:tc>
                  <a:txBody>
                    <a:bodyPr/>
                    <a:lstStyle/>
                    <a:p>
                      <a:pPr algn="l">
                        <a:lnSpc>
                          <a:spcPct val="107000"/>
                        </a:lnSpc>
                        <a:spcAft>
                          <a:spcPts val="800"/>
                        </a:spcAft>
                      </a:pPr>
                      <a:r>
                        <a:rPr lang="el-GR" sz="1600" b="1">
                          <a:effectLst/>
                          <a:latin typeface="Calibri"/>
                          <a:ea typeface="Calibri"/>
                          <a:cs typeface="Arial"/>
                        </a:rPr>
                        <a:t>Είδος πρόβλεψης </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Ένα αρκετά πιθανό μέλλον: βελτιστοποίηση υλοποίησης με προγραμματισμό κινήσεων</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Εύρος πιθανών μελλοντικών καταστάσεων: προετοιμασία διαφορετικές επιλογές</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Διάφορα «φανταστικά» μέλλοντα: τεχνική παραγωγή διάφορων μελλόντων για προετοιμασία</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3960">
                <a:tc>
                  <a:txBody>
                    <a:bodyPr/>
                    <a:lstStyle/>
                    <a:p>
                      <a:pPr algn="l">
                        <a:lnSpc>
                          <a:spcPct val="107000"/>
                        </a:lnSpc>
                        <a:spcAft>
                          <a:spcPts val="800"/>
                        </a:spcAft>
                      </a:pPr>
                      <a:r>
                        <a:rPr lang="el-GR" sz="1600" b="1">
                          <a:effectLst/>
                          <a:latin typeface="Calibri"/>
                          <a:ea typeface="Calibri"/>
                          <a:cs typeface="Arial"/>
                        </a:rPr>
                        <a:t>Βασικές μέθοδοι</a:t>
                      </a:r>
                      <a:r>
                        <a:rPr lang="el-GR" sz="1600">
                          <a:effectLst/>
                          <a:latin typeface="Calibri"/>
                          <a:ea typeface="Calibri"/>
                          <a:cs typeface="Arial"/>
                        </a:rPr>
                        <a:t> </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Αναγωγή από παλιές τάσεις, προγραμματισμός</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a:effectLst/>
                          <a:latin typeface="Calibri"/>
                          <a:ea typeface="Calibri"/>
                          <a:cs typeface="Arial"/>
                        </a:rPr>
                        <a:t>Προβλέψεις ειδικών, υποθέσεις, προσομοιώσεις</a:t>
                      </a:r>
                      <a:endParaRPr lang="en-GB" sz="16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l-GR" sz="1600" dirty="0">
                          <a:effectLst/>
                          <a:latin typeface="Calibri"/>
                          <a:ea typeface="Calibri"/>
                          <a:cs typeface="Arial"/>
                        </a:rPr>
                        <a:t>Δράση, πειραματισμός, μάθηση, σενάρια</a:t>
                      </a:r>
                      <a:endParaRPr lang="en-GB" sz="16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985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Επιχειρηματικότητα (</a:t>
            </a:r>
            <a:r>
              <a:rPr lang="el-GR" dirty="0" err="1"/>
              <a:t>entrepreneurship</a:t>
            </a:r>
            <a:r>
              <a:rPr lang="el-GR" dirty="0"/>
              <a:t>) – Η συνάντηση ενδιαφερομένων με ευκαιρίες </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662" y="2636912"/>
            <a:ext cx="5797550"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612648" y="1600200"/>
            <a:ext cx="8153400" cy="74868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20040" marR="0" lvl="0" indent="-320040" algn="l" defTabSz="914400" rtl="0" eaLnBrk="1" fontAlgn="auto" latinLnBrk="0" hangingPunct="1">
              <a:lnSpc>
                <a:spcPct val="100000"/>
              </a:lnSpc>
              <a:spcBef>
                <a:spcPts val="700"/>
              </a:spcBef>
              <a:spcAft>
                <a:spcPts val="0"/>
              </a:spcAft>
              <a:buClr>
                <a:srgbClr val="DD8047"/>
              </a:buClr>
              <a:buSzPct val="60000"/>
              <a:buFont typeface="Wingdings"/>
              <a:buChar char=""/>
              <a:tabLst/>
              <a:defRPr/>
            </a:pPr>
            <a:r>
              <a:rPr kumimoji="0" lang="el-GR" sz="2900" b="0" i="0" u="none" strike="noStrike" kern="1200" cap="none" spc="0" normalizeH="0" baseline="0" noProof="0">
                <a:ln>
                  <a:noFill/>
                </a:ln>
                <a:solidFill>
                  <a:sysClr val="windowText" lastClr="000000"/>
                </a:solidFill>
                <a:effectLst/>
                <a:uLnTx/>
                <a:uFillTx/>
                <a:latin typeface="Calibri"/>
                <a:ea typeface="+mn-ea"/>
                <a:cs typeface="+mn-cs"/>
              </a:rPr>
              <a:t>Τι «προκαλεί» την επιχειρηματικότητα;</a:t>
            </a:r>
            <a:endParaRPr kumimoji="0" lang="el-GR" sz="29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8936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14919" y="1117603"/>
            <a:ext cx="1052618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spcBef>
                <a:spcPct val="50000"/>
              </a:spcBef>
              <a:spcAft>
                <a:spcPct val="0"/>
              </a:spcAft>
            </a:pPr>
            <a:r>
              <a:rPr lang="el-GR" altLang="en-US" sz="2000" b="0" dirty="0">
                <a:solidFill>
                  <a:srgbClr val="000000"/>
                </a:solidFill>
              </a:rPr>
              <a:t>Οι γενικές κατηγορίες των κριτηρίων αξιολόγησης ιδεών</a:t>
            </a:r>
            <a:endParaRPr lang="en-US" altLang="en-US" sz="2000" b="0" dirty="0">
              <a:solidFill>
                <a:srgbClr val="000000"/>
              </a:solidFill>
            </a:endParaRPr>
          </a:p>
        </p:txBody>
      </p:sp>
      <p:grpSp>
        <p:nvGrpSpPr>
          <p:cNvPr id="2" name="Group 33"/>
          <p:cNvGrpSpPr>
            <a:grpSpLocks/>
          </p:cNvGrpSpPr>
          <p:nvPr/>
        </p:nvGrpSpPr>
        <p:grpSpPr bwMode="auto">
          <a:xfrm>
            <a:off x="2063752" y="1976438"/>
            <a:ext cx="3649133" cy="1008062"/>
            <a:chOff x="975" y="1245"/>
            <a:chExt cx="1724" cy="635"/>
          </a:xfrm>
        </p:grpSpPr>
        <p:sp>
          <p:nvSpPr>
            <p:cNvPr id="15393" name="Rectangle 25"/>
            <p:cNvSpPr>
              <a:spLocks noChangeArrowheads="1"/>
            </p:cNvSpPr>
            <p:nvPr/>
          </p:nvSpPr>
          <p:spPr bwMode="auto">
            <a:xfrm>
              <a:off x="1292" y="1245"/>
              <a:ext cx="1407" cy="635"/>
            </a:xfrm>
            <a:prstGeom prst="rect">
              <a:avLst/>
            </a:prstGeom>
            <a:solidFill>
              <a:srgbClr val="CCFF99"/>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94" name="AutoShape 3"/>
            <p:cNvSpPr>
              <a:spLocks noChangeArrowheads="1"/>
            </p:cNvSpPr>
            <p:nvPr/>
          </p:nvSpPr>
          <p:spPr bwMode="auto">
            <a:xfrm rot="-7135026">
              <a:off x="979" y="1602"/>
              <a:ext cx="264" cy="271"/>
            </a:xfrm>
            <a:prstGeom prst="downArrow">
              <a:avLst>
                <a:gd name="adj1" fmla="val 56444"/>
                <a:gd name="adj2" fmla="val 46659"/>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95" name="Text Box 4"/>
            <p:cNvSpPr txBox="1">
              <a:spLocks noChangeArrowheads="1"/>
            </p:cNvSpPr>
            <p:nvPr/>
          </p:nvSpPr>
          <p:spPr bwMode="auto">
            <a:xfrm>
              <a:off x="1351" y="1389"/>
              <a:ext cx="12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spcBef>
                  <a:spcPct val="50000"/>
                </a:spcBef>
                <a:spcAft>
                  <a:spcPct val="0"/>
                </a:spcAft>
              </a:pPr>
              <a:r>
                <a:rPr lang="el-GR" altLang="en-US" sz="1600" b="0">
                  <a:solidFill>
                    <a:srgbClr val="000000"/>
                  </a:solidFill>
                </a:rPr>
                <a:t>Εφικτότητα – πόσο δύσκολη είναι;</a:t>
              </a:r>
              <a:endParaRPr lang="en-US" altLang="en-US" sz="1600" b="0">
                <a:solidFill>
                  <a:srgbClr val="000000"/>
                </a:solidFill>
              </a:endParaRPr>
            </a:p>
          </p:txBody>
        </p:sp>
      </p:grpSp>
      <p:sp>
        <p:nvSpPr>
          <p:cNvPr id="15364" name="Rectangle 28"/>
          <p:cNvSpPr>
            <a:spLocks noChangeArrowheads="1"/>
          </p:cNvSpPr>
          <p:nvPr/>
        </p:nvSpPr>
        <p:spPr bwMode="auto">
          <a:xfrm>
            <a:off x="334435" y="3284538"/>
            <a:ext cx="1729317" cy="1008062"/>
          </a:xfrm>
          <a:prstGeom prst="rect">
            <a:avLst/>
          </a:prstGeom>
          <a:solidFill>
            <a:srgbClr val="CCFFFF"/>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65" name="Text Box 7"/>
          <p:cNvSpPr txBox="1">
            <a:spLocks noChangeArrowheads="1"/>
          </p:cNvSpPr>
          <p:nvPr/>
        </p:nvSpPr>
        <p:spPr bwMode="auto">
          <a:xfrm>
            <a:off x="334436" y="3357565"/>
            <a:ext cx="16658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spcBef>
                <a:spcPct val="50000"/>
              </a:spcBef>
              <a:spcAft>
                <a:spcPct val="0"/>
              </a:spcAft>
            </a:pPr>
            <a:r>
              <a:rPr lang="el-GR" altLang="en-US" sz="1600" b="0">
                <a:solidFill>
                  <a:srgbClr val="000000"/>
                </a:solidFill>
              </a:rPr>
              <a:t>Τα κριτήρια εξέτασης ιδεών</a:t>
            </a:r>
            <a:endParaRPr lang="en-US" altLang="en-US" sz="1600" b="0">
              <a:solidFill>
                <a:srgbClr val="000000"/>
              </a:solidFill>
            </a:endParaRPr>
          </a:p>
        </p:txBody>
      </p:sp>
      <p:grpSp>
        <p:nvGrpSpPr>
          <p:cNvPr id="3" name="Group 42"/>
          <p:cNvGrpSpPr>
            <a:grpSpLocks/>
          </p:cNvGrpSpPr>
          <p:nvPr/>
        </p:nvGrpSpPr>
        <p:grpSpPr bwMode="auto">
          <a:xfrm>
            <a:off x="5806020" y="1960566"/>
            <a:ext cx="3651249" cy="1036637"/>
            <a:chOff x="2743" y="1235"/>
            <a:chExt cx="1725" cy="653"/>
          </a:xfrm>
        </p:grpSpPr>
        <p:sp>
          <p:nvSpPr>
            <p:cNvPr id="15390" name="Rectangle 29"/>
            <p:cNvSpPr>
              <a:spLocks noChangeArrowheads="1"/>
            </p:cNvSpPr>
            <p:nvPr/>
          </p:nvSpPr>
          <p:spPr bwMode="auto">
            <a:xfrm>
              <a:off x="3016" y="1235"/>
              <a:ext cx="1452" cy="653"/>
            </a:xfrm>
            <a:prstGeom prst="rect">
              <a:avLst/>
            </a:prstGeom>
            <a:solidFill>
              <a:srgbClr val="9999FF"/>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91" name="Text Box 8"/>
            <p:cNvSpPr txBox="1">
              <a:spLocks noChangeArrowheads="1"/>
            </p:cNvSpPr>
            <p:nvPr/>
          </p:nvSpPr>
          <p:spPr bwMode="auto">
            <a:xfrm>
              <a:off x="2995" y="1296"/>
              <a:ext cx="1451"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lnSpc>
                  <a:spcPct val="80000"/>
                </a:lnSpc>
                <a:spcBef>
                  <a:spcPct val="50000"/>
                </a:spcBef>
                <a:spcAft>
                  <a:spcPct val="0"/>
                </a:spcAft>
              </a:pPr>
              <a:r>
                <a:rPr lang="el-GR" altLang="en-US" sz="1600" b="0">
                  <a:solidFill>
                    <a:srgbClr val="000000"/>
                  </a:solidFill>
                </a:rPr>
                <a:t>Τι ΕΠΕΝΔΥΣΕΙΣ, διοικητικές και χρηματικές θα χρειαστούν;</a:t>
              </a:r>
              <a:endParaRPr lang="en-US" altLang="en-US" sz="1600" b="0">
                <a:solidFill>
                  <a:srgbClr val="000000"/>
                </a:solidFill>
              </a:endParaRPr>
            </a:p>
          </p:txBody>
        </p:sp>
        <p:sp>
          <p:nvSpPr>
            <p:cNvPr id="15392" name="AutoShape 12"/>
            <p:cNvSpPr>
              <a:spLocks noChangeArrowheads="1"/>
            </p:cNvSpPr>
            <p:nvPr/>
          </p:nvSpPr>
          <p:spPr bwMode="auto">
            <a:xfrm rot="5406101" flipV="1">
              <a:off x="2720" y="1457"/>
              <a:ext cx="289" cy="243"/>
            </a:xfrm>
            <a:prstGeom prst="downArrow">
              <a:avLst>
                <a:gd name="adj1" fmla="val 56444"/>
                <a:gd name="adj2" fmla="val 45454"/>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grpSp>
      <p:grpSp>
        <p:nvGrpSpPr>
          <p:cNvPr id="4" name="Group 36"/>
          <p:cNvGrpSpPr>
            <a:grpSpLocks/>
          </p:cNvGrpSpPr>
          <p:nvPr/>
        </p:nvGrpSpPr>
        <p:grpSpPr bwMode="auto">
          <a:xfrm>
            <a:off x="5789086" y="3184525"/>
            <a:ext cx="3668183" cy="1036638"/>
            <a:chOff x="2735" y="2006"/>
            <a:chExt cx="1733" cy="653"/>
          </a:xfrm>
        </p:grpSpPr>
        <p:sp>
          <p:nvSpPr>
            <p:cNvPr id="15387" name="Rectangle 30"/>
            <p:cNvSpPr>
              <a:spLocks noChangeArrowheads="1"/>
            </p:cNvSpPr>
            <p:nvPr/>
          </p:nvSpPr>
          <p:spPr bwMode="auto">
            <a:xfrm>
              <a:off x="3016" y="2006"/>
              <a:ext cx="1452" cy="653"/>
            </a:xfrm>
            <a:prstGeom prst="rect">
              <a:avLst/>
            </a:prstGeom>
            <a:solidFill>
              <a:srgbClr val="9999FF"/>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88" name="Text Box 9"/>
            <p:cNvSpPr txBox="1">
              <a:spLocks noChangeArrowheads="1"/>
            </p:cNvSpPr>
            <p:nvPr/>
          </p:nvSpPr>
          <p:spPr bwMode="auto">
            <a:xfrm>
              <a:off x="3004" y="2069"/>
              <a:ext cx="1452"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lnSpc>
                  <a:spcPct val="80000"/>
                </a:lnSpc>
                <a:spcBef>
                  <a:spcPct val="0"/>
                </a:spcBef>
                <a:spcAft>
                  <a:spcPct val="0"/>
                </a:spcAft>
              </a:pPr>
              <a:r>
                <a:rPr lang="el-GR" altLang="en-US" sz="1600" b="0">
                  <a:solidFill>
                    <a:srgbClr val="000000"/>
                  </a:solidFill>
                </a:rPr>
                <a:t>Τι ΑΝΤΑΠΟΔΟΣΗ, υπό την έννοια των ωφελειών για τη λειτουργία θα δώσει; </a:t>
              </a:r>
              <a:endParaRPr lang="en-US" altLang="en-US" sz="1600" b="0">
                <a:solidFill>
                  <a:srgbClr val="000000"/>
                </a:solidFill>
              </a:endParaRPr>
            </a:p>
          </p:txBody>
        </p:sp>
        <p:sp>
          <p:nvSpPr>
            <p:cNvPr id="15389" name="AutoShape 13"/>
            <p:cNvSpPr>
              <a:spLocks noChangeArrowheads="1"/>
            </p:cNvSpPr>
            <p:nvPr/>
          </p:nvSpPr>
          <p:spPr bwMode="auto">
            <a:xfrm rot="5406101" flipV="1">
              <a:off x="2712" y="2235"/>
              <a:ext cx="289" cy="243"/>
            </a:xfrm>
            <a:prstGeom prst="downArrow">
              <a:avLst>
                <a:gd name="adj1" fmla="val 56444"/>
                <a:gd name="adj2" fmla="val 45454"/>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grpSp>
      <p:grpSp>
        <p:nvGrpSpPr>
          <p:cNvPr id="5" name="Group 38"/>
          <p:cNvGrpSpPr>
            <a:grpSpLocks/>
          </p:cNvGrpSpPr>
          <p:nvPr/>
        </p:nvGrpSpPr>
        <p:grpSpPr bwMode="auto">
          <a:xfrm>
            <a:off x="5789086" y="4479925"/>
            <a:ext cx="3668183" cy="1036638"/>
            <a:chOff x="2735" y="2822"/>
            <a:chExt cx="1733" cy="653"/>
          </a:xfrm>
        </p:grpSpPr>
        <p:sp>
          <p:nvSpPr>
            <p:cNvPr id="15384" name="Rectangle 31"/>
            <p:cNvSpPr>
              <a:spLocks noChangeArrowheads="1"/>
            </p:cNvSpPr>
            <p:nvPr/>
          </p:nvSpPr>
          <p:spPr bwMode="auto">
            <a:xfrm>
              <a:off x="3016" y="2822"/>
              <a:ext cx="1452" cy="653"/>
            </a:xfrm>
            <a:prstGeom prst="rect">
              <a:avLst/>
            </a:prstGeom>
            <a:solidFill>
              <a:srgbClr val="9999FF"/>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85" name="Text Box 10"/>
            <p:cNvSpPr txBox="1">
              <a:spLocks noChangeArrowheads="1"/>
            </p:cNvSpPr>
            <p:nvPr/>
          </p:nvSpPr>
          <p:spPr bwMode="auto">
            <a:xfrm>
              <a:off x="2995" y="2921"/>
              <a:ext cx="1440"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lnSpc>
                  <a:spcPct val="80000"/>
                </a:lnSpc>
                <a:spcBef>
                  <a:spcPct val="0"/>
                </a:spcBef>
                <a:spcAft>
                  <a:spcPct val="0"/>
                </a:spcAft>
              </a:pPr>
              <a:r>
                <a:rPr lang="el-GR" altLang="en-US" sz="1600" b="0">
                  <a:solidFill>
                    <a:srgbClr val="000000"/>
                  </a:solidFill>
                </a:rPr>
                <a:t>Τι ΚΙΝΔΥΝΟΥΣ θα αντιμετωπίσουμε αν κάτι πάει στραβά;</a:t>
              </a:r>
              <a:endParaRPr lang="en-US" altLang="en-US" sz="1600" b="0">
                <a:solidFill>
                  <a:srgbClr val="000000"/>
                </a:solidFill>
              </a:endParaRPr>
            </a:p>
          </p:txBody>
        </p:sp>
        <p:sp>
          <p:nvSpPr>
            <p:cNvPr id="15386" name="AutoShape 14"/>
            <p:cNvSpPr>
              <a:spLocks noChangeArrowheads="1"/>
            </p:cNvSpPr>
            <p:nvPr/>
          </p:nvSpPr>
          <p:spPr bwMode="auto">
            <a:xfrm rot="5406101" flipV="1">
              <a:off x="2712" y="3046"/>
              <a:ext cx="289" cy="243"/>
            </a:xfrm>
            <a:prstGeom prst="downArrow">
              <a:avLst>
                <a:gd name="adj1" fmla="val 56444"/>
                <a:gd name="adj2" fmla="val 45454"/>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grpSp>
      <p:grpSp>
        <p:nvGrpSpPr>
          <p:cNvPr id="6" name="Group 43"/>
          <p:cNvGrpSpPr>
            <a:grpSpLocks/>
          </p:cNvGrpSpPr>
          <p:nvPr/>
        </p:nvGrpSpPr>
        <p:grpSpPr bwMode="auto">
          <a:xfrm>
            <a:off x="2159002" y="3213100"/>
            <a:ext cx="3511551" cy="1008063"/>
            <a:chOff x="1040" y="2069"/>
            <a:chExt cx="1659" cy="635"/>
          </a:xfrm>
        </p:grpSpPr>
        <p:sp>
          <p:nvSpPr>
            <p:cNvPr id="15381" name="Rectangle 26"/>
            <p:cNvSpPr>
              <a:spLocks noChangeArrowheads="1"/>
            </p:cNvSpPr>
            <p:nvPr/>
          </p:nvSpPr>
          <p:spPr bwMode="auto">
            <a:xfrm>
              <a:off x="1292" y="2069"/>
              <a:ext cx="1407" cy="635"/>
            </a:xfrm>
            <a:prstGeom prst="rect">
              <a:avLst/>
            </a:prstGeom>
            <a:solidFill>
              <a:srgbClr val="CCFF99"/>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82" name="Text Box 5"/>
            <p:cNvSpPr txBox="1">
              <a:spLocks noChangeArrowheads="1"/>
            </p:cNvSpPr>
            <p:nvPr/>
          </p:nvSpPr>
          <p:spPr bwMode="auto">
            <a:xfrm>
              <a:off x="1356" y="2166"/>
              <a:ext cx="12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spcBef>
                  <a:spcPct val="50000"/>
                </a:spcBef>
                <a:spcAft>
                  <a:spcPct val="0"/>
                </a:spcAft>
              </a:pPr>
              <a:r>
                <a:rPr lang="el-GR" altLang="en-US" sz="1600" b="0" dirty="0">
                  <a:solidFill>
                    <a:srgbClr val="000000"/>
                  </a:solidFill>
                </a:rPr>
                <a:t>Σκοπιμότητα – κατά πόσο αξίζει τον κόπο;</a:t>
              </a:r>
              <a:endParaRPr lang="en-US" altLang="en-US" sz="1600" b="0" dirty="0">
                <a:solidFill>
                  <a:srgbClr val="000000"/>
                </a:solidFill>
              </a:endParaRPr>
            </a:p>
          </p:txBody>
        </p:sp>
        <p:sp>
          <p:nvSpPr>
            <p:cNvPr id="15383" name="AutoShape 15"/>
            <p:cNvSpPr>
              <a:spLocks noChangeArrowheads="1"/>
            </p:cNvSpPr>
            <p:nvPr/>
          </p:nvSpPr>
          <p:spPr bwMode="auto">
            <a:xfrm rot="5406101" flipV="1">
              <a:off x="1017" y="2257"/>
              <a:ext cx="290" cy="243"/>
            </a:xfrm>
            <a:prstGeom prst="downArrow">
              <a:avLst>
                <a:gd name="adj1" fmla="val 56444"/>
                <a:gd name="adj2" fmla="val 45454"/>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grpSp>
      <p:grpSp>
        <p:nvGrpSpPr>
          <p:cNvPr id="7" name="Group 41"/>
          <p:cNvGrpSpPr>
            <a:grpSpLocks/>
          </p:cNvGrpSpPr>
          <p:nvPr/>
        </p:nvGrpSpPr>
        <p:grpSpPr bwMode="auto">
          <a:xfrm>
            <a:off x="2063752" y="4437065"/>
            <a:ext cx="3649133" cy="1008062"/>
            <a:chOff x="975" y="2795"/>
            <a:chExt cx="1724" cy="635"/>
          </a:xfrm>
        </p:grpSpPr>
        <p:sp>
          <p:nvSpPr>
            <p:cNvPr id="15378" name="Rectangle 27"/>
            <p:cNvSpPr>
              <a:spLocks noChangeArrowheads="1"/>
            </p:cNvSpPr>
            <p:nvPr/>
          </p:nvSpPr>
          <p:spPr bwMode="auto">
            <a:xfrm>
              <a:off x="1292" y="2795"/>
              <a:ext cx="1407" cy="635"/>
            </a:xfrm>
            <a:prstGeom prst="rect">
              <a:avLst/>
            </a:prstGeom>
            <a:solidFill>
              <a:srgbClr val="CCFF99"/>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79" name="Text Box 6"/>
            <p:cNvSpPr txBox="1">
              <a:spLocks noChangeArrowheads="1"/>
            </p:cNvSpPr>
            <p:nvPr/>
          </p:nvSpPr>
          <p:spPr bwMode="auto">
            <a:xfrm>
              <a:off x="1360" y="2921"/>
              <a:ext cx="12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fontAlgn="base">
                <a:spcBef>
                  <a:spcPct val="50000"/>
                </a:spcBef>
                <a:spcAft>
                  <a:spcPct val="0"/>
                </a:spcAft>
              </a:pPr>
              <a:r>
                <a:rPr lang="el-GR" altLang="en-US" sz="1600" b="0" dirty="0">
                  <a:solidFill>
                    <a:srgbClr val="000000"/>
                  </a:solidFill>
                </a:rPr>
                <a:t>Επικινδυνότητα– τι θα μπορούσε να πάει στραβά;</a:t>
              </a:r>
              <a:endParaRPr lang="en-US" altLang="en-US" sz="1600" b="0" dirty="0">
                <a:solidFill>
                  <a:srgbClr val="000000"/>
                </a:solidFill>
              </a:endParaRPr>
            </a:p>
          </p:txBody>
        </p:sp>
        <p:sp>
          <p:nvSpPr>
            <p:cNvPr id="15380" name="AutoShape 16"/>
            <p:cNvSpPr>
              <a:spLocks noChangeArrowheads="1"/>
            </p:cNvSpPr>
            <p:nvPr/>
          </p:nvSpPr>
          <p:spPr bwMode="auto">
            <a:xfrm rot="7135026" flipV="1">
              <a:off x="979" y="2841"/>
              <a:ext cx="264" cy="271"/>
            </a:xfrm>
            <a:prstGeom prst="downArrow">
              <a:avLst>
                <a:gd name="adj1" fmla="val 56444"/>
                <a:gd name="adj2" fmla="val 46659"/>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grpSp>
      <p:grpSp>
        <p:nvGrpSpPr>
          <p:cNvPr id="8" name="Group 44"/>
          <p:cNvGrpSpPr>
            <a:grpSpLocks/>
          </p:cNvGrpSpPr>
          <p:nvPr/>
        </p:nvGrpSpPr>
        <p:grpSpPr bwMode="auto">
          <a:xfrm>
            <a:off x="9520769" y="2652714"/>
            <a:ext cx="2546351" cy="2192337"/>
            <a:chOff x="4498" y="1671"/>
            <a:chExt cx="1203" cy="1381"/>
          </a:xfrm>
        </p:grpSpPr>
        <p:sp>
          <p:nvSpPr>
            <p:cNvPr id="15373" name="Rectangle 39"/>
            <p:cNvSpPr>
              <a:spLocks noChangeArrowheads="1"/>
            </p:cNvSpPr>
            <p:nvPr/>
          </p:nvSpPr>
          <p:spPr bwMode="auto">
            <a:xfrm>
              <a:off x="4794" y="1979"/>
              <a:ext cx="907" cy="771"/>
            </a:xfrm>
            <a:prstGeom prst="rect">
              <a:avLst/>
            </a:prstGeom>
            <a:solidFill>
              <a:srgbClr val="99CCFF"/>
            </a:solidFill>
            <a:ln w="1587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74" name="Text Box 11"/>
            <p:cNvSpPr txBox="1">
              <a:spLocks noChangeArrowheads="1"/>
            </p:cNvSpPr>
            <p:nvPr/>
          </p:nvSpPr>
          <p:spPr bwMode="auto">
            <a:xfrm>
              <a:off x="4842" y="2013"/>
              <a:ext cx="78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l-GR" altLang="en-US" sz="1600" b="0">
                  <a:solidFill>
                    <a:srgbClr val="000000"/>
                  </a:solidFill>
                </a:rPr>
                <a:t>Συνολική αξιολόγηση της ιδέας</a:t>
              </a:r>
              <a:endParaRPr lang="en-GB" altLang="en-US" sz="1600" b="0">
                <a:solidFill>
                  <a:srgbClr val="000000"/>
                </a:solidFill>
              </a:endParaRPr>
            </a:p>
          </p:txBody>
        </p:sp>
        <p:sp>
          <p:nvSpPr>
            <p:cNvPr id="15375" name="AutoShape 17"/>
            <p:cNvSpPr>
              <a:spLocks noChangeArrowheads="1"/>
            </p:cNvSpPr>
            <p:nvPr/>
          </p:nvSpPr>
          <p:spPr bwMode="auto">
            <a:xfrm rot="-7135026">
              <a:off x="4518" y="2785"/>
              <a:ext cx="264" cy="270"/>
            </a:xfrm>
            <a:prstGeom prst="downArrow">
              <a:avLst>
                <a:gd name="adj1" fmla="val 56444"/>
                <a:gd name="adj2" fmla="val 46487"/>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76" name="AutoShape 18"/>
            <p:cNvSpPr>
              <a:spLocks noChangeArrowheads="1"/>
            </p:cNvSpPr>
            <p:nvPr/>
          </p:nvSpPr>
          <p:spPr bwMode="auto">
            <a:xfrm rot="5406101" flipV="1">
              <a:off x="4474" y="2234"/>
              <a:ext cx="290" cy="242"/>
            </a:xfrm>
            <a:prstGeom prst="downArrow">
              <a:avLst>
                <a:gd name="adj1" fmla="val 56444"/>
                <a:gd name="adj2" fmla="val 45454"/>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sp>
          <p:nvSpPr>
            <p:cNvPr id="15377" name="AutoShape 19"/>
            <p:cNvSpPr>
              <a:spLocks noChangeArrowheads="1"/>
            </p:cNvSpPr>
            <p:nvPr/>
          </p:nvSpPr>
          <p:spPr bwMode="auto">
            <a:xfrm rot="7135026" flipV="1">
              <a:off x="4506" y="1668"/>
              <a:ext cx="264" cy="270"/>
            </a:xfrm>
            <a:prstGeom prst="downArrow">
              <a:avLst>
                <a:gd name="adj1" fmla="val 56444"/>
                <a:gd name="adj2" fmla="val 46487"/>
              </a:avLst>
            </a:prstGeom>
            <a:solidFill>
              <a:srgbClr val="FF3300"/>
            </a:solidFill>
            <a:ln w="9525">
              <a:solidFill>
                <a:schemeClr val="tx1"/>
              </a:solidFill>
              <a:miter lim="800000"/>
              <a:headEnd/>
              <a:tailEnd/>
            </a:ln>
          </p:spPr>
          <p:txBody>
            <a:bodyPr wrap="none" anchor="ct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fontAlgn="base" hangingPunct="1">
                <a:spcBef>
                  <a:spcPct val="0"/>
                </a:spcBef>
                <a:spcAft>
                  <a:spcPct val="0"/>
                </a:spcAft>
              </a:pPr>
              <a:endParaRPr lang="el-GR" altLang="en-US">
                <a:solidFill>
                  <a:srgbClr val="000000"/>
                </a:solidFill>
              </a:endParaRPr>
            </a:p>
          </p:txBody>
        </p:sp>
      </p:grpSp>
      <p:sp>
        <p:nvSpPr>
          <p:cNvPr id="15372" name="Text Box 21"/>
          <p:cNvSpPr txBox="1">
            <a:spLocks noChangeArrowheads="1"/>
          </p:cNvSpPr>
          <p:nvPr/>
        </p:nvSpPr>
        <p:spPr bwMode="auto">
          <a:xfrm>
            <a:off x="1316039" y="260648"/>
            <a:ext cx="100094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algn="ctr" eaLnBrk="1" fontAlgn="base" hangingPunct="1">
              <a:spcBef>
                <a:spcPct val="50000"/>
              </a:spcBef>
              <a:spcAft>
                <a:spcPct val="0"/>
              </a:spcAft>
            </a:pPr>
            <a:r>
              <a:rPr lang="el-GR" sz="4400" b="0" dirty="0">
                <a:solidFill>
                  <a:srgbClr val="5075BC"/>
                </a:solidFill>
                <a:latin typeface="Calibri"/>
                <a:ea typeface="+mj-ea"/>
                <a:cs typeface="+mj-cs"/>
              </a:rPr>
              <a:t>Αξιολόγηση επιχειρηματικής ιδέας </a:t>
            </a:r>
            <a:endParaRPr lang="en-US" altLang="en-US" dirty="0">
              <a:solidFill>
                <a:srgbClr val="000000"/>
              </a:solidFill>
            </a:endParaRPr>
          </a:p>
        </p:txBody>
      </p:sp>
    </p:spTree>
    <p:extLst>
      <p:ext uri="{BB962C8B-B14F-4D97-AF65-F5344CB8AC3E}">
        <p14:creationId xmlns:p14="http://schemas.microsoft.com/office/powerpoint/2010/main" val="38889798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2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2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fontAlgn="base">
              <a:spcBef>
                <a:spcPct val="50000"/>
              </a:spcBef>
              <a:spcAft>
                <a:spcPct val="0"/>
              </a:spcAft>
            </a:pPr>
            <a:r>
              <a:rPr lang="el-GR" dirty="0"/>
              <a:t>Αξιολόγηση επιχειρηματικής ιδέας </a:t>
            </a:r>
            <a:endParaRPr lang="en-US" altLang="en-US" dirty="0">
              <a:solidFill>
                <a:srgbClr val="000000"/>
              </a:solidFill>
            </a:endParaRPr>
          </a:p>
        </p:txBody>
      </p:sp>
      <p:pic>
        <p:nvPicPr>
          <p:cNvPr id="4" name="Εικόνα 3"/>
          <p:cNvPicPr/>
          <p:nvPr/>
        </p:nvPicPr>
        <p:blipFill>
          <a:blip r:embed="rId2"/>
          <a:stretch>
            <a:fillRect/>
          </a:stretch>
        </p:blipFill>
        <p:spPr>
          <a:xfrm>
            <a:off x="1487488" y="1816240"/>
            <a:ext cx="5274310" cy="3409950"/>
          </a:xfrm>
          <a:prstGeom prst="rect">
            <a:avLst/>
          </a:prstGeom>
        </p:spPr>
      </p:pic>
      <p:pic>
        <p:nvPicPr>
          <p:cNvPr id="5" name="Εικόνα 4"/>
          <p:cNvPicPr/>
          <p:nvPr/>
        </p:nvPicPr>
        <p:blipFill>
          <a:blip r:embed="rId3"/>
          <a:stretch>
            <a:fillRect/>
          </a:stretch>
        </p:blipFill>
        <p:spPr>
          <a:xfrm>
            <a:off x="7536160" y="1231530"/>
            <a:ext cx="2799477" cy="4636537"/>
          </a:xfrm>
          <a:prstGeom prst="rect">
            <a:avLst/>
          </a:prstGeom>
        </p:spPr>
      </p:pic>
      <p:sp>
        <p:nvSpPr>
          <p:cNvPr id="6" name="TextBox 5"/>
          <p:cNvSpPr txBox="1"/>
          <p:nvPr/>
        </p:nvSpPr>
        <p:spPr>
          <a:xfrm>
            <a:off x="1487488" y="5589240"/>
            <a:ext cx="4896544" cy="648072"/>
          </a:xfrm>
          <a:prstGeom prst="rect">
            <a:avLst/>
          </a:prstGeom>
        </p:spPr>
        <p:txBody>
          <a:bodyPr vert="horz" wrap="square" lIns="91440" tIns="45720" rIns="91440" bIns="45720" rtlCol="0" anchor="ctr">
            <a:normAutofit/>
          </a:bodyPr>
          <a:lstStyle/>
          <a:p>
            <a:r>
              <a:rPr lang="el-GR" b="1" dirty="0">
                <a:solidFill>
                  <a:srgbClr val="FF0000"/>
                </a:solidFill>
              </a:rPr>
              <a:t>Απαιτείται συλλογή αξιόπιστων στοιχείων!</a:t>
            </a:r>
            <a:endParaRPr lang="en-GB" b="1" dirty="0">
              <a:solidFill>
                <a:srgbClr val="FF0000"/>
              </a:solidFill>
            </a:endParaRPr>
          </a:p>
        </p:txBody>
      </p:sp>
    </p:spTree>
    <p:extLst>
      <p:ext uri="{BB962C8B-B14F-4D97-AF65-F5344CB8AC3E}">
        <p14:creationId xmlns:p14="http://schemas.microsoft.com/office/powerpoint/2010/main" val="2934519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επιχειρηματικό μοντέλο </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1950" y="2431075"/>
            <a:ext cx="2328863"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2923" y="1566979"/>
            <a:ext cx="1966913"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5051" y="1887907"/>
            <a:ext cx="982663"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6976" y="4231275"/>
            <a:ext cx="9826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2089" y="5121291"/>
            <a:ext cx="1736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1272" y="4272783"/>
            <a:ext cx="930275"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1546" y="5147610"/>
            <a:ext cx="173672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15997" y="3354975"/>
            <a:ext cx="10207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5997" y="4624150"/>
            <a:ext cx="12795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59596" y="3377520"/>
            <a:ext cx="723900" cy="57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92797" y="3620421"/>
            <a:ext cx="10668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6196" y="2573064"/>
            <a:ext cx="106680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8144" y="2729433"/>
            <a:ext cx="10668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6896" y="2941361"/>
            <a:ext cx="9683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69826" y="3303311"/>
            <a:ext cx="11652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23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επιχειρηματικό μοντέλο  </a:t>
            </a:r>
            <a:endParaRPr lang="en-GB" dirty="0"/>
          </a:p>
        </p:txBody>
      </p:sp>
      <p:sp>
        <p:nvSpPr>
          <p:cNvPr id="3" name="Θέση περιεχομένου 2"/>
          <p:cNvSpPr>
            <a:spLocks noGrp="1"/>
          </p:cNvSpPr>
          <p:nvPr>
            <p:ph idx="1"/>
          </p:nvPr>
        </p:nvSpPr>
        <p:spPr>
          <a:xfrm>
            <a:off x="623392" y="1628801"/>
            <a:ext cx="10972800" cy="720080"/>
          </a:xfrm>
        </p:spPr>
        <p:txBody>
          <a:bodyPr/>
          <a:lstStyle/>
          <a:p>
            <a:r>
              <a:rPr lang="el-GR" dirty="0"/>
              <a:t>Καινοτομία επιχειρηματικού μοντέλου</a:t>
            </a:r>
            <a:endParaRPr lang="en-GB" dirty="0"/>
          </a:p>
        </p:txBody>
      </p:sp>
      <p:sp>
        <p:nvSpPr>
          <p:cNvPr id="4" name="Ορθογώνιο 3"/>
          <p:cNvSpPr/>
          <p:nvPr/>
        </p:nvSpPr>
        <p:spPr>
          <a:xfrm>
            <a:off x="1847528" y="2348880"/>
            <a:ext cx="8712968" cy="3970318"/>
          </a:xfrm>
          <a:prstGeom prst="rect">
            <a:avLst/>
          </a:prstGeom>
        </p:spPr>
        <p:txBody>
          <a:bodyPr wrap="square">
            <a:spAutoFit/>
          </a:bodyPr>
          <a:lstStyle/>
          <a:p>
            <a:r>
              <a:rPr lang="el-GR" b="1" dirty="0">
                <a:solidFill>
                  <a:srgbClr val="FF0000"/>
                </a:solidFill>
              </a:rPr>
              <a:t>Παράδειγμα:  Καινοτομία επιχειρηματικού μοντέλου στην </a:t>
            </a:r>
            <a:r>
              <a:rPr lang="en-US" b="1" dirty="0">
                <a:solidFill>
                  <a:srgbClr val="FF0000"/>
                </a:solidFill>
              </a:rPr>
              <a:t>Rolls-Royce</a:t>
            </a:r>
            <a:endParaRPr lang="en-GB" dirty="0">
              <a:solidFill>
                <a:srgbClr val="FF0000"/>
              </a:solidFill>
            </a:endParaRPr>
          </a:p>
          <a:p>
            <a:r>
              <a:rPr lang="en-US" dirty="0"/>
              <a:t>H </a:t>
            </a:r>
            <a:r>
              <a:rPr lang="el-GR" dirty="0"/>
              <a:t>αγγλική εταιρεία </a:t>
            </a:r>
            <a:r>
              <a:rPr lang="en-US" dirty="0"/>
              <a:t>Rolls-Royce</a:t>
            </a:r>
            <a:r>
              <a:rPr lang="el-GR" dirty="0"/>
              <a:t>, που είναι ευρύτερα γνωστή για τα πολυτελή της αυτοκίνητα, είναι ιδιαίτερα γνωστή στον τεχνικό κόσμο και στην αεροναυπηγική βιομηχανία και για τους </a:t>
            </a:r>
            <a:r>
              <a:rPr lang="el-GR" dirty="0" err="1"/>
              <a:t>τουρμπινο</a:t>
            </a:r>
            <a:r>
              <a:rPr lang="el-GR" dirty="0"/>
              <a:t>-κινητήρες της που κινούν αεροσκάφη πολλών γνωστών κατασκευαστών.  </a:t>
            </a:r>
            <a:endParaRPr lang="en-GB" dirty="0"/>
          </a:p>
          <a:p>
            <a:r>
              <a:rPr lang="el-GR" dirty="0"/>
              <a:t>Τα τελευταία χρόνια, η  </a:t>
            </a:r>
            <a:r>
              <a:rPr lang="en-US" dirty="0"/>
              <a:t>Rolls-Royce  </a:t>
            </a:r>
            <a:r>
              <a:rPr lang="el-GR" dirty="0"/>
              <a:t>εισήγαγε ένα νέο επιχειρηματικό μοντέλο που το ονομάζει «</a:t>
            </a:r>
            <a:r>
              <a:rPr lang="el-GR" i="1" dirty="0"/>
              <a:t>ισχύς με την ώρα</a:t>
            </a:r>
            <a:r>
              <a:rPr lang="el-GR" dirty="0"/>
              <a:t>» </a:t>
            </a:r>
            <a:r>
              <a:rPr lang="en-US" dirty="0"/>
              <a:t>(power by the hour), </a:t>
            </a:r>
            <a:r>
              <a:rPr lang="el-GR" dirty="0"/>
              <a:t>σύμφωνα με το οποίο </a:t>
            </a:r>
            <a:r>
              <a:rPr lang="el-GR" dirty="0">
                <a:solidFill>
                  <a:srgbClr val="FF0000"/>
                </a:solidFill>
              </a:rPr>
              <a:t>οι αεροπορικές εταιρείες αγοράζουν ώρες πτήσης αντί για κινητήρες</a:t>
            </a:r>
            <a:r>
              <a:rPr lang="el-GR" dirty="0"/>
              <a:t>.  Στο καινοτόμο αυτό επιχειρηματικό μοντέλο, η </a:t>
            </a:r>
            <a:r>
              <a:rPr lang="en-US" dirty="0"/>
              <a:t>Rolls-Royce </a:t>
            </a:r>
            <a:r>
              <a:rPr lang="el-GR" dirty="0"/>
              <a:t>διατηρεί την ιδιοκτησία των κινητήρων και είναι υπεύθυνη για τη συντήρηση και την επιδιόρθωσή τους.  </a:t>
            </a:r>
            <a:endParaRPr lang="en-GB" dirty="0"/>
          </a:p>
          <a:p>
            <a:r>
              <a:rPr lang="el-GR" dirty="0"/>
              <a:t>Με αυτόν τον τρόπο διατηρεί ένα σταθερό ρεύμα εσόδων, ενώ έχει ελαττώσει τα κόστη της με την αύξηση της αποδοτικότητας της συντήρησης. Το μοντέλο αυτό υποστηρίζεται και από την στρατηγική της </a:t>
            </a:r>
            <a:r>
              <a:rPr lang="en-US" dirty="0"/>
              <a:t>Rolls-Royce </a:t>
            </a:r>
            <a:r>
              <a:rPr lang="el-GR" dirty="0"/>
              <a:t>να κατασκευάζει κινητήρες με χαμηλό κόστος συντήρησης.</a:t>
            </a:r>
            <a:endParaRPr lang="en-GB" dirty="0"/>
          </a:p>
        </p:txBody>
      </p:sp>
    </p:spTree>
    <p:extLst>
      <p:ext uri="{BB962C8B-B14F-4D97-AF65-F5344CB8AC3E}">
        <p14:creationId xmlns:p14="http://schemas.microsoft.com/office/powerpoint/2010/main" val="1815175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Σύντομη περιγραφή περίπτωσης – HELEOPLASTICS </a:t>
            </a:r>
            <a:endParaRPr lang="en-GB" dirty="0"/>
          </a:p>
        </p:txBody>
      </p:sp>
      <p:pic>
        <p:nvPicPr>
          <p:cNvPr id="5" name="Εικόνα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124744"/>
            <a:ext cx="8640960" cy="5472608"/>
          </a:xfrm>
          <a:prstGeom prst="rect">
            <a:avLst/>
          </a:prstGeom>
          <a:noFill/>
        </p:spPr>
      </p:pic>
    </p:spTree>
    <p:extLst>
      <p:ext uri="{BB962C8B-B14F-4D97-AF65-F5344CB8AC3E}">
        <p14:creationId xmlns:p14="http://schemas.microsoft.com/office/powerpoint/2010/main" val="4225860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Σύντομη περιγραφή περίπτωσης - WEEN</a:t>
            </a:r>
            <a:br>
              <a:rPr lang="en-GB" dirty="0"/>
            </a:br>
            <a:endParaRPr lang="en-GB" dirty="0"/>
          </a:p>
        </p:txBody>
      </p:sp>
      <p:pic>
        <p:nvPicPr>
          <p:cNvPr id="4" name="Εικόνα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608" y="1124744"/>
            <a:ext cx="7389683" cy="5207337"/>
          </a:xfrm>
          <a:prstGeom prst="rect">
            <a:avLst/>
          </a:prstGeom>
          <a:noFill/>
        </p:spPr>
      </p:pic>
    </p:spTree>
    <p:extLst>
      <p:ext uri="{BB962C8B-B14F-4D97-AF65-F5344CB8AC3E}">
        <p14:creationId xmlns:p14="http://schemas.microsoft.com/office/powerpoint/2010/main" val="9762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a:t>
            </a:r>
          </a:p>
        </p:txBody>
      </p:sp>
      <p:sp>
        <p:nvSpPr>
          <p:cNvPr id="3" name="Θέση περιεχομένου 2"/>
          <p:cNvSpPr>
            <a:spLocks noGrp="1"/>
          </p:cNvSpPr>
          <p:nvPr>
            <p:ph idx="1"/>
          </p:nvPr>
        </p:nvSpPr>
        <p:spPr/>
        <p:txBody>
          <a:bodyPr/>
          <a:lstStyle/>
          <a:p>
            <a:r>
              <a:rPr lang="el-GR" dirty="0"/>
              <a:t>Υπάρχουν διάφορα «ιστορικά μονοπάτια» παραγωγής επιχειρηματικών ιδεών</a:t>
            </a:r>
          </a:p>
          <a:p>
            <a:r>
              <a:rPr lang="el-GR" dirty="0"/>
              <a:t>Η παραγωγή επιχειρηματικών ιδεών επηρεάζεται από το περιβάλλον μέσα στο οποίο πραγματοποιείται</a:t>
            </a:r>
          </a:p>
          <a:p>
            <a:r>
              <a:rPr lang="el-GR" dirty="0"/>
              <a:t>Ο σχηματισμός της αρχικής ιδέας είναι το σημείο εκκίνησης της διαδικασίας της επιχειρηματικότητας</a:t>
            </a:r>
          </a:p>
          <a:p>
            <a:r>
              <a:rPr lang="el-GR" dirty="0"/>
              <a:t>Η </a:t>
            </a:r>
            <a:r>
              <a:rPr lang="el-GR" dirty="0" err="1"/>
              <a:t>συνδετικότητα</a:t>
            </a:r>
            <a:r>
              <a:rPr lang="el-GR" dirty="0"/>
              <a:t> και η επίγνωση του-ων επιχειρηματία-ων είναι σημαντικοί παράγοντες για το σχηματισμό των ιδεών</a:t>
            </a:r>
          </a:p>
          <a:p>
            <a:endParaRPr lang="el-GR" dirty="0"/>
          </a:p>
          <a:p>
            <a:endParaRPr lang="el-GR" dirty="0"/>
          </a:p>
        </p:txBody>
      </p:sp>
    </p:spTree>
    <p:extLst>
      <p:ext uri="{BB962C8B-B14F-4D97-AF65-F5344CB8AC3E}">
        <p14:creationId xmlns:p14="http://schemas.microsoft.com/office/powerpoint/2010/main" val="776641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a:t>
            </a:r>
          </a:p>
        </p:txBody>
      </p:sp>
      <p:sp>
        <p:nvSpPr>
          <p:cNvPr id="3" name="Θέση περιεχομένου 2"/>
          <p:cNvSpPr>
            <a:spLocks noGrp="1"/>
          </p:cNvSpPr>
          <p:nvPr>
            <p:ph idx="1"/>
          </p:nvPr>
        </p:nvSpPr>
        <p:spPr/>
        <p:txBody>
          <a:bodyPr>
            <a:normAutofit fontScale="92500" lnSpcReduction="20000"/>
          </a:bodyPr>
          <a:lstStyle/>
          <a:p>
            <a:r>
              <a:rPr lang="el-GR" dirty="0"/>
              <a:t>Η καινοτομία παίζει σημαντικό ρόλο στη διαμόρφωση της ιδέας και στο είδος της επιχειρηματικότητας</a:t>
            </a:r>
          </a:p>
          <a:p>
            <a:r>
              <a:rPr lang="el-GR" dirty="0"/>
              <a:t>Ο εντοπισμός της επιχειρηματικής ευκαιρίας είναι μια σχετικά «ανεξερεύνητη» περιοχή όπου η ιδιοσυγκρασία του επιχειρηματία παίζει σημαντικό ρόλο  </a:t>
            </a:r>
          </a:p>
          <a:p>
            <a:r>
              <a:rPr lang="el-GR" dirty="0"/>
              <a:t>Οι επιχειρηματικές ευκαιρίες αξιολογούνται με βάση την </a:t>
            </a:r>
            <a:r>
              <a:rPr lang="el-GR" dirty="0" err="1"/>
              <a:t>εφικτότητα</a:t>
            </a:r>
            <a:r>
              <a:rPr lang="el-GR" dirty="0"/>
              <a:t>, την σκοπιμότητα και την επικινδυνότητα</a:t>
            </a:r>
          </a:p>
          <a:p>
            <a:r>
              <a:rPr lang="el-GR" dirty="0"/>
              <a:t>Το επιχειρηματικό μοντέλο αποτελεί ένα αρχικό σχέδιο υλοποίησης της επιχειρηματικής ιδέας και του τρόπου παραγωγής αξίας για τους (εν δυνάμει) πελάτες</a:t>
            </a:r>
          </a:p>
          <a:p>
            <a:endParaRPr lang="el-GR" dirty="0"/>
          </a:p>
        </p:txBody>
      </p:sp>
    </p:spTree>
    <p:extLst>
      <p:ext uri="{BB962C8B-B14F-4D97-AF65-F5344CB8AC3E}">
        <p14:creationId xmlns:p14="http://schemas.microsoft.com/office/powerpoint/2010/main" val="3421102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1981200" y="1340769"/>
            <a:ext cx="8229600" cy="3456383"/>
          </a:xfrm>
        </p:spPr>
        <p:txBody>
          <a:bodyPr>
            <a:normAutofit/>
          </a:bodyPr>
          <a:lstStyle/>
          <a:p>
            <a:r>
              <a:rPr lang="el-GR" sz="2000" dirty="0"/>
              <a:t>Το παρόν εκπαιδευτικό υλικό (κείμενο, εικόνες, διαγράμματα, κλπ.) έχει αναπτυχθεί στο πλαίσιο της Πράξης «Υποστήριξη Δράσεων Στήριξης της Επιχειρηματικότητας, Καινοτομίας και Ωρίμανσης για την Αξιοποίηση της Ερευνητικής Δραστηριότητας και των Νέων Προϊόντων και Υπηρεσιών που αναπτύσσονται στο Πανεπιστήμιο Πατρών» - «ΜΕΤΩΝ, ΜΙS 5132546».</a:t>
            </a:r>
          </a:p>
          <a:p>
            <a:r>
              <a:rPr lang="el-GR" sz="2000" dirty="0"/>
              <a:t>Η πράξη «ΜΕΤΩΝ» υλοποιείται στο πλαίσιο του Ε.Π. «ΑΝΑΠΤΥΞΗ ΑΝΘΡΩΠΙΝΟΥ ΔΥΝΑΜΙΚΟΥ, ΕΚΠΑΙΔΕΥΣΗ &amp; ΔΙΑ ΒΙΟΥ ΜΑΘΗΣΗ» και συγχρηματοδοτείται από την Ευρωπαϊκή Ένωση (Ευρωπαϊκό Κοινωνικό Ταμείο) και από Εθνικούς πόρους.</a:t>
            </a:r>
          </a:p>
        </p:txBody>
      </p:sp>
      <p:pic>
        <p:nvPicPr>
          <p:cNvPr id="4" name="Εικόνα 2">
            <a:extLst>
              <a:ext uri="{FF2B5EF4-FFF2-40B4-BE49-F238E27FC236}">
                <a16:creationId xmlns:a16="http://schemas.microsoft.com/office/drawing/2014/main" id="{7E55EEEC-4B1F-D962-1385-E682500AB89E}"/>
              </a:ext>
            </a:extLst>
          </p:cNvPr>
          <p:cNvPicPr>
            <a:picLocks noChangeAspect="1"/>
          </p:cNvPicPr>
          <p:nvPr/>
        </p:nvPicPr>
        <p:blipFill>
          <a:blip r:embed="rId3"/>
          <a:stretch>
            <a:fillRect/>
          </a:stretch>
        </p:blipFill>
        <p:spPr>
          <a:xfrm>
            <a:off x="3946525" y="4941168"/>
            <a:ext cx="4298950" cy="699135"/>
          </a:xfrm>
          <a:prstGeom prst="rect">
            <a:avLst/>
          </a:prstGeom>
        </p:spPr>
      </p:pic>
    </p:spTree>
    <p:extLst>
      <p:ext uri="{BB962C8B-B14F-4D97-AF65-F5344CB8AC3E}">
        <p14:creationId xmlns:p14="http://schemas.microsoft.com/office/powerpoint/2010/main" val="380645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Ανάληψη επιχειρηματικής πρωτοβουλίας –παραγωγή αξίας</a:t>
            </a:r>
            <a:r>
              <a:rPr lang="en-US" dirty="0"/>
              <a:t> (1)</a:t>
            </a:r>
            <a:r>
              <a:rPr lang="el-GR" dirty="0"/>
              <a:t> </a:t>
            </a:r>
            <a:endParaRPr lang="en-GB" dirty="0"/>
          </a:p>
        </p:txBody>
      </p:sp>
      <p:sp>
        <p:nvSpPr>
          <p:cNvPr id="3" name="Θέση περιεχομένου 2"/>
          <p:cNvSpPr>
            <a:spLocks noGrp="1"/>
          </p:cNvSpPr>
          <p:nvPr>
            <p:ph idx="1"/>
          </p:nvPr>
        </p:nvSpPr>
        <p:spPr/>
        <p:txBody>
          <a:bodyPr>
            <a:normAutofit lnSpcReduction="10000"/>
          </a:bodyPr>
          <a:lstStyle/>
          <a:p>
            <a:r>
              <a:rPr lang="el-GR" b="1" dirty="0"/>
              <a:t>Επιχειρηματική αναπαραγωγή</a:t>
            </a:r>
            <a:r>
              <a:rPr lang="en-US" b="1" dirty="0"/>
              <a:t> (reproduction)</a:t>
            </a:r>
            <a:r>
              <a:rPr lang="el-GR" b="1" dirty="0"/>
              <a:t> </a:t>
            </a:r>
            <a:r>
              <a:rPr lang="el-GR" dirty="0"/>
              <a:t>– μικρή παραγωγή αξίας χωρίς καινοτομία, αναπαραγωγή υφιστάμενης ιδέας (π.χ. κάποιος μαθητεύει σε κάποιον και δημιουργεί δική του επιχείρηση)</a:t>
            </a:r>
          </a:p>
          <a:p>
            <a:r>
              <a:rPr lang="el-GR" b="1" dirty="0"/>
              <a:t>Επιχειρηματική μίμηση </a:t>
            </a:r>
            <a:r>
              <a:rPr lang="en-US" b="1" dirty="0"/>
              <a:t>(imitation) </a:t>
            </a:r>
            <a:r>
              <a:rPr lang="el-GR" dirty="0"/>
              <a:t>– αλλαγή απασχόλησης του επιχειρηματία, χωρίς σημαντική παραγωγή αξίας, υψηλό κόστος μάθησης (π.χ. υψηλόβαθμο στέλεχος δημιουργεί παρόμοια επιχείρηση διαφορετικού ύφους και είδους – δεν κάνει τα λάθη του εργοδότη του)</a:t>
            </a:r>
          </a:p>
        </p:txBody>
      </p:sp>
    </p:spTree>
    <p:extLst>
      <p:ext uri="{BB962C8B-B14F-4D97-AF65-F5344CB8AC3E}">
        <p14:creationId xmlns:p14="http://schemas.microsoft.com/office/powerpoint/2010/main" val="3675679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1758220" y="1556793"/>
            <a:ext cx="8586252" cy="4525963"/>
          </a:xfrm>
        </p:spPr>
        <p:txBody>
          <a:bodyPr>
            <a:normAutofit/>
          </a:bodyPr>
          <a:lstStyle/>
          <a:p>
            <a:pPr marL="0" indent="0">
              <a:buNone/>
            </a:pPr>
            <a:r>
              <a:rPr lang="el-GR" sz="2000" dirty="0"/>
              <a:t>Το παρόν έργο αποτελεί την έκδοση 1.0</a:t>
            </a:r>
          </a:p>
        </p:txBody>
      </p:sp>
    </p:spTree>
    <p:extLst>
      <p:ext uri="{BB962C8B-B14F-4D97-AF65-F5344CB8AC3E}">
        <p14:creationId xmlns:p14="http://schemas.microsoft.com/office/powerpoint/2010/main" val="1160571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Πανεπιστήμιο Πατρών, </a:t>
            </a:r>
            <a:r>
              <a:rPr lang="el-GR" sz="2000" b="1" dirty="0"/>
              <a:t>Όνομα διδάσκοντος</a:t>
            </a:r>
            <a:r>
              <a:rPr lang="el-GR" sz="2000" dirty="0"/>
              <a:t>, 2023. Έκδοση: 1.0. Πάτρα 2023. Διαθέσιμο από τη δικτυακή διεύθυνση: </a:t>
            </a:r>
            <a:r>
              <a:rPr lang="el-GR" sz="2000" dirty="0">
                <a:hlinkClick r:id="rId3"/>
              </a:rPr>
              <a:t>https://eclass.upatras.gr/ </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631504" y="764705"/>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670" y="2357922"/>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31504" y="2852936"/>
            <a:ext cx="9036496" cy="3456384"/>
          </a:xfrm>
          <a:prstGeom prst="rect">
            <a:avLst/>
          </a:prstGeom>
        </p:spPr>
        <p:txBody>
          <a:bodyPr vert="horz" wrap="square" lIns="91440" tIns="45720" rIns="91440" bIns="45720" rtlCol="0" anchor="ctr">
            <a:normAutofit/>
          </a:bodyPr>
          <a:lstStyle/>
          <a:p>
            <a:r>
              <a:rPr lang="el-GR" dirty="0"/>
              <a:t>[1] </a:t>
            </a:r>
            <a:r>
              <a:rPr lang="el-GR" dirty="0">
                <a:hlinkClick r:id="rId5"/>
              </a:rPr>
              <a:t>http://creativecommons.org/licenses/by-nc-sa/4.0/</a:t>
            </a:r>
            <a:r>
              <a:rPr lang="el-GR" dirty="0"/>
              <a:t> </a:t>
            </a:r>
            <a:endParaRPr lang="en-US" dirty="0"/>
          </a:p>
          <a:p>
            <a:endParaRPr lang="el-GR" dirty="0"/>
          </a:p>
          <a:p>
            <a:r>
              <a:rPr lang="el-GR" dirty="0"/>
              <a:t>Ως </a:t>
            </a:r>
            <a:r>
              <a:rPr lang="el-GR" b="1" dirty="0"/>
              <a:t>Μη Εμπορική</a:t>
            </a:r>
            <a:r>
              <a:rPr lang="el-GR" dirty="0"/>
              <a:t> ορίζεται η χρήση:</a:t>
            </a:r>
          </a:p>
          <a:p>
            <a:pPr marL="34290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9392"/>
            <a:ext cx="9144000" cy="1143000"/>
          </a:xfrm>
        </p:spPr>
        <p:txBody>
          <a:bodyPr>
            <a:noAutofit/>
          </a:bodyPr>
          <a:lstStyle/>
          <a:p>
            <a:r>
              <a:rPr lang="el-GR" dirty="0"/>
              <a:t>Σημείωμα Χρήσης Έργων Τρίτων</a:t>
            </a:r>
            <a:r>
              <a:rPr lang="en-US" dirty="0"/>
              <a:t> (1/</a:t>
            </a:r>
            <a:r>
              <a:rPr lang="el-GR" dirty="0"/>
              <a:t>2</a:t>
            </a:r>
            <a:r>
              <a:rPr lang="en-US" dirty="0"/>
              <a:t>)</a:t>
            </a:r>
            <a:endParaRPr lang="el-GR" dirty="0"/>
          </a:p>
        </p:txBody>
      </p:sp>
      <p:sp>
        <p:nvSpPr>
          <p:cNvPr id="3" name="Content Placeholder 2"/>
          <p:cNvSpPr>
            <a:spLocks noGrp="1"/>
          </p:cNvSpPr>
          <p:nvPr>
            <p:ph idx="1"/>
          </p:nvPr>
        </p:nvSpPr>
        <p:spPr>
          <a:xfrm>
            <a:off x="1703512" y="1556793"/>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spcBef>
                <a:spcPts val="0"/>
              </a:spcBef>
              <a:buNone/>
            </a:pPr>
            <a:r>
              <a:rPr lang="el-GR" sz="2000" dirty="0"/>
              <a:t>Σχήμα «Το πρότυπο (</a:t>
            </a:r>
            <a:r>
              <a:rPr lang="en-US" sz="2000" dirty="0"/>
              <a:t>template) </a:t>
            </a:r>
            <a:r>
              <a:rPr lang="el-GR" sz="2000" dirty="0"/>
              <a:t>του </a:t>
            </a:r>
            <a:r>
              <a:rPr lang="en-US" sz="2000" dirty="0"/>
              <a:t>The Really Big Idea Sketch Pad</a:t>
            </a:r>
            <a:r>
              <a:rPr lang="el-GR" sz="2000" dirty="0"/>
              <a:t>», </a:t>
            </a:r>
            <a:r>
              <a:rPr lang="en-US" sz="2000" dirty="0"/>
              <a:t>CC BY-NC-ND</a:t>
            </a:r>
            <a:r>
              <a:rPr lang="el-GR" sz="2000" dirty="0"/>
              <a:t>, Πηγή: </a:t>
            </a:r>
            <a:r>
              <a:rPr lang="en-US" sz="2000" dirty="0"/>
              <a:t>theinnographer.com</a:t>
            </a:r>
            <a:r>
              <a:rPr lang="el-GR" sz="2000" dirty="0"/>
              <a:t> </a:t>
            </a:r>
          </a:p>
          <a:p>
            <a:pPr marL="0" indent="0">
              <a:spcBef>
                <a:spcPts val="0"/>
              </a:spcBef>
              <a:buNone/>
            </a:pPr>
            <a:r>
              <a:rPr lang="el-GR" sz="2000" dirty="0"/>
              <a:t>Σχήμα «Το πρότυπο (</a:t>
            </a:r>
            <a:r>
              <a:rPr lang="en-US" sz="2000" dirty="0"/>
              <a:t>template) </a:t>
            </a:r>
            <a:r>
              <a:rPr lang="el-GR" sz="2000" dirty="0"/>
              <a:t>του </a:t>
            </a:r>
            <a:r>
              <a:rPr lang="en-US" sz="2000" dirty="0"/>
              <a:t>The Really Big Idea Critique Pad</a:t>
            </a:r>
            <a:r>
              <a:rPr lang="el-GR" sz="2000" dirty="0"/>
              <a:t>», </a:t>
            </a:r>
            <a:r>
              <a:rPr lang="en-US" sz="2000" dirty="0"/>
              <a:t>CC BY-NC-ND</a:t>
            </a:r>
            <a:r>
              <a:rPr lang="el-GR" sz="2000" dirty="0"/>
              <a:t>, Πηγή: </a:t>
            </a:r>
            <a:r>
              <a:rPr lang="en-US" sz="2000" dirty="0"/>
              <a:t>theinnographer.com</a:t>
            </a:r>
          </a:p>
          <a:p>
            <a:pPr marL="0" indent="0">
              <a:spcBef>
                <a:spcPts val="0"/>
              </a:spcBef>
              <a:buNone/>
            </a:pPr>
            <a:endParaRPr lang="en-US" sz="2000" dirty="0"/>
          </a:p>
          <a:p>
            <a:pPr marL="0" indent="0">
              <a:spcBef>
                <a:spcPts val="0"/>
              </a:spcBef>
              <a:buNone/>
            </a:pPr>
            <a:endParaRPr lang="en-US" sz="2000" dirty="0"/>
          </a:p>
          <a:p>
            <a:pPr marL="0" indent="0">
              <a:spcBef>
                <a:spcPts val="0"/>
              </a:spcBef>
              <a:buNone/>
            </a:pPr>
            <a:endParaRPr lang="el-GR" sz="2000" dirty="0"/>
          </a:p>
        </p:txBody>
      </p:sp>
    </p:spTree>
    <p:extLst>
      <p:ext uri="{BB962C8B-B14F-4D97-AF65-F5344CB8AC3E}">
        <p14:creationId xmlns:p14="http://schemas.microsoft.com/office/powerpoint/2010/main" val="308421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Ανάληψη επιχειρηματικής πρωτοβουλίας –παραγωγή αξίας </a:t>
            </a:r>
            <a:r>
              <a:rPr lang="en-US" dirty="0"/>
              <a:t>(2)</a:t>
            </a:r>
            <a:endParaRPr lang="en-GB" dirty="0"/>
          </a:p>
        </p:txBody>
      </p:sp>
      <p:sp>
        <p:nvSpPr>
          <p:cNvPr id="3" name="Θέση περιεχομένου 2"/>
          <p:cNvSpPr>
            <a:spLocks noGrp="1"/>
          </p:cNvSpPr>
          <p:nvPr>
            <p:ph idx="1"/>
          </p:nvPr>
        </p:nvSpPr>
        <p:spPr/>
        <p:txBody>
          <a:bodyPr>
            <a:normAutofit/>
          </a:bodyPr>
          <a:lstStyle/>
          <a:p>
            <a:r>
              <a:rPr lang="el-GR" b="1" dirty="0"/>
              <a:t>Επιχειρηματική αποτίμηση</a:t>
            </a:r>
            <a:r>
              <a:rPr lang="en-US" b="1" dirty="0"/>
              <a:t> (valorization)</a:t>
            </a:r>
            <a:r>
              <a:rPr lang="el-GR" b="1" dirty="0"/>
              <a:t> </a:t>
            </a:r>
            <a:r>
              <a:rPr lang="el-GR" dirty="0"/>
              <a:t>– της εμπειρίας και γνώσης που αποκτήθηκε σε υφιστάμενη επιχείρηση (π.χ. μηχανικός εργαζόμενος σε επιχείρηση δημιουργεί τη δική του επιχείρηση (</a:t>
            </a:r>
            <a:r>
              <a:rPr lang="en-US" dirty="0"/>
              <a:t>spin out) </a:t>
            </a:r>
            <a:r>
              <a:rPr lang="el-GR" dirty="0"/>
              <a:t>για να εκμεταλλευτεί μια ιδέα του) </a:t>
            </a:r>
            <a:endParaRPr lang="en-US" dirty="0"/>
          </a:p>
          <a:p>
            <a:r>
              <a:rPr lang="el-GR" b="1" dirty="0"/>
              <a:t>Επιχειρηματική τόλμη </a:t>
            </a:r>
            <a:r>
              <a:rPr lang="en-US" b="1" dirty="0"/>
              <a:t>(venture) </a:t>
            </a:r>
            <a:r>
              <a:rPr lang="el-GR" dirty="0"/>
              <a:t>– δημιουργία σημαντικής νέας αξίας μέσω καινοτομίας και</a:t>
            </a:r>
            <a:r>
              <a:rPr lang="en-US" dirty="0"/>
              <a:t> </a:t>
            </a:r>
            <a:r>
              <a:rPr lang="el-GR" dirty="0"/>
              <a:t>αλλαγή του επιχειρηματικού περιβάλλοντος καθώς και αλλαγές στο άτομο-επιχειρηματία  </a:t>
            </a:r>
          </a:p>
        </p:txBody>
      </p:sp>
    </p:spTree>
    <p:extLst>
      <p:ext uri="{BB962C8B-B14F-4D97-AF65-F5344CB8AC3E}">
        <p14:creationId xmlns:p14="http://schemas.microsoft.com/office/powerpoint/2010/main" val="4292806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η (τεχνολογική) επιχειρηματικότητα </a:t>
            </a:r>
            <a:endParaRPr lang="en-GB" dirty="0"/>
          </a:p>
        </p:txBody>
      </p:sp>
      <p:sp>
        <p:nvSpPr>
          <p:cNvPr id="3" name="Θέση περιεχομένου 2"/>
          <p:cNvSpPr>
            <a:spLocks noGrp="1"/>
          </p:cNvSpPr>
          <p:nvPr>
            <p:ph idx="1"/>
          </p:nvPr>
        </p:nvSpPr>
        <p:spPr/>
        <p:txBody>
          <a:bodyPr/>
          <a:lstStyle/>
          <a:p>
            <a:r>
              <a:rPr lang="el-GR" dirty="0"/>
              <a:t>Η τεχνολογική επιχειρηματικότητα είναι ένα είδος επιχειρηματικότητας που περιλαμβάνει την </a:t>
            </a:r>
            <a:r>
              <a:rPr lang="el-GR" b="1" dirty="0"/>
              <a:t>εύρεση επιχειρηματικών ευκαιριών </a:t>
            </a:r>
            <a:r>
              <a:rPr lang="el-GR" dirty="0"/>
              <a:t>που «περιέχουν» πολλή </a:t>
            </a:r>
            <a:r>
              <a:rPr lang="el-GR" b="1" dirty="0"/>
              <a:t>τεχνολογία</a:t>
            </a:r>
            <a:r>
              <a:rPr lang="el-GR" dirty="0"/>
              <a:t> και έχουν υψηλές προοπτικές, τη </a:t>
            </a:r>
            <a:r>
              <a:rPr lang="el-GR" b="1" dirty="0"/>
              <a:t>συγκέντρωση πόρων </a:t>
            </a:r>
            <a:r>
              <a:rPr lang="el-GR" dirty="0"/>
              <a:t>(ανθρώπινοι πόροι και κεφάλαια) και τη </a:t>
            </a:r>
            <a:r>
              <a:rPr lang="el-GR" b="1" dirty="0"/>
              <a:t>διαχείριση μιας απότομης ανάπτυξης</a:t>
            </a:r>
            <a:r>
              <a:rPr lang="el-GR" dirty="0"/>
              <a:t> που εμπεριέχει πολλούς </a:t>
            </a:r>
            <a:r>
              <a:rPr lang="el-GR" b="1" dirty="0"/>
              <a:t>κινδύνους</a:t>
            </a:r>
            <a:r>
              <a:rPr lang="el-GR" dirty="0"/>
              <a:t> χρησιμοποιώντας </a:t>
            </a:r>
            <a:r>
              <a:rPr lang="el-GR" b="1" dirty="0"/>
              <a:t>ικανότητες λήψης αποφάσεων</a:t>
            </a:r>
            <a:r>
              <a:rPr lang="el-GR" dirty="0"/>
              <a:t> υψηλού επιπέδου.  </a:t>
            </a:r>
          </a:p>
        </p:txBody>
      </p:sp>
    </p:spTree>
    <p:extLst>
      <p:ext uri="{BB962C8B-B14F-4D97-AF65-F5344CB8AC3E}">
        <p14:creationId xmlns:p14="http://schemas.microsoft.com/office/powerpoint/2010/main" val="241197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Καθοριστικοί παράγοντες εκκίνησης της επιχειρηματικότητας (1) </a:t>
            </a:r>
            <a:endParaRPr lang="en-GB" dirty="0"/>
          </a:p>
        </p:txBody>
      </p:sp>
      <p:sp>
        <p:nvSpPr>
          <p:cNvPr id="3" name="Θέση περιεχομένου 2"/>
          <p:cNvSpPr>
            <a:spLocks noGrp="1"/>
          </p:cNvSpPr>
          <p:nvPr>
            <p:ph idx="1"/>
          </p:nvPr>
        </p:nvSpPr>
        <p:spPr/>
        <p:txBody>
          <a:bodyPr/>
          <a:lstStyle/>
          <a:p>
            <a:pPr marL="0" indent="0">
              <a:buNone/>
            </a:pPr>
            <a:r>
              <a:rPr lang="el-GR" b="1" dirty="0">
                <a:solidFill>
                  <a:srgbClr val="FF0000"/>
                </a:solidFill>
              </a:rPr>
              <a:t>Τα πολιτισμικά και κοινωνικά χαρακτηριστικά της επιχειρηματικότητας</a:t>
            </a:r>
          </a:p>
          <a:p>
            <a:r>
              <a:rPr lang="el-GR" dirty="0"/>
              <a:t>Η εκπαίδευση και κατάρτιση στην επιχειρηματικότητα</a:t>
            </a:r>
          </a:p>
          <a:p>
            <a:r>
              <a:rPr lang="el-GR" dirty="0"/>
              <a:t>Η δυνατότητα χρηματοδότησης νέων επιχειρήσεων</a:t>
            </a:r>
          </a:p>
          <a:p>
            <a:r>
              <a:rPr lang="el-GR" dirty="0"/>
              <a:t>Οι διοικητικοί και νομικοί περιορισμοί</a:t>
            </a:r>
          </a:p>
          <a:p>
            <a:r>
              <a:rPr lang="el-GR" dirty="0"/>
              <a:t>Η κοινωνική ασφάλιση</a:t>
            </a:r>
          </a:p>
          <a:p>
            <a:endParaRPr lang="en-GB" dirty="0"/>
          </a:p>
        </p:txBody>
      </p:sp>
    </p:spTree>
    <p:extLst>
      <p:ext uri="{BB962C8B-B14F-4D97-AF65-F5344CB8AC3E}">
        <p14:creationId xmlns:p14="http://schemas.microsoft.com/office/powerpoint/2010/main" val="32389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Καθοριστικοί παράγοντες εκκίνησης της επιχειρηματικότητας (2)</a:t>
            </a:r>
            <a:endParaRPr lang="en-GB"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b="1" dirty="0">
                <a:solidFill>
                  <a:srgbClr val="FF0000"/>
                </a:solidFill>
              </a:rPr>
              <a:t>Οικονομικοί παράγοντες που επιδρούν θετικά</a:t>
            </a:r>
          </a:p>
          <a:p>
            <a:r>
              <a:rPr lang="el-GR" dirty="0"/>
              <a:t>Τα επιχειρηματικά δίκτυα </a:t>
            </a:r>
          </a:p>
          <a:p>
            <a:r>
              <a:rPr lang="el-GR" dirty="0"/>
              <a:t>Η δημιουργία νέας γνώσης</a:t>
            </a:r>
          </a:p>
          <a:p>
            <a:r>
              <a:rPr lang="el-GR" dirty="0"/>
              <a:t>Οι δημόσιες επιχειρήσεις και οργανισμοί </a:t>
            </a:r>
          </a:p>
          <a:p>
            <a:r>
              <a:rPr lang="el-GR" dirty="0"/>
              <a:t>Η προηγούμενη εργασιακή εμπειρία</a:t>
            </a:r>
          </a:p>
          <a:p>
            <a:r>
              <a:rPr lang="el-GR" dirty="0"/>
              <a:t>Το μέγεθος των επιχειρήσεων</a:t>
            </a:r>
          </a:p>
          <a:p>
            <a:r>
              <a:rPr lang="el-GR" dirty="0"/>
              <a:t>Γενικοί πολιτισμικοί και κοινωνικοί παράγοντες</a:t>
            </a:r>
          </a:p>
          <a:p>
            <a:r>
              <a:rPr lang="el-GR" dirty="0"/>
              <a:t>Επίπεδο εκπαίδευσης</a:t>
            </a:r>
          </a:p>
        </p:txBody>
      </p:sp>
    </p:spTree>
    <p:extLst>
      <p:ext uri="{BB962C8B-B14F-4D97-AF65-F5344CB8AC3E}">
        <p14:creationId xmlns:p14="http://schemas.microsoft.com/office/powerpoint/2010/main" val="174769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Καθοριστικοί παράγοντες εκκίνησης της επιχειρηματικότητας (3)</a:t>
            </a:r>
            <a:endParaRPr lang="en-GB" dirty="0"/>
          </a:p>
        </p:txBody>
      </p:sp>
      <p:sp>
        <p:nvSpPr>
          <p:cNvPr id="3" name="Θέση περιεχομένου 2"/>
          <p:cNvSpPr>
            <a:spLocks noGrp="1"/>
          </p:cNvSpPr>
          <p:nvPr>
            <p:ph idx="1"/>
          </p:nvPr>
        </p:nvSpPr>
        <p:spPr/>
        <p:txBody>
          <a:bodyPr/>
          <a:lstStyle/>
          <a:p>
            <a:r>
              <a:rPr lang="el-GR" dirty="0"/>
              <a:t>Η εγκληματικότητα</a:t>
            </a:r>
          </a:p>
          <a:p>
            <a:r>
              <a:rPr lang="el-GR" dirty="0"/>
              <a:t>Η πυκνότητα του πληθυσμού</a:t>
            </a:r>
          </a:p>
          <a:p>
            <a:r>
              <a:rPr lang="el-GR" dirty="0"/>
              <a:t>Η αύξηση του πληθυσμού</a:t>
            </a:r>
          </a:p>
          <a:p>
            <a:r>
              <a:rPr lang="el-GR" dirty="0"/>
              <a:t>Οι δημογραφικές αλλαγές</a:t>
            </a:r>
          </a:p>
        </p:txBody>
      </p:sp>
    </p:spTree>
    <p:extLst>
      <p:ext uri="{BB962C8B-B14F-4D97-AF65-F5344CB8AC3E}">
        <p14:creationId xmlns:p14="http://schemas.microsoft.com/office/powerpoint/2010/main" val="4192075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διαδικασία της επιχειρηματικότητας </a:t>
            </a:r>
            <a:endParaRPr lang="en-GB" dirty="0"/>
          </a:p>
        </p:txBody>
      </p:sp>
      <p:sp>
        <p:nvSpPr>
          <p:cNvPr id="3" name="Θέση περιεχομένου 2"/>
          <p:cNvSpPr>
            <a:spLocks noGrp="1"/>
          </p:cNvSpPr>
          <p:nvPr>
            <p:ph idx="1"/>
          </p:nvPr>
        </p:nvSpPr>
        <p:spPr/>
        <p:txBody>
          <a:bodyPr>
            <a:normAutofit fontScale="92500" lnSpcReduction="20000"/>
          </a:bodyPr>
          <a:lstStyle/>
          <a:p>
            <a:r>
              <a:rPr lang="el-GR" dirty="0">
                <a:solidFill>
                  <a:srgbClr val="FF0000"/>
                </a:solidFill>
              </a:rPr>
              <a:t>Εντοπισμός ευκαιρίας </a:t>
            </a:r>
            <a:r>
              <a:rPr lang="el-GR" dirty="0"/>
              <a:t>και σχηματισμός αρχικής ιδέας για την επιχείρηση, τα προϊόντα/υπηρεσίες και πελάτες/αγορά.</a:t>
            </a:r>
            <a:endParaRPr lang="en-GB" dirty="0"/>
          </a:p>
          <a:p>
            <a:r>
              <a:rPr lang="el-GR" dirty="0">
                <a:solidFill>
                  <a:srgbClr val="FF0000"/>
                </a:solidFill>
              </a:rPr>
              <a:t>Αξιολόγηση της ευκαιρίας </a:t>
            </a:r>
            <a:r>
              <a:rPr lang="el-GR" dirty="0"/>
              <a:t>και οριστικοποίηση της ιδέας μετά τις ανάλογες προσαρμογές.</a:t>
            </a:r>
            <a:endParaRPr lang="en-GB" dirty="0"/>
          </a:p>
          <a:p>
            <a:r>
              <a:rPr lang="el-GR" dirty="0">
                <a:solidFill>
                  <a:srgbClr val="FF0000"/>
                </a:solidFill>
              </a:rPr>
              <a:t>Ανάπτυξη επιχειρηματικού σχεδίου </a:t>
            </a:r>
            <a:r>
              <a:rPr lang="el-GR" dirty="0"/>
              <a:t>και καθορισμός της δομής του εγχειρήματος. Συνήθως, προηγείται ο καθορισμός του επιχειρηματικού μοντέλου.</a:t>
            </a:r>
            <a:endParaRPr lang="en-GB" dirty="0"/>
          </a:p>
          <a:p>
            <a:r>
              <a:rPr lang="el-GR" dirty="0">
                <a:solidFill>
                  <a:srgbClr val="FF0000"/>
                </a:solidFill>
              </a:rPr>
              <a:t>Απόκτηση αναγκαίων πόρων </a:t>
            </a:r>
            <a:r>
              <a:rPr lang="el-GR" dirty="0"/>
              <a:t>(υλικών και άυλων) και εύρεση χρηματοδότηση για την υλοποίηση.</a:t>
            </a:r>
            <a:endParaRPr lang="en-GB" dirty="0"/>
          </a:p>
          <a:p>
            <a:r>
              <a:rPr lang="el-GR" dirty="0">
                <a:solidFill>
                  <a:srgbClr val="FF0000"/>
                </a:solidFill>
              </a:rPr>
              <a:t>Υλοποίηση εγχειρήματος </a:t>
            </a:r>
            <a:r>
              <a:rPr lang="el-GR" dirty="0"/>
              <a:t>και αποκόμιση ωφελειών.</a:t>
            </a:r>
            <a:endParaRPr lang="en-GB" dirty="0"/>
          </a:p>
          <a:p>
            <a:endParaRPr lang="en-GB" dirty="0"/>
          </a:p>
        </p:txBody>
      </p:sp>
    </p:spTree>
    <p:extLst>
      <p:ext uri="{BB962C8B-B14F-4D97-AF65-F5344CB8AC3E}">
        <p14:creationId xmlns:p14="http://schemas.microsoft.com/office/powerpoint/2010/main" val="38856096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317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317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1929</Words>
  <Application>Microsoft Office PowerPoint</Application>
  <PresentationFormat>Ευρεία οθόνη</PresentationFormat>
  <Paragraphs>172</Paragraphs>
  <Slides>35</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35</vt:i4>
      </vt:variant>
    </vt:vector>
  </HeadingPairs>
  <TitlesOfParts>
    <vt:vector size="41" baseType="lpstr">
      <vt:lpstr>Arial</vt:lpstr>
      <vt:lpstr>Calibri</vt:lpstr>
      <vt:lpstr>Times New Roman</vt:lpstr>
      <vt:lpstr>Wingdings</vt:lpstr>
      <vt:lpstr>Θέμα του Office</vt:lpstr>
      <vt:lpstr>Default Design</vt:lpstr>
      <vt:lpstr>ΜΕΤΩΝ</vt:lpstr>
      <vt:lpstr>Επιχειρηματικότητα (entrepreneurship) – Η συνάντηση ενδιαφερομένων με ευκαιρίες </vt:lpstr>
      <vt:lpstr>Ανάληψη επιχειρηματικής πρωτοβουλίας –παραγωγή αξίας (1) </vt:lpstr>
      <vt:lpstr>Ανάληψη επιχειρηματικής πρωτοβουλίας –παραγωγή αξίας (2)</vt:lpstr>
      <vt:lpstr>Τι είναι η (τεχνολογική) επιχειρηματικότητα </vt:lpstr>
      <vt:lpstr>Καθοριστικοί παράγοντες εκκίνησης της επιχειρηματικότητας (1) </vt:lpstr>
      <vt:lpstr>Καθοριστικοί παράγοντες εκκίνησης της επιχειρηματικότητας (2)</vt:lpstr>
      <vt:lpstr>Καθοριστικοί παράγοντες εκκίνησης της επιχειρηματικότητας (3)</vt:lpstr>
      <vt:lpstr>Η διαδικασία της επιχειρηματικότητας </vt:lpstr>
      <vt:lpstr>Η διαδικασία της επιχειρηματικότητας </vt:lpstr>
      <vt:lpstr>Σχηματικός αρχικής ιδέας </vt:lpstr>
      <vt:lpstr>Καινοτόμες ιδέες και επιχειρηματικότητα </vt:lpstr>
      <vt:lpstr>Καινοτόμες ιδέες και επιχειρηματικότητα </vt:lpstr>
      <vt:lpstr>Η μεγάλη πρόκληση - Εντοπισμός ευκαιρίας </vt:lpstr>
      <vt:lpstr>Η μεγάλη πρόκληση - Εντοπισμός ευκαιρίας </vt:lpstr>
      <vt:lpstr>Η μεγάλη πρόκληση - Εντοπισμός ευκαιρίας </vt:lpstr>
      <vt:lpstr>Η μεγάλη πρόκληση - Εντοπισμός ευκαιρίας </vt:lpstr>
      <vt:lpstr>Ο εντοπισμός ευκαιρίας ως διαδικασία μάθησης </vt:lpstr>
      <vt:lpstr>Ο εντοπισμός ευκαιρίας ως διαδικασία ανίχνευσης της δυναμικής του περιβάλλοντος</vt:lpstr>
      <vt:lpstr>Παρουσίαση του PowerPoint</vt:lpstr>
      <vt:lpstr>Αξιολόγηση επιχειρηματικής ιδέας </vt:lpstr>
      <vt:lpstr>Το επιχειρηματικό μοντέλο </vt:lpstr>
      <vt:lpstr>Το επιχειρηματικό μοντέλο  </vt:lpstr>
      <vt:lpstr>Σύντομη περιγραφή περίπτωσης – HELEOPLASTICS </vt:lpstr>
      <vt:lpstr>Σύντομη περιγραφή περίπτωσης - WEEN </vt:lpstr>
      <vt:lpstr>Σύνοψη</vt:lpstr>
      <vt:lpstr>Σύνοψη</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Victoria Daskalou</cp:lastModifiedBy>
  <cp:revision>279</cp:revision>
  <dcterms:created xsi:type="dcterms:W3CDTF">2012-09-06T09:03:05Z</dcterms:created>
  <dcterms:modified xsi:type="dcterms:W3CDTF">2023-07-02T16:16:53Z</dcterms:modified>
</cp:coreProperties>
</file>