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315" r:id="rId4"/>
    <p:sldId id="316" r:id="rId5"/>
    <p:sldId id="318" r:id="rId6"/>
    <p:sldId id="317" r:id="rId7"/>
    <p:sldId id="319" r:id="rId8"/>
    <p:sldId id="320" r:id="rId9"/>
    <p:sldId id="304" r:id="rId10"/>
    <p:sldId id="314" r:id="rId11"/>
    <p:sldId id="327" r:id="rId12"/>
    <p:sldId id="332" r:id="rId13"/>
    <p:sldId id="333" r:id="rId14"/>
    <p:sldId id="334" r:id="rId15"/>
    <p:sldId id="335" r:id="rId16"/>
    <p:sldId id="301" r:id="rId17"/>
    <p:sldId id="324" r:id="rId18"/>
    <p:sldId id="339" r:id="rId19"/>
    <p:sldId id="325" r:id="rId20"/>
    <p:sldId id="337" r:id="rId21"/>
    <p:sldId id="338" r:id="rId22"/>
    <p:sldId id="331" r:id="rId23"/>
    <p:sldId id="33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  <a:srgbClr val="00B0F0"/>
    <a:srgbClr val="D9DECD"/>
    <a:srgbClr val="ED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988" y="1595719"/>
            <a:ext cx="7360024" cy="1900516"/>
          </a:xfrm>
        </p:spPr>
        <p:txBody>
          <a:bodyPr/>
          <a:lstStyle/>
          <a:p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Είδη θεάτρου με μουσική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 νεοελληνική σκηνή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(η οπερέτα, το κωμειδύλλιο, </a:t>
            </a:r>
            <a:b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και η επιθεώρηση)</a:t>
            </a:r>
            <a:endParaRPr lang="el-GR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04684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Συνάντηση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Απριλίου 2024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25121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3243"/>
            <a:ext cx="10847294" cy="63285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αξιοσημείωτη επιτυχία του έργου </a:t>
            </a:r>
            <a:r>
              <a:rPr lang="el-GR" sz="3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μυλωνάδες</a:t>
            </a:r>
            <a:r>
              <a:rPr lang="el-GR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πρόδρομοι</a:t>
            </a:r>
            <a:endParaRPr lang="el-GR" sz="3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323137"/>
            <a:ext cx="10847294" cy="48816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Αναζήτηση επιτυχίας - διάκρισης</a:t>
            </a:r>
          </a:p>
          <a:p>
            <a:pPr marL="0" indent="0" algn="just">
              <a:buNone/>
            </a:pP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Παράδειγμα: </a:t>
            </a:r>
            <a:r>
              <a:rPr lang="el-G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μυλωνάδες 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Ανδρέα Καλύβα (1888) - αναφέρεται ως διασκευή ιταλικής 				 κωμωδίας του 1794 άγνωστου συγγραφέα - έχει προηγηθεί διασκευή του </a:t>
            </a:r>
            <a:r>
              <a:rPr lang="el-G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				 </a:t>
            </a:r>
            <a:r>
              <a:rPr lang="el-G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γου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από τον Παντελή </a:t>
            </a:r>
            <a:r>
              <a:rPr lang="el-G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Σούτσα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στα 1870 (</a:t>
            </a:r>
            <a:r>
              <a:rPr lang="el-G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ερωτευμένοι μυλωνάδες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ακολουθείται η </a:t>
            </a:r>
            <a:r>
              <a:rPr lang="el-G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μολιερική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παράδοση</a:t>
            </a:r>
          </a:p>
          <a:p>
            <a:pPr marL="0" indent="0" algn="just">
              <a:buNone/>
            </a:pP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θέμα: ηλικιωμένος που είναι ερωτευμένος</a:t>
            </a:r>
          </a:p>
          <a:p>
            <a:pPr marL="0" indent="0" algn="just">
              <a:buNone/>
            </a:pP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Πλήθος παραστάσεων (αναζητήστε το «</a:t>
            </a:r>
            <a:r>
              <a:rPr lang="el-G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Παραστασιολόγιο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του Θ. Χα-											      </a:t>
            </a:r>
            <a:r>
              <a:rPr lang="el-G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τζηπανταζή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του Νείλου μέχρι του Δουνάβεως</a:t>
            </a:r>
            <a:r>
              <a:rPr lang="el-G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l-GR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80258" y="154098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880258" y="200754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2669191" y="3180035"/>
            <a:ext cx="481274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2669191" y="3650651"/>
            <a:ext cx="481274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BE45D6FD-EB23-2EAE-1A3A-DBE478963850}"/>
              </a:ext>
            </a:extLst>
          </p:cNvPr>
          <p:cNvSpPr/>
          <p:nvPr/>
        </p:nvSpPr>
        <p:spPr>
          <a:xfrm>
            <a:off x="2669191" y="4123168"/>
            <a:ext cx="481274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4E1791B-90F3-83D7-C3ED-F726E7E7B4F8}"/>
              </a:ext>
            </a:extLst>
          </p:cNvPr>
          <p:cNvSpPr/>
          <p:nvPr/>
        </p:nvSpPr>
        <p:spPr>
          <a:xfrm>
            <a:off x="731482" y="4989723"/>
            <a:ext cx="10729036" cy="6545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1794 -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Mantua, Regio-Ducal Teatro Vecchio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(χορός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mulinari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άγνωστου χορογράφου στο κωμικό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δρά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-μα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gelosie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villane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Sarti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[συνθέτης] και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Tommaso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[λιμπρετίστας])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143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Σταθερά γνωρίσματα του Κωμειδυλλίου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Μουσική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Γ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λώσσα 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Ι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διώματα 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Α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νθρώπινοι τύποι 	       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καταγωγή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κοινωνική θέση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συμπεριφορά</a:t>
            </a:r>
            <a:endParaRPr lang="el-G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Ταξικές διελκυστίνδες</a:t>
            </a:r>
          </a:p>
          <a:p>
            <a:pPr marL="0" indent="0" algn="just">
              <a:buNone/>
            </a:pP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Έμφυλες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διελκυστίνδες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Μίμηση ευρωπαϊκών σχημάτων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(μίμηση του ιταλικού μελοδράματος και άλλα ευρωπαϊκά πρότυπα)</a:t>
            </a: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Μεταίχμιο ρομαντισμού - «ηθογραφίας» (</a:t>
            </a:r>
            <a:r>
              <a:rPr lang="el-G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ηθογράφηση</a:t>
            </a: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78781" y="147714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78781" y="187401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78781" y="227089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978781" y="266403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1204991" y="3104515"/>
            <a:ext cx="396000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978781" y="430735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978781" y="471683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978781" y="512631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B963F873-1A02-81E4-DA09-FF10F961F544}"/>
              </a:ext>
            </a:extLst>
          </p:cNvPr>
          <p:cNvSpPr/>
          <p:nvPr/>
        </p:nvSpPr>
        <p:spPr>
          <a:xfrm>
            <a:off x="1204991" y="3511438"/>
            <a:ext cx="396000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C0BE3834-F834-E827-3FA2-BB3EF781D518}"/>
              </a:ext>
            </a:extLst>
          </p:cNvPr>
          <p:cNvSpPr/>
          <p:nvPr/>
        </p:nvSpPr>
        <p:spPr>
          <a:xfrm>
            <a:off x="1204991" y="3913999"/>
            <a:ext cx="396000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584B7FC-7533-C74E-DF19-A325B1AC5200}"/>
              </a:ext>
            </a:extLst>
          </p:cNvPr>
          <p:cNvSpPr/>
          <p:nvPr/>
        </p:nvSpPr>
        <p:spPr>
          <a:xfrm>
            <a:off x="978781" y="553579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53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Μια οπερέτα τροφός του Κωμειδυλλίου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l-GR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Ο </a:t>
            </a:r>
            <a:r>
              <a:rPr lang="el-GR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Λεμπλεμπιτζής</a:t>
            </a:r>
            <a:r>
              <a:rPr lang="el-GR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Χορ-Χορ</a:t>
            </a:r>
            <a:r>
              <a:rPr lang="el-GR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Αγάς 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των </a:t>
            </a:r>
            <a:r>
              <a:rPr lang="el-GR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Dikran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Çuhaciyan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(μουσική) 											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	 και </a:t>
            </a:r>
            <a:r>
              <a:rPr lang="el-GR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Takvor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l-GR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Nalian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(κείμενο) </a:t>
            </a:r>
            <a:endParaRPr lang="el-G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	 θεμέλιο για την ακόλουθη επιτυχή σύνθεση της ευρωπαϊκής μου-			 </a:t>
            </a:r>
            <a:r>
              <a:rPr lang="el-GR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σικής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με θέματα της Ανατολής και για την ανάπτυξη της πλοκής 			 νέων </a:t>
            </a:r>
            <a:r>
              <a:rPr lang="el-GR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κωμειδυλλιακών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έργων 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   	 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η πλειονότητα εφάπτεται στον μύθο του </a:t>
            </a:r>
            <a:r>
              <a:rPr lang="el-GR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Χορ-Χορ</a:t>
            </a:r>
            <a:r>
              <a:rPr lang="el-GR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Αγά</a:t>
            </a:r>
            <a:endParaRPr lang="el-GR" sz="28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! </a:t>
            </a:r>
            <a:r>
              <a:rPr lang="el-G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λεμπλεμπιτζής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στραγαλατζής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l-G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Πρωτοπαίχτηκε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 καλοκαίρι του 1883 στο θέατρο του Φαλήρου</a:t>
            </a:r>
          </a:p>
          <a:p>
            <a:pPr marL="0" indent="0" algn="just">
              <a:buNone/>
            </a:pPr>
            <a:endParaRPr lang="el-GR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72864" y="198849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1238301" y="3018849"/>
            <a:ext cx="481274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9A94736C-F4D7-CBD4-74DC-01D261591133}"/>
              </a:ext>
            </a:extLst>
          </p:cNvPr>
          <p:cNvSpPr/>
          <p:nvPr/>
        </p:nvSpPr>
        <p:spPr>
          <a:xfrm>
            <a:off x="1238301" y="4495737"/>
            <a:ext cx="481274" cy="16136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B97AA610-3775-F35D-857E-E14313FC8EBB}"/>
              </a:ext>
            </a:extLst>
          </p:cNvPr>
          <p:cNvSpPr/>
          <p:nvPr/>
        </p:nvSpPr>
        <p:spPr>
          <a:xfrm>
            <a:off x="1238301" y="5604943"/>
            <a:ext cx="481274" cy="1613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33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1.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Α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νατροπή-συνέχεια του Κωμειδυλλίου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Σ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τροφή στο αγροτικό περιβάλλον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Λ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αογραφικό ενδιαφέρον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Α</a:t>
            </a:r>
            <a:r>
              <a:rPr lang="el-GR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ποτύπωση των ηθών της υπαίθρου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Μείωση τραγουδιών - τάση στο </a:t>
            </a:r>
            <a:r>
              <a:rPr lang="el-GR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δημοτικοφανές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τραγούδι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Τραγούδια δεμένα στη δράση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Στις περιοδείες δεν χρειάζεται συγκροτημένη ορχήστρα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Εκ περιτροπής δημιουργία μουσικού συνόλου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75687" y="162813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875687" y="221194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875687" y="279576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875687" y="337958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875687" y="396339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875687" y="454721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875687" y="513103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028DC273-84C8-7F92-E663-57DEAAAD68C5}"/>
              </a:ext>
            </a:extLst>
          </p:cNvPr>
          <p:cNvSpPr/>
          <p:nvPr/>
        </p:nvSpPr>
        <p:spPr>
          <a:xfrm>
            <a:off x="875687" y="571484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65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2.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ορεινή επαρχία - δυσπρόσιτα όρη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γλώσσα - δημοτική - έμμετρος λόγος σε δεκαπεντασύλλαβο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εναντίωση στον τρόπο με τον οποίο 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το Κωμειδύλλιο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θεματοποιεί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την παράδοση - κόντρα στην υπονόμευση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μυθοποίηση λαϊκών ηθών </a:t>
            </a:r>
            <a:r>
              <a:rPr lang="el-GR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πατριωτισμός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genius loci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(επάνοδος στον ρομαντισμό)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απάτητο ορμητήριο 																	 για την ελευθερία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Εκπρόσωποι: Δ. Ταβουλάρης, Δ. Αλεξιάδης, Μ.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Αρνιωτάκης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Ευ. Παρασκευοπούλου,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Αικ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960852" y="157191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60852" y="213126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60852" y="268534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960852" y="378367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960852" y="4314238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961584" y="521786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21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Δραματικό Ειδύλλιο - Έργα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Δημήτριος Κορομηλάς (1850-1898)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αγαπητικός της βοσκοπούλας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- 1891 - θίασος Ταβουλάρη -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πολη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Πανάγος </a:t>
            </a:r>
            <a:r>
              <a:rPr lang="el-GR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Μελισσιώτης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(1854-1904)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Χάιδω η λυγερή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- 1892 - θίασος Δ. Αλεξιάδη - Ευ.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Παντόπουλου</a:t>
            </a:r>
            <a:endParaRPr lang="el-GR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Θυμιούλα</a:t>
            </a: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η </a:t>
            </a:r>
            <a:r>
              <a:rPr lang="el-GR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Γαλαξειδιώτισσα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- 1893 -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Μελπ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Κων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πούλου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Θεοδ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Πεταλάς</a:t>
            </a:r>
            <a:endParaRPr lang="el-GR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Σπυρίδων </a:t>
            </a:r>
            <a:r>
              <a:rPr lang="el-GR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Περεσιάδης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(1854-1918)</a:t>
            </a:r>
          </a:p>
          <a:p>
            <a:pPr marL="0" indent="0" algn="just">
              <a:buNone/>
            </a:pPr>
            <a:r>
              <a:rPr lang="el-GR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Γκόλφω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- 1893 / 1894 - θίασος Δ.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Κοτοπούλη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Σκλάβα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- 1895 - θίασος Μ.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Αρνιωτάκη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Εσμέ η Τουρκοπούλα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- 1896 - θίασος Ευ. Παρασκευοπούλου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χορός του Ζαλόγγου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- 1904 - θέατρο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Αθήναιον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960852" y="192913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60852" y="287161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960852" y="480006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BFF23164-8663-ED2A-4361-22E4A86167CD}"/>
              </a:ext>
            </a:extLst>
          </p:cNvPr>
          <p:cNvSpPr/>
          <p:nvPr/>
        </p:nvSpPr>
        <p:spPr>
          <a:xfrm>
            <a:off x="960852" y="333149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726DE205-A8D1-BF56-5E75-7EFFB2A17CE5}"/>
              </a:ext>
            </a:extLst>
          </p:cNvPr>
          <p:cNvSpPr/>
          <p:nvPr/>
        </p:nvSpPr>
        <p:spPr>
          <a:xfrm>
            <a:off x="960852" y="431294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127C5E3B-F951-F3EF-1FBA-F72BF8C445F3}"/>
              </a:ext>
            </a:extLst>
          </p:cNvPr>
          <p:cNvSpPr/>
          <p:nvPr/>
        </p:nvSpPr>
        <p:spPr>
          <a:xfrm>
            <a:off x="960852" y="5287193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6544742-567F-1858-4B46-F845DE288686}"/>
              </a:ext>
            </a:extLst>
          </p:cNvPr>
          <p:cNvSpPr/>
          <p:nvPr/>
        </p:nvSpPr>
        <p:spPr>
          <a:xfrm>
            <a:off x="960852" y="577431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49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100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λαϊκά θεάματα ως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μουσικοθεατρικός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εταίρος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«άλλο» κοινό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728153"/>
            <a:ext cx="10847294" cy="446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Παντομίμα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Το παντομιμικό έργο συνοδεύεται από μία 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μικρή ορχήστρα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3 έως 4 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όργανα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οι κινήσεις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υπακούουν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ρυθμό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χρειάζονται τη 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μουσική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σταθεροποίηση	  των κινήσεων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αξιοποίηση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αντιμετώπιση </a:t>
            </a:r>
            <a:r>
              <a:rPr 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νατουραλιστικής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πεζότητας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93616" y="19702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1238301" y="258838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1238301" y="318021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1238301" y="377815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C5FEEB64-805B-5CD3-8AF8-E79B5D212A9E}"/>
              </a:ext>
            </a:extLst>
          </p:cNvPr>
          <p:cNvSpPr/>
          <p:nvPr/>
        </p:nvSpPr>
        <p:spPr>
          <a:xfrm>
            <a:off x="6223502" y="3774353"/>
            <a:ext cx="481274" cy="161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1238301" y="437113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1238301" y="496411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Δεξί άγκιστρο 16">
            <a:extLst>
              <a:ext uri="{FF2B5EF4-FFF2-40B4-BE49-F238E27FC236}">
                <a16:creationId xmlns:a16="http://schemas.microsoft.com/office/drawing/2014/main" id="{7E45BD27-7523-8946-55DE-673E892FBF3B}"/>
              </a:ext>
            </a:extLst>
          </p:cNvPr>
          <p:cNvSpPr/>
          <p:nvPr/>
        </p:nvSpPr>
        <p:spPr>
          <a:xfrm>
            <a:off x="3750196" y="4279899"/>
            <a:ext cx="296023" cy="9271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1226561" y="557813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00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40814"/>
            <a:ext cx="10847294" cy="100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λαϊκά θεάματα ως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μουσικοθεατρικός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εταίρος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«άλλο» κοινό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673848"/>
            <a:ext cx="10847294" cy="4543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Κουκλοθέατρο</a:t>
            </a:r>
          </a:p>
          <a:p>
            <a:pPr marL="0" indent="0" algn="just">
              <a:buNone/>
            </a:pP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Πρόδρομοι: ιταλικοί </a:t>
            </a:r>
            <a:r>
              <a:rPr lang="el-GR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κουκλοθίασοι</a:t>
            </a:r>
            <a:endParaRPr lang="el-GR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θίασος μαριονετών στην Κέρκυρα υπό τη διεύθυνση του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Marco 			    Bortolis</a:t>
            </a:r>
          </a:p>
          <a:p>
            <a:pPr marL="0" indent="0" algn="just">
              <a:buNone/>
            </a:pP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Μουσική συνοδεία</a:t>
            </a:r>
          </a:p>
          <a:p>
            <a:pPr marL="0" indent="0" algn="just">
              <a:buNone/>
            </a:pP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Επίταση ρυθμού</a:t>
            </a:r>
          </a:p>
          <a:p>
            <a:pPr marL="0" indent="0" algn="just">
              <a:buNone/>
            </a:pP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Εκπρόσωποι: Α. </a:t>
            </a:r>
            <a:r>
              <a:rPr lang="el-GR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Πόγκης</a:t>
            </a: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Στραβός, Α. Μούστος ή Μούτσος, Δ. 							     </a:t>
            </a:r>
            <a:r>
              <a:rPr lang="el-GR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Μαριδάκης</a:t>
            </a: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Δ. </a:t>
            </a:r>
            <a:r>
              <a:rPr lang="el-GR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Λιασκόπουλος</a:t>
            </a: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Χ. </a:t>
            </a:r>
            <a:r>
              <a:rPr lang="el-GR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Κονιτσιώτης</a:t>
            </a: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κ.ά.</a:t>
            </a:r>
          </a:p>
          <a:p>
            <a:pPr marL="0" indent="0" algn="just">
              <a:buNone/>
            </a:pPr>
            <a:r>
              <a:rPr lang="el-GR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Θεματική τροφοδότηση του Καραγκιόζη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93616" y="19702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1238301" y="241480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1238301" y="298586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1238301" y="386483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1238301" y="438280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1238301" y="490078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49A0B7EB-CD65-A941-43D8-5997C70D411F}"/>
              </a:ext>
            </a:extLst>
          </p:cNvPr>
          <p:cNvSpPr/>
          <p:nvPr/>
        </p:nvSpPr>
        <p:spPr>
          <a:xfrm>
            <a:off x="1238301" y="5814889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53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100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λαϊκά θεάματα ως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μουσικοθεατρικός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εταίρος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«άλλο» κοινό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728153"/>
            <a:ext cx="10847294" cy="446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Κουκλοθέατρο</a:t>
            </a:r>
          </a:p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Οι Καραγκιοζοπαίκτες και τα Αθηναϊκά &quot;ταράματα&quot; - Εργαστήριο Σκιών Κούζαρος">
            <a:extLst>
              <a:ext uri="{FF2B5EF4-FFF2-40B4-BE49-F238E27FC236}">
                <a16:creationId xmlns:a16="http://schemas.microsoft.com/office/drawing/2014/main" id="{8C4A9916-8D08-7E47-6CBC-06CB7C1D7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6302" b="12000"/>
          <a:stretch/>
        </p:blipFill>
        <p:spPr bwMode="auto">
          <a:xfrm>
            <a:off x="5080000" y="1728153"/>
            <a:ext cx="3928996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7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100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λαϊκά θεάματα ως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μουσικοθεατρικός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εταίρος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«άλλο» κοινό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728153"/>
            <a:ext cx="10847294" cy="446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Καραγκιόζης</a:t>
            </a:r>
            <a:endParaRPr 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Θεματική συνάφεια με τη Δημοτική παράδοση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Δημοτικό 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Τραγούδι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Αναπόσπαστη συνθήκη η 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μουσική συνοδεία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Ρυθμός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Συγκίνηση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Επιτυχία - επικράτηση - κερδοφορία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93616" y="197020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1238301" y="258838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1238301" y="318021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1238301" y="377815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1238301" y="437113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1238301" y="496411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1226561" y="5578132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64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58323"/>
            <a:ext cx="10847294" cy="43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Θεατρικοί Χώροι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267677"/>
            <a:ext cx="10847294" cy="493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5E23C74C-E91A-9D1F-8E97-A32E78BCF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15595"/>
              </p:ext>
            </p:extLst>
          </p:nvPr>
        </p:nvGraphicFramePr>
        <p:xfrm>
          <a:off x="672352" y="1090323"/>
          <a:ext cx="10847292" cy="512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94">
                  <a:extLst>
                    <a:ext uri="{9D8B030D-6E8A-4147-A177-3AD203B41FA5}">
                      <a16:colId xmlns:a16="http://schemas.microsoft.com/office/drawing/2014/main" val="3527871543"/>
                    </a:ext>
                  </a:extLst>
                </a:gridCol>
                <a:gridCol w="2527366">
                  <a:extLst>
                    <a:ext uri="{9D8B030D-6E8A-4147-A177-3AD203B41FA5}">
                      <a16:colId xmlns:a16="http://schemas.microsoft.com/office/drawing/2014/main" val="2666346167"/>
                    </a:ext>
                  </a:extLst>
                </a:gridCol>
                <a:gridCol w="4093353">
                  <a:extLst>
                    <a:ext uri="{9D8B030D-6E8A-4147-A177-3AD203B41FA5}">
                      <a16:colId xmlns:a16="http://schemas.microsoft.com/office/drawing/2014/main" val="2827502687"/>
                    </a:ext>
                  </a:extLst>
                </a:gridCol>
                <a:gridCol w="2908079">
                  <a:extLst>
                    <a:ext uri="{9D8B030D-6E8A-4147-A177-3AD203B41FA5}">
                      <a16:colId xmlns:a16="http://schemas.microsoft.com/office/drawing/2014/main" val="3477393144"/>
                    </a:ext>
                  </a:extLst>
                </a:gridCol>
              </a:tblGrid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Έτος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Θεατρική Επωνυμία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Ιδρυτής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Χώρος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74081"/>
                  </a:ext>
                </a:extLst>
              </a:tr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Giuseppe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Camillieri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- Gaetano Mele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Πλατεία Ιερού Λόχου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39997"/>
                  </a:ext>
                </a:extLst>
              </a:tr>
              <a:tr h="683211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[Υπαίθριο Θέατρο]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Αθανάσιος </a:t>
                      </a: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Σκοντζόπουλος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Πλατεία Κοτζιά / Εθνικής Αντιστάσεως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00875"/>
                  </a:ext>
                </a:extLst>
              </a:tr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-1844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Θέατρο Αθηνών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Basilio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Sansoni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Αγίου Κωνσταντίνου </a:t>
                      </a:r>
                    </a:p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και Μενάνδρου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4817"/>
                  </a:ext>
                </a:extLst>
              </a:tr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-1897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Ιωάννης </a:t>
                      </a: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Μπούκουρας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98218"/>
                  </a:ext>
                </a:extLst>
              </a:tr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1871-1873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[…] </a:t>
                      </a: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Σκορπάρος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Ομονοίας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94046"/>
                  </a:ext>
                </a:extLst>
              </a:tr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1871-1895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Άντρον των Νυμφών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Παριλίσιο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θέατρο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27555"/>
                  </a:ext>
                </a:extLst>
              </a:tr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1873-1896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Παράδεισος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Παριλίσιο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θέατρο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73261"/>
                  </a:ext>
                </a:extLst>
              </a:tr>
              <a:tr h="55326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Απόλλων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Παριλίσιο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θέατρο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8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68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100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λαϊκά θεάματα ως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μουσικοθεατρικός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εταίρος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«άλλο» κοινό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728153"/>
            <a:ext cx="10847294" cy="446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Καραγκιόζης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32" name="Picture 8" descr="Το θέατρο σκιών, η πολύπλοκη λαϊκή τέχνη του Ευγένιου Σπαθάρη | LiFO">
            <a:extLst>
              <a:ext uri="{FF2B5EF4-FFF2-40B4-BE49-F238E27FC236}">
                <a16:creationId xmlns:a16="http://schemas.microsoft.com/office/drawing/2014/main" id="{FBD204EB-F8B2-5384-8CA8-B760C476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89" y="1728153"/>
            <a:ext cx="5881754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2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100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λαϊκά θεάματα ως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μουσικοθεατρικός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εταίρος</a:t>
            </a:r>
            <a:b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«άλλο» κοινό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728153"/>
            <a:ext cx="10847294" cy="446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Καραγκιόζης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2" name="Picture 4" descr="O οθωμανικός Karagöz, ο νεοελληνικός Καραγκιόζης και ο Πατρινός Μίμαρος ( o  εκ Κερτέζης Καλαβρύτων Δημήτριος Σαρδούνης) - ΚΑΛΑΒΡΥΤΑ - NEWS">
            <a:extLst>
              <a:ext uri="{FF2B5EF4-FFF2-40B4-BE49-F238E27FC236}">
                <a16:creationId xmlns:a16="http://schemas.microsoft.com/office/drawing/2014/main" id="{819ACAC1-037D-C8CD-FFFC-BE3CF559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71" y="1728153"/>
            <a:ext cx="7468151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7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λαϊκά θεάματα - θέματα - κοινό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Θέματα από την ελληνική παράδοση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Θέματα από περιστατικά της καθημερινής ζωής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Ακολουθούνται οι θεματικές επιλογές των θεάτρων - τα θέατρα μεσολαβούν για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την επαφή των λαϊκών θεαμάτων με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βορειο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δυτικο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-ευρωπαϊκά σχήματα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Λαϊκά στρώματα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Φθηνότερη διασκέδαση – χαμηλότερο αντίτιμο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Χώροι - καφενεία, καφωδεία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Σταδιακή ένταξη και ανθρώπων από τα μεσαία κοινωνικά στρώματα στο κοινό των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λαϊκών θεαμάτων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75687" y="162813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875687" y="214508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875687" y="266203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AF2B1AE-0FC4-BB7E-1B2B-955D790D990D}"/>
              </a:ext>
            </a:extLst>
          </p:cNvPr>
          <p:cNvSpPr/>
          <p:nvPr/>
        </p:nvSpPr>
        <p:spPr>
          <a:xfrm>
            <a:off x="875687" y="371889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67018DC-5839-CE7D-55AC-CF2C5AFF8833}"/>
              </a:ext>
            </a:extLst>
          </p:cNvPr>
          <p:cNvSpPr/>
          <p:nvPr/>
        </p:nvSpPr>
        <p:spPr>
          <a:xfrm>
            <a:off x="875687" y="4218947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93D53C29-9851-C7F5-13B1-B5064B249C4D}"/>
              </a:ext>
            </a:extLst>
          </p:cNvPr>
          <p:cNvSpPr/>
          <p:nvPr/>
        </p:nvSpPr>
        <p:spPr>
          <a:xfrm>
            <a:off x="875687" y="471900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7607F4DD-449F-9211-344D-BCA58BD0A55E}"/>
              </a:ext>
            </a:extLst>
          </p:cNvPr>
          <p:cNvSpPr/>
          <p:nvPr/>
        </p:nvSpPr>
        <p:spPr>
          <a:xfrm>
            <a:off x="875687" y="521906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825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65847"/>
            <a:ext cx="10847294" cy="6257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Ερώτημα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48740"/>
            <a:ext cx="10847294" cy="4843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Πώς μπορούμε να εξηγήσουμε το γεγονός ότι το Δραματικό 	Ειδύλλιο έχει μικρότερη απήχηση από το Κωμειδύλλιο;</a:t>
            </a:r>
          </a:p>
          <a:p>
            <a:pPr marL="0" indent="0" algn="just">
              <a:buNone/>
            </a:pPr>
            <a:endParaRPr lang="el-G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Συνδέεται η εν λόγω διαφοροποίηση με τα λαϊκά θεάματα;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824887" y="2425689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8895880-F69C-18B4-96C4-CFE8C150AD9D}"/>
              </a:ext>
            </a:extLst>
          </p:cNvPr>
          <p:cNvSpPr/>
          <p:nvPr/>
        </p:nvSpPr>
        <p:spPr>
          <a:xfrm>
            <a:off x="824887" y="3958643"/>
            <a:ext cx="324000" cy="324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85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658323"/>
            <a:ext cx="10847294" cy="43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Θεατρικοί Χώροι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267677"/>
            <a:ext cx="10847294" cy="493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5E23C74C-E91A-9D1F-8E97-A32E78BCF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06947"/>
              </p:ext>
            </p:extLst>
          </p:nvPr>
        </p:nvGraphicFramePr>
        <p:xfrm>
          <a:off x="672352" y="1090323"/>
          <a:ext cx="10847292" cy="511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813">
                  <a:extLst>
                    <a:ext uri="{9D8B030D-6E8A-4147-A177-3AD203B41FA5}">
                      <a16:colId xmlns:a16="http://schemas.microsoft.com/office/drawing/2014/main" val="3527871543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2666346167"/>
                    </a:ext>
                  </a:extLst>
                </a:gridCol>
                <a:gridCol w="2493323">
                  <a:extLst>
                    <a:ext uri="{9D8B030D-6E8A-4147-A177-3AD203B41FA5}">
                      <a16:colId xmlns:a16="http://schemas.microsoft.com/office/drawing/2014/main" val="2827502687"/>
                    </a:ext>
                  </a:extLst>
                </a:gridCol>
                <a:gridCol w="4239168">
                  <a:extLst>
                    <a:ext uri="{9D8B030D-6E8A-4147-A177-3AD203B41FA5}">
                      <a16:colId xmlns:a16="http://schemas.microsoft.com/office/drawing/2014/main" val="3477393144"/>
                    </a:ext>
                  </a:extLst>
                </a:gridCol>
              </a:tblGrid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Έτος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Θεατρική Επωνυμία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Ιδρυτής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Χώρος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74081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Θέατρο Φαλήρου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Φάληρο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45468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Ευτέρπη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Χαυτεία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87462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Ορφέας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Πλατεία Βικτωρίας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626070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Ολύμπια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Εθνικός Κήπος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441637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Ποσειδών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Πειραιάς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68269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Μέγα ή Νέο Θέατρο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Συγγρού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31922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1887-1916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Ομονοίας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Ομόνοια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68097"/>
                  </a:ext>
                </a:extLst>
              </a:tr>
              <a:tr h="69303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Δημοτικό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Ανδρέας Συγγρός (χρηματοδότης)</a:t>
                      </a:r>
                    </a:p>
                  </a:txBody>
                  <a:tcPr anchor="ctr"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Πλατεία Κοτζιά / Εθνικής Αντιστάσεως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39997"/>
                  </a:ext>
                </a:extLst>
              </a:tr>
              <a:tr h="4907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Βασιλικό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Αγίου Κωνσταντίνου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0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88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5000"/>
            <a:ext cx="10874188" cy="5436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Περιοχή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παριλισίων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θεάτρων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9D06E3F9-04B5-FCC5-5F30-CC2A80CE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" y="1341000"/>
            <a:ext cx="10908737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9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5000"/>
            <a:ext cx="10874188" cy="5436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Περιοχή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παριλισίων</a:t>
            </a:r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θεάτρων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</a:p>
        </p:txBody>
      </p:sp>
      <p:pic>
        <p:nvPicPr>
          <p:cNvPr id="2052" name="Picture 4" descr="Σπανιότατες φωτογραφίες του Ιλισσού, μέσα από τις κατάφυτες όχθες του">
            <a:extLst>
              <a:ext uri="{FF2B5EF4-FFF2-40B4-BE49-F238E27FC236}">
                <a16:creationId xmlns:a16="http://schemas.microsoft.com/office/drawing/2014/main" id="{D3B76D56-A12C-9CEC-D182-48DC1BFD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8" y="1255000"/>
            <a:ext cx="5258639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7CD2A7A-2BDD-8EF7-84FE-9FE3689BF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47" y="2559907"/>
            <a:ext cx="5593838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6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34999"/>
            <a:ext cx="10874188" cy="59200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Θεατρικές αντιπαλότητες – Σύγκρουση συμφερόντων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46094"/>
            <a:ext cx="10874188" cy="49769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Το πλήθος των θεατρικών χώρων είναι ενδεικτικό καλλιτεχνικών αντιπαλοτήτων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Νέος θεατρικός χώρος σημαίνει εγχείρημα προσέλκυσης θεατών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Ο θεατρικός χώρος ως ταυτότητα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Αντιπαλότητα Ευ. Παρασκευοπούλου και Δ. Ταβουλάρη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Σταθερή αντιπαλότητα των Ευ. Παρασκευοπούλου και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Αικ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Αμφισβήτηση των ικανοτήτων του Δ. Ταβουλάρη και του Δ. Αλεξιάδη από τον 	Ιταλό ερμηνευτή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Ernesto Rossi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Τις αντιπαλότητες τροφοδοτεί ο Τύπος, ορισμένες φορές με γνώμονα διαδόσεις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ρί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ατυχών ερμηνειών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θίασος αδελφών Ταβουλάρη - αποχώρηση Ευ.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Παντόπουλου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(1891)	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78F3407-EA6B-C089-CD3F-0F0EEB6FD168}"/>
              </a:ext>
            </a:extLst>
          </p:cNvPr>
          <p:cNvSpPr/>
          <p:nvPr/>
        </p:nvSpPr>
        <p:spPr>
          <a:xfrm>
            <a:off x="973224" y="247196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1154DFB7-82C6-0C4A-470B-54AC77F2C6F9}"/>
              </a:ext>
            </a:extLst>
          </p:cNvPr>
          <p:cNvSpPr/>
          <p:nvPr/>
        </p:nvSpPr>
        <p:spPr>
          <a:xfrm>
            <a:off x="973224" y="298224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604B53CF-6E84-0D1B-D2F6-5C6048652488}"/>
              </a:ext>
            </a:extLst>
          </p:cNvPr>
          <p:cNvSpPr/>
          <p:nvPr/>
        </p:nvSpPr>
        <p:spPr>
          <a:xfrm>
            <a:off x="974292" y="145139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2D5CBB3-26BA-7285-9E4D-D06D99FFB8C1}"/>
              </a:ext>
            </a:extLst>
          </p:cNvPr>
          <p:cNvSpPr/>
          <p:nvPr/>
        </p:nvSpPr>
        <p:spPr>
          <a:xfrm>
            <a:off x="973224" y="196167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3F5A1EFF-4F28-4152-7A56-8E35AE050D13}"/>
              </a:ext>
            </a:extLst>
          </p:cNvPr>
          <p:cNvSpPr/>
          <p:nvPr/>
        </p:nvSpPr>
        <p:spPr>
          <a:xfrm>
            <a:off x="973224" y="349253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0B11D1BD-E3FC-0F91-D88F-5965B1148F51}"/>
              </a:ext>
            </a:extLst>
          </p:cNvPr>
          <p:cNvSpPr/>
          <p:nvPr/>
        </p:nvSpPr>
        <p:spPr>
          <a:xfrm>
            <a:off x="973224" y="400281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2B7F303A-5D45-5EA8-BDEC-0EA74FDE1766}"/>
              </a:ext>
            </a:extLst>
          </p:cNvPr>
          <p:cNvSpPr/>
          <p:nvPr/>
        </p:nvSpPr>
        <p:spPr>
          <a:xfrm>
            <a:off x="973224" y="485529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0D4E498-39CD-3ABE-DB04-BFE371D24DC4}"/>
              </a:ext>
            </a:extLst>
          </p:cNvPr>
          <p:cNvSpPr/>
          <p:nvPr/>
        </p:nvSpPr>
        <p:spPr>
          <a:xfrm>
            <a:off x="973224" y="575389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01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3"/>
            <a:ext cx="10847294" cy="5837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Ευαγγελία Παρασκευοπούλου – Αικατερίνη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303020"/>
            <a:ext cx="10847294" cy="4886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Η Ευαγγελία Παρασκευοπούλου (1865-1938) 				  Η Αικατερίνη </a:t>
            </a:r>
            <a:r>
              <a:rPr lang="el-G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(1867-1955) 					  στον ομώνυμο ρόλο του έργου 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Μερόπη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(1865-1866)	             στον ομώνυμο ρόλο του έργου </a:t>
            </a:r>
            <a:r>
              <a:rPr lang="el-G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Αδριανή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Λεκουβρέρ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C92A2A3-A79B-CF1E-0501-10E00132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67" y="1334247"/>
            <a:ext cx="3238334" cy="4320000"/>
          </a:xfrm>
          <a:prstGeom prst="rect">
            <a:avLst/>
          </a:prstGeom>
        </p:spPr>
      </p:pic>
      <p:pic>
        <p:nvPicPr>
          <p:cNvPr id="1026" name="Picture 2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FF2022BB-CFED-EDE9-1A0A-091B2ED3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07" y="1334247"/>
            <a:ext cx="3040125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FB0EA0A-7B6B-F7B6-9952-7C6A97F98442}"/>
              </a:ext>
            </a:extLst>
          </p:cNvPr>
          <p:cNvSpPr/>
          <p:nvPr/>
        </p:nvSpPr>
        <p:spPr>
          <a:xfrm>
            <a:off x="2098860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064B5B-1621-8BFE-17AC-517995E7A68F}"/>
              </a:ext>
            </a:extLst>
          </p:cNvPr>
          <p:cNvSpPr/>
          <p:nvPr/>
        </p:nvSpPr>
        <p:spPr>
          <a:xfrm>
            <a:off x="5337194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4047856-46E4-D6BD-FA4E-DEB7AF472727}"/>
              </a:ext>
            </a:extLst>
          </p:cNvPr>
          <p:cNvSpPr/>
          <p:nvPr/>
        </p:nvSpPr>
        <p:spPr>
          <a:xfrm>
            <a:off x="7066453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1A41E2-B422-DD2C-650D-8F57C06E1DA4}"/>
              </a:ext>
            </a:extLst>
          </p:cNvPr>
          <p:cNvSpPr/>
          <p:nvPr/>
        </p:nvSpPr>
        <p:spPr>
          <a:xfrm>
            <a:off x="10131232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156BAA-2086-D1D1-3ED8-AA47536673D5}"/>
              </a:ext>
            </a:extLst>
          </p:cNvPr>
          <p:cNvSpPr/>
          <p:nvPr/>
        </p:nvSpPr>
        <p:spPr>
          <a:xfrm>
            <a:off x="2105561" y="1334247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C0F8453-4FA6-AE81-A0F4-04532926D313}"/>
              </a:ext>
            </a:extLst>
          </p:cNvPr>
          <p:cNvSpPr/>
          <p:nvPr/>
        </p:nvSpPr>
        <p:spPr>
          <a:xfrm>
            <a:off x="7066453" y="1319753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17AD596-C440-FC03-AEF5-0B3F1F7E23A4}"/>
              </a:ext>
            </a:extLst>
          </p:cNvPr>
          <p:cNvSpPr/>
          <p:nvPr/>
        </p:nvSpPr>
        <p:spPr>
          <a:xfrm>
            <a:off x="2105561" y="5608528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BBFC1DB-A0CF-E2A8-405A-5F1D51FDC112}"/>
              </a:ext>
            </a:extLst>
          </p:cNvPr>
          <p:cNvSpPr/>
          <p:nvPr/>
        </p:nvSpPr>
        <p:spPr>
          <a:xfrm>
            <a:off x="7066453" y="5639669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3"/>
            <a:ext cx="10847294" cy="5837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Διονύσιος Ταβουλάρης – Δημοσθένης Αλεξιάδης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303020"/>
            <a:ext cx="10847294" cy="4886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FB0EA0A-7B6B-F7B6-9952-7C6A97F98442}"/>
              </a:ext>
            </a:extLst>
          </p:cNvPr>
          <p:cNvSpPr/>
          <p:nvPr/>
        </p:nvSpPr>
        <p:spPr>
          <a:xfrm>
            <a:off x="2106680" y="1603412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064B5B-1621-8BFE-17AC-517995E7A68F}"/>
              </a:ext>
            </a:extLst>
          </p:cNvPr>
          <p:cNvSpPr/>
          <p:nvPr/>
        </p:nvSpPr>
        <p:spPr>
          <a:xfrm>
            <a:off x="5337194" y="1607342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4047856-46E4-D6BD-FA4E-DEB7AF472727}"/>
              </a:ext>
            </a:extLst>
          </p:cNvPr>
          <p:cNvSpPr/>
          <p:nvPr/>
        </p:nvSpPr>
        <p:spPr>
          <a:xfrm>
            <a:off x="7066453" y="1590739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1A41E2-B422-DD2C-650D-8F57C06E1DA4}"/>
              </a:ext>
            </a:extLst>
          </p:cNvPr>
          <p:cNvSpPr/>
          <p:nvPr/>
        </p:nvSpPr>
        <p:spPr>
          <a:xfrm>
            <a:off x="10125870" y="1626798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156BAA-2086-D1D1-3ED8-AA47536673D5}"/>
              </a:ext>
            </a:extLst>
          </p:cNvPr>
          <p:cNvSpPr/>
          <p:nvPr/>
        </p:nvSpPr>
        <p:spPr>
          <a:xfrm>
            <a:off x="2105561" y="1603412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C0F8453-4FA6-AE81-A0F4-04532926D313}"/>
              </a:ext>
            </a:extLst>
          </p:cNvPr>
          <p:cNvSpPr/>
          <p:nvPr/>
        </p:nvSpPr>
        <p:spPr>
          <a:xfrm>
            <a:off x="7061091" y="1592445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17AD596-C440-FC03-AEF5-0B3F1F7E23A4}"/>
              </a:ext>
            </a:extLst>
          </p:cNvPr>
          <p:cNvSpPr/>
          <p:nvPr/>
        </p:nvSpPr>
        <p:spPr>
          <a:xfrm>
            <a:off x="2105561" y="5892933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BBFC1DB-A0CF-E2A8-405A-5F1D51FDC112}"/>
              </a:ext>
            </a:extLst>
          </p:cNvPr>
          <p:cNvSpPr/>
          <p:nvPr/>
        </p:nvSpPr>
        <p:spPr>
          <a:xfrm>
            <a:off x="7061091" y="5897006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SearchCulture.gr | Ταβουλάρης Διονύσιος, 1840-1928">
            <a:extLst>
              <a:ext uri="{FF2B5EF4-FFF2-40B4-BE49-F238E27FC236}">
                <a16:creationId xmlns:a16="http://schemas.microsoft.com/office/drawing/2014/main" id="{57BAA37C-839F-C2E8-B56A-8DC2C0C7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21" y="1664371"/>
            <a:ext cx="3178873" cy="42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B37C399-D66C-FEE7-0C86-78E44FE14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60" y="1649131"/>
            <a:ext cx="2988000" cy="42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3"/>
            <a:ext cx="10847294" cy="5837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Ευαγγελία Παρασκευοπούλου – Αικατερίνη </a:t>
            </a:r>
            <a:r>
              <a:rPr lang="el-G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endParaRPr lang="el-G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303020"/>
            <a:ext cx="10847294" cy="4886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Η Ευαγγελία Παρασκευοπούλου (1865-1938) 				  Η Αικατερίνη </a:t>
            </a:r>
            <a:r>
              <a:rPr lang="el-G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Βερώνη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(1867-1955) 					  στον ομώνυμο ρόλο του έργου 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Μερόπη 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(1865-1866)	             στον ομώνυμο ρόλο του έργου </a:t>
            </a:r>
            <a:r>
              <a:rPr lang="el-G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Αδριανή</a:t>
            </a:r>
            <a:r>
              <a:rPr lang="el-GR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Λεκουβρέρ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l-G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C92A2A3-A79B-CF1E-0501-10E00132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67" y="1334247"/>
            <a:ext cx="3238334" cy="4320000"/>
          </a:xfrm>
          <a:prstGeom prst="rect">
            <a:avLst/>
          </a:prstGeom>
        </p:spPr>
      </p:pic>
      <p:pic>
        <p:nvPicPr>
          <p:cNvPr id="1026" name="Picture 2" descr="Δεν υπάρχει διαθέσιμη περιγραφή για τη φωτογραφία.">
            <a:extLst>
              <a:ext uri="{FF2B5EF4-FFF2-40B4-BE49-F238E27FC236}">
                <a16:creationId xmlns:a16="http://schemas.microsoft.com/office/drawing/2014/main" id="{FF2022BB-CFED-EDE9-1A0A-091B2ED3E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07" y="1334247"/>
            <a:ext cx="3040125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FB0EA0A-7B6B-F7B6-9952-7C6A97F98442}"/>
              </a:ext>
            </a:extLst>
          </p:cNvPr>
          <p:cNvSpPr/>
          <p:nvPr/>
        </p:nvSpPr>
        <p:spPr>
          <a:xfrm>
            <a:off x="2098860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064B5B-1621-8BFE-17AC-517995E7A68F}"/>
              </a:ext>
            </a:extLst>
          </p:cNvPr>
          <p:cNvSpPr/>
          <p:nvPr/>
        </p:nvSpPr>
        <p:spPr>
          <a:xfrm>
            <a:off x="5337194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4047856-46E4-D6BD-FA4E-DEB7AF472727}"/>
              </a:ext>
            </a:extLst>
          </p:cNvPr>
          <p:cNvSpPr/>
          <p:nvPr/>
        </p:nvSpPr>
        <p:spPr>
          <a:xfrm>
            <a:off x="7066453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1A41E2-B422-DD2C-650D-8F57C06E1DA4}"/>
              </a:ext>
            </a:extLst>
          </p:cNvPr>
          <p:cNvSpPr/>
          <p:nvPr/>
        </p:nvSpPr>
        <p:spPr>
          <a:xfrm>
            <a:off x="10131232" y="1334247"/>
            <a:ext cx="49307" cy="43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156BAA-2086-D1D1-3ED8-AA47536673D5}"/>
              </a:ext>
            </a:extLst>
          </p:cNvPr>
          <p:cNvSpPr/>
          <p:nvPr/>
        </p:nvSpPr>
        <p:spPr>
          <a:xfrm>
            <a:off x="2105561" y="1334247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C0F8453-4FA6-AE81-A0F4-04532926D313}"/>
              </a:ext>
            </a:extLst>
          </p:cNvPr>
          <p:cNvSpPr/>
          <p:nvPr/>
        </p:nvSpPr>
        <p:spPr>
          <a:xfrm>
            <a:off x="7066453" y="1319753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17AD596-C440-FC03-AEF5-0B3F1F7E23A4}"/>
              </a:ext>
            </a:extLst>
          </p:cNvPr>
          <p:cNvSpPr/>
          <p:nvPr/>
        </p:nvSpPr>
        <p:spPr>
          <a:xfrm>
            <a:off x="2105561" y="5608528"/>
            <a:ext cx="32809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BBFC1DB-A0CF-E2A8-405A-5F1D51FDC112}"/>
              </a:ext>
            </a:extLst>
          </p:cNvPr>
          <p:cNvSpPr/>
          <p:nvPr/>
        </p:nvSpPr>
        <p:spPr>
          <a:xfrm>
            <a:off x="7066453" y="5639669"/>
            <a:ext cx="3114086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3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8132</TotalTime>
  <Words>1312</Words>
  <Application>Microsoft Office PowerPoint</Application>
  <PresentationFormat>Ευρεία οθόνη</PresentationFormat>
  <Paragraphs>229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Garamond</vt:lpstr>
      <vt:lpstr>Times New Roman</vt:lpstr>
      <vt:lpstr>Οργανικό</vt:lpstr>
      <vt:lpstr>Είδη θεάτρου με μουσική  στη νεοελληνική σκηνή  (η οπερέτα, το κωμειδύλλιο,  το δραματικό ειδύλλιο και η επιθεώρηση)</vt:lpstr>
      <vt:lpstr>Θεατρικοί Χώροι</vt:lpstr>
      <vt:lpstr>Θεατρικοί Χώροι</vt:lpstr>
      <vt:lpstr>Περιοχή παριλισίων θεάτρων</vt:lpstr>
      <vt:lpstr>Περιοχή παριλισίων θεάτρων</vt:lpstr>
      <vt:lpstr>Θεατρικές αντιπαλότητες – Σύγκρουση συμφερόντων</vt:lpstr>
      <vt:lpstr>Ευαγγελία Παρασκευοπούλου – Αικατερίνη Βερώνη</vt:lpstr>
      <vt:lpstr>Διονύσιος Ταβουλάρης – Δημοσθένης Αλεξιάδης</vt:lpstr>
      <vt:lpstr>Ευαγγελία Παρασκευοπούλου – Αικατερίνη Βερώνη</vt:lpstr>
      <vt:lpstr>Η αξιοσημείωτη επιτυχία του έργου Οι μυλωνάδες - πρόδρομοι</vt:lpstr>
      <vt:lpstr>Σταθερά γνωρίσματα του Κωμειδυλλίου</vt:lpstr>
      <vt:lpstr>Μια οπερέτα τροφός του Κωμειδυλλίου</vt:lpstr>
      <vt:lpstr>Το Δραματικό Ειδύλλιο 1.</vt:lpstr>
      <vt:lpstr>Το Δραματικό Ειδύλλιο 2.</vt:lpstr>
      <vt:lpstr>Το Δραματικό Ειδύλλιο - Έργα</vt:lpstr>
      <vt:lpstr>Τα λαϊκά θεάματα ως μουσικοθεατρικός εταίρος Το «άλλο» κοινό</vt:lpstr>
      <vt:lpstr>Τα λαϊκά θεάματα ως μουσικοθεατρικός εταίρος Το «άλλο» κοινό</vt:lpstr>
      <vt:lpstr>Τα λαϊκά θεάματα ως μουσικοθεατρικός εταίρος Το «άλλο» κοινό</vt:lpstr>
      <vt:lpstr>Τα λαϊκά θεάματα ως μουσικοθεατρικός εταίρος Το «άλλο» κοινό</vt:lpstr>
      <vt:lpstr>Τα λαϊκά θεάματα ως μουσικοθεατρικός εταίρος Το «άλλο» κοινό</vt:lpstr>
      <vt:lpstr>Τα λαϊκά θεάματα ως μουσικοθεατρικός εταίρος Το «άλλο» κοινό</vt:lpstr>
      <vt:lpstr>Τα λαϊκά θεάματα - θέματα - κοινό</vt:lpstr>
      <vt:lpstr>Ερώτημα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ελληνική κωμωδιογραφία στον 20ό αιώνα</dc:title>
  <dc:creator>Σπύρος Τούλιος</dc:creator>
  <cp:lastModifiedBy>Σπύρος Τούλιος</cp:lastModifiedBy>
  <cp:revision>698</cp:revision>
  <dcterms:created xsi:type="dcterms:W3CDTF">2024-01-28T18:22:20Z</dcterms:created>
  <dcterms:modified xsi:type="dcterms:W3CDTF">2024-04-05T08:20:09Z</dcterms:modified>
</cp:coreProperties>
</file>