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7" r:id="rId3"/>
    <p:sldId id="325" r:id="rId4"/>
    <p:sldId id="326" r:id="rId5"/>
    <p:sldId id="383" r:id="rId6"/>
    <p:sldId id="327" r:id="rId7"/>
    <p:sldId id="328" r:id="rId8"/>
    <p:sldId id="329" r:id="rId9"/>
    <p:sldId id="345" r:id="rId10"/>
    <p:sldId id="346" r:id="rId11"/>
    <p:sldId id="330" r:id="rId12"/>
    <p:sldId id="331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01" r:id="rId40"/>
    <p:sldId id="270" r:id="rId41"/>
    <p:sldId id="290" r:id="rId42"/>
    <p:sldId id="381" r:id="rId43"/>
    <p:sldId id="380" r:id="rId44"/>
    <p:sldId id="384" r:id="rId45"/>
    <p:sldId id="377" r:id="rId46"/>
    <p:sldId id="378" r:id="rId47"/>
    <p:sldId id="374" r:id="rId48"/>
    <p:sldId id="376" r:id="rId4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8" autoAdjust="0"/>
    <p:restoredTop sz="96651" autoAdjust="0"/>
  </p:normalViewPr>
  <p:slideViewPr>
    <p:cSldViewPr>
      <p:cViewPr>
        <p:scale>
          <a:sx n="110" d="100"/>
          <a:sy n="110" d="100"/>
        </p:scale>
        <p:origin x="-156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2E428-D588-45B5-9258-0DFD02AA5F7E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smtClean="0"/>
              <a:t>ΜΑΓΜΑΤΙΚΑ ΠΕΤΡΩΜΑΤΑ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CDEC6-7DC8-47E5-86D2-C6792524360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smtClean="0"/>
              <a:t>ΜΑΓΜΑΤΙΚΑ ΠΕΤΡΩΜΑΤΑ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1026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ΜΑΓΜΑΤΙΚΑ ΠΕΤΡΩΜΑΤΑ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4.0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sp>
        <p:nvSpPr>
          <p:cNvPr id="8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Μαγματικών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Βασίλειος </a:t>
            </a:r>
            <a:r>
              <a:rPr lang="el-GR" sz="2400" dirty="0" err="1" smtClean="0"/>
              <a:t>Τσικούρας</a:t>
            </a:r>
            <a:r>
              <a:rPr lang="en-US" sz="2400" dirty="0" smtClean="0"/>
              <a:t> </a:t>
            </a:r>
            <a:r>
              <a:rPr lang="el-GR" sz="2400" dirty="0" smtClean="0"/>
              <a:t>&amp;</a:t>
            </a:r>
            <a:r>
              <a:rPr lang="en-US" sz="2400" dirty="0" smtClean="0"/>
              <a:t> </a:t>
            </a: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2403499"/>
            <a:ext cx="8229600" cy="452596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Πειραματικά δεδομένα δείχνουν ότι σε ρευστά με χαμηλό ιξώδες δημιουργούνται κατερχόμενες κρύες τολύπες από την ψύξη τους στο ανώτερο τμήμα </a:t>
            </a:r>
            <a:r>
              <a:rPr lang="en-US" sz="2800" dirty="0" smtClean="0"/>
              <a:t> </a:t>
            </a:r>
          </a:p>
          <a:p>
            <a:endParaRPr lang="el-GR" sz="2800" dirty="0"/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000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rmAutofit fontScale="90000"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kern="0" dirty="0" smtClean="0"/>
              <a:t>Μηχανισμοί</a:t>
            </a:r>
            <a:r>
              <a:rPr lang="el-GR" sz="4400" kern="0" dirty="0" smtClean="0">
                <a:latin typeface="+mj-lt"/>
                <a:ea typeface="+mj-ea"/>
                <a:cs typeface="+mj-cs"/>
              </a:rPr>
              <a:t> ψύξης για έναν θερμό (και πανέμορφο) πλανήτη</a:t>
            </a:r>
            <a:endParaRPr lang="el-GR" sz="44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kern="0" dirty="0" smtClean="0"/>
              <a:t>Μηχανισμοί ψύξης για έναν θερμό (και πανέμορφο) πλανήτη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974871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l-GR" dirty="0" smtClean="0"/>
              <a:t>ΌΜΩΣ ο ανώτερος μανδύας είναι πολύ ιξώδης για ένα τέτοιο φαινόμενο…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/>
              <a:t> </a:t>
            </a:r>
            <a:r>
              <a:rPr lang="el-GR" dirty="0" smtClean="0"/>
              <a:t>Άρα;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kern="0" dirty="0" smtClean="0"/>
              <a:t>Μηχανισμοί ψύξης για έναν θερμό (και πανέμορφο) πλανήτη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2832127"/>
            <a:ext cx="8229600" cy="2239947"/>
          </a:xfrm>
        </p:spPr>
        <p:txBody>
          <a:bodyPr/>
          <a:lstStyle/>
          <a:p>
            <a:r>
              <a:rPr lang="el-GR" dirty="0" err="1" smtClean="0"/>
              <a:t>Υποβύθιση</a:t>
            </a:r>
            <a:r>
              <a:rPr lang="el-GR" dirty="0" smtClean="0"/>
              <a:t> (των ψυχρών) </a:t>
            </a:r>
            <a:r>
              <a:rPr lang="el-GR" dirty="0" err="1" smtClean="0"/>
              <a:t>λιθοσφαιρικών</a:t>
            </a:r>
            <a:r>
              <a:rPr lang="el-GR" dirty="0" smtClean="0"/>
              <a:t> πλακών…</a:t>
            </a: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Ιδέα!</a:t>
            </a:r>
            <a:endParaRPr lang="el-GR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807962" y="1903433"/>
            <a:ext cx="4050318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Alfred Wegener (1880-1930)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l-GR" dirty="0" err="1"/>
              <a:t>The</a:t>
            </a:r>
            <a:r>
              <a:rPr lang="el-GR" dirty="0"/>
              <a:t> </a:t>
            </a:r>
            <a:r>
              <a:rPr lang="el-GR" dirty="0" err="1"/>
              <a:t>Origin</a:t>
            </a:r>
            <a:r>
              <a:rPr lang="el-GR" dirty="0"/>
              <a:t> </a:t>
            </a:r>
            <a:r>
              <a:rPr lang="el-GR" dirty="0" err="1"/>
              <a:t>of</a:t>
            </a:r>
            <a:r>
              <a:rPr lang="el-GR" dirty="0"/>
              <a:t> </a:t>
            </a:r>
            <a:r>
              <a:rPr lang="el-GR" dirty="0" err="1"/>
              <a:t>Continents</a:t>
            </a:r>
            <a:r>
              <a:rPr lang="el-GR" dirty="0"/>
              <a:t> </a:t>
            </a:r>
            <a:r>
              <a:rPr lang="el-GR" dirty="0" err="1"/>
              <a:t>and</a:t>
            </a:r>
            <a:r>
              <a:rPr lang="el-GR" dirty="0"/>
              <a:t> </a:t>
            </a:r>
            <a:r>
              <a:rPr lang="el-GR" dirty="0" err="1"/>
              <a:t>Ocean</a:t>
            </a:r>
            <a:r>
              <a:rPr lang="en-US" dirty="0"/>
              <a:t>s (1915)</a:t>
            </a:r>
            <a:endParaRPr lang="el-GR" dirty="0"/>
          </a:p>
        </p:txBody>
      </p:sp>
      <p:pic>
        <p:nvPicPr>
          <p:cNvPr id="6" name="5 - Εικόνα" descr="Εικόνα 1: Wegener_Expedition-1930_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162" y="2049198"/>
            <a:ext cx="3949714" cy="2880000"/>
          </a:xfrm>
          <a:prstGeom prst="rect">
            <a:avLst/>
          </a:prstGeom>
        </p:spPr>
      </p:pic>
      <p:pic>
        <p:nvPicPr>
          <p:cNvPr id="7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Εικόνα 2: continents_together_t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6676730" cy="4525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Ιδέα!</a:t>
            </a:r>
            <a:endParaRPr lang="el-GR" dirty="0"/>
          </a:p>
        </p:txBody>
      </p:sp>
      <p:pic>
        <p:nvPicPr>
          <p:cNvPr id="6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 smtClean="0"/>
              <a:t>Παγκόσμιος χάρτης επικέντρων</a:t>
            </a:r>
            <a:endParaRPr lang="el-GR" sz="4000" dirty="0"/>
          </a:p>
        </p:txBody>
      </p:sp>
      <p:pic>
        <p:nvPicPr>
          <p:cNvPr id="6" name="5 - Εικόνα" descr="Εικόνα 3: Recent_Earthquakes_Last_8-30_Day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828" y="1214422"/>
            <a:ext cx="8500014" cy="5112000"/>
          </a:xfrm>
          <a:prstGeom prst="rect">
            <a:avLst/>
          </a:prstGeom>
        </p:spPr>
      </p:pic>
      <p:pic>
        <p:nvPicPr>
          <p:cNvPr id="4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Κινήσεις των </a:t>
            </a:r>
            <a:r>
              <a:rPr lang="el-GR" sz="4000" dirty="0" smtClean="0"/>
              <a:t>λιθοσφαιρών </a:t>
            </a:r>
            <a:r>
              <a:rPr lang="el-GR" sz="4000" dirty="0" smtClean="0"/>
              <a:t>πλακών</a:t>
            </a:r>
            <a:endParaRPr lang="el-GR" sz="4000" dirty="0"/>
          </a:p>
        </p:txBody>
      </p:sp>
      <p:pic>
        <p:nvPicPr>
          <p:cNvPr id="5" name="Content Placeholder 4" descr="Εικόνα 4. Γεωτεκτονικά περιβάλλοντα μαγματισμού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734" y="1412776"/>
            <a:ext cx="8192232" cy="453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4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Ρεύματα μεταγωγής θερμότητας</a:t>
            </a:r>
            <a:endParaRPr lang="el-GR" dirty="0"/>
          </a:p>
        </p:txBody>
      </p:sp>
      <p:pic>
        <p:nvPicPr>
          <p:cNvPr id="6" name="5 - Εικόνα" descr="Εικόνα 5: Ρεύματα μεταγωγής θερμότητας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3987" y="1671637"/>
            <a:ext cx="6296025" cy="3514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Δύο θεωρίες 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Η κίνηση των πλακών συνδέεται με τη μεταγωγή θερμότητας</a:t>
            </a:r>
          </a:p>
          <a:p>
            <a:pPr>
              <a:defRPr/>
            </a:pPr>
            <a:r>
              <a:rPr lang="el-GR" sz="2800" dirty="0" smtClean="0"/>
              <a:t>Δεν είναι απόλυτα γνωστή η ακριβής διαδικασία</a:t>
            </a:r>
          </a:p>
          <a:p>
            <a:pPr>
              <a:buNone/>
              <a:defRPr/>
            </a:pPr>
            <a:r>
              <a:rPr lang="el-GR" sz="2800" dirty="0" smtClean="0"/>
              <a:t>1. Οι πλάκες παρασύρονται από τα θερμικά ρεύματα στο μανδύα</a:t>
            </a:r>
            <a:endParaRPr lang="en-US" sz="2800" dirty="0" smtClean="0"/>
          </a:p>
          <a:p>
            <a:pPr>
              <a:buNone/>
              <a:defRPr/>
            </a:pPr>
            <a:r>
              <a:rPr lang="el-GR" sz="2800" dirty="0" smtClean="0"/>
              <a:t>2. Οι πλάκες αποτελούν ουσιαστικά το στερεοποιημένο ανώτερο τμήμα των θερμικών ρευμάτων μεταγωγής</a:t>
            </a:r>
          </a:p>
          <a:p>
            <a:endParaRPr lang="el-GR" sz="2800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/>
            <a:endParaRPr lang="el-GR" sz="2400" dirty="0" smtClean="0"/>
          </a:p>
          <a:p>
            <a:pPr lvl="0"/>
            <a:r>
              <a:rPr lang="el-GR" sz="2400" dirty="0" smtClean="0"/>
              <a:t>Η διαφορά πυκνότητας Ανώτερου-Κατώτερου μανδύα είναι σημαντική ώστε να ανακυκλώνονται ανεξάρτητα</a:t>
            </a:r>
          </a:p>
          <a:p>
            <a:endParaRPr lang="el-GR" sz="24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προκαλεί την κίνηση αυτή ;</a:t>
            </a:r>
            <a:endParaRPr lang="el-GR" dirty="0"/>
          </a:p>
        </p:txBody>
      </p:sp>
      <p:pic>
        <p:nvPicPr>
          <p:cNvPr id="8" name="7 - Εικόνα" descr="Εικόνα 6: conve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095508"/>
            <a:ext cx="4714875" cy="24765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000241"/>
            <a:ext cx="7772400" cy="2406660"/>
          </a:xfrm>
        </p:spPr>
        <p:txBody>
          <a:bodyPr>
            <a:noAutofit/>
          </a:bodyPr>
          <a:lstStyle/>
          <a:p>
            <a:pPr algn="ctr"/>
            <a:r>
              <a:rPr lang="el-GR" sz="4400" dirty="0" smtClean="0">
                <a:solidFill>
                  <a:srgbClr val="5075BC"/>
                </a:solidFill>
              </a:rPr>
              <a:t>Ο ΜΑΝΔΥΑΣ ΤΗΣ ΓΗΣ:</a:t>
            </a:r>
            <a:br>
              <a:rPr lang="el-GR" sz="4400" dirty="0" smtClean="0">
                <a:solidFill>
                  <a:srgbClr val="5075BC"/>
                </a:solidFill>
              </a:rPr>
            </a:br>
            <a:r>
              <a:rPr lang="el-GR" sz="4400" dirty="0" smtClean="0">
                <a:solidFill>
                  <a:srgbClr val="5075BC"/>
                </a:solidFill>
              </a:rPr>
              <a:t>Η ΘΕΡΜΙΚΗ ΜΗΧΑΝΗ ΤΟΥ ΠΛΑΝΗΤΗ ΜΑΣ </a:t>
            </a:r>
            <a:endParaRPr lang="el-GR" sz="4400" dirty="0">
              <a:solidFill>
                <a:srgbClr val="5075BC"/>
              </a:solidFill>
            </a:endParaRPr>
          </a:p>
        </p:txBody>
      </p:sp>
      <p:pic>
        <p:nvPicPr>
          <p:cNvPr id="3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normAutofit fontScale="90000"/>
          </a:bodyPr>
          <a:lstStyle/>
          <a:p>
            <a:pPr>
              <a:defRPr/>
            </a:pPr>
            <a:r>
              <a:rPr lang="el-GR" dirty="0" smtClean="0"/>
              <a:t>Τύποι </a:t>
            </a:r>
            <a:r>
              <a:rPr lang="el-GR" dirty="0" err="1" smtClean="0"/>
              <a:t>μανδυακής</a:t>
            </a:r>
            <a:r>
              <a:rPr lang="el-GR" dirty="0" smtClean="0"/>
              <a:t> θερμικής μεταγωγής</a:t>
            </a:r>
            <a:endParaRPr lang="el-GR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idx="1"/>
          </p:nvPr>
        </p:nvSpPr>
        <p:spPr>
          <a:xfrm>
            <a:off x="214282" y="1556792"/>
            <a:ext cx="4393596" cy="45868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l-GR" sz="3000" b="1" u="sng" dirty="0" err="1" smtClean="0">
                <a:effectLst/>
              </a:rPr>
              <a:t>Μεσωκεάνιες</a:t>
            </a:r>
            <a:r>
              <a:rPr lang="el-GR" sz="3000" b="1" u="sng" dirty="0" smtClean="0">
                <a:effectLst/>
              </a:rPr>
              <a:t> </a:t>
            </a:r>
            <a:r>
              <a:rPr lang="el-GR" sz="3000" b="1" u="sng" dirty="0">
                <a:effectLst/>
              </a:rPr>
              <a:t>Ράχες</a:t>
            </a:r>
            <a:r>
              <a:rPr lang="el-GR" sz="3000" b="1" dirty="0">
                <a:effectLst/>
              </a:rPr>
              <a:t>: </a:t>
            </a:r>
            <a:endParaRPr lang="en-US" sz="3000" b="1" dirty="0" smtClean="0">
              <a:effectLst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l-GR" sz="3000" dirty="0" smtClean="0">
                <a:effectLst/>
              </a:rPr>
              <a:t>Άνοδος</a:t>
            </a:r>
            <a:endParaRPr lang="el-GR" sz="3000" dirty="0">
              <a:effectLst/>
            </a:endParaRPr>
          </a:p>
          <a:p>
            <a:pPr marL="5524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sz="3000" dirty="0">
                <a:effectLst/>
              </a:rPr>
              <a:t>Τα επιφανειακά τμήματα (200 </a:t>
            </a:r>
            <a:r>
              <a:rPr lang="en-US" sz="3000" dirty="0" smtClean="0">
                <a:effectLst/>
              </a:rPr>
              <a:t>K</a:t>
            </a:r>
            <a:r>
              <a:rPr lang="el-GR" sz="3000" dirty="0" smtClean="0">
                <a:effectLst/>
              </a:rPr>
              <a:t>m</a:t>
            </a:r>
            <a:r>
              <a:rPr lang="el-GR" sz="3000" dirty="0">
                <a:effectLst/>
              </a:rPr>
              <a:t>) της ράχης είναι παθητικά</a:t>
            </a:r>
          </a:p>
          <a:p>
            <a:pPr>
              <a:lnSpc>
                <a:spcPct val="90000"/>
              </a:lnSpc>
              <a:defRPr/>
            </a:pPr>
            <a:r>
              <a:rPr lang="el-GR" sz="3000" b="1" u="sng" dirty="0">
                <a:effectLst/>
              </a:rPr>
              <a:t>Τολύπες (</a:t>
            </a:r>
            <a:r>
              <a:rPr lang="el-GR" sz="3000" b="1" u="sng" dirty="0" err="1">
                <a:effectLst/>
              </a:rPr>
              <a:t>Plumes</a:t>
            </a:r>
            <a:r>
              <a:rPr lang="el-GR" sz="3000" b="1" u="sng" dirty="0" smtClean="0">
                <a:effectLst/>
              </a:rPr>
              <a:t>)</a:t>
            </a:r>
            <a:r>
              <a:rPr lang="el-GR" sz="3000" b="1" dirty="0" smtClean="0">
                <a:effectLst/>
              </a:rPr>
              <a:t>:</a:t>
            </a:r>
            <a:endParaRPr lang="en-US" sz="3000" b="1" dirty="0" smtClean="0">
              <a:effectLst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l-GR" sz="3000" b="1" dirty="0" smtClean="0">
                <a:effectLst/>
              </a:rPr>
              <a:t> </a:t>
            </a:r>
            <a:r>
              <a:rPr lang="el-GR" sz="3000" dirty="0">
                <a:effectLst/>
              </a:rPr>
              <a:t>Άνοδος</a:t>
            </a:r>
          </a:p>
          <a:p>
            <a:pPr marL="5524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sz="3000" dirty="0">
                <a:effectLst/>
              </a:rPr>
              <a:t>Υπάρχουν στοιχεία που δείχνουν ότι οι </a:t>
            </a:r>
            <a:r>
              <a:rPr lang="el-GR" sz="3000" dirty="0" err="1">
                <a:effectLst/>
              </a:rPr>
              <a:t>υπερτολύπες</a:t>
            </a:r>
            <a:r>
              <a:rPr lang="el-GR" sz="3000" dirty="0">
                <a:effectLst/>
              </a:rPr>
              <a:t> του Ειρηνικού και της Αφρικής εκτείνονται μέχρι το όριο Μανδύα-Πυρήνα</a:t>
            </a:r>
          </a:p>
          <a:p>
            <a:pPr>
              <a:lnSpc>
                <a:spcPct val="90000"/>
              </a:lnSpc>
              <a:defRPr/>
            </a:pPr>
            <a:r>
              <a:rPr lang="el-GR" sz="3000" b="1" u="sng" dirty="0" err="1" smtClean="0"/>
              <a:t>Υποβύθιση</a:t>
            </a:r>
            <a:r>
              <a:rPr lang="el-GR" sz="3000" b="1" dirty="0">
                <a:effectLst/>
              </a:rPr>
              <a:t>: </a:t>
            </a:r>
            <a:r>
              <a:rPr lang="el-GR" sz="3000" dirty="0">
                <a:effectLst/>
              </a:rPr>
              <a:t>Κατάδυση</a:t>
            </a:r>
          </a:p>
        </p:txBody>
      </p:sp>
      <p:pic>
        <p:nvPicPr>
          <p:cNvPr id="6" name="5 - Εικόνα" descr="Εικόνα 7: convec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4842" y="2143116"/>
            <a:ext cx="4032000" cy="2250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61148" y="2357430"/>
            <a:ext cx="80542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dirty="0" smtClean="0">
                <a:solidFill>
                  <a:srgbClr val="5075BC"/>
                </a:solidFill>
              </a:rPr>
              <a:t>ΤΑΞΙΝΟΜΗΣΗ ΤΩΝ ΜΑΓΜΑΤΙΚΩΝ</a:t>
            </a:r>
            <a:endParaRPr lang="en-US" sz="4400" dirty="0" smtClean="0">
              <a:solidFill>
                <a:srgbClr val="5075BC"/>
              </a:solidFill>
            </a:endParaRPr>
          </a:p>
          <a:p>
            <a:pPr algn="ctr"/>
            <a:r>
              <a:rPr lang="el-GR" sz="4400" dirty="0" smtClean="0">
                <a:solidFill>
                  <a:srgbClr val="5075BC"/>
                </a:solidFill>
              </a:rPr>
              <a:t> ΠΕΤΡΩΜΑΤΩΝ</a:t>
            </a:r>
            <a:endParaRPr lang="el-GR" sz="4400" dirty="0">
              <a:solidFill>
                <a:srgbClr val="5075BC"/>
              </a:solidFill>
            </a:endParaRPr>
          </a:p>
        </p:txBody>
      </p:sp>
      <p:pic>
        <p:nvPicPr>
          <p:cNvPr id="3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5075BC"/>
                </a:solidFill>
              </a:rPr>
              <a:t>Τύποι ταξινομήσεων  μαγματικών πετρωμάτων</a:t>
            </a:r>
            <a:endParaRPr lang="el-GR" sz="4000" dirty="0">
              <a:solidFill>
                <a:srgbClr val="5075BC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857364"/>
            <a:ext cx="7776864" cy="3781436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sz="2400" dirty="0" smtClean="0"/>
              <a:t> Με βάση τον ιστό τους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sz="2400" dirty="0" smtClean="0"/>
              <a:t> Με βάση την πραγματική σύσταση (</a:t>
            </a:r>
            <a:r>
              <a:rPr lang="en-US" sz="2400" dirty="0" smtClean="0"/>
              <a:t>modal mineralogy)</a:t>
            </a:r>
            <a:endParaRPr lang="el-GR" sz="2400" dirty="0" smtClean="0"/>
          </a:p>
          <a:p>
            <a:pPr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sz="2400" dirty="0" smtClean="0"/>
              <a:t> Με βάση τη δυνητική σύσταση</a:t>
            </a:r>
            <a:r>
              <a:rPr lang="en-US" sz="2400" dirty="0" smtClean="0"/>
              <a:t> (normative mineralogy)</a:t>
            </a:r>
            <a:endParaRPr lang="el-GR" sz="2400" dirty="0" smtClean="0"/>
          </a:p>
          <a:p>
            <a:pPr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sz="2400" dirty="0" smtClean="0"/>
              <a:t> Με βάση τη χημική τους σύσταση</a:t>
            </a:r>
          </a:p>
          <a:p>
            <a:pPr marL="720000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sz="2400" dirty="0" smtClean="0"/>
              <a:t>Συνδυασμοί κυρίων στοιχείων</a:t>
            </a:r>
          </a:p>
          <a:p>
            <a:pPr marL="720000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l-GR" sz="2400" dirty="0" smtClean="0"/>
              <a:t>Συνδυασμοί ιχνοστοιχείων</a:t>
            </a:r>
          </a:p>
          <a:p>
            <a:pPr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l-GR" sz="2400" dirty="0" smtClean="0"/>
              <a:t> Με βάση συνδυασμούς κατιόντων</a:t>
            </a:r>
            <a:endParaRPr lang="el-GR" sz="2400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 βάση ιστολογικά κριτήρια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72386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b="1" u="sng" dirty="0" smtClean="0"/>
              <a:t>Πρωτογενείς Ιστοί:</a:t>
            </a:r>
          </a:p>
          <a:p>
            <a:pPr>
              <a:defRPr/>
            </a:pPr>
            <a:r>
              <a:rPr lang="el-GR" dirty="0" smtClean="0"/>
              <a:t>Σχηματίζονται κατά τη διάρκεια της κρυστάλλωσης (αλληλεπίδραση στερεού-υγρού)</a:t>
            </a:r>
          </a:p>
          <a:p>
            <a:pPr>
              <a:defRPr/>
            </a:pPr>
            <a:r>
              <a:rPr lang="el-GR" b="1" u="sng" dirty="0" smtClean="0"/>
              <a:t>Δευτερογενείς Ιστοί:</a:t>
            </a:r>
          </a:p>
          <a:p>
            <a:pPr>
              <a:defRPr/>
            </a:pPr>
            <a:r>
              <a:rPr lang="el-GR" dirty="0" smtClean="0"/>
              <a:t>Σχηματίζονται από </a:t>
            </a:r>
            <a:r>
              <a:rPr lang="el-GR" dirty="0" err="1" smtClean="0"/>
              <a:t>μεταμαγματικές</a:t>
            </a:r>
            <a:r>
              <a:rPr lang="el-GR" dirty="0" smtClean="0"/>
              <a:t> διεργασίες               (σε στερεά κατάσταση)</a:t>
            </a:r>
            <a:endParaRPr lang="en-US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462226" y="1760557"/>
            <a:ext cx="4038600" cy="4525963"/>
          </a:xfrm>
        </p:spPr>
        <p:txBody>
          <a:bodyPr/>
          <a:lstStyle/>
          <a:p>
            <a:pPr algn="ctr">
              <a:buNone/>
              <a:defRPr/>
            </a:pPr>
            <a:r>
              <a:rPr lang="el-GR" sz="3200" b="1" u="sng" dirty="0" smtClean="0"/>
              <a:t>Σχηματισμός πυρήνων</a:t>
            </a:r>
          </a:p>
          <a:p>
            <a:pPr algn="ctr">
              <a:buNone/>
              <a:defRPr/>
            </a:pPr>
            <a:endParaRPr lang="el-GR" sz="3200" b="1" u="sng" dirty="0" smtClean="0"/>
          </a:p>
          <a:p>
            <a:pPr algn="ctr">
              <a:buNone/>
              <a:defRPr/>
            </a:pPr>
            <a:r>
              <a:rPr lang="el-GR" sz="3200" b="1" u="sng" dirty="0" smtClean="0"/>
              <a:t>Ανάπτυξη κρυστάλλων</a:t>
            </a:r>
          </a:p>
          <a:p>
            <a:pPr algn="ctr">
              <a:buNone/>
              <a:defRPr/>
            </a:pPr>
            <a:endParaRPr lang="el-GR" sz="3200" b="1" u="sng" dirty="0" smtClean="0"/>
          </a:p>
          <a:p>
            <a:pPr algn="ctr">
              <a:buNone/>
              <a:defRPr/>
            </a:pPr>
            <a:r>
              <a:rPr lang="el-GR" sz="3200" b="1" u="sng" dirty="0" smtClean="0"/>
              <a:t>Διάχυση</a:t>
            </a:r>
            <a:endParaRPr lang="el-GR" sz="3200" b="1" u="sng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l-GR" dirty="0" smtClean="0"/>
              <a:t>Πρωτογενείς ιστοί</a:t>
            </a:r>
            <a:endParaRPr lang="en-US" dirty="0" smtClean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l-GR" b="1" dirty="0" smtClean="0"/>
              <a:t>Πρωτογενείς ιστοί</a:t>
            </a:r>
            <a:endParaRPr lang="en-US" b="1" dirty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  <a:defRPr/>
            </a:pPr>
            <a:r>
              <a:rPr lang="el-GR" sz="2400" b="1" u="sng" dirty="0" smtClean="0"/>
              <a:t>Σχηματισμός πυρήνων:</a:t>
            </a:r>
          </a:p>
          <a:p>
            <a:pPr algn="l">
              <a:defRPr/>
            </a:pPr>
            <a:r>
              <a:rPr lang="en-US" sz="2400" dirty="0" smtClean="0"/>
              <a:t> </a:t>
            </a:r>
            <a:r>
              <a:rPr lang="el-GR" sz="2400" dirty="0" smtClean="0"/>
              <a:t>Κρίσιμο βήμα για την έναρξη της κρυστάλλωσης.</a:t>
            </a:r>
          </a:p>
          <a:p>
            <a:pPr algn="l">
              <a:defRPr/>
            </a:pPr>
            <a:r>
              <a:rPr lang="en-US" sz="2400" dirty="0" smtClean="0"/>
              <a:t> </a:t>
            </a:r>
            <a:r>
              <a:rPr lang="el-GR" sz="2400" dirty="0" smtClean="0"/>
              <a:t>Πρωταρχικοί, μικροσκοπικοί κρύσταλλοι, με μεγάλη αναλογία επιφάνειας/όγκου και μεγάλο ποσοστό επιφανειακών ιόντων.</a:t>
            </a:r>
          </a:p>
          <a:p>
            <a:pPr algn="l">
              <a:defRPr/>
            </a:pPr>
            <a:r>
              <a:rPr lang="en-US" sz="2400" dirty="0" smtClean="0"/>
              <a:t> </a:t>
            </a:r>
            <a:r>
              <a:rPr lang="el-GR" sz="2400" dirty="0" smtClean="0"/>
              <a:t>Υψηλή επιφανειακή ενέργεια άρα μικρή σταθερότητα.</a:t>
            </a:r>
          </a:p>
          <a:p>
            <a:pPr algn="l">
              <a:defRPr/>
            </a:pPr>
            <a:r>
              <a:rPr lang="en-US" sz="2400" dirty="0" smtClean="0"/>
              <a:t> </a:t>
            </a:r>
            <a:r>
              <a:rPr lang="el-GR" sz="2400" dirty="0" smtClean="0"/>
              <a:t>Μια κρίσιμη ποσότητα εμβρυακών συσσωματωμάτων ή κρυσταλλικών πυρήνων απαιτείται πριν την κρυστάλλωση</a:t>
            </a:r>
          </a:p>
          <a:p>
            <a:pPr algn="l">
              <a:defRPr/>
            </a:pPr>
            <a:r>
              <a:rPr lang="en-US" sz="2400" dirty="0" smtClean="0"/>
              <a:t> </a:t>
            </a:r>
            <a:r>
              <a:rPr lang="el-GR" sz="2400" dirty="0" smtClean="0"/>
              <a:t>Απαιτεί σημαντική ψύξη ή υπερκορεσμό</a:t>
            </a:r>
            <a:endParaRPr lang="en-US" sz="2400" dirty="0" smtClean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Πρωτογενείς ιστοί</a:t>
            </a:r>
            <a:endParaRPr lang="el-G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l-GR" sz="2800" b="1" u="sng" dirty="0" smtClean="0"/>
              <a:t>Ανάπτυξη κρυστάλλων:</a:t>
            </a:r>
          </a:p>
          <a:p>
            <a:pPr>
              <a:defRPr/>
            </a:pPr>
            <a:r>
              <a:rPr lang="el-GR" sz="2800" dirty="0" smtClean="0"/>
              <a:t>Προσθήκη ιόντων στον κρυσταλλικό πυρήνα</a:t>
            </a:r>
          </a:p>
          <a:p>
            <a:pPr>
              <a:defRPr/>
            </a:pPr>
            <a:r>
              <a:rPr lang="el-GR" sz="2800" dirty="0" smtClean="0"/>
              <a:t>Δομικές ανωμαλίες μπορούν να υποβοηθήσουν στην ανάπτυξη σε συγκεκριμένες έδρες</a:t>
            </a:r>
          </a:p>
          <a:p>
            <a:pPr>
              <a:defRPr/>
            </a:pPr>
            <a:r>
              <a:rPr lang="el-GR" sz="2800" dirty="0" smtClean="0"/>
              <a:t>Προσμίξεις μπορούν να εμποδίσουν την ανάπτυξη</a:t>
            </a:r>
          </a:p>
          <a:p>
            <a:pPr>
              <a:defRPr/>
            </a:pPr>
            <a:r>
              <a:rPr lang="el-GR" sz="2800" dirty="0" smtClean="0"/>
              <a:t>Γενικά αναπτύσσονται οι έδρες με χαμηλή επιφανειακή ενέργεια</a:t>
            </a:r>
            <a:endParaRPr lang="en-US" sz="2800" dirty="0" smtClean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l-GR" b="1" dirty="0" smtClean="0"/>
              <a:t>Πρωτογενείς ιστοί</a:t>
            </a:r>
            <a:endParaRPr lang="en-US" b="1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  <a:defRPr/>
            </a:pPr>
            <a:r>
              <a:rPr lang="el-GR" sz="2400" b="1" u="sng" dirty="0" smtClean="0"/>
              <a:t>Διάχυση:</a:t>
            </a:r>
          </a:p>
          <a:p>
            <a:pPr algn="l">
              <a:defRPr/>
            </a:pPr>
            <a:r>
              <a:rPr lang="en-US" sz="2400" dirty="0" smtClean="0"/>
              <a:t> </a:t>
            </a:r>
            <a:r>
              <a:rPr lang="el-GR" sz="2400" dirty="0" smtClean="0"/>
              <a:t>Συνήθως η σύσταση του κρυστάλλου διαφέρει από αυτήν του </a:t>
            </a:r>
            <a:r>
              <a:rPr lang="el-GR" sz="2400" dirty="0" err="1" smtClean="0"/>
              <a:t>τήγματος</a:t>
            </a:r>
            <a:r>
              <a:rPr lang="el-GR" sz="2400" dirty="0" smtClean="0"/>
              <a:t> στο οποίο αναπτύσσεται</a:t>
            </a:r>
          </a:p>
          <a:p>
            <a:pPr algn="l">
              <a:defRPr/>
            </a:pPr>
            <a:r>
              <a:rPr lang="en-US" sz="2400" dirty="0" smtClean="0"/>
              <a:t> </a:t>
            </a:r>
            <a:r>
              <a:rPr lang="el-GR" sz="2400" dirty="0" smtClean="0"/>
              <a:t>Αρχικά δημιουργείται  γύρω από τον κρύσταλλο μια ζώνη πτωχή στα συστατικά του ορυκτού που σχηματίζεται</a:t>
            </a:r>
          </a:p>
          <a:p>
            <a:pPr algn="l">
              <a:defRPr/>
            </a:pPr>
            <a:r>
              <a:rPr lang="en-US" sz="2400" dirty="0" smtClean="0"/>
              <a:t> </a:t>
            </a:r>
            <a:r>
              <a:rPr lang="el-GR" sz="2400" dirty="0" smtClean="0"/>
              <a:t>Έτσι παρατηρείται διάχυση των συστατικών αυτών από το υπόλοιπο </a:t>
            </a:r>
            <a:r>
              <a:rPr lang="el-GR" sz="2400" dirty="0" err="1" smtClean="0"/>
              <a:t>τήγμα</a:t>
            </a:r>
            <a:r>
              <a:rPr lang="el-GR" sz="2400" dirty="0" smtClean="0"/>
              <a:t> διαμέσου της αποπλυμένης αυτής ζώνης προς την επιφάνεια του κρυστάλλου </a:t>
            </a:r>
            <a:endParaRPr lang="en-US" sz="2400" dirty="0" smtClean="0"/>
          </a:p>
        </p:txBody>
      </p:sp>
      <p:pic>
        <p:nvPicPr>
          <p:cNvPr id="6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el-GR" dirty="0" smtClean="0"/>
              <a:t>Πως ο ρυθμός ψύξης επηρεάζει το μέγεθος των κρυστάλλων;</a:t>
            </a:r>
            <a:endParaRPr lang="en-US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78470" y="1617681"/>
            <a:ext cx="7608306" cy="4525963"/>
          </a:xfrm>
        </p:spPr>
        <p:txBody>
          <a:bodyPr>
            <a:noAutofit/>
          </a:bodyPr>
          <a:lstStyle/>
          <a:p>
            <a:pPr indent="-324000" algn="l"/>
            <a:r>
              <a:rPr lang="el-GR" sz="2200" dirty="0" smtClean="0">
                <a:solidFill>
                  <a:schemeClr val="tx1"/>
                </a:solidFill>
                <a:effectLst/>
                <a:cs typeface="Arial" pitchFamily="34" charset="0"/>
              </a:rPr>
              <a:t>Αργή ψύξη θα φέρει το σύστημα σε θερμοκρασία λίγο χαμηλότερη από το σημείο τήξης (</a:t>
            </a:r>
            <a:r>
              <a:rPr lang="en-US" sz="2200" dirty="0" smtClean="0">
                <a:solidFill>
                  <a:schemeClr val="tx1"/>
                </a:solidFill>
                <a:effectLst/>
                <a:cs typeface="Arial" pitchFamily="34" charset="0"/>
              </a:rPr>
              <a:t>T</a:t>
            </a:r>
            <a:r>
              <a:rPr lang="en-US" sz="2200" baseline="-25000" dirty="0" smtClean="0">
                <a:solidFill>
                  <a:schemeClr val="tx1"/>
                </a:solidFill>
                <a:effectLst/>
                <a:cs typeface="Arial" pitchFamily="34" charset="0"/>
              </a:rPr>
              <a:t>a</a:t>
            </a:r>
            <a:r>
              <a:rPr lang="en-US" sz="2200" dirty="0" smtClean="0">
                <a:solidFill>
                  <a:schemeClr val="tx1"/>
                </a:solidFill>
                <a:effectLst/>
                <a:cs typeface="Arial" pitchFamily="34" charset="0"/>
              </a:rPr>
              <a:t>)</a:t>
            </a:r>
            <a:endParaRPr lang="el-GR" sz="2200" dirty="0" smtClean="0">
              <a:solidFill>
                <a:schemeClr val="tx1"/>
              </a:solidFill>
              <a:effectLst/>
              <a:cs typeface="Arial" pitchFamily="34" charset="0"/>
            </a:endParaRPr>
          </a:p>
          <a:p>
            <a:pPr indent="-324000" algn="l"/>
            <a:r>
              <a:rPr lang="el-GR" sz="2200" dirty="0" smtClean="0">
                <a:solidFill>
                  <a:schemeClr val="tx1"/>
                </a:solidFill>
                <a:effectLst/>
                <a:cs typeface="Arial" pitchFamily="34" charset="0"/>
              </a:rPr>
              <a:t>Αποτέλεσμα να σχηματιστούν λίγοι πυρήνες που θα αναπτύξουν μεγάλους κρυστάλλους</a:t>
            </a:r>
            <a:endParaRPr lang="en-US" sz="2200" dirty="0" smtClean="0">
              <a:solidFill>
                <a:schemeClr val="tx1"/>
              </a:solidFill>
              <a:effectLst/>
              <a:cs typeface="Arial" pitchFamily="34" charset="0"/>
            </a:endParaRPr>
          </a:p>
          <a:p>
            <a:pPr indent="-324000" algn="l"/>
            <a:r>
              <a:rPr lang="el-GR" sz="2200" dirty="0" smtClean="0">
                <a:solidFill>
                  <a:schemeClr val="tx1"/>
                </a:solidFill>
                <a:effectLst/>
                <a:cs typeface="Arial" pitchFamily="34" charset="0"/>
              </a:rPr>
              <a:t>Γρήγορη ψύξη θα φέρει το σύστημα σε πολύ χαμηλότερη θερμοκρασία από το σημείο τήξης (</a:t>
            </a:r>
            <a:r>
              <a:rPr lang="en-US" sz="2200" dirty="0" smtClean="0">
                <a:solidFill>
                  <a:schemeClr val="tx1"/>
                </a:solidFill>
                <a:effectLst/>
                <a:cs typeface="Arial" pitchFamily="34" charset="0"/>
              </a:rPr>
              <a:t>T</a:t>
            </a:r>
            <a:r>
              <a:rPr lang="en-US" sz="2200" baseline="-25000" dirty="0" smtClean="0">
                <a:solidFill>
                  <a:schemeClr val="tx1"/>
                </a:solidFill>
                <a:effectLst/>
                <a:cs typeface="Arial" pitchFamily="34" charset="0"/>
              </a:rPr>
              <a:t>b</a:t>
            </a:r>
            <a:r>
              <a:rPr lang="en-US" sz="2200" dirty="0" smtClean="0">
                <a:solidFill>
                  <a:schemeClr val="tx1"/>
                </a:solidFill>
                <a:effectLst/>
                <a:cs typeface="Arial" pitchFamily="34" charset="0"/>
              </a:rPr>
              <a:t>).</a:t>
            </a:r>
          </a:p>
          <a:p>
            <a:pPr indent="-324000" algn="l"/>
            <a:r>
              <a:rPr lang="el-GR" sz="2200" dirty="0" smtClean="0">
                <a:solidFill>
                  <a:schemeClr val="tx1"/>
                </a:solidFill>
                <a:effectLst/>
              </a:rPr>
              <a:t>Αποτέλεσμα ο σχηματισμός πολλών πυρήνων και μικρών κρυστάλλων</a:t>
            </a:r>
            <a:endParaRPr lang="en-US" sz="2200" dirty="0" smtClean="0">
              <a:solidFill>
                <a:schemeClr val="tx1"/>
              </a:solidFill>
              <a:effectLst/>
            </a:endParaRPr>
          </a:p>
          <a:p>
            <a:pPr indent="-324000" algn="l"/>
            <a:r>
              <a:rPr lang="en-US" sz="2200" dirty="0" err="1" smtClean="0">
                <a:solidFill>
                  <a:schemeClr val="tx1"/>
                </a:solidFill>
                <a:effectLst/>
              </a:rPr>
              <a:t>T</a:t>
            </a:r>
            <a:r>
              <a:rPr lang="en-US" sz="2200" baseline="-25000" dirty="0" err="1" smtClean="0">
                <a:solidFill>
                  <a:schemeClr val="tx1"/>
                </a:solidFill>
                <a:effectLst/>
              </a:rPr>
              <a:t>c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>;</a:t>
            </a:r>
          </a:p>
        </p:txBody>
      </p:sp>
      <p:pic>
        <p:nvPicPr>
          <p:cNvPr id="6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l-GR" dirty="0" smtClean="0"/>
              <a:t>Με βάση ιστολογικά κριτήρια</a:t>
            </a:r>
            <a:endParaRPr lang="en-US" dirty="0" smtClean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000" b="1" dirty="0" err="1" smtClean="0">
                <a:latin typeface="+mj-lt"/>
              </a:rPr>
              <a:t>Φανεριτικά</a:t>
            </a:r>
            <a:r>
              <a:rPr lang="en-US" sz="2000" dirty="0" smtClean="0">
                <a:latin typeface="+mj-lt"/>
              </a:rPr>
              <a:t>: </a:t>
            </a:r>
            <a:r>
              <a:rPr lang="el-GR" sz="2000" dirty="0" smtClean="0">
                <a:latin typeface="+mj-lt"/>
              </a:rPr>
              <a:t>Κρύσταλλοι ορατοί με γυμνό μάτι</a:t>
            </a:r>
          </a:p>
          <a:p>
            <a:pPr marL="177800" indent="-177800">
              <a:defRPr/>
            </a:pPr>
            <a:r>
              <a:rPr lang="el-GR" sz="2000" dirty="0" smtClean="0">
                <a:latin typeface="+mj-lt"/>
              </a:rPr>
              <a:t>   Πλουτώνια πετρώματα</a:t>
            </a:r>
            <a:endParaRPr lang="en-US" sz="2000" dirty="0" smtClean="0">
              <a:latin typeface="+mj-lt"/>
            </a:endParaRPr>
          </a:p>
          <a:p>
            <a:pPr lvl="2" indent="0"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</a:rPr>
              <a:t> </a:t>
            </a:r>
            <a:r>
              <a:rPr lang="el-GR" sz="2000" dirty="0" err="1" smtClean="0">
                <a:latin typeface="+mj-lt"/>
              </a:rPr>
              <a:t>Λεπτοκρυσταλλικά</a:t>
            </a:r>
            <a:r>
              <a:rPr lang="en-US" sz="2000" dirty="0" smtClean="0">
                <a:latin typeface="+mj-lt"/>
              </a:rPr>
              <a:t> &lt; 1 mm </a:t>
            </a:r>
            <a:r>
              <a:rPr lang="el-GR" sz="2000" dirty="0" smtClean="0">
                <a:latin typeface="+mj-lt"/>
              </a:rPr>
              <a:t>διάμετρος</a:t>
            </a:r>
            <a:endParaRPr lang="en-US" sz="2000" dirty="0" smtClean="0">
              <a:latin typeface="+mj-lt"/>
            </a:endParaRPr>
          </a:p>
          <a:p>
            <a:pPr lvl="2" indent="0"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</a:rPr>
              <a:t> </a:t>
            </a:r>
            <a:r>
              <a:rPr lang="el-GR" sz="2000" dirty="0" err="1" smtClean="0">
                <a:latin typeface="+mj-lt"/>
              </a:rPr>
              <a:t>Μεσοκρυσταλλικά</a:t>
            </a:r>
            <a:r>
              <a:rPr lang="en-US" sz="2000" dirty="0" smtClean="0">
                <a:latin typeface="+mj-lt"/>
              </a:rPr>
              <a:t> </a:t>
            </a:r>
            <a:r>
              <a:rPr lang="el-GR" sz="2000" dirty="0" smtClean="0">
                <a:latin typeface="+mj-lt"/>
              </a:rPr>
              <a:t>=1</a:t>
            </a:r>
            <a:r>
              <a:rPr lang="en-US" sz="2000" dirty="0" smtClean="0">
                <a:latin typeface="+mj-lt"/>
              </a:rPr>
              <a:t>-5 mm </a:t>
            </a:r>
            <a:r>
              <a:rPr lang="el-GR" sz="2000" dirty="0" smtClean="0">
                <a:latin typeface="+mj-lt"/>
              </a:rPr>
              <a:t>διάμετρος</a:t>
            </a:r>
            <a:endParaRPr lang="en-US" sz="2000" dirty="0" smtClean="0">
              <a:latin typeface="+mj-lt"/>
            </a:endParaRPr>
          </a:p>
          <a:p>
            <a:pPr lvl="2" indent="0"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</a:rPr>
              <a:t> </a:t>
            </a:r>
            <a:r>
              <a:rPr lang="el-GR" sz="2000" dirty="0" err="1" smtClean="0">
                <a:latin typeface="+mj-lt"/>
              </a:rPr>
              <a:t>Αδροκρυσταλλικά</a:t>
            </a:r>
            <a:r>
              <a:rPr lang="el-GR" sz="2000" dirty="0" smtClean="0">
                <a:latin typeface="+mj-lt"/>
              </a:rPr>
              <a:t> =</a:t>
            </a:r>
            <a:r>
              <a:rPr lang="en-US" sz="2000" dirty="0" smtClean="0">
                <a:latin typeface="+mj-lt"/>
              </a:rPr>
              <a:t>5-50 mm </a:t>
            </a:r>
            <a:r>
              <a:rPr lang="el-GR" sz="2000" dirty="0" smtClean="0">
                <a:latin typeface="+mj-lt"/>
              </a:rPr>
              <a:t>διάμετρος</a:t>
            </a:r>
            <a:endParaRPr lang="en-US" sz="2000" dirty="0" smtClean="0">
              <a:latin typeface="+mj-lt"/>
            </a:endParaRPr>
          </a:p>
          <a:p>
            <a:pPr lvl="2" indent="0"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</a:rPr>
              <a:t> </a:t>
            </a:r>
            <a:r>
              <a:rPr lang="el-GR" sz="2000" dirty="0" smtClean="0">
                <a:latin typeface="+mj-lt"/>
              </a:rPr>
              <a:t>Πολύ </a:t>
            </a:r>
            <a:r>
              <a:rPr lang="el-GR" sz="2000" dirty="0" err="1" smtClean="0">
                <a:latin typeface="+mj-lt"/>
              </a:rPr>
              <a:t>αδροκρυσταλλικά</a:t>
            </a:r>
            <a:r>
              <a:rPr lang="el-GR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&gt; 50 mm </a:t>
            </a:r>
            <a:r>
              <a:rPr lang="el-GR" sz="2000" dirty="0" smtClean="0">
                <a:latin typeface="+mj-lt"/>
              </a:rPr>
              <a:t>διάμετρος</a:t>
            </a:r>
            <a:endParaRPr lang="en-US" sz="2000" dirty="0" smtClean="0">
              <a:latin typeface="+mj-lt"/>
            </a:endParaRPr>
          </a:p>
          <a:p>
            <a:pPr>
              <a:defRPr/>
            </a:pPr>
            <a:endParaRPr lang="el-GR" sz="2000" dirty="0" smtClean="0">
              <a:latin typeface="+mj-lt"/>
            </a:endParaRPr>
          </a:p>
          <a:p>
            <a:pPr>
              <a:defRPr/>
            </a:pPr>
            <a:r>
              <a:rPr lang="el-GR" sz="2000" b="1" dirty="0" err="1" smtClean="0">
                <a:latin typeface="+mj-lt"/>
              </a:rPr>
              <a:t>Αφανιτικά</a:t>
            </a:r>
            <a:r>
              <a:rPr lang="en-US" sz="2000" dirty="0" smtClean="0">
                <a:latin typeface="+mj-lt"/>
              </a:rPr>
              <a:t>: </a:t>
            </a:r>
            <a:r>
              <a:rPr lang="el-GR" sz="2000" dirty="0" smtClean="0">
                <a:latin typeface="+mj-lt"/>
              </a:rPr>
              <a:t>Πολύ μικροί κρύσταλλοι για παρατήρηση με γυμνό μάτι</a:t>
            </a:r>
            <a:endParaRPr lang="en-US" sz="2000" dirty="0" smtClean="0">
              <a:latin typeface="+mj-lt"/>
            </a:endParaRPr>
          </a:p>
          <a:p>
            <a:pPr marL="0" indent="0">
              <a:defRPr/>
            </a:pPr>
            <a:r>
              <a:rPr lang="el-GR" sz="2000" dirty="0" smtClean="0">
                <a:latin typeface="+mj-lt"/>
              </a:rPr>
              <a:t>    Ηφαιστειακά πετρώματα</a:t>
            </a:r>
            <a:endParaRPr lang="el-GR" sz="2000" dirty="0">
              <a:latin typeface="+mj-lt"/>
            </a:endParaRP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Μεταφορά θερμότητας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idx="1"/>
          </p:nvPr>
        </p:nvSpPr>
        <p:spPr>
          <a:xfrm>
            <a:off x="700118" y="1831995"/>
            <a:ext cx="8229600" cy="4525963"/>
          </a:xfrm>
        </p:spPr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el-GR" dirty="0" smtClean="0"/>
              <a:t>Ακτινοβολία</a:t>
            </a:r>
          </a:p>
          <a:p>
            <a:pPr>
              <a:lnSpc>
                <a:spcPct val="200000"/>
              </a:lnSpc>
              <a:defRPr/>
            </a:pPr>
            <a:r>
              <a:rPr lang="el-GR" dirty="0" smtClean="0"/>
              <a:t>Αγωγή</a:t>
            </a:r>
          </a:p>
          <a:p>
            <a:pPr>
              <a:lnSpc>
                <a:spcPct val="200000"/>
              </a:lnSpc>
              <a:defRPr/>
            </a:pPr>
            <a:r>
              <a:rPr lang="el-GR" dirty="0" smtClean="0"/>
              <a:t>Μεταγωγή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b="1" dirty="0" err="1" smtClean="0"/>
              <a:t>Πορφυριτικά</a:t>
            </a:r>
            <a:r>
              <a:rPr lang="en-US" sz="2800" dirty="0" smtClean="0"/>
              <a:t>: </a:t>
            </a:r>
            <a:r>
              <a:rPr lang="el-GR" sz="2800" dirty="0" smtClean="0"/>
              <a:t>Δυο γενιές κρυστάλλων       </a:t>
            </a:r>
            <a:r>
              <a:rPr lang="en-US" sz="2800" dirty="0" smtClean="0"/>
              <a:t>			        </a:t>
            </a:r>
            <a:r>
              <a:rPr lang="el-GR" sz="2800" u="sng" dirty="0" smtClean="0"/>
              <a:t>μεγάλοι</a:t>
            </a:r>
            <a:r>
              <a:rPr lang="el-GR" sz="2800" dirty="0" smtClean="0"/>
              <a:t>: </a:t>
            </a:r>
            <a:r>
              <a:rPr lang="el-GR" sz="2800" dirty="0" err="1" smtClean="0"/>
              <a:t>φαινοκρύσταλλοι</a:t>
            </a:r>
            <a:r>
              <a:rPr lang="el-GR" sz="2800" dirty="0" smtClean="0"/>
              <a:t>                           </a:t>
            </a:r>
            <a:r>
              <a:rPr lang="en-US" sz="2800" dirty="0" smtClean="0"/>
              <a:t>		        </a:t>
            </a:r>
            <a:r>
              <a:rPr lang="el-GR" sz="2800" u="sng" dirty="0" smtClean="0"/>
              <a:t>μικροί</a:t>
            </a:r>
            <a:r>
              <a:rPr lang="el-GR" sz="2800" dirty="0" smtClean="0"/>
              <a:t>: κύρια (ή θεμελιώδης) μάζα</a:t>
            </a:r>
            <a:endParaRPr lang="en-US" sz="2800" dirty="0" smtClean="0"/>
          </a:p>
          <a:p>
            <a:pPr>
              <a:defRPr/>
            </a:pPr>
            <a:endParaRPr lang="el-GR" sz="2800" dirty="0" smtClean="0"/>
          </a:p>
          <a:p>
            <a:pPr>
              <a:defRPr/>
            </a:pPr>
            <a:r>
              <a:rPr lang="el-GR" sz="2800" b="1" dirty="0" err="1" smtClean="0"/>
              <a:t>Πυροκλαστικά</a:t>
            </a:r>
            <a:r>
              <a:rPr lang="en-US" sz="2800" dirty="0" smtClean="0"/>
              <a:t>: </a:t>
            </a:r>
            <a:r>
              <a:rPr lang="el-GR" sz="2800" dirty="0" smtClean="0"/>
              <a:t>Αποτελούνται από θραύσματα μαγματικού υλικού</a:t>
            </a:r>
            <a:r>
              <a:rPr lang="en-US" sz="2800" dirty="0" smtClean="0"/>
              <a:t>	</a:t>
            </a:r>
          </a:p>
          <a:p>
            <a:pPr>
              <a:buNone/>
              <a:defRPr/>
            </a:pPr>
            <a:r>
              <a:rPr lang="en-US" sz="2800" dirty="0" smtClean="0"/>
              <a:t>    </a:t>
            </a:r>
            <a:r>
              <a:rPr lang="el-GR" sz="2800" dirty="0" smtClean="0"/>
              <a:t> </a:t>
            </a:r>
            <a:r>
              <a:rPr lang="en-US" sz="2800" dirty="0" smtClean="0"/>
              <a:t>                          </a:t>
            </a:r>
            <a:r>
              <a:rPr lang="el-GR" sz="2800" u="sng" dirty="0" err="1" smtClean="0"/>
              <a:t>Πυροκλαστικά</a:t>
            </a:r>
            <a:r>
              <a:rPr lang="el-GR" sz="2800" u="sng" dirty="0" smtClean="0"/>
              <a:t> πετρώματα</a:t>
            </a:r>
            <a:endParaRPr lang="en-US" sz="2800" u="sng" dirty="0" smtClean="0"/>
          </a:p>
          <a:p>
            <a:endParaRPr lang="el-GR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l-GR" dirty="0" smtClean="0"/>
              <a:t>Με βάση ιστολογικά κριτήρια</a:t>
            </a:r>
            <a:endParaRPr lang="en-US" dirty="0" smtClean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b="1" dirty="0" smtClean="0"/>
              <a:t>Υαλώδη</a:t>
            </a:r>
            <a:r>
              <a:rPr lang="en-US" sz="2800" dirty="0" smtClean="0"/>
              <a:t>: </a:t>
            </a:r>
            <a:r>
              <a:rPr lang="el-GR" sz="2800" dirty="0" smtClean="0"/>
              <a:t>Μη κρυσταλλικά υλικά, πολύ γρήγορη ψύξη</a:t>
            </a:r>
            <a:endParaRPr lang="en-US" sz="2800" dirty="0" smtClean="0"/>
          </a:p>
          <a:p>
            <a:pPr>
              <a:buNone/>
              <a:defRPr/>
            </a:pPr>
            <a:r>
              <a:rPr lang="en-US" sz="2800" i="1" dirty="0" smtClean="0"/>
              <a:t>                     </a:t>
            </a:r>
            <a:r>
              <a:rPr lang="el-GR" sz="2800" u="sng" dirty="0" smtClean="0"/>
              <a:t>Ηφαιστειακά πετρώματα</a:t>
            </a:r>
            <a:r>
              <a:rPr lang="en-US" sz="2800" i="1" dirty="0" smtClean="0"/>
              <a:t>	</a:t>
            </a:r>
          </a:p>
          <a:p>
            <a:pPr>
              <a:defRPr/>
            </a:pPr>
            <a:endParaRPr lang="en-US" sz="2800" i="1" dirty="0" smtClean="0"/>
          </a:p>
          <a:p>
            <a:pPr>
              <a:defRPr/>
            </a:pPr>
            <a:r>
              <a:rPr lang="el-GR" sz="2800" b="1" dirty="0" err="1" smtClean="0"/>
              <a:t>Πηγματιτικά</a:t>
            </a:r>
            <a:r>
              <a:rPr lang="en-US" sz="2800" dirty="0" smtClean="0"/>
              <a:t>: </a:t>
            </a:r>
            <a:r>
              <a:rPr lang="el-GR" sz="2800" dirty="0" smtClean="0"/>
              <a:t>Πολύ μεγάλοι κρύσταλλοι (</a:t>
            </a:r>
            <a:r>
              <a:rPr lang="en-US" sz="2800" dirty="0" smtClean="0"/>
              <a:t>cm </a:t>
            </a:r>
            <a:r>
              <a:rPr lang="el-GR" sz="2800" dirty="0" smtClean="0"/>
              <a:t>έως</a:t>
            </a:r>
            <a:r>
              <a:rPr lang="en-US" sz="2800" dirty="0" smtClean="0"/>
              <a:t> dm), </a:t>
            </a:r>
            <a:r>
              <a:rPr lang="el-GR" sz="2800" u="sng" dirty="0" smtClean="0"/>
              <a:t>πολύ αργή </a:t>
            </a:r>
            <a:r>
              <a:rPr lang="el-GR" sz="2800" dirty="0" smtClean="0"/>
              <a:t>κρυστάλλωση, παρουσία ρευστών</a:t>
            </a:r>
            <a:endParaRPr lang="en-US" sz="2800" dirty="0" smtClean="0"/>
          </a:p>
          <a:p>
            <a:pPr>
              <a:buNone/>
              <a:defRPr/>
            </a:pPr>
            <a:r>
              <a:rPr lang="en-US" sz="2800" i="1" dirty="0" smtClean="0"/>
              <a:t>     </a:t>
            </a:r>
            <a:r>
              <a:rPr lang="el-GR" sz="2800" u="sng" dirty="0" smtClean="0"/>
              <a:t>Φλέβες ή στρώματα σε πλουτώνια πετρώματα</a:t>
            </a:r>
            <a:endParaRPr lang="en-US" sz="2800" u="sng" dirty="0" smtClean="0"/>
          </a:p>
          <a:p>
            <a:endParaRPr lang="el-GR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l-GR" dirty="0" smtClean="0"/>
              <a:t>Με βάση ιστολογικά κριτήρια</a:t>
            </a:r>
            <a:endParaRPr lang="en-US" dirty="0" smtClean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285992"/>
            <a:ext cx="77724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ΙΣΤΟΙ ΠΟΥ ΕΧΟΥΝ ΝΑ ΜΑΣ ΠΟΥΝ ΜΙΑ ΙΣΤΟΡΙΑ…</a:t>
            </a:r>
          </a:p>
        </p:txBody>
      </p:sp>
      <p:pic>
        <p:nvPicPr>
          <p:cNvPr id="3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09346" y="1245322"/>
            <a:ext cx="6748802" cy="3784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Ο όγκος του υγρού είναι μεγαλύτερος στα άκρα και στις γωνίες παρά στις έδρες των κρυστάλλων.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Επίσης εκεί οι κρύσταλλοι έχουν ιόντα με περισσότερους ελεύθερους δεσμούς</a:t>
            </a:r>
          </a:p>
        </p:txBody>
      </p:sp>
      <p:pic>
        <p:nvPicPr>
          <p:cNvPr id="3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l-GR" dirty="0" smtClean="0"/>
              <a:t>Με βάση χρωματικά κριτήρια</a:t>
            </a:r>
            <a:endParaRPr lang="en-US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l-GR" b="1" dirty="0" err="1" smtClean="0"/>
              <a:t>Φελσικά</a:t>
            </a:r>
            <a:r>
              <a:rPr lang="el-GR" b="1" dirty="0" smtClean="0"/>
              <a:t> (ή </a:t>
            </a:r>
            <a:r>
              <a:rPr lang="el-GR" b="1" dirty="0" err="1" smtClean="0"/>
              <a:t>λευκοκρατικά</a:t>
            </a:r>
            <a:r>
              <a:rPr lang="el-GR" b="1" dirty="0" smtClean="0"/>
              <a:t>)</a:t>
            </a:r>
            <a:r>
              <a:rPr lang="en-US" b="1" dirty="0" smtClean="0"/>
              <a:t>:</a:t>
            </a:r>
            <a:r>
              <a:rPr lang="el-GR" dirty="0" smtClean="0"/>
              <a:t> </a:t>
            </a:r>
            <a:r>
              <a:rPr lang="el-GR" i="1" dirty="0" err="1" smtClean="0"/>
              <a:t>άστριοι</a:t>
            </a:r>
            <a:r>
              <a:rPr lang="el-GR" i="1" dirty="0" smtClean="0"/>
              <a:t> + ορυκτά του </a:t>
            </a:r>
            <a:r>
              <a:rPr lang="en-US" i="1" dirty="0" smtClean="0"/>
              <a:t>SiO</a:t>
            </a:r>
            <a:r>
              <a:rPr lang="en-US" i="1" baseline="-25000" dirty="0" smtClean="0"/>
              <a:t>2</a:t>
            </a:r>
            <a:r>
              <a:rPr lang="en-US" dirty="0" smtClean="0"/>
              <a:t> 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l-GR" sz="2800" u="sng" dirty="0" smtClean="0"/>
              <a:t>ανοιχτόχρωμα πυριτικά ορυκτά</a:t>
            </a:r>
            <a:r>
              <a:rPr lang="en-US" sz="2800" u="sng" dirty="0" smtClean="0"/>
              <a:t> — </a:t>
            </a:r>
            <a:r>
              <a:rPr lang="el-GR" sz="2800" u="sng" dirty="0" smtClean="0"/>
              <a:t>Ηπειρωτικός</a:t>
            </a:r>
            <a:r>
              <a:rPr lang="en-US" sz="2800" u="sng" dirty="0" smtClean="0"/>
              <a:t> </a:t>
            </a:r>
            <a:r>
              <a:rPr lang="el-GR" sz="2800" u="sng" dirty="0" smtClean="0"/>
              <a:t>φλοιός</a:t>
            </a:r>
            <a:endParaRPr lang="en-US" sz="2800" u="sng" dirty="0" smtClean="0"/>
          </a:p>
          <a:p>
            <a:pPr algn="l">
              <a:spcBef>
                <a:spcPts val="0"/>
              </a:spcBef>
              <a:defRPr/>
            </a:pPr>
            <a:endParaRPr lang="el-GR" dirty="0" smtClean="0"/>
          </a:p>
          <a:p>
            <a:pPr algn="l">
              <a:spcBef>
                <a:spcPts val="0"/>
              </a:spcBef>
              <a:defRPr/>
            </a:pPr>
            <a:r>
              <a:rPr lang="el-GR" b="1" dirty="0" smtClean="0"/>
              <a:t>Ενδιάμεσα</a:t>
            </a:r>
            <a:r>
              <a:rPr lang="en-US" b="1" dirty="0" smtClean="0"/>
              <a:t>: </a:t>
            </a:r>
            <a:r>
              <a:rPr lang="el-GR" dirty="0" smtClean="0"/>
              <a:t>επικράτηση </a:t>
            </a:r>
            <a:r>
              <a:rPr lang="el-GR" dirty="0" err="1" smtClean="0"/>
              <a:t>πλαγιόκλαστου</a:t>
            </a:r>
            <a:r>
              <a:rPr lang="el-GR" dirty="0" smtClean="0"/>
              <a:t> (&gt;2/3 των αστρίων)</a:t>
            </a:r>
            <a:r>
              <a:rPr lang="en-US" dirty="0" smtClean="0"/>
              <a:t>	</a:t>
            </a:r>
          </a:p>
          <a:p>
            <a:pPr algn="l">
              <a:buNone/>
              <a:defRPr/>
            </a:pPr>
            <a:endParaRPr lang="en-US" dirty="0" smtClean="0"/>
          </a:p>
          <a:p>
            <a:pPr algn="l">
              <a:defRPr/>
            </a:pPr>
            <a:endParaRPr lang="en-US" dirty="0" smtClean="0"/>
          </a:p>
        </p:txBody>
      </p:sp>
      <p:pic>
        <p:nvPicPr>
          <p:cNvPr id="6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l-GR" sz="2800" b="1" dirty="0" err="1" smtClean="0"/>
              <a:t>Μαφικά</a:t>
            </a:r>
            <a:r>
              <a:rPr lang="el-GR" sz="2800" b="1" dirty="0" smtClean="0"/>
              <a:t> (ή </a:t>
            </a:r>
            <a:r>
              <a:rPr lang="el-GR" sz="2800" b="1" dirty="0" err="1" smtClean="0"/>
              <a:t>μελανοκρατικά</a:t>
            </a:r>
            <a:r>
              <a:rPr lang="el-GR" sz="2800" b="1" dirty="0" smtClean="0"/>
              <a:t>)</a:t>
            </a:r>
            <a:r>
              <a:rPr lang="en-US" sz="2800" b="1" dirty="0" smtClean="0"/>
              <a:t>: </a:t>
            </a:r>
            <a:r>
              <a:rPr lang="el-GR" sz="2800" dirty="0" smtClean="0"/>
              <a:t>μαγνησιούχα και σιδηρούχα 						   ορυκτά, </a:t>
            </a:r>
            <a:r>
              <a:rPr lang="en-US" sz="2800" dirty="0" smtClean="0"/>
              <a:t>~45-50% SiO</a:t>
            </a:r>
            <a:r>
              <a:rPr lang="en-US" sz="2800" baseline="-25000" dirty="0" smtClean="0"/>
              <a:t>2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2800" dirty="0" smtClean="0"/>
              <a:t>	</a:t>
            </a:r>
            <a:r>
              <a:rPr lang="el-GR" sz="2800" u="sng" dirty="0" smtClean="0"/>
              <a:t>σκουρόχρωμα πυριτικά ορυκτά</a:t>
            </a:r>
            <a:r>
              <a:rPr lang="en-US" sz="2800" u="sng" dirty="0" smtClean="0"/>
              <a:t> — </a:t>
            </a:r>
            <a:r>
              <a:rPr lang="el-GR" sz="2800" u="sng" dirty="0" smtClean="0"/>
              <a:t>Ωκεάνιος φλοιός</a:t>
            </a:r>
          </a:p>
          <a:p>
            <a:pPr>
              <a:spcBef>
                <a:spcPts val="0"/>
              </a:spcBef>
              <a:defRPr/>
            </a:pPr>
            <a:endParaRPr lang="en-US" sz="2800" i="1" dirty="0" smtClean="0"/>
          </a:p>
          <a:p>
            <a:pPr>
              <a:spcBef>
                <a:spcPts val="0"/>
              </a:spcBef>
              <a:defRPr/>
            </a:pPr>
            <a:r>
              <a:rPr lang="el-GR" sz="2800" b="1" dirty="0" err="1" smtClean="0"/>
              <a:t>Υπερμαφικά</a:t>
            </a:r>
            <a:r>
              <a:rPr lang="en-US" sz="2800" b="1" dirty="0" smtClean="0"/>
              <a:t>:</a:t>
            </a:r>
            <a:r>
              <a:rPr lang="en-US" sz="2800" dirty="0" smtClean="0"/>
              <a:t> &gt;90% </a:t>
            </a:r>
            <a:r>
              <a:rPr lang="el-GR" sz="2800" dirty="0" err="1" smtClean="0"/>
              <a:t>μαφικά</a:t>
            </a:r>
            <a:r>
              <a:rPr lang="el-GR" sz="2800" dirty="0" smtClean="0"/>
              <a:t> ορυκτά, </a:t>
            </a:r>
            <a:r>
              <a:rPr lang="en-US" sz="2800" dirty="0" smtClean="0"/>
              <a:t>SiO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&lt; 45%, </a:t>
            </a:r>
            <a:r>
              <a:rPr lang="el-GR" sz="2800" dirty="0" smtClean="0"/>
              <a:t>λίγα ή καθόλου </a:t>
            </a:r>
            <a:r>
              <a:rPr lang="el-GR" sz="2800" dirty="0" err="1" smtClean="0"/>
              <a:t>πλαγιόκλαστα</a:t>
            </a:r>
            <a:endParaRPr lang="en-US" sz="2800" dirty="0" smtClean="0"/>
          </a:p>
          <a:p>
            <a:pPr>
              <a:spcBef>
                <a:spcPts val="0"/>
              </a:spcBef>
              <a:buNone/>
              <a:defRPr/>
            </a:pPr>
            <a:r>
              <a:rPr lang="en-US" sz="2800" dirty="0" smtClean="0"/>
              <a:t>    </a:t>
            </a:r>
            <a:r>
              <a:rPr lang="el-GR" sz="2800" dirty="0" err="1" smtClean="0"/>
              <a:t>Μανδυακά</a:t>
            </a:r>
            <a:r>
              <a:rPr lang="el-GR" sz="2800" dirty="0" smtClean="0"/>
              <a:t> πετρώματα</a:t>
            </a:r>
            <a:endParaRPr lang="en-US" sz="2800" dirty="0" smtClean="0"/>
          </a:p>
          <a:p>
            <a:endParaRPr lang="el-GR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l-GR" dirty="0" smtClean="0"/>
              <a:t>Με βάση χρωματικά κριτήρια</a:t>
            </a:r>
            <a:endParaRPr lang="en-US" dirty="0" smtClean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Δείκτης </a:t>
            </a:r>
            <a:r>
              <a:rPr lang="en-US" dirty="0" smtClean="0"/>
              <a:t> </a:t>
            </a:r>
            <a:r>
              <a:rPr lang="el-GR" dirty="0" smtClean="0"/>
              <a:t>χρώματος</a:t>
            </a:r>
            <a:endParaRPr lang="el-GR" dirty="0"/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75000"/>
              <a:buNone/>
              <a:defRPr/>
            </a:pPr>
            <a:r>
              <a:rPr lang="el-GR" sz="3300" dirty="0" smtClean="0">
                <a:solidFill>
                  <a:schemeClr val="tx1"/>
                </a:solidFill>
              </a:rPr>
              <a:t>Είναι η πραγματική ποσοστιαία συμμετοχή του συνόλου των </a:t>
            </a:r>
            <a:r>
              <a:rPr lang="el-GR" sz="3300" dirty="0" err="1" smtClean="0">
                <a:solidFill>
                  <a:schemeClr val="tx1"/>
                </a:solidFill>
              </a:rPr>
              <a:t>μελανοκρατικών</a:t>
            </a:r>
            <a:r>
              <a:rPr lang="el-GR" sz="3300" dirty="0" smtClean="0">
                <a:solidFill>
                  <a:schemeClr val="tx1"/>
                </a:solidFill>
              </a:rPr>
              <a:t> ορυκτών</a:t>
            </a:r>
          </a:p>
          <a:p>
            <a:pPr marL="1068388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l-GR" sz="3300" dirty="0" smtClean="0">
                <a:solidFill>
                  <a:schemeClr val="tx1"/>
                </a:solidFill>
              </a:rPr>
              <a:t>Λευκοκρατικά: 0-30%</a:t>
            </a:r>
          </a:p>
          <a:p>
            <a:pPr marL="1068388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l-GR" sz="3300" dirty="0" err="1" smtClean="0">
                <a:solidFill>
                  <a:schemeClr val="tx1"/>
                </a:solidFill>
              </a:rPr>
              <a:t>Μελανοκρατικά</a:t>
            </a:r>
            <a:r>
              <a:rPr lang="el-GR" sz="3300" dirty="0" smtClean="0">
                <a:solidFill>
                  <a:schemeClr val="tx1"/>
                </a:solidFill>
              </a:rPr>
              <a:t>: 60-100%</a:t>
            </a:r>
          </a:p>
        </p:txBody>
      </p:sp>
      <p:pic>
        <p:nvPicPr>
          <p:cNvPr id="6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Εικόνα 8: Σύσταση μαγματικών πετρωμάτων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2318" y="1196752"/>
            <a:ext cx="7544098" cy="4774513"/>
          </a:xfrm>
          <a:ln>
            <a:solidFill>
              <a:schemeClr val="tx1"/>
            </a:solidFill>
          </a:ln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kern="0" dirty="0" smtClean="0"/>
              <a:t>Σύσταση</a:t>
            </a:r>
            <a:r>
              <a:rPr lang="el-GR" sz="4400" kern="0" dirty="0" smtClean="0">
                <a:latin typeface="+mj-lt"/>
                <a:ea typeface="+mj-ea"/>
                <a:cs typeface="+mj-cs"/>
              </a:rPr>
              <a:t> μαγματικών πετρωμάτων</a:t>
            </a:r>
            <a:endParaRPr lang="en-US" sz="44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 algn="ctr"/>
            <a:r>
              <a:rPr lang="el-GR" sz="2800" dirty="0" smtClean="0"/>
              <a:t> Πλουτώνια πετρώματα</a:t>
            </a:r>
          </a:p>
          <a:p>
            <a:endParaRPr lang="el-G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sz="2400" dirty="0" smtClean="0">
                <a:solidFill>
                  <a:srgbClr val="5075BC"/>
                </a:solidFill>
              </a:rPr>
              <a:t/>
            </a:r>
            <a:br>
              <a:rPr lang="el-GR" sz="2400" dirty="0" smtClean="0">
                <a:solidFill>
                  <a:srgbClr val="5075BC"/>
                </a:solidFill>
              </a:rPr>
            </a:br>
            <a:r>
              <a:rPr lang="el-GR" sz="2400" dirty="0" smtClean="0">
                <a:solidFill>
                  <a:srgbClr val="5075BC"/>
                </a:solidFill>
              </a:rPr>
              <a:t/>
            </a:r>
            <a:br>
              <a:rPr lang="el-GR" sz="2400" dirty="0" smtClean="0">
                <a:solidFill>
                  <a:srgbClr val="5075BC"/>
                </a:solidFill>
              </a:rPr>
            </a:br>
            <a:r>
              <a:rPr sz="2800" dirty="0" smtClean="0">
                <a:solidFill>
                  <a:srgbClr val="5075BC"/>
                </a:solidFill>
              </a:rPr>
              <a:t>Τ</a:t>
            </a:r>
            <a:r>
              <a:rPr lang="el-GR" sz="2800" dirty="0" err="1" smtClean="0">
                <a:solidFill>
                  <a:srgbClr val="5075BC"/>
                </a:solidFill>
              </a:rPr>
              <a:t>αξινόμηση</a:t>
            </a:r>
            <a:r>
              <a:rPr lang="el-GR" sz="2800" dirty="0" smtClean="0">
                <a:solidFill>
                  <a:srgbClr val="5075BC"/>
                </a:solidFill>
              </a:rPr>
              <a:t> μαγματικών πετρωμάτων κατά </a:t>
            </a:r>
            <a:r>
              <a:rPr lang="en-US" sz="2800" dirty="0" smtClean="0">
                <a:solidFill>
                  <a:srgbClr val="5075BC"/>
                </a:solidFill>
              </a:rPr>
              <a:t>IUGS</a:t>
            </a:r>
            <a:r>
              <a:rPr lang="el-GR" sz="2800" dirty="0" smtClean="0">
                <a:solidFill>
                  <a:srgbClr val="5075BC"/>
                </a:solidFill>
              </a:rPr>
              <a:t/>
            </a:r>
            <a:br>
              <a:rPr lang="el-GR" sz="2800" dirty="0" smtClean="0">
                <a:solidFill>
                  <a:srgbClr val="5075BC"/>
                </a:solidFill>
              </a:rPr>
            </a:br>
            <a:r>
              <a:rPr lang="el-GR" sz="2800" dirty="0" smtClean="0">
                <a:solidFill>
                  <a:srgbClr val="5075BC"/>
                </a:solidFill>
              </a:rPr>
              <a:t>(με βάση την πραγματική σύσταση)</a:t>
            </a:r>
            <a:r>
              <a:rPr lang="el-GR" sz="2400" dirty="0" smtClean="0">
                <a:solidFill>
                  <a:srgbClr val="5075BC"/>
                </a:solidFill>
              </a:rPr>
              <a:t/>
            </a:r>
            <a:br>
              <a:rPr lang="el-GR" sz="2400" dirty="0" smtClean="0">
                <a:solidFill>
                  <a:srgbClr val="5075BC"/>
                </a:solidFill>
              </a:rPr>
            </a:br>
            <a:r>
              <a:rPr lang="el-GR" sz="2400" dirty="0" smtClean="0">
                <a:solidFill>
                  <a:srgbClr val="5075BC"/>
                </a:solidFill>
              </a:rPr>
              <a:t/>
            </a:r>
            <a:br>
              <a:rPr lang="el-GR" sz="2400" dirty="0" smtClean="0">
                <a:solidFill>
                  <a:srgbClr val="5075BC"/>
                </a:solidFill>
              </a:rPr>
            </a:br>
            <a:endParaRPr lang="en-US" sz="2400" dirty="0" smtClean="0">
              <a:solidFill>
                <a:srgbClr val="5075BC"/>
              </a:solidFill>
            </a:endParaRPr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auto">
          <a:xfrm>
            <a:off x="1285852" y="4071942"/>
            <a:ext cx="122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sz="2400" b="1" dirty="0" smtClean="0">
                <a:latin typeface="+mj-lt"/>
              </a:rPr>
              <a:t>Μ≤90</a:t>
            </a:r>
            <a:endParaRPr lang="en-US" sz="2400" b="1" dirty="0">
              <a:latin typeface="+mj-lt"/>
            </a:endParaRPr>
          </a:p>
        </p:txBody>
      </p:sp>
      <p:pic>
        <p:nvPicPr>
          <p:cNvPr id="9" name="8 - Θέση περιεχομένου" descr="Εικόνα 9: Ταξινόμηση μαγματικών πετρωμάτων κατά IUGS&#10;(με βάση την πραγματική σύσταση)&#10;Qapf_diagram_plutonic_05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473888"/>
            <a:ext cx="4377600" cy="4608000"/>
          </a:xfrm>
          <a:ln>
            <a:solidFill>
              <a:schemeClr val="tx1"/>
            </a:solidFill>
          </a:ln>
        </p:spPr>
      </p:pic>
      <p:pic>
        <p:nvPicPr>
          <p:cNvPr id="8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Εικόνα 10: Ταξινόμηση μαγματικών πετρωμάτων κατά IUGS&#10;(με βάση την πραγματική σύσταση)&#10;QAPF_diagram_volcani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1557338"/>
            <a:ext cx="4042554" cy="4608512"/>
          </a:xfrm>
          <a:ln>
            <a:solidFill>
              <a:schemeClr val="tx1"/>
            </a:solidFill>
          </a:ln>
        </p:spPr>
      </p:pic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l-GR" sz="2800" dirty="0" smtClean="0"/>
          </a:p>
          <a:p>
            <a:pPr algn="ctr"/>
            <a:endParaRPr lang="el-GR" sz="2800" dirty="0" smtClean="0"/>
          </a:p>
          <a:p>
            <a:pPr algn="ctr"/>
            <a:r>
              <a:rPr lang="el-GR" sz="2800" dirty="0" smtClean="0"/>
              <a:t>Ηφαιστειακά Πετρώματα</a:t>
            </a:r>
            <a:endParaRPr lang="el-GR" sz="2800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2800" dirty="0" err="1" smtClean="0">
                <a:solidFill>
                  <a:srgbClr val="5075BC"/>
                </a:solidFill>
              </a:rPr>
              <a:t>Ταξινόμηση</a:t>
            </a:r>
            <a:r>
              <a:rPr sz="2800" dirty="0" smtClean="0">
                <a:solidFill>
                  <a:srgbClr val="5075BC"/>
                </a:solidFill>
              </a:rPr>
              <a:t> </a:t>
            </a:r>
            <a:r>
              <a:rPr sz="2800" dirty="0" err="1" smtClean="0">
                <a:solidFill>
                  <a:srgbClr val="5075BC"/>
                </a:solidFill>
              </a:rPr>
              <a:t>μαγματικών</a:t>
            </a:r>
            <a:r>
              <a:rPr sz="2800" dirty="0" smtClean="0">
                <a:solidFill>
                  <a:srgbClr val="5075BC"/>
                </a:solidFill>
              </a:rPr>
              <a:t> </a:t>
            </a:r>
            <a:r>
              <a:rPr sz="2800" dirty="0" err="1" smtClean="0">
                <a:solidFill>
                  <a:srgbClr val="5075BC"/>
                </a:solidFill>
              </a:rPr>
              <a:t>πετρωμάτων</a:t>
            </a:r>
            <a:r>
              <a:rPr sz="2800" dirty="0" smtClean="0">
                <a:solidFill>
                  <a:srgbClr val="5075BC"/>
                </a:solidFill>
              </a:rPr>
              <a:t> </a:t>
            </a:r>
            <a:r>
              <a:rPr sz="2800" dirty="0" err="1" smtClean="0">
                <a:solidFill>
                  <a:srgbClr val="5075BC"/>
                </a:solidFill>
              </a:rPr>
              <a:t>κατά</a:t>
            </a:r>
            <a:r>
              <a:rPr sz="2800" dirty="0" smtClean="0">
                <a:solidFill>
                  <a:srgbClr val="5075BC"/>
                </a:solidFill>
              </a:rPr>
              <a:t> IUGS</a:t>
            </a:r>
            <a:br>
              <a:rPr sz="2800" dirty="0" smtClean="0">
                <a:solidFill>
                  <a:srgbClr val="5075BC"/>
                </a:solidFill>
              </a:rPr>
            </a:br>
            <a:r>
              <a:rPr sz="2800" dirty="0" smtClean="0">
                <a:solidFill>
                  <a:srgbClr val="5075BC"/>
                </a:solidFill>
              </a:rPr>
              <a:t>(</a:t>
            </a:r>
            <a:r>
              <a:rPr sz="2800" dirty="0" err="1" smtClean="0">
                <a:solidFill>
                  <a:srgbClr val="5075BC"/>
                </a:solidFill>
              </a:rPr>
              <a:t>με</a:t>
            </a:r>
            <a:r>
              <a:rPr sz="2800" dirty="0" smtClean="0">
                <a:solidFill>
                  <a:srgbClr val="5075BC"/>
                </a:solidFill>
              </a:rPr>
              <a:t> </a:t>
            </a:r>
            <a:r>
              <a:rPr sz="2800" dirty="0" err="1" smtClean="0">
                <a:solidFill>
                  <a:srgbClr val="5075BC"/>
                </a:solidFill>
              </a:rPr>
              <a:t>βάση</a:t>
            </a:r>
            <a:r>
              <a:rPr sz="2800" dirty="0" smtClean="0">
                <a:solidFill>
                  <a:srgbClr val="5075BC"/>
                </a:solidFill>
              </a:rPr>
              <a:t> </a:t>
            </a:r>
            <a:r>
              <a:rPr sz="2800" dirty="0" err="1" smtClean="0">
                <a:solidFill>
                  <a:srgbClr val="5075BC"/>
                </a:solidFill>
              </a:rPr>
              <a:t>την</a:t>
            </a:r>
            <a:r>
              <a:rPr sz="2800" dirty="0" smtClean="0">
                <a:solidFill>
                  <a:srgbClr val="5075BC"/>
                </a:solidFill>
              </a:rPr>
              <a:t> </a:t>
            </a:r>
            <a:r>
              <a:rPr sz="2800" dirty="0" err="1" smtClean="0">
                <a:solidFill>
                  <a:srgbClr val="5075BC"/>
                </a:solidFill>
              </a:rPr>
              <a:t>πραγματική</a:t>
            </a:r>
            <a:r>
              <a:rPr sz="2800" dirty="0" smtClean="0">
                <a:solidFill>
                  <a:srgbClr val="5075BC"/>
                </a:solidFill>
              </a:rPr>
              <a:t> </a:t>
            </a:r>
            <a:r>
              <a:rPr sz="2800" dirty="0" err="1" smtClean="0">
                <a:solidFill>
                  <a:srgbClr val="5075BC"/>
                </a:solidFill>
              </a:rPr>
              <a:t>σύσταση</a:t>
            </a:r>
            <a:r>
              <a:rPr sz="2800" dirty="0" smtClean="0">
                <a:solidFill>
                  <a:srgbClr val="5075BC"/>
                </a:solidFill>
              </a:rPr>
              <a:t>)</a:t>
            </a:r>
            <a:endParaRPr lang="el-GR" sz="2800" dirty="0">
              <a:solidFill>
                <a:srgbClr val="5075BC"/>
              </a:solidFill>
            </a:endParaRPr>
          </a:p>
        </p:txBody>
      </p:sp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1331913" y="3763967"/>
            <a:ext cx="122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sz="2400" b="1" dirty="0">
                <a:latin typeface="+mj-lt"/>
              </a:rPr>
              <a:t>Μ≤90</a:t>
            </a:r>
            <a:endParaRPr lang="en-US" sz="2400" b="1" dirty="0">
              <a:latin typeface="+mj-lt"/>
            </a:endParaRPr>
          </a:p>
        </p:txBody>
      </p:sp>
      <p:pic>
        <p:nvPicPr>
          <p:cNvPr id="7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Μεταφορά εσωτερικής θερμότητας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857364"/>
            <a:ext cx="8229600" cy="4225391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dirty="0" smtClean="0"/>
              <a:t>Θερμή στο εσωτερικό της – Ψυχρή εξωτερικά  λόγω μεταφοράς θερμότητας και διαφυγής της στο διάστημα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l-GR" b="1" u="sng" dirty="0" smtClean="0"/>
              <a:t>Με ακτινοβολία:</a:t>
            </a:r>
            <a:r>
              <a:rPr lang="el-GR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/>
              <a:t>Ασήμαντη για τη Γη καθόσον απαιτείται διαφανές υλικό (τα πετρώματα σε μεγάλο βάθος ενδεχομένως φέρονται ως διαφανή υλικά)</a:t>
            </a:r>
            <a:endParaRPr lang="en-US" b="1" u="sng" dirty="0" smtClean="0"/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Ταξινόμηση μαγματικών πετρωμάτων κατά IUGS</a:t>
            </a:r>
            <a:br>
              <a:rPr lang="el-GR" sz="2800" dirty="0" smtClean="0"/>
            </a:br>
            <a:r>
              <a:rPr lang="el-GR" sz="2800" dirty="0" smtClean="0"/>
              <a:t>(με βάση την πραγματική σύσταση) </a:t>
            </a:r>
            <a:r>
              <a:rPr kumimoji="0" lang="el-GR" sz="28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8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i="1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13 - Θέση περιεχομένου" descr="Εικόνα 12: Εικόνα 9: Ταξινόμηση μαγματικών πετρωμάτων κατά IUGS (με βάση την πραγματική σύσταση)&#10;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t="8839" b="8076"/>
          <a:stretch>
            <a:fillRect/>
          </a:stretch>
        </p:blipFill>
        <p:spPr>
          <a:xfrm>
            <a:off x="4857752" y="2000240"/>
            <a:ext cx="3932378" cy="3674810"/>
          </a:xfrm>
        </p:spPr>
      </p:pic>
      <p:pic>
        <p:nvPicPr>
          <p:cNvPr id="16" name="Content Placeholder 15" descr="Εικόνα 11: Εικόνα 9: Ταξινόμηση μαγματικών πετρωμάτων κατά IUGS (με βάση την πραγματική σύσταση)&#10;1083px-Peridotite_Olivine-Orthopyroxene-Clinopyroxene_Websterite_highlighted.svg.pn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457200" y="2185093"/>
            <a:ext cx="4038600" cy="3356177"/>
          </a:xfrm>
        </p:spPr>
      </p:pic>
    </p:spTree>
    <p:extLst>
      <p:ext uri="{BB962C8B-B14F-4D97-AF65-F5344CB8AC3E}">
        <p14:creationId xmlns="" xmlns:p14="http://schemas.microsoft.com/office/powerpoint/2010/main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ΧΡΗΜΑΤΟΔΟΤΗΣΗ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Πατρών</a:t>
            </a:r>
            <a:r>
              <a:rPr lang="el-GR" sz="2000" dirty="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</a:t>
            </a:r>
            <a:r>
              <a:rPr lang="el-GR" sz="2000" dirty="0" smtClean="0"/>
              <a:t>Παρόμοια </a:t>
            </a:r>
            <a:r>
              <a:rPr lang="el-GR" sz="2000" dirty="0"/>
              <a:t>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21477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 smtClean="0"/>
              <a:t>Η άδεια αυτή ανήκει στις άδειες που ακολουθούν τις προδιαγραφές του </a:t>
            </a:r>
            <a:r>
              <a:rPr lang="el-GR" sz="2000" dirty="0" err="1" smtClean="0"/>
              <a:t>Oρισμού</a:t>
            </a:r>
            <a:r>
              <a:rPr lang="el-GR" sz="2000" dirty="0" smtClean="0"/>
              <a:t> Ανοικτής Γνώσης [2], είναι ανοικτό πολιτιστικό έργο [3] και για το λόγο αυτό αποτελεί ανοικτό περιεχόμενο [4]. </a:t>
            </a:r>
            <a:r>
              <a:rPr lang="el-GR" dirty="0" smtClean="0"/>
              <a:t>	</a:t>
            </a:r>
            <a:endParaRPr lang="en-US" dirty="0" smtClean="0"/>
          </a:p>
          <a:p>
            <a:endParaRPr lang="el-GR" dirty="0" smtClean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66142" y="2638686"/>
            <a:ext cx="16488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- Ορθογώνιο"/>
          <p:cNvSpPr/>
          <p:nvPr/>
        </p:nvSpPr>
        <p:spPr>
          <a:xfrm>
            <a:off x="214282" y="4357694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[1] </a:t>
            </a:r>
            <a:r>
              <a:rPr lang="en-US" sz="2000" dirty="0" smtClean="0">
                <a:hlinkClick r:id="rId4"/>
              </a:rPr>
              <a:t>http://creativecommons.org/licenses/by-sa/4.0/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[2] http://opendefinition.org/okd/ellinika/ </a:t>
            </a:r>
          </a:p>
          <a:p>
            <a:endParaRPr lang="en-US" sz="2000" dirty="0" smtClean="0"/>
          </a:p>
          <a:p>
            <a:r>
              <a:rPr lang="en-US" sz="2000" dirty="0" smtClean="0"/>
              <a:t>[3] http://freedomdefined.org/Definition/El </a:t>
            </a:r>
          </a:p>
          <a:p>
            <a:endParaRPr lang="en-US" sz="2000" dirty="0" smtClean="0"/>
          </a:p>
          <a:p>
            <a:r>
              <a:rPr lang="en-US" sz="2000" dirty="0" smtClean="0"/>
              <a:t>[4] http://opendefinition.org/buttons/ 	</a:t>
            </a:r>
          </a:p>
        </p:txBody>
      </p:sp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1</a:t>
            </a:r>
            <a:r>
              <a:rPr lang="en-US" dirty="0" smtClean="0"/>
              <a:t>/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57232"/>
            <a:ext cx="8856984" cy="5301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1: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&lt;http://en.wikipedia.org/wiki/Alfred_Wegener&gt;</a:t>
            </a:r>
            <a:endParaRPr lang="el-GR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</a:t>
            </a:r>
            <a:r>
              <a:rPr lang="el-GR" sz="1800" dirty="0" smtClean="0">
                <a:solidFill>
                  <a:srgbClr val="FF0000"/>
                </a:solidFill>
              </a:rPr>
              <a:t>2: </a:t>
            </a:r>
            <a:r>
              <a:rPr lang="en-US" sz="1800" dirty="0" smtClean="0"/>
              <a:t>&lt;http://en.wikipedia.org/wiki/Alfred_Wegener&gt;</a:t>
            </a: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</a:t>
            </a:r>
            <a:r>
              <a:rPr lang="el-GR" sz="1800" dirty="0" smtClean="0">
                <a:solidFill>
                  <a:srgbClr val="FF0000"/>
                </a:solidFill>
              </a:rPr>
              <a:t>3: </a:t>
            </a:r>
            <a:r>
              <a:rPr lang="en-US" sz="1800" dirty="0" smtClean="0"/>
              <a:t>&lt;http://en.wikipedia.org/wiki/United_States_Geological_Survey &gt;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</a:t>
            </a:r>
            <a:r>
              <a:rPr lang="el-GR" sz="1800" dirty="0" smtClean="0">
                <a:solidFill>
                  <a:srgbClr val="FF0000"/>
                </a:solidFill>
              </a:rPr>
              <a:t>4:</a:t>
            </a:r>
            <a:r>
              <a:rPr lang="el-GR" sz="1800" dirty="0" smtClean="0"/>
              <a:t>&lt;</a:t>
            </a:r>
            <a:r>
              <a:rPr lang="en-US" sz="1800" dirty="0" smtClean="0"/>
              <a:t> </a:t>
            </a:r>
            <a:r>
              <a:rPr lang="en-US" sz="1800" dirty="0" smtClean="0"/>
              <a:t>http://en.wikipedia.org/wiki/Plate_tectonics &gt;</a:t>
            </a:r>
            <a:r>
              <a:rPr lang="el-GR" sz="1800" dirty="0" smtClean="0"/>
              <a:t>   </a:t>
            </a:r>
            <a:endParaRPr lang="en-US" sz="1800" dirty="0" smtClean="0"/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</a:t>
            </a:r>
            <a:r>
              <a:rPr lang="el-GR" sz="1800" dirty="0" smtClean="0">
                <a:solidFill>
                  <a:srgbClr val="FF0000"/>
                </a:solidFill>
              </a:rPr>
              <a:t>5: </a:t>
            </a:r>
            <a:r>
              <a:rPr lang="en-US" sz="1800" dirty="0" smtClean="0"/>
              <a:t>&lt;http://www.geo.mtu.edu/~hamorgan/bigideaswelcome.html&gt;</a:t>
            </a: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</a:t>
            </a:r>
            <a:r>
              <a:rPr lang="el-GR" sz="1800" dirty="0" smtClean="0">
                <a:solidFill>
                  <a:srgbClr val="FF0000"/>
                </a:solidFill>
              </a:rPr>
              <a:t>6: </a:t>
            </a:r>
            <a:r>
              <a:rPr lang="en-US" sz="1800" dirty="0" smtClean="0"/>
              <a:t>&lt;http://mail.colonial.net/~hkaiter/MCAS%20earth:space%20science%20review.html&gt;</a:t>
            </a: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</a:t>
            </a:r>
            <a:r>
              <a:rPr lang="el-GR" sz="1800" dirty="0" smtClean="0">
                <a:solidFill>
                  <a:srgbClr val="FF0000"/>
                </a:solidFill>
              </a:rPr>
              <a:t>7: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&lt;http://www.geo.mtu.edu/~hamorgan/bigideaswelcome.html&gt;</a:t>
            </a: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</a:t>
            </a:r>
            <a:r>
              <a:rPr lang="el-GR" sz="1800" dirty="0" smtClean="0">
                <a:solidFill>
                  <a:srgbClr val="FF0000"/>
                </a:solidFill>
              </a:rPr>
              <a:t>8: </a:t>
            </a:r>
            <a:r>
              <a:rPr lang="en-US" sz="1800" dirty="0" smtClean="0"/>
              <a:t>&lt;http://commons.wikimedia.org/wiki/File:Igneous_rocks.jpg &gt;</a:t>
            </a:r>
            <a:endParaRPr lang="el-GR" sz="1800" dirty="0" smtClean="0"/>
          </a:p>
          <a:p>
            <a:pPr marL="0" indent="0">
              <a:buNone/>
            </a:pPr>
            <a:endParaRPr lang="el-GR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1800" dirty="0" smtClean="0"/>
              <a:t> </a:t>
            </a:r>
            <a:endParaRPr lang="el-GR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1800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153541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301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</a:t>
            </a:r>
            <a:r>
              <a:rPr lang="el-GR" sz="1800" dirty="0" smtClean="0">
                <a:solidFill>
                  <a:srgbClr val="FF0000"/>
                </a:solidFill>
              </a:rPr>
              <a:t>9: </a:t>
            </a:r>
            <a:r>
              <a:rPr lang="en-US" sz="1800" dirty="0" smtClean="0"/>
              <a:t>&lt;https://en.wikipedia.org/wiki/QAPF_diagram#/media/File:Qapf_diagram_plutonic_05.svg&gt;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</a:t>
            </a:r>
            <a:r>
              <a:rPr lang="el-GR" sz="1800" dirty="0" smtClean="0">
                <a:solidFill>
                  <a:srgbClr val="FF0000"/>
                </a:solidFill>
              </a:rPr>
              <a:t>10: </a:t>
            </a:r>
            <a:r>
              <a:rPr lang="el-GR" sz="1800" dirty="0" smtClean="0"/>
              <a:t>&lt;</a:t>
            </a:r>
            <a:r>
              <a:rPr lang="en-US" sz="1800" dirty="0" smtClean="0"/>
              <a:t> http://it.wikipedia.org/wiki/Diagramma_QAPF &gt;</a:t>
            </a:r>
            <a:r>
              <a:rPr lang="el-GR" sz="1800" dirty="0" smtClean="0"/>
              <a:t>   </a:t>
            </a:r>
            <a:endParaRPr lang="en-US" sz="1800" dirty="0" smtClean="0"/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</a:t>
            </a:r>
            <a:r>
              <a:rPr lang="el-GR" sz="1800" dirty="0" smtClean="0">
                <a:solidFill>
                  <a:srgbClr val="FF0000"/>
                </a:solidFill>
              </a:rPr>
              <a:t>11: </a:t>
            </a:r>
            <a:r>
              <a:rPr lang="en-US" sz="1800" dirty="0" smtClean="0"/>
              <a:t>&lt; "</a:t>
            </a:r>
            <a:r>
              <a:rPr lang="en-US" sz="1800" dirty="0" err="1" smtClean="0"/>
              <a:t>Peridotite</a:t>
            </a:r>
            <a:r>
              <a:rPr lang="en-US" sz="1800" dirty="0" smtClean="0"/>
              <a:t> Olivine-</a:t>
            </a:r>
            <a:r>
              <a:rPr lang="en-US" sz="1800" dirty="0" err="1" smtClean="0"/>
              <a:t>Orthopyroxene</a:t>
            </a:r>
            <a:r>
              <a:rPr lang="en-US" sz="1800" dirty="0" smtClean="0"/>
              <a:t>-</a:t>
            </a:r>
            <a:r>
              <a:rPr lang="en-US" sz="1800" dirty="0" err="1" smtClean="0"/>
              <a:t>Clinopyroxene</a:t>
            </a:r>
            <a:r>
              <a:rPr lang="en-US" sz="1800" dirty="0" smtClean="0"/>
              <a:t> </a:t>
            </a:r>
            <a:r>
              <a:rPr lang="en-US" sz="1800" dirty="0" err="1" smtClean="0"/>
              <a:t>Websterite</a:t>
            </a:r>
            <a:r>
              <a:rPr lang="en-US" sz="1800" dirty="0" smtClean="0"/>
              <a:t> highlighted" by Tobias1984 - Own work. Licensed under CC BY-SA 3.0 via Wikimedia Commons - https://commons.wikimedia.org/wiki/File:Peridotite_Olivine-Orthopyroxene-Clinopyroxene_Websterite_highlighted.svg#/media/File:Peridotite_Olivine-Orthopyroxene-Clinopyroxene_Websterite_highlighted.svg &gt;</a:t>
            </a:r>
            <a:endParaRPr lang="el-GR" sz="2000" dirty="0" smtClean="0"/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</a:t>
            </a:r>
            <a:r>
              <a:rPr lang="el-GR" sz="1800" dirty="0" smtClean="0">
                <a:solidFill>
                  <a:srgbClr val="FF0000"/>
                </a:solidFill>
              </a:rPr>
              <a:t>12: </a:t>
            </a:r>
            <a:r>
              <a:rPr lang="en-US" sz="1800" dirty="0" smtClean="0"/>
              <a:t>&lt;http://www.geologues-prospecteurs.fr/documents/classification-roches-ignees/index-en.php&gt;</a:t>
            </a: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153541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Μεταφορά εσωτερικής θερμότητας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857364"/>
            <a:ext cx="8229600" cy="422539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dirty="0" smtClean="0"/>
              <a:t>Θερμή στο εσωτερικό της – Ψυχρή εξωτερικά  λόγω μεταφοράς θερμότητας και διαφυγής της στο διάστημα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l-GR" b="1" u="sng" dirty="0" smtClean="0"/>
              <a:t>Με αγωγή:</a:t>
            </a:r>
            <a:r>
              <a:rPr lang="el-GR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/>
              <a:t>Μεταφορά θερμότητας από σημείο σε σημείο χωρίς μετακίνηση υλικού (επίσης ασήμαντη και με αργούς ρυθμούς για τη Γη καθόσον τα πετρώματα είναι κακοί αγωγοί της θερμότητας)</a:t>
            </a: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Μεταφορά εσωτερικής θερμότητας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689119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dirty="0" smtClean="0"/>
              <a:t>Θερμή στο εσωτερικό της – Ψυχρή εξωτερικά  λόγω μεταφοράς θερμότητας και διαφυγής της στο διάστημα</a:t>
            </a:r>
            <a:r>
              <a:rPr lang="en-US" dirty="0" smtClean="0"/>
              <a:t>: </a:t>
            </a:r>
            <a:endParaRPr lang="el-GR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l-GR" b="1" u="sng" dirty="0" smtClean="0"/>
              <a:t>Με μεταγωγή:</a:t>
            </a:r>
            <a:r>
              <a:rPr lang="el-GR" b="1" dirty="0" smtClean="0"/>
              <a:t>  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/>
              <a:t>Μεταφορά θερμότητας με ταυτόχρονη μετακίνηση θερμού υλικού από βαθύτερα σημεία προς πιο επιφανειακά (απαιτείται πλαστικότητα)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Μεταφορά εσωτερικής θερμότητας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760557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dirty="0" smtClean="0"/>
              <a:t>Θερμή στο εσωτερικό της – Ψυχρή εξωτερικά  λόγω μεταφοράς θερμότητας και διαφυγής της στο διάστημα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l-GR" b="1" u="sng" dirty="0" smtClean="0"/>
              <a:t>Με μεταγωγή</a:t>
            </a:r>
            <a:r>
              <a:rPr lang="el-GR" b="1" dirty="0" smtClean="0"/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/>
              <a:t>Το υλικό που ψύχεται στη συνέχεια βυθίζεται, αναθερμαίνεται και επαναλαμβάνει τον κύκλο. Είναι η πιο αποτελεσματική διαδικασία σε σύγκριση με τις άλλες δυο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14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kern="0" dirty="0" smtClean="0"/>
              <a:t/>
            </a:r>
            <a:br>
              <a:rPr lang="el-GR" kern="0" dirty="0" smtClean="0"/>
            </a:br>
            <a:r>
              <a:rPr lang="el-GR" kern="0" dirty="0" smtClean="0"/>
              <a:t>Μηχανισμοί ψύξης για έναν θερμό (και πανέμορφο) πλανήτη</a:t>
            </a:r>
            <a:r>
              <a:rPr lang="el-GR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2189185"/>
            <a:ext cx="8229600" cy="4525963"/>
          </a:xfrm>
        </p:spPr>
        <p:txBody>
          <a:bodyPr/>
          <a:lstStyle/>
          <a:p>
            <a:r>
              <a:rPr lang="el-GR" dirty="0" smtClean="0"/>
              <a:t>Πειραματικά δεδομένα δείχνουν ότι σε ρευστά με χαμηλό ιξώδες δημιουργούνται κατερχόμενες κρύες τολύπες από την ψύξη τους στο ανώτερο τμήμα </a:t>
            </a:r>
            <a:r>
              <a:rPr lang="en-US" dirty="0" smtClean="0"/>
              <a:t> </a:t>
            </a:r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Ρεύματα μεταγωγής θερμότητας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l-GR" sz="2800" dirty="0" smtClean="0"/>
              <a:t>Η θεμελιώδης πηγή ενέργειας είναι η εσωτερική θερμότητα της Γης, που οφείλεται: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800" dirty="0" smtClean="0"/>
              <a:t>στην εναπομένουσα θερμότητα από τη επισώρευση της Γης και την πτώση μετεωριτών κατά τα στάδια του σχηματισμού της</a:t>
            </a:r>
            <a:r>
              <a:rPr lang="en-US" sz="2800" dirty="0" smtClean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800" dirty="0" smtClean="0"/>
              <a:t>στις ραδιενεργές διασπάσεις ραδιενεργών υλικών στο εσωτερικό της</a:t>
            </a:r>
            <a:r>
              <a:rPr lang="en-US" sz="2800" dirty="0" smtClean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800" dirty="0" smtClean="0"/>
              <a:t>στο σχηματισμό του φλοιού</a:t>
            </a:r>
            <a:r>
              <a:rPr lang="en-US" sz="2800" dirty="0" smtClean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800" dirty="0" smtClean="0"/>
              <a:t>στις παλιρροϊκές τριβές</a:t>
            </a:r>
            <a:endParaRPr lang="el-GR" sz="2800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17174</TotalTime>
  <Words>1483</Words>
  <Application>Microsoft Office PowerPoint</Application>
  <PresentationFormat>On-screen Show (4:3)</PresentationFormat>
  <Paragraphs>232</Paragraphs>
  <Slides>48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Θέμα του Office</vt:lpstr>
      <vt:lpstr>ΠΕΤΡΟΛΟΓΙΑ ΜΑΓΜΑΤΙΚΩΝ &amp; ΜΕΤΑΜΟΡΦΩΜΕΝΩΝ ΠΕΤΡΩΜΑΤΩΝ </vt:lpstr>
      <vt:lpstr>Slide 2</vt:lpstr>
      <vt:lpstr>Μεταφορά θερμότητας</vt:lpstr>
      <vt:lpstr>Μεταφορά εσωτερικής θερμότητας</vt:lpstr>
      <vt:lpstr>Μεταφορά εσωτερικής θερμότητας</vt:lpstr>
      <vt:lpstr>Μεταφορά εσωτερικής θερμότητας</vt:lpstr>
      <vt:lpstr>Μεταφορά εσωτερικής θερμότητας</vt:lpstr>
      <vt:lpstr> Μηχανισμοί ψύξης για έναν θερμό (και πανέμορφο) πλανήτη </vt:lpstr>
      <vt:lpstr>Ρεύματα μεταγωγής θερμότητας</vt:lpstr>
      <vt:lpstr>Μηχανισμοί ψύξης για έναν θερμό (και πανέμορφο) πλανήτη</vt:lpstr>
      <vt:lpstr>Μηχανισμοί ψύξης για έναν θερμό (και πανέμορφο) πλανήτη</vt:lpstr>
      <vt:lpstr>Μηχανισμοί ψύξης για έναν θερμό (και πανέμορφο) πλανήτη</vt:lpstr>
      <vt:lpstr>Η Ιδέα!</vt:lpstr>
      <vt:lpstr>Η Ιδέα!</vt:lpstr>
      <vt:lpstr>Παγκόσμιος χάρτης επικέντρων</vt:lpstr>
      <vt:lpstr>Κινήσεις των λιθοσφαιρών πλακών</vt:lpstr>
      <vt:lpstr>Ρεύματα μεταγωγής θερμότητας</vt:lpstr>
      <vt:lpstr>Δύο θεωρίες </vt:lpstr>
      <vt:lpstr>Τι προκαλεί την κίνηση αυτή ;</vt:lpstr>
      <vt:lpstr>Τύποι μανδυακής θερμικής μεταγωγής</vt:lpstr>
      <vt:lpstr>Slide 21</vt:lpstr>
      <vt:lpstr>Τύποι ταξινομήσεων  μαγματικών πετρωμάτων</vt:lpstr>
      <vt:lpstr>Με βάση ιστολογικά κριτήρια</vt:lpstr>
      <vt:lpstr>Πρωτογενείς ιστοί</vt:lpstr>
      <vt:lpstr>Πρωτογενείς ιστοί</vt:lpstr>
      <vt:lpstr>Πρωτογενείς ιστοί</vt:lpstr>
      <vt:lpstr>Πρωτογενείς ιστοί</vt:lpstr>
      <vt:lpstr>Πως ο ρυθμός ψύξης επηρεάζει το μέγεθος των κρυστάλλων;</vt:lpstr>
      <vt:lpstr>Με βάση ιστολογικά κριτήρια</vt:lpstr>
      <vt:lpstr>Με βάση ιστολογικά κριτήρια</vt:lpstr>
      <vt:lpstr>Με βάση ιστολογικά κριτήρια</vt:lpstr>
      <vt:lpstr>Slide 32</vt:lpstr>
      <vt:lpstr>Slide 33</vt:lpstr>
      <vt:lpstr>Με βάση χρωματικά κριτήρια</vt:lpstr>
      <vt:lpstr>Με βάση χρωματικά κριτήρια</vt:lpstr>
      <vt:lpstr>Δείκτης  χρώματος</vt:lpstr>
      <vt:lpstr>Σύσταση μαγματικών πετρωμάτων</vt:lpstr>
      <vt:lpstr>  Ταξινόμηση μαγματικών πετρωμάτων κατά IUGS (με βάση την πραγματική σύσταση)  </vt:lpstr>
      <vt:lpstr>Ταξινόμηση μαγματικών πετρωμάτων κατά IUGS (με βάση την πραγματική σύσταση)</vt:lpstr>
      <vt:lpstr> Ταξινόμηση μαγματικών πετρωμάτων κατά IUGS (με βάση την πραγματική σύσταση)  </vt:lpstr>
      <vt:lpstr>ΧΡΗΜΑΤΟΔΟΤΗΣΗ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725</cp:revision>
  <dcterms:created xsi:type="dcterms:W3CDTF">2012-09-06T09:03:05Z</dcterms:created>
  <dcterms:modified xsi:type="dcterms:W3CDTF">2015-09-09T08:32:43Z</dcterms:modified>
</cp:coreProperties>
</file>