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2" r:id="rId2"/>
  </p:sldMasterIdLst>
  <p:notesMasterIdLst>
    <p:notesMasterId r:id="rId79"/>
  </p:notesMasterIdLst>
  <p:sldIdLst>
    <p:sldId id="429" r:id="rId3"/>
    <p:sldId id="496" r:id="rId4"/>
    <p:sldId id="498" r:id="rId5"/>
    <p:sldId id="499" r:id="rId6"/>
    <p:sldId id="506" r:id="rId7"/>
    <p:sldId id="502" r:id="rId8"/>
    <p:sldId id="500" r:id="rId9"/>
    <p:sldId id="501" r:id="rId10"/>
    <p:sldId id="503" r:id="rId11"/>
    <p:sldId id="504" r:id="rId12"/>
    <p:sldId id="505" r:id="rId13"/>
    <p:sldId id="509" r:id="rId14"/>
    <p:sldId id="507" r:id="rId15"/>
    <p:sldId id="431" r:id="rId16"/>
    <p:sldId id="432" r:id="rId17"/>
    <p:sldId id="433" r:id="rId18"/>
    <p:sldId id="434" r:id="rId19"/>
    <p:sldId id="435" r:id="rId20"/>
    <p:sldId id="436" r:id="rId21"/>
    <p:sldId id="437" r:id="rId22"/>
    <p:sldId id="508" r:id="rId23"/>
    <p:sldId id="438" r:id="rId24"/>
    <p:sldId id="439" r:id="rId25"/>
    <p:sldId id="440" r:id="rId26"/>
    <p:sldId id="441" r:id="rId27"/>
    <p:sldId id="442" r:id="rId28"/>
    <p:sldId id="443" r:id="rId29"/>
    <p:sldId id="444" r:id="rId30"/>
    <p:sldId id="445" r:id="rId31"/>
    <p:sldId id="446" r:id="rId32"/>
    <p:sldId id="447" r:id="rId33"/>
    <p:sldId id="448" r:id="rId34"/>
    <p:sldId id="449" r:id="rId35"/>
    <p:sldId id="450" r:id="rId36"/>
    <p:sldId id="451" r:id="rId37"/>
    <p:sldId id="452" r:id="rId38"/>
    <p:sldId id="453" r:id="rId39"/>
    <p:sldId id="454" r:id="rId40"/>
    <p:sldId id="455" r:id="rId41"/>
    <p:sldId id="456" r:id="rId42"/>
    <p:sldId id="457" r:id="rId43"/>
    <p:sldId id="458" r:id="rId44"/>
    <p:sldId id="459" r:id="rId45"/>
    <p:sldId id="460" r:id="rId46"/>
    <p:sldId id="461" r:id="rId47"/>
    <p:sldId id="462" r:id="rId48"/>
    <p:sldId id="463" r:id="rId49"/>
    <p:sldId id="464" r:id="rId50"/>
    <p:sldId id="465" r:id="rId51"/>
    <p:sldId id="466" r:id="rId52"/>
    <p:sldId id="467" r:id="rId53"/>
    <p:sldId id="468" r:id="rId54"/>
    <p:sldId id="469" r:id="rId55"/>
    <p:sldId id="470" r:id="rId56"/>
    <p:sldId id="471" r:id="rId57"/>
    <p:sldId id="472" r:id="rId58"/>
    <p:sldId id="473" r:id="rId59"/>
    <p:sldId id="474" r:id="rId60"/>
    <p:sldId id="475" r:id="rId61"/>
    <p:sldId id="476" r:id="rId62"/>
    <p:sldId id="477" r:id="rId63"/>
    <p:sldId id="478" r:id="rId64"/>
    <p:sldId id="479" r:id="rId65"/>
    <p:sldId id="480" r:id="rId66"/>
    <p:sldId id="481" r:id="rId67"/>
    <p:sldId id="482" r:id="rId68"/>
    <p:sldId id="483" r:id="rId69"/>
    <p:sldId id="484" r:id="rId70"/>
    <p:sldId id="485" r:id="rId71"/>
    <p:sldId id="486" r:id="rId72"/>
    <p:sldId id="487" r:id="rId73"/>
    <p:sldId id="488" r:id="rId74"/>
    <p:sldId id="489" r:id="rId75"/>
    <p:sldId id="490" r:id="rId76"/>
    <p:sldId id="491" r:id="rId77"/>
    <p:sldId id="492" r:id="rId7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76"/>
    <a:srgbClr val="294C63"/>
    <a:srgbClr val="396989"/>
    <a:srgbClr val="5C4A00"/>
    <a:srgbClr val="6731BF"/>
    <a:srgbClr val="00346E"/>
    <a:srgbClr val="003C7E"/>
    <a:srgbClr val="001B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5" autoAdjust="0"/>
    <p:restoredTop sz="94493" autoAdjust="0"/>
  </p:normalViewPr>
  <p:slideViewPr>
    <p:cSldViewPr>
      <p:cViewPr varScale="1">
        <p:scale>
          <a:sx n="45" d="100"/>
          <a:sy n="45" d="100"/>
        </p:scale>
        <p:origin x="1498" y="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microsoft.com/office/2016/11/relationships/changesInfo" Target="changesInfos/changesInfo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yros Sioutas" userId="85976355e7f43e1c" providerId="LiveId" clId="{4DB85CFB-249A-44B6-8C6B-E4ED23DEAB85}"/>
    <pc:docChg chg="modSld sldOrd">
      <pc:chgData name="Spyros Sioutas" userId="85976355e7f43e1c" providerId="LiveId" clId="{4DB85CFB-249A-44B6-8C6B-E4ED23DEAB85}" dt="2023-10-18T14:17:49.466" v="3"/>
      <pc:docMkLst>
        <pc:docMk/>
      </pc:docMkLst>
      <pc:sldChg chg="ord">
        <pc:chgData name="Spyros Sioutas" userId="85976355e7f43e1c" providerId="LiveId" clId="{4DB85CFB-249A-44B6-8C6B-E4ED23DEAB85}" dt="2023-10-18T14:17:49.466" v="3"/>
        <pc:sldMkLst>
          <pc:docMk/>
          <pc:sldMk cId="0" sldId="5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mn-cs"/>
              </a:defRPr>
            </a:lvl1pPr>
          </a:lstStyle>
          <a:p>
            <a:pPr>
              <a:defRPr/>
            </a:pPr>
            <a:endParaRPr lang="en-US"/>
          </a:p>
        </p:txBody>
      </p:sp>
      <p:sp>
        <p:nvSpPr>
          <p:cNvPr id="81923"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mn-cs"/>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mn-cs"/>
              </a:defRPr>
            </a:lvl1pPr>
          </a:lstStyle>
          <a:p>
            <a:pPr>
              <a:defRPr/>
            </a:pPr>
            <a:endParaRPr lang="en-US"/>
          </a:p>
        </p:txBody>
      </p:sp>
      <p:sp>
        <p:nvSpPr>
          <p:cNvPr id="81927"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mn-cs"/>
              </a:defRPr>
            </a:lvl1pPr>
          </a:lstStyle>
          <a:p>
            <a:pPr>
              <a:defRPr/>
            </a:pPr>
            <a:fld id="{DF594DF5-4214-457E-B224-445420D9D6C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3FDFCD7-6464-47AF-909A-48C1CBCBCAA1}" type="slidenum">
              <a:rPr lang="en-US" smtClean="0">
                <a:latin typeface="Arial" pitchFamily="34" charset="0"/>
              </a:rPr>
              <a:pPr/>
              <a:t>1</a:t>
            </a:fld>
            <a:endParaRPr lang="en-US">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F452926-1F88-48D2-9B6F-B92BC3A889FC}" type="slidenum">
              <a:rPr lang="en-US"/>
              <a:pPr/>
              <a:t>16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lnSpc>
                <a:spcPct val="90000"/>
              </a:lnSpc>
            </a:pPr>
            <a:r>
              <a:rPr lang="en-US" dirty="0"/>
              <a:t>So, let’s take a closer look at how it all started…</a:t>
            </a:r>
          </a:p>
          <a:p>
            <a:pPr eaLnBrk="1" hangingPunct="1">
              <a:lnSpc>
                <a:spcPct val="90000"/>
              </a:lnSpc>
            </a:pPr>
            <a:endParaRPr lang="en-US" dirty="0"/>
          </a:p>
          <a:p>
            <a:pPr eaLnBrk="1" hangingPunct="1">
              <a:lnSpc>
                <a:spcPct val="90000"/>
              </a:lnSpc>
            </a:pPr>
            <a:r>
              <a:rPr lang="en-US" dirty="0"/>
              <a:t>Disruption of the Internet community</a:t>
            </a:r>
          </a:p>
          <a:p>
            <a:pPr eaLnBrk="1" hangingPunct="1"/>
            <a:endParaRPr lang="en-US" dirty="0"/>
          </a:p>
          <a:p>
            <a:pPr eaLnBrk="1" hangingPunct="1"/>
            <a:r>
              <a:rPr lang="en-US" dirty="0"/>
              <a:t>In June 1999, Napster is born…</a:t>
            </a:r>
          </a:p>
          <a:p>
            <a:pPr eaLnBrk="1" hangingPunct="1"/>
            <a:r>
              <a:rPr lang="en-US" dirty="0"/>
              <a:t>…a system that was soon proven to be the 1</a:t>
            </a:r>
            <a:r>
              <a:rPr lang="en-US" baseline="30000" dirty="0"/>
              <a:t>st</a:t>
            </a:r>
            <a:r>
              <a:rPr lang="en-US" dirty="0"/>
              <a:t> massively popular P2P system ever!</a:t>
            </a:r>
          </a:p>
          <a:p>
            <a:pPr eaLnBrk="1" hangingPunct="1"/>
            <a:r>
              <a:rPr lang="en-US" dirty="0"/>
              <a:t>Users do not only download content, but also offer content to others, by direct communication among themselves.</a:t>
            </a:r>
          </a:p>
          <a:p>
            <a:pPr eaLnBrk="1" hangingPunct="1"/>
            <a:endParaRPr lang="en-US" dirty="0"/>
          </a:p>
          <a:p>
            <a:pPr eaLnBrk="1" hangingPunct="1"/>
            <a:r>
              <a:rPr lang="en-US" dirty="0"/>
              <a:t>People were happily (yet illegally) copying music, but this was too good to be true…</a:t>
            </a:r>
          </a:p>
          <a:p>
            <a:pPr eaLnBrk="1" hangingPunct="1"/>
            <a:r>
              <a:rPr lang="en-US" dirty="0"/>
              <a:t>Just half year later the Recording Industry Association of America takes Napster to the court for copyright violation.</a:t>
            </a:r>
          </a:p>
          <a:p>
            <a:pPr eaLnBrk="1" hangingPunct="1"/>
            <a:r>
              <a:rPr lang="en-US" dirty="0"/>
              <a:t>Their TARGET was Napster’s central server.</a:t>
            </a:r>
          </a:p>
          <a:p>
            <a:pPr eaLnBrk="1" hangingPunct="1"/>
            <a:r>
              <a:rPr lang="en-US" dirty="0"/>
              <a:t>What they ACHIEVED was to help Napster’s popularity skyrocket!!</a:t>
            </a:r>
          </a:p>
          <a:p>
            <a:pPr eaLnBrk="1" hangingPunct="1"/>
            <a:endParaRPr lang="en-US" dirty="0"/>
          </a:p>
          <a:p>
            <a:pPr eaLnBrk="1" hangingPunct="1"/>
            <a:r>
              <a:rPr lang="en-US" dirty="0"/>
              <a:t>Indeed, in February 2001, Napster reached peak operation, with 26M users and almost 3bn files/month!!</a:t>
            </a:r>
          </a:p>
          <a:p>
            <a:pPr eaLnBrk="1" hangingPunct="1"/>
            <a:endParaRPr lang="en-US" dirty="0"/>
          </a:p>
          <a:p>
            <a:pPr eaLnBrk="1" hangingPunct="1"/>
            <a:r>
              <a:rPr lang="en-US" dirty="0"/>
              <a:t>In July 2001 the judge orders Napster to pull the plug.</a:t>
            </a:r>
          </a:p>
          <a:p>
            <a:pPr eaLnBrk="1" hangingPunct="1"/>
            <a:r>
              <a:rPr lang="en-US" dirty="0"/>
              <a:t>The Napster network collapses instantly.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5EFB094-2CC5-4C3F-826B-3EA1DDDD8717}" type="slidenum">
              <a:rPr lang="en-US"/>
              <a:pPr/>
              <a:t>17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lnSpc>
                <a:spcPct val="80000"/>
              </a:lnSpc>
            </a:pPr>
            <a:r>
              <a:rPr lang="en-US" sz="800" dirty="0"/>
              <a:t>In the meantime, and while legal problems with Napster were foreseeable in the horizon,</a:t>
            </a:r>
          </a:p>
          <a:p>
            <a:pPr eaLnBrk="1" hangingPunct="1">
              <a:lnSpc>
                <a:spcPct val="80000"/>
              </a:lnSpc>
            </a:pPr>
            <a:r>
              <a:rPr lang="en-US" sz="800" dirty="0"/>
              <a:t>A number of other P2P file-sharing systems came out.</a:t>
            </a:r>
          </a:p>
          <a:p>
            <a:pPr eaLnBrk="1" hangingPunct="1">
              <a:lnSpc>
                <a:spcPct val="80000"/>
              </a:lnSpc>
            </a:pPr>
            <a:endParaRPr lang="en-US" sz="800" dirty="0"/>
          </a:p>
          <a:p>
            <a:pPr eaLnBrk="1" hangingPunct="1">
              <a:lnSpc>
                <a:spcPct val="80000"/>
              </a:lnSpc>
            </a:pPr>
            <a:r>
              <a:rPr lang="en-US" sz="800" dirty="0"/>
              <a:t>In March 2000, Gnutella was released by </a:t>
            </a:r>
            <a:r>
              <a:rPr lang="en-US" sz="800" dirty="0" err="1"/>
              <a:t>Nullsoft</a:t>
            </a:r>
            <a:r>
              <a:rPr lang="en-US" sz="800" dirty="0"/>
              <a:t>, as an open source project.</a:t>
            </a:r>
          </a:p>
          <a:p>
            <a:pPr eaLnBrk="1" hangingPunct="1">
              <a:lnSpc>
                <a:spcPct val="80000"/>
              </a:lnSpc>
            </a:pPr>
            <a:r>
              <a:rPr lang="en-US" sz="800" dirty="0"/>
              <a:t>In Gnutella, there is not central server.</a:t>
            </a:r>
          </a:p>
          <a:p>
            <a:pPr eaLnBrk="1" hangingPunct="1">
              <a:lnSpc>
                <a:spcPct val="80000"/>
              </a:lnSpc>
            </a:pPr>
            <a:r>
              <a:rPr lang="en-US" sz="800" dirty="0"/>
              <a:t>Nodes are linked in a P2P network, and route queries for files among themselves, in a real P2P, decentralized fashion.</a:t>
            </a:r>
          </a:p>
          <a:p>
            <a:pPr eaLnBrk="1" hangingPunct="1">
              <a:lnSpc>
                <a:spcPct val="80000"/>
              </a:lnSpc>
            </a:pPr>
            <a:endParaRPr lang="en-US" sz="800" dirty="0"/>
          </a:p>
          <a:p>
            <a:pPr eaLnBrk="1" hangingPunct="1">
              <a:lnSpc>
                <a:spcPct val="80000"/>
              </a:lnSpc>
            </a:pPr>
            <a:r>
              <a:rPr lang="en-US" sz="800" dirty="0"/>
              <a:t>The motivation for designing such a system is clear:</a:t>
            </a:r>
          </a:p>
          <a:p>
            <a:pPr eaLnBrk="1" hangingPunct="1">
              <a:lnSpc>
                <a:spcPct val="80000"/>
              </a:lnSpc>
            </a:pPr>
            <a:r>
              <a:rPr lang="en-US" sz="800" dirty="0"/>
              <a:t>Since there was no central server, RIAA and MPAA had no target to attack!</a:t>
            </a:r>
          </a:p>
          <a:p>
            <a:pPr eaLnBrk="1" hangingPunct="1">
              <a:lnSpc>
                <a:spcPct val="80000"/>
              </a:lnSpc>
            </a:pPr>
            <a:r>
              <a:rPr lang="en-US" sz="800" dirty="0"/>
              <a:t>To stop its operation, they would have to attack all participating nodes, something far from trivial, as it amounted to some million users world-wide.</a:t>
            </a:r>
          </a:p>
          <a:p>
            <a:pPr eaLnBrk="1" hangingPunct="1">
              <a:lnSpc>
                <a:spcPct val="80000"/>
              </a:lnSpc>
            </a:pPr>
            <a:endParaRPr lang="en-US" sz="800" dirty="0"/>
          </a:p>
          <a:p>
            <a:pPr eaLnBrk="1" hangingPunct="1">
              <a:lnSpc>
                <a:spcPct val="80000"/>
              </a:lnSpc>
            </a:pPr>
            <a:r>
              <a:rPr lang="en-US" sz="800" dirty="0"/>
              <a:t>However, Gnutella was not so efficient.</a:t>
            </a:r>
          </a:p>
          <a:p>
            <a:pPr eaLnBrk="1" hangingPunct="1">
              <a:lnSpc>
                <a:spcPct val="80000"/>
              </a:lnSpc>
            </a:pPr>
            <a:endParaRPr lang="en-US" sz="800" dirty="0"/>
          </a:p>
          <a:p>
            <a:pPr eaLnBrk="1" hangingPunct="1">
              <a:lnSpc>
                <a:spcPct val="80000"/>
              </a:lnSpc>
            </a:pPr>
            <a:r>
              <a:rPr lang="en-US" sz="800" dirty="0"/>
              <a:t>Later on in 2000, some other protocols were designed to improve on efficiency.</a:t>
            </a:r>
          </a:p>
          <a:p>
            <a:pPr eaLnBrk="1" hangingPunct="1">
              <a:lnSpc>
                <a:spcPct val="80000"/>
              </a:lnSpc>
            </a:pPr>
            <a:r>
              <a:rPr lang="en-US" sz="800" dirty="0"/>
              <a:t>The super-peer concept was introduced, in which some nodes act as indexers, in a way similar to the Napster server, serving a portion of the user population.</a:t>
            </a:r>
          </a:p>
          <a:p>
            <a:pPr eaLnBrk="1" hangingPunct="1">
              <a:lnSpc>
                <a:spcPct val="80000"/>
              </a:lnSpc>
            </a:pPr>
            <a:r>
              <a:rPr lang="en-US" sz="800" dirty="0"/>
              <a:t>This makes searching far more efficient than pure P2P search, while there is still no single point of failure or target.</a:t>
            </a:r>
          </a:p>
          <a:p>
            <a:pPr eaLnBrk="1" hangingPunct="1">
              <a:lnSpc>
                <a:spcPct val="80000"/>
              </a:lnSpc>
            </a:pPr>
            <a:r>
              <a:rPr lang="en-US" sz="800" dirty="0"/>
              <a:t>The most famous systems that adopted this technique were </a:t>
            </a:r>
            <a:r>
              <a:rPr lang="en-US" sz="800" dirty="0" err="1"/>
              <a:t>FastTrack</a:t>
            </a:r>
            <a:r>
              <a:rPr lang="en-US" sz="800" dirty="0"/>
              <a:t> (</a:t>
            </a:r>
            <a:r>
              <a:rPr lang="en-US" sz="800" dirty="0" err="1"/>
              <a:t>KaZaA</a:t>
            </a:r>
            <a:r>
              <a:rPr lang="en-US" sz="800" dirty="0"/>
              <a:t>) and the eDonkey2000 network (</a:t>
            </a:r>
            <a:r>
              <a:rPr lang="en-US" sz="800" dirty="0" err="1"/>
              <a:t>eMule</a:t>
            </a:r>
            <a:r>
              <a:rPr lang="en-US" sz="800" dirty="0"/>
              <a:t>).</a:t>
            </a:r>
          </a:p>
          <a:p>
            <a:pPr eaLnBrk="1" hangingPunct="1">
              <a:lnSpc>
                <a:spcPct val="80000"/>
              </a:lnSpc>
            </a:pPr>
            <a:endParaRPr lang="en-US" sz="800" dirty="0"/>
          </a:p>
          <a:p>
            <a:pPr eaLnBrk="1" hangingPunct="1">
              <a:lnSpc>
                <a:spcPct val="80000"/>
              </a:lnSpc>
            </a:pPr>
            <a:r>
              <a:rPr lang="en-US" sz="800" dirty="0"/>
              <a:t>In the following couple of years, </a:t>
            </a:r>
            <a:r>
              <a:rPr lang="en-US" sz="800" dirty="0" err="1"/>
              <a:t>KaZaA</a:t>
            </a:r>
            <a:r>
              <a:rPr lang="en-US" sz="800" dirty="0"/>
              <a:t> lost ground due to …</a:t>
            </a:r>
          </a:p>
          <a:p>
            <a:pPr eaLnBrk="1" hangingPunct="1">
              <a:lnSpc>
                <a:spcPct val="80000"/>
              </a:lnSpc>
            </a:pPr>
            <a:r>
              <a:rPr lang="en-US" sz="800" dirty="0"/>
              <a:t>…</a:t>
            </a:r>
          </a:p>
          <a:p>
            <a:pPr eaLnBrk="1" hangingPunct="1">
              <a:lnSpc>
                <a:spcPct val="80000"/>
              </a:lnSpc>
            </a:pPr>
            <a:endParaRPr lang="en-US" sz="800" dirty="0"/>
          </a:p>
          <a:p>
            <a:pPr eaLnBrk="1" hangingPunct="1">
              <a:lnSpc>
                <a:spcPct val="80000"/>
              </a:lnSpc>
            </a:pPr>
            <a:r>
              <a:rPr lang="en-US" sz="1000" dirty="0"/>
              <a:t>Variety of similar fully decentralized P2P-protocols followed soon: </a:t>
            </a:r>
          </a:p>
          <a:p>
            <a:pPr lvl="1" eaLnBrk="1" hangingPunct="1">
              <a:lnSpc>
                <a:spcPct val="80000"/>
              </a:lnSpc>
            </a:pPr>
            <a:r>
              <a:rPr lang="en-US" sz="800" dirty="0" err="1"/>
              <a:t>Audiogalaxy</a:t>
            </a:r>
            <a:endParaRPr lang="en-US" sz="800" dirty="0"/>
          </a:p>
          <a:p>
            <a:pPr lvl="1" eaLnBrk="1" hangingPunct="1">
              <a:lnSpc>
                <a:spcPct val="80000"/>
              </a:lnSpc>
            </a:pPr>
            <a:r>
              <a:rPr lang="en-US" sz="800" dirty="0" err="1"/>
              <a:t>FastTrack</a:t>
            </a:r>
            <a:r>
              <a:rPr lang="en-US" sz="800" dirty="0"/>
              <a:t>/</a:t>
            </a:r>
            <a:r>
              <a:rPr lang="en-US" sz="800" dirty="0" err="1"/>
              <a:t>KaZaA</a:t>
            </a:r>
            <a:endParaRPr lang="en-US" sz="800" dirty="0"/>
          </a:p>
          <a:p>
            <a:pPr lvl="1" eaLnBrk="1" hangingPunct="1">
              <a:lnSpc>
                <a:spcPct val="80000"/>
              </a:lnSpc>
            </a:pPr>
            <a:r>
              <a:rPr lang="en-US" sz="800" dirty="0" err="1"/>
              <a:t>iMesh</a:t>
            </a:r>
            <a:endParaRPr lang="en-US" sz="800" dirty="0"/>
          </a:p>
          <a:p>
            <a:pPr lvl="1" eaLnBrk="1" hangingPunct="1">
              <a:lnSpc>
                <a:spcPct val="80000"/>
              </a:lnSpc>
            </a:pPr>
            <a:r>
              <a:rPr lang="en-US" sz="800" dirty="0" err="1"/>
              <a:t>Freenet</a:t>
            </a:r>
            <a:endParaRPr lang="en-US" sz="800" dirty="0"/>
          </a:p>
          <a:p>
            <a:pPr eaLnBrk="1" hangingPunct="1">
              <a:lnSpc>
                <a:spcPct val="80000"/>
              </a:lnSpc>
            </a:pPr>
            <a:endParaRPr lang="en-US" sz="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ED10C6D-FD69-43D8-B14C-64F8EAEA1EFD}" type="slidenum">
              <a:rPr lang="en-US"/>
              <a:pPr/>
              <a:t>18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t>This change in the use of the aforementioned systems can be clearly seen in this graph,</a:t>
            </a:r>
          </a:p>
          <a:p>
            <a:pPr eaLnBrk="1" hangingPunct="1"/>
            <a:r>
              <a:rPr lang="en-US"/>
              <a:t>depicting the distribution of P2P traffic in 2001.</a:t>
            </a:r>
          </a:p>
          <a:p>
            <a:pPr eaLnBrk="1" hangingPunct="1"/>
            <a:endParaRPr lang="en-US"/>
          </a:p>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8F2EDEA-2180-4288-B3AF-4EB7335A7F0E}" type="slidenum">
              <a:rPr lang="en-US"/>
              <a:pPr/>
              <a:t>19</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lnSpc>
                <a:spcPct val="90000"/>
              </a:lnSpc>
            </a:pPr>
            <a:r>
              <a:rPr lang="en-US" sz="1100" dirty="0"/>
              <a:t>Year 2001: Third Generation of P2P initiated</a:t>
            </a:r>
          </a:p>
          <a:p>
            <a:pPr lvl="1" eaLnBrk="1" hangingPunct="1"/>
            <a:r>
              <a:rPr lang="en-US" dirty="0"/>
              <a:t>First research started on the third generation of P2P, so called structured P2P networks</a:t>
            </a:r>
          </a:p>
          <a:p>
            <a:pPr lvl="1" eaLnBrk="1" hangingPunct="1"/>
            <a:r>
              <a:rPr lang="en-US" dirty="0"/>
              <a:t>Basic characteristics: Usage of a proactive routing algorithm based on Distributed Hash tables (DHTs)</a:t>
            </a:r>
          </a:p>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2B61EC6-BF5E-496F-92A5-917CF2701647}" type="slidenum">
              <a:rPr lang="en-US"/>
              <a:pPr/>
              <a:t>20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lnSpc>
                <a:spcPct val="90000"/>
              </a:lnSpc>
            </a:pPr>
            <a:r>
              <a:rPr lang="en-US"/>
              <a:t>And to conclude this short historical introduction on how P2P systems evolved,</a:t>
            </a:r>
          </a:p>
          <a:p>
            <a:pPr eaLnBrk="1" hangingPunct="1">
              <a:lnSpc>
                <a:spcPct val="90000"/>
              </a:lnSpc>
            </a:pPr>
            <a:r>
              <a:rPr lang="en-US"/>
              <a:t>I’ll show you this graph that gives you an idea of the magnitude of the effect P2P has had on Internet usage.</a:t>
            </a:r>
          </a:p>
          <a:p>
            <a:pPr eaLnBrk="1" hangingPunct="1">
              <a:lnSpc>
                <a:spcPct val="90000"/>
              </a:lnSpc>
            </a:pPr>
            <a:endParaRPr lang="en-US"/>
          </a:p>
          <a:p>
            <a:pPr eaLnBrk="1" hangingPunct="1">
              <a:lnSpc>
                <a:spcPct val="90000"/>
              </a:lnSpc>
            </a:pPr>
            <a:r>
              <a:rPr lang="en-US"/>
              <a:t>It illustrates the percentage of traffic used by Internet application types.</a:t>
            </a:r>
          </a:p>
          <a:p>
            <a:pPr eaLnBrk="1" hangingPunct="1">
              <a:lnSpc>
                <a:spcPct val="90000"/>
              </a:lnSpc>
            </a:pPr>
            <a:r>
              <a:rPr lang="en-US"/>
              <a:t>Early enough, till around 93-94, FTP and email are taking up most of the internet traffic.</a:t>
            </a:r>
          </a:p>
          <a:p>
            <a:pPr eaLnBrk="1" hangingPunct="1">
              <a:lnSpc>
                <a:spcPct val="90000"/>
              </a:lnSpc>
            </a:pPr>
            <a:endParaRPr lang="en-US"/>
          </a:p>
          <a:p>
            <a:pPr eaLnBrk="1" hangingPunct="1">
              <a:lnSpc>
                <a:spcPct val="90000"/>
              </a:lnSpc>
            </a:pPr>
            <a:r>
              <a:rPr lang="en-US"/>
              <a:t>Later on, in the mid-’90s, as you expect the WWW is almost monopolizing the bandwidth used.</a:t>
            </a:r>
          </a:p>
          <a:p>
            <a:pPr eaLnBrk="1" hangingPunct="1">
              <a:lnSpc>
                <a:spcPct val="90000"/>
              </a:lnSpc>
            </a:pPr>
            <a:endParaRPr lang="en-US"/>
          </a:p>
          <a:p>
            <a:pPr eaLnBrk="1" hangingPunct="1">
              <a:lnSpc>
                <a:spcPct val="90000"/>
              </a:lnSpc>
            </a:pPr>
            <a:r>
              <a:rPr lang="en-US"/>
              <a:t>From around 2000 that P2P apps enter the arena, we notice an enormous use of bandwidth by them, which soon becomes orders of magnitude higher than more “traditional” apps.</a:t>
            </a:r>
          </a:p>
          <a:p>
            <a:pPr eaLnBrk="1" hangingPunct="1">
              <a:lnSpc>
                <a:spcPct val="90000"/>
              </a:lnSpc>
            </a:pPr>
            <a:endParaRPr lang="en-US"/>
          </a:p>
          <a:p>
            <a:pPr eaLnBrk="1" hangingPunct="1">
              <a:lnSpc>
                <a:spcPct val="90000"/>
              </a:lnSpc>
            </a:pPr>
            <a:r>
              <a:rPr lang="en-US"/>
              <a:t>Note that email, FTP, or even Web traffic seems to be decreasing.</a:t>
            </a:r>
          </a:p>
          <a:p>
            <a:pPr eaLnBrk="1" hangingPunct="1">
              <a:lnSpc>
                <a:spcPct val="90000"/>
              </a:lnSpc>
            </a:pPr>
            <a:r>
              <a:rPr lang="en-US"/>
              <a:t>Apparently it has been constantly increasing in absolute numbers,</a:t>
            </a:r>
          </a:p>
          <a:p>
            <a:pPr eaLnBrk="1" hangingPunct="1">
              <a:lnSpc>
                <a:spcPct val="90000"/>
              </a:lnSpc>
            </a:pPr>
            <a:r>
              <a:rPr lang="en-US"/>
              <a:t>but P2P traffic increased so much more, that in comparison, traditional applications seem to be using negligible bandwidth nowadays.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2B61EC6-BF5E-496F-92A5-917CF2701647}" type="slidenum">
              <a:rPr lang="en-US"/>
              <a:pPr/>
              <a:t>21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lnSpc>
                <a:spcPct val="90000"/>
              </a:lnSpc>
            </a:pPr>
            <a:r>
              <a:rPr lang="en-US"/>
              <a:t>And to conclude this short historical introduction on how P2P systems evolved,</a:t>
            </a:r>
          </a:p>
          <a:p>
            <a:pPr eaLnBrk="1" hangingPunct="1">
              <a:lnSpc>
                <a:spcPct val="90000"/>
              </a:lnSpc>
            </a:pPr>
            <a:r>
              <a:rPr lang="en-US"/>
              <a:t>I’ll show you this graph that gives you an idea of the magnitude of the effect P2P has had on Internet usage.</a:t>
            </a:r>
          </a:p>
          <a:p>
            <a:pPr eaLnBrk="1" hangingPunct="1">
              <a:lnSpc>
                <a:spcPct val="90000"/>
              </a:lnSpc>
            </a:pPr>
            <a:endParaRPr lang="en-US"/>
          </a:p>
          <a:p>
            <a:pPr eaLnBrk="1" hangingPunct="1">
              <a:lnSpc>
                <a:spcPct val="90000"/>
              </a:lnSpc>
            </a:pPr>
            <a:r>
              <a:rPr lang="en-US"/>
              <a:t>It illustrates the percentage of traffic used by Internet application types.</a:t>
            </a:r>
          </a:p>
          <a:p>
            <a:pPr eaLnBrk="1" hangingPunct="1">
              <a:lnSpc>
                <a:spcPct val="90000"/>
              </a:lnSpc>
            </a:pPr>
            <a:r>
              <a:rPr lang="en-US"/>
              <a:t>Early enough, till around 93-94, FTP and email are taking up most of the internet traffic.</a:t>
            </a:r>
          </a:p>
          <a:p>
            <a:pPr eaLnBrk="1" hangingPunct="1">
              <a:lnSpc>
                <a:spcPct val="90000"/>
              </a:lnSpc>
            </a:pPr>
            <a:endParaRPr lang="en-US"/>
          </a:p>
          <a:p>
            <a:pPr eaLnBrk="1" hangingPunct="1">
              <a:lnSpc>
                <a:spcPct val="90000"/>
              </a:lnSpc>
            </a:pPr>
            <a:r>
              <a:rPr lang="en-US"/>
              <a:t>Later on, in the mid-’90s, as you expect the WWW is almost monopolizing the bandwidth used.</a:t>
            </a:r>
          </a:p>
          <a:p>
            <a:pPr eaLnBrk="1" hangingPunct="1">
              <a:lnSpc>
                <a:spcPct val="90000"/>
              </a:lnSpc>
            </a:pPr>
            <a:endParaRPr lang="en-US"/>
          </a:p>
          <a:p>
            <a:pPr eaLnBrk="1" hangingPunct="1">
              <a:lnSpc>
                <a:spcPct val="90000"/>
              </a:lnSpc>
            </a:pPr>
            <a:r>
              <a:rPr lang="en-US"/>
              <a:t>From around 2000 that P2P apps enter the arena, we notice an enormous use of bandwidth by them, which soon becomes orders of magnitude higher than more “traditional” apps.</a:t>
            </a:r>
          </a:p>
          <a:p>
            <a:pPr eaLnBrk="1" hangingPunct="1">
              <a:lnSpc>
                <a:spcPct val="90000"/>
              </a:lnSpc>
            </a:pPr>
            <a:endParaRPr lang="en-US"/>
          </a:p>
          <a:p>
            <a:pPr eaLnBrk="1" hangingPunct="1">
              <a:lnSpc>
                <a:spcPct val="90000"/>
              </a:lnSpc>
            </a:pPr>
            <a:r>
              <a:rPr lang="en-US"/>
              <a:t>Note that email, FTP, or even Web traffic seems to be decreasing.</a:t>
            </a:r>
          </a:p>
          <a:p>
            <a:pPr eaLnBrk="1" hangingPunct="1">
              <a:lnSpc>
                <a:spcPct val="90000"/>
              </a:lnSpc>
            </a:pPr>
            <a:r>
              <a:rPr lang="en-US"/>
              <a:t>Apparently it has been constantly increasing in absolute numbers,</a:t>
            </a:r>
          </a:p>
          <a:p>
            <a:pPr eaLnBrk="1" hangingPunct="1">
              <a:lnSpc>
                <a:spcPct val="90000"/>
              </a:lnSpc>
            </a:pPr>
            <a:r>
              <a:rPr lang="en-US"/>
              <a:t>but P2P traffic increased so much more, that in comparison, traditional applications seem to be using negligible bandwidth nowadays.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1448B2E-20AA-4EB5-AD39-9506830A265B}" type="slidenum">
              <a:rPr lang="en-US"/>
              <a:pPr/>
              <a:t>22</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753767D-552A-4AA5-B12D-8EC912F5F8A5}" type="slidenum">
              <a:rPr lang="en-US"/>
              <a:pPr/>
              <a:t>23</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a:t>But before we proceed, we seek a definition for P2P systems.</a:t>
            </a:r>
          </a:p>
          <a:p>
            <a:pPr eaLnBrk="1" hangingPunct="1"/>
            <a:endParaRPr lang="en-US"/>
          </a:p>
          <a:p>
            <a:pPr eaLnBrk="1" hangingPunct="1"/>
            <a:r>
              <a:rPr lang="en-US"/>
              <a:t>A very straightforward, simplistic definition, could be that</a:t>
            </a:r>
          </a:p>
          <a:p>
            <a:pPr eaLnBrk="1" hangingPunct="1"/>
            <a:r>
              <a:rPr lang="en-US"/>
              <a:t>a system is P2P when endpoints talk directly to each other,</a:t>
            </a:r>
          </a:p>
          <a:p>
            <a:pPr eaLnBrk="1" hangingPunct="1"/>
            <a:r>
              <a:rPr lang="en-US"/>
              <a:t>there is communication from peer to peer,</a:t>
            </a:r>
          </a:p>
          <a:p>
            <a:pPr eaLnBrk="1" hangingPunct="1"/>
            <a:r>
              <a:rPr lang="en-US"/>
              <a:t>instead of traditional client/server communication.</a:t>
            </a:r>
          </a:p>
          <a:p>
            <a:pPr eaLnBrk="1" hangingPunct="1"/>
            <a:endParaRPr lang="en-US"/>
          </a:p>
          <a:p>
            <a:pPr eaLnBrk="1" hangingPunct="1"/>
            <a:r>
              <a:rPr lang="en-US"/>
              <a:t>Who DISAGREES with this definition?</a:t>
            </a:r>
          </a:p>
          <a:p>
            <a:pPr eaLnBrk="1" hangingPunct="1"/>
            <a:endParaRPr lang="en-US"/>
          </a:p>
          <a:p>
            <a:pPr eaLnBrk="1" hangingPunct="1"/>
            <a:r>
              <a:rPr lang="en-US"/>
              <a:t>…then, who AGREES? </a:t>
            </a:r>
            <a:r>
              <a:rPr lang="en-US">
                <a:sym typeface="Wingdings" pitchFamily="2" charset="2"/>
              </a:rPr>
              <a:t></a:t>
            </a:r>
          </a:p>
          <a:p>
            <a:pPr eaLnBrk="1" hangingPunct="1"/>
            <a:endParaRPr lang="en-US"/>
          </a:p>
          <a:p>
            <a:pPr eaLnBrk="1" hangingPunct="1"/>
            <a:endParaRPr lang="en-US"/>
          </a:p>
          <a:p>
            <a:pPr eaLnBrk="1" hangingPunct="1"/>
            <a:r>
              <a:rPr lang="en-US"/>
              <a:t>One could argue that is defines what is NOT P2P…!</a:t>
            </a:r>
          </a:p>
          <a:p>
            <a:pPr eaLnBrk="1" hangingPunct="1"/>
            <a:br>
              <a:rPr lang="en-US"/>
            </a:br>
            <a:r>
              <a:rPr lang="en-US"/>
              <a:t>Take for instance email… It FITS the definition.</a:t>
            </a:r>
          </a:p>
          <a:p>
            <a:pPr eaLnBrk="1" hangingPunct="1"/>
            <a:r>
              <a:rPr lang="en-US"/>
              <a:t>Take IP Routing… the same!</a:t>
            </a:r>
          </a:p>
          <a:p>
            <a:pPr eaLnBrk="1" hangingPunct="1"/>
            <a:r>
              <a:rPr lang="en-US"/>
              <a:t>…</a:t>
            </a:r>
          </a:p>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F8E334D-6740-4BC2-8136-C228C624BDE3}" type="slidenum">
              <a:rPr lang="en-US"/>
              <a:pPr/>
              <a:t>24</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74726" y="4560889"/>
            <a:ext cx="5365750" cy="4319587"/>
          </a:xfrm>
          <a:noFill/>
          <a:ln/>
        </p:spPr>
        <p:txBody>
          <a:bodyPr/>
          <a:lstStyle/>
          <a:p>
            <a:pPr eaLnBrk="1" hangingPunct="1"/>
            <a:endParaRPr lang="en-US"/>
          </a:p>
          <a:p>
            <a:pPr eaLnBrk="1" hangingPunct="1"/>
            <a:r>
              <a:rPr lang="en-US"/>
              <a:t>So, before reaching a more accurate definition,</a:t>
            </a:r>
          </a:p>
          <a:p>
            <a:pPr eaLnBrk="1" hangingPunct="1"/>
            <a:r>
              <a:rPr lang="en-US"/>
              <a:t>we should ask ourselves what are the distinctive properties that make P2P systems interesting.</a:t>
            </a:r>
          </a:p>
          <a:p>
            <a:pPr eaLnBrk="1" hangingPunct="1"/>
            <a:endParaRPr lang="en-US"/>
          </a:p>
          <a:p>
            <a:pPr eaLnBrk="1" hangingPunct="1"/>
            <a:r>
              <a:rPr lang="en-US"/>
              <a:t>Then, what are the distinguishing features that make P2P interesting?</a:t>
            </a:r>
          </a:p>
          <a:p>
            <a:pPr eaLnBrk="1" hangingPunct="1"/>
            <a:endParaRPr lang="en-US"/>
          </a:p>
          <a:p>
            <a:pPr eaLnBrk="1" hangingPunct="1"/>
            <a:r>
              <a:rPr lang="en-US"/>
              <a:t>The most fundamental issue that distinguishes P2P from earlier networking systems,</a:t>
            </a:r>
          </a:p>
          <a:p>
            <a:pPr eaLnBrk="1" hangingPunct="1"/>
            <a:r>
              <a:rPr lang="en-US"/>
              <a:t>is that end-nodes are promoted from passive entities (clients), to active components.</a:t>
            </a:r>
          </a:p>
          <a:p>
            <a:pPr eaLnBrk="1" hangingPunct="1"/>
            <a:endParaRPr lang="en-US"/>
          </a:p>
          <a:p>
            <a:pPr eaLnBrk="1" hangingPunct="1"/>
            <a:r>
              <a:rPr lang="en-US"/>
              <a:t>In this new model known as P2P, nodes actively participate, interact with others, and contribute to the services they make use of!</a:t>
            </a:r>
          </a:p>
          <a:p>
            <a:pPr eaLnBrk="1" hangingPunct="1"/>
            <a:r>
              <a:rPr lang="en-US"/>
              <a:t>This goes way beyond the (once exclusive) paradigm of end-nodes passively consuming resources.</a:t>
            </a:r>
          </a:p>
          <a:p>
            <a:pPr eaLnBrk="1" hangingPunct="1"/>
            <a:endParaRPr lang="en-US"/>
          </a:p>
          <a:p>
            <a:pPr eaLnBrk="1" hangingPunct="1"/>
            <a:r>
              <a:rPr lang="en-US"/>
              <a:t>Instead of being divided in dedicated servers, and passively consuming clients,</a:t>
            </a:r>
          </a:p>
          <a:p>
            <a:pPr eaLnBrk="1" hangingPunct="1"/>
            <a:r>
              <a:rPr lang="en-US"/>
              <a:t>nodes collaborate to collectively carry out a service.</a:t>
            </a:r>
          </a:p>
          <a:p>
            <a:pPr eaLnBrk="1" hangingPunct="1"/>
            <a:endParaRPr lang="en-US"/>
          </a:p>
          <a:p>
            <a:pPr eaLnBrk="1" hangingPunct="1"/>
            <a:r>
              <a:rPr lang="en-US"/>
              <a:t>The main philosophy behind these systems is communal collaboration:</a:t>
            </a:r>
          </a:p>
          <a:p>
            <a:pPr eaLnBrk="1" hangingPunct="1"/>
            <a:r>
              <a:rPr lang="en-US"/>
              <a:t>Computers share both the duties and the benefits of services they are involved in!</a:t>
            </a:r>
          </a:p>
          <a:p>
            <a:pPr eaLnBrk="1" hangingPunct="1"/>
            <a:endParaRPr lang="en-US"/>
          </a:p>
          <a:p>
            <a:pPr eaLnBrk="1" hangingPunct="1"/>
            <a:r>
              <a:rPr lang="en-US"/>
              <a:t>Considering the huge amounts of resources that have accumulated in end-nodes, as a result of the tremendous advances in computing power for very low costs, and the vast number of networked computers, the implications of the P2P model are clear:</a:t>
            </a:r>
          </a:p>
          <a:p>
            <a:pPr eaLnBrk="1" hangingPunct="1"/>
            <a:r>
              <a:rPr lang="en-US"/>
              <a:t>It becomes possible to utilize some of the enormous amount of resources that has accumulated in end-nodes.</a:t>
            </a:r>
          </a:p>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9F4BD07-7F10-4199-9192-F1618CCD3FED}" type="slidenum">
              <a:rPr lang="en-US"/>
              <a:pPr/>
              <a:t>25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74726" y="4560889"/>
            <a:ext cx="5365750" cy="4319587"/>
          </a:xfrm>
          <a:noFill/>
          <a:ln/>
        </p:spPr>
        <p:txBody>
          <a:bodyPr/>
          <a:lstStyle/>
          <a:p>
            <a:pPr eaLnBrk="1" hangingPunct="1"/>
            <a:r>
              <a:rPr lang="en-US"/>
              <a:t>“Who owns the hardware” is more important than “can the nodes speak to each other”.</a:t>
            </a:r>
          </a:p>
          <a:p>
            <a:pPr eaLnBrk="1" hangingPunct="1"/>
            <a:endParaRPr lang="en-US"/>
          </a:p>
          <a:p>
            <a:pPr eaLnBrk="1" hangingPunct="1"/>
            <a:r>
              <a:rPr lang="en-US"/>
              <a:t>“Do nodes contribute” is more important than “can the nodes speak to each other”.</a:t>
            </a:r>
          </a:p>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dirty="0"/>
              <a:t>Let me start with an observation that</a:t>
            </a:r>
          </a:p>
          <a:p>
            <a:pPr>
              <a:defRPr/>
            </a:pPr>
            <a:r>
              <a:rPr lang="en-US" dirty="0"/>
              <a:t>distributed applications have grown larger</a:t>
            </a:r>
          </a:p>
          <a:p>
            <a:pPr>
              <a:defRPr/>
            </a:pPr>
            <a:r>
              <a:rPr lang="en-US" dirty="0"/>
              <a:t>from large to massive scale!</a:t>
            </a:r>
          </a:p>
          <a:p>
            <a:pPr>
              <a:defRPr/>
            </a:pPr>
            <a:endParaRPr lang="en-US" dirty="0"/>
          </a:p>
          <a:p>
            <a:pPr>
              <a:defRPr/>
            </a:pPr>
            <a:endParaRPr lang="en-US" dirty="0"/>
          </a:p>
          <a:p>
            <a:pPr>
              <a:defRPr/>
            </a:pPr>
            <a:endParaRPr lang="en-US" dirty="0"/>
          </a:p>
          <a:p>
            <a:pPr>
              <a:defRPr/>
            </a:pPr>
            <a:r>
              <a:rPr lang="en-US" dirty="0"/>
              <a:t>Let me start with the observation that in the recent years we have experienced a noticeable shift</a:t>
            </a:r>
          </a:p>
          <a:p>
            <a:pPr>
              <a:defRPr/>
            </a:pPr>
            <a:r>
              <a:rPr lang="en-US" dirty="0"/>
              <a:t>from the paradigm of passively networked end-computers,</a:t>
            </a:r>
          </a:p>
          <a:p>
            <a:pPr>
              <a:defRPr/>
            </a:pPr>
            <a:r>
              <a:rPr lang="en-US" dirty="0"/>
              <a:t>to that of end-computers being active components in distributed applications,</a:t>
            </a:r>
          </a:p>
          <a:p>
            <a:pPr>
              <a:defRPr/>
            </a:pPr>
            <a:r>
              <a:rPr lang="en-US" dirty="0"/>
              <a:t>actively participating, interacting, and contributing to those systems.</a:t>
            </a:r>
          </a:p>
          <a:p>
            <a:pPr>
              <a:defRPr/>
            </a:pPr>
            <a:endParaRPr lang="en-US" dirty="0"/>
          </a:p>
          <a:p>
            <a:pPr>
              <a:defRPr/>
            </a:pPr>
            <a:r>
              <a:rPr lang="en-US" dirty="0"/>
              <a:t>Distributed applications have grown larger, from large to massive scale.</a:t>
            </a:r>
          </a:p>
          <a:p>
            <a:pPr>
              <a:defRPr/>
            </a:pPr>
            <a:endParaRPr lang="en-US" dirty="0"/>
          </a:p>
          <a:p>
            <a:pPr>
              <a:defRPr/>
            </a:pPr>
            <a:r>
              <a:rPr lang="en-US" dirty="0"/>
              <a:t>Certainly, the most famous ---or infamous--- example are file-sharing systems</a:t>
            </a:r>
          </a:p>
          <a:p>
            <a:pPr>
              <a:defRPr/>
            </a:pPr>
            <a:r>
              <a:rPr lang="en-US" dirty="0"/>
              <a:t>---controversial with respect to legal issues---</a:t>
            </a:r>
          </a:p>
          <a:p>
            <a:pPr>
              <a:defRPr/>
            </a:pPr>
            <a:r>
              <a:rPr lang="en-US" dirty="0"/>
              <a:t>with up to millions of nodes interacting,</a:t>
            </a:r>
          </a:p>
          <a:p>
            <a:pPr>
              <a:defRPr/>
            </a:pPr>
            <a:r>
              <a:rPr lang="en-US" dirty="0"/>
              <a:t>but they are not the only example,</a:t>
            </a:r>
          </a:p>
          <a:p>
            <a:pPr>
              <a:defRPr/>
            </a:pPr>
            <a:r>
              <a:rPr lang="en-US" dirty="0"/>
              <a:t>neither are they necessarily used for illegal activity.</a:t>
            </a:r>
          </a:p>
          <a:p>
            <a:pPr>
              <a:defRPr/>
            </a:pPr>
            <a:endParaRPr lang="en-US" dirty="0"/>
          </a:p>
          <a:p>
            <a:pPr>
              <a:defRPr/>
            </a:pPr>
            <a:r>
              <a:rPr lang="en-US" dirty="0"/>
              <a:t>The increasing number of connected devices, and the proliferation of networks,</a:t>
            </a:r>
          </a:p>
          <a:p>
            <a:pPr>
              <a:defRPr/>
            </a:pPr>
            <a:r>
              <a:rPr lang="en-US" dirty="0"/>
              <a:t>provide no indication of a slowdown in this tendency.</a:t>
            </a:r>
          </a:p>
          <a:p>
            <a:pPr>
              <a:defRPr/>
            </a:pPr>
            <a:endParaRPr lang="en-US" dirty="0"/>
          </a:p>
          <a:p>
            <a:pPr>
              <a:defRPr/>
            </a:pPr>
            <a:r>
              <a:rPr lang="en-US" dirty="0"/>
              <a:t>Quite on the contrary, we anticipate new, unimaginable applications to come up.</a:t>
            </a:r>
          </a:p>
          <a:p>
            <a:pPr>
              <a:defRPr/>
            </a:pPr>
            <a:endParaRPr lang="en-US" dirty="0"/>
          </a:p>
          <a:p>
            <a:pPr>
              <a:defRPr/>
            </a:pPr>
            <a:r>
              <a:rPr lang="en-US" dirty="0"/>
              <a:t>The focus of my research, so far, has been to design fundamental protocols to</a:t>
            </a:r>
          </a:p>
          <a:p>
            <a:pPr>
              <a:defRPr/>
            </a:pPr>
            <a:r>
              <a:rPr lang="en-US" dirty="0"/>
              <a:t>build, manage, and handle massive scale decentralized systems.</a:t>
            </a:r>
          </a:p>
          <a:p>
            <a:pPr>
              <a:defRPr/>
            </a:pPr>
            <a:endParaRPr lang="en-US" dirty="0"/>
          </a:p>
          <a:p>
            <a:pPr>
              <a:defRPr/>
            </a:pPr>
            <a:endParaRPr lang="en-US" dirty="0"/>
          </a:p>
        </p:txBody>
      </p:sp>
      <p:sp>
        <p:nvSpPr>
          <p:cNvPr id="153604" name="Slide Number Placeholder 3"/>
          <p:cNvSpPr>
            <a:spLocks noGrp="1"/>
          </p:cNvSpPr>
          <p:nvPr>
            <p:ph type="sldNum" sz="quarter" idx="5"/>
          </p:nvPr>
        </p:nvSpPr>
        <p:spPr>
          <a:noFill/>
        </p:spPr>
        <p:txBody>
          <a:bodyPr/>
          <a:lstStyle/>
          <a:p>
            <a:fld id="{DB5739FC-1D5E-4A34-85BB-A842B68AC1FA}" type="slidenum">
              <a:rPr lang="el-GR" smtClean="0">
                <a:latin typeface="Arial" pitchFamily="34" charset="0"/>
              </a:rPr>
              <a:pPr/>
              <a:t>3</a:t>
            </a:fld>
            <a:endParaRPr lang="el-GR">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FB4A819-F031-4CC3-B50C-E81DFE755D30}" type="slidenum">
              <a:rPr lang="en-US"/>
              <a:pPr/>
              <a:t>26</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74726" y="4560889"/>
            <a:ext cx="5365750" cy="4319587"/>
          </a:xfrm>
          <a:noFill/>
          <a:ln/>
        </p:spPr>
        <p:txBody>
          <a:bodyPr/>
          <a:lstStyle/>
          <a:p>
            <a:pPr eaLnBrk="1" hangingPunct="1"/>
            <a:endParaRPr lang="en-US"/>
          </a:p>
          <a:p>
            <a:pPr eaLnBrk="1" hangingPunct="1"/>
            <a:endParaRPr lang="en-US"/>
          </a:p>
          <a:p>
            <a:pPr eaLnBrk="1" hangingPunct="1"/>
            <a:r>
              <a:rPr lang="en-US"/>
              <a:t>We have unpredictable IP addresses because there weren't enough to go around when the web happened. It's tempting to think that when enough new IP addresses are created, though, the old "One Device/One Address" regime will be restored, and the Net will return to its pre-P2P architecture.</a:t>
            </a:r>
          </a:p>
          <a:p>
            <a:pPr eaLnBrk="1" hangingPunct="1"/>
            <a:endParaRPr lang="en-US"/>
          </a:p>
          <a:p>
            <a:pPr eaLnBrk="1" hangingPunct="1"/>
            <a:r>
              <a:rPr lang="en-US"/>
              <a:t>This won't happen, because no matter how many new IP addresses there are, P2P systems often create addresses for things that aren't machines. Freenet and MojoNation create addresses for content intentionally spread across multiple computers. AIM and ICQ create names which refer to human beings and not machines. P2P is designed to handle unpredictability, and nothing is more unpredictable than the humans who use the network. As the Net becomes more human-centered, the need for addressing schemes that tolerate and even expect temporary and unstable patterns of use will grow.</a:t>
            </a:r>
          </a:p>
          <a:p>
            <a:pPr eaLnBrk="1" hangingPunct="1"/>
            <a:endParaRPr lang="en-US"/>
          </a:p>
          <a:p>
            <a:pPr eaLnBrk="1" hangingPunct="1"/>
            <a:endParaRPr lang="en-US"/>
          </a:p>
          <a:p>
            <a:pPr eaLnBrk="1" hangingPunct="1"/>
            <a:r>
              <a:rPr lang="en-US"/>
              <a:t>Irregularities and temporal nature of the network are treated as the norm, not as an exception.</a:t>
            </a:r>
          </a:p>
          <a:p>
            <a:pPr eaLnBrk="1" hangingPunct="1"/>
            <a:endParaRPr lang="en-US"/>
          </a:p>
          <a:p>
            <a:pPr eaLnBrk="1" hangingPunct="1"/>
            <a:r>
              <a:rPr lang="en-US"/>
              <a:t>The key characteristic that distinguishes P2P systems from other resource sharing systems is its symmetric communication model between peers, each of which acts as both a client and a server.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F109CD9-1F76-4680-8DFB-37738987A0A2}" type="slidenum">
              <a:rPr lang="en-US"/>
              <a:pPr/>
              <a:t>27</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t>Essentially, the main philosophy behind P2P is communal collaboration.</a:t>
            </a:r>
          </a:p>
          <a:p>
            <a:pPr eaLnBrk="1" hangingPunct="1"/>
            <a:endParaRPr lang="en-US"/>
          </a:p>
          <a:p>
            <a:pPr eaLnBrk="1" hangingPunct="1"/>
            <a:endParaRPr lang="en-US"/>
          </a:p>
          <a:p>
            <a:pPr eaLnBrk="1" hangingPunct="1"/>
            <a:r>
              <a:rPr lang="en-US"/>
              <a:t>To illustrate this, in a P2P system, every computer that joins the system…</a:t>
            </a:r>
          </a:p>
          <a:p>
            <a:pPr eaLnBrk="1" hangingPunct="1"/>
            <a:endParaRPr lang="en-US"/>
          </a:p>
          <a:p>
            <a:pPr eaLnBrk="1" hangingPunct="1"/>
            <a:r>
              <a:rPr lang="en-US"/>
              <a:t>…in its role as a client, adds to the total workload of the system…</a:t>
            </a:r>
          </a:p>
          <a:p>
            <a:pPr eaLnBrk="1" hangingPunct="1"/>
            <a:endParaRPr lang="en-US"/>
          </a:p>
          <a:p>
            <a:pPr eaLnBrk="1" hangingPunct="1"/>
            <a:r>
              <a:rPr lang="en-US"/>
              <a:t>…but at the same time, in its function as a server, in principle it also relieves the system of a comparable share of the total workload.</a:t>
            </a:r>
          </a:p>
          <a:p>
            <a:pPr eaLnBrk="1" hangingPunct="1"/>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E931C56-99B0-4471-92BE-5971D05D14C2}" type="slidenum">
              <a:rPr lang="en-US"/>
              <a:pPr/>
              <a:t>28</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a:p>
            <a:pPr eaLnBrk="1" hangingPunct="1"/>
            <a:r>
              <a:rPr lang="en-US"/>
              <a:t>The interesting property of this model, is that system load and system resources grow aside, and proportionally to the number of participating computers.</a:t>
            </a:r>
          </a:p>
          <a:p>
            <a:pPr eaLnBrk="1" hangingPunct="1"/>
            <a:endParaRPr lang="en-US"/>
          </a:p>
          <a:p>
            <a:pPr eaLnBrk="1" hangingPunct="1"/>
            <a:r>
              <a:rPr lang="en-US"/>
              <a:t>As a result, P2P systems tend to be extremely scalable, and can spontaneously adapt to unexpected increase or decrease in demand.</a:t>
            </a:r>
          </a:p>
          <a:p>
            <a:pPr eaLnBrk="1" hangingPunct="1"/>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E8F95DB-90D2-4C3F-AADB-9202D583858F}" type="slidenum">
              <a:rPr lang="en-US"/>
              <a:pPr/>
              <a:t>29</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a:t>Ok, let’s now get a bit more technical,</a:t>
            </a:r>
          </a:p>
          <a:p>
            <a:pPr eaLnBrk="1" hangingPunct="1"/>
            <a:r>
              <a:rPr lang="en-US"/>
              <a:t>and talk about notions and issues that are fundamental to P2P systems.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8864D6D-B5A4-4A48-BFDA-347C553A6560}" type="slidenum">
              <a:rPr lang="en-US"/>
              <a:pPr/>
              <a:t>30</a:t>
            </a:fld>
            <a:endParaRPr lang="en-US"/>
          </a:p>
        </p:txBody>
      </p:sp>
      <p:sp>
        <p:nvSpPr>
          <p:cNvPr id="99331" name="Rectangle 2"/>
          <p:cNvSpPr>
            <a:spLocks noGrp="1" noRot="1" noChangeAspect="1" noChangeArrowheads="1" noTextEdit="1"/>
          </p:cNvSpPr>
          <p:nvPr>
            <p:ph type="sldImg"/>
          </p:nvPr>
        </p:nvSpPr>
        <p:spPr>
          <a:xfrm>
            <a:off x="1257300" y="720725"/>
            <a:ext cx="4802188" cy="3600450"/>
          </a:xfrm>
          <a:ln/>
        </p:spPr>
      </p:sp>
      <p:sp>
        <p:nvSpPr>
          <p:cNvPr id="99332" name="Rectangle 3"/>
          <p:cNvSpPr>
            <a:spLocks noGrp="1" noChangeArrowheads="1"/>
          </p:cNvSpPr>
          <p:nvPr>
            <p:ph type="body" idx="1"/>
          </p:nvPr>
        </p:nvSpPr>
        <p:spPr>
          <a:xfrm>
            <a:off x="731839" y="4562475"/>
            <a:ext cx="5851525" cy="4318000"/>
          </a:xfrm>
          <a:noFill/>
          <a:ln/>
        </p:spPr>
        <p:txBody>
          <a:bodyPr/>
          <a:lstStyle/>
          <a:p>
            <a:pPr eaLnBrk="1" hangingPunct="1"/>
            <a:r>
              <a:rPr lang="en-US" dirty="0"/>
              <a:t>The most fundamental notion behind P2P systems is that of OVERLAYS.</a:t>
            </a:r>
          </a:p>
          <a:p>
            <a:pPr eaLnBrk="1" hangingPunct="1"/>
            <a:r>
              <a:rPr lang="en-US" dirty="0"/>
              <a:t>Computers are connected to each other via routers,</a:t>
            </a:r>
          </a:p>
          <a:p>
            <a:pPr eaLnBrk="1" hangingPunct="1"/>
            <a:r>
              <a:rPr lang="en-US" dirty="0"/>
              <a:t>which can (in principle) route packets between any of them.</a:t>
            </a:r>
          </a:p>
          <a:p>
            <a:pPr eaLnBrk="1" hangingPunct="1"/>
            <a:endParaRPr lang="en-US" dirty="0"/>
          </a:p>
          <a:p>
            <a:pPr eaLnBrk="1" hangingPunct="1"/>
            <a:r>
              <a:rPr lang="en-US" dirty="0"/>
              <a:t>However, in a P2P application, we only care about the communication between participants of the application.</a:t>
            </a:r>
          </a:p>
          <a:p>
            <a:pPr eaLnBrk="1" hangingPunct="1"/>
            <a:r>
              <a:rPr lang="en-US" dirty="0"/>
              <a:t>Moreover [CLICK], we create an abstraction of the physical network, which we call the OVERLAY NETWORK.</a:t>
            </a:r>
          </a:p>
          <a:p>
            <a:pPr eaLnBrk="1" hangingPunct="1"/>
            <a:endParaRPr lang="en-US" dirty="0"/>
          </a:p>
          <a:p>
            <a:pPr eaLnBrk="1" hangingPunct="1"/>
            <a:r>
              <a:rPr lang="en-US" dirty="0"/>
              <a:t>The overlay network consists of the participant nodes, and links among them.</a:t>
            </a:r>
          </a:p>
          <a:p>
            <a:pPr eaLnBrk="1" hangingPunct="1"/>
            <a:r>
              <a:rPr lang="en-US" dirty="0"/>
              <a:t>The links are logical links.</a:t>
            </a:r>
          </a:p>
          <a:p>
            <a:pPr eaLnBrk="1" hangingPunct="1"/>
            <a:r>
              <a:rPr lang="en-US" dirty="0"/>
              <a:t>A link from a node A to a node B means that A can send a message to B, for instance, A knows B’s address.</a:t>
            </a:r>
          </a:p>
          <a:p>
            <a:pPr eaLnBrk="1" hangingPunct="1"/>
            <a:r>
              <a:rPr lang="en-US" dirty="0"/>
              <a:t>The fact that a message from A to B goes in reality through some routers, is of no interest to the P2P app.</a:t>
            </a:r>
          </a:p>
          <a:p>
            <a:pPr eaLnBrk="1" hangingPunct="1"/>
            <a:endParaRPr lang="en-US" dirty="0"/>
          </a:p>
          <a:p>
            <a:pPr eaLnBrk="1" hangingPunct="1"/>
            <a:r>
              <a:rPr lang="en-US" dirty="0"/>
              <a:t>Basic idea</a:t>
            </a:r>
          </a:p>
          <a:p>
            <a:pPr eaLnBrk="1" hangingPunct="1">
              <a:buFontTx/>
              <a:buChar char="-"/>
            </a:pPr>
            <a:r>
              <a:rPr lang="en-US" dirty="0"/>
              <a:t>Treat multiple hops through IP network as one hop in an overlay network</a:t>
            </a:r>
          </a:p>
          <a:p>
            <a:pPr eaLnBrk="1" hangingPunct="1">
              <a:buFontTx/>
              <a:buChar char="-"/>
            </a:pPr>
            <a:r>
              <a:rPr lang="en-US" dirty="0"/>
              <a:t>Run routing protocol on overlay nodes</a:t>
            </a:r>
          </a:p>
          <a:p>
            <a:pPr eaLnBrk="1" hangingPunct="1"/>
            <a:endParaRPr lang="en-US" dirty="0"/>
          </a:p>
          <a:p>
            <a:pPr eaLnBrk="1" hangingPunct="1"/>
            <a:r>
              <a:rPr lang="en-US" dirty="0"/>
              <a:t>Why?</a:t>
            </a:r>
          </a:p>
          <a:p>
            <a:pPr eaLnBrk="1" hangingPunct="1">
              <a:buFontTx/>
              <a:buChar char="-"/>
            </a:pPr>
            <a:r>
              <a:rPr lang="en-US" dirty="0"/>
              <a:t>For membership management </a:t>
            </a:r>
            <a:r>
              <a:rPr lang="en-US" dirty="0">
                <a:cs typeface="Arial" charset="0"/>
              </a:rPr>
              <a:t>—</a:t>
            </a:r>
            <a:r>
              <a:rPr lang="en-US" dirty="0"/>
              <a:t> information should be possible to flow between participants, and only them. Since no central authority maintains a list of who the members are and how to reach them, this information should be maintained by nodes themselves.</a:t>
            </a:r>
          </a:p>
          <a:p>
            <a:pPr eaLnBrk="1" hangingPunct="1">
              <a:buFontTx/>
              <a:buChar char="-"/>
            </a:pPr>
            <a:r>
              <a:rPr lang="en-US" dirty="0"/>
              <a:t>For functionality </a:t>
            </a:r>
            <a:r>
              <a:rPr lang="en-US" dirty="0">
                <a:cs typeface="Arial" charset="0"/>
              </a:rPr>
              <a:t>—</a:t>
            </a:r>
            <a:r>
              <a:rPr lang="en-US" dirty="0"/>
              <a:t> can provide new features such as multicast, active processing, security, caching, </a:t>
            </a:r>
            <a:r>
              <a:rPr lang="en-US" dirty="0" err="1"/>
              <a:t>transcoding</a:t>
            </a:r>
            <a:r>
              <a:rPr lang="en-US" dirty="0"/>
              <a:t>, storing/querying, etc.</a:t>
            </a:r>
          </a:p>
          <a:p>
            <a:pPr eaLnBrk="1" hangingPunct="1">
              <a:buFontTx/>
              <a:buChar char="-"/>
            </a:pPr>
            <a:r>
              <a:rPr lang="en-US" dirty="0"/>
              <a:t>#For performance </a:t>
            </a:r>
            <a:r>
              <a:rPr lang="en-US" dirty="0">
                <a:cs typeface="Arial" charset="0"/>
              </a:rPr>
              <a:t>—</a:t>
            </a:r>
            <a:r>
              <a:rPr lang="en-US" dirty="0"/>
              <a:t> can run more clever protocol on overlay</a:t>
            </a:r>
          </a:p>
          <a:p>
            <a:pPr eaLnBrk="1" hangingPunct="1">
              <a:buFontTx/>
              <a:buChar char="-"/>
            </a:pPr>
            <a:r>
              <a:rPr lang="en-US" dirty="0"/>
              <a:t>#For efficiency </a:t>
            </a:r>
            <a:r>
              <a:rPr lang="en-US" dirty="0">
                <a:cs typeface="Arial" charset="0"/>
              </a:rPr>
              <a:t>—</a:t>
            </a:r>
            <a:r>
              <a:rPr lang="en-US" dirty="0"/>
              <a:t> can make core routers very simple</a:t>
            </a:r>
          </a:p>
          <a:p>
            <a:pPr eaLnBrk="1" hangingPunct="1"/>
            <a:endParaRPr lang="en-US" dirty="0"/>
          </a:p>
          <a:p>
            <a:pPr eaLnBrk="1" hangingPunct="1"/>
            <a:r>
              <a:rPr lang="en-US" dirty="0"/>
              <a:t>How to build an efficient overlay?</a:t>
            </a:r>
          </a:p>
          <a:p>
            <a:pPr eaLnBrk="1" hangingPunct="1">
              <a:buFontTx/>
              <a:buChar char="-"/>
            </a:pPr>
            <a:r>
              <a:rPr lang="en-US" dirty="0"/>
              <a:t>Probably don’t want all N</a:t>
            </a:r>
            <a:r>
              <a:rPr lang="en-US" baseline="30000" dirty="0"/>
              <a:t>2</a:t>
            </a:r>
            <a:r>
              <a:rPr lang="en-US" dirty="0"/>
              <a:t> links — which links to create?</a:t>
            </a:r>
          </a:p>
          <a:p>
            <a:pPr eaLnBrk="1" hangingPunct="1">
              <a:buFontTx/>
              <a:buChar char="-"/>
            </a:pPr>
            <a:r>
              <a:rPr lang="en-US" dirty="0"/>
              <a:t>Topology: how to know what is nearby and what is efficient?</a:t>
            </a:r>
          </a:p>
          <a:p>
            <a:pPr eaLnBrk="1" hangingPunct="1">
              <a:buFontTx/>
              <a:buChar char="-"/>
            </a:pPr>
            <a:r>
              <a:rPr lang="en-US" dirty="0"/>
              <a:t>How to maintain and update links in case of changes?</a:t>
            </a:r>
          </a:p>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43DAFAD-4EDB-4CBA-9E8A-3D10D2A4EA1B}" type="slidenum">
              <a:rPr lang="en-US"/>
              <a:pPr/>
              <a:t>31</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a:t>Based on the type of overlay employed, P2P systems can be grouped in some categories.</a:t>
            </a:r>
          </a:p>
          <a:p>
            <a:pPr eaLnBrk="1" hangingPunct="1"/>
            <a:endParaRPr lang="en-US"/>
          </a:p>
          <a:p>
            <a:pPr eaLnBrk="1" hangingPunct="1"/>
            <a:r>
              <a:rPr lang="en-US"/>
              <a:t>The main distinction is made between structured and unstructured P2P systems.</a:t>
            </a:r>
          </a:p>
          <a:p>
            <a:pPr eaLnBrk="1" hangingPunct="1"/>
            <a:r>
              <a:rPr lang="en-US"/>
              <a:t>In short, in unstructured P2P, any two nodes could establish a link among themselves.</a:t>
            </a:r>
          </a:p>
          <a:p>
            <a:pPr eaLnBrk="1" hangingPunct="1"/>
            <a:r>
              <a:rPr lang="en-US"/>
              <a:t>Topology evolves at random, or to reflect desired properties of linked nodes.</a:t>
            </a:r>
          </a:p>
          <a:p>
            <a:pPr eaLnBrk="1" hangingPunct="1"/>
            <a:r>
              <a:rPr lang="en-US"/>
              <a:t>In structured, the topology is strictly determined by node IDs.</a:t>
            </a:r>
          </a:p>
          <a:p>
            <a:pPr eaLnBrk="1" hangingPunct="1"/>
            <a:endParaRPr lang="en-US"/>
          </a:p>
          <a:p>
            <a:pPr eaLnBrk="1" hangingPunct="1"/>
            <a:r>
              <a:rPr lang="en-US"/>
              <a:t>Unstructured are further subdivided in more categories.</a:t>
            </a:r>
          </a:p>
          <a:p>
            <a:pPr eaLnBrk="1" hangingPunct="1"/>
            <a:r>
              <a:rPr lang="en-US"/>
              <a:t>Centralized…</a:t>
            </a:r>
          </a:p>
          <a:p>
            <a:pPr eaLnBrk="1" hangingPunct="1"/>
            <a:r>
              <a:rPr lang="en-US"/>
              <a:t>Pure…</a:t>
            </a:r>
          </a:p>
          <a:p>
            <a:pPr eaLnBrk="1" hangingPunct="1"/>
            <a:r>
              <a:rPr lang="en-US"/>
              <a:t>Hybrid…</a:t>
            </a:r>
          </a:p>
          <a:p>
            <a:pPr eaLnBrk="1" hangingPunct="1"/>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AB8DAB5-EEFF-40B0-89DA-51F2827C4C72}" type="slidenum">
              <a:rPr lang="en-US"/>
              <a:pPr/>
              <a:t>32</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a:t>Based on the type of overlay employed, P2P systems can be grouped in some categories.</a:t>
            </a:r>
          </a:p>
          <a:p>
            <a:pPr eaLnBrk="1" hangingPunct="1"/>
            <a:endParaRPr lang="en-US"/>
          </a:p>
          <a:p>
            <a:pPr eaLnBrk="1" hangingPunct="1"/>
            <a:r>
              <a:rPr lang="en-US"/>
              <a:t>The main distinction is made between structured and unstructured P2P systems.</a:t>
            </a:r>
          </a:p>
          <a:p>
            <a:pPr eaLnBrk="1" hangingPunct="1"/>
            <a:r>
              <a:rPr lang="en-US"/>
              <a:t>In short, in unstructured P2P, any two nodes could establish a link among themselves.</a:t>
            </a:r>
          </a:p>
          <a:p>
            <a:pPr eaLnBrk="1" hangingPunct="1"/>
            <a:r>
              <a:rPr lang="en-US"/>
              <a:t>Topology evolves at random, or to reflect desired properties of linked nodes.</a:t>
            </a:r>
          </a:p>
          <a:p>
            <a:pPr eaLnBrk="1" hangingPunct="1"/>
            <a:r>
              <a:rPr lang="en-US"/>
              <a:t>In structured, the topology is strictly determined by node IDs.</a:t>
            </a:r>
          </a:p>
          <a:p>
            <a:pPr eaLnBrk="1" hangingPunct="1"/>
            <a:endParaRPr lang="en-US"/>
          </a:p>
          <a:p>
            <a:pPr eaLnBrk="1" hangingPunct="1"/>
            <a:r>
              <a:rPr lang="en-US"/>
              <a:t>Unstructured are further subdivided in more categories.</a:t>
            </a:r>
          </a:p>
          <a:p>
            <a:pPr eaLnBrk="1" hangingPunct="1"/>
            <a:r>
              <a:rPr lang="en-US"/>
              <a:t>Centralized…</a:t>
            </a:r>
          </a:p>
          <a:p>
            <a:pPr eaLnBrk="1" hangingPunct="1"/>
            <a:r>
              <a:rPr lang="en-US"/>
              <a:t>Pure…</a:t>
            </a:r>
          </a:p>
          <a:p>
            <a:pPr eaLnBrk="1" hangingPunct="1"/>
            <a:r>
              <a:rPr lang="en-US"/>
              <a:t>Hybrid…</a:t>
            </a:r>
          </a:p>
          <a:p>
            <a:pPr eaLnBrk="1" hangingPunct="1"/>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86E9F94-95A8-4D4D-9405-7811A9F69B78}" type="slidenum">
              <a:rPr lang="en-US"/>
              <a:pPr/>
              <a:t>33</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E1CC541-7F23-457A-88F0-A70677AFED69}" type="slidenum">
              <a:rPr lang="en-US"/>
              <a:pPr/>
              <a:t>34</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B7B90BC-80FD-429B-9D9B-FCD65F93D122}" type="slidenum">
              <a:rPr lang="en-US"/>
              <a:pPr/>
              <a:t>35</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a:p>
            <a:pPr eaLnBrk="1" hangingPunct="1"/>
            <a:r>
              <a:rPr lang="en-US"/>
              <a:t>These refer to technical issues of the protocol, to make sure that it is fair towards all nodes.</a:t>
            </a:r>
          </a:p>
          <a:p>
            <a:pPr eaLnBrk="1" hangingPunct="1"/>
            <a:endParaRPr lang="en-US"/>
          </a:p>
          <a:p>
            <a:pPr eaLnBrk="1" hangingPunct="1"/>
            <a:r>
              <a:rPr lang="en-US"/>
              <a:t>But when it comes to fairness, there’s a second dimension…</a:t>
            </a:r>
          </a:p>
          <a:p>
            <a:pPr eaLnBrk="1" hangingPunct="1"/>
            <a:r>
              <a:rPr lang="en-US"/>
              <a:t>…Fairness can be hurt by users!!</a:t>
            </a:r>
          </a:p>
          <a:p>
            <a:pPr eaLnBrk="1" hangingPunct="1"/>
            <a:endParaRPr lang="en-US"/>
          </a:p>
          <a:p>
            <a:pPr eaLnBrk="1" hangingPunct="1"/>
            <a:r>
              <a:rPr lang="en-US"/>
              <a:t>Users often tend to be selfish, and typically are independent.</a:t>
            </a:r>
          </a:p>
          <a:p>
            <a:pPr eaLnBrk="1" hangingPunct="1"/>
            <a:r>
              <a:rPr lang="en-US"/>
              <a:t>They try to maximize their own benefit.</a:t>
            </a:r>
          </a:p>
          <a:p>
            <a:pPr eaLnBrk="1" hangingPunct="1"/>
            <a:r>
              <a:rPr lang="en-US"/>
              <a:t>For any P2P application, there will be someone to write a client that tried to cheat on the system, making use of it without contributing in resources!</a:t>
            </a:r>
          </a:p>
          <a:p>
            <a:pPr eaLnBrk="1" hangingPunct="1"/>
            <a:endParaRPr lang="en-US"/>
          </a:p>
          <a:p>
            <a:pPr eaLnBrk="1" hangingPunct="1"/>
            <a:r>
              <a:rPr lang="en-US"/>
              <a:t>A P2P application that could be vulnerable to such a selfish misuse, should be designed with built-in incentives for fair play.</a:t>
            </a:r>
          </a:p>
          <a:p>
            <a:pPr eaLnBrk="1" hangingPunct="1"/>
            <a:r>
              <a:rPr lang="en-US"/>
              <a:t>This </a:t>
            </a:r>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a:latin typeface="Arial" pitchFamily="34" charset="0"/>
            </a:endParaRPr>
          </a:p>
        </p:txBody>
      </p:sp>
      <p:sp>
        <p:nvSpPr>
          <p:cNvPr id="154628" name="Slide Number Placeholder 3"/>
          <p:cNvSpPr>
            <a:spLocks noGrp="1"/>
          </p:cNvSpPr>
          <p:nvPr>
            <p:ph type="sldNum" sz="quarter" idx="5"/>
          </p:nvPr>
        </p:nvSpPr>
        <p:spPr>
          <a:noFill/>
        </p:spPr>
        <p:txBody>
          <a:bodyPr/>
          <a:lstStyle/>
          <a:p>
            <a:fld id="{975F56BB-911F-4E81-823C-A787672A689E}" type="slidenum">
              <a:rPr lang="el-GR" smtClean="0">
                <a:latin typeface="Arial" pitchFamily="34" charset="0"/>
              </a:rPr>
              <a:pPr/>
              <a:t>7</a:t>
            </a:fld>
            <a:endParaRPr lang="el-GR">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70C2E01-560B-4B7E-90FF-952866CA1D67}" type="slidenum">
              <a:rPr lang="en-US"/>
              <a:pPr/>
              <a:t>36</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7D30D7D-E41E-4BE0-8110-544F73B55893}" type="slidenum">
              <a:rPr lang="en-US"/>
              <a:pPr/>
              <a:t>37</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a:t>And from DYNAMICITY we move on to FAULT TOLERANCE,</a:t>
            </a:r>
          </a:p>
          <a:p>
            <a:pPr eaLnBrk="1" hangingPunct="1"/>
            <a:r>
              <a:rPr lang="en-US"/>
              <a:t>which is, as I will explain a highly correlated issue.</a:t>
            </a:r>
          </a:p>
          <a:p>
            <a:pPr eaLnBrk="1" hangingPunct="1"/>
            <a:endParaRPr lang="en-US"/>
          </a:p>
          <a:p>
            <a:pPr eaLnBrk="1" hangingPunct="1"/>
            <a:r>
              <a:rPr lang="en-US"/>
              <a:t>FT has to do with …</a:t>
            </a:r>
          </a:p>
          <a:p>
            <a:pPr eaLnBrk="1" hangingPunct="1"/>
            <a:endParaRPr lang="en-US"/>
          </a:p>
          <a:p>
            <a:pPr eaLnBrk="1" hangingPunct="1"/>
            <a:endParaRPr lang="en-US"/>
          </a:p>
          <a:p>
            <a:pPr eaLnBrk="1" hangingPunct="1"/>
            <a:r>
              <a:rPr lang="en-US"/>
              <a:t>So, can anyone guess why FT is related to DYNAMICITY?</a:t>
            </a:r>
          </a:p>
          <a:p>
            <a:pPr eaLnBrk="1" hangingPunct="1"/>
            <a:r>
              <a:rPr lang="en-US"/>
              <a:t>Well, the reason FT and DYNAMICITY are so very related is that, in P2P systems they are typically addressed together!</a:t>
            </a:r>
          </a:p>
          <a:p>
            <a:pPr eaLnBrk="1" hangingPunct="1"/>
            <a:endParaRPr lang="en-US"/>
          </a:p>
          <a:p>
            <a:pPr eaLnBrk="1" hangingPunct="1"/>
            <a:r>
              <a:rPr lang="en-US"/>
              <a:t>A node crashing due to a fault, usually has the same effect as a node shutting down and disconnecting.</a:t>
            </a:r>
          </a:p>
          <a:p>
            <a:pPr eaLnBrk="1" hangingPunct="1"/>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E78001F-2A22-4E0E-BCFF-51D4CAD0E990}" type="slidenum">
              <a:rPr lang="en-US"/>
              <a:pPr/>
              <a:t>38</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a:t>And here comes Self-Organization, an issue so central to P2P systems that it made it to the title of the course! </a:t>
            </a:r>
            <a:r>
              <a:rPr lang="en-US">
                <a:sym typeface="Wingdings" pitchFamily="2" charset="2"/>
              </a:rPr>
              <a:t></a:t>
            </a:r>
          </a:p>
          <a:p>
            <a:pPr eaLnBrk="1" hangingPunct="1"/>
            <a:endParaRPr lang="en-US"/>
          </a:p>
          <a:p>
            <a:pPr eaLnBrk="1" hangingPunct="1"/>
            <a:r>
              <a:rPr lang="en-US"/>
              <a:t>A P2P system is a dynamic system, with changes happening all the time.</a:t>
            </a:r>
          </a:p>
          <a:p>
            <a:pPr eaLnBrk="1" hangingPunct="1"/>
            <a:r>
              <a:rPr lang="en-US"/>
              <a:t>It is in a continuous mode of reparation.</a:t>
            </a:r>
          </a:p>
          <a:p>
            <a:pPr eaLnBrk="1" hangingPunct="1"/>
            <a:endParaRPr lang="en-US"/>
          </a:p>
          <a:p>
            <a:pPr eaLnBrk="1" hangingPunct="1"/>
            <a:r>
              <a:rPr lang="en-US"/>
              <a:t>But, no one has a complete picture of a P2P system!</a:t>
            </a:r>
          </a:p>
          <a:p>
            <a:pPr eaLnBrk="1" hangingPunct="1"/>
            <a:r>
              <a:rPr lang="en-US"/>
              <a:t>No one keeps the full state, to take centralized decisions on how to address certain faults, changes, etc.</a:t>
            </a:r>
          </a:p>
          <a:p>
            <a:pPr eaLnBrk="1" hangingPunct="1"/>
            <a:endParaRPr lang="en-US"/>
          </a:p>
          <a:p>
            <a:pPr eaLnBrk="1" hangingPunct="1"/>
            <a:r>
              <a:rPr lang="en-US"/>
              <a:t>Each node acts on its own, based on the relatively small, local knowledge it has of the network.</a:t>
            </a:r>
          </a:p>
          <a:p>
            <a:pPr eaLnBrk="1" hangingPunct="1"/>
            <a:endParaRPr lang="en-US"/>
          </a:p>
          <a:p>
            <a:pPr eaLnBrk="1" hangingPunct="1"/>
            <a:r>
              <a:rPr lang="en-US"/>
              <a:t>But such local decisions should lead to globally smooth operation.</a:t>
            </a:r>
          </a:p>
          <a:p>
            <a:pPr eaLnBrk="1" hangingPunct="1"/>
            <a:r>
              <a:rPr lang="en-US"/>
              <a:t>The emerging functionality of the system from a global point of view should operate in harmony.</a:t>
            </a:r>
          </a:p>
          <a:p>
            <a:pPr eaLnBrk="1" hangingPunct="1"/>
            <a:endParaRPr lang="en-US"/>
          </a:p>
          <a:p>
            <a:pPr eaLnBrk="1" hangingPunct="1"/>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276D5D8-A58A-442D-9B62-E7F7DDF854C5}" type="slidenum">
              <a:rPr lang="en-US"/>
              <a:pPr/>
              <a:t>39</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CFA3CF4-E01E-4D5B-904B-9866D225304D}" type="slidenum">
              <a:rPr lang="en-US"/>
              <a:pPr/>
              <a:t>40</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185CA6A-7D71-4300-AB1B-8C841D725FC3}" type="slidenum">
              <a:rPr lang="en-US"/>
              <a:pPr/>
              <a:t>41</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0A6DF17-CD03-453F-9940-0EE7665552FC}" type="slidenum">
              <a:rPr lang="en-US"/>
              <a:pPr/>
              <a:t>42</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CF01E5E-1983-4A65-881C-7B4214811D5E}" type="slidenum">
              <a:rPr lang="en-US"/>
              <a:pPr/>
              <a:t>43</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9415943-0EFF-4411-A950-1C525CD45779}" type="slidenum">
              <a:rPr lang="en-US"/>
              <a:pPr/>
              <a:t>44</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a:t>So far, I have referred almost exclusively to file-sharing applications, as these are the most widely known.</a:t>
            </a:r>
          </a:p>
          <a:p>
            <a:pPr eaLnBrk="1" hangingPunct="1"/>
            <a:endParaRPr lang="en-US"/>
          </a:p>
          <a:p>
            <a:pPr eaLnBrk="1" hangingPunct="1"/>
            <a:r>
              <a:rPr lang="en-US"/>
              <a:t>But I mentioned that P2P is not just file-sharing…</a:t>
            </a:r>
          </a:p>
          <a:p>
            <a:pPr eaLnBrk="1" hangingPunct="1"/>
            <a:endParaRPr lang="en-US"/>
          </a:p>
          <a:p>
            <a:pPr eaLnBrk="1" hangingPunct="1"/>
            <a:r>
              <a:rPr lang="en-US"/>
              <a:t>…can someone give me some ideas of P2P systems,</a:t>
            </a:r>
          </a:p>
          <a:p>
            <a:pPr eaLnBrk="1" hangingPunct="1"/>
            <a:r>
              <a:rPr lang="en-US"/>
              <a:t>apart from file-sharing of course???</a:t>
            </a:r>
          </a:p>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6C6C02C-9D41-481B-A5C3-6FB1AA249341}" type="slidenum">
              <a:rPr lang="en-US"/>
              <a:pPr/>
              <a:t>45</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a:t>A good way to classify P2P applications is based on the type of resource that is shared.</a:t>
            </a:r>
          </a:p>
          <a:p>
            <a:pPr eaLnBrk="1" hangingPunct="1"/>
            <a:r>
              <a:rPr lang="en-US"/>
              <a:t>Based on that, we can have a high-level grouping of P2P apps in 5 categories.</a:t>
            </a:r>
          </a:p>
          <a:p>
            <a:pPr eaLnBrk="1" hangingPunct="1"/>
            <a:r>
              <a:rPr lang="en-US"/>
              <a:t>In many cases the boundaries of such groups are not clear, and applications can belong to more than one group.</a:t>
            </a:r>
          </a:p>
          <a:p>
            <a:pPr eaLnBrk="1" hangingPunct="1"/>
            <a:endParaRPr lang="en-US"/>
          </a:p>
          <a:p>
            <a:pPr eaLnBrk="1" hangingPunct="1"/>
            <a:r>
              <a:rPr lang="en-US"/>
              <a:t>So, the resources that can be shared are:</a:t>
            </a:r>
          </a:p>
          <a:p>
            <a:pPr eaLnBrk="1" hangingPunct="1">
              <a:buFontTx/>
              <a:buChar char="-"/>
            </a:pPr>
            <a:r>
              <a:rPr lang="en-US"/>
              <a:t>CONTENT: sharing files, and generally information and data that peers already possess. They could discover content, aggregate content, filter content, and generally manage content that they already possess.</a:t>
            </a:r>
          </a:p>
          <a:p>
            <a:pPr eaLnBrk="1" hangingPunct="1">
              <a:buFontTx/>
              <a:buChar char="-"/>
            </a:pPr>
            <a:r>
              <a:rPr lang="en-US"/>
              <a:t>STORAGE: peers offer some of their storage capacity to form a network storage service, to help caching content for faster access, to help replicating content to increase data persistence, etc.</a:t>
            </a:r>
          </a:p>
          <a:p>
            <a:pPr eaLnBrk="1" hangingPunct="1">
              <a:buFontTx/>
              <a:buChar char="-"/>
            </a:pPr>
            <a:r>
              <a:rPr lang="en-US"/>
              <a:t>BANDWIDTH: peers offer their bandwidth capacity, to enhance the quick dissemination of information to very large sets of nodes, to facilitate access to some data, etc.</a:t>
            </a:r>
          </a:p>
          <a:p>
            <a:pPr eaLnBrk="1" hangingPunct="1">
              <a:buFontTx/>
              <a:buChar char="-"/>
            </a:pPr>
            <a:r>
              <a:rPr lang="en-US"/>
              <a:t>CPU: peers offer their computational capacity, to contribute in solving very computational demanding problems. This is the GRID COMPUTING model.</a:t>
            </a:r>
          </a:p>
          <a:p>
            <a:pPr eaLnBrk="1" hangingPunct="1">
              <a:buFontTx/>
              <a:buChar char="-"/>
            </a:pPr>
            <a:r>
              <a:rPr lang="en-US"/>
              <a:t>COLLABORATION: the point of interest is the management of distributed information, such as people’s presence, communication between people, gaming, collaborative editing of files, etc.</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a:latin typeface="Arial" pitchFamily="34" charset="0"/>
            </a:endParaRPr>
          </a:p>
        </p:txBody>
      </p:sp>
      <p:sp>
        <p:nvSpPr>
          <p:cNvPr id="155652" name="Slide Number Placeholder 3"/>
          <p:cNvSpPr>
            <a:spLocks noGrp="1"/>
          </p:cNvSpPr>
          <p:nvPr>
            <p:ph type="sldNum" sz="quarter" idx="5"/>
          </p:nvPr>
        </p:nvSpPr>
        <p:spPr>
          <a:noFill/>
        </p:spPr>
        <p:txBody>
          <a:bodyPr/>
          <a:lstStyle/>
          <a:p>
            <a:fld id="{A7A0DDDC-7DD6-42FB-82B4-147AE9358130}" type="slidenum">
              <a:rPr lang="el-GR" smtClean="0">
                <a:latin typeface="Arial" pitchFamily="34" charset="0"/>
              </a:rPr>
              <a:pPr/>
              <a:t>9</a:t>
            </a:fld>
            <a:endParaRPr lang="el-GR">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D6EE379-08F4-4E3A-9F79-76FBCE72B89E}" type="slidenum">
              <a:rPr lang="en-US"/>
              <a:pPr/>
              <a:t>46</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705638D-FF52-4991-88C4-6E6BA19137EC}" type="slidenum">
              <a:rPr lang="en-US"/>
              <a:pPr/>
              <a:t>47</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0D299E8-E5D0-4D36-89F4-B312AC333E0A}" type="slidenum">
              <a:rPr lang="en-US"/>
              <a:pPr/>
              <a:t>48</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F183CF8-60DD-4507-AEA7-153DD1E5F726}" type="slidenum">
              <a:rPr lang="en-US"/>
              <a:pPr/>
              <a:t>51</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DC4628C-2025-40B9-B4BB-F21943BC03B2}" type="slidenum">
              <a:rPr lang="en-US"/>
              <a:pPr/>
              <a:t>53</a:t>
            </a:fld>
            <a:endParaRPr lang="en-US"/>
          </a:p>
        </p:txBody>
      </p:sp>
      <p:sp>
        <p:nvSpPr>
          <p:cNvPr id="119811" name="Rectangle 2"/>
          <p:cNvSpPr>
            <a:spLocks noGrp="1" noRot="1" noChangeAspect="1" noChangeArrowheads="1" noTextEdit="1"/>
          </p:cNvSpPr>
          <p:nvPr>
            <p:ph type="sldImg"/>
          </p:nvPr>
        </p:nvSpPr>
        <p:spPr>
          <a:xfrm>
            <a:off x="1257300" y="720725"/>
            <a:ext cx="4802188" cy="3600450"/>
          </a:xfrm>
          <a:ln/>
        </p:spPr>
      </p:sp>
      <p:sp>
        <p:nvSpPr>
          <p:cNvPr id="119812" name="Rectangle 3"/>
          <p:cNvSpPr>
            <a:spLocks noGrp="1" noChangeArrowheads="1"/>
          </p:cNvSpPr>
          <p:nvPr>
            <p:ph type="body" idx="1"/>
          </p:nvPr>
        </p:nvSpPr>
        <p:spPr>
          <a:noFill/>
          <a:ln/>
        </p:spPr>
        <p:txBody>
          <a:bodyPr/>
          <a:lstStyle/>
          <a:p>
            <a:pPr eaLnBrk="1" hangingPunct="1"/>
            <a:r>
              <a:rPr lang="en-US"/>
              <a:t>90% utilization of the links</a:t>
            </a:r>
          </a:p>
          <a:p>
            <a:pPr eaLnBrk="1" hangingPunct="1"/>
            <a:r>
              <a:rPr lang="en-US"/>
              <a:t>Best-case scenario (high server bandwidth, no congestion, no failure)</a:t>
            </a:r>
          </a:p>
          <a:p>
            <a:pPr eaLnBrk="1" hangingPunct="1"/>
            <a:r>
              <a:rPr lang="en-US"/>
              <a:t>Intuition: very simplified (simplistic) description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4ABB3D6-9840-49F2-8BD1-495916F7655C}" type="slidenum">
              <a:rPr lang="en-US"/>
              <a:pPr/>
              <a:t>54</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E3D1B5B-CBB5-4230-86C3-08F03555084A}" type="slidenum">
              <a:rPr lang="en-US"/>
              <a:pPr/>
              <a:t>55</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8B3B63F-98AB-40A0-BF87-7DD278C176A5}" type="slidenum">
              <a:rPr lang="en-US"/>
              <a:pPr/>
              <a:t>56</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524B2B3-24B8-4ED5-AE31-372D3E5F313F}" type="slidenum">
              <a:rPr lang="en-US"/>
              <a:pPr/>
              <a:t>57</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264DE95-0951-488F-8428-D30C2218C536}" type="slidenum">
              <a:rPr lang="en-US"/>
              <a:pPr/>
              <a:t>58</a:t>
            </a:fld>
            <a:endParaRPr lang="en-US"/>
          </a:p>
        </p:txBody>
      </p:sp>
      <p:sp>
        <p:nvSpPr>
          <p:cNvPr id="124931" name="Rectangle 2"/>
          <p:cNvSpPr>
            <a:spLocks noGrp="1" noRot="1" noChangeAspect="1" noChangeArrowheads="1" noTextEdit="1"/>
          </p:cNvSpPr>
          <p:nvPr>
            <p:ph type="sldImg"/>
          </p:nvPr>
        </p:nvSpPr>
        <p:spPr>
          <a:xfrm>
            <a:off x="1222375" y="700088"/>
            <a:ext cx="4845050" cy="3633787"/>
          </a:xfrm>
          <a:ln/>
        </p:spPr>
      </p:sp>
      <p:sp>
        <p:nvSpPr>
          <p:cNvPr id="124932" name="Rectangle 3"/>
          <p:cNvSpPr>
            <a:spLocks noGrp="1" noChangeArrowheads="1"/>
          </p:cNvSpPr>
          <p:nvPr>
            <p:ph type="body" idx="1"/>
          </p:nvPr>
        </p:nvSpPr>
        <p:spPr>
          <a:xfrm>
            <a:off x="965201" y="4567239"/>
            <a:ext cx="5334000" cy="4333875"/>
          </a:xfrm>
          <a:noFill/>
          <a:ln/>
        </p:spPr>
        <p:txBody>
          <a:bodyPr/>
          <a:lstStyle/>
          <a:p>
            <a:pPr eaLnBrk="1" hangingPunct="1"/>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5A8A68B1-206B-4133-8980-0985A877D2D1}" type="slidenum">
              <a:rPr lang="en-US" smtClean="0">
                <a:latin typeface="Arial" pitchFamily="34" charset="0"/>
              </a:rPr>
              <a:pPr/>
              <a:t>10</a:t>
            </a:fld>
            <a:endParaRPr lang="en-US">
              <a:latin typeface="Arial" pitchFamily="34" charset="0"/>
            </a:endParaRPr>
          </a:p>
        </p:txBody>
      </p:sp>
      <p:sp>
        <p:nvSpPr>
          <p:cNvPr id="156675" name="Rectangle 2"/>
          <p:cNvSpPr>
            <a:spLocks noGrp="1" noRot="1" noChangeAspect="1" noChangeArrowheads="1" noTextEdit="1"/>
          </p:cNvSpPr>
          <p:nvPr>
            <p:ph type="sldImg"/>
          </p:nvPr>
        </p:nvSpPr>
        <p:spPr>
          <a:xfrm>
            <a:off x="1258888" y="720725"/>
            <a:ext cx="4797425" cy="3598863"/>
          </a:xfrm>
          <a:ln/>
        </p:spPr>
      </p:sp>
      <p:sp>
        <p:nvSpPr>
          <p:cNvPr id="156676" name="Rectangle 3"/>
          <p:cNvSpPr>
            <a:spLocks noGrp="1" noChangeArrowheads="1"/>
          </p:cNvSpPr>
          <p:nvPr>
            <p:ph type="body" idx="1"/>
          </p:nvPr>
        </p:nvSpPr>
        <p:spPr>
          <a:xfrm>
            <a:off x="731520" y="4558904"/>
            <a:ext cx="5852160" cy="4322206"/>
          </a:xfrm>
          <a:noFill/>
          <a:ln/>
        </p:spPr>
        <p:txBody>
          <a:bodyPr/>
          <a:lstStyle/>
          <a:p>
            <a:pPr eaLnBrk="1" hangingPunct="1"/>
            <a:r>
              <a:rPr lang="en-US" dirty="0">
                <a:latin typeface="Arial" pitchFamily="34" charset="0"/>
              </a:rPr>
              <a:t>So, the moral story of this introduction is that</a:t>
            </a:r>
          </a:p>
          <a:p>
            <a:pPr eaLnBrk="1" hangingPunct="1"/>
            <a:r>
              <a:rPr lang="en-US" dirty="0">
                <a:latin typeface="Arial" pitchFamily="34" charset="0"/>
                <a:sym typeface="Wingdings" pitchFamily="2" charset="2"/>
              </a:rPr>
              <a:t> </a:t>
            </a:r>
            <a:r>
              <a:rPr lang="en-US" dirty="0">
                <a:latin typeface="Arial" pitchFamily="34" charset="0"/>
              </a:rPr>
              <a:t>distributed applications have grown larger, from large to massive scale!</a:t>
            </a:r>
          </a:p>
          <a:p>
            <a:pPr eaLnBrk="1" hangingPunct="1"/>
            <a:endParaRPr lang="en-US" dirty="0">
              <a:latin typeface="Arial" pitchFamily="34" charset="0"/>
            </a:endParaRPr>
          </a:p>
          <a:p>
            <a:pPr eaLnBrk="1" hangingPunct="1"/>
            <a:r>
              <a:rPr lang="en-US" dirty="0">
                <a:latin typeface="Arial" pitchFamily="34" charset="0"/>
              </a:rPr>
              <a:t>Massive scale, in combination with a very dynamic environment,</a:t>
            </a:r>
          </a:p>
          <a:p>
            <a:pPr eaLnBrk="1" hangingPunct="1"/>
            <a:r>
              <a:rPr lang="en-US" dirty="0">
                <a:latin typeface="Arial" pitchFamily="34" charset="0"/>
              </a:rPr>
              <a:t>with nodes and links failing, nodes joining and leaving at will,</a:t>
            </a:r>
          </a:p>
          <a:p>
            <a:pPr eaLnBrk="1" hangingPunct="1"/>
            <a:r>
              <a:rPr lang="en-US" dirty="0">
                <a:latin typeface="Arial" pitchFamily="34" charset="0"/>
              </a:rPr>
              <a:t>being heterogeneous, etc.,</a:t>
            </a:r>
          </a:p>
          <a:p>
            <a:pPr eaLnBrk="1" hangingPunct="1"/>
            <a:r>
              <a:rPr lang="en-US" dirty="0">
                <a:latin typeface="Arial" pitchFamily="34" charset="0"/>
              </a:rPr>
              <a:t>renders traditional centralized control </a:t>
            </a:r>
            <a:r>
              <a:rPr lang="en-US" i="1" dirty="0">
                <a:latin typeface="Arial" pitchFamily="34" charset="0"/>
              </a:rPr>
              <a:t>infeasible</a:t>
            </a:r>
            <a:r>
              <a:rPr lang="en-US" dirty="0">
                <a:latin typeface="Arial" pitchFamily="34" charset="0"/>
              </a:rPr>
              <a:t>, or at least very hard to implement.</a:t>
            </a:r>
          </a:p>
          <a:p>
            <a:pPr eaLnBrk="1" hangingPunct="1"/>
            <a:endParaRPr lang="en-US" dirty="0">
              <a:latin typeface="Arial" pitchFamily="34" charset="0"/>
            </a:endParaRPr>
          </a:p>
          <a:p>
            <a:pPr eaLnBrk="1" hangingPunct="1"/>
            <a:r>
              <a:rPr lang="en-US" dirty="0">
                <a:latin typeface="Arial" pitchFamily="34" charset="0"/>
              </a:rPr>
              <a:t>Building a sophisticated but deterministic protocol, such as a hierarchical structure to alleviate scale issues,</a:t>
            </a:r>
          </a:p>
          <a:p>
            <a:pPr eaLnBrk="1" hangingPunct="1"/>
            <a:r>
              <a:rPr lang="en-US" dirty="0">
                <a:latin typeface="Arial" pitchFamily="34" charset="0"/>
              </a:rPr>
              <a:t>has tremendous administration costs.</a:t>
            </a:r>
          </a:p>
          <a:p>
            <a:pPr eaLnBrk="1" hangingPunct="1"/>
            <a:endParaRPr lang="en-US" dirty="0">
              <a:latin typeface="Arial" pitchFamily="34" charset="0"/>
            </a:endParaRPr>
          </a:p>
          <a:p>
            <a:pPr eaLnBrk="1" hangingPunct="1"/>
            <a:r>
              <a:rPr lang="en-US" dirty="0">
                <a:latin typeface="Arial" pitchFamily="34" charset="0"/>
              </a:rPr>
              <a:t>Generally, trying to impose explicit control on these systems, and tracking them by traditional methods becomes increasingly complex.</a:t>
            </a:r>
          </a:p>
          <a:p>
            <a:pPr eaLnBrk="1" hangingPunct="1"/>
            <a:r>
              <a:rPr lang="en-US" dirty="0">
                <a:latin typeface="Arial" pitchFamily="34" charset="0"/>
              </a:rPr>
              <a:t>It is generally becoming too complex to design deterministic protocols for this class of systems.</a:t>
            </a:r>
          </a:p>
          <a:p>
            <a:pPr eaLnBrk="1" hangingPunct="1"/>
            <a:endParaRPr lang="en-US" dirty="0">
              <a:latin typeface="Arial" pitchFamily="34" charset="0"/>
            </a:endParaRPr>
          </a:p>
          <a:p>
            <a:pPr eaLnBrk="1" hangingPunct="1"/>
            <a:r>
              <a:rPr lang="en-US" dirty="0">
                <a:latin typeface="Arial" pitchFamily="34" charset="0"/>
              </a:rPr>
              <a:t>We basically need to build systems in such a way that they do not depend on the availability of all nodes.</a:t>
            </a:r>
            <a:endParaRPr lang="el-GR" dirty="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8988DCC-C883-4652-BE87-39361BE92944}" type="slidenum">
              <a:rPr lang="en-US"/>
              <a:pPr/>
              <a:t>59</a:t>
            </a:fld>
            <a:endParaRPr lang="en-US"/>
          </a:p>
        </p:txBody>
      </p:sp>
      <p:sp>
        <p:nvSpPr>
          <p:cNvPr id="125955" name="Rectangle 2"/>
          <p:cNvSpPr>
            <a:spLocks noGrp="1" noRot="1" noChangeAspect="1" noChangeArrowheads="1" noTextEdit="1"/>
          </p:cNvSpPr>
          <p:nvPr>
            <p:ph type="sldImg"/>
          </p:nvPr>
        </p:nvSpPr>
        <p:spPr>
          <a:xfrm>
            <a:off x="1222375" y="700088"/>
            <a:ext cx="4845050" cy="3633787"/>
          </a:xfrm>
          <a:ln/>
        </p:spPr>
      </p:sp>
      <p:sp>
        <p:nvSpPr>
          <p:cNvPr id="125956" name="Rectangle 3"/>
          <p:cNvSpPr>
            <a:spLocks noGrp="1" noChangeArrowheads="1"/>
          </p:cNvSpPr>
          <p:nvPr>
            <p:ph type="body" idx="1"/>
          </p:nvPr>
        </p:nvSpPr>
        <p:spPr>
          <a:xfrm>
            <a:off x="965201" y="4567239"/>
            <a:ext cx="5334000" cy="4333875"/>
          </a:xfrm>
          <a:noFill/>
          <a:ln/>
        </p:spPr>
        <p:txBody>
          <a:bodyPr/>
          <a:lstStyle/>
          <a:p>
            <a:pPr eaLnBrk="1" hangingPunct="1"/>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8BC1283-6D51-45B6-B5A3-E52E75D1B124}" type="slidenum">
              <a:rPr lang="en-US"/>
              <a:pPr/>
              <a:t>60</a:t>
            </a:fld>
            <a:endParaRPr lang="en-US"/>
          </a:p>
        </p:txBody>
      </p:sp>
      <p:sp>
        <p:nvSpPr>
          <p:cNvPr id="126979" name="Rectangle 2"/>
          <p:cNvSpPr>
            <a:spLocks noGrp="1" noRot="1" noChangeAspect="1" noChangeArrowheads="1" noTextEdit="1"/>
          </p:cNvSpPr>
          <p:nvPr>
            <p:ph type="sldImg"/>
          </p:nvPr>
        </p:nvSpPr>
        <p:spPr>
          <a:xfrm>
            <a:off x="1222375" y="700088"/>
            <a:ext cx="4845050" cy="3633787"/>
          </a:xfrm>
          <a:ln/>
        </p:spPr>
      </p:sp>
      <p:sp>
        <p:nvSpPr>
          <p:cNvPr id="126980" name="Rectangle 3"/>
          <p:cNvSpPr>
            <a:spLocks noGrp="1" noChangeArrowheads="1"/>
          </p:cNvSpPr>
          <p:nvPr>
            <p:ph type="body" idx="1"/>
          </p:nvPr>
        </p:nvSpPr>
        <p:spPr>
          <a:xfrm>
            <a:off x="965201" y="4567239"/>
            <a:ext cx="5334000" cy="4333875"/>
          </a:xfrm>
          <a:noFill/>
          <a:ln/>
        </p:spPr>
        <p:txBody>
          <a:bodyPr/>
          <a:lstStyle/>
          <a:p>
            <a:pPr eaLnBrk="1" hangingPunct="1"/>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383E3EA6-11B4-40EA-B390-FB7FAB7C46AD}" type="slidenum">
              <a:rPr lang="en-US"/>
              <a:pPr/>
              <a:t>67</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74726" y="4560889"/>
            <a:ext cx="5365750" cy="4319587"/>
          </a:xfrm>
          <a:noFill/>
          <a:ln/>
        </p:spPr>
        <p:txBody>
          <a:bodyPr/>
          <a:lstStyle/>
          <a:p>
            <a:pPr eaLnBrk="1" hangingPunct="1">
              <a:buFontTx/>
              <a:buChar char="•"/>
            </a:pPr>
            <a:r>
              <a:rPr lang="en-US"/>
              <a:t>You ask a mechanic a question you will get a different answer to if you asked a professor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3152B13-BC4E-422B-BDB9-F9EEE49CC795}" type="slidenum">
              <a:rPr lang="el-GR" smtClean="0">
                <a:latin typeface="Arial" pitchFamily="34" charset="0"/>
              </a:rPr>
              <a:pPr/>
              <a:t>11</a:t>
            </a:fld>
            <a:endParaRPr lang="el-GR">
              <a:latin typeface="Arial"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n-US">
                <a:latin typeface="Arial" pitchFamily="34" charset="0"/>
              </a:rPr>
              <a:t>Well, then, what should decentralized systems be like?</a:t>
            </a:r>
          </a:p>
          <a:p>
            <a:pPr eaLnBrk="1" hangingPunct="1"/>
            <a:endParaRPr lang="en-US">
              <a:latin typeface="Arial" pitchFamily="34" charset="0"/>
            </a:endParaRPr>
          </a:p>
          <a:p>
            <a:pPr eaLnBrk="1" hangingPunct="1"/>
            <a:r>
              <a:rPr lang="en-US">
                <a:latin typeface="Arial" pitchFamily="34" charset="0"/>
              </a:rPr>
              <a:t>First, they should be self-configurable.</a:t>
            </a:r>
          </a:p>
          <a:p>
            <a:pPr eaLnBrk="1" hangingPunct="1"/>
            <a:r>
              <a:rPr lang="en-US">
                <a:latin typeface="Arial" pitchFamily="34" charset="0"/>
              </a:rPr>
              <a:t>That is, configuration and administration of such systems should be simple!</a:t>
            </a:r>
          </a:p>
          <a:p>
            <a:pPr eaLnBrk="1" hangingPunct="1"/>
            <a:r>
              <a:rPr lang="en-US">
                <a:latin typeface="Arial" pitchFamily="34" charset="0"/>
              </a:rPr>
              <a:t>It should be done by means of high-level commands, such as join this cluster or that application.</a:t>
            </a:r>
          </a:p>
          <a:p>
            <a:pPr eaLnBrk="1" hangingPunct="1"/>
            <a:r>
              <a:rPr lang="en-US">
                <a:latin typeface="Arial" pitchFamily="34" charset="0"/>
              </a:rPr>
              <a:t>They should be plug-and-play, in a decentralized sense.</a:t>
            </a:r>
          </a:p>
          <a:p>
            <a:pPr eaLnBrk="1" hangingPunct="1"/>
            <a:endParaRPr lang="en-US">
              <a:latin typeface="Arial" pitchFamily="34" charset="0"/>
            </a:endParaRPr>
          </a:p>
          <a:p>
            <a:pPr eaLnBrk="1" hangingPunct="1"/>
            <a:r>
              <a:rPr lang="en-US">
                <a:latin typeface="Arial" pitchFamily="34" charset="0"/>
              </a:rPr>
              <a:t>Then, they should be self-organized.</a:t>
            </a:r>
          </a:p>
          <a:p>
            <a:pPr eaLnBrk="1" hangingPunct="1"/>
            <a:r>
              <a:rPr lang="en-US">
                <a:latin typeface="Arial" pitchFamily="34" charset="0"/>
              </a:rPr>
              <a:t>They should adapt fast and reliably to changes.</a:t>
            </a:r>
          </a:p>
          <a:p>
            <a:pPr eaLnBrk="1" hangingPunct="1"/>
            <a:r>
              <a:rPr lang="en-US">
                <a:latin typeface="Arial" pitchFamily="34" charset="0"/>
              </a:rPr>
              <a:t>In fact, they should be flexible enough to withstand continuous changes, in very dynamic environments.</a:t>
            </a:r>
          </a:p>
          <a:p>
            <a:pPr eaLnBrk="1" hangingPunct="1"/>
            <a:r>
              <a:rPr lang="en-US">
                <a:latin typeface="Arial" pitchFamily="34" charset="0"/>
              </a:rPr>
              <a:t>In the presence of large-scale failures (network partitioning) they should be robust, and they should self-heal.</a:t>
            </a:r>
          </a:p>
          <a:p>
            <a:pPr eaLnBrk="1" hangingPunct="1"/>
            <a:endParaRPr lang="en-US">
              <a:latin typeface="Arial" pitchFamily="34" charset="0"/>
            </a:endParaRPr>
          </a:p>
          <a:p>
            <a:pPr eaLnBrk="1" hangingPunct="1"/>
            <a:r>
              <a:rPr lang="en-US">
                <a:latin typeface="Arial" pitchFamily="34" charset="0"/>
              </a:rPr>
              <a:t>Of course, they should be highly scalable, and even more, demonstrate elastic capacity.</a:t>
            </a:r>
          </a:p>
          <a:p>
            <a:pPr eaLnBrk="1" hangingPunct="1"/>
            <a:r>
              <a:rPr lang="en-US">
                <a:latin typeface="Arial" pitchFamily="34" charset="0"/>
              </a:rPr>
              <a:t>That means that the capacity of a system should increase by its size.</a:t>
            </a:r>
          </a:p>
          <a:p>
            <a:pPr eaLnBrk="1" hangingPunct="1"/>
            <a:r>
              <a:rPr lang="en-US">
                <a:latin typeface="Arial" pitchFamily="34" charset="0"/>
              </a:rPr>
              <a:t>This way, the larger it gets (and therefore the higher the demand), the more capacity it has to serve that demand.</a:t>
            </a:r>
          </a:p>
          <a:p>
            <a:pPr eaLnBrk="1" hangingPunct="1"/>
            <a:r>
              <a:rPr lang="en-US">
                <a:latin typeface="Arial" pitchFamily="34" charset="0"/>
              </a:rPr>
              <a:t>Such networks can spontaneously adapt to unexpected increase or decrease in demand.</a:t>
            </a:r>
          </a:p>
          <a:p>
            <a:pPr eaLnBrk="1" hangingPunct="1"/>
            <a:endParaRPr lang="en-US">
              <a:latin typeface="Arial" pitchFamily="34" charset="0"/>
            </a:endParaRPr>
          </a:p>
          <a:p>
            <a:pPr eaLnBrk="1" hangingPunct="1"/>
            <a:r>
              <a:rPr lang="en-US">
                <a:latin typeface="Arial" pitchFamily="34" charset="0"/>
              </a:rPr>
              <a:t>And last , but not least, what we need is </a:t>
            </a:r>
            <a:r>
              <a:rPr lang="en-US" i="1">
                <a:latin typeface="Arial" pitchFamily="34" charset="0"/>
              </a:rPr>
              <a:t>simplicity</a:t>
            </a:r>
            <a:r>
              <a:rPr lang="en-US">
                <a:latin typeface="Arial" pitchFamily="34" charset="0"/>
              </a:rPr>
              <a:t>!!</a:t>
            </a:r>
          </a:p>
          <a:p>
            <a:pPr eaLnBrk="1" hangingPunct="1"/>
            <a:r>
              <a:rPr lang="en-US">
                <a:latin typeface="Arial" pitchFamily="34" charset="0"/>
              </a:rPr>
              <a:t>Things are gonna get messy anyway!</a:t>
            </a:r>
          </a:p>
          <a:p>
            <a:pPr eaLnBrk="1" hangingPunct="1"/>
            <a:endParaRPr lang="en-US">
              <a:latin typeface="Arial" pitchFamily="34" charset="0"/>
            </a:endParaRPr>
          </a:p>
          <a:p>
            <a:pPr eaLnBrk="1" hangingPunct="1"/>
            <a:endParaRPr lang="en-US">
              <a:latin typeface="Arial" pitchFamily="34" charset="0"/>
            </a:endParaRPr>
          </a:p>
          <a:p>
            <a:pPr eaLnBrk="1" hangingPunct="1"/>
            <a:endParaRPr lang="en-US">
              <a:latin typeface="Arial" pitchFamily="34" charset="0"/>
            </a:endParaRPr>
          </a:p>
          <a:p>
            <a:pPr eaLnBrk="1" hangingPunct="1"/>
            <a:r>
              <a:rPr lang="el-GR">
                <a:latin typeface="Arial" pitchFamily="34" charset="0"/>
              </a:rPr>
              <a:t>is based on the premise that the capacity of a network is as high as the sum of the resources of its nodes: the more peers in the network, the higher its aggregate bandwidth, and the better it can scale and serve new peers. Such networks can thus spontaneously adapt to the demand by taking advantage of available resources. </a:t>
            </a:r>
            <a:endParaRPr lang="en-US">
              <a:latin typeface="Arial" pitchFamily="34" charset="0"/>
            </a:endParaRPr>
          </a:p>
          <a:p>
            <a:pPr eaLnBrk="1" hangingPunct="1"/>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5A8A68B1-206B-4133-8980-0985A877D2D1}" type="slidenum">
              <a:rPr lang="en-US" smtClean="0">
                <a:latin typeface="Arial" pitchFamily="34" charset="0"/>
              </a:rPr>
              <a:pPr/>
              <a:t>12</a:t>
            </a:fld>
            <a:endParaRPr lang="en-US">
              <a:latin typeface="Arial" pitchFamily="34" charset="0"/>
            </a:endParaRPr>
          </a:p>
        </p:txBody>
      </p:sp>
      <p:sp>
        <p:nvSpPr>
          <p:cNvPr id="156675" name="Rectangle 2"/>
          <p:cNvSpPr>
            <a:spLocks noGrp="1" noRot="1" noChangeAspect="1" noChangeArrowheads="1" noTextEdit="1"/>
          </p:cNvSpPr>
          <p:nvPr>
            <p:ph type="sldImg"/>
          </p:nvPr>
        </p:nvSpPr>
        <p:spPr>
          <a:xfrm>
            <a:off x="1258888" y="720725"/>
            <a:ext cx="4797425" cy="3598863"/>
          </a:xfrm>
          <a:ln/>
        </p:spPr>
      </p:sp>
      <p:sp>
        <p:nvSpPr>
          <p:cNvPr id="156676" name="Rectangle 3"/>
          <p:cNvSpPr>
            <a:spLocks noGrp="1" noChangeArrowheads="1"/>
          </p:cNvSpPr>
          <p:nvPr>
            <p:ph type="body" idx="1"/>
          </p:nvPr>
        </p:nvSpPr>
        <p:spPr>
          <a:xfrm>
            <a:off x="731520" y="4558904"/>
            <a:ext cx="5852160" cy="4322206"/>
          </a:xfrm>
          <a:noFill/>
          <a:ln/>
        </p:spPr>
        <p:txBody>
          <a:bodyPr/>
          <a:lstStyle/>
          <a:p>
            <a:pPr eaLnBrk="1" hangingPunct="1"/>
            <a:r>
              <a:rPr lang="en-US" dirty="0">
                <a:latin typeface="Arial" pitchFamily="34" charset="0"/>
              </a:rPr>
              <a:t>So, the moral story of this introduction is that</a:t>
            </a:r>
          </a:p>
          <a:p>
            <a:pPr eaLnBrk="1" hangingPunct="1"/>
            <a:r>
              <a:rPr lang="en-US" dirty="0">
                <a:latin typeface="Arial" pitchFamily="34" charset="0"/>
                <a:sym typeface="Wingdings" pitchFamily="2" charset="2"/>
              </a:rPr>
              <a:t> </a:t>
            </a:r>
            <a:r>
              <a:rPr lang="en-US" dirty="0">
                <a:latin typeface="Arial" pitchFamily="34" charset="0"/>
              </a:rPr>
              <a:t>distributed applications have grown larger, from large to massive scale!</a:t>
            </a:r>
          </a:p>
          <a:p>
            <a:pPr eaLnBrk="1" hangingPunct="1"/>
            <a:endParaRPr lang="en-US" dirty="0">
              <a:latin typeface="Arial" pitchFamily="34" charset="0"/>
            </a:endParaRPr>
          </a:p>
          <a:p>
            <a:pPr eaLnBrk="1" hangingPunct="1"/>
            <a:r>
              <a:rPr lang="en-US" dirty="0">
                <a:latin typeface="Arial" pitchFamily="34" charset="0"/>
              </a:rPr>
              <a:t>Massive scale, in combination with a very dynamic environment,</a:t>
            </a:r>
          </a:p>
          <a:p>
            <a:pPr eaLnBrk="1" hangingPunct="1"/>
            <a:r>
              <a:rPr lang="en-US" dirty="0">
                <a:latin typeface="Arial" pitchFamily="34" charset="0"/>
              </a:rPr>
              <a:t>with nodes and links failing, nodes joining and leaving at will,</a:t>
            </a:r>
          </a:p>
          <a:p>
            <a:pPr eaLnBrk="1" hangingPunct="1"/>
            <a:r>
              <a:rPr lang="en-US" dirty="0">
                <a:latin typeface="Arial" pitchFamily="34" charset="0"/>
              </a:rPr>
              <a:t>being heterogeneous, etc.,</a:t>
            </a:r>
          </a:p>
          <a:p>
            <a:pPr eaLnBrk="1" hangingPunct="1"/>
            <a:r>
              <a:rPr lang="en-US" dirty="0">
                <a:latin typeface="Arial" pitchFamily="34" charset="0"/>
              </a:rPr>
              <a:t>renders traditional centralized control </a:t>
            </a:r>
            <a:r>
              <a:rPr lang="en-US" i="1" dirty="0">
                <a:latin typeface="Arial" pitchFamily="34" charset="0"/>
              </a:rPr>
              <a:t>infeasible</a:t>
            </a:r>
            <a:r>
              <a:rPr lang="en-US" dirty="0">
                <a:latin typeface="Arial" pitchFamily="34" charset="0"/>
              </a:rPr>
              <a:t>, or at least very hard to implement.</a:t>
            </a:r>
          </a:p>
          <a:p>
            <a:pPr eaLnBrk="1" hangingPunct="1"/>
            <a:endParaRPr lang="en-US" dirty="0">
              <a:latin typeface="Arial" pitchFamily="34" charset="0"/>
            </a:endParaRPr>
          </a:p>
          <a:p>
            <a:pPr eaLnBrk="1" hangingPunct="1"/>
            <a:r>
              <a:rPr lang="en-US" dirty="0">
                <a:latin typeface="Arial" pitchFamily="34" charset="0"/>
              </a:rPr>
              <a:t>Building a sophisticated but deterministic protocol, such as a hierarchical structure to alleviate scale issues,</a:t>
            </a:r>
          </a:p>
          <a:p>
            <a:pPr eaLnBrk="1" hangingPunct="1"/>
            <a:r>
              <a:rPr lang="en-US" dirty="0">
                <a:latin typeface="Arial" pitchFamily="34" charset="0"/>
              </a:rPr>
              <a:t>has tremendous administration costs.</a:t>
            </a:r>
          </a:p>
          <a:p>
            <a:pPr eaLnBrk="1" hangingPunct="1"/>
            <a:endParaRPr lang="en-US" dirty="0">
              <a:latin typeface="Arial" pitchFamily="34" charset="0"/>
            </a:endParaRPr>
          </a:p>
          <a:p>
            <a:pPr eaLnBrk="1" hangingPunct="1"/>
            <a:r>
              <a:rPr lang="en-US" dirty="0">
                <a:latin typeface="Arial" pitchFamily="34" charset="0"/>
              </a:rPr>
              <a:t>Generally, trying to impose explicit control on these systems, and tracking them by traditional methods becomes increasingly complex.</a:t>
            </a:r>
          </a:p>
          <a:p>
            <a:pPr eaLnBrk="1" hangingPunct="1"/>
            <a:r>
              <a:rPr lang="en-US" dirty="0">
                <a:latin typeface="Arial" pitchFamily="34" charset="0"/>
              </a:rPr>
              <a:t>It is generally becoming too complex to design deterministic protocols for this class of systems.</a:t>
            </a:r>
          </a:p>
          <a:p>
            <a:pPr eaLnBrk="1" hangingPunct="1"/>
            <a:endParaRPr lang="en-US" dirty="0">
              <a:latin typeface="Arial" pitchFamily="34" charset="0"/>
            </a:endParaRPr>
          </a:p>
          <a:p>
            <a:pPr eaLnBrk="1" hangingPunct="1"/>
            <a:r>
              <a:rPr lang="en-US" dirty="0">
                <a:latin typeface="Arial" pitchFamily="34" charset="0"/>
              </a:rPr>
              <a:t>We basically need to build systems in such a way that they do not depend on the availability of all nodes.</a:t>
            </a:r>
            <a:endParaRPr lang="el-GR"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42114FD-7D9B-40C1-8DE1-45F86D80997E}" type="slidenum">
              <a:rPr lang="en-US"/>
              <a:pPr/>
              <a:t>14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lnSpc>
                <a:spcPct val="80000"/>
              </a:lnSpc>
            </a:pPr>
            <a:r>
              <a:rPr lang="en-US" sz="1000" dirty="0"/>
              <a:t>This course, as you already know apparently, is about P2P and Self-Organizing Networks.</a:t>
            </a:r>
          </a:p>
          <a:p>
            <a:pPr eaLnBrk="1" hangingPunct="1">
              <a:lnSpc>
                <a:spcPct val="80000"/>
              </a:lnSpc>
            </a:pPr>
            <a:endParaRPr lang="en-US" sz="1000" dirty="0"/>
          </a:p>
          <a:p>
            <a:pPr eaLnBrk="1" hangingPunct="1">
              <a:lnSpc>
                <a:spcPct val="80000"/>
              </a:lnSpc>
            </a:pPr>
            <a:r>
              <a:rPr lang="en-US" sz="1000" dirty="0"/>
              <a:t>I’ll get to the Self-Organizing part later,</a:t>
            </a:r>
          </a:p>
          <a:p>
            <a:pPr eaLnBrk="1" hangingPunct="1">
              <a:lnSpc>
                <a:spcPct val="80000"/>
              </a:lnSpc>
            </a:pPr>
            <a:r>
              <a:rPr lang="en-US" sz="1000" dirty="0"/>
              <a:t>but as far as the P2P term is concerned, I’m sure all of you have heard of it,</a:t>
            </a:r>
          </a:p>
          <a:p>
            <a:pPr eaLnBrk="1" hangingPunct="1">
              <a:lnSpc>
                <a:spcPct val="80000"/>
              </a:lnSpc>
            </a:pPr>
            <a:r>
              <a:rPr lang="en-US" sz="1000" dirty="0"/>
              <a:t>and most likely all of you have used P2P systems to download music and movies.</a:t>
            </a:r>
          </a:p>
          <a:p>
            <a:pPr eaLnBrk="1" hangingPunct="1">
              <a:lnSpc>
                <a:spcPct val="80000"/>
              </a:lnSpc>
            </a:pPr>
            <a:endParaRPr lang="en-US" sz="1000" dirty="0"/>
          </a:p>
          <a:p>
            <a:pPr eaLnBrk="1" hangingPunct="1">
              <a:lnSpc>
                <a:spcPct val="80000"/>
              </a:lnSpc>
            </a:pPr>
            <a:r>
              <a:rPr lang="en-US" sz="1000" dirty="0"/>
              <a:t>In fact, the term P2P has become very widely known in the last few years,</a:t>
            </a:r>
          </a:p>
          <a:p>
            <a:pPr eaLnBrk="1" hangingPunct="1">
              <a:lnSpc>
                <a:spcPct val="80000"/>
              </a:lnSpc>
            </a:pPr>
            <a:r>
              <a:rPr lang="en-US" sz="1000" dirty="0"/>
              <a:t>and known not just to the computer-related crowd but also to the general population,</a:t>
            </a:r>
          </a:p>
          <a:p>
            <a:pPr eaLnBrk="1" hangingPunct="1">
              <a:lnSpc>
                <a:spcPct val="80000"/>
              </a:lnSpc>
            </a:pPr>
            <a:r>
              <a:rPr lang="en-US" sz="1000" dirty="0"/>
              <a:t>with frequent articles on TV or general topic newspapers.</a:t>
            </a:r>
          </a:p>
          <a:p>
            <a:pPr eaLnBrk="1" hangingPunct="1">
              <a:lnSpc>
                <a:spcPct val="80000"/>
              </a:lnSpc>
            </a:pPr>
            <a:endParaRPr lang="en-US" sz="1000" dirty="0"/>
          </a:p>
          <a:p>
            <a:pPr eaLnBrk="1" hangingPunct="1">
              <a:lnSpc>
                <a:spcPct val="80000"/>
              </a:lnSpc>
            </a:pPr>
            <a:r>
              <a:rPr lang="en-US" sz="1000" dirty="0"/>
              <a:t>This wide reputation of P2P systems is</a:t>
            </a:r>
          </a:p>
          <a:p>
            <a:pPr eaLnBrk="1" hangingPunct="1">
              <a:lnSpc>
                <a:spcPct val="80000"/>
              </a:lnSpc>
            </a:pPr>
            <a:r>
              <a:rPr lang="en-US" sz="1000" dirty="0"/>
              <a:t>mainly due to massively popular file-sharing applications,</a:t>
            </a:r>
          </a:p>
          <a:p>
            <a:pPr eaLnBrk="1" hangingPunct="1">
              <a:lnSpc>
                <a:spcPct val="80000"/>
              </a:lnSpc>
            </a:pPr>
            <a:r>
              <a:rPr lang="en-US" sz="1000" dirty="0"/>
              <a:t>and more recently for Voice over IP telephony.</a:t>
            </a:r>
          </a:p>
          <a:p>
            <a:pPr eaLnBrk="1" hangingPunct="1">
              <a:lnSpc>
                <a:spcPct val="80000"/>
              </a:lnSpc>
            </a:pPr>
            <a:endParaRPr lang="en-US" sz="1000" dirty="0"/>
          </a:p>
          <a:p>
            <a:pPr eaLnBrk="1" hangingPunct="1">
              <a:lnSpc>
                <a:spcPct val="80000"/>
              </a:lnSpc>
            </a:pPr>
            <a:r>
              <a:rPr lang="en-US" sz="1000" dirty="0"/>
              <a:t>P2P has become almost synonymous to applications like </a:t>
            </a:r>
            <a:r>
              <a:rPr lang="en-US" sz="1000" dirty="0" err="1"/>
              <a:t>BitTorrent</a:t>
            </a:r>
            <a:r>
              <a:rPr lang="en-US" sz="1000" dirty="0"/>
              <a:t>, </a:t>
            </a:r>
            <a:r>
              <a:rPr lang="en-US" sz="1000" dirty="0" err="1"/>
              <a:t>eMule</a:t>
            </a:r>
            <a:r>
              <a:rPr lang="en-US" sz="1000" dirty="0"/>
              <a:t>, Gnutella, and (in the earlier days) Napster.</a:t>
            </a:r>
          </a:p>
          <a:p>
            <a:pPr eaLnBrk="1" hangingPunct="1">
              <a:lnSpc>
                <a:spcPct val="80000"/>
              </a:lnSpc>
            </a:pPr>
            <a:endParaRPr lang="en-US" sz="1000" dirty="0"/>
          </a:p>
          <a:p>
            <a:pPr eaLnBrk="1" hangingPunct="1">
              <a:lnSpc>
                <a:spcPct val="80000"/>
              </a:lnSpc>
            </a:pPr>
            <a:r>
              <a:rPr lang="en-US" sz="1000" dirty="0"/>
              <a:t>However, P2P is not only that!!</a:t>
            </a:r>
          </a:p>
          <a:p>
            <a:pPr eaLnBrk="1" hangingPunct="1">
              <a:lnSpc>
                <a:spcPct val="80000"/>
              </a:lnSpc>
            </a:pPr>
            <a:r>
              <a:rPr lang="en-US" sz="1000" dirty="0"/>
              <a:t>Contrary to common belief, file-sharing is only one aspect of P2P systems.</a:t>
            </a:r>
          </a:p>
          <a:p>
            <a:pPr eaLnBrk="1" hangingPunct="1">
              <a:lnSpc>
                <a:spcPct val="80000"/>
              </a:lnSpc>
            </a:pPr>
            <a:r>
              <a:rPr lang="en-US" sz="1000" dirty="0"/>
              <a:t>The goal of this course will be to show you and take a detailed view at various other, very different, and very technical aspects of P2P systems.</a:t>
            </a:r>
          </a:p>
          <a:p>
            <a:pPr eaLnBrk="1" hangingPunct="1">
              <a:lnSpc>
                <a:spcPct val="80000"/>
              </a:lnSpc>
            </a:pPr>
            <a:endParaRPr lang="en-US" sz="1000" dirty="0"/>
          </a:p>
          <a:p>
            <a:pPr eaLnBrk="1" hangingPunct="1">
              <a:lnSpc>
                <a:spcPct val="80000"/>
              </a:lnSpc>
            </a:pPr>
            <a:r>
              <a:rPr lang="en-US" sz="1000" dirty="0"/>
              <a:t>Only in today’s lecture we’ll talk a bit about some of these applications.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A6B74ED-757B-42A1-83C3-2CEBE21A5924}" type="slidenum">
              <a:rPr lang="en-US"/>
              <a:pPr/>
              <a:t>15</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a:t>But let’s take a view on the historic flow of events, and how it all started…</a:t>
            </a:r>
          </a:p>
          <a:p>
            <a:pPr eaLnBrk="1" hangingPunct="1"/>
            <a:endParaRPr lang="en-US" dirty="0"/>
          </a:p>
          <a:p>
            <a:pPr eaLnBrk="1" hangingPunct="1"/>
            <a:r>
              <a:rPr lang="en-US" dirty="0"/>
              <a:t>In the late 60’s the Internet was born. More precisely, it was called ARPANET at that time, the predecessor of the current Internet.</a:t>
            </a:r>
          </a:p>
          <a:p>
            <a:pPr eaLnBrk="1" hangingPunct="1"/>
            <a:endParaRPr lang="en-US" dirty="0"/>
          </a:p>
          <a:p>
            <a:pPr eaLnBrk="1" hangingPunct="1"/>
            <a:r>
              <a:rPr lang="en-US" dirty="0"/>
              <a:t>For a couple of decades, till the end of the 80’s, the Internet has been a tool exclusively for research and military use.</a:t>
            </a:r>
          </a:p>
          <a:p>
            <a:pPr eaLnBrk="1" hangingPunct="1"/>
            <a:r>
              <a:rPr lang="en-US" dirty="0"/>
              <a:t>Not known to the public.</a:t>
            </a:r>
          </a:p>
          <a:p>
            <a:pPr eaLnBrk="1" hangingPunct="1"/>
            <a:endParaRPr lang="en-US" dirty="0"/>
          </a:p>
          <a:p>
            <a:pPr eaLnBrk="1" hangingPunct="1"/>
            <a:r>
              <a:rPr lang="en-US" dirty="0"/>
              <a:t>In the early ’90s, the Internet started becoming known to the wider public, leading to a global-scale revolution in communications.</a:t>
            </a:r>
          </a:p>
          <a:p>
            <a:pPr eaLnBrk="1" hangingPunct="1"/>
            <a:r>
              <a:rPr lang="en-US" dirty="0"/>
              <a:t>The wider population rushes to join the internet.</a:t>
            </a:r>
          </a:p>
          <a:p>
            <a:pPr eaLnBrk="1" hangingPunct="1"/>
            <a:endParaRPr lang="en-US" dirty="0"/>
          </a:p>
          <a:p>
            <a:pPr eaLnBrk="1" hangingPunct="1"/>
            <a:r>
              <a:rPr lang="en-US" dirty="0"/>
              <a:t>The killer apps that define the Internet of the ’90s are by far the World Wide Web, and based on that e-Commerce was born too.</a:t>
            </a:r>
          </a:p>
          <a:p>
            <a:pPr eaLnBrk="1" hangingPunct="1"/>
            <a:r>
              <a:rPr lang="en-US" dirty="0"/>
              <a:t>In such applications, user’s home computers behave as clients, accessing some Web or e-Commerce service offered by some central authority.</a:t>
            </a:r>
          </a:p>
          <a:p>
            <a:pPr eaLnBrk="1" hangingPunct="1"/>
            <a:endParaRPr lang="en-US" dirty="0"/>
          </a:p>
          <a:p>
            <a:pPr eaLnBrk="1" hangingPunct="1"/>
            <a:r>
              <a:rPr lang="en-US" dirty="0"/>
              <a:t>Since the late ’90s, an alternative to the Client/Server model came out, and this is the P2P model.</a:t>
            </a:r>
          </a:p>
          <a:p>
            <a:pPr eaLnBrk="1" hangingPunct="1"/>
            <a:r>
              <a:rPr lang="en-US" dirty="0"/>
              <a:t>In P2P, users’ computers are transformed from passive clients to active peers,</a:t>
            </a:r>
          </a:p>
          <a:p>
            <a:pPr eaLnBrk="1" hangingPunct="1"/>
            <a:r>
              <a:rPr lang="en-US" dirty="0"/>
              <a:t>playing a role, contributing, interacting directly with other peers.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228600" y="4035425"/>
            <a:ext cx="8591550" cy="107950"/>
          </a:xfrm>
          <a:prstGeom prst="rect">
            <a:avLst/>
          </a:prstGeom>
          <a:gradFill rotWithShape="1">
            <a:gsLst>
              <a:gs pos="0">
                <a:srgbClr val="292929"/>
              </a:gs>
              <a:gs pos="100000">
                <a:srgbClr val="292929">
                  <a:gamma/>
                  <a:tint val="23922"/>
                  <a:invGamma/>
                  <a:alpha val="0"/>
                </a:srgbClr>
              </a:gs>
            </a:gsLst>
            <a:lin ang="2700000" scaled="1"/>
          </a:gradFill>
          <a:ln w="9525">
            <a:noFill/>
            <a:miter lim="800000"/>
            <a:headEnd/>
            <a:tailEnd/>
          </a:ln>
          <a:effectLst/>
        </p:spPr>
        <p:txBody>
          <a:bodyPr wrap="none" anchor="ctr"/>
          <a:lstStyle/>
          <a:p>
            <a:pPr>
              <a:defRPr/>
            </a:pPr>
            <a:endParaRPr lang="en-US"/>
          </a:p>
        </p:txBody>
      </p:sp>
      <p:sp>
        <p:nvSpPr>
          <p:cNvPr id="5" name="Rectangle 15"/>
          <p:cNvSpPr>
            <a:spLocks noChangeArrowheads="1"/>
          </p:cNvSpPr>
          <p:nvPr userDrawn="1"/>
        </p:nvSpPr>
        <p:spPr bwMode="auto">
          <a:xfrm>
            <a:off x="0" y="6642100"/>
            <a:ext cx="9144000" cy="215900"/>
          </a:xfrm>
          <a:prstGeom prst="rect">
            <a:avLst/>
          </a:prstGeom>
          <a:gradFill rotWithShape="0">
            <a:gsLst>
              <a:gs pos="0">
                <a:srgbClr val="2A6AB3">
                  <a:gamma/>
                  <a:shade val="37647"/>
                  <a:invGamma/>
                </a:srgbClr>
              </a:gs>
              <a:gs pos="100000">
                <a:srgbClr val="2A6AB3"/>
              </a:gs>
            </a:gsLst>
            <a:lin ang="0" scaled="1"/>
          </a:gradFill>
          <a:ln w="9525">
            <a:noFill/>
            <a:miter lim="800000"/>
            <a:headEnd/>
            <a:tailEnd/>
          </a:ln>
          <a:effectLst/>
        </p:spPr>
        <p:txBody>
          <a:bodyPr wrap="none" anchor="ctr"/>
          <a:lstStyle/>
          <a:p>
            <a:pPr algn="ctr" eaLnBrk="1" hangingPunct="1">
              <a:spcBef>
                <a:spcPct val="20000"/>
              </a:spcBef>
              <a:buClr>
                <a:srgbClr val="52ADE7"/>
              </a:buClr>
              <a:buFont typeface="Wingdings" pitchFamily="2" charset="2"/>
              <a:buNone/>
              <a:defRPr/>
            </a:pPr>
            <a:endParaRPr lang="en-GB" sz="3000">
              <a:latin typeface="Arial" charset="0"/>
            </a:endParaRPr>
          </a:p>
        </p:txBody>
      </p:sp>
      <p:sp>
        <p:nvSpPr>
          <p:cNvPr id="6" name="Rectangle 16"/>
          <p:cNvSpPr>
            <a:spLocks noChangeArrowheads="1"/>
          </p:cNvSpPr>
          <p:nvPr userDrawn="1"/>
        </p:nvSpPr>
        <p:spPr bwMode="auto">
          <a:xfrm>
            <a:off x="0" y="0"/>
            <a:ext cx="9144000" cy="215900"/>
          </a:xfrm>
          <a:prstGeom prst="rect">
            <a:avLst/>
          </a:prstGeom>
          <a:gradFill rotWithShape="0">
            <a:gsLst>
              <a:gs pos="0">
                <a:srgbClr val="2A6AB3"/>
              </a:gs>
              <a:gs pos="100000">
                <a:srgbClr val="2A6AB3">
                  <a:gamma/>
                  <a:shade val="45490"/>
                  <a:invGamma/>
                </a:srgbClr>
              </a:gs>
            </a:gsLst>
            <a:lin ang="0" scaled="1"/>
          </a:gradFill>
          <a:ln w="9525">
            <a:noFill/>
            <a:miter lim="800000"/>
            <a:headEnd/>
            <a:tailEnd/>
          </a:ln>
          <a:effectLst/>
        </p:spPr>
        <p:txBody>
          <a:bodyPr wrap="none" anchor="ctr"/>
          <a:lstStyle/>
          <a:p>
            <a:pPr>
              <a:defRPr/>
            </a:pPr>
            <a:endParaRPr lang="en-US"/>
          </a:p>
        </p:txBody>
      </p:sp>
      <p:sp>
        <p:nvSpPr>
          <p:cNvPr id="7170" name="Rectangle 2"/>
          <p:cNvSpPr>
            <a:spLocks noGrp="1" noChangeArrowheads="1"/>
          </p:cNvSpPr>
          <p:nvPr>
            <p:ph type="ctrTitle"/>
          </p:nvPr>
        </p:nvSpPr>
        <p:spPr>
          <a:xfrm>
            <a:off x="0" y="1825625"/>
            <a:ext cx="9144000" cy="2127250"/>
          </a:xfrm>
        </p:spPr>
        <p:txBody>
          <a:bodyPr anchor="ctr"/>
          <a:lstStyle>
            <a:lvl1pPr>
              <a:defRPr sz="5400"/>
            </a:lvl1pPr>
          </a:lstStyle>
          <a:p>
            <a:r>
              <a:rPr lang="en-US" dirty="0"/>
              <a:t>Click to edit Master title style</a:t>
            </a:r>
          </a:p>
        </p:txBody>
      </p:sp>
      <p:sp>
        <p:nvSpPr>
          <p:cNvPr id="7171" name="Rectangle 3"/>
          <p:cNvSpPr>
            <a:spLocks noGrp="1" noChangeArrowheads="1"/>
          </p:cNvSpPr>
          <p:nvPr>
            <p:ph type="subTitle" idx="1"/>
          </p:nvPr>
        </p:nvSpPr>
        <p:spPr>
          <a:xfrm>
            <a:off x="0" y="4645025"/>
            <a:ext cx="9144000" cy="1755775"/>
          </a:xfrm>
        </p:spPr>
        <p:txBody>
          <a:bodyPr lIns="91440" tIns="45720" rIns="91440" bIns="45720" anchor="ctr"/>
          <a:lstStyle>
            <a:lvl1pPr marL="0" marR="0" indent="0" algn="ctr" defTabSz="914400" rtl="0" eaLnBrk="0" fontAlgn="base" latinLnBrk="0" hangingPunct="0">
              <a:lnSpc>
                <a:spcPct val="100000"/>
              </a:lnSpc>
              <a:spcBef>
                <a:spcPct val="20000"/>
              </a:spcBef>
              <a:spcAft>
                <a:spcPct val="0"/>
              </a:spcAft>
              <a:buClr>
                <a:srgbClr val="333399"/>
              </a:buClr>
              <a:buSzPct val="80000"/>
              <a:buFont typeface="Wingdings" pitchFamily="2" charset="2"/>
              <a:buNone/>
              <a:tabLst/>
              <a:defRPr sz="3600" baseline="0">
                <a:solidFill>
                  <a:srgbClr val="333333"/>
                </a:solidFill>
                <a:latin typeface="+mj-lt"/>
              </a:defRPr>
            </a:lvl1pPr>
          </a:lstStyle>
          <a:p>
            <a:r>
              <a:rPr kumimoji="0" lang="en-US" sz="4400" b="0" i="0" u="none" strike="noStrike" kern="0" cap="none" spc="0" normalizeH="0" baseline="0" noProof="0" dirty="0">
                <a:ln>
                  <a:noFill/>
                </a:ln>
                <a:solidFill>
                  <a:srgbClr val="333333"/>
                </a:solidFill>
                <a:effectLst/>
                <a:uLnTx/>
                <a:uFillTx/>
                <a:latin typeface="+mj-lt"/>
                <a:ea typeface="+mj-ea"/>
                <a:cs typeface="+mj-cs"/>
              </a:rPr>
              <a:t>Click to edit Master subtitle style</a:t>
            </a:r>
            <a:endParaRPr lang="en-US" dirty="0"/>
          </a:p>
        </p:txBody>
      </p:sp>
      <p:sp>
        <p:nvSpPr>
          <p:cNvPr id="8" name="Rectangle 7"/>
          <p:cNvSpPr/>
          <p:nvPr userDrawn="1"/>
        </p:nvSpPr>
        <p:spPr>
          <a:xfrm>
            <a:off x="66605" y="620688"/>
            <a:ext cx="901080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l-GR" sz="5400" b="1" cap="none" spc="150" dirty="0">
                <a:ln w="11430">
                  <a:solidFill>
                    <a:srgbClr val="0070C0"/>
                  </a:solidFill>
                </a:ln>
                <a:solidFill>
                  <a:srgbClr val="0070C0"/>
                </a:solidFill>
                <a:effectLst>
                  <a:outerShdw blurRad="25400" algn="tl" rotWithShape="0">
                    <a:srgbClr val="000000">
                      <a:alpha val="43000"/>
                    </a:srgbClr>
                  </a:outerShdw>
                </a:effectLst>
              </a:rPr>
              <a:t>Πανεπιστήμιο Πατρών</a:t>
            </a:r>
            <a:endParaRPr lang="en-US" sz="5400" b="1" cap="none" spc="150" dirty="0">
              <a:ln w="11430">
                <a:solidFill>
                  <a:srgbClr val="0070C0"/>
                </a:solidFill>
              </a:ln>
              <a:solidFill>
                <a:srgbClr val="0070C0"/>
              </a:solidFill>
              <a:effectLst>
                <a:outerShdw blurRad="25400" algn="tl" rotWithShape="0">
                  <a:srgbClr val="000000">
                    <a:alpha val="43000"/>
                  </a:srgbClr>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7813"/>
            <a:ext cx="2286000" cy="6122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277813"/>
            <a:ext cx="6705600" cy="6122987"/>
          </a:xfrm>
        </p:spPr>
        <p:txBody>
          <a:bodyPr vert="eaVert"/>
          <a:lstStyle>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31863" y="96838"/>
            <a:ext cx="7678737" cy="5999162"/>
          </a:xfrm>
        </p:spPr>
        <p:txBody>
          <a:bodyPr/>
          <a:lstStyle>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ctr"/>
          <a:lstStyle>
            <a:lvl1pPr algn="ctr">
              <a:defRPr sz="4000" b="0">
                <a:solidFill>
                  <a:schemeClr val="tx1"/>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36575" y="1371600"/>
            <a:ext cx="8061325" cy="5257800"/>
          </a:xfrm>
        </p:spPr>
        <p:txBody>
          <a:bodyPr/>
          <a:lstStyle>
            <a:lvl2pPr>
              <a:defRPr sz="18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828800"/>
            <a:ext cx="395446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828800"/>
            <a:ext cx="3954462"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77813"/>
            <a:ext cx="9144000" cy="712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6148" name="Rectangle 4"/>
          <p:cNvSpPr>
            <a:spLocks noGrp="1" noChangeArrowheads="1"/>
          </p:cNvSpPr>
          <p:nvPr>
            <p:ph type="dt" sz="half" idx="2"/>
          </p:nvPr>
        </p:nvSpPr>
        <p:spPr bwMode="auto">
          <a:xfrm>
            <a:off x="457200" y="6629400"/>
            <a:ext cx="2133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US"/>
          </a:p>
        </p:txBody>
      </p:sp>
      <p:sp>
        <p:nvSpPr>
          <p:cNvPr id="6149" name="Rectangle 5"/>
          <p:cNvSpPr>
            <a:spLocks noGrp="1" noChangeArrowheads="1"/>
          </p:cNvSpPr>
          <p:nvPr>
            <p:ph type="ftr" sz="quarter" idx="3"/>
          </p:nvPr>
        </p:nvSpPr>
        <p:spPr bwMode="auto">
          <a:xfrm>
            <a:off x="3124200" y="66294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p>
        </p:txBody>
      </p:sp>
      <p:sp>
        <p:nvSpPr>
          <p:cNvPr id="6150" name="Rectangle 6"/>
          <p:cNvSpPr>
            <a:spLocks noGrp="1" noChangeArrowheads="1"/>
          </p:cNvSpPr>
          <p:nvPr>
            <p:ph type="sldNum" sz="quarter" idx="4"/>
          </p:nvPr>
        </p:nvSpPr>
        <p:spPr bwMode="auto">
          <a:xfrm>
            <a:off x="6553200" y="6629400"/>
            <a:ext cx="2133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6A6CF0D3-603B-4384-BB7C-A973B5D31391}" type="slidenum">
              <a:rPr lang="en-US"/>
              <a:pPr>
                <a:defRPr/>
              </a:pPr>
              <a:t>‹#›</a:t>
            </a:fld>
            <a:endParaRPr lang="en-US"/>
          </a:p>
        </p:txBody>
      </p:sp>
      <p:sp>
        <p:nvSpPr>
          <p:cNvPr id="6152" name="Rectangle 8"/>
          <p:cNvSpPr>
            <a:spLocks noChangeArrowheads="1"/>
          </p:cNvSpPr>
          <p:nvPr/>
        </p:nvSpPr>
        <p:spPr bwMode="auto">
          <a:xfrm>
            <a:off x="468313" y="990600"/>
            <a:ext cx="8207375" cy="69850"/>
          </a:xfrm>
          <a:prstGeom prst="rect">
            <a:avLst/>
          </a:prstGeom>
          <a:gradFill rotWithShape="1">
            <a:gsLst>
              <a:gs pos="0">
                <a:srgbClr val="292929">
                  <a:alpha val="70000"/>
                </a:srgbClr>
              </a:gs>
              <a:gs pos="100000">
                <a:srgbClr val="292929">
                  <a:gamma/>
                  <a:tint val="23922"/>
                  <a:invGamma/>
                  <a:alpha val="0"/>
                </a:srgbClr>
              </a:gs>
            </a:gsLst>
            <a:lin ang="2700000" scaled="1"/>
          </a:gradFill>
          <a:ln w="9525">
            <a:noFill/>
            <a:miter lim="800000"/>
            <a:headEnd/>
            <a:tailEnd/>
          </a:ln>
          <a:effectLst/>
        </p:spPr>
        <p:txBody>
          <a:bodyPr wrap="none" anchor="ctr"/>
          <a:lstStyle/>
          <a:p>
            <a:pPr>
              <a:defRPr/>
            </a:pPr>
            <a:endParaRPr lang="en-US"/>
          </a:p>
        </p:txBody>
      </p:sp>
      <p:sp>
        <p:nvSpPr>
          <p:cNvPr id="1031" name="Rectangle 12"/>
          <p:cNvSpPr>
            <a:spLocks noGrp="1" noChangeArrowheads="1"/>
          </p:cNvSpPr>
          <p:nvPr>
            <p:ph type="body" idx="1"/>
          </p:nvPr>
        </p:nvSpPr>
        <p:spPr bwMode="auto">
          <a:xfrm>
            <a:off x="536575" y="1828800"/>
            <a:ext cx="8061325" cy="457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Master text format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6157" name="Rectangle 13"/>
          <p:cNvSpPr>
            <a:spLocks noChangeArrowheads="1"/>
          </p:cNvSpPr>
          <p:nvPr userDrawn="1"/>
        </p:nvSpPr>
        <p:spPr bwMode="auto">
          <a:xfrm>
            <a:off x="0" y="6642100"/>
            <a:ext cx="9144000" cy="215900"/>
          </a:xfrm>
          <a:prstGeom prst="rect">
            <a:avLst/>
          </a:prstGeom>
          <a:gradFill rotWithShape="0">
            <a:gsLst>
              <a:gs pos="0">
                <a:srgbClr val="2A6AB3">
                  <a:gamma/>
                  <a:shade val="37647"/>
                  <a:invGamma/>
                </a:srgbClr>
              </a:gs>
              <a:gs pos="100000">
                <a:srgbClr val="2A6AB3"/>
              </a:gs>
            </a:gsLst>
            <a:lin ang="0" scaled="1"/>
          </a:gradFill>
          <a:ln w="9525">
            <a:noFill/>
            <a:miter lim="800000"/>
            <a:headEnd/>
            <a:tailEnd/>
          </a:ln>
          <a:effectLst/>
        </p:spPr>
        <p:txBody>
          <a:bodyPr wrap="none" anchor="ctr"/>
          <a:lstStyle/>
          <a:p>
            <a:pPr algn="ctr" eaLnBrk="1" hangingPunct="1">
              <a:spcBef>
                <a:spcPct val="20000"/>
              </a:spcBef>
              <a:buClr>
                <a:srgbClr val="52ADE7"/>
              </a:buClr>
              <a:buFont typeface="Wingdings" pitchFamily="2" charset="2"/>
              <a:buNone/>
              <a:defRPr/>
            </a:pPr>
            <a:endParaRPr lang="en-GB" sz="3000">
              <a:latin typeface="Arial" charset="0"/>
            </a:endParaRPr>
          </a:p>
        </p:txBody>
      </p:sp>
      <p:sp>
        <p:nvSpPr>
          <p:cNvPr id="6158" name="Rectangle 14"/>
          <p:cNvSpPr>
            <a:spLocks noChangeArrowheads="1"/>
          </p:cNvSpPr>
          <p:nvPr userDrawn="1"/>
        </p:nvSpPr>
        <p:spPr bwMode="auto">
          <a:xfrm>
            <a:off x="0" y="0"/>
            <a:ext cx="9144000" cy="215900"/>
          </a:xfrm>
          <a:prstGeom prst="rect">
            <a:avLst/>
          </a:prstGeom>
          <a:gradFill rotWithShape="0">
            <a:gsLst>
              <a:gs pos="0">
                <a:srgbClr val="2A6AB3"/>
              </a:gs>
              <a:gs pos="100000">
                <a:srgbClr val="2A6AB3">
                  <a:gamma/>
                  <a:shade val="45490"/>
                  <a:invGamma/>
                </a:srgbClr>
              </a:gs>
            </a:gsLst>
            <a:lin ang="0" scaled="1"/>
          </a:gradFill>
          <a:ln w="9525">
            <a:noFill/>
            <a:miter lim="800000"/>
            <a:headEnd/>
            <a:tailEnd/>
          </a:ln>
          <a:effectLst/>
        </p:spPr>
        <p:txBody>
          <a:bodyPr wrap="none" anchor="ctr"/>
          <a:lstStyle/>
          <a:p>
            <a:pPr>
              <a:defRPr/>
            </a:pPr>
            <a:endParaRPr lang="en-US"/>
          </a:p>
        </p:txBody>
      </p:sp>
      <p:sp>
        <p:nvSpPr>
          <p:cNvPr id="6159" name="Rectangle 15"/>
          <p:cNvSpPr>
            <a:spLocks noChangeArrowheads="1"/>
          </p:cNvSpPr>
          <p:nvPr/>
        </p:nvSpPr>
        <p:spPr bwMode="auto">
          <a:xfrm>
            <a:off x="7812088" y="6632575"/>
            <a:ext cx="762000" cy="230188"/>
          </a:xfrm>
          <a:prstGeom prst="rect">
            <a:avLst/>
          </a:prstGeom>
          <a:noFill/>
          <a:ln w="9525">
            <a:noFill/>
            <a:miter lim="800000"/>
            <a:headEnd/>
            <a:tailEnd/>
          </a:ln>
          <a:effectLst/>
        </p:spPr>
        <p:txBody>
          <a:bodyPr lIns="0" tIns="144000" rIns="0" bIns="0" anchor="ctr"/>
          <a:lstStyle/>
          <a:p>
            <a:pPr algn="r">
              <a:defRPr/>
            </a:pPr>
            <a:fld id="{714099C3-A89B-4A3B-9005-A4789C533FB3}" type="slidenum">
              <a:rPr lang="de-CH" sz="900">
                <a:solidFill>
                  <a:schemeClr val="bg1"/>
                </a:solidFill>
                <a:latin typeface="Arial" charset="0"/>
              </a:rPr>
              <a:pPr algn="r">
                <a:defRPr/>
              </a:pPr>
              <a:t>‹#›</a:t>
            </a:fld>
            <a:endParaRPr lang="de-CH" sz="900" dirty="0">
              <a:solidFill>
                <a:schemeClr val="bg1"/>
              </a:solidFill>
              <a:latin typeface="Arial" charset="0"/>
            </a:endParaRPr>
          </a:p>
          <a:p>
            <a:pPr algn="r">
              <a:defRPr/>
            </a:pPr>
            <a:endParaRPr lang="de-CH" sz="1000" dirty="0">
              <a:solidFill>
                <a:schemeClr val="bg1"/>
              </a:solidFill>
              <a:latin typeface="Arial" charset="0"/>
            </a:endParaRPr>
          </a:p>
        </p:txBody>
      </p:sp>
      <p:sp>
        <p:nvSpPr>
          <p:cNvPr id="6160" name="Text Box 16"/>
          <p:cNvSpPr txBox="1">
            <a:spLocks noChangeArrowheads="1"/>
          </p:cNvSpPr>
          <p:nvPr userDrawn="1"/>
        </p:nvSpPr>
        <p:spPr bwMode="auto">
          <a:xfrm>
            <a:off x="3338513" y="6629400"/>
            <a:ext cx="2452687" cy="214312"/>
          </a:xfrm>
          <a:prstGeom prst="rect">
            <a:avLst/>
          </a:prstGeom>
          <a:noFill/>
          <a:ln w="9525">
            <a:noFill/>
            <a:miter lim="800000"/>
            <a:headEnd/>
            <a:tailEnd/>
          </a:ln>
          <a:effectLst/>
        </p:spPr>
        <p:txBody>
          <a:bodyPr>
            <a:spAutoFit/>
          </a:bodyPr>
          <a:lstStyle/>
          <a:p>
            <a:pPr algn="ctr">
              <a:spcBef>
                <a:spcPct val="50000"/>
              </a:spcBef>
              <a:defRPr/>
            </a:pPr>
            <a:r>
              <a:rPr lang="el-GR" sz="800" dirty="0">
                <a:solidFill>
                  <a:schemeClr val="bg1"/>
                </a:solidFill>
                <a:latin typeface="Arial" charset="0"/>
              </a:rPr>
              <a:t>Σπύρος Βούλγαρης</a:t>
            </a:r>
            <a:r>
              <a:rPr lang="el-GR" sz="800" baseline="0" dirty="0">
                <a:solidFill>
                  <a:schemeClr val="bg1"/>
                </a:solidFill>
                <a:latin typeface="Arial" charset="0"/>
              </a:rPr>
              <a:t> – Πανεπιστήμιο Πατρών</a:t>
            </a:r>
            <a:endParaRPr lang="el-GR" sz="800" dirty="0">
              <a:solidFill>
                <a:schemeClr val="bg1"/>
              </a:solidFill>
              <a:latin typeface="Arial" charset="0"/>
            </a:endParaRPr>
          </a:p>
        </p:txBody>
      </p:sp>
      <p:sp>
        <p:nvSpPr>
          <p:cNvPr id="6162" name="Text Box 18"/>
          <p:cNvSpPr txBox="1">
            <a:spLocks noChangeArrowheads="1"/>
          </p:cNvSpPr>
          <p:nvPr userDrawn="1"/>
        </p:nvSpPr>
        <p:spPr bwMode="auto">
          <a:xfrm>
            <a:off x="2068513" y="14288"/>
            <a:ext cx="4992687" cy="214312"/>
          </a:xfrm>
          <a:prstGeom prst="rect">
            <a:avLst/>
          </a:prstGeom>
          <a:noFill/>
          <a:ln w="9525">
            <a:noFill/>
            <a:miter lim="800000"/>
            <a:headEnd/>
            <a:tailEnd/>
          </a:ln>
          <a:effectLst/>
        </p:spPr>
        <p:txBody>
          <a:bodyPr>
            <a:spAutoFit/>
          </a:bodyPr>
          <a:lstStyle/>
          <a:p>
            <a:pPr algn="ctr">
              <a:spcBef>
                <a:spcPct val="50000"/>
              </a:spcBef>
              <a:defRPr/>
            </a:pPr>
            <a:r>
              <a:rPr lang="el-GR" sz="800" dirty="0">
                <a:solidFill>
                  <a:schemeClr val="bg1"/>
                </a:solidFill>
                <a:latin typeface="Arial" charset="0"/>
              </a:rPr>
              <a:t>Προχωρημένα</a:t>
            </a:r>
            <a:r>
              <a:rPr lang="el-GR" sz="800" baseline="0" dirty="0">
                <a:solidFill>
                  <a:schemeClr val="bg1"/>
                </a:solidFill>
                <a:latin typeface="Arial" charset="0"/>
              </a:rPr>
              <a:t> Θέματα σε Κατανεμημένα Συστήματα</a:t>
            </a:r>
            <a:endParaRPr lang="de-CH" sz="800" dirty="0">
              <a:solidFill>
                <a:schemeClr val="bg1"/>
              </a:solidFill>
              <a:latin typeface="Arial" charset="0"/>
            </a:endParaRPr>
          </a:p>
        </p:txBody>
      </p:sp>
      <p:sp>
        <p:nvSpPr>
          <p:cNvPr id="6163" name="Text Box 19"/>
          <p:cNvSpPr txBox="1">
            <a:spLocks noChangeArrowheads="1"/>
          </p:cNvSpPr>
          <p:nvPr userDrawn="1"/>
        </p:nvSpPr>
        <p:spPr bwMode="auto">
          <a:xfrm>
            <a:off x="7904163" y="0"/>
            <a:ext cx="1239837" cy="214313"/>
          </a:xfrm>
          <a:prstGeom prst="rect">
            <a:avLst/>
          </a:prstGeom>
          <a:noFill/>
          <a:ln w="9525">
            <a:noFill/>
            <a:miter lim="800000"/>
            <a:headEnd/>
            <a:tailEnd/>
          </a:ln>
          <a:effectLst/>
        </p:spPr>
        <p:txBody>
          <a:bodyPr>
            <a:spAutoFit/>
          </a:bodyPr>
          <a:lstStyle/>
          <a:p>
            <a:pPr algn="ctr">
              <a:spcBef>
                <a:spcPct val="50000"/>
              </a:spcBef>
              <a:defRPr/>
            </a:pPr>
            <a:fld id="{10839D20-7BC4-4E7C-A851-197C94B03247}" type="datetime1">
              <a:rPr lang="el-GR" sz="800">
                <a:solidFill>
                  <a:schemeClr val="bg1"/>
                </a:solidFill>
                <a:latin typeface="Arial" charset="0"/>
              </a:rPr>
              <a:pPr algn="ctr">
                <a:spcBef>
                  <a:spcPct val="50000"/>
                </a:spcBef>
                <a:defRPr/>
              </a:pPr>
              <a:t>18/10/2023</a:t>
            </a:fld>
            <a:endParaRPr lang="el-GR" sz="800" dirty="0">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rtl="0" eaLnBrk="0" fontAlgn="base" hangingPunct="0">
        <a:spcBef>
          <a:spcPct val="0"/>
        </a:spcBef>
        <a:spcAft>
          <a:spcPct val="0"/>
        </a:spcAft>
        <a:defRPr sz="4400">
          <a:solidFill>
            <a:srgbClr val="333333"/>
          </a:solidFill>
          <a:latin typeface="+mj-lt"/>
          <a:ea typeface="+mj-ea"/>
          <a:cs typeface="+mj-cs"/>
        </a:defRPr>
      </a:lvl1pPr>
      <a:lvl2pPr algn="ctr" rtl="0" eaLnBrk="0" fontAlgn="base" hangingPunct="0">
        <a:spcBef>
          <a:spcPct val="0"/>
        </a:spcBef>
        <a:spcAft>
          <a:spcPct val="0"/>
        </a:spcAft>
        <a:defRPr sz="4400">
          <a:solidFill>
            <a:srgbClr val="333333"/>
          </a:solidFill>
          <a:latin typeface="Book Antiqua" pitchFamily="18" charset="0"/>
        </a:defRPr>
      </a:lvl2pPr>
      <a:lvl3pPr algn="ctr" rtl="0" eaLnBrk="0" fontAlgn="base" hangingPunct="0">
        <a:spcBef>
          <a:spcPct val="0"/>
        </a:spcBef>
        <a:spcAft>
          <a:spcPct val="0"/>
        </a:spcAft>
        <a:defRPr sz="4400">
          <a:solidFill>
            <a:srgbClr val="333333"/>
          </a:solidFill>
          <a:latin typeface="Book Antiqua" pitchFamily="18" charset="0"/>
        </a:defRPr>
      </a:lvl3pPr>
      <a:lvl4pPr algn="ctr" rtl="0" eaLnBrk="0" fontAlgn="base" hangingPunct="0">
        <a:spcBef>
          <a:spcPct val="0"/>
        </a:spcBef>
        <a:spcAft>
          <a:spcPct val="0"/>
        </a:spcAft>
        <a:defRPr sz="4400">
          <a:solidFill>
            <a:srgbClr val="333333"/>
          </a:solidFill>
          <a:latin typeface="Book Antiqua" pitchFamily="18" charset="0"/>
        </a:defRPr>
      </a:lvl4pPr>
      <a:lvl5pPr algn="ctr" rtl="0" eaLnBrk="0" fontAlgn="base" hangingPunct="0">
        <a:spcBef>
          <a:spcPct val="0"/>
        </a:spcBef>
        <a:spcAft>
          <a:spcPct val="0"/>
        </a:spcAft>
        <a:defRPr sz="4400">
          <a:solidFill>
            <a:srgbClr val="333333"/>
          </a:solidFill>
          <a:latin typeface="Book Antiqua" pitchFamily="18" charset="0"/>
        </a:defRPr>
      </a:lvl5pPr>
      <a:lvl6pPr marL="457200" algn="ctr" rtl="0" fontAlgn="base">
        <a:spcBef>
          <a:spcPct val="0"/>
        </a:spcBef>
        <a:spcAft>
          <a:spcPct val="0"/>
        </a:spcAft>
        <a:defRPr sz="4400">
          <a:solidFill>
            <a:srgbClr val="333333"/>
          </a:solidFill>
          <a:latin typeface="Book Antiqua" pitchFamily="18" charset="0"/>
        </a:defRPr>
      </a:lvl6pPr>
      <a:lvl7pPr marL="914400" algn="ctr" rtl="0" fontAlgn="base">
        <a:spcBef>
          <a:spcPct val="0"/>
        </a:spcBef>
        <a:spcAft>
          <a:spcPct val="0"/>
        </a:spcAft>
        <a:defRPr sz="4400">
          <a:solidFill>
            <a:srgbClr val="333333"/>
          </a:solidFill>
          <a:latin typeface="Book Antiqua" pitchFamily="18" charset="0"/>
        </a:defRPr>
      </a:lvl7pPr>
      <a:lvl8pPr marL="1371600" algn="ctr" rtl="0" fontAlgn="base">
        <a:spcBef>
          <a:spcPct val="0"/>
        </a:spcBef>
        <a:spcAft>
          <a:spcPct val="0"/>
        </a:spcAft>
        <a:defRPr sz="4400">
          <a:solidFill>
            <a:srgbClr val="333333"/>
          </a:solidFill>
          <a:latin typeface="Book Antiqua" pitchFamily="18" charset="0"/>
        </a:defRPr>
      </a:lvl8pPr>
      <a:lvl9pPr marL="1828800" algn="ctr" rtl="0" fontAlgn="base">
        <a:spcBef>
          <a:spcPct val="0"/>
        </a:spcBef>
        <a:spcAft>
          <a:spcPct val="0"/>
        </a:spcAft>
        <a:defRPr sz="4400">
          <a:solidFill>
            <a:srgbClr val="333333"/>
          </a:solidFill>
          <a:latin typeface="Book Antiqua" pitchFamily="18" charset="0"/>
        </a:defRPr>
      </a:lvl9pPr>
    </p:titleStyle>
    <p:bodyStyle>
      <a:lvl1pPr marL="342900" indent="-342900" algn="l" rtl="0" eaLnBrk="0" fontAlgn="base" hangingPunct="0">
        <a:spcBef>
          <a:spcPct val="20000"/>
        </a:spcBef>
        <a:spcAft>
          <a:spcPct val="0"/>
        </a:spcAft>
        <a:buClr>
          <a:srgbClr val="333399"/>
        </a:buClr>
        <a:buSzPct val="80000"/>
        <a:buFont typeface="Wingdings" pitchFamily="2" charset="2"/>
        <a:buChar char="p"/>
        <a:defRPr sz="1800">
          <a:solidFill>
            <a:srgbClr val="000000"/>
          </a:solidFill>
          <a:latin typeface="Calibri" pitchFamily="34" charset="0"/>
          <a:ea typeface="+mn-ea"/>
          <a:cs typeface="+mn-cs"/>
        </a:defRPr>
      </a:lvl1pPr>
      <a:lvl2pPr marL="742950" indent="-285750" algn="l" rtl="0" eaLnBrk="0" fontAlgn="base" hangingPunct="0">
        <a:spcBef>
          <a:spcPct val="20000"/>
        </a:spcBef>
        <a:spcAft>
          <a:spcPct val="0"/>
        </a:spcAft>
        <a:buClr>
          <a:srgbClr val="333399"/>
        </a:buClr>
        <a:buSzPct val="80000"/>
        <a:buFont typeface="Wingdings" pitchFamily="2" charset="2"/>
        <a:buChar char="n"/>
        <a:defRPr sz="1800">
          <a:solidFill>
            <a:srgbClr val="000000"/>
          </a:solidFill>
          <a:latin typeface="Calibri" pitchFamily="34" charset="0"/>
        </a:defRPr>
      </a:lvl2pPr>
      <a:lvl3pPr marL="1143000" indent="-228600" algn="l" rtl="0" eaLnBrk="0" fontAlgn="base" hangingPunct="0">
        <a:spcBef>
          <a:spcPct val="20000"/>
        </a:spcBef>
        <a:spcAft>
          <a:spcPct val="0"/>
        </a:spcAft>
        <a:buClr>
          <a:srgbClr val="333399"/>
        </a:buClr>
        <a:buSzPct val="80000"/>
        <a:buFont typeface="Wingdings" pitchFamily="2" charset="2"/>
        <a:buChar char="p"/>
        <a:defRPr sz="1600">
          <a:solidFill>
            <a:srgbClr val="000000"/>
          </a:solidFill>
          <a:latin typeface="Calibri" pitchFamily="34" charset="0"/>
        </a:defRPr>
      </a:lvl3pPr>
      <a:lvl4pPr marL="1600200" indent="-228600" algn="l" rtl="0" eaLnBrk="0" fontAlgn="base" hangingPunct="0">
        <a:spcBef>
          <a:spcPct val="20000"/>
        </a:spcBef>
        <a:spcAft>
          <a:spcPct val="0"/>
        </a:spcAft>
        <a:buClr>
          <a:srgbClr val="333399"/>
        </a:buClr>
        <a:buSzPct val="80000"/>
        <a:buFont typeface="Wingdings" pitchFamily="2" charset="2"/>
        <a:buChar char="§"/>
        <a:defRPr sz="1600">
          <a:solidFill>
            <a:srgbClr val="000000"/>
          </a:solidFill>
          <a:latin typeface="Calibri" pitchFamily="34" charset="0"/>
        </a:defRPr>
      </a:lvl4pPr>
      <a:lvl5pPr marL="2057400" indent="-228600" algn="l" rtl="0" eaLnBrk="0" fontAlgn="base" hangingPunct="0">
        <a:spcBef>
          <a:spcPct val="20000"/>
        </a:spcBef>
        <a:spcAft>
          <a:spcPct val="0"/>
        </a:spcAft>
        <a:buClr>
          <a:srgbClr val="333399"/>
        </a:buClr>
        <a:buSzPct val="80000"/>
        <a:buFont typeface="Wingdings" pitchFamily="2" charset="2"/>
        <a:buChar char="§"/>
        <a:defRPr sz="1600">
          <a:solidFill>
            <a:srgbClr val="000000"/>
          </a:solidFill>
          <a:latin typeface="Calibri" pitchFamily="34" charset="0"/>
        </a:defRPr>
      </a:lvl5pPr>
      <a:lvl6pPr marL="2514600" indent="-228600" algn="l" rtl="0" fontAlgn="base">
        <a:spcBef>
          <a:spcPct val="20000"/>
        </a:spcBef>
        <a:spcAft>
          <a:spcPct val="0"/>
        </a:spcAft>
        <a:buClr>
          <a:srgbClr val="333399"/>
        </a:buClr>
        <a:buSzPct val="80000"/>
        <a:buFont typeface="Wingdings" pitchFamily="2" charset="2"/>
        <a:buChar char="§"/>
        <a:defRPr sz="1400">
          <a:solidFill>
            <a:srgbClr val="000000"/>
          </a:solidFill>
          <a:latin typeface="+mn-lt"/>
        </a:defRPr>
      </a:lvl6pPr>
      <a:lvl7pPr marL="2971800" indent="-228600" algn="l" rtl="0" fontAlgn="base">
        <a:spcBef>
          <a:spcPct val="20000"/>
        </a:spcBef>
        <a:spcAft>
          <a:spcPct val="0"/>
        </a:spcAft>
        <a:buClr>
          <a:srgbClr val="333399"/>
        </a:buClr>
        <a:buSzPct val="80000"/>
        <a:buFont typeface="Wingdings" pitchFamily="2" charset="2"/>
        <a:buChar char="§"/>
        <a:defRPr sz="1400">
          <a:solidFill>
            <a:srgbClr val="000000"/>
          </a:solidFill>
          <a:latin typeface="+mn-lt"/>
        </a:defRPr>
      </a:lvl7pPr>
      <a:lvl8pPr marL="3429000" indent="-228600" algn="l" rtl="0" fontAlgn="base">
        <a:spcBef>
          <a:spcPct val="20000"/>
        </a:spcBef>
        <a:spcAft>
          <a:spcPct val="0"/>
        </a:spcAft>
        <a:buClr>
          <a:srgbClr val="333399"/>
        </a:buClr>
        <a:buSzPct val="80000"/>
        <a:buFont typeface="Wingdings" pitchFamily="2" charset="2"/>
        <a:buChar char="§"/>
        <a:defRPr sz="1400">
          <a:solidFill>
            <a:srgbClr val="000000"/>
          </a:solidFill>
          <a:latin typeface="+mn-lt"/>
        </a:defRPr>
      </a:lvl8pPr>
      <a:lvl9pPr marL="3886200" indent="-228600" algn="l" rtl="0" fontAlgn="base">
        <a:spcBef>
          <a:spcPct val="20000"/>
        </a:spcBef>
        <a:spcAft>
          <a:spcPct val="0"/>
        </a:spcAft>
        <a:buClr>
          <a:srgbClr val="333399"/>
        </a:buClr>
        <a:buSzPct val="80000"/>
        <a:buFont typeface="Wingdings" pitchFamily="2" charset="2"/>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gs>
            <a:gs pos="50000">
              <a:schemeClr val="accent1">
                <a:gamma/>
                <a:tint val="43922"/>
                <a:invGamma/>
              </a:schemeClr>
            </a:gs>
            <a:gs pos="100000">
              <a:schemeClr val="accent1"/>
            </a:gs>
          </a:gsLst>
          <a:lin ang="5400000" scaled="1"/>
        </a:gradFill>
        <a:effectLst/>
      </p:bgPr>
    </p:bg>
    <p:spTree>
      <p:nvGrpSpPr>
        <p:cNvPr id="1" name=""/>
        <p:cNvGrpSpPr/>
        <p:nvPr/>
      </p:nvGrpSpPr>
      <p:grpSpPr>
        <a:xfrm>
          <a:off x="0" y="0"/>
          <a:ext cx="0" cy="0"/>
          <a:chOff x="0" y="0"/>
          <a:chExt cx="0" cy="0"/>
        </a:xfrm>
      </p:grpSpPr>
      <p:sp>
        <p:nvSpPr>
          <p:cNvPr id="851971" name="Rectangle 3"/>
          <p:cNvSpPr>
            <a:spLocks noChangeArrowheads="1"/>
          </p:cNvSpPr>
          <p:nvPr/>
        </p:nvSpPr>
        <p:spPr bwMode="auto">
          <a:xfrm>
            <a:off x="0" y="6642100"/>
            <a:ext cx="9144000" cy="215900"/>
          </a:xfrm>
          <a:prstGeom prst="rect">
            <a:avLst/>
          </a:prstGeom>
          <a:gradFill rotWithShape="0">
            <a:gsLst>
              <a:gs pos="0">
                <a:srgbClr val="2A6AB3">
                  <a:gamma/>
                  <a:shade val="37647"/>
                  <a:invGamma/>
                </a:srgbClr>
              </a:gs>
              <a:gs pos="100000">
                <a:srgbClr val="2A6AB3"/>
              </a:gs>
            </a:gsLst>
            <a:lin ang="0" scaled="1"/>
          </a:gradFill>
          <a:ln w="9525">
            <a:noFill/>
            <a:miter lim="800000"/>
            <a:headEnd/>
            <a:tailEnd/>
          </a:ln>
          <a:effectLst/>
        </p:spPr>
        <p:txBody>
          <a:bodyPr wrap="none" anchor="ctr"/>
          <a:lstStyle/>
          <a:p>
            <a:pPr algn="ctr">
              <a:lnSpc>
                <a:spcPct val="80000"/>
              </a:lnSpc>
              <a:spcBef>
                <a:spcPct val="20000"/>
              </a:spcBef>
              <a:buClr>
                <a:srgbClr val="52ADE7"/>
              </a:buClr>
              <a:buFont typeface="Wingdings" pitchFamily="2" charset="2"/>
              <a:buChar char="n"/>
              <a:defRPr/>
            </a:pPr>
            <a:endParaRPr lang="en-GB" sz="3000">
              <a:latin typeface="Arial" charset="0"/>
            </a:endParaRPr>
          </a:p>
        </p:txBody>
      </p:sp>
      <p:sp>
        <p:nvSpPr>
          <p:cNvPr id="10" name="Rectangle 10"/>
          <p:cNvSpPr>
            <a:spLocks noChangeArrowheads="1"/>
          </p:cNvSpPr>
          <p:nvPr/>
        </p:nvSpPr>
        <p:spPr bwMode="auto">
          <a:xfrm>
            <a:off x="0" y="0"/>
            <a:ext cx="9144000" cy="215900"/>
          </a:xfrm>
          <a:prstGeom prst="rect">
            <a:avLst/>
          </a:prstGeom>
          <a:gradFill rotWithShape="0">
            <a:gsLst>
              <a:gs pos="0">
                <a:srgbClr val="2A6AB3"/>
              </a:gs>
              <a:gs pos="100000">
                <a:srgbClr val="2A6AB3">
                  <a:gamma/>
                  <a:shade val="45490"/>
                  <a:invGamma/>
                </a:srgbClr>
              </a:gs>
            </a:gsLst>
            <a:lin ang="0" scaled="1"/>
          </a:gra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l-GR" sz="800" b="0" i="0" u="none" strike="noStrike" kern="1200" cap="none" spc="0" normalizeH="0" baseline="0" noProof="0" dirty="0">
                <a:ln>
                  <a:noFill/>
                </a:ln>
                <a:solidFill>
                  <a:prstClr val="white"/>
                </a:solidFill>
                <a:effectLst/>
                <a:uLnTx/>
                <a:uFillTx/>
                <a:latin typeface="Arial" charset="0"/>
                <a:ea typeface="+mn-ea"/>
                <a:cs typeface="Arial" pitchFamily="34" charset="0"/>
              </a:rPr>
              <a:t>Προχωρημένα Θέματα σε Κατανεμημένα Συστήματα</a:t>
            </a:r>
            <a:endParaRPr kumimoji="0" lang="de-CH" sz="800" b="0" i="0" u="none" strike="noStrike" kern="1200" cap="none" spc="0" normalizeH="0" baseline="0" noProof="0" dirty="0">
              <a:ln>
                <a:noFill/>
              </a:ln>
              <a:solidFill>
                <a:prstClr val="white"/>
              </a:solidFill>
              <a:effectLst/>
              <a:uLnTx/>
              <a:uFillTx/>
              <a:latin typeface="Arial"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0" fontAlgn="base" hangingPunct="0">
        <a:spcBef>
          <a:spcPct val="0"/>
        </a:spcBef>
        <a:spcAft>
          <a:spcPct val="0"/>
        </a:spcAft>
        <a:defRPr sz="4000">
          <a:solidFill>
            <a:srgbClr val="0066FF"/>
          </a:solidFill>
          <a:latin typeface="+mj-lt"/>
          <a:ea typeface="+mj-ea"/>
          <a:cs typeface="+mj-cs"/>
        </a:defRPr>
      </a:lvl1pPr>
      <a:lvl2pPr algn="l" rtl="0" eaLnBrk="0" fontAlgn="base" hangingPunct="0">
        <a:spcBef>
          <a:spcPct val="0"/>
        </a:spcBef>
        <a:spcAft>
          <a:spcPct val="0"/>
        </a:spcAft>
        <a:defRPr sz="4000">
          <a:solidFill>
            <a:srgbClr val="0066FF"/>
          </a:solidFill>
          <a:latin typeface="Book Antiqua" pitchFamily="18" charset="0"/>
        </a:defRPr>
      </a:lvl2pPr>
      <a:lvl3pPr algn="l" rtl="0" eaLnBrk="0" fontAlgn="base" hangingPunct="0">
        <a:spcBef>
          <a:spcPct val="0"/>
        </a:spcBef>
        <a:spcAft>
          <a:spcPct val="0"/>
        </a:spcAft>
        <a:defRPr sz="4000">
          <a:solidFill>
            <a:srgbClr val="0066FF"/>
          </a:solidFill>
          <a:latin typeface="Book Antiqua" pitchFamily="18" charset="0"/>
        </a:defRPr>
      </a:lvl3pPr>
      <a:lvl4pPr algn="l" rtl="0" eaLnBrk="0" fontAlgn="base" hangingPunct="0">
        <a:spcBef>
          <a:spcPct val="0"/>
        </a:spcBef>
        <a:spcAft>
          <a:spcPct val="0"/>
        </a:spcAft>
        <a:defRPr sz="4000">
          <a:solidFill>
            <a:srgbClr val="0066FF"/>
          </a:solidFill>
          <a:latin typeface="Book Antiqua" pitchFamily="18" charset="0"/>
        </a:defRPr>
      </a:lvl4pPr>
      <a:lvl5pPr algn="l" rtl="0" eaLnBrk="0" fontAlgn="base" hangingPunct="0">
        <a:spcBef>
          <a:spcPct val="0"/>
        </a:spcBef>
        <a:spcAft>
          <a:spcPct val="0"/>
        </a:spcAft>
        <a:defRPr sz="4000">
          <a:solidFill>
            <a:srgbClr val="0066FF"/>
          </a:solidFill>
          <a:latin typeface="Book Antiqua" pitchFamily="18" charset="0"/>
        </a:defRPr>
      </a:lvl5pPr>
      <a:lvl6pPr marL="457200" algn="l" rtl="0" fontAlgn="base">
        <a:spcBef>
          <a:spcPct val="0"/>
        </a:spcBef>
        <a:spcAft>
          <a:spcPct val="0"/>
        </a:spcAft>
        <a:defRPr sz="4000">
          <a:solidFill>
            <a:srgbClr val="0066FF"/>
          </a:solidFill>
          <a:latin typeface="Book Antiqua" pitchFamily="18" charset="0"/>
        </a:defRPr>
      </a:lvl6pPr>
      <a:lvl7pPr marL="914400" algn="l" rtl="0" fontAlgn="base">
        <a:spcBef>
          <a:spcPct val="0"/>
        </a:spcBef>
        <a:spcAft>
          <a:spcPct val="0"/>
        </a:spcAft>
        <a:defRPr sz="4000">
          <a:solidFill>
            <a:srgbClr val="0066FF"/>
          </a:solidFill>
          <a:latin typeface="Book Antiqua" pitchFamily="18" charset="0"/>
        </a:defRPr>
      </a:lvl7pPr>
      <a:lvl8pPr marL="1371600" algn="l" rtl="0" fontAlgn="base">
        <a:spcBef>
          <a:spcPct val="0"/>
        </a:spcBef>
        <a:spcAft>
          <a:spcPct val="0"/>
        </a:spcAft>
        <a:defRPr sz="4000">
          <a:solidFill>
            <a:srgbClr val="0066FF"/>
          </a:solidFill>
          <a:latin typeface="Book Antiqua" pitchFamily="18" charset="0"/>
        </a:defRPr>
      </a:lvl8pPr>
      <a:lvl9pPr marL="1828800" algn="l" rtl="0" fontAlgn="base">
        <a:spcBef>
          <a:spcPct val="0"/>
        </a:spcBef>
        <a:spcAft>
          <a:spcPct val="0"/>
        </a:spcAft>
        <a:defRPr sz="4000">
          <a:solidFill>
            <a:srgbClr val="0066FF"/>
          </a:solidFill>
          <a:latin typeface="Book Antiqua"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3.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hyperlink" Target="http://www.skyp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6.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oleObject" Target="../embeddings/oleObject3.bin"/><Relationship Id="rId5" Type="http://schemas.openxmlformats.org/officeDocument/2006/relationships/image" Target="../media/image26.wmf"/><Relationship Id="rId10" Type="http://schemas.openxmlformats.org/officeDocument/2006/relationships/image" Target="../media/image29.png"/><Relationship Id="rId4" Type="http://schemas.openxmlformats.org/officeDocument/2006/relationships/oleObject" Target="../embeddings/oleObject2.bin"/><Relationship Id="rId9" Type="http://schemas.openxmlformats.org/officeDocument/2006/relationships/image" Target="../media/image28.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32.wmf"/><Relationship Id="rId4" Type="http://schemas.openxmlformats.org/officeDocument/2006/relationships/image" Target="../media/image31.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3.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boinc.berkeley.edu/"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worldcommunitygrid.org/"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4.png"/><Relationship Id="rId4" Type="http://schemas.openxmlformats.org/officeDocument/2006/relationships/notesSlide" Target="../notesSlides/notesSlide49.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35.png"/><Relationship Id="rId4"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36.png"/><Relationship Id="rId4" Type="http://schemas.openxmlformats.org/officeDocument/2006/relationships/notesSlide" Target="../notesSlides/notesSlide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r>
              <a:rPr lang="el-GR" dirty="0"/>
              <a:t>Προχωρημένα Θέματα σε Κατανεμημένα Συστήματα</a:t>
            </a:r>
          </a:p>
        </p:txBody>
      </p:sp>
      <p:sp>
        <p:nvSpPr>
          <p:cNvPr id="4100" name="Rectangle 3"/>
          <p:cNvSpPr>
            <a:spLocks noGrp="1" noChangeArrowheads="1"/>
          </p:cNvSpPr>
          <p:nvPr>
            <p:ph type="subTitle" idx="1"/>
          </p:nvPr>
        </p:nvSpPr>
        <p:spPr/>
        <p:txBody>
          <a:bodyPr/>
          <a:lstStyle/>
          <a:p>
            <a:r>
              <a:rPr lang="el-GR" dirty="0"/>
              <a:t>Εισαγωγή</a:t>
            </a:r>
            <a:endParaRPr lang="en-US" dirty="0"/>
          </a:p>
          <a:p>
            <a:r>
              <a:rPr lang="el-GR" sz="2400" dirty="0"/>
              <a:t>Σ.ΣΙΟΥΤΑΣ, Σ. ΒΟΥΛΓΑΡΗΣ</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r>
              <a:rPr lang="en-US"/>
              <a:t>Massive Distributed Applications</a:t>
            </a:r>
            <a:endParaRPr lang="el-GR"/>
          </a:p>
        </p:txBody>
      </p:sp>
      <p:sp>
        <p:nvSpPr>
          <p:cNvPr id="49155" name="Rectangle 6"/>
          <p:cNvSpPr>
            <a:spLocks noGrp="1" noChangeArrowheads="1"/>
          </p:cNvSpPr>
          <p:nvPr>
            <p:ph type="body" idx="1"/>
          </p:nvPr>
        </p:nvSpPr>
        <p:spPr/>
        <p:txBody>
          <a:bodyPr>
            <a:normAutofit/>
          </a:bodyPr>
          <a:lstStyle/>
          <a:p>
            <a:r>
              <a:rPr lang="en-US" dirty="0"/>
              <a:t>Challenges</a:t>
            </a:r>
          </a:p>
          <a:p>
            <a:pPr lvl="1"/>
            <a:r>
              <a:rPr lang="en-US" dirty="0"/>
              <a:t>Increased </a:t>
            </a:r>
            <a:r>
              <a:rPr lang="en-US" b="1" dirty="0">
                <a:solidFill>
                  <a:srgbClr val="C00000"/>
                </a:solidFill>
              </a:rPr>
              <a:t>scale</a:t>
            </a:r>
          </a:p>
          <a:p>
            <a:pPr lvl="1"/>
            <a:r>
              <a:rPr lang="en-US" b="1" dirty="0">
                <a:solidFill>
                  <a:srgbClr val="C00000"/>
                </a:solidFill>
              </a:rPr>
              <a:t>Geographic spread</a:t>
            </a:r>
          </a:p>
          <a:p>
            <a:pPr lvl="1"/>
            <a:r>
              <a:rPr lang="en-US" b="1" dirty="0">
                <a:solidFill>
                  <a:srgbClr val="C00000"/>
                </a:solidFill>
              </a:rPr>
              <a:t>Dynamic</a:t>
            </a:r>
            <a:r>
              <a:rPr lang="en-US" dirty="0"/>
              <a:t> membership</a:t>
            </a:r>
          </a:p>
          <a:p>
            <a:pPr lvl="2"/>
            <a:r>
              <a:rPr lang="en-US" dirty="0"/>
              <a:t>Node </a:t>
            </a:r>
            <a:r>
              <a:rPr lang="en-US" b="1" dirty="0">
                <a:solidFill>
                  <a:srgbClr val="C00000"/>
                </a:solidFill>
              </a:rPr>
              <a:t>churn</a:t>
            </a:r>
          </a:p>
          <a:p>
            <a:pPr lvl="2"/>
            <a:r>
              <a:rPr lang="en-US" b="1" dirty="0">
                <a:solidFill>
                  <a:srgbClr val="C00000"/>
                </a:solidFill>
              </a:rPr>
              <a:t>Failures</a:t>
            </a:r>
          </a:p>
          <a:p>
            <a:pPr lvl="2"/>
            <a:r>
              <a:rPr lang="en-US" dirty="0" err="1"/>
              <a:t>Prob</a:t>
            </a:r>
            <a:r>
              <a:rPr lang="en-US" dirty="0"/>
              <a:t> [ at least one machine fails at a given time ]  ≈  100%</a:t>
            </a:r>
          </a:p>
          <a:p>
            <a:pPr lvl="1"/>
            <a:r>
              <a:rPr lang="en-US" dirty="0"/>
              <a:t>Multiple </a:t>
            </a:r>
            <a:r>
              <a:rPr lang="en-US" b="1" dirty="0">
                <a:solidFill>
                  <a:srgbClr val="C00000"/>
                </a:solidFill>
              </a:rPr>
              <a:t>administrative domains</a:t>
            </a:r>
            <a:endParaRPr lang="el-GR" b="1" dirty="0">
              <a:solidFill>
                <a:srgbClr val="C00000"/>
              </a:solidFill>
            </a:endParaRPr>
          </a:p>
          <a:p>
            <a:endParaRPr lang="en-US" dirty="0"/>
          </a:p>
          <a:p>
            <a:r>
              <a:rPr lang="en-US" dirty="0"/>
              <a:t>Impact on system design</a:t>
            </a:r>
          </a:p>
          <a:p>
            <a:pPr lvl="1"/>
            <a:r>
              <a:rPr lang="en-US" dirty="0"/>
              <a:t>Centralized control		</a:t>
            </a:r>
            <a:r>
              <a:rPr lang="en-US" dirty="0">
                <a:sym typeface="Wingdings" pitchFamily="2" charset="2"/>
              </a:rPr>
              <a:t>	infeasible!</a:t>
            </a:r>
          </a:p>
          <a:p>
            <a:pPr lvl="1"/>
            <a:r>
              <a:rPr lang="en-US" dirty="0"/>
              <a:t>Administration costs		</a:t>
            </a:r>
            <a:r>
              <a:rPr lang="en-US" dirty="0">
                <a:sym typeface="Wingdings" pitchFamily="2" charset="2"/>
              </a:rPr>
              <a:t> 	increase!</a:t>
            </a:r>
          </a:p>
          <a:p>
            <a:pPr lvl="1"/>
            <a:r>
              <a:rPr lang="en-US" dirty="0">
                <a:sym typeface="Wingdings" pitchFamily="2" charset="2"/>
              </a:rPr>
              <a:t>Imposing explicit control	 	more complex!</a:t>
            </a:r>
          </a:p>
          <a:p>
            <a:pPr lvl="1"/>
            <a:r>
              <a:rPr lang="en-US" dirty="0"/>
              <a:t>Need to consider failures as the norm</a:t>
            </a:r>
            <a:endParaRPr lang="el-GR" dirty="0">
              <a:sym typeface="Wingdings" pitchFamily="2" charset="2"/>
            </a:endParaRPr>
          </a:p>
          <a:p>
            <a:endParaRPr lang="el-GR" dirty="0"/>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9"/>
          <p:cNvSpPr>
            <a:spLocks noGrp="1" noChangeArrowheads="1"/>
          </p:cNvSpPr>
          <p:nvPr>
            <p:ph type="title"/>
          </p:nvPr>
        </p:nvSpPr>
        <p:spPr/>
        <p:txBody>
          <a:bodyPr/>
          <a:lstStyle/>
          <a:p>
            <a:pPr eaLnBrk="1" hangingPunct="1"/>
            <a:r>
              <a:rPr lang="en-US"/>
              <a:t>Large-scale Decentralized Systems</a:t>
            </a:r>
            <a:endParaRPr lang="el-GR"/>
          </a:p>
        </p:txBody>
      </p:sp>
      <p:sp>
        <p:nvSpPr>
          <p:cNvPr id="202762" name="Rectangle 10"/>
          <p:cNvSpPr>
            <a:spLocks noGrp="1" noChangeArrowheads="1"/>
          </p:cNvSpPr>
          <p:nvPr>
            <p:ph idx="1"/>
          </p:nvPr>
        </p:nvSpPr>
        <p:spPr/>
        <p:txBody>
          <a:bodyPr>
            <a:normAutofit/>
          </a:bodyPr>
          <a:lstStyle/>
          <a:p>
            <a:pPr eaLnBrk="1" hangingPunct="1">
              <a:defRPr/>
            </a:pPr>
            <a:r>
              <a:rPr lang="en-US" dirty="0"/>
              <a:t>Self-configurable</a:t>
            </a:r>
          </a:p>
          <a:p>
            <a:pPr lvl="1" eaLnBrk="1" hangingPunct="1">
              <a:defRPr/>
            </a:pPr>
            <a:r>
              <a:rPr lang="en-US" b="1" dirty="0">
                <a:solidFill>
                  <a:srgbClr val="C00000"/>
                </a:solidFill>
              </a:rPr>
              <a:t>low administration</a:t>
            </a:r>
          </a:p>
          <a:p>
            <a:pPr lvl="1" eaLnBrk="1" hangingPunct="1">
              <a:defRPr/>
            </a:pPr>
            <a:r>
              <a:rPr lang="en-US" dirty="0"/>
              <a:t>High-level commands, i.e. “join cluster A”, “join application B”</a:t>
            </a:r>
          </a:p>
          <a:p>
            <a:pPr lvl="1" eaLnBrk="1" hangingPunct="1">
              <a:defRPr/>
            </a:pPr>
            <a:r>
              <a:rPr lang="en-US" dirty="0"/>
              <a:t>“Plug-and-play”</a:t>
            </a:r>
          </a:p>
          <a:p>
            <a:pPr lvl="1" eaLnBrk="1" hangingPunct="1">
              <a:defRPr/>
            </a:pPr>
            <a:endParaRPr lang="en-US" dirty="0"/>
          </a:p>
          <a:p>
            <a:pPr eaLnBrk="1" hangingPunct="1">
              <a:defRPr/>
            </a:pPr>
            <a:r>
              <a:rPr lang="en-US" dirty="0"/>
              <a:t>Self-organized</a:t>
            </a:r>
          </a:p>
          <a:p>
            <a:pPr lvl="1" eaLnBrk="1" hangingPunct="1">
              <a:defRPr/>
            </a:pPr>
            <a:r>
              <a:rPr lang="en-US" dirty="0"/>
              <a:t>Highly </a:t>
            </a:r>
            <a:r>
              <a:rPr lang="en-US" b="1" dirty="0">
                <a:solidFill>
                  <a:srgbClr val="C00000"/>
                </a:solidFill>
              </a:rPr>
              <a:t>adaptable</a:t>
            </a:r>
            <a:r>
              <a:rPr lang="en-US" dirty="0"/>
              <a:t> to changes</a:t>
            </a:r>
          </a:p>
          <a:p>
            <a:pPr lvl="1" eaLnBrk="1" hangingPunct="1">
              <a:defRPr/>
            </a:pPr>
            <a:r>
              <a:rPr lang="en-US" dirty="0"/>
              <a:t>Flexible in </a:t>
            </a:r>
            <a:r>
              <a:rPr lang="en-US" b="1" dirty="0">
                <a:solidFill>
                  <a:srgbClr val="C00000"/>
                </a:solidFill>
              </a:rPr>
              <a:t>dynamic environments</a:t>
            </a:r>
          </a:p>
          <a:p>
            <a:pPr lvl="1" eaLnBrk="1" hangingPunct="1">
              <a:defRPr/>
            </a:pPr>
            <a:r>
              <a:rPr lang="en-US" b="1" dirty="0">
                <a:solidFill>
                  <a:srgbClr val="C00000"/>
                </a:solidFill>
              </a:rPr>
              <a:t>Robust</a:t>
            </a:r>
            <a:r>
              <a:rPr lang="en-US" dirty="0"/>
              <a:t>, </a:t>
            </a:r>
            <a:r>
              <a:rPr lang="en-US" b="1" dirty="0">
                <a:solidFill>
                  <a:srgbClr val="C00000"/>
                </a:solidFill>
              </a:rPr>
              <a:t>Resilient</a:t>
            </a:r>
            <a:r>
              <a:rPr lang="en-US" dirty="0"/>
              <a:t> to massive failures</a:t>
            </a:r>
          </a:p>
          <a:p>
            <a:pPr lvl="1" eaLnBrk="1" hangingPunct="1">
              <a:defRPr/>
            </a:pPr>
            <a:r>
              <a:rPr lang="en-US" b="1" dirty="0">
                <a:solidFill>
                  <a:srgbClr val="C00000"/>
                </a:solidFill>
              </a:rPr>
              <a:t>Load balancing</a:t>
            </a:r>
          </a:p>
          <a:p>
            <a:pPr lvl="1" eaLnBrk="1" hangingPunct="1">
              <a:defRPr/>
            </a:pPr>
            <a:r>
              <a:rPr lang="en-US" b="1" dirty="0">
                <a:solidFill>
                  <a:srgbClr val="C00000"/>
                </a:solidFill>
              </a:rPr>
              <a:t>High Availability</a:t>
            </a:r>
          </a:p>
          <a:p>
            <a:pPr lvl="1" eaLnBrk="1" hangingPunct="1">
              <a:defRPr/>
            </a:pPr>
            <a:r>
              <a:rPr lang="en-US" b="1" dirty="0">
                <a:solidFill>
                  <a:srgbClr val="C00000"/>
                </a:solidFill>
              </a:rPr>
              <a:t>Self-healing</a:t>
            </a:r>
          </a:p>
          <a:p>
            <a:pPr lvl="1" eaLnBrk="1" hangingPunct="1">
              <a:defRPr/>
            </a:pPr>
            <a:endParaRPr lang="en-US" dirty="0"/>
          </a:p>
          <a:p>
            <a:pPr eaLnBrk="1" hangingPunct="1">
              <a:defRPr/>
            </a:pPr>
            <a:r>
              <a:rPr lang="en-US" dirty="0"/>
              <a:t>High </a:t>
            </a:r>
            <a:r>
              <a:rPr lang="en-US" b="1" dirty="0">
                <a:solidFill>
                  <a:srgbClr val="C00000"/>
                </a:solidFill>
              </a:rPr>
              <a:t>scalability</a:t>
            </a:r>
            <a:r>
              <a:rPr lang="en-US" dirty="0"/>
              <a:t>, and</a:t>
            </a:r>
            <a:r>
              <a:rPr lang="en-US" dirty="0">
                <a:solidFill>
                  <a:srgbClr val="FF3300"/>
                </a:solidFill>
              </a:rPr>
              <a:t> </a:t>
            </a:r>
            <a:r>
              <a:rPr lang="en-US" b="1" dirty="0">
                <a:solidFill>
                  <a:srgbClr val="C00000"/>
                </a:solidFill>
              </a:rPr>
              <a:t>elasticity</a:t>
            </a:r>
          </a:p>
          <a:p>
            <a:pPr eaLnBrk="1" hangingPunct="1">
              <a:defRPr/>
            </a:pPr>
            <a:endParaRPr lang="en-US" dirty="0">
              <a:solidFill>
                <a:srgbClr val="FF3300"/>
              </a:solidFill>
            </a:endParaRPr>
          </a:p>
          <a:p>
            <a:pPr eaLnBrk="1" hangingPunct="1">
              <a:defRPr/>
            </a:pPr>
            <a:r>
              <a:rPr lang="en-US" b="1" dirty="0">
                <a:solidFill>
                  <a:srgbClr val="C00000"/>
                </a:solidFill>
              </a:rPr>
              <a:t>SIMPLICITY !</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2762">
                                            <p:txEl>
                                              <p:pRg st="0" end="0"/>
                                            </p:txEl>
                                          </p:spTgt>
                                        </p:tgtEl>
                                        <p:attrNameLst>
                                          <p:attrName>style.visibility</p:attrName>
                                        </p:attrNameLst>
                                      </p:cBhvr>
                                      <p:to>
                                        <p:strVal val="visible"/>
                                      </p:to>
                                    </p:set>
                                    <p:animEffect transition="in" filter="fade">
                                      <p:cBhvr>
                                        <p:cTn id="7" dur="200"/>
                                        <p:tgtEl>
                                          <p:spTgt spid="20276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2762">
                                            <p:txEl>
                                              <p:pRg st="1" end="1"/>
                                            </p:txEl>
                                          </p:spTgt>
                                        </p:tgtEl>
                                        <p:attrNameLst>
                                          <p:attrName>style.visibility</p:attrName>
                                        </p:attrNameLst>
                                      </p:cBhvr>
                                      <p:to>
                                        <p:strVal val="visible"/>
                                      </p:to>
                                    </p:set>
                                    <p:animEffect transition="in" filter="fade">
                                      <p:cBhvr>
                                        <p:cTn id="10" dur="200"/>
                                        <p:tgtEl>
                                          <p:spTgt spid="20276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2762">
                                            <p:txEl>
                                              <p:pRg st="2" end="2"/>
                                            </p:txEl>
                                          </p:spTgt>
                                        </p:tgtEl>
                                        <p:attrNameLst>
                                          <p:attrName>style.visibility</p:attrName>
                                        </p:attrNameLst>
                                      </p:cBhvr>
                                      <p:to>
                                        <p:strVal val="visible"/>
                                      </p:to>
                                    </p:set>
                                    <p:animEffect transition="in" filter="fade">
                                      <p:cBhvr>
                                        <p:cTn id="13" dur="200"/>
                                        <p:tgtEl>
                                          <p:spTgt spid="20276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2762">
                                            <p:txEl>
                                              <p:pRg st="3" end="3"/>
                                            </p:txEl>
                                          </p:spTgt>
                                        </p:tgtEl>
                                        <p:attrNameLst>
                                          <p:attrName>style.visibility</p:attrName>
                                        </p:attrNameLst>
                                      </p:cBhvr>
                                      <p:to>
                                        <p:strVal val="visible"/>
                                      </p:to>
                                    </p:set>
                                    <p:animEffect transition="in" filter="fade">
                                      <p:cBhvr>
                                        <p:cTn id="16" dur="200"/>
                                        <p:tgtEl>
                                          <p:spTgt spid="20276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2762">
                                            <p:txEl>
                                              <p:pRg st="5" end="5"/>
                                            </p:txEl>
                                          </p:spTgt>
                                        </p:tgtEl>
                                        <p:attrNameLst>
                                          <p:attrName>style.visibility</p:attrName>
                                        </p:attrNameLst>
                                      </p:cBhvr>
                                      <p:to>
                                        <p:strVal val="visible"/>
                                      </p:to>
                                    </p:set>
                                    <p:animEffect transition="in" filter="fade">
                                      <p:cBhvr>
                                        <p:cTn id="21" dur="200"/>
                                        <p:tgtEl>
                                          <p:spTgt spid="20276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2762">
                                            <p:txEl>
                                              <p:pRg st="6" end="6"/>
                                            </p:txEl>
                                          </p:spTgt>
                                        </p:tgtEl>
                                        <p:attrNameLst>
                                          <p:attrName>style.visibility</p:attrName>
                                        </p:attrNameLst>
                                      </p:cBhvr>
                                      <p:to>
                                        <p:strVal val="visible"/>
                                      </p:to>
                                    </p:set>
                                    <p:animEffect transition="in" filter="fade">
                                      <p:cBhvr>
                                        <p:cTn id="24" dur="200"/>
                                        <p:tgtEl>
                                          <p:spTgt spid="20276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2762">
                                            <p:txEl>
                                              <p:pRg st="7" end="7"/>
                                            </p:txEl>
                                          </p:spTgt>
                                        </p:tgtEl>
                                        <p:attrNameLst>
                                          <p:attrName>style.visibility</p:attrName>
                                        </p:attrNameLst>
                                      </p:cBhvr>
                                      <p:to>
                                        <p:strVal val="visible"/>
                                      </p:to>
                                    </p:set>
                                    <p:animEffect transition="in" filter="fade">
                                      <p:cBhvr>
                                        <p:cTn id="27" dur="200"/>
                                        <p:tgtEl>
                                          <p:spTgt spid="202762">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2762">
                                            <p:txEl>
                                              <p:pRg st="8" end="8"/>
                                            </p:txEl>
                                          </p:spTgt>
                                        </p:tgtEl>
                                        <p:attrNameLst>
                                          <p:attrName>style.visibility</p:attrName>
                                        </p:attrNameLst>
                                      </p:cBhvr>
                                      <p:to>
                                        <p:strVal val="visible"/>
                                      </p:to>
                                    </p:set>
                                    <p:animEffect transition="in" filter="fade">
                                      <p:cBhvr>
                                        <p:cTn id="30" dur="200"/>
                                        <p:tgtEl>
                                          <p:spTgt spid="202762">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2762">
                                            <p:txEl>
                                              <p:pRg st="9" end="9"/>
                                            </p:txEl>
                                          </p:spTgt>
                                        </p:tgtEl>
                                        <p:attrNameLst>
                                          <p:attrName>style.visibility</p:attrName>
                                        </p:attrNameLst>
                                      </p:cBhvr>
                                      <p:to>
                                        <p:strVal val="visible"/>
                                      </p:to>
                                    </p:set>
                                    <p:animEffect transition="in" filter="fade">
                                      <p:cBhvr>
                                        <p:cTn id="33" dur="200"/>
                                        <p:tgtEl>
                                          <p:spTgt spid="202762">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2762">
                                            <p:txEl>
                                              <p:pRg st="10" end="10"/>
                                            </p:txEl>
                                          </p:spTgt>
                                        </p:tgtEl>
                                        <p:attrNameLst>
                                          <p:attrName>style.visibility</p:attrName>
                                        </p:attrNameLst>
                                      </p:cBhvr>
                                      <p:to>
                                        <p:strVal val="visible"/>
                                      </p:to>
                                    </p:set>
                                    <p:animEffect transition="in" filter="fade">
                                      <p:cBhvr>
                                        <p:cTn id="36" dur="200"/>
                                        <p:tgtEl>
                                          <p:spTgt spid="202762">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2762">
                                            <p:txEl>
                                              <p:pRg st="11" end="11"/>
                                            </p:txEl>
                                          </p:spTgt>
                                        </p:tgtEl>
                                        <p:attrNameLst>
                                          <p:attrName>style.visibility</p:attrName>
                                        </p:attrNameLst>
                                      </p:cBhvr>
                                      <p:to>
                                        <p:strVal val="visible"/>
                                      </p:to>
                                    </p:set>
                                    <p:animEffect transition="in" filter="fade">
                                      <p:cBhvr>
                                        <p:cTn id="39" dur="200"/>
                                        <p:tgtEl>
                                          <p:spTgt spid="202762">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2762">
                                            <p:txEl>
                                              <p:pRg st="13" end="13"/>
                                            </p:txEl>
                                          </p:spTgt>
                                        </p:tgtEl>
                                        <p:attrNameLst>
                                          <p:attrName>style.visibility</p:attrName>
                                        </p:attrNameLst>
                                      </p:cBhvr>
                                      <p:to>
                                        <p:strVal val="visible"/>
                                      </p:to>
                                    </p:set>
                                    <p:animEffect transition="in" filter="fade">
                                      <p:cBhvr>
                                        <p:cTn id="44" dur="200"/>
                                        <p:tgtEl>
                                          <p:spTgt spid="202762">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2762">
                                            <p:txEl>
                                              <p:pRg st="15" end="15"/>
                                            </p:txEl>
                                          </p:spTgt>
                                        </p:tgtEl>
                                        <p:attrNameLst>
                                          <p:attrName>style.visibility</p:attrName>
                                        </p:attrNameLst>
                                      </p:cBhvr>
                                      <p:to>
                                        <p:strVal val="visible"/>
                                      </p:to>
                                    </p:set>
                                    <p:animEffect transition="in" filter="fade">
                                      <p:cBhvr>
                                        <p:cTn id="49" dur="200"/>
                                        <p:tgtEl>
                                          <p:spTgt spid="20276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r>
              <a:rPr lang="en-US" dirty="0"/>
              <a:t>Course Layout</a:t>
            </a:r>
            <a:endParaRPr lang="el-GR" dirty="0"/>
          </a:p>
        </p:txBody>
      </p:sp>
      <p:sp>
        <p:nvSpPr>
          <p:cNvPr id="49155" name="Rectangle 6"/>
          <p:cNvSpPr>
            <a:spLocks noGrp="1" noChangeArrowheads="1"/>
          </p:cNvSpPr>
          <p:nvPr>
            <p:ph sz="half" idx="1"/>
          </p:nvPr>
        </p:nvSpPr>
        <p:spPr/>
        <p:txBody>
          <a:bodyPr>
            <a:normAutofit/>
          </a:bodyPr>
          <a:lstStyle/>
          <a:p>
            <a:r>
              <a:rPr lang="en-US" b="1" dirty="0">
                <a:solidFill>
                  <a:srgbClr val="C00000"/>
                </a:solidFill>
              </a:rPr>
              <a:t>P2P</a:t>
            </a:r>
          </a:p>
          <a:p>
            <a:pPr lvl="1"/>
            <a:r>
              <a:rPr lang="en-US" dirty="0"/>
              <a:t>Structured / Unstructured  P2P Overlays</a:t>
            </a:r>
          </a:p>
          <a:p>
            <a:pPr lvl="1"/>
            <a:r>
              <a:rPr lang="en-US" dirty="0"/>
              <a:t>DHTs</a:t>
            </a:r>
            <a:endParaRPr lang="en-US" dirty="0">
              <a:solidFill>
                <a:schemeClr val="tx1"/>
              </a:solidFill>
            </a:endParaRPr>
          </a:p>
          <a:p>
            <a:pPr lvl="1"/>
            <a:r>
              <a:rPr lang="en-US" dirty="0">
                <a:solidFill>
                  <a:schemeClr val="tx1"/>
                </a:solidFill>
              </a:rPr>
              <a:t>Epidemic Protocols</a:t>
            </a:r>
          </a:p>
          <a:p>
            <a:pPr lvl="1"/>
            <a:r>
              <a:rPr lang="en-US" dirty="0">
                <a:solidFill>
                  <a:schemeClr val="tx1"/>
                </a:solidFill>
              </a:rPr>
              <a:t>Aggregation</a:t>
            </a:r>
          </a:p>
          <a:p>
            <a:pPr lvl="1"/>
            <a:r>
              <a:rPr lang="en-US" dirty="0">
                <a:solidFill>
                  <a:schemeClr val="tx1"/>
                </a:solidFill>
              </a:rPr>
              <a:t>Slicing</a:t>
            </a:r>
          </a:p>
          <a:p>
            <a:pPr lvl="1"/>
            <a:r>
              <a:rPr lang="en-US" dirty="0">
                <a:solidFill>
                  <a:schemeClr val="tx1"/>
                </a:solidFill>
              </a:rPr>
              <a:t>…</a:t>
            </a:r>
          </a:p>
          <a:p>
            <a:pPr lvl="1"/>
            <a:endParaRPr lang="en-US" dirty="0">
              <a:solidFill>
                <a:schemeClr val="tx1"/>
              </a:solidFill>
            </a:endParaRPr>
          </a:p>
        </p:txBody>
      </p:sp>
      <p:sp>
        <p:nvSpPr>
          <p:cNvPr id="4" name="Content Placeholder 3"/>
          <p:cNvSpPr>
            <a:spLocks noGrp="1"/>
          </p:cNvSpPr>
          <p:nvPr>
            <p:ph sz="half" idx="2"/>
          </p:nvPr>
        </p:nvSpPr>
        <p:spPr/>
        <p:txBody>
          <a:bodyPr>
            <a:normAutofit/>
          </a:bodyPr>
          <a:lstStyle/>
          <a:p>
            <a:r>
              <a:rPr lang="en-US" b="1" dirty="0">
                <a:solidFill>
                  <a:srgbClr val="C00000"/>
                </a:solidFill>
              </a:rPr>
              <a:t>Cloud Computing</a:t>
            </a:r>
          </a:p>
          <a:p>
            <a:pPr lvl="1"/>
            <a:r>
              <a:rPr lang="en-US" dirty="0"/>
              <a:t>MapReduce / Hadoop</a:t>
            </a:r>
          </a:p>
          <a:p>
            <a:pPr lvl="1"/>
            <a:r>
              <a:rPr lang="en-US" dirty="0"/>
              <a:t>Distributed File Systems (Google File System, </a:t>
            </a:r>
            <a:r>
              <a:rPr lang="en-US" dirty="0" err="1"/>
              <a:t>Hbase</a:t>
            </a:r>
            <a:r>
              <a:rPr lang="en-US" dirty="0"/>
              <a:t>)</a:t>
            </a:r>
          </a:p>
          <a:p>
            <a:pPr lvl="1"/>
            <a:r>
              <a:rPr lang="en-US" dirty="0" err="1"/>
              <a:t>BigTable</a:t>
            </a:r>
            <a:endParaRPr lang="en-US" dirty="0"/>
          </a:p>
          <a:p>
            <a:pPr lvl="1"/>
            <a:r>
              <a:rPr lang="en-US" dirty="0"/>
              <a:t>Stream Processing</a:t>
            </a:r>
          </a:p>
          <a:p>
            <a:pPr lvl="1"/>
            <a:r>
              <a:rPr lang="en-US" dirty="0"/>
              <a:t>Graph Databases</a:t>
            </a:r>
          </a:p>
          <a:p>
            <a:pPr lvl="1"/>
            <a:r>
              <a:rPr lang="en-US" dirty="0"/>
              <a:t>…</a:t>
            </a:r>
          </a:p>
        </p:txBody>
      </p:sp>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Peer-to-Peer</a:t>
            </a:r>
            <a:br>
              <a:rPr lang="en-US" dirty="0"/>
            </a:br>
            <a:r>
              <a:rPr lang="en-US" dirty="0"/>
              <a:t>Systems</a:t>
            </a:r>
          </a:p>
        </p:txBody>
      </p:sp>
      <p:sp>
        <p:nvSpPr>
          <p:cNvPr id="7" name="Subtitle 6"/>
          <p:cNvSpPr>
            <a:spLocks noGrp="1"/>
          </p:cNvSpPr>
          <p:nvPr>
            <p:ph type="subTitle" idx="1"/>
          </p:nvPr>
        </p:nvSpPr>
        <p:spPr/>
        <p:txBody>
          <a:bodyPr/>
          <a:lstStyle/>
          <a:p>
            <a:endParaRPr lang="en-US"/>
          </a:p>
        </p:txBody>
      </p:sp>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Peer-to-Peer Systems</a:t>
            </a:r>
          </a:p>
        </p:txBody>
      </p:sp>
      <p:pic>
        <p:nvPicPr>
          <p:cNvPr id="9225" name="Picture 9" descr="logo-skype"/>
          <p:cNvPicPr>
            <a:picLocks noChangeAspect="1" noChangeArrowheads="1"/>
          </p:cNvPicPr>
          <p:nvPr/>
        </p:nvPicPr>
        <p:blipFill>
          <a:blip r:embed="rId4" cstate="print"/>
          <a:srcRect/>
          <a:stretch>
            <a:fillRect/>
          </a:stretch>
        </p:blipFill>
        <p:spPr bwMode="auto">
          <a:xfrm>
            <a:off x="4876800" y="5105400"/>
            <a:ext cx="2133600" cy="939800"/>
          </a:xfrm>
          <a:prstGeom prst="rect">
            <a:avLst/>
          </a:prstGeom>
          <a:noFill/>
          <a:ln w="9525">
            <a:noFill/>
            <a:miter lim="800000"/>
            <a:headEnd/>
            <a:tailEnd/>
          </a:ln>
        </p:spPr>
      </p:pic>
      <p:pic>
        <p:nvPicPr>
          <p:cNvPr id="9226" name="Picture 10" descr="logo-bittorrent"/>
          <p:cNvPicPr>
            <a:picLocks noChangeAspect="1" noChangeArrowheads="1"/>
          </p:cNvPicPr>
          <p:nvPr/>
        </p:nvPicPr>
        <p:blipFill>
          <a:blip r:embed="rId5" cstate="print"/>
          <a:srcRect/>
          <a:stretch>
            <a:fillRect/>
          </a:stretch>
        </p:blipFill>
        <p:spPr bwMode="auto">
          <a:xfrm>
            <a:off x="3886200" y="3733800"/>
            <a:ext cx="2667000" cy="935038"/>
          </a:xfrm>
          <a:prstGeom prst="rect">
            <a:avLst/>
          </a:prstGeom>
          <a:noFill/>
          <a:ln w="9525">
            <a:noFill/>
            <a:miter lim="800000"/>
            <a:headEnd/>
            <a:tailEnd/>
          </a:ln>
        </p:spPr>
      </p:pic>
      <p:pic>
        <p:nvPicPr>
          <p:cNvPr id="9227" name="Picture 11" descr="logo-emule"/>
          <p:cNvPicPr>
            <a:picLocks noChangeAspect="1" noChangeArrowheads="1"/>
          </p:cNvPicPr>
          <p:nvPr/>
        </p:nvPicPr>
        <p:blipFill>
          <a:blip r:embed="rId6" cstate="print"/>
          <a:srcRect/>
          <a:stretch>
            <a:fillRect/>
          </a:stretch>
        </p:blipFill>
        <p:spPr bwMode="auto">
          <a:xfrm>
            <a:off x="685800" y="4114800"/>
            <a:ext cx="2057400" cy="1036638"/>
          </a:xfrm>
          <a:prstGeom prst="rect">
            <a:avLst/>
          </a:prstGeom>
          <a:noFill/>
          <a:ln w="9525">
            <a:noFill/>
            <a:miter lim="800000"/>
            <a:headEnd/>
            <a:tailEnd/>
          </a:ln>
        </p:spPr>
      </p:pic>
      <p:pic>
        <p:nvPicPr>
          <p:cNvPr id="9228" name="Picture 12" descr="logo-gnutella"/>
          <p:cNvPicPr>
            <a:picLocks noChangeAspect="1" noChangeArrowheads="1"/>
          </p:cNvPicPr>
          <p:nvPr/>
        </p:nvPicPr>
        <p:blipFill>
          <a:blip r:embed="rId7" cstate="print"/>
          <a:srcRect/>
          <a:stretch>
            <a:fillRect/>
          </a:stretch>
        </p:blipFill>
        <p:spPr bwMode="auto">
          <a:xfrm>
            <a:off x="6248400" y="1752600"/>
            <a:ext cx="1620838" cy="1676400"/>
          </a:xfrm>
          <a:prstGeom prst="rect">
            <a:avLst/>
          </a:prstGeom>
          <a:noFill/>
          <a:ln w="9525">
            <a:noFill/>
            <a:miter lim="800000"/>
            <a:headEnd/>
            <a:tailEnd/>
          </a:ln>
        </p:spPr>
      </p:pic>
      <p:pic>
        <p:nvPicPr>
          <p:cNvPr id="9229" name="Picture 13" descr="logo-napster"/>
          <p:cNvPicPr>
            <a:picLocks noChangeAspect="1" noChangeArrowheads="1"/>
          </p:cNvPicPr>
          <p:nvPr/>
        </p:nvPicPr>
        <p:blipFill>
          <a:blip r:embed="rId8" cstate="print"/>
          <a:srcRect/>
          <a:stretch>
            <a:fillRect/>
          </a:stretch>
        </p:blipFill>
        <p:spPr bwMode="auto">
          <a:xfrm>
            <a:off x="2286000" y="1676400"/>
            <a:ext cx="1244600" cy="1524000"/>
          </a:xfrm>
          <a:prstGeom prst="rect">
            <a:avLst/>
          </a:prstGeom>
          <a:noFill/>
          <a:ln w="9525">
            <a:noFill/>
            <a:miter lim="800000"/>
            <a:headEnd/>
            <a:tailEnd/>
          </a:ln>
        </p:spPr>
      </p:pic>
      <p:sp>
        <p:nvSpPr>
          <p:cNvPr id="8" name="7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5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29"/>
                                        </p:tgtEl>
                                        <p:attrNameLst>
                                          <p:attrName>style.visibility</p:attrName>
                                        </p:attrNameLst>
                                      </p:cBhvr>
                                      <p:to>
                                        <p:strVal val="visible"/>
                                      </p:to>
                                    </p:set>
                                    <p:anim calcmode="lin" valueType="num">
                                      <p:cBhvr>
                                        <p:cTn id="7" dur="500" fill="hold"/>
                                        <p:tgtEl>
                                          <p:spTgt spid="9229"/>
                                        </p:tgtEl>
                                        <p:attrNameLst>
                                          <p:attrName>ppt_w</p:attrName>
                                        </p:attrNameLst>
                                      </p:cBhvr>
                                      <p:tavLst>
                                        <p:tav tm="0">
                                          <p:val>
                                            <p:fltVal val="0"/>
                                          </p:val>
                                        </p:tav>
                                        <p:tav tm="100000">
                                          <p:val>
                                            <p:strVal val="#ppt_w"/>
                                          </p:val>
                                        </p:tav>
                                      </p:tavLst>
                                    </p:anim>
                                    <p:anim calcmode="lin" valueType="num">
                                      <p:cBhvr>
                                        <p:cTn id="8" dur="500" fill="hold"/>
                                        <p:tgtEl>
                                          <p:spTgt spid="9229"/>
                                        </p:tgtEl>
                                        <p:attrNameLst>
                                          <p:attrName>ppt_h</p:attrName>
                                        </p:attrNameLst>
                                      </p:cBhvr>
                                      <p:tavLst>
                                        <p:tav tm="0">
                                          <p:val>
                                            <p:fltVal val="0"/>
                                          </p:val>
                                        </p:tav>
                                        <p:tav tm="100000">
                                          <p:val>
                                            <p:strVal val="#ppt_h"/>
                                          </p:val>
                                        </p:tav>
                                      </p:tavLst>
                                    </p:anim>
                                    <p:animEffect transition="in" filter="fade">
                                      <p:cBhvr>
                                        <p:cTn id="9" dur="500"/>
                                        <p:tgtEl>
                                          <p:spTgt spid="9229"/>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9228"/>
                                        </p:tgtEl>
                                        <p:attrNameLst>
                                          <p:attrName>style.visibility</p:attrName>
                                        </p:attrNameLst>
                                      </p:cBhvr>
                                      <p:to>
                                        <p:strVal val="visible"/>
                                      </p:to>
                                    </p:set>
                                    <p:anim calcmode="lin" valueType="num">
                                      <p:cBhvr>
                                        <p:cTn id="13" dur="500" fill="hold"/>
                                        <p:tgtEl>
                                          <p:spTgt spid="9228"/>
                                        </p:tgtEl>
                                        <p:attrNameLst>
                                          <p:attrName>ppt_w</p:attrName>
                                        </p:attrNameLst>
                                      </p:cBhvr>
                                      <p:tavLst>
                                        <p:tav tm="0">
                                          <p:val>
                                            <p:fltVal val="0"/>
                                          </p:val>
                                        </p:tav>
                                        <p:tav tm="100000">
                                          <p:val>
                                            <p:strVal val="#ppt_w"/>
                                          </p:val>
                                        </p:tav>
                                      </p:tavLst>
                                    </p:anim>
                                    <p:anim calcmode="lin" valueType="num">
                                      <p:cBhvr>
                                        <p:cTn id="14" dur="500" fill="hold"/>
                                        <p:tgtEl>
                                          <p:spTgt spid="9228"/>
                                        </p:tgtEl>
                                        <p:attrNameLst>
                                          <p:attrName>ppt_h</p:attrName>
                                        </p:attrNameLst>
                                      </p:cBhvr>
                                      <p:tavLst>
                                        <p:tav tm="0">
                                          <p:val>
                                            <p:fltVal val="0"/>
                                          </p:val>
                                        </p:tav>
                                        <p:tav tm="100000">
                                          <p:val>
                                            <p:strVal val="#ppt_h"/>
                                          </p:val>
                                        </p:tav>
                                      </p:tavLst>
                                    </p:anim>
                                    <p:animEffect transition="in" filter="fade">
                                      <p:cBhvr>
                                        <p:cTn id="15" dur="500"/>
                                        <p:tgtEl>
                                          <p:spTgt spid="9228"/>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9227"/>
                                        </p:tgtEl>
                                        <p:attrNameLst>
                                          <p:attrName>style.visibility</p:attrName>
                                        </p:attrNameLst>
                                      </p:cBhvr>
                                      <p:to>
                                        <p:strVal val="visible"/>
                                      </p:to>
                                    </p:set>
                                    <p:anim calcmode="lin" valueType="num">
                                      <p:cBhvr>
                                        <p:cTn id="19" dur="500" fill="hold"/>
                                        <p:tgtEl>
                                          <p:spTgt spid="9227"/>
                                        </p:tgtEl>
                                        <p:attrNameLst>
                                          <p:attrName>ppt_w</p:attrName>
                                        </p:attrNameLst>
                                      </p:cBhvr>
                                      <p:tavLst>
                                        <p:tav tm="0">
                                          <p:val>
                                            <p:fltVal val="0"/>
                                          </p:val>
                                        </p:tav>
                                        <p:tav tm="100000">
                                          <p:val>
                                            <p:strVal val="#ppt_w"/>
                                          </p:val>
                                        </p:tav>
                                      </p:tavLst>
                                    </p:anim>
                                    <p:anim calcmode="lin" valueType="num">
                                      <p:cBhvr>
                                        <p:cTn id="20" dur="500" fill="hold"/>
                                        <p:tgtEl>
                                          <p:spTgt spid="9227"/>
                                        </p:tgtEl>
                                        <p:attrNameLst>
                                          <p:attrName>ppt_h</p:attrName>
                                        </p:attrNameLst>
                                      </p:cBhvr>
                                      <p:tavLst>
                                        <p:tav tm="0">
                                          <p:val>
                                            <p:fltVal val="0"/>
                                          </p:val>
                                        </p:tav>
                                        <p:tav tm="100000">
                                          <p:val>
                                            <p:strVal val="#ppt_h"/>
                                          </p:val>
                                        </p:tav>
                                      </p:tavLst>
                                    </p:anim>
                                    <p:animEffect transition="in" filter="fade">
                                      <p:cBhvr>
                                        <p:cTn id="21" dur="500"/>
                                        <p:tgtEl>
                                          <p:spTgt spid="9227"/>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9226"/>
                                        </p:tgtEl>
                                        <p:attrNameLst>
                                          <p:attrName>style.visibility</p:attrName>
                                        </p:attrNameLst>
                                      </p:cBhvr>
                                      <p:to>
                                        <p:strVal val="visible"/>
                                      </p:to>
                                    </p:set>
                                    <p:anim calcmode="lin" valueType="num">
                                      <p:cBhvr>
                                        <p:cTn id="25" dur="500" fill="hold"/>
                                        <p:tgtEl>
                                          <p:spTgt spid="9226"/>
                                        </p:tgtEl>
                                        <p:attrNameLst>
                                          <p:attrName>ppt_w</p:attrName>
                                        </p:attrNameLst>
                                      </p:cBhvr>
                                      <p:tavLst>
                                        <p:tav tm="0">
                                          <p:val>
                                            <p:fltVal val="0"/>
                                          </p:val>
                                        </p:tav>
                                        <p:tav tm="100000">
                                          <p:val>
                                            <p:strVal val="#ppt_w"/>
                                          </p:val>
                                        </p:tav>
                                      </p:tavLst>
                                    </p:anim>
                                    <p:anim calcmode="lin" valueType="num">
                                      <p:cBhvr>
                                        <p:cTn id="26" dur="500" fill="hold"/>
                                        <p:tgtEl>
                                          <p:spTgt spid="9226"/>
                                        </p:tgtEl>
                                        <p:attrNameLst>
                                          <p:attrName>ppt_h</p:attrName>
                                        </p:attrNameLst>
                                      </p:cBhvr>
                                      <p:tavLst>
                                        <p:tav tm="0">
                                          <p:val>
                                            <p:fltVal val="0"/>
                                          </p:val>
                                        </p:tav>
                                        <p:tav tm="100000">
                                          <p:val>
                                            <p:strVal val="#ppt_h"/>
                                          </p:val>
                                        </p:tav>
                                      </p:tavLst>
                                    </p:anim>
                                    <p:animEffect transition="in" filter="fade">
                                      <p:cBhvr>
                                        <p:cTn id="27" dur="500"/>
                                        <p:tgtEl>
                                          <p:spTgt spid="9226"/>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9225"/>
                                        </p:tgtEl>
                                        <p:attrNameLst>
                                          <p:attrName>style.visibility</p:attrName>
                                        </p:attrNameLst>
                                      </p:cBhvr>
                                      <p:to>
                                        <p:strVal val="visible"/>
                                      </p:to>
                                    </p:set>
                                    <p:anim calcmode="lin" valueType="num">
                                      <p:cBhvr>
                                        <p:cTn id="31" dur="500" fill="hold"/>
                                        <p:tgtEl>
                                          <p:spTgt spid="9225"/>
                                        </p:tgtEl>
                                        <p:attrNameLst>
                                          <p:attrName>ppt_w</p:attrName>
                                        </p:attrNameLst>
                                      </p:cBhvr>
                                      <p:tavLst>
                                        <p:tav tm="0">
                                          <p:val>
                                            <p:fltVal val="0"/>
                                          </p:val>
                                        </p:tav>
                                        <p:tav tm="100000">
                                          <p:val>
                                            <p:strVal val="#ppt_w"/>
                                          </p:val>
                                        </p:tav>
                                      </p:tavLst>
                                    </p:anim>
                                    <p:anim calcmode="lin" valueType="num">
                                      <p:cBhvr>
                                        <p:cTn id="32" dur="500" fill="hold"/>
                                        <p:tgtEl>
                                          <p:spTgt spid="9225"/>
                                        </p:tgtEl>
                                        <p:attrNameLst>
                                          <p:attrName>ppt_h</p:attrName>
                                        </p:attrNameLst>
                                      </p:cBhvr>
                                      <p:tavLst>
                                        <p:tav tm="0">
                                          <p:val>
                                            <p:fltVal val="0"/>
                                          </p:val>
                                        </p:tav>
                                        <p:tav tm="100000">
                                          <p:val>
                                            <p:strVal val="#ppt_h"/>
                                          </p:val>
                                        </p:tav>
                                      </p:tavLst>
                                    </p:anim>
                                    <p:animEffect transition="in" filter="fade">
                                      <p:cBhvr>
                                        <p:cTn id="33"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Historical perspective</a:t>
            </a:r>
          </a:p>
        </p:txBody>
      </p:sp>
      <p:sp>
        <p:nvSpPr>
          <p:cNvPr id="18435" name="Rectangle 3"/>
          <p:cNvSpPr>
            <a:spLocks noGrp="1" noChangeArrowheads="1"/>
          </p:cNvSpPr>
          <p:nvPr>
            <p:ph type="body" idx="1"/>
          </p:nvPr>
        </p:nvSpPr>
        <p:spPr>
          <a:xfrm>
            <a:off x="536575" y="1600200"/>
            <a:ext cx="8061325" cy="1371600"/>
          </a:xfrm>
          <a:solidFill>
            <a:srgbClr val="CCECFF"/>
          </a:solidFill>
        </p:spPr>
        <p:txBody>
          <a:bodyPr/>
          <a:lstStyle/>
          <a:p>
            <a:pPr eaLnBrk="1" hangingPunct="1">
              <a:lnSpc>
                <a:spcPct val="90000"/>
              </a:lnSpc>
            </a:pPr>
            <a:r>
              <a:rPr lang="en-US" sz="1800"/>
              <a:t>1970s - 1980s: Birth of the Internet</a:t>
            </a:r>
          </a:p>
          <a:p>
            <a:pPr lvl="1" eaLnBrk="1" hangingPunct="1">
              <a:lnSpc>
                <a:spcPct val="90000"/>
              </a:lnSpc>
            </a:pPr>
            <a:r>
              <a:rPr lang="en-US" sz="1600"/>
              <a:t>Limited reach of the Internet</a:t>
            </a:r>
          </a:p>
          <a:p>
            <a:pPr lvl="1" eaLnBrk="1" hangingPunct="1">
              <a:lnSpc>
                <a:spcPct val="90000"/>
              </a:lnSpc>
            </a:pPr>
            <a:r>
              <a:rPr lang="en-US" sz="1600"/>
              <a:t>Email, FTP, Telnet</a:t>
            </a:r>
          </a:p>
          <a:p>
            <a:pPr lvl="1" eaLnBrk="1" hangingPunct="1">
              <a:lnSpc>
                <a:spcPct val="90000"/>
              </a:lnSpc>
            </a:pPr>
            <a:r>
              <a:rPr lang="en-US" sz="1600"/>
              <a:t>Share documents and resources between research centers</a:t>
            </a:r>
          </a:p>
          <a:p>
            <a:pPr lvl="1" eaLnBrk="1" hangingPunct="1">
              <a:lnSpc>
                <a:spcPct val="90000"/>
              </a:lnSpc>
            </a:pPr>
            <a:r>
              <a:rPr lang="en-US" sz="1600"/>
              <a:t>Central committee to organize and maintain it</a:t>
            </a:r>
            <a:endParaRPr lang="el-GR" sz="1600"/>
          </a:p>
        </p:txBody>
      </p:sp>
      <p:sp>
        <p:nvSpPr>
          <p:cNvPr id="49156" name="Rectangle 4"/>
          <p:cNvSpPr>
            <a:spLocks noChangeArrowheads="1"/>
          </p:cNvSpPr>
          <p:nvPr/>
        </p:nvSpPr>
        <p:spPr bwMode="auto">
          <a:xfrm>
            <a:off x="533400" y="3276600"/>
            <a:ext cx="8061325" cy="1371600"/>
          </a:xfrm>
          <a:prstGeom prst="rect">
            <a:avLst/>
          </a:prstGeom>
          <a:solidFill>
            <a:srgbClr val="99CCFF"/>
          </a:solidFill>
          <a:ln w="9525">
            <a:noFill/>
            <a:miter lim="800000"/>
            <a:headEnd/>
            <a:tailEnd/>
          </a:ln>
        </p:spPr>
        <p:txBody>
          <a:bodyPr lIns="0" tIns="0" rIns="0" bIns="0"/>
          <a:lstStyle/>
          <a:p>
            <a:pPr marL="342900" indent="-342900">
              <a:buClr>
                <a:schemeClr val="bg2"/>
              </a:buClr>
              <a:buSzPct val="75000"/>
              <a:buFont typeface="Wingdings" pitchFamily="2" charset="2"/>
              <a:buChar char="n"/>
            </a:pPr>
            <a:r>
              <a:rPr lang="en-US"/>
              <a:t>1990s</a:t>
            </a:r>
          </a:p>
          <a:p>
            <a:pPr marL="742950" lvl="1" indent="-285750">
              <a:buClr>
                <a:schemeClr val="accent2"/>
              </a:buClr>
              <a:buSzPct val="80000"/>
              <a:buFont typeface="Wingdings" pitchFamily="2" charset="2"/>
              <a:buChar char="¨"/>
            </a:pPr>
            <a:r>
              <a:rPr lang="en-US" sz="1600"/>
              <a:t>Tremendous expansion &amp; diffusion</a:t>
            </a:r>
          </a:p>
          <a:p>
            <a:pPr marL="742950" lvl="1" indent="-285750">
              <a:buClr>
                <a:schemeClr val="accent2"/>
              </a:buClr>
              <a:buSzPct val="80000"/>
              <a:buFont typeface="Wingdings" pitchFamily="2" charset="2"/>
              <a:buChar char="¨"/>
            </a:pPr>
            <a:r>
              <a:rPr lang="en-US" sz="1600"/>
              <a:t>Killer apps: </a:t>
            </a:r>
            <a:r>
              <a:rPr lang="en-US" sz="1600">
                <a:solidFill>
                  <a:srgbClr val="FF3300"/>
                </a:solidFill>
              </a:rPr>
              <a:t>WWW</a:t>
            </a:r>
            <a:r>
              <a:rPr lang="en-US" sz="1600"/>
              <a:t> and </a:t>
            </a:r>
            <a:r>
              <a:rPr lang="en-US" sz="1600">
                <a:solidFill>
                  <a:srgbClr val="FF3300"/>
                </a:solidFill>
              </a:rPr>
              <a:t>e-Commerce</a:t>
            </a:r>
          </a:p>
          <a:p>
            <a:pPr marL="742950" lvl="1" indent="-285750">
              <a:buClr>
                <a:schemeClr val="accent2"/>
              </a:buClr>
              <a:buSzPct val="80000"/>
              <a:buFont typeface="Wingdings" pitchFamily="2" charset="2"/>
              <a:buChar char="¨"/>
            </a:pPr>
            <a:r>
              <a:rPr lang="en-US" sz="1600"/>
              <a:t>Client/Server model</a:t>
            </a:r>
            <a:endParaRPr lang="el-GR" sz="1600"/>
          </a:p>
        </p:txBody>
      </p:sp>
      <p:sp>
        <p:nvSpPr>
          <p:cNvPr id="49157" name="Rectangle 5"/>
          <p:cNvSpPr>
            <a:spLocks noChangeArrowheads="1"/>
          </p:cNvSpPr>
          <p:nvPr/>
        </p:nvSpPr>
        <p:spPr bwMode="auto">
          <a:xfrm>
            <a:off x="533400" y="4953000"/>
            <a:ext cx="8061325" cy="1219200"/>
          </a:xfrm>
          <a:prstGeom prst="rect">
            <a:avLst/>
          </a:prstGeom>
          <a:solidFill>
            <a:srgbClr val="9999FF"/>
          </a:solidFill>
          <a:ln w="9525">
            <a:noFill/>
            <a:miter lim="800000"/>
            <a:headEnd/>
            <a:tailEnd/>
          </a:ln>
        </p:spPr>
        <p:txBody>
          <a:bodyPr lIns="0" tIns="0" rIns="0" bIns="0"/>
          <a:lstStyle/>
          <a:p>
            <a:pPr marL="342900" indent="-342900">
              <a:buClr>
                <a:schemeClr val="bg2"/>
              </a:buClr>
              <a:buSzPct val="75000"/>
              <a:buFont typeface="Wingdings" pitchFamily="2" charset="2"/>
              <a:buChar char="n"/>
            </a:pPr>
            <a:r>
              <a:rPr lang="en-US" dirty="0"/>
              <a:t>Late 1990s - today</a:t>
            </a:r>
          </a:p>
          <a:p>
            <a:pPr marL="742950" lvl="1" indent="-285750">
              <a:buClr>
                <a:schemeClr val="accent2"/>
              </a:buClr>
              <a:buSzPct val="80000"/>
              <a:buFont typeface="Wingdings" pitchFamily="2" charset="2"/>
              <a:buChar char="¨"/>
            </a:pPr>
            <a:r>
              <a:rPr lang="en-US" sz="1600" dirty="0"/>
              <a:t>P2P: An alternative to Client/Server</a:t>
            </a:r>
          </a:p>
          <a:p>
            <a:pPr marL="742950" lvl="1" indent="-285750">
              <a:buClr>
                <a:schemeClr val="accent2"/>
              </a:buClr>
              <a:buSzPct val="80000"/>
              <a:buFont typeface="Wingdings" pitchFamily="2" charset="2"/>
              <a:buChar char="¨"/>
            </a:pPr>
            <a:r>
              <a:rPr lang="en-US" sz="1600" dirty="0"/>
              <a:t>Passive clients </a:t>
            </a:r>
            <a:r>
              <a:rPr lang="en-US" sz="1600" dirty="0">
                <a:sym typeface="Wingdings" pitchFamily="2" charset="2"/>
              </a:rPr>
              <a:t> </a:t>
            </a:r>
            <a:r>
              <a:rPr lang="en-US" sz="1600" b="1" dirty="0"/>
              <a:t>active peers</a:t>
            </a:r>
            <a:endParaRPr lang="en-US" sz="1600" dirty="0"/>
          </a:p>
          <a:p>
            <a:pPr marL="742950" lvl="1" indent="-285750">
              <a:buClr>
                <a:schemeClr val="accent2"/>
              </a:buClr>
              <a:buSzPct val="80000"/>
              <a:buFont typeface="Wingdings" pitchFamily="2" charset="2"/>
              <a:buChar char="¨"/>
            </a:pPr>
            <a:r>
              <a:rPr lang="en-US" sz="1600" dirty="0"/>
              <a:t>End-computers play a role, contribute, interact</a:t>
            </a:r>
          </a:p>
        </p:txBody>
      </p:sp>
      <p:sp>
        <p:nvSpPr>
          <p:cNvPr id="6" name="5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500" fill="hold"/>
                                        <p:tgtEl>
                                          <p:spTgt spid="49156"/>
                                        </p:tgtEl>
                                        <p:attrNameLst>
                                          <p:attrName>ppt_w</p:attrName>
                                        </p:attrNameLst>
                                      </p:cBhvr>
                                      <p:tavLst>
                                        <p:tav tm="0">
                                          <p:val>
                                            <p:fltVal val="0"/>
                                          </p:val>
                                        </p:tav>
                                        <p:tav tm="100000">
                                          <p:val>
                                            <p:strVal val="#ppt_w"/>
                                          </p:val>
                                        </p:tav>
                                      </p:tavLst>
                                    </p:anim>
                                    <p:anim calcmode="lin" valueType="num">
                                      <p:cBhvr>
                                        <p:cTn id="8" dur="500" fill="hold"/>
                                        <p:tgtEl>
                                          <p:spTgt spid="49156"/>
                                        </p:tgtEl>
                                        <p:attrNameLst>
                                          <p:attrName>ppt_h</p:attrName>
                                        </p:attrNameLst>
                                      </p:cBhvr>
                                      <p:tavLst>
                                        <p:tav tm="0">
                                          <p:val>
                                            <p:fltVal val="0"/>
                                          </p:val>
                                        </p:tav>
                                        <p:tav tm="100000">
                                          <p:val>
                                            <p:strVal val="#ppt_h"/>
                                          </p:val>
                                        </p:tav>
                                      </p:tavLst>
                                    </p:anim>
                                    <p:animEffect transition="in" filter="fade">
                                      <p:cBhvr>
                                        <p:cTn id="9" dur="500"/>
                                        <p:tgtEl>
                                          <p:spTgt spid="4915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9157"/>
                                        </p:tgtEl>
                                        <p:attrNameLst>
                                          <p:attrName>style.visibility</p:attrName>
                                        </p:attrNameLst>
                                      </p:cBhvr>
                                      <p:to>
                                        <p:strVal val="visible"/>
                                      </p:to>
                                    </p:set>
                                    <p:anim calcmode="lin" valueType="num">
                                      <p:cBhvr>
                                        <p:cTn id="14" dur="500" fill="hold"/>
                                        <p:tgtEl>
                                          <p:spTgt spid="49157"/>
                                        </p:tgtEl>
                                        <p:attrNameLst>
                                          <p:attrName>ppt_w</p:attrName>
                                        </p:attrNameLst>
                                      </p:cBhvr>
                                      <p:tavLst>
                                        <p:tav tm="0">
                                          <p:val>
                                            <p:fltVal val="0"/>
                                          </p:val>
                                        </p:tav>
                                        <p:tav tm="100000">
                                          <p:val>
                                            <p:strVal val="#ppt_w"/>
                                          </p:val>
                                        </p:tav>
                                      </p:tavLst>
                                    </p:anim>
                                    <p:anim calcmode="lin" valueType="num">
                                      <p:cBhvr>
                                        <p:cTn id="15" dur="500" fill="hold"/>
                                        <p:tgtEl>
                                          <p:spTgt spid="49157"/>
                                        </p:tgtEl>
                                        <p:attrNameLst>
                                          <p:attrName>ppt_h</p:attrName>
                                        </p:attrNameLst>
                                      </p:cBhvr>
                                      <p:tavLst>
                                        <p:tav tm="0">
                                          <p:val>
                                            <p:fltVal val="0"/>
                                          </p:val>
                                        </p:tav>
                                        <p:tav tm="100000">
                                          <p:val>
                                            <p:strVal val="#ppt_h"/>
                                          </p:val>
                                        </p:tav>
                                      </p:tavLst>
                                    </p:anim>
                                    <p:animEffect transition="in" filter="fade">
                                      <p:cBhvr>
                                        <p:cTn id="16"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How it all started</a:t>
            </a:r>
          </a:p>
        </p:txBody>
      </p:sp>
      <p:sp>
        <p:nvSpPr>
          <p:cNvPr id="46083" name="Rectangle 3"/>
          <p:cNvSpPr>
            <a:spLocks noGrp="1" noChangeArrowheads="1"/>
          </p:cNvSpPr>
          <p:nvPr>
            <p:ph type="body" idx="1"/>
          </p:nvPr>
        </p:nvSpPr>
        <p:spPr>
          <a:xfrm>
            <a:off x="536575" y="1447800"/>
            <a:ext cx="8061325" cy="5181600"/>
          </a:xfrm>
        </p:spPr>
        <p:txBody>
          <a:bodyPr/>
          <a:lstStyle/>
          <a:p>
            <a:pPr eaLnBrk="1" hangingPunct="1">
              <a:lnSpc>
                <a:spcPct val="90000"/>
              </a:lnSpc>
            </a:pPr>
            <a:r>
              <a:rPr lang="en-US" dirty="0"/>
              <a:t>June 1999</a:t>
            </a:r>
          </a:p>
          <a:p>
            <a:pPr lvl="1" eaLnBrk="1" hangingPunct="1">
              <a:lnSpc>
                <a:spcPct val="90000"/>
              </a:lnSpc>
            </a:pPr>
            <a:r>
              <a:rPr lang="en-US" sz="1600" dirty="0"/>
              <a:t>Napster is born  /  1</a:t>
            </a:r>
            <a:r>
              <a:rPr lang="en-US" sz="1600" baseline="30000" dirty="0"/>
              <a:t>st</a:t>
            </a:r>
            <a:r>
              <a:rPr lang="en-US" sz="1600" dirty="0"/>
              <a:t> generation of P2P</a:t>
            </a:r>
          </a:p>
          <a:p>
            <a:pPr lvl="1" eaLnBrk="1" hangingPunct="1">
              <a:lnSpc>
                <a:spcPct val="90000"/>
              </a:lnSpc>
            </a:pPr>
            <a:r>
              <a:rPr lang="en-US" sz="1600" dirty="0"/>
              <a:t>Users not only download content but also </a:t>
            </a:r>
            <a:r>
              <a:rPr lang="en-US" sz="1600" b="1" dirty="0">
                <a:solidFill>
                  <a:srgbClr val="C00000"/>
                </a:solidFill>
              </a:rPr>
              <a:t>provide content </a:t>
            </a:r>
            <a:r>
              <a:rPr lang="en-US" sz="1600" dirty="0"/>
              <a:t>to others</a:t>
            </a:r>
          </a:p>
          <a:p>
            <a:pPr lvl="1" eaLnBrk="1" hangingPunct="1">
              <a:lnSpc>
                <a:spcPct val="90000"/>
              </a:lnSpc>
            </a:pPr>
            <a:r>
              <a:rPr lang="en-US" sz="1600" dirty="0"/>
              <a:t>Users establish a virtual network, entirely independent of physical network and administrative authorities or restrictions</a:t>
            </a:r>
          </a:p>
          <a:p>
            <a:pPr lvl="1" eaLnBrk="1" hangingPunct="1">
              <a:lnSpc>
                <a:spcPct val="90000"/>
              </a:lnSpc>
            </a:pPr>
            <a:r>
              <a:rPr lang="en-US" sz="1600" dirty="0"/>
              <a:t>Basis: UDP and TCP connections between the peers</a:t>
            </a:r>
          </a:p>
          <a:p>
            <a:pPr eaLnBrk="1" hangingPunct="1">
              <a:lnSpc>
                <a:spcPct val="90000"/>
              </a:lnSpc>
            </a:pPr>
            <a:endParaRPr lang="en-US" dirty="0"/>
          </a:p>
          <a:p>
            <a:pPr eaLnBrk="1" hangingPunct="1">
              <a:lnSpc>
                <a:spcPct val="90000"/>
              </a:lnSpc>
            </a:pPr>
            <a:r>
              <a:rPr lang="en-US" dirty="0"/>
              <a:t>December 1999: RIAA files a lawsuit against Napster Inc.</a:t>
            </a:r>
          </a:p>
          <a:p>
            <a:pPr lvl="1" eaLnBrk="1" hangingPunct="1">
              <a:lnSpc>
                <a:spcPct val="90000"/>
              </a:lnSpc>
            </a:pPr>
            <a:r>
              <a:rPr lang="en-US" sz="1600" dirty="0"/>
              <a:t>TARGET: the central lookup server of Napster</a:t>
            </a:r>
          </a:p>
          <a:p>
            <a:pPr lvl="1" eaLnBrk="1" hangingPunct="1">
              <a:lnSpc>
                <a:spcPct val="90000"/>
              </a:lnSpc>
            </a:pPr>
            <a:r>
              <a:rPr lang="en-US" sz="1600" dirty="0"/>
              <a:t>ACHIEVEMENT: Napster popularity skyrocketed!</a:t>
            </a:r>
          </a:p>
          <a:p>
            <a:pPr eaLnBrk="1" hangingPunct="1">
              <a:lnSpc>
                <a:spcPct val="90000"/>
              </a:lnSpc>
            </a:pPr>
            <a:endParaRPr lang="en-US" dirty="0"/>
          </a:p>
          <a:p>
            <a:pPr eaLnBrk="1" hangingPunct="1">
              <a:lnSpc>
                <a:spcPct val="90000"/>
              </a:lnSpc>
            </a:pPr>
            <a:r>
              <a:rPr lang="en-US" dirty="0"/>
              <a:t>February 2001: Peak operation</a:t>
            </a:r>
          </a:p>
          <a:p>
            <a:pPr lvl="1" eaLnBrk="1" hangingPunct="1">
              <a:lnSpc>
                <a:spcPct val="90000"/>
              </a:lnSpc>
            </a:pPr>
            <a:r>
              <a:rPr lang="en-US" sz="1600" dirty="0"/>
              <a:t>26.4M users</a:t>
            </a:r>
          </a:p>
          <a:p>
            <a:pPr lvl="1" eaLnBrk="1" hangingPunct="1">
              <a:lnSpc>
                <a:spcPct val="90000"/>
              </a:lnSpc>
            </a:pPr>
            <a:r>
              <a:rPr lang="en-US" sz="1600" dirty="0"/>
              <a:t>2.79 billion files / month</a:t>
            </a:r>
          </a:p>
          <a:p>
            <a:pPr eaLnBrk="1" hangingPunct="1">
              <a:lnSpc>
                <a:spcPct val="90000"/>
              </a:lnSpc>
            </a:pPr>
            <a:endParaRPr lang="en-US" sz="1900" dirty="0"/>
          </a:p>
          <a:p>
            <a:pPr eaLnBrk="1" hangingPunct="1">
              <a:lnSpc>
                <a:spcPct val="90000"/>
              </a:lnSpc>
            </a:pPr>
            <a:r>
              <a:rPr lang="en-US" dirty="0"/>
              <a:t>July 2001: Judge orders Napster to pull the plug!</a:t>
            </a:r>
          </a:p>
          <a:p>
            <a:pPr lvl="1" eaLnBrk="1" hangingPunct="1">
              <a:lnSpc>
                <a:spcPct val="90000"/>
              </a:lnSpc>
            </a:pPr>
            <a:r>
              <a:rPr lang="en-US" sz="1600" dirty="0"/>
              <a:t>Napster network breaks down instantly</a:t>
            </a:r>
          </a:p>
        </p:txBody>
      </p:sp>
      <p:pic>
        <p:nvPicPr>
          <p:cNvPr id="19460" name="Picture 5" descr="logo-napster"/>
          <p:cNvPicPr>
            <a:picLocks noChangeAspect="1" noChangeArrowheads="1"/>
          </p:cNvPicPr>
          <p:nvPr/>
        </p:nvPicPr>
        <p:blipFill>
          <a:blip r:embed="rId4" cstate="print"/>
          <a:srcRect/>
          <a:stretch>
            <a:fillRect/>
          </a:stretch>
        </p:blipFill>
        <p:spPr bwMode="auto">
          <a:xfrm>
            <a:off x="7620000" y="609600"/>
            <a:ext cx="1014413" cy="1241425"/>
          </a:xfrm>
          <a:prstGeom prst="rect">
            <a:avLst/>
          </a:prstGeom>
          <a:noFill/>
          <a:ln w="9525">
            <a:noFill/>
            <a:miter lim="800000"/>
            <a:headEnd/>
            <a:tailEnd/>
          </a:ln>
        </p:spPr>
      </p:pic>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3">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8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14" end="1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08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How it continued</a:t>
            </a:r>
          </a:p>
        </p:txBody>
      </p:sp>
      <p:sp>
        <p:nvSpPr>
          <p:cNvPr id="61443" name="Rectangle 3"/>
          <p:cNvSpPr>
            <a:spLocks noGrp="1" noChangeArrowheads="1"/>
          </p:cNvSpPr>
          <p:nvPr>
            <p:ph type="body" idx="1"/>
          </p:nvPr>
        </p:nvSpPr>
        <p:spPr>
          <a:xfrm>
            <a:off x="304800" y="1752600"/>
            <a:ext cx="8382000" cy="4572000"/>
          </a:xfrm>
        </p:spPr>
        <p:txBody>
          <a:bodyPr/>
          <a:lstStyle/>
          <a:p>
            <a:pPr eaLnBrk="1" hangingPunct="1">
              <a:lnSpc>
                <a:spcPct val="80000"/>
              </a:lnSpc>
            </a:pPr>
            <a:r>
              <a:rPr lang="en-US" sz="1900" dirty="0"/>
              <a:t>March 2000</a:t>
            </a:r>
          </a:p>
          <a:p>
            <a:pPr lvl="1" eaLnBrk="1" hangingPunct="1">
              <a:lnSpc>
                <a:spcPct val="80000"/>
              </a:lnSpc>
            </a:pPr>
            <a:r>
              <a:rPr lang="en-US" sz="1400" dirty="0" err="1"/>
              <a:t>Nullsoft</a:t>
            </a:r>
            <a:r>
              <a:rPr lang="en-US" sz="1400" dirty="0"/>
              <a:t> releases Gnutella as an open source project</a:t>
            </a:r>
          </a:p>
          <a:p>
            <a:pPr lvl="1" eaLnBrk="1" hangingPunct="1">
              <a:lnSpc>
                <a:spcPct val="80000"/>
              </a:lnSpc>
            </a:pPr>
            <a:r>
              <a:rPr lang="en-US" sz="1400" dirty="0"/>
              <a:t>Fully decentralized</a:t>
            </a:r>
          </a:p>
          <a:p>
            <a:pPr lvl="1" eaLnBrk="1" hangingPunct="1">
              <a:lnSpc>
                <a:spcPct val="80000"/>
              </a:lnSpc>
            </a:pPr>
            <a:r>
              <a:rPr lang="en-US" sz="1400" dirty="0"/>
              <a:t>Additionally to offering files, the peers also take over routing tasks</a:t>
            </a:r>
          </a:p>
          <a:p>
            <a:pPr lvl="1" eaLnBrk="1" hangingPunct="1">
              <a:lnSpc>
                <a:spcPct val="80000"/>
              </a:lnSpc>
            </a:pPr>
            <a:r>
              <a:rPr lang="en-US" sz="1400" dirty="0"/>
              <a:t>No central lookup server </a:t>
            </a:r>
            <a:r>
              <a:rPr lang="en-US" sz="1400" dirty="0">
                <a:sym typeface="Wingdings" pitchFamily="2" charset="2"/>
              </a:rPr>
              <a:t> no single point to attack</a:t>
            </a:r>
          </a:p>
          <a:p>
            <a:pPr eaLnBrk="1" hangingPunct="1">
              <a:lnSpc>
                <a:spcPct val="80000"/>
              </a:lnSpc>
            </a:pPr>
            <a:endParaRPr lang="en-US" sz="1900" dirty="0">
              <a:sym typeface="Wingdings" pitchFamily="2" charset="2"/>
            </a:endParaRPr>
          </a:p>
          <a:p>
            <a:pPr eaLnBrk="1" hangingPunct="1">
              <a:lnSpc>
                <a:spcPct val="80000"/>
              </a:lnSpc>
            </a:pPr>
            <a:r>
              <a:rPr lang="en-US" sz="1900" dirty="0">
                <a:sym typeface="Wingdings" pitchFamily="2" charset="2"/>
              </a:rPr>
              <a:t>Later in 2000: </a:t>
            </a:r>
            <a:r>
              <a:rPr lang="en-US" sz="1900" dirty="0" err="1">
                <a:sym typeface="Wingdings" pitchFamily="2" charset="2"/>
              </a:rPr>
              <a:t>Superpeer</a:t>
            </a:r>
            <a:r>
              <a:rPr lang="en-US" sz="1900" dirty="0">
                <a:sym typeface="Wingdings" pitchFamily="2" charset="2"/>
              </a:rPr>
              <a:t> concept</a:t>
            </a:r>
          </a:p>
          <a:p>
            <a:pPr lvl="1" eaLnBrk="1" hangingPunct="1">
              <a:lnSpc>
                <a:spcPct val="80000"/>
              </a:lnSpc>
            </a:pPr>
            <a:r>
              <a:rPr lang="en-US" sz="1400" dirty="0">
                <a:sym typeface="Wingdings" pitchFamily="2" charset="2"/>
              </a:rPr>
              <a:t>Hierarchical routing layer</a:t>
            </a:r>
          </a:p>
          <a:p>
            <a:pPr lvl="1" eaLnBrk="1" hangingPunct="1">
              <a:lnSpc>
                <a:spcPct val="80000"/>
              </a:lnSpc>
            </a:pPr>
            <a:r>
              <a:rPr lang="en-US" sz="1400" dirty="0">
                <a:sym typeface="Wingdings" pitchFamily="2" charset="2"/>
              </a:rPr>
              <a:t>Significantly improves </a:t>
            </a:r>
            <a:r>
              <a:rPr lang="en-US" sz="1400" b="1" dirty="0">
                <a:solidFill>
                  <a:srgbClr val="C00000"/>
                </a:solidFill>
                <a:sym typeface="Wingdings" pitchFamily="2" charset="2"/>
              </a:rPr>
              <a:t>scalability</a:t>
            </a:r>
            <a:r>
              <a:rPr lang="en-US" sz="1400" dirty="0">
                <a:sym typeface="Wingdings" pitchFamily="2" charset="2"/>
              </a:rPr>
              <a:t> and </a:t>
            </a:r>
            <a:r>
              <a:rPr lang="en-US" sz="1400" b="1" dirty="0">
                <a:solidFill>
                  <a:srgbClr val="C00000"/>
                </a:solidFill>
                <a:sym typeface="Wingdings" pitchFamily="2" charset="2"/>
              </a:rPr>
              <a:t>efficiency</a:t>
            </a:r>
          </a:p>
          <a:p>
            <a:pPr lvl="1" eaLnBrk="1" hangingPunct="1">
              <a:lnSpc>
                <a:spcPct val="80000"/>
              </a:lnSpc>
            </a:pPr>
            <a:r>
              <a:rPr lang="en-US" sz="1400" dirty="0" err="1"/>
              <a:t>FastTrack</a:t>
            </a:r>
            <a:r>
              <a:rPr lang="en-US" sz="1400" dirty="0"/>
              <a:t> (Morpheus, </a:t>
            </a:r>
            <a:r>
              <a:rPr lang="en-US" sz="1400" dirty="0" err="1"/>
              <a:t>KaZaA</a:t>
            </a:r>
            <a:r>
              <a:rPr lang="en-US" sz="1400" dirty="0"/>
              <a:t>)</a:t>
            </a:r>
          </a:p>
          <a:p>
            <a:pPr lvl="1" eaLnBrk="1" hangingPunct="1">
              <a:lnSpc>
                <a:spcPct val="80000"/>
              </a:lnSpc>
            </a:pPr>
            <a:r>
              <a:rPr lang="en-US" sz="1400" dirty="0"/>
              <a:t>eDonkey2000</a:t>
            </a:r>
          </a:p>
          <a:p>
            <a:pPr eaLnBrk="1" hangingPunct="1">
              <a:lnSpc>
                <a:spcPct val="80000"/>
              </a:lnSpc>
            </a:pPr>
            <a:endParaRPr lang="en-US" sz="1900" dirty="0">
              <a:sym typeface="Wingdings" pitchFamily="2" charset="2"/>
            </a:endParaRPr>
          </a:p>
          <a:p>
            <a:pPr eaLnBrk="1" hangingPunct="1">
              <a:lnSpc>
                <a:spcPct val="80000"/>
              </a:lnSpc>
            </a:pPr>
            <a:r>
              <a:rPr lang="en-US" sz="1900" dirty="0">
                <a:sym typeface="Wingdings" pitchFamily="2" charset="2"/>
              </a:rPr>
              <a:t>2001 - 2002</a:t>
            </a:r>
            <a:endParaRPr lang="en-US" sz="1700" dirty="0"/>
          </a:p>
          <a:p>
            <a:pPr lvl="1" eaLnBrk="1" hangingPunct="1">
              <a:lnSpc>
                <a:spcPct val="80000"/>
              </a:lnSpc>
            </a:pPr>
            <a:r>
              <a:rPr lang="en-US" sz="1400" dirty="0" err="1"/>
              <a:t>KaZaA</a:t>
            </a:r>
            <a:r>
              <a:rPr lang="en-US" sz="1400" dirty="0"/>
              <a:t> loses ground (many defected files due to weak hash keys to identify files)</a:t>
            </a:r>
          </a:p>
          <a:p>
            <a:pPr lvl="1" eaLnBrk="1" hangingPunct="1">
              <a:lnSpc>
                <a:spcPct val="80000"/>
              </a:lnSpc>
            </a:pPr>
            <a:r>
              <a:rPr lang="en-US" sz="1400" dirty="0" err="1"/>
              <a:t>eDonkey</a:t>
            </a:r>
            <a:r>
              <a:rPr lang="en-US" sz="1400" dirty="0"/>
              <a:t> and Gnutella regain popularity</a:t>
            </a:r>
          </a:p>
          <a:p>
            <a:pPr lvl="1" eaLnBrk="1" hangingPunct="1">
              <a:lnSpc>
                <a:spcPct val="80000"/>
              </a:lnSpc>
            </a:pPr>
            <a:r>
              <a:rPr lang="en-US" sz="1400" dirty="0" err="1"/>
              <a:t>eDonkey</a:t>
            </a:r>
            <a:r>
              <a:rPr lang="en-US" sz="1400" dirty="0"/>
              <a:t> becomes most popular file-sharing network: 2-3M </a:t>
            </a:r>
            <a:r>
              <a:rPr lang="en-US" sz="1400" i="1" dirty="0"/>
              <a:t>online</a:t>
            </a:r>
            <a:r>
              <a:rPr lang="en-US" sz="1400" dirty="0"/>
              <a:t> users</a:t>
            </a:r>
          </a:p>
          <a:p>
            <a:pPr lvl="1" eaLnBrk="1" hangingPunct="1">
              <a:lnSpc>
                <a:spcPct val="80000"/>
              </a:lnSpc>
            </a:pPr>
            <a:r>
              <a:rPr lang="en-US" sz="1400" dirty="0"/>
              <a:t>Gnutella v0.6 adopts </a:t>
            </a:r>
            <a:r>
              <a:rPr lang="en-US" sz="1400" dirty="0" err="1"/>
              <a:t>superpeer</a:t>
            </a:r>
            <a:r>
              <a:rPr lang="en-US" sz="1400" dirty="0"/>
              <a:t> architecture (</a:t>
            </a:r>
            <a:r>
              <a:rPr lang="en-US" sz="1400" i="1" dirty="0" err="1"/>
              <a:t>ultrapeers</a:t>
            </a:r>
            <a:r>
              <a:rPr lang="en-US" sz="1400" dirty="0"/>
              <a:t> in Gnutella terminology)</a:t>
            </a:r>
          </a:p>
        </p:txBody>
      </p:sp>
      <p:pic>
        <p:nvPicPr>
          <p:cNvPr id="20484" name="Picture 4" descr="logo-gnutella"/>
          <p:cNvPicPr>
            <a:picLocks noChangeAspect="1" noChangeArrowheads="1"/>
          </p:cNvPicPr>
          <p:nvPr/>
        </p:nvPicPr>
        <p:blipFill>
          <a:blip r:embed="rId4" cstate="print"/>
          <a:srcRect/>
          <a:stretch>
            <a:fillRect/>
          </a:stretch>
        </p:blipFill>
        <p:spPr bwMode="auto">
          <a:xfrm>
            <a:off x="7315200" y="1676400"/>
            <a:ext cx="1179513" cy="1219200"/>
          </a:xfrm>
          <a:prstGeom prst="rect">
            <a:avLst/>
          </a:prstGeom>
          <a:noFill/>
          <a:ln w="9525">
            <a:noFill/>
            <a:miter lim="800000"/>
            <a:headEnd/>
            <a:tailEnd/>
          </a:ln>
        </p:spPr>
      </p:pic>
      <p:pic>
        <p:nvPicPr>
          <p:cNvPr id="61446" name="Picture 6" descr="logo-emule"/>
          <p:cNvPicPr>
            <a:picLocks noChangeAspect="1" noChangeArrowheads="1"/>
          </p:cNvPicPr>
          <p:nvPr/>
        </p:nvPicPr>
        <p:blipFill>
          <a:blip r:embed="rId5" cstate="print"/>
          <a:srcRect/>
          <a:stretch>
            <a:fillRect/>
          </a:stretch>
        </p:blipFill>
        <p:spPr bwMode="auto">
          <a:xfrm>
            <a:off x="7620000" y="5029200"/>
            <a:ext cx="1295400" cy="652463"/>
          </a:xfrm>
          <a:prstGeom prst="rect">
            <a:avLst/>
          </a:prstGeom>
          <a:noFill/>
          <a:ln w="9525">
            <a:noFill/>
            <a:miter lim="800000"/>
            <a:headEnd/>
            <a:tailEnd/>
          </a:ln>
        </p:spPr>
      </p:pic>
      <p:pic>
        <p:nvPicPr>
          <p:cNvPr id="61449" name="Picture 9" descr="logo-kazaa"/>
          <p:cNvPicPr>
            <a:picLocks noChangeAspect="1" noChangeArrowheads="1"/>
          </p:cNvPicPr>
          <p:nvPr/>
        </p:nvPicPr>
        <p:blipFill>
          <a:blip r:embed="rId6" cstate="print"/>
          <a:srcRect/>
          <a:stretch>
            <a:fillRect/>
          </a:stretch>
        </p:blipFill>
        <p:spPr bwMode="auto">
          <a:xfrm>
            <a:off x="7467600" y="3352800"/>
            <a:ext cx="1219200" cy="628650"/>
          </a:xfrm>
          <a:prstGeom prst="rect">
            <a:avLst/>
          </a:prstGeom>
          <a:noFill/>
          <a:ln w="9525">
            <a:noFill/>
            <a:miter lim="800000"/>
            <a:headEnd/>
            <a:tailEnd/>
          </a:ln>
        </p:spPr>
      </p:pic>
      <p:sp>
        <p:nvSpPr>
          <p:cNvPr id="7" name="6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1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3">
                                            <p:txEl>
                                              <p:pRg st="6" end="6"/>
                                            </p:txEl>
                                          </p:spTgt>
                                        </p:tgtEl>
                                        <p:attrNameLst>
                                          <p:attrName>style.visibility</p:attrName>
                                        </p:attrNameLst>
                                      </p:cBhvr>
                                      <p:to>
                                        <p:strVal val="visible"/>
                                      </p:to>
                                    </p:set>
                                    <p:animEffect transition="in" filter="dissolve">
                                      <p:cBhvr>
                                        <p:cTn id="7" dur="500"/>
                                        <p:tgtEl>
                                          <p:spTgt spid="61443">
                                            <p:txEl>
                                              <p:pRg st="6" end="6"/>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443">
                                            <p:txEl>
                                              <p:pRg st="7" end="7"/>
                                            </p:txEl>
                                          </p:spTgt>
                                        </p:tgtEl>
                                        <p:attrNameLst>
                                          <p:attrName>style.visibility</p:attrName>
                                        </p:attrNameLst>
                                      </p:cBhvr>
                                      <p:to>
                                        <p:strVal val="visible"/>
                                      </p:to>
                                    </p:set>
                                    <p:animEffect transition="in" filter="dissolve">
                                      <p:cBhvr>
                                        <p:cTn id="10" dur="500"/>
                                        <p:tgtEl>
                                          <p:spTgt spid="61443">
                                            <p:txEl>
                                              <p:pRg st="7" end="7"/>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1443">
                                            <p:txEl>
                                              <p:pRg st="8" end="8"/>
                                            </p:txEl>
                                          </p:spTgt>
                                        </p:tgtEl>
                                        <p:attrNameLst>
                                          <p:attrName>style.visibility</p:attrName>
                                        </p:attrNameLst>
                                      </p:cBhvr>
                                      <p:to>
                                        <p:strVal val="visible"/>
                                      </p:to>
                                    </p:set>
                                    <p:animEffect transition="in" filter="dissolve">
                                      <p:cBhvr>
                                        <p:cTn id="13" dur="500"/>
                                        <p:tgtEl>
                                          <p:spTgt spid="61443">
                                            <p:txEl>
                                              <p:pRg st="8" end="8"/>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1443">
                                            <p:txEl>
                                              <p:pRg st="9" end="9"/>
                                            </p:txEl>
                                          </p:spTgt>
                                        </p:tgtEl>
                                        <p:attrNameLst>
                                          <p:attrName>style.visibility</p:attrName>
                                        </p:attrNameLst>
                                      </p:cBhvr>
                                      <p:to>
                                        <p:strVal val="visible"/>
                                      </p:to>
                                    </p:set>
                                    <p:animEffect transition="in" filter="dissolve">
                                      <p:cBhvr>
                                        <p:cTn id="16" dur="500"/>
                                        <p:tgtEl>
                                          <p:spTgt spid="61443">
                                            <p:txEl>
                                              <p:pRg st="9" end="9"/>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1443">
                                            <p:txEl>
                                              <p:pRg st="10" end="10"/>
                                            </p:txEl>
                                          </p:spTgt>
                                        </p:tgtEl>
                                        <p:attrNameLst>
                                          <p:attrName>style.visibility</p:attrName>
                                        </p:attrNameLst>
                                      </p:cBhvr>
                                      <p:to>
                                        <p:strVal val="visible"/>
                                      </p:to>
                                    </p:set>
                                    <p:animEffect transition="in" filter="dissolve">
                                      <p:cBhvr>
                                        <p:cTn id="19" dur="500"/>
                                        <p:tgtEl>
                                          <p:spTgt spid="61443">
                                            <p:txEl>
                                              <p:pRg st="10" end="1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61449"/>
                                        </p:tgtEl>
                                        <p:attrNameLst>
                                          <p:attrName>style.visibility</p:attrName>
                                        </p:attrNameLst>
                                      </p:cBhvr>
                                      <p:to>
                                        <p:strVal val="visible"/>
                                      </p:to>
                                    </p:set>
                                    <p:animEffect transition="in" filter="dissolve">
                                      <p:cBhvr>
                                        <p:cTn id="22" dur="500"/>
                                        <p:tgtEl>
                                          <p:spTgt spid="6144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43">
                                            <p:txEl>
                                              <p:pRg st="12" end="12"/>
                                            </p:txEl>
                                          </p:spTgt>
                                        </p:tgtEl>
                                        <p:attrNameLst>
                                          <p:attrName>style.visibility</p:attrName>
                                        </p:attrNameLst>
                                      </p:cBhvr>
                                      <p:to>
                                        <p:strVal val="visible"/>
                                      </p:to>
                                    </p:set>
                                    <p:animEffect transition="in" filter="dissolve">
                                      <p:cBhvr>
                                        <p:cTn id="27" dur="500"/>
                                        <p:tgtEl>
                                          <p:spTgt spid="61443">
                                            <p:txEl>
                                              <p:pRg st="12" end="12"/>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1443">
                                            <p:txEl>
                                              <p:pRg st="13" end="13"/>
                                            </p:txEl>
                                          </p:spTgt>
                                        </p:tgtEl>
                                        <p:attrNameLst>
                                          <p:attrName>style.visibility</p:attrName>
                                        </p:attrNameLst>
                                      </p:cBhvr>
                                      <p:to>
                                        <p:strVal val="visible"/>
                                      </p:to>
                                    </p:set>
                                    <p:animEffect transition="in" filter="dissolve">
                                      <p:cBhvr>
                                        <p:cTn id="30" dur="500"/>
                                        <p:tgtEl>
                                          <p:spTgt spid="61443">
                                            <p:txEl>
                                              <p:pRg st="13" end="13"/>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1443">
                                            <p:txEl>
                                              <p:pRg st="14" end="14"/>
                                            </p:txEl>
                                          </p:spTgt>
                                        </p:tgtEl>
                                        <p:attrNameLst>
                                          <p:attrName>style.visibility</p:attrName>
                                        </p:attrNameLst>
                                      </p:cBhvr>
                                      <p:to>
                                        <p:strVal val="visible"/>
                                      </p:to>
                                    </p:set>
                                    <p:animEffect transition="in" filter="dissolve">
                                      <p:cBhvr>
                                        <p:cTn id="33" dur="500"/>
                                        <p:tgtEl>
                                          <p:spTgt spid="61443">
                                            <p:txEl>
                                              <p:pRg st="14" end="14"/>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1443">
                                            <p:txEl>
                                              <p:pRg st="15" end="15"/>
                                            </p:txEl>
                                          </p:spTgt>
                                        </p:tgtEl>
                                        <p:attrNameLst>
                                          <p:attrName>style.visibility</p:attrName>
                                        </p:attrNameLst>
                                      </p:cBhvr>
                                      <p:to>
                                        <p:strVal val="visible"/>
                                      </p:to>
                                    </p:set>
                                    <p:animEffect transition="in" filter="dissolve">
                                      <p:cBhvr>
                                        <p:cTn id="36" dur="500"/>
                                        <p:tgtEl>
                                          <p:spTgt spid="61443">
                                            <p:txEl>
                                              <p:pRg st="15" end="15"/>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1443">
                                            <p:txEl>
                                              <p:pRg st="16" end="16"/>
                                            </p:txEl>
                                          </p:spTgt>
                                        </p:tgtEl>
                                        <p:attrNameLst>
                                          <p:attrName>style.visibility</p:attrName>
                                        </p:attrNameLst>
                                      </p:cBhvr>
                                      <p:to>
                                        <p:strVal val="visible"/>
                                      </p:to>
                                    </p:set>
                                    <p:animEffect transition="in" filter="dissolve">
                                      <p:cBhvr>
                                        <p:cTn id="39" dur="500"/>
                                        <p:tgtEl>
                                          <p:spTgt spid="61443">
                                            <p:txEl>
                                              <p:pRg st="16" end="16"/>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61446"/>
                                        </p:tgtEl>
                                        <p:attrNameLst>
                                          <p:attrName>style.visibility</p:attrName>
                                        </p:attrNameLst>
                                      </p:cBhvr>
                                      <p:to>
                                        <p:strVal val="visible"/>
                                      </p:to>
                                    </p:set>
                                    <p:animEffect transition="in" filter="dissolve">
                                      <p:cBhvr>
                                        <p:cTn id="42"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p:txBody>
          <a:bodyPr/>
          <a:lstStyle/>
          <a:p>
            <a:pPr eaLnBrk="1" hangingPunct="1"/>
            <a:r>
              <a:rPr lang="en-US"/>
              <a:t>P2P Traffic in 2001</a:t>
            </a:r>
          </a:p>
        </p:txBody>
      </p:sp>
      <p:graphicFrame>
        <p:nvGraphicFramePr>
          <p:cNvPr id="1026" name="Object 4"/>
          <p:cNvGraphicFramePr>
            <a:graphicFrameLocks noGrp="1" noChangeAspect="1"/>
          </p:cNvGraphicFramePr>
          <p:nvPr>
            <p:ph idx="1"/>
          </p:nvPr>
        </p:nvGraphicFramePr>
        <p:xfrm>
          <a:off x="1428750" y="2100263"/>
          <a:ext cx="6276975" cy="3800475"/>
        </p:xfrm>
        <a:graphic>
          <a:graphicData uri="http://schemas.openxmlformats.org/presentationml/2006/ole">
            <mc:AlternateContent xmlns:mc="http://schemas.openxmlformats.org/markup-compatibility/2006">
              <mc:Choice xmlns:v="urn:schemas-microsoft-com:vml" Requires="v">
                <p:oleObj name="Photo Editor Photo" r:id="rId3" imgW="6276190" imgH="3801006" progId="">
                  <p:embed/>
                </p:oleObj>
              </mc:Choice>
              <mc:Fallback>
                <p:oleObj name="Photo Editor Photo" r:id="rId3" imgW="6276190" imgH="3801006" progId="">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2100263"/>
                        <a:ext cx="6276975"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32"/>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How it took off!</a:t>
            </a:r>
          </a:p>
        </p:txBody>
      </p:sp>
      <p:sp>
        <p:nvSpPr>
          <p:cNvPr id="59395" name="Rectangle 3"/>
          <p:cNvSpPr>
            <a:spLocks noGrp="1" noChangeArrowheads="1"/>
          </p:cNvSpPr>
          <p:nvPr>
            <p:ph type="body" idx="1"/>
          </p:nvPr>
        </p:nvSpPr>
        <p:spPr>
          <a:xfrm>
            <a:off x="536575" y="1143000"/>
            <a:ext cx="8061325" cy="5410200"/>
          </a:xfrm>
        </p:spPr>
        <p:txBody>
          <a:bodyPr/>
          <a:lstStyle/>
          <a:p>
            <a:pPr eaLnBrk="1" hangingPunct="1">
              <a:lnSpc>
                <a:spcPct val="90000"/>
              </a:lnSpc>
            </a:pPr>
            <a:r>
              <a:rPr lang="en-US" sz="1500"/>
              <a:t>2002</a:t>
            </a:r>
          </a:p>
          <a:p>
            <a:pPr lvl="1" eaLnBrk="1" hangingPunct="1"/>
            <a:r>
              <a:rPr lang="en-US" sz="1400"/>
              <a:t>First version of BitTorrent released</a:t>
            </a:r>
          </a:p>
          <a:p>
            <a:pPr eaLnBrk="1" hangingPunct="1">
              <a:lnSpc>
                <a:spcPct val="90000"/>
              </a:lnSpc>
            </a:pPr>
            <a:endParaRPr lang="en-US" sz="1500"/>
          </a:p>
          <a:p>
            <a:pPr eaLnBrk="1" hangingPunct="1">
              <a:lnSpc>
                <a:spcPct val="90000"/>
              </a:lnSpc>
            </a:pPr>
            <a:r>
              <a:rPr lang="en-US" sz="1500"/>
              <a:t>2003</a:t>
            </a:r>
          </a:p>
          <a:p>
            <a:pPr lvl="1" eaLnBrk="1" hangingPunct="1"/>
            <a:r>
              <a:rPr lang="en-US" sz="1400"/>
              <a:t>BitTorrent causes majority of the observed traffic</a:t>
            </a:r>
          </a:p>
          <a:p>
            <a:pPr lvl="1" eaLnBrk="1" hangingPunct="1"/>
            <a:r>
              <a:rPr lang="en-US" sz="1400"/>
              <a:t>Downloads significantly faster, due to mechanism against free-riding</a:t>
            </a:r>
          </a:p>
          <a:p>
            <a:pPr lvl="1" eaLnBrk="1" hangingPunct="1"/>
            <a:endParaRPr lang="en-US" sz="1400"/>
          </a:p>
          <a:p>
            <a:pPr eaLnBrk="1" hangingPunct="1">
              <a:lnSpc>
                <a:spcPct val="90000"/>
              </a:lnSpc>
            </a:pPr>
            <a:r>
              <a:rPr lang="en-US" sz="1500"/>
              <a:t>Middle of 2003</a:t>
            </a:r>
          </a:p>
          <a:p>
            <a:pPr lvl="1" eaLnBrk="1" hangingPunct="1"/>
            <a:r>
              <a:rPr lang="en-US" sz="1400"/>
              <a:t>New P2P concepts develop</a:t>
            </a:r>
          </a:p>
          <a:p>
            <a:pPr lvl="1" eaLnBrk="1" hangingPunct="1"/>
            <a:r>
              <a:rPr lang="en-US" sz="1400"/>
              <a:t>Skype is born: a P2P Voice-over-IP application</a:t>
            </a:r>
          </a:p>
          <a:p>
            <a:pPr eaLnBrk="1" hangingPunct="1">
              <a:lnSpc>
                <a:spcPct val="90000"/>
              </a:lnSpc>
            </a:pPr>
            <a:endParaRPr lang="en-US" sz="1500"/>
          </a:p>
          <a:p>
            <a:pPr eaLnBrk="1" hangingPunct="1">
              <a:lnSpc>
                <a:spcPct val="90000"/>
              </a:lnSpc>
            </a:pPr>
            <a:r>
              <a:rPr lang="en-US" sz="1500"/>
              <a:t>In the meantime: More P2P domains explored!</a:t>
            </a:r>
          </a:p>
          <a:p>
            <a:pPr lvl="1" eaLnBrk="1" hangingPunct="1">
              <a:lnSpc>
                <a:spcPct val="90000"/>
              </a:lnSpc>
            </a:pPr>
            <a:r>
              <a:rPr lang="en-US" sz="1400"/>
              <a:t>P2P Routing</a:t>
            </a:r>
          </a:p>
          <a:p>
            <a:pPr lvl="1" eaLnBrk="1" hangingPunct="1">
              <a:lnSpc>
                <a:spcPct val="90000"/>
              </a:lnSpc>
            </a:pPr>
            <a:r>
              <a:rPr lang="en-US" sz="1400"/>
              <a:t>Network Storage</a:t>
            </a:r>
          </a:p>
          <a:p>
            <a:pPr lvl="1" eaLnBrk="1" hangingPunct="1">
              <a:lnSpc>
                <a:spcPct val="90000"/>
              </a:lnSpc>
            </a:pPr>
            <a:r>
              <a:rPr lang="en-US" sz="1400"/>
              <a:t>P2P Multicasting</a:t>
            </a:r>
          </a:p>
          <a:p>
            <a:pPr lvl="1" eaLnBrk="1" hangingPunct="1">
              <a:lnSpc>
                <a:spcPct val="90000"/>
              </a:lnSpc>
            </a:pPr>
            <a:r>
              <a:rPr lang="en-US" sz="1400"/>
              <a:t>Data aggregation</a:t>
            </a:r>
          </a:p>
          <a:p>
            <a:pPr lvl="1" eaLnBrk="1" hangingPunct="1">
              <a:lnSpc>
                <a:spcPct val="90000"/>
              </a:lnSpc>
            </a:pPr>
            <a:r>
              <a:rPr lang="en-US" sz="1400"/>
              <a:t>P2P Streaming</a:t>
            </a:r>
          </a:p>
          <a:p>
            <a:pPr lvl="1" eaLnBrk="1" hangingPunct="1">
              <a:lnSpc>
                <a:spcPct val="90000"/>
              </a:lnSpc>
            </a:pPr>
            <a:r>
              <a:rPr lang="en-US" sz="1400"/>
              <a:t>etc.</a:t>
            </a:r>
          </a:p>
          <a:p>
            <a:pPr eaLnBrk="1" hangingPunct="1">
              <a:lnSpc>
                <a:spcPct val="90000"/>
              </a:lnSpc>
            </a:pPr>
            <a:endParaRPr lang="en-US" sz="1500"/>
          </a:p>
          <a:p>
            <a:pPr eaLnBrk="1" hangingPunct="1">
              <a:lnSpc>
                <a:spcPct val="90000"/>
              </a:lnSpc>
            </a:pPr>
            <a:r>
              <a:rPr lang="en-US" sz="1500"/>
              <a:t>Today:</a:t>
            </a:r>
          </a:p>
          <a:p>
            <a:pPr lvl="1" eaLnBrk="1" hangingPunct="1"/>
            <a:r>
              <a:rPr lang="en-US" sz="1400"/>
              <a:t>Major efforts are made to increase the reliability of P2P systems, to use P2P also in mobile networks, etc.</a:t>
            </a:r>
          </a:p>
        </p:txBody>
      </p:sp>
      <p:pic>
        <p:nvPicPr>
          <p:cNvPr id="59396" name="Picture 4" descr="Skype">
            <a:hlinkClick r:id="rId4"/>
          </p:cNvPr>
          <p:cNvPicPr>
            <a:picLocks noChangeAspect="1" noChangeArrowheads="1"/>
          </p:cNvPicPr>
          <p:nvPr/>
        </p:nvPicPr>
        <p:blipFill>
          <a:blip r:embed="rId5" cstate="print"/>
          <a:srcRect/>
          <a:stretch>
            <a:fillRect/>
          </a:stretch>
        </p:blipFill>
        <p:spPr bwMode="auto">
          <a:xfrm>
            <a:off x="7154863" y="2819400"/>
            <a:ext cx="1531937" cy="806450"/>
          </a:xfrm>
          <a:prstGeom prst="rect">
            <a:avLst/>
          </a:prstGeom>
          <a:noFill/>
          <a:ln w="9525">
            <a:noFill/>
            <a:miter lim="800000"/>
            <a:headEnd/>
            <a:tailEnd/>
          </a:ln>
        </p:spPr>
      </p:pic>
      <p:pic>
        <p:nvPicPr>
          <p:cNvPr id="21509" name="Picture 5" descr="logo-bittorrent"/>
          <p:cNvPicPr>
            <a:picLocks noChangeAspect="1" noChangeArrowheads="1"/>
          </p:cNvPicPr>
          <p:nvPr/>
        </p:nvPicPr>
        <p:blipFill>
          <a:blip r:embed="rId6" cstate="print"/>
          <a:srcRect/>
          <a:stretch>
            <a:fillRect/>
          </a:stretch>
        </p:blipFill>
        <p:spPr bwMode="auto">
          <a:xfrm>
            <a:off x="6705600" y="1143000"/>
            <a:ext cx="2133600" cy="747713"/>
          </a:xfrm>
          <a:prstGeom prst="rect">
            <a:avLst/>
          </a:prstGeom>
          <a:noFill/>
          <a:ln w="9525">
            <a:noFill/>
            <a:miter lim="800000"/>
            <a:headEnd/>
            <a:tailEnd/>
          </a:ln>
        </p:spPr>
      </p:pic>
      <p:sp>
        <p:nvSpPr>
          <p:cNvPr id="6" name="5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1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5">
                                            <p:txEl>
                                              <p:pRg st="7" end="7"/>
                                            </p:txEl>
                                          </p:spTgt>
                                        </p:tgtEl>
                                        <p:attrNameLst>
                                          <p:attrName>style.visibility</p:attrName>
                                        </p:attrNameLst>
                                      </p:cBhvr>
                                      <p:to>
                                        <p:strVal val="visible"/>
                                      </p:to>
                                    </p:set>
                                    <p:animEffect transition="in" filter="dissolve">
                                      <p:cBhvr>
                                        <p:cTn id="7" dur="500"/>
                                        <p:tgtEl>
                                          <p:spTgt spid="59395">
                                            <p:txEl>
                                              <p:pRg st="7" end="7"/>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9395">
                                            <p:txEl>
                                              <p:pRg st="8" end="8"/>
                                            </p:txEl>
                                          </p:spTgt>
                                        </p:tgtEl>
                                        <p:attrNameLst>
                                          <p:attrName>style.visibility</p:attrName>
                                        </p:attrNameLst>
                                      </p:cBhvr>
                                      <p:to>
                                        <p:strVal val="visible"/>
                                      </p:to>
                                    </p:set>
                                    <p:animEffect transition="in" filter="dissolve">
                                      <p:cBhvr>
                                        <p:cTn id="10" dur="500"/>
                                        <p:tgtEl>
                                          <p:spTgt spid="59395">
                                            <p:txEl>
                                              <p:pRg st="8" end="8"/>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9395">
                                            <p:txEl>
                                              <p:pRg st="9" end="9"/>
                                            </p:txEl>
                                          </p:spTgt>
                                        </p:tgtEl>
                                        <p:attrNameLst>
                                          <p:attrName>style.visibility</p:attrName>
                                        </p:attrNameLst>
                                      </p:cBhvr>
                                      <p:to>
                                        <p:strVal val="visible"/>
                                      </p:to>
                                    </p:set>
                                    <p:animEffect transition="in" filter="dissolve">
                                      <p:cBhvr>
                                        <p:cTn id="13" dur="500"/>
                                        <p:tgtEl>
                                          <p:spTgt spid="59395">
                                            <p:txEl>
                                              <p:pRg st="9" end="9"/>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9396"/>
                                        </p:tgtEl>
                                        <p:attrNameLst>
                                          <p:attrName>style.visibility</p:attrName>
                                        </p:attrNameLst>
                                      </p:cBhvr>
                                      <p:to>
                                        <p:strVal val="visible"/>
                                      </p:to>
                                    </p:set>
                                    <p:animEffect transition="in" filter="dissolve">
                                      <p:cBhvr>
                                        <p:cTn id="16" dur="500"/>
                                        <p:tgtEl>
                                          <p:spTgt spid="5939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9395">
                                            <p:txEl>
                                              <p:pRg st="11" end="11"/>
                                            </p:txEl>
                                          </p:spTgt>
                                        </p:tgtEl>
                                        <p:attrNameLst>
                                          <p:attrName>style.visibility</p:attrName>
                                        </p:attrNameLst>
                                      </p:cBhvr>
                                      <p:to>
                                        <p:strVal val="visible"/>
                                      </p:to>
                                    </p:set>
                                    <p:animEffect transition="in" filter="dissolve">
                                      <p:cBhvr>
                                        <p:cTn id="21" dur="500"/>
                                        <p:tgtEl>
                                          <p:spTgt spid="59395">
                                            <p:txEl>
                                              <p:pRg st="11" end="11"/>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9395">
                                            <p:txEl>
                                              <p:pRg st="12" end="12"/>
                                            </p:txEl>
                                          </p:spTgt>
                                        </p:tgtEl>
                                        <p:attrNameLst>
                                          <p:attrName>style.visibility</p:attrName>
                                        </p:attrNameLst>
                                      </p:cBhvr>
                                      <p:to>
                                        <p:strVal val="visible"/>
                                      </p:to>
                                    </p:set>
                                    <p:animEffect transition="in" filter="dissolve">
                                      <p:cBhvr>
                                        <p:cTn id="24" dur="500"/>
                                        <p:tgtEl>
                                          <p:spTgt spid="59395">
                                            <p:txEl>
                                              <p:pRg st="12" end="12"/>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9395">
                                            <p:txEl>
                                              <p:pRg st="13" end="13"/>
                                            </p:txEl>
                                          </p:spTgt>
                                        </p:tgtEl>
                                        <p:attrNameLst>
                                          <p:attrName>style.visibility</p:attrName>
                                        </p:attrNameLst>
                                      </p:cBhvr>
                                      <p:to>
                                        <p:strVal val="visible"/>
                                      </p:to>
                                    </p:set>
                                    <p:animEffect transition="in" filter="dissolve">
                                      <p:cBhvr>
                                        <p:cTn id="27" dur="500"/>
                                        <p:tgtEl>
                                          <p:spTgt spid="59395">
                                            <p:txEl>
                                              <p:pRg st="13" end="13"/>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9395">
                                            <p:txEl>
                                              <p:pRg st="14" end="14"/>
                                            </p:txEl>
                                          </p:spTgt>
                                        </p:tgtEl>
                                        <p:attrNameLst>
                                          <p:attrName>style.visibility</p:attrName>
                                        </p:attrNameLst>
                                      </p:cBhvr>
                                      <p:to>
                                        <p:strVal val="visible"/>
                                      </p:to>
                                    </p:set>
                                    <p:animEffect transition="in" filter="dissolve">
                                      <p:cBhvr>
                                        <p:cTn id="30" dur="500"/>
                                        <p:tgtEl>
                                          <p:spTgt spid="59395">
                                            <p:txEl>
                                              <p:pRg st="14" end="14"/>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9395">
                                            <p:txEl>
                                              <p:pRg st="15" end="15"/>
                                            </p:txEl>
                                          </p:spTgt>
                                        </p:tgtEl>
                                        <p:attrNameLst>
                                          <p:attrName>style.visibility</p:attrName>
                                        </p:attrNameLst>
                                      </p:cBhvr>
                                      <p:to>
                                        <p:strVal val="visible"/>
                                      </p:to>
                                    </p:set>
                                    <p:animEffect transition="in" filter="dissolve">
                                      <p:cBhvr>
                                        <p:cTn id="33" dur="500"/>
                                        <p:tgtEl>
                                          <p:spTgt spid="59395">
                                            <p:txEl>
                                              <p:pRg st="15" end="15"/>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9395">
                                            <p:txEl>
                                              <p:pRg st="16" end="16"/>
                                            </p:txEl>
                                          </p:spTgt>
                                        </p:tgtEl>
                                        <p:attrNameLst>
                                          <p:attrName>style.visibility</p:attrName>
                                        </p:attrNameLst>
                                      </p:cBhvr>
                                      <p:to>
                                        <p:strVal val="visible"/>
                                      </p:to>
                                    </p:set>
                                    <p:animEffect transition="in" filter="dissolve">
                                      <p:cBhvr>
                                        <p:cTn id="36" dur="500"/>
                                        <p:tgtEl>
                                          <p:spTgt spid="59395">
                                            <p:txEl>
                                              <p:pRg st="16" end="16"/>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9395">
                                            <p:txEl>
                                              <p:pRg st="17" end="17"/>
                                            </p:txEl>
                                          </p:spTgt>
                                        </p:tgtEl>
                                        <p:attrNameLst>
                                          <p:attrName>style.visibility</p:attrName>
                                        </p:attrNameLst>
                                      </p:cBhvr>
                                      <p:to>
                                        <p:strVal val="visible"/>
                                      </p:to>
                                    </p:set>
                                    <p:animEffect transition="in" filter="dissolve">
                                      <p:cBhvr>
                                        <p:cTn id="39" dur="500"/>
                                        <p:tgtEl>
                                          <p:spTgt spid="59395">
                                            <p:txEl>
                                              <p:pRg st="17" end="1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9395">
                                            <p:txEl>
                                              <p:pRg st="19" end="19"/>
                                            </p:txEl>
                                          </p:spTgt>
                                        </p:tgtEl>
                                        <p:attrNameLst>
                                          <p:attrName>style.visibility</p:attrName>
                                        </p:attrNameLst>
                                      </p:cBhvr>
                                      <p:to>
                                        <p:strVal val="visible"/>
                                      </p:to>
                                    </p:set>
                                    <p:animEffect transition="in" filter="dissolve">
                                      <p:cBhvr>
                                        <p:cTn id="44" dur="500"/>
                                        <p:tgtEl>
                                          <p:spTgt spid="59395">
                                            <p:txEl>
                                              <p:pRg st="19" end="19"/>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9395">
                                            <p:txEl>
                                              <p:pRg st="20" end="20"/>
                                            </p:txEl>
                                          </p:spTgt>
                                        </p:tgtEl>
                                        <p:attrNameLst>
                                          <p:attrName>style.visibility</p:attrName>
                                        </p:attrNameLst>
                                      </p:cBhvr>
                                      <p:to>
                                        <p:strVal val="visible"/>
                                      </p:to>
                                    </p:set>
                                    <p:animEffect transition="in" filter="dissolve">
                                      <p:cBhvr>
                                        <p:cTn id="47" dur="500"/>
                                        <p:tgtEl>
                                          <p:spTgt spid="5939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Distributed System?</a:t>
            </a:r>
          </a:p>
        </p:txBody>
      </p:sp>
      <p:grpSp>
        <p:nvGrpSpPr>
          <p:cNvPr id="11" name="Group 10"/>
          <p:cNvGrpSpPr/>
          <p:nvPr/>
        </p:nvGrpSpPr>
        <p:grpSpPr>
          <a:xfrm>
            <a:off x="144351" y="1412776"/>
            <a:ext cx="8964153" cy="2160240"/>
            <a:chOff x="144351" y="1412776"/>
            <a:chExt cx="8964153" cy="2160240"/>
          </a:xfrm>
        </p:grpSpPr>
        <p:pic>
          <p:nvPicPr>
            <p:cNvPr id="78849" name="Picture 1" descr="X:\ds\lectures\figs\Wikipedia-logo-v2.png"/>
            <p:cNvPicPr>
              <a:picLocks noChangeAspect="1" noChangeArrowheads="1"/>
            </p:cNvPicPr>
            <p:nvPr/>
          </p:nvPicPr>
          <p:blipFill>
            <a:blip r:embed="rId2" cstate="print"/>
            <a:srcRect/>
            <a:stretch>
              <a:fillRect/>
            </a:stretch>
          </p:blipFill>
          <p:spPr bwMode="auto">
            <a:xfrm>
              <a:off x="144351" y="1412776"/>
              <a:ext cx="2051385" cy="1872208"/>
            </a:xfrm>
            <a:prstGeom prst="rect">
              <a:avLst/>
            </a:prstGeom>
            <a:noFill/>
          </p:spPr>
        </p:pic>
        <p:sp>
          <p:nvSpPr>
            <p:cNvPr id="6" name="TextBox 5"/>
            <p:cNvSpPr txBox="1"/>
            <p:nvPr/>
          </p:nvSpPr>
          <p:spPr>
            <a:xfrm>
              <a:off x="2267744" y="1541691"/>
              <a:ext cx="6840760" cy="2031325"/>
            </a:xfrm>
            <a:prstGeom prst="rect">
              <a:avLst/>
            </a:prstGeom>
            <a:noFill/>
          </p:spPr>
          <p:txBody>
            <a:bodyPr wrap="square" rtlCol="0">
              <a:spAutoFit/>
            </a:bodyPr>
            <a:lstStyle/>
            <a:p>
              <a:pPr algn="ctr">
                <a:buNone/>
              </a:pPr>
              <a:r>
                <a:rPr lang="en-US" dirty="0"/>
                <a:t>A </a:t>
              </a:r>
              <a:r>
                <a:rPr lang="en-US" b="1" dirty="0"/>
                <a:t>Distributed System </a:t>
              </a:r>
              <a:r>
                <a:rPr lang="en-US" dirty="0"/>
                <a:t>is a </a:t>
              </a:r>
              <a:r>
                <a:rPr lang="en-US" b="1" dirty="0">
                  <a:solidFill>
                    <a:srgbClr val="C00000"/>
                  </a:solidFill>
                </a:rPr>
                <a:t>software system</a:t>
              </a:r>
            </a:p>
            <a:p>
              <a:pPr algn="ctr">
                <a:buNone/>
              </a:pPr>
              <a:r>
                <a:rPr lang="en-US" dirty="0"/>
                <a:t>in which components located on </a:t>
              </a:r>
              <a:r>
                <a:rPr lang="en-US" b="1" dirty="0">
                  <a:solidFill>
                    <a:srgbClr val="C00000"/>
                  </a:solidFill>
                </a:rPr>
                <a:t>networked computers</a:t>
              </a:r>
            </a:p>
            <a:p>
              <a:pPr algn="ctr">
                <a:buNone/>
              </a:pPr>
              <a:r>
                <a:rPr lang="en-US" b="1" dirty="0">
                  <a:solidFill>
                    <a:srgbClr val="C00000"/>
                  </a:solidFill>
                </a:rPr>
                <a:t>communicate</a:t>
              </a:r>
              <a:r>
                <a:rPr lang="en-US" dirty="0"/>
                <a:t> and </a:t>
              </a:r>
              <a:r>
                <a:rPr lang="en-US" b="1" dirty="0">
                  <a:solidFill>
                    <a:srgbClr val="C00000"/>
                  </a:solidFill>
                </a:rPr>
                <a:t>coordinate</a:t>
              </a:r>
              <a:r>
                <a:rPr lang="en-US" dirty="0"/>
                <a:t> their actions</a:t>
              </a:r>
            </a:p>
            <a:p>
              <a:pPr algn="ctr">
                <a:buNone/>
              </a:pPr>
              <a:r>
                <a:rPr lang="en-US" dirty="0"/>
                <a:t>by </a:t>
              </a:r>
              <a:r>
                <a:rPr lang="en-US" b="1" dirty="0">
                  <a:solidFill>
                    <a:srgbClr val="C00000"/>
                  </a:solidFill>
                </a:rPr>
                <a:t>passing messages</a:t>
              </a:r>
              <a:r>
                <a:rPr lang="en-US" dirty="0"/>
                <a:t>.</a:t>
              </a:r>
            </a:p>
            <a:p>
              <a:pPr algn="ctr"/>
              <a:endParaRPr lang="en-US" dirty="0">
                <a:sym typeface="Wingdings" pitchFamily="2" charset="2"/>
              </a:endParaRPr>
            </a:p>
            <a:p>
              <a:pPr algn="ctr"/>
              <a:r>
                <a:rPr lang="en-US" dirty="0">
                  <a:sym typeface="Wingdings" pitchFamily="2" charset="2"/>
                </a:rPr>
                <a:t>(Wikipedia)</a:t>
              </a:r>
              <a:endParaRPr lang="en-US" b="1" dirty="0">
                <a:solidFill>
                  <a:srgbClr val="C00000"/>
                </a:solidFill>
              </a:endParaRPr>
            </a:p>
            <a:p>
              <a:endParaRPr lang="en-US" dirty="0"/>
            </a:p>
          </p:txBody>
        </p:sp>
      </p:grpSp>
      <p:grpSp>
        <p:nvGrpSpPr>
          <p:cNvPr id="10" name="Group 9"/>
          <p:cNvGrpSpPr/>
          <p:nvPr/>
        </p:nvGrpSpPr>
        <p:grpSpPr>
          <a:xfrm>
            <a:off x="0" y="3717032"/>
            <a:ext cx="8964488" cy="2520280"/>
            <a:chOff x="0" y="3717032"/>
            <a:chExt cx="8964488" cy="2520280"/>
          </a:xfrm>
        </p:grpSpPr>
        <p:sp>
          <p:nvSpPr>
            <p:cNvPr id="8" name="TextBox 7"/>
            <p:cNvSpPr txBox="1"/>
            <p:nvPr/>
          </p:nvSpPr>
          <p:spPr>
            <a:xfrm>
              <a:off x="0" y="4327936"/>
              <a:ext cx="6372200" cy="1477328"/>
            </a:xfrm>
            <a:prstGeom prst="rect">
              <a:avLst/>
            </a:prstGeom>
            <a:noFill/>
          </p:spPr>
          <p:txBody>
            <a:bodyPr wrap="square" rtlCol="0">
              <a:spAutoFit/>
            </a:bodyPr>
            <a:lstStyle/>
            <a:p>
              <a:pPr algn="ctr">
                <a:buNone/>
              </a:pPr>
              <a:r>
                <a:rPr lang="en-US" dirty="0"/>
                <a:t>You know you have a </a:t>
              </a:r>
              <a:r>
                <a:rPr lang="en-US" b="1" dirty="0"/>
                <a:t>Distributed System</a:t>
              </a:r>
              <a:r>
                <a:rPr lang="en-US" dirty="0"/>
                <a:t> when</a:t>
              </a:r>
            </a:p>
            <a:p>
              <a:pPr algn="ctr">
                <a:buNone/>
              </a:pPr>
              <a:r>
                <a:rPr lang="en-US" dirty="0"/>
                <a:t>the </a:t>
              </a:r>
              <a:r>
                <a:rPr lang="en-US" b="1" dirty="0">
                  <a:solidFill>
                    <a:srgbClr val="C00000"/>
                  </a:solidFill>
                </a:rPr>
                <a:t>crash </a:t>
              </a:r>
              <a:r>
                <a:rPr lang="en-US" dirty="0"/>
                <a:t>of a </a:t>
              </a:r>
              <a:r>
                <a:rPr lang="en-US" b="1" dirty="0">
                  <a:solidFill>
                    <a:srgbClr val="C00000"/>
                  </a:solidFill>
                </a:rPr>
                <a:t>computer you have never heard of</a:t>
              </a:r>
              <a:endParaRPr lang="en-US" dirty="0"/>
            </a:p>
            <a:p>
              <a:pPr algn="ctr">
                <a:buNone/>
              </a:pPr>
              <a:r>
                <a:rPr lang="en-US" dirty="0"/>
                <a:t>stops you from getting any work done! </a:t>
              </a:r>
              <a:r>
                <a:rPr lang="en-US" dirty="0">
                  <a:sym typeface="Wingdings" pitchFamily="2" charset="2"/>
                </a:rPr>
                <a:t></a:t>
              </a:r>
            </a:p>
            <a:p>
              <a:pPr algn="ctr">
                <a:buNone/>
              </a:pPr>
              <a:endParaRPr lang="en-US" b="1" dirty="0">
                <a:solidFill>
                  <a:srgbClr val="C00000"/>
                </a:solidFill>
                <a:sym typeface="Wingdings" pitchFamily="2" charset="2"/>
              </a:endParaRPr>
            </a:p>
            <a:p>
              <a:pPr algn="ctr">
                <a:buNone/>
              </a:pPr>
              <a:r>
                <a:rPr lang="en-US" dirty="0">
                  <a:sym typeface="Wingdings" pitchFamily="2" charset="2"/>
                </a:rPr>
                <a:t>(Leslie </a:t>
              </a:r>
              <a:r>
                <a:rPr lang="en-US" dirty="0" err="1">
                  <a:sym typeface="Wingdings" pitchFamily="2" charset="2"/>
                </a:rPr>
                <a:t>Lamport</a:t>
              </a:r>
              <a:r>
                <a:rPr lang="en-US" dirty="0">
                  <a:sym typeface="Wingdings" pitchFamily="2" charset="2"/>
                </a:rPr>
                <a:t>)</a:t>
              </a:r>
              <a:endParaRPr lang="en-US" dirty="0"/>
            </a:p>
          </p:txBody>
        </p:sp>
        <p:pic>
          <p:nvPicPr>
            <p:cNvPr id="9" name="Picture 2" descr="X:\ds\lectures\figs\leslielamport.jpg"/>
            <p:cNvPicPr>
              <a:picLocks noChangeAspect="1" noChangeArrowheads="1"/>
            </p:cNvPicPr>
            <p:nvPr/>
          </p:nvPicPr>
          <p:blipFill>
            <a:blip r:embed="rId3" cstate="print"/>
            <a:srcRect/>
            <a:stretch>
              <a:fillRect/>
            </a:stretch>
          </p:blipFill>
          <p:spPr bwMode="auto">
            <a:xfrm>
              <a:off x="6444208" y="3717032"/>
              <a:ext cx="2520280" cy="2520280"/>
            </a:xfrm>
            <a:prstGeom prst="rect">
              <a:avLst/>
            </a:prstGeom>
            <a:noFill/>
          </p:spPr>
        </p:pic>
      </p:grpSp>
      <p:sp>
        <p:nvSpPr>
          <p:cNvPr id="12" name="11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Internet Traffic</a:t>
            </a:r>
            <a:endParaRPr lang="el-GR"/>
          </a:p>
        </p:txBody>
      </p:sp>
      <p:pic>
        <p:nvPicPr>
          <p:cNvPr id="22531" name="Picture 4" descr="internet_traffic"/>
          <p:cNvPicPr>
            <a:picLocks noChangeAspect="1" noChangeArrowheads="1"/>
          </p:cNvPicPr>
          <p:nvPr/>
        </p:nvPicPr>
        <p:blipFill>
          <a:blip r:embed="rId3" cstate="print"/>
          <a:srcRect/>
          <a:stretch>
            <a:fillRect/>
          </a:stretch>
        </p:blipFill>
        <p:spPr bwMode="auto">
          <a:xfrm>
            <a:off x="771525" y="1466850"/>
            <a:ext cx="7610475" cy="4857750"/>
          </a:xfrm>
          <a:prstGeom prst="rect">
            <a:avLst/>
          </a:prstGeom>
          <a:noFill/>
          <a:ln w="9525">
            <a:noFill/>
            <a:miter lim="800000"/>
            <a:headEnd/>
            <a:tailEnd/>
          </a:ln>
        </p:spPr>
      </p:pic>
      <p:sp>
        <p:nvSpPr>
          <p:cNvPr id="22532" name="Text Box 6"/>
          <p:cNvSpPr txBox="1">
            <a:spLocks noChangeArrowheads="1"/>
          </p:cNvSpPr>
          <p:nvPr/>
        </p:nvSpPr>
        <p:spPr bwMode="auto">
          <a:xfrm>
            <a:off x="1219200" y="4343400"/>
            <a:ext cx="685800" cy="244475"/>
          </a:xfrm>
          <a:prstGeom prst="rect">
            <a:avLst/>
          </a:prstGeom>
          <a:noFill/>
          <a:ln w="9525" algn="ctr">
            <a:noFill/>
            <a:miter lim="800000"/>
            <a:headEnd/>
            <a:tailEnd/>
          </a:ln>
        </p:spPr>
        <p:txBody>
          <a:bodyPr lIns="0" tIns="0" rIns="0" bIns="0">
            <a:spAutoFit/>
          </a:bodyPr>
          <a:lstStyle/>
          <a:p>
            <a:pPr algn="ctr">
              <a:spcBef>
                <a:spcPct val="50000"/>
              </a:spcBef>
              <a:buFont typeface="Wingdings" pitchFamily="2" charset="2"/>
              <a:buNone/>
            </a:pPr>
            <a:r>
              <a:rPr lang="en-US" sz="1600" b="1"/>
              <a:t>FTP</a:t>
            </a:r>
            <a:endParaRPr lang="el-GR" sz="1600" b="1"/>
          </a:p>
        </p:txBody>
      </p:sp>
      <p:sp>
        <p:nvSpPr>
          <p:cNvPr id="22533" name="Text Box 7"/>
          <p:cNvSpPr txBox="1">
            <a:spLocks noChangeArrowheads="1"/>
          </p:cNvSpPr>
          <p:nvPr/>
        </p:nvSpPr>
        <p:spPr bwMode="auto">
          <a:xfrm rot="535916">
            <a:off x="1041400" y="4845050"/>
            <a:ext cx="685800" cy="244475"/>
          </a:xfrm>
          <a:prstGeom prst="rect">
            <a:avLst/>
          </a:prstGeom>
          <a:noFill/>
          <a:ln w="9525" algn="ctr">
            <a:noFill/>
            <a:miter lim="800000"/>
            <a:headEnd/>
            <a:tailEnd/>
          </a:ln>
        </p:spPr>
        <p:txBody>
          <a:bodyPr lIns="0" tIns="0" rIns="0" bIns="0">
            <a:spAutoFit/>
          </a:bodyPr>
          <a:lstStyle/>
          <a:p>
            <a:pPr algn="ctr">
              <a:spcBef>
                <a:spcPct val="50000"/>
              </a:spcBef>
              <a:buFont typeface="Wingdings" pitchFamily="2" charset="2"/>
              <a:buNone/>
            </a:pPr>
            <a:r>
              <a:rPr lang="en-US" sz="1600" b="1">
                <a:solidFill>
                  <a:schemeClr val="bg1"/>
                </a:solidFill>
              </a:rPr>
              <a:t>email</a:t>
            </a:r>
            <a:endParaRPr lang="el-GR" sz="1600" b="1">
              <a:solidFill>
                <a:schemeClr val="bg1"/>
              </a:solidFill>
            </a:endParaRPr>
          </a:p>
        </p:txBody>
      </p:sp>
      <p:sp>
        <p:nvSpPr>
          <p:cNvPr id="22534" name="Text Box 8"/>
          <p:cNvSpPr txBox="1">
            <a:spLocks noChangeArrowheads="1"/>
          </p:cNvSpPr>
          <p:nvPr/>
        </p:nvSpPr>
        <p:spPr bwMode="auto">
          <a:xfrm>
            <a:off x="2667000" y="3657600"/>
            <a:ext cx="685800" cy="244475"/>
          </a:xfrm>
          <a:prstGeom prst="rect">
            <a:avLst/>
          </a:prstGeom>
          <a:noFill/>
          <a:ln w="9525" algn="ctr">
            <a:noFill/>
            <a:miter lim="800000"/>
            <a:headEnd/>
            <a:tailEnd/>
          </a:ln>
        </p:spPr>
        <p:txBody>
          <a:bodyPr lIns="0" tIns="0" rIns="0" bIns="0">
            <a:spAutoFit/>
          </a:bodyPr>
          <a:lstStyle/>
          <a:p>
            <a:pPr algn="ctr">
              <a:spcBef>
                <a:spcPct val="50000"/>
              </a:spcBef>
              <a:buFont typeface="Wingdings" pitchFamily="2" charset="2"/>
              <a:buNone/>
            </a:pPr>
            <a:r>
              <a:rPr lang="en-US" sz="1600" b="1"/>
              <a:t>Web</a:t>
            </a:r>
            <a:endParaRPr lang="el-GR" sz="1600" b="1"/>
          </a:p>
        </p:txBody>
      </p:sp>
      <p:sp>
        <p:nvSpPr>
          <p:cNvPr id="22535" name="Text Box 9"/>
          <p:cNvSpPr txBox="1">
            <a:spLocks noChangeArrowheads="1"/>
          </p:cNvSpPr>
          <p:nvPr/>
        </p:nvSpPr>
        <p:spPr bwMode="auto">
          <a:xfrm>
            <a:off x="4876800" y="3657600"/>
            <a:ext cx="685800" cy="244475"/>
          </a:xfrm>
          <a:prstGeom prst="rect">
            <a:avLst/>
          </a:prstGeom>
          <a:noFill/>
          <a:ln w="9525" algn="ctr">
            <a:noFill/>
            <a:miter lim="800000"/>
            <a:headEnd/>
            <a:tailEnd/>
          </a:ln>
        </p:spPr>
        <p:txBody>
          <a:bodyPr lIns="0" tIns="0" rIns="0" bIns="0">
            <a:spAutoFit/>
          </a:bodyPr>
          <a:lstStyle/>
          <a:p>
            <a:pPr algn="ctr">
              <a:spcBef>
                <a:spcPct val="50000"/>
              </a:spcBef>
              <a:buFont typeface="Wingdings" pitchFamily="2" charset="2"/>
              <a:buNone/>
            </a:pPr>
            <a:r>
              <a:rPr lang="en-US" sz="1600" b="1"/>
              <a:t>P2P</a:t>
            </a:r>
            <a:endParaRPr lang="el-GR" sz="1600" b="1"/>
          </a:p>
        </p:txBody>
      </p:sp>
      <p:sp>
        <p:nvSpPr>
          <p:cNvPr id="8" name="7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16"/>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Internet Traffic</a:t>
            </a:r>
            <a:endParaRPr lang="el-GR"/>
          </a:p>
        </p:txBody>
      </p:sp>
      <p:pic>
        <p:nvPicPr>
          <p:cNvPr id="125954" name="Picture 2" descr="X:\ds\lectures\figs\growth-of-p2p.jpg"/>
          <p:cNvPicPr>
            <a:picLocks noChangeAspect="1" noChangeArrowheads="1"/>
          </p:cNvPicPr>
          <p:nvPr/>
        </p:nvPicPr>
        <p:blipFill>
          <a:blip r:embed="rId3" cstate="print"/>
          <a:srcRect/>
          <a:stretch>
            <a:fillRect/>
          </a:stretch>
        </p:blipFill>
        <p:spPr bwMode="auto">
          <a:xfrm>
            <a:off x="1403648" y="1556792"/>
            <a:ext cx="6336704" cy="4796533"/>
          </a:xfrm>
          <a:prstGeom prst="rect">
            <a:avLst/>
          </a:prstGeom>
          <a:noFill/>
        </p:spPr>
      </p:pic>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16"/>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Peer-to-Peer</a:t>
            </a:r>
            <a:br>
              <a:rPr lang="en-US" dirty="0"/>
            </a:br>
            <a:r>
              <a:rPr lang="en-US" dirty="0"/>
              <a:t>Definition</a:t>
            </a:r>
          </a:p>
        </p:txBody>
      </p:sp>
      <p:sp>
        <p:nvSpPr>
          <p:cNvPr id="5" name="Subtitle 4"/>
          <p:cNvSpPr>
            <a:spLocks noGrp="1"/>
          </p:cNvSpPr>
          <p:nvPr>
            <p:ph type="subTitle" idx="1"/>
          </p:nvPr>
        </p:nvSpPr>
        <p:spPr/>
        <p:txBody>
          <a:bodyPr/>
          <a:lstStyle/>
          <a:p>
            <a:endParaRPr lang="en-US"/>
          </a:p>
        </p:txBody>
      </p:sp>
      <p:sp>
        <p:nvSpPr>
          <p:cNvPr id="6" name="5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8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A simple definition</a:t>
            </a:r>
          </a:p>
        </p:txBody>
      </p:sp>
      <p:sp>
        <p:nvSpPr>
          <p:cNvPr id="24579" name="Rectangle 3"/>
          <p:cNvSpPr>
            <a:spLocks noGrp="1" noChangeArrowheads="1"/>
          </p:cNvSpPr>
          <p:nvPr>
            <p:ph type="body" idx="1"/>
          </p:nvPr>
        </p:nvSpPr>
        <p:spPr>
          <a:xfrm>
            <a:off x="536575" y="1828800"/>
            <a:ext cx="8061325" cy="990600"/>
          </a:xfrm>
        </p:spPr>
        <p:txBody>
          <a:bodyPr/>
          <a:lstStyle/>
          <a:p>
            <a:pPr algn="ctr" eaLnBrk="1" hangingPunct="1">
              <a:buFont typeface="Wingdings" pitchFamily="2" charset="2"/>
              <a:buNone/>
            </a:pPr>
            <a:r>
              <a:rPr lang="en-US">
                <a:solidFill>
                  <a:srgbClr val="0066CC"/>
                </a:solidFill>
              </a:rPr>
              <a:t>“Endpoints talk directly to each other,</a:t>
            </a:r>
          </a:p>
          <a:p>
            <a:pPr algn="ctr" eaLnBrk="1" hangingPunct="1">
              <a:buFont typeface="Wingdings" pitchFamily="2" charset="2"/>
              <a:buNone/>
            </a:pPr>
            <a:r>
              <a:rPr lang="en-US">
                <a:solidFill>
                  <a:srgbClr val="0066CC"/>
                </a:solidFill>
              </a:rPr>
              <a:t>as opposed to client/server”</a:t>
            </a:r>
          </a:p>
        </p:txBody>
      </p:sp>
      <p:grpSp>
        <p:nvGrpSpPr>
          <p:cNvPr id="2" name="Group 15"/>
          <p:cNvGrpSpPr>
            <a:grpSpLocks/>
          </p:cNvGrpSpPr>
          <p:nvPr/>
        </p:nvGrpSpPr>
        <p:grpSpPr bwMode="auto">
          <a:xfrm>
            <a:off x="533400" y="3108325"/>
            <a:ext cx="8077200" cy="549275"/>
            <a:chOff x="336" y="1958"/>
            <a:chExt cx="5088" cy="346"/>
          </a:xfrm>
        </p:grpSpPr>
        <p:pic>
          <p:nvPicPr>
            <p:cNvPr id="24591" name="Picture 7" descr="tick-yes"/>
            <p:cNvPicPr>
              <a:picLocks noChangeAspect="1" noChangeArrowheads="1"/>
            </p:cNvPicPr>
            <p:nvPr/>
          </p:nvPicPr>
          <p:blipFill>
            <a:blip r:embed="rId4" cstate="print"/>
            <a:srcRect/>
            <a:stretch>
              <a:fillRect/>
            </a:stretch>
          </p:blipFill>
          <p:spPr bwMode="auto">
            <a:xfrm>
              <a:off x="336" y="1958"/>
              <a:ext cx="346" cy="346"/>
            </a:xfrm>
            <a:prstGeom prst="rect">
              <a:avLst/>
            </a:prstGeom>
            <a:noFill/>
            <a:ln w="9525">
              <a:noFill/>
              <a:miter lim="800000"/>
              <a:headEnd/>
              <a:tailEnd/>
            </a:ln>
          </p:spPr>
        </p:pic>
        <p:sp>
          <p:nvSpPr>
            <p:cNvPr id="24592" name="Text Box 11"/>
            <p:cNvSpPr txBox="1">
              <a:spLocks noChangeArrowheads="1"/>
            </p:cNvSpPr>
            <p:nvPr/>
          </p:nvSpPr>
          <p:spPr bwMode="auto">
            <a:xfrm>
              <a:off x="816" y="1987"/>
              <a:ext cx="4608" cy="269"/>
            </a:xfrm>
            <a:prstGeom prst="rect">
              <a:avLst/>
            </a:prstGeom>
            <a:noFill/>
            <a:ln w="9525">
              <a:noFill/>
              <a:miter lim="800000"/>
              <a:headEnd/>
              <a:tailEnd/>
            </a:ln>
          </p:spPr>
          <p:txBody>
            <a:bodyPr>
              <a:spAutoFit/>
            </a:bodyPr>
            <a:lstStyle/>
            <a:p>
              <a:pPr>
                <a:spcBef>
                  <a:spcPct val="50000"/>
                </a:spcBef>
                <a:buSzTx/>
                <a:buFontTx/>
                <a:buNone/>
              </a:pPr>
              <a:r>
                <a:rPr lang="en-US" sz="2200"/>
                <a:t>E-mail</a:t>
              </a:r>
            </a:p>
          </p:txBody>
        </p:sp>
      </p:grpSp>
      <p:grpSp>
        <p:nvGrpSpPr>
          <p:cNvPr id="3" name="Group 16"/>
          <p:cNvGrpSpPr>
            <a:grpSpLocks/>
          </p:cNvGrpSpPr>
          <p:nvPr/>
        </p:nvGrpSpPr>
        <p:grpSpPr bwMode="auto">
          <a:xfrm>
            <a:off x="533400" y="3886200"/>
            <a:ext cx="8077200" cy="549275"/>
            <a:chOff x="336" y="2448"/>
            <a:chExt cx="5088" cy="346"/>
          </a:xfrm>
        </p:grpSpPr>
        <p:pic>
          <p:nvPicPr>
            <p:cNvPr id="24589" name="Picture 8" descr="tick-yes"/>
            <p:cNvPicPr>
              <a:picLocks noChangeAspect="1" noChangeArrowheads="1"/>
            </p:cNvPicPr>
            <p:nvPr/>
          </p:nvPicPr>
          <p:blipFill>
            <a:blip r:embed="rId4" cstate="print"/>
            <a:srcRect/>
            <a:stretch>
              <a:fillRect/>
            </a:stretch>
          </p:blipFill>
          <p:spPr bwMode="auto">
            <a:xfrm>
              <a:off x="336" y="2448"/>
              <a:ext cx="346" cy="346"/>
            </a:xfrm>
            <a:prstGeom prst="rect">
              <a:avLst/>
            </a:prstGeom>
            <a:noFill/>
            <a:ln w="9525">
              <a:noFill/>
              <a:miter lim="800000"/>
              <a:headEnd/>
              <a:tailEnd/>
            </a:ln>
          </p:spPr>
        </p:pic>
        <p:sp>
          <p:nvSpPr>
            <p:cNvPr id="24590" name="Text Box 12"/>
            <p:cNvSpPr txBox="1">
              <a:spLocks noChangeArrowheads="1"/>
            </p:cNvSpPr>
            <p:nvPr/>
          </p:nvSpPr>
          <p:spPr bwMode="auto">
            <a:xfrm>
              <a:off x="816" y="2467"/>
              <a:ext cx="4608" cy="269"/>
            </a:xfrm>
            <a:prstGeom prst="rect">
              <a:avLst/>
            </a:prstGeom>
            <a:noFill/>
            <a:ln w="9525">
              <a:noFill/>
              <a:miter lim="800000"/>
              <a:headEnd/>
              <a:tailEnd/>
            </a:ln>
          </p:spPr>
          <p:txBody>
            <a:bodyPr>
              <a:spAutoFit/>
            </a:bodyPr>
            <a:lstStyle/>
            <a:p>
              <a:pPr>
                <a:spcBef>
                  <a:spcPct val="50000"/>
                </a:spcBef>
                <a:buSzTx/>
                <a:buFontTx/>
                <a:buNone/>
              </a:pPr>
              <a:r>
                <a:rPr lang="en-US" sz="2200"/>
                <a:t>IP Routing</a:t>
              </a:r>
            </a:p>
          </p:txBody>
        </p:sp>
      </p:grpSp>
      <p:grpSp>
        <p:nvGrpSpPr>
          <p:cNvPr id="4" name="Group 17"/>
          <p:cNvGrpSpPr>
            <a:grpSpLocks/>
          </p:cNvGrpSpPr>
          <p:nvPr/>
        </p:nvGrpSpPr>
        <p:grpSpPr bwMode="auto">
          <a:xfrm>
            <a:off x="533400" y="4708525"/>
            <a:ext cx="8077200" cy="549275"/>
            <a:chOff x="336" y="2966"/>
            <a:chExt cx="5088" cy="346"/>
          </a:xfrm>
        </p:grpSpPr>
        <p:pic>
          <p:nvPicPr>
            <p:cNvPr id="24587" name="Picture 9" descr="tick-yes"/>
            <p:cNvPicPr>
              <a:picLocks noChangeAspect="1" noChangeArrowheads="1"/>
            </p:cNvPicPr>
            <p:nvPr/>
          </p:nvPicPr>
          <p:blipFill>
            <a:blip r:embed="rId4" cstate="print"/>
            <a:srcRect/>
            <a:stretch>
              <a:fillRect/>
            </a:stretch>
          </p:blipFill>
          <p:spPr bwMode="auto">
            <a:xfrm>
              <a:off x="336" y="2966"/>
              <a:ext cx="346" cy="346"/>
            </a:xfrm>
            <a:prstGeom prst="rect">
              <a:avLst/>
            </a:prstGeom>
            <a:noFill/>
            <a:ln w="9525">
              <a:noFill/>
              <a:miter lim="800000"/>
              <a:headEnd/>
              <a:tailEnd/>
            </a:ln>
          </p:spPr>
        </p:pic>
        <p:sp>
          <p:nvSpPr>
            <p:cNvPr id="24588" name="Text Box 13"/>
            <p:cNvSpPr txBox="1">
              <a:spLocks noChangeArrowheads="1"/>
            </p:cNvSpPr>
            <p:nvPr/>
          </p:nvSpPr>
          <p:spPr bwMode="auto">
            <a:xfrm>
              <a:off x="816" y="2995"/>
              <a:ext cx="4608" cy="269"/>
            </a:xfrm>
            <a:prstGeom prst="rect">
              <a:avLst/>
            </a:prstGeom>
            <a:noFill/>
            <a:ln w="9525">
              <a:noFill/>
              <a:miter lim="800000"/>
              <a:headEnd/>
              <a:tailEnd/>
            </a:ln>
          </p:spPr>
          <p:txBody>
            <a:bodyPr>
              <a:spAutoFit/>
            </a:bodyPr>
            <a:lstStyle/>
            <a:p>
              <a:pPr>
                <a:spcBef>
                  <a:spcPct val="50000"/>
                </a:spcBef>
                <a:buSzTx/>
                <a:buFontTx/>
                <a:buNone/>
              </a:pPr>
              <a:r>
                <a:rPr lang="en-US" sz="2200"/>
                <a:t>Telephones!</a:t>
              </a:r>
            </a:p>
          </p:txBody>
        </p:sp>
      </p:grpSp>
      <p:grpSp>
        <p:nvGrpSpPr>
          <p:cNvPr id="5" name="Group 18"/>
          <p:cNvGrpSpPr>
            <a:grpSpLocks/>
          </p:cNvGrpSpPr>
          <p:nvPr/>
        </p:nvGrpSpPr>
        <p:grpSpPr bwMode="auto">
          <a:xfrm>
            <a:off x="482600" y="5475288"/>
            <a:ext cx="8128000" cy="593725"/>
            <a:chOff x="304" y="3449"/>
            <a:chExt cx="5120" cy="374"/>
          </a:xfrm>
        </p:grpSpPr>
        <p:pic>
          <p:nvPicPr>
            <p:cNvPr id="24585" name="Picture 6" descr="tick-no"/>
            <p:cNvPicPr>
              <a:picLocks noChangeAspect="1" noChangeArrowheads="1"/>
            </p:cNvPicPr>
            <p:nvPr/>
          </p:nvPicPr>
          <p:blipFill>
            <a:blip r:embed="rId5" cstate="print"/>
            <a:srcRect/>
            <a:stretch>
              <a:fillRect/>
            </a:stretch>
          </p:blipFill>
          <p:spPr bwMode="auto">
            <a:xfrm>
              <a:off x="304" y="3449"/>
              <a:ext cx="374" cy="374"/>
            </a:xfrm>
            <a:prstGeom prst="rect">
              <a:avLst/>
            </a:prstGeom>
            <a:noFill/>
            <a:ln w="9525">
              <a:noFill/>
              <a:miter lim="800000"/>
              <a:headEnd/>
              <a:tailEnd/>
            </a:ln>
          </p:spPr>
        </p:pic>
        <p:sp>
          <p:nvSpPr>
            <p:cNvPr id="24586" name="Text Box 14"/>
            <p:cNvSpPr txBox="1">
              <a:spLocks noChangeArrowheads="1"/>
            </p:cNvSpPr>
            <p:nvPr/>
          </p:nvSpPr>
          <p:spPr bwMode="auto">
            <a:xfrm>
              <a:off x="816" y="3475"/>
              <a:ext cx="4608" cy="269"/>
            </a:xfrm>
            <a:prstGeom prst="rect">
              <a:avLst/>
            </a:prstGeom>
            <a:noFill/>
            <a:ln w="9525">
              <a:noFill/>
              <a:miter lim="800000"/>
              <a:headEnd/>
              <a:tailEnd/>
            </a:ln>
          </p:spPr>
          <p:txBody>
            <a:bodyPr>
              <a:spAutoFit/>
            </a:bodyPr>
            <a:lstStyle/>
            <a:p>
              <a:pPr>
                <a:spcBef>
                  <a:spcPct val="50000"/>
                </a:spcBef>
                <a:buSzTx/>
                <a:buFontTx/>
                <a:buNone/>
              </a:pPr>
              <a:r>
                <a:rPr lang="en-US" sz="2200"/>
                <a:t>NAPSTER:  Based on a centralized server!!!</a:t>
              </a:r>
            </a:p>
          </p:txBody>
        </p:sp>
      </p:grpSp>
      <p:sp>
        <p:nvSpPr>
          <p:cNvPr id="14355" name="Text Box 19"/>
          <p:cNvSpPr txBox="1">
            <a:spLocks noChangeArrowheads="1"/>
          </p:cNvSpPr>
          <p:nvPr/>
        </p:nvSpPr>
        <p:spPr bwMode="auto">
          <a:xfrm rot="-1678769">
            <a:off x="1727200" y="1752600"/>
            <a:ext cx="5829300" cy="823913"/>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buSzTx/>
              <a:buFontTx/>
              <a:buNone/>
            </a:pPr>
            <a:r>
              <a:rPr lang="en-US" sz="4800" dirty="0">
                <a:solidFill>
                  <a:srgbClr val="FF3300"/>
                </a:solidFill>
                <a:latin typeface="Impact" pitchFamily="34" charset="0"/>
              </a:rPr>
              <a:t>I N A C </a:t>
            </a:r>
            <a:r>
              <a:rPr lang="en-US" sz="4800" dirty="0" err="1">
                <a:solidFill>
                  <a:srgbClr val="FF3300"/>
                </a:solidFill>
                <a:latin typeface="Impact" pitchFamily="34" charset="0"/>
              </a:rPr>
              <a:t>C</a:t>
            </a:r>
            <a:r>
              <a:rPr lang="en-US" sz="4800" dirty="0">
                <a:solidFill>
                  <a:srgbClr val="FF3300"/>
                </a:solidFill>
                <a:latin typeface="Impact" pitchFamily="34" charset="0"/>
              </a:rPr>
              <a:t> U R A T E</a:t>
            </a:r>
          </a:p>
        </p:txBody>
      </p:sp>
      <p:sp>
        <p:nvSpPr>
          <p:cNvPr id="17" name="16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2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14355"/>
                                        </p:tgtEl>
                                        <p:attrNameLst>
                                          <p:attrName>style.visibility</p:attrName>
                                        </p:attrNameLst>
                                      </p:cBhvr>
                                      <p:to>
                                        <p:strVal val="visible"/>
                                      </p:to>
                                    </p:set>
                                    <p:anim calcmode="lin" valueType="num">
                                      <p:cBhvr>
                                        <p:cTn id="27" dur="500" fill="hold"/>
                                        <p:tgtEl>
                                          <p:spTgt spid="14355"/>
                                        </p:tgtEl>
                                        <p:attrNameLst>
                                          <p:attrName>ppt_w</p:attrName>
                                        </p:attrNameLst>
                                      </p:cBhvr>
                                      <p:tavLst>
                                        <p:tav tm="0">
                                          <p:val>
                                            <p:strVal val="4*#ppt_w"/>
                                          </p:val>
                                        </p:tav>
                                        <p:tav tm="100000">
                                          <p:val>
                                            <p:strVal val="#ppt_w"/>
                                          </p:val>
                                        </p:tav>
                                      </p:tavLst>
                                    </p:anim>
                                    <p:anim calcmode="lin" valueType="num">
                                      <p:cBhvr>
                                        <p:cTn id="28" dur="500" fill="hold"/>
                                        <p:tgtEl>
                                          <p:spTgt spid="1435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What makes P2P interesting?</a:t>
            </a:r>
          </a:p>
        </p:txBody>
      </p:sp>
      <p:sp>
        <p:nvSpPr>
          <p:cNvPr id="71683" name="Rectangle 3"/>
          <p:cNvSpPr>
            <a:spLocks noGrp="1" noChangeArrowheads="1"/>
          </p:cNvSpPr>
          <p:nvPr>
            <p:ph type="body" idx="1"/>
          </p:nvPr>
        </p:nvSpPr>
        <p:spPr>
          <a:xfrm>
            <a:off x="611188" y="2419350"/>
            <a:ext cx="7986712" cy="3784600"/>
          </a:xfrm>
        </p:spPr>
        <p:txBody>
          <a:bodyPr/>
          <a:lstStyle/>
          <a:p>
            <a:pPr eaLnBrk="1" hangingPunct="1">
              <a:lnSpc>
                <a:spcPct val="90000"/>
              </a:lnSpc>
            </a:pPr>
            <a:r>
              <a:rPr lang="en-US" sz="1700" dirty="0"/>
              <a:t>End-nodes are promoted to active components!</a:t>
            </a:r>
          </a:p>
          <a:p>
            <a:pPr lvl="1" eaLnBrk="1" hangingPunct="1">
              <a:lnSpc>
                <a:spcPct val="90000"/>
              </a:lnSpc>
            </a:pPr>
            <a:r>
              <a:rPr lang="en-US" sz="1700" dirty="0"/>
              <a:t>previously they were just clients</a:t>
            </a:r>
          </a:p>
          <a:p>
            <a:pPr eaLnBrk="1" hangingPunct="1">
              <a:lnSpc>
                <a:spcPct val="90000"/>
              </a:lnSpc>
            </a:pPr>
            <a:endParaRPr lang="en-US" sz="1700" dirty="0"/>
          </a:p>
          <a:p>
            <a:pPr eaLnBrk="1" hangingPunct="1">
              <a:lnSpc>
                <a:spcPct val="90000"/>
              </a:lnSpc>
            </a:pPr>
            <a:r>
              <a:rPr lang="en-US" sz="1700" dirty="0"/>
              <a:t>Nodes </a:t>
            </a:r>
            <a:r>
              <a:rPr lang="en-US" sz="1700" b="1" dirty="0">
                <a:solidFill>
                  <a:srgbClr val="C00000"/>
                </a:solidFill>
              </a:rPr>
              <a:t>participate</a:t>
            </a:r>
            <a:r>
              <a:rPr lang="en-US" sz="1700" dirty="0"/>
              <a:t>, </a:t>
            </a:r>
            <a:r>
              <a:rPr lang="en-US" sz="1700" b="1" dirty="0">
                <a:solidFill>
                  <a:srgbClr val="C00000"/>
                </a:solidFill>
              </a:rPr>
              <a:t>interact</a:t>
            </a:r>
            <a:r>
              <a:rPr lang="en-US" sz="1700" dirty="0"/>
              <a:t>, </a:t>
            </a:r>
            <a:r>
              <a:rPr lang="en-US" sz="1700" b="1" dirty="0">
                <a:solidFill>
                  <a:srgbClr val="C00000"/>
                </a:solidFill>
              </a:rPr>
              <a:t>contribute</a:t>
            </a:r>
            <a:r>
              <a:rPr lang="en-US" sz="1700" dirty="0"/>
              <a:t> to the services they use.</a:t>
            </a:r>
          </a:p>
          <a:p>
            <a:pPr eaLnBrk="1" hangingPunct="1">
              <a:lnSpc>
                <a:spcPct val="90000"/>
              </a:lnSpc>
            </a:pPr>
            <a:endParaRPr lang="en-US" sz="1700" dirty="0"/>
          </a:p>
          <a:p>
            <a:pPr eaLnBrk="1" hangingPunct="1">
              <a:lnSpc>
                <a:spcPct val="90000"/>
              </a:lnSpc>
            </a:pPr>
            <a:r>
              <a:rPr lang="en-US" sz="1700" dirty="0"/>
              <a:t>Harness huge pools of resources accumulated in millions of end-nodes.</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xEl>
                                              <p:pRg st="3" end="3"/>
                                            </p:txEl>
                                          </p:spTgt>
                                        </p:tgtEl>
                                        <p:attrNameLst>
                                          <p:attrName>style.visibility</p:attrName>
                                        </p:attrNameLst>
                                      </p:cBhvr>
                                      <p:to>
                                        <p:strVal val="visible"/>
                                      </p:to>
                                    </p:set>
                                    <p:anim calcmode="lin" valueType="num">
                                      <p:cBhvr additive="base">
                                        <p:cTn id="7"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xEl>
                                              <p:pRg st="5" end="5"/>
                                            </p:txEl>
                                          </p:spTgt>
                                        </p:tgtEl>
                                        <p:attrNameLst>
                                          <p:attrName>style.visibility</p:attrName>
                                        </p:attrNameLst>
                                      </p:cBhvr>
                                      <p:to>
                                        <p:strVal val="visible"/>
                                      </p:to>
                                    </p:set>
                                    <p:anim calcmode="lin" valueType="num">
                                      <p:cBhvr additive="base">
                                        <p:cTn id="13" dur="500" fill="hold"/>
                                        <p:tgtEl>
                                          <p:spTgt spid="7168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Is application  </a:t>
            </a:r>
            <a:r>
              <a:rPr lang="en-US" i="1"/>
              <a:t>XYZ </a:t>
            </a:r>
            <a:r>
              <a:rPr lang="en-US"/>
              <a:t> P2P?</a:t>
            </a:r>
          </a:p>
        </p:txBody>
      </p:sp>
      <p:sp>
        <p:nvSpPr>
          <p:cNvPr id="73731" name="Rectangle 3"/>
          <p:cNvSpPr>
            <a:spLocks noGrp="1" noChangeArrowheads="1"/>
          </p:cNvSpPr>
          <p:nvPr>
            <p:ph type="body" idx="1"/>
          </p:nvPr>
        </p:nvSpPr>
        <p:spPr>
          <a:xfrm>
            <a:off x="457200" y="1828800"/>
            <a:ext cx="8229600" cy="4887913"/>
          </a:xfrm>
        </p:spPr>
        <p:txBody>
          <a:bodyPr/>
          <a:lstStyle/>
          <a:p>
            <a:pPr eaLnBrk="1" hangingPunct="1">
              <a:lnSpc>
                <a:spcPct val="90000"/>
              </a:lnSpc>
            </a:pPr>
            <a:r>
              <a:rPr lang="en-US" sz="1900"/>
              <a:t>Do nodes contribute to the system?</a:t>
            </a:r>
          </a:p>
          <a:p>
            <a:pPr eaLnBrk="1" hangingPunct="1">
              <a:lnSpc>
                <a:spcPct val="90000"/>
              </a:lnSpc>
            </a:pPr>
            <a:endParaRPr lang="en-US" sz="1900"/>
          </a:p>
          <a:p>
            <a:pPr eaLnBrk="1" hangingPunct="1">
              <a:lnSpc>
                <a:spcPct val="90000"/>
              </a:lnSpc>
            </a:pPr>
            <a:r>
              <a:rPr lang="en-US" sz="1900"/>
              <a:t>Do nodes collectively carry out a service?</a:t>
            </a:r>
          </a:p>
          <a:p>
            <a:pPr eaLnBrk="1" hangingPunct="1">
              <a:lnSpc>
                <a:spcPct val="90000"/>
              </a:lnSpc>
            </a:pPr>
            <a:endParaRPr lang="en-US" sz="1900"/>
          </a:p>
          <a:p>
            <a:pPr eaLnBrk="1" hangingPunct="1">
              <a:lnSpc>
                <a:spcPct val="90000"/>
              </a:lnSpc>
            </a:pPr>
            <a:r>
              <a:rPr lang="en-US" sz="1900"/>
              <a:t>Are variable connectivity and temporary network addresses the norm?</a:t>
            </a:r>
          </a:p>
          <a:p>
            <a:pPr lvl="1" eaLnBrk="1" hangingPunct="1">
              <a:lnSpc>
                <a:spcPct val="90000"/>
              </a:lnSpc>
            </a:pPr>
            <a:endParaRPr lang="en-US"/>
          </a:p>
          <a:p>
            <a:pPr eaLnBrk="1" hangingPunct="1">
              <a:lnSpc>
                <a:spcPct val="90000"/>
              </a:lnSpc>
            </a:pPr>
            <a:r>
              <a:rPr lang="en-US" sz="1900"/>
              <a:t>Do nodes have significant autonomy?</a:t>
            </a:r>
          </a:p>
          <a:p>
            <a:pPr eaLnBrk="1" hangingPunct="1">
              <a:lnSpc>
                <a:spcPct val="90000"/>
              </a:lnSpc>
            </a:pPr>
            <a:endParaRPr lang="en-US" sz="1900"/>
          </a:p>
          <a:p>
            <a:pPr eaLnBrk="1" hangingPunct="1">
              <a:lnSpc>
                <a:spcPct val="90000"/>
              </a:lnSpc>
            </a:pPr>
            <a:r>
              <a:rPr lang="en-US" sz="1900"/>
              <a:t>Can they (generally) be heterogeneous?</a:t>
            </a:r>
          </a:p>
          <a:p>
            <a:pPr lvl="1" eaLnBrk="1" hangingPunct="1">
              <a:lnSpc>
                <a:spcPct val="90000"/>
              </a:lnSpc>
            </a:pPr>
            <a:endParaRPr lang="en-US"/>
          </a:p>
          <a:p>
            <a:pPr eaLnBrk="1" hangingPunct="1">
              <a:lnSpc>
                <a:spcPct val="90000"/>
              </a:lnSpc>
            </a:pPr>
            <a:r>
              <a:rPr lang="en-US" sz="1900"/>
              <a:t>Who owns the hardware?</a:t>
            </a:r>
            <a:endParaRPr lang="en-US" sz="2400"/>
          </a:p>
          <a:p>
            <a:pPr lvl="1" eaLnBrk="1" hangingPunct="1">
              <a:lnSpc>
                <a:spcPct val="90000"/>
              </a:lnSpc>
            </a:pPr>
            <a:r>
              <a:rPr lang="en-US" sz="1800"/>
              <a:t>Single-administered entity?</a:t>
            </a:r>
          </a:p>
          <a:p>
            <a:pPr lvl="1" eaLnBrk="1" hangingPunct="1">
              <a:lnSpc>
                <a:spcPct val="90000"/>
              </a:lnSpc>
            </a:pPr>
            <a:r>
              <a:rPr lang="en-US" sz="1800"/>
              <a:t>Distributed among participating users?</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1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2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fade">
                                      <p:cBhvr>
                                        <p:cTn id="12" dur="200"/>
                                        <p:tgtEl>
                                          <p:spTgt spid="737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731">
                                            <p:txEl>
                                              <p:pRg st="4" end="4"/>
                                            </p:txEl>
                                          </p:spTgt>
                                        </p:tgtEl>
                                        <p:attrNameLst>
                                          <p:attrName>style.visibility</p:attrName>
                                        </p:attrNameLst>
                                      </p:cBhvr>
                                      <p:to>
                                        <p:strVal val="visible"/>
                                      </p:to>
                                    </p:set>
                                    <p:animEffect transition="in" filter="fade">
                                      <p:cBhvr>
                                        <p:cTn id="17" dur="200"/>
                                        <p:tgtEl>
                                          <p:spTgt spid="737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731">
                                            <p:txEl>
                                              <p:pRg st="6" end="6"/>
                                            </p:txEl>
                                          </p:spTgt>
                                        </p:tgtEl>
                                        <p:attrNameLst>
                                          <p:attrName>style.visibility</p:attrName>
                                        </p:attrNameLst>
                                      </p:cBhvr>
                                      <p:to>
                                        <p:strVal val="visible"/>
                                      </p:to>
                                    </p:set>
                                    <p:animEffect transition="in" filter="fade">
                                      <p:cBhvr>
                                        <p:cTn id="22" dur="200"/>
                                        <p:tgtEl>
                                          <p:spTgt spid="7373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3731">
                                            <p:txEl>
                                              <p:pRg st="8" end="8"/>
                                            </p:txEl>
                                          </p:spTgt>
                                        </p:tgtEl>
                                        <p:attrNameLst>
                                          <p:attrName>style.visibility</p:attrName>
                                        </p:attrNameLst>
                                      </p:cBhvr>
                                      <p:to>
                                        <p:strVal val="visible"/>
                                      </p:to>
                                    </p:set>
                                    <p:animEffect transition="in" filter="fade">
                                      <p:cBhvr>
                                        <p:cTn id="27" dur="200"/>
                                        <p:tgtEl>
                                          <p:spTgt spid="7373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3731">
                                            <p:txEl>
                                              <p:pRg st="10" end="10"/>
                                            </p:txEl>
                                          </p:spTgt>
                                        </p:tgtEl>
                                        <p:attrNameLst>
                                          <p:attrName>style.visibility</p:attrName>
                                        </p:attrNameLst>
                                      </p:cBhvr>
                                      <p:to>
                                        <p:strVal val="visible"/>
                                      </p:to>
                                    </p:set>
                                    <p:animEffect transition="in" filter="fade">
                                      <p:cBhvr>
                                        <p:cTn id="32" dur="200"/>
                                        <p:tgtEl>
                                          <p:spTgt spid="73731">
                                            <p:txEl>
                                              <p:pRg st="10" end="1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3731">
                                            <p:txEl>
                                              <p:pRg st="11" end="11"/>
                                            </p:txEl>
                                          </p:spTgt>
                                        </p:tgtEl>
                                        <p:attrNameLst>
                                          <p:attrName>style.visibility</p:attrName>
                                        </p:attrNameLst>
                                      </p:cBhvr>
                                      <p:to>
                                        <p:strVal val="visible"/>
                                      </p:to>
                                    </p:set>
                                    <p:animEffect transition="in" filter="fade">
                                      <p:cBhvr>
                                        <p:cTn id="35" dur="200"/>
                                        <p:tgtEl>
                                          <p:spTgt spid="73731">
                                            <p:txEl>
                                              <p:pRg st="11" end="1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3731">
                                            <p:txEl>
                                              <p:pRg st="12" end="12"/>
                                            </p:txEl>
                                          </p:spTgt>
                                        </p:tgtEl>
                                        <p:attrNameLst>
                                          <p:attrName>style.visibility</p:attrName>
                                        </p:attrNameLst>
                                      </p:cBhvr>
                                      <p:to>
                                        <p:strVal val="visible"/>
                                      </p:to>
                                    </p:set>
                                    <p:animEffect transition="in" filter="fade">
                                      <p:cBhvr>
                                        <p:cTn id="38" dur="200"/>
                                        <p:tgtEl>
                                          <p:spTgt spid="737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p:txBody>
          <a:bodyPr/>
          <a:lstStyle/>
          <a:p>
            <a:pPr eaLnBrk="1" hangingPunct="1"/>
            <a:r>
              <a:rPr lang="en-US"/>
              <a:t>A better definition</a:t>
            </a:r>
          </a:p>
        </p:txBody>
      </p:sp>
      <p:sp>
        <p:nvSpPr>
          <p:cNvPr id="75779" name="Rectangle 3"/>
          <p:cNvSpPr>
            <a:spLocks noGrp="1" noChangeArrowheads="1"/>
          </p:cNvSpPr>
          <p:nvPr>
            <p:ph type="body" idx="1"/>
          </p:nvPr>
        </p:nvSpPr>
        <p:spPr/>
        <p:txBody>
          <a:bodyPr/>
          <a:lstStyle/>
          <a:p>
            <a:pPr marL="457200" indent="-457200" eaLnBrk="1" hangingPunct="1">
              <a:buFont typeface="Wingdings" pitchFamily="2" charset="2"/>
              <a:buNone/>
            </a:pPr>
            <a:r>
              <a:rPr lang="en-US" b="1" u="sng" dirty="0"/>
              <a:t>P2P is a class of systems where:</a:t>
            </a:r>
            <a:endParaRPr lang="en-US" sz="2100" b="1" u="sng" dirty="0"/>
          </a:p>
          <a:p>
            <a:pPr marL="457200" indent="-457200" eaLnBrk="1" hangingPunct="1"/>
            <a:endParaRPr lang="en-US" sz="2100" b="1" u="sng" dirty="0"/>
          </a:p>
          <a:p>
            <a:pPr marL="457200" indent="-457200" eaLnBrk="1" hangingPunct="1"/>
            <a:r>
              <a:rPr lang="en-US" sz="2100" dirty="0"/>
              <a:t>Resources available at the </a:t>
            </a:r>
            <a:r>
              <a:rPr lang="en-US" sz="2100" b="1" dirty="0">
                <a:solidFill>
                  <a:srgbClr val="C00000"/>
                </a:solidFill>
              </a:rPr>
              <a:t>edges of the Internet </a:t>
            </a:r>
            <a:r>
              <a:rPr lang="en-US" sz="2100" dirty="0"/>
              <a:t>are utilized:</a:t>
            </a:r>
          </a:p>
          <a:p>
            <a:pPr marL="914400" lvl="1" indent="-342900" eaLnBrk="1" hangingPunct="1"/>
            <a:r>
              <a:rPr lang="en-US" sz="1900" dirty="0"/>
              <a:t>Storage</a:t>
            </a:r>
          </a:p>
          <a:p>
            <a:pPr marL="914400" lvl="1" indent="-342900" eaLnBrk="1" hangingPunct="1"/>
            <a:r>
              <a:rPr lang="en-US" sz="1900" dirty="0"/>
              <a:t>CPU cycles</a:t>
            </a:r>
          </a:p>
          <a:p>
            <a:pPr marL="914400" lvl="1" indent="-342900" eaLnBrk="1" hangingPunct="1"/>
            <a:r>
              <a:rPr lang="en-US" sz="1900" dirty="0"/>
              <a:t>Bandwidth</a:t>
            </a:r>
          </a:p>
          <a:p>
            <a:pPr marL="914400" lvl="1" indent="-342900" eaLnBrk="1" hangingPunct="1"/>
            <a:r>
              <a:rPr lang="en-US" sz="1900" dirty="0"/>
              <a:t>Content</a:t>
            </a:r>
          </a:p>
          <a:p>
            <a:pPr marL="914400" lvl="1" indent="-342900" eaLnBrk="1" hangingPunct="1"/>
            <a:r>
              <a:rPr lang="en-US" sz="1900" dirty="0"/>
              <a:t>Human presence</a:t>
            </a:r>
          </a:p>
          <a:p>
            <a:pPr marL="2012950" lvl="2" indent="-461963" eaLnBrk="1" hangingPunct="1"/>
            <a:endParaRPr lang="en-US" dirty="0"/>
          </a:p>
          <a:p>
            <a:pPr marL="457200" indent="-457200" eaLnBrk="1" hangingPunct="1"/>
            <a:r>
              <a:rPr lang="en-US" sz="2100" dirty="0"/>
              <a:t>Service is carried out collectively</a:t>
            </a:r>
          </a:p>
          <a:p>
            <a:pPr marL="914400" lvl="1" indent="-342900" eaLnBrk="1" hangingPunct="1"/>
            <a:r>
              <a:rPr lang="en-US" sz="1900" dirty="0"/>
              <a:t>Nodes share both </a:t>
            </a:r>
            <a:r>
              <a:rPr lang="en-US" sz="1900" b="1" dirty="0">
                <a:solidFill>
                  <a:srgbClr val="C00000"/>
                </a:solidFill>
              </a:rPr>
              <a:t>benefits</a:t>
            </a:r>
            <a:r>
              <a:rPr lang="en-US" sz="1900" dirty="0"/>
              <a:t> and </a:t>
            </a:r>
            <a:r>
              <a:rPr lang="en-US" sz="1900" b="1" dirty="0">
                <a:solidFill>
                  <a:srgbClr val="C00000"/>
                </a:solidFill>
              </a:rPr>
              <a:t>duties</a:t>
            </a:r>
          </a:p>
          <a:p>
            <a:pPr marL="914400" lvl="1" indent="-342900" eaLnBrk="1" hangingPunct="1"/>
            <a:endParaRPr lang="en-US" sz="1900" dirty="0"/>
          </a:p>
          <a:p>
            <a:pPr marL="457200" indent="-457200" eaLnBrk="1" hangingPunct="1"/>
            <a:r>
              <a:rPr lang="en-US" sz="2100" b="1" dirty="0">
                <a:solidFill>
                  <a:srgbClr val="C00000"/>
                </a:solidFill>
              </a:rPr>
              <a:t>Irregularities</a:t>
            </a:r>
            <a:r>
              <a:rPr lang="en-US" sz="2100" dirty="0"/>
              <a:t> and </a:t>
            </a:r>
            <a:r>
              <a:rPr lang="en-US" sz="2100" b="1" dirty="0">
                <a:solidFill>
                  <a:srgbClr val="C00000"/>
                </a:solidFill>
              </a:rPr>
              <a:t>dynamicity</a:t>
            </a:r>
            <a:r>
              <a:rPr lang="en-US" sz="2100" dirty="0"/>
              <a:t> are treated as the norm</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7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77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7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77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77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79">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779">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57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Oval 2"/>
          <p:cNvSpPr>
            <a:spLocks noChangeArrowheads="1"/>
          </p:cNvSpPr>
          <p:nvPr/>
        </p:nvSpPr>
        <p:spPr bwMode="auto">
          <a:xfrm>
            <a:off x="1600200" y="3276600"/>
            <a:ext cx="609600" cy="609600"/>
          </a:xfrm>
          <a:prstGeom prst="ellipse">
            <a:avLst/>
          </a:prstGeom>
          <a:solidFill>
            <a:srgbClr val="FF0000"/>
          </a:solidFill>
          <a:ln w="19050" algn="ctr">
            <a:noFill/>
            <a:round/>
            <a:headEnd/>
            <a:tailEnd/>
          </a:ln>
        </p:spPr>
        <p:txBody>
          <a:bodyPr wrap="none" anchor="ctr"/>
          <a:lstStyle/>
          <a:p>
            <a:endParaRPr lang="en-US"/>
          </a:p>
        </p:txBody>
      </p:sp>
      <p:sp>
        <p:nvSpPr>
          <p:cNvPr id="89091" name="AutoShape 3"/>
          <p:cNvSpPr>
            <a:spLocks noChangeArrowheads="1"/>
          </p:cNvSpPr>
          <p:nvPr/>
        </p:nvSpPr>
        <p:spPr bwMode="auto">
          <a:xfrm rot="10800000">
            <a:off x="1524000" y="2209800"/>
            <a:ext cx="1295400" cy="2667000"/>
          </a:xfrm>
          <a:prstGeom prst="diamond">
            <a:avLst/>
          </a:prstGeom>
          <a:gradFill rotWithShape="1">
            <a:gsLst>
              <a:gs pos="0">
                <a:schemeClr val="bg1">
                  <a:gamma/>
                  <a:tint val="0"/>
                  <a:invGamma/>
                  <a:alpha val="0"/>
                </a:schemeClr>
              </a:gs>
              <a:gs pos="100000">
                <a:schemeClr val="bg1"/>
              </a:gs>
            </a:gsLst>
            <a:lin ang="18900000" scaled="1"/>
          </a:gradFill>
          <a:ln w="19050" algn="ctr">
            <a:noFill/>
            <a:miter lim="800000"/>
            <a:headEnd/>
            <a:tailEnd/>
          </a:ln>
          <a:effectLst/>
        </p:spPr>
        <p:txBody>
          <a:bodyPr wrap="none" anchor="ctr"/>
          <a:lstStyle/>
          <a:p>
            <a:pPr>
              <a:defRPr/>
            </a:pPr>
            <a:endParaRPr lang="en-US"/>
          </a:p>
        </p:txBody>
      </p:sp>
      <p:sp>
        <p:nvSpPr>
          <p:cNvPr id="89092" name="AutoShape 4"/>
          <p:cNvSpPr>
            <a:spLocks noChangeArrowheads="1"/>
          </p:cNvSpPr>
          <p:nvPr/>
        </p:nvSpPr>
        <p:spPr bwMode="auto">
          <a:xfrm rot="10800000">
            <a:off x="1447800" y="2286000"/>
            <a:ext cx="1295400" cy="2667000"/>
          </a:xfrm>
          <a:prstGeom prst="diamond">
            <a:avLst/>
          </a:prstGeom>
          <a:gradFill rotWithShape="1">
            <a:gsLst>
              <a:gs pos="0">
                <a:schemeClr val="bg1">
                  <a:gamma/>
                  <a:tint val="0"/>
                  <a:invGamma/>
                  <a:alpha val="0"/>
                </a:schemeClr>
              </a:gs>
              <a:gs pos="100000">
                <a:schemeClr val="bg1"/>
              </a:gs>
            </a:gsLst>
            <a:lin ang="18900000" scaled="1"/>
          </a:gradFill>
          <a:ln w="19050" algn="ctr">
            <a:noFill/>
            <a:miter lim="800000"/>
            <a:headEnd/>
            <a:tailEnd/>
          </a:ln>
          <a:effectLst/>
        </p:spPr>
        <p:txBody>
          <a:bodyPr wrap="none" anchor="ctr"/>
          <a:lstStyle/>
          <a:p>
            <a:pPr>
              <a:defRPr/>
            </a:pPr>
            <a:endParaRPr lang="en-US"/>
          </a:p>
        </p:txBody>
      </p:sp>
      <p:sp>
        <p:nvSpPr>
          <p:cNvPr id="89093" name="AutoShape 5"/>
          <p:cNvSpPr>
            <a:spLocks noChangeArrowheads="1"/>
          </p:cNvSpPr>
          <p:nvPr/>
        </p:nvSpPr>
        <p:spPr bwMode="auto">
          <a:xfrm rot="10800000">
            <a:off x="1371600" y="2362200"/>
            <a:ext cx="1295400" cy="2667000"/>
          </a:xfrm>
          <a:prstGeom prst="diamond">
            <a:avLst/>
          </a:prstGeom>
          <a:gradFill rotWithShape="1">
            <a:gsLst>
              <a:gs pos="0">
                <a:schemeClr val="bg1">
                  <a:gamma/>
                  <a:tint val="0"/>
                  <a:invGamma/>
                  <a:alpha val="0"/>
                </a:schemeClr>
              </a:gs>
              <a:gs pos="100000">
                <a:schemeClr val="bg1"/>
              </a:gs>
            </a:gsLst>
            <a:lin ang="18900000" scaled="1"/>
          </a:gradFill>
          <a:ln w="19050" algn="ctr">
            <a:noFill/>
            <a:miter lim="800000"/>
            <a:headEnd/>
            <a:tailEnd/>
          </a:ln>
          <a:effectLst/>
        </p:spPr>
        <p:txBody>
          <a:bodyPr wrap="none" anchor="ctr"/>
          <a:lstStyle/>
          <a:p>
            <a:pPr>
              <a:defRPr/>
            </a:pPr>
            <a:endParaRPr lang="en-US"/>
          </a:p>
        </p:txBody>
      </p:sp>
      <p:sp>
        <p:nvSpPr>
          <p:cNvPr id="89094" name="AutoShape 6"/>
          <p:cNvSpPr>
            <a:spLocks noChangeArrowheads="1"/>
          </p:cNvSpPr>
          <p:nvPr/>
        </p:nvSpPr>
        <p:spPr bwMode="auto">
          <a:xfrm rot="10800000">
            <a:off x="1295400" y="2438400"/>
            <a:ext cx="1295400" cy="2667000"/>
          </a:xfrm>
          <a:prstGeom prst="diamond">
            <a:avLst/>
          </a:prstGeom>
          <a:gradFill rotWithShape="1">
            <a:gsLst>
              <a:gs pos="0">
                <a:schemeClr val="bg1">
                  <a:gamma/>
                  <a:tint val="0"/>
                  <a:invGamma/>
                  <a:alpha val="0"/>
                </a:schemeClr>
              </a:gs>
              <a:gs pos="100000">
                <a:schemeClr val="bg1"/>
              </a:gs>
            </a:gsLst>
            <a:lin ang="18900000" scaled="1"/>
          </a:gradFill>
          <a:ln w="19050" algn="ctr">
            <a:noFill/>
            <a:miter lim="800000"/>
            <a:headEnd/>
            <a:tailEnd/>
          </a:ln>
          <a:effectLst/>
        </p:spPr>
        <p:txBody>
          <a:bodyPr wrap="none" anchor="ctr"/>
          <a:lstStyle/>
          <a:p>
            <a:pPr>
              <a:defRPr/>
            </a:pPr>
            <a:endParaRPr lang="en-US"/>
          </a:p>
        </p:txBody>
      </p:sp>
      <p:sp>
        <p:nvSpPr>
          <p:cNvPr id="89095" name="AutoShape 7"/>
          <p:cNvSpPr>
            <a:spLocks noChangeArrowheads="1"/>
          </p:cNvSpPr>
          <p:nvPr/>
        </p:nvSpPr>
        <p:spPr bwMode="auto">
          <a:xfrm rot="10800000">
            <a:off x="1219200" y="2514600"/>
            <a:ext cx="1295400" cy="2667000"/>
          </a:xfrm>
          <a:prstGeom prst="diamond">
            <a:avLst/>
          </a:prstGeom>
          <a:gradFill rotWithShape="1">
            <a:gsLst>
              <a:gs pos="0">
                <a:schemeClr val="bg1">
                  <a:gamma/>
                  <a:tint val="0"/>
                  <a:invGamma/>
                  <a:alpha val="0"/>
                </a:schemeClr>
              </a:gs>
              <a:gs pos="100000">
                <a:schemeClr val="bg1"/>
              </a:gs>
            </a:gsLst>
            <a:lin ang="18900000" scaled="1"/>
          </a:gradFill>
          <a:ln w="19050" algn="ctr">
            <a:noFill/>
            <a:miter lim="800000"/>
            <a:headEnd/>
            <a:tailEnd/>
          </a:ln>
          <a:effectLst/>
        </p:spPr>
        <p:txBody>
          <a:bodyPr wrap="none" anchor="ctr"/>
          <a:lstStyle/>
          <a:p>
            <a:pPr>
              <a:defRPr/>
            </a:pPr>
            <a:endParaRPr lang="en-US"/>
          </a:p>
        </p:txBody>
      </p:sp>
      <p:sp>
        <p:nvSpPr>
          <p:cNvPr id="28680" name="AutoShape 8"/>
          <p:cNvSpPr>
            <a:spLocks noChangeArrowheads="1"/>
          </p:cNvSpPr>
          <p:nvPr/>
        </p:nvSpPr>
        <p:spPr bwMode="auto">
          <a:xfrm rot="10800000">
            <a:off x="1265238" y="2579688"/>
            <a:ext cx="1295400" cy="2667000"/>
          </a:xfrm>
          <a:prstGeom prst="diamond">
            <a:avLst/>
          </a:prstGeom>
          <a:solidFill>
            <a:schemeClr val="bg1"/>
          </a:solidFill>
          <a:ln w="19050" algn="ctr">
            <a:noFill/>
            <a:miter lim="800000"/>
            <a:headEnd/>
            <a:tailEnd/>
          </a:ln>
        </p:spPr>
        <p:txBody>
          <a:bodyPr wrap="none" anchor="ctr"/>
          <a:lstStyle/>
          <a:p>
            <a:endParaRPr lang="en-US"/>
          </a:p>
        </p:txBody>
      </p:sp>
      <p:sp>
        <p:nvSpPr>
          <p:cNvPr id="89097" name="Oval 9"/>
          <p:cNvSpPr>
            <a:spLocks noChangeArrowheads="1"/>
          </p:cNvSpPr>
          <p:nvPr/>
        </p:nvSpPr>
        <p:spPr bwMode="auto">
          <a:xfrm>
            <a:off x="3657600" y="1524000"/>
            <a:ext cx="1828800" cy="1828800"/>
          </a:xfrm>
          <a:prstGeom prst="ellipse">
            <a:avLst/>
          </a:prstGeom>
          <a:solidFill>
            <a:srgbClr val="FF0000"/>
          </a:solidFill>
          <a:ln w="19050" algn="ctr">
            <a:noFill/>
            <a:round/>
            <a:headEnd/>
            <a:tailEnd/>
          </a:ln>
        </p:spPr>
        <p:txBody>
          <a:bodyPr wrap="none" anchor="ctr"/>
          <a:lstStyle/>
          <a:p>
            <a:endParaRPr lang="en-US"/>
          </a:p>
        </p:txBody>
      </p:sp>
      <p:sp>
        <p:nvSpPr>
          <p:cNvPr id="89098" name="Oval 10"/>
          <p:cNvSpPr>
            <a:spLocks noChangeArrowheads="1"/>
          </p:cNvSpPr>
          <p:nvPr/>
        </p:nvSpPr>
        <p:spPr bwMode="auto">
          <a:xfrm>
            <a:off x="3581400" y="1447800"/>
            <a:ext cx="1981200" cy="1981200"/>
          </a:xfrm>
          <a:prstGeom prst="ellipse">
            <a:avLst/>
          </a:prstGeom>
          <a:solidFill>
            <a:srgbClr val="FF0000"/>
          </a:solidFill>
          <a:ln w="19050" algn="ctr">
            <a:noFill/>
            <a:round/>
            <a:headEnd/>
            <a:tailEnd/>
          </a:ln>
        </p:spPr>
        <p:txBody>
          <a:bodyPr wrap="none" anchor="ctr"/>
          <a:lstStyle/>
          <a:p>
            <a:endParaRPr lang="en-US"/>
          </a:p>
        </p:txBody>
      </p:sp>
      <p:sp>
        <p:nvSpPr>
          <p:cNvPr id="89099" name="AutoShape 11"/>
          <p:cNvSpPr>
            <a:spLocks noChangeArrowheads="1"/>
          </p:cNvSpPr>
          <p:nvPr/>
        </p:nvSpPr>
        <p:spPr bwMode="auto">
          <a:xfrm rot="7216181">
            <a:off x="3505200" y="1371600"/>
            <a:ext cx="2133600" cy="2133600"/>
          </a:xfrm>
          <a:custGeom>
            <a:avLst/>
            <a:gdLst>
              <a:gd name="T0" fmla="*/ 1066800 w 21600"/>
              <a:gd name="T1" fmla="*/ 0 h 21600"/>
              <a:gd name="T2" fmla="*/ 916263 w 21600"/>
              <a:gd name="T3" fmla="*/ 541006 h 21600"/>
              <a:gd name="T4" fmla="*/ 1066800 w 21600"/>
              <a:gd name="T5" fmla="*/ 1039932 h 21600"/>
              <a:gd name="T6" fmla="*/ 1217337 w 21600"/>
              <a:gd name="T7" fmla="*/ 541006 h 21600"/>
              <a:gd name="T8" fmla="*/ 0 60000 65536"/>
              <a:gd name="T9" fmla="*/ 0 60000 65536"/>
              <a:gd name="T10" fmla="*/ 0 60000 65536"/>
              <a:gd name="T11" fmla="*/ 0 60000 65536"/>
              <a:gd name="T12" fmla="*/ 6108 w 21600"/>
              <a:gd name="T13" fmla="*/ 0 h 21600"/>
              <a:gd name="T14" fmla="*/ 15492 w 21600"/>
              <a:gd name="T15" fmla="*/ 10555 h 21600"/>
            </a:gdLst>
            <a:ahLst/>
            <a:cxnLst>
              <a:cxn ang="T8">
                <a:pos x="T0" y="T1"/>
              </a:cxn>
              <a:cxn ang="T9">
                <a:pos x="T2" y="T3"/>
              </a:cxn>
              <a:cxn ang="T10">
                <a:pos x="T4" y="T5"/>
              </a:cxn>
              <a:cxn ang="T11">
                <a:pos x="T6" y="T7"/>
              </a:cxn>
            </a:cxnLst>
            <a:rect l="T12" t="T13" r="T14" b="T15"/>
            <a:pathLst>
              <a:path w="21600" h="21600">
                <a:moveTo>
                  <a:pt x="10725" y="10538"/>
                </a:moveTo>
                <a:cubicBezTo>
                  <a:pt x="10749" y="10531"/>
                  <a:pt x="10774" y="10527"/>
                  <a:pt x="10800" y="10528"/>
                </a:cubicBezTo>
                <a:cubicBezTo>
                  <a:pt x="10825" y="10528"/>
                  <a:pt x="10850" y="10531"/>
                  <a:pt x="10874" y="10538"/>
                </a:cubicBezTo>
                <a:lnTo>
                  <a:pt x="13772" y="417"/>
                </a:lnTo>
                <a:cubicBezTo>
                  <a:pt x="12805" y="140"/>
                  <a:pt x="11805" y="-1"/>
                  <a:pt x="10799" y="0"/>
                </a:cubicBezTo>
                <a:cubicBezTo>
                  <a:pt x="9794" y="0"/>
                  <a:pt x="8794" y="140"/>
                  <a:pt x="7827" y="417"/>
                </a:cubicBezTo>
                <a:close/>
              </a:path>
            </a:pathLst>
          </a:custGeom>
          <a:solidFill>
            <a:schemeClr val="bg1"/>
          </a:solidFill>
          <a:ln w="19050" algn="ctr">
            <a:noFill/>
            <a:miter lim="800000"/>
            <a:headEnd/>
            <a:tailEnd/>
          </a:ln>
        </p:spPr>
        <p:txBody>
          <a:bodyPr wrap="none" anchor="ctr"/>
          <a:lstStyle/>
          <a:p>
            <a:endParaRPr lang="en-US"/>
          </a:p>
        </p:txBody>
      </p:sp>
      <p:sp>
        <p:nvSpPr>
          <p:cNvPr id="28684" name="Rectangle 12"/>
          <p:cNvSpPr>
            <a:spLocks noGrp="1" noChangeArrowheads="1"/>
          </p:cNvSpPr>
          <p:nvPr>
            <p:ph type="title"/>
          </p:nvPr>
        </p:nvSpPr>
        <p:spPr/>
        <p:txBody>
          <a:bodyPr/>
          <a:lstStyle/>
          <a:p>
            <a:r>
              <a:rPr lang="en-US"/>
              <a:t>Dual nature: Client &amp; Server</a:t>
            </a:r>
            <a:endParaRPr lang="en-US" dirty="0"/>
          </a:p>
        </p:txBody>
      </p:sp>
      <p:sp>
        <p:nvSpPr>
          <p:cNvPr id="21" name="Content Placeholder 20"/>
          <p:cNvSpPr>
            <a:spLocks noGrp="1"/>
          </p:cNvSpPr>
          <p:nvPr>
            <p:ph idx="1"/>
          </p:nvPr>
        </p:nvSpPr>
        <p:spPr/>
        <p:txBody>
          <a:bodyPr/>
          <a:lstStyle/>
          <a:p>
            <a:endParaRPr lang="en-US"/>
          </a:p>
        </p:txBody>
      </p:sp>
      <p:sp>
        <p:nvSpPr>
          <p:cNvPr id="89101" name="AutoShape 13"/>
          <p:cNvSpPr>
            <a:spLocks noChangeArrowheads="1"/>
          </p:cNvSpPr>
          <p:nvPr/>
        </p:nvSpPr>
        <p:spPr bwMode="auto">
          <a:xfrm rot="7216181">
            <a:off x="3581400" y="1447800"/>
            <a:ext cx="1981200" cy="1981200"/>
          </a:xfrm>
          <a:custGeom>
            <a:avLst/>
            <a:gdLst>
              <a:gd name="T0" fmla="*/ 990600 w 21600"/>
              <a:gd name="T1" fmla="*/ 0 h 21600"/>
              <a:gd name="T2" fmla="*/ 850815 w 21600"/>
              <a:gd name="T3" fmla="*/ 502363 h 21600"/>
              <a:gd name="T4" fmla="*/ 990600 w 21600"/>
              <a:gd name="T5" fmla="*/ 965652 h 21600"/>
              <a:gd name="T6" fmla="*/ 1130385 w 21600"/>
              <a:gd name="T7" fmla="*/ 502363 h 21600"/>
              <a:gd name="T8" fmla="*/ 0 60000 65536"/>
              <a:gd name="T9" fmla="*/ 0 60000 65536"/>
              <a:gd name="T10" fmla="*/ 0 60000 65536"/>
              <a:gd name="T11" fmla="*/ 0 60000 65536"/>
              <a:gd name="T12" fmla="*/ 6108 w 21600"/>
              <a:gd name="T13" fmla="*/ 0 h 21600"/>
              <a:gd name="T14" fmla="*/ 15492 w 21600"/>
              <a:gd name="T15" fmla="*/ 10555 h 21600"/>
            </a:gdLst>
            <a:ahLst/>
            <a:cxnLst>
              <a:cxn ang="T8">
                <a:pos x="T0" y="T1"/>
              </a:cxn>
              <a:cxn ang="T9">
                <a:pos x="T2" y="T3"/>
              </a:cxn>
              <a:cxn ang="T10">
                <a:pos x="T4" y="T5"/>
              </a:cxn>
              <a:cxn ang="T11">
                <a:pos x="T6" y="T7"/>
              </a:cxn>
            </a:cxnLst>
            <a:rect l="T12" t="T13" r="T14" b="T15"/>
            <a:pathLst>
              <a:path w="21600" h="21600">
                <a:moveTo>
                  <a:pt x="10725" y="10538"/>
                </a:moveTo>
                <a:cubicBezTo>
                  <a:pt x="10749" y="10531"/>
                  <a:pt x="10774" y="10527"/>
                  <a:pt x="10800" y="10528"/>
                </a:cubicBezTo>
                <a:cubicBezTo>
                  <a:pt x="10825" y="10528"/>
                  <a:pt x="10850" y="10531"/>
                  <a:pt x="10874" y="10538"/>
                </a:cubicBezTo>
                <a:lnTo>
                  <a:pt x="13772" y="417"/>
                </a:lnTo>
                <a:cubicBezTo>
                  <a:pt x="12805" y="140"/>
                  <a:pt x="11805" y="-1"/>
                  <a:pt x="10799" y="0"/>
                </a:cubicBezTo>
                <a:cubicBezTo>
                  <a:pt x="9794" y="0"/>
                  <a:pt x="8794" y="140"/>
                  <a:pt x="7827" y="417"/>
                </a:cubicBezTo>
                <a:close/>
              </a:path>
            </a:pathLst>
          </a:custGeom>
          <a:solidFill>
            <a:srgbClr val="FF0000"/>
          </a:solidFill>
          <a:ln w="19050" algn="ctr">
            <a:noFill/>
            <a:miter lim="800000"/>
            <a:headEnd/>
            <a:tailEnd/>
          </a:ln>
        </p:spPr>
        <p:txBody>
          <a:bodyPr wrap="none" anchor="ctr"/>
          <a:lstStyle/>
          <a:p>
            <a:endParaRPr lang="en-US"/>
          </a:p>
        </p:txBody>
      </p:sp>
      <p:sp>
        <p:nvSpPr>
          <p:cNvPr id="28686" name="Text Box 14"/>
          <p:cNvSpPr txBox="1">
            <a:spLocks noChangeArrowheads="1"/>
          </p:cNvSpPr>
          <p:nvPr/>
        </p:nvSpPr>
        <p:spPr bwMode="auto">
          <a:xfrm>
            <a:off x="3786188" y="1981200"/>
            <a:ext cx="1571625" cy="457200"/>
          </a:xfrm>
          <a:prstGeom prst="rect">
            <a:avLst/>
          </a:prstGeom>
          <a:noFill/>
          <a:ln w="19050" algn="ctr">
            <a:noFill/>
            <a:miter lim="800000"/>
            <a:headEnd/>
            <a:tailEnd/>
          </a:ln>
        </p:spPr>
        <p:txBody>
          <a:bodyPr wrap="none">
            <a:spAutoFit/>
          </a:bodyPr>
          <a:lstStyle/>
          <a:p>
            <a:pPr algn="ctr">
              <a:spcBef>
                <a:spcPct val="0"/>
              </a:spcBef>
              <a:buSzTx/>
              <a:buFontTx/>
              <a:buNone/>
            </a:pPr>
            <a:r>
              <a:rPr lang="en-US" sz="2400" b="1">
                <a:solidFill>
                  <a:schemeClr val="bg1"/>
                </a:solidFill>
                <a:latin typeface="Arial" charset="0"/>
              </a:rPr>
              <a:t>Workload</a:t>
            </a:r>
          </a:p>
        </p:txBody>
      </p:sp>
      <p:sp>
        <p:nvSpPr>
          <p:cNvPr id="89103" name="Text Box 15"/>
          <p:cNvSpPr txBox="1">
            <a:spLocks noChangeArrowheads="1"/>
          </p:cNvSpPr>
          <p:nvPr/>
        </p:nvSpPr>
        <p:spPr bwMode="auto">
          <a:xfrm>
            <a:off x="1468438" y="4343400"/>
            <a:ext cx="893762" cy="457200"/>
          </a:xfrm>
          <a:prstGeom prst="rect">
            <a:avLst/>
          </a:prstGeom>
          <a:noFill/>
          <a:ln w="9525">
            <a:noFill/>
            <a:miter lim="800000"/>
            <a:headEnd/>
            <a:tailEnd/>
          </a:ln>
        </p:spPr>
        <p:txBody>
          <a:bodyPr wrap="none">
            <a:spAutoFit/>
          </a:bodyPr>
          <a:lstStyle/>
          <a:p>
            <a:pPr algn="ctr">
              <a:spcBef>
                <a:spcPct val="0"/>
              </a:spcBef>
              <a:buSzTx/>
              <a:buFontTx/>
              <a:buNone/>
            </a:pPr>
            <a:r>
              <a:rPr lang="en-US" sz="2400" b="1">
                <a:latin typeface="Times New Roman" pitchFamily="18" charset="0"/>
              </a:rPr>
              <a:t>client</a:t>
            </a:r>
          </a:p>
        </p:txBody>
      </p:sp>
      <p:sp>
        <p:nvSpPr>
          <p:cNvPr id="89104" name="Text Box 16"/>
          <p:cNvSpPr txBox="1">
            <a:spLocks noChangeArrowheads="1"/>
          </p:cNvSpPr>
          <p:nvPr/>
        </p:nvSpPr>
        <p:spPr bwMode="auto">
          <a:xfrm>
            <a:off x="6629400" y="4343400"/>
            <a:ext cx="995363" cy="457200"/>
          </a:xfrm>
          <a:prstGeom prst="rect">
            <a:avLst/>
          </a:prstGeom>
          <a:noFill/>
          <a:ln w="9525">
            <a:noFill/>
            <a:miter lim="800000"/>
            <a:headEnd/>
            <a:tailEnd/>
          </a:ln>
        </p:spPr>
        <p:txBody>
          <a:bodyPr wrap="none">
            <a:spAutoFit/>
          </a:bodyPr>
          <a:lstStyle/>
          <a:p>
            <a:pPr algn="ctr">
              <a:spcBef>
                <a:spcPct val="0"/>
              </a:spcBef>
              <a:buSzTx/>
              <a:buFontTx/>
              <a:buNone/>
            </a:pPr>
            <a:r>
              <a:rPr lang="en-US" sz="2400" b="1">
                <a:latin typeface="Times New Roman" pitchFamily="18" charset="0"/>
              </a:rPr>
              <a:t>server</a:t>
            </a:r>
          </a:p>
        </p:txBody>
      </p:sp>
      <p:pic>
        <p:nvPicPr>
          <p:cNvPr id="89105" name="Picture 17" descr="computer-128x128"/>
          <p:cNvPicPr>
            <a:picLocks noChangeAspect="1" noChangeArrowheads="1"/>
          </p:cNvPicPr>
          <p:nvPr/>
        </p:nvPicPr>
        <p:blipFill>
          <a:blip r:embed="rId4" cstate="print"/>
          <a:srcRect/>
          <a:stretch>
            <a:fillRect/>
          </a:stretch>
        </p:blipFill>
        <p:spPr bwMode="auto">
          <a:xfrm>
            <a:off x="3962400" y="4343400"/>
            <a:ext cx="1219200" cy="1219200"/>
          </a:xfrm>
          <a:prstGeom prst="rect">
            <a:avLst/>
          </a:prstGeom>
          <a:noFill/>
          <a:ln w="9525">
            <a:noFill/>
            <a:miter lim="800000"/>
            <a:headEnd/>
            <a:tailEnd/>
          </a:ln>
        </p:spPr>
      </p:pic>
      <p:pic>
        <p:nvPicPr>
          <p:cNvPr id="28690" name="Picture 18" descr="computer-128x128"/>
          <p:cNvPicPr>
            <a:picLocks noChangeAspect="1" noChangeArrowheads="1"/>
          </p:cNvPicPr>
          <p:nvPr/>
        </p:nvPicPr>
        <p:blipFill>
          <a:blip r:embed="rId4" cstate="print"/>
          <a:srcRect/>
          <a:stretch>
            <a:fillRect/>
          </a:stretch>
        </p:blipFill>
        <p:spPr bwMode="auto">
          <a:xfrm>
            <a:off x="3962400" y="4343400"/>
            <a:ext cx="1219200" cy="1219200"/>
          </a:xfrm>
          <a:prstGeom prst="rect">
            <a:avLst/>
          </a:prstGeom>
          <a:noFill/>
          <a:ln w="9525">
            <a:noFill/>
            <a:miter lim="800000"/>
            <a:headEnd/>
            <a:tailEnd/>
          </a:ln>
        </p:spPr>
      </p:pic>
      <p:pic>
        <p:nvPicPr>
          <p:cNvPr id="89107" name="Picture 19" descr="server-128x128"/>
          <p:cNvPicPr>
            <a:picLocks noChangeAspect="1" noChangeArrowheads="1"/>
          </p:cNvPicPr>
          <p:nvPr/>
        </p:nvPicPr>
        <p:blipFill>
          <a:blip r:embed="rId5" cstate="print"/>
          <a:srcRect/>
          <a:stretch>
            <a:fillRect/>
          </a:stretch>
        </p:blipFill>
        <p:spPr bwMode="auto">
          <a:xfrm>
            <a:off x="3906838" y="4354513"/>
            <a:ext cx="1219200" cy="1219200"/>
          </a:xfrm>
          <a:prstGeom prst="rect">
            <a:avLst/>
          </a:prstGeom>
          <a:noFill/>
          <a:ln w="9525">
            <a:noFill/>
            <a:miter lim="800000"/>
            <a:headEnd/>
            <a:tailEnd/>
          </a:ln>
        </p:spPr>
      </p:pic>
      <p:sp>
        <p:nvSpPr>
          <p:cNvPr id="22" name="21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9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105"/>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89105"/>
                                        </p:tgtEl>
                                        <p:attrNameLst>
                                          <p:attrName>style.opacity</p:attrName>
                                        </p:attrNameLst>
                                      </p:cBhvr>
                                      <p:to>
                                        <p:strVal val="0.5"/>
                                      </p:to>
                                    </p:set>
                                    <p:animEffect filter="image" prLst="opacity: 0.5">
                                      <p:cBhvr rctx="IE">
                                        <p:cTn id="9" dur="indefinite"/>
                                        <p:tgtEl>
                                          <p:spTgt spid="89105"/>
                                        </p:tgtEl>
                                      </p:cBhvr>
                                    </p:animEffect>
                                  </p:childTnLst>
                                </p:cTn>
                              </p:par>
                              <p:par>
                                <p:cTn id="10" presetID="0" presetClass="path" presetSubtype="0" accel="50000" decel="50000" fill="hold" nodeType="withEffect">
                                  <p:stCondLst>
                                    <p:cond delay="0"/>
                                  </p:stCondLst>
                                  <p:childTnLst>
                                    <p:animMotion origin="layout" path="M 0.0 -0.00069 L -0.29167 -0.17245 " pathEditMode="relative" rAng="0" ptsTypes="AA">
                                      <p:cBhvr>
                                        <p:cTn id="11" dur="1000" fill="hold"/>
                                        <p:tgtEl>
                                          <p:spTgt spid="89105"/>
                                        </p:tgtEl>
                                        <p:attrNameLst>
                                          <p:attrName>ppt_x</p:attrName>
                                          <p:attrName>ppt_y</p:attrName>
                                        </p:attrNameLst>
                                      </p:cBhvr>
                                      <p:rCtr x="-14600" y="-8600"/>
                                    </p:animMotion>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89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0"/>
                                        </p:tgtEl>
                                        <p:attrNameLst>
                                          <p:attrName>style.visibility</p:attrName>
                                        </p:attrNameLst>
                                      </p:cBhvr>
                                      <p:to>
                                        <p:strVal val="visible"/>
                                      </p:to>
                                    </p:set>
                                  </p:childTnLst>
                                </p:cTn>
                              </p:par>
                            </p:childTnLst>
                          </p:cTn>
                        </p:par>
                        <p:par>
                          <p:cTn id="19" fill="hold">
                            <p:stCondLst>
                              <p:cond delay="0"/>
                            </p:stCondLst>
                            <p:childTnLst>
                              <p:par>
                                <p:cTn id="20" presetID="56" presetClass="path" presetSubtype="0" fill="hold" grpId="1" nodeType="afterEffect">
                                  <p:stCondLst>
                                    <p:cond delay="0"/>
                                  </p:stCondLst>
                                  <p:childTnLst>
                                    <p:animMotion origin="layout" path="M 2.77556E-17 -1.11111E-6 L 0.175 -0.1 " pathEditMode="relative" rAng="0" ptsTypes="AA">
                                      <p:cBhvr>
                                        <p:cTn id="21" dur="900" fill="hold"/>
                                        <p:tgtEl>
                                          <p:spTgt spid="89090"/>
                                        </p:tgtEl>
                                        <p:attrNameLst>
                                          <p:attrName>ppt_x</p:attrName>
                                          <p:attrName>ppt_y</p:attrName>
                                        </p:attrNameLst>
                                      </p:cBhvr>
                                      <p:rCtr x="8700" y="-5000"/>
                                    </p:animMotion>
                                  </p:childTnLst>
                                </p:cTn>
                              </p:par>
                            </p:childTnLst>
                          </p:cTn>
                        </p:par>
                        <p:par>
                          <p:cTn id="22" fill="hold">
                            <p:stCondLst>
                              <p:cond delay="900"/>
                            </p:stCondLst>
                            <p:childTnLst>
                              <p:par>
                                <p:cTn id="23" presetID="56" presetClass="path" presetSubtype="0" fill="hold" grpId="2" nodeType="afterEffect">
                                  <p:stCondLst>
                                    <p:cond delay="0"/>
                                  </p:stCondLst>
                                  <p:childTnLst>
                                    <p:animMotion origin="layout" path="M 0.175 -0.1 L 0.23333 -0.13333 " pathEditMode="relative" rAng="0" ptsTypes="AA">
                                      <p:cBhvr>
                                        <p:cTn id="24" dur="300" fill="hold"/>
                                        <p:tgtEl>
                                          <p:spTgt spid="89090"/>
                                        </p:tgtEl>
                                        <p:attrNameLst>
                                          <p:attrName>ppt_x</p:attrName>
                                          <p:attrName>ppt_y</p:attrName>
                                        </p:attrNameLst>
                                      </p:cBhvr>
                                      <p:rCtr x="2900" y="-1700"/>
                                    </p:animMotion>
                                  </p:childTnLst>
                                </p:cTn>
                              </p:par>
                              <p:par>
                                <p:cTn id="25" presetID="6" presetClass="emph" presetSubtype="0" accel="50000" decel="50000" fill="hold" grpId="0" nodeType="withEffect">
                                  <p:stCondLst>
                                    <p:cond delay="0"/>
                                  </p:stCondLst>
                                  <p:childTnLst>
                                    <p:animScale>
                                      <p:cBhvr>
                                        <p:cTn id="26" dur="300" fill="hold"/>
                                        <p:tgtEl>
                                          <p:spTgt spid="89097"/>
                                        </p:tgtEl>
                                      </p:cBhvr>
                                      <p:by x="108000" y="108000"/>
                                    </p:animScale>
                                  </p:childTnLst>
                                </p:cTn>
                              </p:par>
                            </p:childTnLst>
                          </p:cTn>
                        </p:par>
                        <p:par>
                          <p:cTn id="27" fill="hold">
                            <p:stCondLst>
                              <p:cond delay="1200"/>
                            </p:stCondLst>
                            <p:childTnLst>
                              <p:par>
                                <p:cTn id="28" presetID="1" presetClass="entr" presetSubtype="0" fill="hold" grpId="0" nodeType="afterEffect">
                                  <p:stCondLst>
                                    <p:cond delay="0"/>
                                  </p:stCondLst>
                                  <p:childTnLst>
                                    <p:set>
                                      <p:cBhvr>
                                        <p:cTn id="29" dur="1" fill="hold">
                                          <p:stCondLst>
                                            <p:cond delay="0"/>
                                          </p:stCondLst>
                                        </p:cTn>
                                        <p:tgtEl>
                                          <p:spTgt spid="8909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9107"/>
                                        </p:tgtEl>
                                        <p:attrNameLst>
                                          <p:attrName>style.visibility</p:attrName>
                                        </p:attrNameLst>
                                      </p:cBhvr>
                                      <p:to>
                                        <p:strVal val="visible"/>
                                      </p:to>
                                    </p:set>
                                  </p:childTnLst>
                                </p:cTn>
                              </p:par>
                              <p:par>
                                <p:cTn id="34" presetID="9" presetClass="emph" presetSubtype="0" nodeType="withEffect">
                                  <p:stCondLst>
                                    <p:cond delay="0"/>
                                  </p:stCondLst>
                                  <p:childTnLst>
                                    <p:set>
                                      <p:cBhvr rctx="PPT">
                                        <p:cTn id="35" dur="indefinite"/>
                                        <p:tgtEl>
                                          <p:spTgt spid="89107"/>
                                        </p:tgtEl>
                                        <p:attrNameLst>
                                          <p:attrName>style.opacity</p:attrName>
                                        </p:attrNameLst>
                                      </p:cBhvr>
                                      <p:to>
                                        <p:strVal val="0.5"/>
                                      </p:to>
                                    </p:set>
                                    <p:animEffect filter="image" prLst="opacity: 0.5">
                                      <p:cBhvr rctx="IE">
                                        <p:cTn id="36" dur="indefinite"/>
                                        <p:tgtEl>
                                          <p:spTgt spid="89107"/>
                                        </p:tgtEl>
                                      </p:cBhvr>
                                    </p:animEffect>
                                  </p:childTnLst>
                                </p:cTn>
                              </p:par>
                              <p:par>
                                <p:cTn id="37" presetID="0" presetClass="path" presetSubtype="0" accel="50000" decel="50000" fill="hold" nodeType="withEffect">
                                  <p:stCondLst>
                                    <p:cond delay="0"/>
                                  </p:stCondLst>
                                  <p:childTnLst>
                                    <p:animMotion origin="layout" path="M -3.61111E-6 -2.59259E-6 L 0.28108 -0.16828 " pathEditMode="relative" rAng="0" ptsTypes="AA">
                                      <p:cBhvr>
                                        <p:cTn id="38" dur="1000" fill="hold"/>
                                        <p:tgtEl>
                                          <p:spTgt spid="89107"/>
                                        </p:tgtEl>
                                        <p:attrNameLst>
                                          <p:attrName>ppt_x</p:attrName>
                                          <p:attrName>ppt_y</p:attrName>
                                        </p:attrNameLst>
                                      </p:cBhvr>
                                      <p:rCtr x="14000" y="-8400"/>
                                    </p:animMotion>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8910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909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9101"/>
                                        </p:tgtEl>
                                        <p:attrNameLst>
                                          <p:attrName>style.visibility</p:attrName>
                                        </p:attrNameLst>
                                      </p:cBhvr>
                                      <p:to>
                                        <p:strVal val="visible"/>
                                      </p:to>
                                    </p:set>
                                  </p:childTnLst>
                                </p:cTn>
                              </p:par>
                            </p:childTnLst>
                          </p:cTn>
                        </p:par>
                        <p:par>
                          <p:cTn id="48" fill="hold">
                            <p:stCondLst>
                              <p:cond delay="0"/>
                            </p:stCondLst>
                            <p:childTnLst>
                              <p:par>
                                <p:cTn id="49" presetID="49" presetClass="path" presetSubtype="0" accel="50000" decel="50000" fill="hold" grpId="1" nodeType="afterEffect">
                                  <p:stCondLst>
                                    <p:cond delay="0"/>
                                  </p:stCondLst>
                                  <p:childTnLst>
                                    <p:animMotion origin="layout" path="M 0.0 4.44444E-6 L 0.225 0.13333 " pathEditMode="relative" rAng="0" ptsTypes="AA">
                                      <p:cBhvr>
                                        <p:cTn id="50" dur="1200" fill="hold"/>
                                        <p:tgtEl>
                                          <p:spTgt spid="89101"/>
                                        </p:tgtEl>
                                        <p:attrNameLst>
                                          <p:attrName>ppt_x</p:attrName>
                                          <p:attrName>ppt_y</p:attrName>
                                        </p:attrNameLst>
                                      </p:cBhvr>
                                      <p:rCtr x="11200" y="6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p:bldP spid="89090" grpId="1" animBg="1"/>
      <p:bldP spid="89090" grpId="2" animBg="1"/>
      <p:bldP spid="89097" grpId="0" animBg="1"/>
      <p:bldP spid="89098" grpId="0" animBg="1"/>
      <p:bldP spid="89099" grpId="0" animBg="1"/>
      <p:bldP spid="89101" grpId="0" animBg="1"/>
      <p:bldP spid="89101" grpId="1" animBg="1"/>
      <p:bldP spid="89103" grpId="0"/>
      <p:bldP spid="8910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Main advantages of P2P</a:t>
            </a:r>
            <a:endParaRPr lang="el-GR"/>
          </a:p>
        </p:txBody>
      </p:sp>
      <p:sp>
        <p:nvSpPr>
          <p:cNvPr id="77827" name="Rectangle 3"/>
          <p:cNvSpPr>
            <a:spLocks noGrp="1" noChangeArrowheads="1"/>
          </p:cNvSpPr>
          <p:nvPr>
            <p:ph type="body" idx="1"/>
          </p:nvPr>
        </p:nvSpPr>
        <p:spPr>
          <a:xfrm>
            <a:off x="536575" y="1905000"/>
            <a:ext cx="8061325" cy="4495800"/>
          </a:xfrm>
        </p:spPr>
        <p:txBody>
          <a:bodyPr/>
          <a:lstStyle/>
          <a:p>
            <a:pPr eaLnBrk="1" hangingPunct="1">
              <a:lnSpc>
                <a:spcPct val="80000"/>
              </a:lnSpc>
            </a:pPr>
            <a:r>
              <a:rPr lang="en-US" sz="1900"/>
              <a:t>Inherently scalable:</a:t>
            </a:r>
          </a:p>
          <a:p>
            <a:pPr lvl="1" eaLnBrk="1" hangingPunct="1">
              <a:lnSpc>
                <a:spcPct val="80000"/>
              </a:lnSpc>
            </a:pPr>
            <a:r>
              <a:rPr lang="en-US" sz="1900"/>
              <a:t>higher demand </a:t>
            </a:r>
            <a:r>
              <a:rPr lang="en-US" sz="1900">
                <a:sym typeface="Wingdings" pitchFamily="2" charset="2"/>
              </a:rPr>
              <a:t> higher contribution!</a:t>
            </a:r>
          </a:p>
          <a:p>
            <a:pPr lvl="1" eaLnBrk="1" hangingPunct="1">
              <a:lnSpc>
                <a:spcPct val="80000"/>
              </a:lnSpc>
            </a:pPr>
            <a:endParaRPr lang="en-US" sz="1900">
              <a:sym typeface="Wingdings" pitchFamily="2" charset="2"/>
            </a:endParaRPr>
          </a:p>
          <a:p>
            <a:pPr eaLnBrk="1" hangingPunct="1">
              <a:lnSpc>
                <a:spcPct val="80000"/>
              </a:lnSpc>
            </a:pPr>
            <a:r>
              <a:rPr lang="en-US" sz="1900"/>
              <a:t>Increased (massive) aggregate capacity</a:t>
            </a:r>
          </a:p>
          <a:p>
            <a:pPr eaLnBrk="1" hangingPunct="1">
              <a:lnSpc>
                <a:spcPct val="80000"/>
              </a:lnSpc>
            </a:pPr>
            <a:endParaRPr lang="en-US" sz="1900"/>
          </a:p>
          <a:p>
            <a:pPr eaLnBrk="1" hangingPunct="1">
              <a:lnSpc>
                <a:spcPct val="80000"/>
              </a:lnSpc>
            </a:pPr>
            <a:r>
              <a:rPr lang="en-US" sz="1900"/>
              <a:t>Utilize otherwise wasted resources</a:t>
            </a:r>
          </a:p>
          <a:p>
            <a:pPr eaLnBrk="1" hangingPunct="1">
              <a:lnSpc>
                <a:spcPct val="80000"/>
              </a:lnSpc>
            </a:pPr>
            <a:endParaRPr lang="en-US" sz="1900"/>
          </a:p>
          <a:p>
            <a:pPr eaLnBrk="1" hangingPunct="1">
              <a:lnSpc>
                <a:spcPct val="80000"/>
              </a:lnSpc>
            </a:pPr>
            <a:r>
              <a:rPr lang="en-US" sz="1900"/>
              <a:t>Distribute load and administration</a:t>
            </a:r>
            <a:endParaRPr lang="en-US" sz="2100"/>
          </a:p>
          <a:p>
            <a:pPr eaLnBrk="1" hangingPunct="1">
              <a:lnSpc>
                <a:spcPct val="80000"/>
              </a:lnSpc>
            </a:pPr>
            <a:endParaRPr lang="en-US" sz="1900"/>
          </a:p>
          <a:p>
            <a:pPr eaLnBrk="1" hangingPunct="1">
              <a:lnSpc>
                <a:spcPct val="80000"/>
              </a:lnSpc>
            </a:pPr>
            <a:r>
              <a:rPr lang="en-US" sz="1900"/>
              <a:t>Designed to be fault tolerant</a:t>
            </a:r>
          </a:p>
          <a:p>
            <a:pPr eaLnBrk="1" hangingPunct="1">
              <a:lnSpc>
                <a:spcPct val="80000"/>
              </a:lnSpc>
            </a:pPr>
            <a:endParaRPr lang="en-US" sz="1900"/>
          </a:p>
          <a:p>
            <a:pPr eaLnBrk="1" hangingPunct="1">
              <a:lnSpc>
                <a:spcPct val="80000"/>
              </a:lnSpc>
            </a:pPr>
            <a:r>
              <a:rPr lang="en-US" sz="1900"/>
              <a:t>Inherently handle dynamic conditions</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2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200"/>
                                        <p:tgtEl>
                                          <p:spTgt spid="778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827">
                                            <p:txEl>
                                              <p:pRg st="1" end="1"/>
                                            </p:txEl>
                                          </p:spTgt>
                                        </p:tgtEl>
                                        <p:attrNameLst>
                                          <p:attrName>style.visibility</p:attrName>
                                        </p:attrNameLst>
                                      </p:cBhvr>
                                      <p:to>
                                        <p:strVal val="visible"/>
                                      </p:to>
                                    </p:set>
                                    <p:animEffect transition="in" filter="fade">
                                      <p:cBhvr>
                                        <p:cTn id="10" dur="200"/>
                                        <p:tgtEl>
                                          <p:spTgt spid="778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animEffect transition="in" filter="fade">
                                      <p:cBhvr>
                                        <p:cTn id="15" dur="200"/>
                                        <p:tgtEl>
                                          <p:spTgt spid="7782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7827">
                                            <p:txEl>
                                              <p:pRg st="5" end="5"/>
                                            </p:txEl>
                                          </p:spTgt>
                                        </p:tgtEl>
                                        <p:attrNameLst>
                                          <p:attrName>style.visibility</p:attrName>
                                        </p:attrNameLst>
                                      </p:cBhvr>
                                      <p:to>
                                        <p:strVal val="visible"/>
                                      </p:to>
                                    </p:set>
                                    <p:animEffect transition="in" filter="fade">
                                      <p:cBhvr>
                                        <p:cTn id="20" dur="200"/>
                                        <p:tgtEl>
                                          <p:spTgt spid="7782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7827">
                                            <p:txEl>
                                              <p:pRg st="7" end="7"/>
                                            </p:txEl>
                                          </p:spTgt>
                                        </p:tgtEl>
                                        <p:attrNameLst>
                                          <p:attrName>style.visibility</p:attrName>
                                        </p:attrNameLst>
                                      </p:cBhvr>
                                      <p:to>
                                        <p:strVal val="visible"/>
                                      </p:to>
                                    </p:set>
                                    <p:animEffect transition="in" filter="fade">
                                      <p:cBhvr>
                                        <p:cTn id="25" dur="200"/>
                                        <p:tgtEl>
                                          <p:spTgt spid="77827">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7827">
                                            <p:txEl>
                                              <p:pRg st="9" end="9"/>
                                            </p:txEl>
                                          </p:spTgt>
                                        </p:tgtEl>
                                        <p:attrNameLst>
                                          <p:attrName>style.visibility</p:attrName>
                                        </p:attrNameLst>
                                      </p:cBhvr>
                                      <p:to>
                                        <p:strVal val="visible"/>
                                      </p:to>
                                    </p:set>
                                    <p:animEffect transition="in" filter="fade">
                                      <p:cBhvr>
                                        <p:cTn id="30" dur="200"/>
                                        <p:tgtEl>
                                          <p:spTgt spid="77827">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827">
                                            <p:txEl>
                                              <p:pRg st="11" end="11"/>
                                            </p:txEl>
                                          </p:spTgt>
                                        </p:tgtEl>
                                        <p:attrNameLst>
                                          <p:attrName>style.visibility</p:attrName>
                                        </p:attrNameLst>
                                      </p:cBhvr>
                                      <p:to>
                                        <p:strVal val="visible"/>
                                      </p:to>
                                    </p:set>
                                    <p:animEffect transition="in" filter="fade">
                                      <p:cBhvr>
                                        <p:cTn id="35" dur="200"/>
                                        <p:tgtEl>
                                          <p:spTgt spid="778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Peer-to-Peer</a:t>
            </a:r>
            <a:br>
              <a:rPr lang="en-US" dirty="0"/>
            </a:br>
            <a:r>
              <a:rPr lang="en-US" dirty="0"/>
              <a:t>Issues</a:t>
            </a:r>
          </a:p>
        </p:txBody>
      </p:sp>
      <p:sp>
        <p:nvSpPr>
          <p:cNvPr id="5" name="Subtitle 4"/>
          <p:cNvSpPr>
            <a:spLocks noGrp="1"/>
          </p:cNvSpPr>
          <p:nvPr>
            <p:ph type="subTitle" idx="1"/>
          </p:nvPr>
        </p:nvSpPr>
        <p:spPr/>
        <p:txBody>
          <a:bodyPr/>
          <a:lstStyle/>
          <a:p>
            <a:endParaRPr lang="en-US"/>
          </a:p>
        </p:txBody>
      </p:sp>
      <p:sp>
        <p:nvSpPr>
          <p:cNvPr id="6" name="5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64"/>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pPr algn="ctr"/>
            <a:r>
              <a:rPr lang="en-US"/>
              <a:t>Brainteaser!</a:t>
            </a:r>
          </a:p>
        </p:txBody>
      </p:sp>
      <p:sp>
        <p:nvSpPr>
          <p:cNvPr id="43011" name="Content Placeholder 4"/>
          <p:cNvSpPr>
            <a:spLocks noGrp="1"/>
          </p:cNvSpPr>
          <p:nvPr>
            <p:ph idx="1"/>
          </p:nvPr>
        </p:nvSpPr>
        <p:spPr/>
        <p:txBody>
          <a:bodyPr>
            <a:normAutofit/>
          </a:bodyPr>
          <a:lstStyle/>
          <a:p>
            <a:r>
              <a:rPr lang="en-US" dirty="0"/>
              <a:t>What if you had to build a system for…</a:t>
            </a:r>
          </a:p>
          <a:p>
            <a:pPr lvl="1"/>
            <a:r>
              <a:rPr lang="en-US" dirty="0"/>
              <a:t>Storing </a:t>
            </a:r>
            <a:r>
              <a:rPr lang="en-US" dirty="0" err="1"/>
              <a:t>Facebook’s</a:t>
            </a:r>
            <a:r>
              <a:rPr lang="en-US" dirty="0"/>
              <a:t> </a:t>
            </a:r>
            <a:r>
              <a:rPr lang="en-US" b="1" dirty="0">
                <a:solidFill>
                  <a:srgbClr val="C00000"/>
                </a:solidFill>
              </a:rPr>
              <a:t>250.000.000.000 photos </a:t>
            </a:r>
            <a:r>
              <a:rPr lang="en-US" dirty="0"/>
              <a:t>?  (TheVerge.com – Sep 2013)</a:t>
            </a:r>
          </a:p>
          <a:p>
            <a:pPr lvl="1"/>
            <a:r>
              <a:rPr lang="en-US" dirty="0"/>
              <a:t>Adding </a:t>
            </a:r>
            <a:r>
              <a:rPr lang="en-US" b="1" dirty="0">
                <a:solidFill>
                  <a:srgbClr val="C00000"/>
                </a:solidFill>
              </a:rPr>
              <a:t>350.000.000 photos per day</a:t>
            </a:r>
            <a:r>
              <a:rPr lang="en-US" dirty="0"/>
              <a:t>? (BusinessInsider.com – Sep 2013)</a:t>
            </a:r>
          </a:p>
          <a:p>
            <a:pPr lvl="1"/>
            <a:r>
              <a:rPr lang="en-US" dirty="0"/>
              <a:t>Each of them in 4 different sizes …</a:t>
            </a:r>
          </a:p>
          <a:p>
            <a:endParaRPr lang="en-US" dirty="0"/>
          </a:p>
          <a:p>
            <a:r>
              <a:rPr lang="en-US" dirty="0"/>
              <a:t>How would you…</a:t>
            </a:r>
          </a:p>
          <a:p>
            <a:pPr lvl="1"/>
            <a:r>
              <a:rPr lang="en-US" dirty="0"/>
              <a:t>Manage Amazon’s infrastructure?</a:t>
            </a:r>
          </a:p>
          <a:p>
            <a:pPr lvl="1"/>
            <a:r>
              <a:rPr lang="en-US" dirty="0"/>
              <a:t>Compute Google’s scores (page ranks), answering queries , calculating statistics on the Web graph, etc.?</a:t>
            </a:r>
          </a:p>
          <a:p>
            <a:endParaRPr lang="en-US" dirty="0"/>
          </a:p>
          <a:p>
            <a:r>
              <a:rPr lang="en-US" dirty="0"/>
              <a:t>Hint keywords:</a:t>
            </a:r>
          </a:p>
          <a:p>
            <a:pPr lvl="1"/>
            <a:r>
              <a:rPr lang="en-US" b="1" dirty="0">
                <a:solidFill>
                  <a:srgbClr val="C00000"/>
                </a:solidFill>
              </a:rPr>
              <a:t>decentralization</a:t>
            </a:r>
          </a:p>
          <a:p>
            <a:pPr lvl="1"/>
            <a:r>
              <a:rPr lang="en-US" b="1" dirty="0">
                <a:solidFill>
                  <a:srgbClr val="C00000"/>
                </a:solidFill>
              </a:rPr>
              <a:t>large-scale systems</a:t>
            </a:r>
          </a:p>
          <a:p>
            <a:pPr lvl="1"/>
            <a:r>
              <a:rPr lang="en-US" dirty="0"/>
              <a:t>massively </a:t>
            </a:r>
            <a:r>
              <a:rPr lang="en-US" b="1" dirty="0">
                <a:solidFill>
                  <a:srgbClr val="C00000"/>
                </a:solidFill>
              </a:rPr>
              <a:t>distributed</a:t>
            </a:r>
            <a:r>
              <a:rPr lang="en-US" dirty="0"/>
              <a:t> approaches</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9" end="9"/>
                                            </p:txEl>
                                          </p:spTgt>
                                        </p:tgtEl>
                                        <p:attrNameLst>
                                          <p:attrName>style.visibility</p:attrName>
                                        </p:attrNameLst>
                                      </p:cBhvr>
                                      <p:to>
                                        <p:strVal val="visible"/>
                                      </p:to>
                                    </p:set>
                                    <p:animEffect transition="in" filter="fade">
                                      <p:cBhvr>
                                        <p:cTn id="7" dur="200"/>
                                        <p:tgtEl>
                                          <p:spTgt spid="43011">
                                            <p:txEl>
                                              <p:pRg st="9" end="9"/>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11">
                                            <p:txEl>
                                              <p:pRg st="10" end="10"/>
                                            </p:txEl>
                                          </p:spTgt>
                                        </p:tgtEl>
                                        <p:attrNameLst>
                                          <p:attrName>style.visibility</p:attrName>
                                        </p:attrNameLst>
                                      </p:cBhvr>
                                      <p:to>
                                        <p:strVal val="visible"/>
                                      </p:to>
                                    </p:set>
                                    <p:animEffect transition="in" filter="fade">
                                      <p:cBhvr>
                                        <p:cTn id="10" dur="200"/>
                                        <p:tgtEl>
                                          <p:spTgt spid="43011">
                                            <p:txEl>
                                              <p:pRg st="10" end="1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011">
                                            <p:txEl>
                                              <p:pRg st="11" end="11"/>
                                            </p:txEl>
                                          </p:spTgt>
                                        </p:tgtEl>
                                        <p:attrNameLst>
                                          <p:attrName>style.visibility</p:attrName>
                                        </p:attrNameLst>
                                      </p:cBhvr>
                                      <p:to>
                                        <p:strVal val="visible"/>
                                      </p:to>
                                    </p:set>
                                    <p:animEffect transition="in" filter="fade">
                                      <p:cBhvr>
                                        <p:cTn id="13" dur="200"/>
                                        <p:tgtEl>
                                          <p:spTgt spid="43011">
                                            <p:txEl>
                                              <p:pRg st="11" end="1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011">
                                            <p:txEl>
                                              <p:pRg st="12" end="12"/>
                                            </p:txEl>
                                          </p:spTgt>
                                        </p:tgtEl>
                                        <p:attrNameLst>
                                          <p:attrName>style.visibility</p:attrName>
                                        </p:attrNameLst>
                                      </p:cBhvr>
                                      <p:to>
                                        <p:strVal val="visible"/>
                                      </p:to>
                                    </p:set>
                                    <p:animEffect transition="in" filter="fade">
                                      <p:cBhvr>
                                        <p:cTn id="16" dur="200"/>
                                        <p:tgtEl>
                                          <p:spTgt spid="430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flipV="1">
            <a:off x="684213" y="4365625"/>
            <a:ext cx="7704137" cy="1871663"/>
          </a:xfrm>
          <a:prstGeom prst="flowChartManualOperation">
            <a:avLst/>
          </a:prstGeom>
          <a:solidFill>
            <a:srgbClr val="FFFF99"/>
          </a:solidFill>
          <a:ln w="9525">
            <a:solidFill>
              <a:schemeClr val="tx1"/>
            </a:solidFill>
            <a:miter lim="800000"/>
            <a:headEnd/>
            <a:tailEnd/>
          </a:ln>
        </p:spPr>
        <p:txBody>
          <a:bodyPr wrap="none" anchor="ctr"/>
          <a:lstStyle/>
          <a:p>
            <a:endParaRPr lang="en-US"/>
          </a:p>
        </p:txBody>
      </p:sp>
      <p:pic>
        <p:nvPicPr>
          <p:cNvPr id="91139" name="Picture 3"/>
          <p:cNvPicPr>
            <a:picLocks noChangeAspect="1" noChangeArrowheads="1"/>
          </p:cNvPicPr>
          <p:nvPr/>
        </p:nvPicPr>
        <p:blipFill>
          <a:blip r:embed="rId4" cstate="print"/>
          <a:srcRect/>
          <a:stretch>
            <a:fillRect/>
          </a:stretch>
        </p:blipFill>
        <p:spPr bwMode="auto">
          <a:xfrm>
            <a:off x="6804025" y="5084763"/>
            <a:ext cx="219075" cy="447675"/>
          </a:xfrm>
          <a:prstGeom prst="rect">
            <a:avLst/>
          </a:prstGeom>
          <a:noFill/>
          <a:ln w="9525">
            <a:noFill/>
            <a:miter lim="800000"/>
            <a:headEnd/>
            <a:tailEnd/>
          </a:ln>
          <a:effectLst>
            <a:outerShdw dist="35921" dir="2700000" algn="ctr" rotWithShape="0">
              <a:schemeClr val="bg2"/>
            </a:outerShdw>
          </a:effectLst>
        </p:spPr>
      </p:pic>
      <p:pic>
        <p:nvPicPr>
          <p:cNvPr id="91140" name="Picture 4"/>
          <p:cNvPicPr>
            <a:picLocks noChangeAspect="1" noChangeArrowheads="1"/>
          </p:cNvPicPr>
          <p:nvPr/>
        </p:nvPicPr>
        <p:blipFill>
          <a:blip r:embed="rId4" cstate="print"/>
          <a:srcRect/>
          <a:stretch>
            <a:fillRect/>
          </a:stretch>
        </p:blipFill>
        <p:spPr bwMode="auto">
          <a:xfrm>
            <a:off x="2700338" y="4437063"/>
            <a:ext cx="219075" cy="447675"/>
          </a:xfrm>
          <a:prstGeom prst="rect">
            <a:avLst/>
          </a:prstGeom>
          <a:noFill/>
          <a:ln w="9525">
            <a:noFill/>
            <a:miter lim="800000"/>
            <a:headEnd/>
            <a:tailEnd/>
          </a:ln>
          <a:effectLst>
            <a:outerShdw dist="35921" dir="2700000" algn="ctr" rotWithShape="0">
              <a:schemeClr val="bg2"/>
            </a:outerShdw>
          </a:effectLst>
        </p:spPr>
      </p:pic>
      <p:grpSp>
        <p:nvGrpSpPr>
          <p:cNvPr id="2" name="Group 5"/>
          <p:cNvGrpSpPr>
            <a:grpSpLocks/>
          </p:cNvGrpSpPr>
          <p:nvPr/>
        </p:nvGrpSpPr>
        <p:grpSpPr bwMode="auto">
          <a:xfrm>
            <a:off x="2127250" y="4652963"/>
            <a:ext cx="4824413" cy="1528762"/>
            <a:chOff x="1340" y="2931"/>
            <a:chExt cx="3039" cy="963"/>
          </a:xfrm>
        </p:grpSpPr>
        <p:grpSp>
          <p:nvGrpSpPr>
            <p:cNvPr id="3" name="Group 6"/>
            <p:cNvGrpSpPr>
              <a:grpSpLocks/>
            </p:cNvGrpSpPr>
            <p:nvPr/>
          </p:nvGrpSpPr>
          <p:grpSpPr bwMode="auto">
            <a:xfrm>
              <a:off x="3742" y="3385"/>
              <a:ext cx="363" cy="135"/>
              <a:chOff x="4785" y="2160"/>
              <a:chExt cx="363" cy="135"/>
            </a:xfrm>
          </p:grpSpPr>
          <p:sp>
            <p:nvSpPr>
              <p:cNvPr id="31839" name="Oval 7"/>
              <p:cNvSpPr>
                <a:spLocks noChangeArrowheads="1"/>
              </p:cNvSpPr>
              <p:nvPr/>
            </p:nvSpPr>
            <p:spPr bwMode="auto">
              <a:xfrm>
                <a:off x="4785" y="2160"/>
                <a:ext cx="363" cy="135"/>
              </a:xfrm>
              <a:prstGeom prst="ellipse">
                <a:avLst/>
              </a:prstGeom>
              <a:solidFill>
                <a:schemeClr val="hlink"/>
              </a:solidFill>
              <a:ln w="9525">
                <a:round/>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p>
            </p:txBody>
          </p:sp>
          <p:grpSp>
            <p:nvGrpSpPr>
              <p:cNvPr id="4" name="Group 8"/>
              <p:cNvGrpSpPr>
                <a:grpSpLocks/>
              </p:cNvGrpSpPr>
              <p:nvPr/>
            </p:nvGrpSpPr>
            <p:grpSpPr bwMode="auto">
              <a:xfrm>
                <a:off x="4876" y="2205"/>
                <a:ext cx="182" cy="46"/>
                <a:chOff x="2971" y="2704"/>
                <a:chExt cx="362" cy="91"/>
              </a:xfrm>
            </p:grpSpPr>
            <p:sp>
              <p:nvSpPr>
                <p:cNvPr id="31841" name="Freeform 9"/>
                <p:cNvSpPr>
                  <a:spLocks/>
                </p:cNvSpPr>
                <p:nvPr/>
              </p:nvSpPr>
              <p:spPr bwMode="auto">
                <a:xfrm>
                  <a:off x="3016" y="2704"/>
                  <a:ext cx="317" cy="91"/>
                </a:xfrm>
                <a:custGeom>
                  <a:avLst/>
                  <a:gdLst>
                    <a:gd name="T0" fmla="*/ 0 w 317"/>
                    <a:gd name="T1" fmla="*/ 0 h 91"/>
                    <a:gd name="T2" fmla="*/ 91 w 317"/>
                    <a:gd name="T3" fmla="*/ 0 h 91"/>
                    <a:gd name="T4" fmla="*/ 181 w 317"/>
                    <a:gd name="T5" fmla="*/ 91 h 91"/>
                    <a:gd name="T6" fmla="*/ 317 w 317"/>
                    <a:gd name="T7" fmla="*/ 91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0"/>
                      </a:moveTo>
                      <a:lnTo>
                        <a:pt x="91" y="0"/>
                      </a:lnTo>
                      <a:lnTo>
                        <a:pt x="181" y="91"/>
                      </a:lnTo>
                      <a:lnTo>
                        <a:pt x="317" y="91"/>
                      </a:lnTo>
                    </a:path>
                  </a:pathLst>
                </a:custGeom>
                <a:noFill/>
                <a:ln w="28575" cmpd="sng">
                  <a:solidFill>
                    <a:schemeClr val="bg1"/>
                  </a:solidFill>
                  <a:round/>
                  <a:headEnd type="none" w="med" len="med"/>
                  <a:tailEnd type="none" w="med" len="med"/>
                </a:ln>
              </p:spPr>
              <p:txBody>
                <a:bodyPr/>
                <a:lstStyle/>
                <a:p>
                  <a:endParaRPr lang="en-US"/>
                </a:p>
              </p:txBody>
            </p:sp>
            <p:sp>
              <p:nvSpPr>
                <p:cNvPr id="31842" name="Freeform 10"/>
                <p:cNvSpPr>
                  <a:spLocks/>
                </p:cNvSpPr>
                <p:nvPr/>
              </p:nvSpPr>
              <p:spPr bwMode="auto">
                <a:xfrm>
                  <a:off x="2971" y="2704"/>
                  <a:ext cx="317" cy="91"/>
                </a:xfrm>
                <a:custGeom>
                  <a:avLst/>
                  <a:gdLst>
                    <a:gd name="T0" fmla="*/ 0 w 317"/>
                    <a:gd name="T1" fmla="*/ 91 h 91"/>
                    <a:gd name="T2" fmla="*/ 136 w 317"/>
                    <a:gd name="T3" fmla="*/ 91 h 91"/>
                    <a:gd name="T4" fmla="*/ 227 w 317"/>
                    <a:gd name="T5" fmla="*/ 0 h 91"/>
                    <a:gd name="T6" fmla="*/ 317 w 317"/>
                    <a:gd name="T7" fmla="*/ 0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91"/>
                      </a:moveTo>
                      <a:lnTo>
                        <a:pt x="136" y="91"/>
                      </a:lnTo>
                      <a:lnTo>
                        <a:pt x="227" y="0"/>
                      </a:lnTo>
                      <a:lnTo>
                        <a:pt x="317" y="0"/>
                      </a:lnTo>
                    </a:path>
                  </a:pathLst>
                </a:custGeom>
                <a:noFill/>
                <a:ln w="28575" cmpd="sng">
                  <a:solidFill>
                    <a:schemeClr val="bg1"/>
                  </a:solidFill>
                  <a:round/>
                  <a:headEnd type="none" w="med" len="med"/>
                  <a:tailEnd type="none" w="med" len="med"/>
                </a:ln>
              </p:spPr>
              <p:txBody>
                <a:bodyPr/>
                <a:lstStyle/>
                <a:p>
                  <a:endParaRPr lang="en-US"/>
                </a:p>
              </p:txBody>
            </p:sp>
          </p:grpSp>
        </p:grpSp>
        <p:cxnSp>
          <p:nvCxnSpPr>
            <p:cNvPr id="31793" name="AutoShape 11"/>
            <p:cNvCxnSpPr>
              <a:cxnSpLocks noChangeShapeType="1"/>
              <a:stCxn id="31839" idx="5"/>
            </p:cNvCxnSpPr>
            <p:nvPr/>
          </p:nvCxnSpPr>
          <p:spPr bwMode="auto">
            <a:xfrm>
              <a:off x="4052" y="3500"/>
              <a:ext cx="189" cy="71"/>
            </a:xfrm>
            <a:prstGeom prst="straightConnector1">
              <a:avLst/>
            </a:prstGeom>
            <a:noFill/>
            <a:ln w="9525">
              <a:solidFill>
                <a:schemeClr val="tx1"/>
              </a:solidFill>
              <a:round/>
              <a:headEnd/>
              <a:tailEnd/>
            </a:ln>
          </p:spPr>
        </p:cxnSp>
        <p:cxnSp>
          <p:nvCxnSpPr>
            <p:cNvPr id="31794" name="AutoShape 12"/>
            <p:cNvCxnSpPr>
              <a:cxnSpLocks noChangeShapeType="1"/>
              <a:stCxn id="31839" idx="7"/>
            </p:cNvCxnSpPr>
            <p:nvPr/>
          </p:nvCxnSpPr>
          <p:spPr bwMode="auto">
            <a:xfrm flipV="1">
              <a:off x="4052" y="3344"/>
              <a:ext cx="234" cy="61"/>
            </a:xfrm>
            <a:prstGeom prst="straightConnector1">
              <a:avLst/>
            </a:prstGeom>
            <a:noFill/>
            <a:ln w="9525">
              <a:solidFill>
                <a:schemeClr val="tx1"/>
              </a:solidFill>
              <a:round/>
              <a:headEnd/>
              <a:tailEnd/>
            </a:ln>
          </p:spPr>
        </p:cxnSp>
        <p:cxnSp>
          <p:nvCxnSpPr>
            <p:cNvPr id="31795" name="AutoShape 13"/>
            <p:cNvCxnSpPr>
              <a:cxnSpLocks noChangeShapeType="1"/>
              <a:stCxn id="31839" idx="0"/>
            </p:cNvCxnSpPr>
            <p:nvPr/>
          </p:nvCxnSpPr>
          <p:spPr bwMode="auto">
            <a:xfrm flipV="1">
              <a:off x="3924" y="3208"/>
              <a:ext cx="135" cy="177"/>
            </a:xfrm>
            <a:prstGeom prst="straightConnector1">
              <a:avLst/>
            </a:prstGeom>
            <a:noFill/>
            <a:ln w="9525">
              <a:solidFill>
                <a:schemeClr val="tx1"/>
              </a:solidFill>
              <a:round/>
              <a:headEnd/>
              <a:tailEnd/>
            </a:ln>
          </p:spPr>
        </p:cxnSp>
        <p:cxnSp>
          <p:nvCxnSpPr>
            <p:cNvPr id="31796" name="AutoShape 14"/>
            <p:cNvCxnSpPr>
              <a:cxnSpLocks noChangeShapeType="1"/>
              <a:stCxn id="31839" idx="4"/>
            </p:cNvCxnSpPr>
            <p:nvPr/>
          </p:nvCxnSpPr>
          <p:spPr bwMode="auto">
            <a:xfrm>
              <a:off x="3924" y="3520"/>
              <a:ext cx="90" cy="187"/>
            </a:xfrm>
            <a:prstGeom prst="straightConnector1">
              <a:avLst/>
            </a:prstGeom>
            <a:noFill/>
            <a:ln w="9525">
              <a:solidFill>
                <a:schemeClr val="tx1"/>
              </a:solidFill>
              <a:round/>
              <a:headEnd/>
              <a:tailEnd/>
            </a:ln>
          </p:spPr>
        </p:cxnSp>
        <p:grpSp>
          <p:nvGrpSpPr>
            <p:cNvPr id="5" name="Group 15"/>
            <p:cNvGrpSpPr>
              <a:grpSpLocks/>
            </p:cNvGrpSpPr>
            <p:nvPr/>
          </p:nvGrpSpPr>
          <p:grpSpPr bwMode="auto">
            <a:xfrm>
              <a:off x="3016" y="2976"/>
              <a:ext cx="363" cy="135"/>
              <a:chOff x="4785" y="2160"/>
              <a:chExt cx="363" cy="135"/>
            </a:xfrm>
          </p:grpSpPr>
          <p:sp>
            <p:nvSpPr>
              <p:cNvPr id="31835" name="Oval 16"/>
              <p:cNvSpPr>
                <a:spLocks noChangeArrowheads="1"/>
              </p:cNvSpPr>
              <p:nvPr/>
            </p:nvSpPr>
            <p:spPr bwMode="auto">
              <a:xfrm>
                <a:off x="4785" y="2160"/>
                <a:ext cx="363" cy="135"/>
              </a:xfrm>
              <a:prstGeom prst="ellipse">
                <a:avLst/>
              </a:prstGeom>
              <a:solidFill>
                <a:schemeClr val="hlink"/>
              </a:solidFill>
              <a:ln w="9525">
                <a:round/>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p>
            </p:txBody>
          </p:sp>
          <p:grpSp>
            <p:nvGrpSpPr>
              <p:cNvPr id="6" name="Group 17"/>
              <p:cNvGrpSpPr>
                <a:grpSpLocks/>
              </p:cNvGrpSpPr>
              <p:nvPr/>
            </p:nvGrpSpPr>
            <p:grpSpPr bwMode="auto">
              <a:xfrm>
                <a:off x="4876" y="2205"/>
                <a:ext cx="182" cy="46"/>
                <a:chOff x="2971" y="2704"/>
                <a:chExt cx="362" cy="91"/>
              </a:xfrm>
            </p:grpSpPr>
            <p:sp>
              <p:nvSpPr>
                <p:cNvPr id="31837" name="Freeform 18"/>
                <p:cNvSpPr>
                  <a:spLocks/>
                </p:cNvSpPr>
                <p:nvPr/>
              </p:nvSpPr>
              <p:spPr bwMode="auto">
                <a:xfrm>
                  <a:off x="3016" y="2704"/>
                  <a:ext cx="317" cy="91"/>
                </a:xfrm>
                <a:custGeom>
                  <a:avLst/>
                  <a:gdLst>
                    <a:gd name="T0" fmla="*/ 0 w 317"/>
                    <a:gd name="T1" fmla="*/ 0 h 91"/>
                    <a:gd name="T2" fmla="*/ 91 w 317"/>
                    <a:gd name="T3" fmla="*/ 0 h 91"/>
                    <a:gd name="T4" fmla="*/ 181 w 317"/>
                    <a:gd name="T5" fmla="*/ 91 h 91"/>
                    <a:gd name="T6" fmla="*/ 317 w 317"/>
                    <a:gd name="T7" fmla="*/ 91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0"/>
                      </a:moveTo>
                      <a:lnTo>
                        <a:pt x="91" y="0"/>
                      </a:lnTo>
                      <a:lnTo>
                        <a:pt x="181" y="91"/>
                      </a:lnTo>
                      <a:lnTo>
                        <a:pt x="317" y="91"/>
                      </a:lnTo>
                    </a:path>
                  </a:pathLst>
                </a:custGeom>
                <a:noFill/>
                <a:ln w="28575" cmpd="sng">
                  <a:solidFill>
                    <a:schemeClr val="bg1"/>
                  </a:solidFill>
                  <a:round/>
                  <a:headEnd type="none" w="med" len="med"/>
                  <a:tailEnd type="none" w="med" len="med"/>
                </a:ln>
              </p:spPr>
              <p:txBody>
                <a:bodyPr/>
                <a:lstStyle/>
                <a:p>
                  <a:endParaRPr lang="en-US"/>
                </a:p>
              </p:txBody>
            </p:sp>
            <p:sp>
              <p:nvSpPr>
                <p:cNvPr id="31838" name="Freeform 19"/>
                <p:cNvSpPr>
                  <a:spLocks/>
                </p:cNvSpPr>
                <p:nvPr/>
              </p:nvSpPr>
              <p:spPr bwMode="auto">
                <a:xfrm>
                  <a:off x="2971" y="2704"/>
                  <a:ext cx="317" cy="91"/>
                </a:xfrm>
                <a:custGeom>
                  <a:avLst/>
                  <a:gdLst>
                    <a:gd name="T0" fmla="*/ 0 w 317"/>
                    <a:gd name="T1" fmla="*/ 91 h 91"/>
                    <a:gd name="T2" fmla="*/ 136 w 317"/>
                    <a:gd name="T3" fmla="*/ 91 h 91"/>
                    <a:gd name="T4" fmla="*/ 227 w 317"/>
                    <a:gd name="T5" fmla="*/ 0 h 91"/>
                    <a:gd name="T6" fmla="*/ 317 w 317"/>
                    <a:gd name="T7" fmla="*/ 0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91"/>
                      </a:moveTo>
                      <a:lnTo>
                        <a:pt x="136" y="91"/>
                      </a:lnTo>
                      <a:lnTo>
                        <a:pt x="227" y="0"/>
                      </a:lnTo>
                      <a:lnTo>
                        <a:pt x="317" y="0"/>
                      </a:lnTo>
                    </a:path>
                  </a:pathLst>
                </a:custGeom>
                <a:noFill/>
                <a:ln w="28575" cmpd="sng">
                  <a:solidFill>
                    <a:schemeClr val="bg1"/>
                  </a:solidFill>
                  <a:round/>
                  <a:headEnd type="none" w="med" len="med"/>
                  <a:tailEnd type="none" w="med" len="med"/>
                </a:ln>
              </p:spPr>
              <p:txBody>
                <a:bodyPr/>
                <a:lstStyle/>
                <a:p>
                  <a:endParaRPr lang="en-US"/>
                </a:p>
              </p:txBody>
            </p:sp>
          </p:grpSp>
        </p:grpSp>
        <p:grpSp>
          <p:nvGrpSpPr>
            <p:cNvPr id="7" name="Group 20"/>
            <p:cNvGrpSpPr>
              <a:grpSpLocks/>
            </p:cNvGrpSpPr>
            <p:nvPr/>
          </p:nvGrpSpPr>
          <p:grpSpPr bwMode="auto">
            <a:xfrm>
              <a:off x="1927" y="2976"/>
              <a:ext cx="363" cy="135"/>
              <a:chOff x="4785" y="2160"/>
              <a:chExt cx="363" cy="135"/>
            </a:xfrm>
          </p:grpSpPr>
          <p:sp>
            <p:nvSpPr>
              <p:cNvPr id="31831" name="Oval 21"/>
              <p:cNvSpPr>
                <a:spLocks noChangeArrowheads="1"/>
              </p:cNvSpPr>
              <p:nvPr/>
            </p:nvSpPr>
            <p:spPr bwMode="auto">
              <a:xfrm>
                <a:off x="4785" y="2160"/>
                <a:ext cx="363" cy="135"/>
              </a:xfrm>
              <a:prstGeom prst="ellipse">
                <a:avLst/>
              </a:prstGeom>
              <a:solidFill>
                <a:schemeClr val="hlink"/>
              </a:solidFill>
              <a:ln w="9525">
                <a:round/>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p>
            </p:txBody>
          </p:sp>
          <p:grpSp>
            <p:nvGrpSpPr>
              <p:cNvPr id="8" name="Group 22"/>
              <p:cNvGrpSpPr>
                <a:grpSpLocks/>
              </p:cNvGrpSpPr>
              <p:nvPr/>
            </p:nvGrpSpPr>
            <p:grpSpPr bwMode="auto">
              <a:xfrm>
                <a:off x="4876" y="2205"/>
                <a:ext cx="182" cy="46"/>
                <a:chOff x="2971" y="2704"/>
                <a:chExt cx="362" cy="91"/>
              </a:xfrm>
            </p:grpSpPr>
            <p:sp>
              <p:nvSpPr>
                <p:cNvPr id="31833" name="Freeform 23"/>
                <p:cNvSpPr>
                  <a:spLocks/>
                </p:cNvSpPr>
                <p:nvPr/>
              </p:nvSpPr>
              <p:spPr bwMode="auto">
                <a:xfrm>
                  <a:off x="3016" y="2704"/>
                  <a:ext cx="317" cy="91"/>
                </a:xfrm>
                <a:custGeom>
                  <a:avLst/>
                  <a:gdLst>
                    <a:gd name="T0" fmla="*/ 0 w 317"/>
                    <a:gd name="T1" fmla="*/ 0 h 91"/>
                    <a:gd name="T2" fmla="*/ 91 w 317"/>
                    <a:gd name="T3" fmla="*/ 0 h 91"/>
                    <a:gd name="T4" fmla="*/ 181 w 317"/>
                    <a:gd name="T5" fmla="*/ 91 h 91"/>
                    <a:gd name="T6" fmla="*/ 317 w 317"/>
                    <a:gd name="T7" fmla="*/ 91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0"/>
                      </a:moveTo>
                      <a:lnTo>
                        <a:pt x="91" y="0"/>
                      </a:lnTo>
                      <a:lnTo>
                        <a:pt x="181" y="91"/>
                      </a:lnTo>
                      <a:lnTo>
                        <a:pt x="317" y="91"/>
                      </a:lnTo>
                    </a:path>
                  </a:pathLst>
                </a:custGeom>
                <a:noFill/>
                <a:ln w="28575" cmpd="sng">
                  <a:solidFill>
                    <a:schemeClr val="bg1"/>
                  </a:solidFill>
                  <a:round/>
                  <a:headEnd type="none" w="med" len="med"/>
                  <a:tailEnd type="none" w="med" len="med"/>
                </a:ln>
              </p:spPr>
              <p:txBody>
                <a:bodyPr/>
                <a:lstStyle/>
                <a:p>
                  <a:endParaRPr lang="en-US"/>
                </a:p>
              </p:txBody>
            </p:sp>
            <p:sp>
              <p:nvSpPr>
                <p:cNvPr id="31834" name="Freeform 24"/>
                <p:cNvSpPr>
                  <a:spLocks/>
                </p:cNvSpPr>
                <p:nvPr/>
              </p:nvSpPr>
              <p:spPr bwMode="auto">
                <a:xfrm>
                  <a:off x="2971" y="2704"/>
                  <a:ext cx="317" cy="91"/>
                </a:xfrm>
                <a:custGeom>
                  <a:avLst/>
                  <a:gdLst>
                    <a:gd name="T0" fmla="*/ 0 w 317"/>
                    <a:gd name="T1" fmla="*/ 91 h 91"/>
                    <a:gd name="T2" fmla="*/ 136 w 317"/>
                    <a:gd name="T3" fmla="*/ 91 h 91"/>
                    <a:gd name="T4" fmla="*/ 227 w 317"/>
                    <a:gd name="T5" fmla="*/ 0 h 91"/>
                    <a:gd name="T6" fmla="*/ 317 w 317"/>
                    <a:gd name="T7" fmla="*/ 0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91"/>
                      </a:moveTo>
                      <a:lnTo>
                        <a:pt x="136" y="91"/>
                      </a:lnTo>
                      <a:lnTo>
                        <a:pt x="227" y="0"/>
                      </a:lnTo>
                      <a:lnTo>
                        <a:pt x="317" y="0"/>
                      </a:lnTo>
                    </a:path>
                  </a:pathLst>
                </a:custGeom>
                <a:noFill/>
                <a:ln w="28575" cmpd="sng">
                  <a:solidFill>
                    <a:schemeClr val="bg1"/>
                  </a:solidFill>
                  <a:round/>
                  <a:headEnd type="none" w="med" len="med"/>
                  <a:tailEnd type="none" w="med" len="med"/>
                </a:ln>
              </p:spPr>
              <p:txBody>
                <a:bodyPr/>
                <a:lstStyle/>
                <a:p>
                  <a:endParaRPr lang="en-US"/>
                </a:p>
              </p:txBody>
            </p:sp>
          </p:grpSp>
        </p:grpSp>
        <p:grpSp>
          <p:nvGrpSpPr>
            <p:cNvPr id="9" name="Group 25"/>
            <p:cNvGrpSpPr>
              <a:grpSpLocks/>
            </p:cNvGrpSpPr>
            <p:nvPr/>
          </p:nvGrpSpPr>
          <p:grpSpPr bwMode="auto">
            <a:xfrm>
              <a:off x="2562" y="3521"/>
              <a:ext cx="363" cy="135"/>
              <a:chOff x="4785" y="2160"/>
              <a:chExt cx="363" cy="135"/>
            </a:xfrm>
          </p:grpSpPr>
          <p:sp>
            <p:nvSpPr>
              <p:cNvPr id="31827" name="Oval 26"/>
              <p:cNvSpPr>
                <a:spLocks noChangeArrowheads="1"/>
              </p:cNvSpPr>
              <p:nvPr/>
            </p:nvSpPr>
            <p:spPr bwMode="auto">
              <a:xfrm>
                <a:off x="4785" y="2160"/>
                <a:ext cx="363" cy="135"/>
              </a:xfrm>
              <a:prstGeom prst="ellipse">
                <a:avLst/>
              </a:prstGeom>
              <a:solidFill>
                <a:schemeClr val="hlink"/>
              </a:solidFill>
              <a:ln w="9525">
                <a:round/>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p>
            </p:txBody>
          </p:sp>
          <p:grpSp>
            <p:nvGrpSpPr>
              <p:cNvPr id="10" name="Group 27"/>
              <p:cNvGrpSpPr>
                <a:grpSpLocks/>
              </p:cNvGrpSpPr>
              <p:nvPr/>
            </p:nvGrpSpPr>
            <p:grpSpPr bwMode="auto">
              <a:xfrm>
                <a:off x="4876" y="2205"/>
                <a:ext cx="182" cy="46"/>
                <a:chOff x="2971" y="2704"/>
                <a:chExt cx="362" cy="91"/>
              </a:xfrm>
            </p:grpSpPr>
            <p:sp>
              <p:nvSpPr>
                <p:cNvPr id="31829" name="Freeform 28"/>
                <p:cNvSpPr>
                  <a:spLocks/>
                </p:cNvSpPr>
                <p:nvPr/>
              </p:nvSpPr>
              <p:spPr bwMode="auto">
                <a:xfrm>
                  <a:off x="3016" y="2704"/>
                  <a:ext cx="317" cy="91"/>
                </a:xfrm>
                <a:custGeom>
                  <a:avLst/>
                  <a:gdLst>
                    <a:gd name="T0" fmla="*/ 0 w 317"/>
                    <a:gd name="T1" fmla="*/ 0 h 91"/>
                    <a:gd name="T2" fmla="*/ 91 w 317"/>
                    <a:gd name="T3" fmla="*/ 0 h 91"/>
                    <a:gd name="T4" fmla="*/ 181 w 317"/>
                    <a:gd name="T5" fmla="*/ 91 h 91"/>
                    <a:gd name="T6" fmla="*/ 317 w 317"/>
                    <a:gd name="T7" fmla="*/ 91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0"/>
                      </a:moveTo>
                      <a:lnTo>
                        <a:pt x="91" y="0"/>
                      </a:lnTo>
                      <a:lnTo>
                        <a:pt x="181" y="91"/>
                      </a:lnTo>
                      <a:lnTo>
                        <a:pt x="317" y="91"/>
                      </a:lnTo>
                    </a:path>
                  </a:pathLst>
                </a:custGeom>
                <a:noFill/>
                <a:ln w="28575" cmpd="sng">
                  <a:solidFill>
                    <a:schemeClr val="bg1"/>
                  </a:solidFill>
                  <a:round/>
                  <a:headEnd type="none" w="med" len="med"/>
                  <a:tailEnd type="none" w="med" len="med"/>
                </a:ln>
              </p:spPr>
              <p:txBody>
                <a:bodyPr/>
                <a:lstStyle/>
                <a:p>
                  <a:endParaRPr lang="en-US"/>
                </a:p>
              </p:txBody>
            </p:sp>
            <p:sp>
              <p:nvSpPr>
                <p:cNvPr id="31830" name="Freeform 29"/>
                <p:cNvSpPr>
                  <a:spLocks/>
                </p:cNvSpPr>
                <p:nvPr/>
              </p:nvSpPr>
              <p:spPr bwMode="auto">
                <a:xfrm>
                  <a:off x="2971" y="2704"/>
                  <a:ext cx="317" cy="91"/>
                </a:xfrm>
                <a:custGeom>
                  <a:avLst/>
                  <a:gdLst>
                    <a:gd name="T0" fmla="*/ 0 w 317"/>
                    <a:gd name="T1" fmla="*/ 91 h 91"/>
                    <a:gd name="T2" fmla="*/ 136 w 317"/>
                    <a:gd name="T3" fmla="*/ 91 h 91"/>
                    <a:gd name="T4" fmla="*/ 227 w 317"/>
                    <a:gd name="T5" fmla="*/ 0 h 91"/>
                    <a:gd name="T6" fmla="*/ 317 w 317"/>
                    <a:gd name="T7" fmla="*/ 0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91"/>
                      </a:moveTo>
                      <a:lnTo>
                        <a:pt x="136" y="91"/>
                      </a:lnTo>
                      <a:lnTo>
                        <a:pt x="227" y="0"/>
                      </a:lnTo>
                      <a:lnTo>
                        <a:pt x="317" y="0"/>
                      </a:lnTo>
                    </a:path>
                  </a:pathLst>
                </a:custGeom>
                <a:noFill/>
                <a:ln w="28575" cmpd="sng">
                  <a:solidFill>
                    <a:schemeClr val="bg1"/>
                  </a:solidFill>
                  <a:round/>
                  <a:headEnd type="none" w="med" len="med"/>
                  <a:tailEnd type="none" w="med" len="med"/>
                </a:ln>
              </p:spPr>
              <p:txBody>
                <a:bodyPr/>
                <a:lstStyle/>
                <a:p>
                  <a:endParaRPr lang="en-US"/>
                </a:p>
              </p:txBody>
            </p:sp>
          </p:grpSp>
        </p:grpSp>
        <p:grpSp>
          <p:nvGrpSpPr>
            <p:cNvPr id="11" name="Group 30"/>
            <p:cNvGrpSpPr>
              <a:grpSpLocks/>
            </p:cNvGrpSpPr>
            <p:nvPr/>
          </p:nvGrpSpPr>
          <p:grpSpPr bwMode="auto">
            <a:xfrm>
              <a:off x="1610" y="3430"/>
              <a:ext cx="363" cy="135"/>
              <a:chOff x="4785" y="2160"/>
              <a:chExt cx="363" cy="135"/>
            </a:xfrm>
          </p:grpSpPr>
          <p:sp>
            <p:nvSpPr>
              <p:cNvPr id="31823" name="Oval 31"/>
              <p:cNvSpPr>
                <a:spLocks noChangeArrowheads="1"/>
              </p:cNvSpPr>
              <p:nvPr/>
            </p:nvSpPr>
            <p:spPr bwMode="auto">
              <a:xfrm>
                <a:off x="4785" y="2160"/>
                <a:ext cx="363" cy="135"/>
              </a:xfrm>
              <a:prstGeom prst="ellipse">
                <a:avLst/>
              </a:prstGeom>
              <a:solidFill>
                <a:schemeClr val="hlink"/>
              </a:solidFill>
              <a:ln w="9525">
                <a:round/>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p>
            </p:txBody>
          </p:sp>
          <p:grpSp>
            <p:nvGrpSpPr>
              <p:cNvPr id="12" name="Group 32"/>
              <p:cNvGrpSpPr>
                <a:grpSpLocks/>
              </p:cNvGrpSpPr>
              <p:nvPr/>
            </p:nvGrpSpPr>
            <p:grpSpPr bwMode="auto">
              <a:xfrm>
                <a:off x="4876" y="2205"/>
                <a:ext cx="182" cy="46"/>
                <a:chOff x="2971" y="2704"/>
                <a:chExt cx="362" cy="91"/>
              </a:xfrm>
            </p:grpSpPr>
            <p:sp>
              <p:nvSpPr>
                <p:cNvPr id="31825" name="Freeform 33"/>
                <p:cNvSpPr>
                  <a:spLocks/>
                </p:cNvSpPr>
                <p:nvPr/>
              </p:nvSpPr>
              <p:spPr bwMode="auto">
                <a:xfrm>
                  <a:off x="3016" y="2704"/>
                  <a:ext cx="317" cy="91"/>
                </a:xfrm>
                <a:custGeom>
                  <a:avLst/>
                  <a:gdLst>
                    <a:gd name="T0" fmla="*/ 0 w 317"/>
                    <a:gd name="T1" fmla="*/ 0 h 91"/>
                    <a:gd name="T2" fmla="*/ 91 w 317"/>
                    <a:gd name="T3" fmla="*/ 0 h 91"/>
                    <a:gd name="T4" fmla="*/ 181 w 317"/>
                    <a:gd name="T5" fmla="*/ 91 h 91"/>
                    <a:gd name="T6" fmla="*/ 317 w 317"/>
                    <a:gd name="T7" fmla="*/ 91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0"/>
                      </a:moveTo>
                      <a:lnTo>
                        <a:pt x="91" y="0"/>
                      </a:lnTo>
                      <a:lnTo>
                        <a:pt x="181" y="91"/>
                      </a:lnTo>
                      <a:lnTo>
                        <a:pt x="317" y="91"/>
                      </a:lnTo>
                    </a:path>
                  </a:pathLst>
                </a:custGeom>
                <a:noFill/>
                <a:ln w="28575" cmpd="sng">
                  <a:solidFill>
                    <a:schemeClr val="bg1"/>
                  </a:solidFill>
                  <a:round/>
                  <a:headEnd type="none" w="med" len="med"/>
                  <a:tailEnd type="none" w="med" len="med"/>
                </a:ln>
              </p:spPr>
              <p:txBody>
                <a:bodyPr/>
                <a:lstStyle/>
                <a:p>
                  <a:endParaRPr lang="en-US"/>
                </a:p>
              </p:txBody>
            </p:sp>
            <p:sp>
              <p:nvSpPr>
                <p:cNvPr id="31826" name="Freeform 34"/>
                <p:cNvSpPr>
                  <a:spLocks/>
                </p:cNvSpPr>
                <p:nvPr/>
              </p:nvSpPr>
              <p:spPr bwMode="auto">
                <a:xfrm>
                  <a:off x="2971" y="2704"/>
                  <a:ext cx="317" cy="91"/>
                </a:xfrm>
                <a:custGeom>
                  <a:avLst/>
                  <a:gdLst>
                    <a:gd name="T0" fmla="*/ 0 w 317"/>
                    <a:gd name="T1" fmla="*/ 91 h 91"/>
                    <a:gd name="T2" fmla="*/ 136 w 317"/>
                    <a:gd name="T3" fmla="*/ 91 h 91"/>
                    <a:gd name="T4" fmla="*/ 227 w 317"/>
                    <a:gd name="T5" fmla="*/ 0 h 91"/>
                    <a:gd name="T6" fmla="*/ 317 w 317"/>
                    <a:gd name="T7" fmla="*/ 0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91"/>
                      </a:moveTo>
                      <a:lnTo>
                        <a:pt x="136" y="91"/>
                      </a:lnTo>
                      <a:lnTo>
                        <a:pt x="227" y="0"/>
                      </a:lnTo>
                      <a:lnTo>
                        <a:pt x="317" y="0"/>
                      </a:lnTo>
                    </a:path>
                  </a:pathLst>
                </a:custGeom>
                <a:noFill/>
                <a:ln w="28575" cmpd="sng">
                  <a:solidFill>
                    <a:schemeClr val="bg1"/>
                  </a:solidFill>
                  <a:round/>
                  <a:headEnd type="none" w="med" len="med"/>
                  <a:tailEnd type="none" w="med" len="med"/>
                </a:ln>
              </p:spPr>
              <p:txBody>
                <a:bodyPr/>
                <a:lstStyle/>
                <a:p>
                  <a:endParaRPr lang="en-US"/>
                </a:p>
              </p:txBody>
            </p:sp>
          </p:grpSp>
        </p:grpSp>
        <p:cxnSp>
          <p:nvCxnSpPr>
            <p:cNvPr id="31801" name="AutoShape 35"/>
            <p:cNvCxnSpPr>
              <a:cxnSpLocks noChangeShapeType="1"/>
              <a:stCxn id="31823" idx="6"/>
              <a:endCxn id="31827" idx="2"/>
            </p:cNvCxnSpPr>
            <p:nvPr/>
          </p:nvCxnSpPr>
          <p:spPr bwMode="auto">
            <a:xfrm>
              <a:off x="1973" y="3498"/>
              <a:ext cx="589" cy="91"/>
            </a:xfrm>
            <a:prstGeom prst="straightConnector1">
              <a:avLst/>
            </a:prstGeom>
            <a:noFill/>
            <a:ln w="38100">
              <a:solidFill>
                <a:schemeClr val="tx1"/>
              </a:solidFill>
              <a:round/>
              <a:headEnd/>
              <a:tailEnd/>
            </a:ln>
          </p:spPr>
        </p:cxnSp>
        <p:cxnSp>
          <p:nvCxnSpPr>
            <p:cNvPr id="31802" name="AutoShape 36"/>
            <p:cNvCxnSpPr>
              <a:cxnSpLocks noChangeShapeType="1"/>
              <a:stCxn id="31823" idx="0"/>
              <a:endCxn id="31831" idx="4"/>
            </p:cNvCxnSpPr>
            <p:nvPr/>
          </p:nvCxnSpPr>
          <p:spPr bwMode="auto">
            <a:xfrm flipV="1">
              <a:off x="1792" y="3111"/>
              <a:ext cx="317" cy="319"/>
            </a:xfrm>
            <a:prstGeom prst="straightConnector1">
              <a:avLst/>
            </a:prstGeom>
            <a:noFill/>
            <a:ln w="38100">
              <a:solidFill>
                <a:schemeClr val="tx1"/>
              </a:solidFill>
              <a:round/>
              <a:headEnd/>
              <a:tailEnd/>
            </a:ln>
          </p:spPr>
        </p:cxnSp>
        <p:cxnSp>
          <p:nvCxnSpPr>
            <p:cNvPr id="31803" name="AutoShape 37"/>
            <p:cNvCxnSpPr>
              <a:cxnSpLocks noChangeShapeType="1"/>
              <a:stCxn id="31831" idx="6"/>
              <a:endCxn id="31835" idx="2"/>
            </p:cNvCxnSpPr>
            <p:nvPr/>
          </p:nvCxnSpPr>
          <p:spPr bwMode="auto">
            <a:xfrm>
              <a:off x="2290" y="3044"/>
              <a:ext cx="726" cy="0"/>
            </a:xfrm>
            <a:prstGeom prst="straightConnector1">
              <a:avLst/>
            </a:prstGeom>
            <a:noFill/>
            <a:ln w="38100">
              <a:solidFill>
                <a:schemeClr val="tx1"/>
              </a:solidFill>
              <a:round/>
              <a:headEnd/>
              <a:tailEnd/>
            </a:ln>
          </p:spPr>
        </p:cxnSp>
        <p:cxnSp>
          <p:nvCxnSpPr>
            <p:cNvPr id="31804" name="AutoShape 38"/>
            <p:cNvCxnSpPr>
              <a:cxnSpLocks noChangeShapeType="1"/>
              <a:stCxn id="31831" idx="5"/>
              <a:endCxn id="31839" idx="2"/>
            </p:cNvCxnSpPr>
            <p:nvPr/>
          </p:nvCxnSpPr>
          <p:spPr bwMode="auto">
            <a:xfrm>
              <a:off x="2237" y="3091"/>
              <a:ext cx="1505" cy="362"/>
            </a:xfrm>
            <a:prstGeom prst="straightConnector1">
              <a:avLst/>
            </a:prstGeom>
            <a:noFill/>
            <a:ln w="38100">
              <a:solidFill>
                <a:schemeClr val="tx1"/>
              </a:solidFill>
              <a:round/>
              <a:headEnd/>
              <a:tailEnd/>
            </a:ln>
          </p:spPr>
        </p:cxnSp>
        <p:cxnSp>
          <p:nvCxnSpPr>
            <p:cNvPr id="31805" name="AutoShape 39"/>
            <p:cNvCxnSpPr>
              <a:cxnSpLocks noChangeShapeType="1"/>
              <a:stCxn id="31835" idx="5"/>
              <a:endCxn id="31839" idx="1"/>
            </p:cNvCxnSpPr>
            <p:nvPr/>
          </p:nvCxnSpPr>
          <p:spPr bwMode="auto">
            <a:xfrm>
              <a:off x="3326" y="3091"/>
              <a:ext cx="469" cy="314"/>
            </a:xfrm>
            <a:prstGeom prst="straightConnector1">
              <a:avLst/>
            </a:prstGeom>
            <a:noFill/>
            <a:ln w="38100">
              <a:solidFill>
                <a:schemeClr val="tx1"/>
              </a:solidFill>
              <a:round/>
              <a:headEnd/>
              <a:tailEnd/>
            </a:ln>
          </p:spPr>
        </p:cxnSp>
        <p:cxnSp>
          <p:nvCxnSpPr>
            <p:cNvPr id="31806" name="AutoShape 40"/>
            <p:cNvCxnSpPr>
              <a:cxnSpLocks noChangeShapeType="1"/>
              <a:endCxn id="31835" idx="6"/>
            </p:cNvCxnSpPr>
            <p:nvPr/>
          </p:nvCxnSpPr>
          <p:spPr bwMode="auto">
            <a:xfrm flipH="1" flipV="1">
              <a:off x="3379" y="3044"/>
              <a:ext cx="181" cy="28"/>
            </a:xfrm>
            <a:prstGeom prst="straightConnector1">
              <a:avLst/>
            </a:prstGeom>
            <a:noFill/>
            <a:ln w="9525">
              <a:solidFill>
                <a:schemeClr val="tx1"/>
              </a:solidFill>
              <a:round/>
              <a:headEnd/>
              <a:tailEnd/>
            </a:ln>
          </p:spPr>
        </p:cxnSp>
        <p:cxnSp>
          <p:nvCxnSpPr>
            <p:cNvPr id="31807" name="AutoShape 41"/>
            <p:cNvCxnSpPr>
              <a:cxnSpLocks noChangeShapeType="1"/>
              <a:endCxn id="31835" idx="7"/>
            </p:cNvCxnSpPr>
            <p:nvPr/>
          </p:nvCxnSpPr>
          <p:spPr bwMode="auto">
            <a:xfrm flipH="1">
              <a:off x="3326" y="2936"/>
              <a:ext cx="98" cy="60"/>
            </a:xfrm>
            <a:prstGeom prst="straightConnector1">
              <a:avLst/>
            </a:prstGeom>
            <a:noFill/>
            <a:ln w="9525">
              <a:solidFill>
                <a:schemeClr val="tx1"/>
              </a:solidFill>
              <a:round/>
              <a:headEnd/>
              <a:tailEnd/>
            </a:ln>
          </p:spPr>
        </p:cxnSp>
        <p:cxnSp>
          <p:nvCxnSpPr>
            <p:cNvPr id="31808" name="AutoShape 42"/>
            <p:cNvCxnSpPr>
              <a:cxnSpLocks noChangeShapeType="1"/>
              <a:endCxn id="31831" idx="1"/>
            </p:cNvCxnSpPr>
            <p:nvPr/>
          </p:nvCxnSpPr>
          <p:spPr bwMode="auto">
            <a:xfrm>
              <a:off x="1839" y="2936"/>
              <a:ext cx="141" cy="60"/>
            </a:xfrm>
            <a:prstGeom prst="straightConnector1">
              <a:avLst/>
            </a:prstGeom>
            <a:noFill/>
            <a:ln w="9525">
              <a:solidFill>
                <a:schemeClr val="tx1"/>
              </a:solidFill>
              <a:round/>
              <a:headEnd/>
              <a:tailEnd/>
            </a:ln>
          </p:spPr>
        </p:cxnSp>
        <p:cxnSp>
          <p:nvCxnSpPr>
            <p:cNvPr id="31809" name="AutoShape 43"/>
            <p:cNvCxnSpPr>
              <a:cxnSpLocks noChangeShapeType="1"/>
              <a:endCxn id="31831" idx="3"/>
            </p:cNvCxnSpPr>
            <p:nvPr/>
          </p:nvCxnSpPr>
          <p:spPr bwMode="auto">
            <a:xfrm flipV="1">
              <a:off x="1703" y="3091"/>
              <a:ext cx="277" cy="26"/>
            </a:xfrm>
            <a:prstGeom prst="straightConnector1">
              <a:avLst/>
            </a:prstGeom>
            <a:noFill/>
            <a:ln w="9525">
              <a:solidFill>
                <a:schemeClr val="tx1"/>
              </a:solidFill>
              <a:round/>
              <a:headEnd/>
              <a:tailEnd/>
            </a:ln>
          </p:spPr>
        </p:cxnSp>
        <p:cxnSp>
          <p:nvCxnSpPr>
            <p:cNvPr id="31810" name="AutoShape 44"/>
            <p:cNvCxnSpPr>
              <a:cxnSpLocks noChangeShapeType="1"/>
              <a:endCxn id="31823" idx="1"/>
            </p:cNvCxnSpPr>
            <p:nvPr/>
          </p:nvCxnSpPr>
          <p:spPr bwMode="auto">
            <a:xfrm>
              <a:off x="1521" y="3390"/>
              <a:ext cx="142" cy="60"/>
            </a:xfrm>
            <a:prstGeom prst="straightConnector1">
              <a:avLst/>
            </a:prstGeom>
            <a:noFill/>
            <a:ln w="9525">
              <a:solidFill>
                <a:schemeClr val="tx1"/>
              </a:solidFill>
              <a:round/>
              <a:headEnd/>
              <a:tailEnd/>
            </a:ln>
          </p:spPr>
        </p:cxnSp>
        <p:cxnSp>
          <p:nvCxnSpPr>
            <p:cNvPr id="31811" name="AutoShape 45"/>
            <p:cNvCxnSpPr>
              <a:cxnSpLocks noChangeShapeType="1"/>
              <a:endCxn id="31823" idx="2"/>
            </p:cNvCxnSpPr>
            <p:nvPr/>
          </p:nvCxnSpPr>
          <p:spPr bwMode="auto">
            <a:xfrm flipV="1">
              <a:off x="1340" y="3498"/>
              <a:ext cx="270" cy="118"/>
            </a:xfrm>
            <a:prstGeom prst="straightConnector1">
              <a:avLst/>
            </a:prstGeom>
            <a:noFill/>
            <a:ln w="9525">
              <a:solidFill>
                <a:schemeClr val="tx1"/>
              </a:solidFill>
              <a:round/>
              <a:headEnd/>
              <a:tailEnd/>
            </a:ln>
          </p:spPr>
        </p:cxnSp>
        <p:cxnSp>
          <p:nvCxnSpPr>
            <p:cNvPr id="31812" name="AutoShape 46"/>
            <p:cNvCxnSpPr>
              <a:cxnSpLocks noChangeShapeType="1"/>
              <a:endCxn id="31823" idx="3"/>
            </p:cNvCxnSpPr>
            <p:nvPr/>
          </p:nvCxnSpPr>
          <p:spPr bwMode="auto">
            <a:xfrm flipV="1">
              <a:off x="1567" y="3545"/>
              <a:ext cx="96" cy="208"/>
            </a:xfrm>
            <a:prstGeom prst="straightConnector1">
              <a:avLst/>
            </a:prstGeom>
            <a:noFill/>
            <a:ln w="9525">
              <a:solidFill>
                <a:schemeClr val="tx1"/>
              </a:solidFill>
              <a:round/>
              <a:headEnd/>
              <a:tailEnd/>
            </a:ln>
          </p:spPr>
        </p:cxnSp>
        <p:cxnSp>
          <p:nvCxnSpPr>
            <p:cNvPr id="31813" name="AutoShape 47"/>
            <p:cNvCxnSpPr>
              <a:cxnSpLocks noChangeShapeType="1"/>
              <a:endCxn id="31827" idx="3"/>
            </p:cNvCxnSpPr>
            <p:nvPr/>
          </p:nvCxnSpPr>
          <p:spPr bwMode="auto">
            <a:xfrm flipV="1">
              <a:off x="2474" y="3636"/>
              <a:ext cx="141" cy="117"/>
            </a:xfrm>
            <a:prstGeom prst="straightConnector1">
              <a:avLst/>
            </a:prstGeom>
            <a:noFill/>
            <a:ln w="9525">
              <a:solidFill>
                <a:schemeClr val="tx1"/>
              </a:solidFill>
              <a:round/>
              <a:headEnd/>
              <a:tailEnd/>
            </a:ln>
          </p:spPr>
        </p:cxnSp>
        <p:cxnSp>
          <p:nvCxnSpPr>
            <p:cNvPr id="31814" name="AutoShape 48"/>
            <p:cNvCxnSpPr>
              <a:cxnSpLocks noChangeShapeType="1"/>
              <a:endCxn id="31827" idx="5"/>
            </p:cNvCxnSpPr>
            <p:nvPr/>
          </p:nvCxnSpPr>
          <p:spPr bwMode="auto">
            <a:xfrm flipH="1" flipV="1">
              <a:off x="2872" y="3636"/>
              <a:ext cx="189" cy="71"/>
            </a:xfrm>
            <a:prstGeom prst="straightConnector1">
              <a:avLst/>
            </a:prstGeom>
            <a:noFill/>
            <a:ln w="9525">
              <a:solidFill>
                <a:schemeClr val="tx1"/>
              </a:solidFill>
              <a:round/>
              <a:headEnd/>
              <a:tailEnd/>
            </a:ln>
          </p:spPr>
        </p:cxnSp>
        <p:cxnSp>
          <p:nvCxnSpPr>
            <p:cNvPr id="31815" name="AutoShape 49"/>
            <p:cNvCxnSpPr>
              <a:cxnSpLocks noChangeShapeType="1"/>
              <a:endCxn id="31827" idx="7"/>
            </p:cNvCxnSpPr>
            <p:nvPr/>
          </p:nvCxnSpPr>
          <p:spPr bwMode="auto">
            <a:xfrm flipH="1">
              <a:off x="2872" y="3480"/>
              <a:ext cx="144" cy="61"/>
            </a:xfrm>
            <a:prstGeom prst="straightConnector1">
              <a:avLst/>
            </a:prstGeom>
            <a:noFill/>
            <a:ln w="9525">
              <a:solidFill>
                <a:schemeClr val="tx1"/>
              </a:solidFill>
              <a:round/>
              <a:headEnd/>
              <a:tailEnd/>
            </a:ln>
          </p:spPr>
        </p:cxnSp>
        <p:pic>
          <p:nvPicPr>
            <p:cNvPr id="91186" name="Picture 50"/>
            <p:cNvPicPr>
              <a:picLocks noChangeAspect="1" noChangeArrowheads="1"/>
            </p:cNvPicPr>
            <p:nvPr/>
          </p:nvPicPr>
          <p:blipFill>
            <a:blip r:embed="rId4" cstate="print"/>
            <a:srcRect/>
            <a:stretch>
              <a:fillRect/>
            </a:stretch>
          </p:blipFill>
          <p:spPr bwMode="auto">
            <a:xfrm>
              <a:off x="4059" y="3067"/>
              <a:ext cx="138" cy="282"/>
            </a:xfrm>
            <a:prstGeom prst="rect">
              <a:avLst/>
            </a:prstGeom>
            <a:noFill/>
            <a:ln w="9525">
              <a:noFill/>
              <a:miter lim="800000"/>
              <a:headEnd/>
              <a:tailEnd/>
            </a:ln>
            <a:effectLst>
              <a:outerShdw dist="35921" dir="2700000" algn="ctr" rotWithShape="0">
                <a:schemeClr val="bg2"/>
              </a:outerShdw>
            </a:effectLst>
          </p:spPr>
        </p:pic>
        <p:pic>
          <p:nvPicPr>
            <p:cNvPr id="91187" name="Picture 51"/>
            <p:cNvPicPr>
              <a:picLocks noChangeAspect="1" noChangeArrowheads="1"/>
            </p:cNvPicPr>
            <p:nvPr/>
          </p:nvPicPr>
          <p:blipFill>
            <a:blip r:embed="rId4" cstate="print"/>
            <a:srcRect/>
            <a:stretch>
              <a:fillRect/>
            </a:stretch>
          </p:blipFill>
          <p:spPr bwMode="auto">
            <a:xfrm>
              <a:off x="4241" y="3430"/>
              <a:ext cx="138" cy="282"/>
            </a:xfrm>
            <a:prstGeom prst="rect">
              <a:avLst/>
            </a:prstGeom>
            <a:noFill/>
            <a:ln w="9525">
              <a:noFill/>
              <a:miter lim="800000"/>
              <a:headEnd/>
              <a:tailEnd/>
            </a:ln>
            <a:effectLst>
              <a:outerShdw dist="35921" dir="2700000" algn="ctr" rotWithShape="0">
                <a:schemeClr val="bg2"/>
              </a:outerShdw>
            </a:effectLst>
          </p:spPr>
        </p:pic>
        <p:pic>
          <p:nvPicPr>
            <p:cNvPr id="91188" name="Picture 52"/>
            <p:cNvPicPr>
              <a:picLocks noChangeAspect="1" noChangeArrowheads="1"/>
            </p:cNvPicPr>
            <p:nvPr/>
          </p:nvPicPr>
          <p:blipFill>
            <a:blip r:embed="rId4" cstate="print"/>
            <a:srcRect/>
            <a:stretch>
              <a:fillRect/>
            </a:stretch>
          </p:blipFill>
          <p:spPr bwMode="auto">
            <a:xfrm>
              <a:off x="1565" y="2976"/>
              <a:ext cx="138" cy="282"/>
            </a:xfrm>
            <a:prstGeom prst="rect">
              <a:avLst/>
            </a:prstGeom>
            <a:noFill/>
            <a:ln w="9525">
              <a:noFill/>
              <a:miter lim="800000"/>
              <a:headEnd/>
              <a:tailEnd/>
            </a:ln>
            <a:effectLst>
              <a:outerShdw dist="35921" dir="2700000" algn="ctr" rotWithShape="0">
                <a:schemeClr val="bg2"/>
              </a:outerShdw>
            </a:effectLst>
          </p:spPr>
        </p:pic>
        <p:pic>
          <p:nvPicPr>
            <p:cNvPr id="91189" name="Picture 53"/>
            <p:cNvPicPr>
              <a:picLocks noChangeAspect="1" noChangeArrowheads="1"/>
            </p:cNvPicPr>
            <p:nvPr/>
          </p:nvPicPr>
          <p:blipFill>
            <a:blip r:embed="rId4" cstate="print"/>
            <a:srcRect/>
            <a:stretch>
              <a:fillRect/>
            </a:stretch>
          </p:blipFill>
          <p:spPr bwMode="auto">
            <a:xfrm>
              <a:off x="1383" y="3249"/>
              <a:ext cx="138" cy="282"/>
            </a:xfrm>
            <a:prstGeom prst="rect">
              <a:avLst/>
            </a:prstGeom>
            <a:noFill/>
            <a:ln w="9525">
              <a:noFill/>
              <a:miter lim="800000"/>
              <a:headEnd/>
              <a:tailEnd/>
            </a:ln>
            <a:effectLst>
              <a:outerShdw dist="35921" dir="2700000" algn="ctr" rotWithShape="0">
                <a:schemeClr val="bg2"/>
              </a:outerShdw>
            </a:effectLst>
          </p:spPr>
        </p:pic>
        <p:pic>
          <p:nvPicPr>
            <p:cNvPr id="91190" name="Picture 54"/>
            <p:cNvPicPr>
              <a:picLocks noChangeAspect="1" noChangeArrowheads="1"/>
            </p:cNvPicPr>
            <p:nvPr/>
          </p:nvPicPr>
          <p:blipFill>
            <a:blip r:embed="rId4" cstate="print"/>
            <a:srcRect/>
            <a:stretch>
              <a:fillRect/>
            </a:stretch>
          </p:blipFill>
          <p:spPr bwMode="auto">
            <a:xfrm>
              <a:off x="1429" y="3612"/>
              <a:ext cx="138" cy="282"/>
            </a:xfrm>
            <a:prstGeom prst="rect">
              <a:avLst/>
            </a:prstGeom>
            <a:noFill/>
            <a:ln w="9525">
              <a:noFill/>
              <a:miter lim="800000"/>
              <a:headEnd/>
              <a:tailEnd/>
            </a:ln>
            <a:effectLst>
              <a:outerShdw dist="35921" dir="2700000" algn="ctr" rotWithShape="0">
                <a:schemeClr val="bg2"/>
              </a:outerShdw>
            </a:effectLst>
          </p:spPr>
        </p:pic>
        <p:pic>
          <p:nvPicPr>
            <p:cNvPr id="91191" name="Picture 55"/>
            <p:cNvPicPr>
              <a:picLocks noChangeAspect="1" noChangeArrowheads="1"/>
            </p:cNvPicPr>
            <p:nvPr/>
          </p:nvPicPr>
          <p:blipFill>
            <a:blip r:embed="rId4" cstate="print"/>
            <a:srcRect/>
            <a:stretch>
              <a:fillRect/>
            </a:stretch>
          </p:blipFill>
          <p:spPr bwMode="auto">
            <a:xfrm>
              <a:off x="3560" y="2931"/>
              <a:ext cx="138" cy="282"/>
            </a:xfrm>
            <a:prstGeom prst="rect">
              <a:avLst/>
            </a:prstGeom>
            <a:noFill/>
            <a:ln w="9525">
              <a:noFill/>
              <a:miter lim="800000"/>
              <a:headEnd/>
              <a:tailEnd/>
            </a:ln>
            <a:effectLst>
              <a:outerShdw dist="35921" dir="2700000" algn="ctr" rotWithShape="0">
                <a:schemeClr val="bg2"/>
              </a:outerShdw>
            </a:effectLst>
          </p:spPr>
        </p:pic>
        <p:pic>
          <p:nvPicPr>
            <p:cNvPr id="91192" name="Picture 56"/>
            <p:cNvPicPr>
              <a:picLocks noChangeAspect="1" noChangeArrowheads="1"/>
            </p:cNvPicPr>
            <p:nvPr/>
          </p:nvPicPr>
          <p:blipFill>
            <a:blip r:embed="rId4" cstate="print"/>
            <a:srcRect/>
            <a:stretch>
              <a:fillRect/>
            </a:stretch>
          </p:blipFill>
          <p:spPr bwMode="auto">
            <a:xfrm>
              <a:off x="3016" y="3339"/>
              <a:ext cx="138" cy="282"/>
            </a:xfrm>
            <a:prstGeom prst="rect">
              <a:avLst/>
            </a:prstGeom>
            <a:noFill/>
            <a:ln w="9525">
              <a:noFill/>
              <a:miter lim="800000"/>
              <a:headEnd/>
              <a:tailEnd/>
            </a:ln>
            <a:effectLst>
              <a:outerShdw dist="35921" dir="2700000" algn="ctr" rotWithShape="0">
                <a:schemeClr val="bg2"/>
              </a:outerShdw>
            </a:effectLst>
          </p:spPr>
        </p:pic>
      </p:grpSp>
      <p:sp>
        <p:nvSpPr>
          <p:cNvPr id="31750" name="Rectangle 57"/>
          <p:cNvSpPr>
            <a:spLocks noGrp="1" noChangeArrowheads="1"/>
          </p:cNvSpPr>
          <p:nvPr>
            <p:ph type="title"/>
          </p:nvPr>
        </p:nvSpPr>
        <p:spPr/>
        <p:txBody>
          <a:bodyPr/>
          <a:lstStyle/>
          <a:p>
            <a:pPr eaLnBrk="1" hangingPunct="1"/>
            <a:r>
              <a:rPr lang="en-US"/>
              <a:t>Overlay Networks</a:t>
            </a:r>
          </a:p>
        </p:txBody>
      </p:sp>
      <p:pic>
        <p:nvPicPr>
          <p:cNvPr id="91194" name="Picture 58"/>
          <p:cNvPicPr>
            <a:picLocks noChangeAspect="1" noChangeArrowheads="1"/>
          </p:cNvPicPr>
          <p:nvPr/>
        </p:nvPicPr>
        <p:blipFill>
          <a:blip r:embed="rId4" cstate="print"/>
          <a:srcRect/>
          <a:stretch>
            <a:fillRect/>
          </a:stretch>
        </p:blipFill>
        <p:spPr bwMode="auto">
          <a:xfrm>
            <a:off x="5435600" y="4437063"/>
            <a:ext cx="219075" cy="447675"/>
          </a:xfrm>
          <a:prstGeom prst="rect">
            <a:avLst/>
          </a:prstGeom>
          <a:noFill/>
          <a:ln w="9525">
            <a:noFill/>
            <a:miter lim="800000"/>
            <a:headEnd/>
            <a:tailEnd/>
          </a:ln>
          <a:effectLst>
            <a:outerShdw dist="35921" dir="2700000" algn="ctr" rotWithShape="0">
              <a:schemeClr val="bg2"/>
            </a:outerShdw>
          </a:effectLst>
        </p:spPr>
      </p:pic>
      <p:pic>
        <p:nvPicPr>
          <p:cNvPr id="91195" name="Picture 59"/>
          <p:cNvPicPr>
            <a:picLocks noChangeAspect="1" noChangeArrowheads="1"/>
          </p:cNvPicPr>
          <p:nvPr/>
        </p:nvPicPr>
        <p:blipFill>
          <a:blip r:embed="rId4" cstate="print"/>
          <a:srcRect/>
          <a:stretch>
            <a:fillRect/>
          </a:stretch>
        </p:blipFill>
        <p:spPr bwMode="auto">
          <a:xfrm>
            <a:off x="1908175" y="5516563"/>
            <a:ext cx="219075" cy="447675"/>
          </a:xfrm>
          <a:prstGeom prst="rect">
            <a:avLst/>
          </a:prstGeom>
          <a:noFill/>
          <a:ln w="9525">
            <a:noFill/>
            <a:miter lim="800000"/>
            <a:headEnd/>
            <a:tailEnd/>
          </a:ln>
          <a:effectLst>
            <a:outerShdw dist="35921" dir="2700000" algn="ctr" rotWithShape="0">
              <a:schemeClr val="bg2"/>
            </a:outerShdw>
          </a:effectLst>
        </p:spPr>
      </p:pic>
      <p:pic>
        <p:nvPicPr>
          <p:cNvPr id="91196" name="Picture 60"/>
          <p:cNvPicPr>
            <a:picLocks noChangeAspect="1" noChangeArrowheads="1"/>
          </p:cNvPicPr>
          <p:nvPr/>
        </p:nvPicPr>
        <p:blipFill>
          <a:blip r:embed="rId4" cstate="print"/>
          <a:srcRect/>
          <a:stretch>
            <a:fillRect/>
          </a:stretch>
        </p:blipFill>
        <p:spPr bwMode="auto">
          <a:xfrm>
            <a:off x="3708400" y="5734050"/>
            <a:ext cx="219075" cy="447675"/>
          </a:xfrm>
          <a:prstGeom prst="rect">
            <a:avLst/>
          </a:prstGeom>
          <a:noFill/>
          <a:ln w="9525">
            <a:noFill/>
            <a:miter lim="800000"/>
            <a:headEnd/>
            <a:tailEnd/>
          </a:ln>
          <a:effectLst>
            <a:outerShdw dist="35921" dir="2700000" algn="ctr" rotWithShape="0">
              <a:schemeClr val="bg2"/>
            </a:outerShdw>
          </a:effectLst>
        </p:spPr>
      </p:pic>
      <p:pic>
        <p:nvPicPr>
          <p:cNvPr id="91197" name="Picture 61"/>
          <p:cNvPicPr>
            <a:picLocks noChangeAspect="1" noChangeArrowheads="1"/>
          </p:cNvPicPr>
          <p:nvPr/>
        </p:nvPicPr>
        <p:blipFill>
          <a:blip r:embed="rId4" cstate="print"/>
          <a:srcRect/>
          <a:stretch>
            <a:fillRect/>
          </a:stretch>
        </p:blipFill>
        <p:spPr bwMode="auto">
          <a:xfrm>
            <a:off x="6372225" y="5661025"/>
            <a:ext cx="219075" cy="447675"/>
          </a:xfrm>
          <a:prstGeom prst="rect">
            <a:avLst/>
          </a:prstGeom>
          <a:noFill/>
          <a:ln w="9525">
            <a:noFill/>
            <a:miter lim="800000"/>
            <a:headEnd/>
            <a:tailEnd/>
          </a:ln>
          <a:effectLst>
            <a:outerShdw dist="35921" dir="2700000" algn="ctr" rotWithShape="0">
              <a:schemeClr val="bg2"/>
            </a:outerShdw>
          </a:effectLst>
        </p:spPr>
      </p:pic>
      <p:pic>
        <p:nvPicPr>
          <p:cNvPr id="91198" name="Picture 62"/>
          <p:cNvPicPr>
            <a:picLocks noChangeAspect="1" noChangeArrowheads="1"/>
          </p:cNvPicPr>
          <p:nvPr/>
        </p:nvPicPr>
        <p:blipFill>
          <a:blip r:embed="rId4" cstate="print"/>
          <a:srcRect/>
          <a:stretch>
            <a:fillRect/>
          </a:stretch>
        </p:blipFill>
        <p:spPr bwMode="auto">
          <a:xfrm>
            <a:off x="4859338" y="5661025"/>
            <a:ext cx="219075" cy="447675"/>
          </a:xfrm>
          <a:prstGeom prst="rect">
            <a:avLst/>
          </a:prstGeom>
          <a:noFill/>
          <a:ln w="9525">
            <a:noFill/>
            <a:miter lim="800000"/>
            <a:headEnd/>
            <a:tailEnd/>
          </a:ln>
          <a:effectLst>
            <a:outerShdw dist="35921" dir="2700000" algn="ctr" rotWithShape="0">
              <a:schemeClr val="bg2"/>
            </a:outerShdw>
          </a:effectLst>
        </p:spPr>
      </p:pic>
      <p:sp>
        <p:nvSpPr>
          <p:cNvPr id="31756" name="Text Box 63"/>
          <p:cNvSpPr txBox="1">
            <a:spLocks noChangeArrowheads="1"/>
          </p:cNvSpPr>
          <p:nvPr/>
        </p:nvSpPr>
        <p:spPr bwMode="auto">
          <a:xfrm>
            <a:off x="6877050" y="5949950"/>
            <a:ext cx="1349375" cy="274638"/>
          </a:xfrm>
          <a:prstGeom prst="rect">
            <a:avLst/>
          </a:prstGeom>
          <a:noFill/>
          <a:ln w="9525">
            <a:noFill/>
            <a:miter lim="800000"/>
            <a:headEnd/>
            <a:tailEnd/>
          </a:ln>
        </p:spPr>
        <p:txBody>
          <a:bodyPr wrap="none">
            <a:spAutoFit/>
          </a:bodyPr>
          <a:lstStyle/>
          <a:p>
            <a:pPr>
              <a:spcBef>
                <a:spcPct val="0"/>
              </a:spcBef>
              <a:buSzTx/>
              <a:buFontTx/>
              <a:buNone/>
            </a:pPr>
            <a:r>
              <a:rPr lang="en-US" sz="1200">
                <a:latin typeface="Arial" charset="0"/>
              </a:rPr>
              <a:t>Physical Network</a:t>
            </a:r>
          </a:p>
        </p:txBody>
      </p:sp>
      <p:grpSp>
        <p:nvGrpSpPr>
          <p:cNvPr id="13" name="Group 64"/>
          <p:cNvGrpSpPr>
            <a:grpSpLocks/>
          </p:cNvGrpSpPr>
          <p:nvPr/>
        </p:nvGrpSpPr>
        <p:grpSpPr bwMode="auto">
          <a:xfrm>
            <a:off x="684213" y="1628775"/>
            <a:ext cx="7704137" cy="4608513"/>
            <a:chOff x="431" y="1026"/>
            <a:chExt cx="4853" cy="2903"/>
          </a:xfrm>
        </p:grpSpPr>
        <p:sp>
          <p:nvSpPr>
            <p:cNvPr id="31769" name="Line 65"/>
            <p:cNvSpPr>
              <a:spLocks noChangeShapeType="1"/>
            </p:cNvSpPr>
            <p:nvPr/>
          </p:nvSpPr>
          <p:spPr bwMode="auto">
            <a:xfrm flipV="1">
              <a:off x="4377" y="1797"/>
              <a:ext cx="0" cy="1406"/>
            </a:xfrm>
            <a:prstGeom prst="line">
              <a:avLst/>
            </a:prstGeom>
            <a:noFill/>
            <a:ln w="3175">
              <a:solidFill>
                <a:schemeClr val="tx1"/>
              </a:solidFill>
              <a:prstDash val="dash"/>
              <a:round/>
              <a:headEnd/>
              <a:tailEnd/>
            </a:ln>
          </p:spPr>
          <p:txBody>
            <a:bodyPr/>
            <a:lstStyle/>
            <a:p>
              <a:endParaRPr lang="en-US"/>
            </a:p>
          </p:txBody>
        </p:sp>
        <p:sp>
          <p:nvSpPr>
            <p:cNvPr id="31770" name="Line 66"/>
            <p:cNvSpPr>
              <a:spLocks noChangeShapeType="1"/>
            </p:cNvSpPr>
            <p:nvPr/>
          </p:nvSpPr>
          <p:spPr bwMode="auto">
            <a:xfrm flipV="1">
              <a:off x="1791" y="1389"/>
              <a:ext cx="0" cy="1406"/>
            </a:xfrm>
            <a:prstGeom prst="line">
              <a:avLst/>
            </a:prstGeom>
            <a:noFill/>
            <a:ln w="3175">
              <a:solidFill>
                <a:schemeClr val="tx1"/>
              </a:solidFill>
              <a:prstDash val="dash"/>
              <a:round/>
              <a:headEnd/>
              <a:tailEnd/>
            </a:ln>
          </p:spPr>
          <p:txBody>
            <a:bodyPr/>
            <a:lstStyle/>
            <a:p>
              <a:endParaRPr lang="en-US"/>
            </a:p>
          </p:txBody>
        </p:sp>
        <p:sp>
          <p:nvSpPr>
            <p:cNvPr id="31771" name="Line 67"/>
            <p:cNvSpPr>
              <a:spLocks noChangeShapeType="1"/>
            </p:cNvSpPr>
            <p:nvPr/>
          </p:nvSpPr>
          <p:spPr bwMode="auto">
            <a:xfrm flipV="1">
              <a:off x="4105" y="2160"/>
              <a:ext cx="0" cy="1406"/>
            </a:xfrm>
            <a:prstGeom prst="line">
              <a:avLst/>
            </a:prstGeom>
            <a:noFill/>
            <a:ln w="3175">
              <a:solidFill>
                <a:schemeClr val="tx1"/>
              </a:solidFill>
              <a:prstDash val="dash"/>
              <a:round/>
              <a:headEnd/>
              <a:tailEnd/>
            </a:ln>
          </p:spPr>
          <p:txBody>
            <a:bodyPr/>
            <a:lstStyle/>
            <a:p>
              <a:endParaRPr lang="en-US"/>
            </a:p>
          </p:txBody>
        </p:sp>
        <p:sp>
          <p:nvSpPr>
            <p:cNvPr id="31772" name="Line 68"/>
            <p:cNvSpPr>
              <a:spLocks noChangeShapeType="1"/>
            </p:cNvSpPr>
            <p:nvPr/>
          </p:nvSpPr>
          <p:spPr bwMode="auto">
            <a:xfrm flipV="1">
              <a:off x="3515" y="1389"/>
              <a:ext cx="0" cy="1406"/>
            </a:xfrm>
            <a:prstGeom prst="line">
              <a:avLst/>
            </a:prstGeom>
            <a:noFill/>
            <a:ln w="3175">
              <a:solidFill>
                <a:schemeClr val="tx1"/>
              </a:solidFill>
              <a:prstDash val="dash"/>
              <a:round/>
              <a:headEnd/>
              <a:tailEnd/>
            </a:ln>
          </p:spPr>
          <p:txBody>
            <a:bodyPr/>
            <a:lstStyle/>
            <a:p>
              <a:endParaRPr lang="en-US"/>
            </a:p>
          </p:txBody>
        </p:sp>
        <p:sp>
          <p:nvSpPr>
            <p:cNvPr id="31773" name="Line 69"/>
            <p:cNvSpPr>
              <a:spLocks noChangeShapeType="1"/>
            </p:cNvSpPr>
            <p:nvPr/>
          </p:nvSpPr>
          <p:spPr bwMode="auto">
            <a:xfrm flipV="1">
              <a:off x="3152" y="2160"/>
              <a:ext cx="0" cy="1406"/>
            </a:xfrm>
            <a:prstGeom prst="line">
              <a:avLst/>
            </a:prstGeom>
            <a:noFill/>
            <a:ln w="3175">
              <a:solidFill>
                <a:schemeClr val="tx1"/>
              </a:solidFill>
              <a:prstDash val="dash"/>
              <a:round/>
              <a:headEnd/>
              <a:tailEnd/>
            </a:ln>
          </p:spPr>
          <p:txBody>
            <a:bodyPr/>
            <a:lstStyle/>
            <a:p>
              <a:endParaRPr lang="en-US"/>
            </a:p>
          </p:txBody>
        </p:sp>
        <p:sp>
          <p:nvSpPr>
            <p:cNvPr id="31774" name="Line 70"/>
            <p:cNvSpPr>
              <a:spLocks noChangeShapeType="1"/>
            </p:cNvSpPr>
            <p:nvPr/>
          </p:nvSpPr>
          <p:spPr bwMode="auto">
            <a:xfrm flipV="1">
              <a:off x="2426" y="2205"/>
              <a:ext cx="0" cy="1407"/>
            </a:xfrm>
            <a:prstGeom prst="line">
              <a:avLst/>
            </a:prstGeom>
            <a:noFill/>
            <a:ln w="3175">
              <a:solidFill>
                <a:schemeClr val="tx1"/>
              </a:solidFill>
              <a:prstDash val="dash"/>
              <a:round/>
              <a:headEnd/>
              <a:tailEnd/>
            </a:ln>
          </p:spPr>
          <p:txBody>
            <a:bodyPr/>
            <a:lstStyle/>
            <a:p>
              <a:endParaRPr lang="en-US"/>
            </a:p>
          </p:txBody>
        </p:sp>
        <p:sp>
          <p:nvSpPr>
            <p:cNvPr id="31775" name="Line 71"/>
            <p:cNvSpPr>
              <a:spLocks noChangeShapeType="1"/>
            </p:cNvSpPr>
            <p:nvPr/>
          </p:nvSpPr>
          <p:spPr bwMode="auto">
            <a:xfrm flipV="1">
              <a:off x="1292" y="2069"/>
              <a:ext cx="0" cy="1406"/>
            </a:xfrm>
            <a:prstGeom prst="line">
              <a:avLst/>
            </a:prstGeom>
            <a:noFill/>
            <a:ln w="3175">
              <a:solidFill>
                <a:schemeClr val="tx1"/>
              </a:solidFill>
              <a:prstDash val="dash"/>
              <a:round/>
              <a:headEnd/>
              <a:tailEnd/>
            </a:ln>
          </p:spPr>
          <p:txBody>
            <a:bodyPr/>
            <a:lstStyle/>
            <a:p>
              <a:endParaRPr lang="en-US"/>
            </a:p>
          </p:txBody>
        </p:sp>
        <p:sp>
          <p:nvSpPr>
            <p:cNvPr id="31776" name="Line 72"/>
            <p:cNvSpPr>
              <a:spLocks noChangeShapeType="1"/>
            </p:cNvSpPr>
            <p:nvPr/>
          </p:nvSpPr>
          <p:spPr bwMode="auto">
            <a:xfrm flipV="1">
              <a:off x="4305" y="1026"/>
              <a:ext cx="0" cy="1724"/>
            </a:xfrm>
            <a:prstGeom prst="line">
              <a:avLst/>
            </a:prstGeom>
            <a:noFill/>
            <a:ln w="9525">
              <a:solidFill>
                <a:schemeClr val="tx1"/>
              </a:solidFill>
              <a:prstDash val="sysDot"/>
              <a:round/>
              <a:headEnd/>
              <a:tailEnd/>
            </a:ln>
          </p:spPr>
          <p:txBody>
            <a:bodyPr/>
            <a:lstStyle/>
            <a:p>
              <a:endParaRPr lang="en-US"/>
            </a:p>
          </p:txBody>
        </p:sp>
        <p:sp>
          <p:nvSpPr>
            <p:cNvPr id="31777" name="Line 73"/>
            <p:cNvSpPr>
              <a:spLocks noChangeShapeType="1"/>
            </p:cNvSpPr>
            <p:nvPr/>
          </p:nvSpPr>
          <p:spPr bwMode="auto">
            <a:xfrm flipV="1">
              <a:off x="1412" y="1026"/>
              <a:ext cx="0" cy="1724"/>
            </a:xfrm>
            <a:prstGeom prst="line">
              <a:avLst/>
            </a:prstGeom>
            <a:noFill/>
            <a:ln w="9525">
              <a:solidFill>
                <a:schemeClr val="tx1"/>
              </a:solidFill>
              <a:prstDash val="sysDot"/>
              <a:round/>
              <a:headEnd/>
              <a:tailEnd/>
            </a:ln>
          </p:spPr>
          <p:txBody>
            <a:bodyPr/>
            <a:lstStyle/>
            <a:p>
              <a:endParaRPr lang="en-US"/>
            </a:p>
          </p:txBody>
        </p:sp>
        <p:sp>
          <p:nvSpPr>
            <p:cNvPr id="31778" name="AutoShape 74"/>
            <p:cNvSpPr>
              <a:spLocks noChangeArrowheads="1"/>
            </p:cNvSpPr>
            <p:nvPr/>
          </p:nvSpPr>
          <p:spPr bwMode="auto">
            <a:xfrm flipV="1">
              <a:off x="431" y="1026"/>
              <a:ext cx="4853" cy="1179"/>
            </a:xfrm>
            <a:prstGeom prst="flowChartManualOperation">
              <a:avLst/>
            </a:prstGeom>
            <a:solidFill>
              <a:srgbClr val="FFFF99">
                <a:alpha val="50195"/>
              </a:srgbClr>
            </a:solidFill>
            <a:ln w="9525">
              <a:solidFill>
                <a:schemeClr val="tx1"/>
              </a:solidFill>
              <a:prstDash val="sysDot"/>
              <a:miter lim="800000"/>
              <a:headEnd/>
              <a:tailEnd/>
            </a:ln>
          </p:spPr>
          <p:txBody>
            <a:bodyPr wrap="none" anchor="ctr"/>
            <a:lstStyle/>
            <a:p>
              <a:endParaRPr lang="en-US"/>
            </a:p>
          </p:txBody>
        </p:sp>
        <p:pic>
          <p:nvPicPr>
            <p:cNvPr id="91211" name="Picture 75"/>
            <p:cNvPicPr>
              <a:picLocks noChangeAspect="1" noChangeArrowheads="1"/>
            </p:cNvPicPr>
            <p:nvPr/>
          </p:nvPicPr>
          <p:blipFill>
            <a:blip r:embed="rId4" cstate="print"/>
            <a:srcRect/>
            <a:stretch>
              <a:fillRect/>
            </a:stretch>
          </p:blipFill>
          <p:spPr bwMode="auto">
            <a:xfrm>
              <a:off x="4014" y="1842"/>
              <a:ext cx="138" cy="282"/>
            </a:xfrm>
            <a:prstGeom prst="rect">
              <a:avLst/>
            </a:prstGeom>
            <a:noFill/>
            <a:ln w="9525">
              <a:noFill/>
              <a:miter lim="800000"/>
              <a:headEnd/>
              <a:tailEnd/>
            </a:ln>
            <a:effectLst>
              <a:outerShdw dist="35921" dir="2700000" algn="ctr" rotWithShape="0">
                <a:schemeClr val="bg2"/>
              </a:outerShdw>
            </a:effectLst>
          </p:spPr>
        </p:pic>
        <p:pic>
          <p:nvPicPr>
            <p:cNvPr id="91212" name="Picture 76"/>
            <p:cNvPicPr>
              <a:picLocks noChangeAspect="1" noChangeArrowheads="1"/>
            </p:cNvPicPr>
            <p:nvPr/>
          </p:nvPicPr>
          <p:blipFill>
            <a:blip r:embed="rId4" cstate="print"/>
            <a:srcRect/>
            <a:stretch>
              <a:fillRect/>
            </a:stretch>
          </p:blipFill>
          <p:spPr bwMode="auto">
            <a:xfrm>
              <a:off x="4286" y="1479"/>
              <a:ext cx="138" cy="282"/>
            </a:xfrm>
            <a:prstGeom prst="rect">
              <a:avLst/>
            </a:prstGeom>
            <a:noFill/>
            <a:ln w="9525">
              <a:noFill/>
              <a:miter lim="800000"/>
              <a:headEnd/>
              <a:tailEnd/>
            </a:ln>
            <a:effectLst>
              <a:outerShdw dist="35921" dir="2700000" algn="ctr" rotWithShape="0">
                <a:schemeClr val="bg2"/>
              </a:outerShdw>
            </a:effectLst>
          </p:spPr>
        </p:pic>
        <p:pic>
          <p:nvPicPr>
            <p:cNvPr id="91213" name="Picture 77"/>
            <p:cNvPicPr>
              <a:picLocks noChangeAspect="1" noChangeArrowheads="1"/>
            </p:cNvPicPr>
            <p:nvPr/>
          </p:nvPicPr>
          <p:blipFill>
            <a:blip r:embed="rId4" cstate="print"/>
            <a:srcRect/>
            <a:stretch>
              <a:fillRect/>
            </a:stretch>
          </p:blipFill>
          <p:spPr bwMode="auto">
            <a:xfrm>
              <a:off x="3424" y="1071"/>
              <a:ext cx="138" cy="282"/>
            </a:xfrm>
            <a:prstGeom prst="rect">
              <a:avLst/>
            </a:prstGeom>
            <a:noFill/>
            <a:ln w="9525">
              <a:noFill/>
              <a:miter lim="800000"/>
              <a:headEnd/>
              <a:tailEnd/>
            </a:ln>
            <a:effectLst>
              <a:outerShdw dist="35921" dir="2700000" algn="ctr" rotWithShape="0">
                <a:schemeClr val="bg2"/>
              </a:outerShdw>
            </a:effectLst>
          </p:spPr>
        </p:pic>
        <p:pic>
          <p:nvPicPr>
            <p:cNvPr id="91214" name="Picture 78"/>
            <p:cNvPicPr>
              <a:picLocks noChangeAspect="1" noChangeArrowheads="1"/>
            </p:cNvPicPr>
            <p:nvPr/>
          </p:nvPicPr>
          <p:blipFill>
            <a:blip r:embed="rId4" cstate="print"/>
            <a:srcRect/>
            <a:stretch>
              <a:fillRect/>
            </a:stretch>
          </p:blipFill>
          <p:spPr bwMode="auto">
            <a:xfrm>
              <a:off x="1701" y="1071"/>
              <a:ext cx="138" cy="282"/>
            </a:xfrm>
            <a:prstGeom prst="rect">
              <a:avLst/>
            </a:prstGeom>
            <a:noFill/>
            <a:ln w="9525">
              <a:noFill/>
              <a:miter lim="800000"/>
              <a:headEnd/>
              <a:tailEnd/>
            </a:ln>
            <a:effectLst>
              <a:outerShdw dist="35921" dir="2700000" algn="ctr" rotWithShape="0">
                <a:schemeClr val="bg2"/>
              </a:outerShdw>
            </a:effectLst>
          </p:spPr>
        </p:pic>
        <p:pic>
          <p:nvPicPr>
            <p:cNvPr id="91215" name="Picture 79"/>
            <p:cNvPicPr>
              <a:picLocks noChangeAspect="1" noChangeArrowheads="1"/>
            </p:cNvPicPr>
            <p:nvPr/>
          </p:nvPicPr>
          <p:blipFill>
            <a:blip r:embed="rId4" cstate="print"/>
            <a:srcRect/>
            <a:stretch>
              <a:fillRect/>
            </a:stretch>
          </p:blipFill>
          <p:spPr bwMode="auto">
            <a:xfrm>
              <a:off x="1202" y="1752"/>
              <a:ext cx="138" cy="282"/>
            </a:xfrm>
            <a:prstGeom prst="rect">
              <a:avLst/>
            </a:prstGeom>
            <a:noFill/>
            <a:ln w="9525">
              <a:noFill/>
              <a:miter lim="800000"/>
              <a:headEnd/>
              <a:tailEnd/>
            </a:ln>
            <a:effectLst>
              <a:outerShdw dist="35921" dir="2700000" algn="ctr" rotWithShape="0">
                <a:schemeClr val="bg2"/>
              </a:outerShdw>
            </a:effectLst>
          </p:spPr>
        </p:pic>
        <p:pic>
          <p:nvPicPr>
            <p:cNvPr id="91216" name="Picture 80"/>
            <p:cNvPicPr>
              <a:picLocks noChangeAspect="1" noChangeArrowheads="1"/>
            </p:cNvPicPr>
            <p:nvPr/>
          </p:nvPicPr>
          <p:blipFill>
            <a:blip r:embed="rId4" cstate="print"/>
            <a:srcRect/>
            <a:stretch>
              <a:fillRect/>
            </a:stretch>
          </p:blipFill>
          <p:spPr bwMode="auto">
            <a:xfrm>
              <a:off x="2336" y="1888"/>
              <a:ext cx="138" cy="282"/>
            </a:xfrm>
            <a:prstGeom prst="rect">
              <a:avLst/>
            </a:prstGeom>
            <a:noFill/>
            <a:ln w="9525">
              <a:noFill/>
              <a:miter lim="800000"/>
              <a:headEnd/>
              <a:tailEnd/>
            </a:ln>
            <a:effectLst>
              <a:outerShdw dist="35921" dir="2700000" algn="ctr" rotWithShape="0">
                <a:schemeClr val="bg2"/>
              </a:outerShdw>
            </a:effectLst>
          </p:spPr>
        </p:pic>
        <p:pic>
          <p:nvPicPr>
            <p:cNvPr id="91217" name="Picture 81"/>
            <p:cNvPicPr>
              <a:picLocks noChangeAspect="1" noChangeArrowheads="1"/>
            </p:cNvPicPr>
            <p:nvPr/>
          </p:nvPicPr>
          <p:blipFill>
            <a:blip r:embed="rId4" cstate="print"/>
            <a:srcRect/>
            <a:stretch>
              <a:fillRect/>
            </a:stretch>
          </p:blipFill>
          <p:spPr bwMode="auto">
            <a:xfrm>
              <a:off x="3061" y="1842"/>
              <a:ext cx="138" cy="282"/>
            </a:xfrm>
            <a:prstGeom prst="rect">
              <a:avLst/>
            </a:prstGeom>
            <a:noFill/>
            <a:ln w="9525">
              <a:noFill/>
              <a:miter lim="800000"/>
              <a:headEnd/>
              <a:tailEnd/>
            </a:ln>
            <a:effectLst>
              <a:outerShdw dist="35921" dir="2700000" algn="ctr" rotWithShape="0">
                <a:schemeClr val="bg2"/>
              </a:outerShdw>
            </a:effectLst>
          </p:spPr>
        </p:pic>
        <p:sp>
          <p:nvSpPr>
            <p:cNvPr id="31786" name="Line 82"/>
            <p:cNvSpPr>
              <a:spLocks noChangeShapeType="1"/>
            </p:cNvSpPr>
            <p:nvPr/>
          </p:nvSpPr>
          <p:spPr bwMode="auto">
            <a:xfrm flipV="1">
              <a:off x="5284" y="2205"/>
              <a:ext cx="0" cy="1724"/>
            </a:xfrm>
            <a:prstGeom prst="line">
              <a:avLst/>
            </a:prstGeom>
            <a:noFill/>
            <a:ln w="9525">
              <a:solidFill>
                <a:schemeClr val="tx1"/>
              </a:solidFill>
              <a:prstDash val="sysDot"/>
              <a:round/>
              <a:headEnd/>
              <a:tailEnd/>
            </a:ln>
          </p:spPr>
          <p:txBody>
            <a:bodyPr/>
            <a:lstStyle/>
            <a:p>
              <a:endParaRPr lang="en-US"/>
            </a:p>
          </p:txBody>
        </p:sp>
        <p:sp>
          <p:nvSpPr>
            <p:cNvPr id="31787" name="Line 83"/>
            <p:cNvSpPr>
              <a:spLocks noChangeShapeType="1"/>
            </p:cNvSpPr>
            <p:nvPr/>
          </p:nvSpPr>
          <p:spPr bwMode="auto">
            <a:xfrm flipV="1">
              <a:off x="431" y="2205"/>
              <a:ext cx="0" cy="1724"/>
            </a:xfrm>
            <a:prstGeom prst="line">
              <a:avLst/>
            </a:prstGeom>
            <a:noFill/>
            <a:ln w="9525">
              <a:solidFill>
                <a:schemeClr val="tx1"/>
              </a:solidFill>
              <a:prstDash val="sysDot"/>
              <a:round/>
              <a:headEnd/>
              <a:tailEnd/>
            </a:ln>
          </p:spPr>
          <p:txBody>
            <a:bodyPr/>
            <a:lstStyle/>
            <a:p>
              <a:endParaRPr lang="en-US"/>
            </a:p>
          </p:txBody>
        </p:sp>
        <p:sp>
          <p:nvSpPr>
            <p:cNvPr id="31788" name="Text Box 84"/>
            <p:cNvSpPr txBox="1">
              <a:spLocks noChangeArrowheads="1"/>
            </p:cNvSpPr>
            <p:nvPr/>
          </p:nvSpPr>
          <p:spPr bwMode="auto">
            <a:xfrm>
              <a:off x="4377" y="2024"/>
              <a:ext cx="824" cy="173"/>
            </a:xfrm>
            <a:prstGeom prst="rect">
              <a:avLst/>
            </a:prstGeom>
            <a:noFill/>
            <a:ln w="9525">
              <a:noFill/>
              <a:miter lim="800000"/>
              <a:headEnd/>
              <a:tailEnd/>
            </a:ln>
          </p:spPr>
          <p:txBody>
            <a:bodyPr wrap="none">
              <a:spAutoFit/>
            </a:bodyPr>
            <a:lstStyle/>
            <a:p>
              <a:pPr>
                <a:spcBef>
                  <a:spcPct val="0"/>
                </a:spcBef>
                <a:buSzTx/>
                <a:buFontTx/>
                <a:buNone/>
              </a:pPr>
              <a:r>
                <a:rPr lang="en-US" sz="1200">
                  <a:latin typeface="Arial" charset="0"/>
                </a:rPr>
                <a:t>Overlay Network</a:t>
              </a:r>
            </a:p>
          </p:txBody>
        </p:sp>
        <p:sp>
          <p:nvSpPr>
            <p:cNvPr id="91221" name="Text Box 85"/>
            <p:cNvSpPr txBox="1">
              <a:spLocks noChangeArrowheads="1"/>
            </p:cNvSpPr>
            <p:nvPr/>
          </p:nvSpPr>
          <p:spPr bwMode="auto">
            <a:xfrm>
              <a:off x="1202" y="1752"/>
              <a:ext cx="185" cy="173"/>
            </a:xfrm>
            <a:prstGeom prst="rect">
              <a:avLst/>
            </a:prstGeom>
            <a:noFill/>
            <a:ln w="9525">
              <a:noFill/>
              <a:miter lim="800000"/>
              <a:headEnd/>
              <a:tailEnd/>
            </a:ln>
            <a:effectLst/>
          </p:spPr>
          <p:txBody>
            <a:bodyPr wrap="none">
              <a:spAutoFit/>
            </a:bodyPr>
            <a:lstStyle/>
            <a:p>
              <a:pPr>
                <a:spcBef>
                  <a:spcPct val="0"/>
                </a:spcBef>
                <a:buSzTx/>
                <a:buFontTx/>
                <a:buNone/>
                <a:defRPr/>
              </a:pPr>
              <a:r>
                <a:rPr lang="en-US" sz="1200" b="1">
                  <a:effectLst>
                    <a:outerShdw blurRad="38100" dist="38100" dir="2700000" algn="tl">
                      <a:srgbClr val="C0C0C0"/>
                    </a:outerShdw>
                  </a:effectLst>
                  <a:latin typeface="Arial" charset="0"/>
                </a:rPr>
                <a:t>A</a:t>
              </a:r>
            </a:p>
          </p:txBody>
        </p:sp>
        <p:sp>
          <p:nvSpPr>
            <p:cNvPr id="91222" name="Text Box 86"/>
            <p:cNvSpPr txBox="1">
              <a:spLocks noChangeArrowheads="1"/>
            </p:cNvSpPr>
            <p:nvPr/>
          </p:nvSpPr>
          <p:spPr bwMode="auto">
            <a:xfrm>
              <a:off x="1701" y="1071"/>
              <a:ext cx="185" cy="173"/>
            </a:xfrm>
            <a:prstGeom prst="rect">
              <a:avLst/>
            </a:prstGeom>
            <a:noFill/>
            <a:ln w="9525">
              <a:noFill/>
              <a:miter lim="800000"/>
              <a:headEnd/>
              <a:tailEnd/>
            </a:ln>
            <a:effectLst/>
          </p:spPr>
          <p:txBody>
            <a:bodyPr wrap="none">
              <a:spAutoFit/>
            </a:bodyPr>
            <a:lstStyle/>
            <a:p>
              <a:pPr>
                <a:spcBef>
                  <a:spcPct val="0"/>
                </a:spcBef>
                <a:buSzTx/>
                <a:buFontTx/>
                <a:buNone/>
                <a:defRPr/>
              </a:pPr>
              <a:r>
                <a:rPr lang="en-US" sz="1200" b="1">
                  <a:effectLst>
                    <a:outerShdw blurRad="38100" dist="38100" dir="2700000" algn="tl">
                      <a:srgbClr val="C0C0C0"/>
                    </a:outerShdw>
                  </a:effectLst>
                  <a:latin typeface="Arial" charset="0"/>
                </a:rPr>
                <a:t>B</a:t>
              </a:r>
            </a:p>
          </p:txBody>
        </p:sp>
        <p:sp>
          <p:nvSpPr>
            <p:cNvPr id="91223" name="Text Box 87"/>
            <p:cNvSpPr txBox="1">
              <a:spLocks noChangeArrowheads="1"/>
            </p:cNvSpPr>
            <p:nvPr/>
          </p:nvSpPr>
          <p:spPr bwMode="auto">
            <a:xfrm>
              <a:off x="2336" y="1888"/>
              <a:ext cx="185" cy="173"/>
            </a:xfrm>
            <a:prstGeom prst="rect">
              <a:avLst/>
            </a:prstGeom>
            <a:noFill/>
            <a:ln w="9525">
              <a:noFill/>
              <a:miter lim="800000"/>
              <a:headEnd/>
              <a:tailEnd/>
            </a:ln>
            <a:effectLst/>
          </p:spPr>
          <p:txBody>
            <a:bodyPr wrap="none">
              <a:spAutoFit/>
            </a:bodyPr>
            <a:lstStyle/>
            <a:p>
              <a:pPr>
                <a:spcBef>
                  <a:spcPct val="0"/>
                </a:spcBef>
                <a:buSzTx/>
                <a:buFontTx/>
                <a:buNone/>
                <a:defRPr/>
              </a:pPr>
              <a:r>
                <a:rPr lang="en-US" sz="1200" b="1">
                  <a:effectLst>
                    <a:outerShdw blurRad="38100" dist="38100" dir="2700000" algn="tl">
                      <a:srgbClr val="C0C0C0"/>
                    </a:outerShdw>
                  </a:effectLst>
                  <a:latin typeface="Arial" charset="0"/>
                </a:rPr>
                <a:t>C</a:t>
              </a:r>
            </a:p>
          </p:txBody>
        </p:sp>
      </p:grpSp>
      <p:sp>
        <p:nvSpPr>
          <p:cNvPr id="91224" name="Text Box 88"/>
          <p:cNvSpPr txBox="1">
            <a:spLocks noChangeArrowheads="1"/>
          </p:cNvSpPr>
          <p:nvPr/>
        </p:nvSpPr>
        <p:spPr bwMode="auto">
          <a:xfrm>
            <a:off x="6659563" y="1196975"/>
            <a:ext cx="2016125" cy="495300"/>
          </a:xfrm>
          <a:prstGeom prst="rect">
            <a:avLst/>
          </a:prstGeom>
          <a:solidFill>
            <a:schemeClr val="bg1"/>
          </a:solidFill>
          <a:ln w="38100">
            <a:solidFill>
              <a:schemeClr val="tx2"/>
            </a:solidFill>
            <a:miter lim="800000"/>
            <a:headEnd/>
            <a:tailEnd/>
          </a:ln>
          <a:effectLst>
            <a:outerShdw dist="35921" dir="2700000" algn="ctr" rotWithShape="0">
              <a:schemeClr val="bg2"/>
            </a:outerShdw>
          </a:effectLst>
        </p:spPr>
        <p:txBody>
          <a:bodyPr>
            <a:spAutoFit/>
          </a:bodyPr>
          <a:lstStyle/>
          <a:p>
            <a:pPr algn="ctr">
              <a:spcBef>
                <a:spcPct val="50000"/>
              </a:spcBef>
              <a:buSzTx/>
              <a:buFontTx/>
              <a:buNone/>
              <a:defRPr/>
            </a:pPr>
            <a:r>
              <a:rPr lang="en-US" sz="1200">
                <a:latin typeface="Arial" charset="0"/>
              </a:rPr>
              <a:t>Focus on the application layer</a:t>
            </a:r>
          </a:p>
        </p:txBody>
      </p:sp>
      <p:grpSp>
        <p:nvGrpSpPr>
          <p:cNvPr id="14" name="Group 89"/>
          <p:cNvGrpSpPr>
            <a:grpSpLocks/>
          </p:cNvGrpSpPr>
          <p:nvPr/>
        </p:nvGrpSpPr>
        <p:grpSpPr bwMode="auto">
          <a:xfrm>
            <a:off x="2124075" y="1924050"/>
            <a:ext cx="4679950" cy="1296988"/>
            <a:chOff x="1338" y="1212"/>
            <a:chExt cx="2948" cy="817"/>
          </a:xfrm>
        </p:grpSpPr>
        <p:cxnSp>
          <p:nvCxnSpPr>
            <p:cNvPr id="31760" name="AutoShape 90"/>
            <p:cNvCxnSpPr>
              <a:cxnSpLocks noChangeShapeType="1"/>
            </p:cNvCxnSpPr>
            <p:nvPr/>
          </p:nvCxnSpPr>
          <p:spPr bwMode="auto">
            <a:xfrm flipV="1">
              <a:off x="1340" y="1212"/>
              <a:ext cx="361" cy="681"/>
            </a:xfrm>
            <a:prstGeom prst="straightConnector1">
              <a:avLst/>
            </a:prstGeom>
            <a:noFill/>
            <a:ln w="19050">
              <a:solidFill>
                <a:schemeClr val="tx2"/>
              </a:solidFill>
              <a:round/>
              <a:headEnd/>
              <a:tailEnd/>
            </a:ln>
          </p:spPr>
        </p:cxnSp>
        <p:cxnSp>
          <p:nvCxnSpPr>
            <p:cNvPr id="31761" name="AutoShape 91"/>
            <p:cNvCxnSpPr>
              <a:cxnSpLocks noChangeShapeType="1"/>
            </p:cNvCxnSpPr>
            <p:nvPr/>
          </p:nvCxnSpPr>
          <p:spPr bwMode="auto">
            <a:xfrm>
              <a:off x="1839" y="1212"/>
              <a:ext cx="1585" cy="0"/>
            </a:xfrm>
            <a:prstGeom prst="straightConnector1">
              <a:avLst/>
            </a:prstGeom>
            <a:noFill/>
            <a:ln w="19050">
              <a:solidFill>
                <a:schemeClr val="tx2"/>
              </a:solidFill>
              <a:round/>
              <a:headEnd/>
              <a:tailEnd/>
            </a:ln>
          </p:spPr>
        </p:cxnSp>
        <p:cxnSp>
          <p:nvCxnSpPr>
            <p:cNvPr id="31762" name="AutoShape 92"/>
            <p:cNvCxnSpPr>
              <a:cxnSpLocks noChangeShapeType="1"/>
            </p:cNvCxnSpPr>
            <p:nvPr/>
          </p:nvCxnSpPr>
          <p:spPr bwMode="auto">
            <a:xfrm>
              <a:off x="1839" y="1212"/>
              <a:ext cx="497" cy="817"/>
            </a:xfrm>
            <a:prstGeom prst="straightConnector1">
              <a:avLst/>
            </a:prstGeom>
            <a:noFill/>
            <a:ln w="19050">
              <a:solidFill>
                <a:schemeClr val="tx2"/>
              </a:solidFill>
              <a:round/>
              <a:headEnd/>
              <a:tailEnd/>
            </a:ln>
          </p:spPr>
        </p:cxnSp>
        <p:cxnSp>
          <p:nvCxnSpPr>
            <p:cNvPr id="31763" name="AutoShape 93"/>
            <p:cNvCxnSpPr>
              <a:cxnSpLocks noChangeShapeType="1"/>
            </p:cNvCxnSpPr>
            <p:nvPr/>
          </p:nvCxnSpPr>
          <p:spPr bwMode="auto">
            <a:xfrm>
              <a:off x="1839" y="1212"/>
              <a:ext cx="1222" cy="771"/>
            </a:xfrm>
            <a:prstGeom prst="straightConnector1">
              <a:avLst/>
            </a:prstGeom>
            <a:noFill/>
            <a:ln w="19050">
              <a:solidFill>
                <a:schemeClr val="tx2"/>
              </a:solidFill>
              <a:round/>
              <a:headEnd/>
              <a:tailEnd/>
            </a:ln>
          </p:spPr>
        </p:cxnSp>
        <p:cxnSp>
          <p:nvCxnSpPr>
            <p:cNvPr id="31764" name="AutoShape 94"/>
            <p:cNvCxnSpPr>
              <a:cxnSpLocks noChangeShapeType="1"/>
            </p:cNvCxnSpPr>
            <p:nvPr/>
          </p:nvCxnSpPr>
          <p:spPr bwMode="auto">
            <a:xfrm>
              <a:off x="3562" y="1212"/>
              <a:ext cx="724" cy="408"/>
            </a:xfrm>
            <a:prstGeom prst="straightConnector1">
              <a:avLst/>
            </a:prstGeom>
            <a:noFill/>
            <a:ln w="19050">
              <a:solidFill>
                <a:schemeClr val="tx2"/>
              </a:solidFill>
              <a:round/>
              <a:headEnd/>
              <a:tailEnd/>
            </a:ln>
          </p:spPr>
        </p:cxnSp>
        <p:cxnSp>
          <p:nvCxnSpPr>
            <p:cNvPr id="31765" name="AutoShape 95"/>
            <p:cNvCxnSpPr>
              <a:cxnSpLocks noChangeShapeType="1"/>
            </p:cNvCxnSpPr>
            <p:nvPr/>
          </p:nvCxnSpPr>
          <p:spPr bwMode="auto">
            <a:xfrm flipH="1">
              <a:off x="4152" y="1620"/>
              <a:ext cx="134" cy="363"/>
            </a:xfrm>
            <a:prstGeom prst="straightConnector1">
              <a:avLst/>
            </a:prstGeom>
            <a:noFill/>
            <a:ln w="19050">
              <a:solidFill>
                <a:schemeClr val="tx2"/>
              </a:solidFill>
              <a:round/>
              <a:headEnd/>
              <a:tailEnd/>
            </a:ln>
          </p:spPr>
        </p:cxnSp>
        <p:cxnSp>
          <p:nvCxnSpPr>
            <p:cNvPr id="31766" name="AutoShape 96"/>
            <p:cNvCxnSpPr>
              <a:cxnSpLocks noChangeShapeType="1"/>
            </p:cNvCxnSpPr>
            <p:nvPr/>
          </p:nvCxnSpPr>
          <p:spPr bwMode="auto">
            <a:xfrm flipH="1" flipV="1">
              <a:off x="3562" y="1212"/>
              <a:ext cx="452" cy="771"/>
            </a:xfrm>
            <a:prstGeom prst="straightConnector1">
              <a:avLst/>
            </a:prstGeom>
            <a:noFill/>
            <a:ln w="19050">
              <a:solidFill>
                <a:schemeClr val="tx2"/>
              </a:solidFill>
              <a:round/>
              <a:headEnd/>
              <a:tailEnd/>
            </a:ln>
          </p:spPr>
        </p:cxnSp>
        <p:cxnSp>
          <p:nvCxnSpPr>
            <p:cNvPr id="31767" name="AutoShape 97"/>
            <p:cNvCxnSpPr>
              <a:cxnSpLocks noChangeShapeType="1"/>
            </p:cNvCxnSpPr>
            <p:nvPr/>
          </p:nvCxnSpPr>
          <p:spPr bwMode="auto">
            <a:xfrm flipV="1">
              <a:off x="2474" y="1983"/>
              <a:ext cx="587" cy="46"/>
            </a:xfrm>
            <a:prstGeom prst="straightConnector1">
              <a:avLst/>
            </a:prstGeom>
            <a:noFill/>
            <a:ln w="19050">
              <a:solidFill>
                <a:schemeClr val="tx2"/>
              </a:solidFill>
              <a:round/>
              <a:headEnd/>
              <a:tailEnd/>
            </a:ln>
          </p:spPr>
        </p:cxnSp>
        <p:cxnSp>
          <p:nvCxnSpPr>
            <p:cNvPr id="31768" name="AutoShape 98"/>
            <p:cNvCxnSpPr>
              <a:cxnSpLocks noChangeShapeType="1"/>
            </p:cNvCxnSpPr>
            <p:nvPr/>
          </p:nvCxnSpPr>
          <p:spPr bwMode="auto">
            <a:xfrm flipV="1">
              <a:off x="1338" y="1212"/>
              <a:ext cx="2086" cy="676"/>
            </a:xfrm>
            <a:prstGeom prst="straightConnector1">
              <a:avLst/>
            </a:prstGeom>
            <a:noFill/>
            <a:ln w="19050">
              <a:solidFill>
                <a:schemeClr val="tx2"/>
              </a:solidFill>
              <a:round/>
              <a:headEnd/>
              <a:tailEnd/>
            </a:ln>
          </p:spPr>
        </p:cxnSp>
      </p:grpSp>
      <p:sp>
        <p:nvSpPr>
          <p:cNvPr id="99" name="98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2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91224"/>
                                        </p:tgtEl>
                                        <p:attrNameLst>
                                          <p:attrName>style.visibility</p:attrName>
                                        </p:attrNameLst>
                                      </p:cBhvr>
                                      <p:to>
                                        <p:strVal val="visible"/>
                                      </p:to>
                                    </p:set>
                                  </p:childTnLst>
                                  <p:subTnLst>
                                    <p:set>
                                      <p:cBhvr override="childStyle">
                                        <p:cTn dur="1" fill="hold" display="0" masterRel="nextClick" afterEffect="1"/>
                                        <p:tgtEl>
                                          <p:spTgt spid="912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Overlay types</a:t>
            </a:r>
            <a:endParaRPr lang="el-GR"/>
          </a:p>
        </p:txBody>
      </p:sp>
      <p:sp>
        <p:nvSpPr>
          <p:cNvPr id="32771" name="Rectangle 8"/>
          <p:cNvSpPr>
            <a:spLocks noChangeArrowheads="1"/>
          </p:cNvSpPr>
          <p:nvPr/>
        </p:nvSpPr>
        <p:spPr bwMode="auto">
          <a:xfrm>
            <a:off x="4572000" y="1600200"/>
            <a:ext cx="4191000" cy="381000"/>
          </a:xfrm>
          <a:prstGeom prst="rect">
            <a:avLst/>
          </a:prstGeom>
          <a:solidFill>
            <a:srgbClr val="CCFF33"/>
          </a:solidFill>
          <a:ln w="19050" algn="ctr">
            <a:solidFill>
              <a:schemeClr val="tx1"/>
            </a:solidFill>
            <a:miter lim="800000"/>
            <a:headEnd/>
            <a:tailEnd/>
          </a:ln>
        </p:spPr>
        <p:txBody>
          <a:bodyPr anchor="ctr"/>
          <a:lstStyle/>
          <a:p>
            <a:pPr algn="ctr">
              <a:buClr>
                <a:schemeClr val="bg2"/>
              </a:buClr>
              <a:buSzPct val="75000"/>
              <a:buFont typeface="Wingdings" pitchFamily="2" charset="2"/>
              <a:buNone/>
            </a:pPr>
            <a:r>
              <a:rPr lang="en-US" b="1"/>
              <a:t>Structured P2P</a:t>
            </a:r>
          </a:p>
        </p:txBody>
      </p:sp>
      <p:sp>
        <p:nvSpPr>
          <p:cNvPr id="32772" name="Rectangle 9"/>
          <p:cNvSpPr>
            <a:spLocks noChangeArrowheads="1"/>
          </p:cNvSpPr>
          <p:nvPr/>
        </p:nvSpPr>
        <p:spPr bwMode="auto">
          <a:xfrm>
            <a:off x="381000" y="1600200"/>
            <a:ext cx="4206875" cy="381000"/>
          </a:xfrm>
          <a:prstGeom prst="rect">
            <a:avLst/>
          </a:prstGeom>
          <a:solidFill>
            <a:srgbClr val="CCFF33"/>
          </a:solidFill>
          <a:ln w="19050" algn="ctr">
            <a:solidFill>
              <a:schemeClr val="tx1"/>
            </a:solidFill>
            <a:miter lim="800000"/>
            <a:headEnd/>
            <a:tailEnd/>
          </a:ln>
        </p:spPr>
        <p:txBody>
          <a:bodyPr anchor="ctr"/>
          <a:lstStyle/>
          <a:p>
            <a:pPr algn="ctr">
              <a:buClr>
                <a:schemeClr val="bg2"/>
              </a:buClr>
              <a:buSzPct val="75000"/>
              <a:buFont typeface="Wingdings" pitchFamily="2" charset="2"/>
              <a:buNone/>
            </a:pPr>
            <a:r>
              <a:rPr lang="en-US" b="1"/>
              <a:t>Unstructured P2P</a:t>
            </a:r>
          </a:p>
        </p:txBody>
      </p:sp>
      <p:sp>
        <p:nvSpPr>
          <p:cNvPr id="32773" name="Rectangle 26"/>
          <p:cNvSpPr>
            <a:spLocks noChangeArrowheads="1"/>
          </p:cNvSpPr>
          <p:nvPr/>
        </p:nvSpPr>
        <p:spPr bwMode="auto">
          <a:xfrm>
            <a:off x="4572000" y="1981200"/>
            <a:ext cx="4191000" cy="2362200"/>
          </a:xfrm>
          <a:prstGeom prst="rect">
            <a:avLst/>
          </a:prstGeom>
          <a:noFill/>
          <a:ln w="19050">
            <a:solidFill>
              <a:schemeClr val="tx1"/>
            </a:solidFill>
            <a:miter lim="800000"/>
            <a:headEnd/>
            <a:tailEnd/>
          </a:ln>
        </p:spPr>
        <p:txBody>
          <a:bodyPr lIns="0" tIns="0" rIns="0" bIns="0" anchor="ctr"/>
          <a:lstStyle/>
          <a:p>
            <a:pPr marL="171450" indent="-171450" algn="ctr">
              <a:buClr>
                <a:schemeClr val="bg2"/>
              </a:buClr>
              <a:buSzPct val="75000"/>
              <a:buFont typeface="Wingdings" pitchFamily="2" charset="2"/>
              <a:buChar char="n"/>
            </a:pPr>
            <a:r>
              <a:rPr lang="en-US" sz="1200"/>
              <a:t>Topology strictly determined by node IDs</a:t>
            </a:r>
          </a:p>
        </p:txBody>
      </p:sp>
      <p:sp>
        <p:nvSpPr>
          <p:cNvPr id="32774" name="Rectangle 27"/>
          <p:cNvSpPr>
            <a:spLocks noChangeArrowheads="1"/>
          </p:cNvSpPr>
          <p:nvPr/>
        </p:nvSpPr>
        <p:spPr bwMode="auto">
          <a:xfrm>
            <a:off x="381000" y="1981200"/>
            <a:ext cx="4191000" cy="2362200"/>
          </a:xfrm>
          <a:prstGeom prst="rect">
            <a:avLst/>
          </a:prstGeom>
          <a:noFill/>
          <a:ln w="19050">
            <a:solidFill>
              <a:schemeClr val="tx1"/>
            </a:solidFill>
            <a:miter lim="800000"/>
            <a:headEnd/>
            <a:tailEnd/>
          </a:ln>
        </p:spPr>
        <p:txBody>
          <a:bodyPr lIns="0" tIns="0" rIns="0" bIns="0" anchor="ctr"/>
          <a:lstStyle/>
          <a:p>
            <a:pPr marL="171450" indent="-171450" algn="ctr">
              <a:buClr>
                <a:schemeClr val="bg2"/>
              </a:buClr>
              <a:buSzPct val="75000"/>
              <a:buFont typeface="Wingdings" pitchFamily="2" charset="2"/>
              <a:buChar char="n"/>
            </a:pPr>
            <a:r>
              <a:rPr lang="en-US" sz="1200"/>
              <a:t>Any two nodes can establish a link</a:t>
            </a:r>
          </a:p>
          <a:p>
            <a:pPr marL="171450" indent="-171450" algn="ctr">
              <a:buClr>
                <a:schemeClr val="bg2"/>
              </a:buClr>
              <a:buSzPct val="75000"/>
              <a:buFont typeface="Wingdings" pitchFamily="2" charset="2"/>
              <a:buChar char="n"/>
            </a:pPr>
            <a:endParaRPr lang="en-US" sz="1200"/>
          </a:p>
          <a:p>
            <a:pPr marL="171450" indent="-171450" algn="ctr">
              <a:buClr>
                <a:schemeClr val="bg2"/>
              </a:buClr>
              <a:buSzPct val="75000"/>
              <a:buFont typeface="Wingdings" pitchFamily="2" charset="2"/>
              <a:buChar char="n"/>
            </a:pPr>
            <a:r>
              <a:rPr lang="en-US" sz="1200"/>
              <a:t>Topology evolves at random</a:t>
            </a:r>
          </a:p>
          <a:p>
            <a:pPr marL="171450" indent="-171450" algn="ctr">
              <a:buClr>
                <a:schemeClr val="bg2"/>
              </a:buClr>
              <a:buSzPct val="75000"/>
              <a:buFont typeface="Wingdings" pitchFamily="2" charset="2"/>
              <a:buChar char="n"/>
            </a:pPr>
            <a:endParaRPr lang="en-US" sz="1200"/>
          </a:p>
          <a:p>
            <a:pPr marL="171450" indent="-171450" algn="ctr">
              <a:buClr>
                <a:schemeClr val="bg2"/>
              </a:buClr>
              <a:buSzPct val="75000"/>
              <a:buFont typeface="Wingdings" pitchFamily="2" charset="2"/>
              <a:buChar char="n"/>
            </a:pPr>
            <a:r>
              <a:rPr lang="en-US" sz="1200"/>
              <a:t>Topology reflects desired properties of linked nodes</a:t>
            </a:r>
          </a:p>
        </p:txBody>
      </p:sp>
      <p:sp>
        <p:nvSpPr>
          <p:cNvPr id="7" name="6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64"/>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pPr eaLnBrk="1" hangingPunct="1"/>
            <a:r>
              <a:rPr lang="en-US"/>
              <a:t>Overlay types</a:t>
            </a:r>
            <a:endParaRPr lang="el-GR"/>
          </a:p>
        </p:txBody>
      </p:sp>
      <p:graphicFrame>
        <p:nvGraphicFramePr>
          <p:cNvPr id="358403" name="Object 3"/>
          <p:cNvGraphicFramePr>
            <a:graphicFrameLocks noChangeAspect="1"/>
          </p:cNvGraphicFramePr>
          <p:nvPr/>
        </p:nvGraphicFramePr>
        <p:xfrm>
          <a:off x="433388" y="4800600"/>
          <a:ext cx="1687512" cy="1393825"/>
        </p:xfrm>
        <a:graphic>
          <a:graphicData uri="http://schemas.openxmlformats.org/presentationml/2006/ole">
            <mc:AlternateContent xmlns:mc="http://schemas.openxmlformats.org/markup-compatibility/2006">
              <mc:Choice xmlns:v="urn:schemas-microsoft-com:vml" Requires="v">
                <p:oleObj name="Designer Drawing" r:id="rId4" imgW="2551176" imgH="2127504" progId="">
                  <p:embed/>
                </p:oleObj>
              </mc:Choice>
              <mc:Fallback>
                <p:oleObj name="Designer Drawing" r:id="rId4" imgW="2551176" imgH="2127504" progId="">
                  <p:embed/>
                  <p:pic>
                    <p:nvPicPr>
                      <p:cNvPr id="35840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8" y="4800600"/>
                        <a:ext cx="1687512" cy="139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04" name="Rectangle 4"/>
          <p:cNvSpPr>
            <a:spLocks noChangeArrowheads="1"/>
          </p:cNvSpPr>
          <p:nvPr/>
        </p:nvSpPr>
        <p:spPr bwMode="auto">
          <a:xfrm>
            <a:off x="6096000" y="1981200"/>
            <a:ext cx="2667000" cy="639763"/>
          </a:xfrm>
          <a:prstGeom prst="rect">
            <a:avLst/>
          </a:prstGeom>
          <a:solidFill>
            <a:srgbClr val="CCFF33"/>
          </a:solidFill>
          <a:ln w="19050" algn="ctr">
            <a:solidFill>
              <a:schemeClr val="tx1"/>
            </a:solidFill>
            <a:miter lim="800000"/>
            <a:headEnd/>
            <a:tailEnd/>
          </a:ln>
        </p:spPr>
        <p:txBody>
          <a:bodyPr anchor="ctr"/>
          <a:lstStyle/>
          <a:p>
            <a:pPr algn="ctr">
              <a:buClr>
                <a:schemeClr val="bg2"/>
              </a:buClr>
              <a:buSzPct val="75000"/>
              <a:buFont typeface="Wingdings" pitchFamily="2" charset="2"/>
              <a:buNone/>
            </a:pPr>
            <a:r>
              <a:rPr lang="en-US" b="1"/>
              <a:t>DHT-Based</a:t>
            </a:r>
          </a:p>
        </p:txBody>
      </p:sp>
      <p:sp>
        <p:nvSpPr>
          <p:cNvPr id="358405" name="Rectangle 5"/>
          <p:cNvSpPr>
            <a:spLocks noChangeArrowheads="1"/>
          </p:cNvSpPr>
          <p:nvPr/>
        </p:nvSpPr>
        <p:spPr bwMode="auto">
          <a:xfrm>
            <a:off x="2209800" y="1981200"/>
            <a:ext cx="1828800" cy="639763"/>
          </a:xfrm>
          <a:prstGeom prst="rect">
            <a:avLst/>
          </a:prstGeom>
          <a:solidFill>
            <a:srgbClr val="CCFF33"/>
          </a:solidFill>
          <a:ln w="19050" algn="ctr">
            <a:solidFill>
              <a:schemeClr val="tx1"/>
            </a:solidFill>
            <a:miter lim="800000"/>
            <a:headEnd/>
            <a:tailEnd/>
          </a:ln>
        </p:spPr>
        <p:txBody>
          <a:bodyPr anchor="ctr"/>
          <a:lstStyle/>
          <a:p>
            <a:pPr algn="ctr">
              <a:buClr>
                <a:schemeClr val="bg2"/>
              </a:buClr>
              <a:buSzPct val="75000"/>
              <a:buFont typeface="Wingdings" pitchFamily="2" charset="2"/>
              <a:buNone/>
            </a:pPr>
            <a:r>
              <a:rPr lang="en-US" b="1"/>
              <a:t>Pure P2P</a:t>
            </a:r>
          </a:p>
        </p:txBody>
      </p:sp>
      <p:sp>
        <p:nvSpPr>
          <p:cNvPr id="358406" name="Rectangle 6"/>
          <p:cNvSpPr>
            <a:spLocks noChangeArrowheads="1"/>
          </p:cNvSpPr>
          <p:nvPr/>
        </p:nvSpPr>
        <p:spPr bwMode="auto">
          <a:xfrm>
            <a:off x="4038600" y="1981200"/>
            <a:ext cx="2057400" cy="639763"/>
          </a:xfrm>
          <a:prstGeom prst="rect">
            <a:avLst/>
          </a:prstGeom>
          <a:solidFill>
            <a:srgbClr val="CCFF33"/>
          </a:solidFill>
          <a:ln w="19050" algn="ctr">
            <a:solidFill>
              <a:schemeClr val="tx1"/>
            </a:solidFill>
            <a:miter lim="800000"/>
            <a:headEnd/>
            <a:tailEnd/>
          </a:ln>
        </p:spPr>
        <p:txBody>
          <a:bodyPr anchor="ctr"/>
          <a:lstStyle/>
          <a:p>
            <a:pPr algn="ctr">
              <a:buClr>
                <a:schemeClr val="bg2"/>
              </a:buClr>
              <a:buSzPct val="75000"/>
              <a:buFont typeface="Wingdings" pitchFamily="2" charset="2"/>
              <a:buNone/>
            </a:pPr>
            <a:r>
              <a:rPr lang="en-US" b="1"/>
              <a:t>Hybrid P2P</a:t>
            </a:r>
          </a:p>
        </p:txBody>
      </p:sp>
      <p:sp>
        <p:nvSpPr>
          <p:cNvPr id="358407" name="Rectangle 7"/>
          <p:cNvSpPr>
            <a:spLocks noChangeArrowheads="1"/>
          </p:cNvSpPr>
          <p:nvPr/>
        </p:nvSpPr>
        <p:spPr bwMode="auto">
          <a:xfrm>
            <a:off x="365125" y="1981200"/>
            <a:ext cx="1844675" cy="639763"/>
          </a:xfrm>
          <a:prstGeom prst="rect">
            <a:avLst/>
          </a:prstGeom>
          <a:solidFill>
            <a:srgbClr val="CCFF33"/>
          </a:solidFill>
          <a:ln w="19050" algn="ctr">
            <a:solidFill>
              <a:schemeClr val="tx1"/>
            </a:solidFill>
            <a:miter lim="800000"/>
            <a:headEnd/>
            <a:tailEnd/>
          </a:ln>
        </p:spPr>
        <p:txBody>
          <a:bodyPr anchor="ctr"/>
          <a:lstStyle/>
          <a:p>
            <a:pPr algn="ctr">
              <a:buClr>
                <a:schemeClr val="bg2"/>
              </a:buClr>
              <a:buSzPct val="75000"/>
              <a:buFont typeface="Wingdings" pitchFamily="2" charset="2"/>
              <a:buNone/>
            </a:pPr>
            <a:r>
              <a:rPr lang="en-US" b="1"/>
              <a:t>Centralized P2P</a:t>
            </a:r>
          </a:p>
        </p:txBody>
      </p:sp>
      <p:sp>
        <p:nvSpPr>
          <p:cNvPr id="2058" name="Rectangle 8"/>
          <p:cNvSpPr>
            <a:spLocks noChangeArrowheads="1"/>
          </p:cNvSpPr>
          <p:nvPr/>
        </p:nvSpPr>
        <p:spPr bwMode="auto">
          <a:xfrm>
            <a:off x="6096000" y="1600200"/>
            <a:ext cx="2667000" cy="381000"/>
          </a:xfrm>
          <a:prstGeom prst="rect">
            <a:avLst/>
          </a:prstGeom>
          <a:solidFill>
            <a:srgbClr val="CCFF33"/>
          </a:solidFill>
          <a:ln w="19050" algn="ctr">
            <a:solidFill>
              <a:schemeClr val="tx1"/>
            </a:solidFill>
            <a:miter lim="800000"/>
            <a:headEnd/>
            <a:tailEnd/>
          </a:ln>
        </p:spPr>
        <p:txBody>
          <a:bodyPr anchor="ctr"/>
          <a:lstStyle/>
          <a:p>
            <a:pPr algn="ctr">
              <a:buClr>
                <a:schemeClr val="bg2"/>
              </a:buClr>
              <a:buSzPct val="75000"/>
              <a:buFont typeface="Wingdings" pitchFamily="2" charset="2"/>
              <a:buNone/>
            </a:pPr>
            <a:r>
              <a:rPr lang="en-US" b="1"/>
              <a:t>Structured P2P</a:t>
            </a:r>
          </a:p>
        </p:txBody>
      </p:sp>
      <p:sp>
        <p:nvSpPr>
          <p:cNvPr id="2059" name="Rectangle 9"/>
          <p:cNvSpPr>
            <a:spLocks noChangeArrowheads="1"/>
          </p:cNvSpPr>
          <p:nvPr/>
        </p:nvSpPr>
        <p:spPr bwMode="auto">
          <a:xfrm>
            <a:off x="365125" y="1600200"/>
            <a:ext cx="5730875" cy="381000"/>
          </a:xfrm>
          <a:prstGeom prst="rect">
            <a:avLst/>
          </a:prstGeom>
          <a:solidFill>
            <a:srgbClr val="CCFF33"/>
          </a:solidFill>
          <a:ln w="19050" algn="ctr">
            <a:solidFill>
              <a:schemeClr val="tx1"/>
            </a:solidFill>
            <a:miter lim="800000"/>
            <a:headEnd/>
            <a:tailEnd/>
          </a:ln>
        </p:spPr>
        <p:txBody>
          <a:bodyPr anchor="ctr"/>
          <a:lstStyle/>
          <a:p>
            <a:pPr algn="ctr">
              <a:buClr>
                <a:schemeClr val="bg2"/>
              </a:buClr>
              <a:buSzPct val="75000"/>
              <a:buFont typeface="Wingdings" pitchFamily="2" charset="2"/>
              <a:buNone/>
            </a:pPr>
            <a:r>
              <a:rPr lang="en-US" b="1"/>
              <a:t>Unstructured P2P</a:t>
            </a:r>
          </a:p>
        </p:txBody>
      </p:sp>
      <p:sp>
        <p:nvSpPr>
          <p:cNvPr id="358410" name="Rectangle 10"/>
          <p:cNvSpPr>
            <a:spLocks noGrp="1" noChangeArrowheads="1"/>
          </p:cNvSpPr>
          <p:nvPr>
            <p:ph type="body" idx="1"/>
          </p:nvPr>
        </p:nvSpPr>
        <p:spPr>
          <a:xfrm>
            <a:off x="355600" y="2628900"/>
            <a:ext cx="1854200" cy="3657600"/>
          </a:xfrm>
          <a:noFill/>
          <a:ln w="19050">
            <a:solidFill>
              <a:schemeClr val="tx1"/>
            </a:solidFill>
          </a:ln>
        </p:spPr>
        <p:txBody>
          <a:bodyPr/>
          <a:lstStyle/>
          <a:p>
            <a:pPr marL="171450" indent="-171450" eaLnBrk="1" hangingPunct="1">
              <a:buFont typeface="Wingdings" pitchFamily="2" charset="2"/>
              <a:buNone/>
            </a:pPr>
            <a:endParaRPr lang="en-US" sz="1200"/>
          </a:p>
          <a:p>
            <a:pPr marL="171450" indent="-171450" eaLnBrk="1" hangingPunct="1"/>
            <a:r>
              <a:rPr lang="en-US" sz="1200"/>
              <a:t>Central entity necessary to manage the overlay</a:t>
            </a:r>
          </a:p>
          <a:p>
            <a:pPr marL="171450" indent="-171450" eaLnBrk="1" hangingPunct="1">
              <a:buFont typeface="Wingdings" pitchFamily="2" charset="2"/>
              <a:buNone/>
            </a:pPr>
            <a:endParaRPr lang="en-US" sz="1200"/>
          </a:p>
          <a:p>
            <a:pPr marL="171450" indent="-171450" eaLnBrk="1" hangingPunct="1"/>
            <a:r>
              <a:rPr lang="en-US" sz="1200"/>
              <a:t>Central entity is some kind of index/group database</a:t>
            </a:r>
          </a:p>
          <a:p>
            <a:pPr marL="171450" indent="-171450" eaLnBrk="1" hangingPunct="1">
              <a:buFont typeface="Wingdings" pitchFamily="2" charset="2"/>
              <a:buNone/>
            </a:pPr>
            <a:endParaRPr lang="en-US" sz="1200"/>
          </a:p>
          <a:p>
            <a:pPr marL="171450" indent="-171450" eaLnBrk="1" hangingPunct="1"/>
            <a:r>
              <a:rPr lang="en-US" sz="1200"/>
              <a:t>Example: Napster</a:t>
            </a:r>
          </a:p>
        </p:txBody>
      </p:sp>
      <p:sp>
        <p:nvSpPr>
          <p:cNvPr id="358411" name="Rectangle 11"/>
          <p:cNvSpPr>
            <a:spLocks noChangeArrowheads="1"/>
          </p:cNvSpPr>
          <p:nvPr/>
        </p:nvSpPr>
        <p:spPr bwMode="auto">
          <a:xfrm>
            <a:off x="2209800" y="2628900"/>
            <a:ext cx="1828800" cy="3657600"/>
          </a:xfrm>
          <a:prstGeom prst="rect">
            <a:avLst/>
          </a:prstGeom>
          <a:noFill/>
          <a:ln w="19050">
            <a:solidFill>
              <a:schemeClr val="tx1"/>
            </a:solidFill>
            <a:miter lim="800000"/>
            <a:headEnd/>
            <a:tailEnd/>
          </a:ln>
        </p:spPr>
        <p:txBody>
          <a:bodyPr lIns="0" tIns="0" rIns="0" bIns="0"/>
          <a:lstStyle/>
          <a:p>
            <a:pPr marL="171450" indent="-171450">
              <a:buClr>
                <a:schemeClr val="bg2"/>
              </a:buClr>
              <a:buSzPct val="75000"/>
              <a:buFont typeface="Wingdings" pitchFamily="2" charset="2"/>
              <a:buNone/>
            </a:pPr>
            <a:endParaRPr lang="en-US" sz="1200"/>
          </a:p>
          <a:p>
            <a:pPr marL="171450" indent="-171450">
              <a:buClr>
                <a:schemeClr val="bg2"/>
              </a:buClr>
              <a:buSzPct val="75000"/>
              <a:buFont typeface="Wingdings" pitchFamily="2" charset="2"/>
              <a:buChar char="n"/>
            </a:pPr>
            <a:r>
              <a:rPr lang="en-US" sz="1200"/>
              <a:t>No central entities</a:t>
            </a:r>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r>
              <a:rPr lang="en-US" sz="1200"/>
              <a:t>Any node can be removed without loss of functionality</a:t>
            </a:r>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r>
              <a:rPr lang="en-US" sz="1200"/>
              <a:t>Example: Gnutella v0.4, Freenet</a:t>
            </a:r>
          </a:p>
        </p:txBody>
      </p:sp>
      <p:graphicFrame>
        <p:nvGraphicFramePr>
          <p:cNvPr id="358412" name="Object 12"/>
          <p:cNvGraphicFramePr>
            <a:graphicFrameLocks noChangeAspect="1"/>
          </p:cNvGraphicFramePr>
          <p:nvPr/>
        </p:nvGraphicFramePr>
        <p:xfrm>
          <a:off x="2286000" y="4800600"/>
          <a:ext cx="1685925" cy="1409700"/>
        </p:xfrm>
        <a:graphic>
          <a:graphicData uri="http://schemas.openxmlformats.org/presentationml/2006/ole">
            <mc:AlternateContent xmlns:mc="http://schemas.openxmlformats.org/markup-compatibility/2006">
              <mc:Choice xmlns:v="urn:schemas-microsoft-com:vml" Requires="v">
                <p:oleObj name="Designer Drawing" r:id="rId6" imgW="2584704" imgH="2154936" progId="">
                  <p:embed/>
                </p:oleObj>
              </mc:Choice>
              <mc:Fallback>
                <p:oleObj name="Designer Drawing" r:id="rId6" imgW="2584704" imgH="2154936" progId="">
                  <p:embed/>
                  <p:pic>
                    <p:nvPicPr>
                      <p:cNvPr id="358412"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800600"/>
                        <a:ext cx="1685925"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13" name="Rectangle 13"/>
          <p:cNvSpPr>
            <a:spLocks noChangeArrowheads="1"/>
          </p:cNvSpPr>
          <p:nvPr/>
        </p:nvSpPr>
        <p:spPr bwMode="auto">
          <a:xfrm>
            <a:off x="4038600" y="2628900"/>
            <a:ext cx="2070100" cy="3657600"/>
          </a:xfrm>
          <a:prstGeom prst="rect">
            <a:avLst/>
          </a:prstGeom>
          <a:noFill/>
          <a:ln w="19050">
            <a:solidFill>
              <a:schemeClr val="tx1"/>
            </a:solidFill>
            <a:miter lim="800000"/>
            <a:headEnd/>
            <a:tailEnd/>
          </a:ln>
        </p:spPr>
        <p:txBody>
          <a:bodyPr lIns="0" tIns="0" rIns="0" bIns="0"/>
          <a:lstStyle/>
          <a:p>
            <a:pPr marL="171450" indent="-171450">
              <a:buClr>
                <a:schemeClr val="bg2"/>
              </a:buClr>
              <a:buSzPct val="75000"/>
              <a:buFont typeface="Wingdings" pitchFamily="2" charset="2"/>
              <a:buNone/>
            </a:pPr>
            <a:endParaRPr lang="en-US" sz="1200"/>
          </a:p>
          <a:p>
            <a:pPr marL="171450" indent="-171450">
              <a:buClr>
                <a:schemeClr val="bg2"/>
              </a:buClr>
              <a:buSzPct val="75000"/>
              <a:buFont typeface="Wingdings" pitchFamily="2" charset="2"/>
              <a:buChar char="n"/>
            </a:pPr>
            <a:r>
              <a:rPr lang="en-US" sz="1200"/>
              <a:t>Multiple &amp; Dynamic central entities</a:t>
            </a:r>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r>
              <a:rPr lang="en-US" sz="1200"/>
              <a:t>Any node can be removed without loss of functionality</a:t>
            </a:r>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r>
              <a:rPr lang="en-US" sz="1200"/>
              <a:t>Example: Gnutella v0.6, Freenet</a:t>
            </a:r>
          </a:p>
        </p:txBody>
      </p:sp>
      <p:graphicFrame>
        <p:nvGraphicFramePr>
          <p:cNvPr id="358414" name="Object 14"/>
          <p:cNvGraphicFramePr>
            <a:graphicFrameLocks noChangeAspect="1"/>
          </p:cNvGraphicFramePr>
          <p:nvPr/>
        </p:nvGraphicFramePr>
        <p:xfrm>
          <a:off x="4267200" y="4751388"/>
          <a:ext cx="1606550" cy="1458912"/>
        </p:xfrm>
        <a:graphic>
          <a:graphicData uri="http://schemas.openxmlformats.org/presentationml/2006/ole">
            <mc:AlternateContent xmlns:mc="http://schemas.openxmlformats.org/markup-compatibility/2006">
              <mc:Choice xmlns:v="urn:schemas-microsoft-com:vml" Requires="v">
                <p:oleObj name="Designer Drawing" r:id="rId8" imgW="2560320" imgH="2450592" progId="">
                  <p:embed/>
                </p:oleObj>
              </mc:Choice>
              <mc:Fallback>
                <p:oleObj name="Designer Drawing" r:id="rId8" imgW="2560320" imgH="2450592" progId="">
                  <p:embed/>
                  <p:pic>
                    <p:nvPicPr>
                      <p:cNvPr id="358414"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4751388"/>
                        <a:ext cx="1606550" cy="1458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8415" name="Picture 15"/>
          <p:cNvPicPr>
            <a:picLocks noChangeAspect="1" noChangeArrowheads="1"/>
          </p:cNvPicPr>
          <p:nvPr/>
        </p:nvPicPr>
        <p:blipFill>
          <a:blip r:embed="rId10" cstate="print"/>
          <a:srcRect/>
          <a:stretch>
            <a:fillRect/>
          </a:stretch>
        </p:blipFill>
        <p:spPr bwMode="auto">
          <a:xfrm>
            <a:off x="6477000" y="4751388"/>
            <a:ext cx="1649413" cy="1497012"/>
          </a:xfrm>
          <a:prstGeom prst="rect">
            <a:avLst/>
          </a:prstGeom>
          <a:noFill/>
          <a:ln w="9525">
            <a:noFill/>
            <a:miter lim="800000"/>
            <a:headEnd/>
            <a:tailEnd/>
          </a:ln>
        </p:spPr>
      </p:pic>
      <p:sp>
        <p:nvSpPr>
          <p:cNvPr id="358416" name="Rectangle 16"/>
          <p:cNvSpPr>
            <a:spLocks noChangeArrowheads="1"/>
          </p:cNvSpPr>
          <p:nvPr/>
        </p:nvSpPr>
        <p:spPr bwMode="auto">
          <a:xfrm>
            <a:off x="6096000" y="2628900"/>
            <a:ext cx="2667000" cy="3657600"/>
          </a:xfrm>
          <a:prstGeom prst="rect">
            <a:avLst/>
          </a:prstGeom>
          <a:noFill/>
          <a:ln w="19050">
            <a:solidFill>
              <a:schemeClr val="tx1"/>
            </a:solidFill>
            <a:miter lim="800000"/>
            <a:headEnd/>
            <a:tailEnd/>
          </a:ln>
        </p:spPr>
        <p:txBody>
          <a:bodyPr lIns="0" tIns="0" rIns="0" bIns="0"/>
          <a:lstStyle/>
          <a:p>
            <a:pPr marL="171450" indent="-171450">
              <a:buClr>
                <a:schemeClr val="bg2"/>
              </a:buClr>
              <a:buSzPct val="75000"/>
              <a:buFont typeface="Wingdings" pitchFamily="2" charset="2"/>
              <a:buNone/>
            </a:pPr>
            <a:endParaRPr lang="en-US" sz="1200"/>
          </a:p>
          <a:p>
            <a:pPr marL="171450" indent="-171450">
              <a:buClr>
                <a:schemeClr val="bg2"/>
              </a:buClr>
              <a:buSzPct val="75000"/>
              <a:buFont typeface="Wingdings" pitchFamily="2" charset="2"/>
              <a:buChar char="n"/>
            </a:pPr>
            <a:r>
              <a:rPr lang="en-US" sz="1200"/>
              <a:t>No central entities</a:t>
            </a:r>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r>
              <a:rPr lang="en-US" sz="1200"/>
              <a:t>Fixed links, determined by node IDs</a:t>
            </a:r>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r>
              <a:rPr lang="en-US" sz="1200"/>
              <a:t>Any node can be removed without loss of functionality</a:t>
            </a:r>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r>
              <a:rPr lang="en-US" sz="1200"/>
              <a:t>Examples: Chord, Pastry, CAN</a:t>
            </a:r>
          </a:p>
          <a:p>
            <a:pPr marL="171450" indent="-171450">
              <a:buClr>
                <a:schemeClr val="bg2"/>
              </a:buClr>
              <a:buSzPct val="75000"/>
              <a:buFont typeface="Wingdings" pitchFamily="2" charset="2"/>
              <a:buChar char="n"/>
            </a:pPr>
            <a:endParaRPr lang="en-US" sz="1200"/>
          </a:p>
        </p:txBody>
      </p:sp>
      <p:sp>
        <p:nvSpPr>
          <p:cNvPr id="17" name="16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3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8403"/>
                                        </p:tgtEl>
                                        <p:attrNameLst>
                                          <p:attrName>style.visibility</p:attrName>
                                        </p:attrNameLst>
                                      </p:cBhvr>
                                      <p:to>
                                        <p:strVal val="visible"/>
                                      </p:to>
                                    </p:set>
                                    <p:animEffect transition="in" filter="dissolve">
                                      <p:cBhvr>
                                        <p:cTn id="7" dur="500"/>
                                        <p:tgtEl>
                                          <p:spTgt spid="35840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8407"/>
                                        </p:tgtEl>
                                        <p:attrNameLst>
                                          <p:attrName>style.visibility</p:attrName>
                                        </p:attrNameLst>
                                      </p:cBhvr>
                                      <p:to>
                                        <p:strVal val="visible"/>
                                      </p:to>
                                    </p:set>
                                    <p:animEffect transition="in" filter="dissolve">
                                      <p:cBhvr>
                                        <p:cTn id="10" dur="500"/>
                                        <p:tgtEl>
                                          <p:spTgt spid="35840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58410">
                                            <p:bg/>
                                          </p:spTgt>
                                        </p:tgtEl>
                                        <p:attrNameLst>
                                          <p:attrName>style.visibility</p:attrName>
                                        </p:attrNameLst>
                                      </p:cBhvr>
                                      <p:to>
                                        <p:strVal val="visible"/>
                                      </p:to>
                                    </p:set>
                                    <p:animEffect transition="in" filter="dissolve">
                                      <p:cBhvr>
                                        <p:cTn id="13" dur="500"/>
                                        <p:tgtEl>
                                          <p:spTgt spid="358410">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58410">
                                            <p:txEl>
                                              <p:pRg st="1" end="1"/>
                                            </p:txEl>
                                          </p:spTgt>
                                        </p:tgtEl>
                                        <p:attrNameLst>
                                          <p:attrName>style.visibility</p:attrName>
                                        </p:attrNameLst>
                                      </p:cBhvr>
                                      <p:to>
                                        <p:strVal val="visible"/>
                                      </p:to>
                                    </p:set>
                                    <p:animEffect transition="in" filter="dissolve">
                                      <p:cBhvr>
                                        <p:cTn id="16" dur="500"/>
                                        <p:tgtEl>
                                          <p:spTgt spid="358410">
                                            <p:txEl>
                                              <p:pRg st="1" end="1"/>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58410">
                                            <p:txEl>
                                              <p:pRg st="3" end="3"/>
                                            </p:txEl>
                                          </p:spTgt>
                                        </p:tgtEl>
                                        <p:attrNameLst>
                                          <p:attrName>style.visibility</p:attrName>
                                        </p:attrNameLst>
                                      </p:cBhvr>
                                      <p:to>
                                        <p:strVal val="visible"/>
                                      </p:to>
                                    </p:set>
                                    <p:animEffect transition="in" filter="dissolve">
                                      <p:cBhvr>
                                        <p:cTn id="19" dur="500"/>
                                        <p:tgtEl>
                                          <p:spTgt spid="358410">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58410">
                                            <p:txEl>
                                              <p:pRg st="5" end="5"/>
                                            </p:txEl>
                                          </p:spTgt>
                                        </p:tgtEl>
                                        <p:attrNameLst>
                                          <p:attrName>style.visibility</p:attrName>
                                        </p:attrNameLst>
                                      </p:cBhvr>
                                      <p:to>
                                        <p:strVal val="visible"/>
                                      </p:to>
                                    </p:set>
                                    <p:animEffect transition="in" filter="dissolve">
                                      <p:cBhvr>
                                        <p:cTn id="22" dur="500"/>
                                        <p:tgtEl>
                                          <p:spTgt spid="3584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8405"/>
                                        </p:tgtEl>
                                        <p:attrNameLst>
                                          <p:attrName>style.visibility</p:attrName>
                                        </p:attrNameLst>
                                      </p:cBhvr>
                                      <p:to>
                                        <p:strVal val="visible"/>
                                      </p:to>
                                    </p:set>
                                    <p:animEffect transition="in" filter="dissolve">
                                      <p:cBhvr>
                                        <p:cTn id="27" dur="500"/>
                                        <p:tgtEl>
                                          <p:spTgt spid="35840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58411"/>
                                        </p:tgtEl>
                                        <p:attrNameLst>
                                          <p:attrName>style.visibility</p:attrName>
                                        </p:attrNameLst>
                                      </p:cBhvr>
                                      <p:to>
                                        <p:strVal val="visible"/>
                                      </p:to>
                                    </p:set>
                                    <p:animEffect transition="in" filter="dissolve">
                                      <p:cBhvr>
                                        <p:cTn id="30" dur="500"/>
                                        <p:tgtEl>
                                          <p:spTgt spid="358411"/>
                                        </p:tgtEl>
                                      </p:cBhvr>
                                    </p:animEffect>
                                  </p:childTnLst>
                                </p:cTn>
                              </p:par>
                              <p:par>
                                <p:cTn id="31" presetID="9" presetClass="entr" presetSubtype="0" fill="hold" nodeType="withEffect">
                                  <p:stCondLst>
                                    <p:cond delay="0"/>
                                  </p:stCondLst>
                                  <p:childTnLst>
                                    <p:set>
                                      <p:cBhvr>
                                        <p:cTn id="32" dur="1" fill="hold">
                                          <p:stCondLst>
                                            <p:cond delay="0"/>
                                          </p:stCondLst>
                                        </p:cTn>
                                        <p:tgtEl>
                                          <p:spTgt spid="358412"/>
                                        </p:tgtEl>
                                        <p:attrNameLst>
                                          <p:attrName>style.visibility</p:attrName>
                                        </p:attrNameLst>
                                      </p:cBhvr>
                                      <p:to>
                                        <p:strVal val="visible"/>
                                      </p:to>
                                    </p:set>
                                    <p:animEffect transition="in" filter="dissolve">
                                      <p:cBhvr>
                                        <p:cTn id="33" dur="500"/>
                                        <p:tgtEl>
                                          <p:spTgt spid="35841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58406"/>
                                        </p:tgtEl>
                                        <p:attrNameLst>
                                          <p:attrName>style.visibility</p:attrName>
                                        </p:attrNameLst>
                                      </p:cBhvr>
                                      <p:to>
                                        <p:strVal val="visible"/>
                                      </p:to>
                                    </p:set>
                                    <p:animEffect transition="in" filter="dissolve">
                                      <p:cBhvr>
                                        <p:cTn id="38" dur="500"/>
                                        <p:tgtEl>
                                          <p:spTgt spid="35840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58413"/>
                                        </p:tgtEl>
                                        <p:attrNameLst>
                                          <p:attrName>style.visibility</p:attrName>
                                        </p:attrNameLst>
                                      </p:cBhvr>
                                      <p:to>
                                        <p:strVal val="visible"/>
                                      </p:to>
                                    </p:set>
                                    <p:animEffect transition="in" filter="dissolve">
                                      <p:cBhvr>
                                        <p:cTn id="41" dur="500"/>
                                        <p:tgtEl>
                                          <p:spTgt spid="358413"/>
                                        </p:tgtEl>
                                      </p:cBhvr>
                                    </p:animEffect>
                                  </p:childTnLst>
                                </p:cTn>
                              </p:par>
                              <p:par>
                                <p:cTn id="42" presetID="9" presetClass="entr" presetSubtype="0" fill="hold" nodeType="withEffect">
                                  <p:stCondLst>
                                    <p:cond delay="0"/>
                                  </p:stCondLst>
                                  <p:childTnLst>
                                    <p:set>
                                      <p:cBhvr>
                                        <p:cTn id="43" dur="1" fill="hold">
                                          <p:stCondLst>
                                            <p:cond delay="0"/>
                                          </p:stCondLst>
                                        </p:cTn>
                                        <p:tgtEl>
                                          <p:spTgt spid="358414"/>
                                        </p:tgtEl>
                                        <p:attrNameLst>
                                          <p:attrName>style.visibility</p:attrName>
                                        </p:attrNameLst>
                                      </p:cBhvr>
                                      <p:to>
                                        <p:strVal val="visible"/>
                                      </p:to>
                                    </p:set>
                                    <p:animEffect transition="in" filter="dissolve">
                                      <p:cBhvr>
                                        <p:cTn id="44" dur="500"/>
                                        <p:tgtEl>
                                          <p:spTgt spid="35841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58404"/>
                                        </p:tgtEl>
                                        <p:attrNameLst>
                                          <p:attrName>style.visibility</p:attrName>
                                        </p:attrNameLst>
                                      </p:cBhvr>
                                      <p:to>
                                        <p:strVal val="visible"/>
                                      </p:to>
                                    </p:set>
                                    <p:animEffect transition="in" filter="dissolve">
                                      <p:cBhvr>
                                        <p:cTn id="49" dur="500"/>
                                        <p:tgtEl>
                                          <p:spTgt spid="358404"/>
                                        </p:tgtEl>
                                      </p:cBhvr>
                                    </p:animEffect>
                                  </p:childTnLst>
                                </p:cTn>
                              </p:par>
                              <p:par>
                                <p:cTn id="50" presetID="9" presetClass="entr" presetSubtype="0" fill="hold" nodeType="withEffect">
                                  <p:stCondLst>
                                    <p:cond delay="0"/>
                                  </p:stCondLst>
                                  <p:childTnLst>
                                    <p:set>
                                      <p:cBhvr>
                                        <p:cTn id="51" dur="1" fill="hold">
                                          <p:stCondLst>
                                            <p:cond delay="0"/>
                                          </p:stCondLst>
                                        </p:cTn>
                                        <p:tgtEl>
                                          <p:spTgt spid="358415"/>
                                        </p:tgtEl>
                                        <p:attrNameLst>
                                          <p:attrName>style.visibility</p:attrName>
                                        </p:attrNameLst>
                                      </p:cBhvr>
                                      <p:to>
                                        <p:strVal val="visible"/>
                                      </p:to>
                                    </p:set>
                                    <p:animEffect transition="in" filter="dissolve">
                                      <p:cBhvr>
                                        <p:cTn id="52" dur="500"/>
                                        <p:tgtEl>
                                          <p:spTgt spid="35841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58416"/>
                                        </p:tgtEl>
                                        <p:attrNameLst>
                                          <p:attrName>style.visibility</p:attrName>
                                        </p:attrNameLst>
                                      </p:cBhvr>
                                      <p:to>
                                        <p:strVal val="visible"/>
                                      </p:to>
                                    </p:set>
                                    <p:animEffect transition="in" filter="dissolve">
                                      <p:cBhvr>
                                        <p:cTn id="55" dur="500"/>
                                        <p:tgtEl>
                                          <p:spTgt spid="358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animBg="1"/>
      <p:bldP spid="358405" grpId="0" animBg="1"/>
      <p:bldP spid="358406" grpId="0" animBg="1"/>
      <p:bldP spid="358407" grpId="0" animBg="1"/>
      <p:bldP spid="358410" grpId="0" build="p" animBg="1"/>
      <p:bldP spid="358411" grpId="0" animBg="1"/>
      <p:bldP spid="358413" grpId="0" animBg="1"/>
      <p:bldP spid="3584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Main Issues in P2P</a:t>
            </a:r>
            <a:endParaRPr lang="el-GR"/>
          </a:p>
        </p:txBody>
      </p:sp>
      <p:sp>
        <p:nvSpPr>
          <p:cNvPr id="33795" name="Rectangle 3"/>
          <p:cNvSpPr>
            <a:spLocks noGrp="1" noChangeArrowheads="1"/>
          </p:cNvSpPr>
          <p:nvPr>
            <p:ph type="body" idx="1"/>
          </p:nvPr>
        </p:nvSpPr>
        <p:spPr/>
        <p:txBody>
          <a:bodyPr/>
          <a:lstStyle/>
          <a:p>
            <a:pPr algn="ctr" eaLnBrk="1" hangingPunct="1">
              <a:buFont typeface="Wingdings" pitchFamily="2" charset="2"/>
              <a:buNone/>
            </a:pPr>
            <a:r>
              <a:rPr lang="en-US" sz="3000" b="1"/>
              <a:t>Overlay Maintenance</a:t>
            </a:r>
          </a:p>
          <a:p>
            <a:pPr lvl="1" eaLnBrk="1" hangingPunct="1"/>
            <a:endParaRPr lang="en-US"/>
          </a:p>
          <a:p>
            <a:pPr eaLnBrk="1" hangingPunct="1"/>
            <a:r>
              <a:rPr lang="en-US"/>
              <a:t>Bootstrapping</a:t>
            </a:r>
          </a:p>
          <a:p>
            <a:pPr lvl="1" eaLnBrk="1" hangingPunct="1"/>
            <a:r>
              <a:rPr lang="en-US"/>
              <a:t>how to join the system</a:t>
            </a:r>
          </a:p>
          <a:p>
            <a:pPr eaLnBrk="1" hangingPunct="1"/>
            <a:endParaRPr lang="en-US"/>
          </a:p>
          <a:p>
            <a:pPr eaLnBrk="1" hangingPunct="1"/>
            <a:r>
              <a:rPr lang="en-US"/>
              <a:t>Continuous maintenance</a:t>
            </a:r>
          </a:p>
          <a:p>
            <a:pPr lvl="1" eaLnBrk="1" hangingPunct="1"/>
            <a:r>
              <a:rPr lang="en-US"/>
              <a:t>how to handle changes, faults, etc.</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192"/>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t>Main Issues in P2P</a:t>
            </a:r>
            <a:endParaRPr lang="el-GR"/>
          </a:p>
        </p:txBody>
      </p:sp>
      <p:sp>
        <p:nvSpPr>
          <p:cNvPr id="34819" name="Rectangle 3"/>
          <p:cNvSpPr>
            <a:spLocks noGrp="1" noChangeArrowheads="1"/>
          </p:cNvSpPr>
          <p:nvPr>
            <p:ph type="body" idx="1"/>
          </p:nvPr>
        </p:nvSpPr>
        <p:spPr/>
        <p:txBody>
          <a:bodyPr/>
          <a:lstStyle/>
          <a:p>
            <a:pPr algn="ctr" eaLnBrk="1" hangingPunct="1">
              <a:buFont typeface="Wingdings" pitchFamily="2" charset="2"/>
              <a:buNone/>
            </a:pPr>
            <a:r>
              <a:rPr lang="en-US" sz="3000" b="1"/>
              <a:t>Scalability</a:t>
            </a:r>
          </a:p>
          <a:p>
            <a:pPr lvl="1" eaLnBrk="1" hangingPunct="1"/>
            <a:endParaRPr lang="en-US"/>
          </a:p>
          <a:p>
            <a:pPr eaLnBrk="1" hangingPunct="1"/>
            <a:r>
              <a:rPr lang="en-US"/>
              <a:t>Avoid central server!</a:t>
            </a:r>
          </a:p>
          <a:p>
            <a:pPr eaLnBrk="1" hangingPunct="1"/>
            <a:endParaRPr lang="en-US"/>
          </a:p>
          <a:p>
            <a:pPr eaLnBrk="1" hangingPunct="1"/>
            <a:r>
              <a:rPr lang="en-US"/>
              <a:t>Distribute load on multiple peers</a:t>
            </a:r>
          </a:p>
          <a:p>
            <a:pPr eaLnBrk="1" hangingPunct="1"/>
            <a:endParaRPr lang="en-US"/>
          </a:p>
          <a:p>
            <a:pPr eaLnBrk="1" hangingPunct="1"/>
            <a:r>
              <a:rPr lang="en-US"/>
              <a:t>Limit load per peer</a:t>
            </a:r>
          </a:p>
          <a:p>
            <a:pPr lvl="2" eaLnBrk="1" hangingPunct="1"/>
            <a:r>
              <a:rPr lang="en-US"/>
              <a:t>Computing</a:t>
            </a:r>
          </a:p>
          <a:p>
            <a:pPr lvl="2" eaLnBrk="1" hangingPunct="1"/>
            <a:r>
              <a:rPr lang="en-US"/>
              <a:t>Messaging</a:t>
            </a:r>
          </a:p>
          <a:p>
            <a:pPr lvl="2" eaLnBrk="1" hangingPunct="1"/>
            <a:r>
              <a:rPr lang="en-US"/>
              <a:t>Storage</a:t>
            </a:r>
          </a:p>
          <a:p>
            <a:pPr lvl="2" eaLnBrk="1" hangingPunct="1"/>
            <a:r>
              <a:rPr lang="en-US"/>
              <a:t>State</a:t>
            </a:r>
          </a:p>
          <a:p>
            <a:pPr lvl="1" eaLnBrk="1" hangingPunct="1"/>
            <a:endParaRPr lang="el-G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12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Main Issues in P2P</a:t>
            </a:r>
            <a:endParaRPr lang="el-GR"/>
          </a:p>
        </p:txBody>
      </p:sp>
      <p:sp>
        <p:nvSpPr>
          <p:cNvPr id="305155" name="Rectangle 3"/>
          <p:cNvSpPr>
            <a:spLocks noGrp="1" noChangeArrowheads="1"/>
          </p:cNvSpPr>
          <p:nvPr>
            <p:ph type="body" idx="1"/>
          </p:nvPr>
        </p:nvSpPr>
        <p:spPr/>
        <p:txBody>
          <a:bodyPr/>
          <a:lstStyle/>
          <a:p>
            <a:pPr algn="ctr" eaLnBrk="1" hangingPunct="1">
              <a:buFont typeface="Wingdings" pitchFamily="2" charset="2"/>
              <a:buNone/>
            </a:pPr>
            <a:r>
              <a:rPr lang="en-US" sz="2900" b="1" dirty="0"/>
              <a:t>Fairness</a:t>
            </a:r>
          </a:p>
          <a:p>
            <a:pPr lvl="1" eaLnBrk="1" hangingPunct="1"/>
            <a:endParaRPr lang="en-US" sz="1800" dirty="0"/>
          </a:p>
          <a:p>
            <a:pPr eaLnBrk="1" hangingPunct="1"/>
            <a:r>
              <a:rPr lang="en-US" dirty="0"/>
              <a:t>Load balancing</a:t>
            </a:r>
          </a:p>
          <a:p>
            <a:pPr eaLnBrk="1" hangingPunct="1"/>
            <a:endParaRPr lang="en-US" dirty="0"/>
          </a:p>
          <a:p>
            <a:pPr eaLnBrk="1" hangingPunct="1"/>
            <a:r>
              <a:rPr lang="en-US" dirty="0"/>
              <a:t>Distribute load among peers, </a:t>
            </a:r>
            <a:r>
              <a:rPr lang="en-US" b="1" dirty="0">
                <a:solidFill>
                  <a:srgbClr val="C00000"/>
                </a:solidFill>
              </a:rPr>
              <a:t>but how?</a:t>
            </a:r>
          </a:p>
          <a:p>
            <a:pPr lvl="1" eaLnBrk="1" hangingPunct="1"/>
            <a:r>
              <a:rPr lang="en-US" dirty="0"/>
              <a:t>Evenly?</a:t>
            </a:r>
          </a:p>
          <a:p>
            <a:pPr lvl="1" eaLnBrk="1" hangingPunct="1"/>
            <a:r>
              <a:rPr lang="en-US" dirty="0"/>
              <a:t>Proportionally to node capacity?</a:t>
            </a:r>
          </a:p>
          <a:p>
            <a:pPr lvl="1" eaLnBrk="1" hangingPunct="1"/>
            <a:r>
              <a:rPr lang="en-US" dirty="0"/>
              <a:t>…?</a:t>
            </a:r>
          </a:p>
          <a:p>
            <a:pPr lvl="1" eaLnBrk="1" hangingPunct="1"/>
            <a:endParaRPr lang="en-US" sz="1800" dirty="0"/>
          </a:p>
          <a:p>
            <a:pPr eaLnBrk="1" hangingPunct="1"/>
            <a:r>
              <a:rPr lang="en-US" dirty="0"/>
              <a:t>User behavior!</a:t>
            </a:r>
          </a:p>
          <a:p>
            <a:pPr lvl="1" eaLnBrk="1" hangingPunct="1"/>
            <a:r>
              <a:rPr lang="en-US" sz="1800" dirty="0"/>
              <a:t>users are selfish and independent (maximize own benefit)</a:t>
            </a:r>
          </a:p>
          <a:p>
            <a:pPr lvl="1" eaLnBrk="1" hangingPunct="1"/>
            <a:r>
              <a:rPr lang="en-US" sz="1800" dirty="0"/>
              <a:t>give incentives for fair play</a:t>
            </a:r>
          </a:p>
          <a:p>
            <a:pPr lvl="1" eaLnBrk="1" hangingPunct="1"/>
            <a:r>
              <a:rPr lang="en-US" sz="1800" dirty="0"/>
              <a:t>to maximize benefit </a:t>
            </a:r>
            <a:r>
              <a:rPr lang="en-US" sz="1800" dirty="0">
                <a:sym typeface="Wingdings" pitchFamily="2" charset="2"/>
              </a:rPr>
              <a:t> abide by the rules!</a:t>
            </a:r>
            <a:endParaRPr lang="en-US" sz="1800" dirty="0"/>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5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5155">
                                            <p:txEl>
                                              <p:pRg st="9" end="9"/>
                                            </p:txEl>
                                          </p:spTgt>
                                        </p:tgtEl>
                                        <p:attrNameLst>
                                          <p:attrName>style.visibility</p:attrName>
                                        </p:attrNameLst>
                                      </p:cBhvr>
                                      <p:to>
                                        <p:strVal val="visible"/>
                                      </p:to>
                                    </p:set>
                                    <p:anim calcmode="lin" valueType="num">
                                      <p:cBhvr additive="base">
                                        <p:cTn id="7" dur="500" fill="hold"/>
                                        <p:tgtEl>
                                          <p:spTgt spid="305155">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5155">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5155">
                                            <p:txEl>
                                              <p:pRg st="10" end="10"/>
                                            </p:txEl>
                                          </p:spTgt>
                                        </p:tgtEl>
                                        <p:attrNameLst>
                                          <p:attrName>style.visibility</p:attrName>
                                        </p:attrNameLst>
                                      </p:cBhvr>
                                      <p:to>
                                        <p:strVal val="visible"/>
                                      </p:to>
                                    </p:set>
                                    <p:anim calcmode="lin" valueType="num">
                                      <p:cBhvr additive="base">
                                        <p:cTn id="11" dur="500" fill="hold"/>
                                        <p:tgtEl>
                                          <p:spTgt spid="305155">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5155">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5155">
                                            <p:txEl>
                                              <p:pRg st="11" end="11"/>
                                            </p:txEl>
                                          </p:spTgt>
                                        </p:tgtEl>
                                        <p:attrNameLst>
                                          <p:attrName>style.visibility</p:attrName>
                                        </p:attrNameLst>
                                      </p:cBhvr>
                                      <p:to>
                                        <p:strVal val="visible"/>
                                      </p:to>
                                    </p:set>
                                    <p:anim calcmode="lin" valueType="num">
                                      <p:cBhvr additive="base">
                                        <p:cTn id="15" dur="500" fill="hold"/>
                                        <p:tgtEl>
                                          <p:spTgt spid="305155">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5155">
                                            <p:txEl>
                                              <p:pRg st="11" end="1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5155">
                                            <p:txEl>
                                              <p:pRg st="12" end="12"/>
                                            </p:txEl>
                                          </p:spTgt>
                                        </p:tgtEl>
                                        <p:attrNameLst>
                                          <p:attrName>style.visibility</p:attrName>
                                        </p:attrNameLst>
                                      </p:cBhvr>
                                      <p:to>
                                        <p:strVal val="visible"/>
                                      </p:to>
                                    </p:set>
                                    <p:anim calcmode="lin" valueType="num">
                                      <p:cBhvr additive="base">
                                        <p:cTn id="19" dur="500" fill="hold"/>
                                        <p:tgtEl>
                                          <p:spTgt spid="305155">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515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Main Issues in P2P</a:t>
            </a:r>
            <a:endParaRPr lang="el-GR"/>
          </a:p>
        </p:txBody>
      </p:sp>
      <p:sp>
        <p:nvSpPr>
          <p:cNvPr id="36867" name="Rectangle 3"/>
          <p:cNvSpPr>
            <a:spLocks noGrp="1" noChangeArrowheads="1"/>
          </p:cNvSpPr>
          <p:nvPr>
            <p:ph type="body" idx="1"/>
          </p:nvPr>
        </p:nvSpPr>
        <p:spPr>
          <a:xfrm>
            <a:off x="536575" y="1295400"/>
            <a:ext cx="8061325" cy="5105400"/>
          </a:xfrm>
        </p:spPr>
        <p:txBody>
          <a:bodyPr/>
          <a:lstStyle/>
          <a:p>
            <a:pPr algn="ctr" eaLnBrk="1" hangingPunct="1">
              <a:lnSpc>
                <a:spcPct val="90000"/>
              </a:lnSpc>
              <a:buFont typeface="Wingdings" pitchFamily="2" charset="2"/>
              <a:buNone/>
            </a:pPr>
            <a:r>
              <a:rPr lang="en-US" sz="2700" b="1"/>
              <a:t>Dynamicity and Adaptability</a:t>
            </a:r>
          </a:p>
          <a:p>
            <a:pPr lvl="1" eaLnBrk="1" hangingPunct="1">
              <a:lnSpc>
                <a:spcPct val="90000"/>
              </a:lnSpc>
            </a:pPr>
            <a:endParaRPr lang="en-US" sz="1800"/>
          </a:p>
          <a:p>
            <a:pPr eaLnBrk="1" hangingPunct="1">
              <a:lnSpc>
                <a:spcPct val="90000"/>
              </a:lnSpc>
            </a:pPr>
            <a:r>
              <a:rPr lang="en-US" sz="2000"/>
              <a:t>Changing topology</a:t>
            </a:r>
          </a:p>
          <a:p>
            <a:pPr lvl="1" eaLnBrk="1" hangingPunct="1">
              <a:lnSpc>
                <a:spcPct val="90000"/>
              </a:lnSpc>
            </a:pPr>
            <a:r>
              <a:rPr lang="en-US" sz="1800"/>
              <a:t>nodes join and leave: </a:t>
            </a:r>
            <a:r>
              <a:rPr lang="en-US" sz="1800" b="1" i="1"/>
              <a:t>node churn</a:t>
            </a:r>
          </a:p>
          <a:p>
            <a:pPr lvl="1" eaLnBrk="1" hangingPunct="1">
              <a:lnSpc>
                <a:spcPct val="90000"/>
              </a:lnSpc>
            </a:pPr>
            <a:r>
              <a:rPr lang="en-US" sz="1800"/>
              <a:t>network partitions</a:t>
            </a:r>
          </a:p>
          <a:p>
            <a:pPr lvl="1" eaLnBrk="1" hangingPunct="1">
              <a:lnSpc>
                <a:spcPct val="90000"/>
              </a:lnSpc>
            </a:pPr>
            <a:endParaRPr lang="en-US" sz="1800"/>
          </a:p>
          <a:p>
            <a:pPr eaLnBrk="1" hangingPunct="1">
              <a:lnSpc>
                <a:spcPct val="90000"/>
              </a:lnSpc>
            </a:pPr>
            <a:r>
              <a:rPr lang="en-US" sz="2000"/>
              <a:t>Changing data</a:t>
            </a:r>
          </a:p>
          <a:p>
            <a:pPr lvl="1" eaLnBrk="1" hangingPunct="1">
              <a:lnSpc>
                <a:spcPct val="90000"/>
              </a:lnSpc>
            </a:pPr>
            <a:r>
              <a:rPr lang="en-US" sz="1800"/>
              <a:t>content is changed</a:t>
            </a:r>
          </a:p>
          <a:p>
            <a:pPr lvl="1" eaLnBrk="1" hangingPunct="1">
              <a:lnSpc>
                <a:spcPct val="90000"/>
              </a:lnSpc>
            </a:pPr>
            <a:r>
              <a:rPr lang="en-US" sz="1800"/>
              <a:t>files are added / deleted</a:t>
            </a:r>
          </a:p>
          <a:p>
            <a:pPr lvl="1" eaLnBrk="1" hangingPunct="1">
              <a:lnSpc>
                <a:spcPct val="90000"/>
              </a:lnSpc>
            </a:pPr>
            <a:endParaRPr lang="en-US" sz="1800"/>
          </a:p>
          <a:p>
            <a:pPr eaLnBrk="1" hangingPunct="1">
              <a:lnSpc>
                <a:spcPct val="90000"/>
              </a:lnSpc>
            </a:pPr>
            <a:r>
              <a:rPr lang="en-US" sz="2000"/>
              <a:t>Changing profiles</a:t>
            </a:r>
          </a:p>
          <a:p>
            <a:pPr lvl="1" eaLnBrk="1" hangingPunct="1">
              <a:lnSpc>
                <a:spcPct val="90000"/>
              </a:lnSpc>
            </a:pPr>
            <a:r>
              <a:rPr lang="en-US" sz="1800"/>
              <a:t>users change interests</a:t>
            </a:r>
          </a:p>
          <a:p>
            <a:pPr lvl="1" eaLnBrk="1" hangingPunct="1">
              <a:lnSpc>
                <a:spcPct val="90000"/>
              </a:lnSpc>
            </a:pPr>
            <a:r>
              <a:rPr lang="en-US" sz="1800"/>
              <a:t>new semantic categories introduced</a:t>
            </a:r>
          </a:p>
          <a:p>
            <a:pPr lvl="1" eaLnBrk="1" hangingPunct="1">
              <a:lnSpc>
                <a:spcPct val="90000"/>
              </a:lnSpc>
            </a:pPr>
            <a:endParaRPr lang="en-US" sz="1800"/>
          </a:p>
          <a:p>
            <a:pPr eaLnBrk="1" hangingPunct="1">
              <a:lnSpc>
                <a:spcPct val="90000"/>
              </a:lnSpc>
            </a:pPr>
            <a:r>
              <a:rPr lang="en-US" sz="2000"/>
              <a:t>Change in load</a:t>
            </a:r>
          </a:p>
          <a:p>
            <a:pPr lvl="1" eaLnBrk="1" hangingPunct="1">
              <a:lnSpc>
                <a:spcPct val="90000"/>
              </a:lnSpc>
            </a:pPr>
            <a:r>
              <a:rPr lang="en-US" sz="1800"/>
              <a:t>load rebalancing</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106304"/>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Main Issues in P2P</a:t>
            </a:r>
            <a:endParaRPr lang="el-GR"/>
          </a:p>
        </p:txBody>
      </p:sp>
      <p:sp>
        <p:nvSpPr>
          <p:cNvPr id="37891" name="Rectangle 3"/>
          <p:cNvSpPr>
            <a:spLocks noGrp="1" noChangeArrowheads="1"/>
          </p:cNvSpPr>
          <p:nvPr>
            <p:ph type="body" idx="1"/>
          </p:nvPr>
        </p:nvSpPr>
        <p:spPr/>
        <p:txBody>
          <a:bodyPr/>
          <a:lstStyle/>
          <a:p>
            <a:pPr algn="ctr" eaLnBrk="1" hangingPunct="1">
              <a:buFont typeface="Wingdings" pitchFamily="2" charset="2"/>
              <a:buNone/>
            </a:pPr>
            <a:r>
              <a:rPr lang="en-US" sz="3000" b="1"/>
              <a:t>Fault Tolerance</a:t>
            </a:r>
          </a:p>
          <a:p>
            <a:pPr lvl="1" eaLnBrk="1" hangingPunct="1"/>
            <a:endParaRPr lang="en-US"/>
          </a:p>
          <a:p>
            <a:pPr eaLnBrk="1" hangingPunct="1"/>
            <a:r>
              <a:rPr lang="en-US"/>
              <a:t>Robustness of the overlay</a:t>
            </a:r>
          </a:p>
          <a:p>
            <a:pPr eaLnBrk="1" hangingPunct="1"/>
            <a:endParaRPr lang="en-US"/>
          </a:p>
          <a:p>
            <a:pPr eaLnBrk="1" hangingPunct="1"/>
            <a:r>
              <a:rPr lang="en-US"/>
              <a:t>Resilience to failures</a:t>
            </a:r>
          </a:p>
          <a:p>
            <a:pPr eaLnBrk="1" hangingPunct="1"/>
            <a:endParaRPr lang="en-US"/>
          </a:p>
          <a:p>
            <a:pPr eaLnBrk="1" hangingPunct="1"/>
            <a:r>
              <a:rPr lang="en-US"/>
              <a:t>Resistance to node &amp; link crashes</a:t>
            </a:r>
          </a:p>
          <a:p>
            <a:pPr eaLnBrk="1" hangingPunct="1"/>
            <a:endParaRPr lang="en-US"/>
          </a:p>
          <a:p>
            <a:pPr eaLnBrk="1" hangingPunct="1"/>
            <a:r>
              <a:rPr lang="en-US"/>
              <a:t>Availability</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10592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Main Issues in P2P</a:t>
            </a:r>
            <a:endParaRPr lang="el-GR"/>
          </a:p>
        </p:txBody>
      </p:sp>
      <p:sp>
        <p:nvSpPr>
          <p:cNvPr id="38915" name="Rectangle 3"/>
          <p:cNvSpPr>
            <a:spLocks noGrp="1" noChangeArrowheads="1"/>
          </p:cNvSpPr>
          <p:nvPr>
            <p:ph type="body" idx="1"/>
          </p:nvPr>
        </p:nvSpPr>
        <p:spPr/>
        <p:txBody>
          <a:bodyPr/>
          <a:lstStyle/>
          <a:p>
            <a:pPr algn="ctr" eaLnBrk="1" hangingPunct="1">
              <a:lnSpc>
                <a:spcPct val="80000"/>
              </a:lnSpc>
              <a:buFont typeface="Wingdings" pitchFamily="2" charset="2"/>
              <a:buNone/>
            </a:pPr>
            <a:r>
              <a:rPr lang="en-US" sz="2800" b="1"/>
              <a:t>Self-Organization</a:t>
            </a:r>
          </a:p>
          <a:p>
            <a:pPr lvl="1" eaLnBrk="1" hangingPunct="1">
              <a:lnSpc>
                <a:spcPct val="80000"/>
              </a:lnSpc>
            </a:pPr>
            <a:endParaRPr lang="en-US" sz="1800"/>
          </a:p>
          <a:p>
            <a:pPr eaLnBrk="1" hangingPunct="1">
              <a:lnSpc>
                <a:spcPct val="80000"/>
              </a:lnSpc>
            </a:pPr>
            <a:r>
              <a:rPr lang="en-US" sz="2000"/>
              <a:t>Key for</a:t>
            </a:r>
          </a:p>
          <a:p>
            <a:pPr lvl="1" eaLnBrk="1" hangingPunct="1">
              <a:lnSpc>
                <a:spcPct val="80000"/>
              </a:lnSpc>
            </a:pPr>
            <a:r>
              <a:rPr lang="en-US" sz="1800"/>
              <a:t>Overlay maintenance</a:t>
            </a:r>
          </a:p>
          <a:p>
            <a:pPr lvl="1" eaLnBrk="1" hangingPunct="1">
              <a:lnSpc>
                <a:spcPct val="80000"/>
              </a:lnSpc>
            </a:pPr>
            <a:r>
              <a:rPr lang="en-US" sz="1800"/>
              <a:t>Adaptability</a:t>
            </a:r>
          </a:p>
          <a:p>
            <a:pPr lvl="1" eaLnBrk="1" hangingPunct="1">
              <a:lnSpc>
                <a:spcPct val="80000"/>
              </a:lnSpc>
            </a:pPr>
            <a:r>
              <a:rPr lang="en-US" sz="1800"/>
              <a:t>Fault Tolerance</a:t>
            </a:r>
          </a:p>
          <a:p>
            <a:pPr lvl="1" eaLnBrk="1" hangingPunct="1">
              <a:lnSpc>
                <a:spcPct val="80000"/>
              </a:lnSpc>
            </a:pPr>
            <a:r>
              <a:rPr lang="en-US" sz="1800"/>
              <a:t>Robustness</a:t>
            </a:r>
          </a:p>
          <a:p>
            <a:pPr eaLnBrk="1" hangingPunct="1">
              <a:lnSpc>
                <a:spcPct val="80000"/>
              </a:lnSpc>
            </a:pPr>
            <a:endParaRPr lang="en-US" sz="2000"/>
          </a:p>
          <a:p>
            <a:pPr eaLnBrk="1" hangingPunct="1">
              <a:lnSpc>
                <a:spcPct val="80000"/>
              </a:lnSpc>
            </a:pPr>
            <a:r>
              <a:rPr lang="en-US" sz="2000"/>
              <a:t>No one keeps full state: </a:t>
            </a:r>
            <a:r>
              <a:rPr lang="en-US" sz="2000" u="sng"/>
              <a:t>nodes take local decisions</a:t>
            </a:r>
          </a:p>
          <a:p>
            <a:pPr eaLnBrk="1" hangingPunct="1">
              <a:lnSpc>
                <a:spcPct val="80000"/>
              </a:lnSpc>
            </a:pPr>
            <a:endParaRPr lang="en-US" sz="2000"/>
          </a:p>
          <a:p>
            <a:pPr eaLnBrk="1" hangingPunct="1">
              <a:lnSpc>
                <a:spcPct val="80000"/>
              </a:lnSpc>
            </a:pPr>
            <a:r>
              <a:rPr lang="en-US" sz="2000"/>
              <a:t>Globally smooth operation should emerge from local decisions!!</a:t>
            </a:r>
          </a:p>
          <a:p>
            <a:pPr lvl="1" eaLnBrk="1" hangingPunct="1">
              <a:lnSpc>
                <a:spcPct val="80000"/>
              </a:lnSpc>
            </a:pPr>
            <a:r>
              <a:rPr lang="en-US" sz="1800"/>
              <a:t>Self-Management</a:t>
            </a:r>
          </a:p>
          <a:p>
            <a:pPr lvl="1" eaLnBrk="1" hangingPunct="1">
              <a:lnSpc>
                <a:spcPct val="80000"/>
              </a:lnSpc>
            </a:pPr>
            <a:r>
              <a:rPr lang="en-US" sz="1800"/>
              <a:t>Self-Healing</a:t>
            </a:r>
          </a:p>
          <a:p>
            <a:pPr lvl="2" eaLnBrk="1" hangingPunct="1">
              <a:lnSpc>
                <a:spcPct val="80000"/>
              </a:lnSpc>
            </a:pPr>
            <a:r>
              <a:rPr lang="en-US" sz="1600"/>
              <a:t>repair problems encountered</a:t>
            </a:r>
          </a:p>
          <a:p>
            <a:pPr lvl="1" eaLnBrk="1" hangingPunct="1">
              <a:lnSpc>
                <a:spcPct val="80000"/>
              </a:lnSpc>
            </a:pPr>
            <a:r>
              <a:rPr lang="en-US" sz="1800"/>
              <a:t>Self-Configuration</a:t>
            </a:r>
          </a:p>
          <a:p>
            <a:pPr lvl="1" eaLnBrk="1" hangingPunct="1">
              <a:lnSpc>
                <a:spcPct val="80000"/>
              </a:lnSpc>
            </a:pPr>
            <a:r>
              <a:rPr lang="en-US" sz="1800"/>
              <a:t>Self-*</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142816"/>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Main Issues in P2P</a:t>
            </a:r>
            <a:endParaRPr lang="el-GR"/>
          </a:p>
        </p:txBody>
      </p:sp>
      <p:sp>
        <p:nvSpPr>
          <p:cNvPr id="39939" name="Rectangle 3"/>
          <p:cNvSpPr>
            <a:spLocks noGrp="1" noChangeArrowheads="1"/>
          </p:cNvSpPr>
          <p:nvPr>
            <p:ph type="body" idx="1"/>
          </p:nvPr>
        </p:nvSpPr>
        <p:spPr/>
        <p:txBody>
          <a:bodyPr/>
          <a:lstStyle/>
          <a:p>
            <a:pPr algn="ctr" eaLnBrk="1" hangingPunct="1">
              <a:buFont typeface="Wingdings" pitchFamily="2" charset="2"/>
              <a:buNone/>
            </a:pPr>
            <a:r>
              <a:rPr lang="en-US" sz="3000" b="1"/>
              <a:t>Performance</a:t>
            </a:r>
          </a:p>
          <a:p>
            <a:pPr lvl="1" eaLnBrk="1" hangingPunct="1"/>
            <a:endParaRPr lang="en-US"/>
          </a:p>
          <a:p>
            <a:pPr eaLnBrk="1" hangingPunct="1"/>
            <a:r>
              <a:rPr lang="en-US"/>
              <a:t>Efficiency</a:t>
            </a:r>
          </a:p>
          <a:p>
            <a:pPr lvl="1" eaLnBrk="1" hangingPunct="1"/>
            <a:r>
              <a:rPr lang="en-US"/>
              <a:t>in searching</a:t>
            </a:r>
          </a:p>
          <a:p>
            <a:pPr lvl="1" eaLnBrk="1" hangingPunct="1"/>
            <a:r>
              <a:rPr lang="en-US"/>
              <a:t>in routing steps</a:t>
            </a:r>
          </a:p>
          <a:p>
            <a:pPr lvl="1" eaLnBrk="1" hangingPunct="1"/>
            <a:r>
              <a:rPr lang="en-US"/>
              <a:t>in discovering relationships</a:t>
            </a:r>
          </a:p>
          <a:p>
            <a:pPr lvl="1" eaLnBrk="1" hangingPunct="1"/>
            <a:r>
              <a:rPr lang="en-US"/>
              <a:t>etc.</a:t>
            </a:r>
          </a:p>
          <a:p>
            <a:pPr eaLnBrk="1" hangingPunct="1"/>
            <a:endParaRPr lang="en-US"/>
          </a:p>
          <a:p>
            <a:pPr eaLnBrk="1" hangingPunct="1"/>
            <a:r>
              <a:rPr lang="en-US"/>
              <a:t>Locality</a:t>
            </a:r>
          </a:p>
          <a:p>
            <a:pPr lvl="1" eaLnBrk="1" hangingPunct="1"/>
            <a:r>
              <a:rPr lang="en-US"/>
              <a:t>reduce network latency</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124944"/>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p:txBody>
          <a:bodyPr/>
          <a:lstStyle/>
          <a:p>
            <a:r>
              <a:rPr lang="en-US" dirty="0"/>
              <a:t>Large-scale companies’ clusters</a:t>
            </a:r>
          </a:p>
        </p:txBody>
      </p:sp>
      <p:sp>
        <p:nvSpPr>
          <p:cNvPr id="44035" name="Rectangle 2"/>
          <p:cNvSpPr>
            <a:spLocks noGrp="1" noChangeArrowheads="1"/>
          </p:cNvSpPr>
          <p:nvPr>
            <p:ph type="body" idx="1"/>
          </p:nvPr>
        </p:nvSpPr>
        <p:spPr>
          <a:xfrm>
            <a:off x="536575" y="1371600"/>
            <a:ext cx="4251449" cy="5257800"/>
          </a:xfrm>
        </p:spPr>
        <p:txBody>
          <a:bodyPr>
            <a:normAutofit fontScale="92500"/>
          </a:bodyPr>
          <a:lstStyle/>
          <a:p>
            <a:endParaRPr lang="en-US" dirty="0"/>
          </a:p>
          <a:p>
            <a:r>
              <a:rPr lang="en-US" dirty="0"/>
              <a:t>How many servers at Google?</a:t>
            </a:r>
          </a:p>
          <a:p>
            <a:pPr lvl="1"/>
            <a:r>
              <a:rPr lang="en-US" dirty="0" err="1"/>
              <a:t>shhhhh</a:t>
            </a:r>
            <a:r>
              <a:rPr lang="en-US" dirty="0"/>
              <a:t> … it’s a secret!</a:t>
            </a:r>
          </a:p>
          <a:p>
            <a:endParaRPr lang="el-GR" dirty="0"/>
          </a:p>
          <a:p>
            <a:r>
              <a:rPr lang="en-US" dirty="0"/>
              <a:t>Estimation runs in the range:</a:t>
            </a:r>
          </a:p>
          <a:p>
            <a:pPr lvl="1"/>
            <a:r>
              <a:rPr lang="el-GR" dirty="0"/>
              <a:t>2006: </a:t>
            </a:r>
            <a:r>
              <a:rPr lang="en-US" b="1" dirty="0">
                <a:solidFill>
                  <a:srgbClr val="C00000"/>
                </a:solidFill>
              </a:rPr>
              <a:t>200K – 500K</a:t>
            </a:r>
          </a:p>
          <a:p>
            <a:pPr lvl="2"/>
            <a:r>
              <a:rPr lang="en-US" dirty="0"/>
              <a:t>$2M electricity bill per month</a:t>
            </a:r>
          </a:p>
          <a:p>
            <a:pPr lvl="1"/>
            <a:r>
              <a:rPr lang="el-GR" dirty="0"/>
              <a:t>2012: </a:t>
            </a:r>
            <a:r>
              <a:rPr lang="en-US" b="1" dirty="0">
                <a:solidFill>
                  <a:srgbClr val="C00000"/>
                </a:solidFill>
              </a:rPr>
              <a:t>1.5M</a:t>
            </a:r>
          </a:p>
          <a:p>
            <a:pPr lvl="1"/>
            <a:r>
              <a:rPr lang="el-GR" dirty="0"/>
              <a:t>2013: </a:t>
            </a:r>
            <a:r>
              <a:rPr lang="en-US" b="1" dirty="0">
                <a:solidFill>
                  <a:srgbClr val="C00000"/>
                </a:solidFill>
              </a:rPr>
              <a:t>2.3M</a:t>
            </a:r>
          </a:p>
          <a:p>
            <a:pPr lvl="1"/>
            <a:r>
              <a:rPr lang="el-GR" dirty="0"/>
              <a:t>2015: </a:t>
            </a:r>
            <a:r>
              <a:rPr lang="el-GR" b="1" dirty="0">
                <a:solidFill>
                  <a:srgbClr val="C00000"/>
                </a:solidFill>
              </a:rPr>
              <a:t>?!?!?!</a:t>
            </a:r>
            <a:endParaRPr lang="en-US" b="1" dirty="0">
              <a:solidFill>
                <a:srgbClr val="C00000"/>
              </a:solidFill>
            </a:endParaRPr>
          </a:p>
          <a:p>
            <a:pPr lvl="2"/>
            <a:endParaRPr lang="en-US" dirty="0"/>
          </a:p>
          <a:p>
            <a:r>
              <a:rPr lang="en-US" dirty="0"/>
              <a:t>Home-made large-scale distributed systems</a:t>
            </a:r>
          </a:p>
          <a:p>
            <a:pPr lvl="1"/>
            <a:r>
              <a:rPr lang="en-US" dirty="0"/>
              <a:t>no centralization</a:t>
            </a:r>
          </a:p>
          <a:p>
            <a:pPr lvl="1"/>
            <a:r>
              <a:rPr lang="en-US" dirty="0"/>
              <a:t>tailored to the company needs</a:t>
            </a:r>
          </a:p>
          <a:p>
            <a:endParaRPr lang="en-US" dirty="0"/>
          </a:p>
          <a:p>
            <a:r>
              <a:rPr lang="en-US" dirty="0"/>
              <a:t>Similar approaches at Facebook, Yahoo!, Amazon, Microsoft, etc.</a:t>
            </a:r>
          </a:p>
          <a:p>
            <a:pPr lvl="1"/>
            <a:endParaRPr lang="en-US" dirty="0"/>
          </a:p>
        </p:txBody>
      </p:sp>
      <p:grpSp>
        <p:nvGrpSpPr>
          <p:cNvPr id="9" name="Group 8"/>
          <p:cNvGrpSpPr/>
          <p:nvPr/>
        </p:nvGrpSpPr>
        <p:grpSpPr>
          <a:xfrm>
            <a:off x="5652120" y="1340768"/>
            <a:ext cx="2389187" cy="2232248"/>
            <a:chOff x="6372200" y="1124744"/>
            <a:chExt cx="2389187" cy="2232248"/>
          </a:xfrm>
        </p:grpSpPr>
        <p:pic>
          <p:nvPicPr>
            <p:cNvPr id="44036" name="Picture 3"/>
            <p:cNvPicPr>
              <a:picLocks noChangeAspect="1" noChangeArrowheads="1"/>
            </p:cNvPicPr>
            <p:nvPr/>
          </p:nvPicPr>
          <p:blipFill>
            <a:blip r:embed="rId2" cstate="print"/>
            <a:srcRect/>
            <a:stretch>
              <a:fillRect/>
            </a:stretch>
          </p:blipFill>
          <p:spPr bwMode="auto">
            <a:xfrm>
              <a:off x="6372200" y="1124744"/>
              <a:ext cx="2389187" cy="1798638"/>
            </a:xfrm>
            <a:prstGeom prst="rect">
              <a:avLst/>
            </a:prstGeom>
            <a:noFill/>
            <a:ln w="12700">
              <a:noFill/>
              <a:miter lim="800000"/>
              <a:headEnd/>
              <a:tailEnd/>
            </a:ln>
            <a:effectLst>
              <a:outerShdw blurRad="50800" dist="38100" dir="2700000" algn="tl" rotWithShape="0">
                <a:prstClr val="black">
                  <a:alpha val="40000"/>
                </a:prstClr>
              </a:outerShdw>
            </a:effectLst>
          </p:spPr>
        </p:pic>
        <p:sp>
          <p:nvSpPr>
            <p:cNvPr id="44037" name="Rectangle 4"/>
            <p:cNvSpPr>
              <a:spLocks/>
            </p:cNvSpPr>
            <p:nvPr/>
          </p:nvSpPr>
          <p:spPr bwMode="auto">
            <a:xfrm>
              <a:off x="6627440" y="2988692"/>
              <a:ext cx="1905000" cy="368300"/>
            </a:xfrm>
            <a:prstGeom prst="rect">
              <a:avLst/>
            </a:prstGeom>
            <a:noFill/>
            <a:ln w="12700">
              <a:noFill/>
              <a:miter lim="800000"/>
              <a:headEnd/>
              <a:tailEnd/>
            </a:ln>
          </p:spPr>
          <p:txBody>
            <a:bodyPr lIns="0" tIns="0" rIns="0" bIns="0" anchor="ctr"/>
            <a:lstStyle/>
            <a:p>
              <a:pPr algn="ctr">
                <a:lnSpc>
                  <a:spcPct val="90000"/>
                </a:lnSpc>
                <a:spcBef>
                  <a:spcPts val="1700"/>
                </a:spcBef>
                <a:buClr>
                  <a:schemeClr val="bg2"/>
                </a:buClr>
                <a:buSzPct val="75000"/>
                <a:buFont typeface="Wingdings" pitchFamily="2" charset="2"/>
                <a:buNone/>
              </a:pPr>
              <a:r>
                <a:rPr lang="en-US" sz="1600" dirty="0">
                  <a:solidFill>
                    <a:schemeClr val="tx1"/>
                  </a:solidFill>
                  <a:latin typeface="Gill Sans"/>
                  <a:ea typeface="Gill Sans"/>
                  <a:cs typeface="Gill Sans"/>
                  <a:sym typeface="Gill Sans"/>
                </a:rPr>
                <a:t>Google’s first cluster at Stanford</a:t>
              </a:r>
            </a:p>
          </p:txBody>
        </p:sp>
      </p:grpSp>
      <p:grpSp>
        <p:nvGrpSpPr>
          <p:cNvPr id="8" name="Group 7"/>
          <p:cNvGrpSpPr/>
          <p:nvPr/>
        </p:nvGrpSpPr>
        <p:grpSpPr>
          <a:xfrm>
            <a:off x="4758017" y="3789041"/>
            <a:ext cx="4278479" cy="2808312"/>
            <a:chOff x="4691707" y="3883544"/>
            <a:chExt cx="4350487" cy="2724719"/>
          </a:xfrm>
        </p:grpSpPr>
        <p:pic>
          <p:nvPicPr>
            <p:cNvPr id="123906" name="Picture 2" descr="X:\ds\lectures\figs\microsoft-data-center-640x353.jpg"/>
            <p:cNvPicPr>
              <a:picLocks noChangeAspect="1" noChangeArrowheads="1"/>
            </p:cNvPicPr>
            <p:nvPr/>
          </p:nvPicPr>
          <p:blipFill>
            <a:blip r:embed="rId3" cstate="print"/>
            <a:srcRect/>
            <a:stretch>
              <a:fillRect/>
            </a:stretch>
          </p:blipFill>
          <p:spPr bwMode="auto">
            <a:xfrm>
              <a:off x="4773932" y="3883544"/>
              <a:ext cx="4268262" cy="2354213"/>
            </a:xfrm>
            <a:prstGeom prst="rect">
              <a:avLst/>
            </a:prstGeom>
            <a:noFill/>
            <a:effectLst>
              <a:outerShdw blurRad="50800" dist="38100" dir="2700000" algn="tl" rotWithShape="0">
                <a:prstClr val="black">
                  <a:alpha val="40000"/>
                </a:prstClr>
              </a:outerShdw>
            </a:effectLst>
          </p:spPr>
        </p:pic>
        <p:sp>
          <p:nvSpPr>
            <p:cNvPr id="7" name="Rectangle 4"/>
            <p:cNvSpPr>
              <a:spLocks/>
            </p:cNvSpPr>
            <p:nvPr/>
          </p:nvSpPr>
          <p:spPr bwMode="auto">
            <a:xfrm>
              <a:off x="4691707" y="6239963"/>
              <a:ext cx="4320480" cy="368300"/>
            </a:xfrm>
            <a:prstGeom prst="rect">
              <a:avLst/>
            </a:prstGeom>
            <a:noFill/>
            <a:ln w="12700">
              <a:noFill/>
              <a:miter lim="800000"/>
              <a:headEnd/>
              <a:tailEnd/>
            </a:ln>
          </p:spPr>
          <p:txBody>
            <a:bodyPr lIns="0" tIns="0" rIns="0" bIns="0" anchor="ctr"/>
            <a:lstStyle/>
            <a:p>
              <a:pPr algn="ctr">
                <a:lnSpc>
                  <a:spcPct val="90000"/>
                </a:lnSpc>
                <a:spcBef>
                  <a:spcPts val="1700"/>
                </a:spcBef>
                <a:buClr>
                  <a:schemeClr val="bg2"/>
                </a:buClr>
                <a:buSzPct val="75000"/>
                <a:buFont typeface="Wingdings" pitchFamily="2" charset="2"/>
                <a:buNone/>
              </a:pPr>
              <a:r>
                <a:rPr lang="en-US" sz="1600" dirty="0">
                  <a:solidFill>
                    <a:schemeClr val="tx1"/>
                  </a:solidFill>
                  <a:latin typeface="Gill Sans"/>
                  <a:ea typeface="Gill Sans"/>
                  <a:cs typeface="Gill Sans"/>
                  <a:sym typeface="Gill Sans"/>
                </a:rPr>
                <a:t>Modern Data Center</a:t>
              </a:r>
            </a:p>
          </p:txBody>
        </p:sp>
      </p:grpSp>
      <p:sp>
        <p:nvSpPr>
          <p:cNvPr id="10" name="9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fade">
                                      <p:cBhvr>
                                        <p:cTn id="7" dur="200"/>
                                        <p:tgtEl>
                                          <p:spTgt spid="440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fade">
                                      <p:cBhvr>
                                        <p:cTn id="12" dur="200"/>
                                        <p:tgtEl>
                                          <p:spTgt spid="440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5">
                                            <p:txEl>
                                              <p:pRg st="4" end="4"/>
                                            </p:txEl>
                                          </p:spTgt>
                                        </p:tgtEl>
                                        <p:attrNameLst>
                                          <p:attrName>style.visibility</p:attrName>
                                        </p:attrNameLst>
                                      </p:cBhvr>
                                      <p:to>
                                        <p:strVal val="visible"/>
                                      </p:to>
                                    </p:set>
                                    <p:animEffect transition="in" filter="fade">
                                      <p:cBhvr>
                                        <p:cTn id="17" dur="200"/>
                                        <p:tgtEl>
                                          <p:spTgt spid="44035">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035">
                                            <p:txEl>
                                              <p:pRg st="5" end="5"/>
                                            </p:txEl>
                                          </p:spTgt>
                                        </p:tgtEl>
                                        <p:attrNameLst>
                                          <p:attrName>style.visibility</p:attrName>
                                        </p:attrNameLst>
                                      </p:cBhvr>
                                      <p:to>
                                        <p:strVal val="visible"/>
                                      </p:to>
                                    </p:set>
                                    <p:animEffect transition="in" filter="fade">
                                      <p:cBhvr>
                                        <p:cTn id="20" dur="200"/>
                                        <p:tgtEl>
                                          <p:spTgt spid="44035">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035">
                                            <p:txEl>
                                              <p:pRg st="6" end="6"/>
                                            </p:txEl>
                                          </p:spTgt>
                                        </p:tgtEl>
                                        <p:attrNameLst>
                                          <p:attrName>style.visibility</p:attrName>
                                        </p:attrNameLst>
                                      </p:cBhvr>
                                      <p:to>
                                        <p:strVal val="visible"/>
                                      </p:to>
                                    </p:set>
                                    <p:animEffect transition="in" filter="fade">
                                      <p:cBhvr>
                                        <p:cTn id="23" dur="200"/>
                                        <p:tgtEl>
                                          <p:spTgt spid="44035">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035">
                                            <p:txEl>
                                              <p:pRg st="7" end="7"/>
                                            </p:txEl>
                                          </p:spTgt>
                                        </p:tgtEl>
                                        <p:attrNameLst>
                                          <p:attrName>style.visibility</p:attrName>
                                        </p:attrNameLst>
                                      </p:cBhvr>
                                      <p:to>
                                        <p:strVal val="visible"/>
                                      </p:to>
                                    </p:set>
                                    <p:animEffect transition="in" filter="fade">
                                      <p:cBhvr>
                                        <p:cTn id="26" dur="200"/>
                                        <p:tgtEl>
                                          <p:spTgt spid="44035">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035">
                                            <p:txEl>
                                              <p:pRg st="8" end="8"/>
                                            </p:txEl>
                                          </p:spTgt>
                                        </p:tgtEl>
                                        <p:attrNameLst>
                                          <p:attrName>style.visibility</p:attrName>
                                        </p:attrNameLst>
                                      </p:cBhvr>
                                      <p:to>
                                        <p:strVal val="visible"/>
                                      </p:to>
                                    </p:set>
                                    <p:animEffect transition="in" filter="fade">
                                      <p:cBhvr>
                                        <p:cTn id="29" dur="200"/>
                                        <p:tgtEl>
                                          <p:spTgt spid="44035">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035">
                                            <p:txEl>
                                              <p:pRg st="9" end="9"/>
                                            </p:txEl>
                                          </p:spTgt>
                                        </p:tgtEl>
                                        <p:attrNameLst>
                                          <p:attrName>style.visibility</p:attrName>
                                        </p:attrNameLst>
                                      </p:cBhvr>
                                      <p:to>
                                        <p:strVal val="visible"/>
                                      </p:to>
                                    </p:set>
                                    <p:animEffect transition="in" filter="fade">
                                      <p:cBhvr>
                                        <p:cTn id="32" dur="200"/>
                                        <p:tgtEl>
                                          <p:spTgt spid="4403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4035">
                                            <p:txEl>
                                              <p:pRg st="11" end="11"/>
                                            </p:txEl>
                                          </p:spTgt>
                                        </p:tgtEl>
                                        <p:attrNameLst>
                                          <p:attrName>style.visibility</p:attrName>
                                        </p:attrNameLst>
                                      </p:cBhvr>
                                      <p:to>
                                        <p:strVal val="visible"/>
                                      </p:to>
                                    </p:set>
                                    <p:animEffect transition="in" filter="fade">
                                      <p:cBhvr>
                                        <p:cTn id="42" dur="200"/>
                                        <p:tgtEl>
                                          <p:spTgt spid="44035">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4035">
                                            <p:txEl>
                                              <p:pRg st="12" end="12"/>
                                            </p:txEl>
                                          </p:spTgt>
                                        </p:tgtEl>
                                        <p:attrNameLst>
                                          <p:attrName>style.visibility</p:attrName>
                                        </p:attrNameLst>
                                      </p:cBhvr>
                                      <p:to>
                                        <p:strVal val="visible"/>
                                      </p:to>
                                    </p:set>
                                    <p:animEffect transition="in" filter="fade">
                                      <p:cBhvr>
                                        <p:cTn id="45" dur="200"/>
                                        <p:tgtEl>
                                          <p:spTgt spid="44035">
                                            <p:txEl>
                                              <p:pRg st="12" end="1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035">
                                            <p:txEl>
                                              <p:pRg st="13" end="13"/>
                                            </p:txEl>
                                          </p:spTgt>
                                        </p:tgtEl>
                                        <p:attrNameLst>
                                          <p:attrName>style.visibility</p:attrName>
                                        </p:attrNameLst>
                                      </p:cBhvr>
                                      <p:to>
                                        <p:strVal val="visible"/>
                                      </p:to>
                                    </p:set>
                                    <p:animEffect transition="in" filter="fade">
                                      <p:cBhvr>
                                        <p:cTn id="48" dur="200"/>
                                        <p:tgtEl>
                                          <p:spTgt spid="44035">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4035">
                                            <p:txEl>
                                              <p:pRg st="15" end="15"/>
                                            </p:txEl>
                                          </p:spTgt>
                                        </p:tgtEl>
                                        <p:attrNameLst>
                                          <p:attrName>style.visibility</p:attrName>
                                        </p:attrNameLst>
                                      </p:cBhvr>
                                      <p:to>
                                        <p:strVal val="visible"/>
                                      </p:to>
                                    </p:set>
                                    <p:animEffect transition="in" filter="fade">
                                      <p:cBhvr>
                                        <p:cTn id="53" dur="200"/>
                                        <p:tgtEl>
                                          <p:spTgt spid="4403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t>Main Issues in P2P</a:t>
            </a:r>
            <a:endParaRPr lang="el-GR"/>
          </a:p>
        </p:txBody>
      </p:sp>
      <p:sp>
        <p:nvSpPr>
          <p:cNvPr id="40963" name="Rectangle 3"/>
          <p:cNvSpPr>
            <a:spLocks noGrp="1" noChangeArrowheads="1"/>
          </p:cNvSpPr>
          <p:nvPr>
            <p:ph type="body" idx="1"/>
          </p:nvPr>
        </p:nvSpPr>
        <p:spPr/>
        <p:txBody>
          <a:bodyPr/>
          <a:lstStyle/>
          <a:p>
            <a:pPr algn="ctr" eaLnBrk="1" hangingPunct="1">
              <a:buFont typeface="Wingdings" pitchFamily="2" charset="2"/>
              <a:buNone/>
            </a:pPr>
            <a:r>
              <a:rPr lang="en-US" sz="3000" b="1"/>
              <a:t>Privacy</a:t>
            </a:r>
          </a:p>
          <a:p>
            <a:pPr lvl="1" eaLnBrk="1" hangingPunct="1"/>
            <a:endParaRPr lang="en-US"/>
          </a:p>
          <a:p>
            <a:pPr eaLnBrk="1" hangingPunct="1"/>
            <a:r>
              <a:rPr lang="en-US"/>
              <a:t>Anonymity</a:t>
            </a:r>
          </a:p>
          <a:p>
            <a:pPr lvl="1" eaLnBrk="1" hangingPunct="1"/>
            <a:r>
              <a:rPr lang="en-US"/>
              <a:t>…who downloaded a copyrighted movie?</a:t>
            </a:r>
          </a:p>
          <a:p>
            <a:pPr lvl="1" eaLnBrk="1" hangingPunct="1"/>
            <a:r>
              <a:rPr lang="en-US"/>
              <a:t>…who wrote the bad review about Spyros’ course?</a:t>
            </a:r>
          </a:p>
          <a:p>
            <a:pPr eaLnBrk="1" hangingPunct="1"/>
            <a:endParaRPr lang="en-US"/>
          </a:p>
          <a:p>
            <a:pPr eaLnBrk="1" hangingPunct="1"/>
            <a:r>
              <a:rPr lang="en-US"/>
              <a:t>Reputation</a:t>
            </a:r>
          </a:p>
          <a:p>
            <a:pPr eaLnBrk="1" hangingPunct="1"/>
            <a:endParaRPr lang="en-US"/>
          </a:p>
          <a:p>
            <a:pPr eaLnBrk="1" hangingPunct="1"/>
            <a:r>
              <a:rPr lang="en-US"/>
              <a:t>Resistance to censorship</a:t>
            </a:r>
          </a:p>
          <a:p>
            <a:pPr eaLnBrk="1" hangingPunct="1"/>
            <a:endParaRPr lang="en-US"/>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5368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Main Issues in P2P</a:t>
            </a:r>
            <a:endParaRPr lang="el-GR"/>
          </a:p>
        </p:txBody>
      </p:sp>
      <p:sp>
        <p:nvSpPr>
          <p:cNvPr id="41987" name="Rectangle 3"/>
          <p:cNvSpPr>
            <a:spLocks noGrp="1" noChangeArrowheads="1"/>
          </p:cNvSpPr>
          <p:nvPr>
            <p:ph type="body" idx="1"/>
          </p:nvPr>
        </p:nvSpPr>
        <p:spPr/>
        <p:txBody>
          <a:bodyPr/>
          <a:lstStyle/>
          <a:p>
            <a:pPr algn="ctr" eaLnBrk="1" hangingPunct="1">
              <a:buFont typeface="Wingdings" pitchFamily="2" charset="2"/>
              <a:buNone/>
            </a:pPr>
            <a:r>
              <a:rPr lang="en-US" sz="3000" b="1"/>
              <a:t>Security</a:t>
            </a:r>
          </a:p>
          <a:p>
            <a:pPr lvl="1" eaLnBrk="1" hangingPunct="1"/>
            <a:endParaRPr lang="en-US"/>
          </a:p>
          <a:p>
            <a:pPr eaLnBrk="1" hangingPunct="1"/>
            <a:r>
              <a:rPr lang="en-US"/>
              <a:t>Defend against DDOS attacks</a:t>
            </a:r>
          </a:p>
          <a:p>
            <a:pPr eaLnBrk="1" hangingPunct="1"/>
            <a:endParaRPr lang="en-US"/>
          </a:p>
          <a:p>
            <a:pPr eaLnBrk="1" hangingPunct="1"/>
            <a:r>
              <a:rPr lang="en-US"/>
              <a:t>Disseminate worm protection patches: Speed is crucial!</a:t>
            </a:r>
          </a:p>
          <a:p>
            <a:pPr eaLnBrk="1" hangingPunct="1"/>
            <a:endParaRPr lang="en-US"/>
          </a:p>
          <a:p>
            <a:pPr eaLnBrk="1" hangingPunct="1"/>
            <a:r>
              <a:rPr lang="en-US"/>
              <a:t>Make P2P systems themselves secure</a:t>
            </a:r>
          </a:p>
          <a:p>
            <a:pPr eaLnBrk="1" hangingPunct="1"/>
            <a:endParaRPr lang="en-US"/>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105072"/>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t>Main Issues in P2P</a:t>
            </a:r>
            <a:endParaRPr lang="el-GR"/>
          </a:p>
        </p:txBody>
      </p:sp>
      <p:sp>
        <p:nvSpPr>
          <p:cNvPr id="43011" name="Rectangle 3"/>
          <p:cNvSpPr>
            <a:spLocks noGrp="1" noChangeArrowheads="1"/>
          </p:cNvSpPr>
          <p:nvPr>
            <p:ph type="body" idx="1"/>
          </p:nvPr>
        </p:nvSpPr>
        <p:spPr/>
        <p:txBody>
          <a:bodyPr/>
          <a:lstStyle/>
          <a:p>
            <a:pPr algn="ctr" eaLnBrk="1" hangingPunct="1">
              <a:buFont typeface="Wingdings" pitchFamily="2" charset="2"/>
              <a:buNone/>
            </a:pPr>
            <a:r>
              <a:rPr lang="en-US" sz="3000" b="1"/>
              <a:t>Legal issues</a:t>
            </a:r>
          </a:p>
          <a:p>
            <a:pPr lvl="1" eaLnBrk="1" hangingPunct="1"/>
            <a:endParaRPr lang="en-US"/>
          </a:p>
          <a:p>
            <a:pPr eaLnBrk="1" hangingPunct="1"/>
            <a:r>
              <a:rPr lang="en-US"/>
              <a:t>Copyright violation</a:t>
            </a:r>
          </a:p>
          <a:p>
            <a:pPr eaLnBrk="1" hangingPunct="1"/>
            <a:endParaRPr lang="en-US"/>
          </a:p>
          <a:p>
            <a:pPr eaLnBrk="1" hangingPunct="1"/>
            <a:r>
              <a:rPr lang="en-US"/>
              <a:t>Direct infringement</a:t>
            </a:r>
          </a:p>
          <a:p>
            <a:pPr lvl="1" eaLnBrk="1" hangingPunct="1"/>
            <a:r>
              <a:rPr lang="en-US"/>
              <a:t>e.g., download or upload copyrighted files</a:t>
            </a:r>
          </a:p>
          <a:p>
            <a:pPr eaLnBrk="1" hangingPunct="1"/>
            <a:endParaRPr lang="en-US"/>
          </a:p>
          <a:p>
            <a:pPr eaLnBrk="1" hangingPunct="1"/>
            <a:r>
              <a:rPr lang="en-US"/>
              <a:t>Indirect infringement</a:t>
            </a:r>
          </a:p>
          <a:p>
            <a:pPr lvl="1" eaLnBrk="1" hangingPunct="1"/>
            <a:r>
              <a:rPr lang="en-US"/>
              <a:t>e.g., someone offers the means for direct infringement</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40752"/>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t>Main Issues in P2P</a:t>
            </a:r>
            <a:endParaRPr lang="el-GR"/>
          </a:p>
        </p:txBody>
      </p:sp>
      <p:sp>
        <p:nvSpPr>
          <p:cNvPr id="44035" name="Rectangle 3"/>
          <p:cNvSpPr>
            <a:spLocks noGrp="1" noChangeArrowheads="1"/>
          </p:cNvSpPr>
          <p:nvPr>
            <p:ph type="body" idx="1"/>
          </p:nvPr>
        </p:nvSpPr>
        <p:spPr/>
        <p:txBody>
          <a:bodyPr/>
          <a:lstStyle/>
          <a:p>
            <a:pPr algn="ctr" eaLnBrk="1" hangingPunct="1">
              <a:buFont typeface="Wingdings" pitchFamily="2" charset="2"/>
              <a:buNone/>
            </a:pPr>
            <a:r>
              <a:rPr lang="en-US" sz="3000" b="1"/>
              <a:t>SIMPLICITY !</a:t>
            </a:r>
          </a:p>
          <a:p>
            <a:pPr lvl="1" eaLnBrk="1" hangingPunct="1"/>
            <a:endParaRPr lang="en-US"/>
          </a:p>
          <a:p>
            <a:pPr eaLnBrk="1" hangingPunct="1"/>
            <a:r>
              <a:rPr lang="en-US"/>
              <a:t>Things can easily get out of control with thousands of nodes under dynamic conditions!</a:t>
            </a:r>
          </a:p>
          <a:p>
            <a:pPr eaLnBrk="1" hangingPunct="1">
              <a:buFont typeface="Wingdings" pitchFamily="2" charset="2"/>
              <a:buNone/>
            </a:pPr>
            <a:endParaRPr lang="en-US"/>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25184"/>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Peer-to-Peer</a:t>
            </a:r>
            <a:br>
              <a:rPr lang="en-US" dirty="0"/>
            </a:br>
            <a:r>
              <a:rPr lang="en-US" dirty="0"/>
              <a:t>Application Areas</a:t>
            </a:r>
          </a:p>
        </p:txBody>
      </p:sp>
      <p:sp>
        <p:nvSpPr>
          <p:cNvPr id="6" name="Subtitle 5"/>
          <p:cNvSpPr>
            <a:spLocks noGrp="1"/>
          </p:cNvSpPr>
          <p:nvPr>
            <p:ph type="subTitle" idx="1"/>
          </p:nvPr>
        </p:nvSpPr>
        <p:spPr/>
        <p:txBody>
          <a:bodyPr/>
          <a:lstStyle/>
          <a:p>
            <a:endParaRPr lang="en-US"/>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2576"/>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de-DE"/>
              <a:t>P2P Application Areas</a:t>
            </a:r>
          </a:p>
        </p:txBody>
      </p:sp>
      <p:sp>
        <p:nvSpPr>
          <p:cNvPr id="46083" name="Rectangle 3"/>
          <p:cNvSpPr>
            <a:spLocks noGrp="1" noChangeArrowheads="1"/>
          </p:cNvSpPr>
          <p:nvPr>
            <p:ph type="body" idx="1"/>
          </p:nvPr>
        </p:nvSpPr>
        <p:spPr>
          <a:xfrm>
            <a:off x="536575" y="1600200"/>
            <a:ext cx="8061325" cy="609600"/>
          </a:xfrm>
        </p:spPr>
        <p:txBody>
          <a:bodyPr/>
          <a:lstStyle/>
          <a:p>
            <a:pPr algn="ctr" eaLnBrk="1" hangingPunct="1">
              <a:lnSpc>
                <a:spcPct val="90000"/>
              </a:lnSpc>
              <a:buFont typeface="Wingdings" pitchFamily="2" charset="2"/>
              <a:buNone/>
              <a:tabLst>
                <a:tab pos="2778125" algn="l"/>
              </a:tabLst>
            </a:pPr>
            <a:r>
              <a:rPr lang="en-US"/>
              <a:t>High-level grouping of P2P apps based on shared resource</a:t>
            </a:r>
          </a:p>
        </p:txBody>
      </p:sp>
      <p:sp>
        <p:nvSpPr>
          <p:cNvPr id="46084" name="Oval 5"/>
          <p:cNvSpPr>
            <a:spLocks noChangeArrowheads="1"/>
          </p:cNvSpPr>
          <p:nvPr/>
        </p:nvSpPr>
        <p:spPr bwMode="auto">
          <a:xfrm>
            <a:off x="1828800" y="2971800"/>
            <a:ext cx="2286000" cy="1638300"/>
          </a:xfrm>
          <a:prstGeom prst="ellipse">
            <a:avLst/>
          </a:prstGeom>
          <a:solidFill>
            <a:srgbClr val="E9977D">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Collaboration</a:t>
            </a:r>
          </a:p>
          <a:p>
            <a:pPr algn="ctr">
              <a:spcBef>
                <a:spcPct val="0"/>
              </a:spcBef>
              <a:buSzTx/>
              <a:buFontTx/>
              <a:buNone/>
            </a:pPr>
            <a:endParaRPr lang="en-US" sz="1400"/>
          </a:p>
          <a:p>
            <a:pPr algn="ctr">
              <a:spcBef>
                <a:spcPct val="0"/>
              </a:spcBef>
              <a:buSzTx/>
              <a:buFontTx/>
              <a:buChar char="•"/>
            </a:pPr>
            <a:r>
              <a:rPr lang="en-US" sz="1400"/>
              <a:t>Instant Messaging</a:t>
            </a:r>
          </a:p>
          <a:p>
            <a:pPr algn="ctr">
              <a:spcBef>
                <a:spcPct val="0"/>
              </a:spcBef>
              <a:buSzTx/>
              <a:buFontTx/>
              <a:buChar char="•"/>
            </a:pPr>
            <a:r>
              <a:rPr lang="en-US" sz="1400"/>
              <a:t>Shared whiteboard</a:t>
            </a:r>
          </a:p>
          <a:p>
            <a:pPr algn="ctr">
              <a:spcBef>
                <a:spcPct val="0"/>
              </a:spcBef>
              <a:buSzTx/>
              <a:buFontTx/>
              <a:buChar char="•"/>
            </a:pPr>
            <a:r>
              <a:rPr lang="en-US" sz="1400"/>
              <a:t>Co-review/edit/author</a:t>
            </a:r>
          </a:p>
          <a:p>
            <a:pPr algn="ctr">
              <a:spcBef>
                <a:spcPct val="0"/>
              </a:spcBef>
              <a:buSzTx/>
              <a:buFontTx/>
              <a:buChar char="•"/>
            </a:pPr>
            <a:r>
              <a:rPr lang="en-US" sz="1400"/>
              <a:t>Gaming</a:t>
            </a:r>
          </a:p>
        </p:txBody>
      </p:sp>
      <p:sp>
        <p:nvSpPr>
          <p:cNvPr id="46085" name="Oval 4"/>
          <p:cNvSpPr>
            <a:spLocks noChangeArrowheads="1"/>
          </p:cNvSpPr>
          <p:nvPr/>
        </p:nvSpPr>
        <p:spPr bwMode="auto">
          <a:xfrm>
            <a:off x="2438400" y="4343400"/>
            <a:ext cx="2286000" cy="1638300"/>
          </a:xfrm>
          <a:prstGeom prst="ellipse">
            <a:avLst/>
          </a:prstGeom>
          <a:solidFill>
            <a:srgbClr val="99FF99">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CPU</a:t>
            </a:r>
          </a:p>
          <a:p>
            <a:pPr algn="ctr">
              <a:spcBef>
                <a:spcPct val="0"/>
              </a:spcBef>
              <a:buSzTx/>
              <a:buFontTx/>
              <a:buNone/>
            </a:pPr>
            <a:endParaRPr lang="en-US" sz="1400" b="1"/>
          </a:p>
          <a:p>
            <a:pPr algn="ctr">
              <a:spcBef>
                <a:spcPct val="0"/>
              </a:spcBef>
              <a:buSzTx/>
              <a:buFontTx/>
              <a:buChar char="•"/>
            </a:pPr>
            <a:r>
              <a:rPr lang="en-US" sz="1400"/>
              <a:t>Internet/Intranet</a:t>
            </a:r>
            <a:br>
              <a:rPr lang="en-US" sz="1400"/>
            </a:br>
            <a:r>
              <a:rPr lang="en-US" sz="1400"/>
              <a:t> Distributed Computing</a:t>
            </a:r>
          </a:p>
          <a:p>
            <a:pPr algn="ctr">
              <a:spcBef>
                <a:spcPct val="0"/>
              </a:spcBef>
              <a:buSzTx/>
              <a:buFontTx/>
              <a:buChar char="•"/>
            </a:pPr>
            <a:r>
              <a:rPr lang="en-US" sz="1400"/>
              <a:t>Grid Computing</a:t>
            </a:r>
          </a:p>
        </p:txBody>
      </p:sp>
      <p:sp>
        <p:nvSpPr>
          <p:cNvPr id="46086" name="Oval 6"/>
          <p:cNvSpPr>
            <a:spLocks noChangeArrowheads="1"/>
          </p:cNvSpPr>
          <p:nvPr/>
        </p:nvSpPr>
        <p:spPr bwMode="auto">
          <a:xfrm>
            <a:off x="5029200" y="2971800"/>
            <a:ext cx="2286000" cy="1638300"/>
          </a:xfrm>
          <a:prstGeom prst="ellipse">
            <a:avLst/>
          </a:prstGeom>
          <a:solidFill>
            <a:srgbClr val="FFFF99">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Storage</a:t>
            </a:r>
          </a:p>
          <a:p>
            <a:pPr algn="ctr">
              <a:spcBef>
                <a:spcPct val="0"/>
              </a:spcBef>
              <a:buSzTx/>
              <a:buFontTx/>
              <a:buNone/>
            </a:pPr>
            <a:endParaRPr lang="en-US" sz="1400"/>
          </a:p>
          <a:p>
            <a:pPr algn="ctr">
              <a:spcBef>
                <a:spcPct val="0"/>
              </a:spcBef>
              <a:buSzTx/>
              <a:buFontTx/>
              <a:buChar char="•"/>
            </a:pPr>
            <a:r>
              <a:rPr lang="en-US" sz="1400"/>
              <a:t>Network Storage</a:t>
            </a:r>
          </a:p>
          <a:p>
            <a:pPr algn="ctr">
              <a:spcBef>
                <a:spcPct val="0"/>
              </a:spcBef>
              <a:buSzTx/>
              <a:buFontTx/>
              <a:buChar char="•"/>
            </a:pPr>
            <a:r>
              <a:rPr lang="en-US" sz="1400"/>
              <a:t>Caching</a:t>
            </a:r>
          </a:p>
          <a:p>
            <a:pPr algn="ctr">
              <a:spcBef>
                <a:spcPct val="0"/>
              </a:spcBef>
              <a:buSzTx/>
              <a:buFontTx/>
              <a:buChar char="•"/>
            </a:pPr>
            <a:r>
              <a:rPr lang="en-US" sz="1400"/>
              <a:t>Replication</a:t>
            </a:r>
          </a:p>
        </p:txBody>
      </p:sp>
      <p:sp>
        <p:nvSpPr>
          <p:cNvPr id="46087" name="Oval 8"/>
          <p:cNvSpPr>
            <a:spLocks noChangeArrowheads="1"/>
          </p:cNvSpPr>
          <p:nvPr/>
        </p:nvSpPr>
        <p:spPr bwMode="auto">
          <a:xfrm>
            <a:off x="4495800" y="4343400"/>
            <a:ext cx="2286000" cy="1638300"/>
          </a:xfrm>
          <a:prstGeom prst="ellipse">
            <a:avLst/>
          </a:prstGeom>
          <a:solidFill>
            <a:srgbClr val="6699FF">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Bandwidth</a:t>
            </a:r>
          </a:p>
          <a:p>
            <a:pPr algn="ctr">
              <a:spcBef>
                <a:spcPct val="0"/>
              </a:spcBef>
              <a:buSzTx/>
              <a:buFontTx/>
              <a:buNone/>
            </a:pPr>
            <a:endParaRPr lang="en-US" sz="1400"/>
          </a:p>
          <a:p>
            <a:pPr algn="ctr">
              <a:spcBef>
                <a:spcPct val="0"/>
              </a:spcBef>
              <a:buSzTx/>
              <a:buFontTx/>
              <a:buChar char="•"/>
            </a:pPr>
            <a:r>
              <a:rPr lang="en-US" sz="1400"/>
              <a:t>Content Distribution</a:t>
            </a:r>
          </a:p>
          <a:p>
            <a:pPr algn="ctr">
              <a:spcBef>
                <a:spcPct val="0"/>
              </a:spcBef>
              <a:buSzTx/>
              <a:buFontTx/>
              <a:buChar char="•"/>
            </a:pPr>
            <a:r>
              <a:rPr lang="en-US" sz="1400"/>
              <a:t>Collaborative download</a:t>
            </a:r>
          </a:p>
          <a:p>
            <a:pPr algn="ctr">
              <a:spcBef>
                <a:spcPct val="0"/>
              </a:spcBef>
              <a:buSzTx/>
              <a:buFontTx/>
              <a:buChar char="•"/>
            </a:pPr>
            <a:r>
              <a:rPr lang="en-US" sz="1400"/>
              <a:t>Edge Services</a:t>
            </a:r>
          </a:p>
          <a:p>
            <a:pPr algn="ctr">
              <a:spcBef>
                <a:spcPct val="0"/>
              </a:spcBef>
              <a:buSzTx/>
              <a:buFontTx/>
              <a:buChar char="•"/>
            </a:pPr>
            <a:r>
              <a:rPr lang="en-US" sz="1400"/>
              <a:t>VoIP</a:t>
            </a:r>
          </a:p>
        </p:txBody>
      </p:sp>
      <p:sp>
        <p:nvSpPr>
          <p:cNvPr id="46088" name="Oval 7"/>
          <p:cNvSpPr>
            <a:spLocks noChangeArrowheads="1"/>
          </p:cNvSpPr>
          <p:nvPr/>
        </p:nvSpPr>
        <p:spPr bwMode="auto">
          <a:xfrm>
            <a:off x="3429000" y="2133600"/>
            <a:ext cx="2286000" cy="1638300"/>
          </a:xfrm>
          <a:prstGeom prst="ellipse">
            <a:avLst/>
          </a:prstGeom>
          <a:solidFill>
            <a:srgbClr val="FF99FF">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Content</a:t>
            </a:r>
          </a:p>
          <a:p>
            <a:pPr algn="ctr">
              <a:spcBef>
                <a:spcPct val="0"/>
              </a:spcBef>
              <a:buSzTx/>
              <a:buFontTx/>
              <a:buNone/>
            </a:pPr>
            <a:endParaRPr lang="en-US" sz="1400"/>
          </a:p>
          <a:p>
            <a:pPr algn="ctr">
              <a:spcBef>
                <a:spcPct val="0"/>
              </a:spcBef>
              <a:buSzTx/>
              <a:buFontTx/>
              <a:buChar char="•"/>
            </a:pPr>
            <a:r>
              <a:rPr lang="en-US" sz="1400"/>
              <a:t>File sharing</a:t>
            </a:r>
          </a:p>
          <a:p>
            <a:pPr algn="ctr">
              <a:spcBef>
                <a:spcPct val="0"/>
              </a:spcBef>
              <a:buSzTx/>
              <a:buFontTx/>
              <a:buChar char="•"/>
            </a:pPr>
            <a:r>
              <a:rPr lang="en-US" sz="1400"/>
              <a:t>Information Mgmt</a:t>
            </a:r>
          </a:p>
          <a:p>
            <a:pPr algn="ctr">
              <a:spcBef>
                <a:spcPct val="0"/>
              </a:spcBef>
              <a:buSzTx/>
              <a:buFontTx/>
              <a:buChar char="•"/>
            </a:pPr>
            <a:r>
              <a:rPr lang="en-US" sz="1400"/>
              <a:t>Discover</a:t>
            </a:r>
          </a:p>
          <a:p>
            <a:pPr algn="ctr">
              <a:spcBef>
                <a:spcPct val="0"/>
              </a:spcBef>
              <a:buSzTx/>
              <a:buFontTx/>
              <a:buChar char="•"/>
            </a:pPr>
            <a:r>
              <a:rPr lang="en-US" sz="1400"/>
              <a:t>Aggregate</a:t>
            </a:r>
          </a:p>
          <a:p>
            <a:pPr algn="ctr">
              <a:spcBef>
                <a:spcPct val="0"/>
              </a:spcBef>
              <a:buSzTx/>
              <a:buFontTx/>
              <a:buChar char="•"/>
            </a:pPr>
            <a:r>
              <a:rPr lang="en-US" sz="1400"/>
              <a:t>Filter</a:t>
            </a:r>
          </a:p>
        </p:txBody>
      </p:sp>
      <p:sp>
        <p:nvSpPr>
          <p:cNvPr id="9" name="8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de-DE"/>
              <a:t>P2P Application Areas</a:t>
            </a:r>
          </a:p>
        </p:txBody>
      </p:sp>
      <p:sp>
        <p:nvSpPr>
          <p:cNvPr id="47107" name="Rectangle 3"/>
          <p:cNvSpPr>
            <a:spLocks noGrp="1" noChangeArrowheads="1"/>
          </p:cNvSpPr>
          <p:nvPr>
            <p:ph type="body" idx="1"/>
          </p:nvPr>
        </p:nvSpPr>
        <p:spPr>
          <a:xfrm>
            <a:off x="536575" y="1600200"/>
            <a:ext cx="8061325" cy="609600"/>
          </a:xfrm>
        </p:spPr>
        <p:txBody>
          <a:bodyPr/>
          <a:lstStyle/>
          <a:p>
            <a:pPr algn="ctr" eaLnBrk="1" hangingPunct="1">
              <a:lnSpc>
                <a:spcPct val="90000"/>
              </a:lnSpc>
              <a:buFont typeface="Wingdings" pitchFamily="2" charset="2"/>
              <a:buNone/>
              <a:tabLst>
                <a:tab pos="2778125" algn="l"/>
              </a:tabLst>
            </a:pPr>
            <a:r>
              <a:rPr lang="en-US"/>
              <a:t>High-level grouping of P2P apps based on shared resource</a:t>
            </a:r>
          </a:p>
        </p:txBody>
      </p:sp>
      <p:sp>
        <p:nvSpPr>
          <p:cNvPr id="47108" name="Oval 4"/>
          <p:cNvSpPr>
            <a:spLocks noChangeArrowheads="1"/>
          </p:cNvSpPr>
          <p:nvPr/>
        </p:nvSpPr>
        <p:spPr bwMode="auto">
          <a:xfrm>
            <a:off x="24384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CPU</a:t>
            </a:r>
          </a:p>
          <a:p>
            <a:pPr algn="ctr">
              <a:spcBef>
                <a:spcPct val="0"/>
              </a:spcBef>
              <a:buSzTx/>
              <a:buFontTx/>
              <a:buNone/>
            </a:pPr>
            <a:endParaRPr lang="en-US" sz="1400" b="1"/>
          </a:p>
          <a:p>
            <a:pPr algn="ctr">
              <a:spcBef>
                <a:spcPct val="0"/>
              </a:spcBef>
              <a:buSzTx/>
              <a:buFontTx/>
              <a:buChar char="•"/>
            </a:pPr>
            <a:r>
              <a:rPr lang="en-US" sz="1400"/>
              <a:t>Internet/Intranet</a:t>
            </a:r>
            <a:br>
              <a:rPr lang="en-US" sz="1400"/>
            </a:br>
            <a:r>
              <a:rPr lang="en-US" sz="1400"/>
              <a:t> Distributed Computing</a:t>
            </a:r>
          </a:p>
          <a:p>
            <a:pPr algn="ctr">
              <a:spcBef>
                <a:spcPct val="0"/>
              </a:spcBef>
              <a:buSzTx/>
              <a:buFontTx/>
              <a:buChar char="•"/>
            </a:pPr>
            <a:r>
              <a:rPr lang="en-US" sz="1400"/>
              <a:t>Grid Computing</a:t>
            </a:r>
          </a:p>
        </p:txBody>
      </p:sp>
      <p:sp>
        <p:nvSpPr>
          <p:cNvPr id="47109" name="Oval 5"/>
          <p:cNvSpPr>
            <a:spLocks noChangeArrowheads="1"/>
          </p:cNvSpPr>
          <p:nvPr/>
        </p:nvSpPr>
        <p:spPr bwMode="auto">
          <a:xfrm>
            <a:off x="18288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Collaboration</a:t>
            </a:r>
          </a:p>
          <a:p>
            <a:pPr algn="ctr">
              <a:spcBef>
                <a:spcPct val="0"/>
              </a:spcBef>
              <a:buSzTx/>
              <a:buFontTx/>
              <a:buNone/>
            </a:pPr>
            <a:endParaRPr lang="en-US" sz="1400"/>
          </a:p>
          <a:p>
            <a:pPr algn="ctr">
              <a:spcBef>
                <a:spcPct val="0"/>
              </a:spcBef>
              <a:buSzTx/>
              <a:buFontTx/>
              <a:buChar char="•"/>
            </a:pPr>
            <a:r>
              <a:rPr lang="en-US" sz="1400"/>
              <a:t>Instant Messaging</a:t>
            </a:r>
          </a:p>
          <a:p>
            <a:pPr algn="ctr">
              <a:spcBef>
                <a:spcPct val="0"/>
              </a:spcBef>
              <a:buSzTx/>
              <a:buFontTx/>
              <a:buChar char="•"/>
            </a:pPr>
            <a:r>
              <a:rPr lang="en-US" sz="1400"/>
              <a:t>Shared whiteboard</a:t>
            </a:r>
          </a:p>
          <a:p>
            <a:pPr algn="ctr">
              <a:spcBef>
                <a:spcPct val="0"/>
              </a:spcBef>
              <a:buSzTx/>
              <a:buFontTx/>
              <a:buChar char="•"/>
            </a:pPr>
            <a:r>
              <a:rPr lang="en-US" sz="1400"/>
              <a:t>Co-review/edit/author</a:t>
            </a:r>
          </a:p>
          <a:p>
            <a:pPr algn="ctr">
              <a:spcBef>
                <a:spcPct val="0"/>
              </a:spcBef>
              <a:buSzTx/>
              <a:buFontTx/>
              <a:buChar char="•"/>
            </a:pPr>
            <a:r>
              <a:rPr lang="en-US" sz="1400"/>
              <a:t>Gaming</a:t>
            </a:r>
          </a:p>
        </p:txBody>
      </p:sp>
      <p:sp>
        <p:nvSpPr>
          <p:cNvPr id="47110" name="Oval 6"/>
          <p:cNvSpPr>
            <a:spLocks noChangeArrowheads="1"/>
          </p:cNvSpPr>
          <p:nvPr/>
        </p:nvSpPr>
        <p:spPr bwMode="auto">
          <a:xfrm>
            <a:off x="50292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Storage</a:t>
            </a:r>
          </a:p>
          <a:p>
            <a:pPr algn="ctr">
              <a:spcBef>
                <a:spcPct val="0"/>
              </a:spcBef>
              <a:buSzTx/>
              <a:buFontTx/>
              <a:buNone/>
            </a:pPr>
            <a:endParaRPr lang="en-US" sz="1400"/>
          </a:p>
          <a:p>
            <a:pPr algn="ctr">
              <a:spcBef>
                <a:spcPct val="0"/>
              </a:spcBef>
              <a:buSzTx/>
              <a:buFontTx/>
              <a:buChar char="•"/>
            </a:pPr>
            <a:r>
              <a:rPr lang="en-US" sz="1400"/>
              <a:t>Network Storage</a:t>
            </a:r>
          </a:p>
          <a:p>
            <a:pPr algn="ctr">
              <a:spcBef>
                <a:spcPct val="0"/>
              </a:spcBef>
              <a:buSzTx/>
              <a:buFontTx/>
              <a:buChar char="•"/>
            </a:pPr>
            <a:r>
              <a:rPr lang="en-US" sz="1400"/>
              <a:t>Caching</a:t>
            </a:r>
          </a:p>
          <a:p>
            <a:pPr algn="ctr">
              <a:spcBef>
                <a:spcPct val="0"/>
              </a:spcBef>
              <a:buSzTx/>
              <a:buFontTx/>
              <a:buChar char="•"/>
            </a:pPr>
            <a:r>
              <a:rPr lang="en-US" sz="1400"/>
              <a:t>Replication</a:t>
            </a:r>
          </a:p>
        </p:txBody>
      </p:sp>
      <p:sp>
        <p:nvSpPr>
          <p:cNvPr id="47111" name="Oval 7"/>
          <p:cNvSpPr>
            <a:spLocks noChangeArrowheads="1"/>
          </p:cNvSpPr>
          <p:nvPr/>
        </p:nvSpPr>
        <p:spPr bwMode="auto">
          <a:xfrm>
            <a:off x="3429000" y="2133600"/>
            <a:ext cx="2286000" cy="1638300"/>
          </a:xfrm>
          <a:prstGeom prst="ellipse">
            <a:avLst/>
          </a:prstGeom>
          <a:solidFill>
            <a:srgbClr val="FF99FF">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Content</a:t>
            </a:r>
          </a:p>
          <a:p>
            <a:pPr algn="ctr">
              <a:spcBef>
                <a:spcPct val="0"/>
              </a:spcBef>
              <a:buSzTx/>
              <a:buFontTx/>
              <a:buNone/>
            </a:pPr>
            <a:endParaRPr lang="en-US" sz="1400"/>
          </a:p>
          <a:p>
            <a:pPr algn="ctr">
              <a:spcBef>
                <a:spcPct val="0"/>
              </a:spcBef>
              <a:buSzTx/>
              <a:buFontTx/>
              <a:buChar char="•"/>
            </a:pPr>
            <a:r>
              <a:rPr lang="en-US" sz="1400"/>
              <a:t>File sharing</a:t>
            </a:r>
          </a:p>
          <a:p>
            <a:pPr algn="ctr">
              <a:spcBef>
                <a:spcPct val="0"/>
              </a:spcBef>
              <a:buSzTx/>
              <a:buFontTx/>
              <a:buChar char="•"/>
            </a:pPr>
            <a:r>
              <a:rPr lang="en-US" sz="1400"/>
              <a:t>Information Mgmt</a:t>
            </a:r>
          </a:p>
          <a:p>
            <a:pPr algn="ctr">
              <a:spcBef>
                <a:spcPct val="0"/>
              </a:spcBef>
              <a:buSzTx/>
              <a:buFontTx/>
              <a:buChar char="•"/>
            </a:pPr>
            <a:r>
              <a:rPr lang="en-US" sz="1400"/>
              <a:t>Discover</a:t>
            </a:r>
          </a:p>
          <a:p>
            <a:pPr algn="ctr">
              <a:spcBef>
                <a:spcPct val="0"/>
              </a:spcBef>
              <a:buSzTx/>
              <a:buFontTx/>
              <a:buChar char="•"/>
            </a:pPr>
            <a:r>
              <a:rPr lang="en-US" sz="1400"/>
              <a:t>Aggregate</a:t>
            </a:r>
          </a:p>
          <a:p>
            <a:pPr algn="ctr">
              <a:spcBef>
                <a:spcPct val="0"/>
              </a:spcBef>
              <a:buSzTx/>
              <a:buFontTx/>
              <a:buChar char="•"/>
            </a:pPr>
            <a:r>
              <a:rPr lang="en-US" sz="1400"/>
              <a:t>Filter</a:t>
            </a:r>
          </a:p>
        </p:txBody>
      </p:sp>
      <p:sp>
        <p:nvSpPr>
          <p:cNvPr id="47112" name="Oval 8"/>
          <p:cNvSpPr>
            <a:spLocks noChangeArrowheads="1"/>
          </p:cNvSpPr>
          <p:nvPr/>
        </p:nvSpPr>
        <p:spPr bwMode="auto">
          <a:xfrm>
            <a:off x="44958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Bandwidth</a:t>
            </a:r>
          </a:p>
          <a:p>
            <a:pPr algn="ctr">
              <a:spcBef>
                <a:spcPct val="0"/>
              </a:spcBef>
              <a:buSzTx/>
              <a:buFontTx/>
              <a:buNone/>
            </a:pPr>
            <a:endParaRPr lang="en-US" sz="1400"/>
          </a:p>
          <a:p>
            <a:pPr algn="ctr">
              <a:spcBef>
                <a:spcPct val="0"/>
              </a:spcBef>
              <a:buSzTx/>
              <a:buFontTx/>
              <a:buChar char="•"/>
            </a:pPr>
            <a:r>
              <a:rPr lang="en-US" sz="1400"/>
              <a:t>Content Distribution</a:t>
            </a:r>
          </a:p>
          <a:p>
            <a:pPr algn="ctr">
              <a:spcBef>
                <a:spcPct val="0"/>
              </a:spcBef>
              <a:buSzTx/>
              <a:buFontTx/>
              <a:buChar char="•"/>
            </a:pPr>
            <a:r>
              <a:rPr lang="en-US" sz="1400"/>
              <a:t>Distributed Storage</a:t>
            </a:r>
          </a:p>
          <a:p>
            <a:pPr algn="ctr">
              <a:spcBef>
                <a:spcPct val="0"/>
              </a:spcBef>
              <a:buSzTx/>
              <a:buFontTx/>
              <a:buChar char="•"/>
            </a:pPr>
            <a:r>
              <a:rPr lang="en-US" sz="1400"/>
              <a:t>Edge Services</a:t>
            </a:r>
          </a:p>
          <a:p>
            <a:pPr algn="ctr">
              <a:spcBef>
                <a:spcPct val="0"/>
              </a:spcBef>
              <a:buSzTx/>
              <a:buFontTx/>
              <a:buChar char="•"/>
            </a:pPr>
            <a:r>
              <a:rPr lang="en-US" sz="1400"/>
              <a:t>VoIP</a:t>
            </a:r>
          </a:p>
        </p:txBody>
      </p:sp>
      <p:sp>
        <p:nvSpPr>
          <p:cNvPr id="9" name="8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t>Sharing Content</a:t>
            </a:r>
          </a:p>
        </p:txBody>
      </p:sp>
      <p:sp>
        <p:nvSpPr>
          <p:cNvPr id="48131" name="Rectangle 3"/>
          <p:cNvSpPr>
            <a:spLocks noGrp="1" noChangeArrowheads="1"/>
          </p:cNvSpPr>
          <p:nvPr>
            <p:ph type="body" sz="half" idx="2"/>
          </p:nvPr>
        </p:nvSpPr>
        <p:spPr>
          <a:xfrm>
            <a:off x="5638800" y="1484784"/>
            <a:ext cx="2967038" cy="2249016"/>
          </a:xfrm>
        </p:spPr>
        <p:txBody>
          <a:bodyPr/>
          <a:lstStyle/>
          <a:p>
            <a:pPr eaLnBrk="1" hangingPunct="1">
              <a:lnSpc>
                <a:spcPct val="80000"/>
              </a:lnSpc>
              <a:buFont typeface="Wingdings" pitchFamily="2" charset="2"/>
              <a:buNone/>
            </a:pPr>
            <a:r>
              <a:rPr lang="en-US" sz="1800" dirty="0"/>
              <a:t>Killer deployments</a:t>
            </a:r>
            <a:endParaRPr lang="en-US" sz="1800" dirty="0">
              <a:solidFill>
                <a:srgbClr val="FF0000"/>
              </a:solidFill>
            </a:endParaRPr>
          </a:p>
          <a:p>
            <a:pPr eaLnBrk="1" hangingPunct="1">
              <a:lnSpc>
                <a:spcPct val="80000"/>
              </a:lnSpc>
            </a:pPr>
            <a:r>
              <a:rPr lang="en-US" sz="1800" b="1" dirty="0">
                <a:solidFill>
                  <a:srgbClr val="CC3300"/>
                </a:solidFill>
              </a:rPr>
              <a:t>Napster</a:t>
            </a:r>
          </a:p>
          <a:p>
            <a:pPr eaLnBrk="1" hangingPunct="1">
              <a:lnSpc>
                <a:spcPct val="80000"/>
              </a:lnSpc>
            </a:pPr>
            <a:r>
              <a:rPr lang="en-US" sz="1800" b="1" dirty="0">
                <a:solidFill>
                  <a:srgbClr val="CC3300"/>
                </a:solidFill>
              </a:rPr>
              <a:t>Gnutella</a:t>
            </a:r>
          </a:p>
          <a:p>
            <a:pPr eaLnBrk="1" hangingPunct="1">
              <a:lnSpc>
                <a:spcPct val="80000"/>
              </a:lnSpc>
            </a:pPr>
            <a:r>
              <a:rPr lang="en-US" sz="1800" b="1" dirty="0" err="1">
                <a:solidFill>
                  <a:srgbClr val="CC3300"/>
                </a:solidFill>
              </a:rPr>
              <a:t>KaZaA</a:t>
            </a:r>
            <a:r>
              <a:rPr lang="en-US" sz="1800" b="1" dirty="0">
                <a:solidFill>
                  <a:srgbClr val="CC3300"/>
                </a:solidFill>
              </a:rPr>
              <a:t>/</a:t>
            </a:r>
            <a:r>
              <a:rPr lang="en-US" sz="1800" b="1" dirty="0" err="1">
                <a:solidFill>
                  <a:srgbClr val="CC3300"/>
                </a:solidFill>
              </a:rPr>
              <a:t>FastTrack</a:t>
            </a:r>
            <a:endParaRPr lang="en-US" sz="1800" b="1" dirty="0">
              <a:solidFill>
                <a:srgbClr val="CC3300"/>
              </a:solidFill>
            </a:endParaRPr>
          </a:p>
          <a:p>
            <a:pPr eaLnBrk="1" hangingPunct="1">
              <a:lnSpc>
                <a:spcPct val="80000"/>
              </a:lnSpc>
            </a:pPr>
            <a:r>
              <a:rPr lang="en-US" sz="1800" b="1" dirty="0">
                <a:solidFill>
                  <a:srgbClr val="CC3300"/>
                </a:solidFill>
              </a:rPr>
              <a:t>eDonkey2000</a:t>
            </a:r>
          </a:p>
          <a:p>
            <a:pPr eaLnBrk="1" hangingPunct="1">
              <a:lnSpc>
                <a:spcPct val="80000"/>
              </a:lnSpc>
            </a:pPr>
            <a:r>
              <a:rPr lang="en-US" sz="1800" b="1" dirty="0" err="1">
                <a:solidFill>
                  <a:srgbClr val="CC3300"/>
                </a:solidFill>
              </a:rPr>
              <a:t>BitTorrent</a:t>
            </a:r>
            <a:endParaRPr lang="en-US" sz="1800" b="1" dirty="0">
              <a:solidFill>
                <a:srgbClr val="CC3300"/>
              </a:solidFill>
            </a:endParaRPr>
          </a:p>
        </p:txBody>
      </p:sp>
      <p:sp>
        <p:nvSpPr>
          <p:cNvPr id="48132" name="Line 4"/>
          <p:cNvSpPr>
            <a:spLocks noChangeShapeType="1"/>
          </p:cNvSpPr>
          <p:nvPr/>
        </p:nvSpPr>
        <p:spPr bwMode="auto">
          <a:xfrm flipH="1">
            <a:off x="3595688" y="2997200"/>
            <a:ext cx="255587" cy="1939925"/>
          </a:xfrm>
          <a:prstGeom prst="line">
            <a:avLst/>
          </a:prstGeom>
          <a:noFill/>
          <a:ln w="25400">
            <a:solidFill>
              <a:srgbClr val="CC3300"/>
            </a:solidFill>
            <a:round/>
            <a:headEnd/>
            <a:tailEnd type="triangle" w="med" len="med"/>
          </a:ln>
        </p:spPr>
        <p:txBody>
          <a:bodyPr/>
          <a:lstStyle/>
          <a:p>
            <a:endParaRPr lang="en-US"/>
          </a:p>
        </p:txBody>
      </p:sp>
      <p:sp>
        <p:nvSpPr>
          <p:cNvPr id="48133" name="Line 5"/>
          <p:cNvSpPr>
            <a:spLocks noChangeShapeType="1"/>
          </p:cNvSpPr>
          <p:nvPr/>
        </p:nvSpPr>
        <p:spPr bwMode="auto">
          <a:xfrm flipH="1" flipV="1">
            <a:off x="2593975" y="2425700"/>
            <a:ext cx="754063" cy="2584450"/>
          </a:xfrm>
          <a:prstGeom prst="line">
            <a:avLst/>
          </a:prstGeom>
          <a:noFill/>
          <a:ln w="25400">
            <a:solidFill>
              <a:srgbClr val="CC3300"/>
            </a:solidFill>
            <a:round/>
            <a:headEnd/>
            <a:tailEnd type="triangle" w="med" len="med"/>
          </a:ln>
        </p:spPr>
        <p:txBody>
          <a:bodyPr/>
          <a:lstStyle/>
          <a:p>
            <a:endParaRPr lang="en-US"/>
          </a:p>
        </p:txBody>
      </p:sp>
      <p:sp>
        <p:nvSpPr>
          <p:cNvPr id="48134" name="Line 6"/>
          <p:cNvSpPr>
            <a:spLocks noChangeShapeType="1"/>
          </p:cNvSpPr>
          <p:nvPr/>
        </p:nvSpPr>
        <p:spPr bwMode="auto">
          <a:xfrm flipH="1" flipV="1">
            <a:off x="1563688" y="4922838"/>
            <a:ext cx="1741487" cy="304800"/>
          </a:xfrm>
          <a:prstGeom prst="line">
            <a:avLst/>
          </a:prstGeom>
          <a:noFill/>
          <a:ln w="25400">
            <a:solidFill>
              <a:srgbClr val="CC3300"/>
            </a:solidFill>
            <a:round/>
            <a:headEnd/>
            <a:tailEnd type="triangle" w="med" len="med"/>
          </a:ln>
        </p:spPr>
        <p:txBody>
          <a:bodyPr/>
          <a:lstStyle/>
          <a:p>
            <a:endParaRPr lang="en-US"/>
          </a:p>
        </p:txBody>
      </p:sp>
      <p:sp>
        <p:nvSpPr>
          <p:cNvPr id="48135" name="Line 7"/>
          <p:cNvSpPr>
            <a:spLocks noChangeShapeType="1"/>
          </p:cNvSpPr>
          <p:nvPr/>
        </p:nvSpPr>
        <p:spPr bwMode="auto">
          <a:xfrm flipH="1">
            <a:off x="1533525" y="2919413"/>
            <a:ext cx="2119313" cy="1684337"/>
          </a:xfrm>
          <a:prstGeom prst="line">
            <a:avLst/>
          </a:prstGeom>
          <a:noFill/>
          <a:ln w="25400">
            <a:solidFill>
              <a:srgbClr val="CC3300"/>
            </a:solidFill>
            <a:round/>
            <a:headEnd/>
            <a:tailEnd type="triangle" w="med" len="med"/>
          </a:ln>
        </p:spPr>
        <p:txBody>
          <a:bodyPr/>
          <a:lstStyle/>
          <a:p>
            <a:endParaRPr lang="en-US"/>
          </a:p>
        </p:txBody>
      </p:sp>
      <p:sp>
        <p:nvSpPr>
          <p:cNvPr id="48136" name="Line 8"/>
          <p:cNvSpPr>
            <a:spLocks noChangeShapeType="1"/>
          </p:cNvSpPr>
          <p:nvPr/>
        </p:nvSpPr>
        <p:spPr bwMode="auto">
          <a:xfrm>
            <a:off x="1360488" y="2513013"/>
            <a:ext cx="2162175" cy="203200"/>
          </a:xfrm>
          <a:prstGeom prst="line">
            <a:avLst/>
          </a:prstGeom>
          <a:noFill/>
          <a:ln w="25400">
            <a:solidFill>
              <a:srgbClr val="CC3300"/>
            </a:solidFill>
            <a:round/>
            <a:headEnd/>
            <a:tailEnd type="triangle" w="med" len="med"/>
          </a:ln>
        </p:spPr>
        <p:txBody>
          <a:bodyPr/>
          <a:lstStyle/>
          <a:p>
            <a:endParaRPr lang="en-US"/>
          </a:p>
        </p:txBody>
      </p:sp>
      <p:sp>
        <p:nvSpPr>
          <p:cNvPr id="48137" name="Line 9"/>
          <p:cNvSpPr>
            <a:spLocks noChangeShapeType="1"/>
          </p:cNvSpPr>
          <p:nvPr/>
        </p:nvSpPr>
        <p:spPr bwMode="auto">
          <a:xfrm flipV="1">
            <a:off x="909638" y="2862263"/>
            <a:ext cx="2554287" cy="754062"/>
          </a:xfrm>
          <a:prstGeom prst="line">
            <a:avLst/>
          </a:prstGeom>
          <a:noFill/>
          <a:ln w="25400">
            <a:solidFill>
              <a:srgbClr val="CC3300"/>
            </a:solidFill>
            <a:round/>
            <a:headEnd/>
            <a:tailEnd type="triangle" w="med" len="med"/>
          </a:ln>
        </p:spPr>
        <p:txBody>
          <a:bodyPr/>
          <a:lstStyle/>
          <a:p>
            <a:endParaRPr lang="en-US"/>
          </a:p>
        </p:txBody>
      </p:sp>
      <p:sp>
        <p:nvSpPr>
          <p:cNvPr id="48138" name="Text Box 10"/>
          <p:cNvSpPr txBox="1">
            <a:spLocks noChangeArrowheads="1"/>
          </p:cNvSpPr>
          <p:nvPr/>
        </p:nvSpPr>
        <p:spPr bwMode="auto">
          <a:xfrm>
            <a:off x="3835400" y="3567113"/>
            <a:ext cx="647700" cy="696912"/>
          </a:xfrm>
          <a:prstGeom prst="rect">
            <a:avLst/>
          </a:prstGeom>
          <a:noFill/>
          <a:ln w="25400" algn="ctr">
            <a:noFill/>
            <a:miter lim="800000"/>
            <a:headEnd/>
            <a:tailEnd/>
          </a:ln>
        </p:spPr>
        <p:txBody>
          <a:bodyPr wrap="none">
            <a:spAutoFit/>
          </a:bodyPr>
          <a:lstStyle/>
          <a:p>
            <a:pPr eaLnBrk="0" hangingPunct="0">
              <a:buClr>
                <a:schemeClr val="accent2"/>
              </a:buClr>
              <a:buSzPct val="85000"/>
              <a:buFont typeface="ZapfDingbats" pitchFamily="82" charset="2"/>
              <a:buNone/>
            </a:pPr>
            <a:r>
              <a:rPr lang="en-US">
                <a:solidFill>
                  <a:srgbClr val="CC3300"/>
                </a:solidFill>
              </a:rPr>
              <a:t>Hey</a:t>
            </a:r>
          </a:p>
          <a:p>
            <a:pPr eaLnBrk="0" hangingPunct="0">
              <a:buClr>
                <a:schemeClr val="accent2"/>
              </a:buClr>
              <a:buSzPct val="85000"/>
              <a:buFont typeface="ZapfDingbats" pitchFamily="82" charset="2"/>
              <a:buNone/>
            </a:pPr>
            <a:r>
              <a:rPr lang="en-US">
                <a:solidFill>
                  <a:srgbClr val="CC3300"/>
                </a:solidFill>
              </a:rPr>
              <a:t>Jude</a:t>
            </a:r>
          </a:p>
        </p:txBody>
      </p:sp>
      <p:sp>
        <p:nvSpPr>
          <p:cNvPr id="48139" name="Text Box 11"/>
          <p:cNvSpPr txBox="1">
            <a:spLocks noChangeArrowheads="1"/>
          </p:cNvSpPr>
          <p:nvPr/>
        </p:nvSpPr>
        <p:spPr bwMode="auto">
          <a:xfrm>
            <a:off x="1965325" y="5194300"/>
            <a:ext cx="682625" cy="549275"/>
          </a:xfrm>
          <a:prstGeom prst="rect">
            <a:avLst/>
          </a:prstGeom>
          <a:noFill/>
          <a:ln w="25400" algn="ctr">
            <a:noFill/>
            <a:miter lim="800000"/>
            <a:headEnd/>
            <a:tailEnd/>
          </a:ln>
        </p:spPr>
        <p:txBody>
          <a:bodyPr wrap="none" lIns="0" tIns="0" rIns="0" bIns="0">
            <a:spAutoFit/>
          </a:bodyPr>
          <a:lstStyle/>
          <a:p>
            <a:pPr algn="ctr">
              <a:spcBef>
                <a:spcPct val="0"/>
              </a:spcBef>
              <a:buSzTx/>
              <a:buFontTx/>
              <a:buNone/>
            </a:pPr>
            <a:r>
              <a:rPr lang="en-US">
                <a:solidFill>
                  <a:srgbClr val="CC3300"/>
                </a:solidFill>
              </a:rPr>
              <a:t>Magic </a:t>
            </a:r>
          </a:p>
          <a:p>
            <a:pPr algn="ctr">
              <a:spcBef>
                <a:spcPct val="0"/>
              </a:spcBef>
              <a:buSzTx/>
              <a:buFontTx/>
              <a:buNone/>
            </a:pPr>
            <a:r>
              <a:rPr lang="en-US">
                <a:solidFill>
                  <a:srgbClr val="CC3300"/>
                </a:solidFill>
              </a:rPr>
              <a:t>Flute</a:t>
            </a:r>
          </a:p>
        </p:txBody>
      </p:sp>
      <p:sp>
        <p:nvSpPr>
          <p:cNvPr id="48140" name="Text Box 12"/>
          <p:cNvSpPr txBox="1">
            <a:spLocks noChangeArrowheads="1"/>
          </p:cNvSpPr>
          <p:nvPr/>
        </p:nvSpPr>
        <p:spPr bwMode="auto">
          <a:xfrm>
            <a:off x="2181225" y="4140200"/>
            <a:ext cx="530225" cy="549275"/>
          </a:xfrm>
          <a:prstGeom prst="rect">
            <a:avLst/>
          </a:prstGeom>
          <a:noFill/>
          <a:ln w="25400" algn="ctr">
            <a:noFill/>
            <a:miter lim="800000"/>
            <a:headEnd/>
            <a:tailEnd/>
          </a:ln>
        </p:spPr>
        <p:txBody>
          <a:bodyPr wrap="none" lIns="0" tIns="0" rIns="0" bIns="0">
            <a:spAutoFit/>
          </a:bodyPr>
          <a:lstStyle/>
          <a:p>
            <a:pPr algn="ctr">
              <a:spcBef>
                <a:spcPct val="0"/>
              </a:spcBef>
              <a:buSzTx/>
              <a:buFontTx/>
              <a:buNone/>
            </a:pPr>
            <a:r>
              <a:rPr lang="en-US">
                <a:solidFill>
                  <a:srgbClr val="CC3300"/>
                </a:solidFill>
              </a:rPr>
              <a:t>Star</a:t>
            </a:r>
          </a:p>
          <a:p>
            <a:pPr algn="ctr">
              <a:spcBef>
                <a:spcPct val="0"/>
              </a:spcBef>
              <a:buSzTx/>
              <a:buFontTx/>
              <a:buNone/>
            </a:pPr>
            <a:r>
              <a:rPr lang="en-US">
                <a:solidFill>
                  <a:srgbClr val="CC3300"/>
                </a:solidFill>
              </a:rPr>
              <a:t>Wars</a:t>
            </a:r>
          </a:p>
        </p:txBody>
      </p:sp>
      <p:sp>
        <p:nvSpPr>
          <p:cNvPr id="48141" name="Text Box 13"/>
          <p:cNvSpPr txBox="1">
            <a:spLocks noChangeArrowheads="1"/>
          </p:cNvSpPr>
          <p:nvPr/>
        </p:nvSpPr>
        <p:spPr bwMode="auto">
          <a:xfrm>
            <a:off x="3060700" y="3657600"/>
            <a:ext cx="292100" cy="274638"/>
          </a:xfrm>
          <a:prstGeom prst="rect">
            <a:avLst/>
          </a:prstGeom>
          <a:noFill/>
          <a:ln w="25400" algn="ctr">
            <a:noFill/>
            <a:miter lim="800000"/>
            <a:headEnd/>
            <a:tailEnd/>
          </a:ln>
        </p:spPr>
        <p:txBody>
          <a:bodyPr wrap="none" lIns="0" tIns="0" rIns="0" bIns="0">
            <a:spAutoFit/>
          </a:bodyPr>
          <a:lstStyle/>
          <a:p>
            <a:pPr algn="ctr">
              <a:spcBef>
                <a:spcPct val="0"/>
              </a:spcBef>
              <a:buSzTx/>
              <a:buFontTx/>
              <a:buNone/>
            </a:pPr>
            <a:r>
              <a:rPr lang="en-US">
                <a:solidFill>
                  <a:srgbClr val="CC3300"/>
                </a:solidFill>
              </a:rPr>
              <a:t>ER</a:t>
            </a:r>
          </a:p>
        </p:txBody>
      </p:sp>
      <p:sp>
        <p:nvSpPr>
          <p:cNvPr id="48142" name="Text Box 14"/>
          <p:cNvSpPr txBox="1">
            <a:spLocks noChangeArrowheads="1"/>
          </p:cNvSpPr>
          <p:nvPr/>
        </p:nvSpPr>
        <p:spPr bwMode="auto">
          <a:xfrm>
            <a:off x="1582738" y="3505200"/>
            <a:ext cx="481012" cy="274638"/>
          </a:xfrm>
          <a:prstGeom prst="rect">
            <a:avLst/>
          </a:prstGeom>
          <a:noFill/>
          <a:ln w="25400" algn="ctr">
            <a:noFill/>
            <a:miter lim="800000"/>
            <a:headEnd/>
            <a:tailEnd/>
          </a:ln>
        </p:spPr>
        <p:txBody>
          <a:bodyPr wrap="none" lIns="0" tIns="0" rIns="0" bIns="0">
            <a:spAutoFit/>
          </a:bodyPr>
          <a:lstStyle/>
          <a:p>
            <a:pPr algn="ctr">
              <a:spcBef>
                <a:spcPct val="0"/>
              </a:spcBef>
              <a:buSzTx/>
              <a:buFontTx/>
              <a:buNone/>
            </a:pPr>
            <a:r>
              <a:rPr lang="en-US">
                <a:solidFill>
                  <a:srgbClr val="CC3300"/>
                </a:solidFill>
              </a:rPr>
              <a:t>NPR</a:t>
            </a:r>
          </a:p>
        </p:txBody>
      </p:sp>
      <p:sp>
        <p:nvSpPr>
          <p:cNvPr id="48143" name="Text Box 15"/>
          <p:cNvSpPr txBox="1">
            <a:spLocks noChangeArrowheads="1"/>
          </p:cNvSpPr>
          <p:nvPr/>
        </p:nvSpPr>
        <p:spPr bwMode="auto">
          <a:xfrm>
            <a:off x="1687513" y="2628900"/>
            <a:ext cx="454025" cy="274638"/>
          </a:xfrm>
          <a:prstGeom prst="rect">
            <a:avLst/>
          </a:prstGeom>
          <a:noFill/>
          <a:ln w="25400" algn="ctr">
            <a:noFill/>
            <a:miter lim="800000"/>
            <a:headEnd/>
            <a:tailEnd/>
          </a:ln>
        </p:spPr>
        <p:txBody>
          <a:bodyPr wrap="none" lIns="0" tIns="0" rIns="0" bIns="0">
            <a:spAutoFit/>
          </a:bodyPr>
          <a:lstStyle/>
          <a:p>
            <a:pPr algn="ctr">
              <a:spcBef>
                <a:spcPct val="0"/>
              </a:spcBef>
              <a:buSzTx/>
              <a:buFontTx/>
              <a:buNone/>
            </a:pPr>
            <a:r>
              <a:rPr lang="en-US">
                <a:solidFill>
                  <a:srgbClr val="CC3300"/>
                </a:solidFill>
              </a:rPr>
              <a:t>Blue</a:t>
            </a:r>
          </a:p>
        </p:txBody>
      </p:sp>
      <p:pic>
        <p:nvPicPr>
          <p:cNvPr id="95249" name="Picture 17" descr="BS00334_"/>
          <p:cNvPicPr>
            <a:picLocks noChangeAspect="1" noChangeArrowheads="1"/>
          </p:cNvPicPr>
          <p:nvPr/>
        </p:nvPicPr>
        <p:blipFill>
          <a:blip r:embed="rId3" cstate="print"/>
          <a:srcRect/>
          <a:stretch>
            <a:fillRect/>
          </a:stretch>
        </p:blipFill>
        <p:spPr bwMode="auto">
          <a:xfrm>
            <a:off x="611188" y="2133600"/>
            <a:ext cx="719137" cy="655638"/>
          </a:xfrm>
          <a:prstGeom prst="rect">
            <a:avLst/>
          </a:prstGeom>
          <a:noFill/>
          <a:effectLst>
            <a:outerShdw dist="35921" dir="2700000" algn="ctr" rotWithShape="0">
              <a:srgbClr val="808080"/>
            </a:outerShdw>
          </a:effectLst>
        </p:spPr>
      </p:pic>
      <p:pic>
        <p:nvPicPr>
          <p:cNvPr id="95250" name="Picture 18" descr="BS00334_"/>
          <p:cNvPicPr>
            <a:picLocks noChangeAspect="1" noChangeArrowheads="1"/>
          </p:cNvPicPr>
          <p:nvPr/>
        </p:nvPicPr>
        <p:blipFill>
          <a:blip r:embed="rId3" cstate="print"/>
          <a:srcRect/>
          <a:stretch>
            <a:fillRect/>
          </a:stretch>
        </p:blipFill>
        <p:spPr bwMode="auto">
          <a:xfrm>
            <a:off x="2124075" y="1773238"/>
            <a:ext cx="719138" cy="655637"/>
          </a:xfrm>
          <a:prstGeom prst="rect">
            <a:avLst/>
          </a:prstGeom>
          <a:noFill/>
          <a:effectLst>
            <a:outerShdw dist="35921" dir="2700000" algn="ctr" rotWithShape="0">
              <a:srgbClr val="808080"/>
            </a:outerShdw>
          </a:effectLst>
        </p:spPr>
      </p:pic>
      <p:pic>
        <p:nvPicPr>
          <p:cNvPr id="95251" name="Picture 19" descr="BS00334_"/>
          <p:cNvPicPr>
            <a:picLocks noChangeAspect="1" noChangeArrowheads="1"/>
          </p:cNvPicPr>
          <p:nvPr/>
        </p:nvPicPr>
        <p:blipFill>
          <a:blip r:embed="rId3" cstate="print"/>
          <a:srcRect/>
          <a:stretch>
            <a:fillRect/>
          </a:stretch>
        </p:blipFill>
        <p:spPr bwMode="auto">
          <a:xfrm>
            <a:off x="3563938" y="2276475"/>
            <a:ext cx="719137" cy="655638"/>
          </a:xfrm>
          <a:prstGeom prst="rect">
            <a:avLst/>
          </a:prstGeom>
          <a:noFill/>
          <a:effectLst>
            <a:outerShdw dist="35921" dir="2700000" algn="ctr" rotWithShape="0">
              <a:srgbClr val="808080"/>
            </a:outerShdw>
          </a:effectLst>
        </p:spPr>
      </p:pic>
      <p:pic>
        <p:nvPicPr>
          <p:cNvPr id="95252" name="Picture 20" descr="BS00334_"/>
          <p:cNvPicPr>
            <a:picLocks noChangeAspect="1" noChangeArrowheads="1"/>
          </p:cNvPicPr>
          <p:nvPr/>
        </p:nvPicPr>
        <p:blipFill>
          <a:blip r:embed="rId3" cstate="print"/>
          <a:srcRect/>
          <a:stretch>
            <a:fillRect/>
          </a:stretch>
        </p:blipFill>
        <p:spPr bwMode="auto">
          <a:xfrm>
            <a:off x="3132138" y="4941888"/>
            <a:ext cx="719137" cy="655637"/>
          </a:xfrm>
          <a:prstGeom prst="rect">
            <a:avLst/>
          </a:prstGeom>
          <a:noFill/>
          <a:effectLst>
            <a:outerShdw dist="35921" dir="2700000" algn="ctr" rotWithShape="0">
              <a:srgbClr val="808080"/>
            </a:outerShdw>
          </a:effectLst>
        </p:spPr>
      </p:pic>
      <p:pic>
        <p:nvPicPr>
          <p:cNvPr id="95253" name="Picture 21" descr="BS00334_"/>
          <p:cNvPicPr>
            <a:picLocks noChangeAspect="1" noChangeArrowheads="1"/>
          </p:cNvPicPr>
          <p:nvPr/>
        </p:nvPicPr>
        <p:blipFill>
          <a:blip r:embed="rId3" cstate="print"/>
          <a:srcRect/>
          <a:stretch>
            <a:fillRect/>
          </a:stretch>
        </p:blipFill>
        <p:spPr bwMode="auto">
          <a:xfrm>
            <a:off x="827088" y="4581525"/>
            <a:ext cx="719137" cy="655638"/>
          </a:xfrm>
          <a:prstGeom prst="rect">
            <a:avLst/>
          </a:prstGeom>
          <a:noFill/>
          <a:effectLst>
            <a:outerShdw dist="35921" dir="2700000" algn="ctr" rotWithShape="0">
              <a:srgbClr val="808080"/>
            </a:outerShdw>
          </a:effectLst>
        </p:spPr>
      </p:pic>
      <p:pic>
        <p:nvPicPr>
          <p:cNvPr id="95254" name="Picture 22" descr="BS00334_"/>
          <p:cNvPicPr>
            <a:picLocks noChangeAspect="1" noChangeArrowheads="1"/>
          </p:cNvPicPr>
          <p:nvPr/>
        </p:nvPicPr>
        <p:blipFill>
          <a:blip r:embed="rId3" cstate="print"/>
          <a:srcRect/>
          <a:stretch>
            <a:fillRect/>
          </a:stretch>
        </p:blipFill>
        <p:spPr bwMode="auto">
          <a:xfrm>
            <a:off x="107950" y="3357563"/>
            <a:ext cx="719138" cy="655637"/>
          </a:xfrm>
          <a:prstGeom prst="rect">
            <a:avLst/>
          </a:prstGeom>
          <a:noFill/>
          <a:effectLst>
            <a:outerShdw dist="35921" dir="2700000" algn="ctr" rotWithShape="0">
              <a:srgbClr val="808080"/>
            </a:outerShdw>
          </a:effectLst>
        </p:spPr>
      </p:pic>
      <p:pic>
        <p:nvPicPr>
          <p:cNvPr id="48150" name="Picture 23" descr="PE06969_"/>
          <p:cNvPicPr>
            <a:picLocks noChangeAspect="1" noChangeArrowheads="1"/>
          </p:cNvPicPr>
          <p:nvPr/>
        </p:nvPicPr>
        <p:blipFill>
          <a:blip r:embed="rId4" cstate="print"/>
          <a:srcRect/>
          <a:stretch>
            <a:fillRect/>
          </a:stretch>
        </p:blipFill>
        <p:spPr bwMode="auto">
          <a:xfrm>
            <a:off x="3492500" y="5661025"/>
            <a:ext cx="636588" cy="830263"/>
          </a:xfrm>
          <a:prstGeom prst="rect">
            <a:avLst/>
          </a:prstGeom>
          <a:noFill/>
          <a:ln w="9525">
            <a:noFill/>
            <a:miter lim="800000"/>
            <a:headEnd/>
            <a:tailEnd/>
          </a:ln>
        </p:spPr>
      </p:pic>
      <p:pic>
        <p:nvPicPr>
          <p:cNvPr id="48151" name="Picture 24" descr="PE06971_"/>
          <p:cNvPicPr>
            <a:picLocks noChangeAspect="1" noChangeArrowheads="1"/>
          </p:cNvPicPr>
          <p:nvPr/>
        </p:nvPicPr>
        <p:blipFill>
          <a:blip r:embed="rId5" cstate="print"/>
          <a:srcRect/>
          <a:stretch>
            <a:fillRect/>
          </a:stretch>
        </p:blipFill>
        <p:spPr bwMode="auto">
          <a:xfrm>
            <a:off x="3708400" y="1412875"/>
            <a:ext cx="738188" cy="828675"/>
          </a:xfrm>
          <a:prstGeom prst="rect">
            <a:avLst/>
          </a:prstGeom>
          <a:noFill/>
          <a:ln w="9525">
            <a:noFill/>
            <a:miter lim="800000"/>
            <a:headEnd/>
            <a:tailEnd/>
          </a:ln>
        </p:spPr>
      </p:pic>
      <p:sp>
        <p:nvSpPr>
          <p:cNvPr id="48152" name="Rectangle 27"/>
          <p:cNvSpPr>
            <a:spLocks noGrp="1" noChangeArrowheads="1"/>
          </p:cNvSpPr>
          <p:nvPr>
            <p:ph type="body" idx="1"/>
          </p:nvPr>
        </p:nvSpPr>
        <p:spPr>
          <a:xfrm>
            <a:off x="5105400" y="3581400"/>
            <a:ext cx="3962400" cy="2971800"/>
          </a:xfrm>
          <a:noFill/>
        </p:spPr>
        <p:txBody>
          <a:bodyPr/>
          <a:lstStyle/>
          <a:p>
            <a:pPr algn="ctr" eaLnBrk="1" hangingPunct="1">
              <a:lnSpc>
                <a:spcPct val="80000"/>
              </a:lnSpc>
              <a:buFont typeface="Wingdings" pitchFamily="2" charset="2"/>
              <a:buNone/>
            </a:pPr>
            <a:r>
              <a:rPr lang="en-US" sz="4000">
                <a:latin typeface="Wingdings" pitchFamily="2" charset="2"/>
              </a:rPr>
              <a:t>C</a:t>
            </a:r>
            <a:endParaRPr lang="en-US" sz="4000"/>
          </a:p>
          <a:p>
            <a:pPr algn="ctr" eaLnBrk="1" hangingPunct="1">
              <a:lnSpc>
                <a:spcPct val="80000"/>
              </a:lnSpc>
            </a:pPr>
            <a:r>
              <a:rPr lang="en-US" sz="1800"/>
              <a:t>Large distributed storage</a:t>
            </a:r>
          </a:p>
          <a:p>
            <a:pPr algn="ctr" eaLnBrk="1" hangingPunct="1">
              <a:lnSpc>
                <a:spcPct val="80000"/>
              </a:lnSpc>
            </a:pPr>
            <a:r>
              <a:rPr lang="en-US" sz="1800"/>
              <a:t>Very high variation of content</a:t>
            </a:r>
          </a:p>
          <a:p>
            <a:pPr lvl="1" algn="ctr" eaLnBrk="1" hangingPunct="1">
              <a:lnSpc>
                <a:spcPct val="80000"/>
              </a:lnSpc>
            </a:pPr>
            <a:endParaRPr lang="en-US" sz="1600"/>
          </a:p>
          <a:p>
            <a:pPr algn="ctr" eaLnBrk="1" hangingPunct="1">
              <a:lnSpc>
                <a:spcPct val="80000"/>
              </a:lnSpc>
              <a:buFont typeface="Wingdings" pitchFamily="2" charset="2"/>
              <a:buNone/>
            </a:pPr>
            <a:r>
              <a:rPr lang="en-US" sz="4000">
                <a:latin typeface="Wingdings" pitchFamily="2" charset="2"/>
              </a:rPr>
              <a:t>D</a:t>
            </a:r>
            <a:endParaRPr lang="en-US" sz="4000"/>
          </a:p>
          <a:p>
            <a:pPr algn="ctr" eaLnBrk="1" hangingPunct="1">
              <a:lnSpc>
                <a:spcPct val="80000"/>
              </a:lnSpc>
            </a:pPr>
            <a:r>
              <a:rPr lang="en-US" sz="1800"/>
              <a:t>Unstable availability</a:t>
            </a:r>
          </a:p>
          <a:p>
            <a:pPr algn="ctr" eaLnBrk="1" hangingPunct="1">
              <a:lnSpc>
                <a:spcPct val="80000"/>
              </a:lnSpc>
            </a:pPr>
            <a:r>
              <a:rPr lang="en-US" sz="1800"/>
              <a:t>No guarantees</a:t>
            </a:r>
            <a:endParaRPr lang="el-GR" sz="1800"/>
          </a:p>
        </p:txBody>
      </p:sp>
      <p:sp>
        <p:nvSpPr>
          <p:cNvPr id="25" name="2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de-DE"/>
              <a:t>P2P Application Areas</a:t>
            </a:r>
          </a:p>
        </p:txBody>
      </p:sp>
      <p:sp>
        <p:nvSpPr>
          <p:cNvPr id="49155" name="Rectangle 3"/>
          <p:cNvSpPr>
            <a:spLocks noGrp="1" noChangeArrowheads="1"/>
          </p:cNvSpPr>
          <p:nvPr>
            <p:ph type="body" idx="1"/>
          </p:nvPr>
        </p:nvSpPr>
        <p:spPr>
          <a:xfrm>
            <a:off x="536575" y="1600200"/>
            <a:ext cx="8061325" cy="609600"/>
          </a:xfrm>
        </p:spPr>
        <p:txBody>
          <a:bodyPr/>
          <a:lstStyle/>
          <a:p>
            <a:pPr algn="ctr" eaLnBrk="1" hangingPunct="1">
              <a:lnSpc>
                <a:spcPct val="90000"/>
              </a:lnSpc>
              <a:buFont typeface="Wingdings" pitchFamily="2" charset="2"/>
              <a:buNone/>
              <a:tabLst>
                <a:tab pos="2778125" algn="l"/>
              </a:tabLst>
            </a:pPr>
            <a:r>
              <a:rPr lang="en-US"/>
              <a:t>High-level grouping of P2P apps based on shared resource</a:t>
            </a:r>
          </a:p>
        </p:txBody>
      </p:sp>
      <p:sp>
        <p:nvSpPr>
          <p:cNvPr id="49156" name="Oval 4"/>
          <p:cNvSpPr>
            <a:spLocks noChangeArrowheads="1"/>
          </p:cNvSpPr>
          <p:nvPr/>
        </p:nvSpPr>
        <p:spPr bwMode="auto">
          <a:xfrm>
            <a:off x="24384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CPU</a:t>
            </a:r>
          </a:p>
          <a:p>
            <a:pPr algn="ctr">
              <a:spcBef>
                <a:spcPct val="0"/>
              </a:spcBef>
              <a:buSzTx/>
              <a:buFontTx/>
              <a:buNone/>
            </a:pPr>
            <a:endParaRPr lang="en-US" sz="1400" b="1"/>
          </a:p>
          <a:p>
            <a:pPr algn="ctr">
              <a:spcBef>
                <a:spcPct val="0"/>
              </a:spcBef>
              <a:buSzTx/>
              <a:buFontTx/>
              <a:buChar char="•"/>
            </a:pPr>
            <a:r>
              <a:rPr lang="en-US" sz="1400"/>
              <a:t>Internet/Intranet</a:t>
            </a:r>
            <a:br>
              <a:rPr lang="en-US" sz="1400"/>
            </a:br>
            <a:r>
              <a:rPr lang="en-US" sz="1400"/>
              <a:t> Distributed Computing</a:t>
            </a:r>
          </a:p>
          <a:p>
            <a:pPr algn="ctr">
              <a:spcBef>
                <a:spcPct val="0"/>
              </a:spcBef>
              <a:buSzTx/>
              <a:buFontTx/>
              <a:buChar char="•"/>
            </a:pPr>
            <a:r>
              <a:rPr lang="en-US" sz="1400"/>
              <a:t>Grid Computing</a:t>
            </a:r>
          </a:p>
        </p:txBody>
      </p:sp>
      <p:sp>
        <p:nvSpPr>
          <p:cNvPr id="49157" name="Oval 5"/>
          <p:cNvSpPr>
            <a:spLocks noChangeArrowheads="1"/>
          </p:cNvSpPr>
          <p:nvPr/>
        </p:nvSpPr>
        <p:spPr bwMode="auto">
          <a:xfrm>
            <a:off x="18288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Collaboration</a:t>
            </a:r>
          </a:p>
          <a:p>
            <a:pPr algn="ctr">
              <a:spcBef>
                <a:spcPct val="0"/>
              </a:spcBef>
              <a:buSzTx/>
              <a:buFontTx/>
              <a:buNone/>
            </a:pPr>
            <a:endParaRPr lang="en-US" sz="1400"/>
          </a:p>
          <a:p>
            <a:pPr algn="ctr">
              <a:spcBef>
                <a:spcPct val="0"/>
              </a:spcBef>
              <a:buSzTx/>
              <a:buFontTx/>
              <a:buChar char="•"/>
            </a:pPr>
            <a:r>
              <a:rPr lang="en-US" sz="1400"/>
              <a:t>Instant Messaging</a:t>
            </a:r>
          </a:p>
          <a:p>
            <a:pPr algn="ctr">
              <a:spcBef>
                <a:spcPct val="0"/>
              </a:spcBef>
              <a:buSzTx/>
              <a:buFontTx/>
              <a:buChar char="•"/>
            </a:pPr>
            <a:r>
              <a:rPr lang="en-US" sz="1400"/>
              <a:t>Shared whiteboard</a:t>
            </a:r>
          </a:p>
          <a:p>
            <a:pPr algn="ctr">
              <a:spcBef>
                <a:spcPct val="0"/>
              </a:spcBef>
              <a:buSzTx/>
              <a:buFontTx/>
              <a:buChar char="•"/>
            </a:pPr>
            <a:r>
              <a:rPr lang="en-US" sz="1400"/>
              <a:t>Co-review/edit/author</a:t>
            </a:r>
          </a:p>
          <a:p>
            <a:pPr algn="ctr">
              <a:spcBef>
                <a:spcPct val="0"/>
              </a:spcBef>
              <a:buSzTx/>
              <a:buFontTx/>
              <a:buChar char="•"/>
            </a:pPr>
            <a:r>
              <a:rPr lang="en-US" sz="1400"/>
              <a:t>Gaming</a:t>
            </a:r>
          </a:p>
        </p:txBody>
      </p:sp>
      <p:sp>
        <p:nvSpPr>
          <p:cNvPr id="49158" name="Oval 6"/>
          <p:cNvSpPr>
            <a:spLocks noChangeArrowheads="1"/>
          </p:cNvSpPr>
          <p:nvPr/>
        </p:nvSpPr>
        <p:spPr bwMode="auto">
          <a:xfrm>
            <a:off x="5029200" y="2971800"/>
            <a:ext cx="2286000" cy="1638300"/>
          </a:xfrm>
          <a:prstGeom prst="ellipse">
            <a:avLst/>
          </a:prstGeom>
          <a:solidFill>
            <a:srgbClr val="FFFF99">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Storage</a:t>
            </a:r>
          </a:p>
          <a:p>
            <a:pPr algn="ctr">
              <a:spcBef>
                <a:spcPct val="0"/>
              </a:spcBef>
              <a:buSzTx/>
              <a:buFontTx/>
              <a:buNone/>
            </a:pPr>
            <a:endParaRPr lang="en-US" sz="1400"/>
          </a:p>
          <a:p>
            <a:pPr algn="ctr">
              <a:spcBef>
                <a:spcPct val="0"/>
              </a:spcBef>
              <a:buSzTx/>
              <a:buFontTx/>
              <a:buChar char="•"/>
            </a:pPr>
            <a:r>
              <a:rPr lang="en-US" sz="1400"/>
              <a:t>Network Storage</a:t>
            </a:r>
          </a:p>
          <a:p>
            <a:pPr algn="ctr">
              <a:spcBef>
                <a:spcPct val="0"/>
              </a:spcBef>
              <a:buSzTx/>
              <a:buFontTx/>
              <a:buChar char="•"/>
            </a:pPr>
            <a:r>
              <a:rPr lang="en-US" sz="1400"/>
              <a:t>Caching</a:t>
            </a:r>
          </a:p>
          <a:p>
            <a:pPr algn="ctr">
              <a:spcBef>
                <a:spcPct val="0"/>
              </a:spcBef>
              <a:buSzTx/>
              <a:buFontTx/>
              <a:buChar char="•"/>
            </a:pPr>
            <a:r>
              <a:rPr lang="en-US" sz="1400"/>
              <a:t>Replication</a:t>
            </a:r>
          </a:p>
        </p:txBody>
      </p:sp>
      <p:sp>
        <p:nvSpPr>
          <p:cNvPr id="49159" name="Oval 7"/>
          <p:cNvSpPr>
            <a:spLocks noChangeArrowheads="1"/>
          </p:cNvSpPr>
          <p:nvPr/>
        </p:nvSpPr>
        <p:spPr bwMode="auto">
          <a:xfrm>
            <a:off x="3429000" y="21336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Content</a:t>
            </a:r>
          </a:p>
          <a:p>
            <a:pPr algn="ctr">
              <a:spcBef>
                <a:spcPct val="0"/>
              </a:spcBef>
              <a:buSzTx/>
              <a:buFontTx/>
              <a:buNone/>
            </a:pPr>
            <a:endParaRPr lang="en-US" sz="1400"/>
          </a:p>
          <a:p>
            <a:pPr algn="ctr">
              <a:spcBef>
                <a:spcPct val="0"/>
              </a:spcBef>
              <a:buSzTx/>
              <a:buFontTx/>
              <a:buChar char="•"/>
            </a:pPr>
            <a:r>
              <a:rPr lang="en-US" sz="1400"/>
              <a:t>File sharing</a:t>
            </a:r>
          </a:p>
          <a:p>
            <a:pPr algn="ctr">
              <a:spcBef>
                <a:spcPct val="0"/>
              </a:spcBef>
              <a:buSzTx/>
              <a:buFontTx/>
              <a:buChar char="•"/>
            </a:pPr>
            <a:r>
              <a:rPr lang="en-US" sz="1400"/>
              <a:t>Information Mgmt</a:t>
            </a:r>
          </a:p>
          <a:p>
            <a:pPr algn="ctr">
              <a:spcBef>
                <a:spcPct val="0"/>
              </a:spcBef>
              <a:buSzTx/>
              <a:buFontTx/>
              <a:buChar char="•"/>
            </a:pPr>
            <a:r>
              <a:rPr lang="en-US" sz="1400"/>
              <a:t>Discover</a:t>
            </a:r>
          </a:p>
          <a:p>
            <a:pPr algn="ctr">
              <a:spcBef>
                <a:spcPct val="0"/>
              </a:spcBef>
              <a:buSzTx/>
              <a:buFontTx/>
              <a:buChar char="•"/>
            </a:pPr>
            <a:r>
              <a:rPr lang="en-US" sz="1400"/>
              <a:t>Aggregate</a:t>
            </a:r>
          </a:p>
          <a:p>
            <a:pPr algn="ctr">
              <a:spcBef>
                <a:spcPct val="0"/>
              </a:spcBef>
              <a:buSzTx/>
              <a:buFontTx/>
              <a:buChar char="•"/>
            </a:pPr>
            <a:r>
              <a:rPr lang="en-US" sz="1400"/>
              <a:t>Filter</a:t>
            </a:r>
          </a:p>
        </p:txBody>
      </p:sp>
      <p:sp>
        <p:nvSpPr>
          <p:cNvPr id="49160" name="Oval 8"/>
          <p:cNvSpPr>
            <a:spLocks noChangeArrowheads="1"/>
          </p:cNvSpPr>
          <p:nvPr/>
        </p:nvSpPr>
        <p:spPr bwMode="auto">
          <a:xfrm>
            <a:off x="44958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Bandwidth</a:t>
            </a:r>
          </a:p>
          <a:p>
            <a:pPr algn="ctr">
              <a:spcBef>
                <a:spcPct val="0"/>
              </a:spcBef>
              <a:buSzTx/>
              <a:buFontTx/>
              <a:buNone/>
            </a:pPr>
            <a:endParaRPr lang="en-US" sz="1400"/>
          </a:p>
          <a:p>
            <a:pPr algn="ctr">
              <a:spcBef>
                <a:spcPct val="0"/>
              </a:spcBef>
              <a:buSzTx/>
              <a:buFontTx/>
              <a:buChar char="•"/>
            </a:pPr>
            <a:r>
              <a:rPr lang="en-US" sz="1400"/>
              <a:t>Content Distribution</a:t>
            </a:r>
          </a:p>
          <a:p>
            <a:pPr algn="ctr">
              <a:spcBef>
                <a:spcPct val="0"/>
              </a:spcBef>
              <a:buSzTx/>
              <a:buFontTx/>
              <a:buChar char="•"/>
            </a:pPr>
            <a:r>
              <a:rPr lang="en-US" sz="1400"/>
              <a:t>Distributed Storage</a:t>
            </a:r>
          </a:p>
          <a:p>
            <a:pPr algn="ctr">
              <a:spcBef>
                <a:spcPct val="0"/>
              </a:spcBef>
              <a:buSzTx/>
              <a:buFontTx/>
              <a:buChar char="•"/>
            </a:pPr>
            <a:r>
              <a:rPr lang="en-US" sz="1400"/>
              <a:t>Edge Services</a:t>
            </a:r>
          </a:p>
          <a:p>
            <a:pPr algn="ctr">
              <a:spcBef>
                <a:spcPct val="0"/>
              </a:spcBef>
              <a:buSzTx/>
              <a:buFontTx/>
              <a:buChar char="•"/>
            </a:pPr>
            <a:r>
              <a:rPr lang="en-US" sz="1400"/>
              <a:t>VoIP</a:t>
            </a:r>
          </a:p>
        </p:txBody>
      </p:sp>
      <p:sp>
        <p:nvSpPr>
          <p:cNvPr id="9" name="8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t>Network Storage</a:t>
            </a:r>
            <a:endParaRPr lang="el-GR"/>
          </a:p>
        </p:txBody>
      </p:sp>
      <p:sp>
        <p:nvSpPr>
          <p:cNvPr id="50179" name="Rectangle 5"/>
          <p:cNvSpPr>
            <a:spLocks noGrp="1" noChangeArrowheads="1"/>
          </p:cNvSpPr>
          <p:nvPr>
            <p:ph type="body" idx="1"/>
          </p:nvPr>
        </p:nvSpPr>
        <p:spPr>
          <a:xfrm>
            <a:off x="533400" y="1600200"/>
            <a:ext cx="3810000" cy="4800600"/>
          </a:xfrm>
        </p:spPr>
        <p:txBody>
          <a:bodyPr/>
          <a:lstStyle/>
          <a:p>
            <a:pPr eaLnBrk="1" hangingPunct="1"/>
            <a:r>
              <a:rPr lang="en-US"/>
              <a:t>OceanStore</a:t>
            </a:r>
          </a:p>
          <a:p>
            <a:pPr eaLnBrk="1" hangingPunct="1"/>
            <a:endParaRPr lang="en-US"/>
          </a:p>
          <a:p>
            <a:pPr eaLnBrk="1" hangingPunct="1"/>
            <a:r>
              <a:rPr lang="en-US"/>
              <a:t>PAST</a:t>
            </a:r>
          </a:p>
          <a:p>
            <a:pPr eaLnBrk="1" hangingPunct="1"/>
            <a:endParaRPr lang="el-GR"/>
          </a:p>
        </p:txBody>
      </p:sp>
      <p:sp>
        <p:nvSpPr>
          <p:cNvPr id="50180" name="Oval 6"/>
          <p:cNvSpPr>
            <a:spLocks noChangeArrowheads="1"/>
          </p:cNvSpPr>
          <p:nvPr/>
        </p:nvSpPr>
        <p:spPr bwMode="auto">
          <a:xfrm>
            <a:off x="5016500" y="2224088"/>
            <a:ext cx="3600450" cy="3600450"/>
          </a:xfrm>
          <a:prstGeom prst="ellipse">
            <a:avLst/>
          </a:prstGeom>
          <a:noFill/>
          <a:ln w="19050">
            <a:solidFill>
              <a:schemeClr val="tx2"/>
            </a:solidFill>
            <a:round/>
            <a:headEnd/>
            <a:tailEnd/>
          </a:ln>
        </p:spPr>
        <p:txBody>
          <a:bodyPr wrap="none" anchor="ctr"/>
          <a:lstStyle/>
          <a:p>
            <a:endParaRPr lang="en-US"/>
          </a:p>
        </p:txBody>
      </p:sp>
      <p:sp>
        <p:nvSpPr>
          <p:cNvPr id="325640" name="Oval 8"/>
          <p:cNvSpPr>
            <a:spLocks noChangeArrowheads="1"/>
          </p:cNvSpPr>
          <p:nvPr/>
        </p:nvSpPr>
        <p:spPr bwMode="auto">
          <a:xfrm>
            <a:off x="6878638" y="2147888"/>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5641" name="Oval 9"/>
          <p:cNvSpPr>
            <a:spLocks noChangeArrowheads="1"/>
          </p:cNvSpPr>
          <p:nvPr/>
        </p:nvSpPr>
        <p:spPr bwMode="auto">
          <a:xfrm>
            <a:off x="4938713" y="3878263"/>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5642" name="Oval 10"/>
          <p:cNvSpPr>
            <a:spLocks noChangeArrowheads="1"/>
          </p:cNvSpPr>
          <p:nvPr/>
        </p:nvSpPr>
        <p:spPr bwMode="auto">
          <a:xfrm>
            <a:off x="8539163" y="3805238"/>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5643" name="Oval 11"/>
          <p:cNvSpPr>
            <a:spLocks noChangeArrowheads="1"/>
          </p:cNvSpPr>
          <p:nvPr/>
        </p:nvSpPr>
        <p:spPr bwMode="auto">
          <a:xfrm>
            <a:off x="8197850" y="5019675"/>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5644" name="Oval 12"/>
          <p:cNvSpPr>
            <a:spLocks noChangeArrowheads="1"/>
          </p:cNvSpPr>
          <p:nvPr/>
        </p:nvSpPr>
        <p:spPr bwMode="auto">
          <a:xfrm>
            <a:off x="6665913" y="5749925"/>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0186" name="Text Box 13"/>
          <p:cNvSpPr txBox="1">
            <a:spLocks noChangeArrowheads="1"/>
          </p:cNvSpPr>
          <p:nvPr/>
        </p:nvSpPr>
        <p:spPr bwMode="auto">
          <a:xfrm>
            <a:off x="7026275" y="2005013"/>
            <a:ext cx="377825" cy="274637"/>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N1</a:t>
            </a:r>
          </a:p>
        </p:txBody>
      </p:sp>
      <p:sp>
        <p:nvSpPr>
          <p:cNvPr id="50187" name="Text Box 14"/>
          <p:cNvSpPr txBox="1">
            <a:spLocks noChangeArrowheads="1"/>
          </p:cNvSpPr>
          <p:nvPr/>
        </p:nvSpPr>
        <p:spPr bwMode="auto">
          <a:xfrm>
            <a:off x="8178800" y="2654300"/>
            <a:ext cx="377825" cy="274638"/>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N8</a:t>
            </a:r>
          </a:p>
        </p:txBody>
      </p:sp>
      <p:sp>
        <p:nvSpPr>
          <p:cNvPr id="50188" name="Text Box 15"/>
          <p:cNvSpPr txBox="1">
            <a:spLocks noChangeArrowheads="1"/>
          </p:cNvSpPr>
          <p:nvPr/>
        </p:nvSpPr>
        <p:spPr bwMode="auto">
          <a:xfrm>
            <a:off x="8682038" y="3733800"/>
            <a:ext cx="461962" cy="274638"/>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N14</a:t>
            </a:r>
          </a:p>
        </p:txBody>
      </p:sp>
      <p:sp>
        <p:nvSpPr>
          <p:cNvPr id="50189" name="Text Box 16"/>
          <p:cNvSpPr txBox="1">
            <a:spLocks noChangeArrowheads="1"/>
          </p:cNvSpPr>
          <p:nvPr/>
        </p:nvSpPr>
        <p:spPr bwMode="auto">
          <a:xfrm>
            <a:off x="6305550" y="5821363"/>
            <a:ext cx="461963" cy="274637"/>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N32</a:t>
            </a:r>
          </a:p>
        </p:txBody>
      </p:sp>
      <p:sp>
        <p:nvSpPr>
          <p:cNvPr id="50190" name="Text Box 17"/>
          <p:cNvSpPr txBox="1">
            <a:spLocks noChangeArrowheads="1"/>
          </p:cNvSpPr>
          <p:nvPr/>
        </p:nvSpPr>
        <p:spPr bwMode="auto">
          <a:xfrm>
            <a:off x="8323263" y="4957763"/>
            <a:ext cx="461962" cy="274637"/>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N21</a:t>
            </a:r>
          </a:p>
        </p:txBody>
      </p:sp>
      <p:sp>
        <p:nvSpPr>
          <p:cNvPr id="325650" name="Oval 18"/>
          <p:cNvSpPr>
            <a:spLocks noChangeArrowheads="1"/>
          </p:cNvSpPr>
          <p:nvPr/>
        </p:nvSpPr>
        <p:spPr bwMode="auto">
          <a:xfrm>
            <a:off x="5657850" y="5389563"/>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5651" name="Oval 19"/>
          <p:cNvSpPr>
            <a:spLocks noChangeArrowheads="1"/>
          </p:cNvSpPr>
          <p:nvPr/>
        </p:nvSpPr>
        <p:spPr bwMode="auto">
          <a:xfrm>
            <a:off x="5207000" y="4886325"/>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0193" name="Text Box 20"/>
          <p:cNvSpPr txBox="1">
            <a:spLocks noChangeArrowheads="1"/>
          </p:cNvSpPr>
          <p:nvPr/>
        </p:nvSpPr>
        <p:spPr bwMode="auto">
          <a:xfrm>
            <a:off x="5160963" y="5319713"/>
            <a:ext cx="461962" cy="274637"/>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N38</a:t>
            </a:r>
          </a:p>
        </p:txBody>
      </p:sp>
      <p:sp>
        <p:nvSpPr>
          <p:cNvPr id="50194" name="Text Box 21"/>
          <p:cNvSpPr txBox="1">
            <a:spLocks noChangeArrowheads="1"/>
          </p:cNvSpPr>
          <p:nvPr/>
        </p:nvSpPr>
        <p:spPr bwMode="auto">
          <a:xfrm>
            <a:off x="4794250" y="4813300"/>
            <a:ext cx="461963"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N42</a:t>
            </a:r>
          </a:p>
        </p:txBody>
      </p:sp>
      <p:sp>
        <p:nvSpPr>
          <p:cNvPr id="50195" name="Text Box 22"/>
          <p:cNvSpPr txBox="1">
            <a:spLocks noChangeArrowheads="1"/>
          </p:cNvSpPr>
          <p:nvPr/>
        </p:nvSpPr>
        <p:spPr bwMode="auto">
          <a:xfrm>
            <a:off x="4505325" y="3805238"/>
            <a:ext cx="461963" cy="274637"/>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N48</a:t>
            </a:r>
          </a:p>
        </p:txBody>
      </p:sp>
      <p:sp>
        <p:nvSpPr>
          <p:cNvPr id="325655" name="Oval 23"/>
          <p:cNvSpPr>
            <a:spLocks noChangeArrowheads="1"/>
          </p:cNvSpPr>
          <p:nvPr/>
        </p:nvSpPr>
        <p:spPr bwMode="auto">
          <a:xfrm>
            <a:off x="5062538" y="3311525"/>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5656" name="Oval 24"/>
          <p:cNvSpPr>
            <a:spLocks noChangeArrowheads="1"/>
          </p:cNvSpPr>
          <p:nvPr/>
        </p:nvSpPr>
        <p:spPr bwMode="auto">
          <a:xfrm>
            <a:off x="5476875" y="2663825"/>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0198" name="Text Box 25"/>
          <p:cNvSpPr txBox="1">
            <a:spLocks noChangeArrowheads="1"/>
          </p:cNvSpPr>
          <p:nvPr/>
        </p:nvSpPr>
        <p:spPr bwMode="auto">
          <a:xfrm>
            <a:off x="4649788" y="3228975"/>
            <a:ext cx="461962"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N51</a:t>
            </a:r>
          </a:p>
        </p:txBody>
      </p:sp>
      <p:sp>
        <p:nvSpPr>
          <p:cNvPr id="50199" name="Text Box 26"/>
          <p:cNvSpPr txBox="1">
            <a:spLocks noChangeArrowheads="1"/>
          </p:cNvSpPr>
          <p:nvPr/>
        </p:nvSpPr>
        <p:spPr bwMode="auto">
          <a:xfrm>
            <a:off x="5010150" y="2581275"/>
            <a:ext cx="461963"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N56</a:t>
            </a:r>
          </a:p>
        </p:txBody>
      </p:sp>
      <p:sp>
        <p:nvSpPr>
          <p:cNvPr id="325660" name="Rectangle 28"/>
          <p:cNvSpPr>
            <a:spLocks noChangeArrowheads="1"/>
          </p:cNvSpPr>
          <p:nvPr/>
        </p:nvSpPr>
        <p:spPr bwMode="auto">
          <a:xfrm>
            <a:off x="5026025" y="2235200"/>
            <a:ext cx="144463" cy="142875"/>
          </a:xfrm>
          <a:prstGeom prst="rect">
            <a:avLst/>
          </a:prstGeom>
          <a:solidFill>
            <a:srgbClr val="99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50201" name="Text Box 29"/>
          <p:cNvSpPr txBox="1">
            <a:spLocks noChangeArrowheads="1"/>
          </p:cNvSpPr>
          <p:nvPr/>
        </p:nvSpPr>
        <p:spPr bwMode="auto">
          <a:xfrm>
            <a:off x="4873625" y="2006600"/>
            <a:ext cx="461963"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rgbClr val="009900"/>
                </a:solidFill>
                <a:latin typeface="Arial" charset="0"/>
              </a:rPr>
              <a:t>K54</a:t>
            </a:r>
          </a:p>
        </p:txBody>
      </p:sp>
      <p:sp>
        <p:nvSpPr>
          <p:cNvPr id="50202" name="Arc 30"/>
          <p:cNvSpPr>
            <a:spLocks/>
          </p:cNvSpPr>
          <p:nvPr/>
        </p:nvSpPr>
        <p:spPr bwMode="auto">
          <a:xfrm rot="4934090">
            <a:off x="4129088" y="2446337"/>
            <a:ext cx="1447800" cy="1482725"/>
          </a:xfrm>
          <a:custGeom>
            <a:avLst/>
            <a:gdLst>
              <a:gd name="T0" fmla="*/ 0 w 16719"/>
              <a:gd name="T1" fmla="*/ 296406 h 17093"/>
              <a:gd name="T2" fmla="*/ 304212 w 16719"/>
              <a:gd name="T3" fmla="*/ 0 h 17093"/>
              <a:gd name="T4" fmla="*/ 1447800 w 16719"/>
              <a:gd name="T5" fmla="*/ 1482725 h 17093"/>
              <a:gd name="T6" fmla="*/ 0 60000 65536"/>
              <a:gd name="T7" fmla="*/ 0 60000 65536"/>
              <a:gd name="T8" fmla="*/ 0 60000 65536"/>
              <a:gd name="T9" fmla="*/ 0 w 16719"/>
              <a:gd name="T10" fmla="*/ 0 h 17093"/>
              <a:gd name="T11" fmla="*/ 16719 w 16719"/>
              <a:gd name="T12" fmla="*/ 17093 h 17093"/>
            </a:gdLst>
            <a:ahLst/>
            <a:cxnLst>
              <a:cxn ang="T6">
                <a:pos x="T0" y="T1"/>
              </a:cxn>
              <a:cxn ang="T7">
                <a:pos x="T2" y="T3"/>
              </a:cxn>
              <a:cxn ang="T8">
                <a:pos x="T4" y="T5"/>
              </a:cxn>
            </a:cxnLst>
            <a:rect l="T9" t="T10" r="T11" b="T12"/>
            <a:pathLst>
              <a:path w="16719" h="17093" fill="none" extrusionOk="0">
                <a:moveTo>
                  <a:pt x="-1" y="3416"/>
                </a:moveTo>
                <a:cubicBezTo>
                  <a:pt x="1037" y="2148"/>
                  <a:pt x="2216" y="1002"/>
                  <a:pt x="3513" y="0"/>
                </a:cubicBezTo>
              </a:path>
              <a:path w="16719" h="17093" stroke="0" extrusionOk="0">
                <a:moveTo>
                  <a:pt x="-1" y="3416"/>
                </a:moveTo>
                <a:cubicBezTo>
                  <a:pt x="1037" y="2148"/>
                  <a:pt x="2216" y="1002"/>
                  <a:pt x="3513" y="0"/>
                </a:cubicBezTo>
                <a:lnTo>
                  <a:pt x="16719" y="17093"/>
                </a:lnTo>
                <a:close/>
              </a:path>
            </a:pathLst>
          </a:custGeom>
          <a:noFill/>
          <a:ln w="9525">
            <a:solidFill>
              <a:srgbClr val="009900"/>
            </a:solidFill>
            <a:round/>
            <a:headEnd/>
            <a:tailEnd type="triangle" w="med" len="med"/>
          </a:ln>
        </p:spPr>
        <p:txBody>
          <a:bodyPr wrap="none" anchor="ctr"/>
          <a:lstStyle/>
          <a:p>
            <a:endParaRPr lang="en-US"/>
          </a:p>
        </p:txBody>
      </p:sp>
      <p:sp>
        <p:nvSpPr>
          <p:cNvPr id="325667" name="Oval 35"/>
          <p:cNvSpPr>
            <a:spLocks noChangeArrowheads="1"/>
          </p:cNvSpPr>
          <p:nvPr/>
        </p:nvSpPr>
        <p:spPr bwMode="auto">
          <a:xfrm>
            <a:off x="8085138" y="2743200"/>
            <a:ext cx="144462" cy="142875"/>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0204" name="Rectangle 37"/>
          <p:cNvSpPr>
            <a:spLocks noChangeArrowheads="1"/>
          </p:cNvSpPr>
          <p:nvPr/>
        </p:nvSpPr>
        <p:spPr bwMode="auto">
          <a:xfrm>
            <a:off x="6934200" y="2514600"/>
            <a:ext cx="952500"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rgbClr val="CC3300"/>
                </a:solidFill>
                <a:latin typeface="Arial" charset="0"/>
              </a:rPr>
              <a:t>Store(K54)</a:t>
            </a:r>
          </a:p>
        </p:txBody>
      </p:sp>
      <p:sp>
        <p:nvSpPr>
          <p:cNvPr id="50205" name="Freeform 38"/>
          <p:cNvSpPr>
            <a:spLocks/>
          </p:cNvSpPr>
          <p:nvPr/>
        </p:nvSpPr>
        <p:spPr bwMode="auto">
          <a:xfrm>
            <a:off x="5026025" y="2797175"/>
            <a:ext cx="558800" cy="1114425"/>
          </a:xfrm>
          <a:custGeom>
            <a:avLst/>
            <a:gdLst>
              <a:gd name="T0" fmla="*/ 0 w 226"/>
              <a:gd name="T1" fmla="*/ 363 h 363"/>
              <a:gd name="T2" fmla="*/ 181 w 226"/>
              <a:gd name="T3" fmla="*/ 227 h 363"/>
              <a:gd name="T4" fmla="*/ 226 w 226"/>
              <a:gd name="T5" fmla="*/ 0 h 363"/>
              <a:gd name="T6" fmla="*/ 0 60000 65536"/>
              <a:gd name="T7" fmla="*/ 0 60000 65536"/>
              <a:gd name="T8" fmla="*/ 0 60000 65536"/>
              <a:gd name="T9" fmla="*/ 0 w 226"/>
              <a:gd name="T10" fmla="*/ 0 h 363"/>
              <a:gd name="T11" fmla="*/ 226 w 226"/>
              <a:gd name="T12" fmla="*/ 363 h 363"/>
            </a:gdLst>
            <a:ahLst/>
            <a:cxnLst>
              <a:cxn ang="T6">
                <a:pos x="T0" y="T1"/>
              </a:cxn>
              <a:cxn ang="T7">
                <a:pos x="T2" y="T3"/>
              </a:cxn>
              <a:cxn ang="T8">
                <a:pos x="T4" y="T5"/>
              </a:cxn>
            </a:cxnLst>
            <a:rect l="T9" t="T10" r="T11" b="T12"/>
            <a:pathLst>
              <a:path w="226" h="363">
                <a:moveTo>
                  <a:pt x="0" y="363"/>
                </a:moveTo>
                <a:cubicBezTo>
                  <a:pt x="71" y="325"/>
                  <a:pt x="143" y="287"/>
                  <a:pt x="181" y="227"/>
                </a:cubicBezTo>
                <a:cubicBezTo>
                  <a:pt x="219" y="167"/>
                  <a:pt x="222" y="83"/>
                  <a:pt x="226" y="0"/>
                </a:cubicBezTo>
              </a:path>
            </a:pathLst>
          </a:custGeom>
          <a:noFill/>
          <a:ln w="19050" cmpd="sng">
            <a:solidFill>
              <a:srgbClr val="CC3300"/>
            </a:solidFill>
            <a:round/>
            <a:headEnd type="none" w="med" len="med"/>
            <a:tailEnd type="triangle" w="med" len="med"/>
          </a:ln>
        </p:spPr>
        <p:txBody>
          <a:bodyPr/>
          <a:lstStyle/>
          <a:p>
            <a:endParaRPr lang="en-US"/>
          </a:p>
        </p:txBody>
      </p:sp>
      <p:sp>
        <p:nvSpPr>
          <p:cNvPr id="50206" name="Freeform 39"/>
          <p:cNvSpPr>
            <a:spLocks/>
          </p:cNvSpPr>
          <p:nvPr/>
        </p:nvSpPr>
        <p:spPr bwMode="auto">
          <a:xfrm rot="1826288">
            <a:off x="7159625" y="2692400"/>
            <a:ext cx="428625" cy="3094038"/>
          </a:xfrm>
          <a:custGeom>
            <a:avLst/>
            <a:gdLst>
              <a:gd name="T0" fmla="*/ 90 w 362"/>
              <a:gd name="T1" fmla="*/ 0 h 635"/>
              <a:gd name="T2" fmla="*/ 45 w 362"/>
              <a:gd name="T3" fmla="*/ 363 h 635"/>
              <a:gd name="T4" fmla="*/ 362 w 362"/>
              <a:gd name="T5" fmla="*/ 635 h 635"/>
              <a:gd name="T6" fmla="*/ 0 60000 65536"/>
              <a:gd name="T7" fmla="*/ 0 60000 65536"/>
              <a:gd name="T8" fmla="*/ 0 60000 65536"/>
              <a:gd name="T9" fmla="*/ 0 w 362"/>
              <a:gd name="T10" fmla="*/ 0 h 635"/>
              <a:gd name="T11" fmla="*/ 362 w 362"/>
              <a:gd name="T12" fmla="*/ 635 h 635"/>
            </a:gdLst>
            <a:ahLst/>
            <a:cxnLst>
              <a:cxn ang="T6">
                <a:pos x="T0" y="T1"/>
              </a:cxn>
              <a:cxn ang="T7">
                <a:pos x="T2" y="T3"/>
              </a:cxn>
              <a:cxn ang="T8">
                <a:pos x="T4" y="T5"/>
              </a:cxn>
            </a:cxnLst>
            <a:rect l="T9" t="T10" r="T11" b="T12"/>
            <a:pathLst>
              <a:path w="362" h="635">
                <a:moveTo>
                  <a:pt x="90" y="0"/>
                </a:moveTo>
                <a:cubicBezTo>
                  <a:pt x="45" y="128"/>
                  <a:pt x="0" y="257"/>
                  <a:pt x="45" y="363"/>
                </a:cubicBezTo>
                <a:cubicBezTo>
                  <a:pt x="90" y="469"/>
                  <a:pt x="226" y="552"/>
                  <a:pt x="362" y="635"/>
                </a:cubicBezTo>
              </a:path>
            </a:pathLst>
          </a:custGeom>
          <a:noFill/>
          <a:ln w="19050" cmpd="sng">
            <a:solidFill>
              <a:srgbClr val="CC3300"/>
            </a:solidFill>
            <a:round/>
            <a:headEnd type="none" w="med" len="med"/>
            <a:tailEnd type="triangle" w="med" len="med"/>
          </a:ln>
        </p:spPr>
        <p:txBody>
          <a:bodyPr/>
          <a:lstStyle/>
          <a:p>
            <a:endParaRPr lang="en-US"/>
          </a:p>
        </p:txBody>
      </p:sp>
      <p:sp>
        <p:nvSpPr>
          <p:cNvPr id="50207" name="Freeform 42"/>
          <p:cNvSpPr>
            <a:spLocks/>
          </p:cNvSpPr>
          <p:nvPr/>
        </p:nvSpPr>
        <p:spPr bwMode="auto">
          <a:xfrm>
            <a:off x="5102225" y="3835400"/>
            <a:ext cx="1600200" cy="1905000"/>
          </a:xfrm>
          <a:custGeom>
            <a:avLst/>
            <a:gdLst>
              <a:gd name="T0" fmla="*/ 545 w 545"/>
              <a:gd name="T1" fmla="*/ 216 h 216"/>
              <a:gd name="T2" fmla="*/ 341 w 545"/>
              <a:gd name="T3" fmla="*/ 34 h 216"/>
              <a:gd name="T4" fmla="*/ 0 w 545"/>
              <a:gd name="T5" fmla="*/ 12 h 216"/>
              <a:gd name="T6" fmla="*/ 0 60000 65536"/>
              <a:gd name="T7" fmla="*/ 0 60000 65536"/>
              <a:gd name="T8" fmla="*/ 0 60000 65536"/>
              <a:gd name="T9" fmla="*/ 0 w 545"/>
              <a:gd name="T10" fmla="*/ 0 h 216"/>
              <a:gd name="T11" fmla="*/ 545 w 545"/>
              <a:gd name="T12" fmla="*/ 216 h 216"/>
            </a:gdLst>
            <a:ahLst/>
            <a:cxnLst>
              <a:cxn ang="T6">
                <a:pos x="T0" y="T1"/>
              </a:cxn>
              <a:cxn ang="T7">
                <a:pos x="T2" y="T3"/>
              </a:cxn>
              <a:cxn ang="T8">
                <a:pos x="T4" y="T5"/>
              </a:cxn>
            </a:cxnLst>
            <a:rect l="T9" t="T10" r="T11" b="T12"/>
            <a:pathLst>
              <a:path w="545" h="216">
                <a:moveTo>
                  <a:pt x="545" y="216"/>
                </a:moveTo>
                <a:cubicBezTo>
                  <a:pt x="488" y="142"/>
                  <a:pt x="432" y="68"/>
                  <a:pt x="341" y="34"/>
                </a:cubicBezTo>
                <a:cubicBezTo>
                  <a:pt x="250" y="0"/>
                  <a:pt x="125" y="6"/>
                  <a:pt x="0" y="12"/>
                </a:cubicBezTo>
              </a:path>
            </a:pathLst>
          </a:custGeom>
          <a:noFill/>
          <a:ln w="19050" cmpd="sng">
            <a:solidFill>
              <a:srgbClr val="CC3300"/>
            </a:solidFill>
            <a:round/>
            <a:headEnd type="none" w="med" len="med"/>
            <a:tailEnd type="triangle" w="med" len="med"/>
          </a:ln>
        </p:spPr>
        <p:txBody>
          <a:bodyPr/>
          <a:lstStyle/>
          <a:p>
            <a:endParaRPr lang="en-US"/>
          </a:p>
        </p:txBody>
      </p:sp>
      <p:sp>
        <p:nvSpPr>
          <p:cNvPr id="32" name="31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Large-scale companies’ clusters</a:t>
            </a:r>
          </a:p>
        </p:txBody>
      </p:sp>
      <p:sp>
        <p:nvSpPr>
          <p:cNvPr id="3" name="Content Placeholder 2"/>
          <p:cNvSpPr>
            <a:spLocks noGrp="1"/>
          </p:cNvSpPr>
          <p:nvPr>
            <p:ph idx="1"/>
          </p:nvPr>
        </p:nvSpPr>
        <p:spPr>
          <a:xfrm>
            <a:off x="543123" y="1371600"/>
            <a:ext cx="8061325" cy="5257800"/>
          </a:xfrm>
        </p:spPr>
        <p:txBody>
          <a:bodyPr/>
          <a:lstStyle/>
          <a:p>
            <a:endParaRPr lang="en-US" dirty="0"/>
          </a:p>
          <a:p>
            <a:endParaRPr lang="en-US" dirty="0"/>
          </a:p>
          <a:p>
            <a:endParaRPr lang="en-US" dirty="0"/>
          </a:p>
          <a:p>
            <a:endParaRPr lang="en-US" dirty="0"/>
          </a:p>
          <a:p>
            <a:pPr>
              <a:buNone/>
            </a:pPr>
            <a:endParaRPr lang="en-US" sz="3600" b="1" dirty="0">
              <a:solidFill>
                <a:srgbClr val="C00000"/>
              </a:solidFill>
            </a:endParaRPr>
          </a:p>
          <a:p>
            <a:pPr>
              <a:buNone/>
            </a:pPr>
            <a:endParaRPr lang="en-US" sz="3600" b="1" dirty="0">
              <a:solidFill>
                <a:srgbClr val="C00000"/>
              </a:solidFill>
            </a:endParaRPr>
          </a:p>
          <a:p>
            <a:pPr>
              <a:buNone/>
            </a:pPr>
            <a:r>
              <a:rPr lang="en-US" sz="3600" b="1" dirty="0">
                <a:solidFill>
                  <a:srgbClr val="C00000"/>
                </a:solidFill>
              </a:rPr>
              <a:t>S</a:t>
            </a:r>
            <a:r>
              <a:rPr lang="en-US" sz="4000" b="1" dirty="0">
                <a:solidFill>
                  <a:srgbClr val="C00000"/>
                </a:solidFill>
              </a:rPr>
              <a:t>C</a:t>
            </a:r>
            <a:r>
              <a:rPr lang="en-US" sz="4400" b="1" dirty="0">
                <a:solidFill>
                  <a:srgbClr val="C00000"/>
                </a:solidFill>
              </a:rPr>
              <a:t>A</a:t>
            </a:r>
            <a:r>
              <a:rPr lang="en-US" sz="4800" b="1" dirty="0">
                <a:solidFill>
                  <a:srgbClr val="C00000"/>
                </a:solidFill>
              </a:rPr>
              <a:t>A</a:t>
            </a:r>
            <a:r>
              <a:rPr lang="en-US" sz="5400" b="1" dirty="0">
                <a:solidFill>
                  <a:srgbClr val="C00000"/>
                </a:solidFill>
              </a:rPr>
              <a:t>A</a:t>
            </a:r>
            <a:r>
              <a:rPr lang="en-US" sz="6000" b="1" dirty="0">
                <a:solidFill>
                  <a:srgbClr val="C00000"/>
                </a:solidFill>
              </a:rPr>
              <a:t>A</a:t>
            </a:r>
            <a:r>
              <a:rPr lang="en-US" sz="6600" b="1" dirty="0">
                <a:solidFill>
                  <a:srgbClr val="C00000"/>
                </a:solidFill>
              </a:rPr>
              <a:t>L</a:t>
            </a:r>
            <a:r>
              <a:rPr lang="en-US" sz="7200" b="1" dirty="0">
                <a:solidFill>
                  <a:srgbClr val="C00000"/>
                </a:solidFill>
              </a:rPr>
              <a:t>E</a:t>
            </a:r>
            <a:r>
              <a:rPr lang="en-US" sz="8000" b="1" dirty="0">
                <a:solidFill>
                  <a:srgbClr val="C00000"/>
                </a:solidFill>
              </a:rPr>
              <a:t>!</a:t>
            </a:r>
            <a:r>
              <a:rPr lang="en-US" sz="8800" b="1" dirty="0">
                <a:solidFill>
                  <a:srgbClr val="C00000"/>
                </a:solidFill>
              </a:rPr>
              <a:t>!</a:t>
            </a:r>
            <a:r>
              <a:rPr lang="en-US" sz="9600" b="1" dirty="0">
                <a:solidFill>
                  <a:srgbClr val="C00000"/>
                </a:solidFill>
              </a:rPr>
              <a:t>!</a:t>
            </a:r>
          </a:p>
          <a:p>
            <a:pPr lvl="0" algn="ctr">
              <a:buNone/>
            </a:pPr>
            <a:endParaRPr lang="en-US" sz="2400" b="1" dirty="0"/>
          </a:p>
          <a:p>
            <a:pPr lvl="0" algn="ctr">
              <a:buNone/>
            </a:pPr>
            <a:r>
              <a:rPr lang="en-US" sz="2400" b="1" dirty="0">
                <a:solidFill>
                  <a:srgbClr val="003876"/>
                </a:solidFill>
              </a:rPr>
              <a:t>What are the technologies behind systems of such scale??</a:t>
            </a:r>
          </a:p>
        </p:txBody>
      </p:sp>
      <p:grpSp>
        <p:nvGrpSpPr>
          <p:cNvPr id="8" name="Group 7"/>
          <p:cNvGrpSpPr/>
          <p:nvPr/>
        </p:nvGrpSpPr>
        <p:grpSpPr>
          <a:xfrm rot="21216707">
            <a:off x="179512" y="1340768"/>
            <a:ext cx="4335223" cy="3320628"/>
            <a:chOff x="179512" y="1340768"/>
            <a:chExt cx="4335223" cy="3320628"/>
          </a:xfrm>
        </p:grpSpPr>
        <p:pic>
          <p:nvPicPr>
            <p:cNvPr id="124930" name="Picture 2" descr="X:\ds\lectures\figs\microsoft-data-center-dublin-ireland-640x424.jpg"/>
            <p:cNvPicPr>
              <a:picLocks noChangeAspect="1" noChangeArrowheads="1"/>
            </p:cNvPicPr>
            <p:nvPr/>
          </p:nvPicPr>
          <p:blipFill>
            <a:blip r:embed="rId2" cstate="print"/>
            <a:srcRect/>
            <a:stretch>
              <a:fillRect/>
            </a:stretch>
          </p:blipFill>
          <p:spPr bwMode="auto">
            <a:xfrm>
              <a:off x="179512" y="1340768"/>
              <a:ext cx="4335223" cy="2872085"/>
            </a:xfrm>
            <a:prstGeom prst="rect">
              <a:avLst/>
            </a:prstGeom>
            <a:noFill/>
            <a:effectLst>
              <a:outerShdw blurRad="50800" dist="38100" dir="2700000" algn="tl" rotWithShape="0">
                <a:prstClr val="black">
                  <a:alpha val="40000"/>
                </a:prstClr>
              </a:outerShdw>
            </a:effectLst>
          </p:spPr>
        </p:pic>
        <p:sp>
          <p:nvSpPr>
            <p:cNvPr id="6" name="Rectangle 4"/>
            <p:cNvSpPr>
              <a:spLocks/>
            </p:cNvSpPr>
            <p:nvPr/>
          </p:nvSpPr>
          <p:spPr bwMode="auto">
            <a:xfrm>
              <a:off x="179512" y="4293096"/>
              <a:ext cx="4320480" cy="368300"/>
            </a:xfrm>
            <a:prstGeom prst="rect">
              <a:avLst/>
            </a:prstGeom>
            <a:noFill/>
            <a:ln w="12700">
              <a:noFill/>
              <a:miter lim="800000"/>
              <a:headEnd/>
              <a:tailEnd/>
            </a:ln>
          </p:spPr>
          <p:txBody>
            <a:bodyPr lIns="0" tIns="0" rIns="0" bIns="0" anchor="ctr"/>
            <a:lstStyle/>
            <a:p>
              <a:pPr algn="ctr">
                <a:lnSpc>
                  <a:spcPct val="90000"/>
                </a:lnSpc>
                <a:spcBef>
                  <a:spcPts val="1700"/>
                </a:spcBef>
                <a:buClr>
                  <a:schemeClr val="bg2"/>
                </a:buClr>
                <a:buSzPct val="75000"/>
                <a:buFont typeface="Wingdings" pitchFamily="2" charset="2"/>
                <a:buNone/>
              </a:pPr>
              <a:r>
                <a:rPr lang="en-US" sz="1600" dirty="0">
                  <a:solidFill>
                    <a:schemeClr val="tx1"/>
                  </a:solidFill>
                  <a:latin typeface="Gill Sans"/>
                  <a:ea typeface="Gill Sans"/>
                  <a:cs typeface="Gill Sans"/>
                  <a:sym typeface="Gill Sans"/>
                </a:rPr>
                <a:t>Microsoft Data Center (Dublin, Ireland)</a:t>
              </a:r>
            </a:p>
          </p:txBody>
        </p:sp>
      </p:grpSp>
      <p:grpSp>
        <p:nvGrpSpPr>
          <p:cNvPr id="9" name="Group 8"/>
          <p:cNvGrpSpPr/>
          <p:nvPr/>
        </p:nvGrpSpPr>
        <p:grpSpPr>
          <a:xfrm rot="361590">
            <a:off x="4716016" y="2126621"/>
            <a:ext cx="4266574" cy="3608660"/>
            <a:chOff x="4716016" y="2924944"/>
            <a:chExt cx="4266574" cy="3608660"/>
          </a:xfrm>
        </p:grpSpPr>
        <p:pic>
          <p:nvPicPr>
            <p:cNvPr id="124931" name="Picture 3" descr="X:\ds\lectures\figs\google-douglas-county.jpg"/>
            <p:cNvPicPr>
              <a:picLocks noChangeAspect="1" noChangeArrowheads="1"/>
            </p:cNvPicPr>
            <p:nvPr/>
          </p:nvPicPr>
          <p:blipFill>
            <a:blip r:embed="rId3" cstate="print"/>
            <a:srcRect/>
            <a:stretch>
              <a:fillRect/>
            </a:stretch>
          </p:blipFill>
          <p:spPr bwMode="auto">
            <a:xfrm>
              <a:off x="4716016" y="2924944"/>
              <a:ext cx="4266574" cy="3198510"/>
            </a:xfrm>
            <a:prstGeom prst="rect">
              <a:avLst/>
            </a:prstGeom>
            <a:noFill/>
            <a:effectLst>
              <a:outerShdw blurRad="50800" dist="38100" dir="2700000" algn="tl" rotWithShape="0">
                <a:prstClr val="black">
                  <a:alpha val="40000"/>
                </a:prstClr>
              </a:outerShdw>
            </a:effectLst>
          </p:spPr>
        </p:pic>
        <p:sp>
          <p:nvSpPr>
            <p:cNvPr id="7" name="Rectangle 4"/>
            <p:cNvSpPr>
              <a:spLocks/>
            </p:cNvSpPr>
            <p:nvPr/>
          </p:nvSpPr>
          <p:spPr bwMode="auto">
            <a:xfrm>
              <a:off x="4716016" y="6165304"/>
              <a:ext cx="4248472" cy="368300"/>
            </a:xfrm>
            <a:prstGeom prst="rect">
              <a:avLst/>
            </a:prstGeom>
            <a:noFill/>
            <a:ln w="12700">
              <a:noFill/>
              <a:miter lim="800000"/>
              <a:headEnd/>
              <a:tailEnd/>
            </a:ln>
          </p:spPr>
          <p:txBody>
            <a:bodyPr lIns="0" tIns="0" rIns="0" bIns="0" anchor="ctr"/>
            <a:lstStyle/>
            <a:p>
              <a:pPr algn="ctr">
                <a:lnSpc>
                  <a:spcPct val="90000"/>
                </a:lnSpc>
                <a:spcBef>
                  <a:spcPts val="1700"/>
                </a:spcBef>
                <a:buClr>
                  <a:schemeClr val="bg2"/>
                </a:buClr>
                <a:buSzPct val="75000"/>
                <a:buFont typeface="Wingdings" pitchFamily="2" charset="2"/>
                <a:buNone/>
              </a:pPr>
              <a:r>
                <a:rPr lang="en-US" sz="1600" dirty="0">
                  <a:solidFill>
                    <a:schemeClr val="tx1"/>
                  </a:solidFill>
                  <a:latin typeface="Gill Sans"/>
                  <a:ea typeface="Gill Sans"/>
                  <a:cs typeface="Gill Sans"/>
                  <a:sym typeface="Gill Sans"/>
                </a:rPr>
                <a:t>Google Data Center (Georgia, USA)</a:t>
              </a:r>
            </a:p>
          </p:txBody>
        </p:sp>
      </p:grpSp>
      <p:sp>
        <p:nvSpPr>
          <p:cNvPr id="10" name="9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2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t>Network Storage</a:t>
            </a:r>
            <a:endParaRPr lang="el-GR"/>
          </a:p>
        </p:txBody>
      </p:sp>
      <p:sp>
        <p:nvSpPr>
          <p:cNvPr id="51203" name="Rectangle 3"/>
          <p:cNvSpPr>
            <a:spLocks noGrp="1" noChangeArrowheads="1"/>
          </p:cNvSpPr>
          <p:nvPr>
            <p:ph type="body" idx="1"/>
          </p:nvPr>
        </p:nvSpPr>
        <p:spPr>
          <a:xfrm>
            <a:off x="533400" y="1600200"/>
            <a:ext cx="3810000" cy="4800600"/>
          </a:xfrm>
        </p:spPr>
        <p:txBody>
          <a:bodyPr/>
          <a:lstStyle/>
          <a:p>
            <a:pPr eaLnBrk="1" hangingPunct="1"/>
            <a:r>
              <a:rPr lang="en-US"/>
              <a:t>OceanStore</a:t>
            </a:r>
          </a:p>
          <a:p>
            <a:pPr eaLnBrk="1" hangingPunct="1"/>
            <a:endParaRPr lang="en-US"/>
          </a:p>
          <a:p>
            <a:pPr eaLnBrk="1" hangingPunct="1"/>
            <a:r>
              <a:rPr lang="en-US"/>
              <a:t>PAST</a:t>
            </a:r>
          </a:p>
          <a:p>
            <a:pPr eaLnBrk="1" hangingPunct="1"/>
            <a:endParaRPr lang="el-GR"/>
          </a:p>
        </p:txBody>
      </p:sp>
      <p:sp>
        <p:nvSpPr>
          <p:cNvPr id="51204" name="Oval 4"/>
          <p:cNvSpPr>
            <a:spLocks noChangeArrowheads="1"/>
          </p:cNvSpPr>
          <p:nvPr/>
        </p:nvSpPr>
        <p:spPr bwMode="auto">
          <a:xfrm>
            <a:off x="5016500" y="2224088"/>
            <a:ext cx="3600450" cy="3600450"/>
          </a:xfrm>
          <a:prstGeom prst="ellipse">
            <a:avLst/>
          </a:prstGeom>
          <a:noFill/>
          <a:ln w="19050">
            <a:solidFill>
              <a:schemeClr val="tx2"/>
            </a:solidFill>
            <a:round/>
            <a:headEnd/>
            <a:tailEnd/>
          </a:ln>
        </p:spPr>
        <p:txBody>
          <a:bodyPr wrap="none" anchor="ctr"/>
          <a:lstStyle/>
          <a:p>
            <a:endParaRPr lang="en-US"/>
          </a:p>
        </p:txBody>
      </p:sp>
      <p:sp>
        <p:nvSpPr>
          <p:cNvPr id="326661" name="Oval 5"/>
          <p:cNvSpPr>
            <a:spLocks noChangeArrowheads="1"/>
          </p:cNvSpPr>
          <p:nvPr/>
        </p:nvSpPr>
        <p:spPr bwMode="auto">
          <a:xfrm>
            <a:off x="6878638" y="2147888"/>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6662" name="Oval 6"/>
          <p:cNvSpPr>
            <a:spLocks noChangeArrowheads="1"/>
          </p:cNvSpPr>
          <p:nvPr/>
        </p:nvSpPr>
        <p:spPr bwMode="auto">
          <a:xfrm>
            <a:off x="4938713" y="3878263"/>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6663" name="Oval 7"/>
          <p:cNvSpPr>
            <a:spLocks noChangeArrowheads="1"/>
          </p:cNvSpPr>
          <p:nvPr/>
        </p:nvSpPr>
        <p:spPr bwMode="auto">
          <a:xfrm>
            <a:off x="8539163" y="3805238"/>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6665" name="Oval 9"/>
          <p:cNvSpPr>
            <a:spLocks noChangeArrowheads="1"/>
          </p:cNvSpPr>
          <p:nvPr/>
        </p:nvSpPr>
        <p:spPr bwMode="auto">
          <a:xfrm>
            <a:off x="6665913" y="5749925"/>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1209" name="Text Box 10"/>
          <p:cNvSpPr txBox="1">
            <a:spLocks noChangeArrowheads="1"/>
          </p:cNvSpPr>
          <p:nvPr/>
        </p:nvSpPr>
        <p:spPr bwMode="auto">
          <a:xfrm>
            <a:off x="7026275" y="2005013"/>
            <a:ext cx="377825" cy="274637"/>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N1</a:t>
            </a:r>
          </a:p>
        </p:txBody>
      </p:sp>
      <p:sp>
        <p:nvSpPr>
          <p:cNvPr id="51210" name="Text Box 11"/>
          <p:cNvSpPr txBox="1">
            <a:spLocks noChangeArrowheads="1"/>
          </p:cNvSpPr>
          <p:nvPr/>
        </p:nvSpPr>
        <p:spPr bwMode="auto">
          <a:xfrm>
            <a:off x="8178800" y="2654300"/>
            <a:ext cx="377825" cy="274638"/>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N8</a:t>
            </a:r>
          </a:p>
        </p:txBody>
      </p:sp>
      <p:sp>
        <p:nvSpPr>
          <p:cNvPr id="51211" name="Text Box 12"/>
          <p:cNvSpPr txBox="1">
            <a:spLocks noChangeArrowheads="1"/>
          </p:cNvSpPr>
          <p:nvPr/>
        </p:nvSpPr>
        <p:spPr bwMode="auto">
          <a:xfrm>
            <a:off x="8682038" y="3733800"/>
            <a:ext cx="461962" cy="274638"/>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N14</a:t>
            </a:r>
          </a:p>
        </p:txBody>
      </p:sp>
      <p:sp>
        <p:nvSpPr>
          <p:cNvPr id="51212" name="Text Box 13"/>
          <p:cNvSpPr txBox="1">
            <a:spLocks noChangeArrowheads="1"/>
          </p:cNvSpPr>
          <p:nvPr/>
        </p:nvSpPr>
        <p:spPr bwMode="auto">
          <a:xfrm>
            <a:off x="6305550" y="5821363"/>
            <a:ext cx="461963" cy="274637"/>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N32</a:t>
            </a:r>
          </a:p>
        </p:txBody>
      </p:sp>
      <p:sp>
        <p:nvSpPr>
          <p:cNvPr id="51213" name="Text Box 14"/>
          <p:cNvSpPr txBox="1">
            <a:spLocks noChangeArrowheads="1"/>
          </p:cNvSpPr>
          <p:nvPr/>
        </p:nvSpPr>
        <p:spPr bwMode="auto">
          <a:xfrm>
            <a:off x="8323263" y="4957763"/>
            <a:ext cx="461962" cy="274637"/>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N21</a:t>
            </a:r>
          </a:p>
        </p:txBody>
      </p:sp>
      <p:sp>
        <p:nvSpPr>
          <p:cNvPr id="326671" name="Oval 15"/>
          <p:cNvSpPr>
            <a:spLocks noChangeArrowheads="1"/>
          </p:cNvSpPr>
          <p:nvPr/>
        </p:nvSpPr>
        <p:spPr bwMode="auto">
          <a:xfrm>
            <a:off x="5657850" y="5389563"/>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6672" name="Oval 16"/>
          <p:cNvSpPr>
            <a:spLocks noChangeArrowheads="1"/>
          </p:cNvSpPr>
          <p:nvPr/>
        </p:nvSpPr>
        <p:spPr bwMode="auto">
          <a:xfrm>
            <a:off x="5207000" y="4886325"/>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1216" name="Text Box 17"/>
          <p:cNvSpPr txBox="1">
            <a:spLocks noChangeArrowheads="1"/>
          </p:cNvSpPr>
          <p:nvPr/>
        </p:nvSpPr>
        <p:spPr bwMode="auto">
          <a:xfrm>
            <a:off x="5160963" y="5319713"/>
            <a:ext cx="461962" cy="274637"/>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N38</a:t>
            </a:r>
          </a:p>
        </p:txBody>
      </p:sp>
      <p:sp>
        <p:nvSpPr>
          <p:cNvPr id="51217" name="Text Box 18"/>
          <p:cNvSpPr txBox="1">
            <a:spLocks noChangeArrowheads="1"/>
          </p:cNvSpPr>
          <p:nvPr/>
        </p:nvSpPr>
        <p:spPr bwMode="auto">
          <a:xfrm>
            <a:off x="4794250" y="4813300"/>
            <a:ext cx="461963"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N42</a:t>
            </a:r>
          </a:p>
        </p:txBody>
      </p:sp>
      <p:sp>
        <p:nvSpPr>
          <p:cNvPr id="51218" name="Text Box 19"/>
          <p:cNvSpPr txBox="1">
            <a:spLocks noChangeArrowheads="1"/>
          </p:cNvSpPr>
          <p:nvPr/>
        </p:nvSpPr>
        <p:spPr bwMode="auto">
          <a:xfrm>
            <a:off x="4505325" y="3805238"/>
            <a:ext cx="461963" cy="274637"/>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N48</a:t>
            </a:r>
          </a:p>
        </p:txBody>
      </p:sp>
      <p:sp>
        <p:nvSpPr>
          <p:cNvPr id="326676" name="Oval 20"/>
          <p:cNvSpPr>
            <a:spLocks noChangeArrowheads="1"/>
          </p:cNvSpPr>
          <p:nvPr/>
        </p:nvSpPr>
        <p:spPr bwMode="auto">
          <a:xfrm>
            <a:off x="5062538" y="3311525"/>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6677" name="Oval 21"/>
          <p:cNvSpPr>
            <a:spLocks noChangeArrowheads="1"/>
          </p:cNvSpPr>
          <p:nvPr/>
        </p:nvSpPr>
        <p:spPr bwMode="auto">
          <a:xfrm>
            <a:off x="5476875" y="2663825"/>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1221" name="Text Box 22"/>
          <p:cNvSpPr txBox="1">
            <a:spLocks noChangeArrowheads="1"/>
          </p:cNvSpPr>
          <p:nvPr/>
        </p:nvSpPr>
        <p:spPr bwMode="auto">
          <a:xfrm>
            <a:off x="4649788" y="3228975"/>
            <a:ext cx="461962"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N51</a:t>
            </a:r>
          </a:p>
        </p:txBody>
      </p:sp>
      <p:sp>
        <p:nvSpPr>
          <p:cNvPr id="51222" name="Text Box 23"/>
          <p:cNvSpPr txBox="1">
            <a:spLocks noChangeArrowheads="1"/>
          </p:cNvSpPr>
          <p:nvPr/>
        </p:nvSpPr>
        <p:spPr bwMode="auto">
          <a:xfrm>
            <a:off x="5010150" y="2581275"/>
            <a:ext cx="461963"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N56</a:t>
            </a:r>
          </a:p>
        </p:txBody>
      </p:sp>
      <p:sp>
        <p:nvSpPr>
          <p:cNvPr id="326680" name="Rectangle 24"/>
          <p:cNvSpPr>
            <a:spLocks noChangeArrowheads="1"/>
          </p:cNvSpPr>
          <p:nvPr/>
        </p:nvSpPr>
        <p:spPr bwMode="auto">
          <a:xfrm>
            <a:off x="5026025" y="2235200"/>
            <a:ext cx="144463" cy="142875"/>
          </a:xfrm>
          <a:prstGeom prst="rect">
            <a:avLst/>
          </a:prstGeom>
          <a:solidFill>
            <a:srgbClr val="99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51224" name="Text Box 25"/>
          <p:cNvSpPr txBox="1">
            <a:spLocks noChangeArrowheads="1"/>
          </p:cNvSpPr>
          <p:nvPr/>
        </p:nvSpPr>
        <p:spPr bwMode="auto">
          <a:xfrm>
            <a:off x="4873625" y="2006600"/>
            <a:ext cx="461963"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rgbClr val="009900"/>
                </a:solidFill>
                <a:latin typeface="Arial" charset="0"/>
              </a:rPr>
              <a:t>K54</a:t>
            </a:r>
          </a:p>
        </p:txBody>
      </p:sp>
      <p:sp>
        <p:nvSpPr>
          <p:cNvPr id="51225" name="Arc 26"/>
          <p:cNvSpPr>
            <a:spLocks/>
          </p:cNvSpPr>
          <p:nvPr/>
        </p:nvSpPr>
        <p:spPr bwMode="auto">
          <a:xfrm rot="4934090">
            <a:off x="4129088" y="2446337"/>
            <a:ext cx="1447800" cy="1482725"/>
          </a:xfrm>
          <a:custGeom>
            <a:avLst/>
            <a:gdLst>
              <a:gd name="T0" fmla="*/ 0 w 16719"/>
              <a:gd name="T1" fmla="*/ 296406 h 17093"/>
              <a:gd name="T2" fmla="*/ 304212 w 16719"/>
              <a:gd name="T3" fmla="*/ 0 h 17093"/>
              <a:gd name="T4" fmla="*/ 1447800 w 16719"/>
              <a:gd name="T5" fmla="*/ 1482725 h 17093"/>
              <a:gd name="T6" fmla="*/ 0 60000 65536"/>
              <a:gd name="T7" fmla="*/ 0 60000 65536"/>
              <a:gd name="T8" fmla="*/ 0 60000 65536"/>
              <a:gd name="T9" fmla="*/ 0 w 16719"/>
              <a:gd name="T10" fmla="*/ 0 h 17093"/>
              <a:gd name="T11" fmla="*/ 16719 w 16719"/>
              <a:gd name="T12" fmla="*/ 17093 h 17093"/>
            </a:gdLst>
            <a:ahLst/>
            <a:cxnLst>
              <a:cxn ang="T6">
                <a:pos x="T0" y="T1"/>
              </a:cxn>
              <a:cxn ang="T7">
                <a:pos x="T2" y="T3"/>
              </a:cxn>
              <a:cxn ang="T8">
                <a:pos x="T4" y="T5"/>
              </a:cxn>
            </a:cxnLst>
            <a:rect l="T9" t="T10" r="T11" b="T12"/>
            <a:pathLst>
              <a:path w="16719" h="17093" fill="none" extrusionOk="0">
                <a:moveTo>
                  <a:pt x="-1" y="3416"/>
                </a:moveTo>
                <a:cubicBezTo>
                  <a:pt x="1037" y="2148"/>
                  <a:pt x="2216" y="1002"/>
                  <a:pt x="3513" y="0"/>
                </a:cubicBezTo>
              </a:path>
              <a:path w="16719" h="17093" stroke="0" extrusionOk="0">
                <a:moveTo>
                  <a:pt x="-1" y="3416"/>
                </a:moveTo>
                <a:cubicBezTo>
                  <a:pt x="1037" y="2148"/>
                  <a:pt x="2216" y="1002"/>
                  <a:pt x="3513" y="0"/>
                </a:cubicBezTo>
                <a:lnTo>
                  <a:pt x="16719" y="17093"/>
                </a:lnTo>
                <a:close/>
              </a:path>
            </a:pathLst>
          </a:custGeom>
          <a:noFill/>
          <a:ln w="9525">
            <a:solidFill>
              <a:srgbClr val="009900"/>
            </a:solidFill>
            <a:round/>
            <a:headEnd/>
            <a:tailEnd type="triangle" w="med" len="med"/>
          </a:ln>
        </p:spPr>
        <p:txBody>
          <a:bodyPr wrap="none" anchor="ctr"/>
          <a:lstStyle/>
          <a:p>
            <a:endParaRPr lang="en-US"/>
          </a:p>
        </p:txBody>
      </p:sp>
      <p:sp>
        <p:nvSpPr>
          <p:cNvPr id="51226" name="Rectangle 28"/>
          <p:cNvSpPr>
            <a:spLocks noChangeArrowheads="1"/>
          </p:cNvSpPr>
          <p:nvPr/>
        </p:nvSpPr>
        <p:spPr bwMode="auto">
          <a:xfrm>
            <a:off x="6934200" y="2514600"/>
            <a:ext cx="952500"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rgbClr val="CC3300"/>
                </a:solidFill>
                <a:latin typeface="Arial" charset="0"/>
              </a:rPr>
              <a:t>Store(K54)</a:t>
            </a:r>
          </a:p>
        </p:txBody>
      </p:sp>
      <p:sp>
        <p:nvSpPr>
          <p:cNvPr id="51227" name="Freeform 29"/>
          <p:cNvSpPr>
            <a:spLocks/>
          </p:cNvSpPr>
          <p:nvPr/>
        </p:nvSpPr>
        <p:spPr bwMode="auto">
          <a:xfrm>
            <a:off x="5181600" y="2797175"/>
            <a:ext cx="403225" cy="631825"/>
          </a:xfrm>
          <a:custGeom>
            <a:avLst/>
            <a:gdLst>
              <a:gd name="T0" fmla="*/ 0 w 226"/>
              <a:gd name="T1" fmla="*/ 363 h 363"/>
              <a:gd name="T2" fmla="*/ 181 w 226"/>
              <a:gd name="T3" fmla="*/ 227 h 363"/>
              <a:gd name="T4" fmla="*/ 226 w 226"/>
              <a:gd name="T5" fmla="*/ 0 h 363"/>
              <a:gd name="T6" fmla="*/ 0 60000 65536"/>
              <a:gd name="T7" fmla="*/ 0 60000 65536"/>
              <a:gd name="T8" fmla="*/ 0 60000 65536"/>
              <a:gd name="T9" fmla="*/ 0 w 226"/>
              <a:gd name="T10" fmla="*/ 0 h 363"/>
              <a:gd name="T11" fmla="*/ 226 w 226"/>
              <a:gd name="T12" fmla="*/ 363 h 363"/>
            </a:gdLst>
            <a:ahLst/>
            <a:cxnLst>
              <a:cxn ang="T6">
                <a:pos x="T0" y="T1"/>
              </a:cxn>
              <a:cxn ang="T7">
                <a:pos x="T2" y="T3"/>
              </a:cxn>
              <a:cxn ang="T8">
                <a:pos x="T4" y="T5"/>
              </a:cxn>
            </a:cxnLst>
            <a:rect l="T9" t="T10" r="T11" b="T12"/>
            <a:pathLst>
              <a:path w="226" h="363">
                <a:moveTo>
                  <a:pt x="0" y="363"/>
                </a:moveTo>
                <a:cubicBezTo>
                  <a:pt x="71" y="325"/>
                  <a:pt x="143" y="287"/>
                  <a:pt x="181" y="227"/>
                </a:cubicBezTo>
                <a:cubicBezTo>
                  <a:pt x="219" y="167"/>
                  <a:pt x="222" y="83"/>
                  <a:pt x="226" y="0"/>
                </a:cubicBezTo>
              </a:path>
            </a:pathLst>
          </a:custGeom>
          <a:noFill/>
          <a:ln w="19050" cmpd="sng">
            <a:solidFill>
              <a:srgbClr val="CC3300"/>
            </a:solidFill>
            <a:round/>
            <a:headEnd type="none" w="med" len="med"/>
            <a:tailEnd type="triangle" w="med" len="med"/>
          </a:ln>
        </p:spPr>
        <p:txBody>
          <a:bodyPr/>
          <a:lstStyle/>
          <a:p>
            <a:endParaRPr lang="en-US"/>
          </a:p>
        </p:txBody>
      </p:sp>
      <p:sp>
        <p:nvSpPr>
          <p:cNvPr id="51228" name="Freeform 31"/>
          <p:cNvSpPr>
            <a:spLocks/>
          </p:cNvSpPr>
          <p:nvPr/>
        </p:nvSpPr>
        <p:spPr bwMode="auto">
          <a:xfrm>
            <a:off x="5181600" y="3429000"/>
            <a:ext cx="152400" cy="1447800"/>
          </a:xfrm>
          <a:custGeom>
            <a:avLst/>
            <a:gdLst>
              <a:gd name="T0" fmla="*/ 545 w 545"/>
              <a:gd name="T1" fmla="*/ 216 h 216"/>
              <a:gd name="T2" fmla="*/ 341 w 545"/>
              <a:gd name="T3" fmla="*/ 34 h 216"/>
              <a:gd name="T4" fmla="*/ 0 w 545"/>
              <a:gd name="T5" fmla="*/ 12 h 216"/>
              <a:gd name="T6" fmla="*/ 0 60000 65536"/>
              <a:gd name="T7" fmla="*/ 0 60000 65536"/>
              <a:gd name="T8" fmla="*/ 0 60000 65536"/>
              <a:gd name="T9" fmla="*/ 0 w 545"/>
              <a:gd name="T10" fmla="*/ 0 h 216"/>
              <a:gd name="T11" fmla="*/ 545 w 545"/>
              <a:gd name="T12" fmla="*/ 216 h 216"/>
            </a:gdLst>
            <a:ahLst/>
            <a:cxnLst>
              <a:cxn ang="T6">
                <a:pos x="T0" y="T1"/>
              </a:cxn>
              <a:cxn ang="T7">
                <a:pos x="T2" y="T3"/>
              </a:cxn>
              <a:cxn ang="T8">
                <a:pos x="T4" y="T5"/>
              </a:cxn>
            </a:cxnLst>
            <a:rect l="T9" t="T10" r="T11" b="T12"/>
            <a:pathLst>
              <a:path w="545" h="216">
                <a:moveTo>
                  <a:pt x="545" y="216"/>
                </a:moveTo>
                <a:cubicBezTo>
                  <a:pt x="488" y="142"/>
                  <a:pt x="432" y="68"/>
                  <a:pt x="341" y="34"/>
                </a:cubicBezTo>
                <a:cubicBezTo>
                  <a:pt x="250" y="0"/>
                  <a:pt x="125" y="6"/>
                  <a:pt x="0" y="12"/>
                </a:cubicBezTo>
              </a:path>
            </a:pathLst>
          </a:custGeom>
          <a:noFill/>
          <a:ln w="19050" cmpd="sng">
            <a:solidFill>
              <a:srgbClr val="CC3300"/>
            </a:solidFill>
            <a:round/>
            <a:headEnd type="none" w="med" len="med"/>
            <a:tailEnd type="triangle" w="med" len="med"/>
          </a:ln>
        </p:spPr>
        <p:txBody>
          <a:bodyPr/>
          <a:lstStyle/>
          <a:p>
            <a:endParaRPr lang="en-US"/>
          </a:p>
        </p:txBody>
      </p:sp>
      <p:sp>
        <p:nvSpPr>
          <p:cNvPr id="326688" name="Oval 32"/>
          <p:cNvSpPr>
            <a:spLocks noChangeArrowheads="1"/>
          </p:cNvSpPr>
          <p:nvPr/>
        </p:nvSpPr>
        <p:spPr bwMode="auto">
          <a:xfrm>
            <a:off x="8077200" y="2743200"/>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6689" name="Oval 33"/>
          <p:cNvSpPr>
            <a:spLocks noChangeArrowheads="1"/>
          </p:cNvSpPr>
          <p:nvPr/>
        </p:nvSpPr>
        <p:spPr bwMode="auto">
          <a:xfrm>
            <a:off x="8205788" y="5018088"/>
            <a:ext cx="144462" cy="142875"/>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1231" name="Freeform 34"/>
          <p:cNvSpPr>
            <a:spLocks/>
          </p:cNvSpPr>
          <p:nvPr/>
        </p:nvSpPr>
        <p:spPr bwMode="auto">
          <a:xfrm>
            <a:off x="5334000" y="4953000"/>
            <a:ext cx="2895600" cy="76200"/>
          </a:xfrm>
          <a:custGeom>
            <a:avLst/>
            <a:gdLst>
              <a:gd name="T0" fmla="*/ 545 w 545"/>
              <a:gd name="T1" fmla="*/ 216 h 216"/>
              <a:gd name="T2" fmla="*/ 341 w 545"/>
              <a:gd name="T3" fmla="*/ 34 h 216"/>
              <a:gd name="T4" fmla="*/ 0 w 545"/>
              <a:gd name="T5" fmla="*/ 12 h 216"/>
              <a:gd name="T6" fmla="*/ 0 60000 65536"/>
              <a:gd name="T7" fmla="*/ 0 60000 65536"/>
              <a:gd name="T8" fmla="*/ 0 60000 65536"/>
              <a:gd name="T9" fmla="*/ 0 w 545"/>
              <a:gd name="T10" fmla="*/ 0 h 216"/>
              <a:gd name="T11" fmla="*/ 545 w 545"/>
              <a:gd name="T12" fmla="*/ 216 h 216"/>
            </a:gdLst>
            <a:ahLst/>
            <a:cxnLst>
              <a:cxn ang="T6">
                <a:pos x="T0" y="T1"/>
              </a:cxn>
              <a:cxn ang="T7">
                <a:pos x="T2" y="T3"/>
              </a:cxn>
              <a:cxn ang="T8">
                <a:pos x="T4" y="T5"/>
              </a:cxn>
            </a:cxnLst>
            <a:rect l="T9" t="T10" r="T11" b="T12"/>
            <a:pathLst>
              <a:path w="545" h="216">
                <a:moveTo>
                  <a:pt x="545" y="216"/>
                </a:moveTo>
                <a:cubicBezTo>
                  <a:pt x="488" y="142"/>
                  <a:pt x="432" y="68"/>
                  <a:pt x="341" y="34"/>
                </a:cubicBezTo>
                <a:cubicBezTo>
                  <a:pt x="250" y="0"/>
                  <a:pt x="125" y="6"/>
                  <a:pt x="0" y="12"/>
                </a:cubicBezTo>
              </a:path>
            </a:pathLst>
          </a:custGeom>
          <a:noFill/>
          <a:ln w="19050" cmpd="sng">
            <a:solidFill>
              <a:srgbClr val="CC3300"/>
            </a:solidFill>
            <a:round/>
            <a:headEnd type="none" w="med" len="med"/>
            <a:tailEnd type="triangle" w="med" len="med"/>
          </a:ln>
        </p:spPr>
        <p:txBody>
          <a:bodyPr/>
          <a:lstStyle/>
          <a:p>
            <a:endParaRPr lang="en-US"/>
          </a:p>
        </p:txBody>
      </p:sp>
      <p:sp>
        <p:nvSpPr>
          <p:cNvPr id="51232" name="Line 37"/>
          <p:cNvSpPr>
            <a:spLocks noChangeShapeType="1"/>
          </p:cNvSpPr>
          <p:nvPr/>
        </p:nvSpPr>
        <p:spPr bwMode="auto">
          <a:xfrm>
            <a:off x="5638800" y="2743200"/>
            <a:ext cx="2590800" cy="2286000"/>
          </a:xfrm>
          <a:prstGeom prst="line">
            <a:avLst/>
          </a:prstGeom>
          <a:noFill/>
          <a:ln w="57150">
            <a:solidFill>
              <a:srgbClr val="00CC00"/>
            </a:solidFill>
            <a:round/>
            <a:headEnd/>
            <a:tailEnd type="triangle" w="med" len="med"/>
          </a:ln>
        </p:spPr>
        <p:txBody>
          <a:bodyPr lIns="0" tIns="0" rIns="0" bIns="0"/>
          <a:lstStyle/>
          <a:p>
            <a:endParaRPr lang="en-US"/>
          </a:p>
        </p:txBody>
      </p:sp>
      <p:sp>
        <p:nvSpPr>
          <p:cNvPr id="51233" name="Text Box 38"/>
          <p:cNvSpPr txBox="1">
            <a:spLocks noChangeArrowheads="1"/>
          </p:cNvSpPr>
          <p:nvPr/>
        </p:nvSpPr>
        <p:spPr bwMode="auto">
          <a:xfrm>
            <a:off x="6700838" y="3535363"/>
            <a:ext cx="461962" cy="274637"/>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rgbClr val="009900"/>
                </a:solidFill>
                <a:latin typeface="Arial" charset="0"/>
              </a:rPr>
              <a:t>K54</a:t>
            </a:r>
          </a:p>
        </p:txBody>
      </p:sp>
      <p:sp>
        <p:nvSpPr>
          <p:cNvPr id="34" name="3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de-DE"/>
              <a:t>P2P Application Areas</a:t>
            </a:r>
          </a:p>
        </p:txBody>
      </p:sp>
      <p:sp>
        <p:nvSpPr>
          <p:cNvPr id="52227" name="Rectangle 3"/>
          <p:cNvSpPr>
            <a:spLocks noGrp="1" noChangeArrowheads="1"/>
          </p:cNvSpPr>
          <p:nvPr>
            <p:ph type="body" idx="1"/>
          </p:nvPr>
        </p:nvSpPr>
        <p:spPr>
          <a:xfrm>
            <a:off x="536575" y="1600200"/>
            <a:ext cx="8061325" cy="609600"/>
          </a:xfrm>
        </p:spPr>
        <p:txBody>
          <a:bodyPr/>
          <a:lstStyle/>
          <a:p>
            <a:pPr algn="ctr" eaLnBrk="1" hangingPunct="1">
              <a:lnSpc>
                <a:spcPct val="90000"/>
              </a:lnSpc>
              <a:buFont typeface="Wingdings" pitchFamily="2" charset="2"/>
              <a:buNone/>
              <a:tabLst>
                <a:tab pos="2778125" algn="l"/>
              </a:tabLst>
            </a:pPr>
            <a:r>
              <a:rPr lang="en-US"/>
              <a:t>High-level grouping of P2P apps based on shared resource</a:t>
            </a:r>
          </a:p>
        </p:txBody>
      </p:sp>
      <p:sp>
        <p:nvSpPr>
          <p:cNvPr id="52228" name="Oval 4"/>
          <p:cNvSpPr>
            <a:spLocks noChangeArrowheads="1"/>
          </p:cNvSpPr>
          <p:nvPr/>
        </p:nvSpPr>
        <p:spPr bwMode="auto">
          <a:xfrm>
            <a:off x="24384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CPU</a:t>
            </a:r>
          </a:p>
          <a:p>
            <a:pPr algn="ctr">
              <a:spcBef>
                <a:spcPct val="0"/>
              </a:spcBef>
              <a:buSzTx/>
              <a:buFontTx/>
              <a:buNone/>
            </a:pPr>
            <a:endParaRPr lang="en-US" sz="1400" b="1"/>
          </a:p>
          <a:p>
            <a:pPr algn="ctr">
              <a:spcBef>
                <a:spcPct val="0"/>
              </a:spcBef>
              <a:buSzTx/>
              <a:buFontTx/>
              <a:buChar char="•"/>
            </a:pPr>
            <a:r>
              <a:rPr lang="en-US" sz="1400"/>
              <a:t>Internet/Intranet</a:t>
            </a:r>
            <a:br>
              <a:rPr lang="en-US" sz="1400"/>
            </a:br>
            <a:r>
              <a:rPr lang="en-US" sz="1400"/>
              <a:t> Distributed Computing</a:t>
            </a:r>
          </a:p>
          <a:p>
            <a:pPr algn="ctr">
              <a:spcBef>
                <a:spcPct val="0"/>
              </a:spcBef>
              <a:buSzTx/>
              <a:buFontTx/>
              <a:buChar char="•"/>
            </a:pPr>
            <a:r>
              <a:rPr lang="en-US" sz="1400"/>
              <a:t>Grid Computing</a:t>
            </a:r>
          </a:p>
        </p:txBody>
      </p:sp>
      <p:sp>
        <p:nvSpPr>
          <p:cNvPr id="52229" name="Oval 5"/>
          <p:cNvSpPr>
            <a:spLocks noChangeArrowheads="1"/>
          </p:cNvSpPr>
          <p:nvPr/>
        </p:nvSpPr>
        <p:spPr bwMode="auto">
          <a:xfrm>
            <a:off x="18288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Collaboration</a:t>
            </a:r>
          </a:p>
          <a:p>
            <a:pPr algn="ctr">
              <a:spcBef>
                <a:spcPct val="0"/>
              </a:spcBef>
              <a:buSzTx/>
              <a:buFontTx/>
              <a:buNone/>
            </a:pPr>
            <a:endParaRPr lang="en-US" sz="1400"/>
          </a:p>
          <a:p>
            <a:pPr algn="ctr">
              <a:spcBef>
                <a:spcPct val="0"/>
              </a:spcBef>
              <a:buSzTx/>
              <a:buFontTx/>
              <a:buChar char="•"/>
            </a:pPr>
            <a:r>
              <a:rPr lang="en-US" sz="1400"/>
              <a:t>Instant Messaging</a:t>
            </a:r>
          </a:p>
          <a:p>
            <a:pPr algn="ctr">
              <a:spcBef>
                <a:spcPct val="0"/>
              </a:spcBef>
              <a:buSzTx/>
              <a:buFontTx/>
              <a:buChar char="•"/>
            </a:pPr>
            <a:r>
              <a:rPr lang="en-US" sz="1400"/>
              <a:t>Shared whiteboard</a:t>
            </a:r>
          </a:p>
          <a:p>
            <a:pPr algn="ctr">
              <a:spcBef>
                <a:spcPct val="0"/>
              </a:spcBef>
              <a:buSzTx/>
              <a:buFontTx/>
              <a:buChar char="•"/>
            </a:pPr>
            <a:r>
              <a:rPr lang="en-US" sz="1400"/>
              <a:t>Co-review/edit/author</a:t>
            </a:r>
          </a:p>
          <a:p>
            <a:pPr algn="ctr">
              <a:spcBef>
                <a:spcPct val="0"/>
              </a:spcBef>
              <a:buSzTx/>
              <a:buFontTx/>
              <a:buChar char="•"/>
            </a:pPr>
            <a:r>
              <a:rPr lang="en-US" sz="1400"/>
              <a:t>Gaming</a:t>
            </a:r>
          </a:p>
        </p:txBody>
      </p:sp>
      <p:sp>
        <p:nvSpPr>
          <p:cNvPr id="52230" name="Oval 6"/>
          <p:cNvSpPr>
            <a:spLocks noChangeArrowheads="1"/>
          </p:cNvSpPr>
          <p:nvPr/>
        </p:nvSpPr>
        <p:spPr bwMode="auto">
          <a:xfrm>
            <a:off x="50292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Storage</a:t>
            </a:r>
          </a:p>
          <a:p>
            <a:pPr algn="ctr">
              <a:spcBef>
                <a:spcPct val="0"/>
              </a:spcBef>
              <a:buSzTx/>
              <a:buFontTx/>
              <a:buNone/>
            </a:pPr>
            <a:endParaRPr lang="en-US" sz="1400"/>
          </a:p>
          <a:p>
            <a:pPr algn="ctr">
              <a:spcBef>
                <a:spcPct val="0"/>
              </a:spcBef>
              <a:buSzTx/>
              <a:buFontTx/>
              <a:buChar char="•"/>
            </a:pPr>
            <a:r>
              <a:rPr lang="en-US" sz="1400"/>
              <a:t>Network Storage</a:t>
            </a:r>
          </a:p>
          <a:p>
            <a:pPr algn="ctr">
              <a:spcBef>
                <a:spcPct val="0"/>
              </a:spcBef>
              <a:buSzTx/>
              <a:buFontTx/>
              <a:buChar char="•"/>
            </a:pPr>
            <a:r>
              <a:rPr lang="en-US" sz="1400"/>
              <a:t>Caching</a:t>
            </a:r>
          </a:p>
          <a:p>
            <a:pPr algn="ctr">
              <a:spcBef>
                <a:spcPct val="0"/>
              </a:spcBef>
              <a:buSzTx/>
              <a:buFontTx/>
              <a:buChar char="•"/>
            </a:pPr>
            <a:r>
              <a:rPr lang="en-US" sz="1400"/>
              <a:t>Replication</a:t>
            </a:r>
          </a:p>
        </p:txBody>
      </p:sp>
      <p:sp>
        <p:nvSpPr>
          <p:cNvPr id="52231" name="Oval 7"/>
          <p:cNvSpPr>
            <a:spLocks noChangeArrowheads="1"/>
          </p:cNvSpPr>
          <p:nvPr/>
        </p:nvSpPr>
        <p:spPr bwMode="auto">
          <a:xfrm>
            <a:off x="3429000" y="21336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Content</a:t>
            </a:r>
          </a:p>
          <a:p>
            <a:pPr algn="ctr">
              <a:spcBef>
                <a:spcPct val="0"/>
              </a:spcBef>
              <a:buSzTx/>
              <a:buFontTx/>
              <a:buNone/>
            </a:pPr>
            <a:endParaRPr lang="en-US" sz="1400"/>
          </a:p>
          <a:p>
            <a:pPr algn="ctr">
              <a:spcBef>
                <a:spcPct val="0"/>
              </a:spcBef>
              <a:buSzTx/>
              <a:buFontTx/>
              <a:buChar char="•"/>
            </a:pPr>
            <a:r>
              <a:rPr lang="en-US" sz="1400"/>
              <a:t>File sharing</a:t>
            </a:r>
          </a:p>
          <a:p>
            <a:pPr algn="ctr">
              <a:spcBef>
                <a:spcPct val="0"/>
              </a:spcBef>
              <a:buSzTx/>
              <a:buFontTx/>
              <a:buChar char="•"/>
            </a:pPr>
            <a:r>
              <a:rPr lang="en-US" sz="1400"/>
              <a:t>Information Mgmt</a:t>
            </a:r>
          </a:p>
          <a:p>
            <a:pPr algn="ctr">
              <a:spcBef>
                <a:spcPct val="0"/>
              </a:spcBef>
              <a:buSzTx/>
              <a:buFontTx/>
              <a:buChar char="•"/>
            </a:pPr>
            <a:r>
              <a:rPr lang="en-US" sz="1400"/>
              <a:t>Discover</a:t>
            </a:r>
          </a:p>
          <a:p>
            <a:pPr algn="ctr">
              <a:spcBef>
                <a:spcPct val="0"/>
              </a:spcBef>
              <a:buSzTx/>
              <a:buFontTx/>
              <a:buChar char="•"/>
            </a:pPr>
            <a:r>
              <a:rPr lang="en-US" sz="1400"/>
              <a:t>Aggregate</a:t>
            </a:r>
          </a:p>
          <a:p>
            <a:pPr algn="ctr">
              <a:spcBef>
                <a:spcPct val="0"/>
              </a:spcBef>
              <a:buSzTx/>
              <a:buFontTx/>
              <a:buChar char="•"/>
            </a:pPr>
            <a:r>
              <a:rPr lang="en-US" sz="1400"/>
              <a:t>Filter</a:t>
            </a:r>
          </a:p>
        </p:txBody>
      </p:sp>
      <p:sp>
        <p:nvSpPr>
          <p:cNvPr id="52232" name="Oval 8"/>
          <p:cNvSpPr>
            <a:spLocks noChangeArrowheads="1"/>
          </p:cNvSpPr>
          <p:nvPr/>
        </p:nvSpPr>
        <p:spPr bwMode="auto">
          <a:xfrm>
            <a:off x="4495800" y="4343400"/>
            <a:ext cx="2286000" cy="1638300"/>
          </a:xfrm>
          <a:prstGeom prst="ellipse">
            <a:avLst/>
          </a:prstGeom>
          <a:solidFill>
            <a:srgbClr val="6699FF">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Bandwidth</a:t>
            </a:r>
          </a:p>
          <a:p>
            <a:pPr algn="ctr">
              <a:spcBef>
                <a:spcPct val="0"/>
              </a:spcBef>
              <a:buSzTx/>
              <a:buFontTx/>
              <a:buNone/>
            </a:pPr>
            <a:endParaRPr lang="en-US" sz="1400"/>
          </a:p>
          <a:p>
            <a:pPr algn="ctr">
              <a:spcBef>
                <a:spcPct val="0"/>
              </a:spcBef>
              <a:buSzTx/>
              <a:buFontTx/>
              <a:buChar char="•"/>
            </a:pPr>
            <a:r>
              <a:rPr lang="en-US" sz="1400"/>
              <a:t>Content Distribution</a:t>
            </a:r>
          </a:p>
          <a:p>
            <a:pPr algn="ctr">
              <a:spcBef>
                <a:spcPct val="0"/>
              </a:spcBef>
              <a:buSzTx/>
              <a:buFontTx/>
              <a:buChar char="•"/>
            </a:pPr>
            <a:r>
              <a:rPr lang="en-US" sz="1400"/>
              <a:t>Distributed Storage</a:t>
            </a:r>
          </a:p>
          <a:p>
            <a:pPr algn="ctr">
              <a:spcBef>
                <a:spcPct val="0"/>
              </a:spcBef>
              <a:buSzTx/>
              <a:buFontTx/>
              <a:buChar char="•"/>
            </a:pPr>
            <a:r>
              <a:rPr lang="en-US" sz="1400"/>
              <a:t>Edge Services</a:t>
            </a:r>
          </a:p>
          <a:p>
            <a:pPr algn="ctr">
              <a:spcBef>
                <a:spcPct val="0"/>
              </a:spcBef>
              <a:buSzTx/>
              <a:buFontTx/>
              <a:buChar char="•"/>
            </a:pPr>
            <a:r>
              <a:rPr lang="en-US" sz="1400"/>
              <a:t>VoIP</a:t>
            </a:r>
          </a:p>
        </p:txBody>
      </p:sp>
      <p:sp>
        <p:nvSpPr>
          <p:cNvPr id="9" name="8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t>Contributing Bandwidth </a:t>
            </a:r>
            <a:endParaRPr lang="el-GR"/>
          </a:p>
        </p:txBody>
      </p:sp>
      <p:sp>
        <p:nvSpPr>
          <p:cNvPr id="53251" name="Rectangle 3"/>
          <p:cNvSpPr>
            <a:spLocks noGrp="1" noChangeArrowheads="1"/>
          </p:cNvSpPr>
          <p:nvPr>
            <p:ph type="body" idx="1"/>
          </p:nvPr>
        </p:nvSpPr>
        <p:spPr/>
        <p:txBody>
          <a:bodyPr/>
          <a:lstStyle/>
          <a:p>
            <a:pPr eaLnBrk="1" hangingPunct="1"/>
            <a:r>
              <a:rPr lang="en-US"/>
              <a:t>CDNs (Content Distribution Networks)</a:t>
            </a:r>
          </a:p>
          <a:p>
            <a:pPr eaLnBrk="1" hangingPunct="1"/>
            <a:endParaRPr lang="en-US"/>
          </a:p>
          <a:p>
            <a:pPr eaLnBrk="1" hangingPunct="1"/>
            <a:r>
              <a:rPr lang="en-US"/>
              <a:t>BitTorrent</a:t>
            </a:r>
          </a:p>
          <a:p>
            <a:pPr eaLnBrk="1" hangingPunct="1"/>
            <a:endParaRPr lang="en-US"/>
          </a:p>
          <a:p>
            <a:pPr eaLnBrk="1" hangingPunct="1"/>
            <a:r>
              <a:rPr lang="en-US"/>
              <a:t>File-sharing systems</a:t>
            </a:r>
          </a:p>
          <a:p>
            <a:pPr eaLnBrk="1" hangingPunct="1"/>
            <a:endParaRPr lang="el-G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Contributing Bandwidth</a:t>
            </a:r>
          </a:p>
        </p:txBody>
      </p:sp>
      <p:pic>
        <p:nvPicPr>
          <p:cNvPr id="330755" name="Picture 3" descr="BS00334_"/>
          <p:cNvPicPr>
            <a:picLocks noChangeAspect="1" noChangeArrowheads="1"/>
          </p:cNvPicPr>
          <p:nvPr/>
        </p:nvPicPr>
        <p:blipFill>
          <a:blip r:embed="rId3" cstate="print"/>
          <a:srcRect/>
          <a:stretch>
            <a:fillRect/>
          </a:stretch>
        </p:blipFill>
        <p:spPr bwMode="auto">
          <a:xfrm>
            <a:off x="990600" y="5410200"/>
            <a:ext cx="498475" cy="454025"/>
          </a:xfrm>
          <a:prstGeom prst="rect">
            <a:avLst/>
          </a:prstGeom>
          <a:noFill/>
          <a:effectLst>
            <a:outerShdw dist="35921" dir="2700000" algn="ctr" rotWithShape="0">
              <a:srgbClr val="808080"/>
            </a:outerShdw>
          </a:effectLst>
        </p:spPr>
      </p:pic>
      <p:pic>
        <p:nvPicPr>
          <p:cNvPr id="330756" name="Picture 4" descr="BS00334_"/>
          <p:cNvPicPr>
            <a:picLocks noChangeAspect="1" noChangeArrowheads="1"/>
          </p:cNvPicPr>
          <p:nvPr/>
        </p:nvPicPr>
        <p:blipFill>
          <a:blip r:embed="rId3" cstate="print"/>
          <a:srcRect/>
          <a:stretch>
            <a:fillRect/>
          </a:stretch>
        </p:blipFill>
        <p:spPr bwMode="auto">
          <a:xfrm>
            <a:off x="1295400" y="5410200"/>
            <a:ext cx="498475" cy="454025"/>
          </a:xfrm>
          <a:prstGeom prst="rect">
            <a:avLst/>
          </a:prstGeom>
          <a:noFill/>
          <a:effectLst>
            <a:outerShdw dist="35921" dir="2700000" algn="ctr" rotWithShape="0">
              <a:srgbClr val="808080"/>
            </a:outerShdw>
          </a:effectLst>
        </p:spPr>
      </p:pic>
      <p:pic>
        <p:nvPicPr>
          <p:cNvPr id="330757" name="Picture 5" descr="BS00334_"/>
          <p:cNvPicPr>
            <a:picLocks noChangeAspect="1" noChangeArrowheads="1"/>
          </p:cNvPicPr>
          <p:nvPr/>
        </p:nvPicPr>
        <p:blipFill>
          <a:blip r:embed="rId3" cstate="print"/>
          <a:srcRect/>
          <a:stretch>
            <a:fillRect/>
          </a:stretch>
        </p:blipFill>
        <p:spPr bwMode="auto">
          <a:xfrm>
            <a:off x="1600200" y="5410200"/>
            <a:ext cx="498475" cy="454025"/>
          </a:xfrm>
          <a:prstGeom prst="rect">
            <a:avLst/>
          </a:prstGeom>
          <a:noFill/>
          <a:effectLst>
            <a:outerShdw dist="35921" dir="2700000" algn="ctr" rotWithShape="0">
              <a:srgbClr val="808080"/>
            </a:outerShdw>
          </a:effectLst>
        </p:spPr>
      </p:pic>
      <p:pic>
        <p:nvPicPr>
          <p:cNvPr id="330758" name="Picture 6" descr="BS00334_"/>
          <p:cNvPicPr>
            <a:picLocks noChangeAspect="1" noChangeArrowheads="1"/>
          </p:cNvPicPr>
          <p:nvPr/>
        </p:nvPicPr>
        <p:blipFill>
          <a:blip r:embed="rId3" cstate="print"/>
          <a:srcRect/>
          <a:stretch>
            <a:fillRect/>
          </a:stretch>
        </p:blipFill>
        <p:spPr bwMode="auto">
          <a:xfrm>
            <a:off x="1905000" y="5410200"/>
            <a:ext cx="498475" cy="454025"/>
          </a:xfrm>
          <a:prstGeom prst="rect">
            <a:avLst/>
          </a:prstGeom>
          <a:noFill/>
          <a:effectLst>
            <a:outerShdw dist="35921" dir="2700000" algn="ctr" rotWithShape="0">
              <a:srgbClr val="808080"/>
            </a:outerShdw>
          </a:effectLst>
        </p:spPr>
      </p:pic>
      <p:pic>
        <p:nvPicPr>
          <p:cNvPr id="330759" name="Picture 7" descr="BS00334_"/>
          <p:cNvPicPr>
            <a:picLocks noChangeAspect="1" noChangeArrowheads="1"/>
          </p:cNvPicPr>
          <p:nvPr/>
        </p:nvPicPr>
        <p:blipFill>
          <a:blip r:embed="rId3" cstate="print"/>
          <a:srcRect/>
          <a:stretch>
            <a:fillRect/>
          </a:stretch>
        </p:blipFill>
        <p:spPr bwMode="auto">
          <a:xfrm>
            <a:off x="2209800" y="5410200"/>
            <a:ext cx="498475" cy="454025"/>
          </a:xfrm>
          <a:prstGeom prst="rect">
            <a:avLst/>
          </a:prstGeom>
          <a:noFill/>
          <a:effectLst>
            <a:outerShdw dist="35921" dir="2700000" algn="ctr" rotWithShape="0">
              <a:srgbClr val="808080"/>
            </a:outerShdw>
          </a:effectLst>
        </p:spPr>
      </p:pic>
      <p:pic>
        <p:nvPicPr>
          <p:cNvPr id="330760" name="Picture 8" descr="BS00334_"/>
          <p:cNvPicPr>
            <a:picLocks noChangeAspect="1" noChangeArrowheads="1"/>
          </p:cNvPicPr>
          <p:nvPr/>
        </p:nvPicPr>
        <p:blipFill>
          <a:blip r:embed="rId3" cstate="print"/>
          <a:srcRect/>
          <a:stretch>
            <a:fillRect/>
          </a:stretch>
        </p:blipFill>
        <p:spPr bwMode="auto">
          <a:xfrm>
            <a:off x="838200" y="5562600"/>
            <a:ext cx="498475" cy="454025"/>
          </a:xfrm>
          <a:prstGeom prst="rect">
            <a:avLst/>
          </a:prstGeom>
          <a:noFill/>
          <a:effectLst>
            <a:outerShdw dist="35921" dir="2700000" algn="ctr" rotWithShape="0">
              <a:srgbClr val="808080"/>
            </a:outerShdw>
          </a:effectLst>
        </p:spPr>
      </p:pic>
      <p:pic>
        <p:nvPicPr>
          <p:cNvPr id="330761" name="Picture 9" descr="BS00334_"/>
          <p:cNvPicPr>
            <a:picLocks noChangeAspect="1" noChangeArrowheads="1"/>
          </p:cNvPicPr>
          <p:nvPr/>
        </p:nvPicPr>
        <p:blipFill>
          <a:blip r:embed="rId3" cstate="print"/>
          <a:srcRect/>
          <a:stretch>
            <a:fillRect/>
          </a:stretch>
        </p:blipFill>
        <p:spPr bwMode="auto">
          <a:xfrm>
            <a:off x="1143000" y="5562600"/>
            <a:ext cx="498475" cy="454025"/>
          </a:xfrm>
          <a:prstGeom prst="rect">
            <a:avLst/>
          </a:prstGeom>
          <a:noFill/>
          <a:effectLst>
            <a:outerShdw dist="35921" dir="2700000" algn="ctr" rotWithShape="0">
              <a:srgbClr val="808080"/>
            </a:outerShdw>
          </a:effectLst>
        </p:spPr>
      </p:pic>
      <p:pic>
        <p:nvPicPr>
          <p:cNvPr id="330762" name="Picture 10" descr="BS00334_"/>
          <p:cNvPicPr>
            <a:picLocks noChangeAspect="1" noChangeArrowheads="1"/>
          </p:cNvPicPr>
          <p:nvPr/>
        </p:nvPicPr>
        <p:blipFill>
          <a:blip r:embed="rId3" cstate="print"/>
          <a:srcRect/>
          <a:stretch>
            <a:fillRect/>
          </a:stretch>
        </p:blipFill>
        <p:spPr bwMode="auto">
          <a:xfrm>
            <a:off x="1447800" y="5562600"/>
            <a:ext cx="498475" cy="454025"/>
          </a:xfrm>
          <a:prstGeom prst="rect">
            <a:avLst/>
          </a:prstGeom>
          <a:noFill/>
          <a:effectLst>
            <a:outerShdw dist="35921" dir="2700000" algn="ctr" rotWithShape="0">
              <a:srgbClr val="808080"/>
            </a:outerShdw>
          </a:effectLst>
        </p:spPr>
      </p:pic>
      <p:pic>
        <p:nvPicPr>
          <p:cNvPr id="330763" name="Picture 11" descr="BS00334_"/>
          <p:cNvPicPr>
            <a:picLocks noChangeAspect="1" noChangeArrowheads="1"/>
          </p:cNvPicPr>
          <p:nvPr/>
        </p:nvPicPr>
        <p:blipFill>
          <a:blip r:embed="rId3" cstate="print"/>
          <a:srcRect/>
          <a:stretch>
            <a:fillRect/>
          </a:stretch>
        </p:blipFill>
        <p:spPr bwMode="auto">
          <a:xfrm>
            <a:off x="1752600" y="5562600"/>
            <a:ext cx="498475" cy="454025"/>
          </a:xfrm>
          <a:prstGeom prst="rect">
            <a:avLst/>
          </a:prstGeom>
          <a:noFill/>
          <a:effectLst>
            <a:outerShdw dist="35921" dir="2700000" algn="ctr" rotWithShape="0">
              <a:srgbClr val="808080"/>
            </a:outerShdw>
          </a:effectLst>
        </p:spPr>
      </p:pic>
      <p:pic>
        <p:nvPicPr>
          <p:cNvPr id="330764" name="Picture 12" descr="BS00334_"/>
          <p:cNvPicPr>
            <a:picLocks noChangeAspect="1" noChangeArrowheads="1"/>
          </p:cNvPicPr>
          <p:nvPr/>
        </p:nvPicPr>
        <p:blipFill>
          <a:blip r:embed="rId3" cstate="print"/>
          <a:srcRect/>
          <a:stretch>
            <a:fillRect/>
          </a:stretch>
        </p:blipFill>
        <p:spPr bwMode="auto">
          <a:xfrm>
            <a:off x="2057400" y="5562600"/>
            <a:ext cx="498475" cy="454025"/>
          </a:xfrm>
          <a:prstGeom prst="rect">
            <a:avLst/>
          </a:prstGeom>
          <a:noFill/>
          <a:effectLst>
            <a:outerShdw dist="35921" dir="2700000" algn="ctr" rotWithShape="0">
              <a:srgbClr val="808080"/>
            </a:outerShdw>
          </a:effectLst>
        </p:spPr>
      </p:pic>
      <p:pic>
        <p:nvPicPr>
          <p:cNvPr id="330765" name="Picture 13" descr="BS00334_"/>
          <p:cNvPicPr>
            <a:picLocks noChangeAspect="1" noChangeArrowheads="1"/>
          </p:cNvPicPr>
          <p:nvPr/>
        </p:nvPicPr>
        <p:blipFill>
          <a:blip r:embed="rId3" cstate="print"/>
          <a:srcRect/>
          <a:stretch>
            <a:fillRect/>
          </a:stretch>
        </p:blipFill>
        <p:spPr bwMode="auto">
          <a:xfrm>
            <a:off x="685800" y="5715000"/>
            <a:ext cx="498475" cy="454025"/>
          </a:xfrm>
          <a:prstGeom prst="rect">
            <a:avLst/>
          </a:prstGeom>
          <a:noFill/>
          <a:effectLst>
            <a:outerShdw dist="35921" dir="2700000" algn="ctr" rotWithShape="0">
              <a:srgbClr val="808080"/>
            </a:outerShdw>
          </a:effectLst>
        </p:spPr>
      </p:pic>
      <p:pic>
        <p:nvPicPr>
          <p:cNvPr id="330766" name="Picture 14" descr="BS00334_"/>
          <p:cNvPicPr>
            <a:picLocks noChangeAspect="1" noChangeArrowheads="1"/>
          </p:cNvPicPr>
          <p:nvPr/>
        </p:nvPicPr>
        <p:blipFill>
          <a:blip r:embed="rId3" cstate="print"/>
          <a:srcRect/>
          <a:stretch>
            <a:fillRect/>
          </a:stretch>
        </p:blipFill>
        <p:spPr bwMode="auto">
          <a:xfrm>
            <a:off x="990600" y="5715000"/>
            <a:ext cx="498475" cy="454025"/>
          </a:xfrm>
          <a:prstGeom prst="rect">
            <a:avLst/>
          </a:prstGeom>
          <a:noFill/>
          <a:effectLst>
            <a:outerShdw dist="35921" dir="2700000" algn="ctr" rotWithShape="0">
              <a:srgbClr val="808080"/>
            </a:outerShdw>
          </a:effectLst>
        </p:spPr>
      </p:pic>
      <p:pic>
        <p:nvPicPr>
          <p:cNvPr id="330767" name="Picture 15" descr="BS00334_"/>
          <p:cNvPicPr>
            <a:picLocks noChangeAspect="1" noChangeArrowheads="1"/>
          </p:cNvPicPr>
          <p:nvPr/>
        </p:nvPicPr>
        <p:blipFill>
          <a:blip r:embed="rId3" cstate="print"/>
          <a:srcRect/>
          <a:stretch>
            <a:fillRect/>
          </a:stretch>
        </p:blipFill>
        <p:spPr bwMode="auto">
          <a:xfrm>
            <a:off x="1295400" y="5715000"/>
            <a:ext cx="498475" cy="454025"/>
          </a:xfrm>
          <a:prstGeom prst="rect">
            <a:avLst/>
          </a:prstGeom>
          <a:noFill/>
          <a:effectLst>
            <a:outerShdw dist="35921" dir="2700000" algn="ctr" rotWithShape="0">
              <a:srgbClr val="808080"/>
            </a:outerShdw>
          </a:effectLst>
        </p:spPr>
      </p:pic>
      <p:pic>
        <p:nvPicPr>
          <p:cNvPr id="330768" name="Picture 16" descr="BS00334_"/>
          <p:cNvPicPr>
            <a:picLocks noChangeAspect="1" noChangeArrowheads="1"/>
          </p:cNvPicPr>
          <p:nvPr/>
        </p:nvPicPr>
        <p:blipFill>
          <a:blip r:embed="rId3" cstate="print"/>
          <a:srcRect/>
          <a:stretch>
            <a:fillRect/>
          </a:stretch>
        </p:blipFill>
        <p:spPr bwMode="auto">
          <a:xfrm>
            <a:off x="1600200" y="5715000"/>
            <a:ext cx="498475" cy="454025"/>
          </a:xfrm>
          <a:prstGeom prst="rect">
            <a:avLst/>
          </a:prstGeom>
          <a:noFill/>
          <a:effectLst>
            <a:outerShdw dist="35921" dir="2700000" algn="ctr" rotWithShape="0">
              <a:srgbClr val="808080"/>
            </a:outerShdw>
          </a:effectLst>
        </p:spPr>
      </p:pic>
      <p:pic>
        <p:nvPicPr>
          <p:cNvPr id="330769" name="Picture 17" descr="BS00334_"/>
          <p:cNvPicPr>
            <a:picLocks noChangeAspect="1" noChangeArrowheads="1"/>
          </p:cNvPicPr>
          <p:nvPr/>
        </p:nvPicPr>
        <p:blipFill>
          <a:blip r:embed="rId3" cstate="print"/>
          <a:srcRect/>
          <a:stretch>
            <a:fillRect/>
          </a:stretch>
        </p:blipFill>
        <p:spPr bwMode="auto">
          <a:xfrm>
            <a:off x="1905000" y="5715000"/>
            <a:ext cx="498475" cy="454025"/>
          </a:xfrm>
          <a:prstGeom prst="rect">
            <a:avLst/>
          </a:prstGeom>
          <a:noFill/>
          <a:effectLst>
            <a:outerShdw dist="35921" dir="2700000" algn="ctr" rotWithShape="0">
              <a:srgbClr val="808080"/>
            </a:outerShdw>
          </a:effectLst>
        </p:spPr>
      </p:pic>
      <p:sp>
        <p:nvSpPr>
          <p:cNvPr id="330770" name="Line 18"/>
          <p:cNvSpPr>
            <a:spLocks noChangeShapeType="1"/>
          </p:cNvSpPr>
          <p:nvPr/>
        </p:nvSpPr>
        <p:spPr bwMode="auto">
          <a:xfrm flipH="1">
            <a:off x="1295400" y="3886200"/>
            <a:ext cx="457200" cy="1524000"/>
          </a:xfrm>
          <a:prstGeom prst="line">
            <a:avLst/>
          </a:prstGeom>
          <a:noFill/>
          <a:ln w="38100">
            <a:solidFill>
              <a:srgbClr val="CC3300"/>
            </a:solidFill>
            <a:round/>
            <a:headEnd/>
            <a:tailEnd type="triangle" w="med" len="med"/>
          </a:ln>
        </p:spPr>
        <p:txBody>
          <a:bodyPr/>
          <a:lstStyle/>
          <a:p>
            <a:endParaRPr lang="en-US"/>
          </a:p>
        </p:txBody>
      </p:sp>
      <p:sp>
        <p:nvSpPr>
          <p:cNvPr id="330771" name="Line 19"/>
          <p:cNvSpPr>
            <a:spLocks noChangeShapeType="1"/>
          </p:cNvSpPr>
          <p:nvPr/>
        </p:nvSpPr>
        <p:spPr bwMode="auto">
          <a:xfrm flipH="1">
            <a:off x="1600200" y="3886200"/>
            <a:ext cx="152400" cy="1524000"/>
          </a:xfrm>
          <a:prstGeom prst="line">
            <a:avLst/>
          </a:prstGeom>
          <a:noFill/>
          <a:ln w="38100">
            <a:solidFill>
              <a:srgbClr val="CC3300"/>
            </a:solidFill>
            <a:round/>
            <a:headEnd/>
            <a:tailEnd type="triangle" w="med" len="med"/>
          </a:ln>
        </p:spPr>
        <p:txBody>
          <a:bodyPr/>
          <a:lstStyle/>
          <a:p>
            <a:endParaRPr lang="en-US"/>
          </a:p>
        </p:txBody>
      </p:sp>
      <p:sp>
        <p:nvSpPr>
          <p:cNvPr id="330772" name="Line 20"/>
          <p:cNvSpPr>
            <a:spLocks noChangeShapeType="1"/>
          </p:cNvSpPr>
          <p:nvPr/>
        </p:nvSpPr>
        <p:spPr bwMode="auto">
          <a:xfrm>
            <a:off x="1752600" y="3886200"/>
            <a:ext cx="152400" cy="1524000"/>
          </a:xfrm>
          <a:prstGeom prst="line">
            <a:avLst/>
          </a:prstGeom>
          <a:noFill/>
          <a:ln w="38100">
            <a:solidFill>
              <a:srgbClr val="CC3300"/>
            </a:solidFill>
            <a:round/>
            <a:headEnd/>
            <a:tailEnd type="triangle" w="med" len="med"/>
          </a:ln>
        </p:spPr>
        <p:txBody>
          <a:bodyPr/>
          <a:lstStyle/>
          <a:p>
            <a:endParaRPr lang="en-US"/>
          </a:p>
        </p:txBody>
      </p:sp>
      <p:sp>
        <p:nvSpPr>
          <p:cNvPr id="330773" name="Line 21"/>
          <p:cNvSpPr>
            <a:spLocks noChangeShapeType="1"/>
          </p:cNvSpPr>
          <p:nvPr/>
        </p:nvSpPr>
        <p:spPr bwMode="auto">
          <a:xfrm>
            <a:off x="1752600" y="3886200"/>
            <a:ext cx="457200" cy="1524000"/>
          </a:xfrm>
          <a:prstGeom prst="line">
            <a:avLst/>
          </a:prstGeom>
          <a:noFill/>
          <a:ln w="38100">
            <a:solidFill>
              <a:srgbClr val="CC3300"/>
            </a:solidFill>
            <a:round/>
            <a:headEnd/>
            <a:tailEnd type="triangle" w="med" len="med"/>
          </a:ln>
        </p:spPr>
        <p:txBody>
          <a:bodyPr/>
          <a:lstStyle/>
          <a:p>
            <a:endParaRPr lang="en-US"/>
          </a:p>
        </p:txBody>
      </p:sp>
      <p:sp>
        <p:nvSpPr>
          <p:cNvPr id="330774" name="Line 22"/>
          <p:cNvSpPr>
            <a:spLocks noChangeShapeType="1"/>
          </p:cNvSpPr>
          <p:nvPr/>
        </p:nvSpPr>
        <p:spPr bwMode="auto">
          <a:xfrm>
            <a:off x="1752600" y="3886200"/>
            <a:ext cx="762000" cy="1524000"/>
          </a:xfrm>
          <a:prstGeom prst="line">
            <a:avLst/>
          </a:prstGeom>
          <a:noFill/>
          <a:ln w="38100">
            <a:solidFill>
              <a:srgbClr val="CC3300"/>
            </a:solidFill>
            <a:round/>
            <a:headEnd/>
            <a:tailEnd type="triangle" w="med" len="med"/>
          </a:ln>
        </p:spPr>
        <p:txBody>
          <a:bodyPr/>
          <a:lstStyle/>
          <a:p>
            <a:endParaRPr lang="en-US"/>
          </a:p>
        </p:txBody>
      </p:sp>
      <p:sp>
        <p:nvSpPr>
          <p:cNvPr id="330775" name="Line 23"/>
          <p:cNvSpPr>
            <a:spLocks noChangeShapeType="1"/>
          </p:cNvSpPr>
          <p:nvPr/>
        </p:nvSpPr>
        <p:spPr bwMode="auto">
          <a:xfrm flipH="1">
            <a:off x="1143000" y="3886200"/>
            <a:ext cx="609600" cy="1676400"/>
          </a:xfrm>
          <a:prstGeom prst="line">
            <a:avLst/>
          </a:prstGeom>
          <a:noFill/>
          <a:ln w="38100">
            <a:solidFill>
              <a:srgbClr val="CC3300"/>
            </a:solidFill>
            <a:round/>
            <a:headEnd/>
            <a:tailEnd type="triangle" w="med" len="med"/>
          </a:ln>
        </p:spPr>
        <p:txBody>
          <a:bodyPr/>
          <a:lstStyle/>
          <a:p>
            <a:endParaRPr lang="en-US"/>
          </a:p>
        </p:txBody>
      </p:sp>
      <p:sp>
        <p:nvSpPr>
          <p:cNvPr id="330776" name="Line 24"/>
          <p:cNvSpPr>
            <a:spLocks noChangeShapeType="1"/>
          </p:cNvSpPr>
          <p:nvPr/>
        </p:nvSpPr>
        <p:spPr bwMode="auto">
          <a:xfrm flipH="1">
            <a:off x="1447800" y="3886200"/>
            <a:ext cx="304800" cy="1676400"/>
          </a:xfrm>
          <a:prstGeom prst="line">
            <a:avLst/>
          </a:prstGeom>
          <a:noFill/>
          <a:ln w="38100">
            <a:solidFill>
              <a:srgbClr val="CC3300"/>
            </a:solidFill>
            <a:round/>
            <a:headEnd/>
            <a:tailEnd type="triangle" w="med" len="med"/>
          </a:ln>
        </p:spPr>
        <p:txBody>
          <a:bodyPr/>
          <a:lstStyle/>
          <a:p>
            <a:endParaRPr lang="en-US"/>
          </a:p>
        </p:txBody>
      </p:sp>
      <p:sp>
        <p:nvSpPr>
          <p:cNvPr id="330777" name="Line 25"/>
          <p:cNvSpPr>
            <a:spLocks noChangeShapeType="1"/>
          </p:cNvSpPr>
          <p:nvPr/>
        </p:nvSpPr>
        <p:spPr bwMode="auto">
          <a:xfrm flipH="1">
            <a:off x="1752600" y="3886200"/>
            <a:ext cx="0" cy="1676400"/>
          </a:xfrm>
          <a:prstGeom prst="line">
            <a:avLst/>
          </a:prstGeom>
          <a:noFill/>
          <a:ln w="38100">
            <a:solidFill>
              <a:srgbClr val="CC3300"/>
            </a:solidFill>
            <a:round/>
            <a:headEnd/>
            <a:tailEnd type="triangle" w="med" len="med"/>
          </a:ln>
        </p:spPr>
        <p:txBody>
          <a:bodyPr/>
          <a:lstStyle/>
          <a:p>
            <a:endParaRPr lang="en-US"/>
          </a:p>
        </p:txBody>
      </p:sp>
      <p:sp>
        <p:nvSpPr>
          <p:cNvPr id="330778" name="Line 26"/>
          <p:cNvSpPr>
            <a:spLocks noChangeShapeType="1"/>
          </p:cNvSpPr>
          <p:nvPr/>
        </p:nvSpPr>
        <p:spPr bwMode="auto">
          <a:xfrm>
            <a:off x="1752600" y="3886200"/>
            <a:ext cx="304800" cy="1676400"/>
          </a:xfrm>
          <a:prstGeom prst="line">
            <a:avLst/>
          </a:prstGeom>
          <a:noFill/>
          <a:ln w="38100">
            <a:solidFill>
              <a:srgbClr val="CC3300"/>
            </a:solidFill>
            <a:round/>
            <a:headEnd/>
            <a:tailEnd type="triangle" w="med" len="med"/>
          </a:ln>
        </p:spPr>
        <p:txBody>
          <a:bodyPr/>
          <a:lstStyle/>
          <a:p>
            <a:endParaRPr lang="en-US"/>
          </a:p>
        </p:txBody>
      </p:sp>
      <p:sp>
        <p:nvSpPr>
          <p:cNvPr id="330779" name="Line 27"/>
          <p:cNvSpPr>
            <a:spLocks noChangeShapeType="1"/>
          </p:cNvSpPr>
          <p:nvPr/>
        </p:nvSpPr>
        <p:spPr bwMode="auto">
          <a:xfrm>
            <a:off x="1752600" y="3886200"/>
            <a:ext cx="609600" cy="1676400"/>
          </a:xfrm>
          <a:prstGeom prst="line">
            <a:avLst/>
          </a:prstGeom>
          <a:noFill/>
          <a:ln w="38100">
            <a:solidFill>
              <a:srgbClr val="CC3300"/>
            </a:solidFill>
            <a:round/>
            <a:headEnd/>
            <a:tailEnd type="triangle" w="med" len="med"/>
          </a:ln>
        </p:spPr>
        <p:txBody>
          <a:bodyPr/>
          <a:lstStyle/>
          <a:p>
            <a:endParaRPr lang="en-US"/>
          </a:p>
        </p:txBody>
      </p:sp>
      <p:sp>
        <p:nvSpPr>
          <p:cNvPr id="330780" name="Line 28"/>
          <p:cNvSpPr>
            <a:spLocks noChangeShapeType="1"/>
          </p:cNvSpPr>
          <p:nvPr/>
        </p:nvSpPr>
        <p:spPr bwMode="auto">
          <a:xfrm flipH="1">
            <a:off x="990600" y="3886200"/>
            <a:ext cx="762000" cy="1828800"/>
          </a:xfrm>
          <a:prstGeom prst="line">
            <a:avLst/>
          </a:prstGeom>
          <a:noFill/>
          <a:ln w="38100">
            <a:solidFill>
              <a:srgbClr val="CC3300"/>
            </a:solidFill>
            <a:round/>
            <a:headEnd/>
            <a:tailEnd type="triangle" w="med" len="med"/>
          </a:ln>
        </p:spPr>
        <p:txBody>
          <a:bodyPr/>
          <a:lstStyle/>
          <a:p>
            <a:endParaRPr lang="en-US"/>
          </a:p>
        </p:txBody>
      </p:sp>
      <p:sp>
        <p:nvSpPr>
          <p:cNvPr id="330781" name="Line 29"/>
          <p:cNvSpPr>
            <a:spLocks noChangeShapeType="1"/>
          </p:cNvSpPr>
          <p:nvPr/>
        </p:nvSpPr>
        <p:spPr bwMode="auto">
          <a:xfrm flipH="1">
            <a:off x="1295400" y="3886200"/>
            <a:ext cx="457200" cy="1828800"/>
          </a:xfrm>
          <a:prstGeom prst="line">
            <a:avLst/>
          </a:prstGeom>
          <a:noFill/>
          <a:ln w="38100">
            <a:solidFill>
              <a:srgbClr val="CC3300"/>
            </a:solidFill>
            <a:round/>
            <a:headEnd/>
            <a:tailEnd type="triangle" w="med" len="med"/>
          </a:ln>
        </p:spPr>
        <p:txBody>
          <a:bodyPr/>
          <a:lstStyle/>
          <a:p>
            <a:endParaRPr lang="en-US"/>
          </a:p>
        </p:txBody>
      </p:sp>
      <p:sp>
        <p:nvSpPr>
          <p:cNvPr id="330782" name="Line 30"/>
          <p:cNvSpPr>
            <a:spLocks noChangeShapeType="1"/>
          </p:cNvSpPr>
          <p:nvPr/>
        </p:nvSpPr>
        <p:spPr bwMode="auto">
          <a:xfrm flipH="1">
            <a:off x="1600200" y="3886200"/>
            <a:ext cx="152400" cy="1828800"/>
          </a:xfrm>
          <a:prstGeom prst="line">
            <a:avLst/>
          </a:prstGeom>
          <a:noFill/>
          <a:ln w="38100">
            <a:solidFill>
              <a:srgbClr val="CC3300"/>
            </a:solidFill>
            <a:round/>
            <a:headEnd/>
            <a:tailEnd type="triangle" w="med" len="med"/>
          </a:ln>
        </p:spPr>
        <p:txBody>
          <a:bodyPr/>
          <a:lstStyle/>
          <a:p>
            <a:endParaRPr lang="en-US"/>
          </a:p>
        </p:txBody>
      </p:sp>
      <p:sp>
        <p:nvSpPr>
          <p:cNvPr id="330783" name="Line 31"/>
          <p:cNvSpPr>
            <a:spLocks noChangeShapeType="1"/>
          </p:cNvSpPr>
          <p:nvPr/>
        </p:nvSpPr>
        <p:spPr bwMode="auto">
          <a:xfrm>
            <a:off x="1752600" y="3886200"/>
            <a:ext cx="152400" cy="1828800"/>
          </a:xfrm>
          <a:prstGeom prst="line">
            <a:avLst/>
          </a:prstGeom>
          <a:noFill/>
          <a:ln w="38100">
            <a:solidFill>
              <a:srgbClr val="CC3300"/>
            </a:solidFill>
            <a:round/>
            <a:headEnd/>
            <a:tailEnd type="triangle" w="med" len="med"/>
          </a:ln>
        </p:spPr>
        <p:txBody>
          <a:bodyPr/>
          <a:lstStyle/>
          <a:p>
            <a:endParaRPr lang="en-US"/>
          </a:p>
        </p:txBody>
      </p:sp>
      <p:sp>
        <p:nvSpPr>
          <p:cNvPr id="330784" name="Line 32"/>
          <p:cNvSpPr>
            <a:spLocks noChangeShapeType="1"/>
          </p:cNvSpPr>
          <p:nvPr/>
        </p:nvSpPr>
        <p:spPr bwMode="auto">
          <a:xfrm>
            <a:off x="1752600" y="3886200"/>
            <a:ext cx="457200" cy="1828800"/>
          </a:xfrm>
          <a:prstGeom prst="line">
            <a:avLst/>
          </a:prstGeom>
          <a:noFill/>
          <a:ln w="38100">
            <a:solidFill>
              <a:srgbClr val="CC3300"/>
            </a:solidFill>
            <a:round/>
            <a:headEnd/>
            <a:tailEnd type="triangle" w="med" len="med"/>
          </a:ln>
        </p:spPr>
        <p:txBody>
          <a:bodyPr/>
          <a:lstStyle/>
          <a:p>
            <a:endParaRPr lang="en-US"/>
          </a:p>
        </p:txBody>
      </p:sp>
      <p:sp>
        <p:nvSpPr>
          <p:cNvPr id="330785" name="Rectangle 33"/>
          <p:cNvSpPr>
            <a:spLocks noChangeArrowheads="1"/>
          </p:cNvSpPr>
          <p:nvPr/>
        </p:nvSpPr>
        <p:spPr bwMode="auto">
          <a:xfrm>
            <a:off x="12192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786" name="Rectangle 34"/>
          <p:cNvSpPr>
            <a:spLocks noChangeArrowheads="1"/>
          </p:cNvSpPr>
          <p:nvPr/>
        </p:nvSpPr>
        <p:spPr bwMode="auto">
          <a:xfrm>
            <a:off x="12192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787" name="Rectangle 35"/>
          <p:cNvSpPr>
            <a:spLocks noChangeArrowheads="1"/>
          </p:cNvSpPr>
          <p:nvPr/>
        </p:nvSpPr>
        <p:spPr bwMode="auto">
          <a:xfrm>
            <a:off x="15240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788" name="Rectangle 36"/>
          <p:cNvSpPr>
            <a:spLocks noChangeArrowheads="1"/>
          </p:cNvSpPr>
          <p:nvPr/>
        </p:nvSpPr>
        <p:spPr bwMode="auto">
          <a:xfrm>
            <a:off x="15240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789" name="Rectangle 37"/>
          <p:cNvSpPr>
            <a:spLocks noChangeArrowheads="1"/>
          </p:cNvSpPr>
          <p:nvPr/>
        </p:nvSpPr>
        <p:spPr bwMode="auto">
          <a:xfrm>
            <a:off x="18288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790" name="Rectangle 38"/>
          <p:cNvSpPr>
            <a:spLocks noChangeArrowheads="1"/>
          </p:cNvSpPr>
          <p:nvPr/>
        </p:nvSpPr>
        <p:spPr bwMode="auto">
          <a:xfrm>
            <a:off x="18288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791" name="Rectangle 39"/>
          <p:cNvSpPr>
            <a:spLocks noChangeArrowheads="1"/>
          </p:cNvSpPr>
          <p:nvPr/>
        </p:nvSpPr>
        <p:spPr bwMode="auto">
          <a:xfrm>
            <a:off x="21336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792" name="Rectangle 40"/>
          <p:cNvSpPr>
            <a:spLocks noChangeArrowheads="1"/>
          </p:cNvSpPr>
          <p:nvPr/>
        </p:nvSpPr>
        <p:spPr bwMode="auto">
          <a:xfrm>
            <a:off x="21336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793" name="Rectangle 41"/>
          <p:cNvSpPr>
            <a:spLocks noChangeArrowheads="1"/>
          </p:cNvSpPr>
          <p:nvPr/>
        </p:nvSpPr>
        <p:spPr bwMode="auto">
          <a:xfrm>
            <a:off x="24384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794" name="Rectangle 42"/>
          <p:cNvSpPr>
            <a:spLocks noChangeArrowheads="1"/>
          </p:cNvSpPr>
          <p:nvPr/>
        </p:nvSpPr>
        <p:spPr bwMode="auto">
          <a:xfrm>
            <a:off x="24384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795" name="Rectangle 43"/>
          <p:cNvSpPr>
            <a:spLocks noChangeArrowheads="1"/>
          </p:cNvSpPr>
          <p:nvPr/>
        </p:nvSpPr>
        <p:spPr bwMode="auto">
          <a:xfrm>
            <a:off x="10668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796" name="Rectangle 44"/>
          <p:cNvSpPr>
            <a:spLocks noChangeArrowheads="1"/>
          </p:cNvSpPr>
          <p:nvPr/>
        </p:nvSpPr>
        <p:spPr bwMode="auto">
          <a:xfrm>
            <a:off x="10668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797" name="Rectangle 45"/>
          <p:cNvSpPr>
            <a:spLocks noChangeArrowheads="1"/>
          </p:cNvSpPr>
          <p:nvPr/>
        </p:nvSpPr>
        <p:spPr bwMode="auto">
          <a:xfrm>
            <a:off x="13716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798" name="Rectangle 46"/>
          <p:cNvSpPr>
            <a:spLocks noChangeArrowheads="1"/>
          </p:cNvSpPr>
          <p:nvPr/>
        </p:nvSpPr>
        <p:spPr bwMode="auto">
          <a:xfrm>
            <a:off x="13716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799" name="Rectangle 47"/>
          <p:cNvSpPr>
            <a:spLocks noChangeArrowheads="1"/>
          </p:cNvSpPr>
          <p:nvPr/>
        </p:nvSpPr>
        <p:spPr bwMode="auto">
          <a:xfrm>
            <a:off x="16764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00" name="Rectangle 48"/>
          <p:cNvSpPr>
            <a:spLocks noChangeArrowheads="1"/>
          </p:cNvSpPr>
          <p:nvPr/>
        </p:nvSpPr>
        <p:spPr bwMode="auto">
          <a:xfrm>
            <a:off x="16764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01" name="Rectangle 49"/>
          <p:cNvSpPr>
            <a:spLocks noChangeArrowheads="1"/>
          </p:cNvSpPr>
          <p:nvPr/>
        </p:nvSpPr>
        <p:spPr bwMode="auto">
          <a:xfrm>
            <a:off x="19812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02" name="Rectangle 50"/>
          <p:cNvSpPr>
            <a:spLocks noChangeArrowheads="1"/>
          </p:cNvSpPr>
          <p:nvPr/>
        </p:nvSpPr>
        <p:spPr bwMode="auto">
          <a:xfrm>
            <a:off x="19812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03" name="Rectangle 51"/>
          <p:cNvSpPr>
            <a:spLocks noChangeArrowheads="1"/>
          </p:cNvSpPr>
          <p:nvPr/>
        </p:nvSpPr>
        <p:spPr bwMode="auto">
          <a:xfrm>
            <a:off x="22860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04" name="Rectangle 52"/>
          <p:cNvSpPr>
            <a:spLocks noChangeArrowheads="1"/>
          </p:cNvSpPr>
          <p:nvPr/>
        </p:nvSpPr>
        <p:spPr bwMode="auto">
          <a:xfrm>
            <a:off x="22860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05" name="Rectangle 53"/>
          <p:cNvSpPr>
            <a:spLocks noChangeArrowheads="1"/>
          </p:cNvSpPr>
          <p:nvPr/>
        </p:nvSpPr>
        <p:spPr bwMode="auto">
          <a:xfrm>
            <a:off x="9144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06" name="Rectangle 54"/>
          <p:cNvSpPr>
            <a:spLocks noChangeArrowheads="1"/>
          </p:cNvSpPr>
          <p:nvPr/>
        </p:nvSpPr>
        <p:spPr bwMode="auto">
          <a:xfrm>
            <a:off x="9144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07" name="Rectangle 55"/>
          <p:cNvSpPr>
            <a:spLocks noChangeArrowheads="1"/>
          </p:cNvSpPr>
          <p:nvPr/>
        </p:nvSpPr>
        <p:spPr bwMode="auto">
          <a:xfrm>
            <a:off x="12192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08" name="Rectangle 56"/>
          <p:cNvSpPr>
            <a:spLocks noChangeArrowheads="1"/>
          </p:cNvSpPr>
          <p:nvPr/>
        </p:nvSpPr>
        <p:spPr bwMode="auto">
          <a:xfrm>
            <a:off x="12192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09" name="Rectangle 57"/>
          <p:cNvSpPr>
            <a:spLocks noChangeArrowheads="1"/>
          </p:cNvSpPr>
          <p:nvPr/>
        </p:nvSpPr>
        <p:spPr bwMode="auto">
          <a:xfrm>
            <a:off x="15240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10" name="Rectangle 58"/>
          <p:cNvSpPr>
            <a:spLocks noChangeArrowheads="1"/>
          </p:cNvSpPr>
          <p:nvPr/>
        </p:nvSpPr>
        <p:spPr bwMode="auto">
          <a:xfrm>
            <a:off x="15240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11" name="Rectangle 59"/>
          <p:cNvSpPr>
            <a:spLocks noChangeArrowheads="1"/>
          </p:cNvSpPr>
          <p:nvPr/>
        </p:nvSpPr>
        <p:spPr bwMode="auto">
          <a:xfrm>
            <a:off x="18288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12" name="Rectangle 60"/>
          <p:cNvSpPr>
            <a:spLocks noChangeArrowheads="1"/>
          </p:cNvSpPr>
          <p:nvPr/>
        </p:nvSpPr>
        <p:spPr bwMode="auto">
          <a:xfrm>
            <a:off x="18288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13" name="Rectangle 61"/>
          <p:cNvSpPr>
            <a:spLocks noChangeArrowheads="1"/>
          </p:cNvSpPr>
          <p:nvPr/>
        </p:nvSpPr>
        <p:spPr bwMode="auto">
          <a:xfrm>
            <a:off x="21336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14" name="Rectangle 62"/>
          <p:cNvSpPr>
            <a:spLocks noChangeArrowheads="1"/>
          </p:cNvSpPr>
          <p:nvPr/>
        </p:nvSpPr>
        <p:spPr bwMode="auto">
          <a:xfrm>
            <a:off x="2133600" y="5715000"/>
            <a:ext cx="228600" cy="76200"/>
          </a:xfrm>
          <a:prstGeom prst="rect">
            <a:avLst/>
          </a:prstGeom>
          <a:noFill/>
          <a:ln w="9525">
            <a:solidFill>
              <a:schemeClr val="tx1"/>
            </a:solidFill>
            <a:miter lim="800000"/>
            <a:headEnd/>
            <a:tailEnd/>
          </a:ln>
        </p:spPr>
        <p:txBody>
          <a:bodyPr wrap="none" anchor="ctr"/>
          <a:lstStyle/>
          <a:p>
            <a:endParaRPr lang="en-US"/>
          </a:p>
        </p:txBody>
      </p:sp>
      <p:pic>
        <p:nvPicPr>
          <p:cNvPr id="330815" name="Picture 63" descr="BS00334_"/>
          <p:cNvPicPr>
            <a:picLocks noChangeAspect="1" noChangeArrowheads="1"/>
          </p:cNvPicPr>
          <p:nvPr/>
        </p:nvPicPr>
        <p:blipFill>
          <a:blip r:embed="rId3" cstate="print"/>
          <a:srcRect/>
          <a:stretch>
            <a:fillRect/>
          </a:stretch>
        </p:blipFill>
        <p:spPr bwMode="auto">
          <a:xfrm>
            <a:off x="6019800" y="5410200"/>
            <a:ext cx="498475" cy="454025"/>
          </a:xfrm>
          <a:prstGeom prst="rect">
            <a:avLst/>
          </a:prstGeom>
          <a:noFill/>
          <a:effectLst>
            <a:outerShdw dist="35921" dir="2700000" algn="ctr" rotWithShape="0">
              <a:srgbClr val="808080"/>
            </a:outerShdw>
          </a:effectLst>
        </p:spPr>
      </p:pic>
      <p:pic>
        <p:nvPicPr>
          <p:cNvPr id="330816" name="Picture 64" descr="BS00334_"/>
          <p:cNvPicPr>
            <a:picLocks noChangeAspect="1" noChangeArrowheads="1"/>
          </p:cNvPicPr>
          <p:nvPr/>
        </p:nvPicPr>
        <p:blipFill>
          <a:blip r:embed="rId3" cstate="print"/>
          <a:srcRect/>
          <a:stretch>
            <a:fillRect/>
          </a:stretch>
        </p:blipFill>
        <p:spPr bwMode="auto">
          <a:xfrm>
            <a:off x="6324600" y="5410200"/>
            <a:ext cx="498475" cy="454025"/>
          </a:xfrm>
          <a:prstGeom prst="rect">
            <a:avLst/>
          </a:prstGeom>
          <a:noFill/>
          <a:effectLst>
            <a:outerShdw dist="35921" dir="2700000" algn="ctr" rotWithShape="0">
              <a:srgbClr val="808080"/>
            </a:outerShdw>
          </a:effectLst>
        </p:spPr>
      </p:pic>
      <p:pic>
        <p:nvPicPr>
          <p:cNvPr id="330817" name="Picture 65" descr="BS00334_"/>
          <p:cNvPicPr>
            <a:picLocks noChangeAspect="1" noChangeArrowheads="1"/>
          </p:cNvPicPr>
          <p:nvPr/>
        </p:nvPicPr>
        <p:blipFill>
          <a:blip r:embed="rId3" cstate="print"/>
          <a:srcRect/>
          <a:stretch>
            <a:fillRect/>
          </a:stretch>
        </p:blipFill>
        <p:spPr bwMode="auto">
          <a:xfrm>
            <a:off x="6629400" y="5410200"/>
            <a:ext cx="498475" cy="454025"/>
          </a:xfrm>
          <a:prstGeom prst="rect">
            <a:avLst/>
          </a:prstGeom>
          <a:noFill/>
          <a:effectLst>
            <a:outerShdw dist="35921" dir="2700000" algn="ctr" rotWithShape="0">
              <a:srgbClr val="808080"/>
            </a:outerShdw>
          </a:effectLst>
        </p:spPr>
      </p:pic>
      <p:pic>
        <p:nvPicPr>
          <p:cNvPr id="330818" name="Picture 66" descr="BS00334_"/>
          <p:cNvPicPr>
            <a:picLocks noChangeAspect="1" noChangeArrowheads="1"/>
          </p:cNvPicPr>
          <p:nvPr/>
        </p:nvPicPr>
        <p:blipFill>
          <a:blip r:embed="rId3" cstate="print"/>
          <a:srcRect/>
          <a:stretch>
            <a:fillRect/>
          </a:stretch>
        </p:blipFill>
        <p:spPr bwMode="auto">
          <a:xfrm>
            <a:off x="6934200" y="5410200"/>
            <a:ext cx="498475" cy="454025"/>
          </a:xfrm>
          <a:prstGeom prst="rect">
            <a:avLst/>
          </a:prstGeom>
          <a:noFill/>
          <a:effectLst>
            <a:outerShdw dist="35921" dir="2700000" algn="ctr" rotWithShape="0">
              <a:srgbClr val="808080"/>
            </a:outerShdw>
          </a:effectLst>
        </p:spPr>
      </p:pic>
      <p:pic>
        <p:nvPicPr>
          <p:cNvPr id="330819" name="Picture 67" descr="BS00334_"/>
          <p:cNvPicPr>
            <a:picLocks noChangeAspect="1" noChangeArrowheads="1"/>
          </p:cNvPicPr>
          <p:nvPr/>
        </p:nvPicPr>
        <p:blipFill>
          <a:blip r:embed="rId3" cstate="print"/>
          <a:srcRect/>
          <a:stretch>
            <a:fillRect/>
          </a:stretch>
        </p:blipFill>
        <p:spPr bwMode="auto">
          <a:xfrm>
            <a:off x="7239000" y="5410200"/>
            <a:ext cx="498475" cy="454025"/>
          </a:xfrm>
          <a:prstGeom prst="rect">
            <a:avLst/>
          </a:prstGeom>
          <a:noFill/>
          <a:effectLst>
            <a:outerShdw dist="35921" dir="2700000" algn="ctr" rotWithShape="0">
              <a:srgbClr val="808080"/>
            </a:outerShdw>
          </a:effectLst>
        </p:spPr>
      </p:pic>
      <p:pic>
        <p:nvPicPr>
          <p:cNvPr id="330820" name="Picture 68" descr="BS00334_"/>
          <p:cNvPicPr>
            <a:picLocks noChangeAspect="1" noChangeArrowheads="1"/>
          </p:cNvPicPr>
          <p:nvPr/>
        </p:nvPicPr>
        <p:blipFill>
          <a:blip r:embed="rId3" cstate="print"/>
          <a:srcRect/>
          <a:stretch>
            <a:fillRect/>
          </a:stretch>
        </p:blipFill>
        <p:spPr bwMode="auto">
          <a:xfrm>
            <a:off x="5867400" y="5562600"/>
            <a:ext cx="498475" cy="454025"/>
          </a:xfrm>
          <a:prstGeom prst="rect">
            <a:avLst/>
          </a:prstGeom>
          <a:noFill/>
          <a:effectLst>
            <a:outerShdw dist="35921" dir="2700000" algn="ctr" rotWithShape="0">
              <a:srgbClr val="808080"/>
            </a:outerShdw>
          </a:effectLst>
        </p:spPr>
      </p:pic>
      <p:pic>
        <p:nvPicPr>
          <p:cNvPr id="330821" name="Picture 69" descr="BS00334_"/>
          <p:cNvPicPr>
            <a:picLocks noChangeAspect="1" noChangeArrowheads="1"/>
          </p:cNvPicPr>
          <p:nvPr/>
        </p:nvPicPr>
        <p:blipFill>
          <a:blip r:embed="rId3" cstate="print"/>
          <a:srcRect/>
          <a:stretch>
            <a:fillRect/>
          </a:stretch>
        </p:blipFill>
        <p:spPr bwMode="auto">
          <a:xfrm>
            <a:off x="6172200" y="5562600"/>
            <a:ext cx="498475" cy="454025"/>
          </a:xfrm>
          <a:prstGeom prst="rect">
            <a:avLst/>
          </a:prstGeom>
          <a:noFill/>
          <a:effectLst>
            <a:outerShdw dist="35921" dir="2700000" algn="ctr" rotWithShape="0">
              <a:srgbClr val="808080"/>
            </a:outerShdw>
          </a:effectLst>
        </p:spPr>
      </p:pic>
      <p:pic>
        <p:nvPicPr>
          <p:cNvPr id="330822" name="Picture 70" descr="BS00334_"/>
          <p:cNvPicPr>
            <a:picLocks noChangeAspect="1" noChangeArrowheads="1"/>
          </p:cNvPicPr>
          <p:nvPr/>
        </p:nvPicPr>
        <p:blipFill>
          <a:blip r:embed="rId3" cstate="print"/>
          <a:srcRect/>
          <a:stretch>
            <a:fillRect/>
          </a:stretch>
        </p:blipFill>
        <p:spPr bwMode="auto">
          <a:xfrm>
            <a:off x="6477000" y="5562600"/>
            <a:ext cx="498475" cy="454025"/>
          </a:xfrm>
          <a:prstGeom prst="rect">
            <a:avLst/>
          </a:prstGeom>
          <a:noFill/>
          <a:effectLst>
            <a:outerShdw dist="35921" dir="2700000" algn="ctr" rotWithShape="0">
              <a:srgbClr val="808080"/>
            </a:outerShdw>
          </a:effectLst>
        </p:spPr>
      </p:pic>
      <p:pic>
        <p:nvPicPr>
          <p:cNvPr id="330823" name="Picture 71" descr="BS00334_"/>
          <p:cNvPicPr>
            <a:picLocks noChangeAspect="1" noChangeArrowheads="1"/>
          </p:cNvPicPr>
          <p:nvPr/>
        </p:nvPicPr>
        <p:blipFill>
          <a:blip r:embed="rId3" cstate="print"/>
          <a:srcRect/>
          <a:stretch>
            <a:fillRect/>
          </a:stretch>
        </p:blipFill>
        <p:spPr bwMode="auto">
          <a:xfrm>
            <a:off x="6781800" y="5562600"/>
            <a:ext cx="498475" cy="454025"/>
          </a:xfrm>
          <a:prstGeom prst="rect">
            <a:avLst/>
          </a:prstGeom>
          <a:noFill/>
          <a:effectLst>
            <a:outerShdw dist="35921" dir="2700000" algn="ctr" rotWithShape="0">
              <a:srgbClr val="808080"/>
            </a:outerShdw>
          </a:effectLst>
        </p:spPr>
      </p:pic>
      <p:pic>
        <p:nvPicPr>
          <p:cNvPr id="330824" name="Picture 72" descr="BS00334_"/>
          <p:cNvPicPr>
            <a:picLocks noChangeAspect="1" noChangeArrowheads="1"/>
          </p:cNvPicPr>
          <p:nvPr/>
        </p:nvPicPr>
        <p:blipFill>
          <a:blip r:embed="rId3" cstate="print"/>
          <a:srcRect/>
          <a:stretch>
            <a:fillRect/>
          </a:stretch>
        </p:blipFill>
        <p:spPr bwMode="auto">
          <a:xfrm>
            <a:off x="7086600" y="5562600"/>
            <a:ext cx="498475" cy="454025"/>
          </a:xfrm>
          <a:prstGeom prst="rect">
            <a:avLst/>
          </a:prstGeom>
          <a:noFill/>
          <a:effectLst>
            <a:outerShdw dist="35921" dir="2700000" algn="ctr" rotWithShape="0">
              <a:srgbClr val="808080"/>
            </a:outerShdw>
          </a:effectLst>
        </p:spPr>
      </p:pic>
      <p:pic>
        <p:nvPicPr>
          <p:cNvPr id="330825" name="Picture 73" descr="BS00334_"/>
          <p:cNvPicPr>
            <a:picLocks noChangeAspect="1" noChangeArrowheads="1"/>
          </p:cNvPicPr>
          <p:nvPr/>
        </p:nvPicPr>
        <p:blipFill>
          <a:blip r:embed="rId3" cstate="print"/>
          <a:srcRect/>
          <a:stretch>
            <a:fillRect/>
          </a:stretch>
        </p:blipFill>
        <p:spPr bwMode="auto">
          <a:xfrm>
            <a:off x="5715000" y="5715000"/>
            <a:ext cx="498475" cy="454025"/>
          </a:xfrm>
          <a:prstGeom prst="rect">
            <a:avLst/>
          </a:prstGeom>
          <a:noFill/>
          <a:effectLst>
            <a:outerShdw dist="35921" dir="2700000" algn="ctr" rotWithShape="0">
              <a:srgbClr val="808080"/>
            </a:outerShdw>
          </a:effectLst>
        </p:spPr>
      </p:pic>
      <p:pic>
        <p:nvPicPr>
          <p:cNvPr id="330826" name="Picture 74" descr="BS00334_"/>
          <p:cNvPicPr>
            <a:picLocks noChangeAspect="1" noChangeArrowheads="1"/>
          </p:cNvPicPr>
          <p:nvPr/>
        </p:nvPicPr>
        <p:blipFill>
          <a:blip r:embed="rId3" cstate="print"/>
          <a:srcRect/>
          <a:stretch>
            <a:fillRect/>
          </a:stretch>
        </p:blipFill>
        <p:spPr bwMode="auto">
          <a:xfrm>
            <a:off x="6019800" y="5715000"/>
            <a:ext cx="498475" cy="454025"/>
          </a:xfrm>
          <a:prstGeom prst="rect">
            <a:avLst/>
          </a:prstGeom>
          <a:noFill/>
          <a:effectLst>
            <a:outerShdw dist="35921" dir="2700000" algn="ctr" rotWithShape="0">
              <a:srgbClr val="808080"/>
            </a:outerShdw>
          </a:effectLst>
        </p:spPr>
      </p:pic>
      <p:pic>
        <p:nvPicPr>
          <p:cNvPr id="330827" name="Picture 75" descr="BS00334_"/>
          <p:cNvPicPr>
            <a:picLocks noChangeAspect="1" noChangeArrowheads="1"/>
          </p:cNvPicPr>
          <p:nvPr/>
        </p:nvPicPr>
        <p:blipFill>
          <a:blip r:embed="rId3" cstate="print"/>
          <a:srcRect/>
          <a:stretch>
            <a:fillRect/>
          </a:stretch>
        </p:blipFill>
        <p:spPr bwMode="auto">
          <a:xfrm>
            <a:off x="6324600" y="5715000"/>
            <a:ext cx="498475" cy="454025"/>
          </a:xfrm>
          <a:prstGeom prst="rect">
            <a:avLst/>
          </a:prstGeom>
          <a:noFill/>
          <a:effectLst>
            <a:outerShdw dist="35921" dir="2700000" algn="ctr" rotWithShape="0">
              <a:srgbClr val="808080"/>
            </a:outerShdw>
          </a:effectLst>
        </p:spPr>
      </p:pic>
      <p:pic>
        <p:nvPicPr>
          <p:cNvPr id="330828" name="Picture 76" descr="BS00334_"/>
          <p:cNvPicPr>
            <a:picLocks noChangeAspect="1" noChangeArrowheads="1"/>
          </p:cNvPicPr>
          <p:nvPr/>
        </p:nvPicPr>
        <p:blipFill>
          <a:blip r:embed="rId3" cstate="print"/>
          <a:srcRect/>
          <a:stretch>
            <a:fillRect/>
          </a:stretch>
        </p:blipFill>
        <p:spPr bwMode="auto">
          <a:xfrm>
            <a:off x="6629400" y="5715000"/>
            <a:ext cx="498475" cy="454025"/>
          </a:xfrm>
          <a:prstGeom prst="rect">
            <a:avLst/>
          </a:prstGeom>
          <a:noFill/>
          <a:effectLst>
            <a:outerShdw dist="35921" dir="2700000" algn="ctr" rotWithShape="0">
              <a:srgbClr val="808080"/>
            </a:outerShdw>
          </a:effectLst>
        </p:spPr>
      </p:pic>
      <p:pic>
        <p:nvPicPr>
          <p:cNvPr id="330829" name="Picture 77" descr="BS00334_"/>
          <p:cNvPicPr>
            <a:picLocks noChangeAspect="1" noChangeArrowheads="1"/>
          </p:cNvPicPr>
          <p:nvPr/>
        </p:nvPicPr>
        <p:blipFill>
          <a:blip r:embed="rId3" cstate="print"/>
          <a:srcRect/>
          <a:stretch>
            <a:fillRect/>
          </a:stretch>
        </p:blipFill>
        <p:spPr bwMode="auto">
          <a:xfrm>
            <a:off x="6934200" y="5715000"/>
            <a:ext cx="498475" cy="454025"/>
          </a:xfrm>
          <a:prstGeom prst="rect">
            <a:avLst/>
          </a:prstGeom>
          <a:noFill/>
          <a:effectLst>
            <a:outerShdw dist="35921" dir="2700000" algn="ctr" rotWithShape="0">
              <a:srgbClr val="808080"/>
            </a:outerShdw>
          </a:effectLst>
        </p:spPr>
      </p:pic>
      <p:sp>
        <p:nvSpPr>
          <p:cNvPr id="330830" name="Line 78"/>
          <p:cNvSpPr>
            <a:spLocks noChangeShapeType="1"/>
          </p:cNvSpPr>
          <p:nvPr/>
        </p:nvSpPr>
        <p:spPr bwMode="auto">
          <a:xfrm flipH="1">
            <a:off x="6324600" y="3886200"/>
            <a:ext cx="457200" cy="1524000"/>
          </a:xfrm>
          <a:prstGeom prst="line">
            <a:avLst/>
          </a:prstGeom>
          <a:noFill/>
          <a:ln w="38100">
            <a:solidFill>
              <a:srgbClr val="CC3300"/>
            </a:solidFill>
            <a:round/>
            <a:headEnd/>
            <a:tailEnd type="triangle" w="med" len="med"/>
          </a:ln>
        </p:spPr>
        <p:txBody>
          <a:bodyPr/>
          <a:lstStyle/>
          <a:p>
            <a:endParaRPr lang="en-US"/>
          </a:p>
        </p:txBody>
      </p:sp>
      <p:sp>
        <p:nvSpPr>
          <p:cNvPr id="330831" name="Line 79"/>
          <p:cNvSpPr>
            <a:spLocks noChangeShapeType="1"/>
          </p:cNvSpPr>
          <p:nvPr/>
        </p:nvSpPr>
        <p:spPr bwMode="auto">
          <a:xfrm flipH="1">
            <a:off x="6629400" y="3886200"/>
            <a:ext cx="152400" cy="1524000"/>
          </a:xfrm>
          <a:prstGeom prst="line">
            <a:avLst/>
          </a:prstGeom>
          <a:noFill/>
          <a:ln w="38100">
            <a:solidFill>
              <a:srgbClr val="CC3300"/>
            </a:solidFill>
            <a:round/>
            <a:headEnd/>
            <a:tailEnd type="triangle" w="med" len="med"/>
          </a:ln>
        </p:spPr>
        <p:txBody>
          <a:bodyPr/>
          <a:lstStyle/>
          <a:p>
            <a:endParaRPr lang="en-US"/>
          </a:p>
        </p:txBody>
      </p:sp>
      <p:sp>
        <p:nvSpPr>
          <p:cNvPr id="330832" name="Line 80"/>
          <p:cNvSpPr>
            <a:spLocks noChangeShapeType="1"/>
          </p:cNvSpPr>
          <p:nvPr/>
        </p:nvSpPr>
        <p:spPr bwMode="auto">
          <a:xfrm>
            <a:off x="6781800" y="3886200"/>
            <a:ext cx="152400" cy="1524000"/>
          </a:xfrm>
          <a:prstGeom prst="line">
            <a:avLst/>
          </a:prstGeom>
          <a:noFill/>
          <a:ln w="38100">
            <a:solidFill>
              <a:srgbClr val="CC3300"/>
            </a:solidFill>
            <a:round/>
            <a:headEnd/>
            <a:tailEnd type="triangle" w="med" len="med"/>
          </a:ln>
        </p:spPr>
        <p:txBody>
          <a:bodyPr/>
          <a:lstStyle/>
          <a:p>
            <a:endParaRPr lang="en-US"/>
          </a:p>
        </p:txBody>
      </p:sp>
      <p:sp>
        <p:nvSpPr>
          <p:cNvPr id="330833" name="Line 81"/>
          <p:cNvSpPr>
            <a:spLocks noChangeShapeType="1"/>
          </p:cNvSpPr>
          <p:nvPr/>
        </p:nvSpPr>
        <p:spPr bwMode="auto">
          <a:xfrm>
            <a:off x="6781800" y="3886200"/>
            <a:ext cx="457200" cy="1524000"/>
          </a:xfrm>
          <a:prstGeom prst="line">
            <a:avLst/>
          </a:prstGeom>
          <a:noFill/>
          <a:ln w="38100">
            <a:solidFill>
              <a:srgbClr val="CC3300"/>
            </a:solidFill>
            <a:round/>
            <a:headEnd/>
            <a:tailEnd type="triangle" w="med" len="med"/>
          </a:ln>
        </p:spPr>
        <p:txBody>
          <a:bodyPr/>
          <a:lstStyle/>
          <a:p>
            <a:endParaRPr lang="en-US"/>
          </a:p>
        </p:txBody>
      </p:sp>
      <p:sp>
        <p:nvSpPr>
          <p:cNvPr id="330834" name="Line 82"/>
          <p:cNvSpPr>
            <a:spLocks noChangeShapeType="1"/>
          </p:cNvSpPr>
          <p:nvPr/>
        </p:nvSpPr>
        <p:spPr bwMode="auto">
          <a:xfrm>
            <a:off x="6781800" y="3886200"/>
            <a:ext cx="762000" cy="1524000"/>
          </a:xfrm>
          <a:prstGeom prst="line">
            <a:avLst/>
          </a:prstGeom>
          <a:noFill/>
          <a:ln w="38100">
            <a:solidFill>
              <a:srgbClr val="CC3300"/>
            </a:solidFill>
            <a:round/>
            <a:headEnd/>
            <a:tailEnd type="triangle" w="med" len="med"/>
          </a:ln>
        </p:spPr>
        <p:txBody>
          <a:bodyPr/>
          <a:lstStyle/>
          <a:p>
            <a:endParaRPr lang="en-US"/>
          </a:p>
        </p:txBody>
      </p:sp>
      <p:sp>
        <p:nvSpPr>
          <p:cNvPr id="330835" name="Line 83"/>
          <p:cNvSpPr>
            <a:spLocks noChangeShapeType="1"/>
          </p:cNvSpPr>
          <p:nvPr/>
        </p:nvSpPr>
        <p:spPr bwMode="auto">
          <a:xfrm flipH="1">
            <a:off x="6172200" y="3886200"/>
            <a:ext cx="609600" cy="1676400"/>
          </a:xfrm>
          <a:prstGeom prst="line">
            <a:avLst/>
          </a:prstGeom>
          <a:noFill/>
          <a:ln w="38100">
            <a:solidFill>
              <a:srgbClr val="CC3300"/>
            </a:solidFill>
            <a:round/>
            <a:headEnd/>
            <a:tailEnd type="triangle" w="med" len="med"/>
          </a:ln>
        </p:spPr>
        <p:txBody>
          <a:bodyPr/>
          <a:lstStyle/>
          <a:p>
            <a:endParaRPr lang="en-US"/>
          </a:p>
        </p:txBody>
      </p:sp>
      <p:sp>
        <p:nvSpPr>
          <p:cNvPr id="330836" name="Line 84"/>
          <p:cNvSpPr>
            <a:spLocks noChangeShapeType="1"/>
          </p:cNvSpPr>
          <p:nvPr/>
        </p:nvSpPr>
        <p:spPr bwMode="auto">
          <a:xfrm>
            <a:off x="6781800" y="3886200"/>
            <a:ext cx="609600" cy="1676400"/>
          </a:xfrm>
          <a:prstGeom prst="line">
            <a:avLst/>
          </a:prstGeom>
          <a:noFill/>
          <a:ln w="38100">
            <a:solidFill>
              <a:srgbClr val="CC3300"/>
            </a:solidFill>
            <a:round/>
            <a:headEnd/>
            <a:tailEnd type="triangle" w="med" len="med"/>
          </a:ln>
        </p:spPr>
        <p:txBody>
          <a:bodyPr/>
          <a:lstStyle/>
          <a:p>
            <a:endParaRPr lang="en-US"/>
          </a:p>
        </p:txBody>
      </p:sp>
      <p:sp>
        <p:nvSpPr>
          <p:cNvPr id="330837" name="Line 85"/>
          <p:cNvSpPr>
            <a:spLocks noChangeShapeType="1"/>
          </p:cNvSpPr>
          <p:nvPr/>
        </p:nvSpPr>
        <p:spPr bwMode="auto">
          <a:xfrm flipH="1">
            <a:off x="6019800" y="3886200"/>
            <a:ext cx="762000" cy="1828800"/>
          </a:xfrm>
          <a:prstGeom prst="line">
            <a:avLst/>
          </a:prstGeom>
          <a:noFill/>
          <a:ln w="38100">
            <a:solidFill>
              <a:srgbClr val="CC3300"/>
            </a:solidFill>
            <a:round/>
            <a:headEnd/>
            <a:tailEnd type="triangle" w="med" len="med"/>
          </a:ln>
        </p:spPr>
        <p:txBody>
          <a:bodyPr/>
          <a:lstStyle/>
          <a:p>
            <a:endParaRPr lang="en-US"/>
          </a:p>
        </p:txBody>
      </p:sp>
      <p:sp>
        <p:nvSpPr>
          <p:cNvPr id="330838" name="Line 86"/>
          <p:cNvSpPr>
            <a:spLocks noChangeShapeType="1"/>
          </p:cNvSpPr>
          <p:nvPr/>
        </p:nvSpPr>
        <p:spPr bwMode="auto">
          <a:xfrm flipH="1">
            <a:off x="6324600" y="3886200"/>
            <a:ext cx="457200" cy="1828800"/>
          </a:xfrm>
          <a:prstGeom prst="line">
            <a:avLst/>
          </a:prstGeom>
          <a:noFill/>
          <a:ln w="38100">
            <a:solidFill>
              <a:srgbClr val="CC3300"/>
            </a:solidFill>
            <a:round/>
            <a:headEnd/>
            <a:tailEnd type="triangle" w="med" len="med"/>
          </a:ln>
        </p:spPr>
        <p:txBody>
          <a:bodyPr/>
          <a:lstStyle/>
          <a:p>
            <a:endParaRPr lang="en-US"/>
          </a:p>
        </p:txBody>
      </p:sp>
      <p:sp>
        <p:nvSpPr>
          <p:cNvPr id="330839" name="Rectangle 87"/>
          <p:cNvSpPr>
            <a:spLocks noChangeArrowheads="1"/>
          </p:cNvSpPr>
          <p:nvPr/>
        </p:nvSpPr>
        <p:spPr bwMode="auto">
          <a:xfrm>
            <a:off x="62484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40" name="Rectangle 88"/>
          <p:cNvSpPr>
            <a:spLocks noChangeArrowheads="1"/>
          </p:cNvSpPr>
          <p:nvPr/>
        </p:nvSpPr>
        <p:spPr bwMode="auto">
          <a:xfrm>
            <a:off x="62484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41" name="Rectangle 89"/>
          <p:cNvSpPr>
            <a:spLocks noChangeArrowheads="1"/>
          </p:cNvSpPr>
          <p:nvPr/>
        </p:nvSpPr>
        <p:spPr bwMode="auto">
          <a:xfrm>
            <a:off x="65532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42" name="Rectangle 90"/>
          <p:cNvSpPr>
            <a:spLocks noChangeArrowheads="1"/>
          </p:cNvSpPr>
          <p:nvPr/>
        </p:nvSpPr>
        <p:spPr bwMode="auto">
          <a:xfrm>
            <a:off x="65532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43" name="Rectangle 91"/>
          <p:cNvSpPr>
            <a:spLocks noChangeArrowheads="1"/>
          </p:cNvSpPr>
          <p:nvPr/>
        </p:nvSpPr>
        <p:spPr bwMode="auto">
          <a:xfrm>
            <a:off x="68580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44" name="Rectangle 92"/>
          <p:cNvSpPr>
            <a:spLocks noChangeArrowheads="1"/>
          </p:cNvSpPr>
          <p:nvPr/>
        </p:nvSpPr>
        <p:spPr bwMode="auto">
          <a:xfrm>
            <a:off x="68580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45" name="Rectangle 93"/>
          <p:cNvSpPr>
            <a:spLocks noChangeArrowheads="1"/>
          </p:cNvSpPr>
          <p:nvPr/>
        </p:nvSpPr>
        <p:spPr bwMode="auto">
          <a:xfrm>
            <a:off x="71628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46" name="Rectangle 94"/>
          <p:cNvSpPr>
            <a:spLocks noChangeArrowheads="1"/>
          </p:cNvSpPr>
          <p:nvPr/>
        </p:nvSpPr>
        <p:spPr bwMode="auto">
          <a:xfrm>
            <a:off x="71628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47" name="Rectangle 95"/>
          <p:cNvSpPr>
            <a:spLocks noChangeArrowheads="1"/>
          </p:cNvSpPr>
          <p:nvPr/>
        </p:nvSpPr>
        <p:spPr bwMode="auto">
          <a:xfrm>
            <a:off x="74676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48" name="Rectangle 96"/>
          <p:cNvSpPr>
            <a:spLocks noChangeArrowheads="1"/>
          </p:cNvSpPr>
          <p:nvPr/>
        </p:nvSpPr>
        <p:spPr bwMode="auto">
          <a:xfrm>
            <a:off x="74676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49" name="Rectangle 97"/>
          <p:cNvSpPr>
            <a:spLocks noChangeArrowheads="1"/>
          </p:cNvSpPr>
          <p:nvPr/>
        </p:nvSpPr>
        <p:spPr bwMode="auto">
          <a:xfrm>
            <a:off x="60960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50" name="Rectangle 98"/>
          <p:cNvSpPr>
            <a:spLocks noChangeArrowheads="1"/>
          </p:cNvSpPr>
          <p:nvPr/>
        </p:nvSpPr>
        <p:spPr bwMode="auto">
          <a:xfrm>
            <a:off x="60960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51" name="Rectangle 99"/>
          <p:cNvSpPr>
            <a:spLocks noChangeArrowheads="1"/>
          </p:cNvSpPr>
          <p:nvPr/>
        </p:nvSpPr>
        <p:spPr bwMode="auto">
          <a:xfrm>
            <a:off x="64008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52" name="Rectangle 100"/>
          <p:cNvSpPr>
            <a:spLocks noChangeArrowheads="1"/>
          </p:cNvSpPr>
          <p:nvPr/>
        </p:nvSpPr>
        <p:spPr bwMode="auto">
          <a:xfrm>
            <a:off x="64008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53" name="Rectangle 101"/>
          <p:cNvSpPr>
            <a:spLocks noChangeArrowheads="1"/>
          </p:cNvSpPr>
          <p:nvPr/>
        </p:nvSpPr>
        <p:spPr bwMode="auto">
          <a:xfrm>
            <a:off x="67056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54" name="Rectangle 102"/>
          <p:cNvSpPr>
            <a:spLocks noChangeArrowheads="1"/>
          </p:cNvSpPr>
          <p:nvPr/>
        </p:nvSpPr>
        <p:spPr bwMode="auto">
          <a:xfrm>
            <a:off x="67056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55" name="Rectangle 103"/>
          <p:cNvSpPr>
            <a:spLocks noChangeArrowheads="1"/>
          </p:cNvSpPr>
          <p:nvPr/>
        </p:nvSpPr>
        <p:spPr bwMode="auto">
          <a:xfrm>
            <a:off x="70104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56" name="Rectangle 104"/>
          <p:cNvSpPr>
            <a:spLocks noChangeArrowheads="1"/>
          </p:cNvSpPr>
          <p:nvPr/>
        </p:nvSpPr>
        <p:spPr bwMode="auto">
          <a:xfrm>
            <a:off x="70104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57" name="Rectangle 105"/>
          <p:cNvSpPr>
            <a:spLocks noChangeArrowheads="1"/>
          </p:cNvSpPr>
          <p:nvPr/>
        </p:nvSpPr>
        <p:spPr bwMode="auto">
          <a:xfrm>
            <a:off x="73152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58" name="Rectangle 106"/>
          <p:cNvSpPr>
            <a:spLocks noChangeArrowheads="1"/>
          </p:cNvSpPr>
          <p:nvPr/>
        </p:nvSpPr>
        <p:spPr bwMode="auto">
          <a:xfrm>
            <a:off x="73152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59" name="Rectangle 107"/>
          <p:cNvSpPr>
            <a:spLocks noChangeArrowheads="1"/>
          </p:cNvSpPr>
          <p:nvPr/>
        </p:nvSpPr>
        <p:spPr bwMode="auto">
          <a:xfrm>
            <a:off x="59436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60" name="Rectangle 108"/>
          <p:cNvSpPr>
            <a:spLocks noChangeArrowheads="1"/>
          </p:cNvSpPr>
          <p:nvPr/>
        </p:nvSpPr>
        <p:spPr bwMode="auto">
          <a:xfrm>
            <a:off x="59436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61" name="Rectangle 109"/>
          <p:cNvSpPr>
            <a:spLocks noChangeArrowheads="1"/>
          </p:cNvSpPr>
          <p:nvPr/>
        </p:nvSpPr>
        <p:spPr bwMode="auto">
          <a:xfrm>
            <a:off x="62484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62" name="Rectangle 110"/>
          <p:cNvSpPr>
            <a:spLocks noChangeArrowheads="1"/>
          </p:cNvSpPr>
          <p:nvPr/>
        </p:nvSpPr>
        <p:spPr bwMode="auto">
          <a:xfrm>
            <a:off x="62484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63" name="Rectangle 111"/>
          <p:cNvSpPr>
            <a:spLocks noChangeArrowheads="1"/>
          </p:cNvSpPr>
          <p:nvPr/>
        </p:nvSpPr>
        <p:spPr bwMode="auto">
          <a:xfrm>
            <a:off x="65532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64" name="Rectangle 112"/>
          <p:cNvSpPr>
            <a:spLocks noChangeArrowheads="1"/>
          </p:cNvSpPr>
          <p:nvPr/>
        </p:nvSpPr>
        <p:spPr bwMode="auto">
          <a:xfrm>
            <a:off x="65532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65" name="Rectangle 113"/>
          <p:cNvSpPr>
            <a:spLocks noChangeArrowheads="1"/>
          </p:cNvSpPr>
          <p:nvPr/>
        </p:nvSpPr>
        <p:spPr bwMode="auto">
          <a:xfrm>
            <a:off x="68580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66" name="Rectangle 114"/>
          <p:cNvSpPr>
            <a:spLocks noChangeArrowheads="1"/>
          </p:cNvSpPr>
          <p:nvPr/>
        </p:nvSpPr>
        <p:spPr bwMode="auto">
          <a:xfrm>
            <a:off x="68580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67" name="Rectangle 115"/>
          <p:cNvSpPr>
            <a:spLocks noChangeArrowheads="1"/>
          </p:cNvSpPr>
          <p:nvPr/>
        </p:nvSpPr>
        <p:spPr bwMode="auto">
          <a:xfrm>
            <a:off x="71628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68" name="Rectangle 116"/>
          <p:cNvSpPr>
            <a:spLocks noChangeArrowheads="1"/>
          </p:cNvSpPr>
          <p:nvPr/>
        </p:nvSpPr>
        <p:spPr bwMode="auto">
          <a:xfrm>
            <a:off x="71628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69" name="Freeform 117"/>
          <p:cNvSpPr>
            <a:spLocks/>
          </p:cNvSpPr>
          <p:nvPr/>
        </p:nvSpPr>
        <p:spPr bwMode="auto">
          <a:xfrm>
            <a:off x="6324600" y="5410200"/>
            <a:ext cx="228600" cy="152400"/>
          </a:xfrm>
          <a:custGeom>
            <a:avLst/>
            <a:gdLst>
              <a:gd name="T0" fmla="*/ 0 w 144"/>
              <a:gd name="T1" fmla="*/ 56 h 104"/>
              <a:gd name="T2" fmla="*/ 48 w 144"/>
              <a:gd name="T3" fmla="*/ 8 h 104"/>
              <a:gd name="T4" fmla="*/ 144 w 144"/>
              <a:gd name="T5" fmla="*/ 104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12" y="28"/>
                  <a:pt x="24" y="0"/>
                  <a:pt x="48" y="8"/>
                </a:cubicBezTo>
                <a:cubicBezTo>
                  <a:pt x="72" y="16"/>
                  <a:pt x="108" y="60"/>
                  <a:pt x="144" y="104"/>
                </a:cubicBezTo>
              </a:path>
            </a:pathLst>
          </a:custGeom>
          <a:noFill/>
          <a:ln w="38100" cmpd="sng">
            <a:solidFill>
              <a:srgbClr val="009900"/>
            </a:solidFill>
            <a:round/>
            <a:headEnd type="none" w="med" len="med"/>
            <a:tailEnd type="triangle" w="med" len="med"/>
          </a:ln>
        </p:spPr>
        <p:txBody>
          <a:bodyPr/>
          <a:lstStyle/>
          <a:p>
            <a:endParaRPr lang="en-US"/>
          </a:p>
        </p:txBody>
      </p:sp>
      <p:sp>
        <p:nvSpPr>
          <p:cNvPr id="330870" name="Freeform 118"/>
          <p:cNvSpPr>
            <a:spLocks/>
          </p:cNvSpPr>
          <p:nvPr/>
        </p:nvSpPr>
        <p:spPr bwMode="auto">
          <a:xfrm>
            <a:off x="6629400" y="5410200"/>
            <a:ext cx="228600" cy="152400"/>
          </a:xfrm>
          <a:custGeom>
            <a:avLst/>
            <a:gdLst>
              <a:gd name="T0" fmla="*/ 0 w 144"/>
              <a:gd name="T1" fmla="*/ 56 h 104"/>
              <a:gd name="T2" fmla="*/ 48 w 144"/>
              <a:gd name="T3" fmla="*/ 8 h 104"/>
              <a:gd name="T4" fmla="*/ 144 w 144"/>
              <a:gd name="T5" fmla="*/ 104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12" y="28"/>
                  <a:pt x="24" y="0"/>
                  <a:pt x="48" y="8"/>
                </a:cubicBezTo>
                <a:cubicBezTo>
                  <a:pt x="72" y="16"/>
                  <a:pt x="108" y="60"/>
                  <a:pt x="144" y="104"/>
                </a:cubicBezTo>
              </a:path>
            </a:pathLst>
          </a:custGeom>
          <a:noFill/>
          <a:ln w="38100" cmpd="sng">
            <a:solidFill>
              <a:srgbClr val="009900"/>
            </a:solidFill>
            <a:round/>
            <a:headEnd type="none" w="med" len="med"/>
            <a:tailEnd type="triangle" w="med" len="med"/>
          </a:ln>
        </p:spPr>
        <p:txBody>
          <a:bodyPr/>
          <a:lstStyle/>
          <a:p>
            <a:endParaRPr lang="en-US"/>
          </a:p>
        </p:txBody>
      </p:sp>
      <p:sp>
        <p:nvSpPr>
          <p:cNvPr id="330871" name="Freeform 119"/>
          <p:cNvSpPr>
            <a:spLocks/>
          </p:cNvSpPr>
          <p:nvPr/>
        </p:nvSpPr>
        <p:spPr bwMode="auto">
          <a:xfrm>
            <a:off x="6934200" y="5410200"/>
            <a:ext cx="228600" cy="152400"/>
          </a:xfrm>
          <a:custGeom>
            <a:avLst/>
            <a:gdLst>
              <a:gd name="T0" fmla="*/ 0 w 144"/>
              <a:gd name="T1" fmla="*/ 56 h 104"/>
              <a:gd name="T2" fmla="*/ 48 w 144"/>
              <a:gd name="T3" fmla="*/ 8 h 104"/>
              <a:gd name="T4" fmla="*/ 144 w 144"/>
              <a:gd name="T5" fmla="*/ 104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12" y="28"/>
                  <a:pt x="24" y="0"/>
                  <a:pt x="48" y="8"/>
                </a:cubicBezTo>
                <a:cubicBezTo>
                  <a:pt x="72" y="16"/>
                  <a:pt x="108" y="60"/>
                  <a:pt x="144" y="104"/>
                </a:cubicBezTo>
              </a:path>
            </a:pathLst>
          </a:custGeom>
          <a:noFill/>
          <a:ln w="38100" cmpd="sng">
            <a:solidFill>
              <a:srgbClr val="009900"/>
            </a:solidFill>
            <a:round/>
            <a:headEnd type="none" w="med" len="med"/>
            <a:tailEnd type="triangle" w="med" len="med"/>
          </a:ln>
        </p:spPr>
        <p:txBody>
          <a:bodyPr/>
          <a:lstStyle/>
          <a:p>
            <a:endParaRPr lang="en-US"/>
          </a:p>
        </p:txBody>
      </p:sp>
      <p:sp>
        <p:nvSpPr>
          <p:cNvPr id="330872" name="Freeform 120"/>
          <p:cNvSpPr>
            <a:spLocks/>
          </p:cNvSpPr>
          <p:nvPr/>
        </p:nvSpPr>
        <p:spPr bwMode="auto">
          <a:xfrm>
            <a:off x="6324600" y="5410200"/>
            <a:ext cx="381000" cy="304800"/>
          </a:xfrm>
          <a:custGeom>
            <a:avLst/>
            <a:gdLst>
              <a:gd name="T0" fmla="*/ 0 w 240"/>
              <a:gd name="T1" fmla="*/ 72 h 216"/>
              <a:gd name="T2" fmla="*/ 48 w 240"/>
              <a:gd name="T3" fmla="*/ 24 h 216"/>
              <a:gd name="T4" fmla="*/ 240 w 240"/>
              <a:gd name="T5" fmla="*/ 216 h 216"/>
              <a:gd name="T6" fmla="*/ 0 60000 65536"/>
              <a:gd name="T7" fmla="*/ 0 60000 65536"/>
              <a:gd name="T8" fmla="*/ 0 60000 65536"/>
              <a:gd name="T9" fmla="*/ 0 w 240"/>
              <a:gd name="T10" fmla="*/ 0 h 216"/>
              <a:gd name="T11" fmla="*/ 240 w 240"/>
              <a:gd name="T12" fmla="*/ 216 h 216"/>
            </a:gdLst>
            <a:ahLst/>
            <a:cxnLst>
              <a:cxn ang="T6">
                <a:pos x="T0" y="T1"/>
              </a:cxn>
              <a:cxn ang="T7">
                <a:pos x="T2" y="T3"/>
              </a:cxn>
              <a:cxn ang="T8">
                <a:pos x="T4" y="T5"/>
              </a:cxn>
            </a:cxnLst>
            <a:rect l="T9" t="T10" r="T11" b="T12"/>
            <a:pathLst>
              <a:path w="240" h="216">
                <a:moveTo>
                  <a:pt x="0" y="72"/>
                </a:moveTo>
                <a:cubicBezTo>
                  <a:pt x="4" y="36"/>
                  <a:pt x="8" y="0"/>
                  <a:pt x="48" y="24"/>
                </a:cubicBezTo>
                <a:cubicBezTo>
                  <a:pt x="88" y="48"/>
                  <a:pt x="164" y="132"/>
                  <a:pt x="240" y="216"/>
                </a:cubicBezTo>
              </a:path>
            </a:pathLst>
          </a:custGeom>
          <a:noFill/>
          <a:ln w="38100" cmpd="sng">
            <a:solidFill>
              <a:srgbClr val="009900"/>
            </a:solidFill>
            <a:round/>
            <a:headEnd type="none" w="med" len="med"/>
            <a:tailEnd type="triangle" w="med" len="med"/>
          </a:ln>
        </p:spPr>
        <p:txBody>
          <a:bodyPr/>
          <a:lstStyle/>
          <a:p>
            <a:endParaRPr lang="en-US"/>
          </a:p>
        </p:txBody>
      </p:sp>
      <p:sp>
        <p:nvSpPr>
          <p:cNvPr id="330873" name="Freeform 121"/>
          <p:cNvSpPr>
            <a:spLocks/>
          </p:cNvSpPr>
          <p:nvPr/>
        </p:nvSpPr>
        <p:spPr bwMode="auto">
          <a:xfrm>
            <a:off x="6629400" y="5410200"/>
            <a:ext cx="381000" cy="304800"/>
          </a:xfrm>
          <a:custGeom>
            <a:avLst/>
            <a:gdLst>
              <a:gd name="T0" fmla="*/ 0 w 240"/>
              <a:gd name="T1" fmla="*/ 72 h 216"/>
              <a:gd name="T2" fmla="*/ 48 w 240"/>
              <a:gd name="T3" fmla="*/ 24 h 216"/>
              <a:gd name="T4" fmla="*/ 240 w 240"/>
              <a:gd name="T5" fmla="*/ 216 h 216"/>
              <a:gd name="T6" fmla="*/ 0 60000 65536"/>
              <a:gd name="T7" fmla="*/ 0 60000 65536"/>
              <a:gd name="T8" fmla="*/ 0 60000 65536"/>
              <a:gd name="T9" fmla="*/ 0 w 240"/>
              <a:gd name="T10" fmla="*/ 0 h 216"/>
              <a:gd name="T11" fmla="*/ 240 w 240"/>
              <a:gd name="T12" fmla="*/ 216 h 216"/>
            </a:gdLst>
            <a:ahLst/>
            <a:cxnLst>
              <a:cxn ang="T6">
                <a:pos x="T0" y="T1"/>
              </a:cxn>
              <a:cxn ang="T7">
                <a:pos x="T2" y="T3"/>
              </a:cxn>
              <a:cxn ang="T8">
                <a:pos x="T4" y="T5"/>
              </a:cxn>
            </a:cxnLst>
            <a:rect l="T9" t="T10" r="T11" b="T12"/>
            <a:pathLst>
              <a:path w="240" h="216">
                <a:moveTo>
                  <a:pt x="0" y="72"/>
                </a:moveTo>
                <a:cubicBezTo>
                  <a:pt x="4" y="36"/>
                  <a:pt x="8" y="0"/>
                  <a:pt x="48" y="24"/>
                </a:cubicBezTo>
                <a:cubicBezTo>
                  <a:pt x="88" y="48"/>
                  <a:pt x="164" y="132"/>
                  <a:pt x="240" y="216"/>
                </a:cubicBezTo>
              </a:path>
            </a:pathLst>
          </a:custGeom>
          <a:noFill/>
          <a:ln w="38100" cmpd="sng">
            <a:solidFill>
              <a:srgbClr val="009900"/>
            </a:solidFill>
            <a:round/>
            <a:headEnd type="none" w="med" len="med"/>
            <a:tailEnd type="triangle" w="med" len="med"/>
          </a:ln>
        </p:spPr>
        <p:txBody>
          <a:bodyPr/>
          <a:lstStyle/>
          <a:p>
            <a:endParaRPr lang="en-US"/>
          </a:p>
        </p:txBody>
      </p:sp>
      <p:sp>
        <p:nvSpPr>
          <p:cNvPr id="330874" name="Freeform 122"/>
          <p:cNvSpPr>
            <a:spLocks/>
          </p:cNvSpPr>
          <p:nvPr/>
        </p:nvSpPr>
        <p:spPr bwMode="auto">
          <a:xfrm>
            <a:off x="6934200" y="5410200"/>
            <a:ext cx="381000" cy="304800"/>
          </a:xfrm>
          <a:custGeom>
            <a:avLst/>
            <a:gdLst>
              <a:gd name="T0" fmla="*/ 0 w 240"/>
              <a:gd name="T1" fmla="*/ 72 h 216"/>
              <a:gd name="T2" fmla="*/ 48 w 240"/>
              <a:gd name="T3" fmla="*/ 24 h 216"/>
              <a:gd name="T4" fmla="*/ 240 w 240"/>
              <a:gd name="T5" fmla="*/ 216 h 216"/>
              <a:gd name="T6" fmla="*/ 0 60000 65536"/>
              <a:gd name="T7" fmla="*/ 0 60000 65536"/>
              <a:gd name="T8" fmla="*/ 0 60000 65536"/>
              <a:gd name="T9" fmla="*/ 0 w 240"/>
              <a:gd name="T10" fmla="*/ 0 h 216"/>
              <a:gd name="T11" fmla="*/ 240 w 240"/>
              <a:gd name="T12" fmla="*/ 216 h 216"/>
            </a:gdLst>
            <a:ahLst/>
            <a:cxnLst>
              <a:cxn ang="T6">
                <a:pos x="T0" y="T1"/>
              </a:cxn>
              <a:cxn ang="T7">
                <a:pos x="T2" y="T3"/>
              </a:cxn>
              <a:cxn ang="T8">
                <a:pos x="T4" y="T5"/>
              </a:cxn>
            </a:cxnLst>
            <a:rect l="T9" t="T10" r="T11" b="T12"/>
            <a:pathLst>
              <a:path w="240" h="216">
                <a:moveTo>
                  <a:pt x="0" y="72"/>
                </a:moveTo>
                <a:cubicBezTo>
                  <a:pt x="4" y="36"/>
                  <a:pt x="8" y="0"/>
                  <a:pt x="48" y="24"/>
                </a:cubicBezTo>
                <a:cubicBezTo>
                  <a:pt x="88" y="48"/>
                  <a:pt x="164" y="132"/>
                  <a:pt x="240" y="216"/>
                </a:cubicBezTo>
              </a:path>
            </a:pathLst>
          </a:custGeom>
          <a:noFill/>
          <a:ln w="38100" cmpd="sng">
            <a:solidFill>
              <a:srgbClr val="009900"/>
            </a:solidFill>
            <a:round/>
            <a:headEnd type="none" w="med" len="med"/>
            <a:tailEnd type="triangle" w="med" len="med"/>
          </a:ln>
        </p:spPr>
        <p:txBody>
          <a:bodyPr/>
          <a:lstStyle/>
          <a:p>
            <a:endParaRPr lang="en-US"/>
          </a:p>
        </p:txBody>
      </p:sp>
      <p:sp>
        <p:nvSpPr>
          <p:cNvPr id="330875" name="Freeform 123"/>
          <p:cNvSpPr>
            <a:spLocks/>
          </p:cNvSpPr>
          <p:nvPr/>
        </p:nvSpPr>
        <p:spPr bwMode="auto">
          <a:xfrm>
            <a:off x="7239000" y="5334000"/>
            <a:ext cx="762000" cy="685800"/>
          </a:xfrm>
          <a:custGeom>
            <a:avLst/>
            <a:gdLst>
              <a:gd name="T0" fmla="*/ 0 w 480"/>
              <a:gd name="T1" fmla="*/ 96 h 384"/>
              <a:gd name="T2" fmla="*/ 96 w 480"/>
              <a:gd name="T3" fmla="*/ 48 h 384"/>
              <a:gd name="T4" fmla="*/ 48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0" y="96"/>
                </a:moveTo>
                <a:cubicBezTo>
                  <a:pt x="8" y="48"/>
                  <a:pt x="16" y="0"/>
                  <a:pt x="96" y="48"/>
                </a:cubicBezTo>
                <a:cubicBezTo>
                  <a:pt x="176" y="96"/>
                  <a:pt x="328" y="240"/>
                  <a:pt x="480" y="384"/>
                </a:cubicBezTo>
              </a:path>
            </a:pathLst>
          </a:custGeom>
          <a:noFill/>
          <a:ln w="38100" cap="flat" cmpd="sng">
            <a:solidFill>
              <a:srgbClr val="009900"/>
            </a:solidFill>
            <a:prstDash val="solid"/>
            <a:round/>
            <a:headEnd type="none" w="med" len="med"/>
            <a:tailEnd type="triangle" w="med" len="med"/>
          </a:ln>
        </p:spPr>
        <p:txBody>
          <a:bodyPr/>
          <a:lstStyle/>
          <a:p>
            <a:endParaRPr lang="en-US"/>
          </a:p>
        </p:txBody>
      </p:sp>
      <p:sp>
        <p:nvSpPr>
          <p:cNvPr id="330876" name="Freeform 124"/>
          <p:cNvSpPr>
            <a:spLocks/>
          </p:cNvSpPr>
          <p:nvPr/>
        </p:nvSpPr>
        <p:spPr bwMode="auto">
          <a:xfrm>
            <a:off x="7543800" y="5334000"/>
            <a:ext cx="762000" cy="685800"/>
          </a:xfrm>
          <a:custGeom>
            <a:avLst/>
            <a:gdLst>
              <a:gd name="T0" fmla="*/ 0 w 480"/>
              <a:gd name="T1" fmla="*/ 96 h 384"/>
              <a:gd name="T2" fmla="*/ 96 w 480"/>
              <a:gd name="T3" fmla="*/ 48 h 384"/>
              <a:gd name="T4" fmla="*/ 48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0" y="96"/>
                </a:moveTo>
                <a:cubicBezTo>
                  <a:pt x="8" y="48"/>
                  <a:pt x="16" y="0"/>
                  <a:pt x="96" y="48"/>
                </a:cubicBezTo>
                <a:cubicBezTo>
                  <a:pt x="176" y="96"/>
                  <a:pt x="328" y="240"/>
                  <a:pt x="480" y="384"/>
                </a:cubicBezTo>
              </a:path>
            </a:pathLst>
          </a:custGeom>
          <a:noFill/>
          <a:ln w="38100" cap="flat" cmpd="sng">
            <a:solidFill>
              <a:srgbClr val="009900"/>
            </a:solidFill>
            <a:prstDash val="solid"/>
            <a:round/>
            <a:headEnd type="none" w="med" len="med"/>
            <a:tailEnd type="triangle" w="med" len="med"/>
          </a:ln>
        </p:spPr>
        <p:txBody>
          <a:bodyPr/>
          <a:lstStyle/>
          <a:p>
            <a:endParaRPr lang="en-US"/>
          </a:p>
        </p:txBody>
      </p:sp>
      <p:sp>
        <p:nvSpPr>
          <p:cNvPr id="330877" name="Freeform 125"/>
          <p:cNvSpPr>
            <a:spLocks/>
          </p:cNvSpPr>
          <p:nvPr/>
        </p:nvSpPr>
        <p:spPr bwMode="auto">
          <a:xfrm>
            <a:off x="6172200" y="5486400"/>
            <a:ext cx="762000" cy="685800"/>
          </a:xfrm>
          <a:custGeom>
            <a:avLst/>
            <a:gdLst>
              <a:gd name="T0" fmla="*/ 0 w 480"/>
              <a:gd name="T1" fmla="*/ 96 h 384"/>
              <a:gd name="T2" fmla="*/ 96 w 480"/>
              <a:gd name="T3" fmla="*/ 48 h 384"/>
              <a:gd name="T4" fmla="*/ 48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0" y="96"/>
                </a:moveTo>
                <a:cubicBezTo>
                  <a:pt x="8" y="48"/>
                  <a:pt x="16" y="0"/>
                  <a:pt x="96" y="48"/>
                </a:cubicBezTo>
                <a:cubicBezTo>
                  <a:pt x="176" y="96"/>
                  <a:pt x="328" y="240"/>
                  <a:pt x="480" y="384"/>
                </a:cubicBezTo>
              </a:path>
            </a:pathLst>
          </a:custGeom>
          <a:noFill/>
          <a:ln w="38100" cap="flat" cmpd="sng">
            <a:solidFill>
              <a:srgbClr val="009900"/>
            </a:solidFill>
            <a:prstDash val="solid"/>
            <a:round/>
            <a:headEnd type="none" w="med" len="med"/>
            <a:tailEnd type="triangle" w="med" len="med"/>
          </a:ln>
        </p:spPr>
        <p:txBody>
          <a:bodyPr/>
          <a:lstStyle/>
          <a:p>
            <a:endParaRPr lang="en-US"/>
          </a:p>
        </p:txBody>
      </p:sp>
      <p:sp>
        <p:nvSpPr>
          <p:cNvPr id="330878" name="Freeform 126"/>
          <p:cNvSpPr>
            <a:spLocks/>
          </p:cNvSpPr>
          <p:nvPr/>
        </p:nvSpPr>
        <p:spPr bwMode="auto">
          <a:xfrm>
            <a:off x="6477000" y="5486400"/>
            <a:ext cx="762000" cy="685800"/>
          </a:xfrm>
          <a:custGeom>
            <a:avLst/>
            <a:gdLst>
              <a:gd name="T0" fmla="*/ 0 w 480"/>
              <a:gd name="T1" fmla="*/ 96 h 384"/>
              <a:gd name="T2" fmla="*/ 96 w 480"/>
              <a:gd name="T3" fmla="*/ 48 h 384"/>
              <a:gd name="T4" fmla="*/ 48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0" y="96"/>
                </a:moveTo>
                <a:cubicBezTo>
                  <a:pt x="8" y="48"/>
                  <a:pt x="16" y="0"/>
                  <a:pt x="96" y="48"/>
                </a:cubicBezTo>
                <a:cubicBezTo>
                  <a:pt x="176" y="96"/>
                  <a:pt x="328" y="240"/>
                  <a:pt x="480" y="384"/>
                </a:cubicBezTo>
              </a:path>
            </a:pathLst>
          </a:custGeom>
          <a:noFill/>
          <a:ln w="38100" cap="flat" cmpd="sng">
            <a:solidFill>
              <a:srgbClr val="009900"/>
            </a:solidFill>
            <a:prstDash val="solid"/>
            <a:round/>
            <a:headEnd type="none" w="med" len="med"/>
            <a:tailEnd type="triangle" w="med" len="med"/>
          </a:ln>
        </p:spPr>
        <p:txBody>
          <a:bodyPr/>
          <a:lstStyle/>
          <a:p>
            <a:endParaRPr lang="en-US"/>
          </a:p>
        </p:txBody>
      </p:sp>
      <p:sp>
        <p:nvSpPr>
          <p:cNvPr id="330879" name="Freeform 127"/>
          <p:cNvSpPr>
            <a:spLocks/>
          </p:cNvSpPr>
          <p:nvPr/>
        </p:nvSpPr>
        <p:spPr bwMode="auto">
          <a:xfrm>
            <a:off x="6781800" y="5486400"/>
            <a:ext cx="762000" cy="685800"/>
          </a:xfrm>
          <a:custGeom>
            <a:avLst/>
            <a:gdLst>
              <a:gd name="T0" fmla="*/ 0 w 480"/>
              <a:gd name="T1" fmla="*/ 96 h 384"/>
              <a:gd name="T2" fmla="*/ 96 w 480"/>
              <a:gd name="T3" fmla="*/ 48 h 384"/>
              <a:gd name="T4" fmla="*/ 48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0" y="96"/>
                </a:moveTo>
                <a:cubicBezTo>
                  <a:pt x="8" y="48"/>
                  <a:pt x="16" y="0"/>
                  <a:pt x="96" y="48"/>
                </a:cubicBezTo>
                <a:cubicBezTo>
                  <a:pt x="176" y="96"/>
                  <a:pt x="328" y="240"/>
                  <a:pt x="480" y="384"/>
                </a:cubicBezTo>
              </a:path>
            </a:pathLst>
          </a:custGeom>
          <a:noFill/>
          <a:ln w="38100" cap="flat" cmpd="sng">
            <a:solidFill>
              <a:srgbClr val="009900"/>
            </a:solidFill>
            <a:prstDash val="solid"/>
            <a:round/>
            <a:headEnd type="none" w="med" len="med"/>
            <a:tailEnd type="triangle" w="med" len="med"/>
          </a:ln>
        </p:spPr>
        <p:txBody>
          <a:bodyPr/>
          <a:lstStyle/>
          <a:p>
            <a:endParaRPr lang="en-US"/>
          </a:p>
        </p:txBody>
      </p:sp>
      <p:sp>
        <p:nvSpPr>
          <p:cNvPr id="330880" name="Freeform 128"/>
          <p:cNvSpPr>
            <a:spLocks/>
          </p:cNvSpPr>
          <p:nvPr/>
        </p:nvSpPr>
        <p:spPr bwMode="auto">
          <a:xfrm>
            <a:off x="7086600" y="5486400"/>
            <a:ext cx="762000" cy="685800"/>
          </a:xfrm>
          <a:custGeom>
            <a:avLst/>
            <a:gdLst>
              <a:gd name="T0" fmla="*/ 0 w 480"/>
              <a:gd name="T1" fmla="*/ 96 h 384"/>
              <a:gd name="T2" fmla="*/ 96 w 480"/>
              <a:gd name="T3" fmla="*/ 48 h 384"/>
              <a:gd name="T4" fmla="*/ 48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0" y="96"/>
                </a:moveTo>
                <a:cubicBezTo>
                  <a:pt x="8" y="48"/>
                  <a:pt x="16" y="0"/>
                  <a:pt x="96" y="48"/>
                </a:cubicBezTo>
                <a:cubicBezTo>
                  <a:pt x="176" y="96"/>
                  <a:pt x="328" y="240"/>
                  <a:pt x="480" y="384"/>
                </a:cubicBezTo>
              </a:path>
            </a:pathLst>
          </a:custGeom>
          <a:noFill/>
          <a:ln w="38100" cap="flat" cmpd="sng">
            <a:solidFill>
              <a:srgbClr val="009900"/>
            </a:solidFill>
            <a:prstDash val="solid"/>
            <a:round/>
            <a:headEnd type="none" w="med" len="med"/>
            <a:tailEnd type="triangle" w="med" len="med"/>
          </a:ln>
        </p:spPr>
        <p:txBody>
          <a:bodyPr/>
          <a:lstStyle/>
          <a:p>
            <a:endParaRPr lang="en-US"/>
          </a:p>
        </p:txBody>
      </p:sp>
      <p:sp>
        <p:nvSpPr>
          <p:cNvPr id="330881" name="Rectangle 129"/>
          <p:cNvSpPr>
            <a:spLocks noChangeArrowheads="1"/>
          </p:cNvSpPr>
          <p:nvPr/>
        </p:nvSpPr>
        <p:spPr bwMode="auto">
          <a:xfrm>
            <a:off x="7848600" y="60198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82" name="Rectangle 130"/>
          <p:cNvSpPr>
            <a:spLocks noChangeArrowheads="1"/>
          </p:cNvSpPr>
          <p:nvPr/>
        </p:nvSpPr>
        <p:spPr bwMode="auto">
          <a:xfrm>
            <a:off x="7848600" y="6019800"/>
            <a:ext cx="228600" cy="76200"/>
          </a:xfrm>
          <a:prstGeom prst="rect">
            <a:avLst/>
          </a:prstGeom>
          <a:noFill/>
          <a:ln w="9525">
            <a:solidFill>
              <a:schemeClr val="tx1"/>
            </a:solidFill>
            <a:miter lim="800000"/>
            <a:headEnd/>
            <a:tailEnd/>
          </a:ln>
        </p:spPr>
        <p:txBody>
          <a:bodyPr wrap="none" anchor="ctr"/>
          <a:lstStyle/>
          <a:p>
            <a:endParaRPr lang="en-US"/>
          </a:p>
        </p:txBody>
      </p:sp>
      <p:sp>
        <p:nvSpPr>
          <p:cNvPr id="330883" name="Rectangle 131"/>
          <p:cNvSpPr>
            <a:spLocks noChangeArrowheads="1"/>
          </p:cNvSpPr>
          <p:nvPr/>
        </p:nvSpPr>
        <p:spPr bwMode="auto">
          <a:xfrm>
            <a:off x="8153400" y="60198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84" name="Rectangle 132"/>
          <p:cNvSpPr>
            <a:spLocks noChangeArrowheads="1"/>
          </p:cNvSpPr>
          <p:nvPr/>
        </p:nvSpPr>
        <p:spPr bwMode="auto">
          <a:xfrm>
            <a:off x="8153400" y="6019800"/>
            <a:ext cx="228600" cy="76200"/>
          </a:xfrm>
          <a:prstGeom prst="rect">
            <a:avLst/>
          </a:prstGeom>
          <a:noFill/>
          <a:ln w="9525">
            <a:solidFill>
              <a:schemeClr val="tx1"/>
            </a:solidFill>
            <a:miter lim="800000"/>
            <a:headEnd/>
            <a:tailEnd/>
          </a:ln>
        </p:spPr>
        <p:txBody>
          <a:bodyPr wrap="none" anchor="ctr"/>
          <a:lstStyle/>
          <a:p>
            <a:endParaRPr lang="en-US"/>
          </a:p>
        </p:txBody>
      </p:sp>
      <p:sp>
        <p:nvSpPr>
          <p:cNvPr id="330885" name="Rectangle 133"/>
          <p:cNvSpPr>
            <a:spLocks noChangeArrowheads="1"/>
          </p:cNvSpPr>
          <p:nvPr/>
        </p:nvSpPr>
        <p:spPr bwMode="auto">
          <a:xfrm>
            <a:off x="6781800" y="6172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86" name="Rectangle 134"/>
          <p:cNvSpPr>
            <a:spLocks noChangeArrowheads="1"/>
          </p:cNvSpPr>
          <p:nvPr/>
        </p:nvSpPr>
        <p:spPr bwMode="auto">
          <a:xfrm>
            <a:off x="6781800" y="6172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87" name="Rectangle 135"/>
          <p:cNvSpPr>
            <a:spLocks noChangeArrowheads="1"/>
          </p:cNvSpPr>
          <p:nvPr/>
        </p:nvSpPr>
        <p:spPr bwMode="auto">
          <a:xfrm>
            <a:off x="7086600" y="6172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88" name="Rectangle 136"/>
          <p:cNvSpPr>
            <a:spLocks noChangeArrowheads="1"/>
          </p:cNvSpPr>
          <p:nvPr/>
        </p:nvSpPr>
        <p:spPr bwMode="auto">
          <a:xfrm>
            <a:off x="7086600" y="6172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89" name="Rectangle 137"/>
          <p:cNvSpPr>
            <a:spLocks noChangeArrowheads="1"/>
          </p:cNvSpPr>
          <p:nvPr/>
        </p:nvSpPr>
        <p:spPr bwMode="auto">
          <a:xfrm>
            <a:off x="7391400" y="6172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90" name="Rectangle 138"/>
          <p:cNvSpPr>
            <a:spLocks noChangeArrowheads="1"/>
          </p:cNvSpPr>
          <p:nvPr/>
        </p:nvSpPr>
        <p:spPr bwMode="auto">
          <a:xfrm>
            <a:off x="7391400" y="6172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91" name="Rectangle 139"/>
          <p:cNvSpPr>
            <a:spLocks noChangeArrowheads="1"/>
          </p:cNvSpPr>
          <p:nvPr/>
        </p:nvSpPr>
        <p:spPr bwMode="auto">
          <a:xfrm>
            <a:off x="7696200" y="6172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92" name="Rectangle 140"/>
          <p:cNvSpPr>
            <a:spLocks noChangeArrowheads="1"/>
          </p:cNvSpPr>
          <p:nvPr/>
        </p:nvSpPr>
        <p:spPr bwMode="auto">
          <a:xfrm>
            <a:off x="7696200" y="6172200"/>
            <a:ext cx="228600" cy="76200"/>
          </a:xfrm>
          <a:prstGeom prst="rect">
            <a:avLst/>
          </a:prstGeom>
          <a:noFill/>
          <a:ln w="9525">
            <a:solidFill>
              <a:schemeClr val="tx1"/>
            </a:solidFill>
            <a:miter lim="800000"/>
            <a:headEnd/>
            <a:tailEnd/>
          </a:ln>
        </p:spPr>
        <p:txBody>
          <a:bodyPr wrap="none" anchor="ctr"/>
          <a:lstStyle/>
          <a:p>
            <a:endParaRPr lang="en-US"/>
          </a:p>
        </p:txBody>
      </p:sp>
      <p:sp>
        <p:nvSpPr>
          <p:cNvPr id="54413" name="Rectangle 141"/>
          <p:cNvSpPr>
            <a:spLocks noChangeArrowheads="1"/>
          </p:cNvSpPr>
          <p:nvPr/>
        </p:nvSpPr>
        <p:spPr bwMode="auto">
          <a:xfrm>
            <a:off x="908050" y="6172200"/>
            <a:ext cx="1593850" cy="366713"/>
          </a:xfrm>
          <a:prstGeom prst="rect">
            <a:avLst/>
          </a:prstGeom>
          <a:noFill/>
          <a:ln w="9525">
            <a:noFill/>
            <a:miter lim="800000"/>
            <a:headEnd/>
            <a:tailEnd/>
          </a:ln>
        </p:spPr>
        <p:txBody>
          <a:bodyPr wrap="none">
            <a:spAutoFit/>
          </a:bodyPr>
          <a:lstStyle/>
          <a:p>
            <a:pPr algn="ctr">
              <a:spcBef>
                <a:spcPct val="0"/>
              </a:spcBef>
              <a:buSzTx/>
              <a:buFontTx/>
              <a:buNone/>
            </a:pPr>
            <a:r>
              <a:rPr lang="en-US" b="1" u="sng">
                <a:latin typeface="Arial" charset="0"/>
              </a:rPr>
              <a:t>Client/Server</a:t>
            </a:r>
          </a:p>
        </p:txBody>
      </p:sp>
      <p:sp>
        <p:nvSpPr>
          <p:cNvPr id="54414" name="Rectangle 142"/>
          <p:cNvSpPr>
            <a:spLocks noChangeArrowheads="1"/>
          </p:cNvSpPr>
          <p:nvPr/>
        </p:nvSpPr>
        <p:spPr bwMode="auto">
          <a:xfrm>
            <a:off x="6019800" y="6172200"/>
            <a:ext cx="1504950" cy="366713"/>
          </a:xfrm>
          <a:prstGeom prst="rect">
            <a:avLst/>
          </a:prstGeom>
          <a:noFill/>
          <a:ln w="9525">
            <a:noFill/>
            <a:miter lim="800000"/>
            <a:headEnd/>
            <a:tailEnd/>
          </a:ln>
        </p:spPr>
        <p:txBody>
          <a:bodyPr wrap="none">
            <a:spAutoFit/>
          </a:bodyPr>
          <a:lstStyle/>
          <a:p>
            <a:pPr algn="ctr">
              <a:spcBef>
                <a:spcPct val="0"/>
              </a:spcBef>
              <a:buSzTx/>
              <a:buFontTx/>
              <a:buNone/>
            </a:pPr>
            <a:r>
              <a:rPr lang="en-US" b="1" u="sng">
                <a:latin typeface="Arial" charset="0"/>
              </a:rPr>
              <a:t>Cooperative</a:t>
            </a:r>
          </a:p>
        </p:txBody>
      </p:sp>
      <p:sp>
        <p:nvSpPr>
          <p:cNvPr id="330895" name="Rectangle 143"/>
          <p:cNvSpPr>
            <a:spLocks noChangeArrowheads="1"/>
          </p:cNvSpPr>
          <p:nvPr/>
        </p:nvSpPr>
        <p:spPr bwMode="auto">
          <a:xfrm>
            <a:off x="990600" y="2286000"/>
            <a:ext cx="1600200" cy="679450"/>
          </a:xfrm>
          <a:prstGeom prst="rect">
            <a:avLst/>
          </a:prstGeom>
          <a:solidFill>
            <a:srgbClr val="FFFF99"/>
          </a:solidFill>
          <a:ln w="38100">
            <a:solidFill>
              <a:srgbClr val="CC3300"/>
            </a:solidFill>
            <a:miter lim="800000"/>
            <a:headEnd/>
            <a:tailEnd/>
          </a:ln>
          <a:effectLst>
            <a:outerShdw dist="35921" dir="2700000" algn="ctr" rotWithShape="0">
              <a:schemeClr val="bg2"/>
            </a:outerShdw>
          </a:effectLst>
        </p:spPr>
        <p:txBody>
          <a:bodyPr>
            <a:spAutoFit/>
          </a:bodyPr>
          <a:lstStyle/>
          <a:p>
            <a:pPr>
              <a:spcBef>
                <a:spcPct val="0"/>
              </a:spcBef>
              <a:buSzTx/>
              <a:buFontTx/>
              <a:buNone/>
              <a:defRPr/>
            </a:pPr>
            <a:r>
              <a:rPr lang="en-US" b="1">
                <a:latin typeface="Arial" charset="0"/>
              </a:rPr>
              <a:t>1. </a:t>
            </a:r>
            <a:r>
              <a:rPr lang="en-US" b="1">
                <a:solidFill>
                  <a:srgbClr val="CC3300"/>
                </a:solidFill>
                <a:latin typeface="Arial" charset="0"/>
              </a:rPr>
              <a:t>9h:52m</a:t>
            </a:r>
          </a:p>
          <a:p>
            <a:pPr>
              <a:spcBef>
                <a:spcPct val="0"/>
              </a:spcBef>
              <a:buSzTx/>
              <a:buFontTx/>
              <a:buNone/>
              <a:defRPr/>
            </a:pPr>
            <a:r>
              <a:rPr lang="en-US" b="1">
                <a:latin typeface="Arial" charset="0"/>
              </a:rPr>
              <a:t>2. </a:t>
            </a:r>
            <a:r>
              <a:rPr lang="en-US" b="1">
                <a:solidFill>
                  <a:srgbClr val="CC3300"/>
                </a:solidFill>
                <a:latin typeface="Arial" charset="0"/>
              </a:rPr>
              <a:t>14h:48m</a:t>
            </a:r>
          </a:p>
        </p:txBody>
      </p:sp>
      <p:sp>
        <p:nvSpPr>
          <p:cNvPr id="330896" name="Rectangle 144"/>
          <p:cNvSpPr>
            <a:spLocks noChangeArrowheads="1"/>
          </p:cNvSpPr>
          <p:nvPr/>
        </p:nvSpPr>
        <p:spPr bwMode="auto">
          <a:xfrm>
            <a:off x="6019800" y="2286000"/>
            <a:ext cx="1600200" cy="679450"/>
          </a:xfrm>
          <a:prstGeom prst="rect">
            <a:avLst/>
          </a:prstGeom>
          <a:solidFill>
            <a:srgbClr val="FFFF99"/>
          </a:solidFill>
          <a:ln w="38100">
            <a:solidFill>
              <a:srgbClr val="CC3300"/>
            </a:solidFill>
            <a:miter lim="800000"/>
            <a:headEnd/>
            <a:tailEnd/>
          </a:ln>
          <a:effectLst>
            <a:outerShdw dist="35921" dir="2700000" algn="ctr" rotWithShape="0">
              <a:schemeClr val="bg2"/>
            </a:outerShdw>
          </a:effectLst>
        </p:spPr>
        <p:txBody>
          <a:bodyPr>
            <a:spAutoFit/>
          </a:bodyPr>
          <a:lstStyle/>
          <a:p>
            <a:pPr>
              <a:spcBef>
                <a:spcPct val="0"/>
              </a:spcBef>
              <a:buSzTx/>
              <a:buFontTx/>
              <a:buNone/>
              <a:defRPr/>
            </a:pPr>
            <a:r>
              <a:rPr lang="en-US" b="1">
                <a:latin typeface="Arial" charset="0"/>
              </a:rPr>
              <a:t>1.</a:t>
            </a:r>
            <a:r>
              <a:rPr lang="en-US" b="1">
                <a:solidFill>
                  <a:srgbClr val="CC3300"/>
                </a:solidFill>
                <a:latin typeface="Arial" charset="0"/>
              </a:rPr>
              <a:t> 52s</a:t>
            </a:r>
          </a:p>
          <a:p>
            <a:pPr>
              <a:spcBef>
                <a:spcPct val="0"/>
              </a:spcBef>
              <a:buSzTx/>
              <a:buFontTx/>
              <a:buNone/>
              <a:defRPr/>
            </a:pPr>
            <a:r>
              <a:rPr lang="en-US" b="1">
                <a:latin typeface="Arial" charset="0"/>
              </a:rPr>
              <a:t>2.</a:t>
            </a:r>
            <a:r>
              <a:rPr lang="en-US" b="1">
                <a:solidFill>
                  <a:srgbClr val="CC3300"/>
                </a:solidFill>
                <a:latin typeface="Arial" charset="0"/>
              </a:rPr>
              <a:t> 09m:54s</a:t>
            </a:r>
          </a:p>
        </p:txBody>
      </p:sp>
      <p:sp>
        <p:nvSpPr>
          <p:cNvPr id="330897" name="Rectangle 145"/>
          <p:cNvSpPr>
            <a:spLocks noChangeArrowheads="1"/>
          </p:cNvSpPr>
          <p:nvPr/>
        </p:nvSpPr>
        <p:spPr bwMode="auto">
          <a:xfrm>
            <a:off x="2743200" y="1371600"/>
            <a:ext cx="3124200" cy="2327275"/>
          </a:xfrm>
          <a:prstGeom prst="rect">
            <a:avLst/>
          </a:prstGeom>
          <a:solidFill>
            <a:srgbClr val="FFFF99"/>
          </a:solidFill>
          <a:ln w="38100">
            <a:solidFill>
              <a:srgbClr val="CC3300"/>
            </a:solidFill>
            <a:miter lim="800000"/>
            <a:headEnd/>
            <a:tailEnd/>
          </a:ln>
          <a:effectLst>
            <a:outerShdw dist="35921" dir="2700000" algn="ctr" rotWithShape="0">
              <a:schemeClr val="bg2"/>
            </a:outerShdw>
          </a:effectLst>
        </p:spPr>
        <p:txBody>
          <a:bodyPr>
            <a:spAutoFit/>
          </a:bodyPr>
          <a:lstStyle/>
          <a:p>
            <a:pPr>
              <a:spcBef>
                <a:spcPct val="0"/>
              </a:spcBef>
              <a:buSzTx/>
              <a:buFontTx/>
              <a:buNone/>
              <a:defRPr/>
            </a:pPr>
            <a:r>
              <a:rPr lang="en-US">
                <a:latin typeface="Arial" charset="0"/>
              </a:rPr>
              <a:t>Source server: </a:t>
            </a:r>
            <a:r>
              <a:rPr lang="en-US" b="1">
                <a:solidFill>
                  <a:srgbClr val="CC3300"/>
                </a:solidFill>
                <a:latin typeface="Arial" charset="0"/>
              </a:rPr>
              <a:t>100 Mb/s</a:t>
            </a:r>
            <a:endParaRPr lang="en-US">
              <a:latin typeface="Arial" charset="0"/>
            </a:endParaRPr>
          </a:p>
          <a:p>
            <a:pPr>
              <a:spcBef>
                <a:spcPct val="0"/>
              </a:spcBef>
              <a:buSzTx/>
              <a:buFontTx/>
              <a:buNone/>
              <a:defRPr/>
            </a:pPr>
            <a:r>
              <a:rPr lang="en-US">
                <a:latin typeface="Arial" charset="0"/>
              </a:rPr>
              <a:t>Clients: </a:t>
            </a:r>
            <a:r>
              <a:rPr lang="en-US" b="1">
                <a:solidFill>
                  <a:srgbClr val="CC3300"/>
                </a:solidFill>
                <a:latin typeface="Arial" charset="0"/>
              </a:rPr>
              <a:t>10 Mb/s</a:t>
            </a:r>
            <a:endParaRPr lang="en-US">
              <a:latin typeface="Arial" charset="0"/>
            </a:endParaRPr>
          </a:p>
          <a:p>
            <a:pPr>
              <a:spcBef>
                <a:spcPct val="0"/>
              </a:spcBef>
              <a:buSzTx/>
              <a:buFontTx/>
              <a:buNone/>
              <a:defRPr/>
            </a:pPr>
            <a:r>
              <a:rPr lang="en-US" b="1" u="sng">
                <a:latin typeface="Arial" charset="0"/>
              </a:rPr>
              <a:t>1. Antivirus update</a:t>
            </a:r>
          </a:p>
          <a:p>
            <a:pPr>
              <a:spcBef>
                <a:spcPct val="0"/>
              </a:spcBef>
              <a:buSzTx/>
              <a:buFontTx/>
              <a:buNone/>
              <a:defRPr/>
            </a:pPr>
            <a:r>
              <a:rPr lang="en-US" b="1">
                <a:solidFill>
                  <a:srgbClr val="CC3300"/>
                </a:solidFill>
                <a:latin typeface="Arial" charset="0"/>
              </a:rPr>
              <a:t>100,000</a:t>
            </a:r>
            <a:r>
              <a:rPr lang="en-US">
                <a:latin typeface="Arial" charset="0"/>
              </a:rPr>
              <a:t> clients</a:t>
            </a:r>
          </a:p>
          <a:p>
            <a:pPr>
              <a:spcBef>
                <a:spcPct val="0"/>
              </a:spcBef>
              <a:buSzTx/>
              <a:buFontTx/>
              <a:buNone/>
              <a:defRPr/>
            </a:pPr>
            <a:r>
              <a:rPr lang="en-US">
                <a:latin typeface="Arial" charset="0"/>
              </a:rPr>
              <a:t>File: </a:t>
            </a:r>
            <a:r>
              <a:rPr lang="en-US" b="1">
                <a:solidFill>
                  <a:srgbClr val="CC3300"/>
                </a:solidFill>
                <a:latin typeface="Arial" charset="0"/>
              </a:rPr>
              <a:t>4 MB</a:t>
            </a:r>
          </a:p>
          <a:p>
            <a:pPr>
              <a:spcBef>
                <a:spcPct val="0"/>
              </a:spcBef>
              <a:buSzTx/>
              <a:buFontTx/>
              <a:buNone/>
              <a:defRPr/>
            </a:pPr>
            <a:r>
              <a:rPr lang="en-US" b="1" u="sng">
                <a:latin typeface="Arial" charset="0"/>
              </a:rPr>
              <a:t>2. Daily database update</a:t>
            </a:r>
          </a:p>
          <a:p>
            <a:pPr>
              <a:spcBef>
                <a:spcPct val="0"/>
              </a:spcBef>
              <a:buSzTx/>
              <a:buFontTx/>
              <a:buNone/>
              <a:defRPr/>
            </a:pPr>
            <a:r>
              <a:rPr lang="en-US" b="1">
                <a:solidFill>
                  <a:srgbClr val="CC3300"/>
                </a:solidFill>
                <a:latin typeface="Arial" charset="0"/>
              </a:rPr>
              <a:t>1000</a:t>
            </a:r>
            <a:r>
              <a:rPr lang="en-US">
                <a:latin typeface="Arial" charset="0"/>
              </a:rPr>
              <a:t> clients</a:t>
            </a:r>
          </a:p>
          <a:p>
            <a:pPr>
              <a:spcBef>
                <a:spcPct val="0"/>
              </a:spcBef>
              <a:buSzTx/>
              <a:buFontTx/>
              <a:buNone/>
              <a:defRPr/>
            </a:pPr>
            <a:r>
              <a:rPr lang="en-US">
                <a:latin typeface="Arial" charset="0"/>
              </a:rPr>
              <a:t>File: </a:t>
            </a:r>
            <a:r>
              <a:rPr lang="en-US" b="1">
                <a:solidFill>
                  <a:srgbClr val="CC3300"/>
                </a:solidFill>
                <a:latin typeface="Arial" charset="0"/>
              </a:rPr>
              <a:t>600 MB</a:t>
            </a:r>
          </a:p>
        </p:txBody>
      </p:sp>
      <p:pic>
        <p:nvPicPr>
          <p:cNvPr id="330901" name="Picture 149" descr="j0223542"/>
          <p:cNvPicPr>
            <a:picLocks noChangeAspect="1" noChangeArrowheads="1"/>
          </p:cNvPicPr>
          <p:nvPr/>
        </p:nvPicPr>
        <p:blipFill>
          <a:blip r:embed="rId4" cstate="print"/>
          <a:srcRect/>
          <a:stretch>
            <a:fillRect/>
          </a:stretch>
        </p:blipFill>
        <p:spPr bwMode="auto">
          <a:xfrm>
            <a:off x="1447800" y="3352800"/>
            <a:ext cx="636588" cy="860425"/>
          </a:xfrm>
          <a:prstGeom prst="rect">
            <a:avLst/>
          </a:prstGeom>
          <a:noFill/>
          <a:effectLst>
            <a:outerShdw dist="35921" dir="2700000" algn="ctr" rotWithShape="0">
              <a:srgbClr val="808080"/>
            </a:outerShdw>
          </a:effectLst>
        </p:spPr>
      </p:pic>
      <p:pic>
        <p:nvPicPr>
          <p:cNvPr id="330902" name="Picture 150" descr="j0223542"/>
          <p:cNvPicPr>
            <a:picLocks noChangeAspect="1" noChangeArrowheads="1"/>
          </p:cNvPicPr>
          <p:nvPr/>
        </p:nvPicPr>
        <p:blipFill>
          <a:blip r:embed="rId4" cstate="print"/>
          <a:srcRect/>
          <a:stretch>
            <a:fillRect/>
          </a:stretch>
        </p:blipFill>
        <p:spPr bwMode="auto">
          <a:xfrm>
            <a:off x="6477000" y="3352800"/>
            <a:ext cx="636588" cy="860425"/>
          </a:xfrm>
          <a:prstGeom prst="rect">
            <a:avLst/>
          </a:prstGeom>
          <a:noFill/>
          <a:effectLst>
            <a:outerShdw dist="35921" dir="2700000" algn="ctr" rotWithShape="0">
              <a:srgbClr val="808080"/>
            </a:outerShdw>
          </a:effectLst>
        </p:spPr>
      </p:pic>
      <p:sp>
        <p:nvSpPr>
          <p:cNvPr id="148" name="147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30755"/>
                                        </p:tgtEl>
                                        <p:attrNameLst>
                                          <p:attrName>style.opacity</p:attrName>
                                        </p:attrNameLst>
                                      </p:cBhvr>
                                      <p:to>
                                        <p:strVal val="0.5"/>
                                      </p:to>
                                    </p:set>
                                    <p:animEffect filter="image" prLst="opacity: 0.5">
                                      <p:cBhvr rctx="IE">
                                        <p:cTn id="7" dur="indefinite"/>
                                        <p:tgtEl>
                                          <p:spTgt spid="330755"/>
                                        </p:tgtEl>
                                      </p:cBhvr>
                                    </p:animEffect>
                                  </p:childTnLst>
                                </p:cTn>
                              </p:par>
                              <p:par>
                                <p:cTn id="8" presetID="9" presetClass="emph" presetSubtype="0" nodeType="withEffect">
                                  <p:stCondLst>
                                    <p:cond delay="0"/>
                                  </p:stCondLst>
                                  <p:childTnLst>
                                    <p:set>
                                      <p:cBhvr rctx="PPT">
                                        <p:cTn id="9" dur="indefinite"/>
                                        <p:tgtEl>
                                          <p:spTgt spid="330756"/>
                                        </p:tgtEl>
                                        <p:attrNameLst>
                                          <p:attrName>style.opacity</p:attrName>
                                        </p:attrNameLst>
                                      </p:cBhvr>
                                      <p:to>
                                        <p:strVal val="0.5"/>
                                      </p:to>
                                    </p:set>
                                    <p:animEffect filter="image" prLst="opacity: 0.5">
                                      <p:cBhvr rctx="IE">
                                        <p:cTn id="10" dur="indefinite"/>
                                        <p:tgtEl>
                                          <p:spTgt spid="330756"/>
                                        </p:tgtEl>
                                      </p:cBhvr>
                                    </p:animEffect>
                                  </p:childTnLst>
                                </p:cTn>
                              </p:par>
                              <p:par>
                                <p:cTn id="11" presetID="9" presetClass="emph" presetSubtype="0" nodeType="withEffect">
                                  <p:stCondLst>
                                    <p:cond delay="0"/>
                                  </p:stCondLst>
                                  <p:childTnLst>
                                    <p:set>
                                      <p:cBhvr rctx="PPT">
                                        <p:cTn id="12" dur="indefinite"/>
                                        <p:tgtEl>
                                          <p:spTgt spid="330757"/>
                                        </p:tgtEl>
                                        <p:attrNameLst>
                                          <p:attrName>style.opacity</p:attrName>
                                        </p:attrNameLst>
                                      </p:cBhvr>
                                      <p:to>
                                        <p:strVal val="0.5"/>
                                      </p:to>
                                    </p:set>
                                    <p:animEffect filter="image" prLst="opacity: 0.5">
                                      <p:cBhvr rctx="IE">
                                        <p:cTn id="13" dur="indefinite"/>
                                        <p:tgtEl>
                                          <p:spTgt spid="330757"/>
                                        </p:tgtEl>
                                      </p:cBhvr>
                                    </p:animEffect>
                                  </p:childTnLst>
                                </p:cTn>
                              </p:par>
                              <p:par>
                                <p:cTn id="14" presetID="9" presetClass="emph" presetSubtype="0" nodeType="withEffect">
                                  <p:stCondLst>
                                    <p:cond delay="0"/>
                                  </p:stCondLst>
                                  <p:childTnLst>
                                    <p:set>
                                      <p:cBhvr rctx="PPT">
                                        <p:cTn id="15" dur="indefinite"/>
                                        <p:tgtEl>
                                          <p:spTgt spid="330758"/>
                                        </p:tgtEl>
                                        <p:attrNameLst>
                                          <p:attrName>style.opacity</p:attrName>
                                        </p:attrNameLst>
                                      </p:cBhvr>
                                      <p:to>
                                        <p:strVal val="0.5"/>
                                      </p:to>
                                    </p:set>
                                    <p:animEffect filter="image" prLst="opacity: 0.5">
                                      <p:cBhvr rctx="IE">
                                        <p:cTn id="16" dur="indefinite"/>
                                        <p:tgtEl>
                                          <p:spTgt spid="330758"/>
                                        </p:tgtEl>
                                      </p:cBhvr>
                                    </p:animEffect>
                                  </p:childTnLst>
                                </p:cTn>
                              </p:par>
                              <p:par>
                                <p:cTn id="17" presetID="9" presetClass="emph" presetSubtype="0" nodeType="withEffect">
                                  <p:stCondLst>
                                    <p:cond delay="0"/>
                                  </p:stCondLst>
                                  <p:childTnLst>
                                    <p:set>
                                      <p:cBhvr rctx="PPT">
                                        <p:cTn id="18" dur="indefinite"/>
                                        <p:tgtEl>
                                          <p:spTgt spid="330759"/>
                                        </p:tgtEl>
                                        <p:attrNameLst>
                                          <p:attrName>style.opacity</p:attrName>
                                        </p:attrNameLst>
                                      </p:cBhvr>
                                      <p:to>
                                        <p:strVal val="0.5"/>
                                      </p:to>
                                    </p:set>
                                    <p:animEffect filter="image" prLst="opacity: 0.5">
                                      <p:cBhvr rctx="IE">
                                        <p:cTn id="19" dur="indefinite"/>
                                        <p:tgtEl>
                                          <p:spTgt spid="330759"/>
                                        </p:tgtEl>
                                      </p:cBhvr>
                                    </p:animEffect>
                                  </p:childTnLst>
                                </p:cTn>
                              </p:par>
                              <p:par>
                                <p:cTn id="20" presetID="9" presetClass="emph" presetSubtype="0" nodeType="withEffect">
                                  <p:stCondLst>
                                    <p:cond delay="0"/>
                                  </p:stCondLst>
                                  <p:childTnLst>
                                    <p:set>
                                      <p:cBhvr rctx="PPT">
                                        <p:cTn id="21" dur="indefinite"/>
                                        <p:tgtEl>
                                          <p:spTgt spid="330760"/>
                                        </p:tgtEl>
                                        <p:attrNameLst>
                                          <p:attrName>style.opacity</p:attrName>
                                        </p:attrNameLst>
                                      </p:cBhvr>
                                      <p:to>
                                        <p:strVal val="0.5"/>
                                      </p:to>
                                    </p:set>
                                    <p:animEffect filter="image" prLst="opacity: 0.5">
                                      <p:cBhvr rctx="IE">
                                        <p:cTn id="22" dur="indefinite"/>
                                        <p:tgtEl>
                                          <p:spTgt spid="330760"/>
                                        </p:tgtEl>
                                      </p:cBhvr>
                                    </p:animEffect>
                                  </p:childTnLst>
                                </p:cTn>
                              </p:par>
                              <p:par>
                                <p:cTn id="23" presetID="9" presetClass="emph" presetSubtype="0" nodeType="withEffect">
                                  <p:stCondLst>
                                    <p:cond delay="0"/>
                                  </p:stCondLst>
                                  <p:childTnLst>
                                    <p:set>
                                      <p:cBhvr rctx="PPT">
                                        <p:cTn id="24" dur="indefinite"/>
                                        <p:tgtEl>
                                          <p:spTgt spid="330761"/>
                                        </p:tgtEl>
                                        <p:attrNameLst>
                                          <p:attrName>style.opacity</p:attrName>
                                        </p:attrNameLst>
                                      </p:cBhvr>
                                      <p:to>
                                        <p:strVal val="0.5"/>
                                      </p:to>
                                    </p:set>
                                    <p:animEffect filter="image" prLst="opacity: 0.5">
                                      <p:cBhvr rctx="IE">
                                        <p:cTn id="25" dur="indefinite"/>
                                        <p:tgtEl>
                                          <p:spTgt spid="330761"/>
                                        </p:tgtEl>
                                      </p:cBhvr>
                                    </p:animEffect>
                                  </p:childTnLst>
                                </p:cTn>
                              </p:par>
                              <p:par>
                                <p:cTn id="26" presetID="9" presetClass="emph" presetSubtype="0" nodeType="withEffect">
                                  <p:stCondLst>
                                    <p:cond delay="0"/>
                                  </p:stCondLst>
                                  <p:childTnLst>
                                    <p:set>
                                      <p:cBhvr rctx="PPT">
                                        <p:cTn id="27" dur="indefinite"/>
                                        <p:tgtEl>
                                          <p:spTgt spid="330762"/>
                                        </p:tgtEl>
                                        <p:attrNameLst>
                                          <p:attrName>style.opacity</p:attrName>
                                        </p:attrNameLst>
                                      </p:cBhvr>
                                      <p:to>
                                        <p:strVal val="0.5"/>
                                      </p:to>
                                    </p:set>
                                    <p:animEffect filter="image" prLst="opacity: 0.5">
                                      <p:cBhvr rctx="IE">
                                        <p:cTn id="28" dur="indefinite"/>
                                        <p:tgtEl>
                                          <p:spTgt spid="330762"/>
                                        </p:tgtEl>
                                      </p:cBhvr>
                                    </p:animEffect>
                                  </p:childTnLst>
                                </p:cTn>
                              </p:par>
                              <p:par>
                                <p:cTn id="29" presetID="9" presetClass="emph" presetSubtype="0" nodeType="withEffect">
                                  <p:stCondLst>
                                    <p:cond delay="0"/>
                                  </p:stCondLst>
                                  <p:childTnLst>
                                    <p:set>
                                      <p:cBhvr rctx="PPT">
                                        <p:cTn id="30" dur="indefinite"/>
                                        <p:tgtEl>
                                          <p:spTgt spid="330763"/>
                                        </p:tgtEl>
                                        <p:attrNameLst>
                                          <p:attrName>style.opacity</p:attrName>
                                        </p:attrNameLst>
                                      </p:cBhvr>
                                      <p:to>
                                        <p:strVal val="0.5"/>
                                      </p:to>
                                    </p:set>
                                    <p:animEffect filter="image" prLst="opacity: 0.5">
                                      <p:cBhvr rctx="IE">
                                        <p:cTn id="31" dur="indefinite"/>
                                        <p:tgtEl>
                                          <p:spTgt spid="330763"/>
                                        </p:tgtEl>
                                      </p:cBhvr>
                                    </p:animEffect>
                                  </p:childTnLst>
                                </p:cTn>
                              </p:par>
                              <p:par>
                                <p:cTn id="32" presetID="9" presetClass="emph" presetSubtype="0" nodeType="withEffect">
                                  <p:stCondLst>
                                    <p:cond delay="0"/>
                                  </p:stCondLst>
                                  <p:childTnLst>
                                    <p:set>
                                      <p:cBhvr rctx="PPT">
                                        <p:cTn id="33" dur="indefinite"/>
                                        <p:tgtEl>
                                          <p:spTgt spid="330764"/>
                                        </p:tgtEl>
                                        <p:attrNameLst>
                                          <p:attrName>style.opacity</p:attrName>
                                        </p:attrNameLst>
                                      </p:cBhvr>
                                      <p:to>
                                        <p:strVal val="0.5"/>
                                      </p:to>
                                    </p:set>
                                    <p:animEffect filter="image" prLst="opacity: 0.5">
                                      <p:cBhvr rctx="IE">
                                        <p:cTn id="34" dur="indefinite"/>
                                        <p:tgtEl>
                                          <p:spTgt spid="330764"/>
                                        </p:tgtEl>
                                      </p:cBhvr>
                                    </p:animEffect>
                                  </p:childTnLst>
                                </p:cTn>
                              </p:par>
                              <p:par>
                                <p:cTn id="35" presetID="9" presetClass="emph" presetSubtype="0" nodeType="withEffect">
                                  <p:stCondLst>
                                    <p:cond delay="0"/>
                                  </p:stCondLst>
                                  <p:childTnLst>
                                    <p:set>
                                      <p:cBhvr rctx="PPT">
                                        <p:cTn id="36" dur="indefinite"/>
                                        <p:tgtEl>
                                          <p:spTgt spid="330765"/>
                                        </p:tgtEl>
                                        <p:attrNameLst>
                                          <p:attrName>style.opacity</p:attrName>
                                        </p:attrNameLst>
                                      </p:cBhvr>
                                      <p:to>
                                        <p:strVal val="0.5"/>
                                      </p:to>
                                    </p:set>
                                    <p:animEffect filter="image" prLst="opacity: 0.5">
                                      <p:cBhvr rctx="IE">
                                        <p:cTn id="37" dur="indefinite"/>
                                        <p:tgtEl>
                                          <p:spTgt spid="330765"/>
                                        </p:tgtEl>
                                      </p:cBhvr>
                                    </p:animEffect>
                                  </p:childTnLst>
                                </p:cTn>
                              </p:par>
                              <p:par>
                                <p:cTn id="38" presetID="9" presetClass="emph" presetSubtype="0" nodeType="withEffect">
                                  <p:stCondLst>
                                    <p:cond delay="0"/>
                                  </p:stCondLst>
                                  <p:childTnLst>
                                    <p:set>
                                      <p:cBhvr rctx="PPT">
                                        <p:cTn id="39" dur="indefinite"/>
                                        <p:tgtEl>
                                          <p:spTgt spid="330766"/>
                                        </p:tgtEl>
                                        <p:attrNameLst>
                                          <p:attrName>style.opacity</p:attrName>
                                        </p:attrNameLst>
                                      </p:cBhvr>
                                      <p:to>
                                        <p:strVal val="0.5"/>
                                      </p:to>
                                    </p:set>
                                    <p:animEffect filter="image" prLst="opacity: 0.5">
                                      <p:cBhvr rctx="IE">
                                        <p:cTn id="40" dur="indefinite"/>
                                        <p:tgtEl>
                                          <p:spTgt spid="330766"/>
                                        </p:tgtEl>
                                      </p:cBhvr>
                                    </p:animEffect>
                                  </p:childTnLst>
                                </p:cTn>
                              </p:par>
                              <p:par>
                                <p:cTn id="41" presetID="9" presetClass="emph" presetSubtype="0" nodeType="withEffect">
                                  <p:stCondLst>
                                    <p:cond delay="0"/>
                                  </p:stCondLst>
                                  <p:childTnLst>
                                    <p:set>
                                      <p:cBhvr rctx="PPT">
                                        <p:cTn id="42" dur="indefinite"/>
                                        <p:tgtEl>
                                          <p:spTgt spid="330767"/>
                                        </p:tgtEl>
                                        <p:attrNameLst>
                                          <p:attrName>style.opacity</p:attrName>
                                        </p:attrNameLst>
                                      </p:cBhvr>
                                      <p:to>
                                        <p:strVal val="0.5"/>
                                      </p:to>
                                    </p:set>
                                    <p:animEffect filter="image" prLst="opacity: 0.5">
                                      <p:cBhvr rctx="IE">
                                        <p:cTn id="43" dur="indefinite"/>
                                        <p:tgtEl>
                                          <p:spTgt spid="330767"/>
                                        </p:tgtEl>
                                      </p:cBhvr>
                                    </p:animEffect>
                                  </p:childTnLst>
                                </p:cTn>
                              </p:par>
                              <p:par>
                                <p:cTn id="44" presetID="9" presetClass="emph" presetSubtype="0" nodeType="withEffect">
                                  <p:stCondLst>
                                    <p:cond delay="0"/>
                                  </p:stCondLst>
                                  <p:childTnLst>
                                    <p:set>
                                      <p:cBhvr rctx="PPT">
                                        <p:cTn id="45" dur="indefinite"/>
                                        <p:tgtEl>
                                          <p:spTgt spid="330768"/>
                                        </p:tgtEl>
                                        <p:attrNameLst>
                                          <p:attrName>style.opacity</p:attrName>
                                        </p:attrNameLst>
                                      </p:cBhvr>
                                      <p:to>
                                        <p:strVal val="0.5"/>
                                      </p:to>
                                    </p:set>
                                    <p:animEffect filter="image" prLst="opacity: 0.5">
                                      <p:cBhvr rctx="IE">
                                        <p:cTn id="46" dur="indefinite"/>
                                        <p:tgtEl>
                                          <p:spTgt spid="330768"/>
                                        </p:tgtEl>
                                      </p:cBhvr>
                                    </p:animEffect>
                                  </p:childTnLst>
                                </p:cTn>
                              </p:par>
                              <p:par>
                                <p:cTn id="47" presetID="9" presetClass="emph" presetSubtype="0" nodeType="withEffect">
                                  <p:stCondLst>
                                    <p:cond delay="0"/>
                                  </p:stCondLst>
                                  <p:childTnLst>
                                    <p:set>
                                      <p:cBhvr rctx="PPT">
                                        <p:cTn id="48" dur="indefinite"/>
                                        <p:tgtEl>
                                          <p:spTgt spid="330769"/>
                                        </p:tgtEl>
                                        <p:attrNameLst>
                                          <p:attrName>style.opacity</p:attrName>
                                        </p:attrNameLst>
                                      </p:cBhvr>
                                      <p:to>
                                        <p:strVal val="0.5"/>
                                      </p:to>
                                    </p:set>
                                    <p:animEffect filter="image" prLst="opacity: 0.5">
                                      <p:cBhvr rctx="IE">
                                        <p:cTn id="49" dur="indefinite"/>
                                        <p:tgtEl>
                                          <p:spTgt spid="330769"/>
                                        </p:tgtEl>
                                      </p:cBhvr>
                                    </p:animEffect>
                                  </p:childTnLst>
                                </p:cTn>
                              </p:par>
                              <p:par>
                                <p:cTn id="50" presetID="9" presetClass="emph" presetSubtype="0" nodeType="withEffect">
                                  <p:stCondLst>
                                    <p:cond delay="0"/>
                                  </p:stCondLst>
                                  <p:childTnLst>
                                    <p:set>
                                      <p:cBhvr rctx="PPT">
                                        <p:cTn id="51" dur="indefinite"/>
                                        <p:tgtEl>
                                          <p:spTgt spid="330815"/>
                                        </p:tgtEl>
                                        <p:attrNameLst>
                                          <p:attrName>style.opacity</p:attrName>
                                        </p:attrNameLst>
                                      </p:cBhvr>
                                      <p:to>
                                        <p:strVal val="0.5"/>
                                      </p:to>
                                    </p:set>
                                    <p:animEffect filter="image" prLst="opacity: 0.5">
                                      <p:cBhvr rctx="IE">
                                        <p:cTn id="52" dur="indefinite"/>
                                        <p:tgtEl>
                                          <p:spTgt spid="330815"/>
                                        </p:tgtEl>
                                      </p:cBhvr>
                                    </p:animEffect>
                                  </p:childTnLst>
                                </p:cTn>
                              </p:par>
                              <p:par>
                                <p:cTn id="53" presetID="9" presetClass="emph" presetSubtype="0" nodeType="withEffect">
                                  <p:stCondLst>
                                    <p:cond delay="0"/>
                                  </p:stCondLst>
                                  <p:childTnLst>
                                    <p:set>
                                      <p:cBhvr rctx="PPT">
                                        <p:cTn id="54" dur="indefinite"/>
                                        <p:tgtEl>
                                          <p:spTgt spid="330816"/>
                                        </p:tgtEl>
                                        <p:attrNameLst>
                                          <p:attrName>style.opacity</p:attrName>
                                        </p:attrNameLst>
                                      </p:cBhvr>
                                      <p:to>
                                        <p:strVal val="0.5"/>
                                      </p:to>
                                    </p:set>
                                    <p:animEffect filter="image" prLst="opacity: 0.5">
                                      <p:cBhvr rctx="IE">
                                        <p:cTn id="55" dur="indefinite"/>
                                        <p:tgtEl>
                                          <p:spTgt spid="330816"/>
                                        </p:tgtEl>
                                      </p:cBhvr>
                                    </p:animEffect>
                                  </p:childTnLst>
                                </p:cTn>
                              </p:par>
                              <p:par>
                                <p:cTn id="56" presetID="9" presetClass="emph" presetSubtype="0" nodeType="withEffect">
                                  <p:stCondLst>
                                    <p:cond delay="0"/>
                                  </p:stCondLst>
                                  <p:childTnLst>
                                    <p:set>
                                      <p:cBhvr rctx="PPT">
                                        <p:cTn id="57" dur="indefinite"/>
                                        <p:tgtEl>
                                          <p:spTgt spid="330817"/>
                                        </p:tgtEl>
                                        <p:attrNameLst>
                                          <p:attrName>style.opacity</p:attrName>
                                        </p:attrNameLst>
                                      </p:cBhvr>
                                      <p:to>
                                        <p:strVal val="0.5"/>
                                      </p:to>
                                    </p:set>
                                    <p:animEffect filter="image" prLst="opacity: 0.5">
                                      <p:cBhvr rctx="IE">
                                        <p:cTn id="58" dur="indefinite"/>
                                        <p:tgtEl>
                                          <p:spTgt spid="330817"/>
                                        </p:tgtEl>
                                      </p:cBhvr>
                                    </p:animEffect>
                                  </p:childTnLst>
                                </p:cTn>
                              </p:par>
                              <p:par>
                                <p:cTn id="59" presetID="9" presetClass="emph" presetSubtype="0" nodeType="withEffect">
                                  <p:stCondLst>
                                    <p:cond delay="0"/>
                                  </p:stCondLst>
                                  <p:childTnLst>
                                    <p:set>
                                      <p:cBhvr rctx="PPT">
                                        <p:cTn id="60" dur="indefinite"/>
                                        <p:tgtEl>
                                          <p:spTgt spid="330818"/>
                                        </p:tgtEl>
                                        <p:attrNameLst>
                                          <p:attrName>style.opacity</p:attrName>
                                        </p:attrNameLst>
                                      </p:cBhvr>
                                      <p:to>
                                        <p:strVal val="0.5"/>
                                      </p:to>
                                    </p:set>
                                    <p:animEffect filter="image" prLst="opacity: 0.5">
                                      <p:cBhvr rctx="IE">
                                        <p:cTn id="61" dur="indefinite"/>
                                        <p:tgtEl>
                                          <p:spTgt spid="330818"/>
                                        </p:tgtEl>
                                      </p:cBhvr>
                                    </p:animEffect>
                                  </p:childTnLst>
                                </p:cTn>
                              </p:par>
                              <p:par>
                                <p:cTn id="62" presetID="9" presetClass="emph" presetSubtype="0" nodeType="withEffect">
                                  <p:stCondLst>
                                    <p:cond delay="0"/>
                                  </p:stCondLst>
                                  <p:childTnLst>
                                    <p:set>
                                      <p:cBhvr rctx="PPT">
                                        <p:cTn id="63" dur="indefinite"/>
                                        <p:tgtEl>
                                          <p:spTgt spid="330819"/>
                                        </p:tgtEl>
                                        <p:attrNameLst>
                                          <p:attrName>style.opacity</p:attrName>
                                        </p:attrNameLst>
                                      </p:cBhvr>
                                      <p:to>
                                        <p:strVal val="0.5"/>
                                      </p:to>
                                    </p:set>
                                    <p:animEffect filter="image" prLst="opacity: 0.5">
                                      <p:cBhvr rctx="IE">
                                        <p:cTn id="64" dur="indefinite"/>
                                        <p:tgtEl>
                                          <p:spTgt spid="330819"/>
                                        </p:tgtEl>
                                      </p:cBhvr>
                                    </p:animEffect>
                                  </p:childTnLst>
                                </p:cTn>
                              </p:par>
                              <p:par>
                                <p:cTn id="65" presetID="9" presetClass="emph" presetSubtype="0" nodeType="withEffect">
                                  <p:stCondLst>
                                    <p:cond delay="0"/>
                                  </p:stCondLst>
                                  <p:childTnLst>
                                    <p:set>
                                      <p:cBhvr rctx="PPT">
                                        <p:cTn id="66" dur="indefinite"/>
                                        <p:tgtEl>
                                          <p:spTgt spid="330820"/>
                                        </p:tgtEl>
                                        <p:attrNameLst>
                                          <p:attrName>style.opacity</p:attrName>
                                        </p:attrNameLst>
                                      </p:cBhvr>
                                      <p:to>
                                        <p:strVal val="0.5"/>
                                      </p:to>
                                    </p:set>
                                    <p:animEffect filter="image" prLst="opacity: 0.5">
                                      <p:cBhvr rctx="IE">
                                        <p:cTn id="67" dur="indefinite"/>
                                        <p:tgtEl>
                                          <p:spTgt spid="330820"/>
                                        </p:tgtEl>
                                      </p:cBhvr>
                                    </p:animEffect>
                                  </p:childTnLst>
                                </p:cTn>
                              </p:par>
                              <p:par>
                                <p:cTn id="68" presetID="9" presetClass="emph" presetSubtype="0" nodeType="withEffect">
                                  <p:stCondLst>
                                    <p:cond delay="0"/>
                                  </p:stCondLst>
                                  <p:childTnLst>
                                    <p:set>
                                      <p:cBhvr rctx="PPT">
                                        <p:cTn id="69" dur="indefinite"/>
                                        <p:tgtEl>
                                          <p:spTgt spid="330821"/>
                                        </p:tgtEl>
                                        <p:attrNameLst>
                                          <p:attrName>style.opacity</p:attrName>
                                        </p:attrNameLst>
                                      </p:cBhvr>
                                      <p:to>
                                        <p:strVal val="0.5"/>
                                      </p:to>
                                    </p:set>
                                    <p:animEffect filter="image" prLst="opacity: 0.5">
                                      <p:cBhvr rctx="IE">
                                        <p:cTn id="70" dur="indefinite"/>
                                        <p:tgtEl>
                                          <p:spTgt spid="330821"/>
                                        </p:tgtEl>
                                      </p:cBhvr>
                                    </p:animEffect>
                                  </p:childTnLst>
                                </p:cTn>
                              </p:par>
                              <p:par>
                                <p:cTn id="71" presetID="9" presetClass="emph" presetSubtype="0" nodeType="withEffect">
                                  <p:stCondLst>
                                    <p:cond delay="0"/>
                                  </p:stCondLst>
                                  <p:childTnLst>
                                    <p:set>
                                      <p:cBhvr rctx="PPT">
                                        <p:cTn id="72" dur="indefinite"/>
                                        <p:tgtEl>
                                          <p:spTgt spid="330822"/>
                                        </p:tgtEl>
                                        <p:attrNameLst>
                                          <p:attrName>style.opacity</p:attrName>
                                        </p:attrNameLst>
                                      </p:cBhvr>
                                      <p:to>
                                        <p:strVal val="0.5"/>
                                      </p:to>
                                    </p:set>
                                    <p:animEffect filter="image" prLst="opacity: 0.5">
                                      <p:cBhvr rctx="IE">
                                        <p:cTn id="73" dur="indefinite"/>
                                        <p:tgtEl>
                                          <p:spTgt spid="330822"/>
                                        </p:tgtEl>
                                      </p:cBhvr>
                                    </p:animEffect>
                                  </p:childTnLst>
                                </p:cTn>
                              </p:par>
                              <p:par>
                                <p:cTn id="74" presetID="9" presetClass="emph" presetSubtype="0" nodeType="withEffect">
                                  <p:stCondLst>
                                    <p:cond delay="0"/>
                                  </p:stCondLst>
                                  <p:childTnLst>
                                    <p:set>
                                      <p:cBhvr rctx="PPT">
                                        <p:cTn id="75" dur="indefinite"/>
                                        <p:tgtEl>
                                          <p:spTgt spid="330823"/>
                                        </p:tgtEl>
                                        <p:attrNameLst>
                                          <p:attrName>style.opacity</p:attrName>
                                        </p:attrNameLst>
                                      </p:cBhvr>
                                      <p:to>
                                        <p:strVal val="0.5"/>
                                      </p:to>
                                    </p:set>
                                    <p:animEffect filter="image" prLst="opacity: 0.5">
                                      <p:cBhvr rctx="IE">
                                        <p:cTn id="76" dur="indefinite"/>
                                        <p:tgtEl>
                                          <p:spTgt spid="330823"/>
                                        </p:tgtEl>
                                      </p:cBhvr>
                                    </p:animEffect>
                                  </p:childTnLst>
                                </p:cTn>
                              </p:par>
                              <p:par>
                                <p:cTn id="77" presetID="9" presetClass="emph" presetSubtype="0" nodeType="withEffect">
                                  <p:stCondLst>
                                    <p:cond delay="0"/>
                                  </p:stCondLst>
                                  <p:childTnLst>
                                    <p:set>
                                      <p:cBhvr rctx="PPT">
                                        <p:cTn id="78" dur="indefinite"/>
                                        <p:tgtEl>
                                          <p:spTgt spid="330824"/>
                                        </p:tgtEl>
                                        <p:attrNameLst>
                                          <p:attrName>style.opacity</p:attrName>
                                        </p:attrNameLst>
                                      </p:cBhvr>
                                      <p:to>
                                        <p:strVal val="0.5"/>
                                      </p:to>
                                    </p:set>
                                    <p:animEffect filter="image" prLst="opacity: 0.5">
                                      <p:cBhvr rctx="IE">
                                        <p:cTn id="79" dur="indefinite"/>
                                        <p:tgtEl>
                                          <p:spTgt spid="330824"/>
                                        </p:tgtEl>
                                      </p:cBhvr>
                                    </p:animEffect>
                                  </p:childTnLst>
                                </p:cTn>
                              </p:par>
                              <p:par>
                                <p:cTn id="80" presetID="9" presetClass="emph" presetSubtype="0" nodeType="withEffect">
                                  <p:stCondLst>
                                    <p:cond delay="0"/>
                                  </p:stCondLst>
                                  <p:childTnLst>
                                    <p:set>
                                      <p:cBhvr rctx="PPT">
                                        <p:cTn id="81" dur="indefinite"/>
                                        <p:tgtEl>
                                          <p:spTgt spid="330825"/>
                                        </p:tgtEl>
                                        <p:attrNameLst>
                                          <p:attrName>style.opacity</p:attrName>
                                        </p:attrNameLst>
                                      </p:cBhvr>
                                      <p:to>
                                        <p:strVal val="0.5"/>
                                      </p:to>
                                    </p:set>
                                    <p:animEffect filter="image" prLst="opacity: 0.5">
                                      <p:cBhvr rctx="IE">
                                        <p:cTn id="82" dur="indefinite"/>
                                        <p:tgtEl>
                                          <p:spTgt spid="330825"/>
                                        </p:tgtEl>
                                      </p:cBhvr>
                                    </p:animEffect>
                                  </p:childTnLst>
                                </p:cTn>
                              </p:par>
                              <p:par>
                                <p:cTn id="83" presetID="9" presetClass="emph" presetSubtype="0" nodeType="withEffect">
                                  <p:stCondLst>
                                    <p:cond delay="0"/>
                                  </p:stCondLst>
                                  <p:childTnLst>
                                    <p:set>
                                      <p:cBhvr rctx="PPT">
                                        <p:cTn id="84" dur="indefinite"/>
                                        <p:tgtEl>
                                          <p:spTgt spid="330826"/>
                                        </p:tgtEl>
                                        <p:attrNameLst>
                                          <p:attrName>style.opacity</p:attrName>
                                        </p:attrNameLst>
                                      </p:cBhvr>
                                      <p:to>
                                        <p:strVal val="0.5"/>
                                      </p:to>
                                    </p:set>
                                    <p:animEffect filter="image" prLst="opacity: 0.5">
                                      <p:cBhvr rctx="IE">
                                        <p:cTn id="85" dur="indefinite"/>
                                        <p:tgtEl>
                                          <p:spTgt spid="330826"/>
                                        </p:tgtEl>
                                      </p:cBhvr>
                                    </p:animEffect>
                                  </p:childTnLst>
                                </p:cTn>
                              </p:par>
                              <p:par>
                                <p:cTn id="86" presetID="9" presetClass="emph" presetSubtype="0" nodeType="withEffect">
                                  <p:stCondLst>
                                    <p:cond delay="0"/>
                                  </p:stCondLst>
                                  <p:childTnLst>
                                    <p:set>
                                      <p:cBhvr rctx="PPT">
                                        <p:cTn id="87" dur="indefinite"/>
                                        <p:tgtEl>
                                          <p:spTgt spid="330827"/>
                                        </p:tgtEl>
                                        <p:attrNameLst>
                                          <p:attrName>style.opacity</p:attrName>
                                        </p:attrNameLst>
                                      </p:cBhvr>
                                      <p:to>
                                        <p:strVal val="0.5"/>
                                      </p:to>
                                    </p:set>
                                    <p:animEffect filter="image" prLst="opacity: 0.5">
                                      <p:cBhvr rctx="IE">
                                        <p:cTn id="88" dur="indefinite"/>
                                        <p:tgtEl>
                                          <p:spTgt spid="330827"/>
                                        </p:tgtEl>
                                      </p:cBhvr>
                                    </p:animEffect>
                                  </p:childTnLst>
                                </p:cTn>
                              </p:par>
                              <p:par>
                                <p:cTn id="89" presetID="9" presetClass="emph" presetSubtype="0" nodeType="withEffect">
                                  <p:stCondLst>
                                    <p:cond delay="0"/>
                                  </p:stCondLst>
                                  <p:childTnLst>
                                    <p:set>
                                      <p:cBhvr rctx="PPT">
                                        <p:cTn id="90" dur="indefinite"/>
                                        <p:tgtEl>
                                          <p:spTgt spid="330828"/>
                                        </p:tgtEl>
                                        <p:attrNameLst>
                                          <p:attrName>style.opacity</p:attrName>
                                        </p:attrNameLst>
                                      </p:cBhvr>
                                      <p:to>
                                        <p:strVal val="0.5"/>
                                      </p:to>
                                    </p:set>
                                    <p:animEffect filter="image" prLst="opacity: 0.5">
                                      <p:cBhvr rctx="IE">
                                        <p:cTn id="91" dur="indefinite"/>
                                        <p:tgtEl>
                                          <p:spTgt spid="330828"/>
                                        </p:tgtEl>
                                      </p:cBhvr>
                                    </p:animEffect>
                                  </p:childTnLst>
                                </p:cTn>
                              </p:par>
                              <p:par>
                                <p:cTn id="92" presetID="9" presetClass="emph" presetSubtype="0" nodeType="withEffect">
                                  <p:stCondLst>
                                    <p:cond delay="0"/>
                                  </p:stCondLst>
                                  <p:childTnLst>
                                    <p:set>
                                      <p:cBhvr rctx="PPT">
                                        <p:cTn id="93" dur="indefinite"/>
                                        <p:tgtEl>
                                          <p:spTgt spid="330829"/>
                                        </p:tgtEl>
                                        <p:attrNameLst>
                                          <p:attrName>style.opacity</p:attrName>
                                        </p:attrNameLst>
                                      </p:cBhvr>
                                      <p:to>
                                        <p:strVal val="0.5"/>
                                      </p:to>
                                    </p:set>
                                    <p:animEffect filter="image" prLst="opacity: 0.5">
                                      <p:cBhvr rctx="IE">
                                        <p:cTn id="94" dur="indefinite"/>
                                        <p:tgtEl>
                                          <p:spTgt spid="33082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330770"/>
                                        </p:tgtEl>
                                        <p:attrNameLst>
                                          <p:attrName>style.visibility</p:attrName>
                                        </p:attrNameLst>
                                      </p:cBhvr>
                                      <p:to>
                                        <p:strVal val="visible"/>
                                      </p:to>
                                    </p:set>
                                    <p:animEffect transition="in" filter="wipe(up)">
                                      <p:cBhvr>
                                        <p:cTn id="99" dur="500"/>
                                        <p:tgtEl>
                                          <p:spTgt spid="330770"/>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330771"/>
                                        </p:tgtEl>
                                        <p:attrNameLst>
                                          <p:attrName>style.visibility</p:attrName>
                                        </p:attrNameLst>
                                      </p:cBhvr>
                                      <p:to>
                                        <p:strVal val="visible"/>
                                      </p:to>
                                    </p:set>
                                    <p:animEffect transition="in" filter="wipe(up)">
                                      <p:cBhvr>
                                        <p:cTn id="102" dur="500"/>
                                        <p:tgtEl>
                                          <p:spTgt spid="330771"/>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330772"/>
                                        </p:tgtEl>
                                        <p:attrNameLst>
                                          <p:attrName>style.visibility</p:attrName>
                                        </p:attrNameLst>
                                      </p:cBhvr>
                                      <p:to>
                                        <p:strVal val="visible"/>
                                      </p:to>
                                    </p:set>
                                    <p:animEffect transition="in" filter="wipe(up)">
                                      <p:cBhvr>
                                        <p:cTn id="105" dur="500"/>
                                        <p:tgtEl>
                                          <p:spTgt spid="330772"/>
                                        </p:tgtEl>
                                      </p:cBhvr>
                                    </p:animEffect>
                                  </p:childTnLst>
                                </p:cTn>
                              </p:par>
                            </p:childTnLst>
                          </p:cTn>
                        </p:par>
                        <p:par>
                          <p:cTn id="106" fill="hold">
                            <p:stCondLst>
                              <p:cond delay="500"/>
                            </p:stCondLst>
                            <p:childTnLst>
                              <p:par>
                                <p:cTn id="107" presetID="1" presetClass="entr" presetSubtype="0" fill="hold" grpId="0" nodeType="afterEffect">
                                  <p:stCondLst>
                                    <p:cond delay="0"/>
                                  </p:stCondLst>
                                  <p:childTnLst>
                                    <p:set>
                                      <p:cBhvr>
                                        <p:cTn id="108" dur="1" fill="hold">
                                          <p:stCondLst>
                                            <p:cond delay="0"/>
                                          </p:stCondLst>
                                        </p:cTn>
                                        <p:tgtEl>
                                          <p:spTgt spid="330786"/>
                                        </p:tgtEl>
                                        <p:attrNameLst>
                                          <p:attrName>style.visibility</p:attrName>
                                        </p:attrNameLst>
                                      </p:cBhvr>
                                      <p:to>
                                        <p:strVal val="visible"/>
                                      </p:to>
                                    </p:set>
                                  </p:childTnLst>
                                  <p:subTnLst>
                                    <p:set>
                                      <p:cBhvr override="childStyle">
                                        <p:cTn dur="1" fill="hold" display="0" masterRel="nextClick" afterEffect="1"/>
                                        <p:tgtEl>
                                          <p:spTgt spid="330786"/>
                                        </p:tgtEl>
                                        <p:attrNameLst>
                                          <p:attrName>style.visibility</p:attrName>
                                        </p:attrNameLst>
                                      </p:cBhvr>
                                      <p:to>
                                        <p:strVal val="hidden"/>
                                      </p:to>
                                    </p:set>
                                  </p:subTnLst>
                                </p:cTn>
                              </p:par>
                              <p:par>
                                <p:cTn id="109" presetID="22" presetClass="entr" presetSubtype="8" fill="hold" grpId="0" nodeType="withEffect">
                                  <p:stCondLst>
                                    <p:cond delay="0"/>
                                  </p:stCondLst>
                                  <p:childTnLst>
                                    <p:set>
                                      <p:cBhvr>
                                        <p:cTn id="110" dur="1" fill="hold">
                                          <p:stCondLst>
                                            <p:cond delay="0"/>
                                          </p:stCondLst>
                                        </p:cTn>
                                        <p:tgtEl>
                                          <p:spTgt spid="330785"/>
                                        </p:tgtEl>
                                        <p:attrNameLst>
                                          <p:attrName>style.visibility</p:attrName>
                                        </p:attrNameLst>
                                      </p:cBhvr>
                                      <p:to>
                                        <p:strVal val="visible"/>
                                      </p:to>
                                    </p:set>
                                    <p:animEffect transition="in" filter="wipe(left)">
                                      <p:cBhvr>
                                        <p:cTn id="111" dur="1000"/>
                                        <p:tgtEl>
                                          <p:spTgt spid="330785"/>
                                        </p:tgtEl>
                                      </p:cBhvr>
                                    </p:animEffect>
                                  </p:childTnLst>
                                  <p:subTnLst>
                                    <p:set>
                                      <p:cBhvr override="childStyle">
                                        <p:cTn dur="1" fill="hold" display="0" masterRel="nextClick" afterEffect="1"/>
                                        <p:tgtEl>
                                          <p:spTgt spid="330785"/>
                                        </p:tgtEl>
                                        <p:attrNameLst>
                                          <p:attrName>style.visibility</p:attrName>
                                        </p:attrNameLst>
                                      </p:cBhvr>
                                      <p:to>
                                        <p:strVal val="hidden"/>
                                      </p:to>
                                    </p:set>
                                  </p:subTnLst>
                                </p:cTn>
                              </p:par>
                              <p:par>
                                <p:cTn id="112" presetID="1" presetClass="entr" presetSubtype="0" fill="hold" grpId="0" nodeType="withEffect">
                                  <p:stCondLst>
                                    <p:cond delay="0"/>
                                  </p:stCondLst>
                                  <p:childTnLst>
                                    <p:set>
                                      <p:cBhvr>
                                        <p:cTn id="113" dur="1" fill="hold">
                                          <p:stCondLst>
                                            <p:cond delay="0"/>
                                          </p:stCondLst>
                                        </p:cTn>
                                        <p:tgtEl>
                                          <p:spTgt spid="330788"/>
                                        </p:tgtEl>
                                        <p:attrNameLst>
                                          <p:attrName>style.visibility</p:attrName>
                                        </p:attrNameLst>
                                      </p:cBhvr>
                                      <p:to>
                                        <p:strVal val="visible"/>
                                      </p:to>
                                    </p:set>
                                  </p:childTnLst>
                                  <p:subTnLst>
                                    <p:set>
                                      <p:cBhvr override="childStyle">
                                        <p:cTn dur="1" fill="hold" display="0" masterRel="nextClick" afterEffect="1"/>
                                        <p:tgtEl>
                                          <p:spTgt spid="330788"/>
                                        </p:tgtEl>
                                        <p:attrNameLst>
                                          <p:attrName>style.visibility</p:attrName>
                                        </p:attrNameLst>
                                      </p:cBhvr>
                                      <p:to>
                                        <p:strVal val="hidden"/>
                                      </p:to>
                                    </p:set>
                                  </p:subTnLst>
                                </p:cTn>
                              </p:par>
                              <p:par>
                                <p:cTn id="114" presetID="22" presetClass="entr" presetSubtype="8" fill="hold" grpId="0" nodeType="withEffect">
                                  <p:stCondLst>
                                    <p:cond delay="0"/>
                                  </p:stCondLst>
                                  <p:childTnLst>
                                    <p:set>
                                      <p:cBhvr>
                                        <p:cTn id="115" dur="1" fill="hold">
                                          <p:stCondLst>
                                            <p:cond delay="0"/>
                                          </p:stCondLst>
                                        </p:cTn>
                                        <p:tgtEl>
                                          <p:spTgt spid="330787"/>
                                        </p:tgtEl>
                                        <p:attrNameLst>
                                          <p:attrName>style.visibility</p:attrName>
                                        </p:attrNameLst>
                                      </p:cBhvr>
                                      <p:to>
                                        <p:strVal val="visible"/>
                                      </p:to>
                                    </p:set>
                                    <p:animEffect transition="in" filter="wipe(left)">
                                      <p:cBhvr>
                                        <p:cTn id="116" dur="1000"/>
                                        <p:tgtEl>
                                          <p:spTgt spid="330787"/>
                                        </p:tgtEl>
                                      </p:cBhvr>
                                    </p:animEffect>
                                  </p:childTnLst>
                                  <p:subTnLst>
                                    <p:set>
                                      <p:cBhvr override="childStyle">
                                        <p:cTn dur="1" fill="hold" display="0" masterRel="nextClick" afterEffect="1"/>
                                        <p:tgtEl>
                                          <p:spTgt spid="330787"/>
                                        </p:tgtEl>
                                        <p:attrNameLst>
                                          <p:attrName>style.visibility</p:attrName>
                                        </p:attrNameLst>
                                      </p:cBhvr>
                                      <p:to>
                                        <p:strVal val="hidden"/>
                                      </p:to>
                                    </p:set>
                                  </p:subTnLst>
                                </p:cTn>
                              </p:par>
                              <p:par>
                                <p:cTn id="117" presetID="1" presetClass="entr" presetSubtype="0" fill="hold" grpId="0" nodeType="withEffect">
                                  <p:stCondLst>
                                    <p:cond delay="0"/>
                                  </p:stCondLst>
                                  <p:childTnLst>
                                    <p:set>
                                      <p:cBhvr>
                                        <p:cTn id="118" dur="1" fill="hold">
                                          <p:stCondLst>
                                            <p:cond delay="0"/>
                                          </p:stCondLst>
                                        </p:cTn>
                                        <p:tgtEl>
                                          <p:spTgt spid="330790"/>
                                        </p:tgtEl>
                                        <p:attrNameLst>
                                          <p:attrName>style.visibility</p:attrName>
                                        </p:attrNameLst>
                                      </p:cBhvr>
                                      <p:to>
                                        <p:strVal val="visible"/>
                                      </p:to>
                                    </p:set>
                                  </p:childTnLst>
                                  <p:subTnLst>
                                    <p:set>
                                      <p:cBhvr override="childStyle">
                                        <p:cTn dur="1" fill="hold" display="0" masterRel="nextClick" afterEffect="1"/>
                                        <p:tgtEl>
                                          <p:spTgt spid="330790"/>
                                        </p:tgtEl>
                                        <p:attrNameLst>
                                          <p:attrName>style.visibility</p:attrName>
                                        </p:attrNameLst>
                                      </p:cBhvr>
                                      <p:to>
                                        <p:strVal val="hidden"/>
                                      </p:to>
                                    </p:set>
                                  </p:subTnLst>
                                </p:cTn>
                              </p:par>
                              <p:par>
                                <p:cTn id="119" presetID="22" presetClass="entr" presetSubtype="8" fill="hold" grpId="0" nodeType="withEffect">
                                  <p:stCondLst>
                                    <p:cond delay="0"/>
                                  </p:stCondLst>
                                  <p:childTnLst>
                                    <p:set>
                                      <p:cBhvr>
                                        <p:cTn id="120" dur="1" fill="hold">
                                          <p:stCondLst>
                                            <p:cond delay="0"/>
                                          </p:stCondLst>
                                        </p:cTn>
                                        <p:tgtEl>
                                          <p:spTgt spid="330789"/>
                                        </p:tgtEl>
                                        <p:attrNameLst>
                                          <p:attrName>style.visibility</p:attrName>
                                        </p:attrNameLst>
                                      </p:cBhvr>
                                      <p:to>
                                        <p:strVal val="visible"/>
                                      </p:to>
                                    </p:set>
                                    <p:animEffect transition="in" filter="wipe(left)">
                                      <p:cBhvr>
                                        <p:cTn id="121" dur="1000"/>
                                        <p:tgtEl>
                                          <p:spTgt spid="330789"/>
                                        </p:tgtEl>
                                      </p:cBhvr>
                                    </p:animEffect>
                                  </p:childTnLst>
                                  <p:subTnLst>
                                    <p:set>
                                      <p:cBhvr override="childStyle">
                                        <p:cTn dur="1" fill="hold" display="0" masterRel="nextClick" afterEffect="1"/>
                                        <p:tgtEl>
                                          <p:spTgt spid="330789"/>
                                        </p:tgtEl>
                                        <p:attrNameLst>
                                          <p:attrName>style.visibility</p:attrName>
                                        </p:attrNameLst>
                                      </p:cBhvr>
                                      <p:to>
                                        <p:strVal val="hidden"/>
                                      </p:to>
                                    </p:set>
                                  </p:subTnLst>
                                </p:cTn>
                              </p:par>
                            </p:childTnLst>
                          </p:cTn>
                        </p:par>
                        <p:par>
                          <p:cTn id="122" fill="hold">
                            <p:stCondLst>
                              <p:cond delay="1500"/>
                            </p:stCondLst>
                            <p:childTnLst>
                              <p:par>
                                <p:cTn id="123" presetID="1" presetClass="exit" presetSubtype="0" fill="hold" grpId="1" nodeType="afterEffect">
                                  <p:stCondLst>
                                    <p:cond delay="0"/>
                                  </p:stCondLst>
                                  <p:childTnLst>
                                    <p:set>
                                      <p:cBhvr>
                                        <p:cTn id="124" dur="1" fill="hold">
                                          <p:stCondLst>
                                            <p:cond delay="0"/>
                                          </p:stCondLst>
                                        </p:cTn>
                                        <p:tgtEl>
                                          <p:spTgt spid="330770"/>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330771"/>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330772"/>
                                        </p:tgtEl>
                                        <p:attrNameLst>
                                          <p:attrName>style.visibility</p:attrName>
                                        </p:attrNameLst>
                                      </p:cBhvr>
                                      <p:to>
                                        <p:strVal val="hidden"/>
                                      </p:to>
                                    </p:set>
                                  </p:childTnLst>
                                </p:cTn>
                              </p:par>
                            </p:childTnLst>
                          </p:cTn>
                        </p:par>
                        <p:par>
                          <p:cTn id="129" fill="hold">
                            <p:stCondLst>
                              <p:cond delay="1500"/>
                            </p:stCondLst>
                            <p:childTnLst>
                              <p:par>
                                <p:cTn id="130" presetID="9" presetClass="emph" presetSubtype="0" nodeType="afterEffect">
                                  <p:stCondLst>
                                    <p:cond delay="0"/>
                                  </p:stCondLst>
                                  <p:childTnLst>
                                    <p:set>
                                      <p:cBhvr rctx="PPT">
                                        <p:cTn id="131" dur="indefinite"/>
                                        <p:tgtEl>
                                          <p:spTgt spid="330755"/>
                                        </p:tgtEl>
                                        <p:attrNameLst>
                                          <p:attrName>style.opacity</p:attrName>
                                        </p:attrNameLst>
                                      </p:cBhvr>
                                      <p:to>
                                        <p:strVal val="1.0"/>
                                      </p:to>
                                    </p:set>
                                    <p:animEffect filter="image" prLst="opacity: 1.0">
                                      <p:cBhvr rctx="IE">
                                        <p:cTn id="132" dur="indefinite"/>
                                        <p:tgtEl>
                                          <p:spTgt spid="330755"/>
                                        </p:tgtEl>
                                      </p:cBhvr>
                                    </p:animEffect>
                                  </p:childTnLst>
                                </p:cTn>
                              </p:par>
                              <p:par>
                                <p:cTn id="133" presetID="9" presetClass="emph" presetSubtype="0" nodeType="withEffect">
                                  <p:stCondLst>
                                    <p:cond delay="0"/>
                                  </p:stCondLst>
                                  <p:childTnLst>
                                    <p:set>
                                      <p:cBhvr rctx="PPT">
                                        <p:cTn id="134" dur="indefinite"/>
                                        <p:tgtEl>
                                          <p:spTgt spid="330756"/>
                                        </p:tgtEl>
                                        <p:attrNameLst>
                                          <p:attrName>style.opacity</p:attrName>
                                        </p:attrNameLst>
                                      </p:cBhvr>
                                      <p:to>
                                        <p:strVal val="1.0"/>
                                      </p:to>
                                    </p:set>
                                    <p:animEffect filter="image" prLst="opacity: 1.0">
                                      <p:cBhvr rctx="IE">
                                        <p:cTn id="135" dur="indefinite"/>
                                        <p:tgtEl>
                                          <p:spTgt spid="330756"/>
                                        </p:tgtEl>
                                      </p:cBhvr>
                                    </p:animEffect>
                                  </p:childTnLst>
                                </p:cTn>
                              </p:par>
                              <p:par>
                                <p:cTn id="136" presetID="9" presetClass="emph" presetSubtype="0" nodeType="withEffect">
                                  <p:stCondLst>
                                    <p:cond delay="0"/>
                                  </p:stCondLst>
                                  <p:childTnLst>
                                    <p:set>
                                      <p:cBhvr rctx="PPT">
                                        <p:cTn id="137" dur="indefinite"/>
                                        <p:tgtEl>
                                          <p:spTgt spid="330757"/>
                                        </p:tgtEl>
                                        <p:attrNameLst>
                                          <p:attrName>style.opacity</p:attrName>
                                        </p:attrNameLst>
                                      </p:cBhvr>
                                      <p:to>
                                        <p:strVal val="1.0"/>
                                      </p:to>
                                    </p:set>
                                    <p:animEffect filter="image" prLst="opacity: 1.0">
                                      <p:cBhvr rctx="IE">
                                        <p:cTn id="138" dur="indefinite"/>
                                        <p:tgtEl>
                                          <p:spTgt spid="330757"/>
                                        </p:tgtEl>
                                      </p:cBhvr>
                                    </p:animEffect>
                                  </p:childTnLst>
                                </p:cTn>
                              </p:par>
                            </p:childTnLst>
                          </p:cTn>
                        </p:par>
                        <p:par>
                          <p:cTn id="139" fill="hold">
                            <p:stCondLst>
                              <p:cond delay="1500"/>
                            </p:stCondLst>
                            <p:childTnLst>
                              <p:par>
                                <p:cTn id="140" presetID="22" presetClass="entr" presetSubtype="1" fill="hold" grpId="0" nodeType="afterEffect">
                                  <p:stCondLst>
                                    <p:cond delay="0"/>
                                  </p:stCondLst>
                                  <p:childTnLst>
                                    <p:set>
                                      <p:cBhvr>
                                        <p:cTn id="141" dur="1" fill="hold">
                                          <p:stCondLst>
                                            <p:cond delay="0"/>
                                          </p:stCondLst>
                                        </p:cTn>
                                        <p:tgtEl>
                                          <p:spTgt spid="330773"/>
                                        </p:tgtEl>
                                        <p:attrNameLst>
                                          <p:attrName>style.visibility</p:attrName>
                                        </p:attrNameLst>
                                      </p:cBhvr>
                                      <p:to>
                                        <p:strVal val="visible"/>
                                      </p:to>
                                    </p:set>
                                    <p:animEffect transition="in" filter="wipe(up)">
                                      <p:cBhvr>
                                        <p:cTn id="142" dur="500"/>
                                        <p:tgtEl>
                                          <p:spTgt spid="330773"/>
                                        </p:tgtEl>
                                      </p:cBhvr>
                                    </p:animEffect>
                                  </p:childTnLst>
                                </p:cTn>
                              </p:par>
                              <p:par>
                                <p:cTn id="143" presetID="22" presetClass="entr" presetSubtype="1" fill="hold" grpId="0" nodeType="withEffect">
                                  <p:stCondLst>
                                    <p:cond delay="0"/>
                                  </p:stCondLst>
                                  <p:childTnLst>
                                    <p:set>
                                      <p:cBhvr>
                                        <p:cTn id="144" dur="1" fill="hold">
                                          <p:stCondLst>
                                            <p:cond delay="0"/>
                                          </p:stCondLst>
                                        </p:cTn>
                                        <p:tgtEl>
                                          <p:spTgt spid="330774"/>
                                        </p:tgtEl>
                                        <p:attrNameLst>
                                          <p:attrName>style.visibility</p:attrName>
                                        </p:attrNameLst>
                                      </p:cBhvr>
                                      <p:to>
                                        <p:strVal val="visible"/>
                                      </p:to>
                                    </p:set>
                                    <p:animEffect transition="in" filter="wipe(up)">
                                      <p:cBhvr>
                                        <p:cTn id="145" dur="500"/>
                                        <p:tgtEl>
                                          <p:spTgt spid="330774"/>
                                        </p:tgtEl>
                                      </p:cBhvr>
                                    </p:animEffect>
                                  </p:childTnLst>
                                </p:cTn>
                              </p:par>
                              <p:par>
                                <p:cTn id="146" presetID="22" presetClass="entr" presetSubtype="1" fill="hold" grpId="0" nodeType="withEffect">
                                  <p:stCondLst>
                                    <p:cond delay="0"/>
                                  </p:stCondLst>
                                  <p:childTnLst>
                                    <p:set>
                                      <p:cBhvr>
                                        <p:cTn id="147" dur="1" fill="hold">
                                          <p:stCondLst>
                                            <p:cond delay="0"/>
                                          </p:stCondLst>
                                        </p:cTn>
                                        <p:tgtEl>
                                          <p:spTgt spid="330775"/>
                                        </p:tgtEl>
                                        <p:attrNameLst>
                                          <p:attrName>style.visibility</p:attrName>
                                        </p:attrNameLst>
                                      </p:cBhvr>
                                      <p:to>
                                        <p:strVal val="visible"/>
                                      </p:to>
                                    </p:set>
                                    <p:animEffect transition="in" filter="wipe(up)">
                                      <p:cBhvr>
                                        <p:cTn id="148" dur="500"/>
                                        <p:tgtEl>
                                          <p:spTgt spid="330775"/>
                                        </p:tgtEl>
                                      </p:cBhvr>
                                    </p:animEffect>
                                  </p:childTnLst>
                                </p:cTn>
                              </p:par>
                            </p:childTnLst>
                          </p:cTn>
                        </p:par>
                        <p:par>
                          <p:cTn id="149" fill="hold">
                            <p:stCondLst>
                              <p:cond delay="2000"/>
                            </p:stCondLst>
                            <p:childTnLst>
                              <p:par>
                                <p:cTn id="150" presetID="1" presetClass="entr" presetSubtype="0" fill="hold" grpId="0" nodeType="afterEffect">
                                  <p:stCondLst>
                                    <p:cond delay="0"/>
                                  </p:stCondLst>
                                  <p:childTnLst>
                                    <p:set>
                                      <p:cBhvr>
                                        <p:cTn id="151" dur="1" fill="hold">
                                          <p:stCondLst>
                                            <p:cond delay="0"/>
                                          </p:stCondLst>
                                        </p:cTn>
                                        <p:tgtEl>
                                          <p:spTgt spid="330792"/>
                                        </p:tgtEl>
                                        <p:attrNameLst>
                                          <p:attrName>style.visibility</p:attrName>
                                        </p:attrNameLst>
                                      </p:cBhvr>
                                      <p:to>
                                        <p:strVal val="visible"/>
                                      </p:to>
                                    </p:set>
                                  </p:childTnLst>
                                  <p:subTnLst>
                                    <p:set>
                                      <p:cBhvr override="childStyle">
                                        <p:cTn dur="1" fill="hold" display="0" masterRel="nextClick" afterEffect="1"/>
                                        <p:tgtEl>
                                          <p:spTgt spid="330792"/>
                                        </p:tgtEl>
                                        <p:attrNameLst>
                                          <p:attrName>style.visibility</p:attrName>
                                        </p:attrNameLst>
                                      </p:cBhvr>
                                      <p:to>
                                        <p:strVal val="hidden"/>
                                      </p:to>
                                    </p:set>
                                  </p:subTnLst>
                                </p:cTn>
                              </p:par>
                              <p:par>
                                <p:cTn id="152" presetID="22" presetClass="entr" presetSubtype="8" fill="hold" grpId="0" nodeType="withEffect">
                                  <p:stCondLst>
                                    <p:cond delay="0"/>
                                  </p:stCondLst>
                                  <p:childTnLst>
                                    <p:set>
                                      <p:cBhvr>
                                        <p:cTn id="153" dur="1" fill="hold">
                                          <p:stCondLst>
                                            <p:cond delay="0"/>
                                          </p:stCondLst>
                                        </p:cTn>
                                        <p:tgtEl>
                                          <p:spTgt spid="330791"/>
                                        </p:tgtEl>
                                        <p:attrNameLst>
                                          <p:attrName>style.visibility</p:attrName>
                                        </p:attrNameLst>
                                      </p:cBhvr>
                                      <p:to>
                                        <p:strVal val="visible"/>
                                      </p:to>
                                    </p:set>
                                    <p:animEffect transition="in" filter="wipe(left)">
                                      <p:cBhvr>
                                        <p:cTn id="154" dur="1000"/>
                                        <p:tgtEl>
                                          <p:spTgt spid="330791"/>
                                        </p:tgtEl>
                                      </p:cBhvr>
                                    </p:animEffect>
                                  </p:childTnLst>
                                  <p:subTnLst>
                                    <p:set>
                                      <p:cBhvr override="childStyle">
                                        <p:cTn dur="1" fill="hold" display="0" masterRel="nextClick" afterEffect="1"/>
                                        <p:tgtEl>
                                          <p:spTgt spid="330791"/>
                                        </p:tgtEl>
                                        <p:attrNameLst>
                                          <p:attrName>style.visibility</p:attrName>
                                        </p:attrNameLst>
                                      </p:cBhvr>
                                      <p:to>
                                        <p:strVal val="hidden"/>
                                      </p:to>
                                    </p:set>
                                  </p:subTnLst>
                                </p:cTn>
                              </p:par>
                              <p:par>
                                <p:cTn id="155" presetID="1" presetClass="entr" presetSubtype="0" fill="hold" grpId="0" nodeType="withEffect">
                                  <p:stCondLst>
                                    <p:cond delay="0"/>
                                  </p:stCondLst>
                                  <p:childTnLst>
                                    <p:set>
                                      <p:cBhvr>
                                        <p:cTn id="156" dur="1" fill="hold">
                                          <p:stCondLst>
                                            <p:cond delay="0"/>
                                          </p:stCondLst>
                                        </p:cTn>
                                        <p:tgtEl>
                                          <p:spTgt spid="330794"/>
                                        </p:tgtEl>
                                        <p:attrNameLst>
                                          <p:attrName>style.visibility</p:attrName>
                                        </p:attrNameLst>
                                      </p:cBhvr>
                                      <p:to>
                                        <p:strVal val="visible"/>
                                      </p:to>
                                    </p:set>
                                  </p:childTnLst>
                                  <p:subTnLst>
                                    <p:set>
                                      <p:cBhvr override="childStyle">
                                        <p:cTn dur="1" fill="hold" display="0" masterRel="nextClick" afterEffect="1"/>
                                        <p:tgtEl>
                                          <p:spTgt spid="330794"/>
                                        </p:tgtEl>
                                        <p:attrNameLst>
                                          <p:attrName>style.visibility</p:attrName>
                                        </p:attrNameLst>
                                      </p:cBhvr>
                                      <p:to>
                                        <p:strVal val="hidden"/>
                                      </p:to>
                                    </p:set>
                                  </p:subTnLst>
                                </p:cTn>
                              </p:par>
                              <p:par>
                                <p:cTn id="157" presetID="22" presetClass="entr" presetSubtype="8" fill="hold" grpId="0" nodeType="withEffect">
                                  <p:stCondLst>
                                    <p:cond delay="0"/>
                                  </p:stCondLst>
                                  <p:childTnLst>
                                    <p:set>
                                      <p:cBhvr>
                                        <p:cTn id="158" dur="1" fill="hold">
                                          <p:stCondLst>
                                            <p:cond delay="0"/>
                                          </p:stCondLst>
                                        </p:cTn>
                                        <p:tgtEl>
                                          <p:spTgt spid="330793"/>
                                        </p:tgtEl>
                                        <p:attrNameLst>
                                          <p:attrName>style.visibility</p:attrName>
                                        </p:attrNameLst>
                                      </p:cBhvr>
                                      <p:to>
                                        <p:strVal val="visible"/>
                                      </p:to>
                                    </p:set>
                                    <p:animEffect transition="in" filter="wipe(left)">
                                      <p:cBhvr>
                                        <p:cTn id="159" dur="1000"/>
                                        <p:tgtEl>
                                          <p:spTgt spid="330793"/>
                                        </p:tgtEl>
                                      </p:cBhvr>
                                    </p:animEffect>
                                  </p:childTnLst>
                                  <p:subTnLst>
                                    <p:set>
                                      <p:cBhvr override="childStyle">
                                        <p:cTn dur="1" fill="hold" display="0" masterRel="nextClick" afterEffect="1"/>
                                        <p:tgtEl>
                                          <p:spTgt spid="330793"/>
                                        </p:tgtEl>
                                        <p:attrNameLst>
                                          <p:attrName>style.visibility</p:attrName>
                                        </p:attrNameLst>
                                      </p:cBhvr>
                                      <p:to>
                                        <p:strVal val="hidden"/>
                                      </p:to>
                                    </p:set>
                                  </p:subTnLst>
                                </p:cTn>
                              </p:par>
                              <p:par>
                                <p:cTn id="160" presetID="1" presetClass="entr" presetSubtype="0" fill="hold" grpId="0" nodeType="withEffect">
                                  <p:stCondLst>
                                    <p:cond delay="0"/>
                                  </p:stCondLst>
                                  <p:childTnLst>
                                    <p:set>
                                      <p:cBhvr>
                                        <p:cTn id="161" dur="1" fill="hold">
                                          <p:stCondLst>
                                            <p:cond delay="0"/>
                                          </p:stCondLst>
                                        </p:cTn>
                                        <p:tgtEl>
                                          <p:spTgt spid="330796"/>
                                        </p:tgtEl>
                                        <p:attrNameLst>
                                          <p:attrName>style.visibility</p:attrName>
                                        </p:attrNameLst>
                                      </p:cBhvr>
                                      <p:to>
                                        <p:strVal val="visible"/>
                                      </p:to>
                                    </p:set>
                                  </p:childTnLst>
                                  <p:subTnLst>
                                    <p:set>
                                      <p:cBhvr override="childStyle">
                                        <p:cTn dur="1" fill="hold" display="0" masterRel="nextClick" afterEffect="1"/>
                                        <p:tgtEl>
                                          <p:spTgt spid="330796"/>
                                        </p:tgtEl>
                                        <p:attrNameLst>
                                          <p:attrName>style.visibility</p:attrName>
                                        </p:attrNameLst>
                                      </p:cBhvr>
                                      <p:to>
                                        <p:strVal val="hidden"/>
                                      </p:to>
                                    </p:set>
                                  </p:subTnLst>
                                </p:cTn>
                              </p:par>
                              <p:par>
                                <p:cTn id="162" presetID="22" presetClass="entr" presetSubtype="8" fill="hold" grpId="0" nodeType="withEffect">
                                  <p:stCondLst>
                                    <p:cond delay="0"/>
                                  </p:stCondLst>
                                  <p:childTnLst>
                                    <p:set>
                                      <p:cBhvr>
                                        <p:cTn id="163" dur="1" fill="hold">
                                          <p:stCondLst>
                                            <p:cond delay="0"/>
                                          </p:stCondLst>
                                        </p:cTn>
                                        <p:tgtEl>
                                          <p:spTgt spid="330795"/>
                                        </p:tgtEl>
                                        <p:attrNameLst>
                                          <p:attrName>style.visibility</p:attrName>
                                        </p:attrNameLst>
                                      </p:cBhvr>
                                      <p:to>
                                        <p:strVal val="visible"/>
                                      </p:to>
                                    </p:set>
                                    <p:animEffect transition="in" filter="wipe(left)">
                                      <p:cBhvr>
                                        <p:cTn id="164" dur="1000"/>
                                        <p:tgtEl>
                                          <p:spTgt spid="330795"/>
                                        </p:tgtEl>
                                      </p:cBhvr>
                                    </p:animEffect>
                                  </p:childTnLst>
                                  <p:subTnLst>
                                    <p:set>
                                      <p:cBhvr override="childStyle">
                                        <p:cTn dur="1" fill="hold" display="0" masterRel="nextClick" afterEffect="1"/>
                                        <p:tgtEl>
                                          <p:spTgt spid="330795"/>
                                        </p:tgtEl>
                                        <p:attrNameLst>
                                          <p:attrName>style.visibility</p:attrName>
                                        </p:attrNameLst>
                                      </p:cBhvr>
                                      <p:to>
                                        <p:strVal val="hidden"/>
                                      </p:to>
                                    </p:set>
                                  </p:subTnLst>
                                </p:cTn>
                              </p:par>
                            </p:childTnLst>
                          </p:cTn>
                        </p:par>
                        <p:par>
                          <p:cTn id="165" fill="hold">
                            <p:stCondLst>
                              <p:cond delay="3000"/>
                            </p:stCondLst>
                            <p:childTnLst>
                              <p:par>
                                <p:cTn id="166" presetID="1" presetClass="exit" presetSubtype="0" fill="hold" grpId="1" nodeType="afterEffect">
                                  <p:stCondLst>
                                    <p:cond delay="0"/>
                                  </p:stCondLst>
                                  <p:childTnLst>
                                    <p:set>
                                      <p:cBhvr>
                                        <p:cTn id="167" dur="1" fill="hold">
                                          <p:stCondLst>
                                            <p:cond delay="0"/>
                                          </p:stCondLst>
                                        </p:cTn>
                                        <p:tgtEl>
                                          <p:spTgt spid="330773"/>
                                        </p:tgtEl>
                                        <p:attrNameLst>
                                          <p:attrName>style.visibility</p:attrName>
                                        </p:attrNameLst>
                                      </p:cBhvr>
                                      <p:to>
                                        <p:strVal val="hidden"/>
                                      </p:to>
                                    </p:set>
                                  </p:childTnLst>
                                </p:cTn>
                              </p:par>
                              <p:par>
                                <p:cTn id="168" presetID="1" presetClass="exit" presetSubtype="0" fill="hold" grpId="1" nodeType="withEffect">
                                  <p:stCondLst>
                                    <p:cond delay="0"/>
                                  </p:stCondLst>
                                  <p:childTnLst>
                                    <p:set>
                                      <p:cBhvr>
                                        <p:cTn id="169" dur="1" fill="hold">
                                          <p:stCondLst>
                                            <p:cond delay="0"/>
                                          </p:stCondLst>
                                        </p:cTn>
                                        <p:tgtEl>
                                          <p:spTgt spid="330774"/>
                                        </p:tgtEl>
                                        <p:attrNameLst>
                                          <p:attrName>style.visibility</p:attrName>
                                        </p:attrNameLst>
                                      </p:cBhvr>
                                      <p:to>
                                        <p:strVal val="hidden"/>
                                      </p:to>
                                    </p:set>
                                  </p:childTnLst>
                                </p:cTn>
                              </p:par>
                              <p:par>
                                <p:cTn id="170" presetID="1" presetClass="exit" presetSubtype="0" fill="hold" grpId="1" nodeType="withEffect">
                                  <p:stCondLst>
                                    <p:cond delay="0"/>
                                  </p:stCondLst>
                                  <p:childTnLst>
                                    <p:set>
                                      <p:cBhvr>
                                        <p:cTn id="171" dur="1" fill="hold">
                                          <p:stCondLst>
                                            <p:cond delay="0"/>
                                          </p:stCondLst>
                                        </p:cTn>
                                        <p:tgtEl>
                                          <p:spTgt spid="330775"/>
                                        </p:tgtEl>
                                        <p:attrNameLst>
                                          <p:attrName>style.visibility</p:attrName>
                                        </p:attrNameLst>
                                      </p:cBhvr>
                                      <p:to>
                                        <p:strVal val="hidden"/>
                                      </p:to>
                                    </p:set>
                                  </p:childTnLst>
                                </p:cTn>
                              </p:par>
                            </p:childTnLst>
                          </p:cTn>
                        </p:par>
                        <p:par>
                          <p:cTn id="172" fill="hold">
                            <p:stCondLst>
                              <p:cond delay="3000"/>
                            </p:stCondLst>
                            <p:childTnLst>
                              <p:par>
                                <p:cTn id="173" presetID="9" presetClass="emph" presetSubtype="0" nodeType="afterEffect">
                                  <p:stCondLst>
                                    <p:cond delay="0"/>
                                  </p:stCondLst>
                                  <p:childTnLst>
                                    <p:set>
                                      <p:cBhvr rctx="PPT">
                                        <p:cTn id="174" dur="indefinite"/>
                                        <p:tgtEl>
                                          <p:spTgt spid="330758"/>
                                        </p:tgtEl>
                                        <p:attrNameLst>
                                          <p:attrName>style.opacity</p:attrName>
                                        </p:attrNameLst>
                                      </p:cBhvr>
                                      <p:to>
                                        <p:strVal val="1.0"/>
                                      </p:to>
                                    </p:set>
                                    <p:animEffect filter="image" prLst="opacity: 1.0">
                                      <p:cBhvr rctx="IE">
                                        <p:cTn id="175" dur="indefinite"/>
                                        <p:tgtEl>
                                          <p:spTgt spid="330758"/>
                                        </p:tgtEl>
                                      </p:cBhvr>
                                    </p:animEffect>
                                  </p:childTnLst>
                                </p:cTn>
                              </p:par>
                              <p:par>
                                <p:cTn id="176" presetID="9" presetClass="emph" presetSubtype="0" nodeType="withEffect">
                                  <p:stCondLst>
                                    <p:cond delay="0"/>
                                  </p:stCondLst>
                                  <p:childTnLst>
                                    <p:set>
                                      <p:cBhvr rctx="PPT">
                                        <p:cTn id="177" dur="indefinite"/>
                                        <p:tgtEl>
                                          <p:spTgt spid="330759"/>
                                        </p:tgtEl>
                                        <p:attrNameLst>
                                          <p:attrName>style.opacity</p:attrName>
                                        </p:attrNameLst>
                                      </p:cBhvr>
                                      <p:to>
                                        <p:strVal val="1.0"/>
                                      </p:to>
                                    </p:set>
                                    <p:animEffect filter="image" prLst="opacity: 1.0">
                                      <p:cBhvr rctx="IE">
                                        <p:cTn id="178" dur="indefinite"/>
                                        <p:tgtEl>
                                          <p:spTgt spid="330759"/>
                                        </p:tgtEl>
                                      </p:cBhvr>
                                    </p:animEffect>
                                  </p:childTnLst>
                                </p:cTn>
                              </p:par>
                              <p:par>
                                <p:cTn id="179" presetID="9" presetClass="emph" presetSubtype="0" nodeType="withEffect">
                                  <p:stCondLst>
                                    <p:cond delay="0"/>
                                  </p:stCondLst>
                                  <p:childTnLst>
                                    <p:set>
                                      <p:cBhvr rctx="PPT">
                                        <p:cTn id="180" dur="indefinite"/>
                                        <p:tgtEl>
                                          <p:spTgt spid="330760"/>
                                        </p:tgtEl>
                                        <p:attrNameLst>
                                          <p:attrName>style.opacity</p:attrName>
                                        </p:attrNameLst>
                                      </p:cBhvr>
                                      <p:to>
                                        <p:strVal val="1.0"/>
                                      </p:to>
                                    </p:set>
                                    <p:animEffect filter="image" prLst="opacity: 1.0">
                                      <p:cBhvr rctx="IE">
                                        <p:cTn id="181" dur="indefinite"/>
                                        <p:tgtEl>
                                          <p:spTgt spid="330760"/>
                                        </p:tgtEl>
                                      </p:cBhvr>
                                    </p:animEffect>
                                  </p:childTnLst>
                                </p:cTn>
                              </p:par>
                            </p:childTnLst>
                          </p:cTn>
                        </p:par>
                        <p:par>
                          <p:cTn id="182" fill="hold">
                            <p:stCondLst>
                              <p:cond delay="3000"/>
                            </p:stCondLst>
                            <p:childTnLst>
                              <p:par>
                                <p:cTn id="183" presetID="22" presetClass="entr" presetSubtype="1" fill="hold" grpId="0" nodeType="afterEffect">
                                  <p:stCondLst>
                                    <p:cond delay="0"/>
                                  </p:stCondLst>
                                  <p:childTnLst>
                                    <p:set>
                                      <p:cBhvr>
                                        <p:cTn id="184" dur="1" fill="hold">
                                          <p:stCondLst>
                                            <p:cond delay="0"/>
                                          </p:stCondLst>
                                        </p:cTn>
                                        <p:tgtEl>
                                          <p:spTgt spid="330776"/>
                                        </p:tgtEl>
                                        <p:attrNameLst>
                                          <p:attrName>style.visibility</p:attrName>
                                        </p:attrNameLst>
                                      </p:cBhvr>
                                      <p:to>
                                        <p:strVal val="visible"/>
                                      </p:to>
                                    </p:set>
                                    <p:animEffect transition="in" filter="wipe(up)">
                                      <p:cBhvr>
                                        <p:cTn id="185" dur="500"/>
                                        <p:tgtEl>
                                          <p:spTgt spid="330776"/>
                                        </p:tgtEl>
                                      </p:cBhvr>
                                    </p:animEffect>
                                  </p:childTnLst>
                                </p:cTn>
                              </p:par>
                              <p:par>
                                <p:cTn id="186" presetID="22" presetClass="entr" presetSubtype="1" fill="hold" grpId="0" nodeType="withEffect">
                                  <p:stCondLst>
                                    <p:cond delay="0"/>
                                  </p:stCondLst>
                                  <p:childTnLst>
                                    <p:set>
                                      <p:cBhvr>
                                        <p:cTn id="187" dur="1" fill="hold">
                                          <p:stCondLst>
                                            <p:cond delay="0"/>
                                          </p:stCondLst>
                                        </p:cTn>
                                        <p:tgtEl>
                                          <p:spTgt spid="330777"/>
                                        </p:tgtEl>
                                        <p:attrNameLst>
                                          <p:attrName>style.visibility</p:attrName>
                                        </p:attrNameLst>
                                      </p:cBhvr>
                                      <p:to>
                                        <p:strVal val="visible"/>
                                      </p:to>
                                    </p:set>
                                    <p:animEffect transition="in" filter="wipe(up)">
                                      <p:cBhvr>
                                        <p:cTn id="188" dur="500"/>
                                        <p:tgtEl>
                                          <p:spTgt spid="330777"/>
                                        </p:tgtEl>
                                      </p:cBhvr>
                                    </p:animEffect>
                                  </p:childTnLst>
                                </p:cTn>
                              </p:par>
                              <p:par>
                                <p:cTn id="189" presetID="22" presetClass="entr" presetSubtype="1" fill="hold" grpId="0" nodeType="withEffect">
                                  <p:stCondLst>
                                    <p:cond delay="0"/>
                                  </p:stCondLst>
                                  <p:childTnLst>
                                    <p:set>
                                      <p:cBhvr>
                                        <p:cTn id="190" dur="1" fill="hold">
                                          <p:stCondLst>
                                            <p:cond delay="0"/>
                                          </p:stCondLst>
                                        </p:cTn>
                                        <p:tgtEl>
                                          <p:spTgt spid="330778"/>
                                        </p:tgtEl>
                                        <p:attrNameLst>
                                          <p:attrName>style.visibility</p:attrName>
                                        </p:attrNameLst>
                                      </p:cBhvr>
                                      <p:to>
                                        <p:strVal val="visible"/>
                                      </p:to>
                                    </p:set>
                                    <p:animEffect transition="in" filter="wipe(up)">
                                      <p:cBhvr>
                                        <p:cTn id="191" dur="500"/>
                                        <p:tgtEl>
                                          <p:spTgt spid="330778"/>
                                        </p:tgtEl>
                                      </p:cBhvr>
                                    </p:animEffect>
                                  </p:childTnLst>
                                </p:cTn>
                              </p:par>
                            </p:childTnLst>
                          </p:cTn>
                        </p:par>
                        <p:par>
                          <p:cTn id="192" fill="hold">
                            <p:stCondLst>
                              <p:cond delay="3500"/>
                            </p:stCondLst>
                            <p:childTnLst>
                              <p:par>
                                <p:cTn id="193" presetID="1" presetClass="entr" presetSubtype="0" fill="hold" grpId="0" nodeType="afterEffect">
                                  <p:stCondLst>
                                    <p:cond delay="0"/>
                                  </p:stCondLst>
                                  <p:childTnLst>
                                    <p:set>
                                      <p:cBhvr>
                                        <p:cTn id="194" dur="1" fill="hold">
                                          <p:stCondLst>
                                            <p:cond delay="0"/>
                                          </p:stCondLst>
                                        </p:cTn>
                                        <p:tgtEl>
                                          <p:spTgt spid="330798"/>
                                        </p:tgtEl>
                                        <p:attrNameLst>
                                          <p:attrName>style.visibility</p:attrName>
                                        </p:attrNameLst>
                                      </p:cBhvr>
                                      <p:to>
                                        <p:strVal val="visible"/>
                                      </p:to>
                                    </p:set>
                                  </p:childTnLst>
                                  <p:subTnLst>
                                    <p:set>
                                      <p:cBhvr override="childStyle">
                                        <p:cTn dur="1" fill="hold" display="0" masterRel="nextClick" afterEffect="1"/>
                                        <p:tgtEl>
                                          <p:spTgt spid="330798"/>
                                        </p:tgtEl>
                                        <p:attrNameLst>
                                          <p:attrName>style.visibility</p:attrName>
                                        </p:attrNameLst>
                                      </p:cBhvr>
                                      <p:to>
                                        <p:strVal val="hidden"/>
                                      </p:to>
                                    </p:set>
                                  </p:subTnLst>
                                </p:cTn>
                              </p:par>
                              <p:par>
                                <p:cTn id="195" presetID="22" presetClass="entr" presetSubtype="8" fill="hold" grpId="0" nodeType="withEffect">
                                  <p:stCondLst>
                                    <p:cond delay="0"/>
                                  </p:stCondLst>
                                  <p:childTnLst>
                                    <p:set>
                                      <p:cBhvr>
                                        <p:cTn id="196" dur="1" fill="hold">
                                          <p:stCondLst>
                                            <p:cond delay="0"/>
                                          </p:stCondLst>
                                        </p:cTn>
                                        <p:tgtEl>
                                          <p:spTgt spid="330797"/>
                                        </p:tgtEl>
                                        <p:attrNameLst>
                                          <p:attrName>style.visibility</p:attrName>
                                        </p:attrNameLst>
                                      </p:cBhvr>
                                      <p:to>
                                        <p:strVal val="visible"/>
                                      </p:to>
                                    </p:set>
                                    <p:animEffect transition="in" filter="wipe(left)">
                                      <p:cBhvr>
                                        <p:cTn id="197" dur="1000"/>
                                        <p:tgtEl>
                                          <p:spTgt spid="330797"/>
                                        </p:tgtEl>
                                      </p:cBhvr>
                                    </p:animEffect>
                                  </p:childTnLst>
                                  <p:subTnLst>
                                    <p:set>
                                      <p:cBhvr override="childStyle">
                                        <p:cTn dur="1" fill="hold" display="0" masterRel="nextClick" afterEffect="1"/>
                                        <p:tgtEl>
                                          <p:spTgt spid="330797"/>
                                        </p:tgtEl>
                                        <p:attrNameLst>
                                          <p:attrName>style.visibility</p:attrName>
                                        </p:attrNameLst>
                                      </p:cBhvr>
                                      <p:to>
                                        <p:strVal val="hidden"/>
                                      </p:to>
                                    </p:set>
                                  </p:subTnLst>
                                </p:cTn>
                              </p:par>
                              <p:par>
                                <p:cTn id="198" presetID="1" presetClass="entr" presetSubtype="0" fill="hold" grpId="0" nodeType="withEffect">
                                  <p:stCondLst>
                                    <p:cond delay="0"/>
                                  </p:stCondLst>
                                  <p:childTnLst>
                                    <p:set>
                                      <p:cBhvr>
                                        <p:cTn id="199" dur="1" fill="hold">
                                          <p:stCondLst>
                                            <p:cond delay="0"/>
                                          </p:stCondLst>
                                        </p:cTn>
                                        <p:tgtEl>
                                          <p:spTgt spid="330800"/>
                                        </p:tgtEl>
                                        <p:attrNameLst>
                                          <p:attrName>style.visibility</p:attrName>
                                        </p:attrNameLst>
                                      </p:cBhvr>
                                      <p:to>
                                        <p:strVal val="visible"/>
                                      </p:to>
                                    </p:set>
                                  </p:childTnLst>
                                  <p:subTnLst>
                                    <p:set>
                                      <p:cBhvr override="childStyle">
                                        <p:cTn dur="1" fill="hold" display="0" masterRel="nextClick" afterEffect="1"/>
                                        <p:tgtEl>
                                          <p:spTgt spid="330800"/>
                                        </p:tgtEl>
                                        <p:attrNameLst>
                                          <p:attrName>style.visibility</p:attrName>
                                        </p:attrNameLst>
                                      </p:cBhvr>
                                      <p:to>
                                        <p:strVal val="hidden"/>
                                      </p:to>
                                    </p:set>
                                  </p:subTnLst>
                                </p:cTn>
                              </p:par>
                              <p:par>
                                <p:cTn id="200" presetID="22" presetClass="entr" presetSubtype="8" fill="hold" grpId="0" nodeType="withEffect">
                                  <p:stCondLst>
                                    <p:cond delay="0"/>
                                  </p:stCondLst>
                                  <p:childTnLst>
                                    <p:set>
                                      <p:cBhvr>
                                        <p:cTn id="201" dur="1" fill="hold">
                                          <p:stCondLst>
                                            <p:cond delay="0"/>
                                          </p:stCondLst>
                                        </p:cTn>
                                        <p:tgtEl>
                                          <p:spTgt spid="330799"/>
                                        </p:tgtEl>
                                        <p:attrNameLst>
                                          <p:attrName>style.visibility</p:attrName>
                                        </p:attrNameLst>
                                      </p:cBhvr>
                                      <p:to>
                                        <p:strVal val="visible"/>
                                      </p:to>
                                    </p:set>
                                    <p:animEffect transition="in" filter="wipe(left)">
                                      <p:cBhvr>
                                        <p:cTn id="202" dur="1000"/>
                                        <p:tgtEl>
                                          <p:spTgt spid="330799"/>
                                        </p:tgtEl>
                                      </p:cBhvr>
                                    </p:animEffect>
                                  </p:childTnLst>
                                  <p:subTnLst>
                                    <p:set>
                                      <p:cBhvr override="childStyle">
                                        <p:cTn dur="1" fill="hold" display="0" masterRel="nextClick" afterEffect="1"/>
                                        <p:tgtEl>
                                          <p:spTgt spid="330799"/>
                                        </p:tgtEl>
                                        <p:attrNameLst>
                                          <p:attrName>style.visibility</p:attrName>
                                        </p:attrNameLst>
                                      </p:cBhvr>
                                      <p:to>
                                        <p:strVal val="hidden"/>
                                      </p:to>
                                    </p:set>
                                  </p:subTnLst>
                                </p:cTn>
                              </p:par>
                              <p:par>
                                <p:cTn id="203" presetID="1" presetClass="entr" presetSubtype="0" fill="hold" grpId="0" nodeType="withEffect">
                                  <p:stCondLst>
                                    <p:cond delay="0"/>
                                  </p:stCondLst>
                                  <p:childTnLst>
                                    <p:set>
                                      <p:cBhvr>
                                        <p:cTn id="204" dur="1" fill="hold">
                                          <p:stCondLst>
                                            <p:cond delay="0"/>
                                          </p:stCondLst>
                                        </p:cTn>
                                        <p:tgtEl>
                                          <p:spTgt spid="330802"/>
                                        </p:tgtEl>
                                        <p:attrNameLst>
                                          <p:attrName>style.visibility</p:attrName>
                                        </p:attrNameLst>
                                      </p:cBhvr>
                                      <p:to>
                                        <p:strVal val="visible"/>
                                      </p:to>
                                    </p:set>
                                  </p:childTnLst>
                                  <p:subTnLst>
                                    <p:set>
                                      <p:cBhvr override="childStyle">
                                        <p:cTn dur="1" fill="hold" display="0" masterRel="nextClick" afterEffect="1"/>
                                        <p:tgtEl>
                                          <p:spTgt spid="330802"/>
                                        </p:tgtEl>
                                        <p:attrNameLst>
                                          <p:attrName>style.visibility</p:attrName>
                                        </p:attrNameLst>
                                      </p:cBhvr>
                                      <p:to>
                                        <p:strVal val="hidden"/>
                                      </p:to>
                                    </p:set>
                                  </p:subTnLst>
                                </p:cTn>
                              </p:par>
                              <p:par>
                                <p:cTn id="205" presetID="22" presetClass="entr" presetSubtype="8" fill="hold" grpId="0" nodeType="withEffect">
                                  <p:stCondLst>
                                    <p:cond delay="0"/>
                                  </p:stCondLst>
                                  <p:childTnLst>
                                    <p:set>
                                      <p:cBhvr>
                                        <p:cTn id="206" dur="1" fill="hold">
                                          <p:stCondLst>
                                            <p:cond delay="0"/>
                                          </p:stCondLst>
                                        </p:cTn>
                                        <p:tgtEl>
                                          <p:spTgt spid="330801"/>
                                        </p:tgtEl>
                                        <p:attrNameLst>
                                          <p:attrName>style.visibility</p:attrName>
                                        </p:attrNameLst>
                                      </p:cBhvr>
                                      <p:to>
                                        <p:strVal val="visible"/>
                                      </p:to>
                                    </p:set>
                                    <p:animEffect transition="in" filter="wipe(left)">
                                      <p:cBhvr>
                                        <p:cTn id="207" dur="1000"/>
                                        <p:tgtEl>
                                          <p:spTgt spid="330801"/>
                                        </p:tgtEl>
                                      </p:cBhvr>
                                    </p:animEffect>
                                  </p:childTnLst>
                                  <p:subTnLst>
                                    <p:set>
                                      <p:cBhvr override="childStyle">
                                        <p:cTn dur="1" fill="hold" display="0" masterRel="nextClick" afterEffect="1"/>
                                        <p:tgtEl>
                                          <p:spTgt spid="330801"/>
                                        </p:tgtEl>
                                        <p:attrNameLst>
                                          <p:attrName>style.visibility</p:attrName>
                                        </p:attrNameLst>
                                      </p:cBhvr>
                                      <p:to>
                                        <p:strVal val="hidden"/>
                                      </p:to>
                                    </p:set>
                                  </p:subTnLst>
                                </p:cTn>
                              </p:par>
                            </p:childTnLst>
                          </p:cTn>
                        </p:par>
                        <p:par>
                          <p:cTn id="208" fill="hold">
                            <p:stCondLst>
                              <p:cond delay="4500"/>
                            </p:stCondLst>
                            <p:childTnLst>
                              <p:par>
                                <p:cTn id="209" presetID="1" presetClass="exit" presetSubtype="0" fill="hold" grpId="1" nodeType="afterEffect">
                                  <p:stCondLst>
                                    <p:cond delay="0"/>
                                  </p:stCondLst>
                                  <p:childTnLst>
                                    <p:set>
                                      <p:cBhvr>
                                        <p:cTn id="210" dur="1" fill="hold">
                                          <p:stCondLst>
                                            <p:cond delay="0"/>
                                          </p:stCondLst>
                                        </p:cTn>
                                        <p:tgtEl>
                                          <p:spTgt spid="330776"/>
                                        </p:tgtEl>
                                        <p:attrNameLst>
                                          <p:attrName>style.visibility</p:attrName>
                                        </p:attrNameLst>
                                      </p:cBhvr>
                                      <p:to>
                                        <p:strVal val="hidden"/>
                                      </p:to>
                                    </p:set>
                                  </p:childTnLst>
                                </p:cTn>
                              </p:par>
                              <p:par>
                                <p:cTn id="211" presetID="1" presetClass="exit" presetSubtype="0" fill="hold" grpId="1" nodeType="withEffect">
                                  <p:stCondLst>
                                    <p:cond delay="0"/>
                                  </p:stCondLst>
                                  <p:childTnLst>
                                    <p:set>
                                      <p:cBhvr>
                                        <p:cTn id="212" dur="1" fill="hold">
                                          <p:stCondLst>
                                            <p:cond delay="0"/>
                                          </p:stCondLst>
                                        </p:cTn>
                                        <p:tgtEl>
                                          <p:spTgt spid="330777"/>
                                        </p:tgtEl>
                                        <p:attrNameLst>
                                          <p:attrName>style.visibility</p:attrName>
                                        </p:attrNameLst>
                                      </p:cBhvr>
                                      <p:to>
                                        <p:strVal val="hidden"/>
                                      </p:to>
                                    </p:set>
                                  </p:childTnLst>
                                </p:cTn>
                              </p:par>
                              <p:par>
                                <p:cTn id="213" presetID="1" presetClass="exit" presetSubtype="0" fill="hold" grpId="1" nodeType="withEffect">
                                  <p:stCondLst>
                                    <p:cond delay="0"/>
                                  </p:stCondLst>
                                  <p:childTnLst>
                                    <p:set>
                                      <p:cBhvr>
                                        <p:cTn id="214" dur="1" fill="hold">
                                          <p:stCondLst>
                                            <p:cond delay="0"/>
                                          </p:stCondLst>
                                        </p:cTn>
                                        <p:tgtEl>
                                          <p:spTgt spid="330778"/>
                                        </p:tgtEl>
                                        <p:attrNameLst>
                                          <p:attrName>style.visibility</p:attrName>
                                        </p:attrNameLst>
                                      </p:cBhvr>
                                      <p:to>
                                        <p:strVal val="hidden"/>
                                      </p:to>
                                    </p:set>
                                  </p:childTnLst>
                                </p:cTn>
                              </p:par>
                            </p:childTnLst>
                          </p:cTn>
                        </p:par>
                        <p:par>
                          <p:cTn id="215" fill="hold">
                            <p:stCondLst>
                              <p:cond delay="4500"/>
                            </p:stCondLst>
                            <p:childTnLst>
                              <p:par>
                                <p:cTn id="216" presetID="9" presetClass="emph" presetSubtype="0" nodeType="afterEffect">
                                  <p:stCondLst>
                                    <p:cond delay="0"/>
                                  </p:stCondLst>
                                  <p:childTnLst>
                                    <p:set>
                                      <p:cBhvr rctx="PPT">
                                        <p:cTn id="217" dur="indefinite"/>
                                        <p:tgtEl>
                                          <p:spTgt spid="330761"/>
                                        </p:tgtEl>
                                        <p:attrNameLst>
                                          <p:attrName>style.opacity</p:attrName>
                                        </p:attrNameLst>
                                      </p:cBhvr>
                                      <p:to>
                                        <p:strVal val="1.0"/>
                                      </p:to>
                                    </p:set>
                                    <p:animEffect filter="image" prLst="opacity: 1.0">
                                      <p:cBhvr rctx="IE">
                                        <p:cTn id="218" dur="indefinite"/>
                                        <p:tgtEl>
                                          <p:spTgt spid="330761"/>
                                        </p:tgtEl>
                                      </p:cBhvr>
                                    </p:animEffect>
                                  </p:childTnLst>
                                </p:cTn>
                              </p:par>
                              <p:par>
                                <p:cTn id="219" presetID="9" presetClass="emph" presetSubtype="0" nodeType="withEffect">
                                  <p:stCondLst>
                                    <p:cond delay="0"/>
                                  </p:stCondLst>
                                  <p:childTnLst>
                                    <p:set>
                                      <p:cBhvr rctx="PPT">
                                        <p:cTn id="220" dur="indefinite"/>
                                        <p:tgtEl>
                                          <p:spTgt spid="330762"/>
                                        </p:tgtEl>
                                        <p:attrNameLst>
                                          <p:attrName>style.opacity</p:attrName>
                                        </p:attrNameLst>
                                      </p:cBhvr>
                                      <p:to>
                                        <p:strVal val="1.0"/>
                                      </p:to>
                                    </p:set>
                                    <p:animEffect filter="image" prLst="opacity: 1.0">
                                      <p:cBhvr rctx="IE">
                                        <p:cTn id="221" dur="indefinite"/>
                                        <p:tgtEl>
                                          <p:spTgt spid="330762"/>
                                        </p:tgtEl>
                                      </p:cBhvr>
                                    </p:animEffect>
                                  </p:childTnLst>
                                </p:cTn>
                              </p:par>
                              <p:par>
                                <p:cTn id="222" presetID="9" presetClass="emph" presetSubtype="0" nodeType="withEffect">
                                  <p:stCondLst>
                                    <p:cond delay="0"/>
                                  </p:stCondLst>
                                  <p:childTnLst>
                                    <p:set>
                                      <p:cBhvr rctx="PPT">
                                        <p:cTn id="223" dur="indefinite"/>
                                        <p:tgtEl>
                                          <p:spTgt spid="330763"/>
                                        </p:tgtEl>
                                        <p:attrNameLst>
                                          <p:attrName>style.opacity</p:attrName>
                                        </p:attrNameLst>
                                      </p:cBhvr>
                                      <p:to>
                                        <p:strVal val="1.0"/>
                                      </p:to>
                                    </p:set>
                                    <p:animEffect filter="image" prLst="opacity: 1.0">
                                      <p:cBhvr rctx="IE">
                                        <p:cTn id="224" dur="indefinite"/>
                                        <p:tgtEl>
                                          <p:spTgt spid="330763"/>
                                        </p:tgtEl>
                                      </p:cBhvr>
                                    </p:animEffect>
                                  </p:childTnLst>
                                </p:cTn>
                              </p:par>
                            </p:childTnLst>
                          </p:cTn>
                        </p:par>
                        <p:par>
                          <p:cTn id="225" fill="hold">
                            <p:stCondLst>
                              <p:cond delay="4500"/>
                            </p:stCondLst>
                            <p:childTnLst>
                              <p:par>
                                <p:cTn id="226" presetID="22" presetClass="entr" presetSubtype="1" fill="hold" grpId="0" nodeType="afterEffect">
                                  <p:stCondLst>
                                    <p:cond delay="0"/>
                                  </p:stCondLst>
                                  <p:childTnLst>
                                    <p:set>
                                      <p:cBhvr>
                                        <p:cTn id="227" dur="1" fill="hold">
                                          <p:stCondLst>
                                            <p:cond delay="0"/>
                                          </p:stCondLst>
                                        </p:cTn>
                                        <p:tgtEl>
                                          <p:spTgt spid="330779"/>
                                        </p:tgtEl>
                                        <p:attrNameLst>
                                          <p:attrName>style.visibility</p:attrName>
                                        </p:attrNameLst>
                                      </p:cBhvr>
                                      <p:to>
                                        <p:strVal val="visible"/>
                                      </p:to>
                                    </p:set>
                                    <p:animEffect transition="in" filter="wipe(up)">
                                      <p:cBhvr>
                                        <p:cTn id="228" dur="500"/>
                                        <p:tgtEl>
                                          <p:spTgt spid="330779"/>
                                        </p:tgtEl>
                                      </p:cBhvr>
                                    </p:animEffect>
                                  </p:childTnLst>
                                </p:cTn>
                              </p:par>
                              <p:par>
                                <p:cTn id="229" presetID="22" presetClass="entr" presetSubtype="1" fill="hold" grpId="0" nodeType="withEffect">
                                  <p:stCondLst>
                                    <p:cond delay="0"/>
                                  </p:stCondLst>
                                  <p:childTnLst>
                                    <p:set>
                                      <p:cBhvr>
                                        <p:cTn id="230" dur="1" fill="hold">
                                          <p:stCondLst>
                                            <p:cond delay="0"/>
                                          </p:stCondLst>
                                        </p:cTn>
                                        <p:tgtEl>
                                          <p:spTgt spid="330780"/>
                                        </p:tgtEl>
                                        <p:attrNameLst>
                                          <p:attrName>style.visibility</p:attrName>
                                        </p:attrNameLst>
                                      </p:cBhvr>
                                      <p:to>
                                        <p:strVal val="visible"/>
                                      </p:to>
                                    </p:set>
                                    <p:animEffect transition="in" filter="wipe(up)">
                                      <p:cBhvr>
                                        <p:cTn id="231" dur="500"/>
                                        <p:tgtEl>
                                          <p:spTgt spid="330780"/>
                                        </p:tgtEl>
                                      </p:cBhvr>
                                    </p:animEffect>
                                  </p:childTnLst>
                                </p:cTn>
                              </p:par>
                              <p:par>
                                <p:cTn id="232" presetID="22" presetClass="entr" presetSubtype="1" fill="hold" grpId="0" nodeType="withEffect">
                                  <p:stCondLst>
                                    <p:cond delay="0"/>
                                  </p:stCondLst>
                                  <p:childTnLst>
                                    <p:set>
                                      <p:cBhvr>
                                        <p:cTn id="233" dur="1" fill="hold">
                                          <p:stCondLst>
                                            <p:cond delay="0"/>
                                          </p:stCondLst>
                                        </p:cTn>
                                        <p:tgtEl>
                                          <p:spTgt spid="330781"/>
                                        </p:tgtEl>
                                        <p:attrNameLst>
                                          <p:attrName>style.visibility</p:attrName>
                                        </p:attrNameLst>
                                      </p:cBhvr>
                                      <p:to>
                                        <p:strVal val="visible"/>
                                      </p:to>
                                    </p:set>
                                    <p:animEffect transition="in" filter="wipe(up)">
                                      <p:cBhvr>
                                        <p:cTn id="234" dur="500"/>
                                        <p:tgtEl>
                                          <p:spTgt spid="330781"/>
                                        </p:tgtEl>
                                      </p:cBhvr>
                                    </p:animEffect>
                                  </p:childTnLst>
                                </p:cTn>
                              </p:par>
                            </p:childTnLst>
                          </p:cTn>
                        </p:par>
                        <p:par>
                          <p:cTn id="235" fill="hold">
                            <p:stCondLst>
                              <p:cond delay="5000"/>
                            </p:stCondLst>
                            <p:childTnLst>
                              <p:par>
                                <p:cTn id="236" presetID="1" presetClass="entr" presetSubtype="0" fill="hold" grpId="0" nodeType="afterEffect">
                                  <p:stCondLst>
                                    <p:cond delay="0"/>
                                  </p:stCondLst>
                                  <p:childTnLst>
                                    <p:set>
                                      <p:cBhvr>
                                        <p:cTn id="237" dur="1" fill="hold">
                                          <p:stCondLst>
                                            <p:cond delay="0"/>
                                          </p:stCondLst>
                                        </p:cTn>
                                        <p:tgtEl>
                                          <p:spTgt spid="330804"/>
                                        </p:tgtEl>
                                        <p:attrNameLst>
                                          <p:attrName>style.visibility</p:attrName>
                                        </p:attrNameLst>
                                      </p:cBhvr>
                                      <p:to>
                                        <p:strVal val="visible"/>
                                      </p:to>
                                    </p:set>
                                  </p:childTnLst>
                                  <p:subTnLst>
                                    <p:set>
                                      <p:cBhvr override="childStyle">
                                        <p:cTn dur="1" fill="hold" display="0" masterRel="nextClick" afterEffect="1"/>
                                        <p:tgtEl>
                                          <p:spTgt spid="330804"/>
                                        </p:tgtEl>
                                        <p:attrNameLst>
                                          <p:attrName>style.visibility</p:attrName>
                                        </p:attrNameLst>
                                      </p:cBhvr>
                                      <p:to>
                                        <p:strVal val="hidden"/>
                                      </p:to>
                                    </p:set>
                                  </p:subTnLst>
                                </p:cTn>
                              </p:par>
                              <p:par>
                                <p:cTn id="238" presetID="22" presetClass="entr" presetSubtype="8" fill="hold" grpId="0" nodeType="withEffect">
                                  <p:stCondLst>
                                    <p:cond delay="0"/>
                                  </p:stCondLst>
                                  <p:childTnLst>
                                    <p:set>
                                      <p:cBhvr>
                                        <p:cTn id="239" dur="1" fill="hold">
                                          <p:stCondLst>
                                            <p:cond delay="0"/>
                                          </p:stCondLst>
                                        </p:cTn>
                                        <p:tgtEl>
                                          <p:spTgt spid="330803"/>
                                        </p:tgtEl>
                                        <p:attrNameLst>
                                          <p:attrName>style.visibility</p:attrName>
                                        </p:attrNameLst>
                                      </p:cBhvr>
                                      <p:to>
                                        <p:strVal val="visible"/>
                                      </p:to>
                                    </p:set>
                                    <p:animEffect transition="in" filter="wipe(left)">
                                      <p:cBhvr>
                                        <p:cTn id="240" dur="1000"/>
                                        <p:tgtEl>
                                          <p:spTgt spid="330803"/>
                                        </p:tgtEl>
                                      </p:cBhvr>
                                    </p:animEffect>
                                  </p:childTnLst>
                                  <p:subTnLst>
                                    <p:set>
                                      <p:cBhvr override="childStyle">
                                        <p:cTn dur="1" fill="hold" display="0" masterRel="nextClick" afterEffect="1"/>
                                        <p:tgtEl>
                                          <p:spTgt spid="330803"/>
                                        </p:tgtEl>
                                        <p:attrNameLst>
                                          <p:attrName>style.visibility</p:attrName>
                                        </p:attrNameLst>
                                      </p:cBhvr>
                                      <p:to>
                                        <p:strVal val="hidden"/>
                                      </p:to>
                                    </p:set>
                                  </p:subTnLst>
                                </p:cTn>
                              </p:par>
                              <p:par>
                                <p:cTn id="241" presetID="1" presetClass="entr" presetSubtype="0" fill="hold" grpId="0" nodeType="withEffect">
                                  <p:stCondLst>
                                    <p:cond delay="0"/>
                                  </p:stCondLst>
                                  <p:childTnLst>
                                    <p:set>
                                      <p:cBhvr>
                                        <p:cTn id="242" dur="1" fill="hold">
                                          <p:stCondLst>
                                            <p:cond delay="0"/>
                                          </p:stCondLst>
                                        </p:cTn>
                                        <p:tgtEl>
                                          <p:spTgt spid="330806"/>
                                        </p:tgtEl>
                                        <p:attrNameLst>
                                          <p:attrName>style.visibility</p:attrName>
                                        </p:attrNameLst>
                                      </p:cBhvr>
                                      <p:to>
                                        <p:strVal val="visible"/>
                                      </p:to>
                                    </p:set>
                                  </p:childTnLst>
                                  <p:subTnLst>
                                    <p:set>
                                      <p:cBhvr override="childStyle">
                                        <p:cTn dur="1" fill="hold" display="0" masterRel="nextClick" afterEffect="1"/>
                                        <p:tgtEl>
                                          <p:spTgt spid="330806"/>
                                        </p:tgtEl>
                                        <p:attrNameLst>
                                          <p:attrName>style.visibility</p:attrName>
                                        </p:attrNameLst>
                                      </p:cBhvr>
                                      <p:to>
                                        <p:strVal val="hidden"/>
                                      </p:to>
                                    </p:set>
                                  </p:subTnLst>
                                </p:cTn>
                              </p:par>
                              <p:par>
                                <p:cTn id="243" presetID="22" presetClass="entr" presetSubtype="8" fill="hold" grpId="0" nodeType="withEffect">
                                  <p:stCondLst>
                                    <p:cond delay="0"/>
                                  </p:stCondLst>
                                  <p:childTnLst>
                                    <p:set>
                                      <p:cBhvr>
                                        <p:cTn id="244" dur="1" fill="hold">
                                          <p:stCondLst>
                                            <p:cond delay="0"/>
                                          </p:stCondLst>
                                        </p:cTn>
                                        <p:tgtEl>
                                          <p:spTgt spid="330805"/>
                                        </p:tgtEl>
                                        <p:attrNameLst>
                                          <p:attrName>style.visibility</p:attrName>
                                        </p:attrNameLst>
                                      </p:cBhvr>
                                      <p:to>
                                        <p:strVal val="visible"/>
                                      </p:to>
                                    </p:set>
                                    <p:animEffect transition="in" filter="wipe(left)">
                                      <p:cBhvr>
                                        <p:cTn id="245" dur="1000"/>
                                        <p:tgtEl>
                                          <p:spTgt spid="330805"/>
                                        </p:tgtEl>
                                      </p:cBhvr>
                                    </p:animEffect>
                                  </p:childTnLst>
                                  <p:subTnLst>
                                    <p:set>
                                      <p:cBhvr override="childStyle">
                                        <p:cTn dur="1" fill="hold" display="0" masterRel="nextClick" afterEffect="1"/>
                                        <p:tgtEl>
                                          <p:spTgt spid="330805"/>
                                        </p:tgtEl>
                                        <p:attrNameLst>
                                          <p:attrName>style.visibility</p:attrName>
                                        </p:attrNameLst>
                                      </p:cBhvr>
                                      <p:to>
                                        <p:strVal val="hidden"/>
                                      </p:to>
                                    </p:set>
                                  </p:subTnLst>
                                </p:cTn>
                              </p:par>
                              <p:par>
                                <p:cTn id="246" presetID="1" presetClass="entr" presetSubtype="0" fill="hold" grpId="0" nodeType="withEffect">
                                  <p:stCondLst>
                                    <p:cond delay="0"/>
                                  </p:stCondLst>
                                  <p:childTnLst>
                                    <p:set>
                                      <p:cBhvr>
                                        <p:cTn id="247" dur="1" fill="hold">
                                          <p:stCondLst>
                                            <p:cond delay="0"/>
                                          </p:stCondLst>
                                        </p:cTn>
                                        <p:tgtEl>
                                          <p:spTgt spid="330808"/>
                                        </p:tgtEl>
                                        <p:attrNameLst>
                                          <p:attrName>style.visibility</p:attrName>
                                        </p:attrNameLst>
                                      </p:cBhvr>
                                      <p:to>
                                        <p:strVal val="visible"/>
                                      </p:to>
                                    </p:set>
                                  </p:childTnLst>
                                  <p:subTnLst>
                                    <p:set>
                                      <p:cBhvr override="childStyle">
                                        <p:cTn dur="1" fill="hold" display="0" masterRel="nextClick" afterEffect="1"/>
                                        <p:tgtEl>
                                          <p:spTgt spid="330808"/>
                                        </p:tgtEl>
                                        <p:attrNameLst>
                                          <p:attrName>style.visibility</p:attrName>
                                        </p:attrNameLst>
                                      </p:cBhvr>
                                      <p:to>
                                        <p:strVal val="hidden"/>
                                      </p:to>
                                    </p:set>
                                  </p:subTnLst>
                                </p:cTn>
                              </p:par>
                              <p:par>
                                <p:cTn id="248" presetID="22" presetClass="entr" presetSubtype="8" fill="hold" grpId="0" nodeType="withEffect">
                                  <p:stCondLst>
                                    <p:cond delay="0"/>
                                  </p:stCondLst>
                                  <p:childTnLst>
                                    <p:set>
                                      <p:cBhvr>
                                        <p:cTn id="249" dur="1" fill="hold">
                                          <p:stCondLst>
                                            <p:cond delay="0"/>
                                          </p:stCondLst>
                                        </p:cTn>
                                        <p:tgtEl>
                                          <p:spTgt spid="330807"/>
                                        </p:tgtEl>
                                        <p:attrNameLst>
                                          <p:attrName>style.visibility</p:attrName>
                                        </p:attrNameLst>
                                      </p:cBhvr>
                                      <p:to>
                                        <p:strVal val="visible"/>
                                      </p:to>
                                    </p:set>
                                    <p:animEffect transition="in" filter="wipe(left)">
                                      <p:cBhvr>
                                        <p:cTn id="250" dur="1000"/>
                                        <p:tgtEl>
                                          <p:spTgt spid="330807"/>
                                        </p:tgtEl>
                                      </p:cBhvr>
                                    </p:animEffect>
                                  </p:childTnLst>
                                  <p:subTnLst>
                                    <p:set>
                                      <p:cBhvr override="childStyle">
                                        <p:cTn dur="1" fill="hold" display="0" masterRel="nextClick" afterEffect="1"/>
                                        <p:tgtEl>
                                          <p:spTgt spid="330807"/>
                                        </p:tgtEl>
                                        <p:attrNameLst>
                                          <p:attrName>style.visibility</p:attrName>
                                        </p:attrNameLst>
                                      </p:cBhvr>
                                      <p:to>
                                        <p:strVal val="hidden"/>
                                      </p:to>
                                    </p:set>
                                  </p:subTnLst>
                                </p:cTn>
                              </p:par>
                            </p:childTnLst>
                          </p:cTn>
                        </p:par>
                        <p:par>
                          <p:cTn id="251" fill="hold">
                            <p:stCondLst>
                              <p:cond delay="6000"/>
                            </p:stCondLst>
                            <p:childTnLst>
                              <p:par>
                                <p:cTn id="252" presetID="1" presetClass="exit" presetSubtype="0" fill="hold" grpId="1" nodeType="afterEffect">
                                  <p:stCondLst>
                                    <p:cond delay="0"/>
                                  </p:stCondLst>
                                  <p:childTnLst>
                                    <p:set>
                                      <p:cBhvr>
                                        <p:cTn id="253" dur="1" fill="hold">
                                          <p:stCondLst>
                                            <p:cond delay="0"/>
                                          </p:stCondLst>
                                        </p:cTn>
                                        <p:tgtEl>
                                          <p:spTgt spid="330779"/>
                                        </p:tgtEl>
                                        <p:attrNameLst>
                                          <p:attrName>style.visibility</p:attrName>
                                        </p:attrNameLst>
                                      </p:cBhvr>
                                      <p:to>
                                        <p:strVal val="hidden"/>
                                      </p:to>
                                    </p:set>
                                  </p:childTnLst>
                                </p:cTn>
                              </p:par>
                              <p:par>
                                <p:cTn id="254" presetID="1" presetClass="exit" presetSubtype="0" fill="hold" grpId="1" nodeType="withEffect">
                                  <p:stCondLst>
                                    <p:cond delay="0"/>
                                  </p:stCondLst>
                                  <p:childTnLst>
                                    <p:set>
                                      <p:cBhvr>
                                        <p:cTn id="255" dur="1" fill="hold">
                                          <p:stCondLst>
                                            <p:cond delay="0"/>
                                          </p:stCondLst>
                                        </p:cTn>
                                        <p:tgtEl>
                                          <p:spTgt spid="330780"/>
                                        </p:tgtEl>
                                        <p:attrNameLst>
                                          <p:attrName>style.visibility</p:attrName>
                                        </p:attrNameLst>
                                      </p:cBhvr>
                                      <p:to>
                                        <p:strVal val="hidden"/>
                                      </p:to>
                                    </p:set>
                                  </p:childTnLst>
                                </p:cTn>
                              </p:par>
                              <p:par>
                                <p:cTn id="256" presetID="1" presetClass="exit" presetSubtype="0" fill="hold" grpId="1" nodeType="withEffect">
                                  <p:stCondLst>
                                    <p:cond delay="0"/>
                                  </p:stCondLst>
                                  <p:childTnLst>
                                    <p:set>
                                      <p:cBhvr>
                                        <p:cTn id="257" dur="1" fill="hold">
                                          <p:stCondLst>
                                            <p:cond delay="0"/>
                                          </p:stCondLst>
                                        </p:cTn>
                                        <p:tgtEl>
                                          <p:spTgt spid="330781"/>
                                        </p:tgtEl>
                                        <p:attrNameLst>
                                          <p:attrName>style.visibility</p:attrName>
                                        </p:attrNameLst>
                                      </p:cBhvr>
                                      <p:to>
                                        <p:strVal val="hidden"/>
                                      </p:to>
                                    </p:set>
                                  </p:childTnLst>
                                </p:cTn>
                              </p:par>
                            </p:childTnLst>
                          </p:cTn>
                        </p:par>
                        <p:par>
                          <p:cTn id="258" fill="hold">
                            <p:stCondLst>
                              <p:cond delay="6000"/>
                            </p:stCondLst>
                            <p:childTnLst>
                              <p:par>
                                <p:cTn id="259" presetID="9" presetClass="emph" presetSubtype="0" nodeType="afterEffect">
                                  <p:stCondLst>
                                    <p:cond delay="0"/>
                                  </p:stCondLst>
                                  <p:childTnLst>
                                    <p:set>
                                      <p:cBhvr rctx="PPT">
                                        <p:cTn id="260" dur="indefinite"/>
                                        <p:tgtEl>
                                          <p:spTgt spid="330764"/>
                                        </p:tgtEl>
                                        <p:attrNameLst>
                                          <p:attrName>style.opacity</p:attrName>
                                        </p:attrNameLst>
                                      </p:cBhvr>
                                      <p:to>
                                        <p:strVal val="1.0"/>
                                      </p:to>
                                    </p:set>
                                    <p:animEffect filter="image" prLst="opacity: 1.0">
                                      <p:cBhvr rctx="IE">
                                        <p:cTn id="261" dur="indefinite"/>
                                        <p:tgtEl>
                                          <p:spTgt spid="330764"/>
                                        </p:tgtEl>
                                      </p:cBhvr>
                                    </p:animEffect>
                                  </p:childTnLst>
                                </p:cTn>
                              </p:par>
                              <p:par>
                                <p:cTn id="262" presetID="9" presetClass="emph" presetSubtype="0" nodeType="withEffect">
                                  <p:stCondLst>
                                    <p:cond delay="0"/>
                                  </p:stCondLst>
                                  <p:childTnLst>
                                    <p:set>
                                      <p:cBhvr rctx="PPT">
                                        <p:cTn id="263" dur="indefinite"/>
                                        <p:tgtEl>
                                          <p:spTgt spid="330765"/>
                                        </p:tgtEl>
                                        <p:attrNameLst>
                                          <p:attrName>style.opacity</p:attrName>
                                        </p:attrNameLst>
                                      </p:cBhvr>
                                      <p:to>
                                        <p:strVal val="1.0"/>
                                      </p:to>
                                    </p:set>
                                    <p:animEffect filter="image" prLst="opacity: 1.0">
                                      <p:cBhvr rctx="IE">
                                        <p:cTn id="264" dur="indefinite"/>
                                        <p:tgtEl>
                                          <p:spTgt spid="330765"/>
                                        </p:tgtEl>
                                      </p:cBhvr>
                                    </p:animEffect>
                                  </p:childTnLst>
                                </p:cTn>
                              </p:par>
                              <p:par>
                                <p:cTn id="265" presetID="9" presetClass="emph" presetSubtype="0" nodeType="withEffect">
                                  <p:stCondLst>
                                    <p:cond delay="0"/>
                                  </p:stCondLst>
                                  <p:childTnLst>
                                    <p:set>
                                      <p:cBhvr rctx="PPT">
                                        <p:cTn id="266" dur="indefinite"/>
                                        <p:tgtEl>
                                          <p:spTgt spid="330766"/>
                                        </p:tgtEl>
                                        <p:attrNameLst>
                                          <p:attrName>style.opacity</p:attrName>
                                        </p:attrNameLst>
                                      </p:cBhvr>
                                      <p:to>
                                        <p:strVal val="1.0"/>
                                      </p:to>
                                    </p:set>
                                    <p:animEffect filter="image" prLst="opacity: 1.0">
                                      <p:cBhvr rctx="IE">
                                        <p:cTn id="267" dur="indefinite"/>
                                        <p:tgtEl>
                                          <p:spTgt spid="330766"/>
                                        </p:tgtEl>
                                      </p:cBhvr>
                                    </p:animEffect>
                                  </p:childTnLst>
                                </p:cTn>
                              </p:par>
                            </p:childTnLst>
                          </p:cTn>
                        </p:par>
                        <p:par>
                          <p:cTn id="268" fill="hold">
                            <p:stCondLst>
                              <p:cond delay="6000"/>
                            </p:stCondLst>
                            <p:childTnLst>
                              <p:par>
                                <p:cTn id="269" presetID="22" presetClass="entr" presetSubtype="1" fill="hold" grpId="0" nodeType="afterEffect">
                                  <p:stCondLst>
                                    <p:cond delay="0"/>
                                  </p:stCondLst>
                                  <p:childTnLst>
                                    <p:set>
                                      <p:cBhvr>
                                        <p:cTn id="270" dur="1" fill="hold">
                                          <p:stCondLst>
                                            <p:cond delay="0"/>
                                          </p:stCondLst>
                                        </p:cTn>
                                        <p:tgtEl>
                                          <p:spTgt spid="330782"/>
                                        </p:tgtEl>
                                        <p:attrNameLst>
                                          <p:attrName>style.visibility</p:attrName>
                                        </p:attrNameLst>
                                      </p:cBhvr>
                                      <p:to>
                                        <p:strVal val="visible"/>
                                      </p:to>
                                    </p:set>
                                    <p:animEffect transition="in" filter="wipe(up)">
                                      <p:cBhvr>
                                        <p:cTn id="271" dur="500"/>
                                        <p:tgtEl>
                                          <p:spTgt spid="330782"/>
                                        </p:tgtEl>
                                      </p:cBhvr>
                                    </p:animEffect>
                                  </p:childTnLst>
                                </p:cTn>
                              </p:par>
                              <p:par>
                                <p:cTn id="272" presetID="22" presetClass="entr" presetSubtype="1" fill="hold" grpId="0" nodeType="withEffect">
                                  <p:stCondLst>
                                    <p:cond delay="0"/>
                                  </p:stCondLst>
                                  <p:childTnLst>
                                    <p:set>
                                      <p:cBhvr>
                                        <p:cTn id="273" dur="1" fill="hold">
                                          <p:stCondLst>
                                            <p:cond delay="0"/>
                                          </p:stCondLst>
                                        </p:cTn>
                                        <p:tgtEl>
                                          <p:spTgt spid="330783"/>
                                        </p:tgtEl>
                                        <p:attrNameLst>
                                          <p:attrName>style.visibility</p:attrName>
                                        </p:attrNameLst>
                                      </p:cBhvr>
                                      <p:to>
                                        <p:strVal val="visible"/>
                                      </p:to>
                                    </p:set>
                                    <p:animEffect transition="in" filter="wipe(up)">
                                      <p:cBhvr>
                                        <p:cTn id="274" dur="500"/>
                                        <p:tgtEl>
                                          <p:spTgt spid="330783"/>
                                        </p:tgtEl>
                                      </p:cBhvr>
                                    </p:animEffect>
                                  </p:childTnLst>
                                </p:cTn>
                              </p:par>
                              <p:par>
                                <p:cTn id="275" presetID="22" presetClass="entr" presetSubtype="1" fill="hold" grpId="0" nodeType="withEffect">
                                  <p:stCondLst>
                                    <p:cond delay="0"/>
                                  </p:stCondLst>
                                  <p:childTnLst>
                                    <p:set>
                                      <p:cBhvr>
                                        <p:cTn id="276" dur="1" fill="hold">
                                          <p:stCondLst>
                                            <p:cond delay="0"/>
                                          </p:stCondLst>
                                        </p:cTn>
                                        <p:tgtEl>
                                          <p:spTgt spid="330784"/>
                                        </p:tgtEl>
                                        <p:attrNameLst>
                                          <p:attrName>style.visibility</p:attrName>
                                        </p:attrNameLst>
                                      </p:cBhvr>
                                      <p:to>
                                        <p:strVal val="visible"/>
                                      </p:to>
                                    </p:set>
                                    <p:animEffect transition="in" filter="wipe(up)">
                                      <p:cBhvr>
                                        <p:cTn id="277" dur="500"/>
                                        <p:tgtEl>
                                          <p:spTgt spid="330784"/>
                                        </p:tgtEl>
                                      </p:cBhvr>
                                    </p:animEffect>
                                  </p:childTnLst>
                                </p:cTn>
                              </p:par>
                            </p:childTnLst>
                          </p:cTn>
                        </p:par>
                        <p:par>
                          <p:cTn id="278" fill="hold">
                            <p:stCondLst>
                              <p:cond delay="6500"/>
                            </p:stCondLst>
                            <p:childTnLst>
                              <p:par>
                                <p:cTn id="279" presetID="1" presetClass="entr" presetSubtype="0" fill="hold" grpId="0" nodeType="afterEffect">
                                  <p:stCondLst>
                                    <p:cond delay="0"/>
                                  </p:stCondLst>
                                  <p:childTnLst>
                                    <p:set>
                                      <p:cBhvr>
                                        <p:cTn id="280" dur="1" fill="hold">
                                          <p:stCondLst>
                                            <p:cond delay="0"/>
                                          </p:stCondLst>
                                        </p:cTn>
                                        <p:tgtEl>
                                          <p:spTgt spid="330810"/>
                                        </p:tgtEl>
                                        <p:attrNameLst>
                                          <p:attrName>style.visibility</p:attrName>
                                        </p:attrNameLst>
                                      </p:cBhvr>
                                      <p:to>
                                        <p:strVal val="visible"/>
                                      </p:to>
                                    </p:set>
                                  </p:childTnLst>
                                  <p:subTnLst>
                                    <p:set>
                                      <p:cBhvr override="childStyle">
                                        <p:cTn dur="1" fill="hold" display="0" masterRel="nextClick" afterEffect="1"/>
                                        <p:tgtEl>
                                          <p:spTgt spid="330810"/>
                                        </p:tgtEl>
                                        <p:attrNameLst>
                                          <p:attrName>style.visibility</p:attrName>
                                        </p:attrNameLst>
                                      </p:cBhvr>
                                      <p:to>
                                        <p:strVal val="hidden"/>
                                      </p:to>
                                    </p:set>
                                  </p:subTnLst>
                                </p:cTn>
                              </p:par>
                              <p:par>
                                <p:cTn id="281" presetID="22" presetClass="entr" presetSubtype="8" fill="hold" grpId="0" nodeType="withEffect">
                                  <p:stCondLst>
                                    <p:cond delay="0"/>
                                  </p:stCondLst>
                                  <p:childTnLst>
                                    <p:set>
                                      <p:cBhvr>
                                        <p:cTn id="282" dur="1" fill="hold">
                                          <p:stCondLst>
                                            <p:cond delay="0"/>
                                          </p:stCondLst>
                                        </p:cTn>
                                        <p:tgtEl>
                                          <p:spTgt spid="330809"/>
                                        </p:tgtEl>
                                        <p:attrNameLst>
                                          <p:attrName>style.visibility</p:attrName>
                                        </p:attrNameLst>
                                      </p:cBhvr>
                                      <p:to>
                                        <p:strVal val="visible"/>
                                      </p:to>
                                    </p:set>
                                    <p:animEffect transition="in" filter="wipe(left)">
                                      <p:cBhvr>
                                        <p:cTn id="283" dur="1000"/>
                                        <p:tgtEl>
                                          <p:spTgt spid="330809"/>
                                        </p:tgtEl>
                                      </p:cBhvr>
                                    </p:animEffect>
                                  </p:childTnLst>
                                  <p:subTnLst>
                                    <p:set>
                                      <p:cBhvr override="childStyle">
                                        <p:cTn dur="1" fill="hold" display="0" masterRel="nextClick" afterEffect="1"/>
                                        <p:tgtEl>
                                          <p:spTgt spid="330809"/>
                                        </p:tgtEl>
                                        <p:attrNameLst>
                                          <p:attrName>style.visibility</p:attrName>
                                        </p:attrNameLst>
                                      </p:cBhvr>
                                      <p:to>
                                        <p:strVal val="hidden"/>
                                      </p:to>
                                    </p:set>
                                  </p:subTnLst>
                                </p:cTn>
                              </p:par>
                              <p:par>
                                <p:cTn id="284" presetID="1" presetClass="entr" presetSubtype="0" fill="hold" grpId="0" nodeType="withEffect">
                                  <p:stCondLst>
                                    <p:cond delay="0"/>
                                  </p:stCondLst>
                                  <p:childTnLst>
                                    <p:set>
                                      <p:cBhvr>
                                        <p:cTn id="285" dur="1" fill="hold">
                                          <p:stCondLst>
                                            <p:cond delay="0"/>
                                          </p:stCondLst>
                                        </p:cTn>
                                        <p:tgtEl>
                                          <p:spTgt spid="330812"/>
                                        </p:tgtEl>
                                        <p:attrNameLst>
                                          <p:attrName>style.visibility</p:attrName>
                                        </p:attrNameLst>
                                      </p:cBhvr>
                                      <p:to>
                                        <p:strVal val="visible"/>
                                      </p:to>
                                    </p:set>
                                  </p:childTnLst>
                                  <p:subTnLst>
                                    <p:set>
                                      <p:cBhvr override="childStyle">
                                        <p:cTn dur="1" fill="hold" display="0" masterRel="nextClick" afterEffect="1"/>
                                        <p:tgtEl>
                                          <p:spTgt spid="330812"/>
                                        </p:tgtEl>
                                        <p:attrNameLst>
                                          <p:attrName>style.visibility</p:attrName>
                                        </p:attrNameLst>
                                      </p:cBhvr>
                                      <p:to>
                                        <p:strVal val="hidden"/>
                                      </p:to>
                                    </p:set>
                                  </p:subTnLst>
                                </p:cTn>
                              </p:par>
                              <p:par>
                                <p:cTn id="286" presetID="22" presetClass="entr" presetSubtype="8" fill="hold" grpId="0" nodeType="withEffect">
                                  <p:stCondLst>
                                    <p:cond delay="0"/>
                                  </p:stCondLst>
                                  <p:childTnLst>
                                    <p:set>
                                      <p:cBhvr>
                                        <p:cTn id="287" dur="1" fill="hold">
                                          <p:stCondLst>
                                            <p:cond delay="0"/>
                                          </p:stCondLst>
                                        </p:cTn>
                                        <p:tgtEl>
                                          <p:spTgt spid="330811"/>
                                        </p:tgtEl>
                                        <p:attrNameLst>
                                          <p:attrName>style.visibility</p:attrName>
                                        </p:attrNameLst>
                                      </p:cBhvr>
                                      <p:to>
                                        <p:strVal val="visible"/>
                                      </p:to>
                                    </p:set>
                                    <p:animEffect transition="in" filter="wipe(left)">
                                      <p:cBhvr>
                                        <p:cTn id="288" dur="1000"/>
                                        <p:tgtEl>
                                          <p:spTgt spid="330811"/>
                                        </p:tgtEl>
                                      </p:cBhvr>
                                    </p:animEffect>
                                  </p:childTnLst>
                                  <p:subTnLst>
                                    <p:set>
                                      <p:cBhvr override="childStyle">
                                        <p:cTn dur="1" fill="hold" display="0" masterRel="nextClick" afterEffect="1"/>
                                        <p:tgtEl>
                                          <p:spTgt spid="330811"/>
                                        </p:tgtEl>
                                        <p:attrNameLst>
                                          <p:attrName>style.visibility</p:attrName>
                                        </p:attrNameLst>
                                      </p:cBhvr>
                                      <p:to>
                                        <p:strVal val="hidden"/>
                                      </p:to>
                                    </p:set>
                                  </p:subTnLst>
                                </p:cTn>
                              </p:par>
                              <p:par>
                                <p:cTn id="289" presetID="1" presetClass="entr" presetSubtype="0" fill="hold" grpId="0" nodeType="withEffect">
                                  <p:stCondLst>
                                    <p:cond delay="0"/>
                                  </p:stCondLst>
                                  <p:childTnLst>
                                    <p:set>
                                      <p:cBhvr>
                                        <p:cTn id="290" dur="1" fill="hold">
                                          <p:stCondLst>
                                            <p:cond delay="0"/>
                                          </p:stCondLst>
                                        </p:cTn>
                                        <p:tgtEl>
                                          <p:spTgt spid="330814"/>
                                        </p:tgtEl>
                                        <p:attrNameLst>
                                          <p:attrName>style.visibility</p:attrName>
                                        </p:attrNameLst>
                                      </p:cBhvr>
                                      <p:to>
                                        <p:strVal val="visible"/>
                                      </p:to>
                                    </p:set>
                                  </p:childTnLst>
                                  <p:subTnLst>
                                    <p:set>
                                      <p:cBhvr override="childStyle">
                                        <p:cTn dur="1" fill="hold" display="0" masterRel="nextClick" afterEffect="1"/>
                                        <p:tgtEl>
                                          <p:spTgt spid="330814"/>
                                        </p:tgtEl>
                                        <p:attrNameLst>
                                          <p:attrName>style.visibility</p:attrName>
                                        </p:attrNameLst>
                                      </p:cBhvr>
                                      <p:to>
                                        <p:strVal val="hidden"/>
                                      </p:to>
                                    </p:set>
                                  </p:subTnLst>
                                </p:cTn>
                              </p:par>
                              <p:par>
                                <p:cTn id="291" presetID="22" presetClass="entr" presetSubtype="8" fill="hold" grpId="0" nodeType="withEffect">
                                  <p:stCondLst>
                                    <p:cond delay="0"/>
                                  </p:stCondLst>
                                  <p:childTnLst>
                                    <p:set>
                                      <p:cBhvr>
                                        <p:cTn id="292" dur="1" fill="hold">
                                          <p:stCondLst>
                                            <p:cond delay="0"/>
                                          </p:stCondLst>
                                        </p:cTn>
                                        <p:tgtEl>
                                          <p:spTgt spid="330813"/>
                                        </p:tgtEl>
                                        <p:attrNameLst>
                                          <p:attrName>style.visibility</p:attrName>
                                        </p:attrNameLst>
                                      </p:cBhvr>
                                      <p:to>
                                        <p:strVal val="visible"/>
                                      </p:to>
                                    </p:set>
                                    <p:animEffect transition="in" filter="wipe(left)">
                                      <p:cBhvr>
                                        <p:cTn id="293" dur="1000"/>
                                        <p:tgtEl>
                                          <p:spTgt spid="330813"/>
                                        </p:tgtEl>
                                      </p:cBhvr>
                                    </p:animEffect>
                                  </p:childTnLst>
                                  <p:subTnLst>
                                    <p:set>
                                      <p:cBhvr override="childStyle">
                                        <p:cTn dur="1" fill="hold" display="0" masterRel="nextClick" afterEffect="1"/>
                                        <p:tgtEl>
                                          <p:spTgt spid="330813"/>
                                        </p:tgtEl>
                                        <p:attrNameLst>
                                          <p:attrName>style.visibility</p:attrName>
                                        </p:attrNameLst>
                                      </p:cBhvr>
                                      <p:to>
                                        <p:strVal val="hidden"/>
                                      </p:to>
                                    </p:set>
                                  </p:subTnLst>
                                </p:cTn>
                              </p:par>
                            </p:childTnLst>
                          </p:cTn>
                        </p:par>
                        <p:par>
                          <p:cTn id="294" fill="hold">
                            <p:stCondLst>
                              <p:cond delay="7500"/>
                            </p:stCondLst>
                            <p:childTnLst>
                              <p:par>
                                <p:cTn id="295" presetID="1" presetClass="exit" presetSubtype="0" fill="hold" grpId="1" nodeType="afterEffect">
                                  <p:stCondLst>
                                    <p:cond delay="0"/>
                                  </p:stCondLst>
                                  <p:childTnLst>
                                    <p:set>
                                      <p:cBhvr>
                                        <p:cTn id="296" dur="1" fill="hold">
                                          <p:stCondLst>
                                            <p:cond delay="0"/>
                                          </p:stCondLst>
                                        </p:cTn>
                                        <p:tgtEl>
                                          <p:spTgt spid="330782"/>
                                        </p:tgtEl>
                                        <p:attrNameLst>
                                          <p:attrName>style.visibility</p:attrName>
                                        </p:attrNameLst>
                                      </p:cBhvr>
                                      <p:to>
                                        <p:strVal val="hidden"/>
                                      </p:to>
                                    </p:set>
                                  </p:childTnLst>
                                </p:cTn>
                              </p:par>
                              <p:par>
                                <p:cTn id="297" presetID="1" presetClass="exit" presetSubtype="0" fill="hold" grpId="1" nodeType="withEffect">
                                  <p:stCondLst>
                                    <p:cond delay="0"/>
                                  </p:stCondLst>
                                  <p:childTnLst>
                                    <p:set>
                                      <p:cBhvr>
                                        <p:cTn id="298" dur="1" fill="hold">
                                          <p:stCondLst>
                                            <p:cond delay="0"/>
                                          </p:stCondLst>
                                        </p:cTn>
                                        <p:tgtEl>
                                          <p:spTgt spid="330783"/>
                                        </p:tgtEl>
                                        <p:attrNameLst>
                                          <p:attrName>style.visibility</p:attrName>
                                        </p:attrNameLst>
                                      </p:cBhvr>
                                      <p:to>
                                        <p:strVal val="hidden"/>
                                      </p:to>
                                    </p:set>
                                  </p:childTnLst>
                                </p:cTn>
                              </p:par>
                              <p:par>
                                <p:cTn id="299" presetID="1" presetClass="exit" presetSubtype="0" fill="hold" grpId="1" nodeType="withEffect">
                                  <p:stCondLst>
                                    <p:cond delay="0"/>
                                  </p:stCondLst>
                                  <p:childTnLst>
                                    <p:set>
                                      <p:cBhvr>
                                        <p:cTn id="300" dur="1" fill="hold">
                                          <p:stCondLst>
                                            <p:cond delay="0"/>
                                          </p:stCondLst>
                                        </p:cTn>
                                        <p:tgtEl>
                                          <p:spTgt spid="330784"/>
                                        </p:tgtEl>
                                        <p:attrNameLst>
                                          <p:attrName>style.visibility</p:attrName>
                                        </p:attrNameLst>
                                      </p:cBhvr>
                                      <p:to>
                                        <p:strVal val="hidden"/>
                                      </p:to>
                                    </p:set>
                                  </p:childTnLst>
                                </p:cTn>
                              </p:par>
                            </p:childTnLst>
                          </p:cTn>
                        </p:par>
                        <p:par>
                          <p:cTn id="301" fill="hold">
                            <p:stCondLst>
                              <p:cond delay="7500"/>
                            </p:stCondLst>
                            <p:childTnLst>
                              <p:par>
                                <p:cTn id="302" presetID="9" presetClass="emph" presetSubtype="0" nodeType="afterEffect">
                                  <p:stCondLst>
                                    <p:cond delay="0"/>
                                  </p:stCondLst>
                                  <p:childTnLst>
                                    <p:set>
                                      <p:cBhvr rctx="PPT">
                                        <p:cTn id="303" dur="indefinite"/>
                                        <p:tgtEl>
                                          <p:spTgt spid="330767"/>
                                        </p:tgtEl>
                                        <p:attrNameLst>
                                          <p:attrName>style.opacity</p:attrName>
                                        </p:attrNameLst>
                                      </p:cBhvr>
                                      <p:to>
                                        <p:strVal val="1.0"/>
                                      </p:to>
                                    </p:set>
                                    <p:animEffect filter="image" prLst="opacity: 1.0">
                                      <p:cBhvr rctx="IE">
                                        <p:cTn id="304" dur="indefinite"/>
                                        <p:tgtEl>
                                          <p:spTgt spid="330767"/>
                                        </p:tgtEl>
                                      </p:cBhvr>
                                    </p:animEffect>
                                  </p:childTnLst>
                                </p:cTn>
                              </p:par>
                              <p:par>
                                <p:cTn id="305" presetID="9" presetClass="emph" presetSubtype="0" nodeType="withEffect">
                                  <p:stCondLst>
                                    <p:cond delay="0"/>
                                  </p:stCondLst>
                                  <p:childTnLst>
                                    <p:set>
                                      <p:cBhvr rctx="PPT">
                                        <p:cTn id="306" dur="indefinite"/>
                                        <p:tgtEl>
                                          <p:spTgt spid="330768"/>
                                        </p:tgtEl>
                                        <p:attrNameLst>
                                          <p:attrName>style.opacity</p:attrName>
                                        </p:attrNameLst>
                                      </p:cBhvr>
                                      <p:to>
                                        <p:strVal val="1.0"/>
                                      </p:to>
                                    </p:set>
                                    <p:animEffect filter="image" prLst="opacity: 1.0">
                                      <p:cBhvr rctx="IE">
                                        <p:cTn id="307" dur="indefinite"/>
                                        <p:tgtEl>
                                          <p:spTgt spid="330768"/>
                                        </p:tgtEl>
                                      </p:cBhvr>
                                    </p:animEffect>
                                  </p:childTnLst>
                                </p:cTn>
                              </p:par>
                              <p:par>
                                <p:cTn id="308" presetID="9" presetClass="emph" presetSubtype="0" nodeType="withEffect">
                                  <p:stCondLst>
                                    <p:cond delay="0"/>
                                  </p:stCondLst>
                                  <p:childTnLst>
                                    <p:set>
                                      <p:cBhvr rctx="PPT">
                                        <p:cTn id="309" dur="indefinite"/>
                                        <p:tgtEl>
                                          <p:spTgt spid="330769"/>
                                        </p:tgtEl>
                                        <p:attrNameLst>
                                          <p:attrName>style.opacity</p:attrName>
                                        </p:attrNameLst>
                                      </p:cBhvr>
                                      <p:to>
                                        <p:strVal val="1.0"/>
                                      </p:to>
                                    </p:set>
                                    <p:animEffect filter="image" prLst="opacity: 1.0">
                                      <p:cBhvr rctx="IE">
                                        <p:cTn id="310" dur="indefinite"/>
                                        <p:tgtEl>
                                          <p:spTgt spid="330769"/>
                                        </p:tgtEl>
                                      </p:cBhvr>
                                    </p:animEffect>
                                  </p:childTnLst>
                                </p:cTn>
                              </p:par>
                            </p:childTnLst>
                          </p:cTn>
                        </p:par>
                        <p:par>
                          <p:cTn id="311" fill="hold">
                            <p:stCondLst>
                              <p:cond delay="7500"/>
                            </p:stCondLst>
                            <p:childTnLst>
                              <p:par>
                                <p:cTn id="312" presetID="1" presetClass="entr" presetSubtype="0" fill="hold" grpId="0" nodeType="afterEffect">
                                  <p:stCondLst>
                                    <p:cond delay="0"/>
                                  </p:stCondLst>
                                  <p:childTnLst>
                                    <p:set>
                                      <p:cBhvr>
                                        <p:cTn id="313" dur="1" fill="hold">
                                          <p:stCondLst>
                                            <p:cond delay="0"/>
                                          </p:stCondLst>
                                        </p:cTn>
                                        <p:tgtEl>
                                          <p:spTgt spid="330895"/>
                                        </p:tgtEl>
                                        <p:attrNameLst>
                                          <p:attrName>style.visibility</p:attrName>
                                        </p:attrNameLst>
                                      </p:cBhvr>
                                      <p:to>
                                        <p:strVal val="visible"/>
                                      </p:to>
                                    </p:set>
                                  </p:childTnLst>
                                </p:cTn>
                              </p:par>
                            </p:childTnLst>
                          </p:cTn>
                        </p:par>
                      </p:childTnLst>
                    </p:cTn>
                  </p:par>
                  <p:par>
                    <p:cTn id="314" fill="hold">
                      <p:stCondLst>
                        <p:cond delay="indefinite"/>
                      </p:stCondLst>
                      <p:childTnLst>
                        <p:par>
                          <p:cTn id="315" fill="hold">
                            <p:stCondLst>
                              <p:cond delay="0"/>
                            </p:stCondLst>
                            <p:childTnLst>
                              <p:par>
                                <p:cTn id="316" presetID="22" presetClass="entr" presetSubtype="1" fill="hold" grpId="0" nodeType="clickEffect">
                                  <p:stCondLst>
                                    <p:cond delay="0"/>
                                  </p:stCondLst>
                                  <p:childTnLst>
                                    <p:set>
                                      <p:cBhvr>
                                        <p:cTn id="317" dur="1" fill="hold">
                                          <p:stCondLst>
                                            <p:cond delay="0"/>
                                          </p:stCondLst>
                                        </p:cTn>
                                        <p:tgtEl>
                                          <p:spTgt spid="330830"/>
                                        </p:tgtEl>
                                        <p:attrNameLst>
                                          <p:attrName>style.visibility</p:attrName>
                                        </p:attrNameLst>
                                      </p:cBhvr>
                                      <p:to>
                                        <p:strVal val="visible"/>
                                      </p:to>
                                    </p:set>
                                    <p:animEffect transition="in" filter="wipe(up)">
                                      <p:cBhvr>
                                        <p:cTn id="318" dur="500"/>
                                        <p:tgtEl>
                                          <p:spTgt spid="330830"/>
                                        </p:tgtEl>
                                      </p:cBhvr>
                                    </p:animEffect>
                                  </p:childTnLst>
                                </p:cTn>
                              </p:par>
                              <p:par>
                                <p:cTn id="319" presetID="22" presetClass="entr" presetSubtype="1" fill="hold" grpId="0" nodeType="withEffect">
                                  <p:stCondLst>
                                    <p:cond delay="0"/>
                                  </p:stCondLst>
                                  <p:childTnLst>
                                    <p:set>
                                      <p:cBhvr>
                                        <p:cTn id="320" dur="1" fill="hold">
                                          <p:stCondLst>
                                            <p:cond delay="0"/>
                                          </p:stCondLst>
                                        </p:cTn>
                                        <p:tgtEl>
                                          <p:spTgt spid="330831"/>
                                        </p:tgtEl>
                                        <p:attrNameLst>
                                          <p:attrName>style.visibility</p:attrName>
                                        </p:attrNameLst>
                                      </p:cBhvr>
                                      <p:to>
                                        <p:strVal val="visible"/>
                                      </p:to>
                                    </p:set>
                                    <p:animEffect transition="in" filter="wipe(up)">
                                      <p:cBhvr>
                                        <p:cTn id="321" dur="500"/>
                                        <p:tgtEl>
                                          <p:spTgt spid="330831"/>
                                        </p:tgtEl>
                                      </p:cBhvr>
                                    </p:animEffect>
                                  </p:childTnLst>
                                </p:cTn>
                              </p:par>
                              <p:par>
                                <p:cTn id="322" presetID="22" presetClass="entr" presetSubtype="1" fill="hold" grpId="0" nodeType="withEffect">
                                  <p:stCondLst>
                                    <p:cond delay="0"/>
                                  </p:stCondLst>
                                  <p:childTnLst>
                                    <p:set>
                                      <p:cBhvr>
                                        <p:cTn id="323" dur="1" fill="hold">
                                          <p:stCondLst>
                                            <p:cond delay="0"/>
                                          </p:stCondLst>
                                        </p:cTn>
                                        <p:tgtEl>
                                          <p:spTgt spid="330832"/>
                                        </p:tgtEl>
                                        <p:attrNameLst>
                                          <p:attrName>style.visibility</p:attrName>
                                        </p:attrNameLst>
                                      </p:cBhvr>
                                      <p:to>
                                        <p:strVal val="visible"/>
                                      </p:to>
                                    </p:set>
                                    <p:animEffect transition="in" filter="wipe(up)">
                                      <p:cBhvr>
                                        <p:cTn id="324" dur="500"/>
                                        <p:tgtEl>
                                          <p:spTgt spid="330832"/>
                                        </p:tgtEl>
                                      </p:cBhvr>
                                    </p:animEffect>
                                  </p:childTnLst>
                                </p:cTn>
                              </p:par>
                            </p:childTnLst>
                          </p:cTn>
                        </p:par>
                        <p:par>
                          <p:cTn id="325" fill="hold">
                            <p:stCondLst>
                              <p:cond delay="500"/>
                            </p:stCondLst>
                            <p:childTnLst>
                              <p:par>
                                <p:cTn id="326" presetID="1" presetClass="entr" presetSubtype="0" fill="hold" grpId="0" nodeType="afterEffect">
                                  <p:stCondLst>
                                    <p:cond delay="0"/>
                                  </p:stCondLst>
                                  <p:childTnLst>
                                    <p:set>
                                      <p:cBhvr>
                                        <p:cTn id="327" dur="1" fill="hold">
                                          <p:stCondLst>
                                            <p:cond delay="0"/>
                                          </p:stCondLst>
                                        </p:cTn>
                                        <p:tgtEl>
                                          <p:spTgt spid="330840"/>
                                        </p:tgtEl>
                                        <p:attrNameLst>
                                          <p:attrName>style.visibility</p:attrName>
                                        </p:attrNameLst>
                                      </p:cBhvr>
                                      <p:to>
                                        <p:strVal val="visible"/>
                                      </p:to>
                                    </p:set>
                                  </p:childTnLst>
                                  <p:subTnLst>
                                    <p:set>
                                      <p:cBhvr override="childStyle">
                                        <p:cTn dur="1" fill="hold" display="0" masterRel="nextClick" afterEffect="1"/>
                                        <p:tgtEl>
                                          <p:spTgt spid="330840"/>
                                        </p:tgtEl>
                                        <p:attrNameLst>
                                          <p:attrName>style.visibility</p:attrName>
                                        </p:attrNameLst>
                                      </p:cBhvr>
                                      <p:to>
                                        <p:strVal val="hidden"/>
                                      </p:to>
                                    </p:set>
                                  </p:subTnLst>
                                </p:cTn>
                              </p:par>
                              <p:par>
                                <p:cTn id="328" presetID="22" presetClass="entr" presetSubtype="8" fill="hold" grpId="0" nodeType="withEffect">
                                  <p:stCondLst>
                                    <p:cond delay="0"/>
                                  </p:stCondLst>
                                  <p:childTnLst>
                                    <p:set>
                                      <p:cBhvr>
                                        <p:cTn id="329" dur="1" fill="hold">
                                          <p:stCondLst>
                                            <p:cond delay="0"/>
                                          </p:stCondLst>
                                        </p:cTn>
                                        <p:tgtEl>
                                          <p:spTgt spid="330839"/>
                                        </p:tgtEl>
                                        <p:attrNameLst>
                                          <p:attrName>style.visibility</p:attrName>
                                        </p:attrNameLst>
                                      </p:cBhvr>
                                      <p:to>
                                        <p:strVal val="visible"/>
                                      </p:to>
                                    </p:set>
                                    <p:animEffect transition="in" filter="wipe(left)">
                                      <p:cBhvr>
                                        <p:cTn id="330" dur="1000"/>
                                        <p:tgtEl>
                                          <p:spTgt spid="330839"/>
                                        </p:tgtEl>
                                      </p:cBhvr>
                                    </p:animEffect>
                                  </p:childTnLst>
                                  <p:subTnLst>
                                    <p:set>
                                      <p:cBhvr override="childStyle">
                                        <p:cTn dur="1" fill="hold" display="0" masterRel="nextClick" afterEffect="1"/>
                                        <p:tgtEl>
                                          <p:spTgt spid="330839"/>
                                        </p:tgtEl>
                                        <p:attrNameLst>
                                          <p:attrName>style.visibility</p:attrName>
                                        </p:attrNameLst>
                                      </p:cBhvr>
                                      <p:to>
                                        <p:strVal val="hidden"/>
                                      </p:to>
                                    </p:set>
                                  </p:subTnLst>
                                </p:cTn>
                              </p:par>
                              <p:par>
                                <p:cTn id="331" presetID="1" presetClass="entr" presetSubtype="0" fill="hold" grpId="0" nodeType="withEffect">
                                  <p:stCondLst>
                                    <p:cond delay="0"/>
                                  </p:stCondLst>
                                  <p:childTnLst>
                                    <p:set>
                                      <p:cBhvr>
                                        <p:cTn id="332" dur="1" fill="hold">
                                          <p:stCondLst>
                                            <p:cond delay="0"/>
                                          </p:stCondLst>
                                        </p:cTn>
                                        <p:tgtEl>
                                          <p:spTgt spid="330842"/>
                                        </p:tgtEl>
                                        <p:attrNameLst>
                                          <p:attrName>style.visibility</p:attrName>
                                        </p:attrNameLst>
                                      </p:cBhvr>
                                      <p:to>
                                        <p:strVal val="visible"/>
                                      </p:to>
                                    </p:set>
                                  </p:childTnLst>
                                  <p:subTnLst>
                                    <p:set>
                                      <p:cBhvr override="childStyle">
                                        <p:cTn dur="1" fill="hold" display="0" masterRel="nextClick" afterEffect="1"/>
                                        <p:tgtEl>
                                          <p:spTgt spid="330842"/>
                                        </p:tgtEl>
                                        <p:attrNameLst>
                                          <p:attrName>style.visibility</p:attrName>
                                        </p:attrNameLst>
                                      </p:cBhvr>
                                      <p:to>
                                        <p:strVal val="hidden"/>
                                      </p:to>
                                    </p:set>
                                  </p:subTnLst>
                                </p:cTn>
                              </p:par>
                              <p:par>
                                <p:cTn id="333" presetID="22" presetClass="entr" presetSubtype="8" fill="hold" grpId="0" nodeType="withEffect">
                                  <p:stCondLst>
                                    <p:cond delay="0"/>
                                  </p:stCondLst>
                                  <p:childTnLst>
                                    <p:set>
                                      <p:cBhvr>
                                        <p:cTn id="334" dur="1" fill="hold">
                                          <p:stCondLst>
                                            <p:cond delay="0"/>
                                          </p:stCondLst>
                                        </p:cTn>
                                        <p:tgtEl>
                                          <p:spTgt spid="330841"/>
                                        </p:tgtEl>
                                        <p:attrNameLst>
                                          <p:attrName>style.visibility</p:attrName>
                                        </p:attrNameLst>
                                      </p:cBhvr>
                                      <p:to>
                                        <p:strVal val="visible"/>
                                      </p:to>
                                    </p:set>
                                    <p:animEffect transition="in" filter="wipe(left)">
                                      <p:cBhvr>
                                        <p:cTn id="335" dur="1000"/>
                                        <p:tgtEl>
                                          <p:spTgt spid="330841"/>
                                        </p:tgtEl>
                                      </p:cBhvr>
                                    </p:animEffect>
                                  </p:childTnLst>
                                  <p:subTnLst>
                                    <p:set>
                                      <p:cBhvr override="childStyle">
                                        <p:cTn dur="1" fill="hold" display="0" masterRel="nextClick" afterEffect="1"/>
                                        <p:tgtEl>
                                          <p:spTgt spid="330841"/>
                                        </p:tgtEl>
                                        <p:attrNameLst>
                                          <p:attrName>style.visibility</p:attrName>
                                        </p:attrNameLst>
                                      </p:cBhvr>
                                      <p:to>
                                        <p:strVal val="hidden"/>
                                      </p:to>
                                    </p:set>
                                  </p:subTnLst>
                                </p:cTn>
                              </p:par>
                              <p:par>
                                <p:cTn id="336" presetID="1" presetClass="entr" presetSubtype="0" fill="hold" grpId="0" nodeType="withEffect">
                                  <p:stCondLst>
                                    <p:cond delay="0"/>
                                  </p:stCondLst>
                                  <p:childTnLst>
                                    <p:set>
                                      <p:cBhvr>
                                        <p:cTn id="337" dur="1" fill="hold">
                                          <p:stCondLst>
                                            <p:cond delay="0"/>
                                          </p:stCondLst>
                                        </p:cTn>
                                        <p:tgtEl>
                                          <p:spTgt spid="330844"/>
                                        </p:tgtEl>
                                        <p:attrNameLst>
                                          <p:attrName>style.visibility</p:attrName>
                                        </p:attrNameLst>
                                      </p:cBhvr>
                                      <p:to>
                                        <p:strVal val="visible"/>
                                      </p:to>
                                    </p:set>
                                  </p:childTnLst>
                                  <p:subTnLst>
                                    <p:set>
                                      <p:cBhvr override="childStyle">
                                        <p:cTn dur="1" fill="hold" display="0" masterRel="nextClick" afterEffect="1"/>
                                        <p:tgtEl>
                                          <p:spTgt spid="330844"/>
                                        </p:tgtEl>
                                        <p:attrNameLst>
                                          <p:attrName>style.visibility</p:attrName>
                                        </p:attrNameLst>
                                      </p:cBhvr>
                                      <p:to>
                                        <p:strVal val="hidden"/>
                                      </p:to>
                                    </p:set>
                                  </p:subTnLst>
                                </p:cTn>
                              </p:par>
                              <p:par>
                                <p:cTn id="338" presetID="22" presetClass="entr" presetSubtype="8" fill="hold" grpId="0" nodeType="withEffect">
                                  <p:stCondLst>
                                    <p:cond delay="0"/>
                                  </p:stCondLst>
                                  <p:childTnLst>
                                    <p:set>
                                      <p:cBhvr>
                                        <p:cTn id="339" dur="1" fill="hold">
                                          <p:stCondLst>
                                            <p:cond delay="0"/>
                                          </p:stCondLst>
                                        </p:cTn>
                                        <p:tgtEl>
                                          <p:spTgt spid="330843"/>
                                        </p:tgtEl>
                                        <p:attrNameLst>
                                          <p:attrName>style.visibility</p:attrName>
                                        </p:attrNameLst>
                                      </p:cBhvr>
                                      <p:to>
                                        <p:strVal val="visible"/>
                                      </p:to>
                                    </p:set>
                                    <p:animEffect transition="in" filter="wipe(left)">
                                      <p:cBhvr>
                                        <p:cTn id="340" dur="1000"/>
                                        <p:tgtEl>
                                          <p:spTgt spid="330843"/>
                                        </p:tgtEl>
                                      </p:cBhvr>
                                    </p:animEffect>
                                  </p:childTnLst>
                                  <p:subTnLst>
                                    <p:set>
                                      <p:cBhvr override="childStyle">
                                        <p:cTn dur="1" fill="hold" display="0" masterRel="nextClick" afterEffect="1"/>
                                        <p:tgtEl>
                                          <p:spTgt spid="330843"/>
                                        </p:tgtEl>
                                        <p:attrNameLst>
                                          <p:attrName>style.visibility</p:attrName>
                                        </p:attrNameLst>
                                      </p:cBhvr>
                                      <p:to>
                                        <p:strVal val="hidden"/>
                                      </p:to>
                                    </p:set>
                                  </p:subTnLst>
                                </p:cTn>
                              </p:par>
                            </p:childTnLst>
                          </p:cTn>
                        </p:par>
                        <p:par>
                          <p:cTn id="341" fill="hold">
                            <p:stCondLst>
                              <p:cond delay="1500"/>
                            </p:stCondLst>
                            <p:childTnLst>
                              <p:par>
                                <p:cTn id="342" presetID="1" presetClass="exit" presetSubtype="0" fill="hold" grpId="1" nodeType="afterEffect">
                                  <p:stCondLst>
                                    <p:cond delay="0"/>
                                  </p:stCondLst>
                                  <p:childTnLst>
                                    <p:set>
                                      <p:cBhvr>
                                        <p:cTn id="343" dur="1" fill="hold">
                                          <p:stCondLst>
                                            <p:cond delay="0"/>
                                          </p:stCondLst>
                                        </p:cTn>
                                        <p:tgtEl>
                                          <p:spTgt spid="330830"/>
                                        </p:tgtEl>
                                        <p:attrNameLst>
                                          <p:attrName>style.visibility</p:attrName>
                                        </p:attrNameLst>
                                      </p:cBhvr>
                                      <p:to>
                                        <p:strVal val="hidden"/>
                                      </p:to>
                                    </p:set>
                                  </p:childTnLst>
                                </p:cTn>
                              </p:par>
                              <p:par>
                                <p:cTn id="344" presetID="1" presetClass="exit" presetSubtype="0" fill="hold" grpId="1" nodeType="withEffect">
                                  <p:stCondLst>
                                    <p:cond delay="0"/>
                                  </p:stCondLst>
                                  <p:childTnLst>
                                    <p:set>
                                      <p:cBhvr>
                                        <p:cTn id="345" dur="1" fill="hold">
                                          <p:stCondLst>
                                            <p:cond delay="0"/>
                                          </p:stCondLst>
                                        </p:cTn>
                                        <p:tgtEl>
                                          <p:spTgt spid="330831"/>
                                        </p:tgtEl>
                                        <p:attrNameLst>
                                          <p:attrName>style.visibility</p:attrName>
                                        </p:attrNameLst>
                                      </p:cBhvr>
                                      <p:to>
                                        <p:strVal val="hidden"/>
                                      </p:to>
                                    </p:set>
                                  </p:childTnLst>
                                </p:cTn>
                              </p:par>
                              <p:par>
                                <p:cTn id="346" presetID="1" presetClass="exit" presetSubtype="0" fill="hold" grpId="1" nodeType="withEffect">
                                  <p:stCondLst>
                                    <p:cond delay="0"/>
                                  </p:stCondLst>
                                  <p:childTnLst>
                                    <p:set>
                                      <p:cBhvr>
                                        <p:cTn id="347" dur="1" fill="hold">
                                          <p:stCondLst>
                                            <p:cond delay="0"/>
                                          </p:stCondLst>
                                        </p:cTn>
                                        <p:tgtEl>
                                          <p:spTgt spid="330832"/>
                                        </p:tgtEl>
                                        <p:attrNameLst>
                                          <p:attrName>style.visibility</p:attrName>
                                        </p:attrNameLst>
                                      </p:cBhvr>
                                      <p:to>
                                        <p:strVal val="hidden"/>
                                      </p:to>
                                    </p:set>
                                  </p:childTnLst>
                                </p:cTn>
                              </p:par>
                            </p:childTnLst>
                          </p:cTn>
                        </p:par>
                        <p:par>
                          <p:cTn id="348" fill="hold">
                            <p:stCondLst>
                              <p:cond delay="1500"/>
                            </p:stCondLst>
                            <p:childTnLst>
                              <p:par>
                                <p:cTn id="349" presetID="9" presetClass="emph" presetSubtype="0" nodeType="afterEffect">
                                  <p:stCondLst>
                                    <p:cond delay="0"/>
                                  </p:stCondLst>
                                  <p:childTnLst>
                                    <p:set>
                                      <p:cBhvr rctx="PPT">
                                        <p:cTn id="350" dur="indefinite"/>
                                        <p:tgtEl>
                                          <p:spTgt spid="330815"/>
                                        </p:tgtEl>
                                        <p:attrNameLst>
                                          <p:attrName>style.opacity</p:attrName>
                                        </p:attrNameLst>
                                      </p:cBhvr>
                                      <p:to>
                                        <p:strVal val="1.0"/>
                                      </p:to>
                                    </p:set>
                                    <p:animEffect filter="image" prLst="opacity: 1.0">
                                      <p:cBhvr rctx="IE">
                                        <p:cTn id="351" dur="indefinite"/>
                                        <p:tgtEl>
                                          <p:spTgt spid="330815"/>
                                        </p:tgtEl>
                                      </p:cBhvr>
                                    </p:animEffect>
                                  </p:childTnLst>
                                </p:cTn>
                              </p:par>
                              <p:par>
                                <p:cTn id="352" presetID="9" presetClass="emph" presetSubtype="0" nodeType="withEffect">
                                  <p:stCondLst>
                                    <p:cond delay="0"/>
                                  </p:stCondLst>
                                  <p:childTnLst>
                                    <p:set>
                                      <p:cBhvr rctx="PPT">
                                        <p:cTn id="353" dur="indefinite"/>
                                        <p:tgtEl>
                                          <p:spTgt spid="330816"/>
                                        </p:tgtEl>
                                        <p:attrNameLst>
                                          <p:attrName>style.opacity</p:attrName>
                                        </p:attrNameLst>
                                      </p:cBhvr>
                                      <p:to>
                                        <p:strVal val="1.0"/>
                                      </p:to>
                                    </p:set>
                                    <p:animEffect filter="image" prLst="opacity: 1.0">
                                      <p:cBhvr rctx="IE">
                                        <p:cTn id="354" dur="indefinite"/>
                                        <p:tgtEl>
                                          <p:spTgt spid="330816"/>
                                        </p:tgtEl>
                                      </p:cBhvr>
                                    </p:animEffect>
                                  </p:childTnLst>
                                </p:cTn>
                              </p:par>
                              <p:par>
                                <p:cTn id="355" presetID="9" presetClass="emph" presetSubtype="0" nodeType="withEffect">
                                  <p:stCondLst>
                                    <p:cond delay="0"/>
                                  </p:stCondLst>
                                  <p:childTnLst>
                                    <p:set>
                                      <p:cBhvr rctx="PPT">
                                        <p:cTn id="356" dur="indefinite"/>
                                        <p:tgtEl>
                                          <p:spTgt spid="330817"/>
                                        </p:tgtEl>
                                        <p:attrNameLst>
                                          <p:attrName>style.opacity</p:attrName>
                                        </p:attrNameLst>
                                      </p:cBhvr>
                                      <p:to>
                                        <p:strVal val="1.0"/>
                                      </p:to>
                                    </p:set>
                                    <p:animEffect filter="image" prLst="opacity: 1.0">
                                      <p:cBhvr rctx="IE">
                                        <p:cTn id="357" dur="indefinite"/>
                                        <p:tgtEl>
                                          <p:spTgt spid="330817"/>
                                        </p:tgtEl>
                                      </p:cBhvr>
                                    </p:animEffect>
                                  </p:childTnLst>
                                </p:cTn>
                              </p:par>
                            </p:childTnLst>
                          </p:cTn>
                        </p:par>
                        <p:par>
                          <p:cTn id="358" fill="hold">
                            <p:stCondLst>
                              <p:cond delay="1500"/>
                            </p:stCondLst>
                            <p:childTnLst>
                              <p:par>
                                <p:cTn id="359" presetID="22" presetClass="entr" presetSubtype="1" fill="hold" grpId="0" nodeType="afterEffect">
                                  <p:stCondLst>
                                    <p:cond delay="0"/>
                                  </p:stCondLst>
                                  <p:childTnLst>
                                    <p:set>
                                      <p:cBhvr>
                                        <p:cTn id="360" dur="1" fill="hold">
                                          <p:stCondLst>
                                            <p:cond delay="0"/>
                                          </p:stCondLst>
                                        </p:cTn>
                                        <p:tgtEl>
                                          <p:spTgt spid="330833"/>
                                        </p:tgtEl>
                                        <p:attrNameLst>
                                          <p:attrName>style.visibility</p:attrName>
                                        </p:attrNameLst>
                                      </p:cBhvr>
                                      <p:to>
                                        <p:strVal val="visible"/>
                                      </p:to>
                                    </p:set>
                                    <p:animEffect transition="in" filter="wipe(up)">
                                      <p:cBhvr>
                                        <p:cTn id="361" dur="500"/>
                                        <p:tgtEl>
                                          <p:spTgt spid="330833"/>
                                        </p:tgtEl>
                                      </p:cBhvr>
                                    </p:animEffect>
                                  </p:childTnLst>
                                </p:cTn>
                              </p:par>
                              <p:par>
                                <p:cTn id="362" presetID="22" presetClass="entr" presetSubtype="1" fill="hold" grpId="0" nodeType="withEffect">
                                  <p:stCondLst>
                                    <p:cond delay="0"/>
                                  </p:stCondLst>
                                  <p:childTnLst>
                                    <p:set>
                                      <p:cBhvr>
                                        <p:cTn id="363" dur="1" fill="hold">
                                          <p:stCondLst>
                                            <p:cond delay="0"/>
                                          </p:stCondLst>
                                        </p:cTn>
                                        <p:tgtEl>
                                          <p:spTgt spid="330834"/>
                                        </p:tgtEl>
                                        <p:attrNameLst>
                                          <p:attrName>style.visibility</p:attrName>
                                        </p:attrNameLst>
                                      </p:cBhvr>
                                      <p:to>
                                        <p:strVal val="visible"/>
                                      </p:to>
                                    </p:set>
                                    <p:animEffect transition="in" filter="wipe(up)">
                                      <p:cBhvr>
                                        <p:cTn id="364" dur="500"/>
                                        <p:tgtEl>
                                          <p:spTgt spid="330834"/>
                                        </p:tgtEl>
                                      </p:cBhvr>
                                    </p:animEffect>
                                  </p:childTnLst>
                                </p:cTn>
                              </p:par>
                              <p:par>
                                <p:cTn id="365" presetID="22" presetClass="entr" presetSubtype="1" fill="hold" grpId="0" nodeType="withEffect">
                                  <p:stCondLst>
                                    <p:cond delay="0"/>
                                  </p:stCondLst>
                                  <p:childTnLst>
                                    <p:set>
                                      <p:cBhvr>
                                        <p:cTn id="366" dur="1" fill="hold">
                                          <p:stCondLst>
                                            <p:cond delay="0"/>
                                          </p:stCondLst>
                                        </p:cTn>
                                        <p:tgtEl>
                                          <p:spTgt spid="330835"/>
                                        </p:tgtEl>
                                        <p:attrNameLst>
                                          <p:attrName>style.visibility</p:attrName>
                                        </p:attrNameLst>
                                      </p:cBhvr>
                                      <p:to>
                                        <p:strVal val="visible"/>
                                      </p:to>
                                    </p:set>
                                    <p:animEffect transition="in" filter="wipe(up)">
                                      <p:cBhvr>
                                        <p:cTn id="367" dur="500"/>
                                        <p:tgtEl>
                                          <p:spTgt spid="330835"/>
                                        </p:tgtEl>
                                      </p:cBhvr>
                                    </p:animEffect>
                                  </p:childTnLst>
                                </p:cTn>
                              </p:par>
                              <p:par>
                                <p:cTn id="368" presetID="1" presetClass="entr" presetSubtype="0" fill="hold" grpId="0" nodeType="withEffect">
                                  <p:stCondLst>
                                    <p:cond delay="0"/>
                                  </p:stCondLst>
                                  <p:childTnLst>
                                    <p:set>
                                      <p:cBhvr>
                                        <p:cTn id="369" dur="1" fill="hold">
                                          <p:stCondLst>
                                            <p:cond delay="0"/>
                                          </p:stCondLst>
                                        </p:cTn>
                                        <p:tgtEl>
                                          <p:spTgt spid="330869"/>
                                        </p:tgtEl>
                                        <p:attrNameLst>
                                          <p:attrName>style.visibility</p:attrName>
                                        </p:attrNameLst>
                                      </p:cBhvr>
                                      <p:to>
                                        <p:strVal val="visible"/>
                                      </p:to>
                                    </p:set>
                                  </p:childTnLst>
                                </p:cTn>
                              </p:par>
                              <p:par>
                                <p:cTn id="370" presetID="1" presetClass="entr" presetSubtype="0" fill="hold" grpId="0" nodeType="withEffect">
                                  <p:stCondLst>
                                    <p:cond delay="0"/>
                                  </p:stCondLst>
                                  <p:childTnLst>
                                    <p:set>
                                      <p:cBhvr>
                                        <p:cTn id="371" dur="1" fill="hold">
                                          <p:stCondLst>
                                            <p:cond delay="0"/>
                                          </p:stCondLst>
                                        </p:cTn>
                                        <p:tgtEl>
                                          <p:spTgt spid="330870"/>
                                        </p:tgtEl>
                                        <p:attrNameLst>
                                          <p:attrName>style.visibility</p:attrName>
                                        </p:attrNameLst>
                                      </p:cBhvr>
                                      <p:to>
                                        <p:strVal val="visible"/>
                                      </p:to>
                                    </p:set>
                                  </p:childTnLst>
                                </p:cTn>
                              </p:par>
                              <p:par>
                                <p:cTn id="372" presetID="1" presetClass="entr" presetSubtype="0" fill="hold" grpId="0" nodeType="withEffect">
                                  <p:stCondLst>
                                    <p:cond delay="0"/>
                                  </p:stCondLst>
                                  <p:childTnLst>
                                    <p:set>
                                      <p:cBhvr>
                                        <p:cTn id="373" dur="1" fill="hold">
                                          <p:stCondLst>
                                            <p:cond delay="0"/>
                                          </p:stCondLst>
                                        </p:cTn>
                                        <p:tgtEl>
                                          <p:spTgt spid="330871"/>
                                        </p:tgtEl>
                                        <p:attrNameLst>
                                          <p:attrName>style.visibility</p:attrName>
                                        </p:attrNameLst>
                                      </p:cBhvr>
                                      <p:to>
                                        <p:strVal val="visible"/>
                                      </p:to>
                                    </p:set>
                                  </p:childTnLst>
                                </p:cTn>
                              </p:par>
                            </p:childTnLst>
                          </p:cTn>
                        </p:par>
                        <p:par>
                          <p:cTn id="374" fill="hold">
                            <p:stCondLst>
                              <p:cond delay="2000"/>
                            </p:stCondLst>
                            <p:childTnLst>
                              <p:par>
                                <p:cTn id="375" presetID="1" presetClass="entr" presetSubtype="0" fill="hold" grpId="0" nodeType="afterEffect">
                                  <p:stCondLst>
                                    <p:cond delay="0"/>
                                  </p:stCondLst>
                                  <p:childTnLst>
                                    <p:set>
                                      <p:cBhvr>
                                        <p:cTn id="376" dur="1" fill="hold">
                                          <p:stCondLst>
                                            <p:cond delay="0"/>
                                          </p:stCondLst>
                                        </p:cTn>
                                        <p:tgtEl>
                                          <p:spTgt spid="330846"/>
                                        </p:tgtEl>
                                        <p:attrNameLst>
                                          <p:attrName>style.visibility</p:attrName>
                                        </p:attrNameLst>
                                      </p:cBhvr>
                                      <p:to>
                                        <p:strVal val="visible"/>
                                      </p:to>
                                    </p:set>
                                  </p:childTnLst>
                                  <p:subTnLst>
                                    <p:set>
                                      <p:cBhvr override="childStyle">
                                        <p:cTn dur="1" fill="hold" display="0" masterRel="nextClick" afterEffect="1"/>
                                        <p:tgtEl>
                                          <p:spTgt spid="330846"/>
                                        </p:tgtEl>
                                        <p:attrNameLst>
                                          <p:attrName>style.visibility</p:attrName>
                                        </p:attrNameLst>
                                      </p:cBhvr>
                                      <p:to>
                                        <p:strVal val="hidden"/>
                                      </p:to>
                                    </p:set>
                                  </p:subTnLst>
                                </p:cTn>
                              </p:par>
                              <p:par>
                                <p:cTn id="377" presetID="22" presetClass="entr" presetSubtype="8" fill="hold" grpId="0" nodeType="withEffect">
                                  <p:stCondLst>
                                    <p:cond delay="0"/>
                                  </p:stCondLst>
                                  <p:childTnLst>
                                    <p:set>
                                      <p:cBhvr>
                                        <p:cTn id="378" dur="1" fill="hold">
                                          <p:stCondLst>
                                            <p:cond delay="0"/>
                                          </p:stCondLst>
                                        </p:cTn>
                                        <p:tgtEl>
                                          <p:spTgt spid="330845"/>
                                        </p:tgtEl>
                                        <p:attrNameLst>
                                          <p:attrName>style.visibility</p:attrName>
                                        </p:attrNameLst>
                                      </p:cBhvr>
                                      <p:to>
                                        <p:strVal val="visible"/>
                                      </p:to>
                                    </p:set>
                                    <p:animEffect transition="in" filter="wipe(left)">
                                      <p:cBhvr>
                                        <p:cTn id="379" dur="1000"/>
                                        <p:tgtEl>
                                          <p:spTgt spid="330845"/>
                                        </p:tgtEl>
                                      </p:cBhvr>
                                    </p:animEffect>
                                  </p:childTnLst>
                                  <p:subTnLst>
                                    <p:set>
                                      <p:cBhvr override="childStyle">
                                        <p:cTn dur="1" fill="hold" display="0" masterRel="nextClick" afterEffect="1"/>
                                        <p:tgtEl>
                                          <p:spTgt spid="330845"/>
                                        </p:tgtEl>
                                        <p:attrNameLst>
                                          <p:attrName>style.visibility</p:attrName>
                                        </p:attrNameLst>
                                      </p:cBhvr>
                                      <p:to>
                                        <p:strVal val="hidden"/>
                                      </p:to>
                                    </p:set>
                                  </p:subTnLst>
                                </p:cTn>
                              </p:par>
                              <p:par>
                                <p:cTn id="380" presetID="1" presetClass="entr" presetSubtype="0" fill="hold" grpId="0" nodeType="withEffect">
                                  <p:stCondLst>
                                    <p:cond delay="0"/>
                                  </p:stCondLst>
                                  <p:childTnLst>
                                    <p:set>
                                      <p:cBhvr>
                                        <p:cTn id="381" dur="1" fill="hold">
                                          <p:stCondLst>
                                            <p:cond delay="0"/>
                                          </p:stCondLst>
                                        </p:cTn>
                                        <p:tgtEl>
                                          <p:spTgt spid="330848"/>
                                        </p:tgtEl>
                                        <p:attrNameLst>
                                          <p:attrName>style.visibility</p:attrName>
                                        </p:attrNameLst>
                                      </p:cBhvr>
                                      <p:to>
                                        <p:strVal val="visible"/>
                                      </p:to>
                                    </p:set>
                                  </p:childTnLst>
                                  <p:subTnLst>
                                    <p:set>
                                      <p:cBhvr override="childStyle">
                                        <p:cTn dur="1" fill="hold" display="0" masterRel="nextClick" afterEffect="1"/>
                                        <p:tgtEl>
                                          <p:spTgt spid="330848"/>
                                        </p:tgtEl>
                                        <p:attrNameLst>
                                          <p:attrName>style.visibility</p:attrName>
                                        </p:attrNameLst>
                                      </p:cBhvr>
                                      <p:to>
                                        <p:strVal val="hidden"/>
                                      </p:to>
                                    </p:set>
                                  </p:subTnLst>
                                </p:cTn>
                              </p:par>
                              <p:par>
                                <p:cTn id="382" presetID="22" presetClass="entr" presetSubtype="8" fill="hold" grpId="0" nodeType="withEffect">
                                  <p:stCondLst>
                                    <p:cond delay="0"/>
                                  </p:stCondLst>
                                  <p:childTnLst>
                                    <p:set>
                                      <p:cBhvr>
                                        <p:cTn id="383" dur="1" fill="hold">
                                          <p:stCondLst>
                                            <p:cond delay="0"/>
                                          </p:stCondLst>
                                        </p:cTn>
                                        <p:tgtEl>
                                          <p:spTgt spid="330847"/>
                                        </p:tgtEl>
                                        <p:attrNameLst>
                                          <p:attrName>style.visibility</p:attrName>
                                        </p:attrNameLst>
                                      </p:cBhvr>
                                      <p:to>
                                        <p:strVal val="visible"/>
                                      </p:to>
                                    </p:set>
                                    <p:animEffect transition="in" filter="wipe(left)">
                                      <p:cBhvr>
                                        <p:cTn id="384" dur="1000"/>
                                        <p:tgtEl>
                                          <p:spTgt spid="330847"/>
                                        </p:tgtEl>
                                      </p:cBhvr>
                                    </p:animEffect>
                                  </p:childTnLst>
                                  <p:subTnLst>
                                    <p:set>
                                      <p:cBhvr override="childStyle">
                                        <p:cTn dur="1" fill="hold" display="0" masterRel="nextClick" afterEffect="1"/>
                                        <p:tgtEl>
                                          <p:spTgt spid="330847"/>
                                        </p:tgtEl>
                                        <p:attrNameLst>
                                          <p:attrName>style.visibility</p:attrName>
                                        </p:attrNameLst>
                                      </p:cBhvr>
                                      <p:to>
                                        <p:strVal val="hidden"/>
                                      </p:to>
                                    </p:set>
                                  </p:subTnLst>
                                </p:cTn>
                              </p:par>
                              <p:par>
                                <p:cTn id="385" presetID="1" presetClass="entr" presetSubtype="0" fill="hold" grpId="0" nodeType="withEffect">
                                  <p:stCondLst>
                                    <p:cond delay="0"/>
                                  </p:stCondLst>
                                  <p:childTnLst>
                                    <p:set>
                                      <p:cBhvr>
                                        <p:cTn id="386" dur="1" fill="hold">
                                          <p:stCondLst>
                                            <p:cond delay="0"/>
                                          </p:stCondLst>
                                        </p:cTn>
                                        <p:tgtEl>
                                          <p:spTgt spid="330850"/>
                                        </p:tgtEl>
                                        <p:attrNameLst>
                                          <p:attrName>style.visibility</p:attrName>
                                        </p:attrNameLst>
                                      </p:cBhvr>
                                      <p:to>
                                        <p:strVal val="visible"/>
                                      </p:to>
                                    </p:set>
                                  </p:childTnLst>
                                  <p:subTnLst>
                                    <p:set>
                                      <p:cBhvr override="childStyle">
                                        <p:cTn dur="1" fill="hold" display="0" masterRel="nextClick" afterEffect="1"/>
                                        <p:tgtEl>
                                          <p:spTgt spid="330850"/>
                                        </p:tgtEl>
                                        <p:attrNameLst>
                                          <p:attrName>style.visibility</p:attrName>
                                        </p:attrNameLst>
                                      </p:cBhvr>
                                      <p:to>
                                        <p:strVal val="hidden"/>
                                      </p:to>
                                    </p:set>
                                  </p:subTnLst>
                                </p:cTn>
                              </p:par>
                              <p:par>
                                <p:cTn id="387" presetID="22" presetClass="entr" presetSubtype="8" fill="hold" grpId="0" nodeType="withEffect">
                                  <p:stCondLst>
                                    <p:cond delay="0"/>
                                  </p:stCondLst>
                                  <p:childTnLst>
                                    <p:set>
                                      <p:cBhvr>
                                        <p:cTn id="388" dur="1" fill="hold">
                                          <p:stCondLst>
                                            <p:cond delay="0"/>
                                          </p:stCondLst>
                                        </p:cTn>
                                        <p:tgtEl>
                                          <p:spTgt spid="330849"/>
                                        </p:tgtEl>
                                        <p:attrNameLst>
                                          <p:attrName>style.visibility</p:attrName>
                                        </p:attrNameLst>
                                      </p:cBhvr>
                                      <p:to>
                                        <p:strVal val="visible"/>
                                      </p:to>
                                    </p:set>
                                    <p:animEffect transition="in" filter="wipe(left)">
                                      <p:cBhvr>
                                        <p:cTn id="389" dur="1000"/>
                                        <p:tgtEl>
                                          <p:spTgt spid="330849"/>
                                        </p:tgtEl>
                                      </p:cBhvr>
                                    </p:animEffect>
                                  </p:childTnLst>
                                  <p:subTnLst>
                                    <p:set>
                                      <p:cBhvr override="childStyle">
                                        <p:cTn dur="1" fill="hold" display="0" masterRel="nextClick" afterEffect="1"/>
                                        <p:tgtEl>
                                          <p:spTgt spid="330849"/>
                                        </p:tgtEl>
                                        <p:attrNameLst>
                                          <p:attrName>style.visibility</p:attrName>
                                        </p:attrNameLst>
                                      </p:cBhvr>
                                      <p:to>
                                        <p:strVal val="hidden"/>
                                      </p:to>
                                    </p:set>
                                  </p:subTnLst>
                                </p:cTn>
                              </p:par>
                              <p:par>
                                <p:cTn id="390" presetID="1" presetClass="entr" presetSubtype="0" fill="hold" grpId="0" nodeType="withEffect">
                                  <p:stCondLst>
                                    <p:cond delay="0"/>
                                  </p:stCondLst>
                                  <p:childTnLst>
                                    <p:set>
                                      <p:cBhvr>
                                        <p:cTn id="391" dur="1" fill="hold">
                                          <p:stCondLst>
                                            <p:cond delay="0"/>
                                          </p:stCondLst>
                                        </p:cTn>
                                        <p:tgtEl>
                                          <p:spTgt spid="330852"/>
                                        </p:tgtEl>
                                        <p:attrNameLst>
                                          <p:attrName>style.visibility</p:attrName>
                                        </p:attrNameLst>
                                      </p:cBhvr>
                                      <p:to>
                                        <p:strVal val="visible"/>
                                      </p:to>
                                    </p:set>
                                  </p:childTnLst>
                                  <p:subTnLst>
                                    <p:set>
                                      <p:cBhvr override="childStyle">
                                        <p:cTn dur="1" fill="hold" display="0" masterRel="nextClick" afterEffect="1"/>
                                        <p:tgtEl>
                                          <p:spTgt spid="330852"/>
                                        </p:tgtEl>
                                        <p:attrNameLst>
                                          <p:attrName>style.visibility</p:attrName>
                                        </p:attrNameLst>
                                      </p:cBhvr>
                                      <p:to>
                                        <p:strVal val="hidden"/>
                                      </p:to>
                                    </p:set>
                                  </p:subTnLst>
                                </p:cTn>
                              </p:par>
                              <p:par>
                                <p:cTn id="392" presetID="22" presetClass="entr" presetSubtype="8" fill="hold" grpId="0" nodeType="withEffect">
                                  <p:stCondLst>
                                    <p:cond delay="0"/>
                                  </p:stCondLst>
                                  <p:childTnLst>
                                    <p:set>
                                      <p:cBhvr>
                                        <p:cTn id="393" dur="1" fill="hold">
                                          <p:stCondLst>
                                            <p:cond delay="0"/>
                                          </p:stCondLst>
                                        </p:cTn>
                                        <p:tgtEl>
                                          <p:spTgt spid="330851"/>
                                        </p:tgtEl>
                                        <p:attrNameLst>
                                          <p:attrName>style.visibility</p:attrName>
                                        </p:attrNameLst>
                                      </p:cBhvr>
                                      <p:to>
                                        <p:strVal val="visible"/>
                                      </p:to>
                                    </p:set>
                                    <p:animEffect transition="in" filter="wipe(left)">
                                      <p:cBhvr>
                                        <p:cTn id="394" dur="1000"/>
                                        <p:tgtEl>
                                          <p:spTgt spid="330851"/>
                                        </p:tgtEl>
                                      </p:cBhvr>
                                    </p:animEffect>
                                  </p:childTnLst>
                                  <p:subTnLst>
                                    <p:set>
                                      <p:cBhvr override="childStyle">
                                        <p:cTn dur="1" fill="hold" display="0" masterRel="nextClick" afterEffect="1"/>
                                        <p:tgtEl>
                                          <p:spTgt spid="330851"/>
                                        </p:tgtEl>
                                        <p:attrNameLst>
                                          <p:attrName>style.visibility</p:attrName>
                                        </p:attrNameLst>
                                      </p:cBhvr>
                                      <p:to>
                                        <p:strVal val="hidden"/>
                                      </p:to>
                                    </p:set>
                                  </p:subTnLst>
                                </p:cTn>
                              </p:par>
                              <p:par>
                                <p:cTn id="395" presetID="1" presetClass="entr" presetSubtype="0" fill="hold" grpId="0" nodeType="withEffect">
                                  <p:stCondLst>
                                    <p:cond delay="0"/>
                                  </p:stCondLst>
                                  <p:childTnLst>
                                    <p:set>
                                      <p:cBhvr>
                                        <p:cTn id="396" dur="1" fill="hold">
                                          <p:stCondLst>
                                            <p:cond delay="0"/>
                                          </p:stCondLst>
                                        </p:cTn>
                                        <p:tgtEl>
                                          <p:spTgt spid="330854"/>
                                        </p:tgtEl>
                                        <p:attrNameLst>
                                          <p:attrName>style.visibility</p:attrName>
                                        </p:attrNameLst>
                                      </p:cBhvr>
                                      <p:to>
                                        <p:strVal val="visible"/>
                                      </p:to>
                                    </p:set>
                                  </p:childTnLst>
                                  <p:subTnLst>
                                    <p:set>
                                      <p:cBhvr override="childStyle">
                                        <p:cTn dur="1" fill="hold" display="0" masterRel="nextClick" afterEffect="1"/>
                                        <p:tgtEl>
                                          <p:spTgt spid="330854"/>
                                        </p:tgtEl>
                                        <p:attrNameLst>
                                          <p:attrName>style.visibility</p:attrName>
                                        </p:attrNameLst>
                                      </p:cBhvr>
                                      <p:to>
                                        <p:strVal val="hidden"/>
                                      </p:to>
                                    </p:set>
                                  </p:subTnLst>
                                </p:cTn>
                              </p:par>
                              <p:par>
                                <p:cTn id="397" presetID="22" presetClass="entr" presetSubtype="8" fill="hold" grpId="0" nodeType="withEffect">
                                  <p:stCondLst>
                                    <p:cond delay="0"/>
                                  </p:stCondLst>
                                  <p:childTnLst>
                                    <p:set>
                                      <p:cBhvr>
                                        <p:cTn id="398" dur="1" fill="hold">
                                          <p:stCondLst>
                                            <p:cond delay="0"/>
                                          </p:stCondLst>
                                        </p:cTn>
                                        <p:tgtEl>
                                          <p:spTgt spid="330853"/>
                                        </p:tgtEl>
                                        <p:attrNameLst>
                                          <p:attrName>style.visibility</p:attrName>
                                        </p:attrNameLst>
                                      </p:cBhvr>
                                      <p:to>
                                        <p:strVal val="visible"/>
                                      </p:to>
                                    </p:set>
                                    <p:animEffect transition="in" filter="wipe(left)">
                                      <p:cBhvr>
                                        <p:cTn id="399" dur="1000"/>
                                        <p:tgtEl>
                                          <p:spTgt spid="330853"/>
                                        </p:tgtEl>
                                      </p:cBhvr>
                                    </p:animEffect>
                                  </p:childTnLst>
                                  <p:subTnLst>
                                    <p:set>
                                      <p:cBhvr override="childStyle">
                                        <p:cTn dur="1" fill="hold" display="0" masterRel="nextClick" afterEffect="1"/>
                                        <p:tgtEl>
                                          <p:spTgt spid="330853"/>
                                        </p:tgtEl>
                                        <p:attrNameLst>
                                          <p:attrName>style.visibility</p:attrName>
                                        </p:attrNameLst>
                                      </p:cBhvr>
                                      <p:to>
                                        <p:strVal val="hidden"/>
                                      </p:to>
                                    </p:set>
                                  </p:subTnLst>
                                </p:cTn>
                              </p:par>
                              <p:par>
                                <p:cTn id="400" presetID="1" presetClass="entr" presetSubtype="0" fill="hold" grpId="0" nodeType="withEffect">
                                  <p:stCondLst>
                                    <p:cond delay="0"/>
                                  </p:stCondLst>
                                  <p:childTnLst>
                                    <p:set>
                                      <p:cBhvr>
                                        <p:cTn id="401" dur="1" fill="hold">
                                          <p:stCondLst>
                                            <p:cond delay="0"/>
                                          </p:stCondLst>
                                        </p:cTn>
                                        <p:tgtEl>
                                          <p:spTgt spid="330856"/>
                                        </p:tgtEl>
                                        <p:attrNameLst>
                                          <p:attrName>style.visibility</p:attrName>
                                        </p:attrNameLst>
                                      </p:cBhvr>
                                      <p:to>
                                        <p:strVal val="visible"/>
                                      </p:to>
                                    </p:set>
                                  </p:childTnLst>
                                  <p:subTnLst>
                                    <p:set>
                                      <p:cBhvr override="childStyle">
                                        <p:cTn dur="1" fill="hold" display="0" masterRel="nextClick" afterEffect="1"/>
                                        <p:tgtEl>
                                          <p:spTgt spid="330856"/>
                                        </p:tgtEl>
                                        <p:attrNameLst>
                                          <p:attrName>style.visibility</p:attrName>
                                        </p:attrNameLst>
                                      </p:cBhvr>
                                      <p:to>
                                        <p:strVal val="hidden"/>
                                      </p:to>
                                    </p:set>
                                  </p:subTnLst>
                                </p:cTn>
                              </p:par>
                              <p:par>
                                <p:cTn id="402" presetID="22" presetClass="entr" presetSubtype="8" fill="hold" grpId="0" nodeType="withEffect">
                                  <p:stCondLst>
                                    <p:cond delay="0"/>
                                  </p:stCondLst>
                                  <p:childTnLst>
                                    <p:set>
                                      <p:cBhvr>
                                        <p:cTn id="403" dur="1" fill="hold">
                                          <p:stCondLst>
                                            <p:cond delay="0"/>
                                          </p:stCondLst>
                                        </p:cTn>
                                        <p:tgtEl>
                                          <p:spTgt spid="330855"/>
                                        </p:tgtEl>
                                        <p:attrNameLst>
                                          <p:attrName>style.visibility</p:attrName>
                                        </p:attrNameLst>
                                      </p:cBhvr>
                                      <p:to>
                                        <p:strVal val="visible"/>
                                      </p:to>
                                    </p:set>
                                    <p:animEffect transition="in" filter="wipe(left)">
                                      <p:cBhvr>
                                        <p:cTn id="404" dur="1000"/>
                                        <p:tgtEl>
                                          <p:spTgt spid="330855"/>
                                        </p:tgtEl>
                                      </p:cBhvr>
                                    </p:animEffect>
                                  </p:childTnLst>
                                  <p:subTnLst>
                                    <p:set>
                                      <p:cBhvr override="childStyle">
                                        <p:cTn dur="1" fill="hold" display="0" masterRel="nextClick" afterEffect="1"/>
                                        <p:tgtEl>
                                          <p:spTgt spid="330855"/>
                                        </p:tgtEl>
                                        <p:attrNameLst>
                                          <p:attrName>style.visibility</p:attrName>
                                        </p:attrNameLst>
                                      </p:cBhvr>
                                      <p:to>
                                        <p:strVal val="hidden"/>
                                      </p:to>
                                    </p:set>
                                  </p:subTnLst>
                                </p:cTn>
                              </p:par>
                            </p:childTnLst>
                          </p:cTn>
                        </p:par>
                        <p:par>
                          <p:cTn id="405" fill="hold">
                            <p:stCondLst>
                              <p:cond delay="3000"/>
                            </p:stCondLst>
                            <p:childTnLst>
                              <p:par>
                                <p:cTn id="406" presetID="1" presetClass="exit" presetSubtype="0" fill="hold" grpId="1" nodeType="afterEffect">
                                  <p:stCondLst>
                                    <p:cond delay="0"/>
                                  </p:stCondLst>
                                  <p:childTnLst>
                                    <p:set>
                                      <p:cBhvr>
                                        <p:cTn id="407" dur="1" fill="hold">
                                          <p:stCondLst>
                                            <p:cond delay="0"/>
                                          </p:stCondLst>
                                        </p:cTn>
                                        <p:tgtEl>
                                          <p:spTgt spid="330833"/>
                                        </p:tgtEl>
                                        <p:attrNameLst>
                                          <p:attrName>style.visibility</p:attrName>
                                        </p:attrNameLst>
                                      </p:cBhvr>
                                      <p:to>
                                        <p:strVal val="hidden"/>
                                      </p:to>
                                    </p:set>
                                  </p:childTnLst>
                                </p:cTn>
                              </p:par>
                              <p:par>
                                <p:cTn id="408" presetID="1" presetClass="exit" presetSubtype="0" fill="hold" grpId="1" nodeType="withEffect">
                                  <p:stCondLst>
                                    <p:cond delay="0"/>
                                  </p:stCondLst>
                                  <p:childTnLst>
                                    <p:set>
                                      <p:cBhvr>
                                        <p:cTn id="409" dur="1" fill="hold">
                                          <p:stCondLst>
                                            <p:cond delay="0"/>
                                          </p:stCondLst>
                                        </p:cTn>
                                        <p:tgtEl>
                                          <p:spTgt spid="330834"/>
                                        </p:tgtEl>
                                        <p:attrNameLst>
                                          <p:attrName>style.visibility</p:attrName>
                                        </p:attrNameLst>
                                      </p:cBhvr>
                                      <p:to>
                                        <p:strVal val="hidden"/>
                                      </p:to>
                                    </p:set>
                                  </p:childTnLst>
                                </p:cTn>
                              </p:par>
                              <p:par>
                                <p:cTn id="410" presetID="1" presetClass="exit" presetSubtype="0" fill="hold" grpId="1" nodeType="withEffect">
                                  <p:stCondLst>
                                    <p:cond delay="0"/>
                                  </p:stCondLst>
                                  <p:childTnLst>
                                    <p:set>
                                      <p:cBhvr>
                                        <p:cTn id="411" dur="1" fill="hold">
                                          <p:stCondLst>
                                            <p:cond delay="0"/>
                                          </p:stCondLst>
                                        </p:cTn>
                                        <p:tgtEl>
                                          <p:spTgt spid="330835"/>
                                        </p:tgtEl>
                                        <p:attrNameLst>
                                          <p:attrName>style.visibility</p:attrName>
                                        </p:attrNameLst>
                                      </p:cBhvr>
                                      <p:to>
                                        <p:strVal val="hidden"/>
                                      </p:to>
                                    </p:set>
                                  </p:childTnLst>
                                </p:cTn>
                              </p:par>
                              <p:par>
                                <p:cTn id="412" presetID="1" presetClass="exit" presetSubtype="0" fill="hold" grpId="1" nodeType="withEffect">
                                  <p:stCondLst>
                                    <p:cond delay="0"/>
                                  </p:stCondLst>
                                  <p:childTnLst>
                                    <p:set>
                                      <p:cBhvr>
                                        <p:cTn id="413" dur="1" fill="hold">
                                          <p:stCondLst>
                                            <p:cond delay="0"/>
                                          </p:stCondLst>
                                        </p:cTn>
                                        <p:tgtEl>
                                          <p:spTgt spid="330869"/>
                                        </p:tgtEl>
                                        <p:attrNameLst>
                                          <p:attrName>style.visibility</p:attrName>
                                        </p:attrNameLst>
                                      </p:cBhvr>
                                      <p:to>
                                        <p:strVal val="hidden"/>
                                      </p:to>
                                    </p:set>
                                  </p:childTnLst>
                                </p:cTn>
                              </p:par>
                              <p:par>
                                <p:cTn id="414" presetID="1" presetClass="exit" presetSubtype="0" fill="hold" grpId="1" nodeType="withEffect">
                                  <p:stCondLst>
                                    <p:cond delay="0"/>
                                  </p:stCondLst>
                                  <p:childTnLst>
                                    <p:set>
                                      <p:cBhvr>
                                        <p:cTn id="415" dur="1" fill="hold">
                                          <p:stCondLst>
                                            <p:cond delay="0"/>
                                          </p:stCondLst>
                                        </p:cTn>
                                        <p:tgtEl>
                                          <p:spTgt spid="330870"/>
                                        </p:tgtEl>
                                        <p:attrNameLst>
                                          <p:attrName>style.visibility</p:attrName>
                                        </p:attrNameLst>
                                      </p:cBhvr>
                                      <p:to>
                                        <p:strVal val="hidden"/>
                                      </p:to>
                                    </p:set>
                                  </p:childTnLst>
                                </p:cTn>
                              </p:par>
                              <p:par>
                                <p:cTn id="416" presetID="1" presetClass="exit" presetSubtype="0" fill="hold" grpId="1" nodeType="withEffect">
                                  <p:stCondLst>
                                    <p:cond delay="0"/>
                                  </p:stCondLst>
                                  <p:childTnLst>
                                    <p:set>
                                      <p:cBhvr>
                                        <p:cTn id="417" dur="1" fill="hold">
                                          <p:stCondLst>
                                            <p:cond delay="0"/>
                                          </p:stCondLst>
                                        </p:cTn>
                                        <p:tgtEl>
                                          <p:spTgt spid="330871"/>
                                        </p:tgtEl>
                                        <p:attrNameLst>
                                          <p:attrName>style.visibility</p:attrName>
                                        </p:attrNameLst>
                                      </p:cBhvr>
                                      <p:to>
                                        <p:strVal val="hidden"/>
                                      </p:to>
                                    </p:set>
                                  </p:childTnLst>
                                </p:cTn>
                              </p:par>
                            </p:childTnLst>
                          </p:cTn>
                        </p:par>
                        <p:par>
                          <p:cTn id="418" fill="hold">
                            <p:stCondLst>
                              <p:cond delay="3000"/>
                            </p:stCondLst>
                            <p:childTnLst>
                              <p:par>
                                <p:cTn id="419" presetID="9" presetClass="emph" presetSubtype="0" nodeType="afterEffect">
                                  <p:stCondLst>
                                    <p:cond delay="0"/>
                                  </p:stCondLst>
                                  <p:childTnLst>
                                    <p:set>
                                      <p:cBhvr rctx="PPT">
                                        <p:cTn id="420" dur="indefinite"/>
                                        <p:tgtEl>
                                          <p:spTgt spid="330818"/>
                                        </p:tgtEl>
                                        <p:attrNameLst>
                                          <p:attrName>style.opacity</p:attrName>
                                        </p:attrNameLst>
                                      </p:cBhvr>
                                      <p:to>
                                        <p:strVal val="1.0"/>
                                      </p:to>
                                    </p:set>
                                    <p:animEffect filter="image" prLst="opacity: 1.0">
                                      <p:cBhvr rctx="IE">
                                        <p:cTn id="421" dur="indefinite"/>
                                        <p:tgtEl>
                                          <p:spTgt spid="330818"/>
                                        </p:tgtEl>
                                      </p:cBhvr>
                                    </p:animEffect>
                                  </p:childTnLst>
                                </p:cTn>
                              </p:par>
                              <p:par>
                                <p:cTn id="422" presetID="9" presetClass="emph" presetSubtype="0" nodeType="withEffect">
                                  <p:stCondLst>
                                    <p:cond delay="0"/>
                                  </p:stCondLst>
                                  <p:childTnLst>
                                    <p:set>
                                      <p:cBhvr rctx="PPT">
                                        <p:cTn id="423" dur="indefinite"/>
                                        <p:tgtEl>
                                          <p:spTgt spid="330819"/>
                                        </p:tgtEl>
                                        <p:attrNameLst>
                                          <p:attrName>style.opacity</p:attrName>
                                        </p:attrNameLst>
                                      </p:cBhvr>
                                      <p:to>
                                        <p:strVal val="1.0"/>
                                      </p:to>
                                    </p:set>
                                    <p:animEffect filter="image" prLst="opacity: 1.0">
                                      <p:cBhvr rctx="IE">
                                        <p:cTn id="424" dur="indefinite"/>
                                        <p:tgtEl>
                                          <p:spTgt spid="330819"/>
                                        </p:tgtEl>
                                      </p:cBhvr>
                                    </p:animEffect>
                                  </p:childTnLst>
                                </p:cTn>
                              </p:par>
                              <p:par>
                                <p:cTn id="425" presetID="9" presetClass="emph" presetSubtype="0" nodeType="withEffect">
                                  <p:stCondLst>
                                    <p:cond delay="0"/>
                                  </p:stCondLst>
                                  <p:childTnLst>
                                    <p:set>
                                      <p:cBhvr rctx="PPT">
                                        <p:cTn id="426" dur="indefinite"/>
                                        <p:tgtEl>
                                          <p:spTgt spid="330820"/>
                                        </p:tgtEl>
                                        <p:attrNameLst>
                                          <p:attrName>style.opacity</p:attrName>
                                        </p:attrNameLst>
                                      </p:cBhvr>
                                      <p:to>
                                        <p:strVal val="1.0"/>
                                      </p:to>
                                    </p:set>
                                    <p:animEffect filter="image" prLst="opacity: 1.0">
                                      <p:cBhvr rctx="IE">
                                        <p:cTn id="427" dur="indefinite"/>
                                        <p:tgtEl>
                                          <p:spTgt spid="330820"/>
                                        </p:tgtEl>
                                      </p:cBhvr>
                                    </p:animEffect>
                                  </p:childTnLst>
                                </p:cTn>
                              </p:par>
                              <p:par>
                                <p:cTn id="428" presetID="9" presetClass="emph" presetSubtype="0" nodeType="withEffect">
                                  <p:stCondLst>
                                    <p:cond delay="0"/>
                                  </p:stCondLst>
                                  <p:childTnLst>
                                    <p:set>
                                      <p:cBhvr rctx="PPT">
                                        <p:cTn id="429" dur="indefinite"/>
                                        <p:tgtEl>
                                          <p:spTgt spid="330821"/>
                                        </p:tgtEl>
                                        <p:attrNameLst>
                                          <p:attrName>style.opacity</p:attrName>
                                        </p:attrNameLst>
                                      </p:cBhvr>
                                      <p:to>
                                        <p:strVal val="1.0"/>
                                      </p:to>
                                    </p:set>
                                    <p:animEffect filter="image" prLst="opacity: 1.0">
                                      <p:cBhvr rctx="IE">
                                        <p:cTn id="430" dur="indefinite"/>
                                        <p:tgtEl>
                                          <p:spTgt spid="330821"/>
                                        </p:tgtEl>
                                      </p:cBhvr>
                                    </p:animEffect>
                                  </p:childTnLst>
                                </p:cTn>
                              </p:par>
                              <p:par>
                                <p:cTn id="431" presetID="9" presetClass="emph" presetSubtype="0" nodeType="withEffect">
                                  <p:stCondLst>
                                    <p:cond delay="0"/>
                                  </p:stCondLst>
                                  <p:childTnLst>
                                    <p:set>
                                      <p:cBhvr rctx="PPT">
                                        <p:cTn id="432" dur="indefinite"/>
                                        <p:tgtEl>
                                          <p:spTgt spid="330822"/>
                                        </p:tgtEl>
                                        <p:attrNameLst>
                                          <p:attrName>style.opacity</p:attrName>
                                        </p:attrNameLst>
                                      </p:cBhvr>
                                      <p:to>
                                        <p:strVal val="1.0"/>
                                      </p:to>
                                    </p:set>
                                    <p:animEffect filter="image" prLst="opacity: 1.0">
                                      <p:cBhvr rctx="IE">
                                        <p:cTn id="433" dur="indefinite"/>
                                        <p:tgtEl>
                                          <p:spTgt spid="330822"/>
                                        </p:tgtEl>
                                      </p:cBhvr>
                                    </p:animEffect>
                                  </p:childTnLst>
                                </p:cTn>
                              </p:par>
                              <p:par>
                                <p:cTn id="434" presetID="9" presetClass="emph" presetSubtype="0" nodeType="withEffect">
                                  <p:stCondLst>
                                    <p:cond delay="0"/>
                                  </p:stCondLst>
                                  <p:childTnLst>
                                    <p:set>
                                      <p:cBhvr rctx="PPT">
                                        <p:cTn id="435" dur="indefinite"/>
                                        <p:tgtEl>
                                          <p:spTgt spid="330823"/>
                                        </p:tgtEl>
                                        <p:attrNameLst>
                                          <p:attrName>style.opacity</p:attrName>
                                        </p:attrNameLst>
                                      </p:cBhvr>
                                      <p:to>
                                        <p:strVal val="1.0"/>
                                      </p:to>
                                    </p:set>
                                    <p:animEffect filter="image" prLst="opacity: 1.0">
                                      <p:cBhvr rctx="IE">
                                        <p:cTn id="436" dur="indefinite"/>
                                        <p:tgtEl>
                                          <p:spTgt spid="330823"/>
                                        </p:tgtEl>
                                      </p:cBhvr>
                                    </p:animEffect>
                                  </p:childTnLst>
                                </p:cTn>
                              </p:par>
                            </p:childTnLst>
                          </p:cTn>
                        </p:par>
                        <p:par>
                          <p:cTn id="437" fill="hold">
                            <p:stCondLst>
                              <p:cond delay="3000"/>
                            </p:stCondLst>
                            <p:childTnLst>
                              <p:par>
                                <p:cTn id="438" presetID="22" presetClass="entr" presetSubtype="1" fill="hold" grpId="0" nodeType="afterEffect">
                                  <p:stCondLst>
                                    <p:cond delay="0"/>
                                  </p:stCondLst>
                                  <p:childTnLst>
                                    <p:set>
                                      <p:cBhvr>
                                        <p:cTn id="439" dur="1" fill="hold">
                                          <p:stCondLst>
                                            <p:cond delay="0"/>
                                          </p:stCondLst>
                                        </p:cTn>
                                        <p:tgtEl>
                                          <p:spTgt spid="330836"/>
                                        </p:tgtEl>
                                        <p:attrNameLst>
                                          <p:attrName>style.visibility</p:attrName>
                                        </p:attrNameLst>
                                      </p:cBhvr>
                                      <p:to>
                                        <p:strVal val="visible"/>
                                      </p:to>
                                    </p:set>
                                    <p:animEffect transition="in" filter="wipe(up)">
                                      <p:cBhvr>
                                        <p:cTn id="440" dur="500"/>
                                        <p:tgtEl>
                                          <p:spTgt spid="330836"/>
                                        </p:tgtEl>
                                      </p:cBhvr>
                                    </p:animEffect>
                                  </p:childTnLst>
                                </p:cTn>
                              </p:par>
                              <p:par>
                                <p:cTn id="441" presetID="22" presetClass="entr" presetSubtype="1" fill="hold" grpId="0" nodeType="withEffect">
                                  <p:stCondLst>
                                    <p:cond delay="0"/>
                                  </p:stCondLst>
                                  <p:childTnLst>
                                    <p:set>
                                      <p:cBhvr>
                                        <p:cTn id="442" dur="1" fill="hold">
                                          <p:stCondLst>
                                            <p:cond delay="0"/>
                                          </p:stCondLst>
                                        </p:cTn>
                                        <p:tgtEl>
                                          <p:spTgt spid="330837"/>
                                        </p:tgtEl>
                                        <p:attrNameLst>
                                          <p:attrName>style.visibility</p:attrName>
                                        </p:attrNameLst>
                                      </p:cBhvr>
                                      <p:to>
                                        <p:strVal val="visible"/>
                                      </p:to>
                                    </p:set>
                                    <p:animEffect transition="in" filter="wipe(up)">
                                      <p:cBhvr>
                                        <p:cTn id="443" dur="500"/>
                                        <p:tgtEl>
                                          <p:spTgt spid="330837"/>
                                        </p:tgtEl>
                                      </p:cBhvr>
                                    </p:animEffect>
                                  </p:childTnLst>
                                </p:cTn>
                              </p:par>
                              <p:par>
                                <p:cTn id="444" presetID="22" presetClass="entr" presetSubtype="1" fill="hold" grpId="0" nodeType="withEffect">
                                  <p:stCondLst>
                                    <p:cond delay="0"/>
                                  </p:stCondLst>
                                  <p:childTnLst>
                                    <p:set>
                                      <p:cBhvr>
                                        <p:cTn id="445" dur="1" fill="hold">
                                          <p:stCondLst>
                                            <p:cond delay="0"/>
                                          </p:stCondLst>
                                        </p:cTn>
                                        <p:tgtEl>
                                          <p:spTgt spid="330838"/>
                                        </p:tgtEl>
                                        <p:attrNameLst>
                                          <p:attrName>style.visibility</p:attrName>
                                        </p:attrNameLst>
                                      </p:cBhvr>
                                      <p:to>
                                        <p:strVal val="visible"/>
                                      </p:to>
                                    </p:set>
                                    <p:animEffect transition="in" filter="wipe(up)">
                                      <p:cBhvr>
                                        <p:cTn id="446" dur="500"/>
                                        <p:tgtEl>
                                          <p:spTgt spid="330838"/>
                                        </p:tgtEl>
                                      </p:cBhvr>
                                    </p:animEffect>
                                  </p:childTnLst>
                                </p:cTn>
                              </p:par>
                              <p:par>
                                <p:cTn id="447" presetID="1" presetClass="entr" presetSubtype="0" fill="hold" grpId="0" nodeType="withEffect">
                                  <p:stCondLst>
                                    <p:cond delay="0"/>
                                  </p:stCondLst>
                                  <p:childTnLst>
                                    <p:set>
                                      <p:cBhvr>
                                        <p:cTn id="448" dur="1" fill="hold">
                                          <p:stCondLst>
                                            <p:cond delay="0"/>
                                          </p:stCondLst>
                                        </p:cTn>
                                        <p:tgtEl>
                                          <p:spTgt spid="330872"/>
                                        </p:tgtEl>
                                        <p:attrNameLst>
                                          <p:attrName>style.visibility</p:attrName>
                                        </p:attrNameLst>
                                      </p:cBhvr>
                                      <p:to>
                                        <p:strVal val="visible"/>
                                      </p:to>
                                    </p:set>
                                  </p:childTnLst>
                                </p:cTn>
                              </p:par>
                              <p:par>
                                <p:cTn id="449" presetID="1" presetClass="entr" presetSubtype="0" fill="hold" grpId="0" nodeType="withEffect">
                                  <p:stCondLst>
                                    <p:cond delay="0"/>
                                  </p:stCondLst>
                                  <p:childTnLst>
                                    <p:set>
                                      <p:cBhvr>
                                        <p:cTn id="450" dur="1" fill="hold">
                                          <p:stCondLst>
                                            <p:cond delay="0"/>
                                          </p:stCondLst>
                                        </p:cTn>
                                        <p:tgtEl>
                                          <p:spTgt spid="330873"/>
                                        </p:tgtEl>
                                        <p:attrNameLst>
                                          <p:attrName>style.visibility</p:attrName>
                                        </p:attrNameLst>
                                      </p:cBhvr>
                                      <p:to>
                                        <p:strVal val="visible"/>
                                      </p:to>
                                    </p:set>
                                  </p:childTnLst>
                                </p:cTn>
                              </p:par>
                              <p:par>
                                <p:cTn id="451" presetID="1" presetClass="entr" presetSubtype="0" fill="hold" grpId="0" nodeType="withEffect">
                                  <p:stCondLst>
                                    <p:cond delay="0"/>
                                  </p:stCondLst>
                                  <p:childTnLst>
                                    <p:set>
                                      <p:cBhvr>
                                        <p:cTn id="452" dur="1" fill="hold">
                                          <p:stCondLst>
                                            <p:cond delay="0"/>
                                          </p:stCondLst>
                                        </p:cTn>
                                        <p:tgtEl>
                                          <p:spTgt spid="330874"/>
                                        </p:tgtEl>
                                        <p:attrNameLst>
                                          <p:attrName>style.visibility</p:attrName>
                                        </p:attrNameLst>
                                      </p:cBhvr>
                                      <p:to>
                                        <p:strVal val="visible"/>
                                      </p:to>
                                    </p:set>
                                  </p:childTnLst>
                                </p:cTn>
                              </p:par>
                              <p:par>
                                <p:cTn id="453" presetID="1" presetClass="entr" presetSubtype="0" fill="hold" grpId="0" nodeType="withEffect">
                                  <p:stCondLst>
                                    <p:cond delay="0"/>
                                  </p:stCondLst>
                                  <p:childTnLst>
                                    <p:set>
                                      <p:cBhvr>
                                        <p:cTn id="454" dur="1" fill="hold">
                                          <p:stCondLst>
                                            <p:cond delay="0"/>
                                          </p:stCondLst>
                                        </p:cTn>
                                        <p:tgtEl>
                                          <p:spTgt spid="330875"/>
                                        </p:tgtEl>
                                        <p:attrNameLst>
                                          <p:attrName>style.visibility</p:attrName>
                                        </p:attrNameLst>
                                      </p:cBhvr>
                                      <p:to>
                                        <p:strVal val="visible"/>
                                      </p:to>
                                    </p:set>
                                  </p:childTnLst>
                                </p:cTn>
                              </p:par>
                              <p:par>
                                <p:cTn id="455" presetID="1" presetClass="entr" presetSubtype="0" fill="hold" grpId="0" nodeType="withEffect">
                                  <p:stCondLst>
                                    <p:cond delay="0"/>
                                  </p:stCondLst>
                                  <p:childTnLst>
                                    <p:set>
                                      <p:cBhvr>
                                        <p:cTn id="456" dur="1" fill="hold">
                                          <p:stCondLst>
                                            <p:cond delay="0"/>
                                          </p:stCondLst>
                                        </p:cTn>
                                        <p:tgtEl>
                                          <p:spTgt spid="330876"/>
                                        </p:tgtEl>
                                        <p:attrNameLst>
                                          <p:attrName>style.visibility</p:attrName>
                                        </p:attrNameLst>
                                      </p:cBhvr>
                                      <p:to>
                                        <p:strVal val="visible"/>
                                      </p:to>
                                    </p:set>
                                  </p:childTnLst>
                                </p:cTn>
                              </p:par>
                              <p:par>
                                <p:cTn id="457" presetID="1" presetClass="entr" presetSubtype="0" fill="hold" grpId="0" nodeType="withEffect">
                                  <p:stCondLst>
                                    <p:cond delay="0"/>
                                  </p:stCondLst>
                                  <p:childTnLst>
                                    <p:set>
                                      <p:cBhvr>
                                        <p:cTn id="458" dur="1" fill="hold">
                                          <p:stCondLst>
                                            <p:cond delay="0"/>
                                          </p:stCondLst>
                                        </p:cTn>
                                        <p:tgtEl>
                                          <p:spTgt spid="330877"/>
                                        </p:tgtEl>
                                        <p:attrNameLst>
                                          <p:attrName>style.visibility</p:attrName>
                                        </p:attrNameLst>
                                      </p:cBhvr>
                                      <p:to>
                                        <p:strVal val="visible"/>
                                      </p:to>
                                    </p:set>
                                  </p:childTnLst>
                                </p:cTn>
                              </p:par>
                              <p:par>
                                <p:cTn id="459" presetID="1" presetClass="entr" presetSubtype="0" fill="hold" grpId="0" nodeType="withEffect">
                                  <p:stCondLst>
                                    <p:cond delay="0"/>
                                  </p:stCondLst>
                                  <p:childTnLst>
                                    <p:set>
                                      <p:cBhvr>
                                        <p:cTn id="460" dur="1" fill="hold">
                                          <p:stCondLst>
                                            <p:cond delay="0"/>
                                          </p:stCondLst>
                                        </p:cTn>
                                        <p:tgtEl>
                                          <p:spTgt spid="330878"/>
                                        </p:tgtEl>
                                        <p:attrNameLst>
                                          <p:attrName>style.visibility</p:attrName>
                                        </p:attrNameLst>
                                      </p:cBhvr>
                                      <p:to>
                                        <p:strVal val="visible"/>
                                      </p:to>
                                    </p:set>
                                  </p:childTnLst>
                                </p:cTn>
                              </p:par>
                              <p:par>
                                <p:cTn id="461" presetID="1" presetClass="entr" presetSubtype="0" fill="hold" grpId="0" nodeType="withEffect">
                                  <p:stCondLst>
                                    <p:cond delay="0"/>
                                  </p:stCondLst>
                                  <p:childTnLst>
                                    <p:set>
                                      <p:cBhvr>
                                        <p:cTn id="462" dur="1" fill="hold">
                                          <p:stCondLst>
                                            <p:cond delay="0"/>
                                          </p:stCondLst>
                                        </p:cTn>
                                        <p:tgtEl>
                                          <p:spTgt spid="330879"/>
                                        </p:tgtEl>
                                        <p:attrNameLst>
                                          <p:attrName>style.visibility</p:attrName>
                                        </p:attrNameLst>
                                      </p:cBhvr>
                                      <p:to>
                                        <p:strVal val="visible"/>
                                      </p:to>
                                    </p:set>
                                  </p:childTnLst>
                                </p:cTn>
                              </p:par>
                              <p:par>
                                <p:cTn id="463" presetID="1" presetClass="entr" presetSubtype="0" fill="hold" grpId="0" nodeType="withEffect">
                                  <p:stCondLst>
                                    <p:cond delay="0"/>
                                  </p:stCondLst>
                                  <p:childTnLst>
                                    <p:set>
                                      <p:cBhvr>
                                        <p:cTn id="464" dur="1" fill="hold">
                                          <p:stCondLst>
                                            <p:cond delay="0"/>
                                          </p:stCondLst>
                                        </p:cTn>
                                        <p:tgtEl>
                                          <p:spTgt spid="330880"/>
                                        </p:tgtEl>
                                        <p:attrNameLst>
                                          <p:attrName>style.visibility</p:attrName>
                                        </p:attrNameLst>
                                      </p:cBhvr>
                                      <p:to>
                                        <p:strVal val="visible"/>
                                      </p:to>
                                    </p:set>
                                  </p:childTnLst>
                                </p:cTn>
                              </p:par>
                            </p:childTnLst>
                          </p:cTn>
                        </p:par>
                        <p:par>
                          <p:cTn id="465" fill="hold">
                            <p:stCondLst>
                              <p:cond delay="3500"/>
                            </p:stCondLst>
                            <p:childTnLst>
                              <p:par>
                                <p:cTn id="466" presetID="1" presetClass="entr" presetSubtype="0" fill="hold" grpId="0" nodeType="afterEffect">
                                  <p:stCondLst>
                                    <p:cond delay="0"/>
                                  </p:stCondLst>
                                  <p:childTnLst>
                                    <p:set>
                                      <p:cBhvr>
                                        <p:cTn id="467" dur="1" fill="hold">
                                          <p:stCondLst>
                                            <p:cond delay="0"/>
                                          </p:stCondLst>
                                        </p:cTn>
                                        <p:tgtEl>
                                          <p:spTgt spid="330858"/>
                                        </p:tgtEl>
                                        <p:attrNameLst>
                                          <p:attrName>style.visibility</p:attrName>
                                        </p:attrNameLst>
                                      </p:cBhvr>
                                      <p:to>
                                        <p:strVal val="visible"/>
                                      </p:to>
                                    </p:set>
                                  </p:childTnLst>
                                  <p:subTnLst>
                                    <p:set>
                                      <p:cBhvr override="childStyle">
                                        <p:cTn dur="1" fill="hold" display="0" masterRel="nextClick" afterEffect="1"/>
                                        <p:tgtEl>
                                          <p:spTgt spid="330858"/>
                                        </p:tgtEl>
                                        <p:attrNameLst>
                                          <p:attrName>style.visibility</p:attrName>
                                        </p:attrNameLst>
                                      </p:cBhvr>
                                      <p:to>
                                        <p:strVal val="hidden"/>
                                      </p:to>
                                    </p:set>
                                  </p:subTnLst>
                                </p:cTn>
                              </p:par>
                              <p:par>
                                <p:cTn id="468" presetID="22" presetClass="entr" presetSubtype="8" fill="hold" grpId="0" nodeType="withEffect">
                                  <p:stCondLst>
                                    <p:cond delay="0"/>
                                  </p:stCondLst>
                                  <p:childTnLst>
                                    <p:set>
                                      <p:cBhvr>
                                        <p:cTn id="469" dur="1" fill="hold">
                                          <p:stCondLst>
                                            <p:cond delay="0"/>
                                          </p:stCondLst>
                                        </p:cTn>
                                        <p:tgtEl>
                                          <p:spTgt spid="330857"/>
                                        </p:tgtEl>
                                        <p:attrNameLst>
                                          <p:attrName>style.visibility</p:attrName>
                                        </p:attrNameLst>
                                      </p:cBhvr>
                                      <p:to>
                                        <p:strVal val="visible"/>
                                      </p:to>
                                    </p:set>
                                    <p:animEffect transition="in" filter="wipe(left)">
                                      <p:cBhvr>
                                        <p:cTn id="470" dur="1000"/>
                                        <p:tgtEl>
                                          <p:spTgt spid="330857"/>
                                        </p:tgtEl>
                                      </p:cBhvr>
                                    </p:animEffect>
                                  </p:childTnLst>
                                  <p:subTnLst>
                                    <p:set>
                                      <p:cBhvr override="childStyle">
                                        <p:cTn dur="1" fill="hold" display="0" masterRel="nextClick" afterEffect="1"/>
                                        <p:tgtEl>
                                          <p:spTgt spid="330857"/>
                                        </p:tgtEl>
                                        <p:attrNameLst>
                                          <p:attrName>style.visibility</p:attrName>
                                        </p:attrNameLst>
                                      </p:cBhvr>
                                      <p:to>
                                        <p:strVal val="hidden"/>
                                      </p:to>
                                    </p:set>
                                  </p:subTnLst>
                                </p:cTn>
                              </p:par>
                              <p:par>
                                <p:cTn id="471" presetID="1" presetClass="entr" presetSubtype="0" fill="hold" grpId="0" nodeType="withEffect">
                                  <p:stCondLst>
                                    <p:cond delay="0"/>
                                  </p:stCondLst>
                                  <p:childTnLst>
                                    <p:set>
                                      <p:cBhvr>
                                        <p:cTn id="472" dur="1" fill="hold">
                                          <p:stCondLst>
                                            <p:cond delay="0"/>
                                          </p:stCondLst>
                                        </p:cTn>
                                        <p:tgtEl>
                                          <p:spTgt spid="330860"/>
                                        </p:tgtEl>
                                        <p:attrNameLst>
                                          <p:attrName>style.visibility</p:attrName>
                                        </p:attrNameLst>
                                      </p:cBhvr>
                                      <p:to>
                                        <p:strVal val="visible"/>
                                      </p:to>
                                    </p:set>
                                  </p:childTnLst>
                                  <p:subTnLst>
                                    <p:set>
                                      <p:cBhvr override="childStyle">
                                        <p:cTn dur="1" fill="hold" display="0" masterRel="nextClick" afterEffect="1"/>
                                        <p:tgtEl>
                                          <p:spTgt spid="330860"/>
                                        </p:tgtEl>
                                        <p:attrNameLst>
                                          <p:attrName>style.visibility</p:attrName>
                                        </p:attrNameLst>
                                      </p:cBhvr>
                                      <p:to>
                                        <p:strVal val="hidden"/>
                                      </p:to>
                                    </p:set>
                                  </p:subTnLst>
                                </p:cTn>
                              </p:par>
                              <p:par>
                                <p:cTn id="473" presetID="22" presetClass="entr" presetSubtype="8" fill="hold" grpId="0" nodeType="withEffect">
                                  <p:stCondLst>
                                    <p:cond delay="0"/>
                                  </p:stCondLst>
                                  <p:childTnLst>
                                    <p:set>
                                      <p:cBhvr>
                                        <p:cTn id="474" dur="1" fill="hold">
                                          <p:stCondLst>
                                            <p:cond delay="0"/>
                                          </p:stCondLst>
                                        </p:cTn>
                                        <p:tgtEl>
                                          <p:spTgt spid="330859"/>
                                        </p:tgtEl>
                                        <p:attrNameLst>
                                          <p:attrName>style.visibility</p:attrName>
                                        </p:attrNameLst>
                                      </p:cBhvr>
                                      <p:to>
                                        <p:strVal val="visible"/>
                                      </p:to>
                                    </p:set>
                                    <p:animEffect transition="in" filter="wipe(left)">
                                      <p:cBhvr>
                                        <p:cTn id="475" dur="1000"/>
                                        <p:tgtEl>
                                          <p:spTgt spid="330859"/>
                                        </p:tgtEl>
                                      </p:cBhvr>
                                    </p:animEffect>
                                  </p:childTnLst>
                                  <p:subTnLst>
                                    <p:set>
                                      <p:cBhvr override="childStyle">
                                        <p:cTn dur="1" fill="hold" display="0" masterRel="nextClick" afterEffect="1"/>
                                        <p:tgtEl>
                                          <p:spTgt spid="330859"/>
                                        </p:tgtEl>
                                        <p:attrNameLst>
                                          <p:attrName>style.visibility</p:attrName>
                                        </p:attrNameLst>
                                      </p:cBhvr>
                                      <p:to>
                                        <p:strVal val="hidden"/>
                                      </p:to>
                                    </p:set>
                                  </p:subTnLst>
                                </p:cTn>
                              </p:par>
                              <p:par>
                                <p:cTn id="476" presetID="1" presetClass="entr" presetSubtype="0" fill="hold" grpId="0" nodeType="withEffect">
                                  <p:stCondLst>
                                    <p:cond delay="0"/>
                                  </p:stCondLst>
                                  <p:childTnLst>
                                    <p:set>
                                      <p:cBhvr>
                                        <p:cTn id="477" dur="1" fill="hold">
                                          <p:stCondLst>
                                            <p:cond delay="0"/>
                                          </p:stCondLst>
                                        </p:cTn>
                                        <p:tgtEl>
                                          <p:spTgt spid="330862"/>
                                        </p:tgtEl>
                                        <p:attrNameLst>
                                          <p:attrName>style.visibility</p:attrName>
                                        </p:attrNameLst>
                                      </p:cBhvr>
                                      <p:to>
                                        <p:strVal val="visible"/>
                                      </p:to>
                                    </p:set>
                                  </p:childTnLst>
                                  <p:subTnLst>
                                    <p:set>
                                      <p:cBhvr override="childStyle">
                                        <p:cTn dur="1" fill="hold" display="0" masterRel="nextClick" afterEffect="1"/>
                                        <p:tgtEl>
                                          <p:spTgt spid="330862"/>
                                        </p:tgtEl>
                                        <p:attrNameLst>
                                          <p:attrName>style.visibility</p:attrName>
                                        </p:attrNameLst>
                                      </p:cBhvr>
                                      <p:to>
                                        <p:strVal val="hidden"/>
                                      </p:to>
                                    </p:set>
                                  </p:subTnLst>
                                </p:cTn>
                              </p:par>
                              <p:par>
                                <p:cTn id="478" presetID="22" presetClass="entr" presetSubtype="8" fill="hold" grpId="0" nodeType="withEffect">
                                  <p:stCondLst>
                                    <p:cond delay="0"/>
                                  </p:stCondLst>
                                  <p:childTnLst>
                                    <p:set>
                                      <p:cBhvr>
                                        <p:cTn id="479" dur="1" fill="hold">
                                          <p:stCondLst>
                                            <p:cond delay="0"/>
                                          </p:stCondLst>
                                        </p:cTn>
                                        <p:tgtEl>
                                          <p:spTgt spid="330861"/>
                                        </p:tgtEl>
                                        <p:attrNameLst>
                                          <p:attrName>style.visibility</p:attrName>
                                        </p:attrNameLst>
                                      </p:cBhvr>
                                      <p:to>
                                        <p:strVal val="visible"/>
                                      </p:to>
                                    </p:set>
                                    <p:animEffect transition="in" filter="wipe(left)">
                                      <p:cBhvr>
                                        <p:cTn id="480" dur="1000"/>
                                        <p:tgtEl>
                                          <p:spTgt spid="330861"/>
                                        </p:tgtEl>
                                      </p:cBhvr>
                                    </p:animEffect>
                                  </p:childTnLst>
                                  <p:subTnLst>
                                    <p:set>
                                      <p:cBhvr override="childStyle">
                                        <p:cTn dur="1" fill="hold" display="0" masterRel="nextClick" afterEffect="1"/>
                                        <p:tgtEl>
                                          <p:spTgt spid="330861"/>
                                        </p:tgtEl>
                                        <p:attrNameLst>
                                          <p:attrName>style.visibility</p:attrName>
                                        </p:attrNameLst>
                                      </p:cBhvr>
                                      <p:to>
                                        <p:strVal val="hidden"/>
                                      </p:to>
                                    </p:set>
                                  </p:subTnLst>
                                </p:cTn>
                              </p:par>
                              <p:par>
                                <p:cTn id="481" presetID="1" presetClass="entr" presetSubtype="0" fill="hold" grpId="0" nodeType="withEffect">
                                  <p:stCondLst>
                                    <p:cond delay="0"/>
                                  </p:stCondLst>
                                  <p:childTnLst>
                                    <p:set>
                                      <p:cBhvr>
                                        <p:cTn id="482" dur="1" fill="hold">
                                          <p:stCondLst>
                                            <p:cond delay="0"/>
                                          </p:stCondLst>
                                        </p:cTn>
                                        <p:tgtEl>
                                          <p:spTgt spid="330864"/>
                                        </p:tgtEl>
                                        <p:attrNameLst>
                                          <p:attrName>style.visibility</p:attrName>
                                        </p:attrNameLst>
                                      </p:cBhvr>
                                      <p:to>
                                        <p:strVal val="visible"/>
                                      </p:to>
                                    </p:set>
                                  </p:childTnLst>
                                  <p:subTnLst>
                                    <p:set>
                                      <p:cBhvr override="childStyle">
                                        <p:cTn dur="1" fill="hold" display="0" masterRel="nextClick" afterEffect="1"/>
                                        <p:tgtEl>
                                          <p:spTgt spid="330864"/>
                                        </p:tgtEl>
                                        <p:attrNameLst>
                                          <p:attrName>style.visibility</p:attrName>
                                        </p:attrNameLst>
                                      </p:cBhvr>
                                      <p:to>
                                        <p:strVal val="hidden"/>
                                      </p:to>
                                    </p:set>
                                  </p:subTnLst>
                                </p:cTn>
                              </p:par>
                              <p:par>
                                <p:cTn id="483" presetID="22" presetClass="entr" presetSubtype="8" fill="hold" grpId="0" nodeType="withEffect">
                                  <p:stCondLst>
                                    <p:cond delay="0"/>
                                  </p:stCondLst>
                                  <p:childTnLst>
                                    <p:set>
                                      <p:cBhvr>
                                        <p:cTn id="484" dur="1" fill="hold">
                                          <p:stCondLst>
                                            <p:cond delay="0"/>
                                          </p:stCondLst>
                                        </p:cTn>
                                        <p:tgtEl>
                                          <p:spTgt spid="330863"/>
                                        </p:tgtEl>
                                        <p:attrNameLst>
                                          <p:attrName>style.visibility</p:attrName>
                                        </p:attrNameLst>
                                      </p:cBhvr>
                                      <p:to>
                                        <p:strVal val="visible"/>
                                      </p:to>
                                    </p:set>
                                    <p:animEffect transition="in" filter="wipe(left)">
                                      <p:cBhvr>
                                        <p:cTn id="485" dur="1000"/>
                                        <p:tgtEl>
                                          <p:spTgt spid="330863"/>
                                        </p:tgtEl>
                                      </p:cBhvr>
                                    </p:animEffect>
                                  </p:childTnLst>
                                  <p:subTnLst>
                                    <p:set>
                                      <p:cBhvr override="childStyle">
                                        <p:cTn dur="1" fill="hold" display="0" masterRel="nextClick" afterEffect="1"/>
                                        <p:tgtEl>
                                          <p:spTgt spid="330863"/>
                                        </p:tgtEl>
                                        <p:attrNameLst>
                                          <p:attrName>style.visibility</p:attrName>
                                        </p:attrNameLst>
                                      </p:cBhvr>
                                      <p:to>
                                        <p:strVal val="hidden"/>
                                      </p:to>
                                    </p:set>
                                  </p:subTnLst>
                                </p:cTn>
                              </p:par>
                              <p:par>
                                <p:cTn id="486" presetID="1" presetClass="entr" presetSubtype="0" fill="hold" grpId="0" nodeType="withEffect">
                                  <p:stCondLst>
                                    <p:cond delay="0"/>
                                  </p:stCondLst>
                                  <p:childTnLst>
                                    <p:set>
                                      <p:cBhvr>
                                        <p:cTn id="487" dur="1" fill="hold">
                                          <p:stCondLst>
                                            <p:cond delay="0"/>
                                          </p:stCondLst>
                                        </p:cTn>
                                        <p:tgtEl>
                                          <p:spTgt spid="330866"/>
                                        </p:tgtEl>
                                        <p:attrNameLst>
                                          <p:attrName>style.visibility</p:attrName>
                                        </p:attrNameLst>
                                      </p:cBhvr>
                                      <p:to>
                                        <p:strVal val="visible"/>
                                      </p:to>
                                    </p:set>
                                  </p:childTnLst>
                                  <p:subTnLst>
                                    <p:set>
                                      <p:cBhvr override="childStyle">
                                        <p:cTn dur="1" fill="hold" display="0" masterRel="nextClick" afterEffect="1"/>
                                        <p:tgtEl>
                                          <p:spTgt spid="330866"/>
                                        </p:tgtEl>
                                        <p:attrNameLst>
                                          <p:attrName>style.visibility</p:attrName>
                                        </p:attrNameLst>
                                      </p:cBhvr>
                                      <p:to>
                                        <p:strVal val="hidden"/>
                                      </p:to>
                                    </p:set>
                                  </p:subTnLst>
                                </p:cTn>
                              </p:par>
                              <p:par>
                                <p:cTn id="488" presetID="22" presetClass="entr" presetSubtype="8" fill="hold" grpId="0" nodeType="withEffect">
                                  <p:stCondLst>
                                    <p:cond delay="0"/>
                                  </p:stCondLst>
                                  <p:childTnLst>
                                    <p:set>
                                      <p:cBhvr>
                                        <p:cTn id="489" dur="1" fill="hold">
                                          <p:stCondLst>
                                            <p:cond delay="0"/>
                                          </p:stCondLst>
                                        </p:cTn>
                                        <p:tgtEl>
                                          <p:spTgt spid="330865"/>
                                        </p:tgtEl>
                                        <p:attrNameLst>
                                          <p:attrName>style.visibility</p:attrName>
                                        </p:attrNameLst>
                                      </p:cBhvr>
                                      <p:to>
                                        <p:strVal val="visible"/>
                                      </p:to>
                                    </p:set>
                                    <p:animEffect transition="in" filter="wipe(left)">
                                      <p:cBhvr>
                                        <p:cTn id="490" dur="1000"/>
                                        <p:tgtEl>
                                          <p:spTgt spid="330865"/>
                                        </p:tgtEl>
                                      </p:cBhvr>
                                    </p:animEffect>
                                  </p:childTnLst>
                                  <p:subTnLst>
                                    <p:set>
                                      <p:cBhvr override="childStyle">
                                        <p:cTn dur="1" fill="hold" display="0" masterRel="nextClick" afterEffect="1"/>
                                        <p:tgtEl>
                                          <p:spTgt spid="330865"/>
                                        </p:tgtEl>
                                        <p:attrNameLst>
                                          <p:attrName>style.visibility</p:attrName>
                                        </p:attrNameLst>
                                      </p:cBhvr>
                                      <p:to>
                                        <p:strVal val="hidden"/>
                                      </p:to>
                                    </p:set>
                                  </p:subTnLst>
                                </p:cTn>
                              </p:par>
                              <p:par>
                                <p:cTn id="491" presetID="1" presetClass="entr" presetSubtype="0" fill="hold" grpId="0" nodeType="withEffect">
                                  <p:stCondLst>
                                    <p:cond delay="0"/>
                                  </p:stCondLst>
                                  <p:childTnLst>
                                    <p:set>
                                      <p:cBhvr>
                                        <p:cTn id="492" dur="1" fill="hold">
                                          <p:stCondLst>
                                            <p:cond delay="0"/>
                                          </p:stCondLst>
                                        </p:cTn>
                                        <p:tgtEl>
                                          <p:spTgt spid="330868"/>
                                        </p:tgtEl>
                                        <p:attrNameLst>
                                          <p:attrName>style.visibility</p:attrName>
                                        </p:attrNameLst>
                                      </p:cBhvr>
                                      <p:to>
                                        <p:strVal val="visible"/>
                                      </p:to>
                                    </p:set>
                                  </p:childTnLst>
                                  <p:subTnLst>
                                    <p:set>
                                      <p:cBhvr override="childStyle">
                                        <p:cTn dur="1" fill="hold" display="0" masterRel="nextClick" afterEffect="1"/>
                                        <p:tgtEl>
                                          <p:spTgt spid="330868"/>
                                        </p:tgtEl>
                                        <p:attrNameLst>
                                          <p:attrName>style.visibility</p:attrName>
                                        </p:attrNameLst>
                                      </p:cBhvr>
                                      <p:to>
                                        <p:strVal val="hidden"/>
                                      </p:to>
                                    </p:set>
                                  </p:subTnLst>
                                </p:cTn>
                              </p:par>
                              <p:par>
                                <p:cTn id="493" presetID="22" presetClass="entr" presetSubtype="8" fill="hold" grpId="0" nodeType="withEffect">
                                  <p:stCondLst>
                                    <p:cond delay="0"/>
                                  </p:stCondLst>
                                  <p:childTnLst>
                                    <p:set>
                                      <p:cBhvr>
                                        <p:cTn id="494" dur="1" fill="hold">
                                          <p:stCondLst>
                                            <p:cond delay="0"/>
                                          </p:stCondLst>
                                        </p:cTn>
                                        <p:tgtEl>
                                          <p:spTgt spid="330867"/>
                                        </p:tgtEl>
                                        <p:attrNameLst>
                                          <p:attrName>style.visibility</p:attrName>
                                        </p:attrNameLst>
                                      </p:cBhvr>
                                      <p:to>
                                        <p:strVal val="visible"/>
                                      </p:to>
                                    </p:set>
                                    <p:animEffect transition="in" filter="wipe(left)">
                                      <p:cBhvr>
                                        <p:cTn id="495" dur="1000"/>
                                        <p:tgtEl>
                                          <p:spTgt spid="330867"/>
                                        </p:tgtEl>
                                      </p:cBhvr>
                                    </p:animEffect>
                                  </p:childTnLst>
                                  <p:subTnLst>
                                    <p:set>
                                      <p:cBhvr override="childStyle">
                                        <p:cTn dur="1" fill="hold" display="0" masterRel="nextClick" afterEffect="1"/>
                                        <p:tgtEl>
                                          <p:spTgt spid="330867"/>
                                        </p:tgtEl>
                                        <p:attrNameLst>
                                          <p:attrName>style.visibility</p:attrName>
                                        </p:attrNameLst>
                                      </p:cBhvr>
                                      <p:to>
                                        <p:strVal val="hidden"/>
                                      </p:to>
                                    </p:set>
                                  </p:subTnLst>
                                </p:cTn>
                              </p:par>
                              <p:par>
                                <p:cTn id="496" presetID="1" presetClass="entr" presetSubtype="0" fill="hold" grpId="0" nodeType="withEffect">
                                  <p:stCondLst>
                                    <p:cond delay="0"/>
                                  </p:stCondLst>
                                  <p:childTnLst>
                                    <p:set>
                                      <p:cBhvr>
                                        <p:cTn id="497" dur="1" fill="hold">
                                          <p:stCondLst>
                                            <p:cond delay="0"/>
                                          </p:stCondLst>
                                        </p:cTn>
                                        <p:tgtEl>
                                          <p:spTgt spid="330882"/>
                                        </p:tgtEl>
                                        <p:attrNameLst>
                                          <p:attrName>style.visibility</p:attrName>
                                        </p:attrNameLst>
                                      </p:cBhvr>
                                      <p:to>
                                        <p:strVal val="visible"/>
                                      </p:to>
                                    </p:set>
                                  </p:childTnLst>
                                  <p:subTnLst>
                                    <p:set>
                                      <p:cBhvr override="childStyle">
                                        <p:cTn dur="1" fill="hold" display="0" masterRel="nextClick" afterEffect="1"/>
                                        <p:tgtEl>
                                          <p:spTgt spid="330882"/>
                                        </p:tgtEl>
                                        <p:attrNameLst>
                                          <p:attrName>style.visibility</p:attrName>
                                        </p:attrNameLst>
                                      </p:cBhvr>
                                      <p:to>
                                        <p:strVal val="hidden"/>
                                      </p:to>
                                    </p:set>
                                  </p:subTnLst>
                                </p:cTn>
                              </p:par>
                              <p:par>
                                <p:cTn id="498" presetID="22" presetClass="entr" presetSubtype="8" fill="hold" grpId="0" nodeType="withEffect">
                                  <p:stCondLst>
                                    <p:cond delay="0"/>
                                  </p:stCondLst>
                                  <p:childTnLst>
                                    <p:set>
                                      <p:cBhvr>
                                        <p:cTn id="499" dur="1" fill="hold">
                                          <p:stCondLst>
                                            <p:cond delay="0"/>
                                          </p:stCondLst>
                                        </p:cTn>
                                        <p:tgtEl>
                                          <p:spTgt spid="330881"/>
                                        </p:tgtEl>
                                        <p:attrNameLst>
                                          <p:attrName>style.visibility</p:attrName>
                                        </p:attrNameLst>
                                      </p:cBhvr>
                                      <p:to>
                                        <p:strVal val="visible"/>
                                      </p:to>
                                    </p:set>
                                    <p:animEffect transition="in" filter="wipe(left)">
                                      <p:cBhvr>
                                        <p:cTn id="500" dur="1000"/>
                                        <p:tgtEl>
                                          <p:spTgt spid="330881"/>
                                        </p:tgtEl>
                                      </p:cBhvr>
                                    </p:animEffect>
                                  </p:childTnLst>
                                  <p:subTnLst>
                                    <p:set>
                                      <p:cBhvr override="childStyle">
                                        <p:cTn dur="1" fill="hold" display="0" masterRel="nextClick" afterEffect="1"/>
                                        <p:tgtEl>
                                          <p:spTgt spid="330881"/>
                                        </p:tgtEl>
                                        <p:attrNameLst>
                                          <p:attrName>style.visibility</p:attrName>
                                        </p:attrNameLst>
                                      </p:cBhvr>
                                      <p:to>
                                        <p:strVal val="hidden"/>
                                      </p:to>
                                    </p:set>
                                  </p:subTnLst>
                                </p:cTn>
                              </p:par>
                              <p:par>
                                <p:cTn id="501" presetID="1" presetClass="entr" presetSubtype="0" fill="hold" grpId="0" nodeType="withEffect">
                                  <p:stCondLst>
                                    <p:cond delay="0"/>
                                  </p:stCondLst>
                                  <p:childTnLst>
                                    <p:set>
                                      <p:cBhvr>
                                        <p:cTn id="502" dur="1" fill="hold">
                                          <p:stCondLst>
                                            <p:cond delay="0"/>
                                          </p:stCondLst>
                                        </p:cTn>
                                        <p:tgtEl>
                                          <p:spTgt spid="330884"/>
                                        </p:tgtEl>
                                        <p:attrNameLst>
                                          <p:attrName>style.visibility</p:attrName>
                                        </p:attrNameLst>
                                      </p:cBhvr>
                                      <p:to>
                                        <p:strVal val="visible"/>
                                      </p:to>
                                    </p:set>
                                  </p:childTnLst>
                                  <p:subTnLst>
                                    <p:set>
                                      <p:cBhvr override="childStyle">
                                        <p:cTn dur="1" fill="hold" display="0" masterRel="nextClick" afterEffect="1"/>
                                        <p:tgtEl>
                                          <p:spTgt spid="330884"/>
                                        </p:tgtEl>
                                        <p:attrNameLst>
                                          <p:attrName>style.visibility</p:attrName>
                                        </p:attrNameLst>
                                      </p:cBhvr>
                                      <p:to>
                                        <p:strVal val="hidden"/>
                                      </p:to>
                                    </p:set>
                                  </p:subTnLst>
                                </p:cTn>
                              </p:par>
                              <p:par>
                                <p:cTn id="503" presetID="22" presetClass="entr" presetSubtype="8" fill="hold" grpId="0" nodeType="withEffect">
                                  <p:stCondLst>
                                    <p:cond delay="0"/>
                                  </p:stCondLst>
                                  <p:childTnLst>
                                    <p:set>
                                      <p:cBhvr>
                                        <p:cTn id="504" dur="1" fill="hold">
                                          <p:stCondLst>
                                            <p:cond delay="0"/>
                                          </p:stCondLst>
                                        </p:cTn>
                                        <p:tgtEl>
                                          <p:spTgt spid="330883"/>
                                        </p:tgtEl>
                                        <p:attrNameLst>
                                          <p:attrName>style.visibility</p:attrName>
                                        </p:attrNameLst>
                                      </p:cBhvr>
                                      <p:to>
                                        <p:strVal val="visible"/>
                                      </p:to>
                                    </p:set>
                                    <p:animEffect transition="in" filter="wipe(left)">
                                      <p:cBhvr>
                                        <p:cTn id="505" dur="1000"/>
                                        <p:tgtEl>
                                          <p:spTgt spid="330883"/>
                                        </p:tgtEl>
                                      </p:cBhvr>
                                    </p:animEffect>
                                  </p:childTnLst>
                                  <p:subTnLst>
                                    <p:set>
                                      <p:cBhvr override="childStyle">
                                        <p:cTn dur="1" fill="hold" display="0" masterRel="nextClick" afterEffect="1"/>
                                        <p:tgtEl>
                                          <p:spTgt spid="330883"/>
                                        </p:tgtEl>
                                        <p:attrNameLst>
                                          <p:attrName>style.visibility</p:attrName>
                                        </p:attrNameLst>
                                      </p:cBhvr>
                                      <p:to>
                                        <p:strVal val="hidden"/>
                                      </p:to>
                                    </p:set>
                                  </p:subTnLst>
                                </p:cTn>
                              </p:par>
                              <p:par>
                                <p:cTn id="506" presetID="1" presetClass="entr" presetSubtype="0" fill="hold" grpId="0" nodeType="withEffect">
                                  <p:stCondLst>
                                    <p:cond delay="0"/>
                                  </p:stCondLst>
                                  <p:childTnLst>
                                    <p:set>
                                      <p:cBhvr>
                                        <p:cTn id="507" dur="1" fill="hold">
                                          <p:stCondLst>
                                            <p:cond delay="0"/>
                                          </p:stCondLst>
                                        </p:cTn>
                                        <p:tgtEl>
                                          <p:spTgt spid="330886"/>
                                        </p:tgtEl>
                                        <p:attrNameLst>
                                          <p:attrName>style.visibility</p:attrName>
                                        </p:attrNameLst>
                                      </p:cBhvr>
                                      <p:to>
                                        <p:strVal val="visible"/>
                                      </p:to>
                                    </p:set>
                                  </p:childTnLst>
                                  <p:subTnLst>
                                    <p:set>
                                      <p:cBhvr override="childStyle">
                                        <p:cTn dur="1" fill="hold" display="0" masterRel="nextClick" afterEffect="1"/>
                                        <p:tgtEl>
                                          <p:spTgt spid="330886"/>
                                        </p:tgtEl>
                                        <p:attrNameLst>
                                          <p:attrName>style.visibility</p:attrName>
                                        </p:attrNameLst>
                                      </p:cBhvr>
                                      <p:to>
                                        <p:strVal val="hidden"/>
                                      </p:to>
                                    </p:set>
                                  </p:subTnLst>
                                </p:cTn>
                              </p:par>
                              <p:par>
                                <p:cTn id="508" presetID="22" presetClass="entr" presetSubtype="8" fill="hold" grpId="0" nodeType="withEffect">
                                  <p:stCondLst>
                                    <p:cond delay="0"/>
                                  </p:stCondLst>
                                  <p:childTnLst>
                                    <p:set>
                                      <p:cBhvr>
                                        <p:cTn id="509" dur="1" fill="hold">
                                          <p:stCondLst>
                                            <p:cond delay="0"/>
                                          </p:stCondLst>
                                        </p:cTn>
                                        <p:tgtEl>
                                          <p:spTgt spid="330885"/>
                                        </p:tgtEl>
                                        <p:attrNameLst>
                                          <p:attrName>style.visibility</p:attrName>
                                        </p:attrNameLst>
                                      </p:cBhvr>
                                      <p:to>
                                        <p:strVal val="visible"/>
                                      </p:to>
                                    </p:set>
                                    <p:animEffect transition="in" filter="wipe(left)">
                                      <p:cBhvr>
                                        <p:cTn id="510" dur="1000"/>
                                        <p:tgtEl>
                                          <p:spTgt spid="330885"/>
                                        </p:tgtEl>
                                      </p:cBhvr>
                                    </p:animEffect>
                                  </p:childTnLst>
                                  <p:subTnLst>
                                    <p:set>
                                      <p:cBhvr override="childStyle">
                                        <p:cTn dur="1" fill="hold" display="0" masterRel="nextClick" afterEffect="1"/>
                                        <p:tgtEl>
                                          <p:spTgt spid="330885"/>
                                        </p:tgtEl>
                                        <p:attrNameLst>
                                          <p:attrName>style.visibility</p:attrName>
                                        </p:attrNameLst>
                                      </p:cBhvr>
                                      <p:to>
                                        <p:strVal val="hidden"/>
                                      </p:to>
                                    </p:set>
                                  </p:subTnLst>
                                </p:cTn>
                              </p:par>
                              <p:par>
                                <p:cTn id="511" presetID="1" presetClass="entr" presetSubtype="0" fill="hold" grpId="0" nodeType="withEffect">
                                  <p:stCondLst>
                                    <p:cond delay="0"/>
                                  </p:stCondLst>
                                  <p:childTnLst>
                                    <p:set>
                                      <p:cBhvr>
                                        <p:cTn id="512" dur="1" fill="hold">
                                          <p:stCondLst>
                                            <p:cond delay="0"/>
                                          </p:stCondLst>
                                        </p:cTn>
                                        <p:tgtEl>
                                          <p:spTgt spid="330888"/>
                                        </p:tgtEl>
                                        <p:attrNameLst>
                                          <p:attrName>style.visibility</p:attrName>
                                        </p:attrNameLst>
                                      </p:cBhvr>
                                      <p:to>
                                        <p:strVal val="visible"/>
                                      </p:to>
                                    </p:set>
                                  </p:childTnLst>
                                  <p:subTnLst>
                                    <p:set>
                                      <p:cBhvr override="childStyle">
                                        <p:cTn dur="1" fill="hold" display="0" masterRel="nextClick" afterEffect="1"/>
                                        <p:tgtEl>
                                          <p:spTgt spid="330888"/>
                                        </p:tgtEl>
                                        <p:attrNameLst>
                                          <p:attrName>style.visibility</p:attrName>
                                        </p:attrNameLst>
                                      </p:cBhvr>
                                      <p:to>
                                        <p:strVal val="hidden"/>
                                      </p:to>
                                    </p:set>
                                  </p:subTnLst>
                                </p:cTn>
                              </p:par>
                              <p:par>
                                <p:cTn id="513" presetID="22" presetClass="entr" presetSubtype="8" fill="hold" grpId="0" nodeType="withEffect">
                                  <p:stCondLst>
                                    <p:cond delay="0"/>
                                  </p:stCondLst>
                                  <p:childTnLst>
                                    <p:set>
                                      <p:cBhvr>
                                        <p:cTn id="514" dur="1" fill="hold">
                                          <p:stCondLst>
                                            <p:cond delay="0"/>
                                          </p:stCondLst>
                                        </p:cTn>
                                        <p:tgtEl>
                                          <p:spTgt spid="330887"/>
                                        </p:tgtEl>
                                        <p:attrNameLst>
                                          <p:attrName>style.visibility</p:attrName>
                                        </p:attrNameLst>
                                      </p:cBhvr>
                                      <p:to>
                                        <p:strVal val="visible"/>
                                      </p:to>
                                    </p:set>
                                    <p:animEffect transition="in" filter="wipe(left)">
                                      <p:cBhvr>
                                        <p:cTn id="515" dur="1000"/>
                                        <p:tgtEl>
                                          <p:spTgt spid="330887"/>
                                        </p:tgtEl>
                                      </p:cBhvr>
                                    </p:animEffect>
                                  </p:childTnLst>
                                  <p:subTnLst>
                                    <p:set>
                                      <p:cBhvr override="childStyle">
                                        <p:cTn dur="1" fill="hold" display="0" masterRel="nextClick" afterEffect="1"/>
                                        <p:tgtEl>
                                          <p:spTgt spid="330887"/>
                                        </p:tgtEl>
                                        <p:attrNameLst>
                                          <p:attrName>style.visibility</p:attrName>
                                        </p:attrNameLst>
                                      </p:cBhvr>
                                      <p:to>
                                        <p:strVal val="hidden"/>
                                      </p:to>
                                    </p:set>
                                  </p:subTnLst>
                                </p:cTn>
                              </p:par>
                              <p:par>
                                <p:cTn id="516" presetID="1" presetClass="entr" presetSubtype="0" fill="hold" grpId="0" nodeType="withEffect">
                                  <p:stCondLst>
                                    <p:cond delay="0"/>
                                  </p:stCondLst>
                                  <p:childTnLst>
                                    <p:set>
                                      <p:cBhvr>
                                        <p:cTn id="517" dur="1" fill="hold">
                                          <p:stCondLst>
                                            <p:cond delay="0"/>
                                          </p:stCondLst>
                                        </p:cTn>
                                        <p:tgtEl>
                                          <p:spTgt spid="330890"/>
                                        </p:tgtEl>
                                        <p:attrNameLst>
                                          <p:attrName>style.visibility</p:attrName>
                                        </p:attrNameLst>
                                      </p:cBhvr>
                                      <p:to>
                                        <p:strVal val="visible"/>
                                      </p:to>
                                    </p:set>
                                  </p:childTnLst>
                                  <p:subTnLst>
                                    <p:set>
                                      <p:cBhvr override="childStyle">
                                        <p:cTn dur="1" fill="hold" display="0" masterRel="nextClick" afterEffect="1"/>
                                        <p:tgtEl>
                                          <p:spTgt spid="330890"/>
                                        </p:tgtEl>
                                        <p:attrNameLst>
                                          <p:attrName>style.visibility</p:attrName>
                                        </p:attrNameLst>
                                      </p:cBhvr>
                                      <p:to>
                                        <p:strVal val="hidden"/>
                                      </p:to>
                                    </p:set>
                                  </p:subTnLst>
                                </p:cTn>
                              </p:par>
                              <p:par>
                                <p:cTn id="518" presetID="22" presetClass="entr" presetSubtype="8" fill="hold" grpId="0" nodeType="withEffect">
                                  <p:stCondLst>
                                    <p:cond delay="0"/>
                                  </p:stCondLst>
                                  <p:childTnLst>
                                    <p:set>
                                      <p:cBhvr>
                                        <p:cTn id="519" dur="1" fill="hold">
                                          <p:stCondLst>
                                            <p:cond delay="0"/>
                                          </p:stCondLst>
                                        </p:cTn>
                                        <p:tgtEl>
                                          <p:spTgt spid="330889"/>
                                        </p:tgtEl>
                                        <p:attrNameLst>
                                          <p:attrName>style.visibility</p:attrName>
                                        </p:attrNameLst>
                                      </p:cBhvr>
                                      <p:to>
                                        <p:strVal val="visible"/>
                                      </p:to>
                                    </p:set>
                                    <p:animEffect transition="in" filter="wipe(left)">
                                      <p:cBhvr>
                                        <p:cTn id="520" dur="1000"/>
                                        <p:tgtEl>
                                          <p:spTgt spid="330889"/>
                                        </p:tgtEl>
                                      </p:cBhvr>
                                    </p:animEffect>
                                  </p:childTnLst>
                                  <p:subTnLst>
                                    <p:set>
                                      <p:cBhvr override="childStyle">
                                        <p:cTn dur="1" fill="hold" display="0" masterRel="nextClick" afterEffect="1"/>
                                        <p:tgtEl>
                                          <p:spTgt spid="330889"/>
                                        </p:tgtEl>
                                        <p:attrNameLst>
                                          <p:attrName>style.visibility</p:attrName>
                                        </p:attrNameLst>
                                      </p:cBhvr>
                                      <p:to>
                                        <p:strVal val="hidden"/>
                                      </p:to>
                                    </p:set>
                                  </p:subTnLst>
                                </p:cTn>
                              </p:par>
                              <p:par>
                                <p:cTn id="521" presetID="1" presetClass="entr" presetSubtype="0" fill="hold" grpId="0" nodeType="withEffect">
                                  <p:stCondLst>
                                    <p:cond delay="0"/>
                                  </p:stCondLst>
                                  <p:childTnLst>
                                    <p:set>
                                      <p:cBhvr>
                                        <p:cTn id="522" dur="1" fill="hold">
                                          <p:stCondLst>
                                            <p:cond delay="0"/>
                                          </p:stCondLst>
                                        </p:cTn>
                                        <p:tgtEl>
                                          <p:spTgt spid="330892"/>
                                        </p:tgtEl>
                                        <p:attrNameLst>
                                          <p:attrName>style.visibility</p:attrName>
                                        </p:attrNameLst>
                                      </p:cBhvr>
                                      <p:to>
                                        <p:strVal val="visible"/>
                                      </p:to>
                                    </p:set>
                                  </p:childTnLst>
                                  <p:subTnLst>
                                    <p:set>
                                      <p:cBhvr override="childStyle">
                                        <p:cTn dur="1" fill="hold" display="0" masterRel="nextClick" afterEffect="1"/>
                                        <p:tgtEl>
                                          <p:spTgt spid="330892"/>
                                        </p:tgtEl>
                                        <p:attrNameLst>
                                          <p:attrName>style.visibility</p:attrName>
                                        </p:attrNameLst>
                                      </p:cBhvr>
                                      <p:to>
                                        <p:strVal val="hidden"/>
                                      </p:to>
                                    </p:set>
                                  </p:subTnLst>
                                </p:cTn>
                              </p:par>
                              <p:par>
                                <p:cTn id="523" presetID="22" presetClass="entr" presetSubtype="8" fill="hold" grpId="0" nodeType="withEffect">
                                  <p:stCondLst>
                                    <p:cond delay="0"/>
                                  </p:stCondLst>
                                  <p:childTnLst>
                                    <p:set>
                                      <p:cBhvr>
                                        <p:cTn id="524" dur="1" fill="hold">
                                          <p:stCondLst>
                                            <p:cond delay="0"/>
                                          </p:stCondLst>
                                        </p:cTn>
                                        <p:tgtEl>
                                          <p:spTgt spid="330891"/>
                                        </p:tgtEl>
                                        <p:attrNameLst>
                                          <p:attrName>style.visibility</p:attrName>
                                        </p:attrNameLst>
                                      </p:cBhvr>
                                      <p:to>
                                        <p:strVal val="visible"/>
                                      </p:to>
                                    </p:set>
                                    <p:animEffect transition="in" filter="wipe(left)">
                                      <p:cBhvr>
                                        <p:cTn id="525" dur="1000"/>
                                        <p:tgtEl>
                                          <p:spTgt spid="330891"/>
                                        </p:tgtEl>
                                      </p:cBhvr>
                                    </p:animEffect>
                                  </p:childTnLst>
                                  <p:subTnLst>
                                    <p:set>
                                      <p:cBhvr override="childStyle">
                                        <p:cTn dur="1" fill="hold" display="0" masterRel="nextClick" afterEffect="1"/>
                                        <p:tgtEl>
                                          <p:spTgt spid="330891"/>
                                        </p:tgtEl>
                                        <p:attrNameLst>
                                          <p:attrName>style.visibility</p:attrName>
                                        </p:attrNameLst>
                                      </p:cBhvr>
                                      <p:to>
                                        <p:strVal val="hidden"/>
                                      </p:to>
                                    </p:set>
                                  </p:subTnLst>
                                </p:cTn>
                              </p:par>
                            </p:childTnLst>
                          </p:cTn>
                        </p:par>
                        <p:par>
                          <p:cTn id="526" fill="hold">
                            <p:stCondLst>
                              <p:cond delay="4500"/>
                            </p:stCondLst>
                            <p:childTnLst>
                              <p:par>
                                <p:cTn id="527" presetID="1" presetClass="exit" presetSubtype="0" fill="hold" grpId="1" nodeType="afterEffect">
                                  <p:stCondLst>
                                    <p:cond delay="0"/>
                                  </p:stCondLst>
                                  <p:childTnLst>
                                    <p:set>
                                      <p:cBhvr>
                                        <p:cTn id="528" dur="1" fill="hold">
                                          <p:stCondLst>
                                            <p:cond delay="0"/>
                                          </p:stCondLst>
                                        </p:cTn>
                                        <p:tgtEl>
                                          <p:spTgt spid="330836"/>
                                        </p:tgtEl>
                                        <p:attrNameLst>
                                          <p:attrName>style.visibility</p:attrName>
                                        </p:attrNameLst>
                                      </p:cBhvr>
                                      <p:to>
                                        <p:strVal val="hidden"/>
                                      </p:to>
                                    </p:set>
                                  </p:childTnLst>
                                </p:cTn>
                              </p:par>
                              <p:par>
                                <p:cTn id="529" presetID="1" presetClass="exit" presetSubtype="0" fill="hold" grpId="1" nodeType="withEffect">
                                  <p:stCondLst>
                                    <p:cond delay="0"/>
                                  </p:stCondLst>
                                  <p:childTnLst>
                                    <p:set>
                                      <p:cBhvr>
                                        <p:cTn id="530" dur="1" fill="hold">
                                          <p:stCondLst>
                                            <p:cond delay="0"/>
                                          </p:stCondLst>
                                        </p:cTn>
                                        <p:tgtEl>
                                          <p:spTgt spid="330837"/>
                                        </p:tgtEl>
                                        <p:attrNameLst>
                                          <p:attrName>style.visibility</p:attrName>
                                        </p:attrNameLst>
                                      </p:cBhvr>
                                      <p:to>
                                        <p:strVal val="hidden"/>
                                      </p:to>
                                    </p:set>
                                  </p:childTnLst>
                                </p:cTn>
                              </p:par>
                              <p:par>
                                <p:cTn id="531" presetID="1" presetClass="exit" presetSubtype="0" fill="hold" grpId="1" nodeType="withEffect">
                                  <p:stCondLst>
                                    <p:cond delay="0"/>
                                  </p:stCondLst>
                                  <p:childTnLst>
                                    <p:set>
                                      <p:cBhvr>
                                        <p:cTn id="532" dur="1" fill="hold">
                                          <p:stCondLst>
                                            <p:cond delay="0"/>
                                          </p:stCondLst>
                                        </p:cTn>
                                        <p:tgtEl>
                                          <p:spTgt spid="330838"/>
                                        </p:tgtEl>
                                        <p:attrNameLst>
                                          <p:attrName>style.visibility</p:attrName>
                                        </p:attrNameLst>
                                      </p:cBhvr>
                                      <p:to>
                                        <p:strVal val="hidden"/>
                                      </p:to>
                                    </p:set>
                                  </p:childTnLst>
                                </p:cTn>
                              </p:par>
                              <p:par>
                                <p:cTn id="533" presetID="1" presetClass="exit" presetSubtype="0" fill="hold" grpId="1" nodeType="withEffect">
                                  <p:stCondLst>
                                    <p:cond delay="0"/>
                                  </p:stCondLst>
                                  <p:childTnLst>
                                    <p:set>
                                      <p:cBhvr>
                                        <p:cTn id="534" dur="1" fill="hold">
                                          <p:stCondLst>
                                            <p:cond delay="0"/>
                                          </p:stCondLst>
                                        </p:cTn>
                                        <p:tgtEl>
                                          <p:spTgt spid="330872"/>
                                        </p:tgtEl>
                                        <p:attrNameLst>
                                          <p:attrName>style.visibility</p:attrName>
                                        </p:attrNameLst>
                                      </p:cBhvr>
                                      <p:to>
                                        <p:strVal val="hidden"/>
                                      </p:to>
                                    </p:set>
                                  </p:childTnLst>
                                </p:cTn>
                              </p:par>
                              <p:par>
                                <p:cTn id="535" presetID="1" presetClass="exit" presetSubtype="0" fill="hold" grpId="1" nodeType="withEffect">
                                  <p:stCondLst>
                                    <p:cond delay="0"/>
                                  </p:stCondLst>
                                  <p:childTnLst>
                                    <p:set>
                                      <p:cBhvr>
                                        <p:cTn id="536" dur="1" fill="hold">
                                          <p:stCondLst>
                                            <p:cond delay="0"/>
                                          </p:stCondLst>
                                        </p:cTn>
                                        <p:tgtEl>
                                          <p:spTgt spid="330873"/>
                                        </p:tgtEl>
                                        <p:attrNameLst>
                                          <p:attrName>style.visibility</p:attrName>
                                        </p:attrNameLst>
                                      </p:cBhvr>
                                      <p:to>
                                        <p:strVal val="hidden"/>
                                      </p:to>
                                    </p:set>
                                  </p:childTnLst>
                                </p:cTn>
                              </p:par>
                              <p:par>
                                <p:cTn id="537" presetID="1" presetClass="exit" presetSubtype="0" fill="hold" grpId="1" nodeType="withEffect">
                                  <p:stCondLst>
                                    <p:cond delay="0"/>
                                  </p:stCondLst>
                                  <p:childTnLst>
                                    <p:set>
                                      <p:cBhvr>
                                        <p:cTn id="538" dur="1" fill="hold">
                                          <p:stCondLst>
                                            <p:cond delay="0"/>
                                          </p:stCondLst>
                                        </p:cTn>
                                        <p:tgtEl>
                                          <p:spTgt spid="330874"/>
                                        </p:tgtEl>
                                        <p:attrNameLst>
                                          <p:attrName>style.visibility</p:attrName>
                                        </p:attrNameLst>
                                      </p:cBhvr>
                                      <p:to>
                                        <p:strVal val="hidden"/>
                                      </p:to>
                                    </p:set>
                                  </p:childTnLst>
                                </p:cTn>
                              </p:par>
                              <p:par>
                                <p:cTn id="539" presetID="1" presetClass="exit" presetSubtype="0" fill="hold" grpId="1" nodeType="withEffect">
                                  <p:stCondLst>
                                    <p:cond delay="0"/>
                                  </p:stCondLst>
                                  <p:childTnLst>
                                    <p:set>
                                      <p:cBhvr>
                                        <p:cTn id="540" dur="1" fill="hold">
                                          <p:stCondLst>
                                            <p:cond delay="0"/>
                                          </p:stCondLst>
                                        </p:cTn>
                                        <p:tgtEl>
                                          <p:spTgt spid="330875"/>
                                        </p:tgtEl>
                                        <p:attrNameLst>
                                          <p:attrName>style.visibility</p:attrName>
                                        </p:attrNameLst>
                                      </p:cBhvr>
                                      <p:to>
                                        <p:strVal val="hidden"/>
                                      </p:to>
                                    </p:set>
                                  </p:childTnLst>
                                </p:cTn>
                              </p:par>
                              <p:par>
                                <p:cTn id="541" presetID="1" presetClass="exit" presetSubtype="0" fill="hold" grpId="1" nodeType="withEffect">
                                  <p:stCondLst>
                                    <p:cond delay="0"/>
                                  </p:stCondLst>
                                  <p:childTnLst>
                                    <p:set>
                                      <p:cBhvr>
                                        <p:cTn id="542" dur="1" fill="hold">
                                          <p:stCondLst>
                                            <p:cond delay="0"/>
                                          </p:stCondLst>
                                        </p:cTn>
                                        <p:tgtEl>
                                          <p:spTgt spid="330876"/>
                                        </p:tgtEl>
                                        <p:attrNameLst>
                                          <p:attrName>style.visibility</p:attrName>
                                        </p:attrNameLst>
                                      </p:cBhvr>
                                      <p:to>
                                        <p:strVal val="hidden"/>
                                      </p:to>
                                    </p:set>
                                  </p:childTnLst>
                                </p:cTn>
                              </p:par>
                              <p:par>
                                <p:cTn id="543" presetID="1" presetClass="exit" presetSubtype="0" fill="hold" grpId="1" nodeType="withEffect">
                                  <p:stCondLst>
                                    <p:cond delay="0"/>
                                  </p:stCondLst>
                                  <p:childTnLst>
                                    <p:set>
                                      <p:cBhvr>
                                        <p:cTn id="544" dur="1" fill="hold">
                                          <p:stCondLst>
                                            <p:cond delay="0"/>
                                          </p:stCondLst>
                                        </p:cTn>
                                        <p:tgtEl>
                                          <p:spTgt spid="330877"/>
                                        </p:tgtEl>
                                        <p:attrNameLst>
                                          <p:attrName>style.visibility</p:attrName>
                                        </p:attrNameLst>
                                      </p:cBhvr>
                                      <p:to>
                                        <p:strVal val="hidden"/>
                                      </p:to>
                                    </p:set>
                                  </p:childTnLst>
                                </p:cTn>
                              </p:par>
                              <p:par>
                                <p:cTn id="545" presetID="1" presetClass="exit" presetSubtype="0" fill="hold" grpId="1" nodeType="withEffect">
                                  <p:stCondLst>
                                    <p:cond delay="0"/>
                                  </p:stCondLst>
                                  <p:childTnLst>
                                    <p:set>
                                      <p:cBhvr>
                                        <p:cTn id="546" dur="1" fill="hold">
                                          <p:stCondLst>
                                            <p:cond delay="0"/>
                                          </p:stCondLst>
                                        </p:cTn>
                                        <p:tgtEl>
                                          <p:spTgt spid="330878"/>
                                        </p:tgtEl>
                                        <p:attrNameLst>
                                          <p:attrName>style.visibility</p:attrName>
                                        </p:attrNameLst>
                                      </p:cBhvr>
                                      <p:to>
                                        <p:strVal val="hidden"/>
                                      </p:to>
                                    </p:set>
                                  </p:childTnLst>
                                </p:cTn>
                              </p:par>
                              <p:par>
                                <p:cTn id="547" presetID="1" presetClass="exit" presetSubtype="0" fill="hold" grpId="1" nodeType="withEffect">
                                  <p:stCondLst>
                                    <p:cond delay="0"/>
                                  </p:stCondLst>
                                  <p:childTnLst>
                                    <p:set>
                                      <p:cBhvr>
                                        <p:cTn id="548" dur="1" fill="hold">
                                          <p:stCondLst>
                                            <p:cond delay="0"/>
                                          </p:stCondLst>
                                        </p:cTn>
                                        <p:tgtEl>
                                          <p:spTgt spid="330879"/>
                                        </p:tgtEl>
                                        <p:attrNameLst>
                                          <p:attrName>style.visibility</p:attrName>
                                        </p:attrNameLst>
                                      </p:cBhvr>
                                      <p:to>
                                        <p:strVal val="hidden"/>
                                      </p:to>
                                    </p:set>
                                  </p:childTnLst>
                                </p:cTn>
                              </p:par>
                              <p:par>
                                <p:cTn id="549" presetID="1" presetClass="exit" presetSubtype="0" fill="hold" grpId="1" nodeType="withEffect">
                                  <p:stCondLst>
                                    <p:cond delay="0"/>
                                  </p:stCondLst>
                                  <p:childTnLst>
                                    <p:set>
                                      <p:cBhvr>
                                        <p:cTn id="550" dur="1" fill="hold">
                                          <p:stCondLst>
                                            <p:cond delay="0"/>
                                          </p:stCondLst>
                                        </p:cTn>
                                        <p:tgtEl>
                                          <p:spTgt spid="330880"/>
                                        </p:tgtEl>
                                        <p:attrNameLst>
                                          <p:attrName>style.visibility</p:attrName>
                                        </p:attrNameLst>
                                      </p:cBhvr>
                                      <p:to>
                                        <p:strVal val="hidden"/>
                                      </p:to>
                                    </p:set>
                                  </p:childTnLst>
                                </p:cTn>
                              </p:par>
                            </p:childTnLst>
                          </p:cTn>
                        </p:par>
                        <p:par>
                          <p:cTn id="551" fill="hold">
                            <p:stCondLst>
                              <p:cond delay="4500"/>
                            </p:stCondLst>
                            <p:childTnLst>
                              <p:par>
                                <p:cTn id="552" presetID="9" presetClass="emph" presetSubtype="0" nodeType="afterEffect">
                                  <p:stCondLst>
                                    <p:cond delay="0"/>
                                  </p:stCondLst>
                                  <p:childTnLst>
                                    <p:set>
                                      <p:cBhvr rctx="PPT">
                                        <p:cTn id="553" dur="indefinite"/>
                                        <p:tgtEl>
                                          <p:spTgt spid="330824"/>
                                        </p:tgtEl>
                                        <p:attrNameLst>
                                          <p:attrName>style.opacity</p:attrName>
                                        </p:attrNameLst>
                                      </p:cBhvr>
                                      <p:to>
                                        <p:strVal val="1.0"/>
                                      </p:to>
                                    </p:set>
                                    <p:animEffect filter="image" prLst="opacity: 1.0">
                                      <p:cBhvr rctx="IE">
                                        <p:cTn id="554" dur="indefinite"/>
                                        <p:tgtEl>
                                          <p:spTgt spid="330824"/>
                                        </p:tgtEl>
                                      </p:cBhvr>
                                    </p:animEffect>
                                  </p:childTnLst>
                                </p:cTn>
                              </p:par>
                              <p:par>
                                <p:cTn id="555" presetID="9" presetClass="emph" presetSubtype="0" nodeType="withEffect">
                                  <p:stCondLst>
                                    <p:cond delay="0"/>
                                  </p:stCondLst>
                                  <p:childTnLst>
                                    <p:set>
                                      <p:cBhvr rctx="PPT">
                                        <p:cTn id="556" dur="indefinite"/>
                                        <p:tgtEl>
                                          <p:spTgt spid="330825"/>
                                        </p:tgtEl>
                                        <p:attrNameLst>
                                          <p:attrName>style.opacity</p:attrName>
                                        </p:attrNameLst>
                                      </p:cBhvr>
                                      <p:to>
                                        <p:strVal val="1.0"/>
                                      </p:to>
                                    </p:set>
                                    <p:animEffect filter="image" prLst="opacity: 1.0">
                                      <p:cBhvr rctx="IE">
                                        <p:cTn id="557" dur="indefinite"/>
                                        <p:tgtEl>
                                          <p:spTgt spid="330825"/>
                                        </p:tgtEl>
                                      </p:cBhvr>
                                    </p:animEffect>
                                  </p:childTnLst>
                                </p:cTn>
                              </p:par>
                              <p:par>
                                <p:cTn id="558" presetID="9" presetClass="emph" presetSubtype="0" nodeType="withEffect">
                                  <p:stCondLst>
                                    <p:cond delay="0"/>
                                  </p:stCondLst>
                                  <p:childTnLst>
                                    <p:set>
                                      <p:cBhvr rctx="PPT">
                                        <p:cTn id="559" dur="indefinite"/>
                                        <p:tgtEl>
                                          <p:spTgt spid="330826"/>
                                        </p:tgtEl>
                                        <p:attrNameLst>
                                          <p:attrName>style.opacity</p:attrName>
                                        </p:attrNameLst>
                                      </p:cBhvr>
                                      <p:to>
                                        <p:strVal val="1.0"/>
                                      </p:to>
                                    </p:set>
                                    <p:animEffect filter="image" prLst="opacity: 1.0">
                                      <p:cBhvr rctx="IE">
                                        <p:cTn id="560" dur="indefinite"/>
                                        <p:tgtEl>
                                          <p:spTgt spid="330826"/>
                                        </p:tgtEl>
                                      </p:cBhvr>
                                    </p:animEffect>
                                  </p:childTnLst>
                                </p:cTn>
                              </p:par>
                              <p:par>
                                <p:cTn id="561" presetID="9" presetClass="emph" presetSubtype="0" nodeType="withEffect">
                                  <p:stCondLst>
                                    <p:cond delay="0"/>
                                  </p:stCondLst>
                                  <p:childTnLst>
                                    <p:set>
                                      <p:cBhvr rctx="PPT">
                                        <p:cTn id="562" dur="indefinite"/>
                                        <p:tgtEl>
                                          <p:spTgt spid="330827"/>
                                        </p:tgtEl>
                                        <p:attrNameLst>
                                          <p:attrName>style.opacity</p:attrName>
                                        </p:attrNameLst>
                                      </p:cBhvr>
                                      <p:to>
                                        <p:strVal val="1.0"/>
                                      </p:to>
                                    </p:set>
                                    <p:animEffect filter="image" prLst="opacity: 1.0">
                                      <p:cBhvr rctx="IE">
                                        <p:cTn id="563" dur="indefinite"/>
                                        <p:tgtEl>
                                          <p:spTgt spid="330827"/>
                                        </p:tgtEl>
                                      </p:cBhvr>
                                    </p:animEffect>
                                  </p:childTnLst>
                                </p:cTn>
                              </p:par>
                              <p:par>
                                <p:cTn id="564" presetID="9" presetClass="emph" presetSubtype="0" nodeType="withEffect">
                                  <p:stCondLst>
                                    <p:cond delay="0"/>
                                  </p:stCondLst>
                                  <p:childTnLst>
                                    <p:set>
                                      <p:cBhvr rctx="PPT">
                                        <p:cTn id="565" dur="indefinite"/>
                                        <p:tgtEl>
                                          <p:spTgt spid="330828"/>
                                        </p:tgtEl>
                                        <p:attrNameLst>
                                          <p:attrName>style.opacity</p:attrName>
                                        </p:attrNameLst>
                                      </p:cBhvr>
                                      <p:to>
                                        <p:strVal val="1.0"/>
                                      </p:to>
                                    </p:set>
                                    <p:animEffect filter="image" prLst="opacity: 1.0">
                                      <p:cBhvr rctx="IE">
                                        <p:cTn id="566" dur="indefinite"/>
                                        <p:tgtEl>
                                          <p:spTgt spid="330828"/>
                                        </p:tgtEl>
                                      </p:cBhvr>
                                    </p:animEffect>
                                  </p:childTnLst>
                                </p:cTn>
                              </p:par>
                              <p:par>
                                <p:cTn id="567" presetID="9" presetClass="emph" presetSubtype="0" nodeType="withEffect">
                                  <p:stCondLst>
                                    <p:cond delay="0"/>
                                  </p:stCondLst>
                                  <p:childTnLst>
                                    <p:set>
                                      <p:cBhvr rctx="PPT">
                                        <p:cTn id="568" dur="indefinite"/>
                                        <p:tgtEl>
                                          <p:spTgt spid="330829"/>
                                        </p:tgtEl>
                                        <p:attrNameLst>
                                          <p:attrName>style.opacity</p:attrName>
                                        </p:attrNameLst>
                                      </p:cBhvr>
                                      <p:to>
                                        <p:strVal val="1.0"/>
                                      </p:to>
                                    </p:set>
                                    <p:animEffect filter="image" prLst="opacity: 1.0">
                                      <p:cBhvr rctx="IE">
                                        <p:cTn id="569" dur="indefinite"/>
                                        <p:tgtEl>
                                          <p:spTgt spid="330829"/>
                                        </p:tgtEl>
                                      </p:cBhvr>
                                    </p:animEffect>
                                  </p:childTnLst>
                                </p:cTn>
                              </p:par>
                            </p:childTnLst>
                          </p:cTn>
                        </p:par>
                        <p:par>
                          <p:cTn id="570" fill="hold">
                            <p:stCondLst>
                              <p:cond delay="4500"/>
                            </p:stCondLst>
                            <p:childTnLst>
                              <p:par>
                                <p:cTn id="571" presetID="1" presetClass="entr" presetSubtype="0" fill="hold" grpId="0" nodeType="afterEffect">
                                  <p:stCondLst>
                                    <p:cond delay="0"/>
                                  </p:stCondLst>
                                  <p:childTnLst>
                                    <p:set>
                                      <p:cBhvr>
                                        <p:cTn id="572" dur="1" fill="hold">
                                          <p:stCondLst>
                                            <p:cond delay="0"/>
                                          </p:stCondLst>
                                        </p:cTn>
                                        <p:tgtEl>
                                          <p:spTgt spid="330896"/>
                                        </p:tgtEl>
                                        <p:attrNameLst>
                                          <p:attrName>style.visibility</p:attrName>
                                        </p:attrNameLst>
                                      </p:cBhvr>
                                      <p:to>
                                        <p:strVal val="visible"/>
                                      </p:to>
                                    </p:set>
                                  </p:childTnLst>
                                </p:cTn>
                              </p:par>
                            </p:childTnLst>
                          </p:cTn>
                        </p:par>
                      </p:childTnLst>
                    </p:cTn>
                  </p:par>
                  <p:par>
                    <p:cTn id="573" fill="hold">
                      <p:stCondLst>
                        <p:cond delay="indefinite"/>
                      </p:stCondLst>
                      <p:childTnLst>
                        <p:par>
                          <p:cTn id="574" fill="hold">
                            <p:stCondLst>
                              <p:cond delay="0"/>
                            </p:stCondLst>
                            <p:childTnLst>
                              <p:par>
                                <p:cTn id="575" presetID="1" presetClass="exit" presetSubtype="0" fill="hold" grpId="0" nodeType="clickEffect">
                                  <p:stCondLst>
                                    <p:cond delay="0"/>
                                  </p:stCondLst>
                                  <p:childTnLst>
                                    <p:set>
                                      <p:cBhvr>
                                        <p:cTn id="576" dur="1" fill="hold">
                                          <p:stCondLst>
                                            <p:cond delay="0"/>
                                          </p:stCondLst>
                                        </p:cTn>
                                        <p:tgtEl>
                                          <p:spTgt spid="330897"/>
                                        </p:tgtEl>
                                        <p:attrNameLst>
                                          <p:attrName>style.visibility</p:attrName>
                                        </p:attrNameLst>
                                      </p:cBhvr>
                                      <p:to>
                                        <p:strVal val="hidden"/>
                                      </p:to>
                                    </p:set>
                                  </p:childTnLst>
                                </p:cTn>
                              </p:par>
                              <p:par>
                                <p:cTn id="577" presetID="1" presetClass="exit" presetSubtype="0" fill="hold" grpId="1" nodeType="withEffect">
                                  <p:stCondLst>
                                    <p:cond delay="0"/>
                                  </p:stCondLst>
                                  <p:childTnLst>
                                    <p:set>
                                      <p:cBhvr>
                                        <p:cTn id="578" dur="1" fill="hold">
                                          <p:stCondLst>
                                            <p:cond delay="0"/>
                                          </p:stCondLst>
                                        </p:cTn>
                                        <p:tgtEl>
                                          <p:spTgt spid="330895"/>
                                        </p:tgtEl>
                                        <p:attrNameLst>
                                          <p:attrName>style.visibility</p:attrName>
                                        </p:attrNameLst>
                                      </p:cBhvr>
                                      <p:to>
                                        <p:strVal val="hidden"/>
                                      </p:to>
                                    </p:set>
                                  </p:childTnLst>
                                </p:cTn>
                              </p:par>
                              <p:par>
                                <p:cTn id="579" presetID="1" presetClass="exit" presetSubtype="0" fill="hold" grpId="1" nodeType="withEffect">
                                  <p:stCondLst>
                                    <p:cond delay="0"/>
                                  </p:stCondLst>
                                  <p:childTnLst>
                                    <p:set>
                                      <p:cBhvr>
                                        <p:cTn id="580" dur="1" fill="hold">
                                          <p:stCondLst>
                                            <p:cond delay="0"/>
                                          </p:stCondLst>
                                        </p:cTn>
                                        <p:tgtEl>
                                          <p:spTgt spid="3308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70" grpId="0" animBg="1"/>
      <p:bldP spid="330770" grpId="1" animBg="1"/>
      <p:bldP spid="330771" grpId="0" animBg="1"/>
      <p:bldP spid="330771" grpId="1" animBg="1"/>
      <p:bldP spid="330772" grpId="0" animBg="1"/>
      <p:bldP spid="330772" grpId="1" animBg="1"/>
      <p:bldP spid="330773" grpId="0" animBg="1"/>
      <p:bldP spid="330773" grpId="1" animBg="1"/>
      <p:bldP spid="330774" grpId="0" animBg="1"/>
      <p:bldP spid="330774" grpId="1" animBg="1"/>
      <p:bldP spid="330775" grpId="0" animBg="1"/>
      <p:bldP spid="330775" grpId="1" animBg="1"/>
      <p:bldP spid="330776" grpId="0" animBg="1"/>
      <p:bldP spid="330776" grpId="1" animBg="1"/>
      <p:bldP spid="330777" grpId="0" animBg="1"/>
      <p:bldP spid="330777" grpId="1" animBg="1"/>
      <p:bldP spid="330778" grpId="0" animBg="1"/>
      <p:bldP spid="330778" grpId="1" animBg="1"/>
      <p:bldP spid="330779" grpId="0" animBg="1"/>
      <p:bldP spid="330779" grpId="1" animBg="1"/>
      <p:bldP spid="330780" grpId="0" animBg="1"/>
      <p:bldP spid="330780" grpId="1" animBg="1"/>
      <p:bldP spid="330781" grpId="0" animBg="1"/>
      <p:bldP spid="330781" grpId="1" animBg="1"/>
      <p:bldP spid="330782" grpId="0" animBg="1"/>
      <p:bldP spid="330782" grpId="1" animBg="1"/>
      <p:bldP spid="330783" grpId="0" animBg="1"/>
      <p:bldP spid="330783" grpId="1" animBg="1"/>
      <p:bldP spid="330784" grpId="0" animBg="1"/>
      <p:bldP spid="330784" grpId="1" animBg="1"/>
      <p:bldP spid="330785" grpId="0" animBg="1"/>
      <p:bldP spid="330786" grpId="0" animBg="1"/>
      <p:bldP spid="330787" grpId="0" animBg="1"/>
      <p:bldP spid="330788" grpId="0" animBg="1"/>
      <p:bldP spid="330789" grpId="0" animBg="1"/>
      <p:bldP spid="330790" grpId="0" animBg="1"/>
      <p:bldP spid="330791" grpId="0" animBg="1"/>
      <p:bldP spid="330792" grpId="0" animBg="1"/>
      <p:bldP spid="330793" grpId="0" animBg="1"/>
      <p:bldP spid="330794" grpId="0" animBg="1"/>
      <p:bldP spid="330795" grpId="0" animBg="1"/>
      <p:bldP spid="330796" grpId="0" animBg="1"/>
      <p:bldP spid="330797" grpId="0" animBg="1"/>
      <p:bldP spid="330798" grpId="0" animBg="1"/>
      <p:bldP spid="330799" grpId="0" animBg="1"/>
      <p:bldP spid="330800" grpId="0" animBg="1"/>
      <p:bldP spid="330801" grpId="0" animBg="1"/>
      <p:bldP spid="330802" grpId="0" animBg="1"/>
      <p:bldP spid="330803" grpId="0" animBg="1"/>
      <p:bldP spid="330804" grpId="0" animBg="1"/>
      <p:bldP spid="330805" grpId="0" animBg="1"/>
      <p:bldP spid="330806" grpId="0" animBg="1"/>
      <p:bldP spid="330807" grpId="0" animBg="1"/>
      <p:bldP spid="330808" grpId="0" animBg="1"/>
      <p:bldP spid="330809" grpId="0" animBg="1"/>
      <p:bldP spid="330810" grpId="0" animBg="1"/>
      <p:bldP spid="330811" grpId="0" animBg="1"/>
      <p:bldP spid="330812" grpId="0" animBg="1"/>
      <p:bldP spid="330813" grpId="0" animBg="1"/>
      <p:bldP spid="330814" grpId="0" animBg="1"/>
      <p:bldP spid="330830" grpId="0" animBg="1"/>
      <p:bldP spid="330830" grpId="1" animBg="1"/>
      <p:bldP spid="330831" grpId="0" animBg="1"/>
      <p:bldP spid="330831" grpId="1" animBg="1"/>
      <p:bldP spid="330832" grpId="0" animBg="1"/>
      <p:bldP spid="330832" grpId="1" animBg="1"/>
      <p:bldP spid="330833" grpId="0" animBg="1"/>
      <p:bldP spid="330833" grpId="1" animBg="1"/>
      <p:bldP spid="330834" grpId="0" animBg="1"/>
      <p:bldP spid="330834" grpId="1" animBg="1"/>
      <p:bldP spid="330835" grpId="0" animBg="1"/>
      <p:bldP spid="330835" grpId="1" animBg="1"/>
      <p:bldP spid="330836" grpId="0" animBg="1"/>
      <p:bldP spid="330836" grpId="1" animBg="1"/>
      <p:bldP spid="330837" grpId="0" animBg="1"/>
      <p:bldP spid="330837" grpId="1" animBg="1"/>
      <p:bldP spid="330838" grpId="0" animBg="1"/>
      <p:bldP spid="330838" grpId="1" animBg="1"/>
      <p:bldP spid="330839" grpId="0" animBg="1"/>
      <p:bldP spid="330840" grpId="0" animBg="1"/>
      <p:bldP spid="330841" grpId="0" animBg="1"/>
      <p:bldP spid="330842" grpId="0" animBg="1"/>
      <p:bldP spid="330843" grpId="0" animBg="1"/>
      <p:bldP spid="330844" grpId="0" animBg="1"/>
      <p:bldP spid="330845" grpId="0" animBg="1"/>
      <p:bldP spid="330846" grpId="0" animBg="1"/>
      <p:bldP spid="330847" grpId="0" animBg="1"/>
      <p:bldP spid="330848" grpId="0" animBg="1"/>
      <p:bldP spid="330849" grpId="0" animBg="1"/>
      <p:bldP spid="330850" grpId="0" animBg="1"/>
      <p:bldP spid="330851" grpId="0" animBg="1"/>
      <p:bldP spid="330852" grpId="0" animBg="1"/>
      <p:bldP spid="330853" grpId="0" animBg="1"/>
      <p:bldP spid="330854" grpId="0" animBg="1"/>
      <p:bldP spid="330855" grpId="0" animBg="1"/>
      <p:bldP spid="330856" grpId="0" animBg="1"/>
      <p:bldP spid="330857" grpId="0" animBg="1"/>
      <p:bldP spid="330858" grpId="0" animBg="1"/>
      <p:bldP spid="330859" grpId="0" animBg="1"/>
      <p:bldP spid="330860" grpId="0" animBg="1"/>
      <p:bldP spid="330861" grpId="0" animBg="1"/>
      <p:bldP spid="330862" grpId="0" animBg="1"/>
      <p:bldP spid="330863" grpId="0" animBg="1"/>
      <p:bldP spid="330864" grpId="0" animBg="1"/>
      <p:bldP spid="330865" grpId="0" animBg="1"/>
      <p:bldP spid="330866" grpId="0" animBg="1"/>
      <p:bldP spid="330867" grpId="0" animBg="1"/>
      <p:bldP spid="330868" grpId="0" animBg="1"/>
      <p:bldP spid="330869" grpId="0" animBg="1"/>
      <p:bldP spid="330869" grpId="1" animBg="1"/>
      <p:bldP spid="330870" grpId="0" animBg="1"/>
      <p:bldP spid="330870" grpId="1" animBg="1"/>
      <p:bldP spid="330871" grpId="0" animBg="1"/>
      <p:bldP spid="330871" grpId="1" animBg="1"/>
      <p:bldP spid="330872" grpId="0" animBg="1"/>
      <p:bldP spid="330872" grpId="1" animBg="1"/>
      <p:bldP spid="330873" grpId="0" animBg="1"/>
      <p:bldP spid="330873" grpId="1" animBg="1"/>
      <p:bldP spid="330874" grpId="0" animBg="1"/>
      <p:bldP spid="330874" grpId="1" animBg="1"/>
      <p:bldP spid="330875" grpId="0" animBg="1"/>
      <p:bldP spid="330875" grpId="1" animBg="1"/>
      <p:bldP spid="330876" grpId="0" animBg="1"/>
      <p:bldP spid="330876" grpId="1" animBg="1"/>
      <p:bldP spid="330877" grpId="0" animBg="1"/>
      <p:bldP spid="330877" grpId="1" animBg="1"/>
      <p:bldP spid="330878" grpId="0" animBg="1"/>
      <p:bldP spid="330878" grpId="1" animBg="1"/>
      <p:bldP spid="330879" grpId="0" animBg="1"/>
      <p:bldP spid="330879" grpId="1" animBg="1"/>
      <p:bldP spid="330880" grpId="0" animBg="1"/>
      <p:bldP spid="330880" grpId="1" animBg="1"/>
      <p:bldP spid="330881" grpId="0" animBg="1"/>
      <p:bldP spid="330882" grpId="0" animBg="1"/>
      <p:bldP spid="330883" grpId="0" animBg="1"/>
      <p:bldP spid="330884" grpId="0" animBg="1"/>
      <p:bldP spid="330885" grpId="0" animBg="1"/>
      <p:bldP spid="330886" grpId="0" animBg="1"/>
      <p:bldP spid="330887" grpId="0" animBg="1"/>
      <p:bldP spid="330888" grpId="0" animBg="1"/>
      <p:bldP spid="330889" grpId="0" animBg="1"/>
      <p:bldP spid="330890" grpId="0" animBg="1"/>
      <p:bldP spid="330891" grpId="0" animBg="1"/>
      <p:bldP spid="330892" grpId="0" animBg="1"/>
      <p:bldP spid="330895" grpId="0" animBg="1"/>
      <p:bldP spid="330895" grpId="1" animBg="1"/>
      <p:bldP spid="330896" grpId="0" animBg="1"/>
      <p:bldP spid="330896" grpId="1" animBg="1"/>
      <p:bldP spid="33089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de-DE"/>
              <a:t>P2P Application Areas</a:t>
            </a:r>
          </a:p>
        </p:txBody>
      </p:sp>
      <p:sp>
        <p:nvSpPr>
          <p:cNvPr id="55299" name="Rectangle 3"/>
          <p:cNvSpPr>
            <a:spLocks noGrp="1" noChangeArrowheads="1"/>
          </p:cNvSpPr>
          <p:nvPr>
            <p:ph type="body" idx="1"/>
          </p:nvPr>
        </p:nvSpPr>
        <p:spPr>
          <a:xfrm>
            <a:off x="536575" y="1600200"/>
            <a:ext cx="8061325" cy="609600"/>
          </a:xfrm>
        </p:spPr>
        <p:txBody>
          <a:bodyPr/>
          <a:lstStyle/>
          <a:p>
            <a:pPr algn="ctr" eaLnBrk="1" hangingPunct="1">
              <a:lnSpc>
                <a:spcPct val="90000"/>
              </a:lnSpc>
              <a:buFont typeface="Wingdings" pitchFamily="2" charset="2"/>
              <a:buNone/>
              <a:tabLst>
                <a:tab pos="2778125" algn="l"/>
              </a:tabLst>
            </a:pPr>
            <a:r>
              <a:rPr lang="en-US"/>
              <a:t>High-level grouping of P2P apps based on shared resource</a:t>
            </a:r>
          </a:p>
        </p:txBody>
      </p:sp>
      <p:sp>
        <p:nvSpPr>
          <p:cNvPr id="55300" name="Oval 4"/>
          <p:cNvSpPr>
            <a:spLocks noChangeArrowheads="1"/>
          </p:cNvSpPr>
          <p:nvPr/>
        </p:nvSpPr>
        <p:spPr bwMode="auto">
          <a:xfrm>
            <a:off x="2438400" y="4343400"/>
            <a:ext cx="2286000" cy="1638300"/>
          </a:xfrm>
          <a:prstGeom prst="ellipse">
            <a:avLst/>
          </a:prstGeom>
          <a:solidFill>
            <a:srgbClr val="99FF99">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CPU</a:t>
            </a:r>
          </a:p>
          <a:p>
            <a:pPr algn="ctr">
              <a:spcBef>
                <a:spcPct val="0"/>
              </a:spcBef>
              <a:buSzTx/>
              <a:buFontTx/>
              <a:buNone/>
            </a:pPr>
            <a:endParaRPr lang="en-US" sz="1400" b="1"/>
          </a:p>
          <a:p>
            <a:pPr algn="ctr">
              <a:spcBef>
                <a:spcPct val="0"/>
              </a:spcBef>
              <a:buSzTx/>
              <a:buFontTx/>
              <a:buChar char="•"/>
            </a:pPr>
            <a:r>
              <a:rPr lang="en-US" sz="1400"/>
              <a:t>Internet/Intranet</a:t>
            </a:r>
            <a:br>
              <a:rPr lang="en-US" sz="1400"/>
            </a:br>
            <a:r>
              <a:rPr lang="en-US" sz="1400"/>
              <a:t> Distributed Computing</a:t>
            </a:r>
          </a:p>
          <a:p>
            <a:pPr algn="ctr">
              <a:spcBef>
                <a:spcPct val="0"/>
              </a:spcBef>
              <a:buSzTx/>
              <a:buFontTx/>
              <a:buChar char="•"/>
            </a:pPr>
            <a:r>
              <a:rPr lang="en-US" sz="1400"/>
              <a:t>Grid Computing</a:t>
            </a:r>
          </a:p>
        </p:txBody>
      </p:sp>
      <p:sp>
        <p:nvSpPr>
          <p:cNvPr id="55301" name="Oval 5"/>
          <p:cNvSpPr>
            <a:spLocks noChangeArrowheads="1"/>
          </p:cNvSpPr>
          <p:nvPr/>
        </p:nvSpPr>
        <p:spPr bwMode="auto">
          <a:xfrm>
            <a:off x="18288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Collaboration</a:t>
            </a:r>
          </a:p>
          <a:p>
            <a:pPr algn="ctr">
              <a:spcBef>
                <a:spcPct val="0"/>
              </a:spcBef>
              <a:buSzTx/>
              <a:buFontTx/>
              <a:buNone/>
            </a:pPr>
            <a:endParaRPr lang="en-US" sz="1400"/>
          </a:p>
          <a:p>
            <a:pPr algn="ctr">
              <a:spcBef>
                <a:spcPct val="0"/>
              </a:spcBef>
              <a:buSzTx/>
              <a:buFontTx/>
              <a:buChar char="•"/>
            </a:pPr>
            <a:r>
              <a:rPr lang="en-US" sz="1400"/>
              <a:t>Instant Messaging</a:t>
            </a:r>
          </a:p>
          <a:p>
            <a:pPr algn="ctr">
              <a:spcBef>
                <a:spcPct val="0"/>
              </a:spcBef>
              <a:buSzTx/>
              <a:buFontTx/>
              <a:buChar char="•"/>
            </a:pPr>
            <a:r>
              <a:rPr lang="en-US" sz="1400"/>
              <a:t>Shared whiteboard</a:t>
            </a:r>
          </a:p>
          <a:p>
            <a:pPr algn="ctr">
              <a:spcBef>
                <a:spcPct val="0"/>
              </a:spcBef>
              <a:buSzTx/>
              <a:buFontTx/>
              <a:buChar char="•"/>
            </a:pPr>
            <a:r>
              <a:rPr lang="en-US" sz="1400"/>
              <a:t>Co-review/edit/author</a:t>
            </a:r>
          </a:p>
          <a:p>
            <a:pPr algn="ctr">
              <a:spcBef>
                <a:spcPct val="0"/>
              </a:spcBef>
              <a:buSzTx/>
              <a:buFontTx/>
              <a:buChar char="•"/>
            </a:pPr>
            <a:r>
              <a:rPr lang="en-US" sz="1400"/>
              <a:t>Gaming</a:t>
            </a:r>
          </a:p>
        </p:txBody>
      </p:sp>
      <p:sp>
        <p:nvSpPr>
          <p:cNvPr id="55302" name="Oval 6"/>
          <p:cNvSpPr>
            <a:spLocks noChangeArrowheads="1"/>
          </p:cNvSpPr>
          <p:nvPr/>
        </p:nvSpPr>
        <p:spPr bwMode="auto">
          <a:xfrm>
            <a:off x="50292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Storage</a:t>
            </a:r>
          </a:p>
          <a:p>
            <a:pPr algn="ctr">
              <a:spcBef>
                <a:spcPct val="0"/>
              </a:spcBef>
              <a:buSzTx/>
              <a:buFontTx/>
              <a:buNone/>
            </a:pPr>
            <a:endParaRPr lang="en-US" sz="1400"/>
          </a:p>
          <a:p>
            <a:pPr algn="ctr">
              <a:spcBef>
                <a:spcPct val="0"/>
              </a:spcBef>
              <a:buSzTx/>
              <a:buFontTx/>
              <a:buChar char="•"/>
            </a:pPr>
            <a:r>
              <a:rPr lang="en-US" sz="1400"/>
              <a:t>Network Storage</a:t>
            </a:r>
          </a:p>
          <a:p>
            <a:pPr algn="ctr">
              <a:spcBef>
                <a:spcPct val="0"/>
              </a:spcBef>
              <a:buSzTx/>
              <a:buFontTx/>
              <a:buChar char="•"/>
            </a:pPr>
            <a:r>
              <a:rPr lang="en-US" sz="1400"/>
              <a:t>Caching</a:t>
            </a:r>
          </a:p>
          <a:p>
            <a:pPr algn="ctr">
              <a:spcBef>
                <a:spcPct val="0"/>
              </a:spcBef>
              <a:buSzTx/>
              <a:buFontTx/>
              <a:buChar char="•"/>
            </a:pPr>
            <a:r>
              <a:rPr lang="en-US" sz="1400"/>
              <a:t>Replication</a:t>
            </a:r>
          </a:p>
        </p:txBody>
      </p:sp>
      <p:sp>
        <p:nvSpPr>
          <p:cNvPr id="55303" name="Oval 7"/>
          <p:cNvSpPr>
            <a:spLocks noChangeArrowheads="1"/>
          </p:cNvSpPr>
          <p:nvPr/>
        </p:nvSpPr>
        <p:spPr bwMode="auto">
          <a:xfrm>
            <a:off x="3429000" y="21336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Content</a:t>
            </a:r>
          </a:p>
          <a:p>
            <a:pPr algn="ctr">
              <a:spcBef>
                <a:spcPct val="0"/>
              </a:spcBef>
              <a:buSzTx/>
              <a:buFontTx/>
              <a:buNone/>
            </a:pPr>
            <a:endParaRPr lang="en-US" sz="1400"/>
          </a:p>
          <a:p>
            <a:pPr algn="ctr">
              <a:spcBef>
                <a:spcPct val="0"/>
              </a:spcBef>
              <a:buSzTx/>
              <a:buFontTx/>
              <a:buChar char="•"/>
            </a:pPr>
            <a:r>
              <a:rPr lang="en-US" sz="1400"/>
              <a:t>File sharing</a:t>
            </a:r>
          </a:p>
          <a:p>
            <a:pPr algn="ctr">
              <a:spcBef>
                <a:spcPct val="0"/>
              </a:spcBef>
              <a:buSzTx/>
              <a:buFontTx/>
              <a:buChar char="•"/>
            </a:pPr>
            <a:r>
              <a:rPr lang="en-US" sz="1400"/>
              <a:t>Information Mgmt</a:t>
            </a:r>
          </a:p>
          <a:p>
            <a:pPr algn="ctr">
              <a:spcBef>
                <a:spcPct val="0"/>
              </a:spcBef>
              <a:buSzTx/>
              <a:buFontTx/>
              <a:buChar char="•"/>
            </a:pPr>
            <a:r>
              <a:rPr lang="en-US" sz="1400"/>
              <a:t>Discover</a:t>
            </a:r>
          </a:p>
          <a:p>
            <a:pPr algn="ctr">
              <a:spcBef>
                <a:spcPct val="0"/>
              </a:spcBef>
              <a:buSzTx/>
              <a:buFontTx/>
              <a:buChar char="•"/>
            </a:pPr>
            <a:r>
              <a:rPr lang="en-US" sz="1400"/>
              <a:t>Aggregate</a:t>
            </a:r>
          </a:p>
          <a:p>
            <a:pPr algn="ctr">
              <a:spcBef>
                <a:spcPct val="0"/>
              </a:spcBef>
              <a:buSzTx/>
              <a:buFontTx/>
              <a:buChar char="•"/>
            </a:pPr>
            <a:r>
              <a:rPr lang="en-US" sz="1400"/>
              <a:t>Filter</a:t>
            </a:r>
          </a:p>
        </p:txBody>
      </p:sp>
      <p:sp>
        <p:nvSpPr>
          <p:cNvPr id="55304" name="Oval 8"/>
          <p:cNvSpPr>
            <a:spLocks noChangeArrowheads="1"/>
          </p:cNvSpPr>
          <p:nvPr/>
        </p:nvSpPr>
        <p:spPr bwMode="auto">
          <a:xfrm>
            <a:off x="44958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Bandwidth</a:t>
            </a:r>
          </a:p>
          <a:p>
            <a:pPr algn="ctr">
              <a:spcBef>
                <a:spcPct val="0"/>
              </a:spcBef>
              <a:buSzTx/>
              <a:buFontTx/>
              <a:buNone/>
            </a:pPr>
            <a:endParaRPr lang="en-US" sz="1400"/>
          </a:p>
          <a:p>
            <a:pPr algn="ctr">
              <a:spcBef>
                <a:spcPct val="0"/>
              </a:spcBef>
              <a:buSzTx/>
              <a:buFontTx/>
              <a:buChar char="•"/>
            </a:pPr>
            <a:r>
              <a:rPr lang="en-US" sz="1400"/>
              <a:t>Content Distribution</a:t>
            </a:r>
          </a:p>
          <a:p>
            <a:pPr algn="ctr">
              <a:spcBef>
                <a:spcPct val="0"/>
              </a:spcBef>
              <a:buSzTx/>
              <a:buFontTx/>
              <a:buChar char="•"/>
            </a:pPr>
            <a:r>
              <a:rPr lang="en-US" sz="1400"/>
              <a:t>Distributed Storage</a:t>
            </a:r>
          </a:p>
          <a:p>
            <a:pPr algn="ctr">
              <a:spcBef>
                <a:spcPct val="0"/>
              </a:spcBef>
              <a:buSzTx/>
              <a:buFontTx/>
              <a:buChar char="•"/>
            </a:pPr>
            <a:r>
              <a:rPr lang="en-US" sz="1400"/>
              <a:t>Edge Services</a:t>
            </a:r>
          </a:p>
          <a:p>
            <a:pPr algn="ctr">
              <a:spcBef>
                <a:spcPct val="0"/>
              </a:spcBef>
              <a:buSzTx/>
              <a:buFontTx/>
              <a:buChar char="•"/>
            </a:pPr>
            <a:r>
              <a:rPr lang="en-US" sz="1400"/>
              <a:t>VoIP</a:t>
            </a:r>
          </a:p>
        </p:txBody>
      </p:sp>
      <p:sp>
        <p:nvSpPr>
          <p:cNvPr id="9" name="8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Sharing CPU</a:t>
            </a:r>
          </a:p>
        </p:txBody>
      </p:sp>
      <p:sp>
        <p:nvSpPr>
          <p:cNvPr id="366595" name="Rectangle 3"/>
          <p:cNvSpPr>
            <a:spLocks noGrp="1" noChangeArrowheads="1"/>
          </p:cNvSpPr>
          <p:nvPr>
            <p:ph type="body" idx="1"/>
          </p:nvPr>
        </p:nvSpPr>
        <p:spPr>
          <a:xfrm>
            <a:off x="536575" y="1981200"/>
            <a:ext cx="8061325" cy="4419600"/>
          </a:xfrm>
        </p:spPr>
        <p:txBody>
          <a:bodyPr/>
          <a:lstStyle/>
          <a:p>
            <a:pPr eaLnBrk="1" hangingPunct="1">
              <a:lnSpc>
                <a:spcPct val="90000"/>
              </a:lnSpc>
            </a:pPr>
            <a:r>
              <a:rPr lang="en-US" sz="2000"/>
              <a:t>Increasing requirements for High Performance Computing</a:t>
            </a:r>
          </a:p>
          <a:p>
            <a:pPr lvl="1" eaLnBrk="1" hangingPunct="1"/>
            <a:r>
              <a:rPr lang="en-US" sz="1800"/>
              <a:t>i.e., in the field of bio-informatics, logistics or the financial sector</a:t>
            </a:r>
          </a:p>
          <a:p>
            <a:pPr eaLnBrk="1" hangingPunct="1">
              <a:lnSpc>
                <a:spcPct val="90000"/>
              </a:lnSpc>
            </a:pPr>
            <a:endParaRPr lang="en-US" sz="2000"/>
          </a:p>
          <a:p>
            <a:pPr eaLnBrk="1" hangingPunct="1">
              <a:lnSpc>
                <a:spcPct val="90000"/>
              </a:lnSpc>
            </a:pPr>
            <a:r>
              <a:rPr lang="en-US" sz="2000"/>
              <a:t>Available computing power of endpoints often unused</a:t>
            </a:r>
          </a:p>
          <a:p>
            <a:pPr eaLnBrk="1" hangingPunct="1">
              <a:lnSpc>
                <a:spcPct val="90000"/>
              </a:lnSpc>
            </a:pPr>
            <a:endParaRPr lang="en-US" sz="2000"/>
          </a:p>
          <a:p>
            <a:pPr eaLnBrk="1" hangingPunct="1">
              <a:lnSpc>
                <a:spcPct val="90000"/>
              </a:lnSpc>
            </a:pPr>
            <a:r>
              <a:rPr lang="en-US" sz="2000"/>
              <a:t>Use P2P to bundle processor cycles: </a:t>
            </a:r>
          </a:p>
          <a:p>
            <a:pPr lvl="1" eaLnBrk="1" hangingPunct="1"/>
            <a:r>
              <a:rPr lang="en-US" sz="1800"/>
              <a:t>Forming a cluster of independent, networked computers that are combined into a single logical computer </a:t>
            </a:r>
          </a:p>
          <a:p>
            <a:pPr lvl="1" eaLnBrk="1" hangingPunct="1"/>
            <a:r>
              <a:rPr lang="en-US" sz="1800"/>
              <a:t>Achieve computing power which even the most expensive super-computers can scarcely provide</a:t>
            </a:r>
          </a:p>
          <a:p>
            <a:pPr lvl="1" eaLnBrk="1" hangingPunct="1"/>
            <a:r>
              <a:rPr lang="en-US" sz="1800" i="1"/>
              <a:t>“Grid Computing”</a:t>
            </a:r>
            <a:endParaRPr lang="en-US" sz="1800"/>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659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659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65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t>Sharing CPU  ---  Examples</a:t>
            </a:r>
          </a:p>
        </p:txBody>
      </p:sp>
      <p:sp>
        <p:nvSpPr>
          <p:cNvPr id="142339" name="Rectangle 3"/>
          <p:cNvSpPr>
            <a:spLocks noGrp="1" noChangeArrowheads="1"/>
          </p:cNvSpPr>
          <p:nvPr>
            <p:ph type="body" idx="1"/>
          </p:nvPr>
        </p:nvSpPr>
        <p:spPr>
          <a:xfrm>
            <a:off x="536575" y="2057400"/>
            <a:ext cx="8061325" cy="4343400"/>
          </a:xfrm>
        </p:spPr>
        <p:txBody>
          <a:bodyPr/>
          <a:lstStyle/>
          <a:p>
            <a:pPr eaLnBrk="1" hangingPunct="1"/>
            <a:r>
              <a:rPr lang="en-US" sz="2000"/>
              <a:t>Popular example: </a:t>
            </a:r>
            <a:r>
              <a:rPr lang="en-US" sz="2000" i="1"/>
              <a:t>SETI@home</a:t>
            </a:r>
          </a:p>
          <a:p>
            <a:pPr lvl="1" eaLnBrk="1" hangingPunct="1"/>
            <a:r>
              <a:rPr lang="en-US" sz="1800"/>
              <a:t>Calculations during the idle processor cycles of participating peers.</a:t>
            </a:r>
          </a:p>
          <a:p>
            <a:pPr eaLnBrk="1" hangingPunct="1"/>
            <a:endParaRPr lang="en-US" sz="2000"/>
          </a:p>
          <a:p>
            <a:pPr eaLnBrk="1" hangingPunct="1"/>
            <a:r>
              <a:rPr lang="en-US" sz="2000"/>
              <a:t>Successors:</a:t>
            </a:r>
          </a:p>
          <a:p>
            <a:pPr lvl="1" eaLnBrk="1" hangingPunct="1"/>
            <a:r>
              <a:rPr lang="en-US" sz="1800"/>
              <a:t>BOINC (Berkeley): </a:t>
            </a:r>
            <a:r>
              <a:rPr lang="en-US">
                <a:hlinkClick r:id="rId3"/>
              </a:rPr>
              <a:t>http://boinc.berkeley.edu/</a:t>
            </a:r>
            <a:endParaRPr lang="en-US" sz="1800"/>
          </a:p>
          <a:p>
            <a:pPr lvl="1" eaLnBrk="1" hangingPunct="1"/>
            <a:r>
              <a:rPr lang="en-US" sz="1800"/>
              <a:t>World Community Grid (IBM) : </a:t>
            </a:r>
            <a:r>
              <a:rPr lang="en-US" sz="1800">
                <a:hlinkClick r:id="rId4"/>
              </a:rPr>
              <a:t>http://www.worldcommunitygrid.org</a:t>
            </a:r>
            <a:endParaRPr lang="en-US" sz="1800"/>
          </a:p>
          <a:p>
            <a:pPr lvl="2" eaLnBrk="1" hangingPunct="1"/>
            <a:r>
              <a:rPr lang="en-US" sz="1600"/>
              <a:t>Biology and Medicine</a:t>
            </a:r>
          </a:p>
          <a:p>
            <a:pPr lvl="2" eaLnBrk="1" hangingPunct="1"/>
            <a:r>
              <a:rPr lang="en-US" sz="1600"/>
              <a:t>Climate simulations</a:t>
            </a:r>
          </a:p>
          <a:p>
            <a:pPr lvl="2" eaLnBrk="1" hangingPunct="1"/>
            <a:r>
              <a:rPr lang="en-US" sz="1600"/>
              <a:t>Math</a:t>
            </a:r>
          </a:p>
          <a:p>
            <a:pPr lvl="2" eaLnBrk="1" hangingPunct="1"/>
            <a:r>
              <a:rPr lang="en-US" sz="1600"/>
              <a:t>Astronomy, Physics, Chemistry</a:t>
            </a:r>
          </a:p>
          <a:p>
            <a:pPr lvl="1" eaLnBrk="1" hangingPunct="1">
              <a:buFont typeface="Wingdings" pitchFamily="2" charset="2"/>
              <a:buNone/>
            </a:pPr>
            <a:r>
              <a:rPr lang="en-US" sz="1800"/>
              <a:t>	</a:t>
            </a:r>
          </a:p>
          <a:p>
            <a:pPr eaLnBrk="1" hangingPunct="1"/>
            <a:r>
              <a:rPr lang="en-US" sz="2000"/>
              <a:t>Advanced vision of grid computing: </a:t>
            </a:r>
            <a:r>
              <a:rPr lang="en-US" sz="2000" i="1"/>
              <a:t>Globus Toolkit</a:t>
            </a:r>
          </a:p>
          <a:p>
            <a:pPr lvl="1" eaLnBrk="1" hangingPunct="1"/>
            <a:r>
              <a:rPr lang="en-US" sz="1800"/>
              <a:t>Standardized middleware for grid application.</a:t>
            </a:r>
          </a:p>
        </p:txBody>
      </p:sp>
      <p:sp>
        <p:nvSpPr>
          <p:cNvPr id="142340" name="AutoShape 4"/>
          <p:cNvSpPr>
            <a:spLocks noChangeArrowheads="1"/>
          </p:cNvSpPr>
          <p:nvPr/>
        </p:nvSpPr>
        <p:spPr bwMode="auto">
          <a:xfrm>
            <a:off x="5029200" y="4495800"/>
            <a:ext cx="3622675" cy="922338"/>
          </a:xfrm>
          <a:prstGeom prst="wedgeRectCallout">
            <a:avLst>
              <a:gd name="adj1" fmla="val -29403"/>
              <a:gd name="adj2" fmla="val 28486"/>
            </a:avLst>
          </a:prstGeom>
          <a:solidFill>
            <a:srgbClr val="FFFF99"/>
          </a:solidFill>
          <a:ln w="25400">
            <a:solidFill>
              <a:srgbClr val="FF3300"/>
            </a:solidFill>
            <a:miter lim="800000"/>
            <a:headEnd/>
            <a:tailEnd/>
          </a:ln>
          <a:effectLst/>
        </p:spPr>
        <p:txBody>
          <a:bodyPr lIns="54000" rIns="54000"/>
          <a:lstStyle/>
          <a:p>
            <a:pPr algn="ctr" eaLnBrk="0" hangingPunct="0">
              <a:spcBef>
                <a:spcPct val="0"/>
              </a:spcBef>
              <a:buSzTx/>
              <a:buFontTx/>
              <a:buNone/>
              <a:defRPr/>
            </a:pPr>
            <a:r>
              <a:rPr lang="en-US" sz="1600" b="1" u="sng">
                <a:effectLst>
                  <a:outerShdw blurRad="38100" dist="38100" dir="2700000" algn="tl">
                    <a:srgbClr val="FFFFFF"/>
                  </a:outerShdw>
                </a:effectLst>
                <a:latin typeface="Arial" charset="0"/>
              </a:rPr>
              <a:t>NOTE:</a:t>
            </a:r>
            <a:br>
              <a:rPr lang="en-US" sz="1600" b="1">
                <a:effectLst>
                  <a:outerShdw blurRad="38100" dist="38100" dir="2700000" algn="tl">
                    <a:srgbClr val="FFFFFF"/>
                  </a:outerShdw>
                </a:effectLst>
                <a:latin typeface="Arial" charset="0"/>
              </a:rPr>
            </a:br>
            <a:r>
              <a:rPr lang="en-US" sz="1600" b="1">
                <a:effectLst>
                  <a:outerShdw blurRad="38100" dist="38100" dir="2700000" algn="tl">
                    <a:srgbClr val="FFFFFF"/>
                  </a:outerShdw>
                </a:effectLst>
                <a:latin typeface="Arial" charset="0"/>
              </a:rPr>
              <a:t>The core of these systems is a classical Client/Server application</a:t>
            </a:r>
          </a:p>
        </p:txBody>
      </p:sp>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3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23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233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23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23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23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233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233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2339">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2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de-DE"/>
              <a:t>P2P Application Areas</a:t>
            </a:r>
          </a:p>
        </p:txBody>
      </p:sp>
      <p:sp>
        <p:nvSpPr>
          <p:cNvPr id="58371" name="Rectangle 3"/>
          <p:cNvSpPr>
            <a:spLocks noGrp="1" noChangeArrowheads="1"/>
          </p:cNvSpPr>
          <p:nvPr>
            <p:ph type="body" idx="1"/>
          </p:nvPr>
        </p:nvSpPr>
        <p:spPr>
          <a:xfrm>
            <a:off x="536575" y="1600200"/>
            <a:ext cx="8061325" cy="609600"/>
          </a:xfrm>
        </p:spPr>
        <p:txBody>
          <a:bodyPr/>
          <a:lstStyle/>
          <a:p>
            <a:pPr algn="ctr" eaLnBrk="1" hangingPunct="1">
              <a:lnSpc>
                <a:spcPct val="90000"/>
              </a:lnSpc>
              <a:buFont typeface="Wingdings" pitchFamily="2" charset="2"/>
              <a:buNone/>
              <a:tabLst>
                <a:tab pos="2778125" algn="l"/>
              </a:tabLst>
            </a:pPr>
            <a:r>
              <a:rPr lang="en-US"/>
              <a:t>High-level grouping of P2P apps based on shared resource</a:t>
            </a:r>
          </a:p>
        </p:txBody>
      </p:sp>
      <p:sp>
        <p:nvSpPr>
          <p:cNvPr id="58372" name="Oval 4"/>
          <p:cNvSpPr>
            <a:spLocks noChangeArrowheads="1"/>
          </p:cNvSpPr>
          <p:nvPr/>
        </p:nvSpPr>
        <p:spPr bwMode="auto">
          <a:xfrm>
            <a:off x="24384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CPU</a:t>
            </a:r>
          </a:p>
          <a:p>
            <a:pPr algn="ctr">
              <a:spcBef>
                <a:spcPct val="0"/>
              </a:spcBef>
              <a:buSzTx/>
              <a:buFontTx/>
              <a:buNone/>
            </a:pPr>
            <a:endParaRPr lang="en-US" sz="1400" b="1"/>
          </a:p>
          <a:p>
            <a:pPr algn="ctr">
              <a:spcBef>
                <a:spcPct val="0"/>
              </a:spcBef>
              <a:buSzTx/>
              <a:buFontTx/>
              <a:buChar char="•"/>
            </a:pPr>
            <a:r>
              <a:rPr lang="en-US" sz="1400"/>
              <a:t>Internet/Intranet</a:t>
            </a:r>
            <a:br>
              <a:rPr lang="en-US" sz="1400"/>
            </a:br>
            <a:r>
              <a:rPr lang="en-US" sz="1400"/>
              <a:t> Distributed Computing</a:t>
            </a:r>
          </a:p>
          <a:p>
            <a:pPr algn="ctr">
              <a:spcBef>
                <a:spcPct val="0"/>
              </a:spcBef>
              <a:buSzTx/>
              <a:buFontTx/>
              <a:buChar char="•"/>
            </a:pPr>
            <a:r>
              <a:rPr lang="en-US" sz="1400"/>
              <a:t>Grid Computing</a:t>
            </a:r>
          </a:p>
        </p:txBody>
      </p:sp>
      <p:sp>
        <p:nvSpPr>
          <p:cNvPr id="58373" name="Oval 5"/>
          <p:cNvSpPr>
            <a:spLocks noChangeArrowheads="1"/>
          </p:cNvSpPr>
          <p:nvPr/>
        </p:nvSpPr>
        <p:spPr bwMode="auto">
          <a:xfrm>
            <a:off x="1828800" y="2971800"/>
            <a:ext cx="2286000" cy="1638300"/>
          </a:xfrm>
          <a:prstGeom prst="ellipse">
            <a:avLst/>
          </a:prstGeom>
          <a:solidFill>
            <a:srgbClr val="E9977D">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Collaboration</a:t>
            </a:r>
          </a:p>
          <a:p>
            <a:pPr algn="ctr">
              <a:spcBef>
                <a:spcPct val="0"/>
              </a:spcBef>
              <a:buSzTx/>
              <a:buFontTx/>
              <a:buNone/>
            </a:pPr>
            <a:endParaRPr lang="en-US" sz="1400"/>
          </a:p>
          <a:p>
            <a:pPr algn="ctr">
              <a:spcBef>
                <a:spcPct val="0"/>
              </a:spcBef>
              <a:buSzTx/>
              <a:buFontTx/>
              <a:buChar char="•"/>
            </a:pPr>
            <a:r>
              <a:rPr lang="en-US" sz="1400"/>
              <a:t>Instant Messaging</a:t>
            </a:r>
          </a:p>
          <a:p>
            <a:pPr algn="ctr">
              <a:spcBef>
                <a:spcPct val="0"/>
              </a:spcBef>
              <a:buSzTx/>
              <a:buFontTx/>
              <a:buChar char="•"/>
            </a:pPr>
            <a:r>
              <a:rPr lang="en-US" sz="1400"/>
              <a:t>Shared whiteboard</a:t>
            </a:r>
          </a:p>
          <a:p>
            <a:pPr algn="ctr">
              <a:spcBef>
                <a:spcPct val="0"/>
              </a:spcBef>
              <a:buSzTx/>
              <a:buFontTx/>
              <a:buChar char="•"/>
            </a:pPr>
            <a:r>
              <a:rPr lang="en-US" sz="1400"/>
              <a:t>Co-review/edit/author</a:t>
            </a:r>
          </a:p>
          <a:p>
            <a:pPr algn="ctr">
              <a:spcBef>
                <a:spcPct val="0"/>
              </a:spcBef>
              <a:buSzTx/>
              <a:buFontTx/>
              <a:buChar char="•"/>
            </a:pPr>
            <a:r>
              <a:rPr lang="en-US" sz="1400"/>
              <a:t>Gaming</a:t>
            </a:r>
          </a:p>
        </p:txBody>
      </p:sp>
      <p:sp>
        <p:nvSpPr>
          <p:cNvPr id="58374" name="Oval 6"/>
          <p:cNvSpPr>
            <a:spLocks noChangeArrowheads="1"/>
          </p:cNvSpPr>
          <p:nvPr/>
        </p:nvSpPr>
        <p:spPr bwMode="auto">
          <a:xfrm>
            <a:off x="50292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Storage</a:t>
            </a:r>
          </a:p>
          <a:p>
            <a:pPr algn="ctr">
              <a:spcBef>
                <a:spcPct val="0"/>
              </a:spcBef>
              <a:buSzTx/>
              <a:buFontTx/>
              <a:buNone/>
            </a:pPr>
            <a:endParaRPr lang="en-US" sz="1400"/>
          </a:p>
          <a:p>
            <a:pPr algn="ctr">
              <a:spcBef>
                <a:spcPct val="0"/>
              </a:spcBef>
              <a:buSzTx/>
              <a:buFontTx/>
              <a:buChar char="•"/>
            </a:pPr>
            <a:r>
              <a:rPr lang="en-US" sz="1400"/>
              <a:t>Network Storage</a:t>
            </a:r>
          </a:p>
          <a:p>
            <a:pPr algn="ctr">
              <a:spcBef>
                <a:spcPct val="0"/>
              </a:spcBef>
              <a:buSzTx/>
              <a:buFontTx/>
              <a:buChar char="•"/>
            </a:pPr>
            <a:r>
              <a:rPr lang="en-US" sz="1400"/>
              <a:t>Caching</a:t>
            </a:r>
          </a:p>
          <a:p>
            <a:pPr algn="ctr">
              <a:spcBef>
                <a:spcPct val="0"/>
              </a:spcBef>
              <a:buSzTx/>
              <a:buFontTx/>
              <a:buChar char="•"/>
            </a:pPr>
            <a:r>
              <a:rPr lang="en-US" sz="1400"/>
              <a:t>Replication</a:t>
            </a:r>
          </a:p>
        </p:txBody>
      </p:sp>
      <p:sp>
        <p:nvSpPr>
          <p:cNvPr id="58375" name="Oval 7"/>
          <p:cNvSpPr>
            <a:spLocks noChangeArrowheads="1"/>
          </p:cNvSpPr>
          <p:nvPr/>
        </p:nvSpPr>
        <p:spPr bwMode="auto">
          <a:xfrm>
            <a:off x="3429000" y="21336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Content</a:t>
            </a:r>
          </a:p>
          <a:p>
            <a:pPr algn="ctr">
              <a:spcBef>
                <a:spcPct val="0"/>
              </a:spcBef>
              <a:buSzTx/>
              <a:buFontTx/>
              <a:buNone/>
            </a:pPr>
            <a:endParaRPr lang="en-US" sz="1400"/>
          </a:p>
          <a:p>
            <a:pPr algn="ctr">
              <a:spcBef>
                <a:spcPct val="0"/>
              </a:spcBef>
              <a:buSzTx/>
              <a:buFontTx/>
              <a:buChar char="•"/>
            </a:pPr>
            <a:r>
              <a:rPr lang="en-US" sz="1400"/>
              <a:t>File sharing</a:t>
            </a:r>
          </a:p>
          <a:p>
            <a:pPr algn="ctr">
              <a:spcBef>
                <a:spcPct val="0"/>
              </a:spcBef>
              <a:buSzTx/>
              <a:buFontTx/>
              <a:buChar char="•"/>
            </a:pPr>
            <a:r>
              <a:rPr lang="en-US" sz="1400"/>
              <a:t>Information Mgmt</a:t>
            </a:r>
          </a:p>
          <a:p>
            <a:pPr algn="ctr">
              <a:spcBef>
                <a:spcPct val="0"/>
              </a:spcBef>
              <a:buSzTx/>
              <a:buFontTx/>
              <a:buChar char="•"/>
            </a:pPr>
            <a:r>
              <a:rPr lang="en-US" sz="1400"/>
              <a:t>Discover</a:t>
            </a:r>
          </a:p>
          <a:p>
            <a:pPr algn="ctr">
              <a:spcBef>
                <a:spcPct val="0"/>
              </a:spcBef>
              <a:buSzTx/>
              <a:buFontTx/>
              <a:buChar char="•"/>
            </a:pPr>
            <a:r>
              <a:rPr lang="en-US" sz="1400"/>
              <a:t>Aggregate</a:t>
            </a:r>
          </a:p>
          <a:p>
            <a:pPr algn="ctr">
              <a:spcBef>
                <a:spcPct val="0"/>
              </a:spcBef>
              <a:buSzTx/>
              <a:buFontTx/>
              <a:buChar char="•"/>
            </a:pPr>
            <a:r>
              <a:rPr lang="en-US" sz="1400"/>
              <a:t>Filter</a:t>
            </a:r>
          </a:p>
        </p:txBody>
      </p:sp>
      <p:sp>
        <p:nvSpPr>
          <p:cNvPr id="58376" name="Oval 8"/>
          <p:cNvSpPr>
            <a:spLocks noChangeArrowheads="1"/>
          </p:cNvSpPr>
          <p:nvPr/>
        </p:nvSpPr>
        <p:spPr bwMode="auto">
          <a:xfrm>
            <a:off x="44958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Bandwidth</a:t>
            </a:r>
          </a:p>
          <a:p>
            <a:pPr algn="ctr">
              <a:spcBef>
                <a:spcPct val="0"/>
              </a:spcBef>
              <a:buSzTx/>
              <a:buFontTx/>
              <a:buNone/>
            </a:pPr>
            <a:endParaRPr lang="en-US" sz="1400"/>
          </a:p>
          <a:p>
            <a:pPr algn="ctr">
              <a:spcBef>
                <a:spcPct val="0"/>
              </a:spcBef>
              <a:buSzTx/>
              <a:buFontTx/>
              <a:buChar char="•"/>
            </a:pPr>
            <a:r>
              <a:rPr lang="en-US" sz="1400"/>
              <a:t>Content Distribution</a:t>
            </a:r>
          </a:p>
          <a:p>
            <a:pPr algn="ctr">
              <a:spcBef>
                <a:spcPct val="0"/>
              </a:spcBef>
              <a:buSzTx/>
              <a:buFontTx/>
              <a:buChar char="•"/>
            </a:pPr>
            <a:r>
              <a:rPr lang="en-US" sz="1400"/>
              <a:t>Distributed Storage</a:t>
            </a:r>
          </a:p>
          <a:p>
            <a:pPr algn="ctr">
              <a:spcBef>
                <a:spcPct val="0"/>
              </a:spcBef>
              <a:buSzTx/>
              <a:buFontTx/>
              <a:buChar char="•"/>
            </a:pPr>
            <a:r>
              <a:rPr lang="en-US" sz="1400"/>
              <a:t>Edge Services</a:t>
            </a:r>
          </a:p>
          <a:p>
            <a:pPr algn="ctr">
              <a:spcBef>
                <a:spcPct val="0"/>
              </a:spcBef>
              <a:buSzTx/>
              <a:buFontTx/>
              <a:buChar char="•"/>
            </a:pPr>
            <a:r>
              <a:rPr lang="en-US" sz="1400"/>
              <a:t>VoIP</a:t>
            </a:r>
          </a:p>
        </p:txBody>
      </p:sp>
      <p:sp>
        <p:nvSpPr>
          <p:cNvPr id="9" name="8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custDataLst>
              <p:tags r:id="rId1"/>
            </p:custDataLst>
          </p:nvPr>
        </p:nvSpPr>
        <p:spPr/>
        <p:txBody>
          <a:bodyPr/>
          <a:lstStyle/>
          <a:p>
            <a:pPr eaLnBrk="1" hangingPunct="1"/>
            <a:r>
              <a:rPr lang="en-US"/>
              <a:t>Presence Information</a:t>
            </a:r>
          </a:p>
        </p:txBody>
      </p:sp>
      <p:sp>
        <p:nvSpPr>
          <p:cNvPr id="241667" name="Rectangle 3"/>
          <p:cNvSpPr>
            <a:spLocks noGrp="1" noChangeArrowheads="1"/>
          </p:cNvSpPr>
          <p:nvPr>
            <p:ph type="body" idx="1"/>
            <p:custDataLst>
              <p:tags r:id="rId2"/>
            </p:custDataLst>
          </p:nvPr>
        </p:nvSpPr>
        <p:spPr>
          <a:xfrm>
            <a:off x="381000" y="1600200"/>
            <a:ext cx="8534400" cy="4800600"/>
          </a:xfrm>
        </p:spPr>
        <p:txBody>
          <a:bodyPr/>
          <a:lstStyle/>
          <a:p>
            <a:pPr eaLnBrk="1" hangingPunct="1"/>
            <a:endParaRPr lang="en-US" sz="2000"/>
          </a:p>
          <a:p>
            <a:pPr eaLnBrk="1" hangingPunct="1"/>
            <a:r>
              <a:rPr lang="en-US" sz="2000"/>
              <a:t>Presence Information</a:t>
            </a:r>
          </a:p>
          <a:p>
            <a:pPr lvl="1" eaLnBrk="1" hangingPunct="1"/>
            <a:r>
              <a:rPr lang="en-US" sz="1800"/>
              <a:t>information about which peers and which resources are available</a:t>
            </a:r>
          </a:p>
          <a:p>
            <a:pPr eaLnBrk="1" hangingPunct="1"/>
            <a:endParaRPr lang="en-US" sz="2000"/>
          </a:p>
          <a:p>
            <a:pPr eaLnBrk="1" hangingPunct="1"/>
            <a:endParaRPr lang="en-US" sz="2000"/>
          </a:p>
          <a:p>
            <a:pPr eaLnBrk="1" hangingPunct="1"/>
            <a:endParaRPr lang="en-US" sz="2000"/>
          </a:p>
          <a:p>
            <a:pPr eaLnBrk="1" hangingPunct="1"/>
            <a:r>
              <a:rPr lang="en-US" sz="2000"/>
              <a:t>Example: </a:t>
            </a:r>
            <a:r>
              <a:rPr lang="en-US" sz="2000" i="1"/>
              <a:t>Instant Messaging Systems</a:t>
            </a:r>
          </a:p>
          <a:p>
            <a:pPr lvl="1" eaLnBrk="1" hangingPunct="1"/>
            <a:r>
              <a:rPr lang="en-US" sz="1800"/>
              <a:t>P2P application which essentially uses </a:t>
            </a:r>
            <a:br>
              <a:rPr lang="en-US" sz="1800"/>
            </a:br>
            <a:r>
              <a:rPr lang="en-US" sz="1800"/>
              <a:t>presence information</a:t>
            </a:r>
          </a:p>
          <a:p>
            <a:pPr lvl="1" eaLnBrk="1" hangingPunct="1"/>
            <a:r>
              <a:rPr lang="en-US" sz="1800"/>
              <a:t>Peers pass on information via the network, </a:t>
            </a:r>
            <a:br>
              <a:rPr lang="en-US" sz="1800"/>
            </a:br>
            <a:r>
              <a:rPr lang="en-US" sz="1800"/>
              <a:t>whether or not they are available for </a:t>
            </a:r>
            <a:br>
              <a:rPr lang="en-US" sz="1800"/>
            </a:br>
            <a:r>
              <a:rPr lang="en-US" sz="1800"/>
              <a:t>communication</a:t>
            </a:r>
          </a:p>
        </p:txBody>
      </p:sp>
      <p:pic>
        <p:nvPicPr>
          <p:cNvPr id="241672" name="Picture 8" descr="pidgin_buddy_list"/>
          <p:cNvPicPr>
            <a:picLocks noChangeAspect="1" noChangeArrowheads="1"/>
          </p:cNvPicPr>
          <p:nvPr/>
        </p:nvPicPr>
        <p:blipFill>
          <a:blip r:embed="rId5" cstate="print"/>
          <a:srcRect/>
          <a:stretch>
            <a:fillRect/>
          </a:stretch>
        </p:blipFill>
        <p:spPr bwMode="auto">
          <a:xfrm>
            <a:off x="6400800" y="2971800"/>
            <a:ext cx="1577975" cy="3489325"/>
          </a:xfrm>
          <a:prstGeom prst="rect">
            <a:avLst/>
          </a:prstGeom>
          <a:noFill/>
          <a:ln w="9525">
            <a:noFill/>
            <a:miter lim="800000"/>
            <a:headEnd/>
            <a:tailEnd/>
          </a:ln>
        </p:spPr>
      </p:pic>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66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66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66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1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custDataLst>
              <p:tags r:id="rId1"/>
            </p:custDataLst>
          </p:nvPr>
        </p:nvSpPr>
        <p:spPr/>
        <p:txBody>
          <a:bodyPr/>
          <a:lstStyle/>
          <a:p>
            <a:pPr eaLnBrk="1" hangingPunct="1"/>
            <a:r>
              <a:rPr lang="en-US"/>
              <a:t>Document Collaboration</a:t>
            </a:r>
          </a:p>
        </p:txBody>
      </p:sp>
      <p:sp>
        <p:nvSpPr>
          <p:cNvPr id="243715" name="Rectangle 3"/>
          <p:cNvSpPr>
            <a:spLocks noGrp="1" noChangeArrowheads="1"/>
          </p:cNvSpPr>
          <p:nvPr>
            <p:ph type="body" idx="1"/>
            <p:custDataLst>
              <p:tags r:id="rId2"/>
            </p:custDataLst>
          </p:nvPr>
        </p:nvSpPr>
        <p:spPr/>
        <p:txBody>
          <a:bodyPr/>
          <a:lstStyle/>
          <a:p>
            <a:pPr eaLnBrk="1" hangingPunct="1">
              <a:lnSpc>
                <a:spcPct val="90000"/>
              </a:lnSpc>
            </a:pPr>
            <a:r>
              <a:rPr lang="en-US" sz="2000"/>
              <a:t>Usually centrally organized</a:t>
            </a:r>
          </a:p>
          <a:p>
            <a:pPr eaLnBrk="1" hangingPunct="1">
              <a:lnSpc>
                <a:spcPct val="90000"/>
              </a:lnSpc>
            </a:pPr>
            <a:endParaRPr lang="en-US" sz="2000"/>
          </a:p>
          <a:p>
            <a:pPr eaLnBrk="1" hangingPunct="1">
              <a:lnSpc>
                <a:spcPct val="90000"/>
              </a:lnSpc>
            </a:pPr>
            <a:r>
              <a:rPr lang="en-US" sz="2000"/>
              <a:t>But </a:t>
            </a:r>
          </a:p>
          <a:p>
            <a:pPr lvl="1" eaLnBrk="1" hangingPunct="1">
              <a:lnSpc>
                <a:spcPct val="90000"/>
              </a:lnSpc>
            </a:pPr>
            <a:r>
              <a:rPr lang="en-US" sz="1600"/>
              <a:t>In many cases, documents distributed across desktop PCs</a:t>
            </a:r>
          </a:p>
          <a:p>
            <a:pPr lvl="1" eaLnBrk="1" hangingPunct="1">
              <a:lnSpc>
                <a:spcPct val="90000"/>
              </a:lnSpc>
            </a:pPr>
            <a:r>
              <a:rPr lang="en-US" sz="1600"/>
              <a:t>no central repository having any knowledge of their existence</a:t>
            </a:r>
          </a:p>
          <a:p>
            <a:pPr eaLnBrk="1" hangingPunct="1">
              <a:lnSpc>
                <a:spcPct val="90000"/>
              </a:lnSpc>
            </a:pPr>
            <a:endParaRPr lang="en-US" sz="2000"/>
          </a:p>
          <a:p>
            <a:pPr eaLnBrk="1" hangingPunct="1">
              <a:lnSpc>
                <a:spcPct val="90000"/>
              </a:lnSpc>
            </a:pPr>
            <a:r>
              <a:rPr lang="en-US" sz="2000"/>
              <a:t>Solution</a:t>
            </a:r>
          </a:p>
          <a:p>
            <a:pPr lvl="1" eaLnBrk="1" hangingPunct="1">
              <a:lnSpc>
                <a:spcPct val="90000"/>
              </a:lnSpc>
            </a:pPr>
            <a:r>
              <a:rPr lang="en-US" sz="1600"/>
              <a:t>P2P networks which create a connected </a:t>
            </a:r>
            <a:br>
              <a:rPr lang="en-US" sz="1600"/>
            </a:br>
            <a:r>
              <a:rPr lang="en-US" sz="1600"/>
              <a:t>repository from the local data </a:t>
            </a:r>
            <a:br>
              <a:rPr lang="en-US" sz="1600"/>
            </a:br>
            <a:r>
              <a:rPr lang="en-US" sz="1600"/>
              <a:t>on the individual peers. </a:t>
            </a:r>
          </a:p>
          <a:p>
            <a:pPr lvl="1" eaLnBrk="1" hangingPunct="1">
              <a:lnSpc>
                <a:spcPct val="90000"/>
              </a:lnSpc>
            </a:pPr>
            <a:r>
              <a:rPr lang="en-US" sz="1600"/>
              <a:t>Indexing and categorization of data by </a:t>
            </a:r>
            <a:br>
              <a:rPr lang="en-US" sz="1600"/>
            </a:br>
            <a:r>
              <a:rPr lang="en-US" sz="1600"/>
              <a:t>each peer on the basis of individually </a:t>
            </a:r>
            <a:br>
              <a:rPr lang="en-US" sz="1600"/>
            </a:br>
            <a:r>
              <a:rPr lang="en-US" sz="1600"/>
              <a:t>selected criteria.</a:t>
            </a:r>
          </a:p>
          <a:p>
            <a:pPr lvl="1" eaLnBrk="1" hangingPunct="1">
              <a:lnSpc>
                <a:spcPct val="90000"/>
              </a:lnSpc>
            </a:pPr>
            <a:r>
              <a:rPr lang="en-US" sz="1600"/>
              <a:t>Self organized aggregation of information </a:t>
            </a:r>
            <a:br>
              <a:rPr lang="en-US" sz="1600"/>
            </a:br>
            <a:r>
              <a:rPr lang="en-US" sz="1600"/>
              <a:t>from areas of knowledge.</a:t>
            </a:r>
          </a:p>
        </p:txBody>
      </p:sp>
      <p:pic>
        <p:nvPicPr>
          <p:cNvPr id="243716" name="Picture 4"/>
          <p:cNvPicPr>
            <a:picLocks noChangeAspect="1" noChangeArrowheads="1"/>
          </p:cNvPicPr>
          <p:nvPr/>
        </p:nvPicPr>
        <p:blipFill>
          <a:blip r:embed="rId5" cstate="print"/>
          <a:srcRect/>
          <a:stretch>
            <a:fillRect/>
          </a:stretch>
        </p:blipFill>
        <p:spPr bwMode="auto">
          <a:xfrm>
            <a:off x="5562600" y="3400425"/>
            <a:ext cx="3508375" cy="3152775"/>
          </a:xfrm>
          <a:prstGeom prst="rect">
            <a:avLst/>
          </a:prstGeom>
          <a:noFill/>
          <a:ln w="9525">
            <a:noFill/>
            <a:miter lim="800000"/>
            <a:headEnd/>
            <a:tailEnd/>
          </a:ln>
        </p:spPr>
      </p:pic>
      <p:sp>
        <p:nvSpPr>
          <p:cNvPr id="243717" name="Rectangle 5"/>
          <p:cNvSpPr>
            <a:spLocks noChangeArrowheads="1"/>
          </p:cNvSpPr>
          <p:nvPr/>
        </p:nvSpPr>
        <p:spPr bwMode="auto">
          <a:xfrm>
            <a:off x="3473450" y="6010275"/>
            <a:ext cx="1935163" cy="274638"/>
          </a:xfrm>
          <a:prstGeom prst="rect">
            <a:avLst/>
          </a:prstGeom>
          <a:noFill/>
          <a:ln w="9525">
            <a:noFill/>
            <a:miter lim="800000"/>
            <a:headEnd/>
            <a:tailEnd/>
          </a:ln>
        </p:spPr>
        <p:txBody>
          <a:bodyPr wrap="none">
            <a:spAutoFit/>
          </a:bodyPr>
          <a:lstStyle/>
          <a:p>
            <a:pPr eaLnBrk="0" hangingPunct="0">
              <a:spcBef>
                <a:spcPct val="0"/>
              </a:spcBef>
              <a:buSzTx/>
              <a:buFontTx/>
              <a:buNone/>
            </a:pPr>
            <a:r>
              <a:rPr lang="de-DE" sz="1200" i="1">
                <a:latin typeface="Arial" charset="0"/>
              </a:rPr>
              <a:t>http://www.nextpage.com/</a:t>
            </a:r>
          </a:p>
        </p:txBody>
      </p:sp>
      <p:sp>
        <p:nvSpPr>
          <p:cNvPr id="6" name="5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71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71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71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371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37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3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p:txBody>
          <a:bodyPr/>
          <a:lstStyle/>
          <a:p>
            <a:r>
              <a:rPr lang="en-US"/>
              <a:t>Peer-to-peer networks</a:t>
            </a:r>
          </a:p>
        </p:txBody>
      </p:sp>
      <p:sp>
        <p:nvSpPr>
          <p:cNvPr id="47107" name="Rectangle 2"/>
          <p:cNvSpPr>
            <a:spLocks noGrp="1" noChangeArrowheads="1"/>
          </p:cNvSpPr>
          <p:nvPr>
            <p:ph type="body" idx="1"/>
          </p:nvPr>
        </p:nvSpPr>
        <p:spPr>
          <a:xfrm>
            <a:off x="457200" y="1447800"/>
            <a:ext cx="4645025" cy="4876800"/>
          </a:xfrm>
        </p:spPr>
        <p:txBody>
          <a:bodyPr>
            <a:normAutofit/>
          </a:bodyPr>
          <a:lstStyle/>
          <a:p>
            <a:pPr>
              <a:defRPr/>
            </a:pPr>
            <a:r>
              <a:rPr lang="en-US" dirty="0"/>
              <a:t>Run on normal users’ machines</a:t>
            </a:r>
          </a:p>
          <a:p>
            <a:pPr lvl="1">
              <a:defRPr/>
            </a:pPr>
            <a:r>
              <a:rPr lang="en-US" dirty="0"/>
              <a:t>Low resources</a:t>
            </a:r>
          </a:p>
          <a:p>
            <a:pPr lvl="1">
              <a:defRPr/>
            </a:pPr>
            <a:r>
              <a:rPr lang="en-US" dirty="0"/>
              <a:t>Low trust</a:t>
            </a:r>
          </a:p>
          <a:p>
            <a:pPr lvl="1">
              <a:defRPr/>
            </a:pPr>
            <a:r>
              <a:rPr lang="en-US" dirty="0"/>
              <a:t>Low reliability</a:t>
            </a:r>
          </a:p>
          <a:p>
            <a:pPr lvl="1">
              <a:defRPr/>
            </a:pPr>
            <a:r>
              <a:rPr lang="en-US" dirty="0"/>
              <a:t>High heterogeneity</a:t>
            </a:r>
          </a:p>
          <a:p>
            <a:pPr lvl="1">
              <a:defRPr/>
            </a:pPr>
            <a:r>
              <a:rPr lang="en-US" dirty="0"/>
              <a:t>Not dedicated</a:t>
            </a:r>
          </a:p>
          <a:p>
            <a:pPr>
              <a:defRPr/>
            </a:pPr>
            <a:endParaRPr lang="en-US" dirty="0"/>
          </a:p>
          <a:p>
            <a:pPr>
              <a:defRPr/>
            </a:pPr>
            <a:r>
              <a:rPr lang="en-US" dirty="0"/>
              <a:t>Typical applications</a:t>
            </a:r>
          </a:p>
          <a:p>
            <a:pPr lvl="1">
              <a:defRPr/>
            </a:pPr>
            <a:r>
              <a:rPr lang="en-US" dirty="0"/>
              <a:t>file sharing (</a:t>
            </a:r>
            <a:r>
              <a:rPr lang="en-US" dirty="0" err="1"/>
              <a:t>BitTorrent</a:t>
            </a:r>
            <a:r>
              <a:rPr lang="en-US" dirty="0"/>
              <a:t>, </a:t>
            </a:r>
            <a:r>
              <a:rPr lang="en-US" dirty="0" err="1"/>
              <a:t>eMule</a:t>
            </a:r>
            <a:r>
              <a:rPr lang="en-US" dirty="0"/>
              <a:t>, etc.)</a:t>
            </a:r>
          </a:p>
          <a:p>
            <a:pPr lvl="1">
              <a:defRPr/>
            </a:pPr>
            <a:r>
              <a:rPr lang="en-US" dirty="0"/>
              <a:t>IP telephony (Skype: 40M users!)</a:t>
            </a:r>
          </a:p>
          <a:p>
            <a:pPr lvl="1">
              <a:defRPr/>
            </a:pPr>
            <a:r>
              <a:rPr lang="en-US" dirty="0"/>
              <a:t>Network storage (</a:t>
            </a:r>
            <a:r>
              <a:rPr lang="en-US" dirty="0" err="1"/>
              <a:t>OceanStore</a:t>
            </a:r>
            <a:r>
              <a:rPr lang="en-US" dirty="0"/>
              <a:t>, PAST)</a:t>
            </a:r>
          </a:p>
          <a:p>
            <a:pPr lvl="1">
              <a:defRPr/>
            </a:pPr>
            <a:r>
              <a:rPr lang="en-US" dirty="0" err="1"/>
              <a:t>Anonymizers</a:t>
            </a:r>
            <a:r>
              <a:rPr lang="en-US" dirty="0"/>
              <a:t> (TOR)</a:t>
            </a:r>
          </a:p>
        </p:txBody>
      </p:sp>
      <p:pic>
        <p:nvPicPr>
          <p:cNvPr id="47108" name="Picture 3"/>
          <p:cNvPicPr>
            <a:picLocks noChangeArrowheads="1"/>
          </p:cNvPicPr>
          <p:nvPr/>
        </p:nvPicPr>
        <p:blipFill>
          <a:blip r:embed="rId2" cstate="print"/>
          <a:srcRect/>
          <a:stretch>
            <a:fillRect/>
          </a:stretch>
        </p:blipFill>
        <p:spPr bwMode="auto">
          <a:xfrm>
            <a:off x="4581525" y="2170113"/>
            <a:ext cx="4533900" cy="3136900"/>
          </a:xfrm>
          <a:prstGeom prst="rect">
            <a:avLst/>
          </a:prstGeom>
          <a:noFill/>
          <a:ln w="12700">
            <a:noFill/>
            <a:miter lim="800000"/>
            <a:headEnd/>
            <a:tailEnd/>
          </a:ln>
        </p:spPr>
      </p:pic>
      <p:sp>
        <p:nvSpPr>
          <p:cNvPr id="47109" name="Rectangle 4"/>
          <p:cNvSpPr>
            <a:spLocks/>
          </p:cNvSpPr>
          <p:nvPr/>
        </p:nvSpPr>
        <p:spPr bwMode="auto">
          <a:xfrm>
            <a:off x="6096000" y="5370290"/>
            <a:ext cx="2409013" cy="344710"/>
          </a:xfrm>
          <a:prstGeom prst="rect">
            <a:avLst/>
          </a:prstGeom>
          <a:noFill/>
          <a:ln w="12700">
            <a:noFill/>
            <a:miter lim="800000"/>
            <a:headEnd/>
            <a:tailEnd/>
          </a:ln>
        </p:spPr>
        <p:txBody>
          <a:bodyPr wrap="square" lIns="0" tIns="0" rIns="0" bIns="0" anchor="ctr">
            <a:spAutoFit/>
          </a:bodyPr>
          <a:lstStyle/>
          <a:p>
            <a:pPr algn="ctr">
              <a:lnSpc>
                <a:spcPct val="80000"/>
              </a:lnSpc>
              <a:spcBef>
                <a:spcPct val="20000"/>
              </a:spcBef>
              <a:buClr>
                <a:schemeClr val="bg2"/>
              </a:buClr>
              <a:buSzPct val="75000"/>
            </a:pPr>
            <a:r>
              <a:rPr lang="en-US" sz="1400" b="1" dirty="0">
                <a:solidFill>
                  <a:schemeClr val="tx1"/>
                </a:solidFill>
                <a:latin typeface="Gill Sans"/>
                <a:ea typeface="Gill Sans"/>
                <a:cs typeface="Gill Sans"/>
                <a:sym typeface="Gill Sans"/>
              </a:rPr>
              <a:t>a view of the Gnutella</a:t>
            </a:r>
            <a:br>
              <a:rPr lang="en-US" sz="1400" b="1" dirty="0">
                <a:solidFill>
                  <a:schemeClr val="tx1"/>
                </a:solidFill>
                <a:latin typeface="Gill Sans"/>
                <a:ea typeface="Gill Sans"/>
                <a:cs typeface="Gill Sans"/>
                <a:sym typeface="Gill Sans"/>
              </a:rPr>
            </a:br>
            <a:r>
              <a:rPr lang="en-US" sz="1400" b="1" dirty="0">
                <a:solidFill>
                  <a:schemeClr val="tx1"/>
                </a:solidFill>
                <a:latin typeface="Gill Sans"/>
                <a:ea typeface="Gill Sans"/>
                <a:cs typeface="Gill Sans"/>
                <a:sym typeface="Gill Sans"/>
              </a:rPr>
              <a:t> file sharing network</a:t>
            </a:r>
          </a:p>
        </p:txBody>
      </p:sp>
      <p:sp>
        <p:nvSpPr>
          <p:cNvPr id="6" name="5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200"/>
                                        <p:tgtEl>
                                          <p:spTgt spid="471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07">
                                            <p:txEl>
                                              <p:pRg st="1" end="1"/>
                                            </p:txEl>
                                          </p:spTgt>
                                        </p:tgtEl>
                                        <p:attrNameLst>
                                          <p:attrName>style.visibility</p:attrName>
                                        </p:attrNameLst>
                                      </p:cBhvr>
                                      <p:to>
                                        <p:strVal val="visible"/>
                                      </p:to>
                                    </p:set>
                                    <p:animEffect transition="in" filter="fade">
                                      <p:cBhvr>
                                        <p:cTn id="10" dur="200"/>
                                        <p:tgtEl>
                                          <p:spTgt spid="471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Effect transition="in" filter="fade">
                                      <p:cBhvr>
                                        <p:cTn id="13" dur="200"/>
                                        <p:tgtEl>
                                          <p:spTgt spid="4710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107">
                                            <p:txEl>
                                              <p:pRg st="3" end="3"/>
                                            </p:txEl>
                                          </p:spTgt>
                                        </p:tgtEl>
                                        <p:attrNameLst>
                                          <p:attrName>style.visibility</p:attrName>
                                        </p:attrNameLst>
                                      </p:cBhvr>
                                      <p:to>
                                        <p:strVal val="visible"/>
                                      </p:to>
                                    </p:set>
                                    <p:animEffect transition="in" filter="fade">
                                      <p:cBhvr>
                                        <p:cTn id="16" dur="200"/>
                                        <p:tgtEl>
                                          <p:spTgt spid="4710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animEffect transition="in" filter="fade">
                                      <p:cBhvr>
                                        <p:cTn id="19" dur="200"/>
                                        <p:tgtEl>
                                          <p:spTgt spid="4710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107">
                                            <p:txEl>
                                              <p:pRg st="5" end="5"/>
                                            </p:txEl>
                                          </p:spTgt>
                                        </p:tgtEl>
                                        <p:attrNameLst>
                                          <p:attrName>style.visibility</p:attrName>
                                        </p:attrNameLst>
                                      </p:cBhvr>
                                      <p:to>
                                        <p:strVal val="visible"/>
                                      </p:to>
                                    </p:set>
                                    <p:animEffect transition="in" filter="fade">
                                      <p:cBhvr>
                                        <p:cTn id="22" dur="200"/>
                                        <p:tgtEl>
                                          <p:spTgt spid="4710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107">
                                            <p:txEl>
                                              <p:pRg st="7" end="7"/>
                                            </p:txEl>
                                          </p:spTgt>
                                        </p:tgtEl>
                                        <p:attrNameLst>
                                          <p:attrName>style.visibility</p:attrName>
                                        </p:attrNameLst>
                                      </p:cBhvr>
                                      <p:to>
                                        <p:strVal val="visible"/>
                                      </p:to>
                                    </p:set>
                                    <p:animEffect transition="in" filter="fade">
                                      <p:cBhvr>
                                        <p:cTn id="27" dur="200"/>
                                        <p:tgtEl>
                                          <p:spTgt spid="47107">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7107">
                                            <p:txEl>
                                              <p:pRg st="8" end="8"/>
                                            </p:txEl>
                                          </p:spTgt>
                                        </p:tgtEl>
                                        <p:attrNameLst>
                                          <p:attrName>style.visibility</p:attrName>
                                        </p:attrNameLst>
                                      </p:cBhvr>
                                      <p:to>
                                        <p:strVal val="visible"/>
                                      </p:to>
                                    </p:set>
                                    <p:animEffect transition="in" filter="fade">
                                      <p:cBhvr>
                                        <p:cTn id="30" dur="200"/>
                                        <p:tgtEl>
                                          <p:spTgt spid="47107">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107">
                                            <p:txEl>
                                              <p:pRg st="9" end="9"/>
                                            </p:txEl>
                                          </p:spTgt>
                                        </p:tgtEl>
                                        <p:attrNameLst>
                                          <p:attrName>style.visibility</p:attrName>
                                        </p:attrNameLst>
                                      </p:cBhvr>
                                      <p:to>
                                        <p:strVal val="visible"/>
                                      </p:to>
                                    </p:set>
                                    <p:animEffect transition="in" filter="fade">
                                      <p:cBhvr>
                                        <p:cTn id="33" dur="200"/>
                                        <p:tgtEl>
                                          <p:spTgt spid="47107">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107">
                                            <p:txEl>
                                              <p:pRg st="10" end="10"/>
                                            </p:txEl>
                                          </p:spTgt>
                                        </p:tgtEl>
                                        <p:attrNameLst>
                                          <p:attrName>style.visibility</p:attrName>
                                        </p:attrNameLst>
                                      </p:cBhvr>
                                      <p:to>
                                        <p:strVal val="visible"/>
                                      </p:to>
                                    </p:set>
                                    <p:animEffect transition="in" filter="fade">
                                      <p:cBhvr>
                                        <p:cTn id="36" dur="200"/>
                                        <p:tgtEl>
                                          <p:spTgt spid="47107">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107">
                                            <p:txEl>
                                              <p:pRg st="11" end="11"/>
                                            </p:txEl>
                                          </p:spTgt>
                                        </p:tgtEl>
                                        <p:attrNameLst>
                                          <p:attrName>style.visibility</p:attrName>
                                        </p:attrNameLst>
                                      </p:cBhvr>
                                      <p:to>
                                        <p:strVal val="visible"/>
                                      </p:to>
                                    </p:set>
                                    <p:animEffect transition="in" filter="fade">
                                      <p:cBhvr>
                                        <p:cTn id="39" dur="200"/>
                                        <p:tgtEl>
                                          <p:spTgt spid="471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custDataLst>
              <p:tags r:id="rId1"/>
            </p:custDataLst>
          </p:nvPr>
        </p:nvSpPr>
        <p:spPr/>
        <p:txBody>
          <a:bodyPr/>
          <a:lstStyle/>
          <a:p>
            <a:pPr eaLnBrk="1" hangingPunct="1"/>
            <a:r>
              <a:rPr lang="en-US"/>
              <a:t>Collaboration</a:t>
            </a:r>
          </a:p>
        </p:txBody>
      </p:sp>
      <p:sp>
        <p:nvSpPr>
          <p:cNvPr id="245763" name="Rectangle 3"/>
          <p:cNvSpPr>
            <a:spLocks noGrp="1" noChangeArrowheads="1"/>
          </p:cNvSpPr>
          <p:nvPr>
            <p:ph type="body" idx="1"/>
            <p:custDataLst>
              <p:tags r:id="rId2"/>
            </p:custDataLst>
          </p:nvPr>
        </p:nvSpPr>
        <p:spPr>
          <a:xfrm>
            <a:off x="166688" y="1295400"/>
            <a:ext cx="8977312" cy="5334000"/>
          </a:xfrm>
        </p:spPr>
        <p:txBody>
          <a:bodyPr/>
          <a:lstStyle/>
          <a:p>
            <a:pPr eaLnBrk="1" hangingPunct="1">
              <a:lnSpc>
                <a:spcPct val="80000"/>
              </a:lnSpc>
            </a:pPr>
            <a:r>
              <a:rPr lang="en-US" sz="2000"/>
              <a:t>Collaboration</a:t>
            </a:r>
          </a:p>
          <a:p>
            <a:pPr lvl="1" eaLnBrk="1" hangingPunct="1">
              <a:lnSpc>
                <a:spcPct val="80000"/>
              </a:lnSpc>
            </a:pPr>
            <a:r>
              <a:rPr lang="en-US" sz="1600"/>
              <a:t>synchronous communication</a:t>
            </a:r>
          </a:p>
          <a:p>
            <a:pPr lvl="1" eaLnBrk="1" hangingPunct="1">
              <a:lnSpc>
                <a:spcPct val="80000"/>
              </a:lnSpc>
            </a:pPr>
            <a:r>
              <a:rPr lang="en-US" sz="1600"/>
              <a:t>online meetings</a:t>
            </a:r>
          </a:p>
          <a:p>
            <a:pPr lvl="1" eaLnBrk="1" hangingPunct="1">
              <a:lnSpc>
                <a:spcPct val="80000"/>
              </a:lnSpc>
            </a:pPr>
            <a:r>
              <a:rPr lang="en-US" sz="1600"/>
              <a:t>edit shared documents. </a:t>
            </a:r>
          </a:p>
          <a:p>
            <a:pPr eaLnBrk="1" hangingPunct="1">
              <a:lnSpc>
                <a:spcPct val="80000"/>
              </a:lnSpc>
            </a:pPr>
            <a:endParaRPr lang="en-US" sz="2000"/>
          </a:p>
          <a:p>
            <a:pPr eaLnBrk="1" hangingPunct="1">
              <a:lnSpc>
                <a:spcPct val="80000"/>
              </a:lnSpc>
            </a:pPr>
            <a:r>
              <a:rPr lang="en-US" sz="2000"/>
              <a:t>Groupware</a:t>
            </a:r>
          </a:p>
          <a:p>
            <a:pPr lvl="1" eaLnBrk="1" hangingPunct="1">
              <a:lnSpc>
                <a:spcPct val="80000"/>
              </a:lnSpc>
            </a:pPr>
            <a:r>
              <a:rPr lang="en-US" sz="1600"/>
              <a:t>offers functions like IM, file sharing, notification, co-browsing, whiteboards, voice conferences and databases with real time synchronization.</a:t>
            </a:r>
          </a:p>
          <a:p>
            <a:pPr lvl="1" eaLnBrk="1" hangingPunct="1">
              <a:lnSpc>
                <a:spcPct val="80000"/>
              </a:lnSpc>
            </a:pPr>
            <a:r>
              <a:rPr lang="en-US" sz="1600"/>
              <a:t>Client/Server groupware has to be set up and administered for each working group</a:t>
            </a:r>
          </a:p>
          <a:p>
            <a:pPr eaLnBrk="1" hangingPunct="1">
              <a:lnSpc>
                <a:spcPct val="80000"/>
              </a:lnSpc>
            </a:pPr>
            <a:endParaRPr lang="en-US" sz="2000"/>
          </a:p>
          <a:p>
            <a:pPr eaLnBrk="1" hangingPunct="1">
              <a:lnSpc>
                <a:spcPct val="80000"/>
              </a:lnSpc>
            </a:pPr>
            <a:r>
              <a:rPr lang="en-US" sz="2000"/>
              <a:t>P2P Groupware</a:t>
            </a:r>
          </a:p>
          <a:p>
            <a:pPr lvl="1" eaLnBrk="1" hangingPunct="1">
              <a:lnSpc>
                <a:spcPct val="80000"/>
              </a:lnSpc>
            </a:pPr>
            <a:r>
              <a:rPr lang="en-US" sz="1600"/>
              <a:t>avoid additional administrative task</a:t>
            </a:r>
          </a:p>
          <a:p>
            <a:pPr lvl="1" eaLnBrk="1" hangingPunct="1">
              <a:lnSpc>
                <a:spcPct val="80000"/>
              </a:lnSpc>
              <a:buFont typeface="Wingdings" pitchFamily="2" charset="2"/>
              <a:buNone/>
            </a:pPr>
            <a:r>
              <a:rPr lang="en-US" sz="1600"/>
              <a:t>	and central data management:</a:t>
            </a:r>
          </a:p>
          <a:p>
            <a:pPr lvl="1" eaLnBrk="1" hangingPunct="1">
              <a:lnSpc>
                <a:spcPct val="80000"/>
              </a:lnSpc>
            </a:pPr>
            <a:r>
              <a:rPr lang="en-US" sz="1600"/>
              <a:t>All of the data created is stored on each </a:t>
            </a:r>
            <a:br>
              <a:rPr lang="en-US" sz="1600"/>
            </a:br>
            <a:r>
              <a:rPr lang="en-US" sz="1600"/>
              <a:t>peer and is synchronized automatically. </a:t>
            </a:r>
          </a:p>
          <a:p>
            <a:pPr lvl="1" eaLnBrk="1" hangingPunct="1">
              <a:lnSpc>
                <a:spcPct val="80000"/>
              </a:lnSpc>
            </a:pPr>
            <a:r>
              <a:rPr lang="en-US" sz="1600"/>
              <a:t>Users can set up shared working </a:t>
            </a:r>
            <a:br>
              <a:rPr lang="en-US" sz="1600"/>
            </a:br>
            <a:r>
              <a:rPr lang="en-US" sz="1600"/>
              <a:t>environment for virtual teams </a:t>
            </a:r>
            <a:br>
              <a:rPr lang="en-US" sz="1600"/>
            </a:br>
            <a:r>
              <a:rPr lang="en-US" sz="1600"/>
              <a:t>(so-called shared spaces).</a:t>
            </a:r>
          </a:p>
          <a:p>
            <a:pPr lvl="1" eaLnBrk="1" hangingPunct="1">
              <a:lnSpc>
                <a:spcPct val="80000"/>
              </a:lnSpc>
            </a:pPr>
            <a:r>
              <a:rPr lang="en-US" sz="1600"/>
              <a:t>Users can invite other users to work</a:t>
            </a:r>
            <a:br>
              <a:rPr lang="en-US" sz="1600"/>
            </a:br>
            <a:r>
              <a:rPr lang="en-US" sz="1600"/>
              <a:t>in these teams.</a:t>
            </a:r>
          </a:p>
        </p:txBody>
      </p:sp>
      <p:pic>
        <p:nvPicPr>
          <p:cNvPr id="245764" name="Picture 4"/>
          <p:cNvPicPr>
            <a:picLocks noChangeAspect="1" noChangeArrowheads="1"/>
          </p:cNvPicPr>
          <p:nvPr/>
        </p:nvPicPr>
        <p:blipFill>
          <a:blip r:embed="rId5" cstate="print"/>
          <a:srcRect/>
          <a:stretch>
            <a:fillRect/>
          </a:stretch>
        </p:blipFill>
        <p:spPr bwMode="auto">
          <a:xfrm>
            <a:off x="5029200" y="3657600"/>
            <a:ext cx="4044950" cy="2917825"/>
          </a:xfrm>
          <a:prstGeom prst="rect">
            <a:avLst/>
          </a:prstGeom>
          <a:noFill/>
          <a:ln w="9525">
            <a:noFill/>
            <a:miter lim="800000"/>
            <a:headEnd/>
            <a:tailEnd/>
          </a:ln>
        </p:spPr>
      </p:pic>
      <p:sp>
        <p:nvSpPr>
          <p:cNvPr id="245765" name="Rectangle 5"/>
          <p:cNvSpPr>
            <a:spLocks noChangeArrowheads="1"/>
          </p:cNvSpPr>
          <p:nvPr/>
        </p:nvSpPr>
        <p:spPr bwMode="auto">
          <a:xfrm>
            <a:off x="3276600" y="6324600"/>
            <a:ext cx="1698625" cy="274638"/>
          </a:xfrm>
          <a:prstGeom prst="rect">
            <a:avLst/>
          </a:prstGeom>
          <a:noFill/>
          <a:ln w="9525">
            <a:noFill/>
            <a:miter lim="800000"/>
            <a:headEnd/>
            <a:tailEnd/>
          </a:ln>
        </p:spPr>
        <p:txBody>
          <a:bodyPr wrap="none">
            <a:spAutoFit/>
          </a:bodyPr>
          <a:lstStyle/>
          <a:p>
            <a:pPr eaLnBrk="0" hangingPunct="0">
              <a:spcBef>
                <a:spcPct val="0"/>
              </a:spcBef>
              <a:buSzTx/>
              <a:buFontTx/>
              <a:buNone/>
            </a:pPr>
            <a:r>
              <a:rPr lang="de-DE" sz="1200" i="1">
                <a:latin typeface="Arial" charset="0"/>
              </a:rPr>
              <a:t>http://www.groove.net/</a:t>
            </a:r>
          </a:p>
        </p:txBody>
      </p:sp>
      <p:sp>
        <p:nvSpPr>
          <p:cNvPr id="6" name="5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6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6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6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6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6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6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Basics in file-sharing</a:t>
            </a:r>
          </a:p>
        </p:txBody>
      </p:sp>
      <p:sp>
        <p:nvSpPr>
          <p:cNvPr id="5" name="Subtitle 4"/>
          <p:cNvSpPr>
            <a:spLocks noGrp="1"/>
          </p:cNvSpPr>
          <p:nvPr>
            <p:ph type="subTitle" idx="1"/>
          </p:nvPr>
        </p:nvSpPr>
        <p:spPr/>
        <p:txBody>
          <a:bodyPr/>
          <a:lstStyle/>
          <a:p>
            <a:endParaRPr lang="en-US"/>
          </a:p>
        </p:txBody>
      </p:sp>
      <p:sp>
        <p:nvSpPr>
          <p:cNvPr id="6" name="5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i="1"/>
              <a:t>Napster:</a:t>
            </a:r>
            <a:r>
              <a:rPr lang="en-US"/>
              <a:t> </a:t>
            </a:r>
            <a:r>
              <a:rPr lang="en-US">
                <a:solidFill>
                  <a:srgbClr val="FF3300"/>
                </a:solidFill>
              </a:rPr>
              <a:t>Centralized P2P</a:t>
            </a:r>
          </a:p>
        </p:txBody>
      </p:sp>
      <p:sp>
        <p:nvSpPr>
          <p:cNvPr id="63491" name="Rectangle 3"/>
          <p:cNvSpPr>
            <a:spLocks noGrp="1" noChangeArrowheads="1"/>
          </p:cNvSpPr>
          <p:nvPr>
            <p:ph type="body" sz="half" idx="1"/>
          </p:nvPr>
        </p:nvSpPr>
        <p:spPr>
          <a:xfrm>
            <a:off x="228600" y="1905000"/>
            <a:ext cx="4343400" cy="4495800"/>
          </a:xfrm>
        </p:spPr>
        <p:txBody>
          <a:bodyPr/>
          <a:lstStyle/>
          <a:p>
            <a:pPr eaLnBrk="1" hangingPunct="1">
              <a:lnSpc>
                <a:spcPct val="90000"/>
              </a:lnSpc>
            </a:pPr>
            <a:r>
              <a:rPr lang="en-US" sz="1800"/>
              <a:t>Peer-to-peer</a:t>
            </a:r>
          </a:p>
          <a:p>
            <a:pPr marL="692150" lvl="1" indent="-347663" eaLnBrk="1" hangingPunct="1">
              <a:lnSpc>
                <a:spcPct val="90000"/>
              </a:lnSpc>
            </a:pPr>
            <a:r>
              <a:rPr lang="en-US" sz="1600"/>
              <a:t>relies on a central index</a:t>
            </a:r>
          </a:p>
          <a:p>
            <a:pPr marL="692150" lvl="1" indent="-347663" eaLnBrk="1" hangingPunct="1">
              <a:lnSpc>
                <a:spcPct val="90000"/>
              </a:lnSpc>
            </a:pPr>
            <a:r>
              <a:rPr lang="en-US" sz="1600"/>
              <a:t>but files don’t reside on a central server</a:t>
            </a:r>
          </a:p>
          <a:p>
            <a:pPr eaLnBrk="1" hangingPunct="1">
              <a:lnSpc>
                <a:spcPct val="90000"/>
              </a:lnSpc>
            </a:pPr>
            <a:endParaRPr lang="en-US" sz="1800"/>
          </a:p>
          <a:p>
            <a:pPr eaLnBrk="1" hangingPunct="1">
              <a:lnSpc>
                <a:spcPct val="90000"/>
              </a:lnSpc>
            </a:pPr>
            <a:r>
              <a:rPr lang="en-US" sz="1800"/>
              <a:t>Four steps:</a:t>
            </a:r>
          </a:p>
          <a:p>
            <a:pPr marL="692150" lvl="1" indent="-347663" eaLnBrk="1" hangingPunct="1">
              <a:lnSpc>
                <a:spcPct val="90000"/>
              </a:lnSpc>
            </a:pPr>
            <a:r>
              <a:rPr lang="en-US" sz="1600"/>
              <a:t>Connect to Napster server</a:t>
            </a:r>
          </a:p>
          <a:p>
            <a:pPr marL="692150" lvl="1" indent="-347663" eaLnBrk="1" hangingPunct="1">
              <a:lnSpc>
                <a:spcPct val="90000"/>
              </a:lnSpc>
            </a:pPr>
            <a:r>
              <a:rPr lang="en-US" sz="1600"/>
              <a:t>Upload your list of files (push) to server</a:t>
            </a:r>
          </a:p>
          <a:p>
            <a:pPr marL="692150" lvl="1" indent="-347663" eaLnBrk="1" hangingPunct="1">
              <a:lnSpc>
                <a:spcPct val="90000"/>
              </a:lnSpc>
            </a:pPr>
            <a:r>
              <a:rPr lang="en-US" sz="1600"/>
              <a:t>Give server keywords to search the full list</a:t>
            </a:r>
          </a:p>
          <a:p>
            <a:pPr marL="692150" lvl="1" indent="-347663" eaLnBrk="1" hangingPunct="1">
              <a:lnSpc>
                <a:spcPct val="90000"/>
              </a:lnSpc>
            </a:pPr>
            <a:r>
              <a:rPr lang="en-US" sz="1600"/>
              <a:t>Select “best” of correct answers (based on pings)</a:t>
            </a:r>
          </a:p>
        </p:txBody>
      </p:sp>
      <p:pic>
        <p:nvPicPr>
          <p:cNvPr id="63492" name="Picture 4" descr="napster"/>
          <p:cNvPicPr>
            <a:picLocks noChangeAspect="1" noChangeArrowheads="1"/>
          </p:cNvPicPr>
          <p:nvPr/>
        </p:nvPicPr>
        <p:blipFill>
          <a:blip r:embed="rId2" cstate="print"/>
          <a:srcRect/>
          <a:stretch>
            <a:fillRect/>
          </a:stretch>
        </p:blipFill>
        <p:spPr bwMode="auto">
          <a:xfrm>
            <a:off x="4500563" y="765175"/>
            <a:ext cx="4572000" cy="5703888"/>
          </a:xfrm>
          <a:prstGeom prst="rect">
            <a:avLst/>
          </a:prstGeom>
          <a:noFill/>
          <a:ln w="9525">
            <a:noFill/>
            <a:miter lim="800000"/>
            <a:headEnd/>
            <a:tailEnd/>
          </a:ln>
        </p:spPr>
      </p:pic>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i="1"/>
              <a:t>Napster:</a:t>
            </a:r>
            <a:r>
              <a:rPr lang="en-US"/>
              <a:t> Clever Design</a:t>
            </a:r>
            <a:endParaRPr lang="en-AU"/>
          </a:p>
        </p:txBody>
      </p:sp>
      <p:sp>
        <p:nvSpPr>
          <p:cNvPr id="64515" name="Rectangle 3"/>
          <p:cNvSpPr>
            <a:spLocks noGrp="1" noChangeArrowheads="1"/>
          </p:cNvSpPr>
          <p:nvPr>
            <p:ph type="body" idx="1"/>
          </p:nvPr>
        </p:nvSpPr>
        <p:spPr/>
        <p:txBody>
          <a:bodyPr/>
          <a:lstStyle/>
          <a:p>
            <a:pPr eaLnBrk="1" hangingPunct="1"/>
            <a:r>
              <a:rPr lang="en-US" dirty="0"/>
              <a:t>Centralized user and song database</a:t>
            </a:r>
          </a:p>
          <a:p>
            <a:pPr lvl="1" eaLnBrk="1" hangingPunct="1"/>
            <a:r>
              <a:rPr lang="en-US" dirty="0"/>
              <a:t>Quick searching</a:t>
            </a:r>
          </a:p>
          <a:p>
            <a:pPr lvl="2" eaLnBrk="1" hangingPunct="1"/>
            <a:r>
              <a:rPr lang="en-US" dirty="0"/>
              <a:t>Faster/better than Gnutella</a:t>
            </a:r>
          </a:p>
          <a:p>
            <a:pPr lvl="1" eaLnBrk="1" hangingPunct="1"/>
            <a:r>
              <a:rPr lang="en-US" dirty="0"/>
              <a:t>Users come and go</a:t>
            </a:r>
          </a:p>
          <a:p>
            <a:pPr lvl="2" eaLnBrk="1" hangingPunct="1"/>
            <a:r>
              <a:rPr lang="en-US" dirty="0"/>
              <a:t>User/search database continually updated</a:t>
            </a:r>
          </a:p>
          <a:p>
            <a:pPr lvl="1" eaLnBrk="1" hangingPunct="1"/>
            <a:r>
              <a:rPr lang="en-US" dirty="0"/>
              <a:t>Automatic file sharing</a:t>
            </a:r>
          </a:p>
          <a:p>
            <a:pPr lvl="2" eaLnBrk="1" hangingPunct="1"/>
            <a:r>
              <a:rPr lang="en-US" dirty="0"/>
              <a:t>Easy to use file server</a:t>
            </a:r>
          </a:p>
          <a:p>
            <a:pPr eaLnBrk="1" hangingPunct="1"/>
            <a:endParaRPr lang="en-US" b="1" i="1" dirty="0"/>
          </a:p>
          <a:p>
            <a:pPr eaLnBrk="1" hangingPunct="1"/>
            <a:r>
              <a:rPr lang="en-US" b="1" i="1" dirty="0"/>
              <a:t>But…</a:t>
            </a:r>
          </a:p>
          <a:p>
            <a:pPr lvl="1" eaLnBrk="1" hangingPunct="1"/>
            <a:r>
              <a:rPr lang="en-US" dirty="0"/>
              <a:t>Single server to bring down</a:t>
            </a:r>
          </a:p>
          <a:p>
            <a:pPr lvl="1" eaLnBrk="1" hangingPunct="1"/>
            <a:r>
              <a:rPr lang="en-US" dirty="0"/>
              <a:t>This centralization is ultimately its downfall</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i="1"/>
              <a:t>Gnutella: </a:t>
            </a:r>
            <a:r>
              <a:rPr lang="en-US">
                <a:solidFill>
                  <a:srgbClr val="FF3300"/>
                </a:solidFill>
              </a:rPr>
              <a:t>Pure P2P</a:t>
            </a:r>
            <a:endParaRPr lang="en-US" i="1">
              <a:solidFill>
                <a:srgbClr val="FF3300"/>
              </a:solidFill>
            </a:endParaRPr>
          </a:p>
        </p:txBody>
      </p:sp>
      <p:sp>
        <p:nvSpPr>
          <p:cNvPr id="65539" name="Rectangle 3"/>
          <p:cNvSpPr>
            <a:spLocks noGrp="1" noChangeArrowheads="1"/>
          </p:cNvSpPr>
          <p:nvPr>
            <p:ph type="body" idx="1"/>
          </p:nvPr>
        </p:nvSpPr>
        <p:spPr/>
        <p:txBody>
          <a:bodyPr/>
          <a:lstStyle/>
          <a:p>
            <a:pPr eaLnBrk="1" hangingPunct="1"/>
            <a:endParaRPr lang="en-US" sz="1900" dirty="0"/>
          </a:p>
          <a:p>
            <a:pPr eaLnBrk="1" hangingPunct="1"/>
            <a:r>
              <a:rPr lang="en-US" sz="1900" dirty="0"/>
              <a:t>Focus: </a:t>
            </a:r>
            <a:r>
              <a:rPr lang="en-US" sz="1900" b="1" dirty="0">
                <a:solidFill>
                  <a:srgbClr val="C00000"/>
                </a:solidFill>
              </a:rPr>
              <a:t>decentralized</a:t>
            </a:r>
            <a:r>
              <a:rPr lang="en-US" sz="1900" dirty="0"/>
              <a:t> method of searching for files</a:t>
            </a:r>
          </a:p>
          <a:p>
            <a:pPr lvl="1" eaLnBrk="1" hangingPunct="1"/>
            <a:r>
              <a:rPr lang="en-US" sz="1700" dirty="0"/>
              <a:t>More difficult to “pull the plug”</a:t>
            </a:r>
          </a:p>
          <a:p>
            <a:pPr eaLnBrk="1" hangingPunct="1"/>
            <a:endParaRPr lang="en-US" sz="1900" dirty="0"/>
          </a:p>
          <a:p>
            <a:pPr eaLnBrk="1" hangingPunct="1"/>
            <a:r>
              <a:rPr lang="en-US" sz="1900" dirty="0"/>
              <a:t>Each application instance serves to:</a:t>
            </a:r>
          </a:p>
          <a:p>
            <a:pPr lvl="1" eaLnBrk="1" hangingPunct="1"/>
            <a:r>
              <a:rPr lang="en-US" sz="1700" dirty="0"/>
              <a:t>Store selected files</a:t>
            </a:r>
          </a:p>
          <a:p>
            <a:pPr lvl="1" eaLnBrk="1" hangingPunct="1"/>
            <a:r>
              <a:rPr lang="en-US" sz="1700" dirty="0"/>
              <a:t>Route queries (file searches) from and to its neighboring peers</a:t>
            </a:r>
          </a:p>
          <a:p>
            <a:pPr lvl="1" eaLnBrk="1" hangingPunct="1"/>
            <a:r>
              <a:rPr lang="en-US" sz="1700" dirty="0"/>
              <a:t>Respond to queries if file stored locally</a:t>
            </a:r>
          </a:p>
          <a:p>
            <a:pPr lvl="1" eaLnBrk="1" hangingPunct="1"/>
            <a:r>
              <a:rPr lang="en-US" sz="1700" dirty="0"/>
              <a:t>Serve files</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i="1"/>
              <a:t>Gnutella: </a:t>
            </a:r>
            <a:r>
              <a:rPr lang="en-US">
                <a:solidFill>
                  <a:srgbClr val="FF3300"/>
                </a:solidFill>
              </a:rPr>
              <a:t>Pure P2P</a:t>
            </a:r>
            <a:r>
              <a:rPr lang="en-US"/>
              <a:t> 	</a:t>
            </a:r>
          </a:p>
        </p:txBody>
      </p:sp>
      <p:sp>
        <p:nvSpPr>
          <p:cNvPr id="66563" name="Line 3"/>
          <p:cNvSpPr>
            <a:spLocks noChangeShapeType="1"/>
          </p:cNvSpPr>
          <p:nvPr/>
        </p:nvSpPr>
        <p:spPr bwMode="auto">
          <a:xfrm flipH="1">
            <a:off x="5867400" y="2492375"/>
            <a:ext cx="288925" cy="936625"/>
          </a:xfrm>
          <a:prstGeom prst="line">
            <a:avLst/>
          </a:prstGeom>
          <a:noFill/>
          <a:ln w="9525">
            <a:solidFill>
              <a:schemeClr val="tx1"/>
            </a:solidFill>
            <a:prstDash val="sysDot"/>
            <a:round/>
            <a:headEnd/>
            <a:tailEnd/>
          </a:ln>
        </p:spPr>
        <p:txBody>
          <a:bodyPr/>
          <a:lstStyle/>
          <a:p>
            <a:endParaRPr lang="en-US"/>
          </a:p>
        </p:txBody>
      </p:sp>
      <p:sp>
        <p:nvSpPr>
          <p:cNvPr id="66564" name="Line 4"/>
          <p:cNvSpPr>
            <a:spLocks noChangeShapeType="1"/>
          </p:cNvSpPr>
          <p:nvPr/>
        </p:nvSpPr>
        <p:spPr bwMode="auto">
          <a:xfrm flipH="1">
            <a:off x="5867400" y="3284538"/>
            <a:ext cx="1008063" cy="144462"/>
          </a:xfrm>
          <a:prstGeom prst="line">
            <a:avLst/>
          </a:prstGeom>
          <a:noFill/>
          <a:ln w="9525">
            <a:solidFill>
              <a:schemeClr val="tx1"/>
            </a:solidFill>
            <a:prstDash val="sysDot"/>
            <a:round/>
            <a:headEnd/>
            <a:tailEnd/>
          </a:ln>
        </p:spPr>
        <p:txBody>
          <a:bodyPr/>
          <a:lstStyle/>
          <a:p>
            <a:endParaRPr lang="en-US"/>
          </a:p>
        </p:txBody>
      </p:sp>
      <p:sp>
        <p:nvSpPr>
          <p:cNvPr id="66565" name="Line 5"/>
          <p:cNvSpPr>
            <a:spLocks noChangeShapeType="1"/>
          </p:cNvSpPr>
          <p:nvPr/>
        </p:nvSpPr>
        <p:spPr bwMode="auto">
          <a:xfrm flipH="1">
            <a:off x="6156325" y="2347913"/>
            <a:ext cx="1079500" cy="144462"/>
          </a:xfrm>
          <a:prstGeom prst="line">
            <a:avLst/>
          </a:prstGeom>
          <a:noFill/>
          <a:ln w="9525">
            <a:solidFill>
              <a:schemeClr val="tx1"/>
            </a:solidFill>
            <a:prstDash val="sysDot"/>
            <a:round/>
            <a:headEnd/>
            <a:tailEnd/>
          </a:ln>
        </p:spPr>
        <p:txBody>
          <a:bodyPr/>
          <a:lstStyle/>
          <a:p>
            <a:endParaRPr lang="en-US"/>
          </a:p>
        </p:txBody>
      </p:sp>
      <p:sp>
        <p:nvSpPr>
          <p:cNvPr id="66566" name="Line 6"/>
          <p:cNvSpPr>
            <a:spLocks noChangeShapeType="1"/>
          </p:cNvSpPr>
          <p:nvPr/>
        </p:nvSpPr>
        <p:spPr bwMode="auto">
          <a:xfrm flipH="1">
            <a:off x="6732588" y="4148138"/>
            <a:ext cx="1079500" cy="215900"/>
          </a:xfrm>
          <a:prstGeom prst="line">
            <a:avLst/>
          </a:prstGeom>
          <a:noFill/>
          <a:ln w="9525">
            <a:solidFill>
              <a:schemeClr val="tx1"/>
            </a:solidFill>
            <a:prstDash val="sysDot"/>
            <a:round/>
            <a:headEnd/>
            <a:tailEnd/>
          </a:ln>
        </p:spPr>
        <p:txBody>
          <a:bodyPr/>
          <a:lstStyle/>
          <a:p>
            <a:endParaRPr lang="en-US"/>
          </a:p>
        </p:txBody>
      </p:sp>
      <p:sp>
        <p:nvSpPr>
          <p:cNvPr id="66567" name="Line 7"/>
          <p:cNvSpPr>
            <a:spLocks noChangeShapeType="1"/>
          </p:cNvSpPr>
          <p:nvPr/>
        </p:nvSpPr>
        <p:spPr bwMode="auto">
          <a:xfrm flipH="1">
            <a:off x="6732588" y="3284538"/>
            <a:ext cx="142875" cy="1079500"/>
          </a:xfrm>
          <a:prstGeom prst="line">
            <a:avLst/>
          </a:prstGeom>
          <a:noFill/>
          <a:ln w="9525">
            <a:solidFill>
              <a:schemeClr val="tx1"/>
            </a:solidFill>
            <a:prstDash val="sysDot"/>
            <a:round/>
            <a:headEnd/>
            <a:tailEnd/>
          </a:ln>
        </p:spPr>
        <p:txBody>
          <a:bodyPr/>
          <a:lstStyle/>
          <a:p>
            <a:endParaRPr lang="en-US"/>
          </a:p>
        </p:txBody>
      </p:sp>
      <p:sp>
        <p:nvSpPr>
          <p:cNvPr id="66568" name="Line 8"/>
          <p:cNvSpPr>
            <a:spLocks noChangeShapeType="1"/>
          </p:cNvSpPr>
          <p:nvPr/>
        </p:nvSpPr>
        <p:spPr bwMode="auto">
          <a:xfrm flipH="1">
            <a:off x="7812088" y="3140075"/>
            <a:ext cx="144462" cy="1008063"/>
          </a:xfrm>
          <a:prstGeom prst="line">
            <a:avLst/>
          </a:prstGeom>
          <a:noFill/>
          <a:ln w="9525">
            <a:solidFill>
              <a:schemeClr val="tx1"/>
            </a:solidFill>
            <a:prstDash val="sysDot"/>
            <a:round/>
            <a:headEnd/>
            <a:tailEnd/>
          </a:ln>
        </p:spPr>
        <p:txBody>
          <a:bodyPr/>
          <a:lstStyle/>
          <a:p>
            <a:endParaRPr lang="en-US"/>
          </a:p>
        </p:txBody>
      </p:sp>
      <p:sp>
        <p:nvSpPr>
          <p:cNvPr id="66569" name="Line 9"/>
          <p:cNvSpPr>
            <a:spLocks noChangeShapeType="1"/>
          </p:cNvSpPr>
          <p:nvPr/>
        </p:nvSpPr>
        <p:spPr bwMode="auto">
          <a:xfrm flipH="1">
            <a:off x="6875463" y="2347913"/>
            <a:ext cx="360362" cy="936625"/>
          </a:xfrm>
          <a:prstGeom prst="line">
            <a:avLst/>
          </a:prstGeom>
          <a:noFill/>
          <a:ln w="9525">
            <a:solidFill>
              <a:schemeClr val="tx1"/>
            </a:solidFill>
            <a:prstDash val="sysDot"/>
            <a:round/>
            <a:headEnd/>
            <a:tailEnd/>
          </a:ln>
        </p:spPr>
        <p:txBody>
          <a:bodyPr/>
          <a:lstStyle/>
          <a:p>
            <a:endParaRPr lang="en-US"/>
          </a:p>
        </p:txBody>
      </p:sp>
      <p:sp>
        <p:nvSpPr>
          <p:cNvPr id="66570" name="Line 10"/>
          <p:cNvSpPr>
            <a:spLocks noChangeShapeType="1"/>
          </p:cNvSpPr>
          <p:nvPr/>
        </p:nvSpPr>
        <p:spPr bwMode="auto">
          <a:xfrm flipV="1">
            <a:off x="6875463" y="3140075"/>
            <a:ext cx="1081087" cy="144463"/>
          </a:xfrm>
          <a:prstGeom prst="line">
            <a:avLst/>
          </a:prstGeom>
          <a:noFill/>
          <a:ln w="9525">
            <a:solidFill>
              <a:schemeClr val="tx1"/>
            </a:solidFill>
            <a:prstDash val="sysDot"/>
            <a:round/>
            <a:headEnd/>
            <a:tailEnd/>
          </a:ln>
        </p:spPr>
        <p:txBody>
          <a:bodyPr/>
          <a:lstStyle/>
          <a:p>
            <a:endParaRPr lang="en-US"/>
          </a:p>
        </p:txBody>
      </p:sp>
      <p:sp>
        <p:nvSpPr>
          <p:cNvPr id="66571" name="Line 11"/>
          <p:cNvSpPr>
            <a:spLocks noChangeShapeType="1"/>
          </p:cNvSpPr>
          <p:nvPr/>
        </p:nvSpPr>
        <p:spPr bwMode="auto">
          <a:xfrm>
            <a:off x="5867400" y="3429000"/>
            <a:ext cx="865188" cy="935038"/>
          </a:xfrm>
          <a:prstGeom prst="line">
            <a:avLst/>
          </a:prstGeom>
          <a:noFill/>
          <a:ln w="9525">
            <a:solidFill>
              <a:schemeClr val="tx1"/>
            </a:solidFill>
            <a:prstDash val="sysDot"/>
            <a:round/>
            <a:headEnd/>
            <a:tailEnd/>
          </a:ln>
        </p:spPr>
        <p:txBody>
          <a:bodyPr/>
          <a:lstStyle/>
          <a:p>
            <a:endParaRPr lang="en-US"/>
          </a:p>
        </p:txBody>
      </p:sp>
      <p:sp>
        <p:nvSpPr>
          <p:cNvPr id="66572" name="Line 12"/>
          <p:cNvSpPr>
            <a:spLocks noChangeShapeType="1"/>
          </p:cNvSpPr>
          <p:nvPr/>
        </p:nvSpPr>
        <p:spPr bwMode="auto">
          <a:xfrm flipV="1">
            <a:off x="7740650" y="3500438"/>
            <a:ext cx="53975" cy="411162"/>
          </a:xfrm>
          <a:prstGeom prst="line">
            <a:avLst/>
          </a:prstGeom>
          <a:noFill/>
          <a:ln w="19050">
            <a:solidFill>
              <a:srgbClr val="CC3300"/>
            </a:solidFill>
            <a:round/>
            <a:headEnd/>
            <a:tailEnd type="triangle" w="med" len="med"/>
          </a:ln>
        </p:spPr>
        <p:txBody>
          <a:bodyPr/>
          <a:lstStyle/>
          <a:p>
            <a:endParaRPr lang="en-US"/>
          </a:p>
        </p:txBody>
      </p:sp>
      <p:sp>
        <p:nvSpPr>
          <p:cNvPr id="66573" name="Line 13"/>
          <p:cNvSpPr>
            <a:spLocks noChangeShapeType="1"/>
          </p:cNvSpPr>
          <p:nvPr/>
        </p:nvSpPr>
        <p:spPr bwMode="auto">
          <a:xfrm flipH="1">
            <a:off x="7091363" y="4292600"/>
            <a:ext cx="433387" cy="73025"/>
          </a:xfrm>
          <a:prstGeom prst="line">
            <a:avLst/>
          </a:prstGeom>
          <a:noFill/>
          <a:ln w="19050">
            <a:solidFill>
              <a:srgbClr val="CC3300"/>
            </a:solidFill>
            <a:round/>
            <a:headEnd type="triangle" w="med" len="med"/>
            <a:tailEnd/>
          </a:ln>
        </p:spPr>
        <p:txBody>
          <a:bodyPr/>
          <a:lstStyle/>
          <a:p>
            <a:endParaRPr lang="en-US"/>
          </a:p>
        </p:txBody>
      </p:sp>
      <p:sp>
        <p:nvSpPr>
          <p:cNvPr id="66574" name="Line 14"/>
          <p:cNvSpPr>
            <a:spLocks noChangeShapeType="1"/>
          </p:cNvSpPr>
          <p:nvPr/>
        </p:nvSpPr>
        <p:spPr bwMode="auto">
          <a:xfrm flipV="1">
            <a:off x="6948488" y="3284538"/>
            <a:ext cx="792162" cy="863600"/>
          </a:xfrm>
          <a:prstGeom prst="line">
            <a:avLst/>
          </a:prstGeom>
          <a:noFill/>
          <a:ln w="9525">
            <a:solidFill>
              <a:srgbClr val="009900"/>
            </a:solidFill>
            <a:round/>
            <a:headEnd type="triangle" w="med" len="med"/>
            <a:tailEnd type="triangle" w="med" len="med"/>
          </a:ln>
        </p:spPr>
        <p:txBody>
          <a:bodyPr/>
          <a:lstStyle/>
          <a:p>
            <a:endParaRPr lang="en-US"/>
          </a:p>
        </p:txBody>
      </p:sp>
      <p:sp>
        <p:nvSpPr>
          <p:cNvPr id="66575" name="Line 15"/>
          <p:cNvSpPr>
            <a:spLocks noChangeShapeType="1"/>
          </p:cNvSpPr>
          <p:nvPr/>
        </p:nvSpPr>
        <p:spPr bwMode="auto">
          <a:xfrm flipV="1">
            <a:off x="7013575" y="4130675"/>
            <a:ext cx="438150" cy="85725"/>
          </a:xfrm>
          <a:prstGeom prst="line">
            <a:avLst/>
          </a:prstGeom>
          <a:noFill/>
          <a:ln w="19050">
            <a:solidFill>
              <a:schemeClr val="tx2"/>
            </a:solidFill>
            <a:round/>
            <a:headEnd type="triangle" w="med" len="med"/>
            <a:tailEnd/>
          </a:ln>
        </p:spPr>
        <p:txBody>
          <a:bodyPr/>
          <a:lstStyle/>
          <a:p>
            <a:endParaRPr lang="en-US"/>
          </a:p>
        </p:txBody>
      </p:sp>
      <p:sp>
        <p:nvSpPr>
          <p:cNvPr id="66576" name="Line 16"/>
          <p:cNvSpPr>
            <a:spLocks noChangeShapeType="1"/>
          </p:cNvSpPr>
          <p:nvPr/>
        </p:nvSpPr>
        <p:spPr bwMode="auto">
          <a:xfrm flipV="1">
            <a:off x="7956550" y="3490913"/>
            <a:ext cx="47625" cy="390525"/>
          </a:xfrm>
          <a:prstGeom prst="line">
            <a:avLst/>
          </a:prstGeom>
          <a:noFill/>
          <a:ln w="19050">
            <a:solidFill>
              <a:schemeClr val="tx2"/>
            </a:solidFill>
            <a:round/>
            <a:headEnd type="triangle" w="med" len="med"/>
            <a:tailEnd/>
          </a:ln>
        </p:spPr>
        <p:txBody>
          <a:bodyPr/>
          <a:lstStyle/>
          <a:p>
            <a:endParaRPr lang="en-US"/>
          </a:p>
        </p:txBody>
      </p:sp>
      <p:pic>
        <p:nvPicPr>
          <p:cNvPr id="345105" name="Picture 17" descr="BS00334_"/>
          <p:cNvPicPr>
            <a:picLocks noChangeAspect="1" noChangeArrowheads="1"/>
          </p:cNvPicPr>
          <p:nvPr/>
        </p:nvPicPr>
        <p:blipFill>
          <a:blip r:embed="rId2" cstate="print"/>
          <a:srcRect/>
          <a:stretch>
            <a:fillRect/>
          </a:stretch>
        </p:blipFill>
        <p:spPr bwMode="auto">
          <a:xfrm>
            <a:off x="6516688" y="4221163"/>
            <a:ext cx="360362" cy="328612"/>
          </a:xfrm>
          <a:prstGeom prst="rect">
            <a:avLst/>
          </a:prstGeom>
          <a:noFill/>
          <a:effectLst>
            <a:outerShdw dist="35921" dir="2700000" algn="ctr" rotWithShape="0">
              <a:srgbClr val="808080"/>
            </a:outerShdw>
          </a:effectLst>
        </p:spPr>
      </p:pic>
      <p:pic>
        <p:nvPicPr>
          <p:cNvPr id="345106" name="Picture 18" descr="BS00334_"/>
          <p:cNvPicPr>
            <a:picLocks noChangeAspect="1" noChangeArrowheads="1"/>
          </p:cNvPicPr>
          <p:nvPr/>
        </p:nvPicPr>
        <p:blipFill>
          <a:blip r:embed="rId2" cstate="print"/>
          <a:srcRect/>
          <a:stretch>
            <a:fillRect/>
          </a:stretch>
        </p:blipFill>
        <p:spPr bwMode="auto">
          <a:xfrm>
            <a:off x="5651500" y="3284538"/>
            <a:ext cx="360363" cy="328612"/>
          </a:xfrm>
          <a:prstGeom prst="rect">
            <a:avLst/>
          </a:prstGeom>
          <a:noFill/>
          <a:effectLst>
            <a:outerShdw dist="35921" dir="2700000" algn="ctr" rotWithShape="0">
              <a:srgbClr val="808080"/>
            </a:outerShdw>
          </a:effectLst>
        </p:spPr>
      </p:pic>
      <p:pic>
        <p:nvPicPr>
          <p:cNvPr id="345107" name="Picture 19" descr="BS00334_"/>
          <p:cNvPicPr>
            <a:picLocks noChangeAspect="1" noChangeArrowheads="1"/>
          </p:cNvPicPr>
          <p:nvPr/>
        </p:nvPicPr>
        <p:blipFill>
          <a:blip r:embed="rId2" cstate="print"/>
          <a:srcRect/>
          <a:stretch>
            <a:fillRect/>
          </a:stretch>
        </p:blipFill>
        <p:spPr bwMode="auto">
          <a:xfrm>
            <a:off x="5940425" y="2347913"/>
            <a:ext cx="360363" cy="328612"/>
          </a:xfrm>
          <a:prstGeom prst="rect">
            <a:avLst/>
          </a:prstGeom>
          <a:noFill/>
          <a:effectLst>
            <a:outerShdw dist="35921" dir="2700000" algn="ctr" rotWithShape="0">
              <a:srgbClr val="808080"/>
            </a:outerShdw>
          </a:effectLst>
        </p:spPr>
      </p:pic>
      <p:pic>
        <p:nvPicPr>
          <p:cNvPr id="345108" name="Picture 20" descr="BS00334_"/>
          <p:cNvPicPr>
            <a:picLocks noChangeAspect="1" noChangeArrowheads="1"/>
          </p:cNvPicPr>
          <p:nvPr/>
        </p:nvPicPr>
        <p:blipFill>
          <a:blip r:embed="rId2" cstate="print"/>
          <a:srcRect/>
          <a:stretch>
            <a:fillRect/>
          </a:stretch>
        </p:blipFill>
        <p:spPr bwMode="auto">
          <a:xfrm>
            <a:off x="7019925" y="2205038"/>
            <a:ext cx="360363" cy="328612"/>
          </a:xfrm>
          <a:prstGeom prst="rect">
            <a:avLst/>
          </a:prstGeom>
          <a:noFill/>
          <a:effectLst>
            <a:outerShdw dist="35921" dir="2700000" algn="ctr" rotWithShape="0">
              <a:srgbClr val="808080"/>
            </a:outerShdw>
          </a:effectLst>
        </p:spPr>
      </p:pic>
      <p:pic>
        <p:nvPicPr>
          <p:cNvPr id="345109" name="Picture 21" descr="BS00334_"/>
          <p:cNvPicPr>
            <a:picLocks noChangeAspect="1" noChangeArrowheads="1"/>
          </p:cNvPicPr>
          <p:nvPr/>
        </p:nvPicPr>
        <p:blipFill>
          <a:blip r:embed="rId2" cstate="print"/>
          <a:srcRect/>
          <a:stretch>
            <a:fillRect/>
          </a:stretch>
        </p:blipFill>
        <p:spPr bwMode="auto">
          <a:xfrm>
            <a:off x="7740650" y="2997200"/>
            <a:ext cx="360363" cy="328613"/>
          </a:xfrm>
          <a:prstGeom prst="rect">
            <a:avLst/>
          </a:prstGeom>
          <a:noFill/>
          <a:effectLst>
            <a:outerShdw dist="35921" dir="2700000" algn="ctr" rotWithShape="0">
              <a:srgbClr val="808080"/>
            </a:outerShdw>
          </a:effectLst>
        </p:spPr>
      </p:pic>
      <p:pic>
        <p:nvPicPr>
          <p:cNvPr id="345110" name="Picture 22" descr="BS00334_"/>
          <p:cNvPicPr>
            <a:picLocks noChangeAspect="1" noChangeArrowheads="1"/>
          </p:cNvPicPr>
          <p:nvPr/>
        </p:nvPicPr>
        <p:blipFill>
          <a:blip r:embed="rId2" cstate="print"/>
          <a:srcRect/>
          <a:stretch>
            <a:fillRect/>
          </a:stretch>
        </p:blipFill>
        <p:spPr bwMode="auto">
          <a:xfrm>
            <a:off x="6659563" y="3140075"/>
            <a:ext cx="360362" cy="328613"/>
          </a:xfrm>
          <a:prstGeom prst="rect">
            <a:avLst/>
          </a:prstGeom>
          <a:noFill/>
          <a:effectLst>
            <a:outerShdw dist="35921" dir="2700000" algn="ctr" rotWithShape="0">
              <a:srgbClr val="808080"/>
            </a:outerShdw>
          </a:effectLst>
        </p:spPr>
      </p:pic>
      <p:pic>
        <p:nvPicPr>
          <p:cNvPr id="345111" name="Picture 23" descr="BS00334_"/>
          <p:cNvPicPr>
            <a:picLocks noChangeAspect="1" noChangeArrowheads="1"/>
          </p:cNvPicPr>
          <p:nvPr/>
        </p:nvPicPr>
        <p:blipFill>
          <a:blip r:embed="rId2" cstate="print"/>
          <a:srcRect/>
          <a:stretch>
            <a:fillRect/>
          </a:stretch>
        </p:blipFill>
        <p:spPr bwMode="auto">
          <a:xfrm>
            <a:off x="7596188" y="4005263"/>
            <a:ext cx="360362" cy="328612"/>
          </a:xfrm>
          <a:prstGeom prst="rect">
            <a:avLst/>
          </a:prstGeom>
          <a:noFill/>
          <a:effectLst>
            <a:outerShdw dist="35921" dir="2700000" algn="ctr" rotWithShape="0">
              <a:srgbClr val="808080"/>
            </a:outerShdw>
          </a:effectLst>
        </p:spPr>
      </p:pic>
      <p:sp>
        <p:nvSpPr>
          <p:cNvPr id="66584" name="Oval 24"/>
          <p:cNvSpPr>
            <a:spLocks noChangeArrowheads="1"/>
          </p:cNvSpPr>
          <p:nvPr/>
        </p:nvSpPr>
        <p:spPr bwMode="auto">
          <a:xfrm>
            <a:off x="6443663" y="4148138"/>
            <a:ext cx="576262" cy="504825"/>
          </a:xfrm>
          <a:prstGeom prst="ellipse">
            <a:avLst/>
          </a:prstGeom>
          <a:noFill/>
          <a:ln w="38100" algn="ctr">
            <a:solidFill>
              <a:srgbClr val="CC3300"/>
            </a:solidFill>
            <a:round/>
            <a:headEnd/>
            <a:tailEnd/>
          </a:ln>
        </p:spPr>
        <p:txBody>
          <a:bodyPr wrap="none" anchor="ctr"/>
          <a:lstStyle/>
          <a:p>
            <a:endParaRPr lang="en-US"/>
          </a:p>
        </p:txBody>
      </p:sp>
      <p:sp>
        <p:nvSpPr>
          <p:cNvPr id="66585" name="Text Box 25"/>
          <p:cNvSpPr txBox="1">
            <a:spLocks noChangeArrowheads="1"/>
          </p:cNvSpPr>
          <p:nvPr/>
        </p:nvSpPr>
        <p:spPr bwMode="auto">
          <a:xfrm>
            <a:off x="7091363" y="4292600"/>
            <a:ext cx="696912" cy="304800"/>
          </a:xfrm>
          <a:prstGeom prst="rect">
            <a:avLst/>
          </a:prstGeom>
          <a:noFill/>
          <a:ln w="9525" algn="ctr">
            <a:noFill/>
            <a:miter lim="800000"/>
            <a:headEnd/>
            <a:tailEnd/>
          </a:ln>
        </p:spPr>
        <p:txBody>
          <a:bodyPr wrap="none">
            <a:spAutoFit/>
          </a:bodyPr>
          <a:lstStyle/>
          <a:p>
            <a:pPr>
              <a:spcBef>
                <a:spcPct val="0"/>
              </a:spcBef>
              <a:buSzTx/>
              <a:buFontTx/>
              <a:buNone/>
            </a:pPr>
            <a:r>
              <a:rPr lang="en-US" sz="1400" b="1">
                <a:solidFill>
                  <a:srgbClr val="CC3300"/>
                </a:solidFill>
                <a:latin typeface="Arial" charset="0"/>
              </a:rPr>
              <a:t>Query</a:t>
            </a:r>
          </a:p>
        </p:txBody>
      </p:sp>
      <p:sp>
        <p:nvSpPr>
          <p:cNvPr id="66586" name="Text Box 26"/>
          <p:cNvSpPr txBox="1">
            <a:spLocks noChangeArrowheads="1"/>
          </p:cNvSpPr>
          <p:nvPr/>
        </p:nvSpPr>
        <p:spPr bwMode="auto">
          <a:xfrm>
            <a:off x="7956550" y="3500438"/>
            <a:ext cx="1030288" cy="304800"/>
          </a:xfrm>
          <a:prstGeom prst="rect">
            <a:avLst/>
          </a:prstGeom>
          <a:noFill/>
          <a:ln w="9525" algn="ctr">
            <a:noFill/>
            <a:miter lim="800000"/>
            <a:headEnd/>
            <a:tailEnd/>
          </a:ln>
        </p:spPr>
        <p:txBody>
          <a:bodyPr wrap="none">
            <a:spAutoFit/>
          </a:bodyPr>
          <a:lstStyle/>
          <a:p>
            <a:pPr>
              <a:spcBef>
                <a:spcPct val="0"/>
              </a:spcBef>
              <a:buSzTx/>
              <a:buFontTx/>
              <a:buNone/>
            </a:pPr>
            <a:r>
              <a:rPr lang="en-US" sz="1400" b="1">
                <a:solidFill>
                  <a:schemeClr val="tx2"/>
                </a:solidFill>
                <a:latin typeface="Arial" charset="0"/>
              </a:rPr>
              <a:t>Response</a:t>
            </a:r>
          </a:p>
        </p:txBody>
      </p:sp>
      <p:sp>
        <p:nvSpPr>
          <p:cNvPr id="66587" name="Rectangle 27"/>
          <p:cNvSpPr>
            <a:spLocks noChangeArrowheads="1"/>
          </p:cNvSpPr>
          <p:nvPr/>
        </p:nvSpPr>
        <p:spPr bwMode="auto">
          <a:xfrm>
            <a:off x="7164388" y="3644900"/>
            <a:ext cx="287337" cy="215900"/>
          </a:xfrm>
          <a:prstGeom prst="rect">
            <a:avLst/>
          </a:prstGeom>
          <a:solidFill>
            <a:schemeClr val="bg1"/>
          </a:solidFill>
          <a:ln w="9525" algn="ctr">
            <a:noFill/>
            <a:miter lim="800000"/>
            <a:headEnd/>
            <a:tailEnd/>
          </a:ln>
        </p:spPr>
        <p:txBody>
          <a:bodyPr wrap="none" anchor="ctr"/>
          <a:lstStyle/>
          <a:p>
            <a:endParaRPr lang="en-US"/>
          </a:p>
        </p:txBody>
      </p:sp>
      <p:sp>
        <p:nvSpPr>
          <p:cNvPr id="66588" name="Text Box 28"/>
          <p:cNvSpPr txBox="1">
            <a:spLocks noChangeArrowheads="1"/>
          </p:cNvSpPr>
          <p:nvPr/>
        </p:nvSpPr>
        <p:spPr bwMode="auto">
          <a:xfrm>
            <a:off x="6875463" y="3571875"/>
            <a:ext cx="893762" cy="304800"/>
          </a:xfrm>
          <a:prstGeom prst="rect">
            <a:avLst/>
          </a:prstGeom>
          <a:noFill/>
          <a:ln w="9525" algn="ctr">
            <a:noFill/>
            <a:miter lim="800000"/>
            <a:headEnd/>
            <a:tailEnd/>
          </a:ln>
        </p:spPr>
        <p:txBody>
          <a:bodyPr wrap="none">
            <a:spAutoFit/>
          </a:bodyPr>
          <a:lstStyle/>
          <a:p>
            <a:pPr>
              <a:spcBef>
                <a:spcPct val="0"/>
              </a:spcBef>
              <a:buSzTx/>
              <a:buFontTx/>
              <a:buNone/>
            </a:pPr>
            <a:r>
              <a:rPr lang="en-US" sz="1400" b="1">
                <a:solidFill>
                  <a:srgbClr val="009900"/>
                </a:solidFill>
                <a:latin typeface="Arial" charset="0"/>
              </a:rPr>
              <a:t>Transfer</a:t>
            </a:r>
          </a:p>
        </p:txBody>
      </p:sp>
      <p:sp>
        <p:nvSpPr>
          <p:cNvPr id="66589" name="Line 29"/>
          <p:cNvSpPr>
            <a:spLocks noChangeShapeType="1"/>
          </p:cNvSpPr>
          <p:nvPr/>
        </p:nvSpPr>
        <p:spPr bwMode="auto">
          <a:xfrm flipV="1">
            <a:off x="6875463" y="3640138"/>
            <a:ext cx="55562" cy="436562"/>
          </a:xfrm>
          <a:prstGeom prst="line">
            <a:avLst/>
          </a:prstGeom>
          <a:noFill/>
          <a:ln w="19050">
            <a:solidFill>
              <a:srgbClr val="CC3300"/>
            </a:solidFill>
            <a:round/>
            <a:headEnd/>
            <a:tailEnd type="triangle" w="med" len="med"/>
          </a:ln>
        </p:spPr>
        <p:txBody>
          <a:bodyPr/>
          <a:lstStyle/>
          <a:p>
            <a:endParaRPr lang="en-US"/>
          </a:p>
        </p:txBody>
      </p:sp>
      <p:sp>
        <p:nvSpPr>
          <p:cNvPr id="66590" name="Line 30"/>
          <p:cNvSpPr>
            <a:spLocks noChangeShapeType="1"/>
          </p:cNvSpPr>
          <p:nvPr/>
        </p:nvSpPr>
        <p:spPr bwMode="auto">
          <a:xfrm flipH="1">
            <a:off x="7065963" y="2698750"/>
            <a:ext cx="147637" cy="363538"/>
          </a:xfrm>
          <a:prstGeom prst="line">
            <a:avLst/>
          </a:prstGeom>
          <a:noFill/>
          <a:ln w="19050">
            <a:solidFill>
              <a:srgbClr val="CC3300"/>
            </a:solidFill>
            <a:round/>
            <a:headEnd type="triangle" w="med" len="med"/>
            <a:tailEnd/>
          </a:ln>
        </p:spPr>
        <p:txBody>
          <a:bodyPr/>
          <a:lstStyle/>
          <a:p>
            <a:endParaRPr lang="en-US"/>
          </a:p>
        </p:txBody>
      </p:sp>
      <p:sp>
        <p:nvSpPr>
          <p:cNvPr id="66591" name="Line 31"/>
          <p:cNvSpPr>
            <a:spLocks noChangeShapeType="1"/>
          </p:cNvSpPr>
          <p:nvPr/>
        </p:nvSpPr>
        <p:spPr bwMode="auto">
          <a:xfrm flipH="1">
            <a:off x="6048375" y="2819400"/>
            <a:ext cx="122238" cy="381000"/>
          </a:xfrm>
          <a:prstGeom prst="line">
            <a:avLst/>
          </a:prstGeom>
          <a:noFill/>
          <a:ln w="19050">
            <a:solidFill>
              <a:srgbClr val="CC3300"/>
            </a:solidFill>
            <a:round/>
            <a:headEnd type="triangle" w="med" len="med"/>
            <a:tailEnd/>
          </a:ln>
        </p:spPr>
        <p:txBody>
          <a:bodyPr/>
          <a:lstStyle/>
          <a:p>
            <a:endParaRPr lang="en-US"/>
          </a:p>
        </p:txBody>
      </p:sp>
      <p:sp>
        <p:nvSpPr>
          <p:cNvPr id="66592" name="Line 32"/>
          <p:cNvSpPr>
            <a:spLocks noChangeShapeType="1"/>
          </p:cNvSpPr>
          <p:nvPr/>
        </p:nvSpPr>
        <p:spPr bwMode="auto">
          <a:xfrm flipH="1" flipV="1">
            <a:off x="6059488" y="3773488"/>
            <a:ext cx="363537" cy="395287"/>
          </a:xfrm>
          <a:prstGeom prst="line">
            <a:avLst/>
          </a:prstGeom>
          <a:noFill/>
          <a:ln w="19050">
            <a:solidFill>
              <a:srgbClr val="CC3300"/>
            </a:solidFill>
            <a:round/>
            <a:headEnd/>
            <a:tailEnd type="triangle" w="med" len="med"/>
          </a:ln>
        </p:spPr>
        <p:txBody>
          <a:bodyPr/>
          <a:lstStyle/>
          <a:p>
            <a:endParaRPr lang="en-US"/>
          </a:p>
        </p:txBody>
      </p:sp>
      <p:sp>
        <p:nvSpPr>
          <p:cNvPr id="66593" name="Rectangle 33"/>
          <p:cNvSpPr>
            <a:spLocks noGrp="1" noChangeArrowheads="1"/>
          </p:cNvSpPr>
          <p:nvPr>
            <p:ph type="body" sz="half" idx="1"/>
          </p:nvPr>
        </p:nvSpPr>
        <p:spPr>
          <a:xfrm>
            <a:off x="536575" y="1600200"/>
            <a:ext cx="5003800" cy="4800600"/>
          </a:xfrm>
        </p:spPr>
        <p:txBody>
          <a:bodyPr/>
          <a:lstStyle/>
          <a:p>
            <a:pPr eaLnBrk="1" hangingPunct="1"/>
            <a:r>
              <a:rPr lang="en-US" sz="1800" dirty="0"/>
              <a:t>Focus: </a:t>
            </a:r>
            <a:r>
              <a:rPr lang="en-US" sz="1800" b="1" dirty="0">
                <a:solidFill>
                  <a:srgbClr val="C00000"/>
                </a:solidFill>
              </a:rPr>
              <a:t>decentralized</a:t>
            </a:r>
            <a:r>
              <a:rPr lang="en-US" sz="1800" dirty="0"/>
              <a:t> method of searching</a:t>
            </a:r>
          </a:p>
          <a:p>
            <a:pPr marL="692150" lvl="1" indent="-347663" eaLnBrk="1" hangingPunct="1"/>
            <a:r>
              <a:rPr lang="en-US" sz="1600" dirty="0"/>
              <a:t>harder to “pull the plug”</a:t>
            </a:r>
          </a:p>
          <a:p>
            <a:pPr eaLnBrk="1" hangingPunct="1"/>
            <a:endParaRPr lang="en-US" sz="1800" dirty="0"/>
          </a:p>
          <a:p>
            <a:pPr eaLnBrk="1" hangingPunct="1"/>
            <a:r>
              <a:rPr lang="en-US" sz="1800" dirty="0"/>
              <a:t>Search by </a:t>
            </a:r>
            <a:r>
              <a:rPr lang="en-US" sz="1800" b="1" dirty="0">
                <a:solidFill>
                  <a:srgbClr val="C00000"/>
                </a:solidFill>
              </a:rPr>
              <a:t>flooding</a:t>
            </a:r>
          </a:p>
          <a:p>
            <a:pPr marL="692150" lvl="1" indent="-347663" eaLnBrk="1" hangingPunct="1"/>
            <a:r>
              <a:rPr lang="en-US" sz="1600" dirty="0"/>
              <a:t>If you don’t have the file you want, query 7 of your partners (neighbors)</a:t>
            </a:r>
          </a:p>
          <a:p>
            <a:pPr marL="692150" lvl="1" indent="-347663" eaLnBrk="1" hangingPunct="1"/>
            <a:r>
              <a:rPr lang="en-US" sz="1600" dirty="0"/>
              <a:t>If they don’t have it, they contact 7 of their neighbors, for a maximum hop count of 10</a:t>
            </a:r>
          </a:p>
          <a:p>
            <a:pPr marL="692150" lvl="1" indent="-347663" eaLnBrk="1" hangingPunct="1"/>
            <a:r>
              <a:rPr lang="en-US" sz="1600" dirty="0"/>
              <a:t>Requests are flooded </a:t>
            </a:r>
            <a:r>
              <a:rPr lang="en-US" sz="1600" dirty="0">
                <a:cs typeface="Arial" charset="0"/>
              </a:rPr>
              <a:t>— may lead to scalability problems</a:t>
            </a:r>
          </a:p>
          <a:p>
            <a:pPr marL="692150" lvl="1" indent="-347663" eaLnBrk="1" hangingPunct="1"/>
            <a:r>
              <a:rPr lang="en-US" sz="1600" dirty="0"/>
              <a:t>No looping but packets may be received twice</a:t>
            </a:r>
          </a:p>
          <a:p>
            <a:pPr eaLnBrk="1" hangingPunct="1"/>
            <a:endParaRPr lang="en-US" sz="1800" dirty="0"/>
          </a:p>
          <a:p>
            <a:pPr eaLnBrk="1" hangingPunct="1"/>
            <a:r>
              <a:rPr lang="en-US" sz="1800" dirty="0"/>
              <a:t>Querying node is sent responses with list of matching files and IP addresses</a:t>
            </a:r>
          </a:p>
          <a:p>
            <a:pPr eaLnBrk="1" hangingPunct="1"/>
            <a:endParaRPr lang="en-US" sz="1800" dirty="0"/>
          </a:p>
          <a:p>
            <a:pPr eaLnBrk="1" hangingPunct="1"/>
            <a:r>
              <a:rPr lang="en-US" sz="1800" dirty="0"/>
              <a:t>File transfer is direct (no anonymity)</a:t>
            </a:r>
          </a:p>
        </p:txBody>
      </p:sp>
      <p:sp>
        <p:nvSpPr>
          <p:cNvPr id="34" name="3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i="1"/>
              <a:t>Gnutella:</a:t>
            </a:r>
            <a:r>
              <a:rPr lang="en-US"/>
              <a:t> Overlay Maintenance</a:t>
            </a:r>
          </a:p>
        </p:txBody>
      </p:sp>
      <p:sp>
        <p:nvSpPr>
          <p:cNvPr id="67587" name="Rectangle 3"/>
          <p:cNvSpPr>
            <a:spLocks noGrp="1" noChangeArrowheads="1"/>
          </p:cNvSpPr>
          <p:nvPr>
            <p:ph type="body" sz="half" idx="1"/>
          </p:nvPr>
        </p:nvSpPr>
        <p:spPr>
          <a:xfrm>
            <a:off x="304800" y="1600200"/>
            <a:ext cx="4800600" cy="4800600"/>
          </a:xfrm>
        </p:spPr>
        <p:txBody>
          <a:bodyPr/>
          <a:lstStyle/>
          <a:p>
            <a:pPr eaLnBrk="1" hangingPunct="1"/>
            <a:r>
              <a:rPr lang="en-US" sz="1800"/>
              <a:t>Plug-in to a host and send a </a:t>
            </a:r>
            <a:r>
              <a:rPr lang="en-US" sz="1800" i="1"/>
              <a:t>broadcast ping</a:t>
            </a:r>
          </a:p>
          <a:p>
            <a:pPr marL="692150" lvl="1" indent="-347663" eaLnBrk="1" hangingPunct="1"/>
            <a:r>
              <a:rPr lang="en-US" sz="1600"/>
              <a:t>Can be any host (hosts transmitted through word-of-mouth or host-caches)</a:t>
            </a:r>
          </a:p>
          <a:p>
            <a:pPr marL="692150" lvl="1" indent="-347663" eaLnBrk="1" hangingPunct="1"/>
            <a:r>
              <a:rPr lang="en-US" sz="1600"/>
              <a:t>Host broadcasts ping message with TTL of 7</a:t>
            </a:r>
          </a:p>
          <a:p>
            <a:pPr eaLnBrk="1" hangingPunct="1"/>
            <a:endParaRPr lang="en-US" sz="1800"/>
          </a:p>
          <a:p>
            <a:pPr eaLnBrk="1" hangingPunct="1"/>
            <a:r>
              <a:rPr lang="en-US" sz="1800"/>
              <a:t>Hosts that are not overloaded respond with a </a:t>
            </a:r>
            <a:r>
              <a:rPr lang="en-US" sz="1800" i="1"/>
              <a:t>routed pong</a:t>
            </a:r>
          </a:p>
          <a:p>
            <a:pPr marL="692150" lvl="1" indent="-347663" eaLnBrk="1" hangingPunct="1"/>
            <a:r>
              <a:rPr lang="en-US" sz="1600"/>
              <a:t>Gnutella caches IP addresses of replying nodes</a:t>
            </a:r>
          </a:p>
        </p:txBody>
      </p:sp>
      <p:sp>
        <p:nvSpPr>
          <p:cNvPr id="67588" name="Line 4"/>
          <p:cNvSpPr>
            <a:spLocks noChangeShapeType="1"/>
          </p:cNvSpPr>
          <p:nvPr/>
        </p:nvSpPr>
        <p:spPr bwMode="auto">
          <a:xfrm flipH="1">
            <a:off x="5867400" y="2492375"/>
            <a:ext cx="288925" cy="936625"/>
          </a:xfrm>
          <a:prstGeom prst="line">
            <a:avLst/>
          </a:prstGeom>
          <a:noFill/>
          <a:ln w="9525">
            <a:solidFill>
              <a:schemeClr val="tx1"/>
            </a:solidFill>
            <a:prstDash val="sysDot"/>
            <a:round/>
            <a:headEnd/>
            <a:tailEnd/>
          </a:ln>
        </p:spPr>
        <p:txBody>
          <a:bodyPr/>
          <a:lstStyle/>
          <a:p>
            <a:endParaRPr lang="en-US"/>
          </a:p>
        </p:txBody>
      </p:sp>
      <p:sp>
        <p:nvSpPr>
          <p:cNvPr id="67589" name="Line 5"/>
          <p:cNvSpPr>
            <a:spLocks noChangeShapeType="1"/>
          </p:cNvSpPr>
          <p:nvPr/>
        </p:nvSpPr>
        <p:spPr bwMode="auto">
          <a:xfrm flipH="1">
            <a:off x="5867400" y="3284538"/>
            <a:ext cx="1008063" cy="144462"/>
          </a:xfrm>
          <a:prstGeom prst="line">
            <a:avLst/>
          </a:prstGeom>
          <a:noFill/>
          <a:ln w="9525">
            <a:solidFill>
              <a:schemeClr val="tx1"/>
            </a:solidFill>
            <a:prstDash val="sysDot"/>
            <a:round/>
            <a:headEnd/>
            <a:tailEnd/>
          </a:ln>
        </p:spPr>
        <p:txBody>
          <a:bodyPr/>
          <a:lstStyle/>
          <a:p>
            <a:endParaRPr lang="en-US"/>
          </a:p>
        </p:txBody>
      </p:sp>
      <p:sp>
        <p:nvSpPr>
          <p:cNvPr id="67590" name="Line 6"/>
          <p:cNvSpPr>
            <a:spLocks noChangeShapeType="1"/>
          </p:cNvSpPr>
          <p:nvPr/>
        </p:nvSpPr>
        <p:spPr bwMode="auto">
          <a:xfrm flipH="1">
            <a:off x="6156325" y="2347913"/>
            <a:ext cx="1079500" cy="144462"/>
          </a:xfrm>
          <a:prstGeom prst="line">
            <a:avLst/>
          </a:prstGeom>
          <a:noFill/>
          <a:ln w="9525">
            <a:solidFill>
              <a:schemeClr val="tx1"/>
            </a:solidFill>
            <a:prstDash val="sysDot"/>
            <a:round/>
            <a:headEnd/>
            <a:tailEnd/>
          </a:ln>
        </p:spPr>
        <p:txBody>
          <a:bodyPr/>
          <a:lstStyle/>
          <a:p>
            <a:endParaRPr lang="en-US"/>
          </a:p>
        </p:txBody>
      </p:sp>
      <p:sp>
        <p:nvSpPr>
          <p:cNvPr id="67591" name="Line 7"/>
          <p:cNvSpPr>
            <a:spLocks noChangeShapeType="1"/>
          </p:cNvSpPr>
          <p:nvPr/>
        </p:nvSpPr>
        <p:spPr bwMode="auto">
          <a:xfrm flipH="1">
            <a:off x="6732588" y="4148138"/>
            <a:ext cx="1079500" cy="215900"/>
          </a:xfrm>
          <a:prstGeom prst="line">
            <a:avLst/>
          </a:prstGeom>
          <a:noFill/>
          <a:ln w="9525">
            <a:solidFill>
              <a:schemeClr val="tx1"/>
            </a:solidFill>
            <a:prstDash val="sysDot"/>
            <a:round/>
            <a:headEnd/>
            <a:tailEnd/>
          </a:ln>
        </p:spPr>
        <p:txBody>
          <a:bodyPr/>
          <a:lstStyle/>
          <a:p>
            <a:endParaRPr lang="en-US"/>
          </a:p>
        </p:txBody>
      </p:sp>
      <p:sp>
        <p:nvSpPr>
          <p:cNvPr id="67592" name="Line 8"/>
          <p:cNvSpPr>
            <a:spLocks noChangeShapeType="1"/>
          </p:cNvSpPr>
          <p:nvPr/>
        </p:nvSpPr>
        <p:spPr bwMode="auto">
          <a:xfrm flipH="1">
            <a:off x="6732588" y="3284538"/>
            <a:ext cx="142875" cy="1079500"/>
          </a:xfrm>
          <a:prstGeom prst="line">
            <a:avLst/>
          </a:prstGeom>
          <a:noFill/>
          <a:ln w="9525">
            <a:solidFill>
              <a:schemeClr val="tx1"/>
            </a:solidFill>
            <a:prstDash val="sysDot"/>
            <a:round/>
            <a:headEnd/>
            <a:tailEnd/>
          </a:ln>
        </p:spPr>
        <p:txBody>
          <a:bodyPr/>
          <a:lstStyle/>
          <a:p>
            <a:endParaRPr lang="en-US"/>
          </a:p>
        </p:txBody>
      </p:sp>
      <p:sp>
        <p:nvSpPr>
          <p:cNvPr id="67593" name="Line 9"/>
          <p:cNvSpPr>
            <a:spLocks noChangeShapeType="1"/>
          </p:cNvSpPr>
          <p:nvPr/>
        </p:nvSpPr>
        <p:spPr bwMode="auto">
          <a:xfrm flipH="1">
            <a:off x="7812088" y="3140075"/>
            <a:ext cx="144462" cy="1008063"/>
          </a:xfrm>
          <a:prstGeom prst="line">
            <a:avLst/>
          </a:prstGeom>
          <a:noFill/>
          <a:ln w="9525">
            <a:solidFill>
              <a:schemeClr val="tx1"/>
            </a:solidFill>
            <a:prstDash val="sysDot"/>
            <a:round/>
            <a:headEnd/>
            <a:tailEnd/>
          </a:ln>
        </p:spPr>
        <p:txBody>
          <a:bodyPr/>
          <a:lstStyle/>
          <a:p>
            <a:endParaRPr lang="en-US"/>
          </a:p>
        </p:txBody>
      </p:sp>
      <p:sp>
        <p:nvSpPr>
          <p:cNvPr id="67594" name="Line 10"/>
          <p:cNvSpPr>
            <a:spLocks noChangeShapeType="1"/>
          </p:cNvSpPr>
          <p:nvPr/>
        </p:nvSpPr>
        <p:spPr bwMode="auto">
          <a:xfrm flipH="1">
            <a:off x="6875463" y="2347913"/>
            <a:ext cx="360362" cy="936625"/>
          </a:xfrm>
          <a:prstGeom prst="line">
            <a:avLst/>
          </a:prstGeom>
          <a:noFill/>
          <a:ln w="9525">
            <a:solidFill>
              <a:schemeClr val="tx1"/>
            </a:solidFill>
            <a:prstDash val="sysDot"/>
            <a:round/>
            <a:headEnd/>
            <a:tailEnd/>
          </a:ln>
        </p:spPr>
        <p:txBody>
          <a:bodyPr/>
          <a:lstStyle/>
          <a:p>
            <a:endParaRPr lang="en-US"/>
          </a:p>
        </p:txBody>
      </p:sp>
      <p:sp>
        <p:nvSpPr>
          <p:cNvPr id="67595" name="Line 11"/>
          <p:cNvSpPr>
            <a:spLocks noChangeShapeType="1"/>
          </p:cNvSpPr>
          <p:nvPr/>
        </p:nvSpPr>
        <p:spPr bwMode="auto">
          <a:xfrm flipV="1">
            <a:off x="6875463" y="3140075"/>
            <a:ext cx="1081087" cy="144463"/>
          </a:xfrm>
          <a:prstGeom prst="line">
            <a:avLst/>
          </a:prstGeom>
          <a:noFill/>
          <a:ln w="9525">
            <a:solidFill>
              <a:schemeClr val="tx1"/>
            </a:solidFill>
            <a:prstDash val="sysDot"/>
            <a:round/>
            <a:headEnd/>
            <a:tailEnd/>
          </a:ln>
        </p:spPr>
        <p:txBody>
          <a:bodyPr/>
          <a:lstStyle/>
          <a:p>
            <a:endParaRPr lang="en-US"/>
          </a:p>
        </p:txBody>
      </p:sp>
      <p:sp>
        <p:nvSpPr>
          <p:cNvPr id="67596" name="Line 12"/>
          <p:cNvSpPr>
            <a:spLocks noChangeShapeType="1"/>
          </p:cNvSpPr>
          <p:nvPr/>
        </p:nvSpPr>
        <p:spPr bwMode="auto">
          <a:xfrm>
            <a:off x="5867400" y="3429000"/>
            <a:ext cx="865188" cy="935038"/>
          </a:xfrm>
          <a:prstGeom prst="line">
            <a:avLst/>
          </a:prstGeom>
          <a:noFill/>
          <a:ln w="9525">
            <a:solidFill>
              <a:schemeClr val="tx1"/>
            </a:solidFill>
            <a:prstDash val="sysDot"/>
            <a:round/>
            <a:headEnd/>
            <a:tailEnd/>
          </a:ln>
        </p:spPr>
        <p:txBody>
          <a:bodyPr/>
          <a:lstStyle/>
          <a:p>
            <a:endParaRPr lang="en-US"/>
          </a:p>
        </p:txBody>
      </p:sp>
      <p:sp>
        <p:nvSpPr>
          <p:cNvPr id="67597" name="Line 13"/>
          <p:cNvSpPr>
            <a:spLocks noChangeShapeType="1"/>
          </p:cNvSpPr>
          <p:nvPr/>
        </p:nvSpPr>
        <p:spPr bwMode="auto">
          <a:xfrm flipV="1">
            <a:off x="6875463" y="3640138"/>
            <a:ext cx="55562" cy="436562"/>
          </a:xfrm>
          <a:prstGeom prst="line">
            <a:avLst/>
          </a:prstGeom>
          <a:noFill/>
          <a:ln w="19050">
            <a:solidFill>
              <a:srgbClr val="CC3300"/>
            </a:solidFill>
            <a:round/>
            <a:headEnd/>
            <a:tailEnd type="triangle" w="med" len="med"/>
          </a:ln>
        </p:spPr>
        <p:txBody>
          <a:bodyPr/>
          <a:lstStyle/>
          <a:p>
            <a:endParaRPr lang="en-US"/>
          </a:p>
        </p:txBody>
      </p:sp>
      <p:sp>
        <p:nvSpPr>
          <p:cNvPr id="67598" name="Line 14"/>
          <p:cNvSpPr>
            <a:spLocks noChangeShapeType="1"/>
          </p:cNvSpPr>
          <p:nvPr/>
        </p:nvSpPr>
        <p:spPr bwMode="auto">
          <a:xfrm flipV="1">
            <a:off x="7740650" y="3500438"/>
            <a:ext cx="53975" cy="411162"/>
          </a:xfrm>
          <a:prstGeom prst="line">
            <a:avLst/>
          </a:prstGeom>
          <a:noFill/>
          <a:ln w="19050">
            <a:solidFill>
              <a:srgbClr val="CC3300"/>
            </a:solidFill>
            <a:round/>
            <a:headEnd/>
            <a:tailEnd type="triangle" w="med" len="med"/>
          </a:ln>
        </p:spPr>
        <p:txBody>
          <a:bodyPr/>
          <a:lstStyle/>
          <a:p>
            <a:endParaRPr lang="en-US"/>
          </a:p>
        </p:txBody>
      </p:sp>
      <p:sp>
        <p:nvSpPr>
          <p:cNvPr id="67599" name="Line 15"/>
          <p:cNvSpPr>
            <a:spLocks noChangeShapeType="1"/>
          </p:cNvSpPr>
          <p:nvPr/>
        </p:nvSpPr>
        <p:spPr bwMode="auto">
          <a:xfrm flipH="1">
            <a:off x="7091363" y="4292600"/>
            <a:ext cx="433387" cy="73025"/>
          </a:xfrm>
          <a:prstGeom prst="line">
            <a:avLst/>
          </a:prstGeom>
          <a:noFill/>
          <a:ln w="19050">
            <a:solidFill>
              <a:srgbClr val="CC3300"/>
            </a:solidFill>
            <a:round/>
            <a:headEnd type="triangle" w="med" len="med"/>
            <a:tailEnd/>
          </a:ln>
        </p:spPr>
        <p:txBody>
          <a:bodyPr/>
          <a:lstStyle/>
          <a:p>
            <a:endParaRPr lang="en-US"/>
          </a:p>
        </p:txBody>
      </p:sp>
      <p:sp>
        <p:nvSpPr>
          <p:cNvPr id="67600" name="Line 16"/>
          <p:cNvSpPr>
            <a:spLocks noChangeShapeType="1"/>
          </p:cNvSpPr>
          <p:nvPr/>
        </p:nvSpPr>
        <p:spPr bwMode="auto">
          <a:xfrm flipH="1" flipV="1">
            <a:off x="6059488" y="3773488"/>
            <a:ext cx="363537" cy="395287"/>
          </a:xfrm>
          <a:prstGeom prst="line">
            <a:avLst/>
          </a:prstGeom>
          <a:noFill/>
          <a:ln w="19050">
            <a:solidFill>
              <a:srgbClr val="CC3300"/>
            </a:solidFill>
            <a:round/>
            <a:headEnd/>
            <a:tailEnd type="triangle" w="med" len="med"/>
          </a:ln>
        </p:spPr>
        <p:txBody>
          <a:bodyPr/>
          <a:lstStyle/>
          <a:p>
            <a:endParaRPr lang="en-US"/>
          </a:p>
        </p:txBody>
      </p:sp>
      <p:sp>
        <p:nvSpPr>
          <p:cNvPr id="67601" name="Line 17"/>
          <p:cNvSpPr>
            <a:spLocks noChangeShapeType="1"/>
          </p:cNvSpPr>
          <p:nvPr/>
        </p:nvSpPr>
        <p:spPr bwMode="auto">
          <a:xfrm flipH="1">
            <a:off x="7065963" y="2698750"/>
            <a:ext cx="147637" cy="363538"/>
          </a:xfrm>
          <a:prstGeom prst="line">
            <a:avLst/>
          </a:prstGeom>
          <a:noFill/>
          <a:ln w="19050">
            <a:solidFill>
              <a:srgbClr val="CC3300"/>
            </a:solidFill>
            <a:round/>
            <a:headEnd type="triangle" w="med" len="med"/>
            <a:tailEnd/>
          </a:ln>
        </p:spPr>
        <p:txBody>
          <a:bodyPr/>
          <a:lstStyle/>
          <a:p>
            <a:endParaRPr lang="en-US"/>
          </a:p>
        </p:txBody>
      </p:sp>
      <p:sp>
        <p:nvSpPr>
          <p:cNvPr id="67602" name="Line 18"/>
          <p:cNvSpPr>
            <a:spLocks noChangeShapeType="1"/>
          </p:cNvSpPr>
          <p:nvPr/>
        </p:nvSpPr>
        <p:spPr bwMode="auto">
          <a:xfrm flipV="1">
            <a:off x="7956550" y="3490913"/>
            <a:ext cx="47625" cy="390525"/>
          </a:xfrm>
          <a:prstGeom prst="line">
            <a:avLst/>
          </a:prstGeom>
          <a:noFill/>
          <a:ln w="19050">
            <a:solidFill>
              <a:schemeClr val="tx2"/>
            </a:solidFill>
            <a:round/>
            <a:headEnd type="triangle" w="med" len="med"/>
            <a:tailEnd/>
          </a:ln>
        </p:spPr>
        <p:txBody>
          <a:bodyPr/>
          <a:lstStyle/>
          <a:p>
            <a:endParaRPr lang="en-US"/>
          </a:p>
        </p:txBody>
      </p:sp>
      <p:sp>
        <p:nvSpPr>
          <p:cNvPr id="67603" name="Line 19"/>
          <p:cNvSpPr>
            <a:spLocks noChangeShapeType="1"/>
          </p:cNvSpPr>
          <p:nvPr/>
        </p:nvSpPr>
        <p:spPr bwMode="auto">
          <a:xfrm flipH="1">
            <a:off x="6048375" y="2819400"/>
            <a:ext cx="122238" cy="381000"/>
          </a:xfrm>
          <a:prstGeom prst="line">
            <a:avLst/>
          </a:prstGeom>
          <a:noFill/>
          <a:ln w="19050">
            <a:solidFill>
              <a:srgbClr val="CC3300"/>
            </a:solidFill>
            <a:round/>
            <a:headEnd type="triangle" w="med" len="med"/>
            <a:tailEnd/>
          </a:ln>
        </p:spPr>
        <p:txBody>
          <a:bodyPr/>
          <a:lstStyle/>
          <a:p>
            <a:endParaRPr lang="en-US"/>
          </a:p>
        </p:txBody>
      </p:sp>
      <p:pic>
        <p:nvPicPr>
          <p:cNvPr id="346132" name="Picture 20" descr="BS00334_"/>
          <p:cNvPicPr>
            <a:picLocks noChangeAspect="1" noChangeArrowheads="1"/>
          </p:cNvPicPr>
          <p:nvPr/>
        </p:nvPicPr>
        <p:blipFill>
          <a:blip r:embed="rId2" cstate="print"/>
          <a:srcRect/>
          <a:stretch>
            <a:fillRect/>
          </a:stretch>
        </p:blipFill>
        <p:spPr bwMode="auto">
          <a:xfrm>
            <a:off x="5651500" y="3284538"/>
            <a:ext cx="360363" cy="328612"/>
          </a:xfrm>
          <a:prstGeom prst="rect">
            <a:avLst/>
          </a:prstGeom>
          <a:noFill/>
          <a:effectLst>
            <a:outerShdw dist="35921" dir="2700000" algn="ctr" rotWithShape="0">
              <a:srgbClr val="808080"/>
            </a:outerShdw>
          </a:effectLst>
        </p:spPr>
      </p:pic>
      <p:pic>
        <p:nvPicPr>
          <p:cNvPr id="346133" name="Picture 21" descr="BS00334_"/>
          <p:cNvPicPr>
            <a:picLocks noChangeAspect="1" noChangeArrowheads="1"/>
          </p:cNvPicPr>
          <p:nvPr/>
        </p:nvPicPr>
        <p:blipFill>
          <a:blip r:embed="rId2" cstate="print"/>
          <a:srcRect/>
          <a:stretch>
            <a:fillRect/>
          </a:stretch>
        </p:blipFill>
        <p:spPr bwMode="auto">
          <a:xfrm>
            <a:off x="5940425" y="2347913"/>
            <a:ext cx="360363" cy="328612"/>
          </a:xfrm>
          <a:prstGeom prst="rect">
            <a:avLst/>
          </a:prstGeom>
          <a:noFill/>
          <a:effectLst>
            <a:outerShdw dist="35921" dir="2700000" algn="ctr" rotWithShape="0">
              <a:srgbClr val="808080"/>
            </a:outerShdw>
          </a:effectLst>
        </p:spPr>
      </p:pic>
      <p:pic>
        <p:nvPicPr>
          <p:cNvPr id="346134" name="Picture 22" descr="BS00334_"/>
          <p:cNvPicPr>
            <a:picLocks noChangeAspect="1" noChangeArrowheads="1"/>
          </p:cNvPicPr>
          <p:nvPr/>
        </p:nvPicPr>
        <p:blipFill>
          <a:blip r:embed="rId2" cstate="print"/>
          <a:srcRect/>
          <a:stretch>
            <a:fillRect/>
          </a:stretch>
        </p:blipFill>
        <p:spPr bwMode="auto">
          <a:xfrm>
            <a:off x="7019925" y="2205038"/>
            <a:ext cx="360363" cy="328612"/>
          </a:xfrm>
          <a:prstGeom prst="rect">
            <a:avLst/>
          </a:prstGeom>
          <a:noFill/>
          <a:effectLst>
            <a:outerShdw dist="35921" dir="2700000" algn="ctr" rotWithShape="0">
              <a:srgbClr val="808080"/>
            </a:outerShdw>
          </a:effectLst>
        </p:spPr>
      </p:pic>
      <p:pic>
        <p:nvPicPr>
          <p:cNvPr id="346135" name="Picture 23" descr="BS00334_"/>
          <p:cNvPicPr>
            <a:picLocks noChangeAspect="1" noChangeArrowheads="1"/>
          </p:cNvPicPr>
          <p:nvPr/>
        </p:nvPicPr>
        <p:blipFill>
          <a:blip r:embed="rId2" cstate="print"/>
          <a:srcRect/>
          <a:stretch>
            <a:fillRect/>
          </a:stretch>
        </p:blipFill>
        <p:spPr bwMode="auto">
          <a:xfrm>
            <a:off x="7740650" y="2997200"/>
            <a:ext cx="360363" cy="328613"/>
          </a:xfrm>
          <a:prstGeom prst="rect">
            <a:avLst/>
          </a:prstGeom>
          <a:noFill/>
          <a:effectLst>
            <a:outerShdw dist="35921" dir="2700000" algn="ctr" rotWithShape="0">
              <a:srgbClr val="808080"/>
            </a:outerShdw>
          </a:effectLst>
        </p:spPr>
      </p:pic>
      <p:pic>
        <p:nvPicPr>
          <p:cNvPr id="346136" name="Picture 24" descr="BS00334_"/>
          <p:cNvPicPr>
            <a:picLocks noChangeAspect="1" noChangeArrowheads="1"/>
          </p:cNvPicPr>
          <p:nvPr/>
        </p:nvPicPr>
        <p:blipFill>
          <a:blip r:embed="rId2" cstate="print"/>
          <a:srcRect/>
          <a:stretch>
            <a:fillRect/>
          </a:stretch>
        </p:blipFill>
        <p:spPr bwMode="auto">
          <a:xfrm>
            <a:off x="6659563" y="3140075"/>
            <a:ext cx="360362" cy="328613"/>
          </a:xfrm>
          <a:prstGeom prst="rect">
            <a:avLst/>
          </a:prstGeom>
          <a:noFill/>
          <a:effectLst>
            <a:outerShdw dist="35921" dir="2700000" algn="ctr" rotWithShape="0">
              <a:srgbClr val="808080"/>
            </a:outerShdw>
          </a:effectLst>
        </p:spPr>
      </p:pic>
      <p:pic>
        <p:nvPicPr>
          <p:cNvPr id="346137" name="Picture 25" descr="BS00334_"/>
          <p:cNvPicPr>
            <a:picLocks noChangeAspect="1" noChangeArrowheads="1"/>
          </p:cNvPicPr>
          <p:nvPr/>
        </p:nvPicPr>
        <p:blipFill>
          <a:blip r:embed="rId2" cstate="print"/>
          <a:srcRect/>
          <a:stretch>
            <a:fillRect/>
          </a:stretch>
        </p:blipFill>
        <p:spPr bwMode="auto">
          <a:xfrm>
            <a:off x="7596188" y="4005263"/>
            <a:ext cx="360362" cy="328612"/>
          </a:xfrm>
          <a:prstGeom prst="rect">
            <a:avLst/>
          </a:prstGeom>
          <a:noFill/>
          <a:effectLst>
            <a:outerShdw dist="35921" dir="2700000" algn="ctr" rotWithShape="0">
              <a:srgbClr val="808080"/>
            </a:outerShdw>
          </a:effectLst>
        </p:spPr>
      </p:pic>
      <p:sp>
        <p:nvSpPr>
          <p:cNvPr id="67610" name="Oval 26"/>
          <p:cNvSpPr>
            <a:spLocks noChangeArrowheads="1"/>
          </p:cNvSpPr>
          <p:nvPr/>
        </p:nvSpPr>
        <p:spPr bwMode="auto">
          <a:xfrm>
            <a:off x="5508625" y="4508500"/>
            <a:ext cx="576263" cy="504825"/>
          </a:xfrm>
          <a:prstGeom prst="ellipse">
            <a:avLst/>
          </a:prstGeom>
          <a:noFill/>
          <a:ln w="38100" algn="ctr">
            <a:solidFill>
              <a:srgbClr val="CC3300"/>
            </a:solidFill>
            <a:round/>
            <a:headEnd/>
            <a:tailEnd/>
          </a:ln>
        </p:spPr>
        <p:txBody>
          <a:bodyPr wrap="none" anchor="ctr"/>
          <a:lstStyle/>
          <a:p>
            <a:endParaRPr lang="en-US"/>
          </a:p>
        </p:txBody>
      </p:sp>
      <p:sp>
        <p:nvSpPr>
          <p:cNvPr id="67611" name="Text Box 27"/>
          <p:cNvSpPr txBox="1">
            <a:spLocks noChangeArrowheads="1"/>
          </p:cNvSpPr>
          <p:nvPr/>
        </p:nvSpPr>
        <p:spPr bwMode="auto">
          <a:xfrm>
            <a:off x="7091363" y="4292600"/>
            <a:ext cx="568325" cy="304800"/>
          </a:xfrm>
          <a:prstGeom prst="rect">
            <a:avLst/>
          </a:prstGeom>
          <a:noFill/>
          <a:ln w="9525" algn="ctr">
            <a:noFill/>
            <a:miter lim="800000"/>
            <a:headEnd/>
            <a:tailEnd/>
          </a:ln>
        </p:spPr>
        <p:txBody>
          <a:bodyPr wrap="none">
            <a:spAutoFit/>
          </a:bodyPr>
          <a:lstStyle/>
          <a:p>
            <a:pPr>
              <a:spcBef>
                <a:spcPct val="0"/>
              </a:spcBef>
              <a:buSzTx/>
              <a:buFontTx/>
              <a:buNone/>
            </a:pPr>
            <a:r>
              <a:rPr lang="en-US" sz="1400" b="1">
                <a:solidFill>
                  <a:srgbClr val="CC3300"/>
                </a:solidFill>
                <a:latin typeface="Arial" charset="0"/>
              </a:rPr>
              <a:t>Ping</a:t>
            </a:r>
          </a:p>
        </p:txBody>
      </p:sp>
      <p:sp>
        <p:nvSpPr>
          <p:cNvPr id="67612" name="Text Box 28"/>
          <p:cNvSpPr txBox="1">
            <a:spLocks noChangeArrowheads="1"/>
          </p:cNvSpPr>
          <p:nvPr/>
        </p:nvSpPr>
        <p:spPr bwMode="auto">
          <a:xfrm>
            <a:off x="7956550" y="3500438"/>
            <a:ext cx="627063" cy="304800"/>
          </a:xfrm>
          <a:prstGeom prst="rect">
            <a:avLst/>
          </a:prstGeom>
          <a:noFill/>
          <a:ln w="9525" algn="ctr">
            <a:noFill/>
            <a:miter lim="800000"/>
            <a:headEnd/>
            <a:tailEnd/>
          </a:ln>
        </p:spPr>
        <p:txBody>
          <a:bodyPr wrap="none">
            <a:spAutoFit/>
          </a:bodyPr>
          <a:lstStyle/>
          <a:p>
            <a:pPr>
              <a:spcBef>
                <a:spcPct val="0"/>
              </a:spcBef>
              <a:buSzTx/>
              <a:buFontTx/>
              <a:buNone/>
            </a:pPr>
            <a:r>
              <a:rPr lang="en-US" sz="1400" b="1">
                <a:solidFill>
                  <a:schemeClr val="tx2"/>
                </a:solidFill>
                <a:latin typeface="Arial" charset="0"/>
              </a:rPr>
              <a:t>Pong</a:t>
            </a:r>
          </a:p>
        </p:txBody>
      </p:sp>
      <p:sp>
        <p:nvSpPr>
          <p:cNvPr id="67613" name="Line 29"/>
          <p:cNvSpPr>
            <a:spLocks noChangeShapeType="1"/>
          </p:cNvSpPr>
          <p:nvPr/>
        </p:nvSpPr>
        <p:spPr bwMode="auto">
          <a:xfrm flipV="1">
            <a:off x="5795963" y="4365625"/>
            <a:ext cx="936625" cy="358775"/>
          </a:xfrm>
          <a:prstGeom prst="line">
            <a:avLst/>
          </a:prstGeom>
          <a:noFill/>
          <a:ln w="9525">
            <a:solidFill>
              <a:schemeClr val="tx1"/>
            </a:solidFill>
            <a:prstDash val="sysDot"/>
            <a:round/>
            <a:headEnd/>
            <a:tailEnd/>
          </a:ln>
        </p:spPr>
        <p:txBody>
          <a:bodyPr/>
          <a:lstStyle/>
          <a:p>
            <a:endParaRPr lang="en-US"/>
          </a:p>
        </p:txBody>
      </p:sp>
      <p:pic>
        <p:nvPicPr>
          <p:cNvPr id="346142" name="Picture 30" descr="BS00334_"/>
          <p:cNvPicPr>
            <a:picLocks noChangeAspect="1" noChangeArrowheads="1"/>
          </p:cNvPicPr>
          <p:nvPr/>
        </p:nvPicPr>
        <p:blipFill>
          <a:blip r:embed="rId2" cstate="print"/>
          <a:srcRect/>
          <a:stretch>
            <a:fillRect/>
          </a:stretch>
        </p:blipFill>
        <p:spPr bwMode="auto">
          <a:xfrm>
            <a:off x="6516688" y="4221163"/>
            <a:ext cx="360362" cy="328612"/>
          </a:xfrm>
          <a:prstGeom prst="rect">
            <a:avLst/>
          </a:prstGeom>
          <a:noFill/>
          <a:effectLst>
            <a:outerShdw dist="35921" dir="2700000" algn="ctr" rotWithShape="0">
              <a:srgbClr val="808080"/>
            </a:outerShdw>
          </a:effectLst>
        </p:spPr>
      </p:pic>
      <p:pic>
        <p:nvPicPr>
          <p:cNvPr id="346143" name="Picture 31" descr="BS00334_"/>
          <p:cNvPicPr>
            <a:picLocks noChangeAspect="1" noChangeArrowheads="1"/>
          </p:cNvPicPr>
          <p:nvPr/>
        </p:nvPicPr>
        <p:blipFill>
          <a:blip r:embed="rId2" cstate="print"/>
          <a:srcRect/>
          <a:stretch>
            <a:fillRect/>
          </a:stretch>
        </p:blipFill>
        <p:spPr bwMode="auto">
          <a:xfrm>
            <a:off x="5580063" y="4581525"/>
            <a:ext cx="360362" cy="328613"/>
          </a:xfrm>
          <a:prstGeom prst="rect">
            <a:avLst/>
          </a:prstGeom>
          <a:noFill/>
          <a:effectLst>
            <a:outerShdw dist="35921" dir="2700000" algn="ctr" rotWithShape="0">
              <a:srgbClr val="808080"/>
            </a:outerShdw>
          </a:effectLst>
        </p:spPr>
      </p:pic>
      <p:sp>
        <p:nvSpPr>
          <p:cNvPr id="67616" name="Text Box 32"/>
          <p:cNvSpPr txBox="1">
            <a:spLocks noChangeArrowheads="1"/>
          </p:cNvSpPr>
          <p:nvPr/>
        </p:nvSpPr>
        <p:spPr bwMode="auto">
          <a:xfrm>
            <a:off x="6011863" y="4797425"/>
            <a:ext cx="992187" cy="304800"/>
          </a:xfrm>
          <a:prstGeom prst="rect">
            <a:avLst/>
          </a:prstGeom>
          <a:noFill/>
          <a:ln w="9525" algn="ctr">
            <a:noFill/>
            <a:miter lim="800000"/>
            <a:headEnd/>
            <a:tailEnd/>
          </a:ln>
        </p:spPr>
        <p:txBody>
          <a:bodyPr wrap="none">
            <a:spAutoFit/>
          </a:bodyPr>
          <a:lstStyle/>
          <a:p>
            <a:pPr>
              <a:spcBef>
                <a:spcPct val="0"/>
              </a:spcBef>
              <a:buSzTx/>
              <a:buFontTx/>
              <a:buNone/>
            </a:pPr>
            <a:r>
              <a:rPr lang="en-US" sz="1400" b="1" i="1">
                <a:solidFill>
                  <a:srgbClr val="CC3300"/>
                </a:solidFill>
                <a:latin typeface="Arial" charset="0"/>
              </a:rPr>
              <a:t>New Host</a:t>
            </a:r>
          </a:p>
        </p:txBody>
      </p:sp>
      <p:sp>
        <p:nvSpPr>
          <p:cNvPr id="67617" name="Line 33"/>
          <p:cNvSpPr>
            <a:spLocks noChangeShapeType="1"/>
          </p:cNvSpPr>
          <p:nvPr/>
        </p:nvSpPr>
        <p:spPr bwMode="auto">
          <a:xfrm flipV="1">
            <a:off x="6661150" y="3643313"/>
            <a:ext cx="61913" cy="433387"/>
          </a:xfrm>
          <a:prstGeom prst="line">
            <a:avLst/>
          </a:prstGeom>
          <a:noFill/>
          <a:ln w="19050">
            <a:solidFill>
              <a:schemeClr val="tx2"/>
            </a:solidFill>
            <a:round/>
            <a:headEnd type="triangle" w="med" len="med"/>
            <a:tailEnd/>
          </a:ln>
        </p:spPr>
        <p:txBody>
          <a:bodyPr/>
          <a:lstStyle/>
          <a:p>
            <a:endParaRPr lang="en-US"/>
          </a:p>
        </p:txBody>
      </p:sp>
      <p:sp>
        <p:nvSpPr>
          <p:cNvPr id="67618" name="Line 34"/>
          <p:cNvSpPr>
            <a:spLocks noChangeShapeType="1"/>
          </p:cNvSpPr>
          <p:nvPr/>
        </p:nvSpPr>
        <p:spPr bwMode="auto">
          <a:xfrm flipV="1">
            <a:off x="6867525" y="2647950"/>
            <a:ext cx="168275" cy="385763"/>
          </a:xfrm>
          <a:prstGeom prst="line">
            <a:avLst/>
          </a:prstGeom>
          <a:noFill/>
          <a:ln w="19050">
            <a:solidFill>
              <a:schemeClr val="tx2"/>
            </a:solidFill>
            <a:round/>
            <a:headEnd type="triangle" w="med" len="med"/>
            <a:tailEnd/>
          </a:ln>
        </p:spPr>
        <p:txBody>
          <a:bodyPr/>
          <a:lstStyle/>
          <a:p>
            <a:endParaRPr lang="en-US"/>
          </a:p>
        </p:txBody>
      </p:sp>
      <p:sp>
        <p:nvSpPr>
          <p:cNvPr id="67619" name="Oval 35"/>
          <p:cNvSpPr>
            <a:spLocks noChangeArrowheads="1"/>
          </p:cNvSpPr>
          <p:nvPr/>
        </p:nvSpPr>
        <p:spPr bwMode="auto">
          <a:xfrm>
            <a:off x="6948488" y="2133600"/>
            <a:ext cx="576262" cy="504825"/>
          </a:xfrm>
          <a:prstGeom prst="ellipse">
            <a:avLst/>
          </a:prstGeom>
          <a:noFill/>
          <a:ln w="38100" algn="ctr">
            <a:solidFill>
              <a:schemeClr val="tx2"/>
            </a:solidFill>
            <a:round/>
            <a:headEnd/>
            <a:tailEnd/>
          </a:ln>
        </p:spPr>
        <p:txBody>
          <a:bodyPr wrap="none" anchor="ctr"/>
          <a:lstStyle/>
          <a:p>
            <a:endParaRPr lang="en-US"/>
          </a:p>
        </p:txBody>
      </p:sp>
      <p:sp>
        <p:nvSpPr>
          <p:cNvPr id="67620" name="Line 36"/>
          <p:cNvSpPr>
            <a:spLocks noChangeShapeType="1"/>
          </p:cNvSpPr>
          <p:nvPr/>
        </p:nvSpPr>
        <p:spPr bwMode="auto">
          <a:xfrm flipV="1">
            <a:off x="7013575" y="4130675"/>
            <a:ext cx="438150" cy="85725"/>
          </a:xfrm>
          <a:prstGeom prst="line">
            <a:avLst/>
          </a:prstGeom>
          <a:noFill/>
          <a:ln w="19050">
            <a:solidFill>
              <a:schemeClr val="tx2"/>
            </a:solidFill>
            <a:round/>
            <a:headEnd type="triangle" w="med" len="med"/>
            <a:tailEnd/>
          </a:ln>
        </p:spPr>
        <p:txBody>
          <a:bodyPr/>
          <a:lstStyle/>
          <a:p>
            <a:endParaRPr lang="en-US"/>
          </a:p>
        </p:txBody>
      </p:sp>
      <p:sp>
        <p:nvSpPr>
          <p:cNvPr id="67621" name="Oval 37"/>
          <p:cNvSpPr>
            <a:spLocks noChangeArrowheads="1"/>
          </p:cNvSpPr>
          <p:nvPr/>
        </p:nvSpPr>
        <p:spPr bwMode="auto">
          <a:xfrm>
            <a:off x="7669213" y="2924175"/>
            <a:ext cx="576262" cy="504825"/>
          </a:xfrm>
          <a:prstGeom prst="ellipse">
            <a:avLst/>
          </a:prstGeom>
          <a:noFill/>
          <a:ln w="38100" algn="ctr">
            <a:solidFill>
              <a:schemeClr val="tx2"/>
            </a:solidFill>
            <a:round/>
            <a:headEnd/>
            <a:tailEnd/>
          </a:ln>
        </p:spPr>
        <p:txBody>
          <a:bodyPr wrap="none" anchor="ctr"/>
          <a:lstStyle/>
          <a:p>
            <a:endParaRPr lang="en-US"/>
          </a:p>
        </p:txBody>
      </p:sp>
      <p:sp>
        <p:nvSpPr>
          <p:cNvPr id="67622" name="Oval 38"/>
          <p:cNvSpPr>
            <a:spLocks noChangeArrowheads="1"/>
          </p:cNvSpPr>
          <p:nvPr/>
        </p:nvSpPr>
        <p:spPr bwMode="auto">
          <a:xfrm>
            <a:off x="5580063" y="3213100"/>
            <a:ext cx="576262" cy="504825"/>
          </a:xfrm>
          <a:prstGeom prst="ellipse">
            <a:avLst/>
          </a:prstGeom>
          <a:noFill/>
          <a:ln w="38100" algn="ctr">
            <a:solidFill>
              <a:schemeClr val="tx2"/>
            </a:solidFill>
            <a:round/>
            <a:headEnd/>
            <a:tailEnd/>
          </a:ln>
        </p:spPr>
        <p:txBody>
          <a:bodyPr wrap="none" anchor="ctr"/>
          <a:lstStyle/>
          <a:p>
            <a:endParaRPr lang="en-US"/>
          </a:p>
        </p:txBody>
      </p:sp>
      <p:sp>
        <p:nvSpPr>
          <p:cNvPr id="67623" name="Oval 39"/>
          <p:cNvSpPr>
            <a:spLocks noChangeArrowheads="1"/>
          </p:cNvSpPr>
          <p:nvPr/>
        </p:nvSpPr>
        <p:spPr bwMode="auto">
          <a:xfrm>
            <a:off x="5868988" y="2276475"/>
            <a:ext cx="576262" cy="504825"/>
          </a:xfrm>
          <a:prstGeom prst="ellipse">
            <a:avLst/>
          </a:prstGeom>
          <a:noFill/>
          <a:ln w="38100" algn="ctr">
            <a:solidFill>
              <a:schemeClr val="bg2"/>
            </a:solidFill>
            <a:round/>
            <a:headEnd/>
            <a:tailEnd/>
          </a:ln>
        </p:spPr>
        <p:txBody>
          <a:bodyPr wrap="none" anchor="ctr"/>
          <a:lstStyle/>
          <a:p>
            <a:endParaRPr lang="en-US"/>
          </a:p>
        </p:txBody>
      </p:sp>
      <p:sp>
        <p:nvSpPr>
          <p:cNvPr id="67624" name="Oval 40"/>
          <p:cNvSpPr>
            <a:spLocks noChangeArrowheads="1"/>
          </p:cNvSpPr>
          <p:nvPr/>
        </p:nvSpPr>
        <p:spPr bwMode="auto">
          <a:xfrm>
            <a:off x="6445250" y="4149725"/>
            <a:ext cx="576263" cy="504825"/>
          </a:xfrm>
          <a:prstGeom prst="ellipse">
            <a:avLst/>
          </a:prstGeom>
          <a:noFill/>
          <a:ln w="38100" algn="ctr">
            <a:solidFill>
              <a:schemeClr val="tx2"/>
            </a:solidFill>
            <a:round/>
            <a:headEnd/>
            <a:tailEnd/>
          </a:ln>
        </p:spPr>
        <p:txBody>
          <a:bodyPr wrap="none" anchor="ctr"/>
          <a:lstStyle/>
          <a:p>
            <a:endParaRPr lang="en-US"/>
          </a:p>
        </p:txBody>
      </p:sp>
      <p:sp>
        <p:nvSpPr>
          <p:cNvPr id="67625" name="Oval 41"/>
          <p:cNvSpPr>
            <a:spLocks noChangeArrowheads="1"/>
          </p:cNvSpPr>
          <p:nvPr/>
        </p:nvSpPr>
        <p:spPr bwMode="auto">
          <a:xfrm>
            <a:off x="7524750" y="3933825"/>
            <a:ext cx="576263" cy="504825"/>
          </a:xfrm>
          <a:prstGeom prst="ellipse">
            <a:avLst/>
          </a:prstGeom>
          <a:noFill/>
          <a:ln w="38100" algn="ctr">
            <a:solidFill>
              <a:schemeClr val="bg2"/>
            </a:solidFill>
            <a:round/>
            <a:headEnd/>
            <a:tailEnd/>
          </a:ln>
        </p:spPr>
        <p:txBody>
          <a:bodyPr wrap="none" anchor="ctr"/>
          <a:lstStyle/>
          <a:p>
            <a:endParaRPr lang="en-US"/>
          </a:p>
        </p:txBody>
      </p:sp>
      <p:sp>
        <p:nvSpPr>
          <p:cNvPr id="67626" name="Oval 42"/>
          <p:cNvSpPr>
            <a:spLocks noChangeArrowheads="1"/>
          </p:cNvSpPr>
          <p:nvPr/>
        </p:nvSpPr>
        <p:spPr bwMode="auto">
          <a:xfrm>
            <a:off x="6588125" y="3068638"/>
            <a:ext cx="576263" cy="504825"/>
          </a:xfrm>
          <a:prstGeom prst="ellipse">
            <a:avLst/>
          </a:prstGeom>
          <a:noFill/>
          <a:ln w="38100" algn="ctr">
            <a:solidFill>
              <a:schemeClr val="bg2"/>
            </a:solidFill>
            <a:round/>
            <a:headEnd/>
            <a:tailEnd/>
          </a:ln>
        </p:spPr>
        <p:txBody>
          <a:bodyPr wrap="none" anchor="ctr"/>
          <a:lstStyle/>
          <a:p>
            <a:endParaRPr lang="en-US"/>
          </a:p>
        </p:txBody>
      </p:sp>
      <p:sp>
        <p:nvSpPr>
          <p:cNvPr id="67627" name="Text Box 43"/>
          <p:cNvSpPr txBox="1">
            <a:spLocks noChangeArrowheads="1"/>
          </p:cNvSpPr>
          <p:nvPr/>
        </p:nvSpPr>
        <p:spPr bwMode="auto">
          <a:xfrm>
            <a:off x="6732588" y="1628775"/>
            <a:ext cx="931862" cy="517525"/>
          </a:xfrm>
          <a:prstGeom prst="rect">
            <a:avLst/>
          </a:prstGeom>
          <a:noFill/>
          <a:ln w="9525" algn="ctr">
            <a:noFill/>
            <a:miter lim="800000"/>
            <a:headEnd/>
            <a:tailEnd/>
          </a:ln>
        </p:spPr>
        <p:txBody>
          <a:bodyPr wrap="none">
            <a:spAutoFit/>
          </a:bodyPr>
          <a:lstStyle/>
          <a:p>
            <a:pPr algn="ctr">
              <a:spcBef>
                <a:spcPct val="0"/>
              </a:spcBef>
              <a:buSzTx/>
              <a:buFontTx/>
              <a:buNone/>
            </a:pPr>
            <a:r>
              <a:rPr lang="en-US" sz="1400" b="1" i="1">
                <a:solidFill>
                  <a:schemeClr val="tx2"/>
                </a:solidFill>
                <a:latin typeface="Arial" charset="0"/>
              </a:rPr>
              <a:t>Replying</a:t>
            </a:r>
          </a:p>
          <a:p>
            <a:pPr algn="ctr">
              <a:spcBef>
                <a:spcPct val="0"/>
              </a:spcBef>
              <a:buSzTx/>
              <a:buFontTx/>
              <a:buNone/>
            </a:pPr>
            <a:r>
              <a:rPr lang="en-US" sz="1400" b="1" i="1">
                <a:solidFill>
                  <a:schemeClr val="tx2"/>
                </a:solidFill>
                <a:latin typeface="Arial" charset="0"/>
              </a:rPr>
              <a:t>Node</a:t>
            </a:r>
          </a:p>
        </p:txBody>
      </p:sp>
      <p:sp>
        <p:nvSpPr>
          <p:cNvPr id="67628" name="Text Box 44"/>
          <p:cNvSpPr txBox="1">
            <a:spLocks noChangeArrowheads="1"/>
          </p:cNvSpPr>
          <p:nvPr/>
        </p:nvSpPr>
        <p:spPr bwMode="auto">
          <a:xfrm>
            <a:off x="5580063" y="1773238"/>
            <a:ext cx="1158875" cy="517525"/>
          </a:xfrm>
          <a:prstGeom prst="rect">
            <a:avLst/>
          </a:prstGeom>
          <a:noFill/>
          <a:ln w="9525" algn="ctr">
            <a:noFill/>
            <a:miter lim="800000"/>
            <a:headEnd/>
            <a:tailEnd/>
          </a:ln>
        </p:spPr>
        <p:txBody>
          <a:bodyPr wrap="none">
            <a:spAutoFit/>
          </a:bodyPr>
          <a:lstStyle/>
          <a:p>
            <a:pPr algn="ctr">
              <a:spcBef>
                <a:spcPct val="0"/>
              </a:spcBef>
              <a:buSzTx/>
              <a:buFontTx/>
              <a:buNone/>
            </a:pPr>
            <a:r>
              <a:rPr lang="en-US" sz="1400" b="1" i="1">
                <a:solidFill>
                  <a:schemeClr val="bg2"/>
                </a:solidFill>
                <a:latin typeface="Arial" charset="0"/>
              </a:rPr>
              <a:t>Overloaded</a:t>
            </a:r>
          </a:p>
          <a:p>
            <a:pPr algn="ctr">
              <a:spcBef>
                <a:spcPct val="0"/>
              </a:spcBef>
              <a:buSzTx/>
              <a:buFontTx/>
              <a:buNone/>
            </a:pPr>
            <a:r>
              <a:rPr lang="en-US" sz="1400" b="1" i="1">
                <a:solidFill>
                  <a:schemeClr val="bg2"/>
                </a:solidFill>
                <a:latin typeface="Arial" charset="0"/>
              </a:rPr>
              <a:t>Node</a:t>
            </a:r>
          </a:p>
        </p:txBody>
      </p:sp>
      <p:sp>
        <p:nvSpPr>
          <p:cNvPr id="67629" name="Line 45"/>
          <p:cNvSpPr>
            <a:spLocks noChangeShapeType="1"/>
          </p:cNvSpPr>
          <p:nvPr/>
        </p:nvSpPr>
        <p:spPr bwMode="auto">
          <a:xfrm flipH="1" flipV="1">
            <a:off x="6235700" y="3683000"/>
            <a:ext cx="301625" cy="342900"/>
          </a:xfrm>
          <a:prstGeom prst="line">
            <a:avLst/>
          </a:prstGeom>
          <a:noFill/>
          <a:ln w="19050">
            <a:solidFill>
              <a:schemeClr val="tx2"/>
            </a:solidFill>
            <a:round/>
            <a:headEnd type="triangle" w="med" len="med"/>
            <a:tailEnd/>
          </a:ln>
        </p:spPr>
        <p:txBody>
          <a:bodyPr/>
          <a:lstStyle/>
          <a:p>
            <a:endParaRPr lang="en-US"/>
          </a:p>
        </p:txBody>
      </p:sp>
      <p:sp>
        <p:nvSpPr>
          <p:cNvPr id="67630" name="Line 46"/>
          <p:cNvSpPr>
            <a:spLocks noChangeShapeType="1"/>
          </p:cNvSpPr>
          <p:nvPr/>
        </p:nvSpPr>
        <p:spPr bwMode="auto">
          <a:xfrm flipV="1">
            <a:off x="6040438" y="4408488"/>
            <a:ext cx="352425" cy="142875"/>
          </a:xfrm>
          <a:prstGeom prst="line">
            <a:avLst/>
          </a:prstGeom>
          <a:noFill/>
          <a:ln w="19050">
            <a:solidFill>
              <a:schemeClr val="tx2"/>
            </a:solidFill>
            <a:round/>
            <a:headEnd type="triangle" w="med" len="med"/>
            <a:tailEnd/>
          </a:ln>
        </p:spPr>
        <p:txBody>
          <a:bodyPr/>
          <a:lstStyle/>
          <a:p>
            <a:endParaRPr lang="en-US"/>
          </a:p>
        </p:txBody>
      </p:sp>
      <p:sp>
        <p:nvSpPr>
          <p:cNvPr id="47" name="46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i="1"/>
              <a:t>Gnutella:</a:t>
            </a:r>
            <a:r>
              <a:rPr lang="en-US"/>
              <a:t> Interesting Aspects</a:t>
            </a:r>
            <a:endParaRPr lang="en-AU"/>
          </a:p>
        </p:txBody>
      </p:sp>
      <p:sp>
        <p:nvSpPr>
          <p:cNvPr id="68611" name="Rectangle 3"/>
          <p:cNvSpPr>
            <a:spLocks noGrp="1" noChangeArrowheads="1"/>
          </p:cNvSpPr>
          <p:nvPr>
            <p:ph type="body" idx="1"/>
          </p:nvPr>
        </p:nvSpPr>
        <p:spPr/>
        <p:txBody>
          <a:bodyPr/>
          <a:lstStyle/>
          <a:p>
            <a:pPr eaLnBrk="1" hangingPunct="1"/>
            <a:r>
              <a:rPr lang="en-US" sz="1800" dirty="0"/>
              <a:t>Assumption: enough nodes exist so that </a:t>
            </a:r>
            <a:r>
              <a:rPr lang="en-US" dirty="0"/>
              <a:t>one slow node </a:t>
            </a:r>
            <a:r>
              <a:rPr lang="en-US" sz="1800" dirty="0"/>
              <a:t>can drop replies</a:t>
            </a:r>
          </a:p>
          <a:p>
            <a:pPr marL="692150" lvl="1" indent="-347663" eaLnBrk="1" hangingPunct="1"/>
            <a:r>
              <a:rPr lang="en-US" sz="1600" dirty="0"/>
              <a:t>Sub-assumption: can drop some correct answers as they are probably replicated</a:t>
            </a:r>
          </a:p>
          <a:p>
            <a:pPr marL="692150" lvl="1" indent="-347663" eaLnBrk="1" hangingPunct="1"/>
            <a:r>
              <a:rPr lang="en-US" sz="1600" dirty="0"/>
              <a:t>This builds a natural network topology (faster nodes process more messages and acts as hubs)</a:t>
            </a:r>
          </a:p>
          <a:p>
            <a:pPr marL="692150" lvl="1" indent="-347663" eaLnBrk="1" hangingPunct="1"/>
            <a:endParaRPr lang="en-US" sz="1600" dirty="0"/>
          </a:p>
          <a:p>
            <a:pPr eaLnBrk="1" hangingPunct="1"/>
            <a:r>
              <a:rPr lang="en-US" sz="1800" dirty="0"/>
              <a:t>No standard searching protocol</a:t>
            </a:r>
          </a:p>
          <a:p>
            <a:pPr marL="692150" lvl="1" indent="-347663" eaLnBrk="1" hangingPunct="1"/>
            <a:r>
              <a:rPr lang="en-US" sz="1600" dirty="0"/>
              <a:t>Every node can interpret requests differently</a:t>
            </a:r>
          </a:p>
          <a:p>
            <a:pPr eaLnBrk="1" hangingPunct="1"/>
            <a:endParaRPr lang="en-US" sz="1800" dirty="0"/>
          </a:p>
          <a:p>
            <a:pPr eaLnBrk="1" hangingPunct="1"/>
            <a:r>
              <a:rPr lang="en-US" sz="1800" dirty="0"/>
              <a:t>No guarantee that you will be able to reach every other node on the network</a:t>
            </a:r>
          </a:p>
          <a:p>
            <a:pPr marL="692150" lvl="1" indent="-347663" eaLnBrk="1" hangingPunct="1"/>
            <a:r>
              <a:rPr lang="en-US" sz="1600" dirty="0"/>
              <a:t>Horizon typically around 10,000 nodes</a:t>
            </a:r>
          </a:p>
          <a:p>
            <a:pPr marL="692150" lvl="1" indent="-347663" eaLnBrk="1" hangingPunct="1"/>
            <a:r>
              <a:rPr lang="en-US" sz="1600" dirty="0"/>
              <a:t>Not always the same 10,000 nodes</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i="1"/>
              <a:t>Gnutella:</a:t>
            </a:r>
            <a:r>
              <a:rPr lang="en-US"/>
              <a:t> Problems</a:t>
            </a:r>
            <a:endParaRPr lang="en-AU"/>
          </a:p>
        </p:txBody>
      </p:sp>
      <p:sp>
        <p:nvSpPr>
          <p:cNvPr id="69635" name="Rectangle 3"/>
          <p:cNvSpPr>
            <a:spLocks noGrp="1" noChangeArrowheads="1"/>
          </p:cNvSpPr>
          <p:nvPr>
            <p:ph type="body" idx="1"/>
          </p:nvPr>
        </p:nvSpPr>
        <p:spPr/>
        <p:txBody>
          <a:bodyPr/>
          <a:lstStyle/>
          <a:p>
            <a:pPr eaLnBrk="1" hangingPunct="1">
              <a:lnSpc>
                <a:spcPct val="90000"/>
              </a:lnSpc>
            </a:pPr>
            <a:r>
              <a:rPr lang="en-US" sz="2000"/>
              <a:t>24 hour survey showed:</a:t>
            </a:r>
          </a:p>
          <a:p>
            <a:pPr marL="692150" lvl="1" indent="-347663" eaLnBrk="1" hangingPunct="1">
              <a:lnSpc>
                <a:spcPct val="90000"/>
              </a:lnSpc>
            </a:pPr>
            <a:r>
              <a:rPr lang="en-US" sz="1800"/>
              <a:t>70% of people shared no files</a:t>
            </a:r>
          </a:p>
          <a:p>
            <a:pPr marL="692150" lvl="1" indent="-347663" eaLnBrk="1" hangingPunct="1">
              <a:lnSpc>
                <a:spcPct val="90000"/>
              </a:lnSpc>
            </a:pPr>
            <a:r>
              <a:rPr lang="en-US" sz="1800"/>
              <a:t>50% of search responses from top 1% of hosts</a:t>
            </a:r>
          </a:p>
          <a:p>
            <a:pPr marL="692150" lvl="1" indent="-347663" eaLnBrk="1" hangingPunct="1">
              <a:lnSpc>
                <a:spcPct val="90000"/>
              </a:lnSpc>
            </a:pPr>
            <a:r>
              <a:rPr lang="en-US" sz="1800"/>
              <a:t>Reverting to client/server</a:t>
            </a:r>
          </a:p>
          <a:p>
            <a:pPr marL="987425" lvl="2" indent="-293688" eaLnBrk="1" hangingPunct="1">
              <a:lnSpc>
                <a:spcPct val="90000"/>
              </a:lnSpc>
            </a:pPr>
            <a:r>
              <a:rPr lang="en-US" sz="1600"/>
              <a:t>Suddenly not so hard to shut down!</a:t>
            </a:r>
          </a:p>
          <a:p>
            <a:pPr marL="692150" lvl="1" indent="-347663" eaLnBrk="1" hangingPunct="1"/>
            <a:r>
              <a:rPr lang="en-US" sz="1800"/>
              <a:t>Verified hypotheses</a:t>
            </a:r>
          </a:p>
          <a:p>
            <a:pPr marL="987425" lvl="2" indent="-293688" eaLnBrk="1" hangingPunct="1"/>
            <a:r>
              <a:rPr lang="en-US" sz="1600"/>
              <a:t>H1: A significant portion of Gnutella peers are free riders</a:t>
            </a:r>
          </a:p>
          <a:p>
            <a:pPr marL="987425" lvl="2" indent="-293688" eaLnBrk="1" hangingPunct="1"/>
            <a:r>
              <a:rPr lang="en-US" sz="1600"/>
              <a:t>H2: Free riders are distributed evenly across domains</a:t>
            </a:r>
          </a:p>
          <a:p>
            <a:pPr marL="987425" lvl="2" indent="-293688" eaLnBrk="1" hangingPunct="1"/>
            <a:r>
              <a:rPr lang="en-US" sz="1600"/>
              <a:t>H3: Often hosts share files nobody is interested in</a:t>
            </a:r>
          </a:p>
          <a:p>
            <a:pPr eaLnBrk="1" hangingPunct="1">
              <a:lnSpc>
                <a:spcPct val="90000"/>
              </a:lnSpc>
            </a:pPr>
            <a:endParaRPr lang="en-US" sz="2000"/>
          </a:p>
          <a:p>
            <a:pPr eaLnBrk="1" hangingPunct="1">
              <a:lnSpc>
                <a:spcPct val="90000"/>
              </a:lnSpc>
            </a:pPr>
            <a:r>
              <a:rPr lang="en-US" sz="2000"/>
              <a:t>Non-standard implementation</a:t>
            </a:r>
          </a:p>
          <a:p>
            <a:pPr marL="692150" lvl="1" indent="-347663" eaLnBrk="1" hangingPunct="1">
              <a:lnSpc>
                <a:spcPct val="90000"/>
              </a:lnSpc>
            </a:pPr>
            <a:r>
              <a:rPr lang="en-US" sz="1800"/>
              <a:t>People implement their own Gnutella clients</a:t>
            </a:r>
          </a:p>
          <a:p>
            <a:pPr marL="692150" lvl="1" indent="-347663" eaLnBrk="1" hangingPunct="1">
              <a:lnSpc>
                <a:spcPct val="90000"/>
              </a:lnSpc>
            </a:pPr>
            <a:r>
              <a:rPr lang="en-US" sz="1800"/>
              <a:t>Some clients are dodgier than others</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i="1"/>
              <a:t>KaZaA:</a:t>
            </a:r>
            <a:r>
              <a:rPr lang="en-US"/>
              <a:t> </a:t>
            </a:r>
            <a:r>
              <a:rPr lang="en-US">
                <a:solidFill>
                  <a:srgbClr val="FF3300"/>
                </a:solidFill>
              </a:rPr>
              <a:t>Hybrid P2P</a:t>
            </a:r>
          </a:p>
        </p:txBody>
      </p:sp>
      <p:sp>
        <p:nvSpPr>
          <p:cNvPr id="70659" name="Rectangle 3"/>
          <p:cNvSpPr>
            <a:spLocks noGrp="1" noChangeArrowheads="1"/>
          </p:cNvSpPr>
          <p:nvPr>
            <p:ph type="body" idx="1"/>
          </p:nvPr>
        </p:nvSpPr>
        <p:spPr/>
        <p:txBody>
          <a:bodyPr/>
          <a:lstStyle/>
          <a:p>
            <a:pPr eaLnBrk="1" hangingPunct="1">
              <a:lnSpc>
                <a:spcPct val="90000"/>
              </a:lnSpc>
            </a:pPr>
            <a:r>
              <a:rPr lang="en-US" sz="2000"/>
              <a:t>More than 3 million peers online sharing over 3,000 TB</a:t>
            </a:r>
          </a:p>
          <a:p>
            <a:pPr lvl="1" eaLnBrk="1" hangingPunct="1">
              <a:lnSpc>
                <a:spcPct val="90000"/>
              </a:lnSpc>
            </a:pPr>
            <a:r>
              <a:rPr lang="en-US" sz="1800"/>
              <a:t>More popular than Napster ever was</a:t>
            </a:r>
          </a:p>
          <a:p>
            <a:pPr lvl="1" eaLnBrk="1" hangingPunct="1">
              <a:lnSpc>
                <a:spcPct val="90000"/>
              </a:lnSpc>
            </a:pPr>
            <a:r>
              <a:rPr lang="en-US" sz="1800"/>
              <a:t>More than 50% of Internet traffic</a:t>
            </a:r>
          </a:p>
          <a:p>
            <a:pPr lvl="1" eaLnBrk="1" hangingPunct="1">
              <a:lnSpc>
                <a:spcPct val="90000"/>
              </a:lnSpc>
            </a:pPr>
            <a:r>
              <a:rPr lang="en-US" sz="1800"/>
              <a:t>MP3s &amp; entire albums, videos, games</a:t>
            </a:r>
          </a:p>
          <a:p>
            <a:pPr eaLnBrk="1" hangingPunct="1">
              <a:lnSpc>
                <a:spcPct val="90000"/>
              </a:lnSpc>
            </a:pPr>
            <a:endParaRPr lang="en-US" sz="2000"/>
          </a:p>
          <a:p>
            <a:pPr eaLnBrk="1" hangingPunct="1">
              <a:lnSpc>
                <a:spcPct val="90000"/>
              </a:lnSpc>
            </a:pPr>
            <a:r>
              <a:rPr lang="en-US" sz="2000"/>
              <a:t>From user’s perspective, service like Google, but provides links to MP3s/videos rather than Web pages</a:t>
            </a:r>
          </a:p>
          <a:p>
            <a:pPr lvl="1" eaLnBrk="1" hangingPunct="1">
              <a:lnSpc>
                <a:spcPct val="90000"/>
              </a:lnSpc>
            </a:pPr>
            <a:r>
              <a:rPr lang="en-US" sz="1800"/>
              <a:t>Keyword search </a:t>
            </a:r>
            <a:r>
              <a:rPr lang="en-US" sz="1800">
                <a:cs typeface="Arial" charset="0"/>
              </a:rPr>
              <a:t>— user can specify</a:t>
            </a:r>
            <a:r>
              <a:rPr lang="en-US" sz="1800"/>
              <a:t> “up to </a:t>
            </a:r>
            <a:r>
              <a:rPr lang="en-US" sz="1800" i="1"/>
              <a:t>x</a:t>
            </a:r>
            <a:r>
              <a:rPr lang="en-US" sz="1800"/>
              <a:t>” results</a:t>
            </a:r>
          </a:p>
          <a:p>
            <a:pPr lvl="1" eaLnBrk="1" hangingPunct="1">
              <a:lnSpc>
                <a:spcPct val="90000"/>
              </a:lnSpc>
            </a:pPr>
            <a:r>
              <a:rPr lang="en-US" sz="1800"/>
              <a:t>Optional parallel downloading of files</a:t>
            </a:r>
          </a:p>
          <a:p>
            <a:pPr lvl="2" eaLnBrk="1" hangingPunct="1">
              <a:lnSpc>
                <a:spcPct val="90000"/>
              </a:lnSpc>
            </a:pPr>
            <a:r>
              <a:rPr lang="en-US" sz="1600"/>
              <a:t>Provides estimated download times</a:t>
            </a:r>
          </a:p>
          <a:p>
            <a:pPr lvl="1" eaLnBrk="1" hangingPunct="1">
              <a:lnSpc>
                <a:spcPct val="90000"/>
              </a:lnSpc>
            </a:pPr>
            <a:r>
              <a:rPr lang="en-US" sz="1800"/>
              <a:t>Automatically switches to new download server when current server becomes unavailable</a:t>
            </a:r>
          </a:p>
          <a:p>
            <a:pPr lvl="1" eaLnBrk="1" hangingPunct="1">
              <a:lnSpc>
                <a:spcPct val="90000"/>
              </a:lnSpc>
            </a:pPr>
            <a:r>
              <a:rPr lang="en-US" sz="1800"/>
              <a:t>User can configure max. simultaneous uploads/downloads</a:t>
            </a:r>
          </a:p>
          <a:p>
            <a:pPr lvl="1" eaLnBrk="1" hangingPunct="1">
              <a:lnSpc>
                <a:spcPct val="90000"/>
              </a:lnSpc>
            </a:pPr>
            <a:r>
              <a:rPr lang="en-US" sz="1800"/>
              <a:t>Queue management at server and client</a:t>
            </a:r>
          </a:p>
          <a:p>
            <a:pPr lvl="2" eaLnBrk="1" hangingPunct="1">
              <a:lnSpc>
                <a:spcPct val="90000"/>
              </a:lnSpc>
            </a:pPr>
            <a:r>
              <a:rPr lang="en-US" sz="1600"/>
              <a:t>Frequent uploaders can get priority in server queue</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p:txBody>
          <a:bodyPr/>
          <a:lstStyle/>
          <a:p>
            <a:r>
              <a:rPr lang="en-US"/>
              <a:t>Grid computing</a:t>
            </a:r>
          </a:p>
        </p:txBody>
      </p:sp>
      <p:sp>
        <p:nvSpPr>
          <p:cNvPr id="45059" name="Rectangle 2"/>
          <p:cNvSpPr>
            <a:spLocks noGrp="1" noChangeArrowheads="1"/>
          </p:cNvSpPr>
          <p:nvPr>
            <p:ph type="body" idx="1"/>
          </p:nvPr>
        </p:nvSpPr>
        <p:spPr/>
        <p:txBody>
          <a:bodyPr>
            <a:normAutofit/>
          </a:bodyPr>
          <a:lstStyle/>
          <a:p>
            <a:r>
              <a:rPr lang="en-US" dirty="0"/>
              <a:t>Analogy to the electrical power grid</a:t>
            </a:r>
          </a:p>
          <a:p>
            <a:pPr lvl="1"/>
            <a:r>
              <a:rPr lang="en-US" dirty="0"/>
              <a:t>One plugs, gets power, pays for what one gets</a:t>
            </a:r>
          </a:p>
          <a:p>
            <a:pPr lvl="2"/>
            <a:r>
              <a:rPr lang="en-US" dirty="0"/>
              <a:t>but does not need to know where the power is coming from</a:t>
            </a:r>
          </a:p>
          <a:p>
            <a:pPr lvl="1"/>
            <a:r>
              <a:rPr lang="en-US" dirty="0"/>
              <a:t>One can sell back some power to the network</a:t>
            </a:r>
          </a:p>
          <a:p>
            <a:endParaRPr lang="en-US" dirty="0"/>
          </a:p>
          <a:p>
            <a:r>
              <a:rPr lang="en-US" dirty="0"/>
              <a:t>Companies/labs aggregate their computing resources (data/computing clusters)</a:t>
            </a:r>
          </a:p>
          <a:p>
            <a:pPr lvl="1"/>
            <a:r>
              <a:rPr lang="en-US" dirty="0"/>
              <a:t>Usage on demand</a:t>
            </a:r>
          </a:p>
          <a:p>
            <a:endParaRPr lang="en-US" dirty="0"/>
          </a:p>
          <a:p>
            <a:r>
              <a:rPr lang="en-US" dirty="0"/>
              <a:t>Used for computationally intensive tasks</a:t>
            </a:r>
          </a:p>
          <a:p>
            <a:pPr lvl="1"/>
            <a:r>
              <a:rPr lang="en-US" dirty="0"/>
              <a:t>CERN collider experiments analysis</a:t>
            </a:r>
          </a:p>
          <a:p>
            <a:pPr lvl="1"/>
            <a:r>
              <a:rPr lang="en-US" dirty="0"/>
              <a:t>simulations: economics, weather forecast,</a:t>
            </a:r>
            <a:br>
              <a:rPr lang="en-US" dirty="0"/>
            </a:br>
            <a:r>
              <a:rPr lang="en-US" dirty="0"/>
              <a:t>biology, physics, etc.</a:t>
            </a:r>
            <a:br>
              <a:rPr lang="en-US" dirty="0"/>
            </a:br>
            <a:endParaRPr lang="en-US" dirty="0"/>
          </a:p>
        </p:txBody>
      </p:sp>
      <p:pic>
        <p:nvPicPr>
          <p:cNvPr id="45060" name="Picture 3"/>
          <p:cNvPicPr>
            <a:picLocks noChangeArrowheads="1"/>
          </p:cNvPicPr>
          <p:nvPr/>
        </p:nvPicPr>
        <p:blipFill>
          <a:blip r:embed="rId3" cstate="print"/>
          <a:srcRect/>
          <a:stretch>
            <a:fillRect/>
          </a:stretch>
        </p:blipFill>
        <p:spPr bwMode="auto">
          <a:xfrm>
            <a:off x="5613400" y="4622800"/>
            <a:ext cx="3429000" cy="1714500"/>
          </a:xfrm>
          <a:prstGeom prst="rect">
            <a:avLst/>
          </a:prstGeom>
          <a:noFill/>
          <a:ln w="12700">
            <a:noFill/>
            <a:miter lim="800000"/>
            <a:headEnd/>
            <a:tailEnd/>
          </a:ln>
        </p:spPr>
      </p:pic>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200"/>
                                        <p:tgtEl>
                                          <p:spTgt spid="450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fade">
                                      <p:cBhvr>
                                        <p:cTn id="10" dur="200"/>
                                        <p:tgtEl>
                                          <p:spTgt spid="4505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Effect transition="in" filter="fade">
                                      <p:cBhvr>
                                        <p:cTn id="13" dur="200"/>
                                        <p:tgtEl>
                                          <p:spTgt spid="4505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059">
                                            <p:txEl>
                                              <p:pRg st="3" end="3"/>
                                            </p:txEl>
                                          </p:spTgt>
                                        </p:tgtEl>
                                        <p:attrNameLst>
                                          <p:attrName>style.visibility</p:attrName>
                                        </p:attrNameLst>
                                      </p:cBhvr>
                                      <p:to>
                                        <p:strVal val="visible"/>
                                      </p:to>
                                    </p:set>
                                    <p:animEffect transition="in" filter="fade">
                                      <p:cBhvr>
                                        <p:cTn id="16" dur="200"/>
                                        <p:tgtEl>
                                          <p:spTgt spid="4505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059">
                                            <p:txEl>
                                              <p:pRg st="5" end="5"/>
                                            </p:txEl>
                                          </p:spTgt>
                                        </p:tgtEl>
                                        <p:attrNameLst>
                                          <p:attrName>style.visibility</p:attrName>
                                        </p:attrNameLst>
                                      </p:cBhvr>
                                      <p:to>
                                        <p:strVal val="visible"/>
                                      </p:to>
                                    </p:set>
                                    <p:animEffect transition="in" filter="fade">
                                      <p:cBhvr>
                                        <p:cTn id="21" dur="200"/>
                                        <p:tgtEl>
                                          <p:spTgt spid="45059">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059">
                                            <p:txEl>
                                              <p:pRg st="6" end="6"/>
                                            </p:txEl>
                                          </p:spTgt>
                                        </p:tgtEl>
                                        <p:attrNameLst>
                                          <p:attrName>style.visibility</p:attrName>
                                        </p:attrNameLst>
                                      </p:cBhvr>
                                      <p:to>
                                        <p:strVal val="visible"/>
                                      </p:to>
                                    </p:set>
                                    <p:animEffect transition="in" filter="fade">
                                      <p:cBhvr>
                                        <p:cTn id="24" dur="200"/>
                                        <p:tgtEl>
                                          <p:spTgt spid="45059">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059">
                                            <p:txEl>
                                              <p:pRg st="8" end="8"/>
                                            </p:txEl>
                                          </p:spTgt>
                                        </p:tgtEl>
                                        <p:attrNameLst>
                                          <p:attrName>style.visibility</p:attrName>
                                        </p:attrNameLst>
                                      </p:cBhvr>
                                      <p:to>
                                        <p:strVal val="visible"/>
                                      </p:to>
                                    </p:set>
                                    <p:animEffect transition="in" filter="fade">
                                      <p:cBhvr>
                                        <p:cTn id="27" dur="200"/>
                                        <p:tgtEl>
                                          <p:spTgt spid="45059">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059">
                                            <p:txEl>
                                              <p:pRg st="9" end="9"/>
                                            </p:txEl>
                                          </p:spTgt>
                                        </p:tgtEl>
                                        <p:attrNameLst>
                                          <p:attrName>style.visibility</p:attrName>
                                        </p:attrNameLst>
                                      </p:cBhvr>
                                      <p:to>
                                        <p:strVal val="visible"/>
                                      </p:to>
                                    </p:set>
                                    <p:animEffect transition="in" filter="fade">
                                      <p:cBhvr>
                                        <p:cTn id="30" dur="200"/>
                                        <p:tgtEl>
                                          <p:spTgt spid="45059">
                                            <p:txEl>
                                              <p:pRg st="9" end="9"/>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059">
                                            <p:txEl>
                                              <p:pRg st="10" end="10"/>
                                            </p:txEl>
                                          </p:spTgt>
                                        </p:tgtEl>
                                        <p:attrNameLst>
                                          <p:attrName>style.visibility</p:attrName>
                                        </p:attrNameLst>
                                      </p:cBhvr>
                                      <p:to>
                                        <p:strVal val="visible"/>
                                      </p:to>
                                    </p:set>
                                    <p:animEffect transition="in" filter="fade">
                                      <p:cBhvr>
                                        <p:cTn id="33" dur="200"/>
                                        <p:tgtEl>
                                          <p:spTgt spid="450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i="1"/>
              <a:t>KaZaA:</a:t>
            </a:r>
            <a:r>
              <a:rPr lang="en-US"/>
              <a:t> </a:t>
            </a:r>
            <a:r>
              <a:rPr lang="en-US">
                <a:solidFill>
                  <a:srgbClr val="FF3300"/>
                </a:solidFill>
              </a:rPr>
              <a:t>Hybrid P2P</a:t>
            </a:r>
          </a:p>
        </p:txBody>
      </p:sp>
      <p:sp>
        <p:nvSpPr>
          <p:cNvPr id="71683" name="Rectangle 3"/>
          <p:cNvSpPr>
            <a:spLocks noGrp="1" noChangeArrowheads="1"/>
          </p:cNvSpPr>
          <p:nvPr>
            <p:ph type="body" idx="1"/>
          </p:nvPr>
        </p:nvSpPr>
        <p:spPr/>
        <p:txBody>
          <a:bodyPr/>
          <a:lstStyle/>
          <a:p>
            <a:pPr eaLnBrk="1" hangingPunct="1"/>
            <a:r>
              <a:rPr lang="en-US" sz="2600"/>
              <a:t>Software</a:t>
            </a:r>
          </a:p>
          <a:p>
            <a:pPr marL="692150" lvl="1" indent="-347663" eaLnBrk="1" hangingPunct="1"/>
            <a:r>
              <a:rPr lang="en-US" sz="2400"/>
              <a:t>Proprietary</a:t>
            </a:r>
          </a:p>
          <a:p>
            <a:pPr marL="692150" lvl="1" indent="-347663" eaLnBrk="1" hangingPunct="1"/>
            <a:r>
              <a:rPr lang="en-US" sz="2400"/>
              <a:t>Files and control data encrypted</a:t>
            </a:r>
          </a:p>
          <a:p>
            <a:pPr marL="692150" lvl="1" indent="-347663" eaLnBrk="1" hangingPunct="1"/>
            <a:r>
              <a:rPr lang="en-US" sz="2400"/>
              <a:t>Everything in HTTP request and response messages</a:t>
            </a:r>
          </a:p>
          <a:p>
            <a:pPr eaLnBrk="1" hangingPunct="1"/>
            <a:endParaRPr lang="en-US" sz="2600"/>
          </a:p>
          <a:p>
            <a:pPr eaLnBrk="1" hangingPunct="1"/>
            <a:r>
              <a:rPr lang="en-US" sz="2600"/>
              <a:t>Architecture</a:t>
            </a:r>
          </a:p>
          <a:p>
            <a:pPr marL="692150" lvl="1" indent="-347663" eaLnBrk="1" hangingPunct="1"/>
            <a:r>
              <a:rPr lang="en-US" sz="2400"/>
              <a:t>Hierarchical</a:t>
            </a:r>
          </a:p>
          <a:p>
            <a:pPr marL="692150" lvl="1" indent="-347663" eaLnBrk="1" hangingPunct="1"/>
            <a:r>
              <a:rPr lang="en-US" sz="2400"/>
              <a:t>Cross between Napster and Gnutella</a:t>
            </a:r>
            <a:endParaRPr lang="en-US"/>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i="1"/>
              <a:t>KaZaA:</a:t>
            </a:r>
            <a:r>
              <a:rPr lang="en-US"/>
              <a:t> Architecture</a:t>
            </a:r>
          </a:p>
        </p:txBody>
      </p:sp>
      <p:sp>
        <p:nvSpPr>
          <p:cNvPr id="72707" name="Rectangle 3"/>
          <p:cNvSpPr>
            <a:spLocks noGrp="1" noChangeArrowheads="1"/>
          </p:cNvSpPr>
          <p:nvPr>
            <p:ph type="body" sz="half" idx="1"/>
          </p:nvPr>
        </p:nvSpPr>
        <p:spPr>
          <a:xfrm>
            <a:off x="536575" y="1600200"/>
            <a:ext cx="4586288" cy="4800600"/>
          </a:xfrm>
        </p:spPr>
        <p:txBody>
          <a:bodyPr/>
          <a:lstStyle/>
          <a:p>
            <a:pPr eaLnBrk="1" hangingPunct="1"/>
            <a:r>
              <a:rPr lang="en-US" sz="1800"/>
              <a:t>Each peer is either a supernode or is assigned to a supernode</a:t>
            </a:r>
          </a:p>
          <a:p>
            <a:pPr marL="692150" lvl="1" indent="-347663" eaLnBrk="1" hangingPunct="1"/>
            <a:r>
              <a:rPr lang="en-US" sz="1600"/>
              <a:t>Nodes with more bandwidth and that are more available are designated as supernodes</a:t>
            </a:r>
          </a:p>
          <a:p>
            <a:pPr marL="692150" lvl="1" indent="-347663" eaLnBrk="1" hangingPunct="1"/>
            <a:r>
              <a:rPr lang="en-US" sz="1600"/>
              <a:t>Each supernode knows about many other supernodes (almost mesh overlay)</a:t>
            </a:r>
          </a:p>
          <a:p>
            <a:pPr marL="692150" lvl="1" indent="-347663" eaLnBrk="1" hangingPunct="1"/>
            <a:r>
              <a:rPr lang="en-US" sz="1600"/>
              <a:t>Supernodes act as mini-Napster hubs tracking the content and IP addresses of their descendants</a:t>
            </a:r>
          </a:p>
          <a:p>
            <a:pPr marL="692150" lvl="1" indent="-347663" eaLnBrk="1" hangingPunct="1"/>
            <a:r>
              <a:rPr lang="en-US" sz="1600"/>
              <a:t>Guess: ~10,000 supernodes with 200-500 descendants each </a:t>
            </a:r>
          </a:p>
          <a:p>
            <a:pPr marL="692150" lvl="1" indent="-347663" eaLnBrk="1" hangingPunct="1"/>
            <a:r>
              <a:rPr lang="en-US" sz="1600"/>
              <a:t>Dedicated user authentication server and supernode list server</a:t>
            </a:r>
          </a:p>
        </p:txBody>
      </p:sp>
      <p:sp>
        <p:nvSpPr>
          <p:cNvPr id="72708" name="Line 4"/>
          <p:cNvSpPr>
            <a:spLocks noChangeShapeType="1"/>
          </p:cNvSpPr>
          <p:nvPr/>
        </p:nvSpPr>
        <p:spPr bwMode="auto">
          <a:xfrm flipH="1">
            <a:off x="6300788" y="2565400"/>
            <a:ext cx="0" cy="792163"/>
          </a:xfrm>
          <a:prstGeom prst="line">
            <a:avLst/>
          </a:prstGeom>
          <a:noFill/>
          <a:ln w="9525">
            <a:solidFill>
              <a:schemeClr val="tx1"/>
            </a:solidFill>
            <a:prstDash val="sysDot"/>
            <a:round/>
            <a:headEnd/>
            <a:tailEnd/>
          </a:ln>
        </p:spPr>
        <p:txBody>
          <a:bodyPr/>
          <a:lstStyle/>
          <a:p>
            <a:endParaRPr lang="en-US"/>
          </a:p>
        </p:txBody>
      </p:sp>
      <p:sp>
        <p:nvSpPr>
          <p:cNvPr id="72709" name="Line 5"/>
          <p:cNvSpPr>
            <a:spLocks noChangeShapeType="1"/>
          </p:cNvSpPr>
          <p:nvPr/>
        </p:nvSpPr>
        <p:spPr bwMode="auto">
          <a:xfrm flipH="1">
            <a:off x="5437188" y="3357563"/>
            <a:ext cx="863600" cy="287337"/>
          </a:xfrm>
          <a:prstGeom prst="line">
            <a:avLst/>
          </a:prstGeom>
          <a:noFill/>
          <a:ln w="9525">
            <a:solidFill>
              <a:schemeClr val="tx1"/>
            </a:solidFill>
            <a:prstDash val="sysDot"/>
            <a:round/>
            <a:headEnd/>
            <a:tailEnd/>
          </a:ln>
        </p:spPr>
        <p:txBody>
          <a:bodyPr/>
          <a:lstStyle/>
          <a:p>
            <a:endParaRPr lang="en-US"/>
          </a:p>
        </p:txBody>
      </p:sp>
      <p:sp>
        <p:nvSpPr>
          <p:cNvPr id="72710" name="Line 6"/>
          <p:cNvSpPr>
            <a:spLocks noChangeShapeType="1"/>
          </p:cNvSpPr>
          <p:nvPr/>
        </p:nvSpPr>
        <p:spPr bwMode="auto">
          <a:xfrm flipH="1">
            <a:off x="7956550" y="1989138"/>
            <a:ext cx="288925" cy="792162"/>
          </a:xfrm>
          <a:prstGeom prst="line">
            <a:avLst/>
          </a:prstGeom>
          <a:noFill/>
          <a:ln w="9525">
            <a:solidFill>
              <a:schemeClr val="tx1"/>
            </a:solidFill>
            <a:prstDash val="sysDot"/>
            <a:round/>
            <a:headEnd/>
            <a:tailEnd/>
          </a:ln>
        </p:spPr>
        <p:txBody>
          <a:bodyPr/>
          <a:lstStyle/>
          <a:p>
            <a:endParaRPr lang="en-US"/>
          </a:p>
        </p:txBody>
      </p:sp>
      <p:sp>
        <p:nvSpPr>
          <p:cNvPr id="72711" name="Line 7"/>
          <p:cNvSpPr>
            <a:spLocks noChangeShapeType="1"/>
          </p:cNvSpPr>
          <p:nvPr/>
        </p:nvSpPr>
        <p:spPr bwMode="auto">
          <a:xfrm>
            <a:off x="7596188" y="2133600"/>
            <a:ext cx="360362" cy="647700"/>
          </a:xfrm>
          <a:prstGeom prst="line">
            <a:avLst/>
          </a:prstGeom>
          <a:noFill/>
          <a:ln w="9525">
            <a:solidFill>
              <a:schemeClr val="tx1"/>
            </a:solidFill>
            <a:prstDash val="sysDot"/>
            <a:round/>
            <a:headEnd/>
            <a:tailEnd/>
          </a:ln>
        </p:spPr>
        <p:txBody>
          <a:bodyPr/>
          <a:lstStyle/>
          <a:p>
            <a:endParaRPr lang="en-US"/>
          </a:p>
        </p:txBody>
      </p:sp>
      <p:sp>
        <p:nvSpPr>
          <p:cNvPr id="72712" name="Line 8"/>
          <p:cNvSpPr>
            <a:spLocks noChangeShapeType="1"/>
          </p:cNvSpPr>
          <p:nvPr/>
        </p:nvSpPr>
        <p:spPr bwMode="auto">
          <a:xfrm flipH="1">
            <a:off x="6300788" y="2781300"/>
            <a:ext cx="1655762" cy="576263"/>
          </a:xfrm>
          <a:prstGeom prst="line">
            <a:avLst/>
          </a:prstGeom>
          <a:noFill/>
          <a:ln w="38100">
            <a:solidFill>
              <a:srgbClr val="CC3300"/>
            </a:solidFill>
            <a:prstDash val="sysDot"/>
            <a:round/>
            <a:headEnd/>
            <a:tailEnd/>
          </a:ln>
        </p:spPr>
        <p:txBody>
          <a:bodyPr/>
          <a:lstStyle/>
          <a:p>
            <a:endParaRPr lang="en-US"/>
          </a:p>
        </p:txBody>
      </p:sp>
      <p:sp>
        <p:nvSpPr>
          <p:cNvPr id="72713" name="Line 9"/>
          <p:cNvSpPr>
            <a:spLocks noChangeShapeType="1"/>
          </p:cNvSpPr>
          <p:nvPr/>
        </p:nvSpPr>
        <p:spPr bwMode="auto">
          <a:xfrm flipH="1" flipV="1">
            <a:off x="6300788" y="3357563"/>
            <a:ext cx="1152525" cy="647700"/>
          </a:xfrm>
          <a:prstGeom prst="line">
            <a:avLst/>
          </a:prstGeom>
          <a:noFill/>
          <a:ln w="38100">
            <a:solidFill>
              <a:srgbClr val="CC3300"/>
            </a:solidFill>
            <a:prstDash val="sysDot"/>
            <a:round/>
            <a:headEnd/>
            <a:tailEnd/>
          </a:ln>
        </p:spPr>
        <p:txBody>
          <a:bodyPr/>
          <a:lstStyle/>
          <a:p>
            <a:endParaRPr lang="en-US"/>
          </a:p>
        </p:txBody>
      </p:sp>
      <p:sp>
        <p:nvSpPr>
          <p:cNvPr id="72714" name="Line 10"/>
          <p:cNvSpPr>
            <a:spLocks noChangeShapeType="1"/>
          </p:cNvSpPr>
          <p:nvPr/>
        </p:nvSpPr>
        <p:spPr bwMode="auto">
          <a:xfrm flipH="1">
            <a:off x="7453313" y="2781300"/>
            <a:ext cx="503237" cy="1223963"/>
          </a:xfrm>
          <a:prstGeom prst="line">
            <a:avLst/>
          </a:prstGeom>
          <a:noFill/>
          <a:ln w="38100">
            <a:solidFill>
              <a:srgbClr val="CC3300"/>
            </a:solidFill>
            <a:prstDash val="sysDot"/>
            <a:round/>
            <a:headEnd/>
            <a:tailEnd/>
          </a:ln>
        </p:spPr>
        <p:txBody>
          <a:bodyPr/>
          <a:lstStyle/>
          <a:p>
            <a:endParaRPr lang="en-US"/>
          </a:p>
        </p:txBody>
      </p:sp>
      <p:sp>
        <p:nvSpPr>
          <p:cNvPr id="72715" name="Line 11"/>
          <p:cNvSpPr>
            <a:spLocks noChangeShapeType="1"/>
          </p:cNvSpPr>
          <p:nvPr/>
        </p:nvSpPr>
        <p:spPr bwMode="auto">
          <a:xfrm flipH="1">
            <a:off x="5795963" y="3357563"/>
            <a:ext cx="504825" cy="792162"/>
          </a:xfrm>
          <a:prstGeom prst="line">
            <a:avLst/>
          </a:prstGeom>
          <a:noFill/>
          <a:ln w="9525">
            <a:solidFill>
              <a:schemeClr val="tx1"/>
            </a:solidFill>
            <a:prstDash val="sysDot"/>
            <a:round/>
            <a:headEnd/>
            <a:tailEnd/>
          </a:ln>
        </p:spPr>
        <p:txBody>
          <a:bodyPr/>
          <a:lstStyle/>
          <a:p>
            <a:endParaRPr lang="en-US"/>
          </a:p>
        </p:txBody>
      </p:sp>
      <p:sp>
        <p:nvSpPr>
          <p:cNvPr id="72716" name="Line 12"/>
          <p:cNvSpPr>
            <a:spLocks noChangeShapeType="1"/>
          </p:cNvSpPr>
          <p:nvPr/>
        </p:nvSpPr>
        <p:spPr bwMode="auto">
          <a:xfrm flipH="1" flipV="1">
            <a:off x="5508625" y="2997200"/>
            <a:ext cx="792163" cy="360363"/>
          </a:xfrm>
          <a:prstGeom prst="line">
            <a:avLst/>
          </a:prstGeom>
          <a:noFill/>
          <a:ln w="9525">
            <a:solidFill>
              <a:schemeClr val="tx1"/>
            </a:solidFill>
            <a:prstDash val="sysDot"/>
            <a:round/>
            <a:headEnd/>
            <a:tailEnd/>
          </a:ln>
        </p:spPr>
        <p:txBody>
          <a:bodyPr/>
          <a:lstStyle/>
          <a:p>
            <a:endParaRPr lang="en-US"/>
          </a:p>
        </p:txBody>
      </p:sp>
      <p:sp>
        <p:nvSpPr>
          <p:cNvPr id="72717" name="Line 13"/>
          <p:cNvSpPr>
            <a:spLocks noChangeShapeType="1"/>
          </p:cNvSpPr>
          <p:nvPr/>
        </p:nvSpPr>
        <p:spPr bwMode="auto">
          <a:xfrm flipH="1">
            <a:off x="7956550" y="2493963"/>
            <a:ext cx="863600" cy="287337"/>
          </a:xfrm>
          <a:prstGeom prst="line">
            <a:avLst/>
          </a:prstGeom>
          <a:noFill/>
          <a:ln w="9525">
            <a:solidFill>
              <a:schemeClr val="tx1"/>
            </a:solidFill>
            <a:prstDash val="sysDot"/>
            <a:round/>
            <a:headEnd/>
            <a:tailEnd/>
          </a:ln>
        </p:spPr>
        <p:txBody>
          <a:bodyPr/>
          <a:lstStyle/>
          <a:p>
            <a:endParaRPr lang="en-US"/>
          </a:p>
        </p:txBody>
      </p:sp>
      <p:sp>
        <p:nvSpPr>
          <p:cNvPr id="72718" name="Line 14"/>
          <p:cNvSpPr>
            <a:spLocks noChangeShapeType="1"/>
          </p:cNvSpPr>
          <p:nvPr/>
        </p:nvSpPr>
        <p:spPr bwMode="auto">
          <a:xfrm flipH="1" flipV="1">
            <a:off x="7956550" y="2781300"/>
            <a:ext cx="863600" cy="431800"/>
          </a:xfrm>
          <a:prstGeom prst="line">
            <a:avLst/>
          </a:prstGeom>
          <a:noFill/>
          <a:ln w="9525">
            <a:solidFill>
              <a:schemeClr val="tx1"/>
            </a:solidFill>
            <a:prstDash val="sysDot"/>
            <a:round/>
            <a:headEnd/>
            <a:tailEnd/>
          </a:ln>
        </p:spPr>
        <p:txBody>
          <a:bodyPr/>
          <a:lstStyle/>
          <a:p>
            <a:endParaRPr lang="en-US"/>
          </a:p>
        </p:txBody>
      </p:sp>
      <p:sp>
        <p:nvSpPr>
          <p:cNvPr id="72719" name="Line 15"/>
          <p:cNvSpPr>
            <a:spLocks noChangeShapeType="1"/>
          </p:cNvSpPr>
          <p:nvPr/>
        </p:nvSpPr>
        <p:spPr bwMode="auto">
          <a:xfrm flipH="1">
            <a:off x="7453313" y="3933825"/>
            <a:ext cx="935037" cy="71438"/>
          </a:xfrm>
          <a:prstGeom prst="line">
            <a:avLst/>
          </a:prstGeom>
          <a:noFill/>
          <a:ln w="9525">
            <a:solidFill>
              <a:schemeClr val="tx1"/>
            </a:solidFill>
            <a:prstDash val="sysDot"/>
            <a:round/>
            <a:headEnd/>
            <a:tailEnd/>
          </a:ln>
        </p:spPr>
        <p:txBody>
          <a:bodyPr/>
          <a:lstStyle/>
          <a:p>
            <a:endParaRPr lang="en-US"/>
          </a:p>
        </p:txBody>
      </p:sp>
      <p:sp>
        <p:nvSpPr>
          <p:cNvPr id="72720" name="Line 16"/>
          <p:cNvSpPr>
            <a:spLocks noChangeShapeType="1"/>
          </p:cNvSpPr>
          <p:nvPr/>
        </p:nvSpPr>
        <p:spPr bwMode="auto">
          <a:xfrm flipH="1" flipV="1">
            <a:off x="7453313" y="4005263"/>
            <a:ext cx="792162" cy="576262"/>
          </a:xfrm>
          <a:prstGeom prst="line">
            <a:avLst/>
          </a:prstGeom>
          <a:noFill/>
          <a:ln w="9525">
            <a:solidFill>
              <a:schemeClr val="tx1"/>
            </a:solidFill>
            <a:prstDash val="sysDot"/>
            <a:round/>
            <a:headEnd/>
            <a:tailEnd/>
          </a:ln>
        </p:spPr>
        <p:txBody>
          <a:bodyPr/>
          <a:lstStyle/>
          <a:p>
            <a:endParaRPr lang="en-US"/>
          </a:p>
        </p:txBody>
      </p:sp>
      <p:sp>
        <p:nvSpPr>
          <p:cNvPr id="72721" name="Line 17"/>
          <p:cNvSpPr>
            <a:spLocks noChangeShapeType="1"/>
          </p:cNvSpPr>
          <p:nvPr/>
        </p:nvSpPr>
        <p:spPr bwMode="auto">
          <a:xfrm flipH="1" flipV="1">
            <a:off x="7453313" y="4005263"/>
            <a:ext cx="142875" cy="936625"/>
          </a:xfrm>
          <a:prstGeom prst="line">
            <a:avLst/>
          </a:prstGeom>
          <a:noFill/>
          <a:ln w="9525">
            <a:solidFill>
              <a:schemeClr val="tx1"/>
            </a:solidFill>
            <a:prstDash val="sysDot"/>
            <a:round/>
            <a:headEnd/>
            <a:tailEnd/>
          </a:ln>
        </p:spPr>
        <p:txBody>
          <a:bodyPr/>
          <a:lstStyle/>
          <a:p>
            <a:endParaRPr lang="en-US"/>
          </a:p>
        </p:txBody>
      </p:sp>
      <p:sp>
        <p:nvSpPr>
          <p:cNvPr id="72722" name="Line 18"/>
          <p:cNvSpPr>
            <a:spLocks noChangeShapeType="1"/>
          </p:cNvSpPr>
          <p:nvPr/>
        </p:nvSpPr>
        <p:spPr bwMode="auto">
          <a:xfrm flipV="1">
            <a:off x="6948488" y="4005263"/>
            <a:ext cx="504825" cy="792162"/>
          </a:xfrm>
          <a:prstGeom prst="line">
            <a:avLst/>
          </a:prstGeom>
          <a:noFill/>
          <a:ln w="9525">
            <a:solidFill>
              <a:schemeClr val="tx1"/>
            </a:solidFill>
            <a:prstDash val="sysDot"/>
            <a:round/>
            <a:headEnd/>
            <a:tailEnd/>
          </a:ln>
        </p:spPr>
        <p:txBody>
          <a:bodyPr/>
          <a:lstStyle/>
          <a:p>
            <a:endParaRPr lang="en-US"/>
          </a:p>
        </p:txBody>
      </p:sp>
      <p:pic>
        <p:nvPicPr>
          <p:cNvPr id="352275" name="Picture 19" descr="BS00334_"/>
          <p:cNvPicPr>
            <a:picLocks noChangeAspect="1" noChangeArrowheads="1"/>
          </p:cNvPicPr>
          <p:nvPr/>
        </p:nvPicPr>
        <p:blipFill>
          <a:blip r:embed="rId2" cstate="print"/>
          <a:srcRect/>
          <a:stretch>
            <a:fillRect/>
          </a:stretch>
        </p:blipFill>
        <p:spPr bwMode="auto">
          <a:xfrm>
            <a:off x="5580063" y="4005263"/>
            <a:ext cx="360362" cy="328612"/>
          </a:xfrm>
          <a:prstGeom prst="rect">
            <a:avLst/>
          </a:prstGeom>
          <a:noFill/>
          <a:effectLst>
            <a:outerShdw dist="35921" dir="2700000" algn="ctr" rotWithShape="0">
              <a:srgbClr val="808080"/>
            </a:outerShdw>
          </a:effectLst>
        </p:spPr>
      </p:pic>
      <p:pic>
        <p:nvPicPr>
          <p:cNvPr id="352276" name="Picture 20" descr="BS00334_"/>
          <p:cNvPicPr>
            <a:picLocks noChangeAspect="1" noChangeArrowheads="1"/>
          </p:cNvPicPr>
          <p:nvPr/>
        </p:nvPicPr>
        <p:blipFill>
          <a:blip r:embed="rId2" cstate="print"/>
          <a:srcRect/>
          <a:stretch>
            <a:fillRect/>
          </a:stretch>
        </p:blipFill>
        <p:spPr bwMode="auto">
          <a:xfrm>
            <a:off x="5221288" y="3502025"/>
            <a:ext cx="360362" cy="328613"/>
          </a:xfrm>
          <a:prstGeom prst="rect">
            <a:avLst/>
          </a:prstGeom>
          <a:noFill/>
          <a:effectLst>
            <a:outerShdw dist="35921" dir="2700000" algn="ctr" rotWithShape="0">
              <a:srgbClr val="808080"/>
            </a:outerShdw>
          </a:effectLst>
        </p:spPr>
      </p:pic>
      <p:pic>
        <p:nvPicPr>
          <p:cNvPr id="352277" name="Picture 21" descr="BS00334_"/>
          <p:cNvPicPr>
            <a:picLocks noChangeAspect="1" noChangeArrowheads="1"/>
          </p:cNvPicPr>
          <p:nvPr/>
        </p:nvPicPr>
        <p:blipFill>
          <a:blip r:embed="rId2" cstate="print"/>
          <a:srcRect/>
          <a:stretch>
            <a:fillRect/>
          </a:stretch>
        </p:blipFill>
        <p:spPr bwMode="auto">
          <a:xfrm>
            <a:off x="6084888" y="2420938"/>
            <a:ext cx="360362" cy="328612"/>
          </a:xfrm>
          <a:prstGeom prst="rect">
            <a:avLst/>
          </a:prstGeom>
          <a:noFill/>
          <a:effectLst>
            <a:outerShdw dist="35921" dir="2700000" algn="ctr" rotWithShape="0">
              <a:srgbClr val="808080"/>
            </a:outerShdw>
          </a:effectLst>
        </p:spPr>
      </p:pic>
      <p:pic>
        <p:nvPicPr>
          <p:cNvPr id="352278" name="Picture 22" descr="BS00334_"/>
          <p:cNvPicPr>
            <a:picLocks noChangeAspect="1" noChangeArrowheads="1"/>
          </p:cNvPicPr>
          <p:nvPr/>
        </p:nvPicPr>
        <p:blipFill>
          <a:blip r:embed="rId2" cstate="print"/>
          <a:srcRect/>
          <a:stretch>
            <a:fillRect/>
          </a:stretch>
        </p:blipFill>
        <p:spPr bwMode="auto">
          <a:xfrm>
            <a:off x="5292725" y="2852738"/>
            <a:ext cx="360363" cy="328612"/>
          </a:xfrm>
          <a:prstGeom prst="rect">
            <a:avLst/>
          </a:prstGeom>
          <a:noFill/>
          <a:effectLst>
            <a:outerShdw dist="35921" dir="2700000" algn="ctr" rotWithShape="0">
              <a:srgbClr val="808080"/>
            </a:outerShdw>
          </a:effectLst>
        </p:spPr>
      </p:pic>
      <p:pic>
        <p:nvPicPr>
          <p:cNvPr id="352279" name="Picture 23" descr="BS00334_"/>
          <p:cNvPicPr>
            <a:picLocks noChangeAspect="1" noChangeArrowheads="1"/>
          </p:cNvPicPr>
          <p:nvPr/>
        </p:nvPicPr>
        <p:blipFill>
          <a:blip r:embed="rId2" cstate="print"/>
          <a:srcRect/>
          <a:stretch>
            <a:fillRect/>
          </a:stretch>
        </p:blipFill>
        <p:spPr bwMode="auto">
          <a:xfrm>
            <a:off x="5940425" y="3070225"/>
            <a:ext cx="649288" cy="592138"/>
          </a:xfrm>
          <a:prstGeom prst="rect">
            <a:avLst/>
          </a:prstGeom>
          <a:noFill/>
          <a:effectLst>
            <a:outerShdw dist="35921" dir="2700000" algn="ctr" rotWithShape="0">
              <a:srgbClr val="808080"/>
            </a:outerShdw>
          </a:effectLst>
        </p:spPr>
      </p:pic>
      <p:pic>
        <p:nvPicPr>
          <p:cNvPr id="352280" name="Picture 24" descr="BS00334_"/>
          <p:cNvPicPr>
            <a:picLocks noChangeAspect="1" noChangeArrowheads="1"/>
          </p:cNvPicPr>
          <p:nvPr/>
        </p:nvPicPr>
        <p:blipFill>
          <a:blip r:embed="rId2" cstate="print"/>
          <a:srcRect/>
          <a:stretch>
            <a:fillRect/>
          </a:stretch>
        </p:blipFill>
        <p:spPr bwMode="auto">
          <a:xfrm>
            <a:off x="7596188" y="2493963"/>
            <a:ext cx="649287" cy="592137"/>
          </a:xfrm>
          <a:prstGeom prst="rect">
            <a:avLst/>
          </a:prstGeom>
          <a:noFill/>
          <a:effectLst>
            <a:outerShdw dist="35921" dir="2700000" algn="ctr" rotWithShape="0">
              <a:srgbClr val="808080"/>
            </a:outerShdw>
          </a:effectLst>
        </p:spPr>
      </p:pic>
      <p:pic>
        <p:nvPicPr>
          <p:cNvPr id="352281" name="Picture 25" descr="BS00334_"/>
          <p:cNvPicPr>
            <a:picLocks noChangeAspect="1" noChangeArrowheads="1"/>
          </p:cNvPicPr>
          <p:nvPr/>
        </p:nvPicPr>
        <p:blipFill>
          <a:blip r:embed="rId2" cstate="print"/>
          <a:srcRect/>
          <a:stretch>
            <a:fillRect/>
          </a:stretch>
        </p:blipFill>
        <p:spPr bwMode="auto">
          <a:xfrm>
            <a:off x="7092950" y="3717925"/>
            <a:ext cx="649288" cy="592138"/>
          </a:xfrm>
          <a:prstGeom prst="rect">
            <a:avLst/>
          </a:prstGeom>
          <a:noFill/>
          <a:effectLst>
            <a:outerShdw dist="35921" dir="2700000" algn="ctr" rotWithShape="0">
              <a:srgbClr val="808080"/>
            </a:outerShdw>
          </a:effectLst>
        </p:spPr>
      </p:pic>
      <p:pic>
        <p:nvPicPr>
          <p:cNvPr id="352282" name="Picture 26" descr="BS00334_"/>
          <p:cNvPicPr>
            <a:picLocks noChangeAspect="1" noChangeArrowheads="1"/>
          </p:cNvPicPr>
          <p:nvPr/>
        </p:nvPicPr>
        <p:blipFill>
          <a:blip r:embed="rId2" cstate="print"/>
          <a:srcRect/>
          <a:stretch>
            <a:fillRect/>
          </a:stretch>
        </p:blipFill>
        <p:spPr bwMode="auto">
          <a:xfrm>
            <a:off x="7380288" y="1989138"/>
            <a:ext cx="360362" cy="328612"/>
          </a:xfrm>
          <a:prstGeom prst="rect">
            <a:avLst/>
          </a:prstGeom>
          <a:noFill/>
          <a:effectLst>
            <a:outerShdw dist="35921" dir="2700000" algn="ctr" rotWithShape="0">
              <a:srgbClr val="808080"/>
            </a:outerShdw>
          </a:effectLst>
        </p:spPr>
      </p:pic>
      <p:pic>
        <p:nvPicPr>
          <p:cNvPr id="352283" name="Picture 27" descr="BS00334_"/>
          <p:cNvPicPr>
            <a:picLocks noChangeAspect="1" noChangeArrowheads="1"/>
          </p:cNvPicPr>
          <p:nvPr/>
        </p:nvPicPr>
        <p:blipFill>
          <a:blip r:embed="rId2" cstate="print"/>
          <a:srcRect/>
          <a:stretch>
            <a:fillRect/>
          </a:stretch>
        </p:blipFill>
        <p:spPr bwMode="auto">
          <a:xfrm>
            <a:off x="8029575" y="1844675"/>
            <a:ext cx="360363" cy="328613"/>
          </a:xfrm>
          <a:prstGeom prst="rect">
            <a:avLst/>
          </a:prstGeom>
          <a:noFill/>
          <a:effectLst>
            <a:outerShdw dist="35921" dir="2700000" algn="ctr" rotWithShape="0">
              <a:srgbClr val="808080"/>
            </a:outerShdw>
          </a:effectLst>
        </p:spPr>
      </p:pic>
      <p:pic>
        <p:nvPicPr>
          <p:cNvPr id="352284" name="Picture 28" descr="BS00334_"/>
          <p:cNvPicPr>
            <a:picLocks noChangeAspect="1" noChangeArrowheads="1"/>
          </p:cNvPicPr>
          <p:nvPr/>
        </p:nvPicPr>
        <p:blipFill>
          <a:blip r:embed="rId2" cstate="print"/>
          <a:srcRect/>
          <a:stretch>
            <a:fillRect/>
          </a:stretch>
        </p:blipFill>
        <p:spPr bwMode="auto">
          <a:xfrm>
            <a:off x="8604250" y="2349500"/>
            <a:ext cx="360363" cy="328613"/>
          </a:xfrm>
          <a:prstGeom prst="rect">
            <a:avLst/>
          </a:prstGeom>
          <a:noFill/>
          <a:effectLst>
            <a:outerShdw dist="35921" dir="2700000" algn="ctr" rotWithShape="0">
              <a:srgbClr val="808080"/>
            </a:outerShdw>
          </a:effectLst>
        </p:spPr>
      </p:pic>
      <p:pic>
        <p:nvPicPr>
          <p:cNvPr id="352285" name="Picture 29" descr="BS00334_"/>
          <p:cNvPicPr>
            <a:picLocks noChangeAspect="1" noChangeArrowheads="1"/>
          </p:cNvPicPr>
          <p:nvPr/>
        </p:nvPicPr>
        <p:blipFill>
          <a:blip r:embed="rId2" cstate="print"/>
          <a:srcRect/>
          <a:stretch>
            <a:fillRect/>
          </a:stretch>
        </p:blipFill>
        <p:spPr bwMode="auto">
          <a:xfrm>
            <a:off x="8604250" y="3070225"/>
            <a:ext cx="360363" cy="328613"/>
          </a:xfrm>
          <a:prstGeom prst="rect">
            <a:avLst/>
          </a:prstGeom>
          <a:noFill/>
          <a:effectLst>
            <a:outerShdw dist="35921" dir="2700000" algn="ctr" rotWithShape="0">
              <a:srgbClr val="808080"/>
            </a:outerShdw>
          </a:effectLst>
        </p:spPr>
      </p:pic>
      <p:pic>
        <p:nvPicPr>
          <p:cNvPr id="352286" name="Picture 30" descr="BS00334_"/>
          <p:cNvPicPr>
            <a:picLocks noChangeAspect="1" noChangeArrowheads="1"/>
          </p:cNvPicPr>
          <p:nvPr/>
        </p:nvPicPr>
        <p:blipFill>
          <a:blip r:embed="rId2" cstate="print"/>
          <a:srcRect/>
          <a:stretch>
            <a:fillRect/>
          </a:stretch>
        </p:blipFill>
        <p:spPr bwMode="auto">
          <a:xfrm>
            <a:off x="8172450" y="3789363"/>
            <a:ext cx="360363" cy="328612"/>
          </a:xfrm>
          <a:prstGeom prst="rect">
            <a:avLst/>
          </a:prstGeom>
          <a:noFill/>
          <a:effectLst>
            <a:outerShdw dist="35921" dir="2700000" algn="ctr" rotWithShape="0">
              <a:srgbClr val="808080"/>
            </a:outerShdw>
          </a:effectLst>
        </p:spPr>
      </p:pic>
      <p:pic>
        <p:nvPicPr>
          <p:cNvPr id="352287" name="Picture 31" descr="BS00334_"/>
          <p:cNvPicPr>
            <a:picLocks noChangeAspect="1" noChangeArrowheads="1"/>
          </p:cNvPicPr>
          <p:nvPr/>
        </p:nvPicPr>
        <p:blipFill>
          <a:blip r:embed="rId2" cstate="print"/>
          <a:srcRect/>
          <a:stretch>
            <a:fillRect/>
          </a:stretch>
        </p:blipFill>
        <p:spPr bwMode="auto">
          <a:xfrm>
            <a:off x="8029575" y="4437063"/>
            <a:ext cx="360363" cy="328612"/>
          </a:xfrm>
          <a:prstGeom prst="rect">
            <a:avLst/>
          </a:prstGeom>
          <a:noFill/>
          <a:effectLst>
            <a:outerShdw dist="35921" dir="2700000" algn="ctr" rotWithShape="0">
              <a:srgbClr val="808080"/>
            </a:outerShdw>
          </a:effectLst>
        </p:spPr>
      </p:pic>
      <p:pic>
        <p:nvPicPr>
          <p:cNvPr id="352288" name="Picture 32" descr="BS00334_"/>
          <p:cNvPicPr>
            <a:picLocks noChangeAspect="1" noChangeArrowheads="1"/>
          </p:cNvPicPr>
          <p:nvPr/>
        </p:nvPicPr>
        <p:blipFill>
          <a:blip r:embed="rId2" cstate="print"/>
          <a:srcRect/>
          <a:stretch>
            <a:fillRect/>
          </a:stretch>
        </p:blipFill>
        <p:spPr bwMode="auto">
          <a:xfrm>
            <a:off x="7380288" y="4797425"/>
            <a:ext cx="360362" cy="328613"/>
          </a:xfrm>
          <a:prstGeom prst="rect">
            <a:avLst/>
          </a:prstGeom>
          <a:noFill/>
          <a:effectLst>
            <a:outerShdw dist="35921" dir="2700000" algn="ctr" rotWithShape="0">
              <a:srgbClr val="808080"/>
            </a:outerShdw>
          </a:effectLst>
        </p:spPr>
      </p:pic>
      <p:pic>
        <p:nvPicPr>
          <p:cNvPr id="352289" name="Picture 33" descr="BS00334_"/>
          <p:cNvPicPr>
            <a:picLocks noChangeAspect="1" noChangeArrowheads="1"/>
          </p:cNvPicPr>
          <p:nvPr/>
        </p:nvPicPr>
        <p:blipFill>
          <a:blip r:embed="rId2" cstate="print"/>
          <a:srcRect/>
          <a:stretch>
            <a:fillRect/>
          </a:stretch>
        </p:blipFill>
        <p:spPr bwMode="auto">
          <a:xfrm>
            <a:off x="6732588" y="4652963"/>
            <a:ext cx="360362" cy="328612"/>
          </a:xfrm>
          <a:prstGeom prst="rect">
            <a:avLst/>
          </a:prstGeom>
          <a:noFill/>
          <a:effectLst>
            <a:outerShdw dist="35921" dir="2700000" algn="ctr" rotWithShape="0">
              <a:srgbClr val="808080"/>
            </a:outerShdw>
          </a:effectLst>
        </p:spPr>
      </p:pic>
      <p:sp>
        <p:nvSpPr>
          <p:cNvPr id="72738" name="Text Box 34"/>
          <p:cNvSpPr txBox="1">
            <a:spLocks noChangeArrowheads="1"/>
          </p:cNvSpPr>
          <p:nvPr/>
        </p:nvSpPr>
        <p:spPr bwMode="auto">
          <a:xfrm>
            <a:off x="6516688" y="3213100"/>
            <a:ext cx="1208087" cy="304800"/>
          </a:xfrm>
          <a:prstGeom prst="rect">
            <a:avLst/>
          </a:prstGeom>
          <a:noFill/>
          <a:ln w="9525" algn="ctr">
            <a:noFill/>
            <a:miter lim="800000"/>
            <a:headEnd/>
            <a:tailEnd/>
          </a:ln>
        </p:spPr>
        <p:txBody>
          <a:bodyPr wrap="none">
            <a:spAutoFit/>
          </a:bodyPr>
          <a:lstStyle/>
          <a:p>
            <a:pPr>
              <a:spcBef>
                <a:spcPct val="0"/>
              </a:spcBef>
              <a:buSzTx/>
              <a:buFontTx/>
              <a:buNone/>
            </a:pPr>
            <a:r>
              <a:rPr lang="en-US" sz="1400" b="1" i="1">
                <a:solidFill>
                  <a:srgbClr val="CC3300"/>
                </a:solidFill>
                <a:latin typeface="Arial" charset="0"/>
              </a:rPr>
              <a:t>Supernodes</a:t>
            </a:r>
          </a:p>
        </p:txBody>
      </p:sp>
      <p:sp>
        <p:nvSpPr>
          <p:cNvPr id="35" name="3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i="1"/>
              <a:t>KaZaA:</a:t>
            </a:r>
            <a:r>
              <a:rPr lang="en-US"/>
              <a:t> Queries</a:t>
            </a:r>
          </a:p>
        </p:txBody>
      </p:sp>
      <p:sp>
        <p:nvSpPr>
          <p:cNvPr id="73731" name="Rectangle 3"/>
          <p:cNvSpPr>
            <a:spLocks noGrp="1" noChangeArrowheads="1"/>
          </p:cNvSpPr>
          <p:nvPr>
            <p:ph type="body" idx="1"/>
          </p:nvPr>
        </p:nvSpPr>
        <p:spPr>
          <a:xfrm>
            <a:off x="536575" y="1600200"/>
            <a:ext cx="4797425" cy="4800600"/>
          </a:xfrm>
        </p:spPr>
        <p:txBody>
          <a:bodyPr/>
          <a:lstStyle/>
          <a:p>
            <a:pPr eaLnBrk="1" hangingPunct="1"/>
            <a:r>
              <a:rPr lang="en-US" sz="1800"/>
              <a:t>Node first sends query to supernode</a:t>
            </a:r>
          </a:p>
          <a:p>
            <a:pPr lvl="1" eaLnBrk="1" hangingPunct="1"/>
            <a:r>
              <a:rPr lang="en-US" sz="1600"/>
              <a:t>Supernode responds with matches</a:t>
            </a:r>
          </a:p>
          <a:p>
            <a:pPr lvl="1" eaLnBrk="1" hangingPunct="1"/>
            <a:r>
              <a:rPr lang="en-US" sz="1600"/>
              <a:t>If </a:t>
            </a:r>
            <a:r>
              <a:rPr lang="en-US" sz="1600" i="1"/>
              <a:t>x</a:t>
            </a:r>
            <a:r>
              <a:rPr lang="en-US" sz="1600"/>
              <a:t> matches found, done</a:t>
            </a:r>
          </a:p>
          <a:p>
            <a:pPr eaLnBrk="1" hangingPunct="1"/>
            <a:endParaRPr lang="en-US" sz="1800"/>
          </a:p>
          <a:p>
            <a:pPr eaLnBrk="1" hangingPunct="1"/>
            <a:r>
              <a:rPr lang="en-US" sz="1800"/>
              <a:t>Otherwise, supernode forwards query to subset of supernodes</a:t>
            </a:r>
          </a:p>
          <a:p>
            <a:pPr lvl="1" eaLnBrk="1" hangingPunct="1"/>
            <a:r>
              <a:rPr lang="en-US" sz="1600"/>
              <a:t>If total of </a:t>
            </a:r>
            <a:r>
              <a:rPr lang="en-US" sz="1600" i="1"/>
              <a:t>x</a:t>
            </a:r>
            <a:r>
              <a:rPr lang="en-US" sz="1600"/>
              <a:t> matches found, done</a:t>
            </a:r>
          </a:p>
          <a:p>
            <a:pPr eaLnBrk="1" hangingPunct="1"/>
            <a:endParaRPr lang="en-US" sz="1800"/>
          </a:p>
          <a:p>
            <a:pPr eaLnBrk="1" hangingPunct="1"/>
            <a:r>
              <a:rPr lang="en-US" sz="1800"/>
              <a:t>Otherwise, query further forwarded</a:t>
            </a:r>
          </a:p>
          <a:p>
            <a:pPr lvl="1" eaLnBrk="1" hangingPunct="1"/>
            <a:r>
              <a:rPr lang="en-US" sz="1600"/>
              <a:t>Probably by original supernode rather than recursively</a:t>
            </a:r>
          </a:p>
        </p:txBody>
      </p:sp>
      <p:sp>
        <p:nvSpPr>
          <p:cNvPr id="73732" name="Line 4"/>
          <p:cNvSpPr>
            <a:spLocks noChangeShapeType="1"/>
          </p:cNvSpPr>
          <p:nvPr/>
        </p:nvSpPr>
        <p:spPr bwMode="auto">
          <a:xfrm flipH="1">
            <a:off x="6300788" y="2565400"/>
            <a:ext cx="0" cy="792163"/>
          </a:xfrm>
          <a:prstGeom prst="line">
            <a:avLst/>
          </a:prstGeom>
          <a:noFill/>
          <a:ln w="9525">
            <a:solidFill>
              <a:schemeClr val="tx1"/>
            </a:solidFill>
            <a:prstDash val="sysDot"/>
            <a:round/>
            <a:headEnd/>
            <a:tailEnd/>
          </a:ln>
        </p:spPr>
        <p:txBody>
          <a:bodyPr/>
          <a:lstStyle/>
          <a:p>
            <a:endParaRPr lang="en-US"/>
          </a:p>
        </p:txBody>
      </p:sp>
      <p:sp>
        <p:nvSpPr>
          <p:cNvPr id="73733" name="Line 5"/>
          <p:cNvSpPr>
            <a:spLocks noChangeShapeType="1"/>
          </p:cNvSpPr>
          <p:nvPr/>
        </p:nvSpPr>
        <p:spPr bwMode="auto">
          <a:xfrm flipH="1">
            <a:off x="5437188" y="3357563"/>
            <a:ext cx="863600" cy="287337"/>
          </a:xfrm>
          <a:prstGeom prst="line">
            <a:avLst/>
          </a:prstGeom>
          <a:noFill/>
          <a:ln w="9525">
            <a:solidFill>
              <a:schemeClr val="tx1"/>
            </a:solidFill>
            <a:prstDash val="sysDot"/>
            <a:round/>
            <a:headEnd/>
            <a:tailEnd/>
          </a:ln>
        </p:spPr>
        <p:txBody>
          <a:bodyPr/>
          <a:lstStyle/>
          <a:p>
            <a:endParaRPr lang="en-US"/>
          </a:p>
        </p:txBody>
      </p:sp>
      <p:sp>
        <p:nvSpPr>
          <p:cNvPr id="73734" name="Line 6"/>
          <p:cNvSpPr>
            <a:spLocks noChangeShapeType="1"/>
          </p:cNvSpPr>
          <p:nvPr/>
        </p:nvSpPr>
        <p:spPr bwMode="auto">
          <a:xfrm flipH="1">
            <a:off x="7956550" y="1989138"/>
            <a:ext cx="288925" cy="792162"/>
          </a:xfrm>
          <a:prstGeom prst="line">
            <a:avLst/>
          </a:prstGeom>
          <a:noFill/>
          <a:ln w="9525">
            <a:solidFill>
              <a:schemeClr val="tx1"/>
            </a:solidFill>
            <a:prstDash val="sysDot"/>
            <a:round/>
            <a:headEnd/>
            <a:tailEnd/>
          </a:ln>
        </p:spPr>
        <p:txBody>
          <a:bodyPr/>
          <a:lstStyle/>
          <a:p>
            <a:endParaRPr lang="en-US"/>
          </a:p>
        </p:txBody>
      </p:sp>
      <p:sp>
        <p:nvSpPr>
          <p:cNvPr id="73735" name="Line 7"/>
          <p:cNvSpPr>
            <a:spLocks noChangeShapeType="1"/>
          </p:cNvSpPr>
          <p:nvPr/>
        </p:nvSpPr>
        <p:spPr bwMode="auto">
          <a:xfrm>
            <a:off x="7596188" y="2133600"/>
            <a:ext cx="360362" cy="647700"/>
          </a:xfrm>
          <a:prstGeom prst="line">
            <a:avLst/>
          </a:prstGeom>
          <a:noFill/>
          <a:ln w="9525">
            <a:solidFill>
              <a:schemeClr val="tx1"/>
            </a:solidFill>
            <a:prstDash val="sysDot"/>
            <a:round/>
            <a:headEnd/>
            <a:tailEnd/>
          </a:ln>
        </p:spPr>
        <p:txBody>
          <a:bodyPr/>
          <a:lstStyle/>
          <a:p>
            <a:endParaRPr lang="en-US"/>
          </a:p>
        </p:txBody>
      </p:sp>
      <p:sp>
        <p:nvSpPr>
          <p:cNvPr id="73736" name="Line 8"/>
          <p:cNvSpPr>
            <a:spLocks noChangeShapeType="1"/>
          </p:cNvSpPr>
          <p:nvPr/>
        </p:nvSpPr>
        <p:spPr bwMode="auto">
          <a:xfrm flipH="1">
            <a:off x="6300788" y="2781300"/>
            <a:ext cx="1655762" cy="576263"/>
          </a:xfrm>
          <a:prstGeom prst="line">
            <a:avLst/>
          </a:prstGeom>
          <a:noFill/>
          <a:ln w="38100">
            <a:solidFill>
              <a:srgbClr val="CC3300"/>
            </a:solidFill>
            <a:prstDash val="sysDot"/>
            <a:round/>
            <a:headEnd/>
            <a:tailEnd/>
          </a:ln>
        </p:spPr>
        <p:txBody>
          <a:bodyPr/>
          <a:lstStyle/>
          <a:p>
            <a:endParaRPr lang="en-US"/>
          </a:p>
        </p:txBody>
      </p:sp>
      <p:sp>
        <p:nvSpPr>
          <p:cNvPr id="73737" name="Line 9"/>
          <p:cNvSpPr>
            <a:spLocks noChangeShapeType="1"/>
          </p:cNvSpPr>
          <p:nvPr/>
        </p:nvSpPr>
        <p:spPr bwMode="auto">
          <a:xfrm flipH="1" flipV="1">
            <a:off x="6300788" y="3357563"/>
            <a:ext cx="1152525" cy="647700"/>
          </a:xfrm>
          <a:prstGeom prst="line">
            <a:avLst/>
          </a:prstGeom>
          <a:noFill/>
          <a:ln w="38100">
            <a:solidFill>
              <a:srgbClr val="CC3300"/>
            </a:solidFill>
            <a:prstDash val="sysDot"/>
            <a:round/>
            <a:headEnd/>
            <a:tailEnd/>
          </a:ln>
        </p:spPr>
        <p:txBody>
          <a:bodyPr/>
          <a:lstStyle/>
          <a:p>
            <a:endParaRPr lang="en-US"/>
          </a:p>
        </p:txBody>
      </p:sp>
      <p:sp>
        <p:nvSpPr>
          <p:cNvPr id="73738" name="Line 10"/>
          <p:cNvSpPr>
            <a:spLocks noChangeShapeType="1"/>
          </p:cNvSpPr>
          <p:nvPr/>
        </p:nvSpPr>
        <p:spPr bwMode="auto">
          <a:xfrm flipH="1">
            <a:off x="7453313" y="2781300"/>
            <a:ext cx="503237" cy="1223963"/>
          </a:xfrm>
          <a:prstGeom prst="line">
            <a:avLst/>
          </a:prstGeom>
          <a:noFill/>
          <a:ln w="38100">
            <a:solidFill>
              <a:srgbClr val="CC3300"/>
            </a:solidFill>
            <a:prstDash val="sysDot"/>
            <a:round/>
            <a:headEnd/>
            <a:tailEnd/>
          </a:ln>
        </p:spPr>
        <p:txBody>
          <a:bodyPr/>
          <a:lstStyle/>
          <a:p>
            <a:endParaRPr lang="en-US"/>
          </a:p>
        </p:txBody>
      </p:sp>
      <p:sp>
        <p:nvSpPr>
          <p:cNvPr id="73739" name="Line 11"/>
          <p:cNvSpPr>
            <a:spLocks noChangeShapeType="1"/>
          </p:cNvSpPr>
          <p:nvPr/>
        </p:nvSpPr>
        <p:spPr bwMode="auto">
          <a:xfrm flipH="1">
            <a:off x="5795963" y="3357563"/>
            <a:ext cx="504825" cy="792162"/>
          </a:xfrm>
          <a:prstGeom prst="line">
            <a:avLst/>
          </a:prstGeom>
          <a:noFill/>
          <a:ln w="9525">
            <a:solidFill>
              <a:schemeClr val="tx1"/>
            </a:solidFill>
            <a:prstDash val="sysDot"/>
            <a:round/>
            <a:headEnd/>
            <a:tailEnd/>
          </a:ln>
        </p:spPr>
        <p:txBody>
          <a:bodyPr/>
          <a:lstStyle/>
          <a:p>
            <a:endParaRPr lang="en-US"/>
          </a:p>
        </p:txBody>
      </p:sp>
      <p:sp>
        <p:nvSpPr>
          <p:cNvPr id="73740" name="Line 12"/>
          <p:cNvSpPr>
            <a:spLocks noChangeShapeType="1"/>
          </p:cNvSpPr>
          <p:nvPr/>
        </p:nvSpPr>
        <p:spPr bwMode="auto">
          <a:xfrm flipH="1" flipV="1">
            <a:off x="5508625" y="2997200"/>
            <a:ext cx="792163" cy="360363"/>
          </a:xfrm>
          <a:prstGeom prst="line">
            <a:avLst/>
          </a:prstGeom>
          <a:noFill/>
          <a:ln w="9525">
            <a:solidFill>
              <a:schemeClr val="tx1"/>
            </a:solidFill>
            <a:prstDash val="sysDot"/>
            <a:round/>
            <a:headEnd/>
            <a:tailEnd/>
          </a:ln>
        </p:spPr>
        <p:txBody>
          <a:bodyPr/>
          <a:lstStyle/>
          <a:p>
            <a:endParaRPr lang="en-US"/>
          </a:p>
        </p:txBody>
      </p:sp>
      <p:sp>
        <p:nvSpPr>
          <p:cNvPr id="73741" name="Line 13"/>
          <p:cNvSpPr>
            <a:spLocks noChangeShapeType="1"/>
          </p:cNvSpPr>
          <p:nvPr/>
        </p:nvSpPr>
        <p:spPr bwMode="auto">
          <a:xfrm flipH="1">
            <a:off x="7956550" y="2493963"/>
            <a:ext cx="863600" cy="287337"/>
          </a:xfrm>
          <a:prstGeom prst="line">
            <a:avLst/>
          </a:prstGeom>
          <a:noFill/>
          <a:ln w="9525">
            <a:solidFill>
              <a:schemeClr val="tx1"/>
            </a:solidFill>
            <a:prstDash val="sysDot"/>
            <a:round/>
            <a:headEnd/>
            <a:tailEnd/>
          </a:ln>
        </p:spPr>
        <p:txBody>
          <a:bodyPr/>
          <a:lstStyle/>
          <a:p>
            <a:endParaRPr lang="en-US"/>
          </a:p>
        </p:txBody>
      </p:sp>
      <p:sp>
        <p:nvSpPr>
          <p:cNvPr id="73742" name="Line 14"/>
          <p:cNvSpPr>
            <a:spLocks noChangeShapeType="1"/>
          </p:cNvSpPr>
          <p:nvPr/>
        </p:nvSpPr>
        <p:spPr bwMode="auto">
          <a:xfrm flipH="1" flipV="1">
            <a:off x="7956550" y="2781300"/>
            <a:ext cx="863600" cy="431800"/>
          </a:xfrm>
          <a:prstGeom prst="line">
            <a:avLst/>
          </a:prstGeom>
          <a:noFill/>
          <a:ln w="9525">
            <a:solidFill>
              <a:schemeClr val="tx1"/>
            </a:solidFill>
            <a:prstDash val="sysDot"/>
            <a:round/>
            <a:headEnd/>
            <a:tailEnd/>
          </a:ln>
        </p:spPr>
        <p:txBody>
          <a:bodyPr/>
          <a:lstStyle/>
          <a:p>
            <a:endParaRPr lang="en-US"/>
          </a:p>
        </p:txBody>
      </p:sp>
      <p:sp>
        <p:nvSpPr>
          <p:cNvPr id="73743" name="Line 15"/>
          <p:cNvSpPr>
            <a:spLocks noChangeShapeType="1"/>
          </p:cNvSpPr>
          <p:nvPr/>
        </p:nvSpPr>
        <p:spPr bwMode="auto">
          <a:xfrm flipH="1">
            <a:off x="7453313" y="3933825"/>
            <a:ext cx="935037" cy="71438"/>
          </a:xfrm>
          <a:prstGeom prst="line">
            <a:avLst/>
          </a:prstGeom>
          <a:noFill/>
          <a:ln w="9525">
            <a:solidFill>
              <a:schemeClr val="tx1"/>
            </a:solidFill>
            <a:prstDash val="sysDot"/>
            <a:round/>
            <a:headEnd/>
            <a:tailEnd/>
          </a:ln>
        </p:spPr>
        <p:txBody>
          <a:bodyPr/>
          <a:lstStyle/>
          <a:p>
            <a:endParaRPr lang="en-US"/>
          </a:p>
        </p:txBody>
      </p:sp>
      <p:sp>
        <p:nvSpPr>
          <p:cNvPr id="73744" name="Line 16"/>
          <p:cNvSpPr>
            <a:spLocks noChangeShapeType="1"/>
          </p:cNvSpPr>
          <p:nvPr/>
        </p:nvSpPr>
        <p:spPr bwMode="auto">
          <a:xfrm flipH="1" flipV="1">
            <a:off x="7453313" y="4005263"/>
            <a:ext cx="792162" cy="576262"/>
          </a:xfrm>
          <a:prstGeom prst="line">
            <a:avLst/>
          </a:prstGeom>
          <a:noFill/>
          <a:ln w="9525">
            <a:solidFill>
              <a:schemeClr val="tx1"/>
            </a:solidFill>
            <a:prstDash val="sysDot"/>
            <a:round/>
            <a:headEnd/>
            <a:tailEnd/>
          </a:ln>
        </p:spPr>
        <p:txBody>
          <a:bodyPr/>
          <a:lstStyle/>
          <a:p>
            <a:endParaRPr lang="en-US"/>
          </a:p>
        </p:txBody>
      </p:sp>
      <p:sp>
        <p:nvSpPr>
          <p:cNvPr id="73745" name="Line 17"/>
          <p:cNvSpPr>
            <a:spLocks noChangeShapeType="1"/>
          </p:cNvSpPr>
          <p:nvPr/>
        </p:nvSpPr>
        <p:spPr bwMode="auto">
          <a:xfrm flipH="1" flipV="1">
            <a:off x="7453313" y="4005263"/>
            <a:ext cx="142875" cy="936625"/>
          </a:xfrm>
          <a:prstGeom prst="line">
            <a:avLst/>
          </a:prstGeom>
          <a:noFill/>
          <a:ln w="9525">
            <a:solidFill>
              <a:schemeClr val="tx1"/>
            </a:solidFill>
            <a:prstDash val="sysDot"/>
            <a:round/>
            <a:headEnd/>
            <a:tailEnd/>
          </a:ln>
        </p:spPr>
        <p:txBody>
          <a:bodyPr/>
          <a:lstStyle/>
          <a:p>
            <a:endParaRPr lang="en-US"/>
          </a:p>
        </p:txBody>
      </p:sp>
      <p:sp>
        <p:nvSpPr>
          <p:cNvPr id="73746" name="Line 18"/>
          <p:cNvSpPr>
            <a:spLocks noChangeShapeType="1"/>
          </p:cNvSpPr>
          <p:nvPr/>
        </p:nvSpPr>
        <p:spPr bwMode="auto">
          <a:xfrm flipV="1">
            <a:off x="6948488" y="4005263"/>
            <a:ext cx="504825" cy="792162"/>
          </a:xfrm>
          <a:prstGeom prst="line">
            <a:avLst/>
          </a:prstGeom>
          <a:noFill/>
          <a:ln w="9525">
            <a:solidFill>
              <a:schemeClr val="tx1"/>
            </a:solidFill>
            <a:prstDash val="sysDot"/>
            <a:round/>
            <a:headEnd/>
            <a:tailEnd/>
          </a:ln>
        </p:spPr>
        <p:txBody>
          <a:bodyPr/>
          <a:lstStyle/>
          <a:p>
            <a:endParaRPr lang="en-US"/>
          </a:p>
        </p:txBody>
      </p:sp>
      <p:pic>
        <p:nvPicPr>
          <p:cNvPr id="354323" name="Picture 19" descr="BS00334_"/>
          <p:cNvPicPr>
            <a:picLocks noChangeAspect="1" noChangeArrowheads="1"/>
          </p:cNvPicPr>
          <p:nvPr/>
        </p:nvPicPr>
        <p:blipFill>
          <a:blip r:embed="rId2" cstate="print"/>
          <a:srcRect/>
          <a:stretch>
            <a:fillRect/>
          </a:stretch>
        </p:blipFill>
        <p:spPr bwMode="auto">
          <a:xfrm>
            <a:off x="5580063" y="4005263"/>
            <a:ext cx="360362" cy="328612"/>
          </a:xfrm>
          <a:prstGeom prst="rect">
            <a:avLst/>
          </a:prstGeom>
          <a:noFill/>
          <a:effectLst>
            <a:outerShdw dist="35921" dir="2700000" algn="ctr" rotWithShape="0">
              <a:srgbClr val="808080"/>
            </a:outerShdw>
          </a:effectLst>
        </p:spPr>
      </p:pic>
      <p:pic>
        <p:nvPicPr>
          <p:cNvPr id="354324" name="Picture 20" descr="BS00334_"/>
          <p:cNvPicPr>
            <a:picLocks noChangeAspect="1" noChangeArrowheads="1"/>
          </p:cNvPicPr>
          <p:nvPr/>
        </p:nvPicPr>
        <p:blipFill>
          <a:blip r:embed="rId2" cstate="print"/>
          <a:srcRect/>
          <a:stretch>
            <a:fillRect/>
          </a:stretch>
        </p:blipFill>
        <p:spPr bwMode="auto">
          <a:xfrm>
            <a:off x="5221288" y="3502025"/>
            <a:ext cx="360362" cy="328613"/>
          </a:xfrm>
          <a:prstGeom prst="rect">
            <a:avLst/>
          </a:prstGeom>
          <a:noFill/>
          <a:effectLst>
            <a:outerShdw dist="35921" dir="2700000" algn="ctr" rotWithShape="0">
              <a:srgbClr val="808080"/>
            </a:outerShdw>
          </a:effectLst>
        </p:spPr>
      </p:pic>
      <p:pic>
        <p:nvPicPr>
          <p:cNvPr id="354325" name="Picture 21" descr="BS00334_"/>
          <p:cNvPicPr>
            <a:picLocks noChangeAspect="1" noChangeArrowheads="1"/>
          </p:cNvPicPr>
          <p:nvPr/>
        </p:nvPicPr>
        <p:blipFill>
          <a:blip r:embed="rId2" cstate="print"/>
          <a:srcRect/>
          <a:stretch>
            <a:fillRect/>
          </a:stretch>
        </p:blipFill>
        <p:spPr bwMode="auto">
          <a:xfrm>
            <a:off x="6084888" y="2420938"/>
            <a:ext cx="360362" cy="328612"/>
          </a:xfrm>
          <a:prstGeom prst="rect">
            <a:avLst/>
          </a:prstGeom>
          <a:noFill/>
          <a:effectLst>
            <a:outerShdw dist="35921" dir="2700000" algn="ctr" rotWithShape="0">
              <a:srgbClr val="808080"/>
            </a:outerShdw>
          </a:effectLst>
        </p:spPr>
      </p:pic>
      <p:pic>
        <p:nvPicPr>
          <p:cNvPr id="354326" name="Picture 22" descr="BS00334_"/>
          <p:cNvPicPr>
            <a:picLocks noChangeAspect="1" noChangeArrowheads="1"/>
          </p:cNvPicPr>
          <p:nvPr/>
        </p:nvPicPr>
        <p:blipFill>
          <a:blip r:embed="rId2" cstate="print"/>
          <a:srcRect/>
          <a:stretch>
            <a:fillRect/>
          </a:stretch>
        </p:blipFill>
        <p:spPr bwMode="auto">
          <a:xfrm>
            <a:off x="5292725" y="2852738"/>
            <a:ext cx="360363" cy="328612"/>
          </a:xfrm>
          <a:prstGeom prst="rect">
            <a:avLst/>
          </a:prstGeom>
          <a:noFill/>
          <a:effectLst>
            <a:outerShdw dist="35921" dir="2700000" algn="ctr" rotWithShape="0">
              <a:srgbClr val="808080"/>
            </a:outerShdw>
          </a:effectLst>
        </p:spPr>
      </p:pic>
      <p:pic>
        <p:nvPicPr>
          <p:cNvPr id="354327" name="Picture 23" descr="BS00334_"/>
          <p:cNvPicPr>
            <a:picLocks noChangeAspect="1" noChangeArrowheads="1"/>
          </p:cNvPicPr>
          <p:nvPr/>
        </p:nvPicPr>
        <p:blipFill>
          <a:blip r:embed="rId2" cstate="print"/>
          <a:srcRect/>
          <a:stretch>
            <a:fillRect/>
          </a:stretch>
        </p:blipFill>
        <p:spPr bwMode="auto">
          <a:xfrm>
            <a:off x="5940425" y="3070225"/>
            <a:ext cx="649288" cy="592138"/>
          </a:xfrm>
          <a:prstGeom prst="rect">
            <a:avLst/>
          </a:prstGeom>
          <a:noFill/>
          <a:effectLst>
            <a:outerShdw dist="35921" dir="2700000" algn="ctr" rotWithShape="0">
              <a:srgbClr val="808080"/>
            </a:outerShdw>
          </a:effectLst>
        </p:spPr>
      </p:pic>
      <p:pic>
        <p:nvPicPr>
          <p:cNvPr id="354328" name="Picture 24" descr="BS00334_"/>
          <p:cNvPicPr>
            <a:picLocks noChangeAspect="1" noChangeArrowheads="1"/>
          </p:cNvPicPr>
          <p:nvPr/>
        </p:nvPicPr>
        <p:blipFill>
          <a:blip r:embed="rId2" cstate="print"/>
          <a:srcRect/>
          <a:stretch>
            <a:fillRect/>
          </a:stretch>
        </p:blipFill>
        <p:spPr bwMode="auto">
          <a:xfrm>
            <a:off x="7596188" y="2493963"/>
            <a:ext cx="649287" cy="592137"/>
          </a:xfrm>
          <a:prstGeom prst="rect">
            <a:avLst/>
          </a:prstGeom>
          <a:noFill/>
          <a:effectLst>
            <a:outerShdw dist="35921" dir="2700000" algn="ctr" rotWithShape="0">
              <a:srgbClr val="808080"/>
            </a:outerShdw>
          </a:effectLst>
        </p:spPr>
      </p:pic>
      <p:pic>
        <p:nvPicPr>
          <p:cNvPr id="354329" name="Picture 25" descr="BS00334_"/>
          <p:cNvPicPr>
            <a:picLocks noChangeAspect="1" noChangeArrowheads="1"/>
          </p:cNvPicPr>
          <p:nvPr/>
        </p:nvPicPr>
        <p:blipFill>
          <a:blip r:embed="rId2" cstate="print"/>
          <a:srcRect/>
          <a:stretch>
            <a:fillRect/>
          </a:stretch>
        </p:blipFill>
        <p:spPr bwMode="auto">
          <a:xfrm>
            <a:off x="7092950" y="3717925"/>
            <a:ext cx="649288" cy="592138"/>
          </a:xfrm>
          <a:prstGeom prst="rect">
            <a:avLst/>
          </a:prstGeom>
          <a:noFill/>
          <a:effectLst>
            <a:outerShdw dist="35921" dir="2700000" algn="ctr" rotWithShape="0">
              <a:srgbClr val="808080"/>
            </a:outerShdw>
          </a:effectLst>
        </p:spPr>
      </p:pic>
      <p:pic>
        <p:nvPicPr>
          <p:cNvPr id="354330" name="Picture 26" descr="BS00334_"/>
          <p:cNvPicPr>
            <a:picLocks noChangeAspect="1" noChangeArrowheads="1"/>
          </p:cNvPicPr>
          <p:nvPr/>
        </p:nvPicPr>
        <p:blipFill>
          <a:blip r:embed="rId2" cstate="print"/>
          <a:srcRect/>
          <a:stretch>
            <a:fillRect/>
          </a:stretch>
        </p:blipFill>
        <p:spPr bwMode="auto">
          <a:xfrm>
            <a:off x="7380288" y="1989138"/>
            <a:ext cx="360362" cy="328612"/>
          </a:xfrm>
          <a:prstGeom prst="rect">
            <a:avLst/>
          </a:prstGeom>
          <a:noFill/>
          <a:effectLst>
            <a:outerShdw dist="35921" dir="2700000" algn="ctr" rotWithShape="0">
              <a:srgbClr val="808080"/>
            </a:outerShdw>
          </a:effectLst>
        </p:spPr>
      </p:pic>
      <p:pic>
        <p:nvPicPr>
          <p:cNvPr id="354331" name="Picture 27" descr="BS00334_"/>
          <p:cNvPicPr>
            <a:picLocks noChangeAspect="1" noChangeArrowheads="1"/>
          </p:cNvPicPr>
          <p:nvPr/>
        </p:nvPicPr>
        <p:blipFill>
          <a:blip r:embed="rId2" cstate="print"/>
          <a:srcRect/>
          <a:stretch>
            <a:fillRect/>
          </a:stretch>
        </p:blipFill>
        <p:spPr bwMode="auto">
          <a:xfrm>
            <a:off x="8029575" y="1844675"/>
            <a:ext cx="360363" cy="328613"/>
          </a:xfrm>
          <a:prstGeom prst="rect">
            <a:avLst/>
          </a:prstGeom>
          <a:noFill/>
          <a:effectLst>
            <a:outerShdw dist="35921" dir="2700000" algn="ctr" rotWithShape="0">
              <a:srgbClr val="808080"/>
            </a:outerShdw>
          </a:effectLst>
        </p:spPr>
      </p:pic>
      <p:pic>
        <p:nvPicPr>
          <p:cNvPr id="354332" name="Picture 28" descr="BS00334_"/>
          <p:cNvPicPr>
            <a:picLocks noChangeAspect="1" noChangeArrowheads="1"/>
          </p:cNvPicPr>
          <p:nvPr/>
        </p:nvPicPr>
        <p:blipFill>
          <a:blip r:embed="rId2" cstate="print"/>
          <a:srcRect/>
          <a:stretch>
            <a:fillRect/>
          </a:stretch>
        </p:blipFill>
        <p:spPr bwMode="auto">
          <a:xfrm>
            <a:off x="8604250" y="2349500"/>
            <a:ext cx="360363" cy="328613"/>
          </a:xfrm>
          <a:prstGeom prst="rect">
            <a:avLst/>
          </a:prstGeom>
          <a:noFill/>
          <a:effectLst>
            <a:outerShdw dist="35921" dir="2700000" algn="ctr" rotWithShape="0">
              <a:srgbClr val="808080"/>
            </a:outerShdw>
          </a:effectLst>
        </p:spPr>
      </p:pic>
      <p:pic>
        <p:nvPicPr>
          <p:cNvPr id="354333" name="Picture 29" descr="BS00334_"/>
          <p:cNvPicPr>
            <a:picLocks noChangeAspect="1" noChangeArrowheads="1"/>
          </p:cNvPicPr>
          <p:nvPr/>
        </p:nvPicPr>
        <p:blipFill>
          <a:blip r:embed="rId2" cstate="print"/>
          <a:srcRect/>
          <a:stretch>
            <a:fillRect/>
          </a:stretch>
        </p:blipFill>
        <p:spPr bwMode="auto">
          <a:xfrm>
            <a:off x="8604250" y="3070225"/>
            <a:ext cx="360363" cy="328613"/>
          </a:xfrm>
          <a:prstGeom prst="rect">
            <a:avLst/>
          </a:prstGeom>
          <a:noFill/>
          <a:effectLst>
            <a:outerShdw dist="35921" dir="2700000" algn="ctr" rotWithShape="0">
              <a:srgbClr val="808080"/>
            </a:outerShdw>
          </a:effectLst>
        </p:spPr>
      </p:pic>
      <p:pic>
        <p:nvPicPr>
          <p:cNvPr id="354334" name="Picture 30" descr="BS00334_"/>
          <p:cNvPicPr>
            <a:picLocks noChangeAspect="1" noChangeArrowheads="1"/>
          </p:cNvPicPr>
          <p:nvPr/>
        </p:nvPicPr>
        <p:blipFill>
          <a:blip r:embed="rId2" cstate="print"/>
          <a:srcRect/>
          <a:stretch>
            <a:fillRect/>
          </a:stretch>
        </p:blipFill>
        <p:spPr bwMode="auto">
          <a:xfrm>
            <a:off x="8172450" y="3789363"/>
            <a:ext cx="360363" cy="328612"/>
          </a:xfrm>
          <a:prstGeom prst="rect">
            <a:avLst/>
          </a:prstGeom>
          <a:noFill/>
          <a:effectLst>
            <a:outerShdw dist="35921" dir="2700000" algn="ctr" rotWithShape="0">
              <a:srgbClr val="808080"/>
            </a:outerShdw>
          </a:effectLst>
        </p:spPr>
      </p:pic>
      <p:pic>
        <p:nvPicPr>
          <p:cNvPr id="354335" name="Picture 31" descr="BS00334_"/>
          <p:cNvPicPr>
            <a:picLocks noChangeAspect="1" noChangeArrowheads="1"/>
          </p:cNvPicPr>
          <p:nvPr/>
        </p:nvPicPr>
        <p:blipFill>
          <a:blip r:embed="rId2" cstate="print"/>
          <a:srcRect/>
          <a:stretch>
            <a:fillRect/>
          </a:stretch>
        </p:blipFill>
        <p:spPr bwMode="auto">
          <a:xfrm>
            <a:off x="8029575" y="4437063"/>
            <a:ext cx="360363" cy="328612"/>
          </a:xfrm>
          <a:prstGeom prst="rect">
            <a:avLst/>
          </a:prstGeom>
          <a:noFill/>
          <a:effectLst>
            <a:outerShdw dist="35921" dir="2700000" algn="ctr" rotWithShape="0">
              <a:srgbClr val="808080"/>
            </a:outerShdw>
          </a:effectLst>
        </p:spPr>
      </p:pic>
      <p:pic>
        <p:nvPicPr>
          <p:cNvPr id="354336" name="Picture 32" descr="BS00334_"/>
          <p:cNvPicPr>
            <a:picLocks noChangeAspect="1" noChangeArrowheads="1"/>
          </p:cNvPicPr>
          <p:nvPr/>
        </p:nvPicPr>
        <p:blipFill>
          <a:blip r:embed="rId2" cstate="print"/>
          <a:srcRect/>
          <a:stretch>
            <a:fillRect/>
          </a:stretch>
        </p:blipFill>
        <p:spPr bwMode="auto">
          <a:xfrm>
            <a:off x="7380288" y="4797425"/>
            <a:ext cx="360362" cy="328613"/>
          </a:xfrm>
          <a:prstGeom prst="rect">
            <a:avLst/>
          </a:prstGeom>
          <a:noFill/>
          <a:effectLst>
            <a:outerShdw dist="35921" dir="2700000" algn="ctr" rotWithShape="0">
              <a:srgbClr val="808080"/>
            </a:outerShdw>
          </a:effectLst>
        </p:spPr>
      </p:pic>
      <p:pic>
        <p:nvPicPr>
          <p:cNvPr id="354337" name="Picture 33" descr="BS00334_"/>
          <p:cNvPicPr>
            <a:picLocks noChangeAspect="1" noChangeArrowheads="1"/>
          </p:cNvPicPr>
          <p:nvPr/>
        </p:nvPicPr>
        <p:blipFill>
          <a:blip r:embed="rId2" cstate="print"/>
          <a:srcRect/>
          <a:stretch>
            <a:fillRect/>
          </a:stretch>
        </p:blipFill>
        <p:spPr bwMode="auto">
          <a:xfrm>
            <a:off x="6732588" y="4652963"/>
            <a:ext cx="360362" cy="328612"/>
          </a:xfrm>
          <a:prstGeom prst="rect">
            <a:avLst/>
          </a:prstGeom>
          <a:noFill/>
          <a:effectLst>
            <a:outerShdw dist="35921" dir="2700000" algn="ctr" rotWithShape="0">
              <a:srgbClr val="808080"/>
            </a:outerShdw>
          </a:effectLst>
        </p:spPr>
      </p:pic>
      <p:sp>
        <p:nvSpPr>
          <p:cNvPr id="73762" name="Text Box 34"/>
          <p:cNvSpPr txBox="1">
            <a:spLocks noChangeArrowheads="1"/>
          </p:cNvSpPr>
          <p:nvPr/>
        </p:nvSpPr>
        <p:spPr bwMode="auto">
          <a:xfrm>
            <a:off x="6516688" y="3213100"/>
            <a:ext cx="1208087" cy="304800"/>
          </a:xfrm>
          <a:prstGeom prst="rect">
            <a:avLst/>
          </a:prstGeom>
          <a:noFill/>
          <a:ln w="9525" algn="ctr">
            <a:noFill/>
            <a:miter lim="800000"/>
            <a:headEnd/>
            <a:tailEnd/>
          </a:ln>
        </p:spPr>
        <p:txBody>
          <a:bodyPr wrap="none">
            <a:spAutoFit/>
          </a:bodyPr>
          <a:lstStyle/>
          <a:p>
            <a:pPr>
              <a:spcBef>
                <a:spcPct val="0"/>
              </a:spcBef>
              <a:buSzTx/>
              <a:buFontTx/>
              <a:buNone/>
            </a:pPr>
            <a:r>
              <a:rPr lang="en-US" sz="1400" b="1" i="1">
                <a:solidFill>
                  <a:srgbClr val="CC3300"/>
                </a:solidFill>
                <a:latin typeface="Arial" charset="0"/>
              </a:rPr>
              <a:t>Supernodes</a:t>
            </a:r>
          </a:p>
        </p:txBody>
      </p:sp>
      <p:sp>
        <p:nvSpPr>
          <p:cNvPr id="35" name="3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i="1"/>
              <a:t>KaZaA:</a:t>
            </a:r>
            <a:r>
              <a:rPr lang="en-US"/>
              <a:t> Overlay Maintenance</a:t>
            </a:r>
          </a:p>
        </p:txBody>
      </p:sp>
      <p:sp>
        <p:nvSpPr>
          <p:cNvPr id="74755" name="Rectangle 3"/>
          <p:cNvSpPr>
            <a:spLocks noGrp="1" noChangeArrowheads="1"/>
          </p:cNvSpPr>
          <p:nvPr>
            <p:ph type="body" idx="1"/>
          </p:nvPr>
        </p:nvSpPr>
        <p:spPr/>
        <p:txBody>
          <a:bodyPr/>
          <a:lstStyle/>
          <a:p>
            <a:pPr eaLnBrk="1" hangingPunct="1"/>
            <a:r>
              <a:rPr lang="en-US" sz="2000"/>
              <a:t>List of potential supernodes included within software download</a:t>
            </a:r>
          </a:p>
          <a:p>
            <a:pPr eaLnBrk="1" hangingPunct="1"/>
            <a:endParaRPr lang="en-US" sz="2000"/>
          </a:p>
          <a:p>
            <a:pPr eaLnBrk="1" hangingPunct="1"/>
            <a:r>
              <a:rPr lang="en-US" sz="2000"/>
              <a:t>New peer goes through list until it finds operational supernode</a:t>
            </a:r>
          </a:p>
          <a:p>
            <a:pPr lvl="1" eaLnBrk="1" hangingPunct="1"/>
            <a:r>
              <a:rPr lang="en-US" sz="1800"/>
              <a:t>Connects, obtains more up-to-date list</a:t>
            </a:r>
          </a:p>
          <a:p>
            <a:pPr lvl="1" eaLnBrk="1" hangingPunct="1"/>
            <a:r>
              <a:rPr lang="en-US" sz="1800"/>
              <a:t>Node then pings 5 nodes on list and connects with the one with smallest RTT</a:t>
            </a:r>
          </a:p>
          <a:p>
            <a:pPr eaLnBrk="1" hangingPunct="1"/>
            <a:endParaRPr lang="en-US" sz="2000"/>
          </a:p>
          <a:p>
            <a:pPr eaLnBrk="1" hangingPunct="1"/>
            <a:r>
              <a:rPr lang="en-US" sz="2000"/>
              <a:t>If supernode goes down, node obtains updated list and chooses new supernode</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536575" y="2057400"/>
            <a:ext cx="8061325" cy="4343400"/>
          </a:xfrm>
        </p:spPr>
        <p:txBody>
          <a:bodyPr/>
          <a:lstStyle/>
          <a:p>
            <a:pPr eaLnBrk="1" hangingPunct="1"/>
            <a:r>
              <a:rPr lang="en-US" sz="2000"/>
              <a:t>Parallel downloading</a:t>
            </a:r>
          </a:p>
          <a:p>
            <a:pPr lvl="1" eaLnBrk="1" hangingPunct="1"/>
            <a:r>
              <a:rPr lang="en-US" sz="1800"/>
              <a:t>If file is found in multiple nodes, user can select parallel downloading</a:t>
            </a:r>
          </a:p>
          <a:p>
            <a:pPr lvl="1" eaLnBrk="1" hangingPunct="1"/>
            <a:r>
              <a:rPr lang="en-US" sz="1800"/>
              <a:t>Most likely HTTP byte-range header used to request different portions of the file from different nodes</a:t>
            </a:r>
          </a:p>
          <a:p>
            <a:pPr eaLnBrk="1" hangingPunct="1"/>
            <a:endParaRPr lang="en-US" sz="2000"/>
          </a:p>
          <a:p>
            <a:pPr eaLnBrk="1" hangingPunct="1"/>
            <a:r>
              <a:rPr lang="en-US" sz="2000"/>
              <a:t>Recovery</a:t>
            </a:r>
          </a:p>
          <a:p>
            <a:pPr lvl="1" eaLnBrk="1" hangingPunct="1"/>
            <a:r>
              <a:rPr lang="en-US" sz="1800"/>
              <a:t>Automatic recovery when server peer stops sending file</a:t>
            </a:r>
          </a:p>
        </p:txBody>
      </p:sp>
      <p:sp>
        <p:nvSpPr>
          <p:cNvPr id="75779" name="Rectangle 3"/>
          <p:cNvSpPr>
            <a:spLocks noGrp="1" noChangeArrowheads="1"/>
          </p:cNvSpPr>
          <p:nvPr>
            <p:ph type="title"/>
          </p:nvPr>
        </p:nvSpPr>
        <p:spPr/>
        <p:txBody>
          <a:bodyPr/>
          <a:lstStyle/>
          <a:p>
            <a:pPr eaLnBrk="1" hangingPunct="1"/>
            <a:r>
              <a:rPr lang="en-US" i="1"/>
              <a:t>KaZaA:</a:t>
            </a:r>
            <a:r>
              <a:rPr lang="en-US"/>
              <a:t> File Transfers</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i="1"/>
              <a:t>KaZaA:</a:t>
            </a:r>
            <a:r>
              <a:rPr lang="en-US"/>
              <a:t> Corporate Structure</a:t>
            </a:r>
          </a:p>
        </p:txBody>
      </p:sp>
      <p:sp>
        <p:nvSpPr>
          <p:cNvPr id="76803" name="Rectangle 3"/>
          <p:cNvSpPr>
            <a:spLocks noGrp="1" noChangeArrowheads="1"/>
          </p:cNvSpPr>
          <p:nvPr>
            <p:ph type="body" sz="half" idx="1"/>
          </p:nvPr>
        </p:nvSpPr>
        <p:spPr>
          <a:xfrm>
            <a:off x="536575" y="1600200"/>
            <a:ext cx="3957638" cy="4800600"/>
          </a:xfrm>
        </p:spPr>
        <p:txBody>
          <a:bodyPr/>
          <a:lstStyle/>
          <a:p>
            <a:pPr eaLnBrk="1" hangingPunct="1"/>
            <a:r>
              <a:rPr lang="en-US" sz="2000"/>
              <a:t>Software developed  by FastTrack in Amsterdam</a:t>
            </a:r>
          </a:p>
          <a:p>
            <a:pPr eaLnBrk="1" hangingPunct="1"/>
            <a:r>
              <a:rPr lang="en-US" sz="2000"/>
              <a:t>FastTrack also deploys KaZaA service</a:t>
            </a:r>
          </a:p>
          <a:p>
            <a:pPr eaLnBrk="1" hangingPunct="1"/>
            <a:r>
              <a:rPr lang="en-US" sz="2000"/>
              <a:t>FastTrack licenses software to Music City (Morpheus) &amp; Grokster</a:t>
            </a:r>
          </a:p>
          <a:p>
            <a:pPr eaLnBrk="1" hangingPunct="1"/>
            <a:r>
              <a:rPr lang="en-US" sz="2000"/>
              <a:t>Later, FastTrack terminates license, leaves only KaZaA with killer service</a:t>
            </a:r>
          </a:p>
        </p:txBody>
      </p:sp>
      <p:sp>
        <p:nvSpPr>
          <p:cNvPr id="76804" name="Rectangle 4"/>
          <p:cNvSpPr>
            <a:spLocks noGrp="1" noChangeArrowheads="1"/>
          </p:cNvSpPr>
          <p:nvPr>
            <p:ph type="body" sz="half" idx="2"/>
          </p:nvPr>
        </p:nvSpPr>
        <p:spPr>
          <a:xfrm>
            <a:off x="4640263" y="1600200"/>
            <a:ext cx="3957637" cy="4800600"/>
          </a:xfrm>
        </p:spPr>
        <p:txBody>
          <a:bodyPr/>
          <a:lstStyle/>
          <a:p>
            <a:pPr eaLnBrk="1" hangingPunct="1"/>
            <a:r>
              <a:rPr lang="en-US" sz="2000"/>
              <a:t>International “cat-and-mouse” game</a:t>
            </a:r>
          </a:p>
          <a:p>
            <a:pPr eaLnBrk="1" hangingPunct="1"/>
            <a:r>
              <a:rPr lang="en-US" sz="2000"/>
              <a:t>Summer 2001, Sharman networks, founded in Vanuatu (small island in Pacific), acquires FastTrack</a:t>
            </a:r>
          </a:p>
          <a:p>
            <a:pPr marL="692150" lvl="1" indent="-347663" eaLnBrk="1" hangingPunct="1"/>
            <a:r>
              <a:rPr lang="en-US" sz="1800"/>
              <a:t>Board of directors, investors: secret</a:t>
            </a:r>
          </a:p>
          <a:p>
            <a:pPr eaLnBrk="1" hangingPunct="1"/>
            <a:r>
              <a:rPr lang="en-US" sz="2000"/>
              <a:t>Employees spread around, hard to locate</a:t>
            </a:r>
          </a:p>
          <a:p>
            <a:pPr eaLnBrk="1" hangingPunct="1"/>
            <a:r>
              <a:rPr lang="en-US" sz="2000"/>
              <a:t>Code in Estonia</a:t>
            </a:r>
          </a:p>
        </p:txBody>
      </p:sp>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t>Gnutella 2</a:t>
            </a:r>
          </a:p>
        </p:txBody>
      </p:sp>
      <p:sp>
        <p:nvSpPr>
          <p:cNvPr id="77827" name="Rectangle 3"/>
          <p:cNvSpPr>
            <a:spLocks noGrp="1" noChangeArrowheads="1"/>
          </p:cNvSpPr>
          <p:nvPr>
            <p:ph type="body" sz="half" idx="1"/>
          </p:nvPr>
        </p:nvSpPr>
        <p:spPr>
          <a:xfrm>
            <a:off x="536575" y="1600200"/>
            <a:ext cx="3951288" cy="4800600"/>
          </a:xfrm>
        </p:spPr>
        <p:txBody>
          <a:bodyPr/>
          <a:lstStyle/>
          <a:p>
            <a:pPr eaLnBrk="1" hangingPunct="1"/>
            <a:r>
              <a:rPr lang="en-US" sz="2000"/>
              <a:t>26 March 2003: First draft</a:t>
            </a:r>
          </a:p>
          <a:p>
            <a:pPr eaLnBrk="1" hangingPunct="1"/>
            <a:r>
              <a:rPr lang="en-US" sz="2000"/>
              <a:t>Kind of open standard version of KaZaA</a:t>
            </a:r>
          </a:p>
          <a:p>
            <a:pPr eaLnBrk="1" hangingPunct="1"/>
            <a:r>
              <a:rPr lang="en-US" sz="2000"/>
              <a:t>Hub &amp; leaf nodes</a:t>
            </a:r>
          </a:p>
          <a:p>
            <a:pPr eaLnBrk="1" hangingPunct="1"/>
            <a:r>
              <a:rPr lang="en-US" sz="2000"/>
              <a:t>Each hub is expected to maintain TCP connection with 5-30 other hubs and 300-500 leaf nodes</a:t>
            </a:r>
          </a:p>
        </p:txBody>
      </p:sp>
      <p:sp>
        <p:nvSpPr>
          <p:cNvPr id="77828" name="Rectangle 4"/>
          <p:cNvSpPr>
            <a:spLocks noGrp="1" noChangeArrowheads="1"/>
          </p:cNvSpPr>
          <p:nvPr>
            <p:ph type="body" sz="half" idx="2"/>
          </p:nvPr>
        </p:nvSpPr>
        <p:spPr>
          <a:xfrm>
            <a:off x="4646613" y="1600200"/>
            <a:ext cx="3951287" cy="4800600"/>
          </a:xfrm>
        </p:spPr>
        <p:txBody>
          <a:bodyPr/>
          <a:lstStyle/>
          <a:p>
            <a:pPr eaLnBrk="1" hangingPunct="1"/>
            <a:r>
              <a:rPr lang="en-US" sz="2000"/>
              <a:t>Nodes frequently exchange lists of hubs</a:t>
            </a:r>
          </a:p>
          <a:p>
            <a:pPr eaLnBrk="1" hangingPunct="1"/>
            <a:r>
              <a:rPr lang="en-US" sz="2000"/>
              <a:t>Node iteratively sends query to hubs</a:t>
            </a:r>
          </a:p>
          <a:p>
            <a:pPr eaLnBrk="1" hangingPunct="1"/>
            <a:r>
              <a:rPr lang="en-US" sz="2000"/>
              <a:t>Hub maintains content info, covering its leaves, its neighbors, and the leaves of its neighbors</a:t>
            </a:r>
          </a:p>
        </p:txBody>
      </p:sp>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p:txBody>
          <a:bodyPr/>
          <a:lstStyle/>
          <a:p>
            <a:r>
              <a:rPr lang="en-US"/>
              <a:t>Cloud computing</a:t>
            </a:r>
          </a:p>
        </p:txBody>
      </p:sp>
      <p:sp>
        <p:nvSpPr>
          <p:cNvPr id="46083" name="Rectangle 2"/>
          <p:cNvSpPr>
            <a:spLocks noGrp="1" noChangeArrowheads="1"/>
          </p:cNvSpPr>
          <p:nvPr>
            <p:ph type="body" idx="1"/>
          </p:nvPr>
        </p:nvSpPr>
        <p:spPr/>
        <p:txBody>
          <a:bodyPr>
            <a:normAutofit/>
          </a:bodyPr>
          <a:lstStyle/>
          <a:p>
            <a:r>
              <a:rPr lang="en-US" b="1" dirty="0"/>
              <a:t>Amazon</a:t>
            </a:r>
            <a:r>
              <a:rPr lang="en-US" dirty="0"/>
              <a:t>, </a:t>
            </a:r>
            <a:r>
              <a:rPr lang="en-US" b="1" dirty="0"/>
              <a:t>OVH</a:t>
            </a:r>
            <a:r>
              <a:rPr lang="en-US" dirty="0"/>
              <a:t>, </a:t>
            </a:r>
            <a:r>
              <a:rPr lang="en-US" b="1" dirty="0" err="1"/>
              <a:t>GreenQlouds</a:t>
            </a:r>
            <a:r>
              <a:rPr lang="en-US" dirty="0"/>
              <a:t>, </a:t>
            </a:r>
            <a:r>
              <a:rPr lang="en-US" b="1" dirty="0" err="1"/>
              <a:t>RackSpace</a:t>
            </a:r>
            <a:r>
              <a:rPr lang="en-US" dirty="0"/>
              <a:t>, etc., provide many nodes </a:t>
            </a:r>
            <a:r>
              <a:rPr lang="en-US" b="1" dirty="0">
                <a:solidFill>
                  <a:srgbClr val="C00000"/>
                </a:solidFill>
              </a:rPr>
              <a:t>for rent!</a:t>
            </a:r>
          </a:p>
          <a:p>
            <a:pPr lvl="1"/>
            <a:r>
              <a:rPr lang="en-US" dirty="0"/>
              <a:t>Rent servers and storage space / services</a:t>
            </a:r>
          </a:p>
          <a:p>
            <a:pPr lvl="1"/>
            <a:r>
              <a:rPr lang="en-US" dirty="0"/>
              <a:t>No need to know where the code is running</a:t>
            </a:r>
          </a:p>
          <a:p>
            <a:pPr lvl="1"/>
            <a:r>
              <a:rPr lang="en-US" dirty="0"/>
              <a:t>Payment based on usage</a:t>
            </a:r>
          </a:p>
          <a:p>
            <a:pPr lvl="1"/>
            <a:r>
              <a:rPr lang="en-US" dirty="0"/>
              <a:t>Often based on virtualization (shared servers)</a:t>
            </a:r>
          </a:p>
          <a:p>
            <a:pPr lvl="1"/>
            <a:endParaRPr lang="en-US" dirty="0"/>
          </a:p>
          <a:p>
            <a:r>
              <a:rPr lang="en-US" dirty="0"/>
              <a:t>Applications running on the </a:t>
            </a:r>
            <a:br>
              <a:rPr lang="en-US" dirty="0"/>
            </a:br>
            <a:r>
              <a:rPr lang="en-US" dirty="0"/>
              <a:t>cloud are not necessarily large-</a:t>
            </a:r>
            <a:br>
              <a:rPr lang="en-US" dirty="0"/>
            </a:br>
            <a:r>
              <a:rPr lang="en-US" dirty="0"/>
              <a:t>scale distributed applications</a:t>
            </a:r>
          </a:p>
          <a:p>
            <a:endParaRPr lang="en-US" dirty="0"/>
          </a:p>
          <a:p>
            <a:r>
              <a:rPr lang="en-US" dirty="0"/>
              <a:t>But the cloud services typically are</a:t>
            </a:r>
          </a:p>
          <a:p>
            <a:pPr lvl="1"/>
            <a:r>
              <a:rPr lang="en-US" dirty="0"/>
              <a:t>E.g., Amazon S3 (Simple Storage Service)</a:t>
            </a:r>
          </a:p>
        </p:txBody>
      </p:sp>
      <p:pic>
        <p:nvPicPr>
          <p:cNvPr id="46084" name="Picture 3"/>
          <p:cNvPicPr>
            <a:picLocks noChangeAspect="1" noChangeArrowheads="1"/>
          </p:cNvPicPr>
          <p:nvPr/>
        </p:nvPicPr>
        <p:blipFill>
          <a:blip r:embed="rId2" cstate="print"/>
          <a:srcRect/>
          <a:stretch>
            <a:fillRect/>
          </a:stretch>
        </p:blipFill>
        <p:spPr bwMode="auto">
          <a:xfrm>
            <a:off x="5118100" y="3652838"/>
            <a:ext cx="3683000" cy="2552700"/>
          </a:xfrm>
          <a:prstGeom prst="rect">
            <a:avLst/>
          </a:prstGeom>
          <a:noFill/>
          <a:ln w="12700">
            <a:noFill/>
            <a:miter lim="800000"/>
            <a:headEnd/>
            <a:tailEnd/>
          </a:ln>
        </p:spPr>
      </p:pic>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
                                        <p:tgtEl>
                                          <p:spTgt spid="460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3">
                                            <p:txEl>
                                              <p:pRg st="1" end="1"/>
                                            </p:txEl>
                                          </p:spTgt>
                                        </p:tgtEl>
                                        <p:attrNameLst>
                                          <p:attrName>style.visibility</p:attrName>
                                        </p:attrNameLst>
                                      </p:cBhvr>
                                      <p:to>
                                        <p:strVal val="visible"/>
                                      </p:to>
                                    </p:set>
                                    <p:animEffect transition="in" filter="fade">
                                      <p:cBhvr>
                                        <p:cTn id="10" dur="200"/>
                                        <p:tgtEl>
                                          <p:spTgt spid="4608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animEffect transition="in" filter="fade">
                                      <p:cBhvr>
                                        <p:cTn id="13" dur="200"/>
                                        <p:tgtEl>
                                          <p:spTgt spid="4608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083">
                                            <p:txEl>
                                              <p:pRg st="3" end="3"/>
                                            </p:txEl>
                                          </p:spTgt>
                                        </p:tgtEl>
                                        <p:attrNameLst>
                                          <p:attrName>style.visibility</p:attrName>
                                        </p:attrNameLst>
                                      </p:cBhvr>
                                      <p:to>
                                        <p:strVal val="visible"/>
                                      </p:to>
                                    </p:set>
                                    <p:animEffect transition="in" filter="fade">
                                      <p:cBhvr>
                                        <p:cTn id="16" dur="200"/>
                                        <p:tgtEl>
                                          <p:spTgt spid="4608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animEffect transition="in" filter="fade">
                                      <p:cBhvr>
                                        <p:cTn id="19" dur="200"/>
                                        <p:tgtEl>
                                          <p:spTgt spid="4608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6083">
                                            <p:txEl>
                                              <p:pRg st="6" end="6"/>
                                            </p:txEl>
                                          </p:spTgt>
                                        </p:tgtEl>
                                        <p:attrNameLst>
                                          <p:attrName>style.visibility</p:attrName>
                                        </p:attrNameLst>
                                      </p:cBhvr>
                                      <p:to>
                                        <p:strVal val="visible"/>
                                      </p:to>
                                    </p:set>
                                    <p:animEffect transition="in" filter="fade">
                                      <p:cBhvr>
                                        <p:cTn id="24" dur="200"/>
                                        <p:tgtEl>
                                          <p:spTgt spid="4608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083">
                                            <p:txEl>
                                              <p:pRg st="8" end="8"/>
                                            </p:txEl>
                                          </p:spTgt>
                                        </p:tgtEl>
                                        <p:attrNameLst>
                                          <p:attrName>style.visibility</p:attrName>
                                        </p:attrNameLst>
                                      </p:cBhvr>
                                      <p:to>
                                        <p:strVal val="visible"/>
                                      </p:to>
                                    </p:set>
                                    <p:animEffect transition="in" filter="fade">
                                      <p:cBhvr>
                                        <p:cTn id="27" dur="200"/>
                                        <p:tgtEl>
                                          <p:spTgt spid="46083">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083">
                                            <p:txEl>
                                              <p:pRg st="9" end="9"/>
                                            </p:txEl>
                                          </p:spTgt>
                                        </p:tgtEl>
                                        <p:attrNameLst>
                                          <p:attrName>style.visibility</p:attrName>
                                        </p:attrNameLst>
                                      </p:cBhvr>
                                      <p:to>
                                        <p:strVal val="visible"/>
                                      </p:to>
                                    </p:set>
                                    <p:animEffect transition="in" filter="fade">
                                      <p:cBhvr>
                                        <p:cTn id="30" dur="200"/>
                                        <p:tgtEl>
                                          <p:spTgt spid="46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p:txBody>
          <a:bodyPr/>
          <a:lstStyle/>
          <a:p>
            <a:r>
              <a:rPr lang="en-US" dirty="0"/>
              <a:t>Power in Unity!</a:t>
            </a:r>
          </a:p>
        </p:txBody>
      </p:sp>
      <p:sp>
        <p:nvSpPr>
          <p:cNvPr id="48131" name="Rectangle 2"/>
          <p:cNvSpPr>
            <a:spLocks noGrp="1" noChangeArrowheads="1"/>
          </p:cNvSpPr>
          <p:nvPr>
            <p:ph type="body" idx="1"/>
          </p:nvPr>
        </p:nvSpPr>
        <p:spPr>
          <a:xfrm>
            <a:off x="609600" y="1358900"/>
            <a:ext cx="7912100" cy="952500"/>
          </a:xfrm>
        </p:spPr>
        <p:txBody>
          <a:bodyPr/>
          <a:lstStyle/>
          <a:p>
            <a:r>
              <a:rPr lang="en-US"/>
              <a:t>Using many small nodes can be more effective than relying on expensive high-end servers</a:t>
            </a:r>
          </a:p>
        </p:txBody>
      </p:sp>
      <p:pic>
        <p:nvPicPr>
          <p:cNvPr id="48132" name="Picture 3"/>
          <p:cNvPicPr>
            <a:picLocks noChangeAspect="1" noChangeArrowheads="1"/>
          </p:cNvPicPr>
          <p:nvPr/>
        </p:nvPicPr>
        <p:blipFill>
          <a:blip r:embed="rId3" cstate="print"/>
          <a:srcRect r="497" b="13394"/>
          <a:stretch>
            <a:fillRect/>
          </a:stretch>
        </p:blipFill>
        <p:spPr bwMode="auto">
          <a:xfrm>
            <a:off x="762000" y="2463800"/>
            <a:ext cx="7620000" cy="3530600"/>
          </a:xfrm>
          <a:prstGeom prst="rect">
            <a:avLst/>
          </a:prstGeom>
          <a:noFill/>
          <a:ln w="12700">
            <a:noFill/>
            <a:miter lim="800000"/>
            <a:headEnd/>
            <a:tailEnd/>
          </a:ln>
        </p:spPr>
      </p:pic>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0.4|0."/>
</p:tagLst>
</file>

<file path=ppt/tags/tag10.xml><?xml version="1.0" encoding="utf-8"?>
<p:tagLst xmlns:a="http://schemas.openxmlformats.org/drawingml/2006/main" xmlns:r="http://schemas.openxmlformats.org/officeDocument/2006/relationships" xmlns:p="http://schemas.openxmlformats.org/presentationml/2006/main">
  <p:tag name="TIMING" val="|0.|0.|0.3|0.4|0."/>
</p:tagLst>
</file>

<file path=ppt/tags/tag11.xml><?xml version="1.0" encoding="utf-8"?>
<p:tagLst xmlns:a="http://schemas.openxmlformats.org/drawingml/2006/main" xmlns:r="http://schemas.openxmlformats.org/officeDocument/2006/relationships" xmlns:p="http://schemas.openxmlformats.org/presentationml/2006/main">
  <p:tag name="TIMING" val="|0.|0.|0.|0.|0.|0.|0."/>
</p:tagLst>
</file>

<file path=ppt/tags/tag12.xml><?xml version="1.0" encoding="utf-8"?>
<p:tagLst xmlns:a="http://schemas.openxmlformats.org/drawingml/2006/main" xmlns:r="http://schemas.openxmlformats.org/officeDocument/2006/relationships" xmlns:p="http://schemas.openxmlformats.org/presentationml/2006/main">
  <p:tag name="TIMING" val="|0.|0.|0.|0.1"/>
</p:tagLst>
</file>

<file path=ppt/tags/tag13.xml><?xml version="1.0" encoding="utf-8"?>
<p:tagLst xmlns:a="http://schemas.openxmlformats.org/drawingml/2006/main" xmlns:r="http://schemas.openxmlformats.org/officeDocument/2006/relationships" xmlns:p="http://schemas.openxmlformats.org/presentationml/2006/main">
  <p:tag name="TIMING" val="|0.|0.|0.|0.|0."/>
</p:tagLst>
</file>

<file path=ppt/tags/tag14.xml><?xml version="1.0" encoding="utf-8"?>
<p:tagLst xmlns:a="http://schemas.openxmlformats.org/drawingml/2006/main" xmlns:r="http://schemas.openxmlformats.org/officeDocument/2006/relationships" xmlns:p="http://schemas.openxmlformats.org/presentationml/2006/main">
  <p:tag name="TIMING" val="|0.3|0."/>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TIMING" val="|0.|0.|0."/>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TIMING" val="|0.|0.|0."/>
</p:tagLst>
</file>

<file path=ppt/tags/tag4.xml><?xml version="1.0" encoding="utf-8"?>
<p:tagLst xmlns:a="http://schemas.openxmlformats.org/drawingml/2006/main" xmlns:r="http://schemas.openxmlformats.org/officeDocument/2006/relationships" xmlns:p="http://schemas.openxmlformats.org/presentationml/2006/main">
  <p:tag name="TIMING" val="|0.|0.|0."/>
</p:tagLst>
</file>

<file path=ppt/tags/tag5.xml><?xml version="1.0" encoding="utf-8"?>
<p:tagLst xmlns:a="http://schemas.openxmlformats.org/drawingml/2006/main" xmlns:r="http://schemas.openxmlformats.org/officeDocument/2006/relationships" xmlns:p="http://schemas.openxmlformats.org/presentationml/2006/main">
  <p:tag name="TIMING" val="|0.|0.|0.|0."/>
</p:tagLst>
</file>

<file path=ppt/tags/tag6.xml><?xml version="1.0" encoding="utf-8"?>
<p:tagLst xmlns:a="http://schemas.openxmlformats.org/drawingml/2006/main" xmlns:r="http://schemas.openxmlformats.org/officeDocument/2006/relationships" xmlns:p="http://schemas.openxmlformats.org/presentationml/2006/main">
  <p:tag name="TIMING" val="|0.|0.|0.|0.|0.|0."/>
</p:tagLst>
</file>

<file path=ppt/tags/tag7.xml><?xml version="1.0" encoding="utf-8"?>
<p:tagLst xmlns:a="http://schemas.openxmlformats.org/drawingml/2006/main" xmlns:r="http://schemas.openxmlformats.org/officeDocument/2006/relationships" xmlns:p="http://schemas.openxmlformats.org/presentationml/2006/main">
  <p:tag name="TIMING" val="|0.|0.|0."/>
</p:tagLst>
</file>

<file path=ppt/tags/tag8.xml><?xml version="1.0" encoding="utf-8"?>
<p:tagLst xmlns:a="http://schemas.openxmlformats.org/drawingml/2006/main" xmlns:r="http://schemas.openxmlformats.org/officeDocument/2006/relationships" xmlns:p="http://schemas.openxmlformats.org/presentationml/2006/main">
  <p:tag name="TIMING" val="|0.|0.|0.|0.|0.|0.|0."/>
</p:tagLst>
</file>

<file path=ppt/tags/tag9.xml><?xml version="1.0" encoding="utf-8"?>
<p:tagLst xmlns:a="http://schemas.openxmlformats.org/drawingml/2006/main" xmlns:r="http://schemas.openxmlformats.org/officeDocument/2006/relationships" xmlns:p="http://schemas.openxmlformats.org/presentationml/2006/main">
  <p:tag name="TIMING" val="|0.|0.|0."/>
</p:tagLst>
</file>

<file path=ppt/theme/theme1.xml><?xml version="1.0" encoding="utf-8"?>
<a:theme xmlns:a="http://schemas.openxmlformats.org/drawingml/2006/main" name="ddis_teaching">
  <a:themeElements>
    <a:clrScheme name="Custom 1">
      <a:dk1>
        <a:sysClr val="windowText" lastClr="000000"/>
      </a:dk1>
      <a:lt1>
        <a:sysClr val="window" lastClr="FFFFFF"/>
      </a:lt1>
      <a:dk2>
        <a:srgbClr val="464646"/>
      </a:dk2>
      <a:lt2>
        <a:srgbClr val="DEF5FA"/>
      </a:lt2>
      <a:accent1>
        <a:srgbClr val="2DA2BF"/>
      </a:accent1>
      <a:accent2>
        <a:srgbClr val="C00000"/>
      </a:accent2>
      <a:accent3>
        <a:srgbClr val="EB641B"/>
      </a:accent3>
      <a:accent4>
        <a:srgbClr val="39639D"/>
      </a:accent4>
      <a:accent5>
        <a:srgbClr val="474B78"/>
      </a:accent5>
      <a:accent6>
        <a:srgbClr val="7D3C4A"/>
      </a:accent6>
      <a:hlink>
        <a:srgbClr val="FF8119"/>
      </a:hlink>
      <a:folHlink>
        <a:srgbClr val="44B9E8"/>
      </a:folHlink>
    </a:clrScheme>
    <a:fontScheme name="ddis_teaching">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dis_teaching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ddis_teaching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ddis_teaching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ddis_teaching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ddis_teaching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ddis_teaching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ddis_teaching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ddis_teaching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Pixel">
  <a:themeElements>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3_Pixel">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kumimoji="0" lang="el-GR" sz="1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kumimoji="0" lang="el-GR" sz="1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1824</TotalTime>
  <Words>7433</Words>
  <Application>Microsoft Office PowerPoint</Application>
  <PresentationFormat>On-screen Show (4:3)</PresentationFormat>
  <Paragraphs>1351</Paragraphs>
  <Slides>76</Slides>
  <Notes>52</Notes>
  <HiddenSlides>6</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76</vt:i4>
      </vt:variant>
    </vt:vector>
  </HeadingPairs>
  <TitlesOfParts>
    <vt:vector size="89" baseType="lpstr">
      <vt:lpstr>Arial</vt:lpstr>
      <vt:lpstr>Book Antiqua</vt:lpstr>
      <vt:lpstr>Calibri</vt:lpstr>
      <vt:lpstr>Gill Sans</vt:lpstr>
      <vt:lpstr>Impact</vt:lpstr>
      <vt:lpstr>Times New Roman</vt:lpstr>
      <vt:lpstr>Verdana</vt:lpstr>
      <vt:lpstr>Wingdings</vt:lpstr>
      <vt:lpstr>ZapfDingbats</vt:lpstr>
      <vt:lpstr>ddis_teaching</vt:lpstr>
      <vt:lpstr>4_Pixel</vt:lpstr>
      <vt:lpstr>Photo Editor Photo</vt:lpstr>
      <vt:lpstr>Designer Drawing</vt:lpstr>
      <vt:lpstr>Προχωρημένα Θέματα σε Κατανεμημένα Συστήματα</vt:lpstr>
      <vt:lpstr>What is a Distributed System?</vt:lpstr>
      <vt:lpstr>Brainteaser!</vt:lpstr>
      <vt:lpstr>Large-scale companies’ clusters</vt:lpstr>
      <vt:lpstr>Large-scale companies’ clusters</vt:lpstr>
      <vt:lpstr>Peer-to-peer networks</vt:lpstr>
      <vt:lpstr>Grid computing</vt:lpstr>
      <vt:lpstr>Cloud computing</vt:lpstr>
      <vt:lpstr>Power in Unity!</vt:lpstr>
      <vt:lpstr>Massive Distributed Applications</vt:lpstr>
      <vt:lpstr>Large-scale Decentralized Systems</vt:lpstr>
      <vt:lpstr>Course Layout</vt:lpstr>
      <vt:lpstr>Peer-to-Peer Systems</vt:lpstr>
      <vt:lpstr>Peer-to-Peer Systems</vt:lpstr>
      <vt:lpstr>Historical perspective</vt:lpstr>
      <vt:lpstr>How it all started</vt:lpstr>
      <vt:lpstr>How it continued</vt:lpstr>
      <vt:lpstr>P2P Traffic in 2001</vt:lpstr>
      <vt:lpstr>How it took off!</vt:lpstr>
      <vt:lpstr>Internet Traffic</vt:lpstr>
      <vt:lpstr>Internet Traffic</vt:lpstr>
      <vt:lpstr>Peer-to-Peer Definition</vt:lpstr>
      <vt:lpstr>A simple definition</vt:lpstr>
      <vt:lpstr>What makes P2P interesting?</vt:lpstr>
      <vt:lpstr>Is application  XYZ  P2P?</vt:lpstr>
      <vt:lpstr>A better definition</vt:lpstr>
      <vt:lpstr>Dual nature: Client &amp; Server</vt:lpstr>
      <vt:lpstr>Main advantages of P2P</vt:lpstr>
      <vt:lpstr>Peer-to-Peer Issues</vt:lpstr>
      <vt:lpstr>Overlay Networks</vt:lpstr>
      <vt:lpstr>Overlay types</vt:lpstr>
      <vt:lpstr>Overlay types</vt:lpstr>
      <vt:lpstr>Main Issues in P2P</vt:lpstr>
      <vt:lpstr>Main Issues in P2P</vt:lpstr>
      <vt:lpstr>Main Issues in P2P</vt:lpstr>
      <vt:lpstr>Main Issues in P2P</vt:lpstr>
      <vt:lpstr>Main Issues in P2P</vt:lpstr>
      <vt:lpstr>Main Issues in P2P</vt:lpstr>
      <vt:lpstr>Main Issues in P2P</vt:lpstr>
      <vt:lpstr>Main Issues in P2P</vt:lpstr>
      <vt:lpstr>Main Issues in P2P</vt:lpstr>
      <vt:lpstr>Main Issues in P2P</vt:lpstr>
      <vt:lpstr>Main Issues in P2P</vt:lpstr>
      <vt:lpstr>Peer-to-Peer Application Areas</vt:lpstr>
      <vt:lpstr>P2P Application Areas</vt:lpstr>
      <vt:lpstr>P2P Application Areas</vt:lpstr>
      <vt:lpstr>Sharing Content</vt:lpstr>
      <vt:lpstr>P2P Application Areas</vt:lpstr>
      <vt:lpstr>Network Storage</vt:lpstr>
      <vt:lpstr>Network Storage</vt:lpstr>
      <vt:lpstr>P2P Application Areas</vt:lpstr>
      <vt:lpstr>Contributing Bandwidth </vt:lpstr>
      <vt:lpstr>Contributing Bandwidth</vt:lpstr>
      <vt:lpstr>P2P Application Areas</vt:lpstr>
      <vt:lpstr>Sharing CPU</vt:lpstr>
      <vt:lpstr>Sharing CPU  ---  Examples</vt:lpstr>
      <vt:lpstr>P2P Application Areas</vt:lpstr>
      <vt:lpstr>Presence Information</vt:lpstr>
      <vt:lpstr>Document Collaboration</vt:lpstr>
      <vt:lpstr>Collaboration</vt:lpstr>
      <vt:lpstr>Basics in file-sharing</vt:lpstr>
      <vt:lpstr>Napster: Centralized P2P</vt:lpstr>
      <vt:lpstr>Napster: Clever Design</vt:lpstr>
      <vt:lpstr>Gnutella: Pure P2P</vt:lpstr>
      <vt:lpstr>Gnutella: Pure P2P  </vt:lpstr>
      <vt:lpstr>Gnutella: Overlay Maintenance</vt:lpstr>
      <vt:lpstr>Gnutella: Interesting Aspects</vt:lpstr>
      <vt:lpstr>Gnutella: Problems</vt:lpstr>
      <vt:lpstr>KaZaA: Hybrid P2P</vt:lpstr>
      <vt:lpstr>KaZaA: Hybrid P2P</vt:lpstr>
      <vt:lpstr>KaZaA: Architecture</vt:lpstr>
      <vt:lpstr>KaZaA: Queries</vt:lpstr>
      <vt:lpstr>KaZaA: Overlay Maintenance</vt:lpstr>
      <vt:lpstr>KaZaA: File Transfers</vt:lpstr>
      <vt:lpstr>KaZaA: Corporate Structure</vt:lpstr>
      <vt:lpstr>Gnutella 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Yannis</dc:creator>
  <cp:lastModifiedBy>Spyros Sioutas</cp:lastModifiedBy>
  <cp:revision>487</cp:revision>
  <dcterms:created xsi:type="dcterms:W3CDTF">2003-12-14T17:30:05Z</dcterms:created>
  <dcterms:modified xsi:type="dcterms:W3CDTF">2023-10-18T14:17:59Z</dcterms:modified>
</cp:coreProperties>
</file>