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92" r:id="rId4"/>
    <p:sldId id="291" r:id="rId5"/>
    <p:sldId id="289" r:id="rId6"/>
    <p:sldId id="323" r:id="rId7"/>
    <p:sldId id="328" r:id="rId8"/>
    <p:sldId id="312" r:id="rId9"/>
    <p:sldId id="313" r:id="rId10"/>
    <p:sldId id="358" r:id="rId11"/>
    <p:sldId id="329" r:id="rId1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4EE144E-2C9E-4CF9-BD2E-A63142043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B6DEE38-C87E-44D9-A4B2-3B2AAD9D1F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7FB047C-A812-4EAA-9DC4-9E2F22D00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932B-E0AA-4D41-9545-85AF3BBE1C07}" type="datetimeFigureOut">
              <a:rPr lang="el-GR" smtClean="0"/>
              <a:t>14/12/2020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0EF2978-92AC-40A7-9CEA-D8E8D449B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AAE1F88-D50E-4298-9E77-E4DB0B278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C0B06-9C55-4000-8958-230E09F8E2D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5315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A22783-27E7-4392-A064-099E61550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D7C74DF-0242-4E3B-A6D7-DFFD123F4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599176B-60EC-4FBF-B436-D35D2FF46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932B-E0AA-4D41-9545-85AF3BBE1C07}" type="datetimeFigureOut">
              <a:rPr lang="el-GR" smtClean="0"/>
              <a:t>14/12/2020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179DBB4-F980-4A83-B647-59C185B08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F4F8468-0BFE-417C-A2FE-8C472DA47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C0B06-9C55-4000-8958-230E09F8E2D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2368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DB75AF62-CEAC-4580-BEB5-87EDBC1DFF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81205EA-6853-46B4-8478-3D15B01EF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2B263D9-BDC5-4309-B061-4405B1CC2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932B-E0AA-4D41-9545-85AF3BBE1C07}" type="datetimeFigureOut">
              <a:rPr lang="el-GR" smtClean="0"/>
              <a:t>14/12/2020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4B368F9-A9F4-42C4-86B2-525AA5D24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1B09573-E3D8-4274-B1BE-63A01062D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C0B06-9C55-4000-8958-230E09F8E2D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7414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9F92BA-BA97-432C-8A7B-D7B6DCDC87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EBD62A-4752-4CF5-B509-154484694F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8A5825-C9C5-4F47-92B5-64D741BE1E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8CB602-CBDC-4E6A-9C8B-C7A72977CCDC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47181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A72B48-3697-4DE4-AD08-E32511DCAA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DE1453-ABA6-416B-BADE-CCBD66ADD3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5DED16-E6E6-43F0-8DEB-EA5AEE6184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FEE49E-339E-4AC8-951C-13E46F33221E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59376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D75684-2962-453A-8A88-1D30E65D9E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DA6894-754A-4C0E-B704-4F98947A77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5FFB7A-EB92-4D7D-AD16-420A69E175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4E9B51-37AC-41B8-B0D3-D64CC1DBF0C9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82475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F11FC5-386F-46B2-A274-878C64B38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03B7A3-B342-4A74-A861-25F7F07110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46663D-6867-4D8A-9F2B-CB65AA9353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563040-C5CC-42F8-B759-30DE47109BB1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709532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C8FD161-C816-4B45-8E09-D09482EE9A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6A77AE4-DD1F-46FB-A75E-81B6F53991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66C6B4A-1E75-42A6-8316-6C56880E63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5A7E25-D385-41E0-A0AA-5B1B7B0E5BE0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61719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5B8688A-FEAF-4069-AFA9-A6079AC614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8839994-0588-4706-AEF6-8E27D37CF3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7684E8D-D7BB-445C-9D67-6C025B5AE5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AEC10C-6196-4174-A4CB-99EC34B4E2BA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920077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7188EBD-738E-439C-9A9F-10DF31CA53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BD62DD6-7596-472A-A8C5-C21CF93CD6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ECA0117-FBAA-4FF2-BD03-02714DD58F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093056-9DE0-401A-A9C7-E55E1273B5F2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53301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4AD939-2627-4F9A-8770-E1458D02BE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17C319-67FE-484E-950C-E742460586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07BAD7-E6EA-4C3F-8F3E-49CB775E15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8D4D9F-3BE1-4A88-A796-BCFC32909914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403528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EFA0429-0748-44D9-BC28-6F0F0AC8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504BD16-7BCF-4FB6-9F95-99B086A3E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594C450-FA11-404F-9080-58CEA249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932B-E0AA-4D41-9545-85AF3BBE1C07}" type="datetimeFigureOut">
              <a:rPr lang="el-GR" smtClean="0"/>
              <a:t>14/12/2020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CDE9194-FB15-46D6-9E1D-43E3CAF11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7D9D7E7-3CBF-4EE8-B1E7-61970BA39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C0B06-9C55-4000-8958-230E09F8E2D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70985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758233-B861-4225-BBA0-BF183F594E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8EFDE6-AD83-476C-85C3-609BFD7A47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D784D5-D333-4D58-8433-F823C8DA5D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572E39-45B1-4184-94F0-41D87F401E51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74321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AE0700-6CEA-4D73-9166-44A7EDB379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158FA3-4311-4C4C-A0B3-C957BA9B4B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994D95-D4FB-4C8C-994F-12EC78ADF9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DA44BC-6B6C-4874-ADF5-2EED103A2970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976401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8C24B1-BD09-45E3-851C-2F2B903930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A8C8A2-A24F-4256-A8AE-39C07A2680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2D4F88-FC1B-4388-B198-0FD993E2CF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BAF9C6-20E9-43D5-A693-3AB1495526AF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77462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5FD2C6-D11D-4413-A869-E6EF21ACE5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559F10-C784-42DB-8207-8309BE02B3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CCF5CD-7386-4EC1-9CDB-C7C34D44D9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A69CE5-2638-4B75-AFC4-87C420EE7A1B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080257852"/>
      </p:ext>
    </p:extLst>
  </p:cSld>
  <p:clrMapOvr>
    <a:masterClrMapping/>
  </p:clrMapOvr>
  <p:transition>
    <p:blinds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D07F37-BA5F-405E-9F43-E49E24C647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4CD6E4-4F91-4BBE-B042-8FFDF0BBBF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EC04F9-DCC3-406A-9301-B6D8D9D837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EB6A08-BE39-4C73-9902-AC42FCB8969F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180914041"/>
      </p:ext>
    </p:extLst>
  </p:cSld>
  <p:clrMapOvr>
    <a:masterClrMapping/>
  </p:clrMapOvr>
  <p:transition>
    <p:blinds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FD8D3F-3532-4E95-810A-22D07610B6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D04ACB-D1DE-4296-9AA8-6F90DDF56F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1DD49B-D031-4AC1-B5E3-4577C5BFFB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EE607C-7BEC-457A-AF65-BC360FF96AAE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387512651"/>
      </p:ext>
    </p:extLst>
  </p:cSld>
  <p:clrMapOvr>
    <a:masterClrMapping/>
  </p:clrMapOvr>
  <p:transition>
    <p:blinds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76B212-C8BB-42FA-902C-208A17AC57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8F8E85-B1B5-4BF4-AB61-AA823F897F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E6CAC4-2427-491B-B090-135EAA86AE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C871A4-0024-4732-864F-8D0801B99169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90768334"/>
      </p:ext>
    </p:extLst>
  </p:cSld>
  <p:clrMapOvr>
    <a:masterClrMapping/>
  </p:clrMapOvr>
  <p:transition>
    <p:blinds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A597D99-4B74-44A4-8B7A-E65FCCE339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0E02E9E-8D2C-43C1-9991-CBAF5FE2D6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590FFAE-9841-4C6D-86D6-8915AD4FD3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FCA99F-DB01-4DE7-9028-EEC1E7B5CB27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698736331"/>
      </p:ext>
    </p:extLst>
  </p:cSld>
  <p:clrMapOvr>
    <a:masterClrMapping/>
  </p:clrMapOvr>
  <p:transition>
    <p:blinds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260EA68-075C-49DC-BB9D-B29334046B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3C9D38D-3629-4604-B5F7-3DF5F2B88F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19B2BA9-80B9-4D6B-B60D-B38C23FB7F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77AA6D-5A32-4B62-8185-FC99A9291375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99798488"/>
      </p:ext>
    </p:extLst>
  </p:cSld>
  <p:clrMapOvr>
    <a:masterClrMapping/>
  </p:clrMapOvr>
  <p:transition>
    <p:blinds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9E4EBCC-9724-482E-BCCC-27BDF96864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E0FA6D4-61DA-4D3C-B08E-03EEE6676A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DF35BAD-A1DA-4713-B97D-0DBB557DCB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8FEAED-5D12-4E3C-BD87-97C090FB4308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64831899"/>
      </p:ext>
    </p:extLst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18F60F9-5C54-48CB-852D-512E4DF90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DB2FE8B-43BC-4511-A3E4-22DE5318B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29C9392-9669-4EC7-AB95-EDDBCF9A4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932B-E0AA-4D41-9545-85AF3BBE1C07}" type="datetimeFigureOut">
              <a:rPr lang="el-GR" smtClean="0"/>
              <a:t>14/12/2020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5A67660-9105-4660-A76F-01C634712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BB99049-94BD-480B-BB6F-387672D5F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C0B06-9C55-4000-8958-230E09F8E2D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0661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A6DBE7-A863-4048-880C-2C98F28CB8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FCCA72-5659-4656-8617-FEFC2FA03E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9145CE-D266-4CEA-A3FA-BE6508F704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42B31E-B9B5-46D0-B608-82402E000541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215354294"/>
      </p:ext>
    </p:extLst>
  </p:cSld>
  <p:clrMapOvr>
    <a:masterClrMapping/>
  </p:clrMapOvr>
  <p:transition>
    <p:blinds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691E8B-7CEA-4D18-A127-BAB66B1225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8722A1-E9BB-47D1-92B0-716763CE7E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978F19-B9C9-4571-B509-72CCB2D34F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648335-F723-403E-99DD-EBC368908B2A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554063830"/>
      </p:ext>
    </p:extLst>
  </p:cSld>
  <p:clrMapOvr>
    <a:masterClrMapping/>
  </p:clrMapOvr>
  <p:transition>
    <p:blinds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5234DE-A7BF-4818-ABB0-82695414E4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422EAE-0C92-4B21-A364-15AD106032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3F16B7-4236-46CB-B5D4-011ABBF6BE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CAE61F-62D3-4962-8A32-7585C52E535C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811386701"/>
      </p:ext>
    </p:extLst>
  </p:cSld>
  <p:clrMapOvr>
    <a:masterClrMapping/>
  </p:clrMapOvr>
  <p:transition>
    <p:blinds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6A1F01-0DE3-433B-B3C2-EF7775F720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3BB740-9866-4DCE-8898-8CB6A1E6A6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92A11F-0447-4B2A-A902-28F641F123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C35058-A405-427D-B425-46ADA2C6BE61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506365374"/>
      </p:ext>
    </p:extLst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61535D9-D22D-424C-8E06-695761105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235DF7-1E6E-457F-B750-3C1FF33406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2C43386-9C4C-426B-9E02-30EB8AD7CA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0629C56-587C-40B6-96B3-5FF975038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932B-E0AA-4D41-9545-85AF3BBE1C07}" type="datetimeFigureOut">
              <a:rPr lang="el-GR" smtClean="0"/>
              <a:t>14/12/2020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3D542E1-2878-446D-9C65-FCB6A8366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8218954-4DE2-4F6A-9838-6D04922F1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C0B06-9C55-4000-8958-230E09F8E2D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813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7A25A37-7658-4C82-AB89-BB6BED1F1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9B5A7C4-FBA9-4F37-97F1-7A2F87D91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B361808-565B-4055-9ABE-AEEE70356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988B9D6F-D939-4686-8631-FFCB12C71A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AE0105F-10AC-49C4-9014-BA6D6FE03F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9373A58E-1F6C-4A3E-812A-4CAA9AC97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932B-E0AA-4D41-9545-85AF3BBE1C07}" type="datetimeFigureOut">
              <a:rPr lang="el-GR" smtClean="0"/>
              <a:t>14/12/2020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045920E8-1288-4B87-90BB-1DE72C9A3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D81D2AF6-0A7D-4774-9541-E9777E1C9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C0B06-9C55-4000-8958-230E09F8E2D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0383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00397A-E11E-43F2-AFA6-634240F9A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92B079A3-3726-4033-9EAF-1B95074D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932B-E0AA-4D41-9545-85AF3BBE1C07}" type="datetimeFigureOut">
              <a:rPr lang="el-GR" smtClean="0"/>
              <a:t>14/12/2020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6E685AAC-9DD1-448E-B7EA-7E2D3A909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8E15DDAC-B3EA-4FEE-8429-201082612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C0B06-9C55-4000-8958-230E09F8E2D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6070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0E2003BD-E8E3-4B9E-9E09-5EF726B2A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932B-E0AA-4D41-9545-85AF3BBE1C07}" type="datetimeFigureOut">
              <a:rPr lang="el-GR" smtClean="0"/>
              <a:t>14/12/2020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14B922B2-26B9-43DB-B66A-BA0F27847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E9BF0F2-7A24-4482-ABE2-E7ACFA378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C0B06-9C55-4000-8958-230E09F8E2D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1243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CC1E60E-E291-4E29-94A7-7159199E4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7A9CA7A-DCF2-4C6A-8B17-F19395810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E198C72-24EF-4E01-BDEB-98EA5945B8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0FDC4E1-7E4B-4611-BCA0-A92067E22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932B-E0AA-4D41-9545-85AF3BBE1C07}" type="datetimeFigureOut">
              <a:rPr lang="el-GR" smtClean="0"/>
              <a:t>14/12/2020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1B67388-EBED-4745-A375-8DAAE70B0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7365638-9684-4286-86A3-19B0E3ED6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C0B06-9C55-4000-8958-230E09F8E2D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1371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28F027E-984A-48AA-88F5-771467542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E51BDB3D-2E35-4472-851E-DFD0190205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D9E2705-AAE4-4730-BAFA-462E607689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BE60041-05FF-4914-B0BE-85A99296A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932B-E0AA-4D41-9545-85AF3BBE1C07}" type="datetimeFigureOut">
              <a:rPr lang="el-GR" smtClean="0"/>
              <a:t>14/12/2020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EA459FC-213D-41A2-941C-3EFC6DE7C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444DA24-0665-4533-943A-440EFCE21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C0B06-9C55-4000-8958-230E09F8E2D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418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A8E77584-BEC5-4800-A304-4BC6F5DAD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5578216-F3EB-4CBA-83CA-0B3266FB7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ADFBAFF-A82F-410D-8536-E84B37FA43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F932B-E0AA-4D41-9545-85AF3BBE1C07}" type="datetimeFigureOut">
              <a:rPr lang="el-GR" smtClean="0"/>
              <a:t>14/12/2020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357ABCE-0C07-4DBC-850B-1052E90BC0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FCF7DC6-BC4F-43DC-8FEF-BA3C28DCBF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C0B06-9C55-4000-8958-230E09F8E2D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8124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9D2E217-6B68-41A9-B357-FA084BFD9B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τον τίτλο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4B49C5D-DA7E-4D79-BFC7-8F36E0EB80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E83AF51-945D-4987-9482-1D61F73CBFB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u="none">
                <a:effectLst/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766405D-2EB7-49C8-B8EB-7EEE4A0CBDE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u="none">
                <a:effectLst/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76ED6D4-65BA-48AE-A149-4A5D1F94F16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u="none">
                <a:latin typeface="Times New Roman" panose="02020603050405020304" pitchFamily="18" charset="0"/>
              </a:defRPr>
            </a:lvl1pPr>
          </a:lstStyle>
          <a:p>
            <a:fld id="{01777E1D-5BE7-4D0B-AA06-BC44203C64D8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64702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99"/>
            </a:gs>
            <a:gs pos="100000">
              <a:srgbClr val="0000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5415674-71FD-457A-8D4F-9CCC5E0240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BB60979-F43D-4326-AB6D-7E30684953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text styles</a:t>
            </a:r>
          </a:p>
          <a:p>
            <a:pPr lvl="1"/>
            <a:r>
              <a:rPr lang="en-US" altLang="el-GR"/>
              <a:t>Second level</a:t>
            </a:r>
          </a:p>
          <a:p>
            <a:pPr lvl="2"/>
            <a:r>
              <a:rPr lang="en-US" altLang="el-GR"/>
              <a:t>Third level</a:t>
            </a:r>
          </a:p>
          <a:p>
            <a:pPr lvl="3"/>
            <a:r>
              <a:rPr lang="en-US" altLang="el-GR"/>
              <a:t>Fourth level</a:t>
            </a:r>
          </a:p>
          <a:p>
            <a:pPr lvl="4"/>
            <a:r>
              <a:rPr lang="en-US" altLang="el-GR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201A352-F315-4393-81C2-E84C21E1CA6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3BBA877-7959-4E46-8FB7-1EFA09B45F8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E06AE05-D965-468A-87F3-95F6C3AB015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55E8D5F1-93DC-4281-9060-6DA13733EDA5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72843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blind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6.wmf"/><Relationship Id="rId3" Type="http://schemas.openxmlformats.org/officeDocument/2006/relationships/image" Target="../media/image1.wmf"/><Relationship Id="rId7" Type="http://schemas.openxmlformats.org/officeDocument/2006/relationships/image" Target="../media/image3.wmf"/><Relationship Id="rId12" Type="http://schemas.openxmlformats.org/officeDocument/2006/relationships/oleObject" Target="../embeddings/oleObject6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2.emf"/><Relationship Id="rId3" Type="http://schemas.openxmlformats.org/officeDocument/2006/relationships/image" Target="../media/image7.wmf"/><Relationship Id="rId7" Type="http://schemas.openxmlformats.org/officeDocument/2006/relationships/image" Target="../media/image9.emf"/><Relationship Id="rId12" Type="http://schemas.openxmlformats.org/officeDocument/2006/relationships/oleObject" Target="../embeddings/oleObject12.bin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1.e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emf"/><Relationship Id="rId18" Type="http://schemas.openxmlformats.org/officeDocument/2006/relationships/oleObject" Target="../embeddings/oleObject21.bin"/><Relationship Id="rId26" Type="http://schemas.openxmlformats.org/officeDocument/2006/relationships/oleObject" Target="../embeddings/oleObject25.bin"/><Relationship Id="rId3" Type="http://schemas.openxmlformats.org/officeDocument/2006/relationships/image" Target="../media/image13.emf"/><Relationship Id="rId21" Type="http://schemas.openxmlformats.org/officeDocument/2006/relationships/image" Target="../media/image22.emf"/><Relationship Id="rId34" Type="http://schemas.openxmlformats.org/officeDocument/2006/relationships/oleObject" Target="../embeddings/oleObject29.bin"/><Relationship Id="rId7" Type="http://schemas.openxmlformats.org/officeDocument/2006/relationships/image" Target="../media/image15.e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20.emf"/><Relationship Id="rId25" Type="http://schemas.openxmlformats.org/officeDocument/2006/relationships/image" Target="../media/image24.emf"/><Relationship Id="rId33" Type="http://schemas.openxmlformats.org/officeDocument/2006/relationships/image" Target="../media/image28.emf"/><Relationship Id="rId2" Type="http://schemas.openxmlformats.org/officeDocument/2006/relationships/oleObject" Target="../embeddings/oleObject13.bin"/><Relationship Id="rId16" Type="http://schemas.openxmlformats.org/officeDocument/2006/relationships/oleObject" Target="../embeddings/oleObject20.bin"/><Relationship Id="rId20" Type="http://schemas.openxmlformats.org/officeDocument/2006/relationships/oleObject" Target="../embeddings/oleObject22.bin"/><Relationship Id="rId29" Type="http://schemas.openxmlformats.org/officeDocument/2006/relationships/image" Target="../media/image26.emf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17.emf"/><Relationship Id="rId24" Type="http://schemas.openxmlformats.org/officeDocument/2006/relationships/oleObject" Target="../embeddings/oleObject24.bin"/><Relationship Id="rId32" Type="http://schemas.openxmlformats.org/officeDocument/2006/relationships/oleObject" Target="../embeddings/oleObject28.bin"/><Relationship Id="rId5" Type="http://schemas.openxmlformats.org/officeDocument/2006/relationships/image" Target="../media/image14.emf"/><Relationship Id="rId15" Type="http://schemas.openxmlformats.org/officeDocument/2006/relationships/image" Target="../media/image19.emf"/><Relationship Id="rId23" Type="http://schemas.openxmlformats.org/officeDocument/2006/relationships/image" Target="../media/image23.emf"/><Relationship Id="rId28" Type="http://schemas.openxmlformats.org/officeDocument/2006/relationships/oleObject" Target="../embeddings/oleObject26.bin"/><Relationship Id="rId10" Type="http://schemas.openxmlformats.org/officeDocument/2006/relationships/oleObject" Target="../embeddings/oleObject17.bin"/><Relationship Id="rId19" Type="http://schemas.openxmlformats.org/officeDocument/2006/relationships/image" Target="../media/image21.emf"/><Relationship Id="rId31" Type="http://schemas.openxmlformats.org/officeDocument/2006/relationships/image" Target="../media/image27.e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6.emf"/><Relationship Id="rId14" Type="http://schemas.openxmlformats.org/officeDocument/2006/relationships/oleObject" Target="../embeddings/oleObject19.bin"/><Relationship Id="rId22" Type="http://schemas.openxmlformats.org/officeDocument/2006/relationships/oleObject" Target="../embeddings/oleObject23.bin"/><Relationship Id="rId27" Type="http://schemas.openxmlformats.org/officeDocument/2006/relationships/image" Target="../media/image25.emf"/><Relationship Id="rId30" Type="http://schemas.openxmlformats.org/officeDocument/2006/relationships/oleObject" Target="../embeddings/oleObject27.bin"/><Relationship Id="rId35" Type="http://schemas.openxmlformats.org/officeDocument/2006/relationships/image" Target="../media/image29.emf"/><Relationship Id="rId8" Type="http://schemas.openxmlformats.org/officeDocument/2006/relationships/oleObject" Target="../embeddings/oleObject1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35.emf"/><Relationship Id="rId3" Type="http://schemas.openxmlformats.org/officeDocument/2006/relationships/image" Target="../media/image30.emf"/><Relationship Id="rId7" Type="http://schemas.openxmlformats.org/officeDocument/2006/relationships/image" Target="../media/image32.emf"/><Relationship Id="rId12" Type="http://schemas.openxmlformats.org/officeDocument/2006/relationships/oleObject" Target="../embeddings/oleObject35.bin"/><Relationship Id="rId17" Type="http://schemas.openxmlformats.org/officeDocument/2006/relationships/image" Target="../media/image37.emf"/><Relationship Id="rId2" Type="http://schemas.openxmlformats.org/officeDocument/2006/relationships/oleObject" Target="../embeddings/oleObject30.bin"/><Relationship Id="rId16" Type="http://schemas.openxmlformats.org/officeDocument/2006/relationships/oleObject" Target="../embeddings/oleObject37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34.emf"/><Relationship Id="rId5" Type="http://schemas.openxmlformats.org/officeDocument/2006/relationships/image" Target="../media/image31.emf"/><Relationship Id="rId15" Type="http://schemas.openxmlformats.org/officeDocument/2006/relationships/image" Target="../media/image36.e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3.emf"/><Relationship Id="rId14" Type="http://schemas.openxmlformats.org/officeDocument/2006/relationships/oleObject" Target="../embeddings/oleObject3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43.wmf"/><Relationship Id="rId18" Type="http://schemas.openxmlformats.org/officeDocument/2006/relationships/oleObject" Target="../embeddings/oleObject46.bin"/><Relationship Id="rId3" Type="http://schemas.openxmlformats.org/officeDocument/2006/relationships/image" Target="../media/image38.emf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43.bin"/><Relationship Id="rId17" Type="http://schemas.openxmlformats.org/officeDocument/2006/relationships/image" Target="../media/image45.wmf"/><Relationship Id="rId2" Type="http://schemas.openxmlformats.org/officeDocument/2006/relationships/oleObject" Target="../embeddings/oleObject38.bin"/><Relationship Id="rId16" Type="http://schemas.openxmlformats.org/officeDocument/2006/relationships/oleObject" Target="../embeddings/oleObject45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5" Type="http://schemas.openxmlformats.org/officeDocument/2006/relationships/image" Target="../media/image44.wmf"/><Relationship Id="rId10" Type="http://schemas.openxmlformats.org/officeDocument/2006/relationships/oleObject" Target="../embeddings/oleObject42.bin"/><Relationship Id="rId19" Type="http://schemas.openxmlformats.org/officeDocument/2006/relationships/image" Target="../media/image46.w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41.wmf"/><Relationship Id="rId14" Type="http://schemas.openxmlformats.org/officeDocument/2006/relationships/oleObject" Target="../embeddings/oleObject4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7" Type="http://schemas.openxmlformats.org/officeDocument/2006/relationships/image" Target="../media/image49.emf"/><Relationship Id="rId2" Type="http://schemas.openxmlformats.org/officeDocument/2006/relationships/oleObject" Target="../embeddings/oleObject47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48.emf"/><Relationship Id="rId4" Type="http://schemas.openxmlformats.org/officeDocument/2006/relationships/oleObject" Target="../embeddings/oleObject4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image" Target="../media/image50.emf"/><Relationship Id="rId7" Type="http://schemas.openxmlformats.org/officeDocument/2006/relationships/image" Target="../media/image52.emf"/><Relationship Id="rId2" Type="http://schemas.openxmlformats.org/officeDocument/2006/relationships/oleObject" Target="../embeddings/oleObject50.bin"/><Relationship Id="rId1" Type="http://schemas.openxmlformats.org/officeDocument/2006/relationships/slideLayout" Target="../slideLayouts/slideLayout29.x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51.emf"/><Relationship Id="rId4" Type="http://schemas.openxmlformats.org/officeDocument/2006/relationships/oleObject" Target="../embeddings/oleObject51.bin"/><Relationship Id="rId9" Type="http://schemas.openxmlformats.org/officeDocument/2006/relationships/image" Target="../media/image5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>
            <a:extLst>
              <a:ext uri="{FF2B5EF4-FFF2-40B4-BE49-F238E27FC236}">
                <a16:creationId xmlns:a16="http://schemas.microsoft.com/office/drawing/2014/main" id="{FE18255B-4960-48CE-B3CF-24997AB5C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1" y="76200"/>
            <a:ext cx="64484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2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EΞAPTHΣH TAΣHΣ</a:t>
            </a:r>
            <a:r>
              <a:rPr lang="el-GR" sz="2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ΖΥΓΟΥ</a:t>
            </a:r>
            <a:r>
              <a:rPr lang="en-US" sz="2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endParaRPr lang="el-GR" sz="2800" b="1" u="sng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2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AΠO </a:t>
            </a:r>
            <a:r>
              <a:rPr lang="el-GR" sz="2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ΜΕΤΑΦΕΡΟΜΕΝΗ </a:t>
            </a:r>
            <a:r>
              <a:rPr lang="el-GR" sz="2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AEPΓO IΣXY</a:t>
            </a:r>
            <a:r>
              <a:rPr lang="el-GR" sz="240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50179" name="Object 3">
            <a:extLst>
              <a:ext uri="{FF2B5EF4-FFF2-40B4-BE49-F238E27FC236}">
                <a16:creationId xmlns:a16="http://schemas.microsoft.com/office/drawing/2014/main" id="{613B1124-4E83-4410-A7FC-22A1B2504B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6163" y="942976"/>
          <a:ext cx="5700712" cy="225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245608" imgH="2075688" progId="Visio.Drawing.6">
                  <p:embed/>
                </p:oleObj>
              </mc:Choice>
              <mc:Fallback>
                <p:oleObj name="VISIO" r:id="rId2" imgW="5245608" imgH="2075688" progId="Visio.Drawing.6">
                  <p:embed/>
                  <p:pic>
                    <p:nvPicPr>
                      <p:cNvPr id="50179" name="Object 3">
                        <a:extLst>
                          <a:ext uri="{FF2B5EF4-FFF2-40B4-BE49-F238E27FC236}">
                            <a16:creationId xmlns:a16="http://schemas.microsoft.com/office/drawing/2014/main" id="{613B1124-4E83-4410-A7FC-22A1B2504B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lum bright="9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6163" y="942976"/>
                        <a:ext cx="5700712" cy="225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0" name="Object 4">
            <a:extLst>
              <a:ext uri="{FF2B5EF4-FFF2-40B4-BE49-F238E27FC236}">
                <a16:creationId xmlns:a16="http://schemas.microsoft.com/office/drawing/2014/main" id="{BD1F01B0-5EBB-4263-A1CF-B603338503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2895600"/>
          <a:ext cx="454660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2855976" imgH="1130808" progId="Visio.Drawing.6">
                  <p:embed/>
                </p:oleObj>
              </mc:Choice>
              <mc:Fallback>
                <p:oleObj name="VISIO" r:id="rId4" imgW="2855976" imgH="1130808" progId="Visio.Drawing.6">
                  <p:embed/>
                  <p:pic>
                    <p:nvPicPr>
                      <p:cNvPr id="50180" name="Object 4">
                        <a:extLst>
                          <a:ext uri="{FF2B5EF4-FFF2-40B4-BE49-F238E27FC236}">
                            <a16:creationId xmlns:a16="http://schemas.microsoft.com/office/drawing/2014/main" id="{BD1F01B0-5EBB-4263-A1CF-B603338503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895600"/>
                        <a:ext cx="4546600" cy="180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1" name="Object 5">
            <a:extLst>
              <a:ext uri="{FF2B5EF4-FFF2-40B4-BE49-F238E27FC236}">
                <a16:creationId xmlns:a16="http://schemas.microsoft.com/office/drawing/2014/main" id="{B3462736-BA78-4590-8619-F0E5204FB9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67200" y="3200400"/>
          <a:ext cx="3048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6" imgW="2026995" imgH="554045" progId="Visio.Drawing.6">
                  <p:embed/>
                </p:oleObj>
              </mc:Choice>
              <mc:Fallback>
                <p:oleObj name="VISIO" r:id="rId6" imgW="2026995" imgH="554045" progId="Visio.Drawing.6">
                  <p:embed/>
                  <p:pic>
                    <p:nvPicPr>
                      <p:cNvPr id="50181" name="Object 5">
                        <a:extLst>
                          <a:ext uri="{FF2B5EF4-FFF2-40B4-BE49-F238E27FC236}">
                            <a16:creationId xmlns:a16="http://schemas.microsoft.com/office/drawing/2014/main" id="{B3462736-BA78-4590-8619-F0E5204FB9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200400"/>
                        <a:ext cx="3048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2" name="Text Box 6">
            <a:extLst>
              <a:ext uri="{FF2B5EF4-FFF2-40B4-BE49-F238E27FC236}">
                <a16:creationId xmlns:a16="http://schemas.microsoft.com/office/drawing/2014/main" id="{30176BCC-3034-4E7C-AECF-3F3387C1A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1" y="4495801"/>
            <a:ext cx="1944763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22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el-GR" sz="2200" b="1" baseline="-25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l-GR" altLang="el-GR" sz="22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V</a:t>
            </a:r>
            <a:r>
              <a:rPr lang="en-US" altLang="el-GR" sz="2200" b="1" baseline="-25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l-GR" altLang="el-GR" sz="22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IZ</a:t>
            </a:r>
            <a:r>
              <a:rPr lang="en-US" altLang="el-GR" sz="22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,</a:t>
            </a:r>
            <a:endParaRPr lang="el-GR" altLang="el-GR" sz="2200">
              <a:solidFill>
                <a:srgbClr val="FFFFFF"/>
              </a:solidFill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l-GR" altLang="el-GR" sz="2400">
              <a:solidFill>
                <a:srgbClr val="000000"/>
              </a:solidFill>
            </a:endParaRPr>
          </a:p>
        </p:txBody>
      </p:sp>
      <p:graphicFrame>
        <p:nvGraphicFramePr>
          <p:cNvPr id="50183" name="Object 7">
            <a:extLst>
              <a:ext uri="{FF2B5EF4-FFF2-40B4-BE49-F238E27FC236}">
                <a16:creationId xmlns:a16="http://schemas.microsoft.com/office/drawing/2014/main" id="{4BDCF3CA-4A09-43A2-84C8-4F4997D145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35464" y="4378326"/>
          <a:ext cx="2522537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48728" imgH="495085" progId="Equation.DSMT4">
                  <p:embed/>
                </p:oleObj>
              </mc:Choice>
              <mc:Fallback>
                <p:oleObj name="Equation" r:id="rId8" imgW="1548728" imgH="495085" progId="Equation.DSMT4">
                  <p:embed/>
                  <p:pic>
                    <p:nvPicPr>
                      <p:cNvPr id="50183" name="Object 7">
                        <a:extLst>
                          <a:ext uri="{FF2B5EF4-FFF2-40B4-BE49-F238E27FC236}">
                            <a16:creationId xmlns:a16="http://schemas.microsoft.com/office/drawing/2014/main" id="{4BDCF3CA-4A09-43A2-84C8-4F4997D145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5464" y="4378326"/>
                        <a:ext cx="2522537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4" name="Object 8">
            <a:extLst>
              <a:ext uri="{FF2B5EF4-FFF2-40B4-BE49-F238E27FC236}">
                <a16:creationId xmlns:a16="http://schemas.microsoft.com/office/drawing/2014/main" id="{5B214F21-5A24-4E0F-B349-63DEDBEAD7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0" y="5307013"/>
          <a:ext cx="2286000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86811" imgH="495085" progId="Equation.DSMT4">
                  <p:embed/>
                </p:oleObj>
              </mc:Choice>
              <mc:Fallback>
                <p:oleObj name="Equation" r:id="rId10" imgW="1586811" imgH="495085" progId="Equation.DSMT4">
                  <p:embed/>
                  <p:pic>
                    <p:nvPicPr>
                      <p:cNvPr id="50184" name="Object 8">
                        <a:extLst>
                          <a:ext uri="{FF2B5EF4-FFF2-40B4-BE49-F238E27FC236}">
                            <a16:creationId xmlns:a16="http://schemas.microsoft.com/office/drawing/2014/main" id="{5B214F21-5A24-4E0F-B349-63DEDBEAD7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307013"/>
                        <a:ext cx="2286000" cy="71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5" name="Object 9">
            <a:extLst>
              <a:ext uri="{FF2B5EF4-FFF2-40B4-BE49-F238E27FC236}">
                <a16:creationId xmlns:a16="http://schemas.microsoft.com/office/drawing/2014/main" id="{4B39157E-970E-47CD-A0EE-F6F3925E60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24400" y="5264150"/>
          <a:ext cx="236220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37589" imgH="495085" progId="Equation.DSMT4">
                  <p:embed/>
                </p:oleObj>
              </mc:Choice>
              <mc:Fallback>
                <p:oleObj name="Equation" r:id="rId12" imgW="1637589" imgH="495085" progId="Equation.DSMT4">
                  <p:embed/>
                  <p:pic>
                    <p:nvPicPr>
                      <p:cNvPr id="50185" name="Object 9">
                        <a:extLst>
                          <a:ext uri="{FF2B5EF4-FFF2-40B4-BE49-F238E27FC236}">
                            <a16:creationId xmlns:a16="http://schemas.microsoft.com/office/drawing/2014/main" id="{4B39157E-970E-47CD-A0EE-F6F3925E60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264150"/>
                        <a:ext cx="2362200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6" name="Rectangle 10">
            <a:extLst>
              <a:ext uri="{FF2B5EF4-FFF2-40B4-BE49-F238E27FC236}">
                <a16:creationId xmlns:a16="http://schemas.microsoft.com/office/drawing/2014/main" id="{7599E3E0-5C3E-4258-BB26-38E98F83C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63246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l-GR" sz="1400">
                <a:solidFill>
                  <a:srgbClr val="B2B2B2"/>
                </a:solidFill>
              </a:rPr>
              <a:t>Κεφάλαιο 7        (C) Copyright  Γαβριήλ  Γιαννακόπουλος    Πανεπιστήμιο Πατρών        Διαφάνεια </a:t>
            </a:r>
            <a:r>
              <a:rPr lang="el-GR" altLang="el-GR" sz="1400">
                <a:solidFill>
                  <a:srgbClr val="B2B2B2"/>
                </a:solidFill>
              </a:rPr>
              <a:t>3</a:t>
            </a:r>
            <a:r>
              <a:rPr lang="en-US" altLang="el-GR" sz="1400">
                <a:solidFill>
                  <a:srgbClr val="B2B2B2"/>
                </a:solidFill>
              </a:rPr>
              <a:t>7 από </a:t>
            </a:r>
            <a:r>
              <a:rPr lang="el-GR" altLang="el-GR" sz="1400">
                <a:solidFill>
                  <a:srgbClr val="B2B2B2"/>
                </a:solidFill>
              </a:rPr>
              <a:t>47</a:t>
            </a:r>
            <a:endParaRPr lang="en-US" altLang="el-GR" sz="2400">
              <a:solidFill>
                <a:srgbClr val="000000"/>
              </a:solidFill>
            </a:endParaRPr>
          </a:p>
        </p:txBody>
      </p:sp>
      <p:sp>
        <p:nvSpPr>
          <p:cNvPr id="50187" name="Line 11">
            <a:extLst>
              <a:ext uri="{FF2B5EF4-FFF2-40B4-BE49-F238E27FC236}">
                <a16:creationId xmlns:a16="http://schemas.microsoft.com/office/drawing/2014/main" id="{DD7C7FCE-18B8-4BE2-ACF6-1F5B7A7AE9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248400"/>
            <a:ext cx="91440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50192" name="Rectangle 16">
            <a:extLst>
              <a:ext uri="{FF2B5EF4-FFF2-40B4-BE49-F238E27FC236}">
                <a16:creationId xmlns:a16="http://schemas.microsoft.com/office/drawing/2014/main" id="{8B48B451-D217-4471-9B41-8565E4AD1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0" y="1728789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utoUpdateAnimBg="0"/>
      <p:bldP spid="50182" grpId="0" autoUpdateAnimBg="0"/>
      <p:bldP spid="5018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>
            <a:extLst>
              <a:ext uri="{FF2B5EF4-FFF2-40B4-BE49-F238E27FC236}">
                <a16:creationId xmlns:a16="http://schemas.microsoft.com/office/drawing/2014/main" id="{5380BFE9-5166-4A87-8517-CC7C29F61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57200"/>
            <a:ext cx="55705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Δ</a:t>
            </a:r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IA</a:t>
            </a:r>
            <a:r>
              <a:rPr lang="el-GR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Θ</a:t>
            </a:r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E</a:t>
            </a:r>
            <a:r>
              <a:rPr lang="el-GR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Σ</a:t>
            </a:r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IMA ME</a:t>
            </a:r>
            <a:r>
              <a:rPr lang="el-GR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Σ</a:t>
            </a:r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</a:t>
            </a:r>
            <a:endParaRPr lang="el-GR" sz="32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Γ</a:t>
            </a:r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IA E</a:t>
            </a:r>
            <a:r>
              <a:rPr lang="el-GR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Λ</a:t>
            </a:r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E</a:t>
            </a:r>
            <a:r>
              <a:rPr lang="el-GR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Γ</a:t>
            </a:r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XO TA</a:t>
            </a:r>
            <a:r>
              <a:rPr lang="el-GR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Σ</a:t>
            </a:r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</a:t>
            </a:r>
            <a:r>
              <a:rPr lang="el-GR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Σ</a:t>
            </a:r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ZY</a:t>
            </a:r>
            <a:r>
              <a:rPr lang="el-GR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Γ</a:t>
            </a:r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OY</a:t>
            </a:r>
            <a:r>
              <a:rPr lang="el-GR" sz="240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49155" name="Text Box 3">
            <a:extLst>
              <a:ext uri="{FF2B5EF4-FFF2-40B4-BE49-F238E27FC236}">
                <a16:creationId xmlns:a16="http://schemas.microsoft.com/office/drawing/2014/main" id="{B2D4867E-7A8C-4423-8641-D19D74472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8600" y="2312989"/>
            <a:ext cx="660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l-GR" altLang="el-GR" b="1" i="1" dirty="0">
                <a:solidFill>
                  <a:srgbClr val="FFFFFF"/>
                </a:solidFill>
                <a:latin typeface="Arial" panose="020B0604020202020204" pitchFamily="34" charset="0"/>
              </a:rPr>
              <a:t>Έλεγχος</a:t>
            </a:r>
            <a:r>
              <a:rPr lang="el-GR" altLang="el-GR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διέγερσης γεννητριών</a:t>
            </a:r>
            <a:r>
              <a:rPr lang="el-GR" altLang="el-GR" sz="28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9156" name="Text Box 4">
            <a:extLst>
              <a:ext uri="{FF2B5EF4-FFF2-40B4-BE49-F238E27FC236}">
                <a16:creationId xmlns:a16="http://schemas.microsoft.com/office/drawing/2014/main" id="{55273784-02CF-4C9B-9C0E-5890F0537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1" y="3230564"/>
            <a:ext cx="45751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24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l-GR" b="1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Eγκάρσιοι πυκνωτές</a:t>
            </a:r>
            <a:r>
              <a:rPr lang="el-GR" altLang="el-GR" sz="2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9157" name="Text Box 5">
            <a:extLst>
              <a:ext uri="{FF2B5EF4-FFF2-40B4-BE49-F238E27FC236}">
                <a16:creationId xmlns:a16="http://schemas.microsoft.com/office/drawing/2014/main" id="{35518F32-BF8A-4BBC-A319-6B379918D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144964"/>
            <a:ext cx="5867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l-GR" b="1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Σύγχρονοι αντισταθμιστές</a:t>
            </a:r>
            <a:r>
              <a:rPr lang="el-GR" altLang="el-GR" sz="2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9158" name="Text Box 6">
            <a:extLst>
              <a:ext uri="{FF2B5EF4-FFF2-40B4-BE49-F238E27FC236}">
                <a16:creationId xmlns:a16="http://schemas.microsoft.com/office/drawing/2014/main" id="{559AEA12-BC46-440F-8A05-DCADDC630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526" y="5059364"/>
            <a:ext cx="75406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b="1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Mετασχηματιστές μεταβλητής λήψης</a:t>
            </a:r>
            <a:r>
              <a:rPr lang="el-GR" altLang="el-GR" sz="2800" i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9159" name="Rectangle 7">
            <a:extLst>
              <a:ext uri="{FF2B5EF4-FFF2-40B4-BE49-F238E27FC236}">
                <a16:creationId xmlns:a16="http://schemas.microsoft.com/office/drawing/2014/main" id="{3A16DE32-D763-4BFB-B479-2D123F1C5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63246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l-GR" sz="1400">
                <a:solidFill>
                  <a:srgbClr val="B2B2B2"/>
                </a:solidFill>
              </a:rPr>
              <a:t>Κεφάλαιο 7        (C) Copyright  Γαβριήλ  Γιαννακόπουλος    Πανεπιστήμιο Πατρών        Διαφάνεια </a:t>
            </a:r>
            <a:r>
              <a:rPr lang="el-GR" altLang="el-GR" sz="1400">
                <a:solidFill>
                  <a:srgbClr val="B2B2B2"/>
                </a:solidFill>
              </a:rPr>
              <a:t>3</a:t>
            </a:r>
            <a:r>
              <a:rPr lang="en-US" altLang="el-GR" sz="1400">
                <a:solidFill>
                  <a:srgbClr val="B2B2B2"/>
                </a:solidFill>
              </a:rPr>
              <a:t>8 από </a:t>
            </a:r>
            <a:r>
              <a:rPr lang="el-GR" altLang="el-GR" sz="1400">
                <a:solidFill>
                  <a:srgbClr val="B2B2B2"/>
                </a:solidFill>
              </a:rPr>
              <a:t>47</a:t>
            </a:r>
            <a:endParaRPr lang="en-US" altLang="el-GR" sz="2400">
              <a:solidFill>
                <a:srgbClr val="000000"/>
              </a:solidFill>
            </a:endParaRPr>
          </a:p>
        </p:txBody>
      </p:sp>
      <p:sp>
        <p:nvSpPr>
          <p:cNvPr id="49160" name="Line 8">
            <a:extLst>
              <a:ext uri="{FF2B5EF4-FFF2-40B4-BE49-F238E27FC236}">
                <a16:creationId xmlns:a16="http://schemas.microsoft.com/office/drawing/2014/main" id="{91D72A8B-8C0C-4196-9609-07408E3236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248400"/>
            <a:ext cx="91440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75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75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75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75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utoUpdateAnimBg="0"/>
      <p:bldP spid="49155" grpId="0" autoUpdateAnimBg="0"/>
      <p:bldP spid="49156" grpId="0" autoUpdateAnimBg="0"/>
      <p:bldP spid="49157" grpId="0" autoUpdateAnimBg="0"/>
      <p:bldP spid="49158" grpId="0" autoUpdateAnimBg="0"/>
      <p:bldP spid="4915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2">
            <a:extLst>
              <a:ext uri="{FF2B5EF4-FFF2-40B4-BE49-F238E27FC236}">
                <a16:creationId xmlns:a16="http://schemas.microsoft.com/office/drawing/2014/main" id="{74A11F65-661A-4A9D-850C-A4E382292B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2989" y="385763"/>
          <a:ext cx="54578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Έγγραφο" r:id="rId2" imgW="5458968" imgH="438912" progId="Word.Document.8">
                  <p:embed/>
                </p:oleObj>
              </mc:Choice>
              <mc:Fallback>
                <p:oleObj name="Έγγραφο" r:id="rId2" imgW="5458968" imgH="438912" progId="Word.Document.8">
                  <p:embed/>
                  <p:pic>
                    <p:nvPicPr>
                      <p:cNvPr id="47106" name="Object 2">
                        <a:extLst>
                          <a:ext uri="{FF2B5EF4-FFF2-40B4-BE49-F238E27FC236}">
                            <a16:creationId xmlns:a16="http://schemas.microsoft.com/office/drawing/2014/main" id="{74A11F65-661A-4A9D-850C-A4E382292B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2989" y="385763"/>
                        <a:ext cx="5457825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7" name="Object 3">
            <a:extLst>
              <a:ext uri="{FF2B5EF4-FFF2-40B4-BE49-F238E27FC236}">
                <a16:creationId xmlns:a16="http://schemas.microsoft.com/office/drawing/2014/main" id="{38F7962A-C5D4-4723-A899-C020E1056D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64076" y="862013"/>
          <a:ext cx="53943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Έγγραφο" r:id="rId4" imgW="5477256" imgH="438912" progId="Word.Document.8">
                  <p:embed/>
                </p:oleObj>
              </mc:Choice>
              <mc:Fallback>
                <p:oleObj name="Έγγραφο" r:id="rId4" imgW="5477256" imgH="438912" progId="Word.Document.8">
                  <p:embed/>
                  <p:pic>
                    <p:nvPicPr>
                      <p:cNvPr id="47107" name="Object 3">
                        <a:extLst>
                          <a:ext uri="{FF2B5EF4-FFF2-40B4-BE49-F238E27FC236}">
                            <a16:creationId xmlns:a16="http://schemas.microsoft.com/office/drawing/2014/main" id="{38F7962A-C5D4-4723-A899-C020E1056D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4076" y="862013"/>
                        <a:ext cx="539432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8" name="Object 4">
            <a:extLst>
              <a:ext uri="{FF2B5EF4-FFF2-40B4-BE49-F238E27FC236}">
                <a16:creationId xmlns:a16="http://schemas.microsoft.com/office/drawing/2014/main" id="{D4D647C0-3536-4225-84DB-6AB8063F46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1" y="1762126"/>
          <a:ext cx="6894513" cy="375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6" imgW="5708520" imgH="3137400" progId="Visio.Drawing.6">
                  <p:embed/>
                </p:oleObj>
              </mc:Choice>
              <mc:Fallback>
                <p:oleObj name="VISIO" r:id="rId6" imgW="5708520" imgH="3137400" progId="Visio.Drawing.6">
                  <p:embed/>
                  <p:pic>
                    <p:nvPicPr>
                      <p:cNvPr id="47108" name="Object 4">
                        <a:extLst>
                          <a:ext uri="{FF2B5EF4-FFF2-40B4-BE49-F238E27FC236}">
                            <a16:creationId xmlns:a16="http://schemas.microsoft.com/office/drawing/2014/main" id="{D4D647C0-3536-4225-84DB-6AB8063F46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1" y="1762126"/>
                        <a:ext cx="6894513" cy="375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9" name="Object 5">
            <a:extLst>
              <a:ext uri="{FF2B5EF4-FFF2-40B4-BE49-F238E27FC236}">
                <a16:creationId xmlns:a16="http://schemas.microsoft.com/office/drawing/2014/main" id="{72598C05-60C5-48A6-BC9D-2C1DFFE90A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0800" y="1403351"/>
          <a:ext cx="6934200" cy="414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8" imgW="5708520" imgH="3449160" progId="Visio.Drawing.6">
                  <p:embed/>
                </p:oleObj>
              </mc:Choice>
              <mc:Fallback>
                <p:oleObj name="VISIO" r:id="rId8" imgW="5708520" imgH="3449160" progId="Visio.Drawing.6">
                  <p:embed/>
                  <p:pic>
                    <p:nvPicPr>
                      <p:cNvPr id="47109" name="Object 5">
                        <a:extLst>
                          <a:ext uri="{FF2B5EF4-FFF2-40B4-BE49-F238E27FC236}">
                            <a16:creationId xmlns:a16="http://schemas.microsoft.com/office/drawing/2014/main" id="{72598C05-60C5-48A6-BC9D-2C1DFFE90A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403351"/>
                        <a:ext cx="6934200" cy="414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0" name="Object 6">
            <a:extLst>
              <a:ext uri="{FF2B5EF4-FFF2-40B4-BE49-F238E27FC236}">
                <a16:creationId xmlns:a16="http://schemas.microsoft.com/office/drawing/2014/main" id="{9B6140C0-6BE7-485F-B3BB-9CB3CF8566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8400" y="1676400"/>
          <a:ext cx="337820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10" imgW="2788920" imgH="3221280" progId="Visio.Drawing.6">
                  <p:embed/>
                </p:oleObj>
              </mc:Choice>
              <mc:Fallback>
                <p:oleObj name="VISIO" r:id="rId10" imgW="2788920" imgH="3221280" progId="Visio.Drawing.6">
                  <p:embed/>
                  <p:pic>
                    <p:nvPicPr>
                      <p:cNvPr id="47110" name="Object 6">
                        <a:extLst>
                          <a:ext uri="{FF2B5EF4-FFF2-40B4-BE49-F238E27FC236}">
                            <a16:creationId xmlns:a16="http://schemas.microsoft.com/office/drawing/2014/main" id="{9B6140C0-6BE7-485F-B3BB-9CB3CF8566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676400"/>
                        <a:ext cx="3378200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1" name="Object 7">
            <a:extLst>
              <a:ext uri="{FF2B5EF4-FFF2-40B4-BE49-F238E27FC236}">
                <a16:creationId xmlns:a16="http://schemas.microsoft.com/office/drawing/2014/main" id="{8136380A-176A-47C5-9ADE-80FA4D1941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05600" y="1600200"/>
          <a:ext cx="3360738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12" imgW="2788920" imgH="3307680" progId="Visio.Drawing.6">
                  <p:embed/>
                </p:oleObj>
              </mc:Choice>
              <mc:Fallback>
                <p:oleObj name="VISIO" r:id="rId12" imgW="2788920" imgH="3307680" progId="Visio.Drawing.6">
                  <p:embed/>
                  <p:pic>
                    <p:nvPicPr>
                      <p:cNvPr id="47111" name="Object 7">
                        <a:extLst>
                          <a:ext uri="{FF2B5EF4-FFF2-40B4-BE49-F238E27FC236}">
                            <a16:creationId xmlns:a16="http://schemas.microsoft.com/office/drawing/2014/main" id="{8136380A-176A-47C5-9ADE-80FA4D1941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600200"/>
                        <a:ext cx="3360738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2" name="Rectangle 8">
            <a:extLst>
              <a:ext uri="{FF2B5EF4-FFF2-40B4-BE49-F238E27FC236}">
                <a16:creationId xmlns:a16="http://schemas.microsoft.com/office/drawing/2014/main" id="{87BE493A-1BD0-49D7-B2D8-8A24459D6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64008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l-GR" sz="1400">
                <a:solidFill>
                  <a:srgbClr val="B2B2B2"/>
                </a:solidFill>
              </a:rPr>
              <a:t>Κεφάλαιο 7        (C) Copyright  Γαβριήλ  Γιαννακόπουλος    Πανεπιστήμιο Πατρών        Διαφάνεια </a:t>
            </a:r>
            <a:r>
              <a:rPr lang="el-GR" altLang="el-GR" sz="1400">
                <a:solidFill>
                  <a:srgbClr val="B2B2B2"/>
                </a:solidFill>
              </a:rPr>
              <a:t>3</a:t>
            </a:r>
            <a:r>
              <a:rPr lang="en-US" altLang="el-GR" sz="1400">
                <a:solidFill>
                  <a:srgbClr val="B2B2B2"/>
                </a:solidFill>
              </a:rPr>
              <a:t>9 από 47</a:t>
            </a:r>
            <a:endParaRPr lang="en-US" altLang="el-GR" sz="2400">
              <a:solidFill>
                <a:srgbClr val="000000"/>
              </a:solidFill>
            </a:endParaRPr>
          </a:p>
        </p:txBody>
      </p:sp>
      <p:sp>
        <p:nvSpPr>
          <p:cNvPr id="47113" name="Line 9">
            <a:extLst>
              <a:ext uri="{FF2B5EF4-FFF2-40B4-BE49-F238E27FC236}">
                <a16:creationId xmlns:a16="http://schemas.microsoft.com/office/drawing/2014/main" id="{0CC32EC3-4511-4F36-AF74-BA41128A24C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324600"/>
            <a:ext cx="91440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8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3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8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3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71740039-3D58-4549-B3E3-E5A07989E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676" y="115888"/>
            <a:ext cx="3370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b="1" i="1" u="sng">
                <a:solidFill>
                  <a:srgbClr val="66CCFF"/>
                </a:solidFill>
                <a:latin typeface="Arial" panose="020B0604020202020204" pitchFamily="34" charset="0"/>
              </a:rPr>
              <a:t>Παράδειγμα </a:t>
            </a:r>
            <a:r>
              <a:rPr lang="en-US" altLang="el-GR" b="1" i="1" u="sng">
                <a:solidFill>
                  <a:srgbClr val="66CCFF"/>
                </a:solidFill>
                <a:latin typeface="Arial" panose="020B0604020202020204" pitchFamily="34" charset="0"/>
              </a:rPr>
              <a:t>4 </a:t>
            </a:r>
            <a:r>
              <a:rPr lang="el-GR" altLang="el-GR" b="1" i="1" u="sng">
                <a:solidFill>
                  <a:srgbClr val="66CCFF"/>
                </a:solidFill>
                <a:latin typeface="Arial" panose="020B0604020202020204" pitchFamily="34" charset="0"/>
              </a:rPr>
              <a:t>(Ι)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9C2868F-7765-4557-B90C-2079D87DB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64008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l-GR" sz="1400">
                <a:solidFill>
                  <a:srgbClr val="B2B2B2"/>
                </a:solidFill>
              </a:rPr>
              <a:t>Κεφάλαιο 7        (C) Copyright  Γαβριήλ  Γιαννακόπουλος    Πανεπιστήμιο Πατρών        Διαφάνεια 40 από 47</a:t>
            </a:r>
            <a:endParaRPr lang="en-US" altLang="el-GR" sz="2400">
              <a:solidFill>
                <a:srgbClr val="000000"/>
              </a:solidFill>
            </a:endParaRPr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56960C13-2753-402B-B850-46946EF5AE7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324600"/>
            <a:ext cx="91440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graphicFrame>
        <p:nvGraphicFramePr>
          <p:cNvPr id="5" name="Αντικείμενο 4">
            <a:extLst>
              <a:ext uri="{FF2B5EF4-FFF2-40B4-BE49-F238E27FC236}">
                <a16:creationId xmlns:a16="http://schemas.microsoft.com/office/drawing/2014/main" id="{00BF868A-0FDF-498C-8091-896A44C3AE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254824"/>
              </p:ext>
            </p:extLst>
          </p:nvPr>
        </p:nvGraphicFramePr>
        <p:xfrm>
          <a:off x="2135189" y="692151"/>
          <a:ext cx="7953375" cy="165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476815" imgH="1552064" progId="Visio.Drawing.11">
                  <p:embed/>
                </p:oleObj>
              </mc:Choice>
              <mc:Fallback>
                <p:oleObj name="Visio" r:id="rId2" imgW="7476815" imgH="1552064" progId="Visio.Drawing.11">
                  <p:embed/>
                  <p:pic>
                    <p:nvPicPr>
                      <p:cNvPr id="5" name="Αντικείμενο 4">
                        <a:extLst>
                          <a:ext uri="{FF2B5EF4-FFF2-40B4-BE49-F238E27FC236}">
                            <a16:creationId xmlns:a16="http://schemas.microsoft.com/office/drawing/2014/main" id="{00BF868A-0FDF-498C-8091-896A44C3AE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lum brigh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692151"/>
                        <a:ext cx="7953375" cy="165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5">
            <a:extLst>
              <a:ext uri="{FF2B5EF4-FFF2-40B4-BE49-F238E27FC236}">
                <a16:creationId xmlns:a16="http://schemas.microsoft.com/office/drawing/2014/main" id="{BEE994B5-F269-4AC1-B4C7-D65780E02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1" y="2420938"/>
            <a:ext cx="78962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1700" b="1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α)  Να βρεθεί η τάση </a:t>
            </a:r>
            <a:r>
              <a:rPr lang="en-US" altLang="el-GR" sz="1700" b="1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el-GR" sz="1700" b="1" i="1" baseline="-25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l-GR" altLang="el-GR" sz="1700" b="1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ώστε να είναι δυνατή η τροφοδότηση του φορτίου. </a:t>
            </a:r>
          </a:p>
        </p:txBody>
      </p: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80786503-7124-4BBB-A5B1-FB3CBFB4B87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35188" y="2852738"/>
            <a:ext cx="7632700" cy="0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9" name="Αντικείμενο 8">
            <a:extLst>
              <a:ext uri="{FF2B5EF4-FFF2-40B4-BE49-F238E27FC236}">
                <a16:creationId xmlns:a16="http://schemas.microsoft.com/office/drawing/2014/main" id="{F03011AA-D083-480C-A09A-A36FDDBCC8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47851" y="2997201"/>
          <a:ext cx="2239963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52450" imgH="276074" progId="Equation.DSMT4">
                  <p:embed/>
                </p:oleObj>
              </mc:Choice>
              <mc:Fallback>
                <p:oleObj name="Equation" r:id="rId4" imgW="1352450" imgH="276074" progId="Equation.DSMT4">
                  <p:embed/>
                  <p:pic>
                    <p:nvPicPr>
                      <p:cNvPr id="9" name="Αντικείμενο 8">
                        <a:extLst>
                          <a:ext uri="{FF2B5EF4-FFF2-40B4-BE49-F238E27FC236}">
                            <a16:creationId xmlns:a16="http://schemas.microsoft.com/office/drawing/2014/main" id="{F03011AA-D083-480C-A09A-A36FDDBCC8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1" y="2997201"/>
                        <a:ext cx="2239963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Αντικείμενο 9">
            <a:extLst>
              <a:ext uri="{FF2B5EF4-FFF2-40B4-BE49-F238E27FC236}">
                <a16:creationId xmlns:a16="http://schemas.microsoft.com/office/drawing/2014/main" id="{4112A9F5-2363-457A-9BD0-5A5B278A46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79876" y="3141663"/>
          <a:ext cx="373063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2666" imgH="56937" progId="Equation.DSMT4">
                  <p:embed/>
                </p:oleObj>
              </mc:Choice>
              <mc:Fallback>
                <p:oleObj name="Equation" r:id="rId6" imgW="142666" imgH="56937" progId="Equation.DSMT4">
                  <p:embed/>
                  <p:pic>
                    <p:nvPicPr>
                      <p:cNvPr id="10" name="Αντικείμενο 9">
                        <a:extLst>
                          <a:ext uri="{FF2B5EF4-FFF2-40B4-BE49-F238E27FC236}">
                            <a16:creationId xmlns:a16="http://schemas.microsoft.com/office/drawing/2014/main" id="{4112A9F5-2363-457A-9BD0-5A5B278A46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76" y="3141663"/>
                        <a:ext cx="373063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Line 12">
            <a:extLst>
              <a:ext uri="{FF2B5EF4-FFF2-40B4-BE49-F238E27FC236}">
                <a16:creationId xmlns:a16="http://schemas.microsoft.com/office/drawing/2014/main" id="{F9FBD09A-4510-42CA-B758-0ABC2E47DAD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284538"/>
            <a:ext cx="6096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graphicFrame>
        <p:nvGraphicFramePr>
          <p:cNvPr id="12" name="Αντικείμενο 11">
            <a:extLst>
              <a:ext uri="{FF2B5EF4-FFF2-40B4-BE49-F238E27FC236}">
                <a16:creationId xmlns:a16="http://schemas.microsoft.com/office/drawing/2014/main" id="{CC465008-9E12-42CB-9DCD-DF2F78D1C2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16725" y="2997201"/>
          <a:ext cx="1582738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00095" imgH="314352" progId="Equation.DSMT4">
                  <p:embed/>
                </p:oleObj>
              </mc:Choice>
              <mc:Fallback>
                <p:oleObj name="Equation" r:id="rId8" imgW="1000095" imgH="314352" progId="Equation.DSMT4">
                  <p:embed/>
                  <p:pic>
                    <p:nvPicPr>
                      <p:cNvPr id="12" name="Αντικείμενο 11">
                        <a:extLst>
                          <a:ext uri="{FF2B5EF4-FFF2-40B4-BE49-F238E27FC236}">
                            <a16:creationId xmlns:a16="http://schemas.microsoft.com/office/drawing/2014/main" id="{CC465008-9E12-42CB-9DCD-DF2F78D1C2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6725" y="2997201"/>
                        <a:ext cx="1582738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Αντικείμενο 12">
            <a:extLst>
              <a:ext uri="{FF2B5EF4-FFF2-40B4-BE49-F238E27FC236}">
                <a16:creationId xmlns:a16="http://schemas.microsoft.com/office/drawing/2014/main" id="{4BF3BE88-18B3-4F1D-AEE5-2A7C26DB5C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99464" y="2997200"/>
          <a:ext cx="879475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14170" imgH="323921" progId="Equation.DSMT4">
                  <p:embed/>
                </p:oleObj>
              </mc:Choice>
              <mc:Fallback>
                <p:oleObj name="Equation" r:id="rId10" imgW="514170" imgH="323921" progId="Equation.DSMT4">
                  <p:embed/>
                  <p:pic>
                    <p:nvPicPr>
                      <p:cNvPr id="13" name="Αντικείμενο 12">
                        <a:extLst>
                          <a:ext uri="{FF2B5EF4-FFF2-40B4-BE49-F238E27FC236}">
                            <a16:creationId xmlns:a16="http://schemas.microsoft.com/office/drawing/2014/main" id="{4BF3BE88-18B3-4F1D-AEE5-2A7C26DB5C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9464" y="2997200"/>
                        <a:ext cx="879475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Αντικείμενο 13">
            <a:extLst>
              <a:ext uri="{FF2B5EF4-FFF2-40B4-BE49-F238E27FC236}">
                <a16:creationId xmlns:a16="http://schemas.microsoft.com/office/drawing/2014/main" id="{C0E2B8AB-F1E6-4025-8CE3-639852DFA0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94826" y="2997200"/>
          <a:ext cx="733425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09804" imgH="323921" progId="Equation.DSMT4">
                  <p:embed/>
                </p:oleObj>
              </mc:Choice>
              <mc:Fallback>
                <p:oleObj name="Equation" r:id="rId12" imgW="409804" imgH="323921" progId="Equation.DSMT4">
                  <p:embed/>
                  <p:pic>
                    <p:nvPicPr>
                      <p:cNvPr id="14" name="Αντικείμενο 13">
                        <a:extLst>
                          <a:ext uri="{FF2B5EF4-FFF2-40B4-BE49-F238E27FC236}">
                            <a16:creationId xmlns:a16="http://schemas.microsoft.com/office/drawing/2014/main" id="{C0E2B8AB-F1E6-4025-8CE3-639852DFA0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4826" y="2997200"/>
                        <a:ext cx="733425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Αντικείμενο 14">
            <a:extLst>
              <a:ext uri="{FF2B5EF4-FFF2-40B4-BE49-F238E27FC236}">
                <a16:creationId xmlns:a16="http://schemas.microsoft.com/office/drawing/2014/main" id="{0302B9F8-CA97-41FE-8064-BB009524CF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5189" y="3644900"/>
          <a:ext cx="339407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095460" imgH="257414" progId="Equation.DSMT4">
                  <p:embed/>
                </p:oleObj>
              </mc:Choice>
              <mc:Fallback>
                <p:oleObj name="Equation" r:id="rId14" imgW="2095460" imgH="257414" progId="Equation.DSMT4">
                  <p:embed/>
                  <p:pic>
                    <p:nvPicPr>
                      <p:cNvPr id="15" name="Αντικείμενο 14">
                        <a:extLst>
                          <a:ext uri="{FF2B5EF4-FFF2-40B4-BE49-F238E27FC236}">
                            <a16:creationId xmlns:a16="http://schemas.microsoft.com/office/drawing/2014/main" id="{0302B9F8-CA97-41FE-8064-BB009524CF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3644900"/>
                        <a:ext cx="3394075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Αντικείμενο 15">
            <a:extLst>
              <a:ext uri="{FF2B5EF4-FFF2-40B4-BE49-F238E27FC236}">
                <a16:creationId xmlns:a16="http://schemas.microsoft.com/office/drawing/2014/main" id="{CD515B1C-1FB6-47EB-83C1-CCFACDE860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19739" y="3789364"/>
          <a:ext cx="390525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61815" imgH="66507" progId="Equation.DSMT4">
                  <p:embed/>
                </p:oleObj>
              </mc:Choice>
              <mc:Fallback>
                <p:oleObj name="Equation" r:id="rId16" imgW="161815" imgH="66507" progId="Equation.DSMT4">
                  <p:embed/>
                  <p:pic>
                    <p:nvPicPr>
                      <p:cNvPr id="16" name="Αντικείμενο 15">
                        <a:extLst>
                          <a:ext uri="{FF2B5EF4-FFF2-40B4-BE49-F238E27FC236}">
                            <a16:creationId xmlns:a16="http://schemas.microsoft.com/office/drawing/2014/main" id="{CD515B1C-1FB6-47EB-83C1-CCFACDE860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9739" y="3789364"/>
                        <a:ext cx="390525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Line 12">
            <a:extLst>
              <a:ext uri="{FF2B5EF4-FFF2-40B4-BE49-F238E27FC236}">
                <a16:creationId xmlns:a16="http://schemas.microsoft.com/office/drawing/2014/main" id="{428165D8-E7C7-403D-98E6-CA62D81A19F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933825"/>
            <a:ext cx="6096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graphicFrame>
        <p:nvGraphicFramePr>
          <p:cNvPr id="18" name="Αντικείμενο 17">
            <a:extLst>
              <a:ext uri="{FF2B5EF4-FFF2-40B4-BE49-F238E27FC236}">
                <a16:creationId xmlns:a16="http://schemas.microsoft.com/office/drawing/2014/main" id="{B683071F-9971-4CF1-8CC6-5553E08C7B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16725" y="3573463"/>
          <a:ext cx="2400300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457295" imgH="352629" progId="Equation.DSMT4">
                  <p:embed/>
                </p:oleObj>
              </mc:Choice>
              <mc:Fallback>
                <p:oleObj name="Equation" r:id="rId18" imgW="1457295" imgH="352629" progId="Equation.DSMT4">
                  <p:embed/>
                  <p:pic>
                    <p:nvPicPr>
                      <p:cNvPr id="18" name="Αντικείμενο 17">
                        <a:extLst>
                          <a:ext uri="{FF2B5EF4-FFF2-40B4-BE49-F238E27FC236}">
                            <a16:creationId xmlns:a16="http://schemas.microsoft.com/office/drawing/2014/main" id="{B683071F-9971-4CF1-8CC6-5553E08C7B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6725" y="3573463"/>
                        <a:ext cx="2400300" cy="72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Αντικείμενο 18">
            <a:extLst>
              <a:ext uri="{FF2B5EF4-FFF2-40B4-BE49-F238E27FC236}">
                <a16:creationId xmlns:a16="http://schemas.microsoft.com/office/drawing/2014/main" id="{099559BB-3CDD-4E34-AA45-536FA04BA2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8214" y="4437063"/>
          <a:ext cx="1889125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124090" imgH="123922" progId="Equation.DSMT4">
                  <p:embed/>
                </p:oleObj>
              </mc:Choice>
              <mc:Fallback>
                <p:oleObj name="Equation" r:id="rId20" imgW="1124090" imgH="123922" progId="Equation.DSMT4">
                  <p:embed/>
                  <p:pic>
                    <p:nvPicPr>
                      <p:cNvPr id="19" name="Αντικείμενο 18">
                        <a:extLst>
                          <a:ext uri="{FF2B5EF4-FFF2-40B4-BE49-F238E27FC236}">
                            <a16:creationId xmlns:a16="http://schemas.microsoft.com/office/drawing/2014/main" id="{099559BB-3CDD-4E34-AA45-536FA04BA2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4437063"/>
                        <a:ext cx="1889125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Αντικείμενο 19">
            <a:extLst>
              <a:ext uri="{FF2B5EF4-FFF2-40B4-BE49-F238E27FC236}">
                <a16:creationId xmlns:a16="http://schemas.microsoft.com/office/drawing/2014/main" id="{54329992-81B7-4CE2-86D8-CA0EC72910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16500" y="4365625"/>
          <a:ext cx="1709738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000095" imgH="343059" progId="Equation.DSMT4">
                  <p:embed/>
                </p:oleObj>
              </mc:Choice>
              <mc:Fallback>
                <p:oleObj name="Equation" r:id="rId22" imgW="1000095" imgH="343059" progId="Equation.DSMT4">
                  <p:embed/>
                  <p:pic>
                    <p:nvPicPr>
                      <p:cNvPr id="20" name="Αντικείμενο 19">
                        <a:extLst>
                          <a:ext uri="{FF2B5EF4-FFF2-40B4-BE49-F238E27FC236}">
                            <a16:creationId xmlns:a16="http://schemas.microsoft.com/office/drawing/2014/main" id="{54329992-81B7-4CE2-86D8-CA0EC72910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4365625"/>
                        <a:ext cx="1709738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Line 12">
            <a:extLst>
              <a:ext uri="{FF2B5EF4-FFF2-40B4-BE49-F238E27FC236}">
                <a16:creationId xmlns:a16="http://schemas.microsoft.com/office/drawing/2014/main" id="{AF522C44-31A3-44C6-A472-7E967AB58E8B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9600" y="4652963"/>
            <a:ext cx="6096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graphicFrame>
        <p:nvGraphicFramePr>
          <p:cNvPr id="22" name="Αντικείμενο 21">
            <a:extLst>
              <a:ext uri="{FF2B5EF4-FFF2-40B4-BE49-F238E27FC236}">
                <a16:creationId xmlns:a16="http://schemas.microsoft.com/office/drawing/2014/main" id="{1930651C-6E05-4B1B-8578-3FC2929665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35875" y="4365626"/>
          <a:ext cx="13398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762160" imgH="304782" progId="Equation.DSMT4">
                  <p:embed/>
                </p:oleObj>
              </mc:Choice>
              <mc:Fallback>
                <p:oleObj name="Equation" r:id="rId24" imgW="762160" imgH="304782" progId="Equation.DSMT4">
                  <p:embed/>
                  <p:pic>
                    <p:nvPicPr>
                      <p:cNvPr id="22" name="Αντικείμενο 21">
                        <a:extLst>
                          <a:ext uri="{FF2B5EF4-FFF2-40B4-BE49-F238E27FC236}">
                            <a16:creationId xmlns:a16="http://schemas.microsoft.com/office/drawing/2014/main" id="{1930651C-6E05-4B1B-8578-3FC2929665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75" y="4365626"/>
                        <a:ext cx="1339850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Αντικείμενο 22">
            <a:extLst>
              <a:ext uri="{FF2B5EF4-FFF2-40B4-BE49-F238E27FC236}">
                <a16:creationId xmlns:a16="http://schemas.microsoft.com/office/drawing/2014/main" id="{17320BF6-7F9D-4D0C-8E8E-566B413AB7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8213" y="5084763"/>
          <a:ext cx="11811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657315" imgH="123922" progId="Equation.DSMT4">
                  <p:embed/>
                </p:oleObj>
              </mc:Choice>
              <mc:Fallback>
                <p:oleObj name="Equation" r:id="rId26" imgW="657315" imgH="123922" progId="Equation.DSMT4">
                  <p:embed/>
                  <p:pic>
                    <p:nvPicPr>
                      <p:cNvPr id="23" name="Αντικείμενο 22">
                        <a:extLst>
                          <a:ext uri="{FF2B5EF4-FFF2-40B4-BE49-F238E27FC236}">
                            <a16:creationId xmlns:a16="http://schemas.microsoft.com/office/drawing/2014/main" id="{17320BF6-7F9D-4D0C-8E8E-566B413AB7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5084763"/>
                        <a:ext cx="118110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Line 12">
            <a:extLst>
              <a:ext uri="{FF2B5EF4-FFF2-40B4-BE49-F238E27FC236}">
                <a16:creationId xmlns:a16="http://schemas.microsoft.com/office/drawing/2014/main" id="{7D5C0406-E666-454B-90C4-32553BFACFAC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3613" y="5300663"/>
            <a:ext cx="6096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graphicFrame>
        <p:nvGraphicFramePr>
          <p:cNvPr id="25" name="Αντικείμενο 24">
            <a:extLst>
              <a:ext uri="{FF2B5EF4-FFF2-40B4-BE49-F238E27FC236}">
                <a16:creationId xmlns:a16="http://schemas.microsoft.com/office/drawing/2014/main" id="{80802AC9-0F46-4FD2-8CA0-93F4B7A65C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73539" y="5084763"/>
          <a:ext cx="1417637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809555" imgH="152630" progId="Equation.DSMT4">
                  <p:embed/>
                </p:oleObj>
              </mc:Choice>
              <mc:Fallback>
                <p:oleObj name="Equation" r:id="rId28" imgW="809555" imgH="152630" progId="Equation.DSMT4">
                  <p:embed/>
                  <p:pic>
                    <p:nvPicPr>
                      <p:cNvPr id="25" name="Αντικείμενο 24">
                        <a:extLst>
                          <a:ext uri="{FF2B5EF4-FFF2-40B4-BE49-F238E27FC236}">
                            <a16:creationId xmlns:a16="http://schemas.microsoft.com/office/drawing/2014/main" id="{80802AC9-0F46-4FD2-8CA0-93F4B7A65C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3539" y="5084763"/>
                        <a:ext cx="1417637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Αντικείμενο 25">
            <a:extLst>
              <a:ext uri="{FF2B5EF4-FFF2-40B4-BE49-F238E27FC236}">
                <a16:creationId xmlns:a16="http://schemas.microsoft.com/office/drawing/2014/main" id="{E5C07363-5154-4DFB-BA45-C9EC32F21A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19738" y="5013325"/>
          <a:ext cx="1790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047969" imgH="285644" progId="Equation.DSMT4">
                  <p:embed/>
                </p:oleObj>
              </mc:Choice>
              <mc:Fallback>
                <p:oleObj name="Equation" r:id="rId30" imgW="1047969" imgH="285644" progId="Equation.DSMT4">
                  <p:embed/>
                  <p:pic>
                    <p:nvPicPr>
                      <p:cNvPr id="26" name="Αντικείμενο 25">
                        <a:extLst>
                          <a:ext uri="{FF2B5EF4-FFF2-40B4-BE49-F238E27FC236}">
                            <a16:creationId xmlns:a16="http://schemas.microsoft.com/office/drawing/2014/main" id="{E5C07363-5154-4DFB-BA45-C9EC32F21A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9738" y="5013325"/>
                        <a:ext cx="17907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Αντικείμενο 26">
            <a:extLst>
              <a:ext uri="{FF2B5EF4-FFF2-40B4-BE49-F238E27FC236}">
                <a16:creationId xmlns:a16="http://schemas.microsoft.com/office/drawing/2014/main" id="{070C7103-2FFD-4B35-B6E1-3E8E52FEC1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74038" y="5084764"/>
          <a:ext cx="195421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171485" imgH="161721" progId="Equation.DSMT4">
                  <p:embed/>
                </p:oleObj>
              </mc:Choice>
              <mc:Fallback>
                <p:oleObj name="Equation" r:id="rId32" imgW="1171485" imgH="161721" progId="Equation.DSMT4">
                  <p:embed/>
                  <p:pic>
                    <p:nvPicPr>
                      <p:cNvPr id="27" name="Αντικείμενο 26">
                        <a:extLst>
                          <a:ext uri="{FF2B5EF4-FFF2-40B4-BE49-F238E27FC236}">
                            <a16:creationId xmlns:a16="http://schemas.microsoft.com/office/drawing/2014/main" id="{070C7103-2FFD-4B35-B6E1-3E8E52FEC1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4038" y="5084764"/>
                        <a:ext cx="1954212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Αντικείμενο 27">
            <a:extLst>
              <a:ext uri="{FF2B5EF4-FFF2-40B4-BE49-F238E27FC236}">
                <a16:creationId xmlns:a16="http://schemas.microsoft.com/office/drawing/2014/main" id="{62C253D9-63B0-45B8-881C-45C007611E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40238" y="5672139"/>
          <a:ext cx="2855912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1733530" imgH="285644" progId="Equation.DSMT4">
                  <p:embed/>
                </p:oleObj>
              </mc:Choice>
              <mc:Fallback>
                <p:oleObj name="Equation" r:id="rId34" imgW="1733530" imgH="285644" progId="Equation.DSMT4">
                  <p:embed/>
                  <p:pic>
                    <p:nvPicPr>
                      <p:cNvPr id="28" name="Αντικείμενο 27">
                        <a:extLst>
                          <a:ext uri="{FF2B5EF4-FFF2-40B4-BE49-F238E27FC236}">
                            <a16:creationId xmlns:a16="http://schemas.microsoft.com/office/drawing/2014/main" id="{62C253D9-63B0-45B8-881C-45C007611E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0238" y="5672139"/>
                        <a:ext cx="2855912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Line 12">
            <a:extLst>
              <a:ext uri="{FF2B5EF4-FFF2-40B4-BE49-F238E27FC236}">
                <a16:creationId xmlns:a16="http://schemas.microsoft.com/office/drawing/2014/main" id="{63BA136A-0BAE-4C64-952F-2A6AE14FFDC3}"/>
              </a:ext>
            </a:extLst>
          </p:cNvPr>
          <p:cNvSpPr>
            <a:spLocks noChangeShapeType="1"/>
          </p:cNvSpPr>
          <p:nvPr/>
        </p:nvSpPr>
        <p:spPr bwMode="auto">
          <a:xfrm>
            <a:off x="4224338" y="4652963"/>
            <a:ext cx="6096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30" name="Line 12">
            <a:extLst>
              <a:ext uri="{FF2B5EF4-FFF2-40B4-BE49-F238E27FC236}">
                <a16:creationId xmlns:a16="http://schemas.microsoft.com/office/drawing/2014/main" id="{320AC4B5-5127-4A06-B0A4-639C6BD97739}"/>
              </a:ext>
            </a:extLst>
          </p:cNvPr>
          <p:cNvSpPr>
            <a:spLocks noChangeShapeType="1"/>
          </p:cNvSpPr>
          <p:nvPr/>
        </p:nvSpPr>
        <p:spPr bwMode="auto">
          <a:xfrm>
            <a:off x="7431088" y="5300663"/>
            <a:ext cx="6096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31" name="Ορθογώνιο 30">
            <a:extLst>
              <a:ext uri="{FF2B5EF4-FFF2-40B4-BE49-F238E27FC236}">
                <a16:creationId xmlns:a16="http://schemas.microsoft.com/office/drawing/2014/main" id="{ACEFEFA4-A65D-4F23-BB80-6E51FF24CAC3}"/>
              </a:ext>
            </a:extLst>
          </p:cNvPr>
          <p:cNvSpPr/>
          <p:nvPr/>
        </p:nvSpPr>
        <p:spPr bwMode="auto">
          <a:xfrm>
            <a:off x="4367213" y="5661025"/>
            <a:ext cx="2952750" cy="6477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6" grpId="0" autoUpdateAnimBg="0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EA4326A8-0ED8-4197-B79E-7FEFBFEF9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676" y="115888"/>
            <a:ext cx="3370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b="1" i="1" u="sng">
                <a:solidFill>
                  <a:srgbClr val="66CCFF"/>
                </a:solidFill>
                <a:latin typeface="Arial" panose="020B0604020202020204" pitchFamily="34" charset="0"/>
              </a:rPr>
              <a:t>Παράδειγμα </a:t>
            </a:r>
            <a:r>
              <a:rPr lang="en-US" altLang="el-GR" b="1" i="1" u="sng">
                <a:solidFill>
                  <a:srgbClr val="66CCFF"/>
                </a:solidFill>
                <a:latin typeface="Arial" panose="020B0604020202020204" pitchFamily="34" charset="0"/>
              </a:rPr>
              <a:t>4</a:t>
            </a:r>
            <a:r>
              <a:rPr lang="el-GR" altLang="el-GR" b="1" i="1" u="sng">
                <a:solidFill>
                  <a:srgbClr val="66CCFF"/>
                </a:solidFill>
                <a:latin typeface="Arial" panose="020B0604020202020204" pitchFamily="34" charset="0"/>
              </a:rPr>
              <a:t>(ΙΙ)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7C1EE0F-F79D-4EC3-B528-C91700E40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64008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l-GR" sz="1400">
                <a:solidFill>
                  <a:srgbClr val="B2B2B2"/>
                </a:solidFill>
              </a:rPr>
              <a:t>Κεφάλαιο 7        (C) Copyright  Γαβριήλ  Γιαννακόπουλος    Πανεπιστήμιο Πατρών        Διαφάνεια 41</a:t>
            </a:r>
            <a:r>
              <a:rPr lang="el-GR" altLang="el-GR" sz="1400">
                <a:solidFill>
                  <a:srgbClr val="B2B2B2"/>
                </a:solidFill>
              </a:rPr>
              <a:t> </a:t>
            </a:r>
            <a:r>
              <a:rPr lang="en-US" altLang="el-GR" sz="1400">
                <a:solidFill>
                  <a:srgbClr val="B2B2B2"/>
                </a:solidFill>
              </a:rPr>
              <a:t>από 40</a:t>
            </a:r>
            <a:endParaRPr lang="en-US" altLang="el-GR" sz="2400">
              <a:solidFill>
                <a:srgbClr val="000000"/>
              </a:solidFill>
            </a:endParaRPr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E686DB51-2181-4B3A-BC8C-71B0233F6C4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324600"/>
            <a:ext cx="91440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43013" name="Rectangle 2">
            <a:extLst>
              <a:ext uri="{FF2B5EF4-FFF2-40B4-BE49-F238E27FC236}">
                <a16:creationId xmlns:a16="http://schemas.microsoft.com/office/drawing/2014/main" id="{3EE3F670-2AC5-49E6-BAFB-C8A12F766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l-GR" altLang="el-GR" sz="2400" b="1" u="sng">
              <a:solidFill>
                <a:srgbClr val="000000"/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17" name="Αντικείμενο 16">
            <a:extLst>
              <a:ext uri="{FF2B5EF4-FFF2-40B4-BE49-F238E27FC236}">
                <a16:creationId xmlns:a16="http://schemas.microsoft.com/office/drawing/2014/main" id="{FA0B7831-2F41-4555-83E8-D4B12E56B7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8214" y="4221163"/>
          <a:ext cx="1876425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52335" imgH="266505" progId="Equation.DSMT4">
                  <p:embed/>
                </p:oleObj>
              </mc:Choice>
              <mc:Fallback>
                <p:oleObj name="Equation" r:id="rId2" imgW="1152335" imgH="266505" progId="Equation.DSMT4">
                  <p:embed/>
                  <p:pic>
                    <p:nvPicPr>
                      <p:cNvPr id="17" name="Αντικείμενο 16">
                        <a:extLst>
                          <a:ext uri="{FF2B5EF4-FFF2-40B4-BE49-F238E27FC236}">
                            <a16:creationId xmlns:a16="http://schemas.microsoft.com/office/drawing/2014/main" id="{FA0B7831-2F41-4555-83E8-D4B12E56B7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4221163"/>
                        <a:ext cx="1876425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Αντικείμενο 17">
            <a:extLst>
              <a:ext uri="{FF2B5EF4-FFF2-40B4-BE49-F238E27FC236}">
                <a16:creationId xmlns:a16="http://schemas.microsoft.com/office/drawing/2014/main" id="{4D7A87E0-9014-4C42-A016-327EAD964E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83051" y="4221164"/>
          <a:ext cx="860425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57200" imgH="228706" progId="Equation.DSMT4">
                  <p:embed/>
                </p:oleObj>
              </mc:Choice>
              <mc:Fallback>
                <p:oleObj name="Equation" r:id="rId4" imgW="457200" imgH="228706" progId="Equation.DSMT4">
                  <p:embed/>
                  <p:pic>
                    <p:nvPicPr>
                      <p:cNvPr id="18" name="Αντικείμενο 17">
                        <a:extLst>
                          <a:ext uri="{FF2B5EF4-FFF2-40B4-BE49-F238E27FC236}">
                            <a16:creationId xmlns:a16="http://schemas.microsoft.com/office/drawing/2014/main" id="{4D7A87E0-9014-4C42-A016-327EAD964E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3051" y="4221164"/>
                        <a:ext cx="860425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Αντικείμενο 18">
            <a:extLst>
              <a:ext uri="{FF2B5EF4-FFF2-40B4-BE49-F238E27FC236}">
                <a16:creationId xmlns:a16="http://schemas.microsoft.com/office/drawing/2014/main" id="{673F4A52-8D78-41E8-BE4B-B2D570E038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48450" y="4286250"/>
          <a:ext cx="742950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00230" imgH="123922" progId="Equation.DSMT4">
                  <p:embed/>
                </p:oleObj>
              </mc:Choice>
              <mc:Fallback>
                <p:oleObj name="Equation" r:id="rId6" imgW="400230" imgH="123922" progId="Equation.DSMT4">
                  <p:embed/>
                  <p:pic>
                    <p:nvPicPr>
                      <p:cNvPr id="19" name="Αντικείμενο 18">
                        <a:extLst>
                          <a:ext uri="{FF2B5EF4-FFF2-40B4-BE49-F238E27FC236}">
                            <a16:creationId xmlns:a16="http://schemas.microsoft.com/office/drawing/2014/main" id="{673F4A52-8D78-41E8-BE4B-B2D570E038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8450" y="4286250"/>
                        <a:ext cx="742950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Αντικείμενο 19">
            <a:extLst>
              <a:ext uri="{FF2B5EF4-FFF2-40B4-BE49-F238E27FC236}">
                <a16:creationId xmlns:a16="http://schemas.microsoft.com/office/drawing/2014/main" id="{84534717-A732-4B0C-9B3B-D79B376F83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46351" y="5084764"/>
          <a:ext cx="4054475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76540" imgH="228706" progId="Equation.DSMT4">
                  <p:embed/>
                </p:oleObj>
              </mc:Choice>
              <mc:Fallback>
                <p:oleObj name="Equation" r:id="rId8" imgW="2476540" imgH="228706" progId="Equation.DSMT4">
                  <p:embed/>
                  <p:pic>
                    <p:nvPicPr>
                      <p:cNvPr id="20" name="Αντικείμενο 19">
                        <a:extLst>
                          <a:ext uri="{FF2B5EF4-FFF2-40B4-BE49-F238E27FC236}">
                            <a16:creationId xmlns:a16="http://schemas.microsoft.com/office/drawing/2014/main" id="{84534717-A732-4B0C-9B3B-D79B376F83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6351" y="5084764"/>
                        <a:ext cx="4054475" cy="60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Αντικείμενο 20">
            <a:extLst>
              <a:ext uri="{FF2B5EF4-FFF2-40B4-BE49-F238E27FC236}">
                <a16:creationId xmlns:a16="http://schemas.microsoft.com/office/drawing/2014/main" id="{6A89412A-5B35-4A73-995D-5F5F7CEEDA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86538" y="5084764"/>
          <a:ext cx="3541712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43334" imgH="228706" progId="Equation.DSMT4">
                  <p:embed/>
                </p:oleObj>
              </mc:Choice>
              <mc:Fallback>
                <p:oleObj name="Equation" r:id="rId10" imgW="2143334" imgH="228706" progId="Equation.DSMT4">
                  <p:embed/>
                  <p:pic>
                    <p:nvPicPr>
                      <p:cNvPr id="21" name="Αντικείμενο 20">
                        <a:extLst>
                          <a:ext uri="{FF2B5EF4-FFF2-40B4-BE49-F238E27FC236}">
                            <a16:creationId xmlns:a16="http://schemas.microsoft.com/office/drawing/2014/main" id="{6A89412A-5B35-4A73-995D-5F5F7CEEDA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6538" y="5084764"/>
                        <a:ext cx="3541712" cy="60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15">
            <a:extLst>
              <a:ext uri="{FF2B5EF4-FFF2-40B4-BE49-F238E27FC236}">
                <a16:creationId xmlns:a16="http://schemas.microsoft.com/office/drawing/2014/main" id="{2A38AEDF-A796-44D4-A618-45A9C7AFC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2813050"/>
            <a:ext cx="77787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1700" b="1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β)  Για να φέρουμε την τάση </a:t>
            </a:r>
            <a:r>
              <a:rPr lang="en-US" altLang="el-GR" sz="1700" b="1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el-GR" sz="1700" b="1" i="1" baseline="-25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l-GR" altLang="el-GR" sz="1700" b="1" i="1" baseline="-25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l-GR" sz="1700" b="1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στην ονομαστική τιμή  (|</a:t>
            </a:r>
            <a:r>
              <a:rPr lang="en-US" altLang="el-GR" sz="1700" b="1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el-GR" sz="1700" b="1" i="1" baseline="-25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l-GR" altLang="el-GR" sz="1700" b="1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|=1 </a:t>
            </a:r>
            <a:r>
              <a:rPr lang="en-US" altLang="el-GR" sz="1700" b="1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l-GR" sz="1700" b="1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l-GR" altLang="el-GR" sz="1700" b="1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l-GR" sz="1700" b="1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l-GR" sz="1700" b="1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συνδέουμε εγκάρσιο πυκνωτή. Ποια η άεργος ισχύς </a:t>
            </a:r>
            <a:r>
              <a:rPr lang="en-US" altLang="el-GR" sz="1700" b="1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altLang="el-GR" sz="1700" b="1" i="1" baseline="-25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G2  </a:t>
            </a:r>
            <a:r>
              <a:rPr lang="el-GR" altLang="el-GR" sz="1700" b="1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του πυκνωτή; </a:t>
            </a:r>
          </a:p>
        </p:txBody>
      </p:sp>
      <p:graphicFrame>
        <p:nvGraphicFramePr>
          <p:cNvPr id="5" name="Αντικείμενο 4">
            <a:extLst>
              <a:ext uri="{FF2B5EF4-FFF2-40B4-BE49-F238E27FC236}">
                <a16:creationId xmlns:a16="http://schemas.microsoft.com/office/drawing/2014/main" id="{E1E4F404-0A19-4FF8-9B84-4D73EDF14C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5189" y="909638"/>
          <a:ext cx="7953375" cy="165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12" imgW="7481062" imgH="1555740" progId="Visio.Drawing.11">
                  <p:embed/>
                </p:oleObj>
              </mc:Choice>
              <mc:Fallback>
                <p:oleObj name="Visio" r:id="rId12" imgW="7481062" imgH="1555740" progId="Visio.Drawing.11">
                  <p:embed/>
                  <p:pic>
                    <p:nvPicPr>
                      <p:cNvPr id="5" name="Αντικείμενο 4">
                        <a:extLst>
                          <a:ext uri="{FF2B5EF4-FFF2-40B4-BE49-F238E27FC236}">
                            <a16:creationId xmlns:a16="http://schemas.microsoft.com/office/drawing/2014/main" id="{E1E4F404-0A19-4FF8-9B84-4D73EDF14C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909638"/>
                        <a:ext cx="7953375" cy="165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Αντικείμενο 5">
            <a:extLst>
              <a:ext uri="{FF2B5EF4-FFF2-40B4-BE49-F238E27FC236}">
                <a16:creationId xmlns:a16="http://schemas.microsoft.com/office/drawing/2014/main" id="{A1C9B644-C055-49F1-A51D-BE41CBDF36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5189" y="908051"/>
          <a:ext cx="7953375" cy="165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14" imgW="7481087" imgH="1555713" progId="Visio.Drawing.11">
                  <p:embed/>
                </p:oleObj>
              </mc:Choice>
              <mc:Fallback>
                <p:oleObj name="Visio" r:id="rId14" imgW="7481087" imgH="1555713" progId="Visio.Drawing.11">
                  <p:embed/>
                  <p:pic>
                    <p:nvPicPr>
                      <p:cNvPr id="6" name="Αντικείμενο 5">
                        <a:extLst>
                          <a:ext uri="{FF2B5EF4-FFF2-40B4-BE49-F238E27FC236}">
                            <a16:creationId xmlns:a16="http://schemas.microsoft.com/office/drawing/2014/main" id="{A1C9B644-C055-49F1-A51D-BE41CBDF36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908051"/>
                        <a:ext cx="7953375" cy="165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Ευθεία γραμμή σύνδεσης 13">
            <a:extLst>
              <a:ext uri="{FF2B5EF4-FFF2-40B4-BE49-F238E27FC236}">
                <a16:creationId xmlns:a16="http://schemas.microsoft.com/office/drawing/2014/main" id="{AEE67F5C-95E4-44AA-BC48-A9D5FF7ADEE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35188" y="3644900"/>
            <a:ext cx="7632700" cy="0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7" name="Αντικείμενο 6">
            <a:extLst>
              <a:ext uri="{FF2B5EF4-FFF2-40B4-BE49-F238E27FC236}">
                <a16:creationId xmlns:a16="http://schemas.microsoft.com/office/drawing/2014/main" id="{D0D38C07-52AA-4569-8945-F19428064B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62526" y="4365625"/>
          <a:ext cx="485775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85810" imgH="66507" progId="Equation.DSMT4">
                  <p:embed/>
                </p:oleObj>
              </mc:Choice>
              <mc:Fallback>
                <p:oleObj name="Equation" r:id="rId16" imgW="285810" imgH="66507" progId="Equation.DSMT4">
                  <p:embed/>
                  <p:pic>
                    <p:nvPicPr>
                      <p:cNvPr id="7" name="Αντικείμενο 6">
                        <a:extLst>
                          <a:ext uri="{FF2B5EF4-FFF2-40B4-BE49-F238E27FC236}">
                            <a16:creationId xmlns:a16="http://schemas.microsoft.com/office/drawing/2014/main" id="{D0D38C07-52AA-4569-8945-F19428064B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2526" y="4365625"/>
                        <a:ext cx="485775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Line 12">
            <a:extLst>
              <a:ext uri="{FF2B5EF4-FFF2-40B4-BE49-F238E27FC236}">
                <a16:creationId xmlns:a16="http://schemas.microsoft.com/office/drawing/2014/main" id="{ECA139EA-2B7F-4BAB-A3FE-FF636AAE9F2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5638" y="4508500"/>
            <a:ext cx="6096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2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>
            <a:extLst>
              <a:ext uri="{FF2B5EF4-FFF2-40B4-BE49-F238E27FC236}">
                <a16:creationId xmlns:a16="http://schemas.microsoft.com/office/drawing/2014/main" id="{5FDC872B-9BAE-4824-B619-163D88750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7200" y="191390"/>
            <a:ext cx="6146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l-GR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ΜΕΤΑΦΟΡΑ ΜΕ ΣΥΝΕΧΕΣ ΡΕΥΜΑ</a:t>
            </a:r>
            <a:r>
              <a:rPr lang="el-GR" sz="3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2131AF8C-99BB-4868-BF4F-20AD7724B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64008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l-GR" sz="1400" dirty="0" err="1">
                <a:solidFill>
                  <a:srgbClr val="B2B2B2"/>
                </a:solidFill>
              </a:rPr>
              <a:t>Κεφάλ</a:t>
            </a:r>
            <a:r>
              <a:rPr lang="en-US" altLang="el-GR" sz="1400" dirty="0">
                <a:solidFill>
                  <a:srgbClr val="B2B2B2"/>
                </a:solidFill>
              </a:rPr>
              <a:t>αιο 7        (C) Copyright  Γαβριήλ  Γιαννακόπουλος    Πανεπιστήμιο Πατρών        Διαφάνεια 42</a:t>
            </a:r>
            <a:r>
              <a:rPr lang="el-GR" altLang="el-GR" sz="1400" dirty="0">
                <a:solidFill>
                  <a:srgbClr val="B2B2B2"/>
                </a:solidFill>
              </a:rPr>
              <a:t> </a:t>
            </a:r>
            <a:r>
              <a:rPr lang="en-US" altLang="el-GR" sz="1400" dirty="0">
                <a:solidFill>
                  <a:srgbClr val="B2B2B2"/>
                </a:solidFill>
              </a:rPr>
              <a:t>από 47</a:t>
            </a:r>
            <a:endParaRPr lang="en-US" altLang="el-GR" sz="2400" dirty="0">
              <a:solidFill>
                <a:srgbClr val="000000"/>
              </a:solidFill>
            </a:endParaRPr>
          </a:p>
        </p:txBody>
      </p:sp>
      <p:sp>
        <p:nvSpPr>
          <p:cNvPr id="92164" name="Line 4">
            <a:extLst>
              <a:ext uri="{FF2B5EF4-FFF2-40B4-BE49-F238E27FC236}">
                <a16:creationId xmlns:a16="http://schemas.microsoft.com/office/drawing/2014/main" id="{BBFC002E-2AA6-4DFF-98E0-4FBA79A217D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324600"/>
            <a:ext cx="91440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graphicFrame>
        <p:nvGraphicFramePr>
          <p:cNvPr id="92167" name="Object 7">
            <a:extLst>
              <a:ext uri="{FF2B5EF4-FFF2-40B4-BE49-F238E27FC236}">
                <a16:creationId xmlns:a16="http://schemas.microsoft.com/office/drawing/2014/main" id="{7AA6E224-F7B2-4949-A9D3-6BA6B8B297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578482"/>
              </p:ext>
            </p:extLst>
          </p:nvPr>
        </p:nvGraphicFramePr>
        <p:xfrm>
          <a:off x="1733296" y="3760449"/>
          <a:ext cx="8331200" cy="293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505550" imgH="1857402" progId="Visio.Drawing.6">
                  <p:embed/>
                </p:oleObj>
              </mc:Choice>
              <mc:Fallback>
                <p:oleObj name="VISIO" r:id="rId2" imgW="5505550" imgH="1857402" progId="Visio.Drawing.6">
                  <p:embed/>
                  <p:pic>
                    <p:nvPicPr>
                      <p:cNvPr id="92167" name="Object 7">
                        <a:extLst>
                          <a:ext uri="{FF2B5EF4-FFF2-40B4-BE49-F238E27FC236}">
                            <a16:creationId xmlns:a16="http://schemas.microsoft.com/office/drawing/2014/main" id="{7AA6E224-F7B2-4949-A9D3-6BA6B8B297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lum bright="-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296" y="3760449"/>
                        <a:ext cx="8331200" cy="293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>
            <a:extLst>
              <a:ext uri="{FF2B5EF4-FFF2-40B4-BE49-F238E27FC236}">
                <a16:creationId xmlns:a16="http://schemas.microsoft.com/office/drawing/2014/main" id="{BF8CACDF-A12A-49FA-8F7D-CE2B2D933B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406952"/>
              </p:ext>
            </p:extLst>
          </p:nvPr>
        </p:nvGraphicFramePr>
        <p:xfrm>
          <a:off x="1034981" y="1793225"/>
          <a:ext cx="3022526" cy="598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52400" imgH="444240" progId="Equation.DSMT4">
                  <p:embed/>
                </p:oleObj>
              </mc:Choice>
              <mc:Fallback>
                <p:oleObj name="Equation" r:id="rId4" imgW="2552400" imgH="444240" progId="Equation.DSMT4">
                  <p:embed/>
                  <p:pic>
                    <p:nvPicPr>
                      <p:cNvPr id="90120" name="Object 8">
                        <a:extLst>
                          <a:ext uri="{FF2B5EF4-FFF2-40B4-BE49-F238E27FC236}">
                            <a16:creationId xmlns:a16="http://schemas.microsoft.com/office/drawing/2014/main" id="{B386F41C-33CA-4FC5-B37F-72A0F9FD2E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99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4981" y="1793225"/>
                        <a:ext cx="3022526" cy="5983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Αντικείμενο 6">
            <a:extLst>
              <a:ext uri="{FF2B5EF4-FFF2-40B4-BE49-F238E27FC236}">
                <a16:creationId xmlns:a16="http://schemas.microsoft.com/office/drawing/2014/main" id="{D83BDD8C-2C9C-4903-BBF6-6D589D0091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735590"/>
              </p:ext>
            </p:extLst>
          </p:nvPr>
        </p:nvGraphicFramePr>
        <p:xfrm>
          <a:off x="4030074" y="1735822"/>
          <a:ext cx="16764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76160" imgH="660240" progId="Equation.DSMT4">
                  <p:embed/>
                </p:oleObj>
              </mc:Choice>
              <mc:Fallback>
                <p:oleObj name="Equation" r:id="rId6" imgW="1676160" imgH="660240" progId="Equation.DSMT4">
                  <p:embed/>
                  <p:pic>
                    <p:nvPicPr>
                      <p:cNvPr id="3" name="Αντικείμενο 2">
                        <a:extLst>
                          <a:ext uri="{FF2B5EF4-FFF2-40B4-BE49-F238E27FC236}">
                            <a16:creationId xmlns:a16="http://schemas.microsoft.com/office/drawing/2014/main" id="{2F677CE0-BD22-4C7C-8261-21C669DCAB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>
                        <a:lum bright="99000"/>
                      </a:blip>
                      <a:stretch>
                        <a:fillRect/>
                      </a:stretch>
                    </p:blipFill>
                    <p:spPr>
                      <a:xfrm>
                        <a:off x="4030074" y="1735822"/>
                        <a:ext cx="16764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Ευθεία γραμμή σύνδεσης 18">
            <a:extLst>
              <a:ext uri="{FF2B5EF4-FFF2-40B4-BE49-F238E27FC236}">
                <a16:creationId xmlns:a16="http://schemas.microsoft.com/office/drawing/2014/main" id="{7131F90D-872F-4963-8C83-3A4EDA05281C}"/>
              </a:ext>
            </a:extLst>
          </p:cNvPr>
          <p:cNvCxnSpPr>
            <a:cxnSpLocks/>
          </p:cNvCxnSpPr>
          <p:nvPr/>
        </p:nvCxnSpPr>
        <p:spPr bwMode="auto">
          <a:xfrm>
            <a:off x="7964424" y="1362456"/>
            <a:ext cx="0" cy="17647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Ευθεία γραμμή σύνδεσης 20">
            <a:extLst>
              <a:ext uri="{FF2B5EF4-FFF2-40B4-BE49-F238E27FC236}">
                <a16:creationId xmlns:a16="http://schemas.microsoft.com/office/drawing/2014/main" id="{936DA9A8-E35D-4B1A-A961-65C81FCDA3F8}"/>
              </a:ext>
            </a:extLst>
          </p:cNvPr>
          <p:cNvCxnSpPr/>
          <p:nvPr/>
        </p:nvCxnSpPr>
        <p:spPr bwMode="auto">
          <a:xfrm>
            <a:off x="7964424" y="3118104"/>
            <a:ext cx="240487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Ελεύθερη σχεδίαση: Σχήμα 21">
            <a:extLst>
              <a:ext uri="{FF2B5EF4-FFF2-40B4-BE49-F238E27FC236}">
                <a16:creationId xmlns:a16="http://schemas.microsoft.com/office/drawing/2014/main" id="{CB5810EE-6F5D-44E8-9332-03747A257296}"/>
              </a:ext>
            </a:extLst>
          </p:cNvPr>
          <p:cNvSpPr/>
          <p:nvPr/>
        </p:nvSpPr>
        <p:spPr bwMode="auto">
          <a:xfrm>
            <a:off x="7991856" y="1463007"/>
            <a:ext cx="1728216" cy="1664241"/>
          </a:xfrm>
          <a:custGeom>
            <a:avLst/>
            <a:gdLst>
              <a:gd name="connsiteX0" fmla="*/ 0 w 1728216"/>
              <a:gd name="connsiteY0" fmla="*/ 1627665 h 1664241"/>
              <a:gd name="connsiteX1" fmla="*/ 841248 w 1728216"/>
              <a:gd name="connsiteY1" fmla="*/ 33 h 1664241"/>
              <a:gd name="connsiteX2" fmla="*/ 1728216 w 1728216"/>
              <a:gd name="connsiteY2" fmla="*/ 1664241 h 1664241"/>
              <a:gd name="connsiteX3" fmla="*/ 1728216 w 1728216"/>
              <a:gd name="connsiteY3" fmla="*/ 1664241 h 1664241"/>
              <a:gd name="connsiteX4" fmla="*/ 1728216 w 1728216"/>
              <a:gd name="connsiteY4" fmla="*/ 1664241 h 1664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216" h="1664241">
                <a:moveTo>
                  <a:pt x="0" y="1627665"/>
                </a:moveTo>
                <a:cubicBezTo>
                  <a:pt x="276606" y="810801"/>
                  <a:pt x="553212" y="-6063"/>
                  <a:pt x="841248" y="33"/>
                </a:cubicBezTo>
                <a:cubicBezTo>
                  <a:pt x="1129284" y="6129"/>
                  <a:pt x="1728216" y="1664241"/>
                  <a:pt x="1728216" y="1664241"/>
                </a:cubicBezTo>
                <a:lnTo>
                  <a:pt x="1728216" y="1664241"/>
                </a:lnTo>
                <a:lnTo>
                  <a:pt x="1728216" y="1664241"/>
                </a:lnTo>
              </a:path>
            </a:pathLst>
          </a:cu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1" i="0" u="sng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27" name="Ελεύθερη σχεδίαση: Σχήμα 26">
            <a:extLst>
              <a:ext uri="{FF2B5EF4-FFF2-40B4-BE49-F238E27FC236}">
                <a16:creationId xmlns:a16="http://schemas.microsoft.com/office/drawing/2014/main" id="{82A7E356-08E0-453B-BC45-437B4A1A65BC}"/>
              </a:ext>
            </a:extLst>
          </p:cNvPr>
          <p:cNvSpPr/>
          <p:nvPr/>
        </p:nvSpPr>
        <p:spPr bwMode="auto">
          <a:xfrm>
            <a:off x="7988808" y="1874535"/>
            <a:ext cx="1728216" cy="1231378"/>
          </a:xfrm>
          <a:custGeom>
            <a:avLst/>
            <a:gdLst>
              <a:gd name="connsiteX0" fmla="*/ 0 w 1728216"/>
              <a:gd name="connsiteY0" fmla="*/ 1627665 h 1664241"/>
              <a:gd name="connsiteX1" fmla="*/ 841248 w 1728216"/>
              <a:gd name="connsiteY1" fmla="*/ 33 h 1664241"/>
              <a:gd name="connsiteX2" fmla="*/ 1728216 w 1728216"/>
              <a:gd name="connsiteY2" fmla="*/ 1664241 h 1664241"/>
              <a:gd name="connsiteX3" fmla="*/ 1728216 w 1728216"/>
              <a:gd name="connsiteY3" fmla="*/ 1664241 h 1664241"/>
              <a:gd name="connsiteX4" fmla="*/ 1728216 w 1728216"/>
              <a:gd name="connsiteY4" fmla="*/ 1664241 h 1664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216" h="1664241">
                <a:moveTo>
                  <a:pt x="0" y="1627665"/>
                </a:moveTo>
                <a:cubicBezTo>
                  <a:pt x="276606" y="810801"/>
                  <a:pt x="553212" y="-6063"/>
                  <a:pt x="841248" y="33"/>
                </a:cubicBezTo>
                <a:cubicBezTo>
                  <a:pt x="1129284" y="6129"/>
                  <a:pt x="1728216" y="1664241"/>
                  <a:pt x="1728216" y="1664241"/>
                </a:cubicBezTo>
                <a:lnTo>
                  <a:pt x="1728216" y="1664241"/>
                </a:lnTo>
                <a:lnTo>
                  <a:pt x="1728216" y="1664241"/>
                </a:lnTo>
              </a:path>
            </a:pathLst>
          </a:cu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1" i="0" u="sng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cxnSp>
        <p:nvCxnSpPr>
          <p:cNvPr id="25" name="Ευθεία γραμμή σύνδεσης 24">
            <a:extLst>
              <a:ext uri="{FF2B5EF4-FFF2-40B4-BE49-F238E27FC236}">
                <a16:creationId xmlns:a16="http://schemas.microsoft.com/office/drawing/2014/main" id="{D7A38DCC-2CCD-42F0-8B2B-C5508C143142}"/>
              </a:ext>
            </a:extLst>
          </p:cNvPr>
          <p:cNvCxnSpPr>
            <a:cxnSpLocks/>
          </p:cNvCxnSpPr>
          <p:nvPr/>
        </p:nvCxnSpPr>
        <p:spPr bwMode="auto">
          <a:xfrm flipV="1">
            <a:off x="8348472" y="2112264"/>
            <a:ext cx="0" cy="9875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Ευθεία γραμμή σύνδεσης 30">
            <a:extLst>
              <a:ext uri="{FF2B5EF4-FFF2-40B4-BE49-F238E27FC236}">
                <a16:creationId xmlns:a16="http://schemas.microsoft.com/office/drawing/2014/main" id="{46A99573-9C8B-4623-AF26-D593B0177969}"/>
              </a:ext>
            </a:extLst>
          </p:cNvPr>
          <p:cNvCxnSpPr>
            <a:cxnSpLocks/>
          </p:cNvCxnSpPr>
          <p:nvPr/>
        </p:nvCxnSpPr>
        <p:spPr bwMode="auto">
          <a:xfrm>
            <a:off x="7964424" y="2093976"/>
            <a:ext cx="3840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8" name="Object 8">
            <a:extLst>
              <a:ext uri="{FF2B5EF4-FFF2-40B4-BE49-F238E27FC236}">
                <a16:creationId xmlns:a16="http://schemas.microsoft.com/office/drawing/2014/main" id="{FA1D82F0-3156-4A7E-ACC4-111927486A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270115"/>
              </p:ext>
            </p:extLst>
          </p:nvPr>
        </p:nvGraphicFramePr>
        <p:xfrm>
          <a:off x="7736564" y="1287240"/>
          <a:ext cx="177423" cy="186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280" imgH="190440" progId="Equation.DSMT4">
                  <p:embed/>
                </p:oleObj>
              </mc:Choice>
              <mc:Fallback>
                <p:oleObj name="Equation" r:id="rId8" imgW="152280" imgH="190440" progId="Equation.DSMT4">
                  <p:embed/>
                  <p:pic>
                    <p:nvPicPr>
                      <p:cNvPr id="6" name="Object 8">
                        <a:extLst>
                          <a:ext uri="{FF2B5EF4-FFF2-40B4-BE49-F238E27FC236}">
                            <a16:creationId xmlns:a16="http://schemas.microsoft.com/office/drawing/2014/main" id="{BF8CACDF-A12A-49FA-8F7D-CE2B2D933B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6564" y="1287240"/>
                        <a:ext cx="177423" cy="1864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8">
            <a:extLst>
              <a:ext uri="{FF2B5EF4-FFF2-40B4-BE49-F238E27FC236}">
                <a16:creationId xmlns:a16="http://schemas.microsoft.com/office/drawing/2014/main" id="{6AD03BC8-AA92-48DB-9A32-9E69ABA274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431880"/>
              </p:ext>
            </p:extLst>
          </p:nvPr>
        </p:nvGraphicFramePr>
        <p:xfrm>
          <a:off x="10191496" y="3166023"/>
          <a:ext cx="1778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2280" imgH="203040" progId="Equation.DSMT4">
                  <p:embed/>
                </p:oleObj>
              </mc:Choice>
              <mc:Fallback>
                <p:oleObj name="Equation" r:id="rId10" imgW="152280" imgH="203040" progId="Equation.DSMT4">
                  <p:embed/>
                  <p:pic>
                    <p:nvPicPr>
                      <p:cNvPr id="38" name="Object 8">
                        <a:extLst>
                          <a:ext uri="{FF2B5EF4-FFF2-40B4-BE49-F238E27FC236}">
                            <a16:creationId xmlns:a16="http://schemas.microsoft.com/office/drawing/2014/main" id="{FA1D82F0-3156-4A7E-ACC4-111927486A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lum brigh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1496" y="3166023"/>
                        <a:ext cx="1778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8">
            <a:extLst>
              <a:ext uri="{FF2B5EF4-FFF2-40B4-BE49-F238E27FC236}">
                <a16:creationId xmlns:a16="http://schemas.microsoft.com/office/drawing/2014/main" id="{99F77794-EA03-4C33-BA2B-76B625EAE5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702722"/>
              </p:ext>
            </p:extLst>
          </p:nvPr>
        </p:nvGraphicFramePr>
        <p:xfrm>
          <a:off x="7731844" y="2021257"/>
          <a:ext cx="222250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90440" imgH="241200" progId="Equation.DSMT4">
                  <p:embed/>
                </p:oleObj>
              </mc:Choice>
              <mc:Fallback>
                <p:oleObj name="Equation" r:id="rId12" imgW="190440" imgH="241200" progId="Equation.DSMT4">
                  <p:embed/>
                  <p:pic>
                    <p:nvPicPr>
                      <p:cNvPr id="38" name="Object 8">
                        <a:extLst>
                          <a:ext uri="{FF2B5EF4-FFF2-40B4-BE49-F238E27FC236}">
                            <a16:creationId xmlns:a16="http://schemas.microsoft.com/office/drawing/2014/main" id="{FA1D82F0-3156-4A7E-ACC4-111927486A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lum brigh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1844" y="2021257"/>
                        <a:ext cx="222250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8">
            <a:extLst>
              <a:ext uri="{FF2B5EF4-FFF2-40B4-BE49-F238E27FC236}">
                <a16:creationId xmlns:a16="http://schemas.microsoft.com/office/drawing/2014/main" id="{672A50DD-686A-4EE0-B71C-5BA72867CB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01923"/>
              </p:ext>
            </p:extLst>
          </p:nvPr>
        </p:nvGraphicFramePr>
        <p:xfrm>
          <a:off x="8216095" y="3134685"/>
          <a:ext cx="236538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03040" imgH="241200" progId="Equation.DSMT4">
                  <p:embed/>
                </p:oleObj>
              </mc:Choice>
              <mc:Fallback>
                <p:oleObj name="Equation" r:id="rId14" imgW="203040" imgH="241200" progId="Equation.DSMT4">
                  <p:embed/>
                  <p:pic>
                    <p:nvPicPr>
                      <p:cNvPr id="39" name="Object 8">
                        <a:extLst>
                          <a:ext uri="{FF2B5EF4-FFF2-40B4-BE49-F238E27FC236}">
                            <a16:creationId xmlns:a16="http://schemas.microsoft.com/office/drawing/2014/main" id="{6AD03BC8-AA92-48DB-9A32-9E69ABA274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lum brigh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6095" y="3134685"/>
                        <a:ext cx="236538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Ευθεία γραμμή σύνδεσης 35">
            <a:extLst>
              <a:ext uri="{FF2B5EF4-FFF2-40B4-BE49-F238E27FC236}">
                <a16:creationId xmlns:a16="http://schemas.microsoft.com/office/drawing/2014/main" id="{4A385D99-0CA4-4D69-8375-EE437607831C}"/>
              </a:ext>
            </a:extLst>
          </p:cNvPr>
          <p:cNvCxnSpPr/>
          <p:nvPr/>
        </p:nvCxnSpPr>
        <p:spPr bwMode="auto">
          <a:xfrm>
            <a:off x="8334355" y="2093976"/>
            <a:ext cx="169589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Ευθεία γραμμή σύνδεσης 44">
            <a:extLst>
              <a:ext uri="{FF2B5EF4-FFF2-40B4-BE49-F238E27FC236}">
                <a16:creationId xmlns:a16="http://schemas.microsoft.com/office/drawing/2014/main" id="{A70AA245-6943-4BF7-9FBE-E5B8FA373EBE}"/>
              </a:ext>
            </a:extLst>
          </p:cNvPr>
          <p:cNvCxnSpPr>
            <a:cxnSpLocks/>
          </p:cNvCxnSpPr>
          <p:nvPr/>
        </p:nvCxnSpPr>
        <p:spPr bwMode="auto">
          <a:xfrm flipV="1">
            <a:off x="8500872" y="2132232"/>
            <a:ext cx="0" cy="9875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46" name="Object 8">
            <a:extLst>
              <a:ext uri="{FF2B5EF4-FFF2-40B4-BE49-F238E27FC236}">
                <a16:creationId xmlns:a16="http://schemas.microsoft.com/office/drawing/2014/main" id="{A3DAF5CB-C8F7-4012-936C-04210FA8C5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504876"/>
              </p:ext>
            </p:extLst>
          </p:nvPr>
        </p:nvGraphicFramePr>
        <p:xfrm>
          <a:off x="8439356" y="3132856"/>
          <a:ext cx="265113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28600" imgH="241200" progId="Equation.DSMT4">
                  <p:embed/>
                </p:oleObj>
              </mc:Choice>
              <mc:Fallback>
                <p:oleObj name="Equation" r:id="rId16" imgW="228600" imgH="241200" progId="Equation.DSMT4">
                  <p:embed/>
                  <p:pic>
                    <p:nvPicPr>
                      <p:cNvPr id="41" name="Object 8">
                        <a:extLst>
                          <a:ext uri="{FF2B5EF4-FFF2-40B4-BE49-F238E27FC236}">
                            <a16:creationId xmlns:a16="http://schemas.microsoft.com/office/drawing/2014/main" id="{672A50DD-686A-4EE0-B71C-5BA72867CB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lum brigh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9356" y="3132856"/>
                        <a:ext cx="265113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3">
            <a:extLst>
              <a:ext uri="{FF2B5EF4-FFF2-40B4-BE49-F238E27FC236}">
                <a16:creationId xmlns:a16="http://schemas.microsoft.com/office/drawing/2014/main" id="{77A2EC9A-D9B7-4D8A-BA55-4FB1C016A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06" y="779826"/>
            <a:ext cx="103985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2000" b="1" i="1" dirty="0">
                <a:solidFill>
                  <a:srgbClr val="FFC000"/>
                </a:solidFill>
                <a:latin typeface="Arial" panose="020B0604020202020204" pitchFamily="34" charset="0"/>
              </a:rPr>
              <a:t>Περιορισμός στην μεταφορά εναλλασσόμενου ρεύματος  σε μεγάλες αποστάσεις</a:t>
            </a:r>
            <a:r>
              <a:rPr lang="el-GR" altLang="el-GR" sz="2000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24" name="Text Box 3">
            <a:extLst>
              <a:ext uri="{FF2B5EF4-FFF2-40B4-BE49-F238E27FC236}">
                <a16:creationId xmlns:a16="http://schemas.microsoft.com/office/drawing/2014/main" id="{2C4DD2B0-B873-4AAB-9FA3-A5D407A8B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314" y="3465114"/>
            <a:ext cx="80602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2000" b="1" i="1" dirty="0">
                <a:solidFill>
                  <a:srgbClr val="FFC000"/>
                </a:solidFill>
                <a:latin typeface="Arial" panose="020B0604020202020204" pitchFamily="34" charset="0"/>
              </a:rPr>
              <a:t>Διασύνδεση μεταφοράς με συνεχές ρεύμα υψηλής τάσης</a:t>
            </a:r>
            <a:r>
              <a:rPr lang="el-GR" altLang="el-GR" sz="2000" dirty="0">
                <a:solidFill>
                  <a:srgbClr val="FFC000"/>
                </a:solidFill>
              </a:rPr>
              <a:t> </a:t>
            </a:r>
            <a:r>
              <a:rPr lang="el-GR" altLang="el-GR" sz="2000" b="1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l-GR" sz="2000" b="1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HVDC)</a:t>
            </a:r>
            <a:endParaRPr lang="el-GR" altLang="el-GR" sz="2000" b="1" i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Ευθεία γραμμή σύνδεσης 2">
            <a:extLst>
              <a:ext uri="{FF2B5EF4-FFF2-40B4-BE49-F238E27FC236}">
                <a16:creationId xmlns:a16="http://schemas.microsoft.com/office/drawing/2014/main" id="{8B67D305-85B3-4E23-8314-0FE15042AE0F}"/>
              </a:ext>
            </a:extLst>
          </p:cNvPr>
          <p:cNvCxnSpPr>
            <a:cxnSpLocks/>
          </p:cNvCxnSpPr>
          <p:nvPr/>
        </p:nvCxnSpPr>
        <p:spPr bwMode="auto">
          <a:xfrm>
            <a:off x="8819262" y="1497419"/>
            <a:ext cx="0" cy="15800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6" name="Object 8">
            <a:extLst>
              <a:ext uri="{FF2B5EF4-FFF2-40B4-BE49-F238E27FC236}">
                <a16:creationId xmlns:a16="http://schemas.microsoft.com/office/drawing/2014/main" id="{3FEAD559-3E9F-42FB-8F6A-77AC76DE5D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206986"/>
              </p:ext>
            </p:extLst>
          </p:nvPr>
        </p:nvGraphicFramePr>
        <p:xfrm>
          <a:off x="8728288" y="3120913"/>
          <a:ext cx="339725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91960" imgH="241200" progId="Equation.DSMT4">
                  <p:embed/>
                </p:oleObj>
              </mc:Choice>
              <mc:Fallback>
                <p:oleObj name="Equation" r:id="rId18" imgW="291960" imgH="241200" progId="Equation.DSMT4">
                  <p:embed/>
                  <p:pic>
                    <p:nvPicPr>
                      <p:cNvPr id="46" name="Object 8">
                        <a:extLst>
                          <a:ext uri="{FF2B5EF4-FFF2-40B4-BE49-F238E27FC236}">
                            <a16:creationId xmlns:a16="http://schemas.microsoft.com/office/drawing/2014/main" id="{A3DAF5CB-C8F7-4012-936C-04210FA8C5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lum brigh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28288" y="3120913"/>
                        <a:ext cx="339725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7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7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9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 autoUpdateAnimBg="0"/>
      <p:bldP spid="92163" grpId="0" autoUpdateAnimBg="0"/>
      <p:bldP spid="22" grpId="0" animBg="1"/>
      <p:bldP spid="27" grpId="0" animBg="1"/>
      <p:bldP spid="23" grpId="0" autoUpdateAnimBg="0"/>
      <p:bldP spid="2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>
            <a:extLst>
              <a:ext uri="{FF2B5EF4-FFF2-40B4-BE49-F238E27FC236}">
                <a16:creationId xmlns:a16="http://schemas.microsoft.com/office/drawing/2014/main" id="{40BDD26E-0C7F-444C-BF46-3867BFCE5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1" y="152401"/>
            <a:ext cx="80994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2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ΕΙΔΗ ΔΙΑΣΥΝΔΕΣΕΩΝ ΣΥΝΕΧΟΥΣ ΡΕΥΜΑΤΟΣ</a:t>
            </a:r>
            <a:r>
              <a:rPr lang="el-GR" sz="300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626616E2-C804-4630-AAA9-4B637649A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64008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l-GR" sz="1400">
                <a:solidFill>
                  <a:srgbClr val="B2B2B2"/>
                </a:solidFill>
              </a:rPr>
              <a:t>Κεφάλαιο 7        (C) Copyright  Γαβριήλ  Γιαννακόπουλος    Πανεπιστήμιο Πατρών        Διαφάνεια </a:t>
            </a:r>
            <a:r>
              <a:rPr lang="el-GR" altLang="el-GR" sz="1400">
                <a:solidFill>
                  <a:srgbClr val="B2B2B2"/>
                </a:solidFill>
              </a:rPr>
              <a:t>4</a:t>
            </a:r>
            <a:r>
              <a:rPr lang="en-US" altLang="el-GR" sz="1400">
                <a:solidFill>
                  <a:srgbClr val="B2B2B2"/>
                </a:solidFill>
              </a:rPr>
              <a:t>3</a:t>
            </a:r>
            <a:r>
              <a:rPr lang="el-GR" altLang="el-GR" sz="1400">
                <a:solidFill>
                  <a:srgbClr val="B2B2B2"/>
                </a:solidFill>
              </a:rPr>
              <a:t> </a:t>
            </a:r>
            <a:r>
              <a:rPr lang="en-US" altLang="el-GR" sz="1400">
                <a:solidFill>
                  <a:srgbClr val="B2B2B2"/>
                </a:solidFill>
              </a:rPr>
              <a:t>από 47</a:t>
            </a:r>
            <a:endParaRPr lang="en-US" altLang="el-GR" sz="2400">
              <a:solidFill>
                <a:srgbClr val="000000"/>
              </a:solidFill>
            </a:endParaRPr>
          </a:p>
        </p:txBody>
      </p:sp>
      <p:sp>
        <p:nvSpPr>
          <p:cNvPr id="93188" name="Line 4">
            <a:extLst>
              <a:ext uri="{FF2B5EF4-FFF2-40B4-BE49-F238E27FC236}">
                <a16:creationId xmlns:a16="http://schemas.microsoft.com/office/drawing/2014/main" id="{CAD70A9B-36D0-413A-8485-7D82EA87BD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324600"/>
            <a:ext cx="91440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graphicFrame>
        <p:nvGraphicFramePr>
          <p:cNvPr id="93189" name="Object 5">
            <a:extLst>
              <a:ext uri="{FF2B5EF4-FFF2-40B4-BE49-F238E27FC236}">
                <a16:creationId xmlns:a16="http://schemas.microsoft.com/office/drawing/2014/main" id="{3278395D-58E0-4F6C-A8F8-FDCCF68BA6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86200" y="609600"/>
          <a:ext cx="6324600" cy="169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838755" imgH="1428697" progId="Visio.Drawing.6">
                  <p:embed/>
                </p:oleObj>
              </mc:Choice>
              <mc:Fallback>
                <p:oleObj name="VISIO" r:id="rId2" imgW="5838755" imgH="1428697" progId="Visio.Drawing.6">
                  <p:embed/>
                  <p:pic>
                    <p:nvPicPr>
                      <p:cNvPr id="93189" name="Object 5">
                        <a:extLst>
                          <a:ext uri="{FF2B5EF4-FFF2-40B4-BE49-F238E27FC236}">
                            <a16:creationId xmlns:a16="http://schemas.microsoft.com/office/drawing/2014/main" id="{3278395D-58E0-4F6C-A8F8-FDCCF68BA6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lum bright="-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609600"/>
                        <a:ext cx="6324600" cy="169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90" name="Object 6">
            <a:extLst>
              <a:ext uri="{FF2B5EF4-FFF2-40B4-BE49-F238E27FC236}">
                <a16:creationId xmlns:a16="http://schemas.microsoft.com/office/drawing/2014/main" id="{0D66E1B0-1AB1-47DD-A608-244D2C162E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4800" y="2143126"/>
          <a:ext cx="5638800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5838755" imgH="2066969" progId="Visio.Drawing.6">
                  <p:embed/>
                </p:oleObj>
              </mc:Choice>
              <mc:Fallback>
                <p:oleObj name="VISIO" r:id="rId4" imgW="5838755" imgH="2066969" progId="Visio.Drawing.6">
                  <p:embed/>
                  <p:pic>
                    <p:nvPicPr>
                      <p:cNvPr id="93190" name="Object 6">
                        <a:extLst>
                          <a:ext uri="{FF2B5EF4-FFF2-40B4-BE49-F238E27FC236}">
                            <a16:creationId xmlns:a16="http://schemas.microsoft.com/office/drawing/2014/main" id="{0D66E1B0-1AB1-47DD-A608-244D2C162E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143126"/>
                        <a:ext cx="5638800" cy="204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91" name="Object 7">
            <a:extLst>
              <a:ext uri="{FF2B5EF4-FFF2-40B4-BE49-F238E27FC236}">
                <a16:creationId xmlns:a16="http://schemas.microsoft.com/office/drawing/2014/main" id="{E5C2BA7B-50BE-4A53-9224-3C81CE6D18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2400" y="4165600"/>
          <a:ext cx="59436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6" imgW="5838755" imgH="2066969" progId="Visio.Drawing.6">
                  <p:embed/>
                </p:oleObj>
              </mc:Choice>
              <mc:Fallback>
                <p:oleObj name="VISIO" r:id="rId6" imgW="5838755" imgH="2066969" progId="Visio.Drawing.6">
                  <p:embed/>
                  <p:pic>
                    <p:nvPicPr>
                      <p:cNvPr id="93191" name="Object 7">
                        <a:extLst>
                          <a:ext uri="{FF2B5EF4-FFF2-40B4-BE49-F238E27FC236}">
                            <a16:creationId xmlns:a16="http://schemas.microsoft.com/office/drawing/2014/main" id="{E5C2BA7B-50BE-4A53-9224-3C81CE6D18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-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165600"/>
                        <a:ext cx="59436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92" name="Text Box 8">
            <a:extLst>
              <a:ext uri="{FF2B5EF4-FFF2-40B4-BE49-F238E27FC236}">
                <a16:creationId xmlns:a16="http://schemas.microsoft.com/office/drawing/2014/main" id="{FE1BA25D-A30F-43DC-A082-1C041FBA8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143001"/>
            <a:ext cx="1695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2000" b="1" i="1" u="sng">
                <a:solidFill>
                  <a:srgbClr val="FFFFFF"/>
                </a:solidFill>
                <a:latin typeface="Arial" panose="020B0604020202020204" pitchFamily="34" charset="0"/>
              </a:rPr>
              <a:t>Μονοπολική</a:t>
            </a:r>
          </a:p>
        </p:txBody>
      </p:sp>
      <p:sp>
        <p:nvSpPr>
          <p:cNvPr id="93193" name="Text Box 9">
            <a:extLst>
              <a:ext uri="{FF2B5EF4-FFF2-40B4-BE49-F238E27FC236}">
                <a16:creationId xmlns:a16="http://schemas.microsoft.com/office/drawing/2014/main" id="{B7EF2C47-DC07-45B2-ADD7-46A9217C4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032126"/>
            <a:ext cx="1271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2000" b="1" i="1" u="sng">
                <a:solidFill>
                  <a:srgbClr val="FFFF00"/>
                </a:solidFill>
                <a:latin typeface="Arial" panose="020B0604020202020204" pitchFamily="34" charset="0"/>
              </a:rPr>
              <a:t>Διπολική</a:t>
            </a:r>
          </a:p>
        </p:txBody>
      </p:sp>
      <p:sp>
        <p:nvSpPr>
          <p:cNvPr id="93194" name="Text Box 10">
            <a:extLst>
              <a:ext uri="{FF2B5EF4-FFF2-40B4-BE49-F238E27FC236}">
                <a16:creationId xmlns:a16="http://schemas.microsoft.com/office/drawing/2014/main" id="{ECAAC85E-8541-4078-B4E7-FFF43B124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029201"/>
            <a:ext cx="1536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2000" b="1" i="1" u="sng">
                <a:solidFill>
                  <a:srgbClr val="FFFFFF"/>
                </a:solidFill>
                <a:latin typeface="Arial" panose="020B0604020202020204" pitchFamily="34" charset="0"/>
              </a:rPr>
              <a:t>Ομοπολική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 autoUpdateAnimBg="0"/>
      <p:bldP spid="93187" grpId="0" autoUpdateAnimBg="0"/>
      <p:bldP spid="93192" grpId="0" autoUpdateAnimBg="0"/>
      <p:bldP spid="93193" grpId="0" autoUpdateAnimBg="0"/>
      <p:bldP spid="9319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D0531CDC-5B4F-4A97-8EBB-1946764AA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761" y="188914"/>
            <a:ext cx="104863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l-GR" sz="2800" b="1" u="sng" dirty="0">
                <a:solidFill>
                  <a:srgbClr val="FFFF00"/>
                </a:solidFill>
              </a:rPr>
              <a:t>ΟΙΚΟΝΟΜΙΚΗ ΔΙΑΣΤΑΣΗ ΜΕΤΑΦΟΡΑΣ ΜΕ ΣΥΝΕΧΕΣ ΡΕΥΜΑ</a:t>
            </a:r>
            <a:endParaRPr lang="el-GR" altLang="el-GR" sz="2800" b="1" u="sng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Line 18">
            <a:extLst>
              <a:ext uri="{FF2B5EF4-FFF2-40B4-BE49-F238E27FC236}">
                <a16:creationId xmlns:a16="http://schemas.microsoft.com/office/drawing/2014/main" id="{855435B0-0921-4625-9EE6-E92F30EE8F6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381750"/>
            <a:ext cx="91440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id="{5B4B1E41-BB7B-4990-A7B7-3F48CCD04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6453188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l-GR" sz="1400" dirty="0" err="1">
                <a:solidFill>
                  <a:srgbClr val="B2B2B2"/>
                </a:solidFill>
                <a:latin typeface="Times New Roman" panose="02020603050405020304" pitchFamily="18" charset="0"/>
              </a:rPr>
              <a:t>Κεφάλ</a:t>
            </a:r>
            <a:r>
              <a:rPr lang="en-US" altLang="el-GR" sz="1400" dirty="0">
                <a:solidFill>
                  <a:srgbClr val="B2B2B2"/>
                </a:solidFill>
                <a:latin typeface="Times New Roman" panose="02020603050405020304" pitchFamily="18" charset="0"/>
              </a:rPr>
              <a:t>αιο 7       (C) Copyright  </a:t>
            </a:r>
            <a:r>
              <a:rPr lang="el-GR" altLang="el-GR" sz="1400" dirty="0">
                <a:solidFill>
                  <a:srgbClr val="B2B2B2"/>
                </a:solidFill>
                <a:latin typeface="Times New Roman" panose="02020603050405020304" pitchFamily="18" charset="0"/>
              </a:rPr>
              <a:t>Γαβριήλ  Γιαννακόπουλος    Πανεπιστήμιο Πατρών        Διαφάνεια </a:t>
            </a:r>
            <a:r>
              <a:rPr lang="en-US" altLang="el-GR" sz="1400" dirty="0">
                <a:solidFill>
                  <a:srgbClr val="B2B2B2"/>
                </a:solidFill>
                <a:latin typeface="Times New Roman" panose="02020603050405020304" pitchFamily="18" charset="0"/>
              </a:rPr>
              <a:t> </a:t>
            </a:r>
            <a:r>
              <a:rPr lang="el-GR" altLang="el-GR" sz="1400" dirty="0">
                <a:solidFill>
                  <a:srgbClr val="B2B2B2"/>
                </a:solidFill>
                <a:latin typeface="Times New Roman" panose="02020603050405020304" pitchFamily="18" charset="0"/>
              </a:rPr>
              <a:t>12 από </a:t>
            </a:r>
            <a:r>
              <a:rPr lang="en-US" altLang="el-GR" sz="1400" dirty="0">
                <a:solidFill>
                  <a:srgbClr val="B2B2B2"/>
                </a:solidFill>
                <a:latin typeface="Times New Roman" panose="02020603050405020304" pitchFamily="18" charset="0"/>
              </a:rPr>
              <a:t>16</a:t>
            </a:r>
            <a:endParaRPr lang="el-GR" altLang="el-GR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" name="Αντικείμενο 2">
            <a:extLst>
              <a:ext uri="{FF2B5EF4-FFF2-40B4-BE49-F238E27FC236}">
                <a16:creationId xmlns:a16="http://schemas.microsoft.com/office/drawing/2014/main" id="{53B6F7F0-F39A-4BDF-8A4F-F48B186F9B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033331"/>
              </p:ext>
            </p:extLst>
          </p:nvPr>
        </p:nvGraphicFramePr>
        <p:xfrm>
          <a:off x="1992313" y="1885380"/>
          <a:ext cx="5194300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485590" imgH="2970810" progId="Visio.Drawing.11">
                  <p:embed/>
                </p:oleObj>
              </mc:Choice>
              <mc:Fallback>
                <p:oleObj name="Visio" r:id="rId2" imgW="5485590" imgH="2970810" progId="Visio.Drawing.11">
                  <p:embed/>
                  <p:pic>
                    <p:nvPicPr>
                      <p:cNvPr id="3" name="Αντικείμενο 2">
                        <a:extLst>
                          <a:ext uri="{FF2B5EF4-FFF2-40B4-BE49-F238E27FC236}">
                            <a16:creationId xmlns:a16="http://schemas.microsoft.com/office/drawing/2014/main" id="{53B6F7F0-F39A-4BDF-8A4F-F48B186F9B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1885380"/>
                        <a:ext cx="5194300" cy="280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Αντικείμενο 4">
            <a:extLst>
              <a:ext uri="{FF2B5EF4-FFF2-40B4-BE49-F238E27FC236}">
                <a16:creationId xmlns:a16="http://schemas.microsoft.com/office/drawing/2014/main" id="{EEE22B24-770F-4BE8-A35B-18EEE366CF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2067936"/>
              </p:ext>
            </p:extLst>
          </p:nvPr>
        </p:nvGraphicFramePr>
        <p:xfrm>
          <a:off x="1992313" y="1885380"/>
          <a:ext cx="5194300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5485590" imgH="2970810" progId="Visio.Drawing.11">
                  <p:embed/>
                </p:oleObj>
              </mc:Choice>
              <mc:Fallback>
                <p:oleObj name="Visio" r:id="rId4" imgW="5485590" imgH="2970810" progId="Visio.Drawing.11">
                  <p:embed/>
                  <p:pic>
                    <p:nvPicPr>
                      <p:cNvPr id="5" name="Αντικείμενο 4">
                        <a:extLst>
                          <a:ext uri="{FF2B5EF4-FFF2-40B4-BE49-F238E27FC236}">
                            <a16:creationId xmlns:a16="http://schemas.microsoft.com/office/drawing/2014/main" id="{EEE22B24-770F-4BE8-A35B-18EEE366CF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1885380"/>
                        <a:ext cx="5194300" cy="280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Αντικείμενο 5">
            <a:extLst>
              <a:ext uri="{FF2B5EF4-FFF2-40B4-BE49-F238E27FC236}">
                <a16:creationId xmlns:a16="http://schemas.microsoft.com/office/drawing/2014/main" id="{9803C99F-804B-4678-8E04-79A9E132B4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625939"/>
              </p:ext>
            </p:extLst>
          </p:nvPr>
        </p:nvGraphicFramePr>
        <p:xfrm>
          <a:off x="1992313" y="1885380"/>
          <a:ext cx="5194300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6" imgW="5485590" imgH="2970810" progId="Visio.Drawing.11">
                  <p:embed/>
                </p:oleObj>
              </mc:Choice>
              <mc:Fallback>
                <p:oleObj name="Visio" r:id="rId6" imgW="5485590" imgH="2970810" progId="Visio.Drawing.11">
                  <p:embed/>
                  <p:pic>
                    <p:nvPicPr>
                      <p:cNvPr id="6" name="Αντικείμενο 5">
                        <a:extLst>
                          <a:ext uri="{FF2B5EF4-FFF2-40B4-BE49-F238E27FC236}">
                            <a16:creationId xmlns:a16="http://schemas.microsoft.com/office/drawing/2014/main" id="{9803C99F-804B-4678-8E04-79A9E132B4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1885380"/>
                        <a:ext cx="5194300" cy="280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Αντικείμενο 6">
            <a:extLst>
              <a:ext uri="{FF2B5EF4-FFF2-40B4-BE49-F238E27FC236}">
                <a16:creationId xmlns:a16="http://schemas.microsoft.com/office/drawing/2014/main" id="{1800871F-9496-4C53-87AC-64C88ABED3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881818"/>
              </p:ext>
            </p:extLst>
          </p:nvPr>
        </p:nvGraphicFramePr>
        <p:xfrm>
          <a:off x="1992313" y="1885380"/>
          <a:ext cx="5194300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8" imgW="5485590" imgH="2970810" progId="Visio.Drawing.11">
                  <p:embed/>
                </p:oleObj>
              </mc:Choice>
              <mc:Fallback>
                <p:oleObj name="Visio" r:id="rId8" imgW="5485590" imgH="2970810" progId="Visio.Drawing.11">
                  <p:embed/>
                  <p:pic>
                    <p:nvPicPr>
                      <p:cNvPr id="7" name="Αντικείμενο 6">
                        <a:extLst>
                          <a:ext uri="{FF2B5EF4-FFF2-40B4-BE49-F238E27FC236}">
                            <a16:creationId xmlns:a16="http://schemas.microsoft.com/office/drawing/2014/main" id="{1800871F-9496-4C53-87AC-64C88ABED3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1885380"/>
                        <a:ext cx="5194300" cy="280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9">
            <a:extLst>
              <a:ext uri="{FF2B5EF4-FFF2-40B4-BE49-F238E27FC236}">
                <a16:creationId xmlns:a16="http://schemas.microsoft.com/office/drawing/2014/main" id="{E340712A-ACA7-40FF-9E4F-F68D963C1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26" y="1846009"/>
            <a:ext cx="38026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l-GR" b="1" i="1" dirty="0">
                <a:solidFill>
                  <a:srgbClr val="FFFFFF"/>
                </a:solidFill>
              </a:rPr>
              <a:t> </a:t>
            </a:r>
            <a:r>
              <a:rPr lang="el-GR" altLang="el-GR" sz="1800" b="1" i="1" u="sng" dirty="0">
                <a:solidFill>
                  <a:srgbClr val="FFFFFF"/>
                </a:solidFill>
              </a:rPr>
              <a:t>Κρίσιμη συμφέρουσα απόσταση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257F775A-3BB0-46B8-954C-F470A059C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8026" y="2261235"/>
            <a:ext cx="34419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l-GR" b="1" i="1" dirty="0">
                <a:solidFill>
                  <a:srgbClr val="FFFFFF"/>
                </a:solidFill>
              </a:rPr>
              <a:t> - </a:t>
            </a:r>
            <a:r>
              <a:rPr lang="el-GR" altLang="el-GR" sz="1600" b="1" i="1" dirty="0">
                <a:solidFill>
                  <a:srgbClr val="FFFFFF"/>
                </a:solidFill>
              </a:rPr>
              <a:t>Εναέριες γραμμές: 600-900</a:t>
            </a:r>
            <a:r>
              <a:rPr lang="en-US" altLang="el-GR" sz="1600" b="1" i="1" dirty="0">
                <a:solidFill>
                  <a:srgbClr val="FFFFFF"/>
                </a:solidFill>
              </a:rPr>
              <a:t> km</a:t>
            </a:r>
            <a:r>
              <a:rPr lang="el-GR" altLang="el-GR" sz="1600" b="1" i="1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F7A923A9-FB36-44D6-B762-ED7F8419D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9296" y="2615565"/>
            <a:ext cx="32704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l-GR" b="1" i="1" dirty="0">
                <a:solidFill>
                  <a:srgbClr val="FFFFFF"/>
                </a:solidFill>
              </a:rPr>
              <a:t> - </a:t>
            </a:r>
            <a:r>
              <a:rPr lang="el-GR" altLang="el-GR" sz="1600" b="1" i="1" dirty="0">
                <a:solidFill>
                  <a:srgbClr val="FFFFFF"/>
                </a:solidFill>
              </a:rPr>
              <a:t>Υπόγεια καλώδια: 50-100</a:t>
            </a:r>
            <a:r>
              <a:rPr lang="en-US" altLang="el-GR" sz="1600" b="1" i="1" dirty="0">
                <a:solidFill>
                  <a:srgbClr val="FFFFFF"/>
                </a:solidFill>
              </a:rPr>
              <a:t> km</a:t>
            </a:r>
            <a:r>
              <a:rPr lang="el-GR" altLang="el-GR" sz="1600" b="1" i="1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5EC6C36C-EB4C-4221-ADBE-79622B882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9741" y="2994216"/>
            <a:ext cx="34408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l-GR" b="1" i="1" dirty="0">
                <a:solidFill>
                  <a:srgbClr val="FFFFFF"/>
                </a:solidFill>
              </a:rPr>
              <a:t> - </a:t>
            </a:r>
            <a:r>
              <a:rPr lang="el-GR" altLang="el-GR" sz="1600" b="1" i="1" dirty="0">
                <a:solidFill>
                  <a:srgbClr val="FFFFFF"/>
                </a:solidFill>
              </a:rPr>
              <a:t>Υποβρύχια καλώδια: 25-50</a:t>
            </a:r>
            <a:r>
              <a:rPr lang="en-US" altLang="el-GR" sz="1600" b="1" i="1" dirty="0">
                <a:solidFill>
                  <a:srgbClr val="FFFFFF"/>
                </a:solidFill>
              </a:rPr>
              <a:t> km</a:t>
            </a:r>
            <a:r>
              <a:rPr lang="el-GR" altLang="el-GR" sz="1600" b="1" i="1" dirty="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11" grpId="0" autoUpdateAnimBg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51A5E6AD-C2F9-419B-849C-252CC01B4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1" y="152401"/>
            <a:ext cx="8315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2400" b="1" u="sng">
                <a:solidFill>
                  <a:srgbClr val="FFFF00"/>
                </a:solidFill>
                <a:latin typeface="Arial" panose="020B0604020202020204" pitchFamily="34" charset="0"/>
              </a:rPr>
              <a:t>ΕΠΙΛΕΓΜΕΝΕΣ  ΔΙΑΣΥΝΔΕΣΕΙΣ ΣΥΝΕΧΟΥΣ ΡΕΥΜΑΤΟΣ</a:t>
            </a:r>
            <a:r>
              <a:rPr lang="el-GR" altLang="el-GR" sz="240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" name="Line 4">
            <a:extLst>
              <a:ext uri="{FF2B5EF4-FFF2-40B4-BE49-F238E27FC236}">
                <a16:creationId xmlns:a16="http://schemas.microsoft.com/office/drawing/2014/main" id="{8803A3C3-B2B5-4AE2-AAAE-15E37A48DFF7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324600"/>
            <a:ext cx="91440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F28435-DCD6-4CF2-A582-9163AE3C8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64008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l-GR" sz="1400">
                <a:solidFill>
                  <a:srgbClr val="B2B2B2"/>
                </a:solidFill>
              </a:rPr>
              <a:t>Κεφάλαιο 7        (C) Copyright  Γαβριήλ  Γιαννακόπουλος    Πανεπιστήμιο Πατρών        Διαφάνεια </a:t>
            </a:r>
            <a:r>
              <a:rPr lang="el-GR" altLang="el-GR" sz="1400">
                <a:solidFill>
                  <a:srgbClr val="B2B2B2"/>
                </a:solidFill>
              </a:rPr>
              <a:t>4</a:t>
            </a:r>
            <a:r>
              <a:rPr lang="en-US" altLang="el-GR" sz="1400">
                <a:solidFill>
                  <a:srgbClr val="B2B2B2"/>
                </a:solidFill>
              </a:rPr>
              <a:t>4 από 47</a:t>
            </a:r>
            <a:endParaRPr lang="en-US" altLang="el-GR" sz="2400">
              <a:solidFill>
                <a:srgbClr val="000000"/>
              </a:solidFill>
            </a:endParaRPr>
          </a:p>
        </p:txBody>
      </p:sp>
      <p:pic>
        <p:nvPicPr>
          <p:cNvPr id="55298" name="Picture 2">
            <a:extLst>
              <a:ext uri="{FF2B5EF4-FFF2-40B4-BE49-F238E27FC236}">
                <a16:creationId xmlns:a16="http://schemas.microsoft.com/office/drawing/2014/main" id="{94FB81D2-78BE-4364-9E35-889A9C356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765176"/>
            <a:ext cx="6438900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autoUpdateAnimBg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Προεπιλεγμένη σχεδίαση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Προεπιλεγμένη σχεδίαση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sng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sng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" pitchFamily="18" charset="0"/>
          </a:defRPr>
        </a:defPPr>
      </a:lstStyle>
    </a:lnDef>
  </a:objectDefaults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Προεπιλεγμένη σχεδίαση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306</Words>
  <Application>Microsoft Office PowerPoint</Application>
  <PresentationFormat>Ευρεία οθόνη</PresentationFormat>
  <Paragraphs>36</Paragraphs>
  <Slides>9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3</vt:i4>
      </vt:variant>
      <vt:variant>
        <vt:lpstr>Ενσωματωμένοι διακομιστές OLE</vt:lpstr>
      </vt:variant>
      <vt:variant>
        <vt:i4>6</vt:i4>
      </vt:variant>
      <vt:variant>
        <vt:lpstr>Τίτλοι διαφανειών</vt:lpstr>
      </vt:variant>
      <vt:variant>
        <vt:i4>9</vt:i4>
      </vt:variant>
    </vt:vector>
  </HeadingPairs>
  <TitlesOfParts>
    <vt:vector size="23" baseType="lpstr">
      <vt:lpstr>Arial</vt:lpstr>
      <vt:lpstr>Calibri</vt:lpstr>
      <vt:lpstr>Calibri Light</vt:lpstr>
      <vt:lpstr>Century</vt:lpstr>
      <vt:lpstr>Times New Roman</vt:lpstr>
      <vt:lpstr>Θέμα του Office</vt:lpstr>
      <vt:lpstr>Προεπιλεγμένη σχεδίαση</vt:lpstr>
      <vt:lpstr>1_Προεπιλεγμένη σχεδίαση</vt:lpstr>
      <vt:lpstr>VISIO</vt:lpstr>
      <vt:lpstr>Equation</vt:lpstr>
      <vt:lpstr>Έγγραφο</vt:lpstr>
      <vt:lpstr>Visio</vt:lpstr>
      <vt:lpstr>MathType 7.0 Equation</vt:lpstr>
      <vt:lpstr>Microsoft Visio Drawing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Γιαννακόπουλος Γαβριήλ</dc:creator>
  <cp:lastModifiedBy>Γιαννακόπουλος Γαβριήλ</cp:lastModifiedBy>
  <cp:revision>23</cp:revision>
  <dcterms:created xsi:type="dcterms:W3CDTF">2020-12-07T19:42:04Z</dcterms:created>
  <dcterms:modified xsi:type="dcterms:W3CDTF">2020-12-14T06:08:53Z</dcterms:modified>
</cp:coreProperties>
</file>