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4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0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3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FF43-D79E-4589-8D7C-8D25499AB51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2A70-7957-4CF1-8308-7CF9C2E8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gr/10524962-Oi-kyrioi-paragontes-poy-odigoyn-stin-genesi-toy-petrelaioy-einai-oi-akoloythoi.html" TargetMode="External"/><Relationship Id="rId2" Type="http://schemas.openxmlformats.org/officeDocument/2006/relationships/hyperlink" Target="https://alchetron.com/Foreland-bas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gr/10524962-Oi-kyrioi-paragontes-poy-odigoyn-stin-genesi-toy-petrelaioy-einai-oi-akoloytho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lchetron.com/Foreland-basin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187" y="766915"/>
            <a:ext cx="9144000" cy="1307537"/>
          </a:xfrm>
        </p:spPr>
        <p:txBody>
          <a:bodyPr>
            <a:normAutofit/>
          </a:bodyPr>
          <a:lstStyle/>
          <a:p>
            <a:r>
              <a:rPr lang="el-GR" sz="4000" dirty="0"/>
              <a:t>ΓΕΩΛΟΓΙΑ ΠΕΤΡΕΛΑΙΟΥ ΤΗΣ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ΙΟΝΙΑΣ ΙΖΗΜΑΤΟΓΕΝΟΥΣ ΛΕΚΑΝΗΣ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75" y="4827638"/>
            <a:ext cx="9144000" cy="163952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l-GR" dirty="0">
                <a:latin typeface="+mj-lt"/>
              </a:rPr>
              <a:t>ΣΚΟΥΛΟΥΔΑΚΗ-ΚΟΥΡΕΜΠΑΓΙΑΣΙ ΕΛΛΗ</a:t>
            </a:r>
            <a:endParaRPr lang="en-US" dirty="0">
              <a:latin typeface="+mj-lt"/>
            </a:endParaRPr>
          </a:p>
          <a:p>
            <a:pPr algn="l"/>
            <a:r>
              <a:rPr lang="el-GR" dirty="0">
                <a:latin typeface="+mj-lt"/>
              </a:rPr>
              <a:t>ΑΜ : 1052597</a:t>
            </a:r>
            <a:endParaRPr lang="en-US" dirty="0">
              <a:latin typeface="+mj-lt"/>
            </a:endParaRPr>
          </a:p>
          <a:p>
            <a:pPr algn="l"/>
            <a:r>
              <a:rPr lang="el-GR" dirty="0">
                <a:latin typeface="+mj-lt"/>
              </a:rPr>
              <a:t>ΕΠΙΒΛΕΠΩΝ ΚΑΘΗΓΗΤΗΣ: ΖΕΛΗΛΙΔΗΣ ΑΒΡΑΑΜ</a:t>
            </a:r>
            <a:endParaRPr lang="en-US" dirty="0">
              <a:latin typeface="+mj-lt"/>
            </a:endParaRPr>
          </a:p>
          <a:p>
            <a:pPr algn="l"/>
            <a:r>
              <a:rPr lang="el-GR" dirty="0">
                <a:latin typeface="+mj-lt"/>
              </a:rPr>
              <a:t>ΠΑΝΕΠΙΣΤΗΜΙΟ ΠΑΤΡΩΝ, </a:t>
            </a:r>
            <a:r>
              <a:rPr lang="el-GR" dirty="0" smtClean="0">
                <a:latin typeface="+mj-lt"/>
              </a:rPr>
              <a:t>ΣΧΟΛΗ ΘΕΤΙΚΩΝ ΕΠΙΣΤΗΜΩΝ, ΤΜΗΜΑ </a:t>
            </a:r>
            <a:r>
              <a:rPr lang="el-GR" dirty="0">
                <a:latin typeface="+mj-lt"/>
              </a:rPr>
              <a:t>ΓΕΩΛΟΓΙΑΣ</a:t>
            </a:r>
            <a:endParaRPr lang="en-US" dirty="0">
              <a:latin typeface="+mj-lt"/>
            </a:endParaRPr>
          </a:p>
          <a:p>
            <a:pPr algn="l"/>
            <a:r>
              <a:rPr lang="el-GR" dirty="0">
                <a:latin typeface="+mj-lt"/>
              </a:rPr>
              <a:t>ΑΚΑΔΗΜΑΪΚΟ ΕΤΟΣ: 2019-2020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953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Πετρελαϊκά συστήματα φόρτισης </a:t>
            </a:r>
            <a:r>
              <a:rPr lang="en-US" sz="3500" dirty="0" smtClean="0"/>
              <a:t>HC </a:t>
            </a:r>
            <a:r>
              <a:rPr lang="el-GR" sz="3500" dirty="0" smtClean="0"/>
              <a:t>στην Ιόνια ζώνη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6052" y="1171889"/>
            <a:ext cx="3889248" cy="5312231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l-GR" dirty="0" smtClean="0"/>
              <a:t>Α) μητρικά </a:t>
            </a:r>
            <a:r>
              <a:rPr lang="el-GR" dirty="0"/>
              <a:t>πετρώματα των σχιστών του Τριαδικού που είναι πλούσιοι σε οργανικό </a:t>
            </a:r>
            <a:r>
              <a:rPr lang="el-GR" dirty="0" smtClean="0"/>
              <a:t>υλικό 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Β</a:t>
            </a:r>
            <a:r>
              <a:rPr lang="el-GR" dirty="0"/>
              <a:t>) </a:t>
            </a:r>
            <a:r>
              <a:rPr lang="el-GR" dirty="0" smtClean="0"/>
              <a:t>μητρικά </a:t>
            </a:r>
            <a:r>
              <a:rPr lang="el-GR" dirty="0"/>
              <a:t>πετρώματα των κατώτερων και ανώτερων στρωμάτων της Ποσειδόνιας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C</a:t>
            </a:r>
            <a:r>
              <a:rPr lang="el-GR" dirty="0"/>
              <a:t>) </a:t>
            </a:r>
            <a:r>
              <a:rPr lang="el-GR" dirty="0" smtClean="0"/>
              <a:t>σχίστες </a:t>
            </a:r>
            <a:r>
              <a:rPr lang="el-GR" dirty="0"/>
              <a:t>της Βίγλας.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1420" y="6536539"/>
            <a:ext cx="4719483" cy="434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i="1" dirty="0" err="1"/>
              <a:t>Karakitsios</a:t>
            </a:r>
            <a:r>
              <a:rPr lang="en-US" sz="1100" i="1" dirty="0"/>
              <a:t> </a:t>
            </a:r>
            <a:r>
              <a:rPr lang="en-US" sz="1100" i="1" dirty="0" smtClean="0"/>
              <a:t>V., “Western </a:t>
            </a:r>
            <a:r>
              <a:rPr lang="en-US" sz="1100" i="1" dirty="0"/>
              <a:t>Greece and Ionian Sea petroleum systems</a:t>
            </a:r>
            <a:r>
              <a:rPr lang="en-US" sz="1100" i="1" dirty="0" smtClean="0"/>
              <a:t>.”, 2013.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5" y="1171890"/>
            <a:ext cx="6971877" cy="53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6383"/>
          </a:xfrm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Προτεινόμενες θέσεις γεωτρήσεων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0184" y="1307592"/>
            <a:ext cx="3728466" cy="4721732"/>
          </a:xfrm>
          <a:solidFill>
            <a:schemeClr val="accent1"/>
          </a:solidFill>
        </p:spPr>
        <p:txBody>
          <a:bodyPr>
            <a:normAutofit fontScale="85000" lnSpcReduction="10000"/>
          </a:bodyPr>
          <a:lstStyle/>
          <a:p>
            <a:r>
              <a:rPr lang="el-GR" sz="3000" dirty="0" smtClean="0"/>
              <a:t>1) Θέσεις </a:t>
            </a:r>
            <a:r>
              <a:rPr lang="el-GR" sz="3000" dirty="0"/>
              <a:t>σε κλαστικά ιζήματα υποθαλάσσιων ριπιδίων ηλικίας Ηωκαίνου - Μειοκαίνου</a:t>
            </a:r>
            <a:endParaRPr lang="en-US" sz="3000" dirty="0"/>
          </a:p>
          <a:p>
            <a:r>
              <a:rPr lang="el-GR" sz="3000" dirty="0" smtClean="0"/>
              <a:t>2) Θέσεις </a:t>
            </a:r>
            <a:r>
              <a:rPr lang="el-GR" sz="3000" dirty="0"/>
              <a:t>σε Μεσοζωικούς ασβεστόλιθους</a:t>
            </a:r>
            <a:endParaRPr lang="en-US" sz="3000" dirty="0"/>
          </a:p>
          <a:p>
            <a:r>
              <a:rPr lang="el-GR" sz="3000" dirty="0" smtClean="0"/>
              <a:t>3) Θέσεις </a:t>
            </a:r>
            <a:r>
              <a:rPr lang="el-GR" sz="3000" dirty="0"/>
              <a:t>σε ασβεστόλιθους και κλαστικά ιζήματα ηλικίας Λιθανθρακοφόρου-Πέρμιου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311" y="6521933"/>
            <a:ext cx="8524568" cy="33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i="1" dirty="0" err="1"/>
              <a:t>Zelilidis</a:t>
            </a:r>
            <a:r>
              <a:rPr lang="en-US" sz="1100" i="1" dirty="0"/>
              <a:t>, A. &amp; </a:t>
            </a:r>
            <a:r>
              <a:rPr lang="en-US" sz="1100" i="1" dirty="0" err="1"/>
              <a:t>Maravelis</a:t>
            </a:r>
            <a:r>
              <a:rPr lang="en-US" sz="1100" i="1" dirty="0"/>
              <a:t>, A.G. </a:t>
            </a:r>
            <a:r>
              <a:rPr lang="en-US" sz="1100" i="1" dirty="0" smtClean="0"/>
              <a:t>“Introduction </a:t>
            </a:r>
            <a:r>
              <a:rPr lang="en-US" sz="1100" i="1" dirty="0"/>
              <a:t>to the Thematic Issue: Adriatic and Ionian Seas: Proven Petroleum Systems and Future Prospects</a:t>
            </a:r>
            <a:r>
              <a:rPr lang="en-US" sz="1100" i="1" dirty="0" smtClean="0"/>
              <a:t>.”, 2015.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7" y="1307591"/>
            <a:ext cx="8123726" cy="47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12" y="511278"/>
            <a:ext cx="10515600" cy="1060703"/>
          </a:xfrm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Συμπεράσματα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825625"/>
            <a:ext cx="11630024" cy="4351338"/>
          </a:xfrm>
          <a:solidFill>
            <a:schemeClr val="accent1"/>
          </a:solidFill>
        </p:spPr>
        <p:txBody>
          <a:bodyPr/>
          <a:lstStyle/>
          <a:p>
            <a:r>
              <a:rPr lang="el-GR" dirty="0" smtClean="0"/>
              <a:t>Η Ιόνια λεκάνη είχε τρία κύρια στάδια: </a:t>
            </a:r>
            <a:r>
              <a:rPr lang="en-US" dirty="0" smtClean="0"/>
              <a:t>pro-rift, </a:t>
            </a:r>
            <a:r>
              <a:rPr lang="en-US" dirty="0" err="1" smtClean="0"/>
              <a:t>syn</a:t>
            </a:r>
            <a:r>
              <a:rPr lang="en-US" dirty="0" smtClean="0"/>
              <a:t>-rift</a:t>
            </a:r>
            <a:r>
              <a:rPr lang="el-GR" dirty="0" smtClean="0"/>
              <a:t> και καθεστώς συμπίεσης δημιουργώντας μια σύνθετη τύπου λεκάνη.</a:t>
            </a:r>
          </a:p>
          <a:p>
            <a:r>
              <a:rPr lang="el-GR" dirty="0" smtClean="0"/>
              <a:t>Θετικές προοπτικές καθώς τα πετρελαϊκά συστήματα φόρτισης είναι πλήρης δομημένα (σχίστες της Βίγλας, ασβεστόλιθοι Βίγλας και Σενονίου, εβαπορίτες του Τριαδικού).</a:t>
            </a:r>
          </a:p>
          <a:p>
            <a:r>
              <a:rPr lang="el-GR" dirty="0" smtClean="0"/>
              <a:t>Έχουν προταθεί πολλές θέσεις ελπιδοφόρων γεωτρήσεων.</a:t>
            </a:r>
          </a:p>
          <a:p>
            <a:r>
              <a:rPr lang="el-GR" dirty="0" smtClean="0"/>
              <a:t>Έρευνα σεισμικών δεδομένων και γεωτρήσεων, απαραίτητα για την επιβεβαίωση των πετρελαϊκών εμφανίσεων.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123"/>
            <a:ext cx="10515600" cy="896111"/>
          </a:xfrm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Βιβλιογραφία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202"/>
            <a:ext cx="10515600" cy="519855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Bourli</a:t>
            </a:r>
            <a:r>
              <a:rPr lang="en-US" dirty="0"/>
              <a:t>, N., </a:t>
            </a:r>
            <a:r>
              <a:rPr lang="en-US" dirty="0" err="1"/>
              <a:t>Pantopoulos</a:t>
            </a:r>
            <a:r>
              <a:rPr lang="en-US" dirty="0"/>
              <a:t>, G., </a:t>
            </a:r>
            <a:r>
              <a:rPr lang="en-US" dirty="0" err="1"/>
              <a:t>Maravelis</a:t>
            </a:r>
            <a:r>
              <a:rPr lang="en-US" dirty="0"/>
              <a:t>, A.G., </a:t>
            </a:r>
            <a:r>
              <a:rPr lang="en-US" dirty="0" err="1"/>
              <a:t>Zoumpoulis</a:t>
            </a:r>
            <a:r>
              <a:rPr lang="en-US" dirty="0"/>
              <a:t>, E., Iliopoulos, G., </a:t>
            </a:r>
            <a:r>
              <a:rPr lang="en-US" dirty="0" err="1"/>
              <a:t>Pomoni-Papaioannou</a:t>
            </a:r>
            <a:r>
              <a:rPr lang="en-US" dirty="0"/>
              <a:t>, F., </a:t>
            </a:r>
            <a:r>
              <a:rPr lang="en-US" dirty="0" err="1"/>
              <a:t>Kostopoulou</a:t>
            </a:r>
            <a:r>
              <a:rPr lang="en-US" dirty="0"/>
              <a:t>, S., </a:t>
            </a:r>
            <a:r>
              <a:rPr lang="en-US" dirty="0" err="1"/>
              <a:t>Zelilidis</a:t>
            </a:r>
            <a:r>
              <a:rPr lang="en-US" dirty="0"/>
              <a:t>, A., 2019: Late Cretaceous to early Eocene geological history of the eastern Ionian Basin, southwestern Greece: a </a:t>
            </a:r>
            <a:r>
              <a:rPr lang="en-US" dirty="0" err="1"/>
              <a:t>sedimentological</a:t>
            </a:r>
            <a:r>
              <a:rPr lang="en-US" dirty="0"/>
              <a:t> approach. Cretaceous Journal 98, 47-71.</a:t>
            </a:r>
          </a:p>
          <a:p>
            <a:r>
              <a:rPr lang="en-US" dirty="0" err="1"/>
              <a:t>Bourli</a:t>
            </a:r>
            <a:r>
              <a:rPr lang="en-US" dirty="0"/>
              <a:t>, N., </a:t>
            </a:r>
            <a:r>
              <a:rPr lang="en-US" dirty="0" err="1"/>
              <a:t>Kokkaliari</a:t>
            </a:r>
            <a:r>
              <a:rPr lang="en-US" dirty="0"/>
              <a:t>, M., Iliopoulos, I., </a:t>
            </a:r>
            <a:r>
              <a:rPr lang="en-US" dirty="0" err="1"/>
              <a:t>Pe</a:t>
            </a:r>
            <a:r>
              <a:rPr lang="en-US" dirty="0"/>
              <a:t>-Piper, G., Piper, D.J.W., </a:t>
            </a:r>
            <a:r>
              <a:rPr lang="en-US" dirty="0" err="1"/>
              <a:t>Maravelis</a:t>
            </a:r>
            <a:r>
              <a:rPr lang="en-US" dirty="0"/>
              <a:t>, A.G., </a:t>
            </a:r>
            <a:r>
              <a:rPr lang="en-US" dirty="0" err="1"/>
              <a:t>Zelilidis</a:t>
            </a:r>
            <a:r>
              <a:rPr lang="en-US" dirty="0"/>
              <a:t>, A., 2019: Mineralogy of siliceous concretions, Cretaceous of Ionian zone, western Greece: implication for diagenesis and porosity. Marine and Petroleum Geology, 105, 45-63</a:t>
            </a:r>
            <a:r>
              <a:rPr lang="en-US" dirty="0" smtClean="0"/>
              <a:t>.</a:t>
            </a:r>
          </a:p>
          <a:p>
            <a:r>
              <a:rPr lang="en-US" dirty="0" smtClean="0"/>
              <a:t>Brooks, </a:t>
            </a:r>
            <a:r>
              <a:rPr lang="en-US" dirty="0"/>
              <a:t>J., </a:t>
            </a:r>
            <a:r>
              <a:rPr lang="en-US" dirty="0" err="1" smtClean="0"/>
              <a:t>Cornford</a:t>
            </a:r>
            <a:r>
              <a:rPr lang="en-US" dirty="0" smtClean="0"/>
              <a:t>, </a:t>
            </a:r>
            <a:r>
              <a:rPr lang="en-US" dirty="0"/>
              <a:t>C., </a:t>
            </a:r>
            <a:r>
              <a:rPr lang="en-US" dirty="0" smtClean="0"/>
              <a:t>Archer, </a:t>
            </a:r>
            <a:r>
              <a:rPr lang="en-US" dirty="0"/>
              <a:t>R., 1987: The role of hydrocarbon source rocks in petroleum exploration. In: </a:t>
            </a:r>
            <a:r>
              <a:rPr lang="en-US" i="1" dirty="0"/>
              <a:t>Marine petroleum source rocks</a:t>
            </a:r>
            <a:r>
              <a:rPr lang="en-US" dirty="0"/>
              <a:t> (Eds. By J. Brooks and AJ Fleet). </a:t>
            </a:r>
            <a:r>
              <a:rPr lang="en-US" i="1" dirty="0" err="1"/>
              <a:t>Geol.Soc.Spec.Publ</a:t>
            </a:r>
            <a:r>
              <a:rPr lang="en-US" i="1" dirty="0"/>
              <a:t>.,</a:t>
            </a:r>
            <a:r>
              <a:rPr lang="en-US" dirty="0"/>
              <a:t> 26, 17-46.</a:t>
            </a:r>
          </a:p>
          <a:p>
            <a:r>
              <a:rPr lang="en-US" dirty="0" err="1"/>
              <a:t>Karakitsios</a:t>
            </a:r>
            <a:r>
              <a:rPr lang="en-US" dirty="0"/>
              <a:t> V. 2013: Western Greece and Ionian Sea petroleum systems. The American Association of </a:t>
            </a:r>
            <a:r>
              <a:rPr lang="en-US" dirty="0" err="1"/>
              <a:t>Petroleumm</a:t>
            </a:r>
            <a:r>
              <a:rPr lang="en-US" dirty="0"/>
              <a:t> Geologists. No. 9, 1567-1595. </a:t>
            </a:r>
          </a:p>
          <a:p>
            <a:r>
              <a:rPr lang="en-US" dirty="0" err="1"/>
              <a:t>Karakitsios</a:t>
            </a:r>
            <a:r>
              <a:rPr lang="en-US" dirty="0"/>
              <a:t> V., </a:t>
            </a:r>
            <a:r>
              <a:rPr lang="en-US" dirty="0" err="1"/>
              <a:t>Rigakis</a:t>
            </a:r>
            <a:r>
              <a:rPr lang="en-US" dirty="0"/>
              <a:t> N., 2007: Evolution and Petroleum Potential of Western Greece. Journal of Petroleum Geology, Vol. 30, 197-218. </a:t>
            </a:r>
          </a:p>
          <a:p>
            <a:r>
              <a:rPr lang="en-US" dirty="0" err="1"/>
              <a:t>Zelilidis</a:t>
            </a:r>
            <a:r>
              <a:rPr lang="en-US" dirty="0"/>
              <a:t>, A. &amp; </a:t>
            </a:r>
            <a:r>
              <a:rPr lang="en-US" dirty="0" err="1"/>
              <a:t>Maravelis</a:t>
            </a:r>
            <a:r>
              <a:rPr lang="en-US" dirty="0"/>
              <a:t>, A.G. 2015: Introduction to the Thematic Issue: Adriatic and Ionian Seas: Proven Petroleum Systems and Future Prospects. Journal of Petroleum Geology, vol. 38(3), 247-253.</a:t>
            </a:r>
          </a:p>
          <a:p>
            <a:r>
              <a:rPr lang="en-US" dirty="0" err="1"/>
              <a:t>Zelilidis</a:t>
            </a:r>
            <a:r>
              <a:rPr lang="en-US" dirty="0"/>
              <a:t>, A., </a:t>
            </a:r>
            <a:r>
              <a:rPr lang="en-US" dirty="0" err="1"/>
              <a:t>Maravelis</a:t>
            </a:r>
            <a:r>
              <a:rPr lang="en-US" dirty="0"/>
              <a:t>, A.G., </a:t>
            </a:r>
            <a:r>
              <a:rPr lang="en-US" dirty="0" err="1"/>
              <a:t>Tserolas</a:t>
            </a:r>
            <a:r>
              <a:rPr lang="en-US" dirty="0"/>
              <a:t>, P. &amp; </a:t>
            </a:r>
            <a:r>
              <a:rPr lang="en-US" dirty="0" err="1"/>
              <a:t>Konstantopoulos</a:t>
            </a:r>
            <a:r>
              <a:rPr lang="en-US" dirty="0"/>
              <a:t>, P.A. 2015: An overview of the Petroleum systems in the Ionian zone, onshore NW Greece and Albania. Journal of Petroleum Geology, vol. 38 (3), 331-348.</a:t>
            </a:r>
          </a:p>
          <a:p>
            <a:r>
              <a:rPr lang="en-US" u="sng" dirty="0">
                <a:hlinkClick r:id="rId2"/>
              </a:rPr>
              <a:t>https://alchetron.com/Foreland-basin</a:t>
            </a:r>
            <a:endParaRPr lang="en-US" dirty="0"/>
          </a:p>
          <a:p>
            <a:r>
              <a:rPr lang="en-US" u="sng" dirty="0">
                <a:hlinkClick r:id="rId3"/>
              </a:rPr>
              <a:t>https://docplayer.gr/10524962-Oi-kyrioi-paragontes-poy-odigoyn-stin-genesi-toy-petrelaioy-einai-oi-akoloythoi.html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56" y="285137"/>
            <a:ext cx="10515600" cy="85953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Τι είναι η Γεωλογία Πετρελαίων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625481"/>
            <a:ext cx="5157787" cy="20303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500" dirty="0" smtClean="0"/>
              <a:t>Ανάλυση ιζηματογενούς λεκάνη </a:t>
            </a:r>
          </a:p>
          <a:p>
            <a:pPr marL="0" indent="0" algn="ctr">
              <a:buNone/>
            </a:pPr>
            <a:r>
              <a:rPr lang="el-GR" sz="2500" dirty="0" smtClean="0"/>
              <a:t>+ </a:t>
            </a:r>
          </a:p>
          <a:p>
            <a:pPr marL="0" indent="0" algn="ctr">
              <a:buNone/>
            </a:pPr>
            <a:r>
              <a:rPr lang="el-GR" sz="2500" dirty="0" smtClean="0"/>
              <a:t>Παλαιογεωγραφικά </a:t>
            </a:r>
          </a:p>
          <a:p>
            <a:pPr marL="0" indent="0" algn="ctr">
              <a:buNone/>
            </a:pPr>
            <a:r>
              <a:rPr lang="el-GR" sz="2500" dirty="0" smtClean="0"/>
              <a:t>+</a:t>
            </a:r>
          </a:p>
          <a:p>
            <a:pPr marL="0" indent="0" algn="ctr">
              <a:buNone/>
            </a:pPr>
            <a:r>
              <a:rPr lang="el-GR" sz="2500" dirty="0" smtClean="0"/>
              <a:t> Στρωματογραφικά Δεδομένα</a:t>
            </a:r>
            <a:endParaRPr lang="en-US" sz="2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503292" y="4626765"/>
            <a:ext cx="5893456" cy="639699"/>
          </a:xfrm>
        </p:spPr>
        <p:txBody>
          <a:bodyPr>
            <a:noAutofit/>
          </a:bodyPr>
          <a:lstStyle/>
          <a:p>
            <a:r>
              <a:rPr lang="el-GR" sz="3000" dirty="0" smtClean="0"/>
              <a:t>Πρόταση για θέσεις γεωτρήσεων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26769" y="2172929"/>
            <a:ext cx="5183188" cy="7244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sz="2500" dirty="0" smtClean="0"/>
              <a:t>Εύρεση πετρελαϊκών συστημάτων</a:t>
            </a:r>
          </a:p>
          <a:p>
            <a:pPr marL="0" indent="0" algn="ctr">
              <a:buNone/>
            </a:pPr>
            <a:r>
              <a:rPr lang="el-GR" sz="2500" dirty="0" smtClean="0"/>
              <a:t>Φόρτισης υδρογονανθράκων</a:t>
            </a:r>
            <a:endParaRPr lang="en-US" sz="25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48280" y="1771282"/>
            <a:ext cx="950976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12288" y="2420505"/>
            <a:ext cx="886968" cy="1024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10633" y="3018503"/>
            <a:ext cx="658761" cy="1455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98934"/>
            <a:ext cx="10515600" cy="68579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Μητρικά πετρώματα</a:t>
            </a:r>
            <a:r>
              <a:rPr lang="en-US" sz="3500" dirty="0" smtClean="0"/>
              <a:t> </a:t>
            </a:r>
            <a:r>
              <a:rPr lang="el-GR" sz="3500" dirty="0" smtClean="0"/>
              <a:t>και ωρίμανση </a:t>
            </a:r>
            <a:r>
              <a:rPr lang="en-US" sz="3500" dirty="0" smtClean="0"/>
              <a:t>HC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192" y="987553"/>
            <a:ext cx="7031736" cy="2505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                                                                                    Λίμνες </a:t>
            </a:r>
          </a:p>
          <a:p>
            <a:r>
              <a:rPr lang="el-GR" sz="2000" dirty="0"/>
              <a:t> </a:t>
            </a:r>
            <a:r>
              <a:rPr lang="el-GR" sz="2000" dirty="0" smtClean="0"/>
              <a:t>Περιβάλλοντα ιζηματογένεσης                         Δέλτα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                                                                          Θαλάσσιες λεκάνες</a:t>
            </a:r>
            <a:endParaRPr lang="en-US" sz="2000" dirty="0" smtClean="0"/>
          </a:p>
          <a:p>
            <a:r>
              <a:rPr lang="el-GR" sz="2000" dirty="0" smtClean="0"/>
              <a:t>Οργανικό υλικό                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el-GR" sz="2000" dirty="0" smtClean="0"/>
              <a:t>       Πισσάσφαλτος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448" y="6601969"/>
            <a:ext cx="7827264" cy="256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/>
              <a:t>    </a:t>
            </a:r>
            <a:r>
              <a:rPr lang="en-GB" sz="1100" b="1" i="1" dirty="0" err="1" smtClean="0"/>
              <a:t>Tissot</a:t>
            </a:r>
            <a:r>
              <a:rPr lang="el-GR" sz="1100" b="1" i="1" dirty="0" smtClean="0"/>
              <a:t> &amp; </a:t>
            </a:r>
            <a:r>
              <a:rPr lang="en-GB" sz="1100" b="1" i="1" dirty="0" err="1" smtClean="0"/>
              <a:t>Welte</a:t>
            </a:r>
            <a:r>
              <a:rPr lang="en-US" sz="1100" b="1" i="1" dirty="0" smtClean="0"/>
              <a:t>, </a:t>
            </a:r>
            <a:r>
              <a:rPr lang="el-GR" sz="1100" b="1" i="1" dirty="0" smtClean="0"/>
              <a:t>1984, </a:t>
            </a:r>
            <a:r>
              <a:rPr lang="en-GB" sz="1100" b="1" i="1" dirty="0" smtClean="0"/>
              <a:t>Brooks et al</a:t>
            </a:r>
            <a:r>
              <a:rPr lang="el-GR" sz="1100" b="1" i="1" dirty="0" smtClean="0"/>
              <a:t>.</a:t>
            </a:r>
            <a:r>
              <a:rPr lang="en-US" sz="1100" b="1" i="1" dirty="0" smtClean="0"/>
              <a:t>, 1987                                                                                                 Brooks et al., 1987</a:t>
            </a:r>
            <a:endParaRPr lang="en-US" sz="11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50792" y="1188720"/>
            <a:ext cx="1088136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23944" y="1536192"/>
            <a:ext cx="1069848" cy="18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7368" y="1664208"/>
            <a:ext cx="1024128" cy="292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" b="3648"/>
          <a:stretch/>
        </p:blipFill>
        <p:spPr>
          <a:xfrm>
            <a:off x="2916936" y="2377440"/>
            <a:ext cx="3657600" cy="428801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618488" y="2587752"/>
            <a:ext cx="0" cy="402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68880" y="2432304"/>
            <a:ext cx="978408" cy="128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32" y="820166"/>
            <a:ext cx="4593147" cy="568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77" y="144045"/>
            <a:ext cx="10515600" cy="90164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Πετρελαϊκό σύστημα φόρτισης και μετανάστευση</a:t>
            </a:r>
            <a:r>
              <a:rPr lang="en-US" sz="3500" dirty="0" smtClean="0"/>
              <a:t> HC</a:t>
            </a:r>
            <a:r>
              <a:rPr lang="el-GR" sz="3500" dirty="0" smtClean="0"/>
              <a:t> 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484" y="3205361"/>
            <a:ext cx="5157787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29" y="1535962"/>
            <a:ext cx="8141110" cy="472396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7871" y="6504617"/>
            <a:ext cx="7003027" cy="243655"/>
          </a:xfrm>
        </p:spPr>
        <p:txBody>
          <a:bodyPr>
            <a:noAutofit/>
          </a:bodyPr>
          <a:lstStyle/>
          <a:p>
            <a:r>
              <a:rPr lang="el-GR" sz="1100" i="1" u="sng" dirty="0">
                <a:hlinkClick r:id="rId3"/>
              </a:rPr>
              <a:t>https://docplayer.gr/10524962-Oi-kyrioi-paragontes-poy-odigoyn-stin-genesi-toy-petrelaioy-einai-oi-akoloythoi.html</a:t>
            </a:r>
            <a:endParaRPr lang="en-US" sz="11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52" y="1168041"/>
            <a:ext cx="995149" cy="97539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63" y="5309420"/>
            <a:ext cx="1576376" cy="1052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749" b="-321"/>
          <a:stretch/>
        </p:blipFill>
        <p:spPr>
          <a:xfrm>
            <a:off x="422787" y="3358386"/>
            <a:ext cx="1612491" cy="149322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828801" y="5663381"/>
            <a:ext cx="7767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4739148"/>
            <a:ext cx="530945" cy="206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r="-1075"/>
          <a:stretch/>
        </p:blipFill>
        <p:spPr>
          <a:xfrm>
            <a:off x="7197912" y="965368"/>
            <a:ext cx="4376059" cy="5598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83912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Ιόνιος λεκάνη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34864" y="6513414"/>
            <a:ext cx="4925961" cy="3445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200" b="0" i="1" dirty="0" err="1"/>
              <a:t>Zelilidis</a:t>
            </a:r>
            <a:r>
              <a:rPr lang="en-US" sz="1200" b="0" i="1" dirty="0"/>
              <a:t>, A. &amp; </a:t>
            </a:r>
            <a:r>
              <a:rPr lang="en-US" sz="1200" b="0" i="1" dirty="0" err="1"/>
              <a:t>Maravelis</a:t>
            </a:r>
            <a:r>
              <a:rPr lang="en-US" sz="1200" b="0" i="1" dirty="0"/>
              <a:t>, A.G. “Introduction to the Thematic Issue: Adriatic and Ionian Seas: Proven Petroleum Systems and Future Prospects.”, </a:t>
            </a:r>
            <a:r>
              <a:rPr lang="en-US" sz="1200" b="0" i="1" dirty="0" smtClean="0"/>
              <a:t>2015.</a:t>
            </a:r>
            <a:endParaRPr lang="en-US" sz="1200" b="0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b="1277"/>
          <a:stretch/>
        </p:blipFill>
        <p:spPr>
          <a:xfrm>
            <a:off x="95535" y="1254615"/>
            <a:ext cx="7007066" cy="5019869"/>
          </a:xfrm>
        </p:spPr>
      </p:pic>
      <p:sp>
        <p:nvSpPr>
          <p:cNvPr id="12" name="Rectangle 11"/>
          <p:cNvSpPr/>
          <p:nvPr/>
        </p:nvSpPr>
        <p:spPr>
          <a:xfrm>
            <a:off x="4404050" y="4264090"/>
            <a:ext cx="970384" cy="1147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21086" y="3368351"/>
            <a:ext cx="1586204" cy="793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531" b="13502"/>
          <a:stretch/>
        </p:blipFill>
        <p:spPr>
          <a:xfrm>
            <a:off x="78138" y="680192"/>
            <a:ext cx="4397458" cy="5936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b="483"/>
          <a:stretch/>
        </p:blipFill>
        <p:spPr>
          <a:xfrm>
            <a:off x="4465582" y="882153"/>
            <a:ext cx="4323050" cy="4677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4719729"/>
            <a:ext cx="5114544" cy="1745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68019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Ιζηματογένεση &amp; Τεκτονικό Καθεστώς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390968"/>
            <a:ext cx="7295535" cy="467032"/>
          </a:xfrm>
        </p:spPr>
        <p:txBody>
          <a:bodyPr>
            <a:normAutofit/>
          </a:bodyPr>
          <a:lstStyle/>
          <a:p>
            <a:r>
              <a:rPr lang="en-US" sz="900" b="0" i="1" dirty="0" err="1"/>
              <a:t>Bourli</a:t>
            </a:r>
            <a:r>
              <a:rPr lang="el-GR" sz="900" b="0" i="1" dirty="0"/>
              <a:t> </a:t>
            </a:r>
            <a:r>
              <a:rPr lang="en-US" sz="900" b="0" i="1" dirty="0"/>
              <a:t>et al., “Late Cretaceous to early Eocene geological history of the eastern Ionian Basin, southwestern Greece: a </a:t>
            </a:r>
            <a:r>
              <a:rPr lang="en-US" sz="900" b="0" i="1" dirty="0" err="1"/>
              <a:t>sedimentological</a:t>
            </a:r>
            <a:r>
              <a:rPr lang="en-US" sz="900" b="0" i="1" dirty="0"/>
              <a:t> approach.”, </a:t>
            </a:r>
            <a:r>
              <a:rPr lang="en-US" sz="900" b="0" i="1" dirty="0" smtClean="0"/>
              <a:t>2019.</a:t>
            </a:r>
            <a:endParaRPr lang="en-US" sz="900" b="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63039" y="864746"/>
            <a:ext cx="3243235" cy="3759214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200" dirty="0" smtClean="0"/>
              <a:t>Δημιουργία Ιόνιας λεκάνης λόγω διαστολής + άνοιγμα ωκεανού της Τυθής</a:t>
            </a:r>
          </a:p>
          <a:p>
            <a:r>
              <a:rPr lang="en-US" sz="2200" dirty="0" smtClean="0"/>
              <a:t>Pre-rift: K.-M. </a:t>
            </a:r>
            <a:r>
              <a:rPr lang="el-GR" sz="2200" dirty="0" smtClean="0"/>
              <a:t>Τριαδικό</a:t>
            </a:r>
            <a:endParaRPr lang="en-US" sz="2200" dirty="0" smtClean="0"/>
          </a:p>
          <a:p>
            <a:r>
              <a:rPr lang="en-US" sz="2200" dirty="0" err="1" smtClean="0"/>
              <a:t>Syn</a:t>
            </a:r>
            <a:r>
              <a:rPr lang="en-US" sz="2200" dirty="0" smtClean="0"/>
              <a:t>-rift</a:t>
            </a:r>
            <a:r>
              <a:rPr lang="el-GR" sz="2200" dirty="0" smtClean="0"/>
              <a:t>: Κ. Ιουρασικό</a:t>
            </a:r>
            <a:endParaRPr lang="en-US" sz="2200" dirty="0" smtClean="0"/>
          </a:p>
          <a:p>
            <a:r>
              <a:rPr lang="el-GR" sz="2200" dirty="0" smtClean="0"/>
              <a:t>Καθεστώς συμπίεσης, επώθηση της Πίνδου: Αν. Ηώκαινο</a:t>
            </a:r>
          </a:p>
          <a:p>
            <a:r>
              <a:rPr lang="el-GR" sz="2200" dirty="0" smtClean="0"/>
              <a:t>Δημιουργία σύνθετου τύπου λεκάνη</a:t>
            </a:r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741417" y="6642494"/>
            <a:ext cx="2405119" cy="215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100" i="1" u="sng" dirty="0" smtClean="0">
                <a:hlinkClick r:id="rId5"/>
              </a:rPr>
              <a:t>https</a:t>
            </a:r>
            <a:r>
              <a:rPr lang="el-GR" sz="1100" i="1" u="sng" dirty="0">
                <a:hlinkClick r:id="rId5"/>
              </a:rPr>
              <a:t>://alchetron.com/Foreland-basin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72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680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Μητρικά Πετρώματα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075" y="2746339"/>
            <a:ext cx="5105400" cy="621792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000" dirty="0" smtClean="0"/>
              <a:t>Αύξηση βαθμού ωριμότητας υδρογονανθράκων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3800766"/>
            <a:ext cx="5699760" cy="14612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29600" y="3584448"/>
            <a:ext cx="23042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7010400" y="5387361"/>
            <a:ext cx="5181600" cy="344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i="1" dirty="0" err="1"/>
              <a:t>Karakitsios</a:t>
            </a:r>
            <a:r>
              <a:rPr lang="en-US" sz="1100" i="1" dirty="0"/>
              <a:t> and </a:t>
            </a:r>
            <a:r>
              <a:rPr lang="en-US" sz="1100" i="1" dirty="0" err="1"/>
              <a:t>Rigakis</a:t>
            </a:r>
            <a:r>
              <a:rPr lang="en-US" sz="1100" i="1" dirty="0"/>
              <a:t>, “Evolution and Petroleum Potential of Western Greece.”, 2007. 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626" r="27175" b="2714"/>
          <a:stretch/>
        </p:blipFill>
        <p:spPr>
          <a:xfrm>
            <a:off x="137160" y="1231392"/>
            <a:ext cx="6224634" cy="5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12" y="137161"/>
            <a:ext cx="10515600" cy="6857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Ταμιευτήρες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7820" y="6233650"/>
            <a:ext cx="4614180" cy="550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" i="1" dirty="0" err="1" smtClean="0"/>
              <a:t>Bourli</a:t>
            </a:r>
            <a:r>
              <a:rPr lang="el-GR" sz="1000" i="1" dirty="0" smtClean="0"/>
              <a:t> </a:t>
            </a:r>
            <a:r>
              <a:rPr lang="en-US" sz="1000" i="1" dirty="0" smtClean="0"/>
              <a:t>et al., “Late </a:t>
            </a:r>
            <a:r>
              <a:rPr lang="en-US" sz="1000" i="1" dirty="0"/>
              <a:t>Cretaceous to early Eocene geological history of the eastern Ionian Basin, southwestern Greece: a </a:t>
            </a:r>
            <a:r>
              <a:rPr lang="en-US" sz="1000" i="1" dirty="0" err="1"/>
              <a:t>sedimentological</a:t>
            </a:r>
            <a:r>
              <a:rPr lang="en-US" sz="1000" i="1" dirty="0"/>
              <a:t> approach</a:t>
            </a:r>
            <a:r>
              <a:rPr lang="en-US" sz="1000" i="1" dirty="0" smtClean="0"/>
              <a:t>.”, 2019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20283" b="1931"/>
          <a:stretch/>
        </p:blipFill>
        <p:spPr>
          <a:xfrm>
            <a:off x="118872" y="978400"/>
            <a:ext cx="6775704" cy="553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6" y="1221641"/>
            <a:ext cx="4611624" cy="258448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685757" y="3377682"/>
            <a:ext cx="834716" cy="229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7" t="532" r="-39" b="3122"/>
          <a:stretch/>
        </p:blipFill>
        <p:spPr>
          <a:xfrm>
            <a:off x="8656074" y="3799657"/>
            <a:ext cx="3535926" cy="230256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657392" y="3781324"/>
            <a:ext cx="1964094" cy="1051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5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14" y="190500"/>
            <a:ext cx="10515600" cy="11350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Καλύματα και Παγίδες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59452" y="1806985"/>
            <a:ext cx="5157787" cy="3684588"/>
          </a:xfrm>
        </p:spPr>
        <p:txBody>
          <a:bodyPr/>
          <a:lstStyle/>
          <a:p>
            <a:r>
              <a:rPr lang="el-GR" dirty="0" smtClean="0"/>
              <a:t>Επωθήσεις του εβαποριτικού υποβάθρου</a:t>
            </a:r>
          </a:p>
          <a:p>
            <a:r>
              <a:rPr lang="el-GR" dirty="0" smtClean="0"/>
              <a:t>Σύγκλινα και Αντίκλινα</a:t>
            </a:r>
          </a:p>
          <a:p>
            <a:r>
              <a:rPr lang="el-GR" dirty="0" smtClean="0"/>
              <a:t>Μονωμένα ρήγματα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0187" y="1747991"/>
            <a:ext cx="5183188" cy="3684588"/>
          </a:xfrm>
        </p:spPr>
        <p:txBody>
          <a:bodyPr/>
          <a:lstStyle/>
          <a:p>
            <a:r>
              <a:rPr lang="el-GR" dirty="0"/>
              <a:t>Ολιγοκαινικός </a:t>
            </a:r>
            <a:r>
              <a:rPr lang="el-GR" dirty="0" smtClean="0"/>
              <a:t>φλύσχης</a:t>
            </a:r>
            <a:endParaRPr lang="en-US" dirty="0"/>
          </a:p>
          <a:p>
            <a:r>
              <a:rPr lang="el-GR" dirty="0"/>
              <a:t>Μ</a:t>
            </a:r>
            <a:r>
              <a:rPr lang="el-GR" dirty="0" smtClean="0"/>
              <a:t>άργες </a:t>
            </a:r>
            <a:r>
              <a:rPr lang="el-GR" dirty="0"/>
              <a:t>του Αν. Μειοκαίνου και Πλειοκαίνου</a:t>
            </a:r>
            <a:endParaRPr lang="en-US" dirty="0"/>
          </a:p>
          <a:p>
            <a:r>
              <a:rPr lang="el-GR" dirty="0"/>
              <a:t>Ε</a:t>
            </a:r>
            <a:r>
              <a:rPr lang="el-GR" dirty="0" smtClean="0"/>
              <a:t>βαπορίτες </a:t>
            </a:r>
            <a:r>
              <a:rPr lang="el-GR" dirty="0"/>
              <a:t>του Τριαδικού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/>
          <a:stretch/>
        </p:blipFill>
        <p:spPr>
          <a:xfrm>
            <a:off x="203673" y="4328857"/>
            <a:ext cx="5949477" cy="205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39" y="4328856"/>
            <a:ext cx="5785425" cy="2053469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556770" y="6446044"/>
            <a:ext cx="5833037" cy="411956"/>
          </a:xfrm>
        </p:spPr>
        <p:txBody>
          <a:bodyPr>
            <a:normAutofit/>
          </a:bodyPr>
          <a:lstStyle/>
          <a:p>
            <a:r>
              <a:rPr lang="en-US" sz="1200" b="0" i="1" dirty="0" err="1"/>
              <a:t>Karakitsios</a:t>
            </a:r>
            <a:r>
              <a:rPr lang="en-US" sz="1200" b="0" i="1" dirty="0"/>
              <a:t> </a:t>
            </a:r>
            <a:r>
              <a:rPr lang="en-US" sz="1200" b="0" i="1" dirty="0" smtClean="0"/>
              <a:t>and </a:t>
            </a:r>
            <a:r>
              <a:rPr lang="en-US" sz="1200" b="0" i="1" dirty="0" err="1" smtClean="0"/>
              <a:t>Rigakis</a:t>
            </a:r>
            <a:r>
              <a:rPr lang="en-US" sz="1200" b="0" i="1" dirty="0" smtClean="0"/>
              <a:t>, “Evolution </a:t>
            </a:r>
            <a:r>
              <a:rPr lang="en-US" sz="1200" b="0" i="1" dirty="0"/>
              <a:t>and Petroleum Potential of Western Greece</a:t>
            </a:r>
            <a:r>
              <a:rPr lang="en-US" sz="1200" b="0" i="1" dirty="0" smtClean="0"/>
              <a:t>.”, 2007.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781</Words>
  <Application>Microsoft Office PowerPoint</Application>
  <PresentationFormat>Ευρεία οθόνη</PresentationFormat>
  <Paragraphs>75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ΓΕΩΛΟΓΙΑ ΠΕΤΡΕΛΑΙΟΥ ΤΗΣ  ΙΟΝΙΑΣ ΙΖΗΜΑΤΟΓΕΝΟΥΣ ΛΕΚΑΝΗΣ</vt:lpstr>
      <vt:lpstr>Τι είναι η Γεωλογία Πετρελαίων</vt:lpstr>
      <vt:lpstr>Μητρικά πετρώματα και ωρίμανση HC</vt:lpstr>
      <vt:lpstr>Πετρελαϊκό σύστημα φόρτισης και μετανάστευση HC </vt:lpstr>
      <vt:lpstr>Ιόνιος λεκάνη</vt:lpstr>
      <vt:lpstr>Ιζηματογένεση &amp; Τεκτονικό Καθεστώς</vt:lpstr>
      <vt:lpstr>Μητρικά Πετρώματα</vt:lpstr>
      <vt:lpstr>Ταμιευτήρες</vt:lpstr>
      <vt:lpstr>Καλύματα και Παγίδες</vt:lpstr>
      <vt:lpstr>Πετρελαϊκά συστήματα φόρτισης HC στην Ιόνια ζώνη</vt:lpstr>
      <vt:lpstr>Προτεινόμενες θέσεις γεωτρήσεων</vt:lpstr>
      <vt:lpstr>Συμπεράσματα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ΓΕΩΛΟΓΙΑ ΠΕΤΡΕΛΑΙΟΥ ΤΗΣ  ΙΟΝΙΑΣ ΙΖΗΜΑΤΟΓΕΝΟΥΣ ΛΕΚΑΝΗΣ</dc:title>
  <dc:creator>ΣΚΟΥΛΟΥΔΑΚΗ - ΚΟΥΡΕΜΠΑΓΙΑΣΙ ΕΛΛΗ</dc:creator>
  <cp:lastModifiedBy>makis</cp:lastModifiedBy>
  <cp:revision>51</cp:revision>
  <dcterms:created xsi:type="dcterms:W3CDTF">2020-05-20T07:31:56Z</dcterms:created>
  <dcterms:modified xsi:type="dcterms:W3CDTF">2020-05-25T05:12:40Z</dcterms:modified>
</cp:coreProperties>
</file>