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08" r:id="rId2"/>
    <p:sldId id="309" r:id="rId3"/>
    <p:sldId id="310" r:id="rId4"/>
    <p:sldId id="315" r:id="rId5"/>
    <p:sldId id="316" r:id="rId6"/>
    <p:sldId id="314" r:id="rId7"/>
    <p:sldId id="258" r:id="rId8"/>
    <p:sldId id="259" r:id="rId9"/>
    <p:sldId id="306" r:id="rId10"/>
    <p:sldId id="271" r:id="rId11"/>
    <p:sldId id="261" r:id="rId12"/>
    <p:sldId id="262" r:id="rId13"/>
    <p:sldId id="307" r:id="rId14"/>
    <p:sldId id="263" r:id="rId15"/>
    <p:sldId id="274" r:id="rId16"/>
    <p:sldId id="264" r:id="rId17"/>
    <p:sldId id="265" r:id="rId18"/>
    <p:sldId id="275" r:id="rId19"/>
    <p:sldId id="266" r:id="rId20"/>
    <p:sldId id="267" r:id="rId21"/>
    <p:sldId id="268" r:id="rId22"/>
    <p:sldId id="269" r:id="rId23"/>
    <p:sldId id="27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17" r:id="rId40"/>
    <p:sldId id="291" r:id="rId41"/>
    <p:sldId id="305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18" r:id="rId50"/>
    <p:sldId id="299" r:id="rId51"/>
    <p:sldId id="300" r:id="rId52"/>
    <p:sldId id="301" r:id="rId53"/>
    <p:sldId id="302" r:id="rId54"/>
    <p:sldId id="303" r:id="rId55"/>
    <p:sldId id="304" r:id="rId56"/>
    <p:sldId id="319" r:id="rId57"/>
    <p:sldId id="320" r:id="rId58"/>
    <p:sldId id="321" r:id="rId59"/>
    <p:sldId id="313" r:id="rId6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B94F65-174A-4548-BC14-7F2F59E1D4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421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92C4-4A23-400B-8614-4BB50BDE4574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9B8C-1EA0-4AD8-B6B2-F8B6DA52F3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6E024-BDFD-46AC-8172-747AAB92052D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A59FA-BA43-4EA7-BE00-EE42FD5881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1114-0B74-439C-B490-D3260F61C70E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7A21-8DDF-4078-9D06-991FD2D752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7405-2040-4E78-8C37-779377C6DFE0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A3A7-60BF-45EF-98F9-931A300E2D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0E2B-FDB8-475D-B091-932CB652861B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5A30-0D3F-4046-B6FF-FB3239C145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D804-F3C8-43B1-A865-08D44E3FED56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1263-B12A-4404-9FD5-58E1C7C315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A34AF-A513-44FA-958B-45D6F4F9052D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EA06-6CAF-486E-9BDF-FF1BFC30DF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B6411-BC49-4B96-9A6A-BC024E23F679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8169-5C2F-4212-9348-1AD799F611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245B-2F16-4D53-971A-D09491BFAB6D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4ED9-F846-45E5-8BB4-DB1735D2EF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E176-911D-4146-AA39-B1D454C778A3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0650-F922-4E1E-A388-D30D0652E3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9E15-8E2D-482F-881A-5749DAFFE914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8EFA-CA60-4CFD-9A6A-694CC72463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62D9-908B-432F-A255-C8E8A5670932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16B3-6135-4FD8-B69A-302D788EC0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A793-F138-465A-BAFE-35BA0BE5991D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DE79-E2E5-45C6-9EF4-918653EDCE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AC85-D489-4CBB-85BC-7BFF8A1F4601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41F0-304B-4776-A78A-912727726C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686AFB3B-B69F-45AD-8D78-B2DEEEC3AA29}" type="datetime1">
              <a:rPr lang="el-GR"/>
              <a:pPr>
                <a:defRPr/>
              </a:pPr>
              <a:t>3/4/2015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l-GR"/>
              <a:t>Φυσικοχημεία : Κεφάλαιο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B330957-A965-4BF0-8921-3AB30688C0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1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Φυσικοχημεία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j-lt"/>
              </a:rPr>
              <a:t>Κεφάλαιο </a:t>
            </a:r>
            <a:r>
              <a:rPr lang="en-US" sz="2800" b="1" dirty="0" smtClean="0">
                <a:latin typeface="+mj-lt"/>
              </a:rPr>
              <a:t>4</a:t>
            </a:r>
            <a:r>
              <a:rPr lang="el-GR" sz="2800" b="1" baseline="30000" dirty="0" smtClean="0">
                <a:latin typeface="+mj-lt"/>
              </a:rPr>
              <a:t>ο</a:t>
            </a:r>
            <a:r>
              <a:rPr lang="el-GR" sz="2800" b="1" dirty="0" smtClean="0"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/>
              <a:t>Ισορροπίες </a:t>
            </a:r>
            <a:r>
              <a:rPr lang="el-GR" sz="2800" dirty="0" smtClean="0"/>
              <a:t>Φάσεων</a:t>
            </a:r>
            <a:endParaRPr lang="en-US" sz="2800" dirty="0" smtClean="0"/>
          </a:p>
          <a:p>
            <a:r>
              <a:rPr lang="el-GR" sz="2800" dirty="0" smtClean="0">
                <a:latin typeface="+mj-lt"/>
              </a:rPr>
              <a:t>Κλεπετσάνης Παύλος, Επίκουρος Καθηγητής</a:t>
            </a:r>
          </a:p>
          <a:p>
            <a:r>
              <a:rPr lang="el-GR" sz="2800" dirty="0" smtClean="0">
                <a:latin typeface="+mj-lt"/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5" y="5591694"/>
            <a:ext cx="2495351" cy="8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84213" y="333375"/>
          <a:ext cx="7775575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Graph" r:id="rId3" imgW="3652723" imgH="2899258" progId="">
                  <p:embed/>
                </p:oleObj>
              </mc:Choice>
              <mc:Fallback>
                <p:oleObj name="Graph" r:id="rId3" imgW="3652723" imgH="2899258" progId="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33375"/>
                        <a:ext cx="7775575" cy="616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333375"/>
            <a:ext cx="6985000" cy="6119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Διαγράμματα Φάσεων (1)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052513"/>
            <a:ext cx="3960440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Φάση = </a:t>
            </a:r>
            <a:r>
              <a:rPr lang="en-US" sz="2000" dirty="0" smtClean="0"/>
              <a:t>f</a:t>
            </a:r>
            <a:r>
              <a:rPr lang="el-GR" sz="2000" dirty="0" smtClean="0"/>
              <a:t>(πίεση, θερμοκρασία)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Για  ένα συστατικό 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r=1 </a:t>
            </a:r>
            <a:r>
              <a:rPr lang="el-GR" sz="2000" dirty="0" smtClean="0"/>
              <a:t> και </a:t>
            </a:r>
            <a:r>
              <a:rPr lang="en-US" sz="2000" dirty="0" smtClean="0"/>
              <a:t>f = 3 –</a:t>
            </a:r>
            <a:r>
              <a:rPr lang="el-GR" sz="2000" dirty="0" smtClean="0"/>
              <a:t> φ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LcParenR"/>
            </a:pPr>
            <a:r>
              <a:rPr lang="el-GR" sz="2000" dirty="0" smtClean="0"/>
              <a:t> φ=1, </a:t>
            </a:r>
            <a:r>
              <a:rPr lang="en-US" sz="2000" dirty="0" smtClean="0"/>
              <a:t>f=2 (</a:t>
            </a:r>
            <a:r>
              <a:rPr lang="el-GR" sz="2000" dirty="0" err="1" smtClean="0"/>
              <a:t>διμεταβλητό</a:t>
            </a:r>
            <a:r>
              <a:rPr lang="el-GR" sz="20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LcParenR"/>
            </a:pPr>
            <a:r>
              <a:rPr lang="el-GR" sz="2000" dirty="0" smtClean="0"/>
              <a:t> φ=2, </a:t>
            </a:r>
            <a:r>
              <a:rPr lang="en-US" sz="2000" dirty="0" smtClean="0"/>
              <a:t>f=1 (</a:t>
            </a:r>
            <a:r>
              <a:rPr lang="el-GR" sz="2000" dirty="0" err="1" smtClean="0"/>
              <a:t>μονομεταβλητό</a:t>
            </a:r>
            <a:r>
              <a:rPr lang="el-GR" sz="20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LcParenR"/>
            </a:pPr>
            <a:r>
              <a:rPr lang="el-GR" sz="2000" dirty="0" smtClean="0"/>
              <a:t> φ=3, </a:t>
            </a:r>
            <a:r>
              <a:rPr lang="en-US" sz="2000" dirty="0" smtClean="0"/>
              <a:t>f=0 (</a:t>
            </a:r>
            <a:r>
              <a:rPr lang="el-GR" sz="2000" dirty="0" smtClean="0"/>
              <a:t>αμετάβλητο)</a:t>
            </a:r>
          </a:p>
          <a:p>
            <a:pPr marL="0" indent="0" eaLnBrk="1" hangingPunct="1">
              <a:lnSpc>
                <a:spcPct val="90000"/>
              </a:lnSpc>
              <a:buFontTx/>
              <a:buAutoNum type="alphaLcParenR"/>
            </a:pPr>
            <a:endParaRPr lang="el-GR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Καμπύλες τήξεως, βρασμού, εξάχνωσης</a:t>
            </a: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Κρίσιμο σημείο, Κ</a:t>
            </a:r>
            <a:r>
              <a:rPr lang="en-US" sz="1800" dirty="0" smtClean="0"/>
              <a:t> (374</a:t>
            </a:r>
            <a:r>
              <a:rPr lang="en-US" sz="1800" dirty="0" smtClean="0">
                <a:sym typeface="Symbol" pitchFamily="18" charset="2"/>
              </a:rPr>
              <a:t>C, 217.7atm)</a:t>
            </a:r>
            <a:endParaRPr lang="el-GR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err="1" smtClean="0"/>
              <a:t>Υπέρτηξη</a:t>
            </a:r>
            <a:r>
              <a:rPr lang="en-US" sz="1800" dirty="0" smtClean="0"/>
              <a:t> </a:t>
            </a:r>
            <a:r>
              <a:rPr lang="el-GR" sz="1800" dirty="0" smtClean="0"/>
              <a:t>(καμπύλη ΟΔ)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Ξήρανση υπό κενό και ψύξη (λυοφιλοποίηση)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Καθορισμός τριπλού σημείου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((273,16Κ - 0.01</a:t>
            </a:r>
            <a:r>
              <a:rPr lang="el-GR" sz="1800" dirty="0" smtClean="0">
                <a:sym typeface="Symbol" pitchFamily="18" charset="2"/>
              </a:rPr>
              <a:t></a:t>
            </a:r>
            <a:r>
              <a:rPr lang="en-US" sz="1800" dirty="0" smtClean="0">
                <a:sym typeface="Symbol" pitchFamily="18" charset="2"/>
              </a:rPr>
              <a:t>C, 4,58mmHg)</a:t>
            </a:r>
            <a:endParaRPr lang="el-GR" sz="1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Επιδράσεις αρνητικής κλίσης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900844" cy="40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Διαγράμματα Φάσεων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el-GR" sz="1800" dirty="0" smtClean="0"/>
              <a:t>Λυοφιλοποίηση (</a:t>
            </a:r>
            <a:r>
              <a:rPr lang="en-US" sz="1800" dirty="0" err="1" smtClean="0"/>
              <a:t>Lyophilization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l-GR" sz="1600" dirty="0" smtClean="0"/>
              <a:t>Απομάκρυνση του διαλύτη με ψύξη του διαλύματος και εφαρμογή κενού – εξάχνωση του διαλύτη</a:t>
            </a:r>
          </a:p>
          <a:p>
            <a:pPr marL="0" indent="0">
              <a:buNone/>
            </a:pPr>
            <a:r>
              <a:rPr lang="el-GR" sz="1600" dirty="0" smtClean="0"/>
              <a:t>Προστασία </a:t>
            </a:r>
            <a:r>
              <a:rPr lang="el-GR" sz="1600" dirty="0" err="1" smtClean="0"/>
              <a:t>θερμοευαίσθητων</a:t>
            </a:r>
            <a:r>
              <a:rPr lang="el-GR" sz="1600" dirty="0" smtClean="0"/>
              <a:t> μορίων</a:t>
            </a:r>
          </a:p>
          <a:p>
            <a:pPr marL="0" indent="0">
              <a:buNone/>
            </a:pPr>
            <a:r>
              <a:rPr lang="el-GR" sz="1600" dirty="0" smtClean="0"/>
              <a:t>Εφαρμογή :</a:t>
            </a:r>
          </a:p>
          <a:p>
            <a:pPr>
              <a:buAutoNum type="arabicPeriod"/>
            </a:pPr>
            <a:r>
              <a:rPr lang="el-GR" sz="1600" dirty="0" smtClean="0"/>
              <a:t>Φαρμακευτική μορφοποίηση</a:t>
            </a:r>
          </a:p>
          <a:p>
            <a:pPr>
              <a:buAutoNum type="arabicPeriod"/>
            </a:pPr>
            <a:r>
              <a:rPr lang="el-GR" sz="1600" dirty="0" smtClean="0"/>
              <a:t>Βιομηχανία Τροφίμων </a:t>
            </a:r>
            <a:endParaRPr lang="el-GR" sz="1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800" dirty="0" smtClean="0"/>
              <a:t>Επίδραση της αρνητικής κλίσης στο διάγραμμα φάσεων του νερού </a:t>
            </a:r>
          </a:p>
          <a:p>
            <a:pPr marL="0" indent="0">
              <a:buNone/>
            </a:pPr>
            <a:r>
              <a:rPr lang="el-GR" sz="1600" dirty="0" smtClean="0"/>
              <a:t>Μείωση του σημείου τήξης με την αύξηση της πίεσης</a:t>
            </a:r>
          </a:p>
          <a:p>
            <a:pPr>
              <a:buNone/>
            </a:pPr>
            <a:r>
              <a:rPr lang="el-GR" sz="1600" dirty="0" smtClean="0"/>
              <a:t>Κίνηση παγετώνων</a:t>
            </a:r>
          </a:p>
          <a:p>
            <a:pPr>
              <a:buNone/>
            </a:pPr>
            <a:r>
              <a:rPr lang="el-GR" sz="1600" dirty="0" smtClean="0"/>
              <a:t>Κίνηση σε πάγο</a:t>
            </a:r>
          </a:p>
          <a:p>
            <a:pPr>
              <a:buNone/>
            </a:pPr>
            <a:endParaRPr lang="el-GR" sz="1600" dirty="0" smtClean="0"/>
          </a:p>
          <a:p>
            <a:pPr marL="0" indent="0">
              <a:buNone/>
            </a:pPr>
            <a:r>
              <a:rPr lang="el-GR" sz="1600" dirty="0" err="1" smtClean="0"/>
              <a:t>Υπέρψυχρο</a:t>
            </a:r>
            <a:r>
              <a:rPr lang="el-GR" sz="1600" dirty="0" smtClean="0"/>
              <a:t> νερό : δεν μπορεί να υπάρξει σε θερμοκρασία χαμηλότερη των -48</a:t>
            </a:r>
            <a:r>
              <a:rPr lang="el-GR" sz="1600" dirty="0" smtClean="0">
                <a:sym typeface="Symbol"/>
              </a:rPr>
              <a:t></a:t>
            </a:r>
            <a:r>
              <a:rPr lang="en-US" sz="1600" dirty="0" smtClean="0">
                <a:sym typeface="Symbol"/>
              </a:rPr>
              <a:t>C</a:t>
            </a:r>
          </a:p>
          <a:p>
            <a:pPr marL="0" indent="0">
              <a:buNone/>
            </a:pPr>
            <a:r>
              <a:rPr lang="el-GR" sz="1600" dirty="0" smtClean="0">
                <a:sym typeface="Symbol"/>
              </a:rPr>
              <a:t>Καθαρότητα του νερού – ατμοσφαιρική πίεση</a:t>
            </a:r>
          </a:p>
          <a:p>
            <a:pPr marL="0" indent="0">
              <a:buNone/>
            </a:pPr>
            <a:r>
              <a:rPr lang="el-GR" sz="1600" dirty="0" smtClean="0">
                <a:sym typeface="Symbol"/>
              </a:rPr>
              <a:t>Ο σχηματισμός πάγου ξεκινά από λεπτά διαμερισμένα σωματίδια (σκόνη) ή άλλες προσμίξεις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Διαγράμματα Φάσεων (</a:t>
            </a:r>
            <a:r>
              <a:rPr lang="en-US" sz="2400" b="1" dirty="0" smtClean="0"/>
              <a:t>5</a:t>
            </a:r>
            <a:r>
              <a:rPr lang="el-GR" sz="2400" b="1" dirty="0" smtClean="0"/>
              <a:t>)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Διάγραμμα φάσεων νερού : περισσότερα τριπλά σημεία – διαφορετικές μορφές πάγου</a:t>
            </a:r>
          </a:p>
          <a:p>
            <a:pPr marL="0" indent="0" eaLnBrk="1" hangingPunct="1">
              <a:buFontTx/>
              <a:buNone/>
            </a:pPr>
            <a:endParaRPr lang="el-GR" sz="2000" smtClean="0"/>
          </a:p>
          <a:p>
            <a:pPr marL="0" indent="0" eaLnBrk="1" hangingPunct="1">
              <a:buFontTx/>
              <a:buNone/>
            </a:pPr>
            <a:r>
              <a:rPr lang="el-GR" sz="2000" smtClean="0"/>
              <a:t>Διάγραμμα φάσεων Θείου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Τρία τριπλά σημεία</a:t>
            </a:r>
          </a:p>
          <a:p>
            <a:pPr marL="0" indent="0" eaLnBrk="1" hangingPunct="1">
              <a:buFontTx/>
              <a:buNone/>
            </a:pPr>
            <a:endParaRPr lang="el-GR" sz="2000" smtClean="0"/>
          </a:p>
        </p:txBody>
      </p:sp>
      <p:pic>
        <p:nvPicPr>
          <p:cNvPr id="3277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412875"/>
            <a:ext cx="3605213" cy="471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Διάγραμμα φάσεων του </a:t>
            </a:r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endParaRPr lang="el-GR" sz="2400" b="1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539552" y="5517232"/>
            <a:ext cx="784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Ξηρός πάγος </a:t>
            </a:r>
            <a:r>
              <a:rPr lang="el-GR" dirty="0" smtClean="0"/>
              <a:t>: στερεό διοξείδιο του άνθρακα, πολύ χαμηλή θερμοκρασία, δεν αφήνει υγρά κατάλοιπα</a:t>
            </a:r>
            <a:endParaRPr lang="el-GR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4886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868144" y="1772816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Τριπλό σημείο :</a:t>
            </a:r>
          </a:p>
          <a:p>
            <a:r>
              <a:rPr lang="el-GR" dirty="0" smtClean="0"/>
              <a:t>-56.6</a:t>
            </a:r>
            <a:r>
              <a:rPr lang="el-GR" dirty="0" smtClean="0">
                <a:sym typeface="Symbol"/>
              </a:rPr>
              <a:t></a:t>
            </a:r>
            <a:r>
              <a:rPr lang="en-US" dirty="0" smtClean="0">
                <a:sym typeface="Symbol"/>
              </a:rPr>
              <a:t>C </a:t>
            </a:r>
            <a:r>
              <a:rPr lang="el-GR" dirty="0" smtClean="0">
                <a:sym typeface="Symbol"/>
              </a:rPr>
              <a:t>και </a:t>
            </a:r>
            <a:r>
              <a:rPr lang="en-US" dirty="0" smtClean="0">
                <a:sym typeface="Symbol"/>
              </a:rPr>
              <a:t>5.11 atm</a:t>
            </a:r>
          </a:p>
          <a:p>
            <a:endParaRPr lang="en-US" dirty="0" smtClean="0">
              <a:sym typeface="Symbol"/>
            </a:endParaRPr>
          </a:p>
          <a:p>
            <a:r>
              <a:rPr lang="el-GR" dirty="0" smtClean="0">
                <a:sym typeface="Symbol"/>
              </a:rPr>
              <a:t>Σε </a:t>
            </a:r>
            <a:r>
              <a:rPr lang="en-US" dirty="0" smtClean="0">
                <a:sym typeface="Symbol"/>
              </a:rPr>
              <a:t>P = 1atm </a:t>
            </a:r>
            <a:r>
              <a:rPr lang="el-GR" dirty="0" smtClean="0">
                <a:sym typeface="Symbol"/>
              </a:rPr>
              <a:t>αντιστοιχεί</a:t>
            </a:r>
          </a:p>
          <a:p>
            <a:r>
              <a:rPr lang="el-GR" dirty="0" smtClean="0">
                <a:sym typeface="Symbol"/>
              </a:rPr>
              <a:t>θερμοκρασία </a:t>
            </a:r>
            <a:r>
              <a:rPr lang="el-GR" dirty="0" smtClean="0"/>
              <a:t>-78.5</a:t>
            </a:r>
            <a:r>
              <a:rPr lang="el-GR" dirty="0" smtClean="0">
                <a:sym typeface="Symbol"/>
              </a:rPr>
              <a:t></a:t>
            </a:r>
            <a:r>
              <a:rPr lang="en-US" dirty="0" smtClean="0">
                <a:sym typeface="Symbol"/>
              </a:rPr>
              <a:t>C  </a:t>
            </a:r>
            <a:r>
              <a:rPr lang="el-GR" dirty="0" smtClean="0">
                <a:sym typeface="Symbol"/>
              </a:rPr>
              <a:t>(καμπύλη ΟΓ)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Μεταβολές θερμοδυναμικών παραμέτρων (1)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135938" cy="21605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Ασυνεχής μεταβολή </a:t>
            </a:r>
            <a:r>
              <a:rPr lang="en-US" sz="1800" smtClean="0"/>
              <a:t>V, S, U</a:t>
            </a:r>
            <a:r>
              <a:rPr lang="el-GR" sz="1800" smtClean="0"/>
              <a:t> κατά την αλλαγή φάσεων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Αντιστρεπτές μεταβολές φάσεων στις καμπύλες ισορροπίας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Ιδια </a:t>
            </a:r>
            <a:r>
              <a:rPr lang="en-US" sz="1800" smtClean="0"/>
              <a:t>P </a:t>
            </a:r>
            <a:r>
              <a:rPr lang="el-GR" sz="1800" smtClean="0"/>
              <a:t>και </a:t>
            </a:r>
            <a:r>
              <a:rPr lang="en-US" sz="1800" smtClean="0"/>
              <a:t>T</a:t>
            </a:r>
            <a:r>
              <a:rPr lang="el-GR" sz="1800" smtClean="0"/>
              <a:t> και στις δύο φάσεις – κανονικό σημείο τήξεως και ζέσεως του νερού (σε </a:t>
            </a:r>
            <a:r>
              <a:rPr lang="en-US" sz="1800" smtClean="0"/>
              <a:t>P = 1atm)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Φάσεις α και β σε ισορροπία :</a:t>
            </a:r>
          </a:p>
          <a:p>
            <a:pPr marL="0" indent="0" algn="ctr" eaLnBrk="1" hangingPunct="1">
              <a:buFontTx/>
              <a:buNone/>
            </a:pPr>
            <a:r>
              <a:rPr lang="el-GR" sz="1800" smtClean="0"/>
              <a:t>μ(α) = μ(β)</a:t>
            </a:r>
            <a:endParaRPr lang="en-US" sz="1800" smtClean="0"/>
          </a:p>
          <a:p>
            <a:pPr marL="0" indent="0" eaLnBrk="1" hangingPunct="1">
              <a:buFontTx/>
              <a:buNone/>
            </a:pPr>
            <a:endParaRPr lang="el-GR" sz="2000" smtClean="0"/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3284538"/>
          <a:ext cx="60483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Εξίσωση" r:id="rId3" imgW="3048000" imgH="1371600" progId="Equation.3">
                  <p:embed/>
                </p:oleObj>
              </mc:Choice>
              <mc:Fallback>
                <p:oleObj name="Εξίσωση" r:id="rId3" imgW="3048000" imgH="13716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84538"/>
                        <a:ext cx="6048375" cy="272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Μεταβολές θερμοδυναμικών παραμέτρων (2)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4038600" cy="51847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Μεταβολή σε σταθερή </a:t>
            </a:r>
            <a:r>
              <a:rPr lang="en-US" sz="2000" dirty="0" smtClean="0"/>
              <a:t>P </a:t>
            </a:r>
            <a:r>
              <a:rPr lang="el-GR" sz="2000" dirty="0" smtClean="0"/>
              <a:t>και </a:t>
            </a:r>
            <a:r>
              <a:rPr lang="en-US" sz="2000" dirty="0" smtClean="0"/>
              <a:t>T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n-US" sz="2000" dirty="0" err="1" smtClean="0"/>
              <a:t>q</a:t>
            </a:r>
            <a:r>
              <a:rPr lang="en-US" sz="2000" baseline="-25000" dirty="0" err="1" smtClean="0"/>
              <a:t>P</a:t>
            </a:r>
            <a:r>
              <a:rPr lang="el-GR" sz="2000" dirty="0" smtClean="0"/>
              <a:t>: θερμότητα σε σταθερή </a:t>
            </a:r>
            <a:r>
              <a:rPr lang="en-US" sz="2000" dirty="0" smtClean="0"/>
              <a:t>P </a:t>
            </a:r>
            <a:r>
              <a:rPr lang="el-GR" sz="2000" dirty="0" smtClean="0"/>
              <a:t>και </a:t>
            </a:r>
            <a:r>
              <a:rPr lang="en-US" sz="2000" dirty="0" smtClean="0"/>
              <a:t>T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Λανθάνουσα θερμότητα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Α) θερμότητα τήξης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Β) θερμότητα εξάτμισης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Γ) θερμότητα εξάχνωσης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Υπολογισμός Δ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m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Κανόνας </a:t>
            </a:r>
            <a:r>
              <a:rPr lang="en-US" sz="2000" dirty="0" smtClean="0"/>
              <a:t>TROUTON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</a:t>
            </a:r>
            <a:r>
              <a:rPr lang="en-US" sz="2000" dirty="0" smtClean="0"/>
              <a:t>S</a:t>
            </a:r>
            <a:r>
              <a:rPr lang="el-GR" sz="2000" baseline="-25000" dirty="0" err="1" smtClean="0"/>
              <a:t>εξαερ</a:t>
            </a:r>
            <a:r>
              <a:rPr lang="el-GR" sz="2000" baseline="-25000" dirty="0" smtClean="0"/>
              <a:t>.</a:t>
            </a:r>
            <a:r>
              <a:rPr lang="el-GR" sz="2000" dirty="0" smtClean="0"/>
              <a:t> = 90 </a:t>
            </a:r>
            <a:r>
              <a:rPr lang="en-US" sz="2000" dirty="0" smtClean="0"/>
              <a:t>J.K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.mol</a:t>
            </a:r>
            <a:r>
              <a:rPr lang="en-US" sz="2000" baseline="30000" dirty="0" smtClean="0"/>
              <a:t>-1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n-US" sz="1600" dirty="0" smtClean="0"/>
              <a:t>(</a:t>
            </a:r>
            <a:r>
              <a:rPr lang="el-GR" sz="1600" dirty="0" smtClean="0"/>
              <a:t>στο κανονικό σημείο ζέσεως των υγρών)</a:t>
            </a:r>
            <a:endParaRPr lang="en-US" sz="16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Υγρά με σύζευξη μορίων (αλκοόλες) δεν ακολουθούν τον νόμο </a:t>
            </a:r>
            <a:r>
              <a:rPr lang="en-US" sz="1800" dirty="0" smtClean="0"/>
              <a:t>TROUTON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</a:t>
            </a:r>
            <a:r>
              <a:rPr lang="el-GR" sz="1800" dirty="0" err="1" smtClean="0"/>
              <a:t>διαμοριακές</a:t>
            </a:r>
            <a:r>
              <a:rPr lang="el-GR" sz="1800" dirty="0" smtClean="0"/>
              <a:t> δυνάμεις)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</a:t>
            </a:r>
            <a:r>
              <a:rPr lang="en-US" sz="1800" dirty="0" smtClean="0"/>
              <a:t>S</a:t>
            </a:r>
            <a:r>
              <a:rPr lang="el-GR" sz="1800" baseline="-25000" dirty="0" err="1" smtClean="0"/>
              <a:t>εξαερ</a:t>
            </a:r>
            <a:r>
              <a:rPr lang="el-GR" sz="1800" baseline="-25000" dirty="0" smtClean="0"/>
              <a:t>.</a:t>
            </a:r>
            <a:r>
              <a:rPr lang="el-GR" sz="1800" dirty="0" smtClean="0"/>
              <a:t> = </a:t>
            </a:r>
            <a:r>
              <a:rPr lang="en-US" sz="1800" dirty="0" smtClean="0"/>
              <a:t>109</a:t>
            </a:r>
            <a:r>
              <a:rPr lang="el-GR" sz="1800" dirty="0" smtClean="0"/>
              <a:t> </a:t>
            </a:r>
            <a:r>
              <a:rPr lang="en-US" sz="1800" dirty="0" smtClean="0"/>
              <a:t>J.K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.mol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(</a:t>
            </a:r>
            <a:r>
              <a:rPr lang="el-GR" sz="1800" dirty="0" smtClean="0"/>
              <a:t>νερό)</a:t>
            </a:r>
            <a:endParaRPr lang="el-GR" sz="1800" baseline="30000" dirty="0" smtClean="0"/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932363" y="1628775"/>
          <a:ext cx="3157537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Εξίσωση" r:id="rId3" imgW="1562100" imgH="1816100" progId="Equation.3">
                  <p:embed/>
                </p:oleObj>
              </mc:Choice>
              <mc:Fallback>
                <p:oleObj name="Εξίσωση" r:id="rId3" imgW="1562100" imgH="18161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628775"/>
                        <a:ext cx="3157537" cy="367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7 - Ευθύγραμμο βέλος σύνδεσης"/>
          <p:cNvCxnSpPr/>
          <p:nvPr/>
        </p:nvCxnSpPr>
        <p:spPr>
          <a:xfrm>
            <a:off x="2843213" y="3500438"/>
            <a:ext cx="2016125" cy="73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71550" y="333375"/>
          <a:ext cx="7127875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Graph" r:id="rId3" imgW="3652723" imgH="2899258" progId="">
                  <p:embed/>
                </p:oleObj>
              </mc:Choice>
              <mc:Fallback>
                <p:oleObj name="Graph" r:id="rId3" imgW="3652723" imgH="2899258" progId="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3375"/>
                        <a:ext cx="7127875" cy="565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CLAPEYRON (1)</a:t>
            </a:r>
            <a:endParaRPr lang="el-GR" sz="2400" b="1" dirty="0" smtClean="0"/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392613" cy="53292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Καμπύλες ισορροπίας </a:t>
            </a:r>
            <a:r>
              <a:rPr lang="en-US" sz="2000" dirty="0" smtClean="0"/>
              <a:t>P = P(T)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Αναλυτική μορφή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Κλίση καμπυλών ισορροπίας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err="1" smtClean="0"/>
              <a:t>dP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= P’ = P’(T)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Δύο φάσεις σε ισορροπία 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T</a:t>
            </a:r>
            <a:r>
              <a:rPr lang="el-GR" sz="2000" dirty="0" smtClean="0"/>
              <a:t>(α) = </a:t>
            </a:r>
            <a:r>
              <a:rPr lang="en-US" sz="2000" dirty="0" smtClean="0"/>
              <a:t>T(</a:t>
            </a:r>
            <a:r>
              <a:rPr lang="el-GR" sz="2000" dirty="0" smtClean="0"/>
              <a:t>β),  </a:t>
            </a:r>
            <a:r>
              <a:rPr lang="en-US" sz="2000" dirty="0" smtClean="0"/>
              <a:t>P(</a:t>
            </a:r>
            <a:r>
              <a:rPr lang="el-GR" sz="2000" dirty="0" smtClean="0"/>
              <a:t>α) = </a:t>
            </a:r>
            <a:r>
              <a:rPr lang="en-US" sz="2000" dirty="0" smtClean="0"/>
              <a:t>P(</a:t>
            </a:r>
            <a:r>
              <a:rPr lang="el-GR" sz="2000" dirty="0" smtClean="0"/>
              <a:t>β),  μ(α) = μ(β)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Μεταβολή κατά μήκος της καμπύλης κατά Δ</a:t>
            </a:r>
            <a:r>
              <a:rPr lang="en-US" sz="2000" dirty="0" smtClean="0"/>
              <a:t>T </a:t>
            </a:r>
            <a:r>
              <a:rPr lang="en-US" sz="2000" dirty="0" smtClean="0">
                <a:sym typeface="Symbol" pitchFamily="18" charset="2"/>
              </a:rPr>
              <a:t> </a:t>
            </a:r>
            <a:r>
              <a:rPr lang="el-GR" sz="2000" dirty="0" smtClean="0">
                <a:sym typeface="Symbol" pitchFamily="18" charset="2"/>
              </a:rPr>
              <a:t>Δ</a:t>
            </a:r>
            <a:r>
              <a:rPr lang="en-US" sz="2000" dirty="0" smtClean="0">
                <a:sym typeface="Symbol" pitchFamily="18" charset="2"/>
              </a:rPr>
              <a:t>P </a:t>
            </a:r>
            <a:r>
              <a:rPr lang="el-GR" sz="2000" dirty="0" smtClean="0">
                <a:sym typeface="Symbol" pitchFamily="18" charset="2"/>
              </a:rPr>
              <a:t>και Δμ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Εξίσωση </a:t>
            </a:r>
            <a:r>
              <a:rPr lang="en-US" sz="2000" dirty="0" smtClean="0">
                <a:sym typeface="Symbol" pitchFamily="18" charset="2"/>
              </a:rPr>
              <a:t>Gibbs-</a:t>
            </a:r>
            <a:r>
              <a:rPr lang="en-US" sz="2000" dirty="0" err="1" smtClean="0">
                <a:sym typeface="Symbol" pitchFamily="18" charset="2"/>
              </a:rPr>
              <a:t>Duhem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l-GR" sz="2000" dirty="0" smtClean="0">
                <a:sym typeface="Symbol" pitchFamily="18" charset="2"/>
              </a:rPr>
              <a:t>για κάθε φάση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S*</a:t>
            </a:r>
            <a:r>
              <a:rPr lang="en-US" sz="2000" dirty="0" err="1" smtClean="0">
                <a:sym typeface="Symbol" pitchFamily="18" charset="2"/>
              </a:rPr>
              <a:t>dT</a:t>
            </a:r>
            <a:r>
              <a:rPr lang="en-US" sz="2000" dirty="0" smtClean="0">
                <a:sym typeface="Symbol" pitchFamily="18" charset="2"/>
              </a:rPr>
              <a:t> – V*</a:t>
            </a:r>
            <a:r>
              <a:rPr lang="en-US" sz="2000" dirty="0" err="1" smtClean="0">
                <a:sym typeface="Symbol" pitchFamily="18" charset="2"/>
              </a:rPr>
              <a:t>dP</a:t>
            </a:r>
            <a:r>
              <a:rPr lang="en-US" sz="2000" dirty="0" smtClean="0">
                <a:sym typeface="Symbol" pitchFamily="18" charset="2"/>
              </a:rPr>
              <a:t> + n*d</a:t>
            </a:r>
            <a:r>
              <a:rPr lang="el-GR" sz="2000" dirty="0" smtClean="0">
                <a:sym typeface="Symbol" pitchFamily="18" charset="2"/>
              </a:rPr>
              <a:t>μ = 0  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d</a:t>
            </a:r>
            <a:r>
              <a:rPr lang="el-GR" sz="2000" dirty="0" smtClean="0">
                <a:sym typeface="Symbol" pitchFamily="18" charset="2"/>
              </a:rPr>
              <a:t>μ</a:t>
            </a:r>
            <a:r>
              <a:rPr lang="en-US" sz="2000" dirty="0" smtClean="0">
                <a:sym typeface="Symbol" pitchFamily="18" charset="2"/>
              </a:rPr>
              <a:t> = -S</a:t>
            </a:r>
            <a:r>
              <a:rPr lang="en-US" sz="2000" baseline="-25000" dirty="0" smtClean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*</a:t>
            </a:r>
            <a:r>
              <a:rPr lang="en-US" sz="2000" dirty="0" err="1" smtClean="0">
                <a:sym typeface="Symbol" pitchFamily="18" charset="2"/>
              </a:rPr>
              <a:t>dT</a:t>
            </a:r>
            <a:r>
              <a:rPr lang="en-US" sz="2000" dirty="0" smtClean="0">
                <a:sym typeface="Symbol" pitchFamily="18" charset="2"/>
              </a:rPr>
              <a:t> + </a:t>
            </a:r>
            <a:r>
              <a:rPr lang="en-US" sz="2000" dirty="0" err="1" smtClean="0">
                <a:sym typeface="Symbol" pitchFamily="18" charset="2"/>
              </a:rPr>
              <a:t>V</a:t>
            </a:r>
            <a:r>
              <a:rPr lang="en-US" sz="2000" baseline="-25000" dirty="0" err="1" smtClean="0"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*</a:t>
            </a:r>
            <a:r>
              <a:rPr lang="en-US" sz="2000" dirty="0" err="1" smtClean="0">
                <a:sym typeface="Symbol" pitchFamily="18" charset="2"/>
              </a:rPr>
              <a:t>dP</a:t>
            </a: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354810" cy="384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CLAPEYRON (2)</a:t>
            </a:r>
            <a:endParaRPr lang="el-GR" sz="2400" b="1" dirty="0" smtClean="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981075"/>
          <a:ext cx="5040313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Εξίσωση" r:id="rId3" imgW="2730500" imgH="1574800" progId="Equation.3">
                  <p:embed/>
                </p:oleObj>
              </mc:Choice>
              <mc:Fallback>
                <p:oleObj name="Εξίσωση" r:id="rId3" imgW="2730500" imgH="1574800" progId="Equation.3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5040313" cy="290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3068638"/>
          <a:ext cx="3529013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Εξίσωση" r:id="rId5" imgW="1803400" imgH="1625600" progId="Equation.3">
                  <p:embed/>
                </p:oleObj>
              </mc:Choice>
              <mc:Fallback>
                <p:oleObj name="Εξίσωση" r:id="rId5" imgW="1803400" imgH="1625600" progId="Equation.3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068638"/>
                        <a:ext cx="3529013" cy="318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CLAUSIUS - CLAPEYRON (1)</a:t>
            </a:r>
            <a:endParaRPr lang="el-GR" sz="2400" b="1" dirty="0" smtClean="0"/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038600" cy="4857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Απλοποίηση εξίσωσης </a:t>
            </a:r>
            <a:r>
              <a:rPr lang="en-US" sz="2000" dirty="0" err="1" smtClean="0"/>
              <a:t>Clapeyron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Χαμηλή τάση ατμών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Εξάτμιση – Εξάχνωση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Θέτουμε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(g) &gt;&gt;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(l),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(s)</a:t>
            </a:r>
            <a:endParaRPr lang="el-GR" sz="2000" dirty="0" smtClean="0"/>
          </a:p>
          <a:p>
            <a:pPr marL="0" indent="0" algn="ctr" eaLnBrk="1" hangingPunct="1">
              <a:buFontTx/>
              <a:buNone/>
            </a:pPr>
            <a:r>
              <a:rPr lang="en-US" sz="2000" dirty="0" err="1" smtClean="0"/>
              <a:t>V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(g) = RT/P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Εξίσωση </a:t>
            </a:r>
            <a:r>
              <a:rPr lang="en-US" sz="2000" dirty="0" err="1" smtClean="0"/>
              <a:t>Clausius-Clapeyron</a:t>
            </a:r>
            <a:r>
              <a:rPr lang="en-US" sz="2000" dirty="0" smtClean="0"/>
              <a:t> </a:t>
            </a:r>
            <a:r>
              <a:rPr lang="el-GR" sz="2000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Περιορισμός σε σχετικά στενή περιοχή θερμοκρασιών (50-100</a:t>
            </a:r>
            <a:r>
              <a:rPr lang="el-GR" sz="1600" dirty="0" smtClean="0">
                <a:sym typeface="Symbol"/>
              </a:rPr>
              <a:t></a:t>
            </a:r>
            <a:r>
              <a:rPr lang="en-US" sz="1600" dirty="0" smtClean="0">
                <a:sym typeface="Symbol"/>
              </a:rPr>
              <a:t>C</a:t>
            </a:r>
            <a:r>
              <a:rPr lang="el-GR" sz="1600" dirty="0" smtClean="0">
                <a:sym typeface="Symbol"/>
              </a:rPr>
              <a:t>) για σταθερή τιμή ΔΗ</a:t>
            </a:r>
            <a:endParaRPr lang="en-US" sz="1600" dirty="0" smtClean="0"/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n-US" sz="1600" dirty="0" smtClean="0"/>
              <a:t>I </a:t>
            </a:r>
            <a:r>
              <a:rPr lang="el-GR" sz="1600" dirty="0" smtClean="0"/>
              <a:t>: σταθερά ολοκλήρωσης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356100" y="1773238"/>
          <a:ext cx="4464050" cy="40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Εξίσωση" r:id="rId3" imgW="2387600" imgH="2159000" progId="Equation.3">
                  <p:embed/>
                </p:oleObj>
              </mc:Choice>
              <mc:Fallback>
                <p:oleObj name="Εξίσωση" r:id="rId3" imgW="2387600" imgH="21590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773238"/>
                        <a:ext cx="4464050" cy="403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CLAUSIUS - CLAPEYRON 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l-GR" sz="2400" b="1" dirty="0" smtClean="0"/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535488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Εκθετική μορφή της </a:t>
            </a:r>
            <a:r>
              <a:rPr lang="en-US" sz="2000" dirty="0" smtClean="0"/>
              <a:t>P = P(T)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Πειραματικός υπολογισμός του Δ</a:t>
            </a:r>
            <a:r>
              <a:rPr lang="en-US" sz="2000" dirty="0" smtClean="0"/>
              <a:t>H </a:t>
            </a:r>
            <a:r>
              <a:rPr lang="el-GR" sz="2000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γραφική παράσταση του </a:t>
            </a:r>
            <a:r>
              <a:rPr lang="en-US" sz="2000" dirty="0" err="1" smtClean="0"/>
              <a:t>lnP</a:t>
            </a:r>
            <a:r>
              <a:rPr lang="en-US" sz="2000" dirty="0" smtClean="0"/>
              <a:t> </a:t>
            </a:r>
            <a:r>
              <a:rPr lang="el-GR" sz="2000" dirty="0" smtClean="0"/>
              <a:t>έναντι του 1/</a:t>
            </a:r>
            <a:r>
              <a:rPr lang="en-US" sz="2000" dirty="0" smtClean="0"/>
              <a:t>T </a:t>
            </a:r>
            <a:r>
              <a:rPr lang="en-US" sz="2000" dirty="0" smtClean="0">
                <a:sym typeface="Symbol" pitchFamily="18" charset="2"/>
              </a:rPr>
              <a:t> </a:t>
            </a:r>
            <a:r>
              <a:rPr lang="el-GR" sz="2000" dirty="0" smtClean="0">
                <a:sym typeface="Symbol" pitchFamily="18" charset="2"/>
              </a:rPr>
              <a:t>ευθεία με κλίση = - Δ</a:t>
            </a:r>
            <a:r>
              <a:rPr lang="en-US" sz="2000" dirty="0" smtClean="0">
                <a:sym typeface="Symbol" pitchFamily="18" charset="2"/>
              </a:rPr>
              <a:t>H</a:t>
            </a:r>
            <a:r>
              <a:rPr lang="el-GR" sz="2000" dirty="0" smtClean="0">
                <a:sym typeface="Symbol" pitchFamily="18" charset="2"/>
              </a:rPr>
              <a:t>/</a:t>
            </a:r>
            <a:r>
              <a:rPr lang="en-US" sz="2000" dirty="0" smtClean="0">
                <a:sym typeface="Symbol" pitchFamily="18" charset="2"/>
              </a:rPr>
              <a:t>R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Υπολογισμός θερμότητας εξάτμισης καθαρών ουσιών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Θερμότητα εξάτμισης </a:t>
            </a:r>
            <a:r>
              <a:rPr lang="el-GR" sz="1800" dirty="0" smtClean="0">
                <a:cs typeface="Arial" charset="0"/>
                <a:sym typeface="Symbol" pitchFamily="18" charset="2"/>
              </a:rPr>
              <a:t>≠ σταθερή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cs typeface="Arial" charset="0"/>
                <a:sym typeface="Symbol" pitchFamily="18" charset="2"/>
              </a:rPr>
              <a:t>ΔΗ : μείωση με την αύξηση της θερμοκρασίας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cs typeface="Arial" charset="0"/>
                <a:sym typeface="Symbol" pitchFamily="18" charset="2"/>
              </a:rPr>
              <a:t>Κρίσιμη θερμοκρασία : ΔΗ = 0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932363" y="1341438"/>
          <a:ext cx="3671887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Εξίσωση" r:id="rId3" imgW="1828800" imgH="965200" progId="Equation.3">
                  <p:embed/>
                </p:oleObj>
              </mc:Choice>
              <mc:Fallback>
                <p:oleObj name="Εξίσωση" r:id="rId3" imgW="1828800" imgH="9652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1438"/>
                        <a:ext cx="3671887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Μετατροπές Φάσεων Δευτέρας Τάξεως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24862" cy="49291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Διαφορές από τις μετατροπές φάσεων πρώτης τάξεως : ασυνεχής μεταβολή των </a:t>
            </a:r>
            <a:r>
              <a:rPr lang="en-US" sz="2000" smtClean="0"/>
              <a:t>V, U, S </a:t>
            </a:r>
            <a:r>
              <a:rPr lang="el-GR" sz="2000" smtClean="0"/>
              <a:t>με την θερμοκρασία – ύπαρξη λανθάνουσας θερμότητας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Μετατροπές δευτέρας τάξεως : ΔΗ</a:t>
            </a:r>
            <a:r>
              <a:rPr lang="en-US" sz="2000" baseline="-25000" smtClean="0"/>
              <a:t>m</a:t>
            </a:r>
            <a:r>
              <a:rPr lang="en-US" sz="2000" smtClean="0"/>
              <a:t> = 0 </a:t>
            </a:r>
            <a:r>
              <a:rPr lang="el-GR" sz="2000" smtClean="0"/>
              <a:t>και Δ</a:t>
            </a:r>
            <a:r>
              <a:rPr lang="en-US" sz="2000" smtClean="0"/>
              <a:t>S</a:t>
            </a:r>
            <a:r>
              <a:rPr lang="en-US" sz="2000" baseline="-25000" smtClean="0"/>
              <a:t>m</a:t>
            </a:r>
            <a:r>
              <a:rPr lang="en-US" sz="2000" smtClean="0"/>
              <a:t> = 0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Παραδείγματα :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Α) μετατροπή σιδηρομαγνητικών σε παραμαγνητικά στερεά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Β) Υπεραγωγιμότητα μετάλλων σε χαμηλές θερμοκρασίες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Γ) Μετατροπή υγρού </a:t>
            </a:r>
            <a:r>
              <a:rPr lang="en-US" sz="2000" smtClean="0"/>
              <a:t>He-I </a:t>
            </a:r>
            <a:r>
              <a:rPr lang="el-GR" sz="2000" smtClean="0"/>
              <a:t>σε υγρό </a:t>
            </a:r>
            <a:r>
              <a:rPr lang="en-US" sz="2000" smtClean="0"/>
              <a:t>He-II (2K) </a:t>
            </a:r>
            <a:r>
              <a:rPr lang="el-GR" sz="2000" smtClean="0"/>
              <a:t>(υπέρρευστη κατάσταση)</a:t>
            </a:r>
          </a:p>
          <a:p>
            <a:pPr marL="0" indent="0" eaLnBrk="1" hangingPunct="1"/>
            <a:r>
              <a:rPr lang="el-GR" sz="1600" smtClean="0"/>
              <a:t>έχει 1000 φορές μικρότερο ιξώδες από το αέριο υδρογόνο</a:t>
            </a:r>
          </a:p>
          <a:p>
            <a:pPr marL="0" indent="0" eaLnBrk="1" hangingPunct="1"/>
            <a:r>
              <a:rPr lang="el-GR" sz="1600" smtClean="0"/>
              <a:t>έχει 1000 φορές μεγαλύτερη θερμική αγωγιμότητα από τον χαλκό</a:t>
            </a:r>
          </a:p>
          <a:p>
            <a:pPr marL="0" indent="0" eaLnBrk="1" hangingPunct="1"/>
            <a:r>
              <a:rPr lang="el-GR" sz="1600" smtClean="0"/>
              <a:t>διέρχεται από τριχοειδείς σωλήνες (δ &lt; 0.01</a:t>
            </a:r>
            <a:r>
              <a:rPr lang="en-US" sz="1600" smtClean="0"/>
              <a:t>mm) </a:t>
            </a:r>
            <a:r>
              <a:rPr lang="el-GR" sz="1600" smtClean="0"/>
              <a:t>χωρίς τριβή σε μερικά </a:t>
            </a:r>
            <a:r>
              <a:rPr lang="en-US" sz="1600" smtClean="0"/>
              <a:t>sec </a:t>
            </a:r>
            <a:r>
              <a:rPr lang="el-GR" sz="1600" smtClean="0"/>
              <a:t>– αέριο </a:t>
            </a:r>
            <a:r>
              <a:rPr lang="en-US" sz="1600" smtClean="0"/>
              <a:t>He </a:t>
            </a:r>
            <a:r>
              <a:rPr lang="el-GR" sz="1600" smtClean="0"/>
              <a:t> χρειάζεται αρκετές εβδομάδες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Συστήματα πολλών συστατικών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4171950" cy="4784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Σύσταση φάσεων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Διάλυμα – αμοιβαία διαλυτότητα συστατικών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Είδη διαλυμάτων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Στερεά διαλύματα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Γραμμομοριακό κλάσμα</a:t>
            </a:r>
          </a:p>
          <a:p>
            <a:pPr marL="0" indent="0" eaLnBrk="1" hangingPunct="1">
              <a:buFontTx/>
              <a:buNone/>
            </a:pPr>
            <a:r>
              <a:rPr lang="el-GR" sz="1400" dirty="0" smtClean="0"/>
              <a:t>(για την θεωρητική ανάλυση των ισορροπιών)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Γραμμομοριακή περιεκτικότητα, </a:t>
            </a:r>
            <a:r>
              <a:rPr lang="en-US" sz="2000" dirty="0" smtClean="0"/>
              <a:t>m (</a:t>
            </a:r>
            <a:r>
              <a:rPr lang="en-US" sz="2000" dirty="0" err="1" smtClean="0"/>
              <a:t>molality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Συγκέντρωση</a:t>
            </a:r>
            <a:r>
              <a:rPr lang="en-US" sz="2000" dirty="0" smtClean="0"/>
              <a:t>, C</a:t>
            </a:r>
            <a:r>
              <a:rPr lang="el-GR" sz="2000" dirty="0" smtClean="0"/>
              <a:t> : ποσότητα ανά μονάδα όγκου (</a:t>
            </a:r>
            <a:r>
              <a:rPr lang="en-US" sz="2000" dirty="0" err="1" smtClean="0"/>
              <a:t>molarity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sz="2000" dirty="0" smtClean="0"/>
              <a:t>d = f(T) </a:t>
            </a:r>
            <a:r>
              <a:rPr lang="el-GR" sz="2000" dirty="0" smtClean="0"/>
              <a:t>--</a:t>
            </a:r>
            <a:r>
              <a:rPr lang="en-US" sz="2000" dirty="0" smtClean="0"/>
              <a:t> C = f(T) </a:t>
            </a:r>
            <a:r>
              <a:rPr lang="el-GR" sz="2000" dirty="0" smtClean="0"/>
              <a:t>και </a:t>
            </a:r>
            <a:r>
              <a:rPr lang="en-US" sz="2000" dirty="0" smtClean="0"/>
              <a:t>x, m </a:t>
            </a:r>
            <a:r>
              <a:rPr lang="en-US" sz="2000" dirty="0" smtClean="0">
                <a:cs typeface="Arial" charset="0"/>
              </a:rPr>
              <a:t>≠ f(T)</a:t>
            </a:r>
          </a:p>
          <a:p>
            <a:pPr marL="0" indent="0" eaLnBrk="1" hangingPunct="1">
              <a:buFontTx/>
              <a:buNone/>
            </a:pP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cs typeface="Arial" charset="0"/>
              </a:rPr>
              <a:t>Προσεγγίσεις για αραιά διαλύματα</a:t>
            </a:r>
            <a:endParaRPr lang="en-US" sz="1600" dirty="0" smtClean="0"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2000" dirty="0" smtClean="0">
              <a:cs typeface="Arial" charset="0"/>
            </a:endParaRPr>
          </a:p>
        </p:txBody>
      </p:sp>
      <p:graphicFrame>
        <p:nvGraphicFramePr>
          <p:cNvPr id="1126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436096" y="1556792"/>
          <a:ext cx="3168352" cy="382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Εξίσωση" r:id="rId3" imgW="1765300" imgH="2133600" progId="Equation.3">
                  <p:embed/>
                </p:oleObj>
              </mc:Choice>
              <mc:Fallback>
                <p:oleObj name="Εξίσωση" r:id="rId3" imgW="1765300" imgH="21336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556792"/>
                        <a:ext cx="3168352" cy="3828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Μερικές γραμμομοριακές ποσότητες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80728"/>
            <a:ext cx="8928992" cy="180057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Ένα συστατικό : </a:t>
            </a:r>
            <a:r>
              <a:rPr lang="en-US" sz="1800" dirty="0" smtClean="0"/>
              <a:t>G = n*</a:t>
            </a:r>
            <a:r>
              <a:rPr lang="el-GR" sz="1800" dirty="0" smtClean="0"/>
              <a:t>μ και μ = </a:t>
            </a:r>
            <a:r>
              <a:rPr lang="en-US" sz="1800" dirty="0" smtClean="0"/>
              <a:t>G</a:t>
            </a:r>
            <a:r>
              <a:rPr lang="en-US" sz="1800" baseline="-25000" dirty="0" smtClean="0"/>
              <a:t>m</a:t>
            </a:r>
            <a:endParaRPr lang="el-GR" sz="1800" baseline="-25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Συστήματα πολλών συστατικών, μ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= G</a:t>
            </a:r>
            <a:r>
              <a:rPr lang="en-US" sz="1800" baseline="-25000" dirty="0" smtClean="0"/>
              <a:t>i</a:t>
            </a:r>
            <a:endParaRPr lang="el-GR" sz="1800" baseline="-25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</a:t>
            </a:r>
            <a:r>
              <a:rPr lang="en-US" sz="1800" baseline="-25000" dirty="0" smtClean="0"/>
              <a:t>i </a:t>
            </a:r>
            <a:r>
              <a:rPr lang="el-GR" sz="1800" dirty="0" smtClean="0"/>
              <a:t>: μερική γραμμομοριακή ελεύθερη ενέργεια </a:t>
            </a:r>
            <a:r>
              <a:rPr lang="en-US" sz="1800" dirty="0" smtClean="0"/>
              <a:t>Gibbs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Εφαρμογή </a:t>
            </a:r>
            <a:r>
              <a:rPr lang="en-US" sz="1800" dirty="0" smtClean="0"/>
              <a:t>Euler </a:t>
            </a:r>
            <a:r>
              <a:rPr lang="el-GR" sz="1800" dirty="0" smtClean="0"/>
              <a:t>για ομογενή συνάρτηση α’ βαθμού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Μερική γραμμομοριακή ποσότητα Χ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l-GR" sz="1600" dirty="0" smtClean="0"/>
              <a:t>: συνεισφορά κάθε συστατικού στην ολική τιμή της ιδιότητας</a:t>
            </a:r>
          </a:p>
        </p:txBody>
      </p:sp>
      <p:graphicFrame>
        <p:nvGraphicFramePr>
          <p:cNvPr id="1229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1050" y="2708275"/>
          <a:ext cx="5545138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Εξίσωση" r:id="rId3" imgW="3505200" imgH="2209800" progId="Equation.3">
                  <p:embed/>
                </p:oleObj>
              </mc:Choice>
              <mc:Fallback>
                <p:oleObj name="Εξίσωση" r:id="rId3" imgW="3505200" imgH="22098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708275"/>
                        <a:ext cx="5545138" cy="349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179512" y="5805264"/>
            <a:ext cx="173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Αιθανόλη-Νερό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Χημικό δυναμικό ιδανικών αερίων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4248473" cy="5184576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Για </a:t>
            </a:r>
            <a:r>
              <a:rPr lang="en-US" sz="1800" dirty="0" err="1" smtClean="0"/>
              <a:t>dP</a:t>
            </a:r>
            <a:r>
              <a:rPr lang="en-US" sz="1800" dirty="0" smtClean="0"/>
              <a:t> </a:t>
            </a:r>
            <a:r>
              <a:rPr lang="el-GR" sz="1800" dirty="0" smtClean="0"/>
              <a:t>σε σταθερή </a:t>
            </a:r>
            <a:r>
              <a:rPr lang="en-US" sz="1800" dirty="0" smtClean="0"/>
              <a:t>T </a:t>
            </a:r>
            <a:r>
              <a:rPr lang="el-GR" sz="1800" dirty="0" smtClean="0"/>
              <a:t>:    </a:t>
            </a:r>
            <a:r>
              <a:rPr lang="en-US" sz="1800" dirty="0" smtClean="0"/>
              <a:t>d</a:t>
            </a:r>
            <a:r>
              <a:rPr lang="el-GR" sz="1800" dirty="0" smtClean="0"/>
              <a:t>μ</a:t>
            </a:r>
            <a:r>
              <a:rPr lang="en-US" sz="1800" dirty="0" smtClean="0"/>
              <a:t> =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m</a:t>
            </a:r>
            <a:r>
              <a:rPr lang="en-US" sz="1800" dirty="0" smtClean="0"/>
              <a:t>*</a:t>
            </a:r>
            <a:r>
              <a:rPr lang="en-US" sz="1800" dirty="0" err="1" smtClean="0"/>
              <a:t>dP</a:t>
            </a:r>
            <a:endParaRPr lang="en-US" sz="1800" dirty="0" smtClean="0"/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Για ορισμένη μεταβολή από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</a:t>
            </a:r>
            <a:r>
              <a:rPr lang="el-GR" sz="1800" dirty="0" smtClean="0"/>
              <a:t>σε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2</a:t>
            </a:r>
            <a:endParaRPr lang="en-US" sz="1800" dirty="0" smtClean="0"/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Για καθαρό ιδανικό αέριο :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m</a:t>
            </a:r>
            <a:r>
              <a:rPr lang="en-US" sz="1800" dirty="0" smtClean="0"/>
              <a:t> = RT/P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Πρότυπη κατάσταση :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= 1atm</a:t>
            </a:r>
          </a:p>
          <a:p>
            <a:pPr marL="0" indent="0" eaLnBrk="1" hangingPunct="1">
              <a:buFontTx/>
              <a:buAutoNum type="alphaLcParenR"/>
            </a:pPr>
            <a:r>
              <a:rPr lang="en-US" sz="1800" dirty="0" smtClean="0"/>
              <a:t> </a:t>
            </a:r>
            <a:r>
              <a:rPr lang="el-GR" sz="1800" dirty="0" err="1" smtClean="0"/>
              <a:t>μ</a:t>
            </a:r>
            <a:r>
              <a:rPr lang="el-GR" sz="1800" dirty="0" err="1" smtClean="0">
                <a:sym typeface="Symbol" pitchFamily="18" charset="2"/>
              </a:rPr>
              <a:t></a:t>
            </a:r>
            <a:r>
              <a:rPr lang="el-GR" sz="1800" dirty="0" smtClean="0">
                <a:sym typeface="Symbol" pitchFamily="18" charset="2"/>
              </a:rPr>
              <a:t> = </a:t>
            </a:r>
            <a:r>
              <a:rPr lang="en-US" sz="1800" dirty="0" smtClean="0">
                <a:sym typeface="Symbol" pitchFamily="18" charset="2"/>
              </a:rPr>
              <a:t>f(T)</a:t>
            </a:r>
          </a:p>
          <a:p>
            <a:pPr marL="0" indent="0" eaLnBrk="1" hangingPunct="1">
              <a:buFontTx/>
              <a:buAutoNum type="alphaLcParenR"/>
            </a:pPr>
            <a:r>
              <a:rPr lang="en-US" sz="1800" dirty="0" smtClean="0">
                <a:sym typeface="Symbol" pitchFamily="18" charset="2"/>
              </a:rPr>
              <a:t> P </a:t>
            </a:r>
            <a:r>
              <a:rPr lang="el-GR" sz="1800" dirty="0" smtClean="0">
                <a:sym typeface="Symbol" pitchFamily="18" charset="2"/>
              </a:rPr>
              <a:t>: καθαρός αριθμός</a:t>
            </a:r>
          </a:p>
          <a:p>
            <a:pPr marL="0" indent="0" eaLnBrk="1" hangingPunct="1">
              <a:buFontTx/>
              <a:buNone/>
            </a:pPr>
            <a:endParaRPr lang="el-GR" sz="18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Περισσότερα συστατικά (μίγμα αερίων)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sz="1800" dirty="0" smtClean="0">
                <a:sym typeface="Symbol" pitchFamily="18" charset="2"/>
              </a:rPr>
              <a:t>x</a:t>
            </a:r>
            <a:r>
              <a:rPr lang="en-US" sz="1800" baseline="-25000" dirty="0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 &lt; 1</a:t>
            </a:r>
            <a:r>
              <a:rPr lang="el-GR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/>
              </a:rPr>
              <a:t> </a:t>
            </a:r>
            <a:r>
              <a:rPr lang="en-US" sz="1800" dirty="0" err="1" smtClean="0">
                <a:sym typeface="Symbol" pitchFamily="18" charset="2"/>
              </a:rPr>
              <a:t>lnx</a:t>
            </a:r>
            <a:r>
              <a:rPr lang="en-US" sz="1800" baseline="-25000" dirty="0" err="1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>
                <a:sym typeface="Symbol"/>
              </a:rPr>
              <a:t>&lt; 0</a:t>
            </a:r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>
                <a:sym typeface="Symbol" pitchFamily="18" charset="2"/>
              </a:rPr>
              <a:t>Θερμοδυναμική εξήγηση της πλήρους ανάμιξης των αερίων</a:t>
            </a:r>
          </a:p>
          <a:p>
            <a:pPr marL="0" indent="0" eaLnBrk="1" hangingPunct="1">
              <a:buFontTx/>
              <a:buNone/>
            </a:pPr>
            <a:r>
              <a:rPr lang="el-GR" sz="1400" dirty="0" smtClean="0">
                <a:sym typeface="Symbol" pitchFamily="18" charset="2"/>
              </a:rPr>
              <a:t>Μείωση της τιμής χημ. Δυναμικού κατά τον όρο </a:t>
            </a:r>
            <a:r>
              <a:rPr lang="en-US" sz="1400" dirty="0" smtClean="0">
                <a:sym typeface="Symbol" pitchFamily="18" charset="2"/>
              </a:rPr>
              <a:t>RTlnx</a:t>
            </a:r>
            <a:r>
              <a:rPr lang="en-US" sz="1400" baseline="-25000" dirty="0" smtClean="0">
                <a:sym typeface="Symbol" pitchFamily="18" charset="2"/>
              </a:rPr>
              <a:t>i</a:t>
            </a:r>
            <a:r>
              <a:rPr lang="en-US" sz="1400" dirty="0" smtClean="0">
                <a:sym typeface="Symbol" pitchFamily="18" charset="2"/>
              </a:rPr>
              <a:t>  </a:t>
            </a:r>
            <a:r>
              <a:rPr lang="el-GR" sz="1400" dirty="0" smtClean="0">
                <a:sym typeface="Symbol" pitchFamily="18" charset="2"/>
              </a:rPr>
              <a:t>όταν αναμιγνύονται τα αέρια – οδηγεί σε σταθερότερη κατάσταση </a:t>
            </a:r>
          </a:p>
          <a:p>
            <a:pPr marL="0" indent="0" eaLnBrk="1" hangingPunct="1">
              <a:buFontTx/>
              <a:buNone/>
            </a:pPr>
            <a:r>
              <a:rPr lang="el-GR" sz="1400" dirty="0" smtClean="0">
                <a:sym typeface="Symbol" pitchFamily="18" charset="2"/>
              </a:rPr>
              <a:t>(η κατάσταση με την μικρότερη τιμή χημικού δυναμικού είναι η σταθερότερη</a:t>
            </a:r>
            <a:r>
              <a:rPr lang="en-US" sz="1400" dirty="0" smtClean="0">
                <a:sym typeface="Symbol" pitchFamily="18" charset="2"/>
              </a:rPr>
              <a:t> </a:t>
            </a:r>
            <a:r>
              <a:rPr lang="el-GR" sz="1400" dirty="0" smtClean="0">
                <a:sym typeface="Symbol" pitchFamily="18" charset="2"/>
              </a:rPr>
              <a:t> </a:t>
            </a:r>
            <a:r>
              <a:rPr lang="el-GR" sz="1400" dirty="0" err="1" smtClean="0">
                <a:sym typeface="Symbol" pitchFamily="18" charset="2"/>
              </a:rPr>
              <a:t>θερμοδυναμικά</a:t>
            </a:r>
            <a:r>
              <a:rPr lang="el-GR" sz="1400" dirty="0" smtClean="0">
                <a:sym typeface="Symbol" pitchFamily="18" charset="2"/>
              </a:rPr>
              <a:t>)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7" y="1556792"/>
          <a:ext cx="4488349" cy="392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Εξίσωση" r:id="rId3" imgW="2819400" imgH="2463800" progId="Equation.3">
                  <p:embed/>
                </p:oleObj>
              </mc:Choice>
              <mc:Fallback>
                <p:oleObj name="Εξίσωση" r:id="rId3" imgW="2819400" imgH="24638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7" y="1556792"/>
                        <a:ext cx="4488349" cy="3921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Ιδανικά διαλύματα – Νόμος </a:t>
            </a:r>
            <a:r>
              <a:rPr lang="en-US" sz="2400" b="1" dirty="0" err="1" smtClean="0"/>
              <a:t>Raoult</a:t>
            </a:r>
            <a:endParaRPr lang="el-GR" sz="2400" b="1" dirty="0" smtClean="0"/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4182616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Υγρά-Στερεά : σχέση </a:t>
            </a:r>
            <a:r>
              <a:rPr lang="en-US" sz="1800" dirty="0" smtClean="0"/>
              <a:t>P, V </a:t>
            </a:r>
            <a:r>
              <a:rPr lang="el-GR" sz="1800" dirty="0" smtClean="0"/>
              <a:t>περίπλοκη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Υγρό διάλυμα / Ατμός σε ισορροπία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Ορίζουμε αντί μ(</a:t>
            </a:r>
            <a:r>
              <a:rPr lang="en-US" sz="1800" dirty="0" smtClean="0"/>
              <a:t>l) </a:t>
            </a:r>
            <a:r>
              <a:rPr lang="el-GR" sz="1800" dirty="0" smtClean="0"/>
              <a:t>το ίσο του μ</a:t>
            </a:r>
            <a:r>
              <a:rPr lang="en-US" sz="1800" dirty="0" smtClean="0"/>
              <a:t>(g)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Ατμός : ιδανικό αέριο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Υγρή φάση : ένα συστατικό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Τάση ατμών καθαρού υγρού :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i</a:t>
            </a:r>
            <a:r>
              <a:rPr lang="en-US" sz="1800" baseline="30000" dirty="0" smtClean="0">
                <a:sym typeface="Symbol" pitchFamily="18" charset="2"/>
              </a:rPr>
              <a:t>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>
                <a:sym typeface="Symbol" pitchFamily="18" charset="2"/>
              </a:rPr>
              <a:t>Αφαίρεση  εξ.(2)-(1)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sz="1800" dirty="0" smtClean="0">
                <a:sym typeface="Symbol" pitchFamily="18" charset="2"/>
              </a:rPr>
              <a:t>x</a:t>
            </a:r>
            <a:r>
              <a:rPr lang="en-US" sz="1800" baseline="-25000" dirty="0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 pitchFamily="18" charset="2"/>
              </a:rPr>
              <a:t>: γραμμομοριακό κλάσμα του συστατικού-</a:t>
            </a:r>
            <a:r>
              <a:rPr lang="en-US" sz="1800" dirty="0" err="1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 pitchFamily="18" charset="2"/>
              </a:rPr>
              <a:t>στο υγρό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>
                <a:sym typeface="Symbol" pitchFamily="18" charset="2"/>
              </a:rPr>
              <a:t>Νόμος </a:t>
            </a:r>
            <a:r>
              <a:rPr lang="en-US" sz="1800" dirty="0" err="1" smtClean="0">
                <a:sym typeface="Symbol" pitchFamily="18" charset="2"/>
              </a:rPr>
              <a:t>Raoult</a:t>
            </a:r>
            <a:r>
              <a:rPr lang="en-US" sz="1800" dirty="0" smtClean="0">
                <a:sym typeface="Symbol" pitchFamily="18" charset="2"/>
              </a:rPr>
              <a:t> – </a:t>
            </a:r>
            <a:r>
              <a:rPr lang="el-GR" sz="1800" dirty="0" smtClean="0">
                <a:sym typeface="Symbol" pitchFamily="18" charset="2"/>
              </a:rPr>
              <a:t>Ιδανικό διάλυμα</a:t>
            </a:r>
            <a:endParaRPr lang="en-US" sz="1800" dirty="0" smtClean="0">
              <a:sym typeface="Symbol" pitchFamily="18" charset="2"/>
            </a:endParaRPr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1341438"/>
          <a:ext cx="381317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Εξίσωση" r:id="rId3" imgW="1993900" imgH="2108200" progId="Equation.3">
                  <p:embed/>
                </p:oleObj>
              </mc:Choice>
              <mc:Fallback>
                <p:oleObj name="Εξίσωση" r:id="rId3" imgW="1993900" imgH="21082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341438"/>
                        <a:ext cx="3813175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7 - Ευθύγραμμο βέλος σύνδεσης"/>
          <p:cNvCxnSpPr/>
          <p:nvPr/>
        </p:nvCxnSpPr>
        <p:spPr>
          <a:xfrm flipV="1">
            <a:off x="4067944" y="1628800"/>
            <a:ext cx="648072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3347864" y="2564904"/>
            <a:ext cx="144016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Μεταβολές θερμοδυναμικών συναρτήσεων κατά τον σχηματισμό ιδανικού μίγματος</a:t>
            </a: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Σχηματισμός ιδανικού μίγματος : ανάμιξη καθαρών συστατικών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</a:t>
            </a:r>
            <a:r>
              <a:rPr lang="en-US" sz="1800" dirty="0" smtClean="0"/>
              <a:t>G</a:t>
            </a:r>
            <a:r>
              <a:rPr lang="el-GR" sz="1800" baseline="-25000" dirty="0" err="1" smtClean="0"/>
              <a:t>αναμιξ</a:t>
            </a:r>
            <a:r>
              <a:rPr lang="el-GR" sz="1800" baseline="-25000" dirty="0" smtClean="0"/>
              <a:t>..</a:t>
            </a:r>
            <a:r>
              <a:rPr lang="en-US" sz="1800" dirty="0" smtClean="0"/>
              <a:t> &lt; 0 </a:t>
            </a:r>
            <a:r>
              <a:rPr lang="el-GR" sz="1800" dirty="0" smtClean="0"/>
              <a:t>: αυθόρμητο φαινόμενο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Παράγωγος διαφοράς = διαφορά παραγώγων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Ιδανικό διάλυμα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</a:t>
            </a:r>
            <a:r>
              <a:rPr lang="en-US" sz="1800" dirty="0" smtClean="0"/>
              <a:t>G &lt;0, </a:t>
            </a:r>
            <a:r>
              <a:rPr lang="el-GR" sz="1800" dirty="0" smtClean="0"/>
              <a:t>Δ</a:t>
            </a:r>
            <a:r>
              <a:rPr lang="en-US" sz="1800" dirty="0" smtClean="0"/>
              <a:t>S &gt;0, </a:t>
            </a:r>
            <a:r>
              <a:rPr lang="el-GR" sz="1800" dirty="0" smtClean="0"/>
              <a:t>Δ</a:t>
            </a:r>
            <a:r>
              <a:rPr lang="en-US" sz="1800" dirty="0" smtClean="0"/>
              <a:t>V = 0, </a:t>
            </a:r>
            <a:r>
              <a:rPr lang="el-GR" sz="1800" dirty="0" smtClean="0"/>
              <a:t>Δ</a:t>
            </a:r>
            <a:r>
              <a:rPr lang="en-US" sz="1800" dirty="0" smtClean="0"/>
              <a:t>H = 0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Πραγματικό διάλυμα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</a:t>
            </a:r>
            <a:r>
              <a:rPr lang="en-US" sz="1800" dirty="0" smtClean="0"/>
              <a:t>G &lt;0, </a:t>
            </a:r>
            <a:r>
              <a:rPr lang="el-GR" sz="1800" dirty="0" smtClean="0"/>
              <a:t>Δ</a:t>
            </a:r>
            <a:r>
              <a:rPr lang="en-US" sz="1800" dirty="0" smtClean="0"/>
              <a:t>S &gt;0, </a:t>
            </a:r>
            <a:r>
              <a:rPr lang="el-GR" sz="1800" dirty="0" smtClean="0"/>
              <a:t>Δ</a:t>
            </a:r>
            <a:r>
              <a:rPr lang="en-US" sz="1800" dirty="0" smtClean="0"/>
              <a:t>V </a:t>
            </a:r>
            <a:r>
              <a:rPr lang="en-US" sz="1800" dirty="0" smtClean="0">
                <a:cs typeface="Arial" charset="0"/>
              </a:rPr>
              <a:t>≠</a:t>
            </a:r>
            <a:r>
              <a:rPr lang="en-US" sz="1800" dirty="0" smtClean="0"/>
              <a:t> 0, </a:t>
            </a:r>
            <a:r>
              <a:rPr lang="el-GR" sz="1800" dirty="0" smtClean="0"/>
              <a:t>Δ</a:t>
            </a:r>
            <a:r>
              <a:rPr lang="en-US" sz="1800" dirty="0" smtClean="0"/>
              <a:t>H </a:t>
            </a:r>
            <a:r>
              <a:rPr lang="en-US" sz="1800" dirty="0" smtClean="0">
                <a:cs typeface="Arial" charset="0"/>
              </a:rPr>
              <a:t>≠</a:t>
            </a:r>
            <a:r>
              <a:rPr lang="en-US" sz="1800" dirty="0" smtClean="0"/>
              <a:t> 0</a:t>
            </a:r>
            <a:endParaRPr lang="el-GR" sz="1800" dirty="0" smtClean="0"/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800" dirty="0" smtClean="0"/>
              <a:t>Δ</a:t>
            </a:r>
            <a:r>
              <a:rPr lang="en-US" sz="1800" dirty="0" smtClean="0"/>
              <a:t>H </a:t>
            </a:r>
            <a:r>
              <a:rPr lang="en-US" sz="1800" dirty="0" smtClean="0">
                <a:cs typeface="Arial" charset="0"/>
              </a:rPr>
              <a:t>≠</a:t>
            </a:r>
            <a:r>
              <a:rPr lang="en-US" sz="1800" dirty="0" smtClean="0"/>
              <a:t> 0</a:t>
            </a:r>
            <a:r>
              <a:rPr lang="el-GR" sz="1800" dirty="0" smtClean="0"/>
              <a:t> : </a:t>
            </a:r>
            <a:r>
              <a:rPr lang="el-GR" sz="1800" dirty="0" err="1" smtClean="0"/>
              <a:t>ενδόθερμες</a:t>
            </a:r>
            <a:r>
              <a:rPr lang="el-GR" sz="1800" dirty="0" smtClean="0"/>
              <a:t> / εξώθερμες</a:t>
            </a:r>
          </a:p>
        </p:txBody>
      </p:sp>
      <p:graphicFrame>
        <p:nvGraphicFramePr>
          <p:cNvPr id="1536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140200" y="1341438"/>
          <a:ext cx="47529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Εξίσωση" r:id="rId3" imgW="2844800" imgH="2844800" progId="Equation.3">
                  <p:embed/>
                </p:oleObj>
              </mc:Choice>
              <mc:Fallback>
                <p:oleObj name="Εξίσωση" r:id="rId3" imgW="2844800" imgH="28448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341438"/>
                        <a:ext cx="4752975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Ισορροπίες ιδανικού διαλύματος με άλλη φάση </a:t>
            </a:r>
            <a:br>
              <a:rPr lang="el-GR" sz="2400" b="1" dirty="0" smtClean="0"/>
            </a:br>
            <a:r>
              <a:rPr lang="el-GR" sz="2400" b="1" dirty="0" smtClean="0"/>
              <a:t>από καθαρό διαλύτη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6792"/>
            <a:ext cx="8135938" cy="396044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l-GR" sz="1800" dirty="0" smtClean="0"/>
              <a:t>Διάλυμα δύο συστατικών σε ισορροπία </a:t>
            </a:r>
          </a:p>
          <a:p>
            <a:pPr marL="533400" indent="-533400" eaLnBrk="1" hangingPunct="1">
              <a:buFontTx/>
              <a:buNone/>
            </a:pPr>
            <a:r>
              <a:rPr lang="el-GR" sz="1800" dirty="0" smtClean="0"/>
              <a:t>Δεύτερο συστατικό μόνο στην υγρή φάση</a:t>
            </a:r>
          </a:p>
          <a:p>
            <a:pPr marL="533400" indent="-533400" eaLnBrk="1" hangingPunct="1">
              <a:buFontTx/>
              <a:buNone/>
            </a:pPr>
            <a:r>
              <a:rPr lang="el-GR" sz="1800" dirty="0" smtClean="0"/>
              <a:t>1 : διαλύτης</a:t>
            </a:r>
          </a:p>
          <a:p>
            <a:pPr marL="533400" indent="-533400" eaLnBrk="1" hangingPunct="1">
              <a:buFontTx/>
              <a:buNone/>
            </a:pPr>
            <a:r>
              <a:rPr lang="el-GR" sz="1800" dirty="0" smtClean="0"/>
              <a:t>2 : διαλυμένη ένωση</a:t>
            </a:r>
          </a:p>
          <a:p>
            <a:pPr marL="533400" indent="-533400" eaLnBrk="1" hangingPunct="1">
              <a:buFontTx/>
              <a:buNone/>
            </a:pPr>
            <a:r>
              <a:rPr lang="el-GR" sz="1800" dirty="0" smtClean="0"/>
              <a:t>Ισορροπίες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l-GR" sz="1800" dirty="0" smtClean="0"/>
              <a:t>Υγρό διάλυμα – αέρια φάση από καθαρό διαλύτη</a:t>
            </a:r>
            <a:r>
              <a:rPr lang="en-US" sz="1800" dirty="0" smtClean="0"/>
              <a:t> (</a:t>
            </a:r>
            <a:r>
              <a:rPr lang="el-GR" sz="1800" dirty="0" smtClean="0"/>
              <a:t>μείωση τάσης ατμών διαλύματος, ανύψωση του σημείου ζέσεως)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l-GR" sz="1800" dirty="0" smtClean="0"/>
              <a:t>Υγρό διάλυμα – στερεή φάση από καθαρό διαλύτη (ταπείνωση του σημείου πήξεως)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l-GR" sz="1800" dirty="0" smtClean="0"/>
              <a:t>Υγρό διάλυμα – υγρή φάση από καθαρό διαλύτη (ώσμωση, ωσμωτική πίεση)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09148"/>
            <a:ext cx="5832648" cy="138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Ιδανικό διάλυμα σε ισορροπία με αέριο καθαρό διαλύτη (1)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4608190" cy="453650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Διαλυμένη ένωση : αμελητέα τάση ατμών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 τάση ατμών του διαλύματος οφείλεται μόνο στον διαλύτη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Ιδανικό διάλυμα : νόμος </a:t>
            </a:r>
            <a:r>
              <a:rPr lang="en-US" sz="1800" dirty="0" err="1" smtClean="0"/>
              <a:t>Raoult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Σχετική ελάττωση τάσης ατμών ισούται με το γραμμομοριακό κλάσμα της διαλυμένης ένωσης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600" dirty="0" smtClean="0"/>
              <a:t>Μέθοδος για τον προσδιορισμό ΜΒ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600" dirty="0" smtClean="0"/>
              <a:t>Προϋποθέσεις μεθόδου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600" dirty="0" smtClean="0"/>
              <a:t>Α) μη-πτητική ένωση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600" dirty="0" smtClean="0"/>
              <a:t>Β) διατήρηση μοριακή μορφής (</a:t>
            </a:r>
            <a:r>
              <a:rPr lang="el-GR" sz="1600" dirty="0" err="1" smtClean="0"/>
              <a:t>αδιάστατη</a:t>
            </a:r>
            <a:r>
              <a:rPr lang="el-GR" sz="1600" dirty="0" smtClean="0"/>
              <a:t>, μη-</a:t>
            </a:r>
            <a:r>
              <a:rPr lang="el-GR" sz="1600" dirty="0" err="1" smtClean="0"/>
              <a:t>πολυμεριζόμενη,</a:t>
            </a:r>
            <a:r>
              <a:rPr lang="el-GR" sz="1600" dirty="0" smtClean="0"/>
              <a:t> μη-αντίδραση με τον διαλύτη)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1600" dirty="0" smtClean="0"/>
              <a:t>Γ) μετρήσιμη τιμή Δ</a:t>
            </a:r>
            <a:r>
              <a:rPr lang="en-US" sz="1600" dirty="0" smtClean="0"/>
              <a:t>P </a:t>
            </a:r>
            <a:r>
              <a:rPr lang="el-GR" sz="1600" dirty="0" smtClean="0"/>
              <a:t>(περιορισμός ΜΒ, μεγάλο ΜΒ </a:t>
            </a:r>
            <a:r>
              <a:rPr lang="el-GR" sz="1600" dirty="0" smtClean="0">
                <a:sym typeface="Symbol"/>
              </a:rPr>
              <a:t> μείωση Δ</a:t>
            </a:r>
            <a:r>
              <a:rPr lang="en-US" sz="1600" dirty="0" smtClean="0">
                <a:sym typeface="Symbol"/>
              </a:rPr>
              <a:t>P)</a:t>
            </a:r>
            <a:r>
              <a:rPr lang="el-GR" sz="1600" dirty="0" smtClean="0"/>
              <a:t> </a:t>
            </a:r>
          </a:p>
        </p:txBody>
      </p:sp>
      <p:graphicFrame>
        <p:nvGraphicFramePr>
          <p:cNvPr id="1638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6136" y="2132856"/>
          <a:ext cx="27368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Εξίσωση" r:id="rId3" imgW="1371600" imgH="711200" progId="Equation.3">
                  <p:embed/>
                </p:oleObj>
              </mc:Choice>
              <mc:Fallback>
                <p:oleObj name="Εξίσωση" r:id="rId3" imgW="1371600" imgH="7112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132856"/>
                        <a:ext cx="273685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Ανύψωση του σημείου ζέσεως – ταπείνωση του σημείου πήξεως (θερμοδυναμική εξήγηση)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164288" y="24928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x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 &lt; 1</a:t>
            </a:r>
            <a:r>
              <a:rPr lang="el-GR" dirty="0" smtClean="0">
                <a:sym typeface="Symbol" pitchFamily="18" charset="2"/>
              </a:rPr>
              <a:t> </a:t>
            </a:r>
            <a:r>
              <a:rPr lang="el-GR" dirty="0" smtClean="0">
                <a:sym typeface="Symbol"/>
              </a:rPr>
              <a:t> </a:t>
            </a:r>
            <a:r>
              <a:rPr lang="en-US" dirty="0" err="1" smtClean="0">
                <a:sym typeface="Symbol" pitchFamily="18" charset="2"/>
              </a:rPr>
              <a:t>lnx</a:t>
            </a:r>
            <a:r>
              <a:rPr lang="en-US" baseline="-25000" dirty="0" err="1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/>
              </a:rPr>
              <a:t>&lt; 0</a:t>
            </a:r>
            <a:endParaRPr lang="el-GR"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7092280" y="2996952"/>
          <a:ext cx="1919091" cy="69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Εξίσωση" r:id="rId3" imgW="1333500" imgH="482600" progId="Equation.3">
                  <p:embed/>
                </p:oleObj>
              </mc:Choice>
              <mc:Fallback>
                <p:oleObj name="Εξίσωση" r:id="rId3" imgW="1333500" imgH="482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2996952"/>
                        <a:ext cx="1919091" cy="694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66386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Ιδανικό διάλυμα σε ισορροπία με αέριο καθαρό διαλύτη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7338"/>
            <a:ext cx="4896172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Ζεσεοσκοπία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Συσχέτιση ανύψωσης σημείου ζέσεως και συγκέντρωσης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</a:t>
            </a:r>
            <a:r>
              <a:rPr lang="en-US" sz="1800" baseline="-25000" dirty="0" smtClean="0"/>
              <a:t>b</a:t>
            </a:r>
            <a:r>
              <a:rPr lang="en-US" sz="1800" dirty="0" smtClean="0"/>
              <a:t> </a:t>
            </a:r>
            <a:r>
              <a:rPr lang="el-GR" sz="1800" dirty="0" smtClean="0"/>
              <a:t>: σταθερά γραμμομοριακής ανύψωσης σημείου ζέσεως ή </a:t>
            </a:r>
            <a:r>
              <a:rPr lang="el-GR" sz="1800" dirty="0" err="1" smtClean="0"/>
              <a:t>ζεσεοσκοπική</a:t>
            </a:r>
            <a:r>
              <a:rPr lang="el-GR" sz="1800" dirty="0" smtClean="0"/>
              <a:t> σταθερά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Εξαρτάται μόνο από τις ιδιότητες του διαλύτη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Προϋποθέσεις για την ύπαρξη μόνο της μοριακής μορφής της ένωσης (διάσταση, σύζευξη, πολυμερισμός, αντίδραση με τον διαλύτη)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Μοριακού βάρους – περιορισμοί (μεγάλο ΜΒ </a:t>
            </a:r>
            <a:r>
              <a:rPr lang="el-GR" sz="1800" dirty="0" smtClean="0">
                <a:sym typeface="Symbol"/>
              </a:rPr>
              <a:t> </a:t>
            </a:r>
            <a:r>
              <a:rPr lang="el-GR" sz="1800" dirty="0" smtClean="0"/>
              <a:t>μικρό ΔΤ)</a:t>
            </a:r>
          </a:p>
        </p:txBody>
      </p:sp>
      <p:graphicFrame>
        <p:nvGraphicFramePr>
          <p:cNvPr id="1741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651500" y="1628775"/>
          <a:ext cx="21844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Εξίσωση" r:id="rId3" imgW="1155700" imgH="1676400" progId="Equation.3">
                  <p:embed/>
                </p:oleObj>
              </mc:Choice>
              <mc:Fallback>
                <p:oleObj name="Εξίσωση" r:id="rId3" imgW="1155700" imgH="16764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628775"/>
                        <a:ext cx="2184400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Ιδανικό διάλυμα σε ισορροπία με στερεό καθαρό διαλύτη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4896544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Κρυοσκοπία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Αμελητέα διαλυτότητα της διαλυμένης ουσίας στον στερεό διαλύτη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Συσχέτιση ταπείνωσης σημείου ζέσεως και συγκέντρωσης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</a:t>
            </a:r>
            <a:r>
              <a:rPr lang="en-US" sz="1800" baseline="-25000" dirty="0" smtClean="0"/>
              <a:t>f</a:t>
            </a:r>
            <a:r>
              <a:rPr lang="en-US" sz="1800" dirty="0" smtClean="0"/>
              <a:t> </a:t>
            </a:r>
            <a:r>
              <a:rPr lang="el-GR" sz="1800" dirty="0" smtClean="0"/>
              <a:t>: σταθερά γραμμομοριακής ταπείνωσης σημείου ζέσεως ή κρυοσκοπική σταθερά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Εξαρτάται μόνο από τις ιδιότητες του διαλύτη</a:t>
            </a:r>
          </a:p>
          <a:p>
            <a:pPr marL="0" indent="0" eaLnBrk="1" hangingPunct="1">
              <a:buNone/>
            </a:pPr>
            <a:r>
              <a:rPr lang="el-GR" sz="1800" dirty="0" smtClean="0"/>
              <a:t>Προϋποθέσεις για την ύπαρξη μόνο της μοριακής μορφής της ένωσης (διάσταση, σύζευξη, πολυμερισμός, αντίδραση με τον διαλύτη)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Μοριακού βάρους – περιορισμοί (μεγάλο ΜΒ </a:t>
            </a:r>
            <a:r>
              <a:rPr lang="el-GR" sz="1800" dirty="0" smtClean="0">
                <a:sym typeface="Symbol"/>
              </a:rPr>
              <a:t> </a:t>
            </a:r>
            <a:r>
              <a:rPr lang="el-GR" sz="1800" dirty="0" smtClean="0"/>
              <a:t>μικρό ΔΤ)</a:t>
            </a:r>
          </a:p>
        </p:txBody>
      </p:sp>
      <p:graphicFrame>
        <p:nvGraphicFramePr>
          <p:cNvPr id="1843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625" y="1916113"/>
          <a:ext cx="2333625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Εξίσωση" r:id="rId3" imgW="1155700" imgH="1676400" progId="Equation.3">
                  <p:embed/>
                </p:oleObj>
              </mc:Choice>
              <mc:Fallback>
                <p:oleObj name="Εξίσωση" r:id="rId3" imgW="1155700" imgH="16764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16113"/>
                        <a:ext cx="2333625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Ιδανικό διάλυμα σε ισορροπία με υγρό καθαρό διαλύτη</a:t>
            </a:r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608512" cy="4929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err="1" smtClean="0"/>
              <a:t>Ημιπερατή</a:t>
            </a:r>
            <a:r>
              <a:rPr lang="el-GR" sz="1800" dirty="0" smtClean="0"/>
              <a:t> μεμβράνη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Διάλυμα – Καθαρός διαλύτης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Ροή από τον διαλύτη στο διάλυμα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Ισορροπία : εξίσωση χημικών δυναμικών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Διάλυμα : αύξηση του χημ. Δυναμικού λόγω αύξησης της πίεσης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Ώσμωση – ωσμωτική πίεση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Αραιό διάλυμα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Όγκος διαλύματος = </a:t>
            </a:r>
            <a:r>
              <a:rPr lang="en-US" sz="1800" dirty="0" smtClean="0"/>
              <a:t>V</a:t>
            </a:r>
            <a:r>
              <a:rPr lang="en-US" sz="1800" baseline="-25000" dirty="0" smtClean="0"/>
              <a:t>m1</a:t>
            </a:r>
            <a:r>
              <a:rPr lang="en-US" sz="1800" dirty="0" smtClean="0"/>
              <a:t>*n</a:t>
            </a:r>
            <a:r>
              <a:rPr lang="en-US" sz="1800" baseline="-25000" dirty="0" smtClean="0"/>
              <a:t>1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Νόμος </a:t>
            </a:r>
            <a:r>
              <a:rPr lang="en-US" sz="1800" dirty="0" err="1" smtClean="0"/>
              <a:t>Van’t</a:t>
            </a:r>
            <a:r>
              <a:rPr lang="en-US" sz="1800" dirty="0" smtClean="0"/>
              <a:t> Hoff</a:t>
            </a:r>
            <a:r>
              <a:rPr lang="el-GR" sz="1800" dirty="0" smtClean="0"/>
              <a:t> </a:t>
            </a:r>
            <a:r>
              <a:rPr lang="el-GR" sz="1600" dirty="0" smtClean="0"/>
              <a:t>(αραιά διαλύματα)</a:t>
            </a:r>
            <a:endParaRPr lang="en-US" sz="16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μοριακού βάρους – τεχνικοί περιορισμοί </a:t>
            </a:r>
            <a:r>
              <a:rPr lang="el-GR" sz="1400" dirty="0" smtClean="0"/>
              <a:t>(μεγάλος χρόνος ισορροπίας, μικρή μεταβολή της ωσμωτικής πίεσης)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Σταθερές Δ</a:t>
            </a:r>
            <a:r>
              <a:rPr lang="en-US" sz="1800" dirty="0" smtClean="0"/>
              <a:t>H, T</a:t>
            </a:r>
            <a:r>
              <a:rPr lang="en-US" sz="1800" baseline="30000" dirty="0" smtClean="0">
                <a:sym typeface="Symbol" pitchFamily="18" charset="2"/>
              </a:rPr>
              <a:t>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 pitchFamily="18" charset="2"/>
              </a:rPr>
              <a:t>και </a:t>
            </a:r>
            <a:r>
              <a:rPr lang="en-US" sz="1800" dirty="0" smtClean="0">
                <a:sym typeface="Symbol" pitchFamily="18" charset="2"/>
              </a:rPr>
              <a:t>V</a:t>
            </a:r>
            <a:r>
              <a:rPr lang="en-US" sz="1800" baseline="-25000" dirty="0" smtClean="0">
                <a:sym typeface="Symbol" pitchFamily="18" charset="2"/>
              </a:rPr>
              <a:t>m1</a:t>
            </a:r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sz="1800" dirty="0" smtClean="0">
              <a:sym typeface="Symbol" pitchFamily="18" charset="2"/>
            </a:endParaRPr>
          </a:p>
        </p:txBody>
      </p:sp>
      <p:graphicFrame>
        <p:nvGraphicFramePr>
          <p:cNvPr id="1945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48263" y="3357563"/>
          <a:ext cx="345757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Εξίσωση" r:id="rId3" imgW="2120900" imgH="1828800" progId="Equation.3">
                  <p:embed/>
                </p:oleObj>
              </mc:Choice>
              <mc:Fallback>
                <p:oleObj name="Εξίσωση" r:id="rId3" imgW="2120900" imgH="18288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357563"/>
                        <a:ext cx="3457575" cy="298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836613"/>
            <a:ext cx="3673475" cy="2576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74639"/>
            <a:ext cx="8856984" cy="778098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Ισορροπίες μεταξύ υγρής και αέριας φάσεως με δύο συστατικά (1)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4038600" cy="27352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Ισορροπία υγρού-ατμού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Διαγράμματα πίεσης-σύστασης σε σταθερή θερμοκρασία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Υγρό διάλυμα δύο συστατικών – ανάμιξη σε οποιαδήποτε αναλογία και τα δύο πτητικά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Νόμος </a:t>
            </a:r>
            <a:r>
              <a:rPr lang="en-US" sz="1800" dirty="0" err="1" smtClean="0"/>
              <a:t>Raoult</a:t>
            </a:r>
            <a:r>
              <a:rPr lang="en-US" sz="1800" dirty="0" smtClean="0"/>
              <a:t> </a:t>
            </a:r>
            <a:r>
              <a:rPr lang="el-GR" sz="1800" dirty="0" smtClean="0"/>
              <a:t>για κάθε συστατικό σε όλη την περιοχή συγκεντρώσεων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P </a:t>
            </a:r>
            <a:r>
              <a:rPr lang="el-GR" sz="1800" dirty="0" smtClean="0"/>
              <a:t>: γραμμική συνάρτηση των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x</a:t>
            </a:r>
            <a:r>
              <a:rPr lang="el-GR" sz="1800" baseline="-25000" dirty="0" smtClean="0"/>
              <a:t>2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graphicFrame>
        <p:nvGraphicFramePr>
          <p:cNvPr id="2048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536" y="3861048"/>
          <a:ext cx="2900362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Εξίσωση" r:id="rId3" imgW="1739900" imgH="1473200" progId="Equation.3">
                  <p:embed/>
                </p:oleObj>
              </mc:Choice>
              <mc:Fallback>
                <p:oleObj name="Εξίσωση" r:id="rId3" imgW="1739900" imgH="14732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861048"/>
                        <a:ext cx="2900362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0050" y="1268760"/>
            <a:ext cx="49339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Ισορροπίες μεταξύ υγρής και αέριας φάσεως με δύο συστατικά (2)</a:t>
            </a:r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8137525" cy="1800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Σύσταση ατμού (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’, 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’</a:t>
            </a:r>
            <a:r>
              <a:rPr lang="el-GR" sz="1800" dirty="0" smtClean="0"/>
              <a:t>) για ορισμένη σύσταση υγρού (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Ίδια σύσταση ατμού για ίσες τάσεις ατμού (περίπτωση </a:t>
            </a:r>
            <a:r>
              <a:rPr lang="en-US" sz="1800" dirty="0" smtClean="0"/>
              <a:t>a)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Αναλογία συστατικού 1 στον ατμό μικρότερη από το υγρό (περίπτωση </a:t>
            </a:r>
            <a:r>
              <a:rPr lang="en-US" sz="1800" dirty="0" smtClean="0"/>
              <a:t>b)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Αναλογία συστατικού 1 στον ατμό μεγαλύτερη από το υγρό (περίπτωση </a:t>
            </a:r>
            <a:r>
              <a:rPr lang="en-US" sz="1800" dirty="0" smtClean="0"/>
              <a:t>c)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Η σχέση </a:t>
            </a:r>
            <a:r>
              <a:rPr lang="en-US" sz="1800" b="1" dirty="0" smtClean="0"/>
              <a:t>P </a:t>
            </a:r>
            <a:r>
              <a:rPr lang="el-GR" sz="1800" b="1" dirty="0" smtClean="0"/>
              <a:t>και </a:t>
            </a:r>
            <a:r>
              <a:rPr lang="en-US" sz="1800" b="1" dirty="0" smtClean="0"/>
              <a:t>x</a:t>
            </a:r>
            <a:r>
              <a:rPr lang="en-US" sz="1800" b="1" baseline="30000" dirty="0" smtClean="0"/>
              <a:t>’</a:t>
            </a:r>
            <a:r>
              <a:rPr lang="en-US" sz="1800" b="1" baseline="-25000" dirty="0" smtClean="0"/>
              <a:t>2</a:t>
            </a:r>
            <a:r>
              <a:rPr lang="en-US" sz="1800" b="1" dirty="0" smtClean="0"/>
              <a:t> </a:t>
            </a:r>
            <a:r>
              <a:rPr lang="el-GR" sz="1800" b="1" dirty="0" smtClean="0"/>
              <a:t>δεν είναι γραμμική</a:t>
            </a:r>
            <a:endParaRPr lang="el-GR" sz="1800" dirty="0" smtClean="0"/>
          </a:p>
        </p:txBody>
      </p:sp>
      <p:graphicFrame>
        <p:nvGraphicFramePr>
          <p:cNvPr id="2150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8024" y="3284984"/>
          <a:ext cx="388778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Εξίσωση" r:id="rId3" imgW="2197100" imgH="1168400" progId="Equation.3">
                  <p:embed/>
                </p:oleObj>
              </mc:Choice>
              <mc:Fallback>
                <p:oleObj name="Εξίσωση" r:id="rId3" imgW="2197100" imgH="1168400" progId="Equation.3">
                  <p:embed/>
                  <p:pic>
                    <p:nvPicPr>
                      <p:cNvPr id="0" name="Picture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284984"/>
                        <a:ext cx="3887787" cy="206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3501008"/>
          <a:ext cx="375285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Εξίσωση" r:id="rId5" imgW="2133600" imgH="914400" progId="Equation.3">
                  <p:embed/>
                </p:oleObj>
              </mc:Choice>
              <mc:Fallback>
                <p:oleObj name="Εξίσωση" r:id="rId5" imgW="2133600" imgH="9144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01008"/>
                        <a:ext cx="375285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b="1" dirty="0" smtClean="0"/>
              <a:t>Ισορροπίες μεταξύ υγρής και αέριας φάσεως με δύο συστατικά (3)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038600" cy="355699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dirty="0" smtClean="0"/>
              <a:t>P </a:t>
            </a:r>
            <a:r>
              <a:rPr lang="el-GR" sz="1800" dirty="0" smtClean="0"/>
              <a:t>έναντι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l-GR" sz="1800" dirty="0" smtClean="0"/>
              <a:t>και </a:t>
            </a:r>
            <a:r>
              <a:rPr lang="en-US" sz="1800" dirty="0" smtClean="0"/>
              <a:t>x</a:t>
            </a:r>
            <a:r>
              <a:rPr lang="en-US" sz="1800" baseline="30000" dirty="0" smtClean="0"/>
              <a:t>’</a:t>
            </a:r>
            <a:r>
              <a:rPr lang="en-US" sz="1800" baseline="-25000" dirty="0" smtClean="0"/>
              <a:t>2</a:t>
            </a:r>
            <a:endParaRPr lang="el-GR" sz="1800" baseline="-25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Σταθερή θερμοκρασία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 : σύσταση υγρού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 : σύσταση ατμού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Περιοχές υγρού, ατμού και ατμού-υγρού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Σχετικές ποσότητες ατμού-υγρού : κανόνας μοχλού </a:t>
            </a:r>
          </a:p>
          <a:p>
            <a:pPr marL="0" indent="0" algn="ctr" eaLnBrk="1" hangingPunct="1">
              <a:buFontTx/>
              <a:buNone/>
            </a:pPr>
            <a:r>
              <a:rPr lang="en-US" sz="1800" dirty="0" smtClean="0"/>
              <a:t>n(l)/n(g) = OA/OY</a:t>
            </a:r>
            <a:endParaRPr lang="el-GR" sz="1800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63045" cy="437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000" b="1" dirty="0" smtClean="0"/>
              <a:t>Ισορροπίες μεταξύ υγρής και αέριας φάσεως με δύο συστατικά (</a:t>
            </a:r>
            <a:r>
              <a:rPr lang="en-US" sz="2000" b="1" dirty="0" smtClean="0"/>
              <a:t>4</a:t>
            </a:r>
            <a:r>
              <a:rPr lang="el-GR" sz="2000" b="1" dirty="0" smtClean="0"/>
              <a:t>)</a:t>
            </a: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8424936" cy="504056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Διαγράμματα θερμοκρασίας – σύστασης σε σταθερή πίεση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312941" cy="50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b="1" dirty="0" smtClean="0"/>
              <a:t>Ισορροπίες μεταξύ υγρής και αέριας φάσεως με δύο συστατικά (5)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8352928" cy="4104456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Διαγράμματα θερμοκρασίας – σύστασης σε σταθερή πίεση</a:t>
            </a:r>
          </a:p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Σταθερή πίεση, </a:t>
            </a:r>
            <a:r>
              <a:rPr lang="en-US" sz="1800" dirty="0" smtClean="0"/>
              <a:t>T = T(x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</a:t>
            </a:r>
            <a:r>
              <a:rPr lang="el-GR" sz="1800" dirty="0" smtClean="0"/>
              <a:t>και </a:t>
            </a:r>
            <a:r>
              <a:rPr lang="en-US" sz="1800" dirty="0" smtClean="0"/>
              <a:t>T = T(x</a:t>
            </a:r>
            <a:r>
              <a:rPr lang="en-US" sz="1800" baseline="30000" dirty="0" smtClean="0"/>
              <a:t>’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Εξίσωση </a:t>
            </a:r>
            <a:r>
              <a:rPr lang="en-US" sz="1800" dirty="0" err="1" smtClean="0"/>
              <a:t>Clausius-Clapeyron</a:t>
            </a:r>
            <a:r>
              <a:rPr lang="el-GR" sz="1800" dirty="0" smtClean="0"/>
              <a:t> : περίπλοκες εξισώσεις</a:t>
            </a:r>
          </a:p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Διαγράμματα θερμοκρασίας – σύστασης από πειραματικά δεδομένα</a:t>
            </a:r>
          </a:p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Μη γραμμικές : τάση ατμών δεν είναι γραμμική συνάρτηση του σημείου ζέσεως</a:t>
            </a:r>
          </a:p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Αναστροφή περιοχών</a:t>
            </a:r>
            <a:endParaRPr lang="en-US" sz="1800" dirty="0" smtClean="0"/>
          </a:p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Ευκολότερη μεταβολή της θερμοκρασίας σε σχέση με την πίεση</a:t>
            </a:r>
          </a:p>
          <a:p>
            <a:pPr marL="0" indent="0" eaLnBrk="1" hangingPunct="1">
              <a:spcBef>
                <a:spcPts val="900"/>
              </a:spcBef>
              <a:buFontTx/>
              <a:buNone/>
            </a:pPr>
            <a:r>
              <a:rPr lang="el-GR" sz="1800" dirty="0" smtClean="0"/>
              <a:t>Μεταβολές καταστάσεων κατά την αύξηση της θερμοκρασίας σε σταθερή πίεση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(Ο </a:t>
            </a:r>
            <a:r>
              <a:rPr lang="el-GR" sz="1800" dirty="0" smtClean="0">
                <a:sym typeface="Symbol" pitchFamily="18" charset="2"/>
              </a:rPr>
              <a:t> Ο’  Ο’’)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296375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sz="2000" dirty="0"/>
          </a:p>
          <a:p>
            <a:pPr eaLnBrk="1" hangingPunct="1">
              <a:buFontTx/>
              <a:buNone/>
            </a:pPr>
            <a:endParaRPr lang="el-GR" sz="3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17399" y="184482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Βασικοί στόχοι είναι η παρουσίαση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Α) των διαγραμμάτων φάσεων ενός συστατικού και των μεταβολών που γίνονται κατά την αλλαγή φάσης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Β) των ισορροπίων σε μίγματα δύο συστατικών που συνυπάρχουν σε υγρά και στερεά μίγματα </a:t>
            </a:r>
          </a:p>
        </p:txBody>
      </p:sp>
    </p:spTree>
    <p:extLst>
      <p:ext uri="{BB962C8B-B14F-4D97-AF65-F5344CB8AC3E}">
        <p14:creationId xmlns:p14="http://schemas.microsoft.com/office/powerpoint/2010/main" val="2533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Κλασματική Απόσταξη (1)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19802" y="5856984"/>
            <a:ext cx="8281615" cy="72008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b="1" dirty="0" smtClean="0"/>
              <a:t>Απλή απόσταξη</a:t>
            </a:r>
            <a:r>
              <a:rPr lang="el-GR" sz="1800" dirty="0" smtClean="0"/>
              <a:t> – Ολική επαναρροή </a:t>
            </a:r>
            <a:r>
              <a:rPr lang="el-GR" sz="1600" dirty="0" smtClean="0"/>
              <a:t>(θέρμανση σε φιάλη με κάθετο ψυκτήρα)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Διατάραξη συστήματος με την απομάκρυνση ποσότητας αποστάγματος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37" y="980728"/>
            <a:ext cx="6081877" cy="491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Κλασματική Απόσταξη (2)</a:t>
            </a:r>
          </a:p>
        </p:txBody>
      </p:sp>
      <p:pic>
        <p:nvPicPr>
          <p:cNvPr id="41989" name="Picture 2" descr="http://2.bp.blogspot.com/_z5Td124U9Ic/R6yNElJ9wtI/AAAAAAAAASU/g4qnzuTaYRY/s400/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3810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644008" y="5016058"/>
            <a:ext cx="3888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Απλή απόσταξη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Ολική απομάκρυνση αποστάγματος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Πειραματική διάταξη</a:t>
            </a:r>
            <a:endParaRPr lang="el-G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27672"/>
            <a:ext cx="3817566" cy="29645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1800" dirty="0"/>
              <a:t>Διαδοχικές αποστάξεις : εμπλουτισμός αποστάγματος – αύξηση </a:t>
            </a:r>
            <a:r>
              <a:rPr lang="el-GR" sz="1800" dirty="0" smtClean="0"/>
              <a:t>θερμοκρασίας</a:t>
            </a:r>
            <a:r>
              <a:rPr lang="en-US" sz="1800" dirty="0" smtClean="0"/>
              <a:t> </a:t>
            </a:r>
            <a:r>
              <a:rPr lang="el-GR" sz="1800" dirty="0"/>
              <a:t>βρασμού</a:t>
            </a:r>
          </a:p>
          <a:p>
            <a:pPr marL="0" indent="0" eaLnBrk="1" hangingPunct="1">
              <a:buFontTx/>
              <a:buNone/>
            </a:pPr>
            <a:endParaRPr lang="el-GR" sz="1800" b="1" dirty="0" smtClean="0"/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Κλασματική απόσταξη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Απόσταξη σε κλασματική στήλη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Ισοδύναμη με αριθμό διαδοχικών αποστάξεων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Συμπυκνώσεις – Εξατμίσεις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Κλασματική Απόσταξη (3)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1268413"/>
            <a:ext cx="5617319" cy="4857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Κλασματική στήλη - </a:t>
            </a:r>
            <a:r>
              <a:rPr lang="el-GR" sz="1800" dirty="0" err="1" smtClean="0"/>
              <a:t>πληρωτικό</a:t>
            </a:r>
            <a:r>
              <a:rPr lang="el-GR" sz="1800" dirty="0" smtClean="0"/>
              <a:t> υλικό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(έλικες γυαλιού, θραύσματα γυαλιού, υάλινα σφαιρίδια, </a:t>
            </a:r>
            <a:r>
              <a:rPr lang="el-GR" sz="1600" dirty="0" err="1" smtClean="0"/>
              <a:t>κ.λ</a:t>
            </a:r>
            <a:r>
              <a:rPr lang="el-GR" sz="1600" dirty="0" smtClean="0"/>
              <a:t>.)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Απόδοση κλασματικής στήλης : αριθμό θεωρητικών πλακών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Θεωρητική Πλάκα : </a:t>
            </a:r>
            <a:r>
              <a:rPr lang="el-GR" sz="1800" dirty="0" smtClean="0"/>
              <a:t>ισοδύναμη με απλή απόσταξη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n-US" sz="1800" dirty="0" smtClean="0"/>
              <a:t>HETP</a:t>
            </a:r>
            <a:r>
              <a:rPr lang="el-GR" sz="1800" dirty="0" smtClean="0"/>
              <a:t> : ύψος ισοδύναμο προς μια θεωρητική πλάκα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‘</a:t>
            </a:r>
            <a:r>
              <a:rPr lang="el-GR" sz="1800" dirty="0" err="1" smtClean="0"/>
              <a:t>Υψος</a:t>
            </a:r>
            <a:r>
              <a:rPr lang="el-GR" sz="1800" dirty="0" smtClean="0"/>
              <a:t> στήλης / αριθμού θεωρητικών πλακών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Αύξηση της περιεκτικότητας του λιγότερου πτητικού συστατικού </a:t>
            </a:r>
            <a:r>
              <a:rPr lang="el-GR" sz="1800" dirty="0" smtClean="0">
                <a:sym typeface="Symbol" pitchFamily="18" charset="2"/>
              </a:rPr>
              <a:t> αύξηση θερμοκρασίας βρασμού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el-GR" sz="1600" dirty="0" smtClean="0"/>
              <a:t>Διαχωρισμός υγρών με μικρή διαφορά σημείου βρασμού (βενζόλιο – τολουόλιο)</a:t>
            </a:r>
          </a:p>
          <a:p>
            <a:pPr marL="0" indent="0" eaLnBrk="1" hangingPunct="1">
              <a:buFontTx/>
              <a:buNone/>
            </a:pPr>
            <a:endParaRPr lang="el-GR" sz="1800" dirty="0" smtClean="0">
              <a:sym typeface="Symbol" pitchFamily="18" charset="2"/>
            </a:endParaRPr>
          </a:p>
        </p:txBody>
      </p:sp>
      <p:pic>
        <p:nvPicPr>
          <p:cNvPr id="430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1196975"/>
            <a:ext cx="2474913" cy="507365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7109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Αποκλίσεις από τον Νόμο </a:t>
            </a:r>
            <a:r>
              <a:rPr lang="en-US" sz="2400" b="1" dirty="0" err="1" smtClean="0"/>
              <a:t>Raoult</a:t>
            </a:r>
            <a:r>
              <a:rPr lang="en-US" sz="2400" b="1" dirty="0" smtClean="0"/>
              <a:t>–</a:t>
            </a:r>
            <a:r>
              <a:rPr lang="el-GR" sz="2400" b="1" dirty="0" smtClean="0"/>
              <a:t>Αζεοτροπικά μίγματα (1)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Θετικές – Αρνητικές αποκλίσεις από τον Νόμο </a:t>
            </a:r>
            <a:r>
              <a:rPr lang="en-US" sz="1800" dirty="0" err="1" smtClean="0"/>
              <a:t>Raoult</a:t>
            </a: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Θετική απόκλιση : καμπύλη τάσεων ατμών-σύστασης πάνω από την ευθεία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Αρνητική απόκλιση : καμπύλη τάσεων ατμών-σύστασης κάτω από την ευθεία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(γράφημα τάση ατμών – σύσταση)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b="1" dirty="0" smtClean="0"/>
              <a:t>Μικρές αποκλίσεις : 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Α) σημείο ζέσεως μίγματος μεταξύ των σημείων ζέσεως των συστατικών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Β) διαχωρισμός με κλασματική απόσταξη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sz="1800" b="1" dirty="0" smtClean="0"/>
              <a:t>Μεγάλες αποκλίσεις :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Α) δεν διαχωρίζονται με κλασματική απόσταξη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Β) σημείο ζέσεως μίγματος εκτός της περιοχής των σημείων ζέσεως των συστατικών (καμπύλη τάσης ατμών-σύστασης με μέγιστο ή ελάχιστο)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Γ) αποστάζει με σταθερή σύσταση σε ορισμένη θερμοκρασία : </a:t>
            </a:r>
            <a:r>
              <a:rPr lang="el-GR" sz="1800" b="1" dirty="0" err="1" smtClean="0"/>
              <a:t>Αζεοτροπικό</a:t>
            </a:r>
            <a:r>
              <a:rPr lang="el-GR" sz="1800" b="1" dirty="0" smtClean="0"/>
              <a:t> μίγμα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785671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Αποκλίσεις από τον Νόμο </a:t>
            </a:r>
            <a:r>
              <a:rPr lang="en-US" sz="2400" b="1" dirty="0" err="1" smtClean="0"/>
              <a:t>Raoult</a:t>
            </a:r>
            <a:r>
              <a:rPr lang="en-US" sz="2400" b="1" dirty="0" smtClean="0"/>
              <a:t>–</a:t>
            </a:r>
            <a:r>
              <a:rPr lang="el-GR" sz="2400" b="1" dirty="0" smtClean="0"/>
              <a:t>Αζεοτροπικά μίγματα (2)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980728"/>
            <a:ext cx="8136135" cy="136815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600" b="1" dirty="0" smtClean="0"/>
              <a:t>Θετική απόκλιση</a:t>
            </a:r>
            <a:r>
              <a:rPr lang="el-GR" sz="1600" dirty="0" smtClean="0"/>
              <a:t> – Σύστημα ακετόνης-</a:t>
            </a:r>
            <a:r>
              <a:rPr lang="el-GR" sz="1600" dirty="0" err="1" smtClean="0"/>
              <a:t>διθειάνθρακα </a:t>
            </a:r>
            <a:r>
              <a:rPr lang="el-GR" sz="1600" dirty="0" smtClean="0"/>
              <a:t>(αιθανόλη-</a:t>
            </a:r>
            <a:r>
              <a:rPr lang="el-GR" sz="1600" dirty="0" err="1" smtClean="0"/>
              <a:t>νερό</a:t>
            </a:r>
            <a:r>
              <a:rPr lang="el-GR" sz="1600" dirty="0" smtClean="0"/>
              <a:t>, εμπορική αιθανόλη 95% περιεκτικότητα)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600" dirty="0" smtClean="0"/>
              <a:t>Ελάχιστο – σημείο ζέσεως </a:t>
            </a:r>
            <a:r>
              <a:rPr lang="el-GR" sz="1600" dirty="0" err="1" smtClean="0"/>
              <a:t>αζεοτροπικού</a:t>
            </a:r>
            <a:r>
              <a:rPr lang="el-GR" sz="1600" dirty="0" smtClean="0"/>
              <a:t> μίγματος χαμηλότερο του σημείου ζέσεως του </a:t>
            </a:r>
            <a:r>
              <a:rPr lang="el-GR" sz="1600" dirty="0" err="1" smtClean="0"/>
              <a:t>πτητικότερου</a:t>
            </a:r>
            <a:r>
              <a:rPr lang="el-GR" sz="1600" dirty="0" smtClean="0"/>
              <a:t> συστατικού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600" dirty="0" smtClean="0"/>
              <a:t>Απόσταγμα : </a:t>
            </a:r>
            <a:r>
              <a:rPr lang="el-GR" sz="1600" dirty="0" err="1" smtClean="0"/>
              <a:t>αζεοτροπικό</a:t>
            </a:r>
            <a:r>
              <a:rPr lang="el-GR" sz="1600" dirty="0" smtClean="0"/>
              <a:t> μίγμα  - Υπόλειμμα : καθαρό συστατικό</a:t>
            </a:r>
          </a:p>
        </p:txBody>
      </p:sp>
      <p:pic>
        <p:nvPicPr>
          <p:cNvPr id="4506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492896"/>
            <a:ext cx="7200900" cy="35718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274638"/>
            <a:ext cx="8784976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Αποκλίσεις από τον Νόμο </a:t>
            </a:r>
            <a:r>
              <a:rPr lang="en-US" sz="2400" b="1" dirty="0" err="1" smtClean="0"/>
              <a:t>Raoult</a:t>
            </a:r>
            <a:r>
              <a:rPr lang="en-US" sz="2400" b="1" dirty="0" smtClean="0"/>
              <a:t>–</a:t>
            </a:r>
            <a:r>
              <a:rPr lang="el-GR" sz="2400" b="1" dirty="0" smtClean="0"/>
              <a:t>Αζεοτροπικά μίγματα (3)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052736"/>
            <a:ext cx="8064127" cy="12961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600" b="1" dirty="0" smtClean="0"/>
              <a:t>Αρνητική απόκλιση </a:t>
            </a:r>
            <a:r>
              <a:rPr lang="el-GR" sz="1600" dirty="0" smtClean="0"/>
              <a:t>– Σύστημα ακετόνης-χλωροφορμίου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600" dirty="0" smtClean="0"/>
              <a:t>Μέγιστο - σημείο ζέσεως </a:t>
            </a:r>
            <a:r>
              <a:rPr lang="el-GR" sz="1600" dirty="0" err="1" smtClean="0"/>
              <a:t>αζεοτροπικού</a:t>
            </a:r>
            <a:r>
              <a:rPr lang="el-GR" sz="1600" dirty="0" smtClean="0"/>
              <a:t> μίγματος υψηλότερο του σημείου ζέσεως του λιγότερο πτητικού συστατικού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600" dirty="0" smtClean="0"/>
              <a:t>Απόσταγμα : καθαρό συστατικό  - Υπόλειμμα : </a:t>
            </a:r>
            <a:r>
              <a:rPr lang="el-GR" sz="1600" dirty="0" err="1" smtClean="0"/>
              <a:t>αζεοτροπικό</a:t>
            </a:r>
            <a:r>
              <a:rPr lang="el-GR" sz="1600" dirty="0" smtClean="0"/>
              <a:t> μίγμα</a:t>
            </a:r>
          </a:p>
        </p:txBody>
      </p:sp>
      <p:pic>
        <p:nvPicPr>
          <p:cNvPr id="460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492896"/>
            <a:ext cx="7343775" cy="352901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Αραιά ιδανικά διαλύματα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0728"/>
            <a:ext cx="8713787" cy="23050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Σε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dirty="0" smtClean="0">
                <a:sym typeface="Symbol" pitchFamily="18" charset="2"/>
              </a:rPr>
              <a:t>1 </a:t>
            </a:r>
            <a:r>
              <a:rPr lang="el-GR" sz="1800" dirty="0" smtClean="0">
                <a:sym typeface="Symbol" pitchFamily="18" charset="2"/>
              </a:rPr>
              <a:t>: καμπύλη της </a:t>
            </a:r>
            <a:r>
              <a:rPr lang="en-US" sz="1800" dirty="0" smtClean="0">
                <a:sym typeface="Symbol" pitchFamily="18" charset="2"/>
              </a:rPr>
              <a:t>P</a:t>
            </a:r>
            <a:r>
              <a:rPr lang="en-US" sz="1800" baseline="-25000" dirty="0" smtClean="0">
                <a:sym typeface="Symbol" pitchFamily="18" charset="2"/>
              </a:rPr>
              <a:t>2</a:t>
            </a:r>
            <a:r>
              <a:rPr lang="el-GR" sz="1800" dirty="0" smtClean="0">
                <a:sym typeface="Symbol" pitchFamily="18" charset="2"/>
              </a:rPr>
              <a:t> είναι γραμμική και εφαπτόμενη της ευθείας του νόμου </a:t>
            </a:r>
            <a:r>
              <a:rPr lang="en-US" sz="1800" dirty="0" err="1" smtClean="0">
                <a:sym typeface="Symbol" pitchFamily="18" charset="2"/>
              </a:rPr>
              <a:t>Raoult</a:t>
            </a:r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Ίδια περιοχή όπου </a:t>
            </a:r>
            <a:r>
              <a:rPr lang="en-US" sz="1800" dirty="0" smtClean="0">
                <a:sym typeface="Symbol" pitchFamily="18" charset="2"/>
              </a:rPr>
              <a:t>x</a:t>
            </a:r>
            <a:r>
              <a:rPr lang="en-US" sz="1800" baseline="-25000" dirty="0" smtClean="0">
                <a:sym typeface="Symbol" pitchFamily="18" charset="2"/>
              </a:rPr>
              <a:t>1</a:t>
            </a:r>
            <a:r>
              <a:rPr lang="en-US" sz="1800" dirty="0" smtClean="0">
                <a:sym typeface="Symbol" pitchFamily="18" charset="2"/>
              </a:rPr>
              <a:t> 0 (</a:t>
            </a:r>
            <a:r>
              <a:rPr lang="el-GR" sz="1800" dirty="0" smtClean="0">
                <a:sym typeface="Symbol" pitchFamily="18" charset="2"/>
              </a:rPr>
              <a:t>αραιό διάλυμα) : καμπύλη της </a:t>
            </a:r>
            <a:r>
              <a:rPr lang="en-US" sz="1800" dirty="0" smtClean="0">
                <a:sym typeface="Symbol" pitchFamily="18" charset="2"/>
              </a:rPr>
              <a:t>P</a:t>
            </a:r>
            <a:r>
              <a:rPr lang="el-GR" sz="1800" baseline="-25000" dirty="0" smtClean="0">
                <a:sym typeface="Symbol" pitchFamily="18" charset="2"/>
              </a:rPr>
              <a:t>1</a:t>
            </a:r>
            <a:r>
              <a:rPr lang="el-GR" sz="1800" dirty="0" smtClean="0">
                <a:sym typeface="Symbol" pitchFamily="18" charset="2"/>
              </a:rPr>
              <a:t> είναι περίπου γραμμική και εφαπτόμενη ευθείας Η</a:t>
            </a:r>
            <a:r>
              <a:rPr lang="el-GR" sz="1800" baseline="-25000" dirty="0" smtClean="0">
                <a:sym typeface="Symbol" pitchFamily="18" charset="2"/>
              </a:rPr>
              <a:t>1</a:t>
            </a:r>
            <a:endParaRPr lang="el-GR" sz="18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Στην απέναντι περιοχή (</a:t>
            </a:r>
            <a:r>
              <a:rPr lang="en-US" sz="1800" dirty="0" smtClean="0">
                <a:sym typeface="Symbol" pitchFamily="18" charset="2"/>
              </a:rPr>
              <a:t>x</a:t>
            </a:r>
            <a:r>
              <a:rPr lang="en-US" sz="1800" baseline="-25000" dirty="0" smtClean="0">
                <a:sym typeface="Symbol" pitchFamily="18" charset="2"/>
              </a:rPr>
              <a:t>1</a:t>
            </a:r>
            <a:r>
              <a:rPr lang="en-US" sz="1800" dirty="0" smtClean="0">
                <a:sym typeface="Symbol" pitchFamily="18" charset="2"/>
              </a:rPr>
              <a:t> </a:t>
            </a:r>
            <a:r>
              <a:rPr lang="el-GR" sz="1800" dirty="0" smtClean="0">
                <a:sym typeface="Symbol" pitchFamily="18" charset="2"/>
              </a:rPr>
              <a:t>1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 pitchFamily="18" charset="2"/>
              </a:rPr>
              <a:t>και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dirty="0" smtClean="0">
                <a:sym typeface="Symbol" pitchFamily="18" charset="2"/>
              </a:rPr>
              <a:t></a:t>
            </a:r>
            <a:r>
              <a:rPr lang="el-GR" sz="1800" dirty="0" smtClean="0">
                <a:sym typeface="Symbol" pitchFamily="18" charset="2"/>
              </a:rPr>
              <a:t>0) εμφανίζεται ανάλογη συμπεριφορά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>
                <a:sym typeface="Symbol" pitchFamily="18" charset="2"/>
              </a:rPr>
              <a:t>Αραιό Ιδανικό διάλυμα</a:t>
            </a:r>
            <a:r>
              <a:rPr lang="el-GR" sz="1800" dirty="0" smtClean="0">
                <a:sym typeface="Symbol" pitchFamily="18" charset="2"/>
              </a:rPr>
              <a:t> : ισχύει ο νόμος </a:t>
            </a:r>
            <a:r>
              <a:rPr lang="en-US" sz="1800" dirty="0" err="1" smtClean="0">
                <a:sym typeface="Symbol" pitchFamily="18" charset="2"/>
              </a:rPr>
              <a:t>Raoult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l-GR" sz="1800" dirty="0" smtClean="0">
                <a:sym typeface="Symbol" pitchFamily="18" charset="2"/>
              </a:rPr>
              <a:t>για τον διαλύτη και ο νόμος </a:t>
            </a:r>
            <a:r>
              <a:rPr lang="en-US" sz="1800" dirty="0" smtClean="0">
                <a:sym typeface="Symbol" pitchFamily="18" charset="2"/>
              </a:rPr>
              <a:t>Henry </a:t>
            </a:r>
            <a:r>
              <a:rPr lang="el-GR" sz="1800" dirty="0" smtClean="0">
                <a:sym typeface="Symbol" pitchFamily="18" charset="2"/>
              </a:rPr>
              <a:t>για την διαλυμένη ένωση (για την ίδια περιοχή συγκεντρώσεων)</a:t>
            </a:r>
            <a:endParaRPr lang="en-US" sz="1800" dirty="0" smtClean="0">
              <a:sym typeface="Symbol" pitchFamily="18" charset="2"/>
            </a:endParaRPr>
          </a:p>
        </p:txBody>
      </p:sp>
      <p:graphicFrame>
        <p:nvGraphicFramePr>
          <p:cNvPr id="2253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016" y="3645024"/>
          <a:ext cx="3938588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Εξίσωση" r:id="rId3" imgW="2324100" imgH="1168400" progId="Equation.3">
                  <p:embed/>
                </p:oleObj>
              </mc:Choice>
              <mc:Fallback>
                <p:oleObj name="Εξίσωση" r:id="rId3" imgW="2324100" imgH="1168400" progId="Equation.3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645024"/>
                        <a:ext cx="3938588" cy="197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23528" y="3573016"/>
          <a:ext cx="38735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Εξίσωση" r:id="rId5" imgW="2286000" imgH="711200" progId="Equation.3">
                  <p:embed/>
                </p:oleObj>
              </mc:Choice>
              <mc:Fallback>
                <p:oleObj name="Εξίσωση" r:id="rId5" imgW="2286000" imgH="711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73016"/>
                        <a:ext cx="3873500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9036496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Ισορροπίες υγρής φάσης δύο συστατικών με στερεές φάσεις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5257279" cy="5472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Καμπύλες σημείου τήξεως : ισορροπία διαλύματος – καθαρού στερεού διαλύτη</a:t>
            </a:r>
          </a:p>
          <a:p>
            <a:pPr marL="0" indent="0" eaLnBrk="1" hangingPunct="1">
              <a:buFontTx/>
              <a:buNone/>
            </a:pPr>
            <a:endParaRPr lang="el-GR" sz="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Καμπύλες διαλυτότητας : ισορροπία διαλύματος – καθαρής διαλυμένης ένωσης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(κορεσμένο διάλυμα)</a:t>
            </a:r>
          </a:p>
          <a:p>
            <a:pPr marL="0" indent="0" eaLnBrk="1" hangingPunct="1">
              <a:buFontTx/>
              <a:buNone/>
            </a:pPr>
            <a:endParaRPr lang="el-GR" sz="1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Διαγράμματα σημείου πήξεως – σύστασης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P = 1atm (</a:t>
            </a:r>
            <a:r>
              <a:rPr lang="el-GR" sz="1800" dirty="0" smtClean="0"/>
              <a:t>σταθερή) – ανοιχτό στην ατμόσφαιρα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Μικρή επίδραση της πίεσης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Αριθμός βαθμών ελευθερίας, </a:t>
            </a:r>
            <a:r>
              <a:rPr lang="en-US" sz="1800" dirty="0" smtClean="0"/>
              <a:t>f = 2 + 2 –</a:t>
            </a:r>
            <a:r>
              <a:rPr lang="el-GR" sz="1800" dirty="0" smtClean="0"/>
              <a:t> φ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Μέγιστος αριθμός = 3 ή 2 (για σταθερή </a:t>
            </a:r>
            <a:r>
              <a:rPr lang="en-US" sz="1800" dirty="0" smtClean="0"/>
              <a:t>P)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Δύο βαθμοί ελευθερίας : θερμοκρασία, σύσταση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(δισδιάστατο διάγραμμα σύστασης, </a:t>
            </a:r>
            <a:r>
              <a:rPr lang="en-US" sz="1800" dirty="0" smtClean="0"/>
              <a:t>T </a:t>
            </a:r>
            <a:r>
              <a:rPr lang="el-GR" sz="1800" dirty="0" smtClean="0"/>
              <a:t>για την απεικόνιση της κατάστασης)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Ψύξη δυαδικού μίγματος : α) καθαρές ενώσεις και β) μικτοί κρύσταλλοι</a:t>
            </a:r>
          </a:p>
        </p:txBody>
      </p:sp>
      <p:graphicFrame>
        <p:nvGraphicFramePr>
          <p:cNvPr id="2355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940425" y="1268413"/>
          <a:ext cx="2660650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Εξίσωση" r:id="rId3" imgW="1473200" imgH="889000" progId="Equation.3">
                  <p:embed/>
                </p:oleObj>
              </mc:Choice>
              <mc:Fallback>
                <p:oleObj name="Εξίσωση" r:id="rId3" imgW="1473200" imgH="8890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268413"/>
                        <a:ext cx="2660650" cy="160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Δυαδικά μίγματα – Διαχωρισμός καθαρών ενώσεων (1)</a:t>
            </a: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1268413"/>
            <a:ext cx="8856984" cy="309669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Α) μη σχηματισμός χημικής ένωσης (Α, Β)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Ευτηκτικό μίγμα : </a:t>
            </a:r>
          </a:p>
          <a:p>
            <a:pPr marL="0" indent="0" eaLnBrk="1" hangingPunct="1">
              <a:buFontTx/>
              <a:buNone/>
            </a:pPr>
            <a:r>
              <a:rPr lang="el-GR" sz="1800" dirty="0"/>
              <a:t>μ</a:t>
            </a:r>
            <a:r>
              <a:rPr lang="el-GR" sz="1800" dirty="0" smtClean="0"/>
              <a:t>ίγμα με το χαμηλότερο σημείο τήξεως και </a:t>
            </a:r>
            <a:r>
              <a:rPr lang="en-US" sz="1800" dirty="0" smtClean="0"/>
              <a:t>f = 1 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(</a:t>
            </a:r>
            <a:r>
              <a:rPr lang="el-GR" sz="1800" dirty="0" smtClean="0"/>
              <a:t>πίεση σταθερή : απόλυτα ορισμένο, μηδενικοί βαθμοί ελευθερίας πέραν της πίεσης)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Εφαρμογές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Καθαρισμός </a:t>
            </a:r>
            <a:r>
              <a:rPr lang="el-GR" sz="1800" dirty="0" err="1" smtClean="0"/>
              <a:t>βιοδραστικών</a:t>
            </a:r>
            <a:r>
              <a:rPr lang="el-GR" sz="1800" dirty="0" smtClean="0"/>
              <a:t> ενώσεων (</a:t>
            </a:r>
            <a:r>
              <a:rPr lang="el-GR" sz="1800" dirty="0" err="1" smtClean="0"/>
              <a:t>β.ε</a:t>
            </a:r>
            <a:r>
              <a:rPr lang="el-GR" sz="1800" dirty="0" smtClean="0"/>
              <a:t>.) σε μεγάλη κλίμακα,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Στερεά διαλύματα για την αύξηση της διαλυτότητας </a:t>
            </a:r>
            <a:r>
              <a:rPr lang="el-GR" sz="1800" dirty="0" err="1" smtClean="0"/>
              <a:t>β.ε</a:t>
            </a:r>
            <a:r>
              <a:rPr lang="el-GR" sz="1800" dirty="0" smtClean="0"/>
              <a:t>.(η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σε μοριακή μορφή) – χορηγούμενη φαρμακοτεχνική μορφή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0" y="1196752"/>
            <a:ext cx="7453461" cy="52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Δυαδικά μίγματα – Διαχωρισμός καθαρών ενώσεων (2)</a:t>
            </a:r>
          </a:p>
        </p:txBody>
      </p:sp>
    </p:spTree>
    <p:extLst>
      <p:ext uri="{BB962C8B-B14F-4D97-AF65-F5344CB8AC3E}">
        <p14:creationId xmlns:p14="http://schemas.microsoft.com/office/powerpoint/2010/main" val="28895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Συστήματα ενός συστατικού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Εισαγωγή στα συστήματα πολλών συστατικών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Χημικό δυναμικό ιδανικού αερίου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Ιδανικά διαλύματα – Νόμος </a:t>
            </a:r>
            <a:r>
              <a:rPr lang="en-US" sz="1800" dirty="0" err="1" smtClean="0"/>
              <a:t>Raoult</a:t>
            </a:r>
            <a:endParaRPr lang="el-GR" sz="1800" dirty="0" smtClean="0"/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Μεταβολές θερμοδυναμικών συναρτήσεων κατά τον σχηματισμό ιδανικού και πραγματικού μίγματος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Ισορροπίες ιδανικού διαλύματος με άλλη φάση από καθαρό διαλύτη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Ισορροπίες μεταξύ υγρής και αέριας φάσης με δύο συστατικά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Ισορροπίες υγρής φάσης δύο συστατικών με στερεές φάσεις</a:t>
            </a:r>
          </a:p>
          <a:p>
            <a:pPr eaLnBrk="1" hangingPunct="1">
              <a:spcBef>
                <a:spcPts val="1200"/>
              </a:spcBef>
            </a:pPr>
            <a:r>
              <a:rPr lang="el-GR" sz="1800" dirty="0" smtClean="0"/>
              <a:t>Ισορροπίες μεταξύ υγρών φάσεων που αποτελούνται αμφότερες από δύο συστατικά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635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Δυαδικά μίγματα – Διαχωρισμός καθαρών ενώσεων (3)</a:t>
            </a:r>
          </a:p>
        </p:txBody>
      </p:sp>
      <p:sp>
        <p:nvSpPr>
          <p:cNvPr id="4813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7931150" cy="1181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smtClean="0"/>
              <a:t>Σχηματισμός ένωσης ΑΒ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Μέγιστο στην καμπύλη θερμοκρασίας-σύστασης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Π.χ. </a:t>
            </a:r>
            <a:r>
              <a:rPr lang="en-US" sz="1800" dirty="0" smtClean="0"/>
              <a:t>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SO</a:t>
            </a:r>
            <a:r>
              <a:rPr lang="en-US" sz="1800" baseline="-25000" dirty="0" smtClean="0"/>
              <a:t>4</a:t>
            </a:r>
            <a:r>
              <a:rPr lang="en-US" sz="1800" dirty="0" smtClean="0"/>
              <a:t>.nH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endParaRPr lang="el-GR" sz="1800" smtClean="0"/>
          </a:p>
        </p:txBody>
      </p:sp>
      <p:pic>
        <p:nvPicPr>
          <p:cNvPr id="481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2060848"/>
            <a:ext cx="5184775" cy="439102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Καμπύλες ψύξης – Θερμική ανάλυση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424815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Διαγράμματα θερμοκρασίας - χρόνου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Διαφορετικός ρυθμός ψύξης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Φαινόμενο </a:t>
            </a:r>
            <a:r>
              <a:rPr lang="el-GR" sz="1800" dirty="0" err="1" smtClean="0"/>
              <a:t>υπέρτηξης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Λανθάνουσα θερμότητα τήξης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Πλησιέστερα στο </a:t>
            </a:r>
            <a:r>
              <a:rPr lang="el-GR" sz="1800" dirty="0" err="1" smtClean="0"/>
              <a:t>ευτηκτικό</a:t>
            </a:r>
            <a:r>
              <a:rPr lang="el-GR" sz="1800" dirty="0" smtClean="0"/>
              <a:t> σημείο </a:t>
            </a:r>
            <a:r>
              <a:rPr lang="el-GR" sz="1800" dirty="0" smtClean="0">
                <a:sym typeface="Symbol" pitchFamily="18" charset="2"/>
              </a:rPr>
              <a:t>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ευθύγραμμο τμήμα 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Θερμική ανάλυση (σειρά μιγμάτων, καμπύλες ψύξης  ένα σημείο στα διαγράμματα θερμοκρασίας-σύστασης)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Διαφορική Θερμιδομετρία Σάρωσης :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sym typeface="Symbol" pitchFamily="18" charset="2"/>
              </a:rPr>
              <a:t>προσδιορισμός μεταβολών κατά την θέρμανση και ψύξη ενός μίγματος ή ενός καθαρού υλικού</a:t>
            </a:r>
          </a:p>
          <a:p>
            <a:pPr marL="0" indent="0" eaLnBrk="1" hangingPunct="1">
              <a:buFontTx/>
              <a:buNone/>
            </a:pPr>
            <a:endParaRPr lang="el-GR" sz="18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pic>
        <p:nvPicPr>
          <p:cNvPr id="491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412875"/>
            <a:ext cx="4016375" cy="452596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Ισορροπίες μεταξύ δύο υγρών φάσεων αποτελούμενες από δύο συστατικά (1)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Μερικώς αναμιγνυόμενα υγρά (πλήρης ανάμιξη σε ορισμένη αναλογία)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Π.χ. : νερό και 1-βουτανόλη, ανιλίνη, </a:t>
            </a:r>
            <a:r>
              <a:rPr lang="el-GR" sz="1800" dirty="0" err="1" smtClean="0"/>
              <a:t>εξάνιο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Ανάλογα με το ποσοστό κάθε συστατικού : μία ή δύο φάσεις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Δύο φάσεις σε ισορροπία : συζυγή διαλύματα Α και Β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(Διάλυμα-Α : συστατικό-1 κορεσμένο σε συστατικό-2 και Διάλυμα-Β : συστατικό-2 κορεσμένο σε συστατικό-1)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Μερική ανάμιξη : μεγάλες αποκλίσεις από την ιδανική συμπεριφορά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Υγρά που σχηματίζουν ιδανικά διαλύματα αναμιγνύονται πλήρως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 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Ισορροπίες μεταξύ δύο υγρών φάσεων αποτελούμενες από δύο συστατικά (2)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637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Σύστημα ανιλίνη-εξάνιο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Σταθερή πίεση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Βαθμοί ελευθερίας :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f = 2 + 2 – 2 = 2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Θερμοκρασία, σύσταση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Κρίσιμη θερμοκρασία διάλυσης, </a:t>
            </a:r>
            <a:r>
              <a:rPr lang="en-US" sz="1800" dirty="0" smtClean="0"/>
              <a:t>T</a:t>
            </a:r>
            <a:r>
              <a:rPr lang="en-US" sz="1800" baseline="-25000" dirty="0" smtClean="0"/>
              <a:t>c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49149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Ισορροπίες μεταξύ δύο υγρών φάσεων αποτελούμενες από δύο συστατικά (3)</a:t>
            </a:r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4365104"/>
            <a:ext cx="4038600" cy="15841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Σύστημα νικοτίνης-νερού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P = </a:t>
            </a:r>
            <a:r>
              <a:rPr lang="el-GR" sz="1800" dirty="0" smtClean="0"/>
              <a:t>1</a:t>
            </a:r>
            <a:r>
              <a:rPr lang="en-US" sz="1800" dirty="0" err="1" smtClean="0"/>
              <a:t>atm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Κατώτερη θερμοκρασία ανάμιξης</a:t>
            </a:r>
            <a:r>
              <a:rPr lang="en-US" sz="1800" dirty="0" smtClean="0"/>
              <a:t>, T’</a:t>
            </a:r>
            <a:r>
              <a:rPr lang="en-US" sz="1800" baseline="-25000" dirty="0" smtClean="0"/>
              <a:t>c</a:t>
            </a:r>
            <a:endParaRPr lang="el-GR" sz="1800" baseline="-250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Ανώτερη θερμοκρασία ανάμιξης</a:t>
            </a:r>
            <a:r>
              <a:rPr lang="en-US" sz="1800" dirty="0" smtClean="0"/>
              <a:t>, T</a:t>
            </a:r>
            <a:r>
              <a:rPr lang="en-US" sz="1800" baseline="-25000" dirty="0" smtClean="0"/>
              <a:t>c</a:t>
            </a:r>
            <a:endParaRPr lang="el-GR" sz="1800" baseline="-25000" dirty="0" smtClean="0"/>
          </a:p>
          <a:p>
            <a:pPr eaLnBrk="1" hangingPunct="1">
              <a:buFontTx/>
              <a:buNone/>
            </a:pPr>
            <a:endParaRPr lang="el-GR" sz="1800" dirty="0" smtClean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7434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Απόσταξη μη-αναμιγνυόμενων υγρών</a:t>
            </a: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038600" cy="504056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Μηδαμινή αμοιβαία διαλυτότητα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Μη επίδραση του ενός συστατικού στο άλλο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Τάση ατμών του υγρού ίση με την εξωτερική πίεση (</a:t>
            </a:r>
            <a:r>
              <a:rPr lang="en-US" sz="1800" dirty="0" smtClean="0"/>
              <a:t>P = 1atm</a:t>
            </a:r>
            <a:r>
              <a:rPr lang="el-GR" sz="1800" dirty="0" smtClean="0"/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στο σημείο βρασμού</a:t>
            </a:r>
          </a:p>
          <a:p>
            <a:pPr marL="0" indent="0" eaLnBrk="1" hangingPunct="1">
              <a:buFontTx/>
              <a:buNone/>
            </a:pPr>
            <a:r>
              <a:rPr lang="el-GR" sz="1400" dirty="0" smtClean="0"/>
              <a:t>Μείωση της εξωτερικής πίεσης </a:t>
            </a:r>
            <a:r>
              <a:rPr lang="el-GR" sz="1400" dirty="0" smtClean="0">
                <a:sym typeface="Symbol"/>
              </a:rPr>
              <a:t> μείωση του σημείου βρασμού</a:t>
            </a:r>
            <a:endParaRPr lang="el-GR" sz="14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Επίτευξη της απαιτούμενης πίεσης σε χαμηλότερη θερμοκρασία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Τάση ατμών : εντατική ιδιότητα, ανεξάρτητη της ποσότητας του υγρού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</a:t>
            </a:r>
            <a:r>
              <a:rPr lang="en-US" sz="1800" dirty="0" smtClean="0"/>
              <a:t>x</a:t>
            </a:r>
            <a:r>
              <a:rPr lang="en-US" sz="1800" baseline="30000" dirty="0" smtClean="0"/>
              <a:t>’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x</a:t>
            </a:r>
            <a:r>
              <a:rPr lang="en-US" sz="1800" baseline="30000" dirty="0" smtClean="0"/>
              <a:t>’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</a:t>
            </a:r>
            <a:r>
              <a:rPr lang="el-GR" sz="1800" dirty="0" smtClean="0"/>
              <a:t>: γραμμομοριακά κλάσματα στον ατμό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Απόσταξη με υδρατμούς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μοριακών βαρών – περιορισμοί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graphicFrame>
        <p:nvGraphicFramePr>
          <p:cNvPr id="2457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3968" y="1988840"/>
          <a:ext cx="4608512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Εξίσωση" r:id="rId3" imgW="2374900" imgH="1422400" progId="Equation.3">
                  <p:embed/>
                </p:oleObj>
              </mc:Choice>
              <mc:Fallback>
                <p:oleObj name="Εξίσωση" r:id="rId3" imgW="2374900" imgH="14224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988840"/>
                        <a:ext cx="4608512" cy="276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600400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b="1" dirty="0" smtClean="0"/>
              <a:t>«</a:t>
            </a:r>
            <a:r>
              <a:rPr lang="el-GR" b="1" dirty="0" smtClean="0"/>
              <a:t>Ισορροπίες Φάσεων</a:t>
            </a:r>
            <a:r>
              <a:rPr lang="el-GR" b="1" dirty="0"/>
              <a:t>»</a:t>
            </a:r>
            <a:endParaRPr lang="en-US" b="1" dirty="0"/>
          </a:p>
          <a:p>
            <a:pPr>
              <a:buNone/>
              <a:defRPr/>
            </a:pPr>
            <a:r>
              <a:rPr lang="el-GR" dirty="0" smtClean="0"/>
              <a:t>    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://eclass.upatras.gr/courses/PHA1611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1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61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dirty="0" smtClean="0"/>
              <a:t>	</a:t>
            </a:r>
            <a:endParaRPr lang="en-US" sz="12800" dirty="0" smtClean="0"/>
          </a:p>
          <a:p>
            <a:pPr>
              <a:buNone/>
            </a:pPr>
            <a:r>
              <a:rPr lang="el-GR" sz="12800" dirty="0" smtClean="0"/>
              <a:t>Το υλικό της παρουσίασης προέρχεται από το βιβλίο:</a:t>
            </a:r>
            <a:r>
              <a:rPr lang="en-US" sz="12800" dirty="0" smtClean="0"/>
              <a:t> </a:t>
            </a:r>
          </a:p>
          <a:p>
            <a:pPr marL="0" indent="0" algn="ctr">
              <a:buNone/>
            </a:pPr>
            <a:r>
              <a:rPr lang="en-US" sz="12800" dirty="0"/>
              <a:t> </a:t>
            </a:r>
            <a:endParaRPr lang="el-GR" sz="12800" dirty="0"/>
          </a:p>
          <a:p>
            <a:pPr marL="0" indent="0" algn="ctr">
              <a:buNone/>
            </a:pPr>
            <a:r>
              <a:rPr lang="el-GR" sz="12800" dirty="0"/>
              <a:t>«ΦΥΣΙΚΟΧΗΜΕΙΑ – Βασική θεώρηση»</a:t>
            </a:r>
          </a:p>
          <a:p>
            <a:pPr marL="0" indent="0" algn="ctr">
              <a:buNone/>
            </a:pPr>
            <a:r>
              <a:rPr lang="el-GR" sz="12800" dirty="0"/>
              <a:t>Συγγραφέας : Ν.Α. ΚΑΤΣΑΝΟΣ</a:t>
            </a:r>
          </a:p>
          <a:p>
            <a:pPr marL="0" indent="0" algn="ctr">
              <a:buNone/>
            </a:pPr>
            <a:r>
              <a:rPr lang="el-GR" sz="12800" dirty="0"/>
              <a:t>Τρίτη Έκδοση – Συμπληρωμένη</a:t>
            </a:r>
          </a:p>
          <a:p>
            <a:pPr marL="0" indent="0">
              <a:buNone/>
            </a:pPr>
            <a:r>
              <a:rPr lang="el-GR" sz="12800" dirty="0"/>
              <a:t/>
            </a:r>
            <a:br>
              <a:rPr lang="el-GR" sz="12800" dirty="0"/>
            </a:br>
            <a:r>
              <a:rPr lang="el-GR" sz="12800" dirty="0"/>
              <a:t> </a:t>
            </a:r>
          </a:p>
          <a:p>
            <a:pPr>
              <a:buNone/>
            </a:pPr>
            <a:endParaRPr lang="el-GR" sz="128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70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9747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sz="2000" b="1" dirty="0"/>
              <a:t>Φάση :</a:t>
            </a:r>
            <a:r>
              <a:rPr lang="el-GR" sz="2000" dirty="0"/>
              <a:t> μέρος σύνθετου συστήματος – ομογενές (χημική σύσταση – φυσικές ιδιότητες) – διαχωρισμός με οριακές </a:t>
            </a:r>
            <a:r>
              <a:rPr lang="el-GR" sz="2000" dirty="0" smtClean="0"/>
              <a:t>επιφάνειες</a:t>
            </a:r>
            <a:r>
              <a:rPr lang="en-US" sz="2000" dirty="0" smtClean="0"/>
              <a:t> </a:t>
            </a:r>
            <a:r>
              <a:rPr lang="el-GR" sz="2000" dirty="0" smtClean="0"/>
              <a:t>(νερό </a:t>
            </a:r>
            <a:r>
              <a:rPr lang="el-GR" sz="2000" dirty="0"/>
              <a:t>– </a:t>
            </a:r>
            <a:r>
              <a:rPr lang="el-GR" sz="2000" dirty="0" smtClean="0"/>
              <a:t>υδρατμός)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r>
              <a:rPr lang="el-GR" sz="2000" dirty="0" smtClean="0"/>
              <a:t>Διαχωριστικές </a:t>
            </a:r>
            <a:r>
              <a:rPr lang="el-GR" sz="2000" dirty="0"/>
              <a:t>επιφάνειες </a:t>
            </a:r>
            <a:r>
              <a:rPr lang="el-GR" sz="2000" dirty="0" smtClean="0"/>
              <a:t>φάσεων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r>
              <a:rPr lang="el-GR" sz="2000" dirty="0" smtClean="0"/>
              <a:t>Πλήρης </a:t>
            </a:r>
            <a:r>
              <a:rPr lang="el-GR" sz="2000" dirty="0"/>
              <a:t>ανάμιξη αερίων – δεν υπάρχουν φάσεις αερίων σε </a:t>
            </a:r>
            <a:r>
              <a:rPr lang="el-GR" sz="2000" dirty="0" smtClean="0"/>
              <a:t>ισορροπία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r>
              <a:rPr lang="el-GR" sz="2000" dirty="0" smtClean="0"/>
              <a:t>Διαχωριστική </a:t>
            </a:r>
            <a:r>
              <a:rPr lang="el-GR" sz="2000" dirty="0"/>
              <a:t>επιφάνεια : διαθερμική, κινητή, διαπερατή στην </a:t>
            </a:r>
            <a:r>
              <a:rPr lang="el-GR" sz="2000" dirty="0" smtClean="0"/>
              <a:t>ύλη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r>
              <a:rPr lang="el-GR" sz="2000" dirty="0" smtClean="0"/>
              <a:t>Διαφορά </a:t>
            </a:r>
            <a:r>
              <a:rPr lang="el-GR" sz="2000" dirty="0"/>
              <a:t>στις εντατικές ιδιότητες</a:t>
            </a:r>
            <a:r>
              <a:rPr lang="en-US" sz="2000" dirty="0"/>
              <a:t> (T, P, </a:t>
            </a:r>
            <a:r>
              <a:rPr lang="el-GR" sz="2000" dirty="0"/>
              <a:t>μ</a:t>
            </a:r>
            <a:r>
              <a:rPr lang="en-US" sz="2000" dirty="0"/>
              <a:t>)</a:t>
            </a:r>
            <a:r>
              <a:rPr lang="el-GR" sz="2000" dirty="0"/>
              <a:t> </a:t>
            </a:r>
            <a:r>
              <a:rPr lang="el-GR" sz="2000" dirty="0">
                <a:sym typeface="Symbol" pitchFamily="18" charset="2"/>
              </a:rPr>
              <a:t> ροή μέχρι εξίσωση </a:t>
            </a:r>
            <a:r>
              <a:rPr lang="el-GR" sz="2000" dirty="0" smtClean="0">
                <a:sym typeface="Symbol" pitchFamily="18" charset="2"/>
              </a:rPr>
              <a:t>τους</a:t>
            </a:r>
            <a:endParaRPr lang="en-US" sz="2000" dirty="0" smtClean="0">
              <a:sym typeface="Symbol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000" dirty="0" smtClean="0">
                <a:sym typeface="Symbol" pitchFamily="18" charset="2"/>
              </a:rPr>
              <a:t>Φάσεις </a:t>
            </a:r>
            <a:r>
              <a:rPr lang="el-GR" sz="2000" dirty="0">
                <a:sym typeface="Symbol" pitchFamily="18" charset="2"/>
              </a:rPr>
              <a:t>σε ισορροπία : ίδιες εντατικές </a:t>
            </a:r>
            <a:r>
              <a:rPr lang="el-GR" sz="2000" dirty="0" smtClean="0">
                <a:sym typeface="Symbol" pitchFamily="18" charset="2"/>
              </a:rPr>
              <a:t>ιδιότητες</a:t>
            </a:r>
            <a:endParaRPr lang="en-US" sz="2000" dirty="0">
              <a:sym typeface="Symbol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l-GR" sz="2000" dirty="0" smtClean="0">
                <a:sym typeface="Symbol" pitchFamily="18" charset="2"/>
              </a:rPr>
              <a:t>Κανόνας </a:t>
            </a:r>
            <a:r>
              <a:rPr lang="el-GR" sz="2000" dirty="0">
                <a:sym typeface="Symbol" pitchFamily="18" charset="2"/>
              </a:rPr>
              <a:t>φάσεων </a:t>
            </a:r>
            <a:r>
              <a:rPr lang="en-US" sz="2000" dirty="0">
                <a:sym typeface="Symbol" pitchFamily="18" charset="2"/>
              </a:rPr>
              <a:t>Gibbs</a:t>
            </a:r>
            <a:endParaRPr lang="el-GR" sz="2000" dirty="0">
              <a:sym typeface="Symbol" pitchFamily="18" charset="2"/>
            </a:endParaRPr>
          </a:p>
          <a:p>
            <a:pPr eaLnBrk="1" hangingPunct="1"/>
            <a:endParaRPr lang="el-GR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29600" cy="7191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Βασικοί ορισμοί</a:t>
            </a:r>
          </a:p>
        </p:txBody>
      </p:sp>
    </p:spTree>
    <p:extLst>
      <p:ext uri="{BB962C8B-B14F-4D97-AF65-F5344CB8AC3E}">
        <p14:creationId xmlns:p14="http://schemas.microsoft.com/office/powerpoint/2010/main" val="38360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Συστήματα ενός συστατικού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244975" cy="4929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Σύστημα ενός συστατικού και </a:t>
            </a:r>
            <a:r>
              <a:rPr lang="en-US" sz="2000" dirty="0" smtClean="0"/>
              <a:t>n=1mol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Αύξηση της Πίεσης </a:t>
            </a:r>
            <a:r>
              <a:rPr lang="el-GR" sz="2000" dirty="0" smtClean="0">
                <a:sym typeface="Symbol" pitchFamily="18" charset="2"/>
              </a:rPr>
              <a:t> </a:t>
            </a:r>
            <a:r>
              <a:rPr lang="el-GR" sz="2000" dirty="0" err="1" smtClean="0">
                <a:sym typeface="Symbol" pitchFamily="18" charset="2"/>
              </a:rPr>
              <a:t>μ</a:t>
            </a: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Αύξηση της Θερμοκρασίας </a:t>
            </a:r>
            <a:r>
              <a:rPr lang="el-GR" sz="2000" dirty="0" err="1" smtClean="0">
                <a:sym typeface="Symbol" pitchFamily="18" charset="2"/>
              </a:rPr>
              <a:t>μ</a:t>
            </a: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Καθορισμός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Α) σημείου τήξης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Β) σημείου βρασμού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Γ) σημείου εξάχνωσης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Δ) τριπλού σημείου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Αρχή : μετάβαση στην φάση με την μικρότερη τιμή χημ. Δυναμικού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sym typeface="Symbol" pitchFamily="18" charset="2"/>
              </a:rPr>
              <a:t>(</a:t>
            </a:r>
            <a:r>
              <a:rPr lang="el-GR" sz="1600" dirty="0" err="1" smtClean="0">
                <a:sym typeface="Symbol" pitchFamily="18" charset="2"/>
              </a:rPr>
              <a:t>θερμοδυναμικά</a:t>
            </a:r>
            <a:r>
              <a:rPr lang="el-GR" sz="1600" dirty="0" smtClean="0">
                <a:sym typeface="Symbol" pitchFamily="18" charset="2"/>
              </a:rPr>
              <a:t> σταθερότερη)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Καμπύλη εξάχνωσης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6314" y="1785926"/>
          <a:ext cx="3741737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Εξίσωση" r:id="rId3" imgW="1968500" imgH="1625600" progId="Equation.3">
                  <p:embed/>
                </p:oleObj>
              </mc:Choice>
              <mc:Fallback>
                <p:oleObj name="Εξίσωση" r:id="rId3" imgW="1968500" imgH="16256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785926"/>
                        <a:ext cx="3741737" cy="309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55650" y="260350"/>
          <a:ext cx="7777163" cy="618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Graph" r:id="rId3" imgW="3652723" imgH="2905354" progId="">
                  <p:embed/>
                </p:oleObj>
              </mc:Choice>
              <mc:Fallback>
                <p:oleObj name="Graph" r:id="rId3" imgW="3652723" imgH="2905354" progId="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0350"/>
                        <a:ext cx="7777163" cy="618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71550" y="333375"/>
          <a:ext cx="7345363" cy="582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Graph" r:id="rId3" imgW="3652723" imgH="2899258" progId="">
                  <p:embed/>
                </p:oleObj>
              </mc:Choice>
              <mc:Fallback>
                <p:oleObj name="Graph" r:id="rId3" imgW="3652723" imgH="2899258" progId="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3375"/>
                        <a:ext cx="7345363" cy="582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3105</Words>
  <Application>Microsoft Office PowerPoint</Application>
  <PresentationFormat>On-screen Show (4:3)</PresentationFormat>
  <Paragraphs>441</Paragraphs>
  <Slides>59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Προεπιλεγμένη σχεδίαση</vt:lpstr>
      <vt:lpstr>Εξίσωση</vt:lpstr>
      <vt:lpstr>Graph</vt:lpstr>
      <vt:lpstr>Φυσικοχημεία</vt:lpstr>
      <vt:lpstr>Άδειες Χρήσης</vt:lpstr>
      <vt:lpstr>Χρηματοδότηση</vt:lpstr>
      <vt:lpstr>Σκοποί  ενότητας</vt:lpstr>
      <vt:lpstr>Περιεχόμενα ενότητας</vt:lpstr>
      <vt:lpstr>Βασικοί ορισμοί</vt:lpstr>
      <vt:lpstr>Συστήματα ενός συστατικού</vt:lpstr>
      <vt:lpstr>PowerPoint Presentation</vt:lpstr>
      <vt:lpstr>PowerPoint Presentation</vt:lpstr>
      <vt:lpstr>PowerPoint Presentation</vt:lpstr>
      <vt:lpstr>PowerPoint Presentation</vt:lpstr>
      <vt:lpstr>Διαγράμματα Φάσεων (1)</vt:lpstr>
      <vt:lpstr>Διαγράμματα Φάσεων (2)</vt:lpstr>
      <vt:lpstr>Διαγράμματα Φάσεων (5)</vt:lpstr>
      <vt:lpstr>Διάγραμμα φάσεων του CO2</vt:lpstr>
      <vt:lpstr>Μεταβολές θερμοδυναμικών παραμέτρων (1)</vt:lpstr>
      <vt:lpstr>Μεταβολές θερμοδυναμικών παραμέτρων (2)</vt:lpstr>
      <vt:lpstr>PowerPoint Presentation</vt:lpstr>
      <vt:lpstr>Εξίσωση CLAPEYRON (1)</vt:lpstr>
      <vt:lpstr>Εξίσωση CLAPEYRON (2)</vt:lpstr>
      <vt:lpstr>Εξίσωση CLAUSIUS - CLAPEYRON (1)</vt:lpstr>
      <vt:lpstr>Εξίσωση CLAUSIUS - CLAPEYRON (2)</vt:lpstr>
      <vt:lpstr>Μετατροπές Φάσεων Δευτέρας Τάξεως</vt:lpstr>
      <vt:lpstr>Συστήματα πολλών συστατικών</vt:lpstr>
      <vt:lpstr>Μερικές γραμμομοριακές ποσότητες</vt:lpstr>
      <vt:lpstr>Χημικό δυναμικό ιδανικών αερίων</vt:lpstr>
      <vt:lpstr>Ιδανικά διαλύματα – Νόμος Raoult</vt:lpstr>
      <vt:lpstr>Μεταβολές θερμοδυναμικών συναρτήσεων κατά τον σχηματισμό ιδανικού μίγματος</vt:lpstr>
      <vt:lpstr>Ισορροπίες ιδανικού διαλύματος με άλλη φάση  από καθαρό διαλύτη</vt:lpstr>
      <vt:lpstr>Ιδανικό διάλυμα σε ισορροπία με αέριο καθαρό διαλύτη (1)</vt:lpstr>
      <vt:lpstr>Ανύψωση του σημείου ζέσεως – ταπείνωση του σημείου πήξεως (θερμοδυναμική εξήγηση)</vt:lpstr>
      <vt:lpstr>Ιδανικό διάλυμα σε ισορροπία με αέριο καθαρό διαλύτη (2)</vt:lpstr>
      <vt:lpstr>Ιδανικό διάλυμα σε ισορροπία με στερεό καθαρό διαλύτη</vt:lpstr>
      <vt:lpstr>Ιδανικό διάλυμα σε ισορροπία με υγρό καθαρό διαλύτη</vt:lpstr>
      <vt:lpstr>Ισορροπίες μεταξύ υγρής και αέριας φάσεως με δύο συστατικά (1)</vt:lpstr>
      <vt:lpstr>Ισορροπίες μεταξύ υγρής και αέριας φάσεως με δύο συστατικά (2)</vt:lpstr>
      <vt:lpstr>Ισορροπίες μεταξύ υγρής και αέριας φάσεως με δύο συστατικά (3)</vt:lpstr>
      <vt:lpstr>Ισορροπίες μεταξύ υγρής και αέριας φάσεως με δύο συστατικά (4)</vt:lpstr>
      <vt:lpstr>Ισορροπίες μεταξύ υγρής και αέριας φάσεως με δύο συστατικά (5)</vt:lpstr>
      <vt:lpstr>Κλασματική Απόσταξη (1)</vt:lpstr>
      <vt:lpstr>Κλασματική Απόσταξη (2)</vt:lpstr>
      <vt:lpstr>Κλασματική Απόσταξη (3)</vt:lpstr>
      <vt:lpstr>Αποκλίσεις από τον Νόμο Raoult–Αζεοτροπικά μίγματα (1)</vt:lpstr>
      <vt:lpstr>Αποκλίσεις από τον Νόμο Raoult–Αζεοτροπικά μίγματα (2)</vt:lpstr>
      <vt:lpstr>Αποκλίσεις από τον Νόμο Raoult–Αζεοτροπικά μίγματα (3)</vt:lpstr>
      <vt:lpstr>Αραιά ιδανικά διαλύματα</vt:lpstr>
      <vt:lpstr>Ισορροπίες υγρής φάσης δύο συστατικών με στερεές φάσεις</vt:lpstr>
      <vt:lpstr>Δυαδικά μίγματα – Διαχωρισμός καθαρών ενώσεων (1)</vt:lpstr>
      <vt:lpstr>Δυαδικά μίγματα – Διαχωρισμός καθαρών ενώσεων (2)</vt:lpstr>
      <vt:lpstr>Δυαδικά μίγματα – Διαχωρισμός καθαρών ενώσεων (3)</vt:lpstr>
      <vt:lpstr>Καμπύλες ψύξης – Θερμική ανάλυση</vt:lpstr>
      <vt:lpstr>Ισορροπίες μεταξύ δύο υγρών φάσεων αποτελούμενες από δύο συστατικά (1)</vt:lpstr>
      <vt:lpstr>Ισορροπίες μεταξύ δύο υγρών φάσεων αποτελούμενες από δύο συστατικά (2)</vt:lpstr>
      <vt:lpstr>Ισορροπίες μεταξύ δύο υγρών φάσεων αποτελούμενες από δύο συστατικά (3)</vt:lpstr>
      <vt:lpstr>Απόσταξη μη-αναμιγνυόμενων υγρών</vt:lpstr>
      <vt:lpstr>Σημείωμα Αναφοράς</vt:lpstr>
      <vt:lpstr>Σημείωμα Χρήσης Έργων Τρίτων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Pavlos Klepetsanis</dc:creator>
  <cp:lastModifiedBy>admin</cp:lastModifiedBy>
  <cp:revision>141</cp:revision>
  <dcterms:created xsi:type="dcterms:W3CDTF">2007-10-27T21:44:19Z</dcterms:created>
  <dcterms:modified xsi:type="dcterms:W3CDTF">2015-04-03T09:19:47Z</dcterms:modified>
</cp:coreProperties>
</file>