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312" r:id="rId3"/>
    <p:sldId id="313" r:id="rId4"/>
    <p:sldId id="314" r:id="rId5"/>
    <p:sldId id="315" r:id="rId6"/>
    <p:sldId id="317" r:id="rId7"/>
    <p:sldId id="322" r:id="rId8"/>
    <p:sldId id="316" r:id="rId9"/>
    <p:sldId id="318" r:id="rId10"/>
    <p:sldId id="319" r:id="rId11"/>
    <p:sldId id="320" r:id="rId12"/>
    <p:sldId id="321" r:id="rId13"/>
    <p:sldId id="301" r:id="rId14"/>
    <p:sldId id="275" r:id="rId15"/>
    <p:sldId id="293" r:id="rId16"/>
    <p:sldId id="276" r:id="rId17"/>
    <p:sldId id="300" r:id="rId18"/>
    <p:sldId id="292" r:id="rId19"/>
    <p:sldId id="296" r:id="rId20"/>
    <p:sldId id="323" r:id="rId21"/>
    <p:sldId id="277" r:id="rId22"/>
    <p:sldId id="278" r:id="rId23"/>
    <p:sldId id="279" r:id="rId24"/>
    <p:sldId id="280" r:id="rId25"/>
    <p:sldId id="281" r:id="rId26"/>
    <p:sldId id="282" r:id="rId27"/>
    <p:sldId id="283" r:id="rId28"/>
    <p:sldId id="302" r:id="rId29"/>
    <p:sldId id="284" r:id="rId30"/>
    <p:sldId id="303" r:id="rId31"/>
    <p:sldId id="287" r:id="rId32"/>
    <p:sldId id="286" r:id="rId33"/>
    <p:sldId id="295" r:id="rId34"/>
    <p:sldId id="294" r:id="rId35"/>
    <p:sldId id="285" r:id="rId36"/>
    <p:sldId id="288" r:id="rId3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A2C7A1-8B2D-4368-AA52-CD2857C8BF3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5BBDC9C-B712-4B9D-806F-63F4B047A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C8B9DBD-79EB-41AC-863E-86531B161FF5}"/>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5" name="Θέση υποσέλιδου 4">
            <a:extLst>
              <a:ext uri="{FF2B5EF4-FFF2-40B4-BE49-F238E27FC236}">
                <a16:creationId xmlns:a16="http://schemas.microsoft.com/office/drawing/2014/main" id="{BB26DC37-7523-4D75-920D-A4B7C29BEE5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72A20D1-C174-49BA-B93E-33C0B0D66F92}"/>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873027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86300C-6EC4-4F07-8069-5B82D9AB588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2B2C9F1-E388-4502-9295-10B50C0FC8F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BF25202-0DFA-4435-9EDF-2CB6BDC8D8FB}"/>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5" name="Θέση υποσέλιδου 4">
            <a:extLst>
              <a:ext uri="{FF2B5EF4-FFF2-40B4-BE49-F238E27FC236}">
                <a16:creationId xmlns:a16="http://schemas.microsoft.com/office/drawing/2014/main" id="{BF0BA675-86D1-4DD7-8D71-6D63B274FEC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60DE9FE-A4BA-4971-B794-F1887B14712D}"/>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202383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B5B7C7E-1259-4B3F-AB83-574395F96EB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A9EC113-6468-4543-ACDA-21B3131DD3A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A36E455-1006-4445-983B-B49D604E00FF}"/>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5" name="Θέση υποσέλιδου 4">
            <a:extLst>
              <a:ext uri="{FF2B5EF4-FFF2-40B4-BE49-F238E27FC236}">
                <a16:creationId xmlns:a16="http://schemas.microsoft.com/office/drawing/2014/main" id="{DFA20B4F-90A2-447C-B6BF-EC37F239F5C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8171549-6E6B-4D4B-ABC4-E5A09CD69017}"/>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1595828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7B4D3F-4F1F-4BC2-B2AC-2D1EB2B4F07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DB585C7-713C-47B8-954D-870EBB98DDB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C629250-D047-42D7-80EF-94B00A49FD21}"/>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5" name="Θέση υποσέλιδου 4">
            <a:extLst>
              <a:ext uri="{FF2B5EF4-FFF2-40B4-BE49-F238E27FC236}">
                <a16:creationId xmlns:a16="http://schemas.microsoft.com/office/drawing/2014/main" id="{CAEBC6D9-4894-4191-9058-28F4136F3F6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20DC5AC-0052-478E-ACC7-72F8290A9E05}"/>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206747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0C2C15-1EB2-4A74-8DA2-ED18E5171B4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B12112E-33DF-42CE-B6DA-1772D6776A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157E67E-250B-4172-891A-F3B8940F3032}"/>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5" name="Θέση υποσέλιδου 4">
            <a:extLst>
              <a:ext uri="{FF2B5EF4-FFF2-40B4-BE49-F238E27FC236}">
                <a16:creationId xmlns:a16="http://schemas.microsoft.com/office/drawing/2014/main" id="{A5449232-014A-4FD1-8EEF-0E5022B285E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B9F651C-EAE2-4FAB-9151-6F0F15F68B3F}"/>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576126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30EDC1-51EC-49F9-8639-43D004E5CCC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982F949-CBF5-4AB8-9774-55333524AAC4}"/>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31DAA38-162C-446F-9D55-8C5488EF23C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4C930E8-C6CA-4C1D-B463-18650466ED25}"/>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6" name="Θέση υποσέλιδου 5">
            <a:extLst>
              <a:ext uri="{FF2B5EF4-FFF2-40B4-BE49-F238E27FC236}">
                <a16:creationId xmlns:a16="http://schemas.microsoft.com/office/drawing/2014/main" id="{AC14056C-A36F-4A58-B83D-F0D90E84037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6E2D490-2867-433F-B981-BCA5409800EB}"/>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6988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63C62C-B260-46E1-A74F-5651243E293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3391DE9-A4F7-462B-BF76-591050482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F9F04CA-8200-429E-BFA6-B0F34C70262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26ADA9B-68CB-4AAD-BB3B-73F54D3591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04DFB6C-D6C2-4F42-BFC2-FFAE4F5020B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397F000-727D-45BC-986F-0E1FA0AA5682}"/>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8" name="Θέση υποσέλιδου 7">
            <a:extLst>
              <a:ext uri="{FF2B5EF4-FFF2-40B4-BE49-F238E27FC236}">
                <a16:creationId xmlns:a16="http://schemas.microsoft.com/office/drawing/2014/main" id="{92C9B054-31A2-488E-844E-FE50ABA5653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2677793-F3AA-44B3-B2C6-4533B06BA3CB}"/>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154621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EE05E4-04F4-41E9-91E0-06FD74DAFD5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9744836-84F0-45CF-AA1A-13A284094769}"/>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4" name="Θέση υποσέλιδου 3">
            <a:extLst>
              <a:ext uri="{FF2B5EF4-FFF2-40B4-BE49-F238E27FC236}">
                <a16:creationId xmlns:a16="http://schemas.microsoft.com/office/drawing/2014/main" id="{EECEDE25-7B01-43BF-8AE9-3AA735C64C8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4D6A9FD-B8EA-4036-9995-9377086592BB}"/>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25910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67E0F18-ED01-4524-9217-E7B503CAB091}"/>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3" name="Θέση υποσέλιδου 2">
            <a:extLst>
              <a:ext uri="{FF2B5EF4-FFF2-40B4-BE49-F238E27FC236}">
                <a16:creationId xmlns:a16="http://schemas.microsoft.com/office/drawing/2014/main" id="{1BC6435F-549E-441A-BA4F-01D03B7E3338}"/>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BDEDE1F-493B-4BBF-9EDA-1F324CD799E0}"/>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3932022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10A93C-E738-4F3A-89B8-4F171092C91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F6DC133-5035-436E-92D9-E515F75B7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EAE2263-1BFD-4838-B3ED-27FC3A539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144FA3E-AE15-4DEC-A980-89ACA4E78904}"/>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6" name="Θέση υποσέλιδου 5">
            <a:extLst>
              <a:ext uri="{FF2B5EF4-FFF2-40B4-BE49-F238E27FC236}">
                <a16:creationId xmlns:a16="http://schemas.microsoft.com/office/drawing/2014/main" id="{74CB5201-0F0B-4BF1-8548-5DCEF9D860E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4987445-0E89-4D6A-A311-B57623E3BA4C}"/>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339447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383136-5191-4184-881C-EE518EB3D45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C7513041-F5B5-41F7-8E02-103E4CC2D4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32EDEAA-B74C-4693-8D4C-79734211F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115CEDB-DDBD-405C-B15F-AD3BD60A6C5E}"/>
              </a:ext>
            </a:extLst>
          </p:cNvPr>
          <p:cNvSpPr>
            <a:spLocks noGrp="1"/>
          </p:cNvSpPr>
          <p:nvPr>
            <p:ph type="dt" sz="half" idx="10"/>
          </p:nvPr>
        </p:nvSpPr>
        <p:spPr/>
        <p:txBody>
          <a:bodyPr/>
          <a:lstStyle/>
          <a:p>
            <a:fld id="{8548EAF9-485A-4300-B9E3-99329A101EEA}" type="datetimeFigureOut">
              <a:rPr lang="el-GR" smtClean="0"/>
              <a:t>16/4/2024</a:t>
            </a:fld>
            <a:endParaRPr lang="el-GR"/>
          </a:p>
        </p:txBody>
      </p:sp>
      <p:sp>
        <p:nvSpPr>
          <p:cNvPr id="6" name="Θέση υποσέλιδου 5">
            <a:extLst>
              <a:ext uri="{FF2B5EF4-FFF2-40B4-BE49-F238E27FC236}">
                <a16:creationId xmlns:a16="http://schemas.microsoft.com/office/drawing/2014/main" id="{276C9652-C184-4311-B62D-821DE31DD5B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89A15F2-F765-41FA-ABFE-3D33F54D0E67}"/>
              </a:ext>
            </a:extLst>
          </p:cNvPr>
          <p:cNvSpPr>
            <a:spLocks noGrp="1"/>
          </p:cNvSpPr>
          <p:nvPr>
            <p:ph type="sldNum" sz="quarter" idx="12"/>
          </p:nvPr>
        </p:nvSpPr>
        <p:spPr/>
        <p:txBody>
          <a:bodyPr/>
          <a:lstStyle/>
          <a:p>
            <a:fld id="{9C13536E-B120-47DF-AAD6-39A6DE18C211}" type="slidenum">
              <a:rPr lang="el-GR" smtClean="0"/>
              <a:t>‹#›</a:t>
            </a:fld>
            <a:endParaRPr lang="el-GR"/>
          </a:p>
        </p:txBody>
      </p:sp>
    </p:spTree>
    <p:extLst>
      <p:ext uri="{BB962C8B-B14F-4D97-AF65-F5344CB8AC3E}">
        <p14:creationId xmlns:p14="http://schemas.microsoft.com/office/powerpoint/2010/main" val="2869235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6C2E25A-8382-4D70-B115-803DEA991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BD2A100-A035-4316-A331-5B9CA5A00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74763BA-DA43-41FB-B903-4262D85515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8EAF9-485A-4300-B9E3-99329A101EEA}" type="datetimeFigureOut">
              <a:rPr lang="el-GR" smtClean="0"/>
              <a:t>16/4/2024</a:t>
            </a:fld>
            <a:endParaRPr lang="el-GR"/>
          </a:p>
        </p:txBody>
      </p:sp>
      <p:sp>
        <p:nvSpPr>
          <p:cNvPr id="5" name="Θέση υποσέλιδου 4">
            <a:extLst>
              <a:ext uri="{FF2B5EF4-FFF2-40B4-BE49-F238E27FC236}">
                <a16:creationId xmlns:a16="http://schemas.microsoft.com/office/drawing/2014/main" id="{988090D3-0A11-4CE9-99FF-A26E6E2EA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A377063-8998-4A58-8AF6-22DA40F34C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3536E-B120-47DF-AAD6-39A6DE18C211}" type="slidenum">
              <a:rPr lang="el-GR" smtClean="0"/>
              <a:t>‹#›</a:t>
            </a:fld>
            <a:endParaRPr lang="el-GR"/>
          </a:p>
        </p:txBody>
      </p:sp>
    </p:spTree>
    <p:extLst>
      <p:ext uri="{BB962C8B-B14F-4D97-AF65-F5344CB8AC3E}">
        <p14:creationId xmlns:p14="http://schemas.microsoft.com/office/powerpoint/2010/main" val="1713482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4ADCA2-B099-505B-A9FF-BAD68D5F84FF}"/>
              </a:ext>
            </a:extLst>
          </p:cNvPr>
          <p:cNvSpPr>
            <a:spLocks noGrp="1"/>
          </p:cNvSpPr>
          <p:nvPr>
            <p:ph type="title"/>
          </p:nvPr>
        </p:nvSpPr>
        <p:spPr/>
        <p:txBody>
          <a:bodyPr/>
          <a:lstStyle/>
          <a:p>
            <a:pPr algn="ctr"/>
            <a:r>
              <a:rPr lang="el-GR" dirty="0"/>
              <a:t>Φαρμακολογική διαχείριση του πόνου</a:t>
            </a:r>
          </a:p>
        </p:txBody>
      </p:sp>
      <p:sp>
        <p:nvSpPr>
          <p:cNvPr id="3" name="Θέση περιεχομένου 2">
            <a:extLst>
              <a:ext uri="{FF2B5EF4-FFF2-40B4-BE49-F238E27FC236}">
                <a16:creationId xmlns:a16="http://schemas.microsoft.com/office/drawing/2014/main" id="{54591F76-9357-E30C-6BA2-B14832F5E0E8}"/>
              </a:ext>
            </a:extLst>
          </p:cNvPr>
          <p:cNvSpPr>
            <a:spLocks noGrp="1"/>
          </p:cNvSpPr>
          <p:nvPr>
            <p:ph idx="1"/>
          </p:nvPr>
        </p:nvSpPr>
        <p:spPr/>
        <p:txBody>
          <a:bodyPr/>
          <a:lstStyle/>
          <a:p>
            <a:pPr algn="l"/>
            <a:endParaRPr lang="el-GR" dirty="0"/>
          </a:p>
          <a:p>
            <a:pPr algn="l"/>
            <a:endParaRPr lang="el-GR" dirty="0"/>
          </a:p>
          <a:p>
            <a:pPr algn="l"/>
            <a:r>
              <a:rPr lang="el-GR" dirty="0"/>
              <a:t>ΒΙΒΛΙΟΓΡΑΦΙΑ: ΦΑΡΜΑΚΟΛΟΓΙΑ GOODMAN&amp; GILMAN’S</a:t>
            </a:r>
          </a:p>
          <a:p>
            <a:pPr algn="l"/>
            <a:r>
              <a:rPr lang="el-GR" dirty="0"/>
              <a:t>ΕΝΟΤΗΤΑ ΙΙ: ΝΕΥΡΟΦΑΡΜΑΚΟΛΟΓΙΑ</a:t>
            </a:r>
          </a:p>
          <a:p>
            <a:endParaRPr lang="el-GR" dirty="0"/>
          </a:p>
        </p:txBody>
      </p:sp>
    </p:spTree>
    <p:extLst>
      <p:ext uri="{BB962C8B-B14F-4D97-AF65-F5344CB8AC3E}">
        <p14:creationId xmlns:p14="http://schemas.microsoft.com/office/powerpoint/2010/main" val="4094967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732828C-DA0E-4D6A-8249-1A94BA8E088D}"/>
              </a:ext>
            </a:extLst>
          </p:cNvPr>
          <p:cNvSpPr>
            <a:spLocks noGrp="1"/>
          </p:cNvSpPr>
          <p:nvPr>
            <p:ph type="title"/>
          </p:nvPr>
        </p:nvSpPr>
        <p:spPr>
          <a:xfrm>
            <a:off x="466722" y="586855"/>
            <a:ext cx="3201366" cy="1915129"/>
          </a:xfrm>
        </p:spPr>
        <p:txBody>
          <a:bodyPr anchor="b">
            <a:normAutofit/>
          </a:bodyPr>
          <a:lstStyle/>
          <a:p>
            <a:pPr algn="r"/>
            <a:r>
              <a:rPr lang="el-GR" sz="4000" dirty="0">
                <a:solidFill>
                  <a:srgbClr val="FFFFFF"/>
                </a:solidFill>
              </a:rPr>
              <a:t>Μεταβίβαση (</a:t>
            </a:r>
            <a:r>
              <a:rPr lang="en-US" sz="4000" dirty="0">
                <a:solidFill>
                  <a:srgbClr val="FFFFFF"/>
                </a:solidFill>
              </a:rPr>
              <a:t>transmission) </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CF063435-838B-4AA7-9B1F-B548FF34EEAF}"/>
              </a:ext>
            </a:extLst>
          </p:cNvPr>
          <p:cNvSpPr>
            <a:spLocks noGrp="1"/>
          </p:cNvSpPr>
          <p:nvPr>
            <p:ph idx="1"/>
          </p:nvPr>
        </p:nvSpPr>
        <p:spPr>
          <a:xfrm>
            <a:off x="5579376" y="450428"/>
            <a:ext cx="6555347" cy="5546047"/>
          </a:xfrm>
        </p:spPr>
        <p:txBody>
          <a:bodyPr anchor="ctr">
            <a:normAutofit/>
          </a:bodyPr>
          <a:lstStyle/>
          <a:p>
            <a:pPr marL="0" indent="0">
              <a:buNone/>
            </a:pPr>
            <a:r>
              <a:rPr lang="el-GR" sz="2000" dirty="0"/>
              <a:t>     </a:t>
            </a:r>
            <a:r>
              <a:rPr lang="el-GR" sz="2200" dirty="0"/>
              <a:t>Οι </a:t>
            </a:r>
            <a:r>
              <a:rPr lang="el-GR" sz="2200" dirty="0" err="1"/>
              <a:t>νευράξονες</a:t>
            </a:r>
            <a:r>
              <a:rPr lang="el-GR" sz="2200" dirty="0"/>
              <a:t> των περιφερικών νεύρων που εντοπίζονται στα γάγγλια των </a:t>
            </a:r>
            <a:r>
              <a:rPr lang="el-GR" sz="2200" dirty="0" err="1"/>
              <a:t>οπισθίων</a:t>
            </a:r>
            <a:r>
              <a:rPr lang="el-GR" sz="2200" dirty="0"/>
              <a:t> ριζών συνάπτονται με  τους </a:t>
            </a:r>
            <a:r>
              <a:rPr lang="el-GR" sz="2200" dirty="0" err="1"/>
              <a:t>δενδρίτες</a:t>
            </a:r>
            <a:r>
              <a:rPr lang="el-GR" sz="2200" dirty="0"/>
              <a:t> των δευτερογενών νευρώνων στη φαιά ουσία των οπίσθιων κεράτων του ΝΜ.</a:t>
            </a:r>
          </a:p>
          <a:p>
            <a:pPr>
              <a:buFont typeface="Wingdings" panose="05000000000000000000" pitchFamily="2" charset="2"/>
              <a:buChar char="ü"/>
            </a:pPr>
            <a:r>
              <a:rPr lang="el-GR" sz="2200" dirty="0"/>
              <a:t>  Το ερέθισμα μεταφέρεται από την περιφέρεια στον ΝΜ και από εκεί στον θάλαμο του εγκεφάλου. </a:t>
            </a:r>
          </a:p>
          <a:p>
            <a:pPr>
              <a:buFont typeface="Wingdings" panose="05000000000000000000" pitchFamily="2" charset="2"/>
              <a:buChar char="ü"/>
            </a:pPr>
            <a:r>
              <a:rPr lang="en-US" sz="2200" dirty="0"/>
              <a:t>  </a:t>
            </a:r>
            <a:r>
              <a:rPr lang="el-GR" sz="2200" dirty="0"/>
              <a:t>Η φαιά ουσία του οπίσθιου </a:t>
            </a:r>
            <a:r>
              <a:rPr lang="el-GR" sz="2200" dirty="0" err="1"/>
              <a:t>κέρατος</a:t>
            </a:r>
            <a:r>
              <a:rPr lang="el-GR" sz="2200" dirty="0"/>
              <a:t> του νωτιαίου μυελού είναι οργανωμένη σε διακριτές στιβάδες ή πέταλα (Ι έως Χ). Οι στιβάδες Ι έως VΙ σχηματίζουν το </a:t>
            </a:r>
            <a:r>
              <a:rPr lang="el-GR" sz="2200" b="1" dirty="0"/>
              <a:t>οπίσθιο </a:t>
            </a:r>
            <a:r>
              <a:rPr lang="el-GR" sz="2200" b="1" dirty="0" err="1"/>
              <a:t>κέρας</a:t>
            </a:r>
            <a:r>
              <a:rPr lang="el-GR" sz="2200" b="1" dirty="0"/>
              <a:t> </a:t>
            </a:r>
            <a:r>
              <a:rPr lang="el-GR" sz="2200" dirty="0"/>
              <a:t>και έχουν σχέση με την επεξεργασία του πόνου αλλά και όλων των άλλων αισθήσεων.</a:t>
            </a:r>
          </a:p>
          <a:p>
            <a:pPr>
              <a:buFont typeface="Wingdings" panose="05000000000000000000" pitchFamily="2" charset="2"/>
              <a:buChar char="ü"/>
            </a:pPr>
            <a:r>
              <a:rPr lang="en-US" sz="2200" dirty="0"/>
              <a:t> </a:t>
            </a:r>
            <a:r>
              <a:rPr lang="el-GR" sz="2200" dirty="0" err="1"/>
              <a:t>Οπιοειδή</a:t>
            </a:r>
            <a:r>
              <a:rPr lang="el-GR" sz="2200" dirty="0"/>
              <a:t>, ΜΣΑΦ, </a:t>
            </a:r>
            <a:r>
              <a:rPr lang="en-US" sz="2200" dirty="0"/>
              <a:t>SNRIs </a:t>
            </a:r>
            <a:r>
              <a:rPr lang="el-GR" sz="2200" dirty="0"/>
              <a:t>και </a:t>
            </a:r>
            <a:r>
              <a:rPr lang="el-GR" sz="2200" dirty="0" err="1"/>
              <a:t>αποκλειστές</a:t>
            </a:r>
            <a:r>
              <a:rPr lang="el-GR" sz="2200" dirty="0"/>
              <a:t> των</a:t>
            </a:r>
            <a:r>
              <a:rPr lang="en-US" sz="2200" dirty="0"/>
              <a:t> NMDA</a:t>
            </a:r>
            <a:r>
              <a:rPr lang="el-GR" sz="2200" dirty="0"/>
              <a:t> και </a:t>
            </a:r>
            <a:r>
              <a:rPr lang="en-US" sz="2200" dirty="0"/>
              <a:t>non/NMDA </a:t>
            </a:r>
            <a:r>
              <a:rPr lang="el-GR" sz="2200" dirty="0" smtClean="0"/>
              <a:t>υποδοχέων, </a:t>
            </a:r>
            <a:r>
              <a:rPr lang="el-GR" sz="2200" dirty="0"/>
              <a:t>έχουν </a:t>
            </a:r>
            <a:r>
              <a:rPr lang="el-GR" sz="2200" dirty="0" smtClean="0"/>
              <a:t>δράση στη διαχείριση της μεταβίβασης των ερεθισμάτων της αίσθησης του πόνου.</a:t>
            </a:r>
            <a:endParaRPr lang="el-GR" sz="2200" dirty="0"/>
          </a:p>
        </p:txBody>
      </p:sp>
      <p:pic>
        <p:nvPicPr>
          <p:cNvPr id="4" name="Εικόνα 3">
            <a:extLst>
              <a:ext uri="{FF2B5EF4-FFF2-40B4-BE49-F238E27FC236}">
                <a16:creationId xmlns:a16="http://schemas.microsoft.com/office/drawing/2014/main" id="{17DD3419-0FB6-4126-84B0-D0913329015D}"/>
              </a:ext>
            </a:extLst>
          </p:cNvPr>
          <p:cNvPicPr>
            <a:picLocks noChangeAspect="1"/>
          </p:cNvPicPr>
          <p:nvPr/>
        </p:nvPicPr>
        <p:blipFill>
          <a:blip r:embed="rId2"/>
          <a:stretch>
            <a:fillRect/>
          </a:stretch>
        </p:blipFill>
        <p:spPr>
          <a:xfrm>
            <a:off x="-1" y="2744558"/>
            <a:ext cx="5525147" cy="4143860"/>
          </a:xfrm>
          <a:prstGeom prst="rect">
            <a:avLst/>
          </a:prstGeom>
        </p:spPr>
      </p:pic>
    </p:spTree>
    <p:extLst>
      <p:ext uri="{BB962C8B-B14F-4D97-AF65-F5344CB8AC3E}">
        <p14:creationId xmlns:p14="http://schemas.microsoft.com/office/powerpoint/2010/main" val="2377434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170FD91-7744-416F-B158-DA92B5A7AA0F}"/>
              </a:ext>
            </a:extLst>
          </p:cNvPr>
          <p:cNvSpPr>
            <a:spLocks noGrp="1"/>
          </p:cNvSpPr>
          <p:nvPr>
            <p:ph type="title"/>
          </p:nvPr>
        </p:nvSpPr>
        <p:spPr>
          <a:xfrm>
            <a:off x="585992" y="302843"/>
            <a:ext cx="3201366" cy="1679266"/>
          </a:xfrm>
        </p:spPr>
        <p:txBody>
          <a:bodyPr anchor="b">
            <a:normAutofit fontScale="90000"/>
          </a:bodyPr>
          <a:lstStyle/>
          <a:p>
            <a:pPr algn="r"/>
            <a:r>
              <a:rPr lang="el-GR" sz="3400" dirty="0">
                <a:solidFill>
                  <a:srgbClr val="FFFFFF"/>
                </a:solidFill>
              </a:rPr>
              <a:t>Αντίληψη (</a:t>
            </a:r>
            <a:r>
              <a:rPr lang="en-US" sz="3400" dirty="0">
                <a:solidFill>
                  <a:srgbClr val="FFFFFF"/>
                </a:solidFill>
              </a:rPr>
              <a:t>perception) </a:t>
            </a:r>
            <a:r>
              <a:rPr lang="el-GR" sz="3400" dirty="0">
                <a:solidFill>
                  <a:srgbClr val="FFFFFF"/>
                </a:solidFill>
              </a:rPr>
              <a:t>και</a:t>
            </a:r>
            <a:r>
              <a:rPr lang="en-US" sz="3400" dirty="0">
                <a:solidFill>
                  <a:srgbClr val="FFFFFF"/>
                </a:solidFill>
              </a:rPr>
              <a:t> </a:t>
            </a:r>
            <a:r>
              <a:rPr lang="el-GR" sz="3400" dirty="0">
                <a:solidFill>
                  <a:srgbClr val="FFFFFF"/>
                </a:solidFill>
              </a:rPr>
              <a:t>Τροποποίηση (</a:t>
            </a:r>
            <a:r>
              <a:rPr lang="en-US" sz="3400" dirty="0">
                <a:solidFill>
                  <a:srgbClr val="FFFFFF"/>
                </a:solidFill>
              </a:rPr>
              <a:t>modulation)</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9E9CFDB8-17FA-4FF6-8EFA-396D0E51A4A8}"/>
              </a:ext>
            </a:extLst>
          </p:cNvPr>
          <p:cNvSpPr>
            <a:spLocks noGrp="1"/>
          </p:cNvSpPr>
          <p:nvPr>
            <p:ph idx="1"/>
          </p:nvPr>
        </p:nvSpPr>
        <p:spPr>
          <a:xfrm>
            <a:off x="5324064" y="511388"/>
            <a:ext cx="6555347" cy="5546047"/>
          </a:xfrm>
        </p:spPr>
        <p:txBody>
          <a:bodyPr anchor="ctr">
            <a:normAutofit lnSpcReduction="10000"/>
          </a:bodyPr>
          <a:lstStyle/>
          <a:p>
            <a:pPr marL="0" indent="0">
              <a:buNone/>
            </a:pPr>
            <a:r>
              <a:rPr lang="el-GR" sz="2000" dirty="0"/>
              <a:t>     </a:t>
            </a:r>
            <a:r>
              <a:rPr lang="el-GR" sz="2200" dirty="0"/>
              <a:t>Το ερέθισμα του πόνου μέσω της </a:t>
            </a:r>
            <a:r>
              <a:rPr lang="el-GR" sz="2200" u="sng" dirty="0" err="1"/>
              <a:t>νωτιοθαλαμικής</a:t>
            </a:r>
            <a:r>
              <a:rPr lang="el-GR" sz="2200" u="sng" dirty="0"/>
              <a:t> οδού </a:t>
            </a:r>
            <a:r>
              <a:rPr lang="el-GR" sz="2200" dirty="0"/>
              <a:t>στα πλάγια του ΝΜ, φθάνει στον </a:t>
            </a:r>
            <a:r>
              <a:rPr lang="el-GR" sz="2200" b="1" dirty="0"/>
              <a:t>θάλαμο</a:t>
            </a:r>
            <a:r>
              <a:rPr lang="el-GR" sz="2200" dirty="0"/>
              <a:t> του εγκεφάλου και ακολούθως στη </a:t>
            </a:r>
            <a:r>
              <a:rPr lang="el-GR" sz="2200" b="1" dirty="0"/>
              <a:t>φαιά ουσία </a:t>
            </a:r>
            <a:r>
              <a:rPr lang="el-GR" sz="2200" dirty="0"/>
              <a:t>όπου γίνεται η συνειδητοποίηση του πόνου (</a:t>
            </a:r>
            <a:r>
              <a:rPr lang="el-GR" sz="2200" dirty="0" err="1"/>
              <a:t>perception</a:t>
            </a:r>
            <a:r>
              <a:rPr lang="el-GR" sz="2200" dirty="0"/>
              <a:t>), η αναγνώριση του αιτίου και η συναισθηματική αντίδραση.</a:t>
            </a:r>
          </a:p>
          <a:p>
            <a:pPr>
              <a:buFont typeface="Wingdings" panose="05000000000000000000" pitchFamily="2" charset="2"/>
              <a:buChar char="ü"/>
            </a:pPr>
            <a:r>
              <a:rPr lang="el-GR" sz="2200" dirty="0"/>
              <a:t>Μέσω </a:t>
            </a:r>
            <a:r>
              <a:rPr lang="el-GR" sz="2200" u="sng" dirty="0"/>
              <a:t>τριτογενών νευρώνων </a:t>
            </a:r>
            <a:r>
              <a:rPr lang="el-GR" sz="2200" dirty="0"/>
              <a:t>στον θάλαμο τα ερεθίσματα διασπείρονται σε διάφορους άλλους </a:t>
            </a:r>
            <a:r>
              <a:rPr lang="el-GR" sz="2200" dirty="0" smtClean="0"/>
              <a:t>σχηματισμούς (πυρήνες του </a:t>
            </a:r>
            <a:r>
              <a:rPr lang="el-GR" sz="2200" dirty="0" err="1" smtClean="0"/>
              <a:t>μεταιχμιακού</a:t>
            </a:r>
            <a:r>
              <a:rPr lang="el-GR" sz="2200" dirty="0" smtClean="0"/>
              <a:t> συστήματος, δικτυωτός σχηματισμός </a:t>
            </a:r>
            <a:r>
              <a:rPr lang="el-GR" sz="2200" dirty="0" err="1" smtClean="0"/>
              <a:t>κλπ</a:t>
            </a:r>
            <a:r>
              <a:rPr lang="el-GR" sz="2200" dirty="0" smtClean="0"/>
              <a:t>)  </a:t>
            </a:r>
            <a:r>
              <a:rPr lang="el-GR" sz="2200" dirty="0"/>
              <a:t>του εγκεφάλου και στην </a:t>
            </a:r>
            <a:r>
              <a:rPr lang="el-GR" sz="2200" b="1" dirty="0" err="1"/>
              <a:t>σωματοαισθητική</a:t>
            </a:r>
            <a:r>
              <a:rPr lang="el-GR" sz="2200" b="1" dirty="0"/>
              <a:t> περιοχή του βρεγματικού λοβού</a:t>
            </a:r>
            <a:r>
              <a:rPr lang="el-GR" sz="2200" dirty="0"/>
              <a:t>. Έτσι μέσω </a:t>
            </a:r>
            <a:r>
              <a:rPr lang="el-GR" sz="2200" u="sng" dirty="0" err="1"/>
              <a:t>διανευρώνων</a:t>
            </a:r>
            <a:r>
              <a:rPr lang="el-GR" sz="2200" dirty="0"/>
              <a:t> τα ερεθίσματα του πόνου φθάνουν είτε άμεσα είτε έμμεσα στη φαιά ουσία του εγκεφάλου, όπου γίνεται η αναγνώριση του ερεθίσματος του πόνου, το είδος του, η έντασή του, η διάρκειά του, η χροιά του και φυσικά και η επένδυσή του με συναισθηματική αντίδραση (θυμός, φόβος </a:t>
            </a:r>
            <a:r>
              <a:rPr lang="el-GR" sz="2200" dirty="0" err="1"/>
              <a:t>κλπ</a:t>
            </a:r>
            <a:r>
              <a:rPr lang="el-GR" sz="2200" dirty="0"/>
              <a:t>).</a:t>
            </a:r>
          </a:p>
        </p:txBody>
      </p:sp>
      <p:pic>
        <p:nvPicPr>
          <p:cNvPr id="4" name="Εικόνα 3">
            <a:extLst>
              <a:ext uri="{FF2B5EF4-FFF2-40B4-BE49-F238E27FC236}">
                <a16:creationId xmlns:a16="http://schemas.microsoft.com/office/drawing/2014/main" id="{B0E4F294-8517-4ED0-9E31-F82970B6880B}"/>
              </a:ext>
            </a:extLst>
          </p:cNvPr>
          <p:cNvPicPr>
            <a:picLocks noChangeAspect="1"/>
          </p:cNvPicPr>
          <p:nvPr/>
        </p:nvPicPr>
        <p:blipFill>
          <a:blip r:embed="rId2"/>
          <a:stretch>
            <a:fillRect/>
          </a:stretch>
        </p:blipFill>
        <p:spPr>
          <a:xfrm>
            <a:off x="-1" y="1940264"/>
            <a:ext cx="5103223" cy="4925974"/>
          </a:xfrm>
          <a:prstGeom prst="rect">
            <a:avLst/>
          </a:prstGeom>
        </p:spPr>
      </p:pic>
    </p:spTree>
    <p:extLst>
      <p:ext uri="{BB962C8B-B14F-4D97-AF65-F5344CB8AC3E}">
        <p14:creationId xmlns:p14="http://schemas.microsoft.com/office/powerpoint/2010/main" val="1364084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E74F7D0-17B3-499B-8A84-DF7FCD18F3CA}"/>
              </a:ext>
            </a:extLst>
          </p:cNvPr>
          <p:cNvSpPr>
            <a:spLocks noGrp="1"/>
          </p:cNvSpPr>
          <p:nvPr>
            <p:ph type="title"/>
          </p:nvPr>
        </p:nvSpPr>
        <p:spPr>
          <a:xfrm>
            <a:off x="466722" y="586856"/>
            <a:ext cx="3201366" cy="2659928"/>
          </a:xfrm>
        </p:spPr>
        <p:txBody>
          <a:bodyPr anchor="b">
            <a:normAutofit fontScale="90000"/>
          </a:bodyPr>
          <a:lstStyle/>
          <a:p>
            <a:pPr algn="r"/>
            <a:r>
              <a:rPr lang="el-GR" sz="4000" dirty="0">
                <a:solidFill>
                  <a:srgbClr val="FFFFFF"/>
                </a:solidFill>
              </a:rPr>
              <a:t>Αντίληψη (</a:t>
            </a:r>
            <a:r>
              <a:rPr lang="el-GR" sz="4000" dirty="0" err="1">
                <a:solidFill>
                  <a:srgbClr val="FFFFFF"/>
                </a:solidFill>
              </a:rPr>
              <a:t>perception</a:t>
            </a:r>
            <a:r>
              <a:rPr lang="el-GR" sz="4000" dirty="0">
                <a:solidFill>
                  <a:srgbClr val="FFFFFF"/>
                </a:solidFill>
              </a:rPr>
              <a:t>) και Τροποποίηση (</a:t>
            </a:r>
            <a:r>
              <a:rPr lang="el-GR" sz="4000" dirty="0" err="1">
                <a:solidFill>
                  <a:srgbClr val="FFFFFF"/>
                </a:solidFill>
              </a:rPr>
              <a:t>modulation</a:t>
            </a:r>
            <a:r>
              <a:rPr lang="el-GR" sz="4000" dirty="0">
                <a:solidFill>
                  <a:srgbClr val="FFFFFF"/>
                </a:solidFill>
              </a:rPr>
              <a:t>)</a:t>
            </a:r>
          </a:p>
        </p:txBody>
      </p:sp>
      <p:sp>
        <p:nvSpPr>
          <p:cNvPr id="3" name="Θέση περιεχομένου 2">
            <a:extLst>
              <a:ext uri="{FF2B5EF4-FFF2-40B4-BE49-F238E27FC236}">
                <a16:creationId xmlns:a16="http://schemas.microsoft.com/office/drawing/2014/main" id="{76E77575-85D1-4B4C-A487-55E8DC8D9EC0}"/>
              </a:ext>
            </a:extLst>
          </p:cNvPr>
          <p:cNvSpPr>
            <a:spLocks noGrp="1"/>
          </p:cNvSpPr>
          <p:nvPr>
            <p:ph idx="1"/>
          </p:nvPr>
        </p:nvSpPr>
        <p:spPr>
          <a:xfrm>
            <a:off x="4810259" y="649480"/>
            <a:ext cx="6555347" cy="5546047"/>
          </a:xfrm>
        </p:spPr>
        <p:txBody>
          <a:bodyPr anchor="ctr">
            <a:normAutofit/>
          </a:bodyPr>
          <a:lstStyle/>
          <a:p>
            <a:pPr marL="0" indent="0">
              <a:buNone/>
            </a:pPr>
            <a:r>
              <a:rPr lang="el-GR" sz="2200" dirty="0"/>
              <a:t>Η  συνειδητοποίηση του πόνου από τον εγκέφαλο  οδηγεί σε αντιδράσεις σε πολλά επίπεδα όπως: </a:t>
            </a:r>
          </a:p>
          <a:p>
            <a:pPr>
              <a:buFont typeface="Wingdings" panose="05000000000000000000" pitchFamily="2" charset="2"/>
              <a:buChar char="ü"/>
            </a:pPr>
            <a:r>
              <a:rPr lang="el-GR" sz="2200" dirty="0"/>
              <a:t> κινητοποίηση το μυϊκού συστήματος (αποφυγή) </a:t>
            </a:r>
          </a:p>
          <a:p>
            <a:pPr>
              <a:buFont typeface="Wingdings" panose="05000000000000000000" pitchFamily="2" charset="2"/>
              <a:buChar char="ü"/>
            </a:pPr>
            <a:r>
              <a:rPr lang="el-GR" sz="2200" dirty="0"/>
              <a:t> μετριασμός του πόνου, μέσω τροποποίησης του ερεθίσματος. </a:t>
            </a:r>
          </a:p>
          <a:p>
            <a:pPr>
              <a:buFont typeface="Wingdings" panose="05000000000000000000" pitchFamily="2" charset="2"/>
              <a:buChar char="v"/>
            </a:pPr>
            <a:r>
              <a:rPr lang="el-GR" sz="2200" dirty="0"/>
              <a:t> Ο φλοιός του εγκεφάλου στέλνει σήματα στον </a:t>
            </a:r>
            <a:r>
              <a:rPr lang="el-GR" sz="2200" b="1" dirty="0" err="1"/>
              <a:t>μεσεγκέφαλο</a:t>
            </a:r>
            <a:r>
              <a:rPr lang="el-GR" sz="2200" dirty="0"/>
              <a:t> </a:t>
            </a:r>
            <a:r>
              <a:rPr lang="el-GR" sz="2200" dirty="0" smtClean="0"/>
              <a:t>που καταλήγουν στην περιοχή </a:t>
            </a:r>
            <a:r>
              <a:rPr lang="en-US" sz="2200" dirty="0" smtClean="0"/>
              <a:t>PAG (periaqueductal gray  </a:t>
            </a:r>
            <a:r>
              <a:rPr lang="el-GR" sz="2200" dirty="0" smtClean="0"/>
              <a:t>ή </a:t>
            </a:r>
            <a:r>
              <a:rPr lang="en-US" sz="2200" dirty="0" smtClean="0"/>
              <a:t>central gray)</a:t>
            </a:r>
            <a:r>
              <a:rPr lang="el-GR" sz="2200" dirty="0" smtClean="0"/>
              <a:t> η οποία παίζει σημαντικό ρόλο στη τροποποίηση και </a:t>
            </a:r>
            <a:r>
              <a:rPr lang="el-GR" sz="2200" dirty="0" err="1" smtClean="0"/>
              <a:t>απομείωση</a:t>
            </a:r>
            <a:r>
              <a:rPr lang="el-GR" sz="2200" dirty="0" smtClean="0"/>
              <a:t> της αίσθησης του πόνου. Τα κύτταρα της περιοχής αυτής παράγουν το ενδογενές </a:t>
            </a:r>
            <a:r>
              <a:rPr lang="el-GR" sz="2200" dirty="0" err="1" smtClean="0"/>
              <a:t>οπιοειδές</a:t>
            </a:r>
            <a:r>
              <a:rPr lang="el-GR" sz="2200" dirty="0" smtClean="0"/>
              <a:t> πεπτίδιο </a:t>
            </a:r>
            <a:r>
              <a:rPr lang="el-GR" sz="2200" dirty="0" err="1" smtClean="0"/>
              <a:t>εγκεφαλίνη</a:t>
            </a:r>
            <a:r>
              <a:rPr lang="el-GR" sz="2200" dirty="0" smtClean="0"/>
              <a:t>.</a:t>
            </a:r>
          </a:p>
          <a:p>
            <a:pPr marL="0" indent="0">
              <a:buNone/>
            </a:pPr>
            <a:r>
              <a:rPr lang="el-GR" sz="2200" dirty="0" smtClean="0"/>
              <a:t> </a:t>
            </a:r>
            <a:r>
              <a:rPr lang="el-GR" sz="2200" dirty="0"/>
              <a:t>Α</a:t>
            </a:r>
            <a:r>
              <a:rPr lang="el-GR" sz="2200" dirty="0" smtClean="0"/>
              <a:t>πό </a:t>
            </a:r>
            <a:r>
              <a:rPr lang="el-GR" sz="2200" dirty="0"/>
              <a:t>εκεί διαμέσου εγκεφαλονωτιαίων οδών το σήμα επανέρχεται στη </a:t>
            </a:r>
            <a:r>
              <a:rPr lang="el-GR" sz="2200" dirty="0" err="1"/>
              <a:t>νωτιαία</a:t>
            </a:r>
            <a:r>
              <a:rPr lang="el-GR" sz="2200" dirty="0"/>
              <a:t> σύναψη όπου γίνεται η τροποποίηση του πόνου (θεωρία της πύλης  </a:t>
            </a:r>
            <a:r>
              <a:rPr lang="el-GR" sz="2200" dirty="0" err="1"/>
              <a:t>Melzack</a:t>
            </a:r>
            <a:r>
              <a:rPr lang="el-GR" sz="2200" dirty="0"/>
              <a:t> και  </a:t>
            </a:r>
            <a:r>
              <a:rPr lang="el-GR" sz="2200" dirty="0" err="1"/>
              <a:t>Wall</a:t>
            </a:r>
            <a:r>
              <a:rPr lang="el-GR" sz="2200" dirty="0"/>
              <a:t>) </a:t>
            </a:r>
          </a:p>
        </p:txBody>
      </p:sp>
      <p:pic>
        <p:nvPicPr>
          <p:cNvPr id="4" name="Εικόνα 3">
            <a:extLst>
              <a:ext uri="{FF2B5EF4-FFF2-40B4-BE49-F238E27FC236}">
                <a16:creationId xmlns:a16="http://schemas.microsoft.com/office/drawing/2014/main" id="{2EE38DE4-3EC6-4CCE-9D67-654223DD3EFD}"/>
              </a:ext>
            </a:extLst>
          </p:cNvPr>
          <p:cNvPicPr>
            <a:picLocks noChangeAspect="1"/>
          </p:cNvPicPr>
          <p:nvPr/>
        </p:nvPicPr>
        <p:blipFill>
          <a:blip r:embed="rId2"/>
          <a:stretch>
            <a:fillRect/>
          </a:stretch>
        </p:blipFill>
        <p:spPr>
          <a:xfrm>
            <a:off x="-18557" y="4143606"/>
            <a:ext cx="4056383" cy="2704255"/>
          </a:xfrm>
          <a:prstGeom prst="rect">
            <a:avLst/>
          </a:prstGeom>
        </p:spPr>
      </p:pic>
    </p:spTree>
    <p:extLst>
      <p:ext uri="{BB962C8B-B14F-4D97-AF65-F5344CB8AC3E}">
        <p14:creationId xmlns:p14="http://schemas.microsoft.com/office/powerpoint/2010/main" val="2931867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C98EB19-42D0-4F6D-A281-FF04EDAFA5DA}"/>
              </a:ext>
            </a:extLst>
          </p:cNvPr>
          <p:cNvPicPr>
            <a:picLocks noChangeAspect="1"/>
          </p:cNvPicPr>
          <p:nvPr/>
        </p:nvPicPr>
        <p:blipFill>
          <a:blip r:embed="rId2"/>
          <a:stretch>
            <a:fillRect/>
          </a:stretch>
        </p:blipFill>
        <p:spPr>
          <a:xfrm>
            <a:off x="7487478" y="1842868"/>
            <a:ext cx="4725086" cy="4023360"/>
          </a:xfrm>
          <a:prstGeom prst="rect">
            <a:avLst/>
          </a:prstGeom>
        </p:spPr>
      </p:pic>
      <p:pic>
        <p:nvPicPr>
          <p:cNvPr id="4" name="Εικόνα 3">
            <a:extLst>
              <a:ext uri="{FF2B5EF4-FFF2-40B4-BE49-F238E27FC236}">
                <a16:creationId xmlns:a16="http://schemas.microsoft.com/office/drawing/2014/main" id="{15DB0527-536B-4EB6-A138-3D2FD1C67721}"/>
              </a:ext>
            </a:extLst>
          </p:cNvPr>
          <p:cNvPicPr>
            <a:picLocks noChangeAspect="1"/>
          </p:cNvPicPr>
          <p:nvPr/>
        </p:nvPicPr>
        <p:blipFill>
          <a:blip r:embed="rId3"/>
          <a:stretch>
            <a:fillRect/>
          </a:stretch>
        </p:blipFill>
        <p:spPr>
          <a:xfrm>
            <a:off x="114675" y="870318"/>
            <a:ext cx="7227029" cy="5117364"/>
          </a:xfrm>
          <a:prstGeom prst="rect">
            <a:avLst/>
          </a:prstGeom>
        </p:spPr>
      </p:pic>
      <p:sp>
        <p:nvSpPr>
          <p:cNvPr id="2" name="TextBox 1"/>
          <p:cNvSpPr txBox="1"/>
          <p:nvPr/>
        </p:nvSpPr>
        <p:spPr>
          <a:xfrm>
            <a:off x="1506583" y="304800"/>
            <a:ext cx="8960658" cy="369332"/>
          </a:xfrm>
          <a:prstGeom prst="rect">
            <a:avLst/>
          </a:prstGeom>
          <a:noFill/>
        </p:spPr>
        <p:txBody>
          <a:bodyPr wrap="none" rtlCol="0">
            <a:spAutoFit/>
          </a:bodyPr>
          <a:lstStyle/>
          <a:p>
            <a:r>
              <a:rPr lang="el-GR" b="1" dirty="0"/>
              <a:t>Τροποποίηση (</a:t>
            </a:r>
            <a:r>
              <a:rPr lang="el-GR" b="1" dirty="0" err="1"/>
              <a:t>modulation</a:t>
            </a:r>
            <a:r>
              <a:rPr lang="el-GR" b="1" dirty="0" smtClean="0"/>
              <a:t>) της αντίληψης του πόνου. </a:t>
            </a:r>
            <a:r>
              <a:rPr lang="el-GR" b="1" dirty="0"/>
              <a:t>Θ</a:t>
            </a:r>
            <a:r>
              <a:rPr lang="el-GR" b="1" dirty="0" smtClean="0"/>
              <a:t>εωρία </a:t>
            </a:r>
            <a:r>
              <a:rPr lang="el-GR" b="1" dirty="0"/>
              <a:t>της πύλης  </a:t>
            </a:r>
            <a:r>
              <a:rPr lang="el-GR" b="1" dirty="0" err="1"/>
              <a:t>Melzack</a:t>
            </a:r>
            <a:r>
              <a:rPr lang="el-GR" b="1" dirty="0"/>
              <a:t> και  </a:t>
            </a:r>
            <a:r>
              <a:rPr lang="el-GR" b="1" dirty="0" err="1"/>
              <a:t>Wall</a:t>
            </a:r>
            <a:endParaRPr lang="el-GR" b="1" dirty="0"/>
          </a:p>
        </p:txBody>
      </p:sp>
    </p:spTree>
    <p:extLst>
      <p:ext uri="{BB962C8B-B14F-4D97-AF65-F5344CB8AC3E}">
        <p14:creationId xmlns:p14="http://schemas.microsoft.com/office/powerpoint/2010/main" val="3166853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0A9EFF5-F985-45FF-BE25-2A81AE6BEC90}"/>
              </a:ext>
            </a:extLst>
          </p:cNvPr>
          <p:cNvSpPr>
            <a:spLocks noGrp="1"/>
          </p:cNvSpPr>
          <p:nvPr>
            <p:ph type="title"/>
          </p:nvPr>
        </p:nvSpPr>
        <p:spPr>
          <a:xfrm>
            <a:off x="525855" y="106017"/>
            <a:ext cx="3201366" cy="3387497"/>
          </a:xfrm>
        </p:spPr>
        <p:txBody>
          <a:bodyPr anchor="b">
            <a:normAutofit/>
          </a:bodyPr>
          <a:lstStyle/>
          <a:p>
            <a:pPr algn="r"/>
            <a:r>
              <a:rPr lang="el-GR" sz="4000" dirty="0">
                <a:solidFill>
                  <a:srgbClr val="FFFFFF"/>
                </a:solidFill>
              </a:rPr>
              <a:t>Ναρκωτικά (</a:t>
            </a:r>
            <a:r>
              <a:rPr lang="el-GR" sz="4000" dirty="0" err="1">
                <a:solidFill>
                  <a:srgbClr val="FFFFFF"/>
                </a:solidFill>
              </a:rPr>
              <a:t>οπιοειδή</a:t>
            </a:r>
            <a:r>
              <a:rPr lang="el-GR" sz="4000" dirty="0">
                <a:solidFill>
                  <a:srgbClr val="FFFFFF"/>
                </a:solidFill>
              </a:rPr>
              <a:t>), αναλγησία και αντιμετώπιση του πόνου</a:t>
            </a:r>
          </a:p>
        </p:txBody>
      </p:sp>
      <p:sp>
        <p:nvSpPr>
          <p:cNvPr id="3" name="Θέση περιεχομένου 2">
            <a:extLst>
              <a:ext uri="{FF2B5EF4-FFF2-40B4-BE49-F238E27FC236}">
                <a16:creationId xmlns:a16="http://schemas.microsoft.com/office/drawing/2014/main" id="{A00FB1CB-152B-409F-9E9B-D73078483E66}"/>
              </a:ext>
            </a:extLst>
          </p:cNvPr>
          <p:cNvSpPr>
            <a:spLocks noGrp="1"/>
          </p:cNvSpPr>
          <p:nvPr>
            <p:ph idx="1"/>
          </p:nvPr>
        </p:nvSpPr>
        <p:spPr>
          <a:xfrm>
            <a:off x="4504548" y="106017"/>
            <a:ext cx="7220729" cy="6612835"/>
          </a:xfrm>
        </p:spPr>
        <p:txBody>
          <a:bodyPr anchor="ctr">
            <a:noAutofit/>
          </a:bodyPr>
          <a:lstStyle/>
          <a:p>
            <a:r>
              <a:rPr lang="el-GR" sz="2200" dirty="0"/>
              <a:t>Ο </a:t>
            </a:r>
            <a:r>
              <a:rPr lang="el-GR" sz="2200" b="1" dirty="0"/>
              <a:t>πόνος</a:t>
            </a:r>
            <a:r>
              <a:rPr lang="el-GR" sz="2200" dirty="0"/>
              <a:t> είναι μία δυσάρεστη αίσθηση, είτε </a:t>
            </a:r>
            <a:r>
              <a:rPr lang="el-GR" sz="2200" u="sng" dirty="0"/>
              <a:t>οξεία</a:t>
            </a:r>
            <a:r>
              <a:rPr lang="el-GR" sz="2200" dirty="0"/>
              <a:t>, είτε </a:t>
            </a:r>
            <a:r>
              <a:rPr lang="el-GR" sz="2200" u="sng" dirty="0"/>
              <a:t>χρόνια,</a:t>
            </a:r>
            <a:r>
              <a:rPr lang="el-GR" sz="2200" dirty="0"/>
              <a:t> που είναι συνέπεια περίπλοκων </a:t>
            </a:r>
            <a:r>
              <a:rPr lang="el-GR" sz="2200" dirty="0" err="1"/>
              <a:t>νευροχημικών</a:t>
            </a:r>
            <a:r>
              <a:rPr lang="el-GR" sz="2200" dirty="0"/>
              <a:t> διαδικασιών στο περιφερικό και στο ΚΝΣ.</a:t>
            </a:r>
          </a:p>
          <a:p>
            <a:pPr>
              <a:buFont typeface="Wingdings" panose="05000000000000000000" pitchFamily="2" charset="2"/>
              <a:buChar char="ü"/>
            </a:pPr>
            <a:r>
              <a:rPr lang="el-GR" sz="2200" u="sng" dirty="0" err="1"/>
              <a:t>Αλγαισθητικός</a:t>
            </a:r>
            <a:r>
              <a:rPr lang="el-GR" sz="2200" u="sng" dirty="0"/>
              <a:t> πόνος </a:t>
            </a:r>
            <a:r>
              <a:rPr lang="el-GR" sz="2200" dirty="0"/>
              <a:t>λόγω ενεργοποίησης υποδοχέων του πόνου σε όλο το σώμα εκτός του ΚΝΣ.</a:t>
            </a:r>
          </a:p>
          <a:p>
            <a:pPr>
              <a:buFont typeface="Wingdings" panose="05000000000000000000" pitchFamily="2" charset="2"/>
              <a:buChar char="ü"/>
            </a:pPr>
            <a:r>
              <a:rPr lang="el-GR" sz="2200" u="sng" dirty="0"/>
              <a:t>Νευροπαθητικός πόνος </a:t>
            </a:r>
            <a:r>
              <a:rPr lang="el-GR" sz="2200" dirty="0"/>
              <a:t>λόγω βλάβης ή δυσλειτουργίας νεύρων στην περιφέρεια και το ΚΝΣ.</a:t>
            </a:r>
          </a:p>
          <a:p>
            <a:pPr>
              <a:buFont typeface="Wingdings" panose="05000000000000000000" pitchFamily="2" charset="2"/>
              <a:buChar char="ü"/>
            </a:pPr>
            <a:r>
              <a:rPr lang="el-GR" sz="2200" u="sng" dirty="0"/>
              <a:t>Ψυχογενής πόνος</a:t>
            </a:r>
            <a:r>
              <a:rPr lang="el-GR" sz="2200" dirty="0"/>
              <a:t>.</a:t>
            </a:r>
          </a:p>
          <a:p>
            <a:pPr>
              <a:buFont typeface="Wingdings" panose="05000000000000000000" pitchFamily="2" charset="2"/>
              <a:buChar char="v"/>
            </a:pPr>
            <a:r>
              <a:rPr lang="el-GR" sz="2200" dirty="0"/>
              <a:t>Οι </a:t>
            </a:r>
            <a:r>
              <a:rPr lang="el-GR" sz="2200" b="1" dirty="0"/>
              <a:t>διεγερτικοί </a:t>
            </a:r>
            <a:r>
              <a:rPr lang="el-GR" sz="2200" b="1" dirty="0" err="1"/>
              <a:t>νευρομεταβιβαστές</a:t>
            </a:r>
            <a:r>
              <a:rPr lang="el-GR" sz="2200" b="1" dirty="0"/>
              <a:t> </a:t>
            </a:r>
            <a:r>
              <a:rPr lang="el-GR" sz="2200" dirty="0"/>
              <a:t>που σχετίζονται με το μηχανισμό του πόνου είναι, η ουσία Ρ, οι </a:t>
            </a:r>
            <a:r>
              <a:rPr lang="el-GR" sz="2200" dirty="0" err="1"/>
              <a:t>νευροκινίνες</a:t>
            </a:r>
            <a:r>
              <a:rPr lang="el-GR" sz="2200" dirty="0"/>
              <a:t>, το </a:t>
            </a:r>
            <a:r>
              <a:rPr lang="el-GR" sz="2200" dirty="0" err="1"/>
              <a:t>γλουταμικό</a:t>
            </a:r>
            <a:r>
              <a:rPr lang="el-GR" sz="2200" dirty="0"/>
              <a:t> και οι </a:t>
            </a:r>
            <a:r>
              <a:rPr lang="el-GR" sz="2200" dirty="0" err="1"/>
              <a:t>προσταγλανδίνες</a:t>
            </a:r>
            <a:r>
              <a:rPr lang="el-GR" sz="2200" dirty="0"/>
              <a:t>.</a:t>
            </a:r>
          </a:p>
          <a:p>
            <a:r>
              <a:rPr lang="el-GR" sz="2200" dirty="0"/>
              <a:t>Η λέξη </a:t>
            </a:r>
            <a:r>
              <a:rPr lang="el-GR" sz="2200" b="1" dirty="0"/>
              <a:t>ναρκωτικά (ή </a:t>
            </a:r>
            <a:r>
              <a:rPr lang="el-GR" sz="2200" b="1" dirty="0" err="1"/>
              <a:t>οπιοειδή</a:t>
            </a:r>
            <a:r>
              <a:rPr lang="el-GR" sz="2200" b="1" dirty="0"/>
              <a:t>) </a:t>
            </a:r>
            <a:r>
              <a:rPr lang="el-GR" sz="2200" dirty="0"/>
              <a:t>αναφέρεται σε φάρμακα που δρουν σε ειδικούς υποδοχείς στο ΚΝΣ, </a:t>
            </a:r>
            <a:r>
              <a:rPr lang="el-GR" sz="2200" u="sng" dirty="0"/>
              <a:t>μειώνοντας την αντίληψη του πόνου.</a:t>
            </a:r>
          </a:p>
          <a:p>
            <a:pPr>
              <a:buFont typeface="Wingdings" panose="05000000000000000000" pitchFamily="2" charset="2"/>
              <a:buChar char="ü"/>
            </a:pPr>
            <a:r>
              <a:rPr lang="el-GR" sz="2200" dirty="0"/>
              <a:t> Σε γενικές γραμμές δεν εξαλείφουν τον πόνο, αλλά ο ασθενής δεν ενοχλείται τόσο από αυτόν.</a:t>
            </a:r>
          </a:p>
          <a:p>
            <a:r>
              <a:rPr lang="el-GR" sz="2200" dirty="0"/>
              <a:t>Τα </a:t>
            </a:r>
            <a:r>
              <a:rPr lang="el-GR" sz="2200" dirty="0" err="1"/>
              <a:t>οπιοειδή</a:t>
            </a:r>
            <a:r>
              <a:rPr lang="el-GR" sz="2200" dirty="0"/>
              <a:t> είναι φυσικές ή συνθετικές ενώσεις που προκαλούν αποτελέσματα όμοια με αυτά της μορφίνης.</a:t>
            </a:r>
          </a:p>
        </p:txBody>
      </p:sp>
      <p:pic>
        <p:nvPicPr>
          <p:cNvPr id="4" name="Εικόνα 3">
            <a:extLst>
              <a:ext uri="{FF2B5EF4-FFF2-40B4-BE49-F238E27FC236}">
                <a16:creationId xmlns:a16="http://schemas.microsoft.com/office/drawing/2014/main" id="{DB13207A-BCBA-4A1B-EC51-B79615E89F94}"/>
              </a:ext>
            </a:extLst>
          </p:cNvPr>
          <p:cNvPicPr>
            <a:picLocks noChangeAspect="1"/>
          </p:cNvPicPr>
          <p:nvPr/>
        </p:nvPicPr>
        <p:blipFill>
          <a:blip r:embed="rId2"/>
          <a:stretch>
            <a:fillRect/>
          </a:stretch>
        </p:blipFill>
        <p:spPr>
          <a:xfrm>
            <a:off x="858566" y="3753111"/>
            <a:ext cx="2746025" cy="2746025"/>
          </a:xfrm>
          <a:prstGeom prst="rect">
            <a:avLst/>
          </a:prstGeom>
        </p:spPr>
      </p:pic>
    </p:spTree>
    <p:extLst>
      <p:ext uri="{BB962C8B-B14F-4D97-AF65-F5344CB8AC3E}">
        <p14:creationId xmlns:p14="http://schemas.microsoft.com/office/powerpoint/2010/main" val="3339420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979E926-6B1A-4965-BA8B-B0504DD56E5B}"/>
              </a:ext>
            </a:extLst>
          </p:cNvPr>
          <p:cNvSpPr>
            <a:spLocks noGrp="1"/>
          </p:cNvSpPr>
          <p:nvPr>
            <p:ph type="title"/>
          </p:nvPr>
        </p:nvSpPr>
        <p:spPr>
          <a:xfrm>
            <a:off x="418225" y="106456"/>
            <a:ext cx="3201366" cy="912448"/>
          </a:xfrm>
        </p:spPr>
        <p:txBody>
          <a:bodyPr anchor="b">
            <a:normAutofit/>
          </a:bodyPr>
          <a:lstStyle/>
          <a:p>
            <a:pPr algn="r"/>
            <a:r>
              <a:rPr lang="el-GR" sz="4000" dirty="0" err="1">
                <a:solidFill>
                  <a:srgbClr val="FFFFFF"/>
                </a:solidFill>
              </a:rPr>
              <a:t>Οπιοειδή</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33EE91C2-A717-4E23-ADB6-39DC07D38D8C}"/>
              </a:ext>
            </a:extLst>
          </p:cNvPr>
          <p:cNvSpPr>
            <a:spLocks noGrp="1"/>
          </p:cNvSpPr>
          <p:nvPr>
            <p:ph idx="1"/>
          </p:nvPr>
        </p:nvSpPr>
        <p:spPr>
          <a:xfrm>
            <a:off x="5491941" y="373880"/>
            <a:ext cx="6555347" cy="5546047"/>
          </a:xfrm>
        </p:spPr>
        <p:txBody>
          <a:bodyPr anchor="ctr">
            <a:normAutofit/>
          </a:bodyPr>
          <a:lstStyle/>
          <a:p>
            <a:r>
              <a:rPr lang="el-GR" sz="2200" dirty="0" err="1"/>
              <a:t>Ενδορφίνες</a:t>
            </a:r>
            <a:r>
              <a:rPr lang="el-GR" sz="2200" dirty="0"/>
              <a:t>, </a:t>
            </a:r>
            <a:r>
              <a:rPr lang="el-GR" sz="2200" dirty="0" err="1"/>
              <a:t>εγκεφαλίνες</a:t>
            </a:r>
            <a:r>
              <a:rPr lang="el-GR" sz="2200" dirty="0"/>
              <a:t>, </a:t>
            </a:r>
            <a:r>
              <a:rPr lang="el-GR" sz="2200" dirty="0" err="1"/>
              <a:t>δυνορφίνες</a:t>
            </a:r>
            <a:r>
              <a:rPr lang="el-GR" sz="2200" dirty="0"/>
              <a:t>, και </a:t>
            </a:r>
            <a:r>
              <a:rPr lang="el-GR" sz="2200" dirty="0" err="1"/>
              <a:t>ενδομορφίνες</a:t>
            </a:r>
            <a:r>
              <a:rPr lang="el-GR" sz="2200" dirty="0"/>
              <a:t> (</a:t>
            </a:r>
            <a:r>
              <a:rPr lang="el-GR" sz="2200" b="1" dirty="0"/>
              <a:t>ενδογενή </a:t>
            </a:r>
            <a:r>
              <a:rPr lang="el-GR" sz="2200" b="1" dirty="0" err="1"/>
              <a:t>οπιοειδή</a:t>
            </a:r>
            <a:r>
              <a:rPr lang="el-GR" sz="2200" b="1" dirty="0"/>
              <a:t> πεπτίδια</a:t>
            </a:r>
            <a:r>
              <a:rPr lang="el-GR" sz="2200" dirty="0"/>
              <a:t>, που παράγονται φυσιολογικά από τον οργανισμό)</a:t>
            </a:r>
          </a:p>
          <a:p>
            <a:r>
              <a:rPr lang="el-GR" sz="2200" b="1" dirty="0" smtClean="0"/>
              <a:t>Φυσικά </a:t>
            </a:r>
            <a:r>
              <a:rPr lang="el-GR" sz="2200" b="1" dirty="0" err="1" smtClean="0"/>
              <a:t>οπιοειδή</a:t>
            </a:r>
            <a:r>
              <a:rPr lang="el-GR" sz="2200" dirty="0" smtClean="0"/>
              <a:t>, αλκαλοειδή </a:t>
            </a:r>
            <a:r>
              <a:rPr lang="el-GR" sz="2200" dirty="0"/>
              <a:t>που περιλαμβάνονται στην ρητίνη της παπαρούνας-οπίου, </a:t>
            </a:r>
            <a:r>
              <a:rPr lang="el-GR" sz="2200" u="sng" dirty="0"/>
              <a:t>μορφίνη</a:t>
            </a:r>
            <a:r>
              <a:rPr lang="el-GR" sz="2200" dirty="0"/>
              <a:t>, </a:t>
            </a:r>
            <a:r>
              <a:rPr lang="el-GR" sz="2200" u="sng" dirty="0" err="1"/>
              <a:t>κωδεΐνη</a:t>
            </a:r>
            <a:r>
              <a:rPr lang="el-GR" sz="2200" dirty="0"/>
              <a:t>, και </a:t>
            </a:r>
            <a:r>
              <a:rPr lang="el-GR" sz="2200" u="sng" dirty="0" err="1"/>
              <a:t>θηβαΐνη</a:t>
            </a:r>
            <a:r>
              <a:rPr lang="el-GR" sz="2200" dirty="0"/>
              <a:t> </a:t>
            </a:r>
            <a:r>
              <a:rPr lang="el-GR" sz="2200" b="1" dirty="0"/>
              <a:t>(φυσικά οπιούχα)</a:t>
            </a:r>
          </a:p>
          <a:p>
            <a:r>
              <a:rPr lang="el-GR" sz="2200" b="1" dirty="0" err="1"/>
              <a:t>Ημισυνθετικά</a:t>
            </a:r>
            <a:r>
              <a:rPr lang="el-GR" sz="2200" b="1" dirty="0"/>
              <a:t> </a:t>
            </a:r>
            <a:r>
              <a:rPr lang="el-GR" sz="2200" b="1" dirty="0" err="1"/>
              <a:t>οπιοειδή</a:t>
            </a:r>
            <a:r>
              <a:rPr lang="el-GR" sz="2200" b="1" dirty="0"/>
              <a:t>, </a:t>
            </a:r>
            <a:r>
              <a:rPr lang="el-GR" sz="2200" dirty="0"/>
              <a:t>με πρώτη ύλη τα φυσικά οπιούχα, όπως </a:t>
            </a:r>
            <a:r>
              <a:rPr lang="el-GR" sz="2200" u="sng" dirty="0" err="1"/>
              <a:t>διακετυλομορφίνη</a:t>
            </a:r>
            <a:r>
              <a:rPr lang="el-GR" sz="2200" u="sng" dirty="0"/>
              <a:t> (ηρωίνη), </a:t>
            </a:r>
            <a:r>
              <a:rPr lang="el-GR" sz="2200" dirty="0" err="1"/>
              <a:t>υδρομορφόνη</a:t>
            </a:r>
            <a:r>
              <a:rPr lang="el-GR" sz="2200" dirty="0"/>
              <a:t>, </a:t>
            </a:r>
            <a:r>
              <a:rPr lang="el-GR" sz="2200" dirty="0" err="1"/>
              <a:t>υδροκωδόνη</a:t>
            </a:r>
            <a:r>
              <a:rPr lang="el-GR" sz="2200" dirty="0"/>
              <a:t>, </a:t>
            </a:r>
            <a:r>
              <a:rPr lang="el-GR" sz="2200" dirty="0" err="1"/>
              <a:t>οξυκωδόνη</a:t>
            </a:r>
            <a:r>
              <a:rPr lang="el-GR" sz="2200" dirty="0"/>
              <a:t>, </a:t>
            </a:r>
            <a:r>
              <a:rPr lang="el-GR" sz="2200" dirty="0" err="1"/>
              <a:t>οξυμορφόνη</a:t>
            </a:r>
            <a:r>
              <a:rPr lang="el-GR" sz="2200" dirty="0"/>
              <a:t>, </a:t>
            </a:r>
            <a:r>
              <a:rPr lang="el-GR" sz="2200" dirty="0" err="1"/>
              <a:t>δεσομορφίνη</a:t>
            </a:r>
            <a:r>
              <a:rPr lang="el-GR" sz="2200" dirty="0"/>
              <a:t>, </a:t>
            </a:r>
            <a:r>
              <a:rPr lang="el-GR" sz="2200" dirty="0" err="1"/>
              <a:t>νικομορφίνη</a:t>
            </a:r>
            <a:r>
              <a:rPr lang="el-GR" sz="2200" dirty="0"/>
              <a:t> </a:t>
            </a:r>
            <a:r>
              <a:rPr lang="el-GR" sz="2200" dirty="0" err="1"/>
              <a:t>κλπ</a:t>
            </a:r>
            <a:endParaRPr lang="el-GR" sz="2200" dirty="0"/>
          </a:p>
          <a:p>
            <a:r>
              <a:rPr lang="el-GR" sz="2200" b="1" dirty="0"/>
              <a:t>Συνθετικά </a:t>
            </a:r>
            <a:r>
              <a:rPr lang="el-GR" sz="2200" b="1" dirty="0" err="1"/>
              <a:t>οπιοειδή</a:t>
            </a:r>
            <a:r>
              <a:rPr lang="el-GR" sz="2200" b="1" dirty="0"/>
              <a:t>, </a:t>
            </a:r>
            <a:r>
              <a:rPr lang="el-GR" sz="2200" dirty="0"/>
              <a:t>εξ΄ ολοκλήρου συνθετικά </a:t>
            </a:r>
            <a:r>
              <a:rPr lang="el-GR" sz="2200" dirty="0" err="1"/>
              <a:t>οπιοειδή</a:t>
            </a:r>
            <a:r>
              <a:rPr lang="el-GR" sz="2200" dirty="0"/>
              <a:t> όπως </a:t>
            </a:r>
            <a:r>
              <a:rPr lang="el-GR" sz="2200" u="sng" dirty="0" err="1"/>
              <a:t>φαιντανύλη</a:t>
            </a:r>
            <a:r>
              <a:rPr lang="el-GR" sz="2200" dirty="0"/>
              <a:t>, </a:t>
            </a:r>
            <a:r>
              <a:rPr lang="el-GR" sz="2200" u="sng" dirty="0" err="1"/>
              <a:t>πεθιδίνη</a:t>
            </a:r>
            <a:r>
              <a:rPr lang="el-GR" sz="2200" dirty="0"/>
              <a:t>, </a:t>
            </a:r>
            <a:r>
              <a:rPr lang="el-GR" sz="2200" u="sng" dirty="0" err="1"/>
              <a:t>μεθαδόνη</a:t>
            </a:r>
            <a:r>
              <a:rPr lang="el-GR" sz="2200" dirty="0"/>
              <a:t>, </a:t>
            </a:r>
            <a:r>
              <a:rPr lang="el-GR" sz="2200" u="sng" dirty="0" err="1"/>
              <a:t>τραμαδόλη</a:t>
            </a:r>
            <a:r>
              <a:rPr lang="el-GR" sz="2200" dirty="0"/>
              <a:t> και </a:t>
            </a:r>
            <a:r>
              <a:rPr lang="el-GR" sz="2200" dirty="0" err="1"/>
              <a:t>δεξτροπροποξυφαίνιο</a:t>
            </a:r>
            <a:endParaRPr lang="el-GR" sz="2200" dirty="0"/>
          </a:p>
        </p:txBody>
      </p:sp>
      <p:pic>
        <p:nvPicPr>
          <p:cNvPr id="5" name="Εικόνα 4">
            <a:extLst>
              <a:ext uri="{FF2B5EF4-FFF2-40B4-BE49-F238E27FC236}">
                <a16:creationId xmlns:a16="http://schemas.microsoft.com/office/drawing/2014/main" id="{C0DF90EA-58E1-47FC-8D24-A87BD9CAC504}"/>
              </a:ext>
            </a:extLst>
          </p:cNvPr>
          <p:cNvPicPr>
            <a:picLocks noChangeAspect="1"/>
          </p:cNvPicPr>
          <p:nvPr/>
        </p:nvPicPr>
        <p:blipFill>
          <a:blip r:embed="rId2"/>
          <a:stretch>
            <a:fillRect/>
          </a:stretch>
        </p:blipFill>
        <p:spPr>
          <a:xfrm>
            <a:off x="-55737" y="4142541"/>
            <a:ext cx="5410641" cy="2705321"/>
          </a:xfrm>
          <a:prstGeom prst="rect">
            <a:avLst/>
          </a:prstGeom>
        </p:spPr>
      </p:pic>
      <p:pic>
        <p:nvPicPr>
          <p:cNvPr id="4" name="Εικόνα 3"/>
          <p:cNvPicPr>
            <a:picLocks noChangeAspect="1"/>
          </p:cNvPicPr>
          <p:nvPr/>
        </p:nvPicPr>
        <p:blipFill>
          <a:blip r:embed="rId3"/>
          <a:stretch>
            <a:fillRect/>
          </a:stretch>
        </p:blipFill>
        <p:spPr>
          <a:xfrm>
            <a:off x="923109" y="1175050"/>
            <a:ext cx="4427168" cy="2957348"/>
          </a:xfrm>
          <a:prstGeom prst="rect">
            <a:avLst/>
          </a:prstGeom>
        </p:spPr>
      </p:pic>
    </p:spTree>
    <p:extLst>
      <p:ext uri="{BB962C8B-B14F-4D97-AF65-F5344CB8AC3E}">
        <p14:creationId xmlns:p14="http://schemas.microsoft.com/office/powerpoint/2010/main" val="240283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E60AFF6-8A58-4C00-B9D5-799DD0A8A0E1}"/>
              </a:ext>
            </a:extLst>
          </p:cNvPr>
          <p:cNvSpPr>
            <a:spLocks noGrp="1"/>
          </p:cNvSpPr>
          <p:nvPr>
            <p:ph type="title"/>
          </p:nvPr>
        </p:nvSpPr>
        <p:spPr>
          <a:xfrm>
            <a:off x="466722" y="586856"/>
            <a:ext cx="3201366" cy="2249109"/>
          </a:xfrm>
        </p:spPr>
        <p:txBody>
          <a:bodyPr anchor="b">
            <a:normAutofit/>
          </a:bodyPr>
          <a:lstStyle/>
          <a:p>
            <a:pPr algn="r"/>
            <a:r>
              <a:rPr lang="el-GR" sz="4000" dirty="0" err="1">
                <a:solidFill>
                  <a:srgbClr val="FFFFFF"/>
                </a:solidFill>
              </a:rPr>
              <a:t>Οπιοειδή</a:t>
            </a:r>
            <a:r>
              <a:rPr lang="el-GR" sz="4000" dirty="0">
                <a:solidFill>
                  <a:srgbClr val="FFFFFF"/>
                </a:solidFill>
              </a:rPr>
              <a:t> ναρκωτικά</a:t>
            </a:r>
          </a:p>
        </p:txBody>
      </p:sp>
      <p:sp>
        <p:nvSpPr>
          <p:cNvPr id="3" name="Θέση περιεχομένου 2">
            <a:extLst>
              <a:ext uri="{FF2B5EF4-FFF2-40B4-BE49-F238E27FC236}">
                <a16:creationId xmlns:a16="http://schemas.microsoft.com/office/drawing/2014/main" id="{992432FA-8287-48AD-8E83-4A76D8648CD1}"/>
              </a:ext>
            </a:extLst>
          </p:cNvPr>
          <p:cNvSpPr>
            <a:spLocks noGrp="1"/>
          </p:cNvSpPr>
          <p:nvPr>
            <p:ph idx="1"/>
          </p:nvPr>
        </p:nvSpPr>
        <p:spPr>
          <a:xfrm>
            <a:off x="4691271" y="344557"/>
            <a:ext cx="6891130" cy="6374295"/>
          </a:xfrm>
        </p:spPr>
        <p:txBody>
          <a:bodyPr anchor="ctr">
            <a:normAutofit/>
          </a:bodyPr>
          <a:lstStyle/>
          <a:p>
            <a:pPr marL="0" indent="0">
              <a:buNone/>
            </a:pPr>
            <a:r>
              <a:rPr lang="el-GR" sz="2200" dirty="0"/>
              <a:t>    Οι κύριες δράσεις των </a:t>
            </a:r>
            <a:r>
              <a:rPr lang="el-GR" sz="2200" dirty="0" err="1"/>
              <a:t>οπιοειδών</a:t>
            </a:r>
            <a:r>
              <a:rPr lang="el-GR" sz="2200" dirty="0"/>
              <a:t> </a:t>
            </a:r>
            <a:r>
              <a:rPr lang="el-GR" sz="2200" dirty="0" err="1"/>
              <a:t>διαμεσολαβούνται</a:t>
            </a:r>
            <a:r>
              <a:rPr lang="el-GR" sz="2200" dirty="0"/>
              <a:t> από τρεις κατηγορίες υποδοχέων, οι οποίες χαρακτηρίζονται με τα ελληνικά γράμματα </a:t>
            </a:r>
            <a:r>
              <a:rPr lang="el-GR" sz="2200" b="1" dirty="0"/>
              <a:t>μ, κ </a:t>
            </a:r>
            <a:r>
              <a:rPr lang="el-GR" sz="2200" dirty="0"/>
              <a:t>και </a:t>
            </a:r>
            <a:r>
              <a:rPr lang="el-GR" sz="2200" b="1" dirty="0"/>
              <a:t>δ</a:t>
            </a:r>
            <a:r>
              <a:rPr lang="el-GR" sz="2200" dirty="0"/>
              <a:t> </a:t>
            </a:r>
            <a:r>
              <a:rPr lang="el-GR" sz="2200" b="1" dirty="0"/>
              <a:t>(</a:t>
            </a:r>
            <a:r>
              <a:rPr lang="en-US" sz="2200" b="1" dirty="0"/>
              <a:t>MOR, DOR </a:t>
            </a:r>
            <a:r>
              <a:rPr lang="el-GR" sz="2200" b="1" dirty="0"/>
              <a:t>και </a:t>
            </a:r>
            <a:r>
              <a:rPr lang="en-US" sz="2200" b="1" dirty="0"/>
              <a:t>KOR)</a:t>
            </a:r>
            <a:r>
              <a:rPr lang="el-GR" sz="2200" b="1" dirty="0"/>
              <a:t>.</a:t>
            </a:r>
          </a:p>
          <a:p>
            <a:pPr>
              <a:buFont typeface="Wingdings" panose="05000000000000000000" pitchFamily="2" charset="2"/>
              <a:buChar char="ü"/>
            </a:pPr>
            <a:r>
              <a:rPr lang="el-GR" sz="2200" dirty="0"/>
              <a:t> Ανήκουν στην οικογένεια των </a:t>
            </a:r>
            <a:r>
              <a:rPr lang="el-GR" sz="2200" dirty="0" err="1"/>
              <a:t>ροδοψινών</a:t>
            </a:r>
            <a:r>
              <a:rPr lang="el-GR" sz="2200" dirty="0"/>
              <a:t>, συνδεδεμένων με </a:t>
            </a:r>
            <a:r>
              <a:rPr lang="en-US" sz="2200" dirty="0"/>
              <a:t>G-</a:t>
            </a:r>
            <a:r>
              <a:rPr lang="el-GR" sz="2200" dirty="0"/>
              <a:t>πρωτεϊνικούς υποδοχείς.</a:t>
            </a:r>
          </a:p>
          <a:p>
            <a:pPr>
              <a:buFont typeface="Wingdings" panose="05000000000000000000" pitchFamily="2" charset="2"/>
              <a:buChar char="ü"/>
            </a:pPr>
            <a:r>
              <a:rPr lang="el-GR" sz="2200" dirty="0"/>
              <a:t>Οι περισσότερες από τις δράσεις των ναρκωτικών αναλγητικών </a:t>
            </a:r>
            <a:r>
              <a:rPr lang="el-GR" sz="2200" dirty="0" err="1"/>
              <a:t>διαμεσολαβούνται</a:t>
            </a:r>
            <a:r>
              <a:rPr lang="el-GR" sz="2200" dirty="0"/>
              <a:t> από τον υποδοχέα μ και μερικές δράσεις </a:t>
            </a:r>
            <a:r>
              <a:rPr lang="el-GR" sz="2200" dirty="0" err="1"/>
              <a:t>διαμεσολαβούνται</a:t>
            </a:r>
            <a:r>
              <a:rPr lang="el-GR" sz="2200" dirty="0"/>
              <a:t> μέσω των κ και δ υποδοχέων. </a:t>
            </a:r>
          </a:p>
          <a:p>
            <a:pPr>
              <a:buFont typeface="Wingdings" panose="05000000000000000000" pitchFamily="2" charset="2"/>
              <a:buChar char="ü"/>
            </a:pPr>
            <a:r>
              <a:rPr lang="el-GR" sz="2200" dirty="0"/>
              <a:t>Είναι και οι τρεις συζευγμένοι με πρωτεΐνες-G και αναστέλλουν την </a:t>
            </a:r>
            <a:r>
              <a:rPr lang="el-GR" sz="2200" dirty="0" err="1"/>
              <a:t>αδενυλική</a:t>
            </a:r>
            <a:r>
              <a:rPr lang="el-GR" sz="2200" dirty="0"/>
              <a:t> </a:t>
            </a:r>
            <a:r>
              <a:rPr lang="el-GR" sz="2200" dirty="0" err="1"/>
              <a:t>κυκλάση</a:t>
            </a:r>
            <a:r>
              <a:rPr lang="el-GR" sz="2200" dirty="0"/>
              <a:t>. </a:t>
            </a:r>
            <a:endParaRPr lang="el-GR" sz="2200" dirty="0" smtClean="0"/>
          </a:p>
          <a:p>
            <a:pPr>
              <a:buFont typeface="Wingdings" panose="05000000000000000000" pitchFamily="2" charset="2"/>
              <a:buChar char="ü"/>
            </a:pPr>
            <a:r>
              <a:rPr lang="el-GR" sz="2200" dirty="0" smtClean="0"/>
              <a:t>Επιπροσθέτως </a:t>
            </a:r>
            <a:r>
              <a:rPr lang="el-GR" sz="2200" dirty="0"/>
              <a:t>συνδέονται λειτουργικά με </a:t>
            </a:r>
            <a:r>
              <a:rPr lang="el-GR" sz="2200" dirty="0" err="1"/>
              <a:t>μεμβρανικούς</a:t>
            </a:r>
            <a:r>
              <a:rPr lang="el-GR" sz="2200" dirty="0"/>
              <a:t> διαύλους ιόντων επιφέροντας αύξηση</a:t>
            </a:r>
            <a:r>
              <a:rPr lang="en-US" sz="2200" dirty="0"/>
              <a:t>(+)</a:t>
            </a:r>
            <a:r>
              <a:rPr lang="el-GR" sz="2200" dirty="0"/>
              <a:t> της </a:t>
            </a:r>
            <a:r>
              <a:rPr lang="el-GR" sz="2200" dirty="0" err="1"/>
              <a:t>μετασυναπτικής</a:t>
            </a:r>
            <a:r>
              <a:rPr lang="el-GR" sz="2200" dirty="0"/>
              <a:t> εκροής Κ και μείωση</a:t>
            </a:r>
            <a:r>
              <a:rPr lang="en-US" sz="2200" dirty="0"/>
              <a:t>(-)</a:t>
            </a:r>
            <a:r>
              <a:rPr lang="el-GR" sz="2200" dirty="0"/>
              <a:t> της </a:t>
            </a:r>
            <a:r>
              <a:rPr lang="el-GR" sz="2200" dirty="0" err="1"/>
              <a:t>προσυναπτικής</a:t>
            </a:r>
            <a:r>
              <a:rPr lang="el-GR" sz="2200" dirty="0"/>
              <a:t> εισροής </a:t>
            </a:r>
            <a:r>
              <a:rPr lang="el-GR" sz="2200" dirty="0" err="1"/>
              <a:t>Ca</a:t>
            </a:r>
            <a:r>
              <a:rPr lang="el-GR" sz="2200" dirty="0"/>
              <a:t>, εμποδίζοντας την πυροδότηση </a:t>
            </a:r>
            <a:r>
              <a:rPr lang="el-GR" sz="2200" dirty="0" err="1"/>
              <a:t>νευρωνικών</a:t>
            </a:r>
            <a:r>
              <a:rPr lang="el-GR" sz="2200" dirty="0"/>
              <a:t> ερεθισμάτων και την απελευθέρωση νευροδιαβιβαστών.</a:t>
            </a:r>
          </a:p>
        </p:txBody>
      </p:sp>
      <p:pic>
        <p:nvPicPr>
          <p:cNvPr id="4" name="Εικόνα 3">
            <a:extLst>
              <a:ext uri="{FF2B5EF4-FFF2-40B4-BE49-F238E27FC236}">
                <a16:creationId xmlns:a16="http://schemas.microsoft.com/office/drawing/2014/main" id="{14C50A40-6ED6-F939-CA73-CD25FF622F0C}"/>
              </a:ext>
            </a:extLst>
          </p:cNvPr>
          <p:cNvPicPr>
            <a:picLocks noChangeAspect="1"/>
          </p:cNvPicPr>
          <p:nvPr/>
        </p:nvPicPr>
        <p:blipFill>
          <a:blip r:embed="rId2"/>
          <a:stretch>
            <a:fillRect/>
          </a:stretch>
        </p:blipFill>
        <p:spPr>
          <a:xfrm>
            <a:off x="466722" y="3097009"/>
            <a:ext cx="3201366" cy="3681571"/>
          </a:xfrm>
          <a:prstGeom prst="rect">
            <a:avLst/>
          </a:prstGeom>
        </p:spPr>
      </p:pic>
    </p:spTree>
    <p:extLst>
      <p:ext uri="{BB962C8B-B14F-4D97-AF65-F5344CB8AC3E}">
        <p14:creationId xmlns:p14="http://schemas.microsoft.com/office/powerpoint/2010/main" val="2045398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5F8E3E9E-171E-4776-92E1-67FC8FBC3657}"/>
              </a:ext>
            </a:extLst>
          </p:cNvPr>
          <p:cNvPicPr>
            <a:picLocks noChangeAspect="1"/>
          </p:cNvPicPr>
          <p:nvPr/>
        </p:nvPicPr>
        <p:blipFill>
          <a:blip r:embed="rId2"/>
          <a:stretch>
            <a:fillRect/>
          </a:stretch>
        </p:blipFill>
        <p:spPr>
          <a:xfrm>
            <a:off x="1965776" y="0"/>
            <a:ext cx="8260447" cy="6858000"/>
          </a:xfrm>
          <a:prstGeom prst="rect">
            <a:avLst/>
          </a:prstGeom>
        </p:spPr>
      </p:pic>
      <p:pic>
        <p:nvPicPr>
          <p:cNvPr id="2" name="Εικόνα 1">
            <a:extLst>
              <a:ext uri="{FF2B5EF4-FFF2-40B4-BE49-F238E27FC236}">
                <a16:creationId xmlns:a16="http://schemas.microsoft.com/office/drawing/2014/main" id="{60C8BBC5-66FE-2837-51C6-2EA79795B7C1}"/>
              </a:ext>
            </a:extLst>
          </p:cNvPr>
          <p:cNvPicPr>
            <a:picLocks noChangeAspect="1"/>
          </p:cNvPicPr>
          <p:nvPr/>
        </p:nvPicPr>
        <p:blipFill>
          <a:blip r:embed="rId3"/>
          <a:stretch>
            <a:fillRect/>
          </a:stretch>
        </p:blipFill>
        <p:spPr>
          <a:xfrm>
            <a:off x="9183225" y="3429000"/>
            <a:ext cx="2905125" cy="1571625"/>
          </a:xfrm>
          <a:prstGeom prst="rect">
            <a:avLst/>
          </a:prstGeom>
        </p:spPr>
      </p:pic>
      <p:sp>
        <p:nvSpPr>
          <p:cNvPr id="3" name="TextBox 2"/>
          <p:cNvSpPr txBox="1"/>
          <p:nvPr/>
        </p:nvSpPr>
        <p:spPr>
          <a:xfrm>
            <a:off x="9823269" y="5052149"/>
            <a:ext cx="2368731" cy="1169551"/>
          </a:xfrm>
          <a:prstGeom prst="rect">
            <a:avLst/>
          </a:prstGeom>
          <a:noFill/>
        </p:spPr>
        <p:txBody>
          <a:bodyPr wrap="square" rtlCol="0">
            <a:spAutoFit/>
          </a:bodyPr>
          <a:lstStyle/>
          <a:p>
            <a:r>
              <a:rPr lang="en-US" sz="1400" dirty="0" err="1"/>
              <a:t>Arrestins</a:t>
            </a:r>
            <a:r>
              <a:rPr lang="en-US" sz="1400" dirty="0"/>
              <a:t> are adaptor proteins that function to regulate G protein-coupled receptor (GPCR) signaling and trafficking. </a:t>
            </a:r>
            <a:endParaRPr lang="el-GR" sz="1400" dirty="0"/>
          </a:p>
        </p:txBody>
      </p:sp>
    </p:spTree>
    <p:extLst>
      <p:ext uri="{BB962C8B-B14F-4D97-AF65-F5344CB8AC3E}">
        <p14:creationId xmlns:p14="http://schemas.microsoft.com/office/powerpoint/2010/main" val="7732261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Εικόνα 1">
            <a:extLst>
              <a:ext uri="{FF2B5EF4-FFF2-40B4-BE49-F238E27FC236}">
                <a16:creationId xmlns:a16="http://schemas.microsoft.com/office/drawing/2014/main" id="{34C516C8-9B89-4D9E-A73F-7CB7D050F4A5}"/>
              </a:ext>
            </a:extLst>
          </p:cNvPr>
          <p:cNvPicPr>
            <a:picLocks noChangeAspect="1"/>
          </p:cNvPicPr>
          <p:nvPr/>
        </p:nvPicPr>
        <p:blipFill>
          <a:blip r:embed="rId2"/>
          <a:stretch>
            <a:fillRect/>
          </a:stretch>
        </p:blipFill>
        <p:spPr>
          <a:xfrm>
            <a:off x="643467" y="2257543"/>
            <a:ext cx="5294716" cy="2342911"/>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3BDC650B-F927-4FB7-916B-47CB0E169EFA}"/>
              </a:ext>
            </a:extLst>
          </p:cNvPr>
          <p:cNvPicPr>
            <a:picLocks noChangeAspect="1"/>
          </p:cNvPicPr>
          <p:nvPr/>
        </p:nvPicPr>
        <p:blipFill>
          <a:blip r:embed="rId3"/>
          <a:stretch>
            <a:fillRect/>
          </a:stretch>
        </p:blipFill>
        <p:spPr>
          <a:xfrm>
            <a:off x="6253817" y="744002"/>
            <a:ext cx="5294715" cy="5369995"/>
          </a:xfrm>
          <a:prstGeom prst="rect">
            <a:avLst/>
          </a:prstGeom>
        </p:spPr>
      </p:pic>
    </p:spTree>
    <p:extLst>
      <p:ext uri="{BB962C8B-B14F-4D97-AF65-F5344CB8AC3E}">
        <p14:creationId xmlns:p14="http://schemas.microsoft.com/office/powerpoint/2010/main" val="3063214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EEE6EAB9-2402-475C-8DB9-20B4087A968A}"/>
              </a:ext>
            </a:extLst>
          </p:cNvPr>
          <p:cNvSpPr>
            <a:spLocks noGrp="1"/>
          </p:cNvSpPr>
          <p:nvPr>
            <p:ph type="title"/>
          </p:nvPr>
        </p:nvSpPr>
        <p:spPr>
          <a:xfrm>
            <a:off x="510265" y="404213"/>
            <a:ext cx="3201366" cy="2501979"/>
          </a:xfrm>
        </p:spPr>
        <p:txBody>
          <a:bodyPr anchor="b">
            <a:normAutofit fontScale="90000"/>
          </a:bodyPr>
          <a:lstStyle/>
          <a:p>
            <a:pPr algn="r"/>
            <a:r>
              <a:rPr lang="el-GR" sz="4000" dirty="0">
                <a:solidFill>
                  <a:srgbClr val="FFFFFF"/>
                </a:solidFill>
              </a:rPr>
              <a:t>Η τροποποίηση του πόνου από τον εγκέφαλο </a:t>
            </a:r>
          </a:p>
        </p:txBody>
      </p:sp>
      <p:sp>
        <p:nvSpPr>
          <p:cNvPr id="3" name="Θέση περιεχομένου 2">
            <a:extLst>
              <a:ext uri="{FF2B5EF4-FFF2-40B4-BE49-F238E27FC236}">
                <a16:creationId xmlns:a16="http://schemas.microsoft.com/office/drawing/2014/main" id="{85CD0211-F350-4CB3-8BEA-CDC221BE142C}"/>
              </a:ext>
            </a:extLst>
          </p:cNvPr>
          <p:cNvSpPr>
            <a:spLocks noGrp="1"/>
          </p:cNvSpPr>
          <p:nvPr>
            <p:ph idx="1"/>
          </p:nvPr>
        </p:nvSpPr>
        <p:spPr>
          <a:xfrm>
            <a:off x="4793523" y="110496"/>
            <a:ext cx="7409156" cy="6657284"/>
          </a:xfrm>
        </p:spPr>
        <p:txBody>
          <a:bodyPr anchor="ctr">
            <a:normAutofit/>
          </a:bodyPr>
          <a:lstStyle/>
          <a:p>
            <a:r>
              <a:rPr lang="el-GR" sz="2100" dirty="0"/>
              <a:t>Η </a:t>
            </a:r>
            <a:r>
              <a:rPr lang="el-GR" sz="2100" b="1" dirty="0"/>
              <a:t>θεωρία της πύλης (</a:t>
            </a:r>
            <a:r>
              <a:rPr lang="el-GR" sz="2100" b="1" dirty="0" err="1"/>
              <a:t>Melzack</a:t>
            </a:r>
            <a:r>
              <a:rPr lang="el-GR" sz="2100" b="1" dirty="0"/>
              <a:t> και  </a:t>
            </a:r>
            <a:r>
              <a:rPr lang="el-GR" sz="2100" b="1" dirty="0" err="1"/>
              <a:t>Wall</a:t>
            </a:r>
            <a:r>
              <a:rPr lang="el-GR" sz="2100" b="1" dirty="0"/>
              <a:t>), </a:t>
            </a:r>
            <a:r>
              <a:rPr lang="el-GR" sz="2100" dirty="0"/>
              <a:t>υποστηρίζει ότι τα διάφορα ερεθίσματα υφίστανται τροποποίηση στο επίπεδο των συνάψεων του Νωτιαίου Μυελού έτσι ώστε άλλα να περνούν πιο εύκολα προς τον εγκέφαλο, ενώ άλλα να αποκλείονται. </a:t>
            </a:r>
          </a:p>
          <a:p>
            <a:pPr>
              <a:buFont typeface="Wingdings" panose="05000000000000000000" pitchFamily="2" charset="2"/>
              <a:buChar char="ü"/>
            </a:pPr>
            <a:r>
              <a:rPr lang="el-GR" sz="2100" dirty="0"/>
              <a:t>Οι βασικές ουσίες που </a:t>
            </a:r>
            <a:r>
              <a:rPr lang="el-GR" sz="2100" u="sng" dirty="0"/>
              <a:t>αποκλείουν τα ερεθίσματα </a:t>
            </a:r>
            <a:r>
              <a:rPr lang="el-GR" sz="2100" dirty="0"/>
              <a:t>είναι οι </a:t>
            </a:r>
            <a:r>
              <a:rPr lang="el-GR" sz="2100" b="1" dirty="0" err="1"/>
              <a:t>ενδορφίνες</a:t>
            </a:r>
            <a:r>
              <a:rPr lang="el-GR" sz="2100" dirty="0"/>
              <a:t> (ενδογενείς </a:t>
            </a:r>
            <a:r>
              <a:rPr lang="el-GR" sz="2100" dirty="0" err="1"/>
              <a:t>οπιοειδείς</a:t>
            </a:r>
            <a:r>
              <a:rPr lang="el-GR" sz="2100" dirty="0"/>
              <a:t> ουσίες), η </a:t>
            </a:r>
            <a:r>
              <a:rPr lang="el-GR" sz="2100" b="1" dirty="0" err="1"/>
              <a:t>νοραδρεναλίνη</a:t>
            </a:r>
            <a:r>
              <a:rPr lang="el-GR" sz="2100" dirty="0"/>
              <a:t> μαζί με την </a:t>
            </a:r>
            <a:r>
              <a:rPr lang="el-GR" sz="2100" b="1" dirty="0" err="1"/>
              <a:t>σεροτονίνη</a:t>
            </a:r>
            <a:r>
              <a:rPr lang="el-GR" sz="2100" b="1" dirty="0"/>
              <a:t>,</a:t>
            </a:r>
            <a:r>
              <a:rPr lang="el-GR" sz="2100" dirty="0"/>
              <a:t> το </a:t>
            </a:r>
            <a:r>
              <a:rPr lang="el-GR" sz="2100" b="1" dirty="0" err="1"/>
              <a:t>gamma-aminobutyric</a:t>
            </a:r>
            <a:r>
              <a:rPr lang="el-GR" sz="2100" b="1" dirty="0"/>
              <a:t> </a:t>
            </a:r>
            <a:r>
              <a:rPr lang="el-GR" sz="2100" b="1" dirty="0" err="1"/>
              <a:t>acid</a:t>
            </a:r>
            <a:r>
              <a:rPr lang="el-GR" sz="2100" b="1" dirty="0"/>
              <a:t> (GABA)</a:t>
            </a:r>
            <a:r>
              <a:rPr lang="en-US" sz="2100" b="1" dirty="0"/>
              <a:t> </a:t>
            </a:r>
            <a:r>
              <a:rPr lang="el-GR" sz="2100" dirty="0"/>
              <a:t>και τα </a:t>
            </a:r>
            <a:r>
              <a:rPr lang="el-GR" sz="2100" b="1" dirty="0" err="1"/>
              <a:t>ενδοκαναβιδοειδή</a:t>
            </a:r>
            <a:r>
              <a:rPr lang="el-GR" sz="2100" b="1" dirty="0"/>
              <a:t> </a:t>
            </a:r>
          </a:p>
          <a:p>
            <a:pPr>
              <a:buFont typeface="Wingdings" panose="05000000000000000000" pitchFamily="2" charset="2"/>
              <a:buChar char="ü"/>
            </a:pPr>
            <a:r>
              <a:rPr lang="el-GR" sz="2100" dirty="0" smtClean="0"/>
              <a:t>Τα </a:t>
            </a:r>
            <a:r>
              <a:rPr lang="el-GR" sz="2100" dirty="0"/>
              <a:t>φυσικά </a:t>
            </a:r>
            <a:r>
              <a:rPr lang="el-GR" sz="2100" dirty="0" err="1"/>
              <a:t>οπιοειδή</a:t>
            </a:r>
            <a:r>
              <a:rPr lang="el-GR" sz="2100" dirty="0"/>
              <a:t> επιδρούν τόσο </a:t>
            </a:r>
            <a:r>
              <a:rPr lang="el-GR" sz="2100" dirty="0" err="1"/>
              <a:t>προσυναπτικά</a:t>
            </a:r>
            <a:r>
              <a:rPr lang="el-GR" sz="2100" dirty="0"/>
              <a:t> </a:t>
            </a:r>
            <a:r>
              <a:rPr lang="el-GR" sz="2100" dirty="0" smtClean="0"/>
              <a:t>αποκλείοντας κανάλια </a:t>
            </a:r>
            <a:r>
              <a:rPr lang="en-US" sz="2100" dirty="0" smtClean="0"/>
              <a:t>Ca</a:t>
            </a:r>
            <a:r>
              <a:rPr lang="en-US" sz="2100" baseline="30000" dirty="0" smtClean="0"/>
              <a:t>2+</a:t>
            </a:r>
            <a:r>
              <a:rPr lang="en-US" sz="2100" dirty="0" smtClean="0"/>
              <a:t> </a:t>
            </a:r>
            <a:r>
              <a:rPr lang="el-GR" sz="2100" dirty="0" smtClean="0"/>
              <a:t>και ενεργοποιώντας κανάλια </a:t>
            </a:r>
            <a:r>
              <a:rPr lang="en-US" sz="2100" dirty="0" smtClean="0"/>
              <a:t>Cl</a:t>
            </a:r>
            <a:r>
              <a:rPr lang="en-US" sz="2100" baseline="30000" dirty="0" smtClean="0"/>
              <a:t>-</a:t>
            </a:r>
            <a:r>
              <a:rPr lang="en-US" sz="2100" dirty="0" smtClean="0"/>
              <a:t> </a:t>
            </a:r>
            <a:r>
              <a:rPr lang="el-GR" sz="2100" dirty="0" smtClean="0"/>
              <a:t>όσο </a:t>
            </a:r>
            <a:r>
              <a:rPr lang="el-GR" sz="2100" dirty="0"/>
              <a:t>και </a:t>
            </a:r>
            <a:r>
              <a:rPr lang="el-GR" sz="2100" dirty="0" err="1"/>
              <a:t>μετασυναπτικά</a:t>
            </a:r>
            <a:r>
              <a:rPr lang="el-GR" sz="2100" dirty="0"/>
              <a:t> </a:t>
            </a:r>
            <a:r>
              <a:rPr lang="el-GR" sz="2100" dirty="0" smtClean="0"/>
              <a:t>ενεργοποιώντας κανάλια Κ</a:t>
            </a:r>
            <a:r>
              <a:rPr lang="en-US" sz="2100" baseline="30000" dirty="0" smtClean="0"/>
              <a:t>+</a:t>
            </a:r>
            <a:r>
              <a:rPr lang="el-GR" sz="2100" dirty="0" smtClean="0"/>
              <a:t>. Με τον τρόπο αυτό μειώνουν </a:t>
            </a:r>
            <a:r>
              <a:rPr lang="el-GR" sz="2100" dirty="0"/>
              <a:t>τόσο την έκκριση ερεθιστικών νευροδιαβιβαστών αλλά και την αγωγή της νευρικής </a:t>
            </a:r>
            <a:r>
              <a:rPr lang="el-GR" sz="2100" dirty="0" smtClean="0"/>
              <a:t>ώσης.</a:t>
            </a:r>
            <a:endParaRPr lang="el-GR" sz="2100" dirty="0"/>
          </a:p>
          <a:p>
            <a:pPr>
              <a:buFont typeface="Wingdings" panose="05000000000000000000" pitchFamily="2" charset="2"/>
              <a:buChar char="ü"/>
            </a:pPr>
            <a:r>
              <a:rPr lang="el-GR" sz="2100" dirty="0"/>
              <a:t>Το GABA ως βασικός κατασταλτικός νευροδιαβιβαστής στο ΚΝΣ ενεργοποιεί </a:t>
            </a:r>
            <a:r>
              <a:rPr lang="el-GR" sz="2100" dirty="0" err="1"/>
              <a:t>μετασυναπτικά</a:t>
            </a:r>
            <a:r>
              <a:rPr lang="el-GR" sz="2100" dirty="0"/>
              <a:t> τους υποδοχείς </a:t>
            </a:r>
            <a:r>
              <a:rPr lang="en-US" sz="2100" dirty="0"/>
              <a:t>GABA</a:t>
            </a:r>
            <a:r>
              <a:rPr lang="el-GR" sz="2100" dirty="0"/>
              <a:t>α</a:t>
            </a:r>
            <a:r>
              <a:rPr lang="en-US" sz="2100" dirty="0"/>
              <a:t> </a:t>
            </a:r>
            <a:r>
              <a:rPr lang="el-GR" sz="2100" dirty="0"/>
              <a:t>ανοίγοντας δίαυλους </a:t>
            </a:r>
            <a:r>
              <a:rPr lang="en-US" sz="2100" dirty="0" smtClean="0"/>
              <a:t>Cl</a:t>
            </a:r>
            <a:r>
              <a:rPr lang="en-US" sz="2100" baseline="30000" dirty="0" smtClean="0"/>
              <a:t>-</a:t>
            </a:r>
            <a:r>
              <a:rPr lang="el-GR" sz="2100" dirty="0" smtClean="0"/>
              <a:t>,</a:t>
            </a:r>
            <a:r>
              <a:rPr lang="en-US" sz="2100" dirty="0" smtClean="0"/>
              <a:t> </a:t>
            </a:r>
            <a:r>
              <a:rPr lang="el-GR" sz="2100" dirty="0"/>
              <a:t>αλλά και τους </a:t>
            </a:r>
            <a:r>
              <a:rPr lang="en-US" sz="2100" dirty="0"/>
              <a:t>GABA</a:t>
            </a:r>
            <a:r>
              <a:rPr lang="el-GR" sz="2100" dirty="0"/>
              <a:t>β υποδοχείς ελέγχοντας την εκροή </a:t>
            </a:r>
            <a:r>
              <a:rPr lang="el-GR" sz="2100" dirty="0" smtClean="0"/>
              <a:t>Κ</a:t>
            </a:r>
            <a:r>
              <a:rPr lang="en-US" sz="2100" baseline="30000" dirty="0" smtClean="0"/>
              <a:t>+</a:t>
            </a:r>
            <a:r>
              <a:rPr lang="el-GR" sz="2100" dirty="0" smtClean="0"/>
              <a:t> </a:t>
            </a:r>
            <a:r>
              <a:rPr lang="el-GR" sz="2100" dirty="0"/>
              <a:t>και την αναστολή του μονοπατιού του </a:t>
            </a:r>
            <a:r>
              <a:rPr lang="en-US" sz="2100" dirty="0"/>
              <a:t>cAMP</a:t>
            </a:r>
            <a:r>
              <a:rPr lang="el-GR" sz="2100" dirty="0"/>
              <a:t>. Έτσι στο </a:t>
            </a:r>
            <a:r>
              <a:rPr lang="el-GR" sz="2100" dirty="0" err="1"/>
              <a:t>μετασυναπτικό</a:t>
            </a:r>
            <a:r>
              <a:rPr lang="el-GR" sz="2100" dirty="0"/>
              <a:t> τμήμα της σύναψης καθίσταται ανενεργή η μεταβίβαση του ερεθίσματος του πόνου.</a:t>
            </a:r>
          </a:p>
          <a:p>
            <a:pPr>
              <a:buFont typeface="Wingdings" panose="05000000000000000000" pitchFamily="2" charset="2"/>
              <a:buChar char="ü"/>
            </a:pPr>
            <a:endParaRPr lang="el-GR" sz="1900" dirty="0"/>
          </a:p>
        </p:txBody>
      </p:sp>
      <p:pic>
        <p:nvPicPr>
          <p:cNvPr id="4" name="Εικόνα 3">
            <a:extLst>
              <a:ext uri="{FF2B5EF4-FFF2-40B4-BE49-F238E27FC236}">
                <a16:creationId xmlns:a16="http://schemas.microsoft.com/office/drawing/2014/main" id="{60420F41-B699-8806-F8F9-6B62B2B0D388}"/>
              </a:ext>
            </a:extLst>
          </p:cNvPr>
          <p:cNvPicPr>
            <a:picLocks noChangeAspect="1"/>
          </p:cNvPicPr>
          <p:nvPr/>
        </p:nvPicPr>
        <p:blipFill>
          <a:blip r:embed="rId2"/>
          <a:stretch>
            <a:fillRect/>
          </a:stretch>
        </p:blipFill>
        <p:spPr>
          <a:xfrm>
            <a:off x="-3048" y="3291840"/>
            <a:ext cx="4810297" cy="3556023"/>
          </a:xfrm>
          <a:prstGeom prst="rect">
            <a:avLst/>
          </a:prstGeom>
        </p:spPr>
      </p:pic>
    </p:spTree>
    <p:extLst>
      <p:ext uri="{BB962C8B-B14F-4D97-AF65-F5344CB8AC3E}">
        <p14:creationId xmlns:p14="http://schemas.microsoft.com/office/powerpoint/2010/main" val="533183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82D1A86-CD75-4B46-879B-659C7A2FC33F}"/>
              </a:ext>
            </a:extLst>
          </p:cNvPr>
          <p:cNvSpPr>
            <a:spLocks noGrp="1"/>
          </p:cNvSpPr>
          <p:nvPr>
            <p:ph type="title"/>
          </p:nvPr>
        </p:nvSpPr>
        <p:spPr>
          <a:xfrm>
            <a:off x="466722" y="586856"/>
            <a:ext cx="3201366" cy="1506987"/>
          </a:xfrm>
        </p:spPr>
        <p:txBody>
          <a:bodyPr anchor="b">
            <a:normAutofit/>
          </a:bodyPr>
          <a:lstStyle/>
          <a:p>
            <a:pPr algn="r"/>
            <a:r>
              <a:rPr lang="el-GR" sz="3100" dirty="0">
                <a:solidFill>
                  <a:srgbClr val="FFFFFF"/>
                </a:solidFill>
              </a:rPr>
              <a:t>Το </a:t>
            </a:r>
            <a:r>
              <a:rPr lang="el-GR" sz="3100" dirty="0" err="1">
                <a:solidFill>
                  <a:srgbClr val="FFFFFF"/>
                </a:solidFill>
              </a:rPr>
              <a:t>σωματοαισθητικό</a:t>
            </a:r>
            <a:r>
              <a:rPr lang="el-GR" sz="3100" dirty="0">
                <a:solidFill>
                  <a:srgbClr val="FFFFFF"/>
                </a:solidFill>
              </a:rPr>
              <a:t> σύστημα</a:t>
            </a:r>
          </a:p>
        </p:txBody>
      </p:sp>
      <p:sp>
        <p:nvSpPr>
          <p:cNvPr id="3" name="Θέση περιεχομένου 2">
            <a:extLst>
              <a:ext uri="{FF2B5EF4-FFF2-40B4-BE49-F238E27FC236}">
                <a16:creationId xmlns:a16="http://schemas.microsoft.com/office/drawing/2014/main" id="{BF9B35D5-B2D9-4D7D-BBF5-2F0CCF45D426}"/>
              </a:ext>
            </a:extLst>
          </p:cNvPr>
          <p:cNvSpPr>
            <a:spLocks noGrp="1"/>
          </p:cNvSpPr>
          <p:nvPr>
            <p:ph idx="1"/>
          </p:nvPr>
        </p:nvSpPr>
        <p:spPr>
          <a:xfrm>
            <a:off x="4729446" y="95610"/>
            <a:ext cx="6555347" cy="3628252"/>
          </a:xfrm>
        </p:spPr>
        <p:txBody>
          <a:bodyPr anchor="ctr">
            <a:normAutofit/>
          </a:bodyPr>
          <a:lstStyle/>
          <a:p>
            <a:pPr marL="0" indent="0">
              <a:buNone/>
            </a:pPr>
            <a:r>
              <a:rPr lang="en-US" sz="2200" dirty="0"/>
              <a:t>        </a:t>
            </a:r>
            <a:r>
              <a:rPr lang="el-GR" sz="2200" dirty="0"/>
              <a:t>Το </a:t>
            </a:r>
            <a:r>
              <a:rPr lang="el-GR" sz="2200" b="1" dirty="0" err="1"/>
              <a:t>σωματοαισθητικό</a:t>
            </a:r>
            <a:r>
              <a:rPr lang="el-GR" sz="2200" b="1" dirty="0"/>
              <a:t> σύστημα </a:t>
            </a:r>
            <a:r>
              <a:rPr lang="el-GR" sz="2200" dirty="0"/>
              <a:t>καλύπτει τις σωματικές αισθήσεις και επιτρέπει στον οργανισμό να αισθάνεται την αφή, τις δονήσεις, τον πόνο, την θερμοκρασία του περιβάλλοντος, τη θέση του στον χώρο κλπ.</a:t>
            </a:r>
            <a:endParaRPr lang="en-US" sz="2200" dirty="0"/>
          </a:p>
          <a:p>
            <a:r>
              <a:rPr lang="el-GR" sz="2200" dirty="0"/>
              <a:t>Το </a:t>
            </a:r>
            <a:r>
              <a:rPr lang="el-GR" sz="2200" dirty="0" err="1"/>
              <a:t>σωματοαισθητικό</a:t>
            </a:r>
            <a:r>
              <a:rPr lang="el-GR" sz="2200" dirty="0"/>
              <a:t> σύστημα διαχωρίζεται:</a:t>
            </a:r>
          </a:p>
          <a:p>
            <a:pPr>
              <a:buFont typeface="Wingdings" panose="05000000000000000000" pitchFamily="2" charset="2"/>
              <a:buChar char="ü"/>
            </a:pPr>
            <a:r>
              <a:rPr lang="el-GR" sz="2200" dirty="0"/>
              <a:t> σε </a:t>
            </a:r>
            <a:r>
              <a:rPr lang="el-GR" sz="2200" b="1" dirty="0"/>
              <a:t>περιφερικό</a:t>
            </a:r>
            <a:r>
              <a:rPr lang="el-GR" sz="2200" dirty="0"/>
              <a:t>, που αφορά τα περιφερικά νεύρα και </a:t>
            </a:r>
          </a:p>
          <a:p>
            <a:pPr>
              <a:buFont typeface="Wingdings" panose="05000000000000000000" pitchFamily="2" charset="2"/>
              <a:buChar char="ü"/>
            </a:pPr>
            <a:r>
              <a:rPr lang="el-GR" sz="2200" dirty="0"/>
              <a:t>σε </a:t>
            </a:r>
            <a:r>
              <a:rPr lang="el-GR" sz="2200" b="1" dirty="0"/>
              <a:t>κεντρικό </a:t>
            </a:r>
            <a:r>
              <a:rPr lang="el-GR" sz="2200" b="1" dirty="0" err="1"/>
              <a:t>σωματοαισθητικό</a:t>
            </a:r>
            <a:r>
              <a:rPr lang="el-GR" sz="2200" b="1" dirty="0"/>
              <a:t> σύστημα </a:t>
            </a:r>
            <a:r>
              <a:rPr lang="el-GR" sz="2200" dirty="0"/>
              <a:t>που καλύπτει τον νωτιαίο μυελό και τον εγκέφαλο. </a:t>
            </a:r>
          </a:p>
        </p:txBody>
      </p:sp>
      <p:pic>
        <p:nvPicPr>
          <p:cNvPr id="4" name="Εικόνα 3">
            <a:extLst>
              <a:ext uri="{FF2B5EF4-FFF2-40B4-BE49-F238E27FC236}">
                <a16:creationId xmlns:a16="http://schemas.microsoft.com/office/drawing/2014/main" id="{99CD9289-7A33-4C00-AEC9-E407D36D57FD}"/>
              </a:ext>
            </a:extLst>
          </p:cNvPr>
          <p:cNvPicPr>
            <a:picLocks noChangeAspect="1"/>
          </p:cNvPicPr>
          <p:nvPr/>
        </p:nvPicPr>
        <p:blipFill>
          <a:blip r:embed="rId2"/>
          <a:stretch>
            <a:fillRect/>
          </a:stretch>
        </p:blipFill>
        <p:spPr>
          <a:xfrm>
            <a:off x="4592585" y="3450763"/>
            <a:ext cx="3981572" cy="3396048"/>
          </a:xfrm>
          <a:prstGeom prst="rect">
            <a:avLst/>
          </a:prstGeom>
        </p:spPr>
      </p:pic>
      <p:pic>
        <p:nvPicPr>
          <p:cNvPr id="5" name="Εικόνα 4">
            <a:extLst>
              <a:ext uri="{FF2B5EF4-FFF2-40B4-BE49-F238E27FC236}">
                <a16:creationId xmlns:a16="http://schemas.microsoft.com/office/drawing/2014/main" id="{587FE875-0A1B-44A0-B149-7EE76A012B63}"/>
              </a:ext>
            </a:extLst>
          </p:cNvPr>
          <p:cNvPicPr>
            <a:picLocks noChangeAspect="1"/>
          </p:cNvPicPr>
          <p:nvPr/>
        </p:nvPicPr>
        <p:blipFill>
          <a:blip r:embed="rId3"/>
          <a:stretch>
            <a:fillRect/>
          </a:stretch>
        </p:blipFill>
        <p:spPr>
          <a:xfrm>
            <a:off x="-34790" y="2758983"/>
            <a:ext cx="4612514" cy="4118895"/>
          </a:xfrm>
          <a:prstGeom prst="rect">
            <a:avLst/>
          </a:prstGeom>
        </p:spPr>
      </p:pic>
    </p:spTree>
    <p:extLst>
      <p:ext uri="{BB962C8B-B14F-4D97-AF65-F5344CB8AC3E}">
        <p14:creationId xmlns:p14="http://schemas.microsoft.com/office/powerpoint/2010/main" val="2968898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C49873B-AE7F-8A98-12A5-33FB9926E80D}"/>
              </a:ext>
            </a:extLst>
          </p:cNvPr>
          <p:cNvPicPr>
            <a:picLocks noChangeAspect="1"/>
          </p:cNvPicPr>
          <p:nvPr/>
        </p:nvPicPr>
        <p:blipFill>
          <a:blip r:embed="rId2"/>
          <a:stretch>
            <a:fillRect/>
          </a:stretch>
        </p:blipFill>
        <p:spPr>
          <a:xfrm>
            <a:off x="0" y="432559"/>
            <a:ext cx="6876015" cy="6446903"/>
          </a:xfrm>
          <a:prstGeom prst="rect">
            <a:avLst/>
          </a:prstGeom>
        </p:spPr>
      </p:pic>
      <p:sp>
        <p:nvSpPr>
          <p:cNvPr id="4" name="TextBox 3">
            <a:extLst>
              <a:ext uri="{FF2B5EF4-FFF2-40B4-BE49-F238E27FC236}">
                <a16:creationId xmlns:a16="http://schemas.microsoft.com/office/drawing/2014/main" id="{2A2AB691-18CB-35A5-CF66-4BD4E59B39EF}"/>
              </a:ext>
            </a:extLst>
          </p:cNvPr>
          <p:cNvSpPr txBox="1"/>
          <p:nvPr/>
        </p:nvSpPr>
        <p:spPr>
          <a:xfrm>
            <a:off x="6983896" y="185322"/>
            <a:ext cx="4742414" cy="6694140"/>
          </a:xfrm>
          <a:prstGeom prst="rect">
            <a:avLst/>
          </a:prstGeom>
          <a:noFill/>
        </p:spPr>
        <p:txBody>
          <a:bodyPr wrap="square">
            <a:spAutoFit/>
          </a:bodyPr>
          <a:lstStyle/>
          <a:p>
            <a:pPr algn="just"/>
            <a:r>
              <a:rPr lang="en-US" sz="1400" b="1" dirty="0"/>
              <a:t>Endocannabinoid signaling and neurotransmission</a:t>
            </a:r>
            <a:r>
              <a:rPr lang="en-US" sz="1300" dirty="0"/>
              <a:t>. Pain signals from the nociceptor arrive at the presynaptic terminal whereupon the opening of voltage-gated calcium channels (</a:t>
            </a:r>
            <a:r>
              <a:rPr lang="en-US" sz="1300" dirty="0" err="1"/>
              <a:t>CaV</a:t>
            </a:r>
            <a:r>
              <a:rPr lang="en-US" sz="1300" dirty="0"/>
              <a:t>), elevates intracellular calcium, and stimulates exocytosis so that glutamatergic signaling can occur. Glutamate acts on two different types of receptors on the postsynaptic neuron: ionotropic glutamate receptors (NMDA, AMPA and KA) and metabotropic glutamate receptors (</a:t>
            </a:r>
            <a:r>
              <a:rPr lang="en-US" sz="1300" dirty="0" err="1"/>
              <a:t>mGluR</a:t>
            </a:r>
            <a:r>
              <a:rPr lang="en-US" sz="1300" dirty="0"/>
              <a:t>). Activation of these channels and receptors initiates a receptor potential in the postsynaptic neuron. Endocannabinoids (such as anandamide (AEA) and 2-arachidonoylglycerol (2-AG)) are synthesized in response to increased activity in the postsynaptic neuron. They exert their effects by binding to specific G-protein-coupled receptors located on the presynaptic neuron. The CB1 receptor inhibits the AC-cAMP‑PKA pathway and activates the mitogen-activated protein kinase (MAPK) cascade, both of which regulate gene expression. The CB1 receptor modulates ion </a:t>
            </a:r>
            <a:r>
              <a:rPr lang="en-US" sz="1300" dirty="0" err="1"/>
              <a:t>conductances</a:t>
            </a:r>
            <a:r>
              <a:rPr lang="en-US" sz="1300" dirty="0"/>
              <a:t>, inhibiting voltage-sensitive Ca2+ channels, which blocks exocytosis and activates voltage-sensitive K+ channels (KV), leading to suppression of the signals coming from the nociceptor – this is called retrograde signaling. Endogenous cannabinoids in the synaptic cleft are taken up by endogenous cannabinoid transporters (ECT) into the cell whereby they are broken down by enzymes that include, fatty acid amide hydrolase (FAAH) and monoacylglycerol lipase (MAGL). Inactivation of AEA (by FAAH) and 2-AG (by MAGL) occurs via hydrolysis to arachidonic acid (AA) and ethanolamine (Et) or glycerol (</a:t>
            </a:r>
            <a:r>
              <a:rPr lang="en-US" sz="1300" dirty="0" err="1"/>
              <a:t>Gl</a:t>
            </a:r>
            <a:r>
              <a:rPr lang="en-US" sz="1300" dirty="0"/>
              <a:t>), respectively. GABAergic neurons also act on the postsynaptic cell to decrease excitability. GABAA, a ligand-gated ion channel that conducts chloride ions and GABAB, a G-protein-coupled receptor that is linked to K+ channels and that inhibits the AC-cAMP-PKA pathway, leads to inhibition of the postsynaptic neuron and a dampening down of pain signals communicated to the brain</a:t>
            </a:r>
            <a:r>
              <a:rPr lang="en-US" sz="1000" dirty="0"/>
              <a:t>.</a:t>
            </a:r>
            <a:endParaRPr lang="el-GR" sz="1000" dirty="0"/>
          </a:p>
        </p:txBody>
      </p:sp>
      <p:sp>
        <p:nvSpPr>
          <p:cNvPr id="3" name="TextBox 2"/>
          <p:cNvSpPr txBox="1"/>
          <p:nvPr/>
        </p:nvSpPr>
        <p:spPr>
          <a:xfrm>
            <a:off x="298567" y="63227"/>
            <a:ext cx="6278880" cy="369332"/>
          </a:xfrm>
          <a:prstGeom prst="rect">
            <a:avLst/>
          </a:prstGeom>
          <a:noFill/>
        </p:spPr>
        <p:txBody>
          <a:bodyPr wrap="square" rtlCol="0">
            <a:spAutoFit/>
          </a:bodyPr>
          <a:lstStyle/>
          <a:p>
            <a:r>
              <a:rPr lang="el-GR" b="1" dirty="0" smtClean="0"/>
              <a:t>Επίδραση των </a:t>
            </a:r>
            <a:r>
              <a:rPr lang="el-GR" b="1" dirty="0" err="1" smtClean="0"/>
              <a:t>ενδοκαναβιδοειδών</a:t>
            </a:r>
            <a:r>
              <a:rPr lang="el-GR" b="1" dirty="0" smtClean="0"/>
              <a:t> </a:t>
            </a:r>
            <a:r>
              <a:rPr lang="el-GR" b="1" dirty="0"/>
              <a:t>σ</a:t>
            </a:r>
            <a:r>
              <a:rPr lang="el-GR" b="1" dirty="0" smtClean="0"/>
              <a:t>τη </a:t>
            </a:r>
            <a:r>
              <a:rPr lang="el-GR" b="1" dirty="0" err="1" smtClean="0"/>
              <a:t>νευρωνική</a:t>
            </a:r>
            <a:r>
              <a:rPr lang="el-GR" b="1" dirty="0" smtClean="0"/>
              <a:t> σύναψη</a:t>
            </a:r>
            <a:endParaRPr lang="el-GR" b="1" dirty="0"/>
          </a:p>
        </p:txBody>
      </p:sp>
    </p:spTree>
    <p:extLst>
      <p:ext uri="{BB962C8B-B14F-4D97-AF65-F5344CB8AC3E}">
        <p14:creationId xmlns:p14="http://schemas.microsoft.com/office/powerpoint/2010/main" val="3441519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DCB95434-7FBE-4B19-B5BF-0B82804229D1}"/>
              </a:ext>
            </a:extLst>
          </p:cNvPr>
          <p:cNvSpPr>
            <a:spLocks noGrp="1"/>
          </p:cNvSpPr>
          <p:nvPr>
            <p:ph type="title"/>
          </p:nvPr>
        </p:nvSpPr>
        <p:spPr>
          <a:xfrm>
            <a:off x="1371599" y="294538"/>
            <a:ext cx="9895951" cy="1033669"/>
          </a:xfrm>
        </p:spPr>
        <p:txBody>
          <a:bodyPr>
            <a:normAutofit/>
          </a:bodyPr>
          <a:lstStyle/>
          <a:p>
            <a:r>
              <a:rPr lang="el-GR" sz="4000">
                <a:solidFill>
                  <a:srgbClr val="FFFFFF"/>
                </a:solidFill>
              </a:rPr>
              <a:t>Υποδοχείς οπιοειδών</a:t>
            </a:r>
          </a:p>
        </p:txBody>
      </p:sp>
      <p:sp>
        <p:nvSpPr>
          <p:cNvPr id="3" name="Θέση περιεχομένου 2">
            <a:extLst>
              <a:ext uri="{FF2B5EF4-FFF2-40B4-BE49-F238E27FC236}">
                <a16:creationId xmlns:a16="http://schemas.microsoft.com/office/drawing/2014/main" id="{B9E5CC8F-305A-4A53-95C3-2D9D863B418C}"/>
              </a:ext>
            </a:extLst>
          </p:cNvPr>
          <p:cNvSpPr>
            <a:spLocks noGrp="1"/>
          </p:cNvSpPr>
          <p:nvPr>
            <p:ph idx="1"/>
          </p:nvPr>
        </p:nvSpPr>
        <p:spPr>
          <a:xfrm>
            <a:off x="1371599" y="1885278"/>
            <a:ext cx="9724031" cy="4678183"/>
          </a:xfrm>
        </p:spPr>
        <p:txBody>
          <a:bodyPr anchor="ctr">
            <a:noAutofit/>
          </a:bodyPr>
          <a:lstStyle/>
          <a:p>
            <a:pPr>
              <a:buFont typeface="Wingdings" panose="05000000000000000000" pitchFamily="2" charset="2"/>
              <a:buChar char="Ø"/>
            </a:pPr>
            <a:r>
              <a:rPr lang="el-GR" sz="2000" b="1" dirty="0"/>
              <a:t>Κατανομή υποδοχέων</a:t>
            </a:r>
          </a:p>
          <a:p>
            <a:pPr marL="0" indent="0">
              <a:buNone/>
            </a:pPr>
            <a:r>
              <a:rPr lang="el-GR" sz="2000" dirty="0"/>
              <a:t>• Κατανέμονται σε </a:t>
            </a:r>
            <a:r>
              <a:rPr lang="el-GR" sz="2000" u="sng" dirty="0"/>
              <a:t>5 κύριες γενικές περιοχές του ΚΝΣ</a:t>
            </a:r>
            <a:r>
              <a:rPr lang="el-GR" sz="2000" dirty="0"/>
              <a:t>:</a:t>
            </a:r>
          </a:p>
          <a:p>
            <a:pPr marL="0" indent="0">
              <a:buNone/>
            </a:pPr>
            <a:r>
              <a:rPr lang="el-GR" sz="2000" dirty="0"/>
              <a:t>   1. </a:t>
            </a:r>
            <a:r>
              <a:rPr lang="el-GR" sz="2000" u="sng" dirty="0"/>
              <a:t>Στέλεχος του εγκεφάλου </a:t>
            </a:r>
            <a:r>
              <a:rPr lang="el-GR" sz="2000" dirty="0"/>
              <a:t>(υποδοχείς για αναπνοή, βήχα, ναυτία, έμετο, διατήρηση αρτηριακής πίεσης, ρύθμιση διαμέτρου ίριδας του οφθαλμού και έλεγχο των γαστρικών εκκρίσεων)</a:t>
            </a:r>
          </a:p>
          <a:p>
            <a:pPr marL="0" indent="0">
              <a:buNone/>
            </a:pPr>
            <a:r>
              <a:rPr lang="el-GR" sz="2000" dirty="0"/>
              <a:t>   2. </a:t>
            </a:r>
            <a:r>
              <a:rPr lang="el-GR" sz="2000" u="sng" dirty="0"/>
              <a:t>Έσω θάλαμος </a:t>
            </a:r>
            <a:r>
              <a:rPr lang="el-GR" sz="2000" dirty="0"/>
              <a:t>(βαθύς πόνος - επιρροή από συναισθήματα)</a:t>
            </a:r>
          </a:p>
          <a:p>
            <a:pPr marL="0" indent="0">
              <a:buNone/>
            </a:pPr>
            <a:r>
              <a:rPr lang="el-GR" sz="2000" dirty="0"/>
              <a:t>   3. </a:t>
            </a:r>
            <a:r>
              <a:rPr lang="el-GR" sz="2000" u="sng" dirty="0"/>
              <a:t>Νωτιαίος μυελός </a:t>
            </a:r>
            <a:r>
              <a:rPr lang="el-GR" sz="2000" dirty="0"/>
              <a:t>(υποδοχή και ολοκλήρωση εισερχόμενων αισθητήριων πληροφοριών)</a:t>
            </a:r>
          </a:p>
          <a:p>
            <a:pPr marL="0" indent="0">
              <a:buNone/>
            </a:pPr>
            <a:r>
              <a:rPr lang="el-GR" sz="2000" dirty="0"/>
              <a:t>   4. </a:t>
            </a:r>
            <a:r>
              <a:rPr lang="el-GR" sz="2000" u="sng" dirty="0"/>
              <a:t>Υποθάλαμος</a:t>
            </a:r>
            <a:r>
              <a:rPr lang="el-GR" sz="2000" dirty="0"/>
              <a:t> (επιρροή της </a:t>
            </a:r>
            <a:r>
              <a:rPr lang="el-GR" sz="2000" dirty="0" err="1"/>
              <a:t>νευροενδοκρινικής</a:t>
            </a:r>
            <a:r>
              <a:rPr lang="el-GR" sz="2000" dirty="0"/>
              <a:t> έκκρισης)</a:t>
            </a:r>
          </a:p>
          <a:p>
            <a:pPr marL="0" indent="0">
              <a:buNone/>
            </a:pPr>
            <a:r>
              <a:rPr lang="el-GR" sz="2000" dirty="0"/>
              <a:t>   5. </a:t>
            </a:r>
            <a:r>
              <a:rPr lang="el-GR" sz="2000" u="sng" dirty="0" err="1"/>
              <a:t>Μεταιχμιακό</a:t>
            </a:r>
            <a:r>
              <a:rPr lang="el-GR" sz="2000" u="sng" dirty="0"/>
              <a:t> σύστημα </a:t>
            </a:r>
            <a:r>
              <a:rPr lang="el-GR" sz="2000" dirty="0"/>
              <a:t>(ανατομικές δομές που βρίσκονται μεταξύ του φλοιού και του υποθαλάμου πχ </a:t>
            </a:r>
            <a:r>
              <a:rPr lang="el-GR" sz="2000" dirty="0" err="1"/>
              <a:t>αμυγδαλοειδείς</a:t>
            </a:r>
            <a:r>
              <a:rPr lang="el-GR" sz="2000" dirty="0"/>
              <a:t> πυρήνες - έλεγχο των συναισθημάτων, της συμπεριφοράς </a:t>
            </a:r>
            <a:r>
              <a:rPr lang="el-GR" sz="2000" dirty="0" err="1"/>
              <a:t>κλπ</a:t>
            </a:r>
            <a:r>
              <a:rPr lang="el-GR" sz="2000" dirty="0"/>
              <a:t>)</a:t>
            </a:r>
          </a:p>
          <a:p>
            <a:r>
              <a:rPr lang="el-GR" sz="2000" dirty="0"/>
              <a:t>Σε περιφερικές αισθητικές νευρικές ίνες αλλά και σε κύτταρα του ανοσοποιητικού συστήματος</a:t>
            </a:r>
            <a:r>
              <a:rPr lang="en-US" sz="2000" dirty="0"/>
              <a:t>.</a:t>
            </a:r>
            <a:endParaRPr lang="el-GR" sz="2000" dirty="0"/>
          </a:p>
        </p:txBody>
      </p:sp>
    </p:spTree>
    <p:extLst>
      <p:ext uri="{BB962C8B-B14F-4D97-AF65-F5344CB8AC3E}">
        <p14:creationId xmlns:p14="http://schemas.microsoft.com/office/powerpoint/2010/main" val="239445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16C0EE1F-D223-47E0-97D6-60694C0F1C8D}"/>
              </a:ext>
            </a:extLst>
          </p:cNvPr>
          <p:cNvSpPr>
            <a:spLocks noGrp="1"/>
          </p:cNvSpPr>
          <p:nvPr>
            <p:ph type="title"/>
          </p:nvPr>
        </p:nvSpPr>
        <p:spPr>
          <a:xfrm>
            <a:off x="570981" y="189082"/>
            <a:ext cx="3201366" cy="1416116"/>
          </a:xfrm>
        </p:spPr>
        <p:txBody>
          <a:bodyPr anchor="b">
            <a:normAutofit/>
          </a:bodyPr>
          <a:lstStyle/>
          <a:p>
            <a:pPr algn="r"/>
            <a:r>
              <a:rPr lang="el-GR" sz="4000" dirty="0" err="1">
                <a:solidFill>
                  <a:srgbClr val="FFFFFF"/>
                </a:solidFill>
              </a:rPr>
              <a:t>Οπιοειδή</a:t>
            </a:r>
            <a:r>
              <a:rPr lang="el-GR" sz="4000" dirty="0">
                <a:solidFill>
                  <a:srgbClr val="FFFFFF"/>
                </a:solidFill>
              </a:rPr>
              <a:t> ναρκωτικά</a:t>
            </a:r>
          </a:p>
        </p:txBody>
      </p:sp>
      <p:sp>
        <p:nvSpPr>
          <p:cNvPr id="3" name="Θέση περιεχομένου 2">
            <a:extLst>
              <a:ext uri="{FF2B5EF4-FFF2-40B4-BE49-F238E27FC236}">
                <a16:creationId xmlns:a16="http://schemas.microsoft.com/office/drawing/2014/main" id="{7584AC8A-C60F-4841-B37B-2CDCB92EF4D1}"/>
              </a:ext>
            </a:extLst>
          </p:cNvPr>
          <p:cNvSpPr>
            <a:spLocks noGrp="1"/>
          </p:cNvSpPr>
          <p:nvPr>
            <p:ph idx="1"/>
          </p:nvPr>
        </p:nvSpPr>
        <p:spPr>
          <a:xfrm>
            <a:off x="6690374" y="60958"/>
            <a:ext cx="5631318" cy="5546047"/>
          </a:xfrm>
        </p:spPr>
        <p:txBody>
          <a:bodyPr anchor="ctr">
            <a:normAutofit/>
          </a:bodyPr>
          <a:lstStyle/>
          <a:p>
            <a:pPr marL="0" indent="0">
              <a:buNone/>
            </a:pPr>
            <a:r>
              <a:rPr lang="el-GR" sz="2400" dirty="0"/>
              <a:t>Τα </a:t>
            </a:r>
            <a:r>
              <a:rPr lang="el-GR" sz="2400" dirty="0" err="1"/>
              <a:t>οπιοειδή</a:t>
            </a:r>
            <a:r>
              <a:rPr lang="el-GR" sz="2400" dirty="0"/>
              <a:t> ναρκωτικά χωρίζονται σε τρεις ομάδες:</a:t>
            </a:r>
          </a:p>
          <a:p>
            <a:pPr marL="0" indent="0">
              <a:buNone/>
            </a:pPr>
            <a:r>
              <a:rPr lang="el-GR" sz="2400" dirty="0"/>
              <a:t>1. Αγωνιστές (με τη μορφίνη ως πρότυπο)</a:t>
            </a:r>
          </a:p>
          <a:p>
            <a:pPr marL="0" indent="0">
              <a:buNone/>
            </a:pPr>
            <a:r>
              <a:rPr lang="el-GR" sz="2400" dirty="0"/>
              <a:t>2. Μικτοί αγωνιστές-ανταγωνιστές</a:t>
            </a:r>
          </a:p>
          <a:p>
            <a:pPr marL="0" indent="0">
              <a:buNone/>
            </a:pPr>
            <a:r>
              <a:rPr lang="el-GR" sz="2400" dirty="0"/>
              <a:t>3. Ανταγωνιστές</a:t>
            </a:r>
          </a:p>
        </p:txBody>
      </p:sp>
      <p:pic>
        <p:nvPicPr>
          <p:cNvPr id="4" name="Εικόνα 3"/>
          <p:cNvPicPr>
            <a:picLocks noChangeAspect="1"/>
          </p:cNvPicPr>
          <p:nvPr/>
        </p:nvPicPr>
        <p:blipFill>
          <a:blip r:embed="rId2"/>
          <a:stretch>
            <a:fillRect/>
          </a:stretch>
        </p:blipFill>
        <p:spPr>
          <a:xfrm>
            <a:off x="-14889" y="1990799"/>
            <a:ext cx="6337311" cy="4857063"/>
          </a:xfrm>
          <a:prstGeom prst="rect">
            <a:avLst/>
          </a:prstGeom>
        </p:spPr>
      </p:pic>
    </p:spTree>
    <p:extLst>
      <p:ext uri="{BB962C8B-B14F-4D97-AF65-F5344CB8AC3E}">
        <p14:creationId xmlns:p14="http://schemas.microsoft.com/office/powerpoint/2010/main" val="203837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22DB2AE-99BC-4F00-A9D1-B6E3081FF7C5}"/>
              </a:ext>
            </a:extLst>
          </p:cNvPr>
          <p:cNvSpPr txBox="1"/>
          <p:nvPr/>
        </p:nvSpPr>
        <p:spPr>
          <a:xfrm>
            <a:off x="649348" y="1628503"/>
            <a:ext cx="3505494" cy="3785419"/>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r>
              <a:rPr kumimoji="0" lang="el-G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ΑΓΩΝΙΣΤΕΣ</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Η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μορφίνη</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απ</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οτελεί</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το</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π</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ρότυ</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πο φάρμακο σε αυτήν την κατηγορία.</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Οι</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άλλοι</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α</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γωνιστές</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έχουν</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τις</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ίδιες</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γενικές</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ιδιότητες</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Ποικίλουν</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στη</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δρ</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αστικότητα και στη διάρκεια δράσης.</a:t>
            </a:r>
          </a:p>
        </p:txBody>
      </p:sp>
      <p:sp>
        <p:nvSpPr>
          <p:cNvPr id="25" name="Rectangle 24">
            <a:extLst>
              <a:ext uri="{FF2B5EF4-FFF2-40B4-BE49-F238E27FC236}">
                <a16:creationId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Εικόνα 2">
            <a:extLst>
              <a:ext uri="{FF2B5EF4-FFF2-40B4-BE49-F238E27FC236}">
                <a16:creationId xmlns:a16="http://schemas.microsoft.com/office/drawing/2014/main" id="{DADF45C0-F48E-4A22-991C-4BE51F343823}"/>
              </a:ext>
            </a:extLst>
          </p:cNvPr>
          <p:cNvPicPr>
            <a:picLocks noChangeAspect="1"/>
          </p:cNvPicPr>
          <p:nvPr/>
        </p:nvPicPr>
        <p:blipFill>
          <a:blip r:embed="rId2"/>
          <a:stretch>
            <a:fillRect/>
          </a:stretch>
        </p:blipFill>
        <p:spPr>
          <a:xfrm>
            <a:off x="6019232" y="807593"/>
            <a:ext cx="4792590" cy="5239568"/>
          </a:xfrm>
          <a:prstGeom prst="rect">
            <a:avLst/>
          </a:prstGeom>
          <a:effectLst/>
        </p:spPr>
      </p:pic>
    </p:spTree>
    <p:extLst>
      <p:ext uri="{BB962C8B-B14F-4D97-AF65-F5344CB8AC3E}">
        <p14:creationId xmlns:p14="http://schemas.microsoft.com/office/powerpoint/2010/main" val="2293383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712E947-0734-45F9-9C4F-41114EC3A3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C6B5652-C661-4C58-B937-F0F490F7FC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0B936867-6407-43FB-9DE6-1B0879D0CB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ACD0B258-678B-4A8C-894F-848AF24A19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8D58395-74AF-401A-AF2F-76B6FCF71D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F003F3F-F118-41D2-AA3F-74DB0D1970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DE474ECF-6E53-4887-8E97-1475EFADB741}"/>
              </a:ext>
            </a:extLst>
          </p:cNvPr>
          <p:cNvSpPr>
            <a:spLocks noGrp="1"/>
          </p:cNvSpPr>
          <p:nvPr>
            <p:ph type="title"/>
          </p:nvPr>
        </p:nvSpPr>
        <p:spPr>
          <a:xfrm>
            <a:off x="806825" y="457201"/>
            <a:ext cx="2844800" cy="3588870"/>
          </a:xfrm>
        </p:spPr>
        <p:txBody>
          <a:bodyPr anchor="b">
            <a:normAutofit/>
          </a:bodyPr>
          <a:lstStyle/>
          <a:p>
            <a:pPr algn="r"/>
            <a:r>
              <a:rPr lang="el-GR" sz="4000" dirty="0">
                <a:solidFill>
                  <a:srgbClr val="FFFFFF"/>
                </a:solidFill>
              </a:rPr>
              <a:t>Οι δράσεις της μορφίνης και των άλλων αγωνιστών</a:t>
            </a:r>
          </a:p>
        </p:txBody>
      </p:sp>
      <p:sp>
        <p:nvSpPr>
          <p:cNvPr id="3" name="Θέση περιεχομένου 2">
            <a:extLst>
              <a:ext uri="{FF2B5EF4-FFF2-40B4-BE49-F238E27FC236}">
                <a16:creationId xmlns:a16="http://schemas.microsoft.com/office/drawing/2014/main" id="{24A3E6F1-B013-4BA4-B212-645874C9133F}"/>
              </a:ext>
            </a:extLst>
          </p:cNvPr>
          <p:cNvSpPr>
            <a:spLocks noGrp="1"/>
          </p:cNvSpPr>
          <p:nvPr>
            <p:ph idx="1"/>
          </p:nvPr>
        </p:nvSpPr>
        <p:spPr>
          <a:xfrm>
            <a:off x="4178105" y="511388"/>
            <a:ext cx="4150053" cy="6001953"/>
          </a:xfrm>
        </p:spPr>
        <p:txBody>
          <a:bodyPr anchor="ctr">
            <a:normAutofit/>
          </a:bodyPr>
          <a:lstStyle/>
          <a:p>
            <a:r>
              <a:rPr lang="el-GR" sz="2000" dirty="0"/>
              <a:t>Η μορφίνη προκαλεί:</a:t>
            </a:r>
          </a:p>
          <a:p>
            <a:pPr>
              <a:buFont typeface="Wingdings" panose="05000000000000000000" pitchFamily="2" charset="2"/>
              <a:buChar char="ü"/>
            </a:pPr>
            <a:r>
              <a:rPr lang="el-GR" sz="2000" dirty="0"/>
              <a:t>Αναλγησία</a:t>
            </a:r>
          </a:p>
          <a:p>
            <a:pPr>
              <a:buFont typeface="Wingdings" panose="05000000000000000000" pitchFamily="2" charset="2"/>
              <a:buChar char="ü"/>
            </a:pPr>
            <a:r>
              <a:rPr lang="el-GR" sz="2000" dirty="0"/>
              <a:t>Αναπνευστική καταστολή</a:t>
            </a:r>
          </a:p>
          <a:p>
            <a:pPr>
              <a:buFont typeface="Wingdings" panose="05000000000000000000" pitchFamily="2" charset="2"/>
              <a:buChar char="ü"/>
            </a:pPr>
            <a:r>
              <a:rPr lang="el-GR" sz="2000" dirty="0"/>
              <a:t>Σπασμό των λείων μυών του γαστρεντερικού (GI) σωλήνα, συμπεριλαμβανομένης και της χοληφόρου οδού αλλά και του ουροποιογεννητικού (GU) σωλήνα </a:t>
            </a:r>
          </a:p>
          <a:p>
            <a:pPr>
              <a:buFont typeface="Wingdings" panose="05000000000000000000" pitchFamily="2" charset="2"/>
              <a:buChar char="ü"/>
            </a:pPr>
            <a:r>
              <a:rPr lang="el-GR" sz="2000" dirty="0"/>
              <a:t>Συστολή κόρης οφθαλμού (μύση)</a:t>
            </a:r>
            <a:endParaRPr lang="en-US" sz="2000" dirty="0"/>
          </a:p>
          <a:p>
            <a:pPr marL="0" indent="0">
              <a:buNone/>
            </a:pPr>
            <a:r>
              <a:rPr lang="el-GR" sz="2000" u="sng" dirty="0"/>
              <a:t>Ενδείξεις</a:t>
            </a:r>
            <a:r>
              <a:rPr lang="el-GR" sz="2000" dirty="0"/>
              <a:t>: έντονος και επίμονος πόνος ποικίλης αιτιολογίας. Πόνος καρκινικής αιτιολογίας.</a:t>
            </a:r>
          </a:p>
        </p:txBody>
      </p:sp>
      <p:pic>
        <p:nvPicPr>
          <p:cNvPr id="5" name="Εικόνα 4">
            <a:extLst>
              <a:ext uri="{FF2B5EF4-FFF2-40B4-BE49-F238E27FC236}">
                <a16:creationId xmlns:a16="http://schemas.microsoft.com/office/drawing/2014/main" id="{D18E2E1B-78E0-43A4-88D3-B67292D77CE6}"/>
              </a:ext>
            </a:extLst>
          </p:cNvPr>
          <p:cNvPicPr>
            <a:picLocks noChangeAspect="1"/>
          </p:cNvPicPr>
          <p:nvPr/>
        </p:nvPicPr>
        <p:blipFill>
          <a:blip r:embed="rId2"/>
          <a:stretch>
            <a:fillRect/>
          </a:stretch>
        </p:blipFill>
        <p:spPr>
          <a:xfrm>
            <a:off x="7870287" y="915934"/>
            <a:ext cx="4321713" cy="2002586"/>
          </a:xfrm>
          <a:prstGeom prst="rect">
            <a:avLst/>
          </a:prstGeom>
        </p:spPr>
      </p:pic>
      <p:pic>
        <p:nvPicPr>
          <p:cNvPr id="4" name="Εικόνα 3">
            <a:extLst>
              <a:ext uri="{FF2B5EF4-FFF2-40B4-BE49-F238E27FC236}">
                <a16:creationId xmlns:a16="http://schemas.microsoft.com/office/drawing/2014/main" id="{CE1ABEC0-C23D-4AB4-BBCC-290A8412A34E}"/>
              </a:ext>
            </a:extLst>
          </p:cNvPr>
          <p:cNvPicPr>
            <a:picLocks noChangeAspect="1"/>
          </p:cNvPicPr>
          <p:nvPr/>
        </p:nvPicPr>
        <p:blipFill>
          <a:blip r:embed="rId3"/>
          <a:stretch>
            <a:fillRect/>
          </a:stretch>
        </p:blipFill>
        <p:spPr>
          <a:xfrm>
            <a:off x="8467859" y="3729998"/>
            <a:ext cx="3584440" cy="2684870"/>
          </a:xfrm>
          <a:prstGeom prst="rect">
            <a:avLst/>
          </a:prstGeom>
        </p:spPr>
      </p:pic>
    </p:spTree>
    <p:extLst>
      <p:ext uri="{BB962C8B-B14F-4D97-AF65-F5344CB8AC3E}">
        <p14:creationId xmlns:p14="http://schemas.microsoft.com/office/powerpoint/2010/main" val="1304284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EC4B6F7-9C98-47AB-AAE2-1F293B9F9CD3}"/>
              </a:ext>
            </a:extLst>
          </p:cNvPr>
          <p:cNvSpPr>
            <a:spLocks noGrp="1"/>
          </p:cNvSpPr>
          <p:nvPr>
            <p:ph type="title"/>
          </p:nvPr>
        </p:nvSpPr>
        <p:spPr>
          <a:xfrm>
            <a:off x="326790" y="887602"/>
            <a:ext cx="3200400" cy="2613314"/>
          </a:xfrm>
        </p:spPr>
        <p:txBody>
          <a:bodyPr>
            <a:normAutofit/>
          </a:bodyPr>
          <a:lstStyle/>
          <a:p>
            <a:r>
              <a:rPr lang="el-GR" dirty="0">
                <a:solidFill>
                  <a:srgbClr val="FFFFFF"/>
                </a:solidFill>
              </a:rPr>
              <a:t>μορφίνη</a:t>
            </a:r>
          </a:p>
        </p:txBody>
      </p:sp>
      <p:sp>
        <p:nvSpPr>
          <p:cNvPr id="29" name="Arc 28">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51B84E93-83F7-4A39-82EE-66FF5DF78AF3}"/>
              </a:ext>
            </a:extLst>
          </p:cNvPr>
          <p:cNvSpPr>
            <a:spLocks noGrp="1"/>
          </p:cNvSpPr>
          <p:nvPr>
            <p:ph idx="1"/>
          </p:nvPr>
        </p:nvSpPr>
        <p:spPr>
          <a:xfrm>
            <a:off x="4447308" y="591344"/>
            <a:ext cx="6906491" cy="5585619"/>
          </a:xfrm>
        </p:spPr>
        <p:txBody>
          <a:bodyPr anchor="ctr">
            <a:normAutofit/>
          </a:bodyPr>
          <a:lstStyle/>
          <a:p>
            <a:r>
              <a:rPr lang="el-GR" sz="2200" dirty="0"/>
              <a:t>Η μορφίνη έχει δράσεις σε πολλά συστήματα οργάνων. Αυτές οι δράσεις μερικές φορές χρησιμοποιούνται για θεραπευτικούς σκοπούς και μερικές φορές θεωρούνται ως ανεπιθύμητες ενέργειες.</a:t>
            </a:r>
          </a:p>
          <a:p>
            <a:pPr>
              <a:buFont typeface="Wingdings" panose="05000000000000000000" pitchFamily="2" charset="2"/>
              <a:buChar char="Ø"/>
            </a:pPr>
            <a:r>
              <a:rPr lang="el-GR" sz="2200" u="sng" dirty="0"/>
              <a:t>ΚΝΣ:</a:t>
            </a:r>
            <a:r>
              <a:rPr lang="el-GR" sz="2200" dirty="0"/>
              <a:t> Στα περισσότερα άτομα, εκτός από τη μείωσης της ευαισθησίας στον </a:t>
            </a:r>
            <a:r>
              <a:rPr lang="el-GR" sz="2200" u="sng" dirty="0"/>
              <a:t>πόνο</a:t>
            </a:r>
            <a:r>
              <a:rPr lang="el-GR" sz="2200" dirty="0"/>
              <a:t> η μορφίνη προκαλεί </a:t>
            </a:r>
            <a:r>
              <a:rPr lang="el-GR" sz="2200" u="sng" dirty="0"/>
              <a:t>υπνηλία</a:t>
            </a:r>
            <a:r>
              <a:rPr lang="el-GR" sz="2200" dirty="0"/>
              <a:t> και </a:t>
            </a:r>
            <a:r>
              <a:rPr lang="el-GR" sz="2200" u="sng" dirty="0"/>
              <a:t>καταστολή</a:t>
            </a:r>
            <a:r>
              <a:rPr lang="el-GR" sz="2200" dirty="0"/>
              <a:t>. Οι αρχικές δόσεις μορφίνης συχνά προκαλούν </a:t>
            </a:r>
            <a:r>
              <a:rPr lang="el-GR" sz="2200" u="sng" dirty="0"/>
              <a:t>ναυτία</a:t>
            </a:r>
            <a:r>
              <a:rPr lang="el-GR" sz="2200" dirty="0"/>
              <a:t>, πιο συχνά σε ασθενείς που κινούνται σε σχέση με εκείνους που είναι κλινήρεις, ως αποτέλεσμα της άμεσης διέγερσης υποδοχέων στον προμήκη μυελό και τον θάλαμο.</a:t>
            </a:r>
          </a:p>
          <a:p>
            <a:pPr marL="0" indent="0">
              <a:buNone/>
            </a:pPr>
            <a:r>
              <a:rPr lang="el-GR" sz="2200" dirty="0"/>
              <a:t>   Η μορφίνη είναι ένα αποτελεσματικό </a:t>
            </a:r>
            <a:r>
              <a:rPr lang="el-GR" sz="2200" u="sng" dirty="0"/>
              <a:t>κατασταλτικό του βήχα</a:t>
            </a:r>
            <a:r>
              <a:rPr lang="el-GR" sz="2200" dirty="0"/>
              <a:t>, διότι έχει άμεση επίδραση στον ν. μυελό. Η μορφίνη δεν χρησιμοποιείται για αυτόν τον σκοπό, αλλά η </a:t>
            </a:r>
            <a:r>
              <a:rPr lang="el-GR" sz="2200" dirty="0" err="1"/>
              <a:t>κωδεΐνη</a:t>
            </a:r>
            <a:r>
              <a:rPr lang="el-GR" sz="2200" dirty="0"/>
              <a:t> (αγωνιστής) όπου συχνά χορηγείται για την κατασταλτική της δράση στον βήχα.</a:t>
            </a:r>
          </a:p>
        </p:txBody>
      </p:sp>
      <p:pic>
        <p:nvPicPr>
          <p:cNvPr id="4" name="Εικόνα 3">
            <a:extLst>
              <a:ext uri="{FF2B5EF4-FFF2-40B4-BE49-F238E27FC236}">
                <a16:creationId xmlns:a16="http://schemas.microsoft.com/office/drawing/2014/main" id="{FC8C808C-1BE5-42B3-83BA-A7EC291F2D76}"/>
              </a:ext>
            </a:extLst>
          </p:cNvPr>
          <p:cNvPicPr>
            <a:picLocks noChangeAspect="1"/>
          </p:cNvPicPr>
          <p:nvPr/>
        </p:nvPicPr>
        <p:blipFill>
          <a:blip r:embed="rId2"/>
          <a:stretch>
            <a:fillRect/>
          </a:stretch>
        </p:blipFill>
        <p:spPr>
          <a:xfrm>
            <a:off x="0" y="2759660"/>
            <a:ext cx="3562353" cy="2668326"/>
          </a:xfrm>
          <a:prstGeom prst="rect">
            <a:avLst/>
          </a:prstGeom>
        </p:spPr>
      </p:pic>
    </p:spTree>
    <p:extLst>
      <p:ext uri="{BB962C8B-B14F-4D97-AF65-F5344CB8AC3E}">
        <p14:creationId xmlns:p14="http://schemas.microsoft.com/office/powerpoint/2010/main" val="541336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652705F9-1555-4CF7-85E5-0191181C15D0}"/>
              </a:ext>
            </a:extLst>
          </p:cNvPr>
          <p:cNvSpPr>
            <a:spLocks noGrp="1"/>
          </p:cNvSpPr>
          <p:nvPr>
            <p:ph type="title"/>
          </p:nvPr>
        </p:nvSpPr>
        <p:spPr>
          <a:xfrm>
            <a:off x="686834" y="1153572"/>
            <a:ext cx="3200400" cy="4461163"/>
          </a:xfrm>
        </p:spPr>
        <p:txBody>
          <a:bodyPr>
            <a:normAutofit/>
          </a:bodyPr>
          <a:lstStyle/>
          <a:p>
            <a:r>
              <a:rPr lang="el-GR">
                <a:solidFill>
                  <a:srgbClr val="FFFFFF"/>
                </a:solidFill>
              </a:rPr>
              <a:t>μορφίνη</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31FA5643-9DE7-4395-A610-54D94522E0A4}"/>
              </a:ext>
            </a:extLst>
          </p:cNvPr>
          <p:cNvSpPr>
            <a:spLocks noGrp="1"/>
          </p:cNvSpPr>
          <p:nvPr>
            <p:ph idx="1"/>
          </p:nvPr>
        </p:nvSpPr>
        <p:spPr>
          <a:xfrm>
            <a:off x="4167272" y="92765"/>
            <a:ext cx="7466563" cy="6626087"/>
          </a:xfrm>
        </p:spPr>
        <p:txBody>
          <a:bodyPr anchor="ctr">
            <a:noAutofit/>
          </a:bodyPr>
          <a:lstStyle/>
          <a:p>
            <a:r>
              <a:rPr lang="el-GR" sz="2000" u="sng" dirty="0"/>
              <a:t>ΟΦΘΑΛΜΟΣ:</a:t>
            </a:r>
            <a:r>
              <a:rPr lang="el-GR" sz="2000" dirty="0"/>
              <a:t> Η μορφίνη προκαλεί συστολή της κόρης του οφθαλμού (μύση) με άμεση δράση στον εγκεφαλικό πυρήνα του </a:t>
            </a:r>
            <a:r>
              <a:rPr lang="el-GR" sz="2000" dirty="0" err="1"/>
              <a:t>οφθαλμοκινητικού</a:t>
            </a:r>
            <a:r>
              <a:rPr lang="el-GR" sz="2000" dirty="0"/>
              <a:t> νεύρου (πυρήνας </a:t>
            </a:r>
            <a:r>
              <a:rPr lang="el-GR" sz="2000" dirty="0" err="1"/>
              <a:t>Edinger-Westphal</a:t>
            </a:r>
            <a:r>
              <a:rPr lang="el-GR" sz="2000" dirty="0"/>
              <a:t>).</a:t>
            </a:r>
          </a:p>
          <a:p>
            <a:r>
              <a:rPr lang="el-GR" sz="2000" u="sng" dirty="0" smtClean="0"/>
              <a:t>ΑΝΑΠΝΕΥΣΤΙΚΟ:</a:t>
            </a:r>
            <a:r>
              <a:rPr lang="el-GR" sz="2000" dirty="0" smtClean="0"/>
              <a:t> Μέσω άμεσης δράσης στο ΚΝΣ, η μορφίνη προκαλεί αναπνευστική καταστολή. Όλες οι φάσεις της αναπνευστικής δραστηριότητας καταστέλλονται, συμπεριλαμβανομένου του ρυθμού και του όγκου αναπνοής. </a:t>
            </a:r>
            <a:r>
              <a:rPr lang="el-GR" sz="2000" dirty="0"/>
              <a:t>Κ</a:t>
            </a:r>
            <a:r>
              <a:rPr lang="el-GR" sz="2000" dirty="0" smtClean="0"/>
              <a:t>αταστέλλεται η ανίχνευση της </a:t>
            </a:r>
            <a:r>
              <a:rPr lang="el-GR" sz="2000" dirty="0" err="1" smtClean="0"/>
              <a:t>υποξίας</a:t>
            </a:r>
            <a:r>
              <a:rPr lang="el-GR" sz="2000" dirty="0" smtClean="0"/>
              <a:t> από τους ειδικούς </a:t>
            </a:r>
            <a:r>
              <a:rPr lang="el-GR" sz="2000" dirty="0" err="1" smtClean="0"/>
              <a:t>χημειο</a:t>
            </a:r>
            <a:r>
              <a:rPr lang="el-GR" sz="2000" dirty="0" smtClean="0"/>
              <a:t>-υποδοχείς.</a:t>
            </a:r>
          </a:p>
          <a:p>
            <a:r>
              <a:rPr lang="el-GR" sz="2000" u="sng" dirty="0" smtClean="0"/>
              <a:t>ΚΑΡΔΙΑΓΓΕΙΑΚΟ ΣΥΣΤΗΜΑ: </a:t>
            </a:r>
            <a:r>
              <a:rPr lang="el-GR" sz="2000" dirty="0" smtClean="0"/>
              <a:t>Η μορφίνη δεν έχει ουσιαστική επίδραση στο καρδιαγγειακό (CV) σύστημα σε θεραπευτικές δόσεις. Σε μεγαλύτερες δόσεις βραδυκαρδία και </a:t>
            </a:r>
            <a:r>
              <a:rPr lang="el-GR" sz="2000" dirty="0" err="1" smtClean="0"/>
              <a:t>ορθοστατική</a:t>
            </a:r>
            <a:r>
              <a:rPr lang="el-GR" sz="2000" dirty="0" smtClean="0"/>
              <a:t> υπόταση.</a:t>
            </a:r>
          </a:p>
          <a:p>
            <a:r>
              <a:rPr lang="el-GR" sz="2000" u="sng" dirty="0" smtClean="0"/>
              <a:t>ΓΑΣΤΡΕΝΤΕΡΙΚΟΣ </a:t>
            </a:r>
            <a:r>
              <a:rPr lang="el-GR" sz="2000" u="sng" dirty="0"/>
              <a:t>ΣΩΛΗΝΑΣ: </a:t>
            </a:r>
            <a:r>
              <a:rPr lang="el-GR" sz="2000" dirty="0"/>
              <a:t>Η μορφίνη αυξάνει τον τόνο ηρεμίας του λείου μυός σε όλον τον γαστρεντερικό σωλήνα. Αυτό έχει ως αποτέλεσμα τη μείωση της κινητικότητας του στομάχου και του εντερικού περιεχομένου, η οποία μπορεί να οδηγήσει σε σπασμό (πόνο) και δυσκοιλιότητα. Η μορφίνη προκαλεί επίσης σπασμό του λείου μυός της χοληφόρου οδού.</a:t>
            </a:r>
          </a:p>
          <a:p>
            <a:r>
              <a:rPr lang="el-GR" sz="2000" u="sng" dirty="0"/>
              <a:t>ΟΥΡΟΠΟΙΗΤΙΚΟ ΣΎΣΤΗΜΑ: </a:t>
            </a:r>
            <a:r>
              <a:rPr lang="el-GR" sz="2000" dirty="0"/>
              <a:t>Παρόμοια με τη δράση της στο γαστρεντερικό σωλήνα, η μορφίνη αυξάνει τον τόνο ηρεμίας και προκαλεί σπασμό των λείων μυών στην ουροποιητική οδό. Αυτό μπορεί να οδηγήσει σε κατακράτηση ούρων.</a:t>
            </a:r>
          </a:p>
        </p:txBody>
      </p:sp>
    </p:spTree>
    <p:extLst>
      <p:ext uri="{BB962C8B-B14F-4D97-AF65-F5344CB8AC3E}">
        <p14:creationId xmlns:p14="http://schemas.microsoft.com/office/powerpoint/2010/main" val="4179124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734BAA7D-3A63-40AC-BC0F-D83D9117A553}"/>
              </a:ext>
            </a:extLst>
          </p:cNvPr>
          <p:cNvSpPr>
            <a:spLocks noGrp="1"/>
          </p:cNvSpPr>
          <p:nvPr>
            <p:ph type="title"/>
          </p:nvPr>
        </p:nvSpPr>
        <p:spPr>
          <a:xfrm>
            <a:off x="430696" y="553911"/>
            <a:ext cx="3200400" cy="2875089"/>
          </a:xfrm>
        </p:spPr>
        <p:txBody>
          <a:bodyPr>
            <a:normAutofit/>
          </a:bodyPr>
          <a:lstStyle/>
          <a:p>
            <a:r>
              <a:rPr lang="el-GR" dirty="0">
                <a:solidFill>
                  <a:srgbClr val="FFFFFF"/>
                </a:solidFill>
              </a:rPr>
              <a:t>Άλλα </a:t>
            </a:r>
            <a:r>
              <a:rPr lang="el-GR" dirty="0" err="1">
                <a:solidFill>
                  <a:srgbClr val="FFFFFF"/>
                </a:solidFill>
              </a:rPr>
              <a:t>οπιοειδή</a:t>
            </a:r>
            <a:endParaRPr lang="el-GR"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D0980D99-4ED7-4ED3-912B-FA1B4980394B}"/>
              </a:ext>
            </a:extLst>
          </p:cNvPr>
          <p:cNvSpPr>
            <a:spLocks noGrp="1"/>
          </p:cNvSpPr>
          <p:nvPr>
            <p:ph idx="1"/>
          </p:nvPr>
        </p:nvSpPr>
        <p:spPr>
          <a:xfrm>
            <a:off x="4058744" y="-38272"/>
            <a:ext cx="8002739" cy="7011965"/>
          </a:xfrm>
        </p:spPr>
        <p:txBody>
          <a:bodyPr anchor="ctr">
            <a:noAutofit/>
          </a:bodyPr>
          <a:lstStyle/>
          <a:p>
            <a:r>
              <a:rPr lang="el-GR" sz="2000" dirty="0"/>
              <a:t>Η </a:t>
            </a:r>
            <a:r>
              <a:rPr lang="el-GR" sz="2000" b="1" dirty="0" err="1"/>
              <a:t>κωδεΐνη</a:t>
            </a:r>
            <a:r>
              <a:rPr lang="el-GR" sz="2000" dirty="0"/>
              <a:t> χρησιμοποιείται για την καταστολή του ήπιου έως έντονου πόνου και ως αντιβηχικό σε μικρότερη δοσολογία. </a:t>
            </a:r>
            <a:r>
              <a:rPr lang="el-GR" sz="2000" dirty="0" err="1"/>
              <a:t>Μεταβολίζεται</a:t>
            </a:r>
            <a:r>
              <a:rPr lang="el-GR" sz="2000" dirty="0"/>
              <a:t> στη δραστική μορφίνη μετά από μεταβολισμό από το</a:t>
            </a:r>
            <a:r>
              <a:rPr lang="en-US" sz="2000" dirty="0"/>
              <a:t> 2D6</a:t>
            </a:r>
            <a:r>
              <a:rPr lang="el-GR" sz="2000" dirty="0"/>
              <a:t> </a:t>
            </a:r>
            <a:r>
              <a:rPr lang="en-US" sz="2000" dirty="0"/>
              <a:t>CYP450.</a:t>
            </a:r>
            <a:endParaRPr lang="el-GR" sz="2000" dirty="0"/>
          </a:p>
          <a:p>
            <a:r>
              <a:rPr lang="el-GR" sz="2000" dirty="0"/>
              <a:t>Η </a:t>
            </a:r>
            <a:r>
              <a:rPr lang="el-GR" sz="2000" b="1" dirty="0"/>
              <a:t>ηρωίνη</a:t>
            </a:r>
            <a:r>
              <a:rPr lang="el-GR" sz="2000" dirty="0"/>
              <a:t> (</a:t>
            </a:r>
            <a:r>
              <a:rPr lang="el-GR" sz="2000" dirty="0" err="1"/>
              <a:t>διακετυλομορφίνη</a:t>
            </a:r>
            <a:r>
              <a:rPr lang="el-GR" sz="2000" dirty="0"/>
              <a:t>) είναι περισσότερο λιποδιαλυτή από τη μορφίνη και συνεπώς διαπερνά ταχέως τον </a:t>
            </a:r>
            <a:r>
              <a:rPr lang="el-GR" sz="2000" dirty="0" err="1"/>
              <a:t>αιματοεγκεφαλικό</a:t>
            </a:r>
            <a:r>
              <a:rPr lang="el-GR" sz="2000" dirty="0"/>
              <a:t> φραγμό. </a:t>
            </a:r>
            <a:r>
              <a:rPr lang="el-GR" sz="2000" dirty="0" err="1"/>
              <a:t>Υδρολύεται</a:t>
            </a:r>
            <a:r>
              <a:rPr lang="el-GR" sz="2000" dirty="0"/>
              <a:t> προς μορφίνη στον εγκέφαλο και λειτουργεί ως </a:t>
            </a:r>
            <a:r>
              <a:rPr lang="el-GR" sz="2000" dirty="0" err="1"/>
              <a:t>προφάρμακο</a:t>
            </a:r>
            <a:r>
              <a:rPr lang="el-GR" sz="2000" dirty="0"/>
              <a:t>.</a:t>
            </a:r>
          </a:p>
          <a:p>
            <a:r>
              <a:rPr lang="el-GR" sz="2000" dirty="0"/>
              <a:t>Η </a:t>
            </a:r>
            <a:r>
              <a:rPr lang="el-GR" sz="2000" b="1" dirty="0" err="1"/>
              <a:t>τραμαδόλη</a:t>
            </a:r>
            <a:r>
              <a:rPr lang="el-GR" sz="2000" dirty="0"/>
              <a:t> </a:t>
            </a:r>
            <a:r>
              <a:rPr lang="el-GR" sz="2000" dirty="0" err="1"/>
              <a:t>οπιοειδές</a:t>
            </a:r>
            <a:r>
              <a:rPr lang="el-GR" sz="2000" dirty="0"/>
              <a:t> αναλγητικό, μη εκλεκτικός αγωνιστής των μ, δ, και κ </a:t>
            </a:r>
            <a:r>
              <a:rPr lang="el-GR" sz="2000" dirty="0" err="1"/>
              <a:t>οπιοειδών</a:t>
            </a:r>
            <a:r>
              <a:rPr lang="el-GR" sz="2000" dirty="0"/>
              <a:t> υποδοχέων με υψηλότερη συγγένεια για τους μ υποδοχείς.</a:t>
            </a:r>
          </a:p>
          <a:p>
            <a:r>
              <a:rPr lang="el-GR" sz="2000" dirty="0"/>
              <a:t>Η </a:t>
            </a:r>
            <a:r>
              <a:rPr lang="el-GR" sz="2000" b="1" dirty="0" err="1"/>
              <a:t>πεθιδίνη</a:t>
            </a:r>
            <a:r>
              <a:rPr lang="el-GR" sz="2000" dirty="0"/>
              <a:t> </a:t>
            </a:r>
            <a:r>
              <a:rPr lang="el-GR" sz="2000" b="1" dirty="0"/>
              <a:t>(</a:t>
            </a:r>
            <a:r>
              <a:rPr lang="el-GR" sz="2000" b="1" dirty="0" err="1"/>
              <a:t>μεπεριδίνη</a:t>
            </a:r>
            <a:r>
              <a:rPr lang="el-GR" sz="2000" b="1" dirty="0"/>
              <a:t>)</a:t>
            </a:r>
            <a:r>
              <a:rPr lang="el-GR" sz="2000" dirty="0"/>
              <a:t> είναι λιγότερο ισχυρή από τη μορφίνη και λιγότερο σπασμολυτική. Χρησιμοποιείται ως αναλγητικό στον μέτριο και έντονο πόνο. Δεν έχει ικανότητα καταστολής του βήχα. Χρησιμοποιείται επίσης στη μαιευτική, σε αντίθεση με τη μορφίνη, η </a:t>
            </a:r>
            <a:r>
              <a:rPr lang="el-GR" sz="2000" dirty="0" err="1"/>
              <a:t>πεθιδίνη</a:t>
            </a:r>
            <a:r>
              <a:rPr lang="el-GR" sz="2000" dirty="0"/>
              <a:t> δεν προκαλεί μεγαλύτερη αναπνευστική καταστολή στο έμβρυο συγκριτικά με τη μητέρα. </a:t>
            </a:r>
            <a:endParaRPr lang="en-US" sz="2000" dirty="0" smtClean="0"/>
          </a:p>
          <a:p>
            <a:endParaRPr lang="en-US" sz="2000" dirty="0"/>
          </a:p>
          <a:p>
            <a:endParaRPr lang="en-US" sz="2000" dirty="0" smtClean="0"/>
          </a:p>
          <a:p>
            <a:endParaRPr lang="el-GR" sz="2000" dirty="0"/>
          </a:p>
          <a:p>
            <a:r>
              <a:rPr lang="el-GR" sz="2000" dirty="0"/>
              <a:t>Δύο παράγωγα της </a:t>
            </a:r>
            <a:r>
              <a:rPr lang="el-GR" sz="2000" dirty="0" err="1"/>
              <a:t>πεθιδίνης</a:t>
            </a:r>
            <a:r>
              <a:rPr lang="el-GR" sz="2000" dirty="0"/>
              <a:t>, η </a:t>
            </a:r>
            <a:r>
              <a:rPr lang="el-GR" sz="2000" b="1" dirty="0" err="1"/>
              <a:t>διφαινοξυλάτη</a:t>
            </a:r>
            <a:r>
              <a:rPr lang="el-GR" sz="2000" dirty="0"/>
              <a:t> και η </a:t>
            </a:r>
            <a:r>
              <a:rPr lang="el-GR" sz="2000" b="1" dirty="0" err="1"/>
              <a:t>λοπεραμίδη</a:t>
            </a:r>
            <a:r>
              <a:rPr lang="el-GR" sz="2000" dirty="0"/>
              <a:t>, έχουν χρήση  στη θεραπεία της διάρροιας. </a:t>
            </a:r>
          </a:p>
        </p:txBody>
      </p:sp>
      <p:pic>
        <p:nvPicPr>
          <p:cNvPr id="4" name="Εικόνα 3">
            <a:extLst>
              <a:ext uri="{FF2B5EF4-FFF2-40B4-BE49-F238E27FC236}">
                <a16:creationId xmlns:a16="http://schemas.microsoft.com/office/drawing/2014/main" id="{A557A661-D5E6-4E7B-ABB2-2EF9F5C5B307}"/>
              </a:ext>
            </a:extLst>
          </p:cNvPr>
          <p:cNvPicPr>
            <a:picLocks noChangeAspect="1"/>
          </p:cNvPicPr>
          <p:nvPr/>
        </p:nvPicPr>
        <p:blipFill>
          <a:blip r:embed="rId2"/>
          <a:stretch>
            <a:fillRect/>
          </a:stretch>
        </p:blipFill>
        <p:spPr>
          <a:xfrm>
            <a:off x="0" y="2941983"/>
            <a:ext cx="4074699" cy="2104388"/>
          </a:xfrm>
          <a:prstGeom prst="rect">
            <a:avLst/>
          </a:prstGeom>
        </p:spPr>
      </p:pic>
      <p:pic>
        <p:nvPicPr>
          <p:cNvPr id="5" name="Εικόνα 4">
            <a:extLst>
              <a:ext uri="{FF2B5EF4-FFF2-40B4-BE49-F238E27FC236}">
                <a16:creationId xmlns:a16="http://schemas.microsoft.com/office/drawing/2014/main" id="{AFDDD906-6972-DBDC-96DF-ADBCEED5E810}"/>
              </a:ext>
            </a:extLst>
          </p:cNvPr>
          <p:cNvPicPr>
            <a:picLocks noChangeAspect="1"/>
          </p:cNvPicPr>
          <p:nvPr/>
        </p:nvPicPr>
        <p:blipFill>
          <a:blip r:embed="rId3"/>
          <a:stretch>
            <a:fillRect/>
          </a:stretch>
        </p:blipFill>
        <p:spPr>
          <a:xfrm>
            <a:off x="11328660" y="5451923"/>
            <a:ext cx="863340" cy="1246533"/>
          </a:xfrm>
          <a:prstGeom prst="rect">
            <a:avLst/>
          </a:prstGeom>
        </p:spPr>
      </p:pic>
      <p:pic>
        <p:nvPicPr>
          <p:cNvPr id="6" name="Εικόνα 5">
            <a:extLst>
              <a:ext uri="{FF2B5EF4-FFF2-40B4-BE49-F238E27FC236}">
                <a16:creationId xmlns:a16="http://schemas.microsoft.com/office/drawing/2014/main" id="{3EF03C5E-EBE6-6CC8-850E-836DA8359C86}"/>
              </a:ext>
            </a:extLst>
          </p:cNvPr>
          <p:cNvPicPr>
            <a:picLocks noChangeAspect="1"/>
          </p:cNvPicPr>
          <p:nvPr/>
        </p:nvPicPr>
        <p:blipFill>
          <a:blip r:embed="rId4"/>
          <a:stretch>
            <a:fillRect/>
          </a:stretch>
        </p:blipFill>
        <p:spPr>
          <a:xfrm>
            <a:off x="0" y="5175898"/>
            <a:ext cx="2381250" cy="1552575"/>
          </a:xfrm>
          <a:prstGeom prst="rect">
            <a:avLst/>
          </a:prstGeom>
        </p:spPr>
      </p:pic>
      <p:pic>
        <p:nvPicPr>
          <p:cNvPr id="7" name="Εικόνα 6"/>
          <p:cNvPicPr>
            <a:picLocks noChangeAspect="1"/>
          </p:cNvPicPr>
          <p:nvPr/>
        </p:nvPicPr>
        <p:blipFill>
          <a:blip r:embed="rId5"/>
          <a:stretch>
            <a:fillRect/>
          </a:stretch>
        </p:blipFill>
        <p:spPr>
          <a:xfrm>
            <a:off x="8925391" y="4770539"/>
            <a:ext cx="1701765" cy="1362768"/>
          </a:xfrm>
          <a:prstGeom prst="rect">
            <a:avLst/>
          </a:prstGeom>
        </p:spPr>
      </p:pic>
    </p:spTree>
    <p:extLst>
      <p:ext uri="{BB962C8B-B14F-4D97-AF65-F5344CB8AC3E}">
        <p14:creationId xmlns:p14="http://schemas.microsoft.com/office/powerpoint/2010/main" val="173949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9249104-750D-4A59-8212-7E61C8AD5BC7}"/>
              </a:ext>
            </a:extLst>
          </p:cNvPr>
          <p:cNvSpPr>
            <a:spLocks noGrp="1"/>
          </p:cNvSpPr>
          <p:nvPr>
            <p:ph type="title"/>
          </p:nvPr>
        </p:nvSpPr>
        <p:spPr>
          <a:xfrm>
            <a:off x="408707" y="591344"/>
            <a:ext cx="3200400" cy="3060619"/>
          </a:xfrm>
        </p:spPr>
        <p:txBody>
          <a:bodyPr>
            <a:normAutofit/>
          </a:bodyPr>
          <a:lstStyle/>
          <a:p>
            <a:r>
              <a:rPr lang="el-GR" dirty="0">
                <a:solidFill>
                  <a:srgbClr val="FFFFFF"/>
                </a:solidFill>
              </a:rPr>
              <a:t>Άλλα </a:t>
            </a:r>
            <a:r>
              <a:rPr lang="el-GR" dirty="0" err="1">
                <a:solidFill>
                  <a:srgbClr val="FFFFFF"/>
                </a:solidFill>
              </a:rPr>
              <a:t>οπιοειδή</a:t>
            </a:r>
            <a:endParaRPr lang="el-GR"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73A7AC3B-BAA3-43FB-9423-936261A4340B}"/>
              </a:ext>
            </a:extLst>
          </p:cNvPr>
          <p:cNvSpPr>
            <a:spLocks noGrp="1"/>
          </p:cNvSpPr>
          <p:nvPr>
            <p:ph idx="1"/>
          </p:nvPr>
        </p:nvSpPr>
        <p:spPr>
          <a:xfrm>
            <a:off x="4460561" y="319088"/>
            <a:ext cx="6906491" cy="4537247"/>
          </a:xfrm>
        </p:spPr>
        <p:txBody>
          <a:bodyPr anchor="ctr">
            <a:normAutofit/>
          </a:bodyPr>
          <a:lstStyle/>
          <a:p>
            <a:r>
              <a:rPr lang="el-GR" sz="2400" dirty="0"/>
              <a:t>Η </a:t>
            </a:r>
            <a:r>
              <a:rPr lang="el-GR" sz="2400" b="1" dirty="0" err="1"/>
              <a:t>φαιντανύλη</a:t>
            </a:r>
            <a:r>
              <a:rPr lang="el-GR" sz="2400" dirty="0"/>
              <a:t> είναι 80 φορές πιο ισχυρή από τη μορφίνη, αλλά έχει </a:t>
            </a:r>
            <a:r>
              <a:rPr lang="el-GR" sz="2400" u="sng" dirty="0"/>
              <a:t>μικρή διάρκεια δράσης</a:t>
            </a:r>
            <a:r>
              <a:rPr lang="el-GR" sz="2400" dirty="0"/>
              <a:t>. </a:t>
            </a:r>
          </a:p>
          <a:p>
            <a:pPr marL="0" indent="0">
              <a:buNone/>
            </a:pPr>
            <a:r>
              <a:rPr lang="el-GR" sz="2400" dirty="0"/>
              <a:t>   Ισχυρό αναλγητικό που </a:t>
            </a:r>
            <a:r>
              <a:rPr lang="el-GR" sz="2400" dirty="0" err="1"/>
              <a:t>αλληλεπιδρά</a:t>
            </a:r>
            <a:r>
              <a:rPr lang="el-GR" sz="2400" dirty="0"/>
              <a:t> κυρίως με τους μ-υποδοχείς των </a:t>
            </a:r>
            <a:r>
              <a:rPr lang="el-GR" sz="2400" dirty="0" err="1"/>
              <a:t>οπιοειδών</a:t>
            </a:r>
            <a:r>
              <a:rPr lang="el-GR" sz="2400" dirty="0"/>
              <a:t>. </a:t>
            </a:r>
            <a:endParaRPr lang="en-US" sz="2400" dirty="0" smtClean="0"/>
          </a:p>
          <a:p>
            <a:pPr>
              <a:buFont typeface="Wingdings" panose="05000000000000000000" pitchFamily="2" charset="2"/>
              <a:buChar char="ü"/>
            </a:pPr>
            <a:r>
              <a:rPr lang="el-GR" sz="2400" dirty="0" smtClean="0"/>
              <a:t>Μιμείται </a:t>
            </a:r>
            <a:r>
              <a:rPr lang="el-GR" sz="2400" dirty="0"/>
              <a:t>τη δράση ενδογενών μορίων όπως </a:t>
            </a:r>
            <a:r>
              <a:rPr lang="el-GR" sz="2400" dirty="0" err="1"/>
              <a:t>ενδορφίνες</a:t>
            </a:r>
            <a:r>
              <a:rPr lang="el-GR" sz="2400" dirty="0"/>
              <a:t> και </a:t>
            </a:r>
            <a:r>
              <a:rPr lang="el-GR" sz="2400" dirty="0" err="1"/>
              <a:t>εγκεφαλίνες</a:t>
            </a:r>
            <a:r>
              <a:rPr lang="el-GR" sz="2400" dirty="0"/>
              <a:t>. </a:t>
            </a:r>
          </a:p>
          <a:p>
            <a:pPr>
              <a:buFont typeface="Wingdings" panose="05000000000000000000" pitchFamily="2" charset="2"/>
              <a:buChar char="ü"/>
            </a:pPr>
            <a:r>
              <a:rPr lang="el-GR" sz="2400" dirty="0"/>
              <a:t>Χρησιμοποιείται στην  αναισθησιολογία και στην </a:t>
            </a:r>
            <a:r>
              <a:rPr lang="el-GR" sz="2400" dirty="0" err="1"/>
              <a:t>επισκληρίδιο</a:t>
            </a:r>
            <a:r>
              <a:rPr lang="el-GR" sz="2400" dirty="0"/>
              <a:t> αναισθησία. Χρήση στον έντονο αλλά και χρόνιο ανθεκτικό πόνο.</a:t>
            </a:r>
          </a:p>
          <a:p>
            <a:pPr marL="0" indent="0">
              <a:buNone/>
            </a:pPr>
            <a:endParaRPr lang="el-GR" dirty="0"/>
          </a:p>
        </p:txBody>
      </p:sp>
      <p:pic>
        <p:nvPicPr>
          <p:cNvPr id="4" name="Εικόνα 3">
            <a:extLst>
              <a:ext uri="{FF2B5EF4-FFF2-40B4-BE49-F238E27FC236}">
                <a16:creationId xmlns:a16="http://schemas.microsoft.com/office/drawing/2014/main" id="{F5DBE880-5733-4F60-AFE6-C2581C8F08E8}"/>
              </a:ext>
            </a:extLst>
          </p:cNvPr>
          <p:cNvPicPr>
            <a:picLocks noChangeAspect="1"/>
          </p:cNvPicPr>
          <p:nvPr/>
        </p:nvPicPr>
        <p:blipFill>
          <a:blip r:embed="rId2"/>
          <a:stretch>
            <a:fillRect/>
          </a:stretch>
        </p:blipFill>
        <p:spPr>
          <a:xfrm>
            <a:off x="0" y="2762492"/>
            <a:ext cx="3739005" cy="2093843"/>
          </a:xfrm>
          <a:prstGeom prst="rect">
            <a:avLst/>
          </a:prstGeom>
        </p:spPr>
      </p:pic>
      <p:pic>
        <p:nvPicPr>
          <p:cNvPr id="5" name="Εικόνα 4">
            <a:extLst>
              <a:ext uri="{FF2B5EF4-FFF2-40B4-BE49-F238E27FC236}">
                <a16:creationId xmlns:a16="http://schemas.microsoft.com/office/drawing/2014/main" id="{13E318F0-4A13-4CD4-8AAD-D509D674B63D}"/>
              </a:ext>
            </a:extLst>
          </p:cNvPr>
          <p:cNvPicPr>
            <a:picLocks noChangeAspect="1"/>
          </p:cNvPicPr>
          <p:nvPr/>
        </p:nvPicPr>
        <p:blipFill>
          <a:blip r:embed="rId3"/>
          <a:stretch>
            <a:fillRect/>
          </a:stretch>
        </p:blipFill>
        <p:spPr>
          <a:xfrm>
            <a:off x="5250740" y="4477097"/>
            <a:ext cx="3739005" cy="1802736"/>
          </a:xfrm>
          <a:prstGeom prst="rect">
            <a:avLst/>
          </a:prstGeom>
        </p:spPr>
      </p:pic>
      <p:pic>
        <p:nvPicPr>
          <p:cNvPr id="6" name="Εικόνα 5">
            <a:extLst>
              <a:ext uri="{FF2B5EF4-FFF2-40B4-BE49-F238E27FC236}">
                <a16:creationId xmlns:a16="http://schemas.microsoft.com/office/drawing/2014/main" id="{0E55E462-042C-6390-9532-0D9991C6E63F}"/>
              </a:ext>
            </a:extLst>
          </p:cNvPr>
          <p:cNvPicPr>
            <a:picLocks noChangeAspect="1"/>
          </p:cNvPicPr>
          <p:nvPr/>
        </p:nvPicPr>
        <p:blipFill>
          <a:blip r:embed="rId4"/>
          <a:stretch>
            <a:fillRect/>
          </a:stretch>
        </p:blipFill>
        <p:spPr>
          <a:xfrm>
            <a:off x="408707" y="4946655"/>
            <a:ext cx="1905000" cy="1809750"/>
          </a:xfrm>
          <a:prstGeom prst="rect">
            <a:avLst/>
          </a:prstGeom>
        </p:spPr>
      </p:pic>
    </p:spTree>
    <p:extLst>
      <p:ext uri="{BB962C8B-B14F-4D97-AF65-F5344CB8AC3E}">
        <p14:creationId xmlns:p14="http://schemas.microsoft.com/office/powerpoint/2010/main" val="4148695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B0559787-5042-4881-AA50-311AF305F2DC}"/>
              </a:ext>
            </a:extLst>
          </p:cNvPr>
          <p:cNvSpPr>
            <a:spLocks noGrp="1"/>
          </p:cNvSpPr>
          <p:nvPr>
            <p:ph type="title"/>
          </p:nvPr>
        </p:nvSpPr>
        <p:spPr>
          <a:xfrm>
            <a:off x="209755" y="0"/>
            <a:ext cx="3200400" cy="1534081"/>
          </a:xfrm>
        </p:spPr>
        <p:txBody>
          <a:bodyPr>
            <a:normAutofit/>
          </a:bodyPr>
          <a:lstStyle/>
          <a:p>
            <a:r>
              <a:rPr lang="el-GR" dirty="0">
                <a:solidFill>
                  <a:srgbClr val="FFFFFF"/>
                </a:solidFill>
              </a:rPr>
              <a:t>Άλλα </a:t>
            </a:r>
            <a:r>
              <a:rPr lang="el-GR" dirty="0" err="1">
                <a:solidFill>
                  <a:srgbClr val="FFFFFF"/>
                </a:solidFill>
              </a:rPr>
              <a:t>οπιοειδή</a:t>
            </a:r>
            <a:endParaRPr lang="el-GR"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FE1DFE5D-7A34-450B-B2F7-4737BBE174EC}"/>
              </a:ext>
            </a:extLst>
          </p:cNvPr>
          <p:cNvSpPr>
            <a:spLocks noGrp="1"/>
          </p:cNvSpPr>
          <p:nvPr>
            <p:ph idx="1"/>
          </p:nvPr>
        </p:nvSpPr>
        <p:spPr>
          <a:xfrm>
            <a:off x="4306957" y="591344"/>
            <a:ext cx="7326877" cy="5585619"/>
          </a:xfrm>
        </p:spPr>
        <p:txBody>
          <a:bodyPr anchor="ctr">
            <a:normAutofit/>
          </a:bodyPr>
          <a:lstStyle/>
          <a:p>
            <a:r>
              <a:rPr lang="el-GR" sz="2000" dirty="0"/>
              <a:t>Η </a:t>
            </a:r>
            <a:r>
              <a:rPr lang="el-GR" sz="2000" b="1" dirty="0" err="1"/>
              <a:t>μεθαδόνη</a:t>
            </a:r>
            <a:r>
              <a:rPr lang="el-GR" sz="2000" dirty="0"/>
              <a:t> είναι ιδιαίτερα αποτελεσματικό αναλγητικό χορηγούμενη διά του στόματος και έχει πολύ </a:t>
            </a:r>
            <a:r>
              <a:rPr lang="el-GR" sz="2000" u="sng" dirty="0"/>
              <a:t>μεγαλύτερη διάρκεια δράσης από τη μορφίνη</a:t>
            </a:r>
            <a:r>
              <a:rPr lang="el-GR" sz="2000" dirty="0"/>
              <a:t>. Χρήση και στην ανακούφιση του νευροπαθητικού πόνου.</a:t>
            </a:r>
          </a:p>
          <a:p>
            <a:pPr>
              <a:buFont typeface="Wingdings" panose="05000000000000000000" pitchFamily="2" charset="2"/>
              <a:buChar char="Ø"/>
            </a:pPr>
            <a:r>
              <a:rPr lang="el-GR" sz="2000" dirty="0"/>
              <a:t>Η </a:t>
            </a:r>
            <a:r>
              <a:rPr lang="el-GR" sz="2000" dirty="0" err="1"/>
              <a:t>μεθαδόνη</a:t>
            </a:r>
            <a:r>
              <a:rPr lang="el-GR" sz="2000" dirty="0"/>
              <a:t> χρησιμοποιείται και στη θεραπεία υποκατάστασης των ασθενών, που είναι εθισμένοι στα ναρκωτικά. Η  θεραπεία του εθισμού με έναν ανταγωνιστή οδηγεί σε άμεση και τρομακτική στέρηση. Άρα δεν αποτελεί θεραπευτική προσέγγιση. Η θεραπεία με </a:t>
            </a:r>
            <a:r>
              <a:rPr lang="el-GR" sz="2000" dirty="0" err="1"/>
              <a:t>μεθαδόνη</a:t>
            </a:r>
            <a:r>
              <a:rPr lang="el-GR" sz="2000" dirty="0"/>
              <a:t> προσβλέπει να αντικατασταθεί η ηρωίνη του εξαρτημένου με ένα από του στόματος χορηγούμενο δραστικό αγωνιστή, που έχει μακρά διάρκεια δράσης. Αυτό μειώνει την επιθυμία για ναρκωτικά και προλαμβάνει τα συμπτώματα της στέρησης.</a:t>
            </a:r>
          </a:p>
          <a:p>
            <a:pPr>
              <a:buFont typeface="Wingdings" panose="05000000000000000000" pitchFamily="2" charset="2"/>
              <a:buChar char="Ø"/>
            </a:pPr>
            <a:r>
              <a:rPr lang="el-GR" sz="2000" dirty="0"/>
              <a:t>Η </a:t>
            </a:r>
            <a:r>
              <a:rPr lang="el-GR" sz="2000" b="1" dirty="0"/>
              <a:t>στέρηση από ναρκωτικά </a:t>
            </a:r>
            <a:r>
              <a:rPr lang="el-GR" sz="2000" dirty="0"/>
              <a:t>σε ένα εξαρτώμενο άτομο περιλαμβάνει υπερδραστηριότητα του αυτόνομου νευρικού συστήματος, όπως διάρροια, έμετο, ρίγος, πυρετό, δακρύρροια και ρινική καταρροή. Ο τρόμος, οι κοιλιακές κράμπες και ο πόνος μπορεί να είναι έντονα.</a:t>
            </a:r>
          </a:p>
        </p:txBody>
      </p:sp>
      <p:pic>
        <p:nvPicPr>
          <p:cNvPr id="4" name="Εικόνα 3">
            <a:extLst>
              <a:ext uri="{FF2B5EF4-FFF2-40B4-BE49-F238E27FC236}">
                <a16:creationId xmlns:a16="http://schemas.microsoft.com/office/drawing/2014/main" id="{00FF1120-A7F4-4523-B8C0-71A28A9E27D3}"/>
              </a:ext>
            </a:extLst>
          </p:cNvPr>
          <p:cNvPicPr>
            <a:picLocks noChangeAspect="1"/>
          </p:cNvPicPr>
          <p:nvPr/>
        </p:nvPicPr>
        <p:blipFill>
          <a:blip r:embed="rId2"/>
          <a:stretch>
            <a:fillRect/>
          </a:stretch>
        </p:blipFill>
        <p:spPr>
          <a:xfrm>
            <a:off x="256753" y="1534081"/>
            <a:ext cx="2358639" cy="2706615"/>
          </a:xfrm>
          <a:prstGeom prst="rect">
            <a:avLst/>
          </a:prstGeom>
        </p:spPr>
      </p:pic>
      <p:pic>
        <p:nvPicPr>
          <p:cNvPr id="5" name="Εικόνα 4">
            <a:extLst>
              <a:ext uri="{FF2B5EF4-FFF2-40B4-BE49-F238E27FC236}">
                <a16:creationId xmlns:a16="http://schemas.microsoft.com/office/drawing/2014/main" id="{7F78E210-E48D-1013-6370-D1FCC894A1DF}"/>
              </a:ext>
            </a:extLst>
          </p:cNvPr>
          <p:cNvPicPr>
            <a:picLocks noChangeAspect="1"/>
          </p:cNvPicPr>
          <p:nvPr/>
        </p:nvPicPr>
        <p:blipFill>
          <a:blip r:embed="rId3"/>
          <a:stretch>
            <a:fillRect/>
          </a:stretch>
        </p:blipFill>
        <p:spPr>
          <a:xfrm>
            <a:off x="256752" y="4240696"/>
            <a:ext cx="2358638" cy="2433346"/>
          </a:xfrm>
          <a:prstGeom prst="rect">
            <a:avLst/>
          </a:prstGeom>
        </p:spPr>
      </p:pic>
    </p:spTree>
    <p:extLst>
      <p:ext uri="{BB962C8B-B14F-4D97-AF65-F5344CB8AC3E}">
        <p14:creationId xmlns:p14="http://schemas.microsoft.com/office/powerpoint/2010/main" val="111828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B7CB1FE-A556-4D89-BB17-F740C7C75422}"/>
              </a:ext>
            </a:extLst>
          </p:cNvPr>
          <p:cNvSpPr>
            <a:spLocks noGrp="1"/>
          </p:cNvSpPr>
          <p:nvPr>
            <p:ph type="title"/>
          </p:nvPr>
        </p:nvSpPr>
        <p:spPr>
          <a:xfrm>
            <a:off x="418225" y="229046"/>
            <a:ext cx="3201366" cy="2501979"/>
          </a:xfrm>
        </p:spPr>
        <p:txBody>
          <a:bodyPr anchor="b">
            <a:normAutofit/>
          </a:bodyPr>
          <a:lstStyle/>
          <a:p>
            <a:pPr algn="r"/>
            <a:r>
              <a:rPr lang="el-GR" sz="4000" dirty="0">
                <a:solidFill>
                  <a:srgbClr val="FFFFFF"/>
                </a:solidFill>
              </a:rPr>
              <a:t>Αισθητική οδός</a:t>
            </a:r>
          </a:p>
        </p:txBody>
      </p:sp>
      <p:sp>
        <p:nvSpPr>
          <p:cNvPr id="3" name="Θέση περιεχομένου 2">
            <a:extLst>
              <a:ext uri="{FF2B5EF4-FFF2-40B4-BE49-F238E27FC236}">
                <a16:creationId xmlns:a16="http://schemas.microsoft.com/office/drawing/2014/main" id="{FF3AE67F-FC2B-4626-A199-E1291BC62339}"/>
              </a:ext>
            </a:extLst>
          </p:cNvPr>
          <p:cNvSpPr>
            <a:spLocks noGrp="1"/>
          </p:cNvSpPr>
          <p:nvPr>
            <p:ph idx="1"/>
          </p:nvPr>
        </p:nvSpPr>
        <p:spPr>
          <a:xfrm>
            <a:off x="4663778" y="129730"/>
            <a:ext cx="6851374" cy="6618816"/>
          </a:xfrm>
        </p:spPr>
        <p:txBody>
          <a:bodyPr anchor="ctr">
            <a:noAutofit/>
          </a:bodyPr>
          <a:lstStyle/>
          <a:p>
            <a:pPr marL="0" indent="0">
              <a:buNone/>
            </a:pPr>
            <a:r>
              <a:rPr lang="el-GR" sz="2200" b="1" dirty="0"/>
              <a:t>     Τα περιφερικά νεύρα </a:t>
            </a:r>
            <a:r>
              <a:rPr lang="el-GR" sz="2200" dirty="0"/>
              <a:t>αποτελούνται από ένα σύνολο νευρικών κυττάρων, που ο πυρήνας τους ευρίσκεται στο  </a:t>
            </a:r>
            <a:r>
              <a:rPr lang="el-GR" sz="2200" b="1" dirty="0"/>
              <a:t>γάγγλιο της οπίσθιας ρίζας</a:t>
            </a:r>
          </a:p>
          <a:p>
            <a:r>
              <a:rPr lang="el-GR" sz="2200" dirty="0"/>
              <a:t> Οι </a:t>
            </a:r>
            <a:r>
              <a:rPr lang="el-GR" sz="2200" dirty="0" err="1"/>
              <a:t>δενδρίτες</a:t>
            </a:r>
            <a:r>
              <a:rPr lang="el-GR" sz="2200" dirty="0"/>
              <a:t> τους αποτελούν δέσμη προς την περιφέρεια και διαθέτουν </a:t>
            </a:r>
            <a:r>
              <a:rPr lang="el-GR" sz="2200" b="1" dirty="0"/>
              <a:t>αισθητήρες</a:t>
            </a:r>
            <a:r>
              <a:rPr lang="el-GR" sz="2200" dirty="0"/>
              <a:t> ώστε να συλλέγουν πληροφορίες από το περιβάλλον. </a:t>
            </a:r>
          </a:p>
          <a:p>
            <a:r>
              <a:rPr lang="el-GR" sz="2200" dirty="0"/>
              <a:t>Οι </a:t>
            </a:r>
            <a:r>
              <a:rPr lang="el-GR" sz="2200" dirty="0" err="1"/>
              <a:t>νευράξονες</a:t>
            </a:r>
            <a:r>
              <a:rPr lang="el-GR" sz="2200" dirty="0"/>
              <a:t> τους δημιουργούν δέσμη ινών καταλήγοντας στο </a:t>
            </a:r>
            <a:r>
              <a:rPr lang="el-GR" sz="2200" b="1" dirty="0"/>
              <a:t>οπίσθιο </a:t>
            </a:r>
            <a:r>
              <a:rPr lang="el-GR" sz="2200" b="1" dirty="0" err="1"/>
              <a:t>κέρας</a:t>
            </a:r>
            <a:r>
              <a:rPr lang="el-GR" sz="2200" b="1" dirty="0"/>
              <a:t> του νωτιαίου μυελού, </a:t>
            </a:r>
            <a:r>
              <a:rPr lang="el-GR" sz="2200" dirty="0"/>
              <a:t>δημιουργώντας συνάψεις με τους δευτερογενείς νευρώνες του ΚΝΣ. </a:t>
            </a:r>
          </a:p>
          <a:p>
            <a:r>
              <a:rPr lang="el-GR" sz="2200" dirty="0"/>
              <a:t>Η πληροφορία- ερέθισμα διαβιβάζεται από το περιβάλλον στον εγκέφαλο διαμέσου του νωτιαίου μυελού. </a:t>
            </a:r>
          </a:p>
          <a:p>
            <a:pPr>
              <a:buFont typeface="Wingdings" panose="05000000000000000000" pitchFamily="2" charset="2"/>
              <a:buChar char="ü"/>
            </a:pPr>
            <a:r>
              <a:rPr lang="el-GR" sz="2200" dirty="0"/>
              <a:t> </a:t>
            </a:r>
            <a:r>
              <a:rPr lang="el-GR" sz="2200" u="sng" dirty="0"/>
              <a:t>Πρωτογενής νευρώνας</a:t>
            </a:r>
            <a:r>
              <a:rPr lang="el-GR" sz="2200" dirty="0"/>
              <a:t>: το νευρικό κύτταρο του γαγγλίου της οπίσθιας ρίζας</a:t>
            </a:r>
            <a:r>
              <a:rPr lang="en-US" sz="2200" dirty="0"/>
              <a:t>.</a:t>
            </a:r>
            <a:r>
              <a:rPr lang="el-GR" sz="2200" dirty="0"/>
              <a:t> </a:t>
            </a:r>
          </a:p>
          <a:p>
            <a:pPr>
              <a:buFont typeface="Wingdings" panose="05000000000000000000" pitchFamily="2" charset="2"/>
              <a:buChar char="ü"/>
            </a:pPr>
            <a:r>
              <a:rPr lang="el-GR" sz="2200" dirty="0"/>
              <a:t> </a:t>
            </a:r>
            <a:r>
              <a:rPr lang="el-GR" sz="2200" u="sng" dirty="0"/>
              <a:t>Δευτερογενής νευρώνας</a:t>
            </a:r>
            <a:r>
              <a:rPr lang="el-GR" sz="2200" dirty="0"/>
              <a:t>: το νευρικό κύτταρο του οπίσθιου </a:t>
            </a:r>
            <a:r>
              <a:rPr lang="el-GR" sz="2200" dirty="0" err="1"/>
              <a:t>κέρατος</a:t>
            </a:r>
            <a:r>
              <a:rPr lang="el-GR" sz="2200" dirty="0"/>
              <a:t> του νωτιαίου μυελού και </a:t>
            </a:r>
          </a:p>
          <a:p>
            <a:pPr>
              <a:buFont typeface="Wingdings" panose="05000000000000000000" pitchFamily="2" charset="2"/>
              <a:buChar char="ü"/>
            </a:pPr>
            <a:r>
              <a:rPr lang="el-GR" sz="2200" u="sng" dirty="0"/>
              <a:t>Τριτογενής νευρώνας:</a:t>
            </a:r>
            <a:r>
              <a:rPr lang="el-GR" sz="2200" dirty="0"/>
              <a:t> τα νευρικά κύτταρα </a:t>
            </a:r>
            <a:r>
              <a:rPr lang="el-GR" sz="2200" dirty="0" smtClean="0"/>
              <a:t>κυρίως</a:t>
            </a:r>
            <a:r>
              <a:rPr lang="en-US" sz="2200" dirty="0" smtClean="0"/>
              <a:t> </a:t>
            </a:r>
            <a:r>
              <a:rPr lang="el-GR" sz="2200" dirty="0" smtClean="0"/>
              <a:t>του </a:t>
            </a:r>
            <a:r>
              <a:rPr lang="el-GR" sz="2200" dirty="0"/>
              <a:t>του θαλάμου του εγκεφάλου. </a:t>
            </a:r>
          </a:p>
        </p:txBody>
      </p:sp>
      <p:pic>
        <p:nvPicPr>
          <p:cNvPr id="7" name="Εικόνα 6">
            <a:extLst>
              <a:ext uri="{FF2B5EF4-FFF2-40B4-BE49-F238E27FC236}">
                <a16:creationId xmlns:a16="http://schemas.microsoft.com/office/drawing/2014/main" id="{9FE6F493-F31C-46A1-9FE1-8E7BD2C5235F}"/>
              </a:ext>
            </a:extLst>
          </p:cNvPr>
          <p:cNvPicPr>
            <a:picLocks noChangeAspect="1"/>
          </p:cNvPicPr>
          <p:nvPr/>
        </p:nvPicPr>
        <p:blipFill>
          <a:blip r:embed="rId2"/>
          <a:stretch>
            <a:fillRect/>
          </a:stretch>
        </p:blipFill>
        <p:spPr>
          <a:xfrm>
            <a:off x="2411" y="3538330"/>
            <a:ext cx="4064531" cy="3339947"/>
          </a:xfrm>
          <a:prstGeom prst="rect">
            <a:avLst/>
          </a:prstGeom>
        </p:spPr>
      </p:pic>
    </p:spTree>
    <p:extLst>
      <p:ext uri="{BB962C8B-B14F-4D97-AF65-F5344CB8AC3E}">
        <p14:creationId xmlns:p14="http://schemas.microsoft.com/office/powerpoint/2010/main" val="31318781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Εικόνα 1">
            <a:extLst>
              <a:ext uri="{FF2B5EF4-FFF2-40B4-BE49-F238E27FC236}">
                <a16:creationId xmlns:a16="http://schemas.microsoft.com/office/drawing/2014/main" id="{30EFC99B-FA35-415F-94DC-86D477D61750}"/>
              </a:ext>
            </a:extLst>
          </p:cNvPr>
          <p:cNvPicPr>
            <a:picLocks noChangeAspect="1"/>
          </p:cNvPicPr>
          <p:nvPr/>
        </p:nvPicPr>
        <p:blipFill rotWithShape="1">
          <a:blip r:embed="rId2"/>
          <a:srcRect l="748" r="-1" b="-1"/>
          <a:stretch/>
        </p:blipFill>
        <p:spPr>
          <a:xfrm>
            <a:off x="741023" y="731673"/>
            <a:ext cx="8621342" cy="5394653"/>
          </a:xfrm>
          <a:prstGeom prst="rect">
            <a:avLst/>
          </a:prstGeom>
        </p:spPr>
      </p:pic>
      <p:sp>
        <p:nvSpPr>
          <p:cNvPr id="9" name="Rectangle 8">
            <a:extLst>
              <a:ext uri="{FF2B5EF4-FFF2-40B4-BE49-F238E27FC236}">
                <a16:creationId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38" y="448055"/>
            <a:ext cx="1920339" cy="3801257"/>
          </a:xfrm>
          <a:prstGeom prst="rect">
            <a:avLst/>
          </a:prstGeom>
          <a:solidFill>
            <a:srgbClr val="5A423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454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EB445CE0-4D7B-4FFC-9AF8-B1DA6B56AF50}"/>
              </a:ext>
            </a:extLst>
          </p:cNvPr>
          <p:cNvSpPr>
            <a:spLocks noGrp="1"/>
          </p:cNvSpPr>
          <p:nvPr>
            <p:ph type="title"/>
          </p:nvPr>
        </p:nvSpPr>
        <p:spPr>
          <a:xfrm>
            <a:off x="466722" y="586856"/>
            <a:ext cx="3201366" cy="2368380"/>
          </a:xfrm>
        </p:spPr>
        <p:txBody>
          <a:bodyPr anchor="b">
            <a:normAutofit/>
          </a:bodyPr>
          <a:lstStyle/>
          <a:p>
            <a:pPr algn="r"/>
            <a:r>
              <a:rPr lang="el-GR" sz="4000" dirty="0" err="1">
                <a:solidFill>
                  <a:srgbClr val="FFFFFF"/>
                </a:solidFill>
              </a:rPr>
              <a:t>Οπιοειδείς</a:t>
            </a:r>
            <a:r>
              <a:rPr lang="el-GR" sz="4000" dirty="0">
                <a:solidFill>
                  <a:srgbClr val="FFFFFF"/>
                </a:solidFill>
              </a:rPr>
              <a:t> αγωνιστές - ανταγωνιστές</a:t>
            </a:r>
          </a:p>
        </p:txBody>
      </p:sp>
      <p:sp>
        <p:nvSpPr>
          <p:cNvPr id="3" name="Θέση περιεχομένου 2">
            <a:extLst>
              <a:ext uri="{FF2B5EF4-FFF2-40B4-BE49-F238E27FC236}">
                <a16:creationId xmlns:a16="http://schemas.microsoft.com/office/drawing/2014/main" id="{8C8A2D1D-C3F8-4D2E-A4CD-699EAC6C6985}"/>
              </a:ext>
            </a:extLst>
          </p:cNvPr>
          <p:cNvSpPr>
            <a:spLocks noGrp="1"/>
          </p:cNvSpPr>
          <p:nvPr>
            <p:ph idx="1"/>
          </p:nvPr>
        </p:nvSpPr>
        <p:spPr>
          <a:xfrm>
            <a:off x="4810259" y="649480"/>
            <a:ext cx="6599863" cy="5546047"/>
          </a:xfrm>
        </p:spPr>
        <p:txBody>
          <a:bodyPr anchor="ctr">
            <a:normAutofit/>
          </a:bodyPr>
          <a:lstStyle/>
          <a:p>
            <a:r>
              <a:rPr lang="el-GR" sz="2000" dirty="0"/>
              <a:t>Οι μικτοί αγωνιστές και ανταγωνιστές διεγείρουν έναν υποδοχέα, αλλά αποκλείουν κάποιον άλλον. Συνήθως είναι αγωνιστές στους υποδοχείς (κ), οπότε έχουν κάποια αναλγητική δράση. Μπορεί επίσης να εμφανίζουν ανταγωνιστική δράση στον υποδοχέα (μ).</a:t>
            </a:r>
          </a:p>
          <a:p>
            <a:pPr>
              <a:buFont typeface="Wingdings" panose="05000000000000000000" pitchFamily="2" charset="2"/>
              <a:buChar char="Ø"/>
            </a:pPr>
            <a:r>
              <a:rPr lang="el-GR" sz="2000" dirty="0"/>
              <a:t>Η </a:t>
            </a:r>
            <a:r>
              <a:rPr lang="el-GR" sz="2000" b="1" dirty="0" err="1"/>
              <a:t>πενταζοκίνη</a:t>
            </a:r>
            <a:r>
              <a:rPr lang="el-GR" sz="2000" dirty="0"/>
              <a:t> προκαλεί παρόμοια αποτελέσματα με τη μορφίνη, έχοντας δράση αγωνιστή και ήπια δράση ανταγωνιστή </a:t>
            </a:r>
            <a:r>
              <a:rPr lang="el-GR" sz="2000" dirty="0" err="1"/>
              <a:t>οπιοειδών</a:t>
            </a:r>
            <a:r>
              <a:rPr lang="el-GR" sz="2000" dirty="0"/>
              <a:t>.</a:t>
            </a:r>
          </a:p>
          <a:p>
            <a:pPr marL="0" indent="0">
              <a:buNone/>
            </a:pPr>
            <a:r>
              <a:rPr lang="el-GR" sz="2000" dirty="0"/>
              <a:t>   Η </a:t>
            </a:r>
            <a:r>
              <a:rPr lang="el-GR" sz="2000" dirty="0" err="1"/>
              <a:t>πενταζοκίνη</a:t>
            </a:r>
            <a:r>
              <a:rPr lang="el-GR" sz="2000" dirty="0"/>
              <a:t> προκαλεί οξεία στέρηση σε ασθενείς που έχουν λάβει κανονικές δόσεις μορφίνης ή άλλων αγωνιστών.</a:t>
            </a:r>
          </a:p>
          <a:p>
            <a:pPr>
              <a:buFont typeface="Wingdings" panose="05000000000000000000" pitchFamily="2" charset="2"/>
              <a:buChar char="Ø"/>
            </a:pPr>
            <a:r>
              <a:rPr lang="el-GR" sz="2000" dirty="0"/>
              <a:t>Η </a:t>
            </a:r>
            <a:r>
              <a:rPr lang="el-GR" sz="2000" b="1" dirty="0" err="1"/>
              <a:t>βουπρενορφίνη</a:t>
            </a:r>
            <a:r>
              <a:rPr lang="el-GR" sz="2000" dirty="0"/>
              <a:t> είναι μερικός αγωνιστής / ανταγωνιστής των υποδοχέων (μ) και (κ). Έχει </a:t>
            </a:r>
            <a:r>
              <a:rPr lang="el-GR" sz="2000" u="sng" dirty="0"/>
              <a:t>μακρά διάρκεια δράσης </a:t>
            </a:r>
            <a:r>
              <a:rPr lang="el-GR" sz="2000" dirty="0"/>
              <a:t>λόγω της βραδείας αποδέσμευσης από τους υποδοχείς. Χρησιμοποιείται για  να μειώσει την ανάγκη των εξαρτημένων ασθενών για ναρκωτικές ουσίες (αποτοξίνωση και συντήρηση).</a:t>
            </a:r>
          </a:p>
          <a:p>
            <a:pPr>
              <a:buFont typeface="Wingdings" panose="05000000000000000000" pitchFamily="2" charset="2"/>
              <a:buChar char="Ø"/>
            </a:pPr>
            <a:endParaRPr lang="el-GR" sz="2000" dirty="0"/>
          </a:p>
        </p:txBody>
      </p:sp>
      <p:pic>
        <p:nvPicPr>
          <p:cNvPr id="4" name="Εικόνα 3">
            <a:extLst>
              <a:ext uri="{FF2B5EF4-FFF2-40B4-BE49-F238E27FC236}">
                <a16:creationId xmlns:a16="http://schemas.microsoft.com/office/drawing/2014/main" id="{24BD7882-2911-4BCA-8AA4-766B704E91CD}"/>
              </a:ext>
            </a:extLst>
          </p:cNvPr>
          <p:cNvPicPr>
            <a:picLocks noChangeAspect="1"/>
          </p:cNvPicPr>
          <p:nvPr/>
        </p:nvPicPr>
        <p:blipFill>
          <a:blip r:embed="rId2"/>
          <a:stretch>
            <a:fillRect/>
          </a:stretch>
        </p:blipFill>
        <p:spPr>
          <a:xfrm>
            <a:off x="157301" y="3429000"/>
            <a:ext cx="3874128" cy="2572421"/>
          </a:xfrm>
          <a:prstGeom prst="rect">
            <a:avLst/>
          </a:prstGeom>
        </p:spPr>
      </p:pic>
    </p:spTree>
    <p:extLst>
      <p:ext uri="{BB962C8B-B14F-4D97-AF65-F5344CB8AC3E}">
        <p14:creationId xmlns:p14="http://schemas.microsoft.com/office/powerpoint/2010/main" val="1224902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BAF32045-AECB-4B5D-A11C-190644BD7DF7}"/>
              </a:ext>
            </a:extLst>
          </p:cNvPr>
          <p:cNvSpPr>
            <a:spLocks noGrp="1"/>
          </p:cNvSpPr>
          <p:nvPr>
            <p:ph type="title"/>
          </p:nvPr>
        </p:nvSpPr>
        <p:spPr>
          <a:xfrm>
            <a:off x="826396" y="328801"/>
            <a:ext cx="4230100" cy="1765042"/>
          </a:xfrm>
        </p:spPr>
        <p:txBody>
          <a:bodyPr anchor="b">
            <a:normAutofit/>
          </a:bodyPr>
          <a:lstStyle/>
          <a:p>
            <a:pPr algn="r"/>
            <a:r>
              <a:rPr lang="el-GR" sz="4000" dirty="0">
                <a:solidFill>
                  <a:srgbClr val="FFFFFF"/>
                </a:solidFill>
              </a:rPr>
              <a:t>Οι ανταγωνιστές των </a:t>
            </a:r>
            <a:r>
              <a:rPr lang="el-GR" sz="4000" dirty="0" err="1">
                <a:solidFill>
                  <a:srgbClr val="FFFFFF"/>
                </a:solidFill>
              </a:rPr>
              <a:t>οπιοειδών</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53E3E62E-CD18-45E0-946C-5A15175E51ED}"/>
              </a:ext>
            </a:extLst>
          </p:cNvPr>
          <p:cNvSpPr>
            <a:spLocks noGrp="1"/>
          </p:cNvSpPr>
          <p:nvPr>
            <p:ph idx="1"/>
          </p:nvPr>
        </p:nvSpPr>
        <p:spPr>
          <a:xfrm>
            <a:off x="6007232" y="649480"/>
            <a:ext cx="5985985" cy="5546047"/>
          </a:xfrm>
        </p:spPr>
        <p:txBody>
          <a:bodyPr anchor="ctr">
            <a:normAutofit/>
          </a:bodyPr>
          <a:lstStyle/>
          <a:p>
            <a:r>
              <a:rPr lang="el-GR" sz="2000" dirty="0"/>
              <a:t>Οι </a:t>
            </a:r>
            <a:r>
              <a:rPr lang="el-GR" sz="2000" u="sng" dirty="0"/>
              <a:t>ανταγωνιστές </a:t>
            </a:r>
            <a:r>
              <a:rPr lang="el-GR" sz="2000" u="sng" dirty="0" err="1"/>
              <a:t>οπιοειδών</a:t>
            </a:r>
            <a:r>
              <a:rPr lang="el-GR" sz="2000" u="sng" dirty="0"/>
              <a:t> </a:t>
            </a:r>
            <a:r>
              <a:rPr lang="el-GR" sz="2000" dirty="0"/>
              <a:t>δεν έχουν καμία επίδραση όταν χορηγούνται μόνοι τους. Όταν δίνονται, μετά από μία δόση αγωνιστή, μπορούν αμέσως να αναστρέψουν όλες τις ενέργειες του αγωνιστή.</a:t>
            </a:r>
          </a:p>
          <a:p>
            <a:pPr>
              <a:buFont typeface="Wingdings" panose="05000000000000000000" pitchFamily="2" charset="2"/>
              <a:buChar char="Ø"/>
            </a:pPr>
            <a:r>
              <a:rPr lang="el-GR" sz="2000" dirty="0"/>
              <a:t>Η </a:t>
            </a:r>
            <a:r>
              <a:rPr lang="el-GR" sz="2000" b="1" dirty="0" err="1"/>
              <a:t>ναλοξόνη</a:t>
            </a:r>
            <a:r>
              <a:rPr lang="el-GR" sz="2000" dirty="0"/>
              <a:t> συνδέεται ισχυρά με τους μ υποδοχείς και λιγότερο με τους κ και δ. Είναι ανταγωνιστής με συναγωνιστική δράση και συνεπώς εκτοπίζει τόσο τους αγωνιστές </a:t>
            </a:r>
            <a:r>
              <a:rPr lang="el-GR" sz="2000" dirty="0" err="1"/>
              <a:t>οπιοειδών</a:t>
            </a:r>
            <a:r>
              <a:rPr lang="el-GR" sz="2000" dirty="0"/>
              <a:t> όσο και μερικώς ανταγωνιστές, όπως την </a:t>
            </a:r>
            <a:r>
              <a:rPr lang="el-GR" sz="2000" dirty="0" err="1"/>
              <a:t>πενταζοκίνη</a:t>
            </a:r>
            <a:r>
              <a:rPr lang="el-GR" sz="2000" dirty="0"/>
              <a:t>. </a:t>
            </a:r>
          </a:p>
          <a:p>
            <a:pPr>
              <a:buFont typeface="Wingdings" panose="05000000000000000000" pitchFamily="2" charset="2"/>
              <a:buChar char="v"/>
            </a:pPr>
            <a:r>
              <a:rPr lang="el-GR" sz="2000" dirty="0"/>
              <a:t>Είναι το φάρμακο εκλογής σε </a:t>
            </a:r>
            <a:r>
              <a:rPr lang="el-GR" sz="2000" dirty="0" err="1"/>
              <a:t>υπερδοσολογία</a:t>
            </a:r>
            <a:r>
              <a:rPr lang="el-GR" sz="2000" dirty="0"/>
              <a:t> ναρκωτικών.</a:t>
            </a:r>
          </a:p>
          <a:p>
            <a:pPr>
              <a:buFont typeface="Wingdings" panose="05000000000000000000" pitchFamily="2" charset="2"/>
              <a:buChar char="Ø"/>
            </a:pPr>
            <a:r>
              <a:rPr lang="el-GR" sz="2000" dirty="0"/>
              <a:t>Η </a:t>
            </a:r>
            <a:r>
              <a:rPr lang="el-GR" sz="2000" b="1" dirty="0" err="1"/>
              <a:t>ναλμεφαίνη</a:t>
            </a:r>
            <a:r>
              <a:rPr lang="el-GR" sz="2000" dirty="0"/>
              <a:t> είναι ισχυρότερος ανταγωνιστής από την </a:t>
            </a:r>
            <a:r>
              <a:rPr lang="el-GR" sz="2000" dirty="0" err="1"/>
              <a:t>ναλοξόνη</a:t>
            </a:r>
            <a:r>
              <a:rPr lang="el-GR" sz="2000" dirty="0"/>
              <a:t> και ρυθμιστής του </a:t>
            </a:r>
            <a:r>
              <a:rPr lang="el-GR" sz="2000" dirty="0" err="1"/>
              <a:t>οπιοειδούς</a:t>
            </a:r>
            <a:r>
              <a:rPr lang="el-GR" sz="2000" dirty="0"/>
              <a:t> συστήματος με διακριτό προφίλ για τους υποδοχείς μ, δ, και κ. Η </a:t>
            </a:r>
            <a:r>
              <a:rPr lang="el-GR" sz="2000" dirty="0" err="1"/>
              <a:t>ναλμεφαίνη</a:t>
            </a:r>
            <a:r>
              <a:rPr lang="el-GR" sz="2000" dirty="0"/>
              <a:t> ενδείκνυται για τη μείωση της κατανάλωσης οινοπνεύματος σε ενήλικες ασθενείς με εξάρτηση από το οινόπνευμα.</a:t>
            </a:r>
          </a:p>
        </p:txBody>
      </p:sp>
      <p:pic>
        <p:nvPicPr>
          <p:cNvPr id="4" name="Εικόνα 3">
            <a:extLst>
              <a:ext uri="{FF2B5EF4-FFF2-40B4-BE49-F238E27FC236}">
                <a16:creationId xmlns:a16="http://schemas.microsoft.com/office/drawing/2014/main" id="{7D78D4D0-5BAF-48EB-B47A-0F6304F6DD4A}"/>
              </a:ext>
            </a:extLst>
          </p:cNvPr>
          <p:cNvPicPr>
            <a:picLocks noChangeAspect="1"/>
          </p:cNvPicPr>
          <p:nvPr/>
        </p:nvPicPr>
        <p:blipFill>
          <a:blip r:embed="rId2"/>
          <a:stretch>
            <a:fillRect/>
          </a:stretch>
        </p:blipFill>
        <p:spPr>
          <a:xfrm>
            <a:off x="-24538" y="3254082"/>
            <a:ext cx="5612885" cy="3641333"/>
          </a:xfrm>
          <a:prstGeom prst="rect">
            <a:avLst/>
          </a:prstGeom>
        </p:spPr>
      </p:pic>
      <p:pic>
        <p:nvPicPr>
          <p:cNvPr id="5" name="Εικόνα 4">
            <a:extLst>
              <a:ext uri="{FF2B5EF4-FFF2-40B4-BE49-F238E27FC236}">
                <a16:creationId xmlns:a16="http://schemas.microsoft.com/office/drawing/2014/main" id="{ACC66F77-ABCF-432F-BA00-7916B912819E}"/>
              </a:ext>
            </a:extLst>
          </p:cNvPr>
          <p:cNvPicPr>
            <a:picLocks noChangeAspect="1"/>
          </p:cNvPicPr>
          <p:nvPr/>
        </p:nvPicPr>
        <p:blipFill>
          <a:blip r:embed="rId3"/>
          <a:stretch>
            <a:fillRect/>
          </a:stretch>
        </p:blipFill>
        <p:spPr>
          <a:xfrm>
            <a:off x="3134303" y="2219465"/>
            <a:ext cx="2545294" cy="2121078"/>
          </a:xfrm>
          <a:prstGeom prst="rect">
            <a:avLst/>
          </a:prstGeom>
        </p:spPr>
      </p:pic>
    </p:spTree>
    <p:extLst>
      <p:ext uri="{BB962C8B-B14F-4D97-AF65-F5344CB8AC3E}">
        <p14:creationId xmlns:p14="http://schemas.microsoft.com/office/powerpoint/2010/main" val="1777484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ADFD805-81A4-4D02-9B01-0A7222FD76CE}"/>
              </a:ext>
            </a:extLst>
          </p:cNvPr>
          <p:cNvSpPr>
            <a:spLocks noGrp="1"/>
          </p:cNvSpPr>
          <p:nvPr>
            <p:ph type="title"/>
          </p:nvPr>
        </p:nvSpPr>
        <p:spPr>
          <a:xfrm>
            <a:off x="466722" y="586856"/>
            <a:ext cx="3201366" cy="2368380"/>
          </a:xfrm>
        </p:spPr>
        <p:txBody>
          <a:bodyPr anchor="b">
            <a:normAutofit/>
          </a:bodyPr>
          <a:lstStyle/>
          <a:p>
            <a:pPr algn="r"/>
            <a:r>
              <a:rPr lang="el-GR" sz="4000" dirty="0">
                <a:solidFill>
                  <a:srgbClr val="FFFFFF"/>
                </a:solidFill>
              </a:rPr>
              <a:t>Ανεπιθύμητες ενέργειες </a:t>
            </a:r>
            <a:r>
              <a:rPr lang="el-GR" sz="4000" dirty="0" err="1">
                <a:solidFill>
                  <a:srgbClr val="FFFFFF"/>
                </a:solidFill>
              </a:rPr>
              <a:t>οπιοειδών</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2E21CE1E-2E3D-42B5-A1F0-80249708E3CA}"/>
              </a:ext>
            </a:extLst>
          </p:cNvPr>
          <p:cNvSpPr>
            <a:spLocks noGrp="1"/>
          </p:cNvSpPr>
          <p:nvPr>
            <p:ph idx="1"/>
          </p:nvPr>
        </p:nvSpPr>
        <p:spPr>
          <a:xfrm>
            <a:off x="4810259" y="649480"/>
            <a:ext cx="6555347" cy="5546047"/>
          </a:xfrm>
        </p:spPr>
        <p:txBody>
          <a:bodyPr anchor="ctr">
            <a:normAutofit/>
          </a:bodyPr>
          <a:lstStyle/>
          <a:p>
            <a:r>
              <a:rPr lang="el-GR" sz="2200" dirty="0"/>
              <a:t>Συνήθως ναυτία, έμετος, ζάλη, δυσκοιλιότητα.</a:t>
            </a:r>
          </a:p>
          <a:p>
            <a:r>
              <a:rPr lang="el-GR" sz="2200" dirty="0"/>
              <a:t>Σε υψηλότερες δόσεις αναπνευστική καταστολή και υπόταση.</a:t>
            </a:r>
          </a:p>
          <a:p>
            <a:r>
              <a:rPr lang="el-GR" sz="2200" b="1" dirty="0"/>
              <a:t>Ανοχή (</a:t>
            </a:r>
            <a:r>
              <a:rPr lang="en-US" sz="2200" b="1" dirty="0"/>
              <a:t>tolerance) </a:t>
            </a:r>
            <a:r>
              <a:rPr lang="el-GR" sz="2200" dirty="0"/>
              <a:t>κυρίως ως προς τις αναλγητικές και κατασταλτικές δράσεις. Αναπτύσσεται κυρίως με μεγάλες δόσεις μεταξύ βραχέων μεσοδιαστημάτων. Διασταυρούμενη ανοχή με άλλα </a:t>
            </a:r>
            <a:r>
              <a:rPr lang="el-GR" sz="2200" dirty="0" err="1"/>
              <a:t>οπιοειδή</a:t>
            </a:r>
            <a:r>
              <a:rPr lang="el-GR" sz="2200" dirty="0"/>
              <a:t>.</a:t>
            </a:r>
          </a:p>
          <a:p>
            <a:r>
              <a:rPr lang="el-GR" sz="2200" b="1" dirty="0"/>
              <a:t>Σωματική (φυσική) εξάρτηση </a:t>
            </a:r>
            <a:r>
              <a:rPr lang="en-US" sz="2200" b="1" dirty="0"/>
              <a:t>(dependence), </a:t>
            </a:r>
            <a:r>
              <a:rPr lang="el-GR" sz="2200" dirty="0"/>
              <a:t>που οδηγεί σε σύνδρομο στέρησης με την απότομη διακοπή ή την χορήγηση ανταγωνιστή (ρίγη, δακρύρροια, υπερθερμία, υπεραερισμό, μυδρίαση, ανησυχία, έμετο, διάρροια).</a:t>
            </a:r>
          </a:p>
          <a:p>
            <a:r>
              <a:rPr lang="el-GR" sz="2200" b="1" dirty="0"/>
              <a:t>Ψυχολογική εξάρτηση</a:t>
            </a:r>
            <a:r>
              <a:rPr lang="el-GR" sz="2000" dirty="0"/>
              <a:t>.</a:t>
            </a:r>
          </a:p>
        </p:txBody>
      </p:sp>
      <p:pic>
        <p:nvPicPr>
          <p:cNvPr id="4" name="Εικόνα 3">
            <a:extLst>
              <a:ext uri="{FF2B5EF4-FFF2-40B4-BE49-F238E27FC236}">
                <a16:creationId xmlns:a16="http://schemas.microsoft.com/office/drawing/2014/main" id="{4CAB9328-F370-4569-A377-D0A9AAFE1522}"/>
              </a:ext>
            </a:extLst>
          </p:cNvPr>
          <p:cNvPicPr>
            <a:picLocks noChangeAspect="1"/>
          </p:cNvPicPr>
          <p:nvPr/>
        </p:nvPicPr>
        <p:blipFill>
          <a:blip r:embed="rId2"/>
          <a:stretch>
            <a:fillRect/>
          </a:stretch>
        </p:blipFill>
        <p:spPr>
          <a:xfrm>
            <a:off x="0" y="3251235"/>
            <a:ext cx="4037826" cy="2516532"/>
          </a:xfrm>
          <a:prstGeom prst="rect">
            <a:avLst/>
          </a:prstGeom>
        </p:spPr>
      </p:pic>
    </p:spTree>
    <p:extLst>
      <p:ext uri="{BB962C8B-B14F-4D97-AF65-F5344CB8AC3E}">
        <p14:creationId xmlns:p14="http://schemas.microsoft.com/office/powerpoint/2010/main" val="2186147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9AEDE90-2173-4802-A4CF-0DCBDA193DFA}"/>
              </a:ext>
            </a:extLst>
          </p:cNvPr>
          <p:cNvSpPr>
            <a:spLocks noGrp="1"/>
          </p:cNvSpPr>
          <p:nvPr>
            <p:ph type="title"/>
          </p:nvPr>
        </p:nvSpPr>
        <p:spPr>
          <a:xfrm>
            <a:off x="466722" y="586856"/>
            <a:ext cx="3201366" cy="2332672"/>
          </a:xfrm>
        </p:spPr>
        <p:txBody>
          <a:bodyPr anchor="b">
            <a:normAutofit/>
          </a:bodyPr>
          <a:lstStyle/>
          <a:p>
            <a:pPr algn="r"/>
            <a:r>
              <a:rPr lang="el-GR" sz="4000" dirty="0">
                <a:solidFill>
                  <a:srgbClr val="FFFFFF"/>
                </a:solidFill>
              </a:rPr>
              <a:t>Αντενδείξεις </a:t>
            </a:r>
            <a:r>
              <a:rPr lang="el-GR" sz="4000" dirty="0" err="1">
                <a:solidFill>
                  <a:srgbClr val="FFFFFF"/>
                </a:solidFill>
              </a:rPr>
              <a:t>οπιοειδών</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C07D3CD7-4DD5-4EA8-8079-8E23B4D8DFA3}"/>
              </a:ext>
            </a:extLst>
          </p:cNvPr>
          <p:cNvSpPr>
            <a:spLocks noGrp="1"/>
          </p:cNvSpPr>
          <p:nvPr>
            <p:ph idx="1"/>
          </p:nvPr>
        </p:nvSpPr>
        <p:spPr>
          <a:xfrm>
            <a:off x="4810259" y="649480"/>
            <a:ext cx="6555347" cy="5546047"/>
          </a:xfrm>
        </p:spPr>
        <p:txBody>
          <a:bodyPr anchor="ctr">
            <a:normAutofit/>
          </a:bodyPr>
          <a:lstStyle/>
          <a:p>
            <a:r>
              <a:rPr lang="el-GR" sz="2400" dirty="0"/>
              <a:t>Στη διάρκεια της κύησης (στερητικό σύνδρομο νεογνού)</a:t>
            </a:r>
          </a:p>
          <a:p>
            <a:r>
              <a:rPr lang="el-GR" sz="2400" dirty="0"/>
              <a:t>Σε ασθενείς με μειωμένη αναπνευστική λειτουργία</a:t>
            </a:r>
          </a:p>
          <a:p>
            <a:r>
              <a:rPr lang="el-GR" sz="2400" dirty="0"/>
              <a:t>Σε ασθενείς με μειωμένη νεφρική/ηπατική λειτουργία</a:t>
            </a:r>
          </a:p>
          <a:p>
            <a:r>
              <a:rPr lang="el-GR" sz="2400" dirty="0"/>
              <a:t>Σε εγκεφαλικές κακώσεις (κατακράτηση διοξειδίου του άνθρακα)</a:t>
            </a:r>
          </a:p>
          <a:p>
            <a:r>
              <a:rPr lang="el-GR" sz="2400" dirty="0"/>
              <a:t>Αλληλεπιδράσεις με υπνωτικά, κατασταλτικά, </a:t>
            </a:r>
            <a:r>
              <a:rPr lang="el-GR" sz="2400" dirty="0" err="1"/>
              <a:t>αντιψυχωσικά</a:t>
            </a:r>
            <a:r>
              <a:rPr lang="el-GR" sz="2400" dirty="0"/>
              <a:t> φάρμακα</a:t>
            </a:r>
          </a:p>
        </p:txBody>
      </p:sp>
      <p:pic>
        <p:nvPicPr>
          <p:cNvPr id="4" name="Εικόνα 3"/>
          <p:cNvPicPr>
            <a:picLocks noChangeAspect="1"/>
          </p:cNvPicPr>
          <p:nvPr/>
        </p:nvPicPr>
        <p:blipFill>
          <a:blip r:embed="rId2"/>
          <a:stretch>
            <a:fillRect/>
          </a:stretch>
        </p:blipFill>
        <p:spPr>
          <a:xfrm>
            <a:off x="-3057" y="3948667"/>
            <a:ext cx="3996518" cy="2815489"/>
          </a:xfrm>
          <a:prstGeom prst="rect">
            <a:avLst/>
          </a:prstGeom>
        </p:spPr>
      </p:pic>
    </p:spTree>
    <p:extLst>
      <p:ext uri="{BB962C8B-B14F-4D97-AF65-F5344CB8AC3E}">
        <p14:creationId xmlns:p14="http://schemas.microsoft.com/office/powerpoint/2010/main" val="622711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56EB496-138B-4814-BDD7-26ACE08EB659}"/>
              </a:ext>
            </a:extLst>
          </p:cNvPr>
          <p:cNvSpPr>
            <a:spLocks noGrp="1"/>
          </p:cNvSpPr>
          <p:nvPr>
            <p:ph type="title"/>
          </p:nvPr>
        </p:nvSpPr>
        <p:spPr>
          <a:xfrm>
            <a:off x="262765" y="331939"/>
            <a:ext cx="3200400" cy="2782324"/>
          </a:xfrm>
        </p:spPr>
        <p:txBody>
          <a:bodyPr>
            <a:normAutofit/>
          </a:bodyPr>
          <a:lstStyle/>
          <a:p>
            <a:r>
              <a:rPr lang="el-GR" sz="3100" dirty="0">
                <a:solidFill>
                  <a:srgbClr val="FFFFFF"/>
                </a:solidFill>
              </a:rPr>
              <a:t>Τα </a:t>
            </a:r>
            <a:r>
              <a:rPr lang="el-GR" sz="3100" dirty="0" err="1">
                <a:solidFill>
                  <a:srgbClr val="FFFFFF"/>
                </a:solidFill>
              </a:rPr>
              <a:t>οπιοειδή</a:t>
            </a:r>
            <a:r>
              <a:rPr lang="el-GR" sz="3100" dirty="0">
                <a:solidFill>
                  <a:srgbClr val="FFFFFF"/>
                </a:solidFill>
              </a:rPr>
              <a:t> χρησιμοποιούνται συχνά σε συνδυασμό </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6F0585FB-7A04-4DC0-9F63-E6B3DD1A42DD}"/>
              </a:ext>
            </a:extLst>
          </p:cNvPr>
          <p:cNvSpPr>
            <a:spLocks noGrp="1"/>
          </p:cNvSpPr>
          <p:nvPr>
            <p:ph idx="1"/>
          </p:nvPr>
        </p:nvSpPr>
        <p:spPr>
          <a:xfrm>
            <a:off x="4267200" y="591344"/>
            <a:ext cx="7474226" cy="5585619"/>
          </a:xfrm>
        </p:spPr>
        <p:txBody>
          <a:bodyPr anchor="ctr">
            <a:normAutofit/>
          </a:bodyPr>
          <a:lstStyle/>
          <a:p>
            <a:r>
              <a:rPr lang="el-GR" sz="2000" dirty="0"/>
              <a:t>Τα </a:t>
            </a:r>
            <a:r>
              <a:rPr lang="el-GR" sz="2000" dirty="0" err="1"/>
              <a:t>οπιοειδή</a:t>
            </a:r>
            <a:r>
              <a:rPr lang="el-GR" sz="2000" dirty="0"/>
              <a:t> χρησιμοποιούνται συχνά σε συνδυασμό με τα </a:t>
            </a:r>
            <a:r>
              <a:rPr lang="el-GR" sz="2000" u="sng" dirty="0"/>
              <a:t>μη </a:t>
            </a:r>
            <a:r>
              <a:rPr lang="el-GR" sz="2000" u="sng" dirty="0" err="1"/>
              <a:t>οπιοειδή</a:t>
            </a:r>
            <a:r>
              <a:rPr lang="el-GR" sz="2000" u="sng" dirty="0"/>
              <a:t> αναλγητικά </a:t>
            </a:r>
            <a:r>
              <a:rPr lang="el-GR" sz="2000" dirty="0"/>
              <a:t>(όπως η </a:t>
            </a:r>
            <a:r>
              <a:rPr lang="el-GR" sz="2000" dirty="0" err="1"/>
              <a:t>παρακεταμόλη</a:t>
            </a:r>
            <a:r>
              <a:rPr lang="el-GR" sz="2000" dirty="0" smtClean="0"/>
              <a:t>, </a:t>
            </a:r>
            <a:r>
              <a:rPr lang="el-GR" sz="2000" dirty="0"/>
              <a:t>και τα ΜΣΑΦ </a:t>
            </a:r>
            <a:r>
              <a:rPr lang="el-GR" sz="2000" dirty="0" smtClean="0"/>
              <a:t>όπως </a:t>
            </a:r>
            <a:r>
              <a:rPr lang="el-GR" sz="2000" dirty="0" smtClean="0"/>
              <a:t>η ασπιρίνη, η </a:t>
            </a:r>
            <a:r>
              <a:rPr lang="el-GR" sz="2000" dirty="0" err="1" smtClean="0"/>
              <a:t>ιβουπροφαίνη</a:t>
            </a:r>
            <a:r>
              <a:rPr lang="el-GR" sz="2000" dirty="0" smtClean="0"/>
              <a:t> </a:t>
            </a:r>
            <a:r>
              <a:rPr lang="el-GR" sz="2000" smtClean="0"/>
              <a:t>κλπ). </a:t>
            </a:r>
            <a:r>
              <a:rPr lang="el-GR" sz="2000" dirty="0"/>
              <a:t>Οι διαφορετικές κατηγορίες φαρμάκων επηρεάζουν τον πόνο με διαφορετικούς μηχανισμούς και οι συνδυασμοί έχουν αποδειχθεί ότι είναι αποτελεσματικοί στην παραγωγή αναλγησίας με λιγότερες ανεπιθύμητες ενέργειες.</a:t>
            </a:r>
          </a:p>
          <a:p>
            <a:r>
              <a:rPr lang="el-GR" sz="2000" dirty="0"/>
              <a:t>Τα πιο συχνά χορηγούμενα αναλγητικά φάρμακα είναι τα </a:t>
            </a:r>
            <a:r>
              <a:rPr lang="el-GR" sz="2000" b="1" dirty="0"/>
              <a:t>αντιφλεγμονώδη μη </a:t>
            </a:r>
            <a:r>
              <a:rPr lang="el-GR" sz="2000" b="1" dirty="0" err="1"/>
              <a:t>στεροειδή</a:t>
            </a:r>
            <a:r>
              <a:rPr lang="el-GR" sz="2000" b="1" dirty="0"/>
              <a:t> (ΜΣΑΦ). </a:t>
            </a:r>
            <a:r>
              <a:rPr lang="el-GR" sz="2000" u="sng" dirty="0" err="1"/>
              <a:t>Αναστέλουν</a:t>
            </a:r>
            <a:r>
              <a:rPr lang="el-GR" sz="2000" u="sng" dirty="0"/>
              <a:t> τις </a:t>
            </a:r>
            <a:r>
              <a:rPr lang="el-GR" sz="2000" u="sng" dirty="0" err="1"/>
              <a:t>προσταγλανδίνες</a:t>
            </a:r>
            <a:r>
              <a:rPr lang="el-GR" sz="2000" dirty="0"/>
              <a:t> που εκλύονται στην περιφέρεια σε κάθε φλεγμονώδες ερέθισμα, και ερεθίζουν τους διαύλους του πόνου TRPV1 αλλά επηρεάζουν και την </a:t>
            </a:r>
            <a:r>
              <a:rPr lang="el-GR" sz="2000" dirty="0" err="1"/>
              <a:t>νευρωνική</a:t>
            </a:r>
            <a:r>
              <a:rPr lang="el-GR" sz="2000" dirty="0"/>
              <a:t> μετάδοση.</a:t>
            </a:r>
          </a:p>
          <a:p>
            <a:pPr>
              <a:buFont typeface="Wingdings" panose="05000000000000000000" pitchFamily="2" charset="2"/>
              <a:buChar char="ü"/>
            </a:pPr>
            <a:r>
              <a:rPr lang="el-GR" sz="2000" dirty="0"/>
              <a:t>Τα </a:t>
            </a:r>
            <a:r>
              <a:rPr lang="el-GR" sz="2000" b="1" dirty="0"/>
              <a:t>μη όξινα </a:t>
            </a:r>
            <a:r>
              <a:rPr lang="el-GR" sz="2000" dirty="0"/>
              <a:t>και λιποδιαλυτά μη ΜΣΑΦ, όπως η </a:t>
            </a:r>
            <a:r>
              <a:rPr lang="el-GR" sz="2000" dirty="0" err="1"/>
              <a:t>Σελεκοξίμπη</a:t>
            </a:r>
            <a:r>
              <a:rPr lang="el-GR" sz="2000" dirty="0"/>
              <a:t> και άλλα, διέρχονται ευκολότερα των </a:t>
            </a:r>
            <a:r>
              <a:rPr lang="el-GR" sz="2000" dirty="0" err="1"/>
              <a:t>αιματοεγκεφαλικό</a:t>
            </a:r>
            <a:r>
              <a:rPr lang="el-GR" sz="2000" dirty="0"/>
              <a:t> φραγμό και εισέρχονται στο εγκεφαλονωτιαίο υγρό, δημιουργούν επίπεδα στο ΚΝΣ και θεωρούνται πιο αποτελεσματικά από τα όξινα για την αντιμετώπιση του πόνου στο ΚΝΣ. Αντίθετα </a:t>
            </a:r>
            <a:r>
              <a:rPr lang="el-GR" sz="2000" b="1" dirty="0"/>
              <a:t>τα όξινα </a:t>
            </a:r>
            <a:r>
              <a:rPr lang="el-GR" sz="2000" dirty="0"/>
              <a:t>μη ΜΣΑΦ είναι πιο αποτελεσματικά στην περιφέρεια που δημιουργείται ο πόνος από το φλεγμονώδες ερέθισμα.</a:t>
            </a:r>
          </a:p>
        </p:txBody>
      </p:sp>
      <p:pic>
        <p:nvPicPr>
          <p:cNvPr id="4" name="Εικόνα 3">
            <a:extLst>
              <a:ext uri="{FF2B5EF4-FFF2-40B4-BE49-F238E27FC236}">
                <a16:creationId xmlns:a16="http://schemas.microsoft.com/office/drawing/2014/main" id="{6FD97383-6F62-4FF3-BBC4-DAD4810746B2}"/>
              </a:ext>
            </a:extLst>
          </p:cNvPr>
          <p:cNvPicPr>
            <a:picLocks noChangeAspect="1"/>
          </p:cNvPicPr>
          <p:nvPr/>
        </p:nvPicPr>
        <p:blipFill>
          <a:blip r:embed="rId2"/>
          <a:stretch>
            <a:fillRect/>
          </a:stretch>
        </p:blipFill>
        <p:spPr>
          <a:xfrm>
            <a:off x="302980" y="2849784"/>
            <a:ext cx="2762250" cy="1657350"/>
          </a:xfrm>
          <a:prstGeom prst="rect">
            <a:avLst/>
          </a:prstGeom>
        </p:spPr>
      </p:pic>
      <p:pic>
        <p:nvPicPr>
          <p:cNvPr id="5" name="Εικόνα 4">
            <a:extLst>
              <a:ext uri="{FF2B5EF4-FFF2-40B4-BE49-F238E27FC236}">
                <a16:creationId xmlns:a16="http://schemas.microsoft.com/office/drawing/2014/main" id="{836CDDDD-F18C-4940-AF90-6E4E07977A2B}"/>
              </a:ext>
            </a:extLst>
          </p:cNvPr>
          <p:cNvPicPr>
            <a:picLocks noChangeAspect="1"/>
          </p:cNvPicPr>
          <p:nvPr/>
        </p:nvPicPr>
        <p:blipFill>
          <a:blip r:embed="rId3"/>
          <a:stretch>
            <a:fillRect/>
          </a:stretch>
        </p:blipFill>
        <p:spPr>
          <a:xfrm>
            <a:off x="316232" y="4622676"/>
            <a:ext cx="2143125" cy="2143125"/>
          </a:xfrm>
          <a:prstGeom prst="rect">
            <a:avLst/>
          </a:prstGeom>
        </p:spPr>
      </p:pic>
    </p:spTree>
    <p:extLst>
      <p:ext uri="{BB962C8B-B14F-4D97-AF65-F5344CB8AC3E}">
        <p14:creationId xmlns:p14="http://schemas.microsoft.com/office/powerpoint/2010/main" val="3035032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3465B7-2B63-4648-A8CF-49D85E04E6FC}"/>
              </a:ext>
            </a:extLst>
          </p:cNvPr>
          <p:cNvSpPr>
            <a:spLocks noGrp="1"/>
          </p:cNvSpPr>
          <p:nvPr>
            <p:ph type="title"/>
          </p:nvPr>
        </p:nvSpPr>
        <p:spPr>
          <a:xfrm>
            <a:off x="944217" y="98360"/>
            <a:ext cx="10515600" cy="602284"/>
          </a:xfrm>
        </p:spPr>
        <p:txBody>
          <a:bodyPr>
            <a:normAutofit/>
          </a:bodyPr>
          <a:lstStyle/>
          <a:p>
            <a:pPr algn="ctr"/>
            <a:r>
              <a:rPr lang="el-GR" sz="3200" dirty="0"/>
              <a:t>Κλίμακα </a:t>
            </a:r>
            <a:r>
              <a:rPr lang="el-GR" sz="3200" dirty="0" err="1"/>
              <a:t>οπιοειδών</a:t>
            </a:r>
            <a:r>
              <a:rPr lang="el-GR" sz="3200" dirty="0"/>
              <a:t> του </a:t>
            </a:r>
            <a:r>
              <a:rPr lang="en-US" sz="3200" dirty="0"/>
              <a:t>WHO</a:t>
            </a:r>
            <a:endParaRPr lang="el-GR" sz="3200" dirty="0"/>
          </a:p>
        </p:txBody>
      </p:sp>
      <p:pic>
        <p:nvPicPr>
          <p:cNvPr id="4" name="Θέση περιεχομένου 3">
            <a:extLst>
              <a:ext uri="{FF2B5EF4-FFF2-40B4-BE49-F238E27FC236}">
                <a16:creationId xmlns:a16="http://schemas.microsoft.com/office/drawing/2014/main" id="{55CB57B6-EC70-4106-ABEF-E3913CF248A5}"/>
              </a:ext>
            </a:extLst>
          </p:cNvPr>
          <p:cNvPicPr>
            <a:picLocks noGrp="1" noChangeAspect="1"/>
          </p:cNvPicPr>
          <p:nvPr>
            <p:ph idx="1"/>
          </p:nvPr>
        </p:nvPicPr>
        <p:blipFill>
          <a:blip r:embed="rId2"/>
          <a:stretch>
            <a:fillRect/>
          </a:stretch>
        </p:blipFill>
        <p:spPr>
          <a:xfrm>
            <a:off x="1" y="1442677"/>
            <a:ext cx="3998132" cy="2678749"/>
          </a:xfrm>
          <a:prstGeom prst="rect">
            <a:avLst/>
          </a:prstGeom>
        </p:spPr>
      </p:pic>
      <p:sp>
        <p:nvSpPr>
          <p:cNvPr id="6" name="TextBox 5">
            <a:extLst>
              <a:ext uri="{FF2B5EF4-FFF2-40B4-BE49-F238E27FC236}">
                <a16:creationId xmlns:a16="http://schemas.microsoft.com/office/drawing/2014/main" id="{E5F87CB5-D510-4561-A056-E1FDE96001CB}"/>
              </a:ext>
            </a:extLst>
          </p:cNvPr>
          <p:cNvSpPr txBox="1"/>
          <p:nvPr/>
        </p:nvSpPr>
        <p:spPr>
          <a:xfrm>
            <a:off x="4046601" y="1238451"/>
            <a:ext cx="6098344"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Calibri" panose="020F0502020204030204"/>
                <a:ea typeface="+mn-ea"/>
                <a:cs typeface="+mn-cs"/>
              </a:rPr>
              <a:t>Ομάδα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Ασθενείς με άλγος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χαμηλής έως μέτριας έντασης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πρέπει να λάβουν: Ένα μη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οπιοειδές</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αναλγητικό, όπως 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παρακεταμόλη</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ή ένα μη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στεροειδές</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αντιφλεγμονώδες φάρμακο (ΜΣΑΦ).</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Eπικουρικά</a:t>
            </a: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φάρμακα, εάν υπάρχει ένδειξη.</a:t>
            </a:r>
          </a:p>
        </p:txBody>
      </p:sp>
      <p:sp>
        <p:nvSpPr>
          <p:cNvPr id="8" name="TextBox 7">
            <a:extLst>
              <a:ext uri="{FF2B5EF4-FFF2-40B4-BE49-F238E27FC236}">
                <a16:creationId xmlns:a16="http://schemas.microsoft.com/office/drawing/2014/main" id="{664E4560-9DB9-4F47-B8F0-F9555847E081}"/>
              </a:ext>
            </a:extLst>
          </p:cNvPr>
          <p:cNvSpPr txBox="1"/>
          <p:nvPr/>
        </p:nvSpPr>
        <p:spPr>
          <a:xfrm>
            <a:off x="4046601" y="2588785"/>
            <a:ext cx="6096000" cy="23391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Calibri" panose="020F0502020204030204"/>
                <a:ea typeface="+mn-ea"/>
                <a:cs typeface="+mn-cs"/>
              </a:rPr>
              <a:t>Ομάδα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Ασθενείς  με άλγος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μέτριας έως υψηλής έντασης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(ή ασθενείς της ομάδας 1, στους  οποίους δεν επετεύχθη επαρκής αναλγησία) πρέπει να λάβουν: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Ένα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οπιοειδές</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κοινώς χρησιμοποιούμενο για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μέτριο πόνο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(συνήθως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κωδεΐνη</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ή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τραμαδόλη</a:t>
            </a: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Ένα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μη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οπιοειδές</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αναλγητικό  όπως 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παρακεταμόλη</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ή ένα μη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στεροειδές</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αντιφλεγμονώδες   φάρμακο (ΜΣΑΦ).</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Eπικουρικά</a:t>
            </a: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φάρμακα, εάν υπάρχει ένδειξη.</a:t>
            </a:r>
          </a:p>
        </p:txBody>
      </p:sp>
      <p:sp>
        <p:nvSpPr>
          <p:cNvPr id="10" name="TextBox 9">
            <a:extLst>
              <a:ext uri="{FF2B5EF4-FFF2-40B4-BE49-F238E27FC236}">
                <a16:creationId xmlns:a16="http://schemas.microsoft.com/office/drawing/2014/main" id="{0367645C-DE87-49FB-9F12-F37CC078D6A1}"/>
              </a:ext>
            </a:extLst>
          </p:cNvPr>
          <p:cNvSpPr txBox="1"/>
          <p:nvPr/>
        </p:nvSpPr>
        <p:spPr>
          <a:xfrm>
            <a:off x="4046602" y="4924004"/>
            <a:ext cx="6095999"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Calibri" panose="020F0502020204030204"/>
                <a:ea typeface="+mn-ea"/>
                <a:cs typeface="+mn-cs"/>
              </a:rPr>
              <a:t>Ομάδα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Ασθενείς με άλγος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υψηλής έντασης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(ή ασθενείς της ομάδας 2, στους οποίους δεν επετεύχθη επαρκής αναλγησία) πρέπει να λάβουν: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Ένα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οπιοειδές</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κοινώς χρησιμοποιούμενο για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σοβαρό πόνο</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όπως μορφίνη,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μεθαδόνη</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ή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φαιντανύλη</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Ένα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μη </a:t>
            </a:r>
            <a:r>
              <a:rPr kumimoji="0" lang="el-GR" sz="1600" b="0" i="0" u="none" strike="noStrike" kern="1200" cap="none" spc="0" normalizeH="0" baseline="0" noProof="0" dirty="0" err="1">
                <a:ln>
                  <a:noFill/>
                </a:ln>
                <a:solidFill>
                  <a:prstClr val="black"/>
                </a:solidFill>
                <a:effectLst/>
                <a:uLnTx/>
                <a:uFillTx/>
                <a:latin typeface="Calibri" panose="020F0502020204030204"/>
                <a:ea typeface="+mn-ea"/>
                <a:cs typeface="+mn-cs"/>
              </a:rPr>
              <a:t>οπιοειδές</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αναλγητικό σε ορισμένες περιπτώσεις.</a:t>
            </a:r>
          </a:p>
        </p:txBody>
      </p:sp>
      <p:sp>
        <p:nvSpPr>
          <p:cNvPr id="12" name="TextBox 11">
            <a:extLst>
              <a:ext uri="{FF2B5EF4-FFF2-40B4-BE49-F238E27FC236}">
                <a16:creationId xmlns:a16="http://schemas.microsoft.com/office/drawing/2014/main" id="{2FF9B00F-6EDC-4825-88EA-2424DCE1E815}"/>
              </a:ext>
            </a:extLst>
          </p:cNvPr>
          <p:cNvSpPr txBox="1"/>
          <p:nvPr/>
        </p:nvSpPr>
        <p:spPr>
          <a:xfrm>
            <a:off x="683997" y="4888838"/>
            <a:ext cx="179191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libri" panose="020F0502020204030204"/>
                <a:ea typeface="+mn-ea"/>
                <a:cs typeface="+mn-cs"/>
              </a:rPr>
              <a:t>    Επικουρικά Φάρμακα: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Αντικαταθλιπτικά</a:t>
            </a:r>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Αντιεπιληπτικά</a:t>
            </a:r>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Τοπικά </a:t>
            </a: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αναισθητικά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l-GR" sz="1200" dirty="0" err="1">
                <a:solidFill>
                  <a:prstClr val="black"/>
                </a:solidFill>
                <a:latin typeface="Calibri" panose="020F0502020204030204"/>
              </a:rPr>
              <a:t>Κ</a:t>
            </a:r>
            <a:r>
              <a:rPr kumimoji="0" lang="el-G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λονιδίνη</a:t>
            </a:r>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    NMDA ανταγωνιστές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l-GR" sz="1200" dirty="0" err="1">
                <a:solidFill>
                  <a:prstClr val="black"/>
                </a:solidFill>
                <a:latin typeface="Calibri" panose="020F0502020204030204"/>
              </a:rPr>
              <a:t>Κ</a:t>
            </a:r>
            <a:r>
              <a:rPr kumimoji="0" lang="el-G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ορτικοστεροειδή</a:t>
            </a:r>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569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93882F5-B742-438E-84BD-A68734CB59D6}"/>
              </a:ext>
            </a:extLst>
          </p:cNvPr>
          <p:cNvSpPr>
            <a:spLocks noGrp="1"/>
          </p:cNvSpPr>
          <p:nvPr>
            <p:ph type="title"/>
          </p:nvPr>
        </p:nvSpPr>
        <p:spPr>
          <a:xfrm>
            <a:off x="466722" y="586855"/>
            <a:ext cx="3201366" cy="2690917"/>
          </a:xfrm>
        </p:spPr>
        <p:txBody>
          <a:bodyPr anchor="b">
            <a:normAutofit/>
          </a:bodyPr>
          <a:lstStyle/>
          <a:p>
            <a:pPr algn="r"/>
            <a:r>
              <a:rPr lang="el-GR" sz="4000" dirty="0">
                <a:solidFill>
                  <a:srgbClr val="FFFFFF"/>
                </a:solidFill>
              </a:rPr>
              <a:t>Υποδοχείς των αισθητικών ινών</a:t>
            </a:r>
          </a:p>
        </p:txBody>
      </p:sp>
      <p:sp>
        <p:nvSpPr>
          <p:cNvPr id="3" name="Θέση περιεχομένου 2">
            <a:extLst>
              <a:ext uri="{FF2B5EF4-FFF2-40B4-BE49-F238E27FC236}">
                <a16:creationId xmlns:a16="http://schemas.microsoft.com/office/drawing/2014/main" id="{F48A6A0E-452A-4E59-8958-D76C02F9A059}"/>
              </a:ext>
            </a:extLst>
          </p:cNvPr>
          <p:cNvSpPr>
            <a:spLocks noGrp="1"/>
          </p:cNvSpPr>
          <p:nvPr>
            <p:ph idx="1"/>
          </p:nvPr>
        </p:nvSpPr>
        <p:spPr>
          <a:xfrm>
            <a:off x="4664765" y="145774"/>
            <a:ext cx="7060513" cy="6573078"/>
          </a:xfrm>
        </p:spPr>
        <p:txBody>
          <a:bodyPr anchor="ctr">
            <a:noAutofit/>
          </a:bodyPr>
          <a:lstStyle/>
          <a:p>
            <a:pPr marL="0" indent="0">
              <a:buNone/>
            </a:pPr>
            <a:r>
              <a:rPr lang="el-GR" sz="2200" dirty="0"/>
              <a:t>      Οι αισθητικές ίνες καταλήγουν στο δέρμα, στην επιδερμίδα και στο χόριο.  Φέρουν τους κατάλληλους </a:t>
            </a:r>
            <a:r>
              <a:rPr lang="el-GR" sz="2200" b="1" dirty="0"/>
              <a:t>υποδοχείς-οργανίδια</a:t>
            </a:r>
            <a:r>
              <a:rPr lang="el-GR" sz="2200" dirty="0"/>
              <a:t>, που μπορούν να εξυπηρετούν και δύο διαφορετικές αισθήσεις, όπως: </a:t>
            </a:r>
          </a:p>
          <a:p>
            <a:r>
              <a:rPr lang="el-GR" sz="2200" dirty="0"/>
              <a:t> Τα </a:t>
            </a:r>
            <a:r>
              <a:rPr lang="el-GR" sz="2200" u="sng" dirty="0"/>
              <a:t>σωμάτια του </a:t>
            </a:r>
            <a:r>
              <a:rPr lang="el-GR" sz="2200" u="sng" dirty="0" err="1"/>
              <a:t>Meissner</a:t>
            </a:r>
            <a:r>
              <a:rPr lang="el-GR" sz="2200" dirty="0"/>
              <a:t>, που ελέγχουν την αφή και τις χαμηλής συχνότητας δονήσεις. </a:t>
            </a:r>
          </a:p>
          <a:p>
            <a:r>
              <a:rPr lang="el-GR" sz="2200" dirty="0"/>
              <a:t> Οι </a:t>
            </a:r>
            <a:r>
              <a:rPr lang="el-GR" sz="2200" u="sng" dirty="0"/>
              <a:t>δίσκοι του </a:t>
            </a:r>
            <a:r>
              <a:rPr lang="el-GR" sz="2200" u="sng" dirty="0" err="1"/>
              <a:t>Merkel</a:t>
            </a:r>
            <a:r>
              <a:rPr lang="el-GR" sz="2200" dirty="0"/>
              <a:t>, που ελέγχουν την </a:t>
            </a:r>
            <a:r>
              <a:rPr lang="el-GR" sz="2200" dirty="0" smtClean="0"/>
              <a:t>αφή </a:t>
            </a:r>
            <a:r>
              <a:rPr lang="el-GR" sz="2200" dirty="0"/>
              <a:t>και </a:t>
            </a:r>
            <a:r>
              <a:rPr lang="el-GR" sz="2200" dirty="0" smtClean="0"/>
              <a:t>την</a:t>
            </a:r>
            <a:r>
              <a:rPr lang="en-US" sz="2200" dirty="0" smtClean="0"/>
              <a:t> </a:t>
            </a:r>
            <a:r>
              <a:rPr lang="el-GR" sz="2200" dirty="0" smtClean="0"/>
              <a:t>πίεση</a:t>
            </a:r>
            <a:r>
              <a:rPr lang="el-GR" sz="2200" dirty="0"/>
              <a:t>.</a:t>
            </a:r>
          </a:p>
          <a:p>
            <a:r>
              <a:rPr lang="el-GR" sz="2200" dirty="0"/>
              <a:t> Τα </a:t>
            </a:r>
            <a:r>
              <a:rPr lang="el-GR" sz="2200" u="sng" dirty="0"/>
              <a:t>σωμάτια του </a:t>
            </a:r>
            <a:r>
              <a:rPr lang="el-GR" sz="2200" u="sng" dirty="0" err="1"/>
              <a:t>Paccini</a:t>
            </a:r>
            <a:r>
              <a:rPr lang="el-GR" sz="2200" dirty="0"/>
              <a:t>, που ελέγχουν την αφή και τις δονήσεις (υψηλές συχνότητες). </a:t>
            </a:r>
          </a:p>
          <a:p>
            <a:r>
              <a:rPr lang="el-GR" sz="2200" dirty="0"/>
              <a:t> Οι </a:t>
            </a:r>
            <a:r>
              <a:rPr lang="el-GR" sz="2200" u="sng" dirty="0"/>
              <a:t>δίαυλοι TRPV1</a:t>
            </a:r>
            <a:r>
              <a:rPr lang="el-GR" sz="2200" dirty="0"/>
              <a:t>, στις ελεύθερες απολήξεις των ινών C και </a:t>
            </a:r>
            <a:r>
              <a:rPr lang="el-GR" sz="2200" dirty="0" err="1"/>
              <a:t>Αδ</a:t>
            </a:r>
            <a:r>
              <a:rPr lang="el-GR" sz="2200" dirty="0"/>
              <a:t>, που ελέγχουν τον πόνο και την θερμοκρασία. </a:t>
            </a:r>
          </a:p>
          <a:p>
            <a:r>
              <a:rPr lang="el-GR" sz="2200" dirty="0"/>
              <a:t> Οι </a:t>
            </a:r>
            <a:r>
              <a:rPr lang="el-GR" sz="2200" u="sng" dirty="0"/>
              <a:t>κορύνες του </a:t>
            </a:r>
            <a:r>
              <a:rPr lang="el-GR" sz="2200" u="sng" dirty="0" err="1"/>
              <a:t>Krause</a:t>
            </a:r>
            <a:r>
              <a:rPr lang="el-GR" sz="2200" u="sng" dirty="0"/>
              <a:t>  </a:t>
            </a:r>
            <a:r>
              <a:rPr lang="el-GR" sz="2200" dirty="0"/>
              <a:t>και τα </a:t>
            </a:r>
            <a:r>
              <a:rPr lang="el-GR" sz="2200" u="sng" dirty="0"/>
              <a:t>σωμάτια του </a:t>
            </a:r>
            <a:r>
              <a:rPr lang="el-GR" sz="2200" u="sng" dirty="0" err="1"/>
              <a:t>Ruffini</a:t>
            </a:r>
            <a:r>
              <a:rPr lang="el-GR" sz="2200" dirty="0"/>
              <a:t>, είναι </a:t>
            </a:r>
            <a:r>
              <a:rPr lang="el-GR" sz="2200" dirty="0" err="1"/>
              <a:t>μηχανουποδοχείς</a:t>
            </a:r>
            <a:r>
              <a:rPr lang="el-GR" sz="2200" dirty="0"/>
              <a:t> και ελέγχουν την στερεογνωσία, την ιδιοδεκτικότητα και τις χαμηλής συχνότητας δονήσεις και </a:t>
            </a:r>
          </a:p>
          <a:p>
            <a:r>
              <a:rPr lang="el-GR" sz="2200" dirty="0"/>
              <a:t>Άλλα δευτερεύουσας σημασίας οργανίδια.</a:t>
            </a:r>
          </a:p>
        </p:txBody>
      </p:sp>
      <p:pic>
        <p:nvPicPr>
          <p:cNvPr id="4" name="Εικόνα 3">
            <a:extLst>
              <a:ext uri="{FF2B5EF4-FFF2-40B4-BE49-F238E27FC236}">
                <a16:creationId xmlns:a16="http://schemas.microsoft.com/office/drawing/2014/main" id="{CE099BCD-AD12-4A1C-9FA5-9978219F1E22}"/>
              </a:ext>
            </a:extLst>
          </p:cNvPr>
          <p:cNvPicPr>
            <a:picLocks noChangeAspect="1"/>
          </p:cNvPicPr>
          <p:nvPr/>
        </p:nvPicPr>
        <p:blipFill>
          <a:blip r:embed="rId2"/>
          <a:stretch>
            <a:fillRect/>
          </a:stretch>
        </p:blipFill>
        <p:spPr>
          <a:xfrm>
            <a:off x="0" y="3580229"/>
            <a:ext cx="4758463" cy="3298046"/>
          </a:xfrm>
          <a:prstGeom prst="rect">
            <a:avLst/>
          </a:prstGeom>
        </p:spPr>
      </p:pic>
    </p:spTree>
    <p:extLst>
      <p:ext uri="{BB962C8B-B14F-4D97-AF65-F5344CB8AC3E}">
        <p14:creationId xmlns:p14="http://schemas.microsoft.com/office/powerpoint/2010/main" val="27818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404E6D6D-8D7F-413E-A21E-FDE1D2901B49}"/>
              </a:ext>
            </a:extLst>
          </p:cNvPr>
          <p:cNvSpPr>
            <a:spLocks noGrp="1"/>
          </p:cNvSpPr>
          <p:nvPr>
            <p:ph type="title"/>
          </p:nvPr>
        </p:nvSpPr>
        <p:spPr>
          <a:xfrm>
            <a:off x="527187" y="45363"/>
            <a:ext cx="3201366" cy="2328623"/>
          </a:xfrm>
        </p:spPr>
        <p:txBody>
          <a:bodyPr anchor="b">
            <a:normAutofit/>
          </a:bodyPr>
          <a:lstStyle/>
          <a:p>
            <a:pPr algn="r"/>
            <a:r>
              <a:rPr lang="el-GR" sz="4000" dirty="0">
                <a:solidFill>
                  <a:srgbClr val="FFFFFF"/>
                </a:solidFill>
              </a:rPr>
              <a:t>Προσαγωγές (</a:t>
            </a:r>
            <a:r>
              <a:rPr lang="en-US" sz="4000" dirty="0">
                <a:solidFill>
                  <a:srgbClr val="FFFFFF"/>
                </a:solidFill>
              </a:rPr>
              <a:t>afferent) </a:t>
            </a:r>
            <a:r>
              <a:rPr lang="el-GR" sz="4000" dirty="0">
                <a:solidFill>
                  <a:srgbClr val="FFFFFF"/>
                </a:solidFill>
              </a:rPr>
              <a:t>νευρικές ίνες</a:t>
            </a:r>
          </a:p>
        </p:txBody>
      </p:sp>
      <p:sp>
        <p:nvSpPr>
          <p:cNvPr id="3" name="Θέση περιεχομένου 2">
            <a:extLst>
              <a:ext uri="{FF2B5EF4-FFF2-40B4-BE49-F238E27FC236}">
                <a16:creationId xmlns:a16="http://schemas.microsoft.com/office/drawing/2014/main" id="{3FC4FF0E-EF18-4071-B03D-19E6A9CA6180}"/>
              </a:ext>
            </a:extLst>
          </p:cNvPr>
          <p:cNvSpPr>
            <a:spLocks noGrp="1"/>
          </p:cNvSpPr>
          <p:nvPr>
            <p:ph idx="1"/>
          </p:nvPr>
        </p:nvSpPr>
        <p:spPr>
          <a:xfrm>
            <a:off x="4367695" y="10138"/>
            <a:ext cx="7532757" cy="6837724"/>
          </a:xfrm>
        </p:spPr>
        <p:txBody>
          <a:bodyPr anchor="ctr">
            <a:normAutofit/>
          </a:bodyPr>
          <a:lstStyle/>
          <a:p>
            <a:pPr marL="0" indent="0">
              <a:buNone/>
            </a:pPr>
            <a:r>
              <a:rPr lang="el-GR" sz="2000" dirty="0"/>
              <a:t>   Τα ερεθίσματα που δέχονται τα οργανίδια-υποδοχείς οδεύουν προς τον Νωτιαίο Μυελό (ΝΜ) διαμέσου τεσσάρων ειδών </a:t>
            </a:r>
            <a:r>
              <a:rPr lang="el-GR" sz="2000" b="1" dirty="0"/>
              <a:t>προσαγωγών (</a:t>
            </a:r>
            <a:r>
              <a:rPr lang="el-GR" sz="2000" b="1" dirty="0" err="1"/>
              <a:t>afferent</a:t>
            </a:r>
            <a:r>
              <a:rPr lang="el-GR" sz="2000" b="1" dirty="0"/>
              <a:t>) νευρικών ινών:</a:t>
            </a:r>
          </a:p>
          <a:p>
            <a:r>
              <a:rPr lang="el-GR" sz="2000" dirty="0"/>
              <a:t>  </a:t>
            </a:r>
            <a:r>
              <a:rPr lang="el-GR" sz="2000" b="1" dirty="0" err="1"/>
              <a:t>Εμμύελες</a:t>
            </a:r>
            <a:r>
              <a:rPr lang="el-GR" sz="2000" b="1" dirty="0"/>
              <a:t> ίνες </a:t>
            </a:r>
            <a:r>
              <a:rPr lang="el-GR" sz="2000" b="1" dirty="0" err="1"/>
              <a:t>Αα</a:t>
            </a:r>
            <a:r>
              <a:rPr lang="el-GR" sz="2000" dirty="0"/>
              <a:t>. Ίνες με ταχύτητα μεταγωγής σήματος 80-120 </a:t>
            </a:r>
            <a:r>
              <a:rPr lang="el-GR" sz="2000" dirty="0" smtClean="0"/>
              <a:t>m</a:t>
            </a:r>
            <a:r>
              <a:rPr lang="en-US" sz="2000" dirty="0" smtClean="0"/>
              <a:t>/</a:t>
            </a:r>
            <a:r>
              <a:rPr lang="el-GR" sz="2000" dirty="0" err="1" smtClean="0"/>
              <a:t>sec</a:t>
            </a:r>
            <a:r>
              <a:rPr lang="el-GR" sz="2000" dirty="0"/>
              <a:t>, διαμέτρου 1</a:t>
            </a:r>
            <a:r>
              <a:rPr lang="en-US" sz="2000" dirty="0"/>
              <a:t>0</a:t>
            </a:r>
            <a:r>
              <a:rPr lang="el-GR" sz="2000" dirty="0"/>
              <a:t>-20 </a:t>
            </a:r>
            <a:r>
              <a:rPr lang="el-GR" sz="2000" dirty="0" err="1"/>
              <a:t>μm</a:t>
            </a:r>
            <a:r>
              <a:rPr lang="el-GR" sz="2000" dirty="0"/>
              <a:t>, μεταφέρουν την ιδιοδεκτικότητα από τους </a:t>
            </a:r>
            <a:r>
              <a:rPr lang="el-GR" sz="2000" dirty="0" err="1"/>
              <a:t>μύς</a:t>
            </a:r>
            <a:r>
              <a:rPr lang="el-GR" sz="2000" dirty="0"/>
              <a:t>. </a:t>
            </a:r>
          </a:p>
          <a:p>
            <a:r>
              <a:rPr lang="el-GR" sz="2000" dirty="0"/>
              <a:t>  </a:t>
            </a:r>
            <a:r>
              <a:rPr lang="el-GR" sz="2000" b="1" dirty="0" err="1"/>
              <a:t>Εμμύελες</a:t>
            </a:r>
            <a:r>
              <a:rPr lang="el-GR" sz="2000" b="1" dirty="0"/>
              <a:t> ίνες </a:t>
            </a:r>
            <a:r>
              <a:rPr lang="el-GR" sz="2000" b="1" dirty="0" err="1"/>
              <a:t>Αβ</a:t>
            </a:r>
            <a:r>
              <a:rPr lang="el-GR" sz="2000" dirty="0"/>
              <a:t>. Ίνες με ταχύτητα 35-75 </a:t>
            </a:r>
            <a:r>
              <a:rPr lang="el-GR" sz="2000" dirty="0" smtClean="0"/>
              <a:t>m</a:t>
            </a:r>
            <a:r>
              <a:rPr lang="en-US" sz="2000" dirty="0" smtClean="0"/>
              <a:t>/</a:t>
            </a:r>
            <a:r>
              <a:rPr lang="el-GR" sz="2000" dirty="0" err="1" smtClean="0"/>
              <a:t>sec</a:t>
            </a:r>
            <a:r>
              <a:rPr lang="el-GR" sz="2000" dirty="0" smtClean="0"/>
              <a:t> </a:t>
            </a:r>
            <a:r>
              <a:rPr lang="el-GR" sz="2000" dirty="0"/>
              <a:t>και διαμέτρου </a:t>
            </a:r>
            <a:r>
              <a:rPr lang="en-US" sz="2000" dirty="0"/>
              <a:t>5</a:t>
            </a:r>
            <a:r>
              <a:rPr lang="el-GR" sz="2000" dirty="0"/>
              <a:t>-12 </a:t>
            </a:r>
            <a:r>
              <a:rPr lang="el-GR" sz="2000" dirty="0" err="1"/>
              <a:t>μm</a:t>
            </a:r>
            <a:r>
              <a:rPr lang="el-GR" sz="2000" dirty="0"/>
              <a:t>, μεταφέρουν τα ερεθίσματα των </a:t>
            </a:r>
            <a:r>
              <a:rPr lang="el-GR" sz="2000" dirty="0" err="1"/>
              <a:t>μηχανοαισθητήρων</a:t>
            </a:r>
            <a:r>
              <a:rPr lang="el-GR" sz="2000" dirty="0"/>
              <a:t>. </a:t>
            </a:r>
          </a:p>
          <a:p>
            <a:r>
              <a:rPr lang="el-GR" sz="2000" dirty="0"/>
              <a:t>  </a:t>
            </a:r>
            <a:r>
              <a:rPr lang="el-GR" sz="2000" b="1" dirty="0" err="1"/>
              <a:t>Εμμύελες</a:t>
            </a:r>
            <a:r>
              <a:rPr lang="el-GR" sz="2000" b="1" dirty="0"/>
              <a:t> ίνες </a:t>
            </a:r>
            <a:r>
              <a:rPr lang="el-GR" sz="2000" b="1" dirty="0" err="1"/>
              <a:t>Αδ</a:t>
            </a:r>
            <a:r>
              <a:rPr lang="el-GR" sz="2000" dirty="0"/>
              <a:t>. Ίνες με ταχύτητα 5-30 </a:t>
            </a:r>
            <a:r>
              <a:rPr lang="el-GR" sz="2000" dirty="0" smtClean="0"/>
              <a:t>m</a:t>
            </a:r>
            <a:r>
              <a:rPr lang="en-US" sz="2000" dirty="0" smtClean="0"/>
              <a:t>/</a:t>
            </a:r>
            <a:r>
              <a:rPr lang="el-GR" sz="2000" dirty="0" err="1" smtClean="0"/>
              <a:t>sec</a:t>
            </a:r>
            <a:r>
              <a:rPr lang="el-GR" sz="2000" dirty="0" smtClean="0"/>
              <a:t> </a:t>
            </a:r>
            <a:r>
              <a:rPr lang="el-GR" sz="2000" dirty="0"/>
              <a:t>και διαμέτρου 1-5 </a:t>
            </a:r>
            <a:r>
              <a:rPr lang="el-GR" sz="2000" dirty="0" err="1"/>
              <a:t>μm</a:t>
            </a:r>
            <a:r>
              <a:rPr lang="el-GR" sz="2000" dirty="0"/>
              <a:t>, μεταφέρουν τα ερεθίσματα του </a:t>
            </a:r>
            <a:r>
              <a:rPr lang="el-GR" sz="2000" u="sng" dirty="0"/>
              <a:t>οξέος εστιασμένου πόνου </a:t>
            </a:r>
            <a:r>
              <a:rPr lang="el-GR" sz="2000" dirty="0"/>
              <a:t>και της θερμοκρασίας  </a:t>
            </a:r>
          </a:p>
          <a:p>
            <a:r>
              <a:rPr lang="el-GR" sz="2000" dirty="0"/>
              <a:t>  </a:t>
            </a:r>
            <a:r>
              <a:rPr lang="el-GR" sz="2000" b="1" dirty="0" err="1"/>
              <a:t>Αμμύελες</a:t>
            </a:r>
            <a:r>
              <a:rPr lang="el-GR" sz="2000" b="1" dirty="0"/>
              <a:t> ίνες C</a:t>
            </a:r>
            <a:r>
              <a:rPr lang="el-GR" sz="2000" dirty="0"/>
              <a:t>. Ίνες με ταχύτητα 0,5-2 </a:t>
            </a:r>
            <a:r>
              <a:rPr lang="el-GR" sz="2000" dirty="0" smtClean="0"/>
              <a:t>m</a:t>
            </a:r>
            <a:r>
              <a:rPr lang="en-US" sz="2000" dirty="0" smtClean="0"/>
              <a:t>/</a:t>
            </a:r>
            <a:r>
              <a:rPr lang="el-GR" sz="2000" dirty="0" err="1" smtClean="0"/>
              <a:t>sec</a:t>
            </a:r>
            <a:r>
              <a:rPr lang="el-GR" sz="2000" dirty="0" smtClean="0"/>
              <a:t> </a:t>
            </a:r>
            <a:r>
              <a:rPr lang="el-GR" sz="2000" dirty="0"/>
              <a:t>και διαμέτρου 0,2-</a:t>
            </a:r>
            <a:r>
              <a:rPr lang="en-US" sz="2000" dirty="0"/>
              <a:t>2</a:t>
            </a:r>
            <a:r>
              <a:rPr lang="el-GR" sz="2000" dirty="0"/>
              <a:t> </a:t>
            </a:r>
            <a:r>
              <a:rPr lang="el-GR" sz="2000" dirty="0" err="1"/>
              <a:t>μm</a:t>
            </a:r>
            <a:r>
              <a:rPr lang="el-GR" sz="2000" dirty="0"/>
              <a:t>, μεταφέρουν τα ερεθίσματα του </a:t>
            </a:r>
            <a:r>
              <a:rPr lang="el-GR" sz="2000" u="sng" dirty="0"/>
              <a:t>διάχυτου και βύθιου πόνου</a:t>
            </a:r>
            <a:r>
              <a:rPr lang="el-GR" sz="2000" dirty="0"/>
              <a:t>, της θερμοκρασίας και του κνησμού.</a:t>
            </a:r>
          </a:p>
          <a:p>
            <a:pPr>
              <a:buFont typeface="Wingdings" panose="05000000000000000000" pitchFamily="2" charset="2"/>
              <a:buChar char="ü"/>
            </a:pPr>
            <a:r>
              <a:rPr lang="el-GR" sz="2000" dirty="0"/>
              <a:t> Οι </a:t>
            </a:r>
            <a:r>
              <a:rPr lang="el-GR" sz="2000" dirty="0" err="1"/>
              <a:t>αμμύελες</a:t>
            </a:r>
            <a:r>
              <a:rPr lang="el-GR" sz="2000" dirty="0"/>
              <a:t> ίνες C είναι διασπαρμένες και σε πολλά εσωτερικά όργανα και αποτελούν το 70% των ινών του πόνου και φέρουν στην επιφάνειά τους διαύλους ιόντων ή ειδικών </a:t>
            </a:r>
            <a:r>
              <a:rPr lang="el-GR" sz="2000" dirty="0" err="1"/>
              <a:t>αλγοϋποδοχέων</a:t>
            </a:r>
            <a:r>
              <a:rPr lang="el-GR" sz="2000" dirty="0"/>
              <a:t>. </a:t>
            </a:r>
          </a:p>
          <a:p>
            <a:pPr>
              <a:buFont typeface="Wingdings" panose="05000000000000000000" pitchFamily="2" charset="2"/>
              <a:buChar char="ü"/>
            </a:pPr>
            <a:r>
              <a:rPr lang="el-GR" sz="2000" dirty="0"/>
              <a:t>Οι </a:t>
            </a:r>
            <a:r>
              <a:rPr lang="el-GR" sz="2000" dirty="0" err="1"/>
              <a:t>αμμύελες</a:t>
            </a:r>
            <a:r>
              <a:rPr lang="el-GR" sz="2000" dirty="0"/>
              <a:t> ίνες C του πόνου μεταφέρουν μόνο μεγάλου δυναμικού ενέργειας ερεθίσματα ενώ οι </a:t>
            </a:r>
            <a:r>
              <a:rPr lang="el-GR" sz="2000" dirty="0" err="1"/>
              <a:t>εμμύελες</a:t>
            </a:r>
            <a:r>
              <a:rPr lang="el-GR" sz="2000" dirty="0"/>
              <a:t> ίνες μπορούν να μεταφέρουν και μικρού δυναμικού ηλεκτρικά ερεθίσματα.</a:t>
            </a:r>
          </a:p>
        </p:txBody>
      </p:sp>
      <p:pic>
        <p:nvPicPr>
          <p:cNvPr id="5" name="Εικόνα 4">
            <a:extLst>
              <a:ext uri="{FF2B5EF4-FFF2-40B4-BE49-F238E27FC236}">
                <a16:creationId xmlns:a16="http://schemas.microsoft.com/office/drawing/2014/main" id="{99CE27FF-B0AE-42FD-B075-DCF22AE9B4FC}"/>
              </a:ext>
            </a:extLst>
          </p:cNvPr>
          <p:cNvPicPr>
            <a:picLocks noChangeAspect="1"/>
          </p:cNvPicPr>
          <p:nvPr/>
        </p:nvPicPr>
        <p:blipFill>
          <a:blip r:embed="rId2"/>
          <a:stretch>
            <a:fillRect/>
          </a:stretch>
        </p:blipFill>
        <p:spPr>
          <a:xfrm>
            <a:off x="0" y="3514940"/>
            <a:ext cx="4443896" cy="3332922"/>
          </a:xfrm>
          <a:prstGeom prst="rect">
            <a:avLst/>
          </a:prstGeom>
        </p:spPr>
      </p:pic>
    </p:spTree>
    <p:extLst>
      <p:ext uri="{BB962C8B-B14F-4D97-AF65-F5344CB8AC3E}">
        <p14:creationId xmlns:p14="http://schemas.microsoft.com/office/powerpoint/2010/main" val="2868294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6C6E50F-2E50-4730-932D-1CF6CA56E370}"/>
              </a:ext>
            </a:extLst>
          </p:cNvPr>
          <p:cNvSpPr>
            <a:spLocks noGrp="1"/>
          </p:cNvSpPr>
          <p:nvPr>
            <p:ph type="title"/>
          </p:nvPr>
        </p:nvSpPr>
        <p:spPr>
          <a:xfrm>
            <a:off x="466722" y="586855"/>
            <a:ext cx="3201366" cy="2023823"/>
          </a:xfrm>
        </p:spPr>
        <p:txBody>
          <a:bodyPr anchor="b">
            <a:normAutofit/>
          </a:bodyPr>
          <a:lstStyle/>
          <a:p>
            <a:pPr algn="r"/>
            <a:r>
              <a:rPr lang="el-GR" sz="4000" dirty="0">
                <a:solidFill>
                  <a:srgbClr val="FFFFFF"/>
                </a:solidFill>
              </a:rPr>
              <a:t>Δίαυλοι ιόντων</a:t>
            </a:r>
          </a:p>
        </p:txBody>
      </p:sp>
      <p:sp>
        <p:nvSpPr>
          <p:cNvPr id="3" name="Θέση περιεχομένου 2">
            <a:extLst>
              <a:ext uri="{FF2B5EF4-FFF2-40B4-BE49-F238E27FC236}">
                <a16:creationId xmlns:a16="http://schemas.microsoft.com/office/drawing/2014/main" id="{C7C3000F-4A47-4711-A435-70B33871D130}"/>
              </a:ext>
            </a:extLst>
          </p:cNvPr>
          <p:cNvSpPr>
            <a:spLocks noGrp="1"/>
          </p:cNvSpPr>
          <p:nvPr>
            <p:ph idx="1"/>
          </p:nvPr>
        </p:nvSpPr>
        <p:spPr>
          <a:xfrm>
            <a:off x="4835711" y="73021"/>
            <a:ext cx="6555347" cy="4062881"/>
          </a:xfrm>
        </p:spPr>
        <p:txBody>
          <a:bodyPr anchor="ctr">
            <a:normAutofit lnSpcReduction="10000"/>
          </a:bodyPr>
          <a:lstStyle/>
          <a:p>
            <a:pPr marL="0" indent="0">
              <a:buNone/>
            </a:pPr>
            <a:r>
              <a:rPr lang="el-GR" sz="2400" dirty="0"/>
              <a:t>    Στις </a:t>
            </a:r>
            <a:r>
              <a:rPr lang="el-GR" sz="2400" b="1" dirty="0" err="1"/>
              <a:t>αμμύελες</a:t>
            </a:r>
            <a:r>
              <a:rPr lang="el-GR" sz="2400" b="1" dirty="0"/>
              <a:t> νευρικές ίνες C </a:t>
            </a:r>
            <a:r>
              <a:rPr lang="el-GR" sz="2400" dirty="0"/>
              <a:t>του πόνου, τρία είδη διαύλων ιόντων παίζουν σημαντικό ρόλο: </a:t>
            </a:r>
          </a:p>
          <a:p>
            <a:r>
              <a:rPr lang="el-GR" sz="2400" dirty="0"/>
              <a:t>Οι </a:t>
            </a:r>
            <a:r>
              <a:rPr lang="el-GR" sz="2400" dirty="0" err="1"/>
              <a:t>θερμοευαίσθητοι</a:t>
            </a:r>
            <a:r>
              <a:rPr lang="el-GR" sz="2400" dirty="0"/>
              <a:t> μη ειδικοί δίαυλοι ιόντων (</a:t>
            </a:r>
            <a:r>
              <a:rPr lang="el-GR" sz="2400" b="1" dirty="0"/>
              <a:t>TRPV1-6</a:t>
            </a:r>
            <a:r>
              <a:rPr lang="el-GR" sz="2400" dirty="0"/>
              <a:t>, </a:t>
            </a:r>
            <a:r>
              <a:rPr lang="el-GR" sz="2400" dirty="0" err="1"/>
              <a:t>Transient</a:t>
            </a:r>
            <a:r>
              <a:rPr lang="el-GR" sz="2400" dirty="0"/>
              <a:t> </a:t>
            </a:r>
            <a:r>
              <a:rPr lang="el-GR" sz="2400" dirty="0" err="1"/>
              <a:t>Receptor</a:t>
            </a:r>
            <a:r>
              <a:rPr lang="el-GR" sz="2400" dirty="0"/>
              <a:t> </a:t>
            </a:r>
            <a:r>
              <a:rPr lang="el-GR" sz="2400" dirty="0" err="1"/>
              <a:t>Potential</a:t>
            </a:r>
            <a:r>
              <a:rPr lang="el-GR" sz="2400" dirty="0"/>
              <a:t> </a:t>
            </a:r>
            <a:r>
              <a:rPr lang="el-GR" sz="2400" dirty="0" err="1"/>
              <a:t>Vanilloid</a:t>
            </a:r>
            <a:r>
              <a:rPr lang="el-GR" sz="2400" dirty="0"/>
              <a:t>), που ελέγχουν </a:t>
            </a:r>
            <a:r>
              <a:rPr lang="el-GR" sz="2400" dirty="0" smtClean="0"/>
              <a:t>την διέλευση ιόντων </a:t>
            </a:r>
            <a:r>
              <a:rPr lang="en-US" sz="2400" dirty="0" smtClean="0"/>
              <a:t>Ca</a:t>
            </a:r>
            <a:r>
              <a:rPr lang="el-GR" sz="2400" dirty="0" smtClean="0"/>
              <a:t> και </a:t>
            </a:r>
            <a:r>
              <a:rPr lang="en-US" sz="2400" dirty="0" smtClean="0"/>
              <a:t>Na</a:t>
            </a:r>
            <a:endParaRPr lang="el-GR" sz="2400" dirty="0"/>
          </a:p>
          <a:p>
            <a:r>
              <a:rPr lang="el-GR" sz="2400" dirty="0"/>
              <a:t>Οι </a:t>
            </a:r>
            <a:r>
              <a:rPr lang="el-GR" sz="2400" dirty="0" err="1"/>
              <a:t>ηλεκτροευαίσθητοι</a:t>
            </a:r>
            <a:r>
              <a:rPr lang="el-GR" sz="2400" dirty="0"/>
              <a:t> ειδικοί δίαυλοι Νατρίου (</a:t>
            </a:r>
            <a:r>
              <a:rPr lang="el-GR" sz="2400" dirty="0" err="1"/>
              <a:t>Voltage-gated</a:t>
            </a:r>
            <a:r>
              <a:rPr lang="el-GR" sz="2400" dirty="0"/>
              <a:t> </a:t>
            </a:r>
            <a:r>
              <a:rPr lang="el-GR" sz="2400" dirty="0" err="1"/>
              <a:t>Sodium</a:t>
            </a:r>
            <a:r>
              <a:rPr lang="el-GR" sz="2400" dirty="0"/>
              <a:t> </a:t>
            </a:r>
            <a:r>
              <a:rPr lang="el-GR" sz="2400" dirty="0" err="1" smtClean="0"/>
              <a:t>Channels</a:t>
            </a:r>
            <a:r>
              <a:rPr lang="en-US" sz="2400" dirty="0" smtClean="0"/>
              <a:t>, </a:t>
            </a:r>
            <a:r>
              <a:rPr lang="en-US" sz="2400" b="1" dirty="0" smtClean="0"/>
              <a:t>VGSC</a:t>
            </a:r>
            <a:r>
              <a:rPr lang="el-GR" sz="2400" dirty="0" smtClean="0"/>
              <a:t> </a:t>
            </a:r>
            <a:r>
              <a:rPr lang="el-GR" sz="2400" dirty="0"/>
              <a:t>ή </a:t>
            </a:r>
            <a:r>
              <a:rPr lang="el-GR" sz="2400" b="1" dirty="0" err="1"/>
              <a:t>Nav</a:t>
            </a:r>
            <a:r>
              <a:rPr lang="el-GR" sz="2400" dirty="0"/>
              <a:t>) και </a:t>
            </a:r>
          </a:p>
          <a:p>
            <a:r>
              <a:rPr lang="el-GR" sz="2400" dirty="0"/>
              <a:t>Οι </a:t>
            </a:r>
            <a:r>
              <a:rPr lang="el-GR" sz="2400" dirty="0" err="1"/>
              <a:t>ηλεκτροευαίσθητοι</a:t>
            </a:r>
            <a:r>
              <a:rPr lang="el-GR" sz="2400" dirty="0"/>
              <a:t> δίαυλοι Καλίου (</a:t>
            </a:r>
            <a:r>
              <a:rPr lang="el-GR" sz="2400" dirty="0" err="1"/>
              <a:t>Voltage-gated</a:t>
            </a:r>
            <a:r>
              <a:rPr lang="el-GR" sz="2400" dirty="0"/>
              <a:t> </a:t>
            </a:r>
            <a:r>
              <a:rPr lang="el-GR" sz="2400" dirty="0" err="1"/>
              <a:t>Potassium</a:t>
            </a:r>
            <a:r>
              <a:rPr lang="el-GR" sz="2400" dirty="0"/>
              <a:t> </a:t>
            </a:r>
            <a:r>
              <a:rPr lang="el-GR" sz="2400" dirty="0" err="1" smtClean="0"/>
              <a:t>Channels</a:t>
            </a:r>
            <a:r>
              <a:rPr lang="en-US" sz="2400" dirty="0" smtClean="0"/>
              <a:t>, </a:t>
            </a:r>
            <a:r>
              <a:rPr lang="en-US" sz="2400" b="1" dirty="0" smtClean="0"/>
              <a:t>VGPC</a:t>
            </a:r>
            <a:r>
              <a:rPr lang="el-GR" sz="2400" b="1" dirty="0" smtClean="0"/>
              <a:t> </a:t>
            </a:r>
            <a:r>
              <a:rPr lang="el-GR" sz="2400" dirty="0"/>
              <a:t>ή </a:t>
            </a:r>
            <a:r>
              <a:rPr lang="el-GR" sz="2400" b="1" dirty="0" err="1"/>
              <a:t>Kv</a:t>
            </a:r>
            <a:r>
              <a:rPr lang="el-GR" sz="2400" dirty="0"/>
              <a:t>)</a:t>
            </a:r>
          </a:p>
          <a:p>
            <a:r>
              <a:rPr lang="el-GR" sz="2400" dirty="0"/>
              <a:t>Ίσως και δίαυλοι Η+ </a:t>
            </a:r>
          </a:p>
        </p:txBody>
      </p:sp>
      <p:pic>
        <p:nvPicPr>
          <p:cNvPr id="5" name="Εικόνα 4">
            <a:extLst>
              <a:ext uri="{FF2B5EF4-FFF2-40B4-BE49-F238E27FC236}">
                <a16:creationId xmlns:a16="http://schemas.microsoft.com/office/drawing/2014/main" id="{945308D7-ECB5-4012-A08B-A77EE91DCE36}"/>
              </a:ext>
            </a:extLst>
          </p:cNvPr>
          <p:cNvPicPr>
            <a:picLocks noChangeAspect="1"/>
          </p:cNvPicPr>
          <p:nvPr/>
        </p:nvPicPr>
        <p:blipFill>
          <a:blip r:embed="rId2"/>
          <a:stretch>
            <a:fillRect/>
          </a:stretch>
        </p:blipFill>
        <p:spPr>
          <a:xfrm>
            <a:off x="5740797" y="4426723"/>
            <a:ext cx="5543067" cy="2143125"/>
          </a:xfrm>
          <a:prstGeom prst="rect">
            <a:avLst/>
          </a:prstGeom>
        </p:spPr>
      </p:pic>
      <p:pic>
        <p:nvPicPr>
          <p:cNvPr id="6" name="Εικόνα 5">
            <a:extLst>
              <a:ext uri="{FF2B5EF4-FFF2-40B4-BE49-F238E27FC236}">
                <a16:creationId xmlns:a16="http://schemas.microsoft.com/office/drawing/2014/main" id="{7EC95EC0-03A8-2F5F-2231-B476C3386973}"/>
              </a:ext>
            </a:extLst>
          </p:cNvPr>
          <p:cNvPicPr>
            <a:picLocks noChangeAspect="1"/>
          </p:cNvPicPr>
          <p:nvPr/>
        </p:nvPicPr>
        <p:blipFill>
          <a:blip r:embed="rId3"/>
          <a:stretch>
            <a:fillRect/>
          </a:stretch>
        </p:blipFill>
        <p:spPr>
          <a:xfrm>
            <a:off x="0" y="2784981"/>
            <a:ext cx="4899778" cy="4062881"/>
          </a:xfrm>
          <a:prstGeom prst="rect">
            <a:avLst/>
          </a:prstGeom>
        </p:spPr>
      </p:pic>
    </p:spTree>
    <p:extLst>
      <p:ext uri="{BB962C8B-B14F-4D97-AF65-F5344CB8AC3E}">
        <p14:creationId xmlns:p14="http://schemas.microsoft.com/office/powerpoint/2010/main" val="3487242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8">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0">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Εικόνα 1">
            <a:extLst>
              <a:ext uri="{FF2B5EF4-FFF2-40B4-BE49-F238E27FC236}">
                <a16:creationId xmlns:a16="http://schemas.microsoft.com/office/drawing/2014/main" id="{1647EE5C-FE2B-43D2-B149-78C1C8D0672D}"/>
              </a:ext>
            </a:extLst>
          </p:cNvPr>
          <p:cNvPicPr>
            <a:picLocks noChangeAspect="1"/>
          </p:cNvPicPr>
          <p:nvPr/>
        </p:nvPicPr>
        <p:blipFill>
          <a:blip r:embed="rId2"/>
          <a:stretch>
            <a:fillRect/>
          </a:stretch>
        </p:blipFill>
        <p:spPr>
          <a:xfrm>
            <a:off x="1430695" y="0"/>
            <a:ext cx="9330027" cy="6857571"/>
          </a:xfrm>
          <a:prstGeom prst="rect">
            <a:avLst/>
          </a:prstGeom>
        </p:spPr>
      </p:pic>
    </p:spTree>
    <p:extLst>
      <p:ext uri="{BB962C8B-B14F-4D97-AF65-F5344CB8AC3E}">
        <p14:creationId xmlns:p14="http://schemas.microsoft.com/office/powerpoint/2010/main" val="2484193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CB674A58-E467-47EE-BE0F-4A994B92C7DD}"/>
              </a:ext>
            </a:extLst>
          </p:cNvPr>
          <p:cNvSpPr>
            <a:spLocks noGrp="1"/>
          </p:cNvSpPr>
          <p:nvPr>
            <p:ph type="title"/>
          </p:nvPr>
        </p:nvSpPr>
        <p:spPr>
          <a:xfrm>
            <a:off x="572739" y="148195"/>
            <a:ext cx="3201366" cy="1666015"/>
          </a:xfrm>
        </p:spPr>
        <p:txBody>
          <a:bodyPr anchor="b">
            <a:normAutofit fontScale="90000"/>
          </a:bodyPr>
          <a:lstStyle/>
          <a:p>
            <a:pPr algn="r"/>
            <a:r>
              <a:rPr lang="el-GR" sz="4000" dirty="0">
                <a:solidFill>
                  <a:srgbClr val="FFFFFF"/>
                </a:solidFill>
              </a:rPr>
              <a:t>Επεξεργασία των ερεθισμάτων</a:t>
            </a:r>
          </a:p>
        </p:txBody>
      </p:sp>
      <p:sp>
        <p:nvSpPr>
          <p:cNvPr id="3" name="Θέση περιεχομένου 2">
            <a:extLst>
              <a:ext uri="{FF2B5EF4-FFF2-40B4-BE49-F238E27FC236}">
                <a16:creationId xmlns:a16="http://schemas.microsoft.com/office/drawing/2014/main" id="{8BB15884-DCCC-4B55-BA28-322180565728}"/>
              </a:ext>
            </a:extLst>
          </p:cNvPr>
          <p:cNvSpPr>
            <a:spLocks noGrp="1"/>
          </p:cNvSpPr>
          <p:nvPr>
            <p:ph idx="1"/>
          </p:nvPr>
        </p:nvSpPr>
        <p:spPr>
          <a:xfrm>
            <a:off x="4810259" y="649480"/>
            <a:ext cx="6555347" cy="5546047"/>
          </a:xfrm>
        </p:spPr>
        <p:txBody>
          <a:bodyPr anchor="ctr">
            <a:normAutofit/>
          </a:bodyPr>
          <a:lstStyle/>
          <a:p>
            <a:pPr marL="0" indent="0">
              <a:buNone/>
            </a:pPr>
            <a:r>
              <a:rPr lang="el-GR" sz="2200" dirty="0"/>
              <a:t>    Η μεταβίβαση των ερεθισμάτων της περιφέρειας στον εγκέφαλο και η αντίδρασή του στα ερεθίσματα </a:t>
            </a:r>
            <a:r>
              <a:rPr lang="el-GR" sz="2200" u="sng" dirty="0"/>
              <a:t>διεξάγεται σε 4 στάδια: </a:t>
            </a:r>
          </a:p>
          <a:p>
            <a:r>
              <a:rPr lang="el-GR" sz="2200" b="1" dirty="0"/>
              <a:t>Μετατροπή (</a:t>
            </a:r>
            <a:r>
              <a:rPr lang="el-GR" sz="2200" b="1" dirty="0" err="1"/>
              <a:t>transduction</a:t>
            </a:r>
            <a:r>
              <a:rPr lang="el-GR" sz="2200" b="1" dirty="0"/>
              <a:t>) </a:t>
            </a:r>
            <a:r>
              <a:rPr lang="el-GR" sz="2200" dirty="0"/>
              <a:t>των διαφόρων ερεθισμάτων σε ηλεκτρικά δυναμικά ενέργειας. </a:t>
            </a:r>
          </a:p>
          <a:p>
            <a:r>
              <a:rPr lang="el-GR" sz="2200" b="1" dirty="0"/>
              <a:t>Μεταβίβαση (</a:t>
            </a:r>
            <a:r>
              <a:rPr lang="el-GR" sz="2200" b="1" dirty="0" err="1"/>
              <a:t>transmission</a:t>
            </a:r>
            <a:r>
              <a:rPr lang="el-GR" sz="2200" b="1" dirty="0"/>
              <a:t>) </a:t>
            </a:r>
            <a:r>
              <a:rPr lang="el-GR" sz="2200" dirty="0"/>
              <a:t>των ηλεκτρικών ερεθισμάτων διαμέσου του νωτιαίου μυελού και του θαλάμου, στην </a:t>
            </a:r>
            <a:r>
              <a:rPr lang="el-GR" sz="2200" dirty="0" err="1"/>
              <a:t>σωματοαισθητική</a:t>
            </a:r>
            <a:r>
              <a:rPr lang="el-GR" sz="2200" dirty="0"/>
              <a:t> περιοχή του εγκεφάλου. </a:t>
            </a:r>
          </a:p>
          <a:p>
            <a:r>
              <a:rPr lang="el-GR" sz="2200" b="1" dirty="0"/>
              <a:t>Αντίληψη (</a:t>
            </a:r>
            <a:r>
              <a:rPr lang="el-GR" sz="2200" b="1" dirty="0" err="1"/>
              <a:t>perception</a:t>
            </a:r>
            <a:r>
              <a:rPr lang="el-GR" sz="2200" b="1" dirty="0"/>
              <a:t>) </a:t>
            </a:r>
            <a:r>
              <a:rPr lang="el-GR" sz="2200" dirty="0"/>
              <a:t>και αναγνώριση των ερεθισμάτων από τον εγκέφαλο και </a:t>
            </a:r>
          </a:p>
          <a:p>
            <a:r>
              <a:rPr lang="el-GR" sz="2200" b="1" dirty="0"/>
              <a:t>Τροποποίηση (</a:t>
            </a:r>
            <a:r>
              <a:rPr lang="el-GR" sz="2200" b="1" dirty="0" err="1"/>
              <a:t>modulation</a:t>
            </a:r>
            <a:r>
              <a:rPr lang="el-GR" sz="2200" b="1" dirty="0"/>
              <a:t>) </a:t>
            </a:r>
            <a:r>
              <a:rPr lang="el-GR" sz="2200" dirty="0"/>
              <a:t>των ερεθισμάτων, δηλαδή την αντίδραση του εγκεφάλου, διαμέσου των διαφόρων </a:t>
            </a:r>
            <a:r>
              <a:rPr lang="el-GR" sz="2200" dirty="0" err="1"/>
              <a:t>μετακυκλωμάτων</a:t>
            </a:r>
            <a:r>
              <a:rPr lang="el-GR" sz="2200" dirty="0"/>
              <a:t> του συστήματος.</a:t>
            </a:r>
          </a:p>
        </p:txBody>
      </p:sp>
      <p:pic>
        <p:nvPicPr>
          <p:cNvPr id="4" name="Εικόνα 3">
            <a:extLst>
              <a:ext uri="{FF2B5EF4-FFF2-40B4-BE49-F238E27FC236}">
                <a16:creationId xmlns:a16="http://schemas.microsoft.com/office/drawing/2014/main" id="{8B1FF90B-0488-44D7-80EE-FA7846029A49}"/>
              </a:ext>
            </a:extLst>
          </p:cNvPr>
          <p:cNvPicPr>
            <a:picLocks noChangeAspect="1"/>
          </p:cNvPicPr>
          <p:nvPr/>
        </p:nvPicPr>
        <p:blipFill>
          <a:blip r:embed="rId2"/>
          <a:stretch>
            <a:fillRect/>
          </a:stretch>
        </p:blipFill>
        <p:spPr>
          <a:xfrm>
            <a:off x="-3057" y="2123462"/>
            <a:ext cx="4838157" cy="4754813"/>
          </a:xfrm>
          <a:prstGeom prst="rect">
            <a:avLst/>
          </a:prstGeom>
        </p:spPr>
      </p:pic>
    </p:spTree>
    <p:extLst>
      <p:ext uri="{BB962C8B-B14F-4D97-AF65-F5344CB8AC3E}">
        <p14:creationId xmlns:p14="http://schemas.microsoft.com/office/powerpoint/2010/main" val="3619421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A2EE1C2-F756-4714-A57A-5080C9DB61A0}"/>
              </a:ext>
            </a:extLst>
          </p:cNvPr>
          <p:cNvSpPr>
            <a:spLocks noGrp="1"/>
          </p:cNvSpPr>
          <p:nvPr>
            <p:ph type="title"/>
          </p:nvPr>
        </p:nvSpPr>
        <p:spPr>
          <a:xfrm>
            <a:off x="466722" y="586856"/>
            <a:ext cx="3201366" cy="2090084"/>
          </a:xfrm>
        </p:spPr>
        <p:txBody>
          <a:bodyPr anchor="b">
            <a:normAutofit/>
          </a:bodyPr>
          <a:lstStyle/>
          <a:p>
            <a:pPr algn="r"/>
            <a:r>
              <a:rPr lang="el-GR" sz="4000" dirty="0">
                <a:solidFill>
                  <a:srgbClr val="FFFFFF"/>
                </a:solidFill>
              </a:rPr>
              <a:t>Μετατροπή</a:t>
            </a:r>
          </a:p>
        </p:txBody>
      </p:sp>
      <p:sp>
        <p:nvSpPr>
          <p:cNvPr id="3" name="Θέση περιεχομένου 2">
            <a:extLst>
              <a:ext uri="{FF2B5EF4-FFF2-40B4-BE49-F238E27FC236}">
                <a16:creationId xmlns:a16="http://schemas.microsoft.com/office/drawing/2014/main" id="{B96D82EA-4B5D-4DD5-8E17-868B33043FB6}"/>
              </a:ext>
            </a:extLst>
          </p:cNvPr>
          <p:cNvSpPr>
            <a:spLocks noGrp="1"/>
          </p:cNvSpPr>
          <p:nvPr>
            <p:ph idx="1"/>
          </p:nvPr>
        </p:nvSpPr>
        <p:spPr>
          <a:xfrm>
            <a:off x="4835711" y="10138"/>
            <a:ext cx="6555347" cy="2932668"/>
          </a:xfrm>
        </p:spPr>
        <p:txBody>
          <a:bodyPr anchor="ctr">
            <a:normAutofit/>
          </a:bodyPr>
          <a:lstStyle/>
          <a:p>
            <a:pPr marL="0" indent="0">
              <a:buNone/>
            </a:pPr>
            <a:r>
              <a:rPr lang="el-GR" sz="2000" dirty="0"/>
              <a:t>   Αναστροφή του δυναμικού ηρεμίας και δημιουργία δυναμικού ενεργείας (</a:t>
            </a:r>
            <a:r>
              <a:rPr lang="el-GR" sz="2000" dirty="0" err="1"/>
              <a:t>εκπόλωση</a:t>
            </a:r>
            <a:r>
              <a:rPr lang="el-GR" sz="2000" dirty="0"/>
              <a:t>) του νευρικού κυττάρου</a:t>
            </a:r>
          </a:p>
          <a:p>
            <a:pPr>
              <a:buFont typeface="Wingdings" panose="05000000000000000000" pitchFamily="2" charset="2"/>
              <a:buChar char="ü"/>
            </a:pPr>
            <a:r>
              <a:rPr lang="el-GR" sz="2000" dirty="0"/>
              <a:t> </a:t>
            </a:r>
            <a:r>
              <a:rPr lang="el-GR" sz="2000" dirty="0" err="1"/>
              <a:t>Κυτταροκίνες</a:t>
            </a:r>
            <a:r>
              <a:rPr lang="el-GR" sz="2000" dirty="0"/>
              <a:t> (</a:t>
            </a:r>
            <a:r>
              <a:rPr lang="el-GR" sz="2000" dirty="0" err="1"/>
              <a:t>προσταγλανδίνες</a:t>
            </a:r>
            <a:r>
              <a:rPr lang="el-GR" sz="2000" dirty="0"/>
              <a:t>, </a:t>
            </a:r>
            <a:r>
              <a:rPr lang="el-GR" sz="2000" dirty="0" err="1"/>
              <a:t>βραδυκινίνες</a:t>
            </a:r>
            <a:r>
              <a:rPr lang="el-GR" sz="2000" dirty="0"/>
              <a:t>), το </a:t>
            </a:r>
            <a:r>
              <a:rPr lang="el-GR" sz="2000" dirty="0" err="1"/>
              <a:t>ενδοκανναβινοειδές</a:t>
            </a:r>
            <a:r>
              <a:rPr lang="el-GR" sz="2000" dirty="0"/>
              <a:t> </a:t>
            </a:r>
            <a:r>
              <a:rPr lang="el-GR" sz="2000" dirty="0" err="1"/>
              <a:t>anandamide</a:t>
            </a:r>
            <a:r>
              <a:rPr lang="el-GR" sz="2000" dirty="0"/>
              <a:t> και η </a:t>
            </a:r>
            <a:r>
              <a:rPr lang="el-GR" sz="2000" dirty="0" err="1"/>
              <a:t>καψαϊκίνη</a:t>
            </a:r>
            <a:r>
              <a:rPr lang="el-GR" sz="2000" dirty="0"/>
              <a:t> ελέγχουν τη δράση υποδοχέων όπως </a:t>
            </a:r>
            <a:r>
              <a:rPr lang="el-GR" sz="2000" dirty="0" smtClean="0"/>
              <a:t>οι δίαυλοι </a:t>
            </a:r>
            <a:r>
              <a:rPr lang="en-US" sz="2000" dirty="0" smtClean="0"/>
              <a:t>Ca/Na</a:t>
            </a:r>
            <a:r>
              <a:rPr lang="el-GR" sz="2000" dirty="0" smtClean="0"/>
              <a:t> </a:t>
            </a:r>
            <a:r>
              <a:rPr lang="en-US" sz="2000" dirty="0" smtClean="0"/>
              <a:t>TRPV1-6</a:t>
            </a:r>
            <a:endParaRPr lang="el-GR" sz="2000" dirty="0"/>
          </a:p>
          <a:p>
            <a:pPr>
              <a:buFont typeface="Wingdings" panose="05000000000000000000" pitchFamily="2" charset="2"/>
              <a:buChar char="ü"/>
            </a:pPr>
            <a:r>
              <a:rPr lang="el-GR" sz="2000" dirty="0"/>
              <a:t> Το αναισθητικό </a:t>
            </a:r>
            <a:r>
              <a:rPr lang="el-GR" sz="2000" dirty="0" err="1"/>
              <a:t>Λιδοκαϊνη</a:t>
            </a:r>
            <a:r>
              <a:rPr lang="el-GR" sz="2000" dirty="0"/>
              <a:t>, </a:t>
            </a:r>
            <a:r>
              <a:rPr lang="el-GR" sz="2000" dirty="0" smtClean="0"/>
              <a:t>το </a:t>
            </a:r>
            <a:r>
              <a:rPr lang="el-GR" sz="2000" dirty="0" err="1" smtClean="0"/>
              <a:t>τρικυκλικό</a:t>
            </a:r>
            <a:r>
              <a:rPr lang="el-GR" sz="2000" dirty="0" smtClean="0"/>
              <a:t> </a:t>
            </a:r>
            <a:r>
              <a:rPr lang="el-GR" sz="2000" dirty="0" err="1" smtClean="0"/>
              <a:t>αμιτριπτυλίνη</a:t>
            </a:r>
            <a:r>
              <a:rPr lang="el-GR" sz="2000" dirty="0" smtClean="0"/>
              <a:t> </a:t>
            </a:r>
            <a:r>
              <a:rPr lang="el-GR" sz="2000" dirty="0"/>
              <a:t>και </a:t>
            </a:r>
            <a:r>
              <a:rPr lang="el-GR" sz="2000" dirty="0" smtClean="0"/>
              <a:t>το </a:t>
            </a:r>
            <a:r>
              <a:rPr lang="el-GR" sz="2000" dirty="0" err="1" smtClean="0"/>
              <a:t>αντεπιληπτικό</a:t>
            </a:r>
            <a:r>
              <a:rPr lang="el-GR" sz="2000" dirty="0" smtClean="0"/>
              <a:t> </a:t>
            </a:r>
            <a:r>
              <a:rPr lang="el-GR" sz="2000" dirty="0" err="1" smtClean="0"/>
              <a:t>Lamotrigene</a:t>
            </a:r>
            <a:r>
              <a:rPr lang="el-GR" sz="2000" dirty="0" smtClean="0"/>
              <a:t>, </a:t>
            </a:r>
            <a:r>
              <a:rPr lang="el-GR" sz="2000" dirty="0" err="1" smtClean="0"/>
              <a:t>καταστέλουν</a:t>
            </a:r>
            <a:r>
              <a:rPr lang="en-US" sz="2000" dirty="0" smtClean="0"/>
              <a:t> </a:t>
            </a:r>
            <a:r>
              <a:rPr lang="el-GR" sz="2000" dirty="0" smtClean="0"/>
              <a:t>επίσης </a:t>
            </a:r>
            <a:r>
              <a:rPr lang="el-GR" sz="2000" dirty="0"/>
              <a:t>τη δράση των διαύλων Νατρίου (</a:t>
            </a:r>
            <a:r>
              <a:rPr lang="en-US" sz="2000" dirty="0"/>
              <a:t>Nav)</a:t>
            </a:r>
            <a:endParaRPr lang="el-GR" sz="2000" dirty="0"/>
          </a:p>
        </p:txBody>
      </p:sp>
      <p:pic>
        <p:nvPicPr>
          <p:cNvPr id="6" name="Εικόνα 5">
            <a:extLst>
              <a:ext uri="{FF2B5EF4-FFF2-40B4-BE49-F238E27FC236}">
                <a16:creationId xmlns:a16="http://schemas.microsoft.com/office/drawing/2014/main" id="{A9EB545F-9016-4EA2-A749-168C975FEA89}"/>
              </a:ext>
            </a:extLst>
          </p:cNvPr>
          <p:cNvPicPr>
            <a:picLocks noChangeAspect="1"/>
          </p:cNvPicPr>
          <p:nvPr/>
        </p:nvPicPr>
        <p:blipFill>
          <a:blip r:embed="rId2"/>
          <a:stretch>
            <a:fillRect/>
          </a:stretch>
        </p:blipFill>
        <p:spPr>
          <a:xfrm>
            <a:off x="0" y="3045635"/>
            <a:ext cx="4037825" cy="3876155"/>
          </a:xfrm>
          <a:prstGeom prst="rect">
            <a:avLst/>
          </a:prstGeom>
        </p:spPr>
      </p:pic>
      <p:pic>
        <p:nvPicPr>
          <p:cNvPr id="4" name="Εικόνα 3">
            <a:extLst>
              <a:ext uri="{FF2B5EF4-FFF2-40B4-BE49-F238E27FC236}">
                <a16:creationId xmlns:a16="http://schemas.microsoft.com/office/drawing/2014/main" id="{FB1BDFB3-6113-2D95-30AE-D3B0CCE9413F}"/>
              </a:ext>
            </a:extLst>
          </p:cNvPr>
          <p:cNvPicPr>
            <a:picLocks noChangeAspect="1"/>
          </p:cNvPicPr>
          <p:nvPr/>
        </p:nvPicPr>
        <p:blipFill>
          <a:blip r:embed="rId3"/>
          <a:stretch>
            <a:fillRect/>
          </a:stretch>
        </p:blipFill>
        <p:spPr>
          <a:xfrm>
            <a:off x="5420139" y="2812339"/>
            <a:ext cx="5970919" cy="4109452"/>
          </a:xfrm>
          <a:prstGeom prst="rect">
            <a:avLst/>
          </a:prstGeom>
        </p:spPr>
      </p:pic>
    </p:spTree>
    <p:extLst>
      <p:ext uri="{BB962C8B-B14F-4D97-AF65-F5344CB8AC3E}">
        <p14:creationId xmlns:p14="http://schemas.microsoft.com/office/powerpoint/2010/main" val="2164936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3656</Words>
  <Application>Microsoft Office PowerPoint</Application>
  <PresentationFormat>Ευρεία οθόνη</PresentationFormat>
  <Paragraphs>192</Paragraphs>
  <Slides>36</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36</vt:i4>
      </vt:variant>
    </vt:vector>
  </HeadingPairs>
  <TitlesOfParts>
    <vt:vector size="41" baseType="lpstr">
      <vt:lpstr>Arial</vt:lpstr>
      <vt:lpstr>Calibri</vt:lpstr>
      <vt:lpstr>Calibri Light</vt:lpstr>
      <vt:lpstr>Wingdings</vt:lpstr>
      <vt:lpstr>Θέμα του Office</vt:lpstr>
      <vt:lpstr>Φαρμακολογική διαχείριση του πόνου</vt:lpstr>
      <vt:lpstr>Το σωματοαισθητικό σύστημα</vt:lpstr>
      <vt:lpstr>Αισθητική οδός</vt:lpstr>
      <vt:lpstr>Υποδοχείς των αισθητικών ινών</vt:lpstr>
      <vt:lpstr>Προσαγωγές (afferent) νευρικές ίνες</vt:lpstr>
      <vt:lpstr>Δίαυλοι ιόντων</vt:lpstr>
      <vt:lpstr>Παρουσίαση του PowerPoint</vt:lpstr>
      <vt:lpstr>Επεξεργασία των ερεθισμάτων</vt:lpstr>
      <vt:lpstr>Μετατροπή</vt:lpstr>
      <vt:lpstr>Μεταβίβαση (transmission) </vt:lpstr>
      <vt:lpstr>Αντίληψη (perception) και Τροποποίηση (modulation)</vt:lpstr>
      <vt:lpstr>Αντίληψη (perception) και Τροποποίηση (modulation)</vt:lpstr>
      <vt:lpstr>Παρουσίαση του PowerPoint</vt:lpstr>
      <vt:lpstr>Ναρκωτικά (οπιοειδή), αναλγησία και αντιμετώπιση του πόνου</vt:lpstr>
      <vt:lpstr>Οπιοειδή</vt:lpstr>
      <vt:lpstr>Οπιοειδή ναρκωτικά</vt:lpstr>
      <vt:lpstr>Παρουσίαση του PowerPoint</vt:lpstr>
      <vt:lpstr>Παρουσίαση του PowerPoint</vt:lpstr>
      <vt:lpstr>Η τροποποίηση του πόνου από τον εγκέφαλο </vt:lpstr>
      <vt:lpstr>Παρουσίαση του PowerPoint</vt:lpstr>
      <vt:lpstr>Υποδοχείς οπιοειδών</vt:lpstr>
      <vt:lpstr>Οπιοειδή ναρκωτικά</vt:lpstr>
      <vt:lpstr>Παρουσίαση του PowerPoint</vt:lpstr>
      <vt:lpstr>Οι δράσεις της μορφίνης και των άλλων αγωνιστών</vt:lpstr>
      <vt:lpstr>μορφίνη</vt:lpstr>
      <vt:lpstr>μορφίνη</vt:lpstr>
      <vt:lpstr>Άλλα οπιοειδή</vt:lpstr>
      <vt:lpstr>Άλλα οπιοειδή</vt:lpstr>
      <vt:lpstr>Άλλα οπιοειδή</vt:lpstr>
      <vt:lpstr>Παρουσίαση του PowerPoint</vt:lpstr>
      <vt:lpstr>Οπιοειδείς αγωνιστές - ανταγωνιστές</vt:lpstr>
      <vt:lpstr>Οι ανταγωνιστές των οπιοειδών</vt:lpstr>
      <vt:lpstr>Ανεπιθύμητες ενέργειες οπιοειδών</vt:lpstr>
      <vt:lpstr>Αντενδείξεις οπιοειδών</vt:lpstr>
      <vt:lpstr>Τα οπιοειδή χρησιμοποιούνται συχνά σε συνδυασμό </vt:lpstr>
      <vt:lpstr>Κλίμακα οπιοειδών του WHO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σωματοαισθητικό σύστημα</dc:title>
  <dc:creator>Χριστόπουλος Θεόδωρος</dc:creator>
  <cp:lastModifiedBy>User</cp:lastModifiedBy>
  <cp:revision>139</cp:revision>
  <dcterms:created xsi:type="dcterms:W3CDTF">2022-04-10T21:24:11Z</dcterms:created>
  <dcterms:modified xsi:type="dcterms:W3CDTF">2024-04-16T07:53:26Z</dcterms:modified>
</cp:coreProperties>
</file>