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6" r:id="rId2"/>
    <p:sldId id="276" r:id="rId3"/>
    <p:sldId id="268" r:id="rId4"/>
    <p:sldId id="269" r:id="rId5"/>
    <p:sldId id="270" r:id="rId6"/>
    <p:sldId id="262" r:id="rId7"/>
    <p:sldId id="271" r:id="rId8"/>
    <p:sldId id="263" r:id="rId9"/>
    <p:sldId id="264" r:id="rId10"/>
    <p:sldId id="265" r:id="rId11"/>
    <p:sldId id="259" r:id="rId12"/>
    <p:sldId id="256" r:id="rId13"/>
    <p:sldId id="272" r:id="rId14"/>
    <p:sldId id="277" r:id="rId15"/>
    <p:sldId id="273" r:id="rId16"/>
    <p:sldId id="274" r:id="rId17"/>
    <p:sldId id="275" r:id="rId1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01D879-E85C-4FCB-A7EF-F989B1B5BE4B}" type="datetimeFigureOut">
              <a:rPr lang="el-GR" smtClean="0"/>
              <a:pPr/>
              <a:t>7/9/2015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E25FE7-CAEA-4B99-8626-4BF7884D4598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17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01794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9C4D7-F1C2-401F-B54D-AE67DE3B0D88}" type="datetimeFigureOut">
              <a:rPr lang="el-GR" smtClean="0"/>
              <a:pPr/>
              <a:t>7/9/2015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185DE-BB54-4E36-966F-CFF8EC7AC61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9C4D7-F1C2-401F-B54D-AE67DE3B0D88}" type="datetimeFigureOut">
              <a:rPr lang="el-GR" smtClean="0"/>
              <a:pPr/>
              <a:t>7/9/2015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185DE-BB54-4E36-966F-CFF8EC7AC61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9C4D7-F1C2-401F-B54D-AE67DE3B0D88}" type="datetimeFigureOut">
              <a:rPr lang="el-GR" smtClean="0"/>
              <a:pPr/>
              <a:t>7/9/2015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185DE-BB54-4E36-966F-CFF8EC7AC61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9C4D7-F1C2-401F-B54D-AE67DE3B0D88}" type="datetimeFigureOut">
              <a:rPr lang="el-GR" smtClean="0"/>
              <a:pPr/>
              <a:t>7/9/2015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185DE-BB54-4E36-966F-CFF8EC7AC61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9C4D7-F1C2-401F-B54D-AE67DE3B0D88}" type="datetimeFigureOut">
              <a:rPr lang="el-GR" smtClean="0"/>
              <a:pPr/>
              <a:t>7/9/2015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185DE-BB54-4E36-966F-CFF8EC7AC61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9C4D7-F1C2-401F-B54D-AE67DE3B0D88}" type="datetimeFigureOut">
              <a:rPr lang="el-GR" smtClean="0"/>
              <a:pPr/>
              <a:t>7/9/2015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185DE-BB54-4E36-966F-CFF8EC7AC61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9C4D7-F1C2-401F-B54D-AE67DE3B0D88}" type="datetimeFigureOut">
              <a:rPr lang="el-GR" smtClean="0"/>
              <a:pPr/>
              <a:t>7/9/2015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185DE-BB54-4E36-966F-CFF8EC7AC61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9C4D7-F1C2-401F-B54D-AE67DE3B0D88}" type="datetimeFigureOut">
              <a:rPr lang="el-GR" smtClean="0"/>
              <a:pPr/>
              <a:t>7/9/2015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185DE-BB54-4E36-966F-CFF8EC7AC61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9C4D7-F1C2-401F-B54D-AE67DE3B0D88}" type="datetimeFigureOut">
              <a:rPr lang="el-GR" smtClean="0"/>
              <a:pPr/>
              <a:t>7/9/2015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185DE-BB54-4E36-966F-CFF8EC7AC61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9C4D7-F1C2-401F-B54D-AE67DE3B0D88}" type="datetimeFigureOut">
              <a:rPr lang="el-GR" smtClean="0"/>
              <a:pPr/>
              <a:t>7/9/2015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185DE-BB54-4E36-966F-CFF8EC7AC61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9C4D7-F1C2-401F-B54D-AE67DE3B0D88}" type="datetimeFigureOut">
              <a:rPr lang="el-GR" smtClean="0"/>
              <a:pPr/>
              <a:t>7/9/2015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185DE-BB54-4E36-966F-CFF8EC7AC61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D9C4D7-F1C2-401F-B54D-AE67DE3B0D88}" type="datetimeFigureOut">
              <a:rPr lang="el-GR" smtClean="0"/>
              <a:pPr/>
              <a:t>7/9/2015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5185DE-BB54-4E36-966F-CFF8EC7AC610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eclass.upatras.gr/courses/PHA1610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%5b1%5d%20http:/creativecommons.org/licenses/by-nc-sa/4.0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704322"/>
            <a:ext cx="24685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Εικόνα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35896" y="709667"/>
            <a:ext cx="4437830" cy="919133"/>
          </a:xfrm>
          <a:prstGeom prst="rect">
            <a:avLst/>
          </a:prstGeom>
        </p:spPr>
      </p:pic>
      <p:sp>
        <p:nvSpPr>
          <p:cNvPr id="6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Ενόργανη Ανάλυση </a:t>
            </a:r>
            <a:r>
              <a:rPr lang="en-US" dirty="0" smtClean="0"/>
              <a:t>II</a:t>
            </a:r>
            <a:endParaRPr lang="el-GR" dirty="0"/>
          </a:p>
        </p:txBody>
      </p:sp>
      <p:sp>
        <p:nvSpPr>
          <p:cNvPr id="9" name="8 - Ορθογώνιο"/>
          <p:cNvSpPr/>
          <p:nvPr/>
        </p:nvSpPr>
        <p:spPr>
          <a:xfrm>
            <a:off x="381000" y="3429000"/>
            <a:ext cx="8610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800" b="1" dirty="0" smtClean="0"/>
              <a:t>Φασματομετρία Μάζας</a:t>
            </a:r>
            <a:endParaRPr lang="en-US" sz="2800" dirty="0" smtClean="0"/>
          </a:p>
          <a:p>
            <a:pPr algn="ctr"/>
            <a:r>
              <a:rPr lang="el-GR" sz="2800" dirty="0" err="1" smtClean="0"/>
              <a:t>Μαλβίνα</a:t>
            </a:r>
            <a:r>
              <a:rPr lang="el-GR" sz="2800" dirty="0" smtClean="0"/>
              <a:t> </a:t>
            </a:r>
            <a:r>
              <a:rPr lang="el-GR" sz="2800" dirty="0" err="1" smtClean="0"/>
              <a:t>Όρκουλα</a:t>
            </a:r>
            <a:r>
              <a:rPr lang="el-GR" sz="2800" smtClean="0"/>
              <a:t>, Επίκουρη </a:t>
            </a:r>
            <a:r>
              <a:rPr lang="el-GR" sz="2800" dirty="0" smtClean="0"/>
              <a:t>Καθηγήτρια</a:t>
            </a:r>
          </a:p>
          <a:p>
            <a:pPr algn="ctr"/>
            <a:r>
              <a:rPr lang="el-GR" sz="2800" dirty="0" smtClean="0"/>
              <a:t>Τμήμα Φαρμακευτικής</a:t>
            </a:r>
            <a:endParaRPr lang="en-US" sz="2800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3603" y="5681912"/>
            <a:ext cx="2416384" cy="845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91138" y="5591694"/>
            <a:ext cx="4310289" cy="10258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ms-new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1519" y="1628800"/>
            <a:ext cx="5118753" cy="36742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923928" y="908720"/>
            <a:ext cx="33698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 smtClean="0"/>
              <a:t>Μ + e</a:t>
            </a:r>
            <a:r>
              <a:rPr lang="el-GR" sz="2800" b="1" baseline="30000" dirty="0" smtClean="0"/>
              <a:t>-</a:t>
            </a:r>
            <a:r>
              <a:rPr lang="el-GR" sz="2800" dirty="0" smtClean="0"/>
              <a:t>          M</a:t>
            </a:r>
            <a:r>
              <a:rPr lang="el-GR" sz="2800" b="1" baseline="30000" dirty="0" smtClean="0"/>
              <a:t>.+</a:t>
            </a:r>
            <a:r>
              <a:rPr lang="el-GR" sz="2800" dirty="0" smtClean="0"/>
              <a:t> +2e</a:t>
            </a:r>
            <a:r>
              <a:rPr lang="el-GR" sz="2800" b="1" baseline="30000" dirty="0" smtClean="0"/>
              <a:t>-</a:t>
            </a:r>
            <a:r>
              <a:rPr lang="el-GR" sz="2800" dirty="0" smtClean="0"/>
              <a:t>   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5148064" y="1196752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475656" y="908720"/>
            <a:ext cx="15010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/>
              <a:t>Ιοντισμός:</a:t>
            </a:r>
            <a:endParaRPr lang="el-GR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98189" y="5601434"/>
            <a:ext cx="82378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l-GR" sz="2000" dirty="0" smtClean="0"/>
              <a:t>Ελεύθερη Χημική Ρίζα: άτομο, μόριο ιόν με ασύζευκτο ηλεκτρόνιο σθένους</a:t>
            </a:r>
          </a:p>
          <a:p>
            <a:r>
              <a:rPr lang="el-GR" sz="2000" dirty="0" smtClean="0"/>
              <a:t>(εξαιρετικά δραστική). Συμβολισμός: CH</a:t>
            </a:r>
            <a:r>
              <a:rPr lang="el-GR" sz="2000" baseline="-25000" dirty="0" smtClean="0"/>
              <a:t>3</a:t>
            </a:r>
            <a:r>
              <a:rPr lang="el-GR" sz="2000" b="1" baseline="30000" dirty="0" smtClean="0"/>
              <a:t>.</a:t>
            </a:r>
            <a:endParaRPr lang="el-GR" sz="2000" b="1" baseline="30000" dirty="0"/>
          </a:p>
        </p:txBody>
      </p:sp>
      <p:sp>
        <p:nvSpPr>
          <p:cNvPr id="9" name="Oval 8"/>
          <p:cNvSpPr/>
          <p:nvPr/>
        </p:nvSpPr>
        <p:spPr>
          <a:xfrm>
            <a:off x="5436096" y="2564904"/>
            <a:ext cx="360040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Oval 9"/>
          <p:cNvSpPr/>
          <p:nvPr/>
        </p:nvSpPr>
        <p:spPr>
          <a:xfrm rot="5955139">
            <a:off x="4455523" y="3155993"/>
            <a:ext cx="360040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Oval 10"/>
          <p:cNvSpPr/>
          <p:nvPr/>
        </p:nvSpPr>
        <p:spPr>
          <a:xfrm>
            <a:off x="5292080" y="4653136"/>
            <a:ext cx="360040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Oval 11"/>
          <p:cNvSpPr/>
          <p:nvPr/>
        </p:nvSpPr>
        <p:spPr>
          <a:xfrm>
            <a:off x="6516216" y="3429000"/>
            <a:ext cx="288032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Oval 12"/>
          <p:cNvSpPr/>
          <p:nvPr/>
        </p:nvSpPr>
        <p:spPr>
          <a:xfrm>
            <a:off x="5436096" y="4005064"/>
            <a:ext cx="360040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332656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 smtClean="0"/>
              <a:t>Διάταξη φασματογράφου μάζας</a:t>
            </a:r>
            <a:endParaRPr lang="el-GR" sz="3200" b="1" dirty="0"/>
          </a:p>
        </p:txBody>
      </p:sp>
      <p:pic>
        <p:nvPicPr>
          <p:cNvPr id="2050" name="Picture 2" descr="C:\Users\user\Desktop\ms-new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016" y="1340768"/>
            <a:ext cx="8820472" cy="433963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5576" y="5733256"/>
            <a:ext cx="23855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l-GR" sz="2000" dirty="0" smtClean="0"/>
              <a:t>Θραυσματοποίηση</a:t>
            </a:r>
            <a:endParaRPr lang="el-GR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5157192"/>
            <a:ext cx="60355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l-GR" sz="2000" b="1" dirty="0" smtClean="0"/>
              <a:t>Μοριακό ιόν</a:t>
            </a:r>
            <a:r>
              <a:rPr lang="el-GR" sz="2000" dirty="0" smtClean="0"/>
              <a:t>: Το ιόν με το μοριακό βάρος του μορίου.</a:t>
            </a:r>
            <a:endParaRPr lang="el-GR" sz="2000" dirty="0"/>
          </a:p>
        </p:txBody>
      </p:sp>
      <p:pic>
        <p:nvPicPr>
          <p:cNvPr id="3074" name="Picture 2" descr="C:\Users\user\Desktop\ms-new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079" y="764704"/>
            <a:ext cx="8699841" cy="395447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l-GR" b="1" dirty="0" smtClean="0"/>
              <a:t>Βιβλιογραφία</a:t>
            </a:r>
            <a:endParaRPr lang="en-US" b="1" dirty="0"/>
          </a:p>
        </p:txBody>
      </p:sp>
      <p:sp>
        <p:nvSpPr>
          <p:cNvPr id="4" name="3 - Ορθογώνιο"/>
          <p:cNvSpPr/>
          <p:nvPr/>
        </p:nvSpPr>
        <p:spPr>
          <a:xfrm>
            <a:off x="1371600" y="1600200"/>
            <a:ext cx="6553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l-GR" sz="2000" dirty="0" smtClean="0"/>
              <a:t>Το υλικό της παρουσίασης προέρχεται από το εξής σύγγραμμα:</a:t>
            </a:r>
            <a:r>
              <a:rPr lang="en-US" sz="2000" dirty="0" smtClean="0"/>
              <a:t> </a:t>
            </a:r>
            <a:endParaRPr lang="el-GR" sz="2000" dirty="0" smtClean="0"/>
          </a:p>
          <a:p>
            <a:endParaRPr lang="el-GR" sz="2000" dirty="0" smtClean="0"/>
          </a:p>
          <a:p>
            <a:r>
              <a:rPr lang="el-GR" sz="2000" dirty="0" smtClean="0"/>
              <a:t>&lt;&lt;</a:t>
            </a:r>
            <a:r>
              <a:rPr lang="en-US" sz="2000" i="1" dirty="0" smtClean="0"/>
              <a:t>PRINCIPLES OF INSTRUMENTAL ANALYSIS</a:t>
            </a:r>
            <a:r>
              <a:rPr lang="el-GR" sz="2000" i="1" dirty="0" smtClean="0"/>
              <a:t>&gt;&gt;,</a:t>
            </a:r>
            <a:r>
              <a:rPr lang="en-US" sz="2000" i="1" dirty="0" smtClean="0"/>
              <a:t> Sixth Edition, authors</a:t>
            </a:r>
            <a:r>
              <a:rPr lang="el-GR" sz="2000" i="1" dirty="0" smtClean="0"/>
              <a:t>:</a:t>
            </a:r>
            <a:r>
              <a:rPr lang="en-US" sz="2000" i="1" dirty="0" smtClean="0"/>
              <a:t> Douglas A. </a:t>
            </a:r>
            <a:r>
              <a:rPr lang="en-US" sz="2000" i="1" dirty="0" err="1" smtClean="0"/>
              <a:t>Skoog</a:t>
            </a:r>
            <a:r>
              <a:rPr lang="en-US" sz="2000" i="1" dirty="0" smtClean="0"/>
              <a:t>, F. James Holler, and Stanley R. Crouch</a:t>
            </a: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907704" y="548680"/>
            <a:ext cx="5328592" cy="794352"/>
          </a:xfrm>
        </p:spPr>
        <p:txBody>
          <a:bodyPr>
            <a:normAutofit/>
          </a:bodyPr>
          <a:lstStyle/>
          <a:p>
            <a:r>
              <a:rPr lang="el-GR" sz="4400" b="1" dirty="0" smtClean="0"/>
              <a:t>Σημείωμα Αναφοράς</a:t>
            </a:r>
            <a:endParaRPr lang="el-GR" sz="44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971600" y="1700808"/>
            <a:ext cx="7776864" cy="3600400"/>
          </a:xfrm>
        </p:spPr>
        <p:txBody>
          <a:bodyPr>
            <a:normAutofit fontScale="92500" lnSpcReduction="10000"/>
          </a:bodyPr>
          <a:lstStyle/>
          <a:p>
            <a:pPr>
              <a:buNone/>
              <a:defRPr/>
            </a:pPr>
            <a:r>
              <a:rPr lang="el-GR" dirty="0" err="1" smtClean="0"/>
              <a:t>Copyright</a:t>
            </a:r>
            <a:r>
              <a:rPr lang="el-GR" dirty="0" smtClean="0"/>
              <a:t> </a:t>
            </a:r>
            <a:r>
              <a:rPr lang="el-GR" dirty="0"/>
              <a:t>Πανεπιστήμιο Πατρών</a:t>
            </a:r>
            <a:r>
              <a:rPr lang="en-US" dirty="0" smtClean="0"/>
              <a:t>,</a:t>
            </a:r>
            <a:endParaRPr lang="el-GR" dirty="0" smtClean="0"/>
          </a:p>
          <a:p>
            <a:pPr>
              <a:buNone/>
              <a:defRPr/>
            </a:pPr>
            <a:r>
              <a:rPr lang="el-GR" dirty="0" err="1" smtClean="0"/>
              <a:t>Όρκουλα</a:t>
            </a:r>
            <a:r>
              <a:rPr lang="el-GR" dirty="0" smtClean="0"/>
              <a:t> </a:t>
            </a:r>
            <a:r>
              <a:rPr lang="el-GR" dirty="0" err="1" smtClean="0"/>
              <a:t>Μαλβίνα</a:t>
            </a:r>
            <a:endParaRPr lang="el-GR" dirty="0" smtClean="0"/>
          </a:p>
          <a:p>
            <a:pPr>
              <a:buNone/>
              <a:defRPr/>
            </a:pPr>
            <a:r>
              <a:rPr lang="el-GR" b="1" dirty="0" smtClean="0"/>
              <a:t>«</a:t>
            </a:r>
            <a:r>
              <a:rPr lang="el-GR" b="1" dirty="0"/>
              <a:t>Φασματομετρία Μάζας»</a:t>
            </a:r>
            <a:r>
              <a:rPr lang="el-GR" dirty="0" smtClean="0"/>
              <a:t>. </a:t>
            </a:r>
            <a:endParaRPr lang="el-GR" dirty="0"/>
          </a:p>
          <a:p>
            <a:pPr>
              <a:buNone/>
              <a:defRPr/>
            </a:pPr>
            <a:r>
              <a:rPr lang="el-GR" dirty="0" smtClean="0"/>
              <a:t>Έκδοση</a:t>
            </a:r>
            <a:r>
              <a:rPr lang="el-GR" dirty="0"/>
              <a:t>: 1.0. Πάτρα </a:t>
            </a:r>
            <a:r>
              <a:rPr lang="el-GR" dirty="0" smtClean="0"/>
              <a:t>2015. </a:t>
            </a:r>
          </a:p>
          <a:p>
            <a:pPr>
              <a:buNone/>
              <a:defRPr/>
            </a:pPr>
            <a:endParaRPr lang="el-GR" dirty="0"/>
          </a:p>
          <a:p>
            <a:pPr>
              <a:buNone/>
              <a:defRPr/>
            </a:pPr>
            <a:r>
              <a:rPr lang="el-GR" dirty="0" smtClean="0"/>
              <a:t>  Διαθέσιμο </a:t>
            </a:r>
            <a:r>
              <a:rPr lang="el-GR" dirty="0"/>
              <a:t>από τη δικτυακή </a:t>
            </a:r>
            <a:r>
              <a:rPr lang="el-GR" dirty="0" smtClean="0"/>
              <a:t>διεύθυνση: 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eclass.upatras.gr/courses/PHA161</a:t>
            </a:r>
            <a:r>
              <a:rPr lang="el-GR" dirty="0">
                <a:hlinkClick r:id="rId2"/>
              </a:rPr>
              <a:t>4</a:t>
            </a:r>
            <a:r>
              <a:rPr lang="en-US" dirty="0" smtClean="0">
                <a:hlinkClick r:id="rId2"/>
              </a:rPr>
              <a:t>/</a:t>
            </a:r>
            <a:r>
              <a:rPr lang="el-GR" dirty="0" smtClean="0"/>
              <a:t> </a:t>
            </a: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28749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Σημείωμα </a:t>
            </a:r>
            <a:r>
              <a:rPr lang="el-GR" b="1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pPr>
              <a:buNone/>
              <a:defRPr/>
            </a:pPr>
            <a:r>
              <a:rPr lang="el-GR" sz="1600" dirty="0">
                <a:solidFill>
                  <a:prstClr val="black"/>
                </a:solidFill>
              </a:rPr>
              <a:t>Το παρόν υλικό διατίθεται με τους όρους της άδειας χρήσης Creative </a:t>
            </a:r>
            <a:r>
              <a:rPr lang="el-GR" sz="1600" dirty="0" smtClean="0">
                <a:solidFill>
                  <a:prstClr val="black"/>
                </a:solidFill>
              </a:rPr>
              <a:t>Commons</a:t>
            </a:r>
          </a:p>
          <a:p>
            <a:pPr>
              <a:buNone/>
              <a:defRPr/>
            </a:pPr>
            <a:r>
              <a:rPr lang="el-GR" sz="1600" dirty="0" smtClean="0">
                <a:solidFill>
                  <a:prstClr val="black"/>
                </a:solidFill>
              </a:rPr>
              <a:t>Αναφορά</a:t>
            </a:r>
            <a:r>
              <a:rPr lang="el-GR" sz="1600" dirty="0">
                <a:solidFill>
                  <a:prstClr val="black"/>
                </a:solidFill>
              </a:rPr>
              <a:t>, Μη Εμπορική Χρήση Παρόμοια Διανομή 4.0 [1] ή μεταγενέστερη, </a:t>
            </a:r>
            <a:r>
              <a:rPr lang="el-GR" sz="1600" dirty="0" smtClean="0">
                <a:solidFill>
                  <a:prstClr val="black"/>
                </a:solidFill>
              </a:rPr>
              <a:t>Διεθνής</a:t>
            </a:r>
          </a:p>
          <a:p>
            <a:pPr>
              <a:buNone/>
              <a:defRPr/>
            </a:pPr>
            <a:r>
              <a:rPr lang="el-GR" sz="1600" dirty="0" smtClean="0">
                <a:solidFill>
                  <a:prstClr val="black"/>
                </a:solidFill>
              </a:rPr>
              <a:t>Έκδοση</a:t>
            </a:r>
            <a:r>
              <a:rPr lang="el-GR" sz="1600" dirty="0">
                <a:solidFill>
                  <a:prstClr val="black"/>
                </a:solidFill>
              </a:rPr>
              <a:t>.   Εξαιρούνται τα αυτοτελή έργα τρίτων π.χ. φωτογραφίες, διαγράμματα κ.λ.π</a:t>
            </a:r>
            <a:r>
              <a:rPr lang="el-GR" sz="1600" dirty="0" smtClean="0">
                <a:solidFill>
                  <a:prstClr val="black"/>
                </a:solidFill>
              </a:rPr>
              <a:t>.,</a:t>
            </a:r>
          </a:p>
          <a:p>
            <a:pPr>
              <a:buNone/>
              <a:defRPr/>
            </a:pPr>
            <a:r>
              <a:rPr lang="el-GR" sz="1600" dirty="0" smtClean="0">
                <a:solidFill>
                  <a:prstClr val="black"/>
                </a:solidFill>
              </a:rPr>
              <a:t>τα </a:t>
            </a:r>
            <a:r>
              <a:rPr lang="el-GR" sz="1600" dirty="0">
                <a:solidFill>
                  <a:prstClr val="black"/>
                </a:solidFill>
              </a:rPr>
              <a:t>οποία εμπεριέχονται σε αυτό και τα οποία αναφέρονται μαζί με τους όρους </a:t>
            </a:r>
            <a:r>
              <a:rPr lang="el-GR" sz="1600" dirty="0" smtClean="0">
                <a:solidFill>
                  <a:prstClr val="black"/>
                </a:solidFill>
              </a:rPr>
              <a:t>χρήσης</a:t>
            </a:r>
          </a:p>
          <a:p>
            <a:pPr>
              <a:buNone/>
              <a:defRPr/>
            </a:pPr>
            <a:r>
              <a:rPr lang="el-GR" sz="1600" dirty="0" smtClean="0">
                <a:solidFill>
                  <a:prstClr val="black"/>
                </a:solidFill>
              </a:rPr>
              <a:t>τους </a:t>
            </a:r>
            <a:r>
              <a:rPr lang="el-GR" sz="1600" dirty="0">
                <a:solidFill>
                  <a:prstClr val="black"/>
                </a:solidFill>
              </a:rPr>
              <a:t>στο «Σημείωμα Χρήσης Έργων Τρίτων».    </a:t>
            </a:r>
          </a:p>
          <a:p>
            <a:pPr>
              <a:buNone/>
              <a:defRPr/>
            </a:pPr>
            <a:r>
              <a:rPr lang="el-GR" sz="1600" dirty="0" smtClean="0">
                <a:solidFill>
                  <a:prstClr val="black"/>
                </a:solidFill>
              </a:rPr>
              <a:t> [</a:t>
            </a:r>
            <a:r>
              <a:rPr lang="el-GR" sz="1600" dirty="0">
                <a:solidFill>
                  <a:prstClr val="black"/>
                </a:solidFill>
              </a:rPr>
              <a:t>1] http://creativecommons.org/licenses/by-nc-sa/4.0/ </a:t>
            </a:r>
            <a:endParaRPr lang="en-US" sz="16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l-GR" sz="1600" dirty="0" smtClean="0">
                <a:solidFill>
                  <a:prstClr val="black"/>
                </a:solidFill>
              </a:rPr>
              <a:t>Ως </a:t>
            </a:r>
            <a:r>
              <a:rPr lang="el-GR" sz="1600" b="1" dirty="0">
                <a:solidFill>
                  <a:prstClr val="black"/>
                </a:solidFill>
              </a:rPr>
              <a:t>Μη Εμπορική</a:t>
            </a:r>
            <a:r>
              <a:rPr lang="el-GR" sz="1600" dirty="0">
                <a:solidFill>
                  <a:prstClr val="black"/>
                </a:solidFill>
              </a:rPr>
              <a:t> ορίζεται η χρήση: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l-GR" sz="1600" dirty="0">
                <a:solidFill>
                  <a:prstClr val="black"/>
                </a:solidFill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l-GR" sz="1600" dirty="0">
                <a:solidFill>
                  <a:prstClr val="black"/>
                </a:solidFill>
              </a:rPr>
              <a:t>που</a:t>
            </a:r>
            <a:r>
              <a:rPr lang="en-GB" sz="1600" dirty="0">
                <a:solidFill>
                  <a:prstClr val="black"/>
                </a:solidFill>
              </a:rPr>
              <a:t> </a:t>
            </a:r>
            <a:r>
              <a:rPr lang="el-GR" sz="1600" dirty="0">
                <a:solidFill>
                  <a:prstClr val="black"/>
                </a:solidFill>
              </a:rPr>
              <a:t>δεν περιλαμβάνει οικονομική συναλλαγή ως προϋπόθεση για τη χρήση ή πρόσβαση στο έργο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l-GR" sz="1600" dirty="0">
                <a:solidFill>
                  <a:prstClr val="black"/>
                </a:solidFill>
              </a:rPr>
              <a:t>που</a:t>
            </a:r>
            <a:r>
              <a:rPr lang="en-GB" sz="1600" dirty="0">
                <a:solidFill>
                  <a:prstClr val="black"/>
                </a:solidFill>
              </a:rPr>
              <a:t> </a:t>
            </a:r>
            <a:r>
              <a:rPr lang="el-GR" sz="1600" dirty="0">
                <a:solidFill>
                  <a:prstClr val="black"/>
                </a:solidFill>
              </a:rPr>
              <a:t>δεν προσπορίζει στο διανομέα του έργου και</a:t>
            </a:r>
            <a:r>
              <a:rPr lang="en-GB" sz="1600" dirty="0">
                <a:solidFill>
                  <a:prstClr val="black"/>
                </a:solidFill>
              </a:rPr>
              <a:t> </a:t>
            </a:r>
            <a:r>
              <a:rPr lang="el-GR" sz="1600" dirty="0">
                <a:solidFill>
                  <a:prstClr val="black"/>
                </a:solidFill>
              </a:rPr>
              <a:t>αδειοδόχο</a:t>
            </a:r>
            <a:r>
              <a:rPr lang="en-GB" sz="1600" dirty="0">
                <a:solidFill>
                  <a:prstClr val="black"/>
                </a:solidFill>
              </a:rPr>
              <a:t> </a:t>
            </a:r>
            <a:r>
              <a:rPr lang="el-GR" sz="1600" dirty="0">
                <a:solidFill>
                  <a:prstClr val="black"/>
                </a:solidFill>
              </a:rPr>
              <a:t>έμμεσο οικονομικό όφελος (π.χ. διαφημίσεις) από την προβολή του έργου σε διαδικτυακό </a:t>
            </a:r>
            <a:r>
              <a:rPr lang="el-GR" sz="1600" dirty="0" smtClean="0">
                <a:solidFill>
                  <a:prstClr val="black"/>
                </a:solidFill>
              </a:rPr>
              <a:t>τόπο</a:t>
            </a:r>
            <a:endParaRPr lang="el-GR" sz="16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l-GR" sz="1600" dirty="0">
                <a:solidFill>
                  <a:prstClr val="black"/>
                </a:solidFill>
              </a:rPr>
              <a:t>Ο δικαιούχος μπορεί να παρέχει στον αδειοδόχο ξεχωριστή άδεια να χρησιμοποιεί το έργο για εμπορική χρήση, εφόσον αυτό του ζητηθεί</a:t>
            </a:r>
          </a:p>
          <a:p>
            <a:pPr marL="0" indent="0">
              <a:buNone/>
            </a:pPr>
            <a:endParaRPr lang="el-GR" sz="1600" dirty="0"/>
          </a:p>
        </p:txBody>
      </p:sp>
      <p:pic>
        <p:nvPicPr>
          <p:cNvPr id="8" name="Picture 22" descr="Λογότυπο για Άδειες χρήσης Creative Commons BY-NC-ND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2705787"/>
            <a:ext cx="1237059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86987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 smtClean="0"/>
              <a:t>Διατήρηση Σημειωμάτων</a:t>
            </a:r>
            <a:endParaRPr lang="en-US" b="1" dirty="0"/>
          </a:p>
        </p:txBody>
      </p:sp>
      <p:sp>
        <p:nvSpPr>
          <p:cNvPr id="4" name="3 - Ορθογώνιο"/>
          <p:cNvSpPr/>
          <p:nvPr/>
        </p:nvSpPr>
        <p:spPr>
          <a:xfrm>
            <a:off x="914400" y="1371600"/>
            <a:ext cx="74676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r>
              <a:rPr lang="el-GR" sz="2000" dirty="0" smtClean="0"/>
              <a:t>Οποιαδήποτε αναπαραγωγή ή διασκευή του υλικού θα πρέπει να συμπεριλαμβάνει: </a:t>
            </a:r>
          </a:p>
          <a:p>
            <a:endParaRPr lang="el-GR" sz="2000" dirty="0" smtClean="0"/>
          </a:p>
          <a:p>
            <a:pPr>
              <a:buFont typeface="Wingdings" pitchFamily="2" charset="2"/>
              <a:buChar char="§"/>
            </a:pPr>
            <a:r>
              <a:rPr lang="el-GR" sz="2000" dirty="0" smtClean="0"/>
              <a:t>το Σημείωμα Αναφοράς </a:t>
            </a:r>
          </a:p>
          <a:p>
            <a:pPr>
              <a:buFont typeface="Wingdings" pitchFamily="2" charset="2"/>
              <a:buChar char="§"/>
            </a:pPr>
            <a:r>
              <a:rPr lang="el-GR" sz="2000" dirty="0" smtClean="0"/>
              <a:t>το Σημείωμα Αδειοδότησης </a:t>
            </a:r>
          </a:p>
          <a:p>
            <a:pPr>
              <a:buFont typeface="Wingdings" pitchFamily="2" charset="2"/>
              <a:buChar char="§"/>
            </a:pPr>
            <a:r>
              <a:rPr lang="el-GR" sz="2000" dirty="0" smtClean="0"/>
              <a:t>τη δήλωση Διατήρησης Σημειωμάτων </a:t>
            </a:r>
          </a:p>
          <a:p>
            <a:pPr>
              <a:buFont typeface="Wingdings" pitchFamily="2" charset="2"/>
              <a:buChar char="§"/>
            </a:pPr>
            <a:r>
              <a:rPr lang="el-GR" sz="2000" dirty="0" smtClean="0"/>
              <a:t>το Σημείωμα Χρήσης Έργων Τρίτων (εφόσον υπάρχει) </a:t>
            </a:r>
          </a:p>
          <a:p>
            <a:endParaRPr lang="en-US" sz="2000" dirty="0" smtClean="0"/>
          </a:p>
          <a:p>
            <a:r>
              <a:rPr lang="el-GR" sz="2000" dirty="0" smtClean="0"/>
              <a:t>μαζί με τους συνοδευόμενους υπερσυνδέσμους. </a:t>
            </a:r>
            <a:endParaRPr lang="en-US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01363"/>
            <a:ext cx="990600" cy="95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2562" y="5733256"/>
            <a:ext cx="3240360" cy="771224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715766"/>
            <a:ext cx="2304256" cy="806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8665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Άδειες Χρήσης</a:t>
            </a:r>
            <a:endParaRPr lang="en-US" dirty="0"/>
          </a:p>
        </p:txBody>
      </p:sp>
      <p:sp>
        <p:nvSpPr>
          <p:cNvPr id="5" name="Subtitle 8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algn="l"/>
            <a:r>
              <a:rPr lang="el-GR" sz="2800" dirty="0" smtClean="0"/>
              <a:t>Το παρόν εκπαιδευτικό υλικό υπόκειται σε</a:t>
            </a:r>
            <a:r>
              <a:rPr lang="en-US" sz="2800" dirty="0" smtClean="0"/>
              <a:t> </a:t>
            </a:r>
            <a:r>
              <a:rPr lang="el-GR" sz="2800" dirty="0" smtClean="0"/>
              <a:t>άδειες χρήσης </a:t>
            </a:r>
            <a:r>
              <a:rPr lang="en-US" sz="2800" dirty="0" smtClean="0"/>
              <a:t>Creative Commons. </a:t>
            </a:r>
          </a:p>
          <a:p>
            <a:pPr algn="l"/>
            <a:r>
              <a:rPr lang="el-GR" sz="2800" dirty="0" smtClean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n-US" sz="2800" dirty="0" smtClean="0"/>
          </a:p>
          <a:p>
            <a:r>
              <a:rPr lang="el-GR" sz="2800" dirty="0"/>
              <a:t>Αναφορά-Μη-Εμπορική Χρήση-Παρόμοια Διανομή </a:t>
            </a:r>
            <a:endParaRPr lang="el-GR" sz="2800" dirty="0" smtClean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5229200"/>
            <a:ext cx="2639367" cy="92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Χρηματοδότηση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Πανεπιστήμιο Πατρών</a:t>
            </a:r>
            <a:r>
              <a:rPr lang="el-GR" sz="2400" dirty="0" smtClean="0"/>
              <a:t>» έχει χρηματοδοτήσει μόνο τη αναδιαμόρφωση του εκπαιδευτικού υλικού. </a:t>
            </a:r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5157192"/>
            <a:ext cx="6480048" cy="154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Σκοπός  ενότητας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l-GR" dirty="0" smtClean="0"/>
              <a:t>Θεμελιώδεις αρχές και εφαρμογές της φασματομετρίας μάζας. 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1524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l-GR" b="1" dirty="0" smtClean="0"/>
              <a:t>Περιεχόμενα ενότητας</a:t>
            </a:r>
            <a:endParaRPr lang="en-US" dirty="0"/>
          </a:p>
        </p:txBody>
      </p:sp>
      <p:sp>
        <p:nvSpPr>
          <p:cNvPr id="4" name="3 - Ορθογώνιο"/>
          <p:cNvSpPr/>
          <p:nvPr/>
        </p:nvSpPr>
        <p:spPr>
          <a:xfrm>
            <a:off x="1475656" y="1487681"/>
            <a:ext cx="496855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v"/>
            </a:pPr>
            <a:r>
              <a:rPr lang="el-GR" sz="2400" dirty="0" smtClean="0"/>
              <a:t>Εφαρμογές</a:t>
            </a:r>
          </a:p>
          <a:p>
            <a:pPr>
              <a:lnSpc>
                <a:spcPct val="200000"/>
              </a:lnSpc>
              <a:buFont typeface="Wingdings" pitchFamily="2" charset="2"/>
              <a:buChar char="v"/>
            </a:pPr>
            <a:r>
              <a:rPr lang="el-GR" sz="2400" dirty="0" smtClean="0"/>
              <a:t>Πλεονεκτήματα</a:t>
            </a:r>
          </a:p>
          <a:p>
            <a:pPr>
              <a:lnSpc>
                <a:spcPct val="200000"/>
              </a:lnSpc>
              <a:buFont typeface="Wingdings" pitchFamily="2" charset="2"/>
              <a:buChar char="v"/>
            </a:pPr>
            <a:r>
              <a:rPr lang="el-GR" sz="2400" dirty="0" smtClean="0"/>
              <a:t>Μειονεκτήματα</a:t>
            </a:r>
          </a:p>
          <a:p>
            <a:pPr>
              <a:lnSpc>
                <a:spcPct val="200000"/>
              </a:lnSpc>
              <a:buFont typeface="Wingdings" pitchFamily="2" charset="2"/>
              <a:buChar char="v"/>
            </a:pPr>
            <a:r>
              <a:rPr lang="el-GR" sz="2400" dirty="0" smtClean="0"/>
              <a:t>Στάδια ανάλυσης</a:t>
            </a:r>
          </a:p>
          <a:p>
            <a:pPr>
              <a:lnSpc>
                <a:spcPct val="200000"/>
              </a:lnSpc>
              <a:buFont typeface="Wingdings" pitchFamily="2" charset="2"/>
              <a:buChar char="v"/>
            </a:pPr>
            <a:r>
              <a:rPr lang="el-GR" sz="2400" dirty="0" smtClean="0"/>
              <a:t>Ιοντισμός </a:t>
            </a:r>
          </a:p>
          <a:p>
            <a:pPr>
              <a:lnSpc>
                <a:spcPct val="200000"/>
              </a:lnSpc>
              <a:buFont typeface="Wingdings" pitchFamily="2" charset="2"/>
              <a:buChar char="v"/>
            </a:pPr>
            <a:r>
              <a:rPr lang="el-GR" sz="2400" dirty="0" smtClean="0"/>
              <a:t>Διάταξη φασματογράφου μάζας</a:t>
            </a:r>
          </a:p>
          <a:p>
            <a:r>
              <a:rPr lang="el-GR" b="1" dirty="0" smtClean="0"/>
              <a:t/>
            </a:r>
            <a:br>
              <a:rPr lang="el-GR" b="1" dirty="0" smtClean="0"/>
            </a:br>
            <a:r>
              <a:rPr lang="el-GR" b="1" dirty="0" smtClean="0"/>
              <a:t/>
            </a:r>
            <a:br>
              <a:rPr lang="el-GR" b="1" dirty="0" smtClean="0"/>
            </a:br>
            <a:r>
              <a:rPr lang="el-GR" b="1" dirty="0" smtClean="0"/>
              <a:t/>
            </a:r>
            <a:br>
              <a:rPr lang="el-GR" b="1" dirty="0" smtClean="0"/>
            </a:b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>
            <a:normAutofit/>
          </a:bodyPr>
          <a:lstStyle/>
          <a:p>
            <a:r>
              <a:rPr lang="el-GR" sz="3600" b="1" dirty="0" smtClean="0"/>
              <a:t>Εφαρμογές</a:t>
            </a:r>
            <a:endParaRPr lang="el-G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95536" y="1124744"/>
            <a:ext cx="8712968" cy="518457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l-GR" sz="2400" dirty="0" smtClean="0"/>
              <a:t>Ανάλυση δομής μορίων (οργανικών και ανόργανων)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l-GR" sz="2400" dirty="0" smtClean="0"/>
              <a:t>Επάληθευση ή διερεύνηση δομής οργανικών ενώσεων κατά τη σύνθεσή τους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l-GR" sz="2400" dirty="0" smtClean="0"/>
              <a:t>Εξακρίβωση δομής φυσικών ενώσεων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l-GR" sz="2400" dirty="0" smtClean="0"/>
              <a:t>Ανάλυση δραστικών ουσιών και μεταβολιτών σε βιολογικά υγρά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l-GR" sz="2400" dirty="0" smtClean="0"/>
              <a:t>Ανακάλυψη καινούργιων φαρμάκων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l-GR" sz="2400" dirty="0" smtClean="0"/>
              <a:t> Στοιχειακή ανάλυση</a:t>
            </a:r>
            <a:endParaRPr lang="el-GR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187624" y="6093296"/>
            <a:ext cx="66827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l-GR" sz="2400" i="1" dirty="0" smtClean="0"/>
              <a:t>Ανήκει στις συνδυαστικές τεχνικές: GS/MS, LC/MS</a:t>
            </a:r>
            <a:endParaRPr lang="el-GR" sz="2400" i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el-GR" b="1" dirty="0" smtClean="0"/>
              <a:t/>
            </a:r>
            <a:br>
              <a:rPr lang="el-GR" b="1" dirty="0" smtClean="0"/>
            </a:br>
            <a:r>
              <a:rPr lang="el-GR" sz="3600" b="1" dirty="0" smtClean="0"/>
              <a:t>Πλεονεκτήματα</a:t>
            </a:r>
            <a:br>
              <a:rPr lang="el-GR" sz="3600" b="1" dirty="0" smtClean="0"/>
            </a:br>
            <a:endParaRPr lang="el-GR" sz="3600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734888" y="1628800"/>
            <a:ext cx="8229600" cy="324036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Υψηλή ακρίβεια (μοριακά βάρη με ακρίβεια τετάρτου δεκαδικού ψηφίου)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Υψηλή ευαισθησία και εξειδίκευση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Χαμηλά όρια ανίχνευσης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Διάκριση ισοτόπων</a:t>
            </a:r>
            <a:endParaRPr kumimoji="0" lang="el-G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590872" y="1700808"/>
            <a:ext cx="8229600" cy="29523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6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l-G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Υψηλό κόστος αγοράς και λειτουργίας</a:t>
            </a:r>
          </a:p>
          <a:p>
            <a:pPr marL="342900" marR="0" lvl="0" indent="-342900" algn="l" defTabSz="914400" rtl="0" eaLnBrk="1" fontAlgn="auto" latinLnBrk="0" hangingPunct="1">
              <a:lnSpc>
                <a:spcPct val="16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el-GR" sz="2600" dirty="0" smtClean="0"/>
              <a:t>Υψηλή εξειδίκευση του χρήστη</a:t>
            </a:r>
          </a:p>
          <a:p>
            <a:pPr marL="342900" marR="0" lvl="0" indent="-342900" algn="l" defTabSz="914400" rtl="0" eaLnBrk="1" fontAlgn="auto" latinLnBrk="0" hangingPunct="1">
              <a:lnSpc>
                <a:spcPct val="16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l-G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Δεν</a:t>
            </a:r>
            <a:r>
              <a:rPr kumimoji="0" lang="el-GR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χρησιμεύει σε αναλύσεις ρουτίνας ελέγχου ποιότητας</a:t>
            </a:r>
          </a:p>
          <a:p>
            <a:pPr marL="342900" marR="0" lvl="0" indent="-342900" algn="l" defTabSz="914400" rtl="0" eaLnBrk="1" fontAlgn="auto" latinLnBrk="0" hangingPunct="1">
              <a:lnSpc>
                <a:spcPct val="16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el-GR" sz="2600" baseline="0" dirty="0" smtClean="0"/>
              <a:t>Φάσματα δύσκολα στην ερμηνεία</a:t>
            </a:r>
            <a:endParaRPr kumimoji="0" lang="el-GR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5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l-GR" b="1" dirty="0" smtClean="0"/>
              <a:t/>
            </a:r>
            <a:br>
              <a:rPr lang="el-GR" b="1" dirty="0" smtClean="0"/>
            </a:br>
            <a:r>
              <a:rPr lang="el-GR" sz="3600" b="1" dirty="0" smtClean="0"/>
              <a:t>Μειονεκτήματα</a:t>
            </a:r>
            <a:br>
              <a:rPr lang="el-GR" sz="3600" b="1" dirty="0" smtClean="0"/>
            </a:br>
            <a:endParaRPr lang="el-GR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dirty="0" smtClean="0"/>
              <a:t>Στάδια ανάλυσης</a:t>
            </a:r>
            <a:br>
              <a:rPr lang="el-GR" sz="3200" b="1" dirty="0" smtClean="0"/>
            </a:br>
            <a:endParaRPr lang="el-GR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115616" y="1556792"/>
            <a:ext cx="8229600" cy="331311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l-GR" sz="2400" dirty="0" smtClean="0"/>
              <a:t>Εξαέρωση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l-GR" sz="2400" dirty="0" smtClean="0"/>
              <a:t>Ιοντισμός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l-GR" sz="2400" dirty="0" smtClean="0"/>
              <a:t>Ηλεκτρικό πεδίο (επιτάχυνση)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l-GR" sz="2400" dirty="0" smtClean="0"/>
              <a:t>Μαγνητικό πεδίο (εκτροπή). Διαχωρισμός και ανίχνευση βάση του λόγου </a:t>
            </a:r>
            <a:r>
              <a:rPr lang="el-GR" sz="2400" b="1" i="1" dirty="0" smtClean="0"/>
              <a:t>μάζας προς φορτίο</a:t>
            </a:r>
            <a:endParaRPr lang="el-GR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499</Words>
  <Application>Microsoft Office PowerPoint</Application>
  <PresentationFormat>Προβολή στην οθόνη (4:3)</PresentationFormat>
  <Paragraphs>87</Paragraphs>
  <Slides>17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17</vt:i4>
      </vt:variant>
    </vt:vector>
  </HeadingPairs>
  <TitlesOfParts>
    <vt:vector size="18" baseType="lpstr">
      <vt:lpstr>Office Theme</vt:lpstr>
      <vt:lpstr>Ενόργανη Ανάλυση II</vt:lpstr>
      <vt:lpstr>Άδειες Χρήσης</vt:lpstr>
      <vt:lpstr>Χρηματοδότηση</vt:lpstr>
      <vt:lpstr>Σκοπός  ενότητας</vt:lpstr>
      <vt:lpstr>Περιεχόμενα ενότητας</vt:lpstr>
      <vt:lpstr>Εφαρμογές</vt:lpstr>
      <vt:lpstr> Πλεονεκτήματα </vt:lpstr>
      <vt:lpstr> Μειονεκτήματα </vt:lpstr>
      <vt:lpstr>Στάδια ανάλυσης </vt:lpstr>
      <vt:lpstr>Διαφάνεια 10</vt:lpstr>
      <vt:lpstr>Διαφάνεια 11</vt:lpstr>
      <vt:lpstr>Διαφάνεια 12</vt:lpstr>
      <vt:lpstr>Βιβλιογραφία</vt:lpstr>
      <vt:lpstr>Σημείωμα Αναφοράς</vt:lpstr>
      <vt:lpstr>Σημείωμα Αδειοδότησης</vt:lpstr>
      <vt:lpstr>Διατήρηση Σημειωμάτων</vt:lpstr>
      <vt:lpstr>Τέλος Ενότητας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Malvina</dc:creator>
  <cp:lastModifiedBy>pc4</cp:lastModifiedBy>
  <cp:revision>21</cp:revision>
  <dcterms:created xsi:type="dcterms:W3CDTF">2014-05-27T09:59:19Z</dcterms:created>
  <dcterms:modified xsi:type="dcterms:W3CDTF">2015-09-07T09:24:56Z</dcterms:modified>
</cp:coreProperties>
</file>