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313" r:id="rId3"/>
    <p:sldId id="261" r:id="rId4"/>
    <p:sldId id="286" r:id="rId5"/>
    <p:sldId id="336" r:id="rId6"/>
    <p:sldId id="337" r:id="rId7"/>
    <p:sldId id="338" r:id="rId8"/>
    <p:sldId id="339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9283" autoAdjust="0"/>
  </p:normalViewPr>
  <p:slideViewPr>
    <p:cSldViewPr>
      <p:cViewPr>
        <p:scale>
          <a:sx n="95" d="100"/>
          <a:sy n="95" d="100"/>
        </p:scale>
        <p:origin x="-216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7A0B-59D7-4E37-8FC1-DD86D8B54F6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3302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smtClean="0"/>
              <a:t>1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Αναπληρωτή Καθηγητή κ. Β. </a:t>
            </a:r>
            <a:r>
              <a:rPr lang="el-GR" sz="2000" dirty="0" err="1" smtClean="0"/>
              <a:t>Τσικούρα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ΔΙΑΓΡΑΜΜΑΤΑ ΦΑΣΕΩΝ</a:t>
            </a:r>
            <a:br>
              <a:rPr lang="el-GR" sz="4000" dirty="0" smtClean="0"/>
            </a:br>
            <a:r>
              <a:rPr lang="el-GR" sz="4000" dirty="0" smtClean="0"/>
              <a:t>(Μέρος Β΄)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8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dirty="0" smtClean="0"/>
              <a:t>Συμμετέχουν τρία συστατικά</a:t>
            </a:r>
            <a:r>
              <a:rPr lang="en-GB" dirty="0" smtClean="0"/>
              <a:t> (</a:t>
            </a:r>
            <a:r>
              <a:rPr lang="en-US" dirty="0" smtClean="0"/>
              <a:t>Ternary</a:t>
            </a:r>
            <a:r>
              <a:rPr lang="en-GB" dirty="0" smtClean="0"/>
              <a:t> Systems)</a:t>
            </a:r>
            <a:endParaRPr lang="el-GR" dirty="0" smtClean="0"/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dirty="0" smtClean="0"/>
              <a:t>Μπορούν να                                                                 προκύψουν από τη                                                            σύνθεση τριών                                                         διαγραμμάτων                                                   δύο συστατικών</a:t>
            </a:r>
            <a:endParaRPr lang="el-GR" baseline="-25000" dirty="0" smtClean="0"/>
          </a:p>
          <a:p>
            <a:endParaRPr lang="el-GR" sz="1800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Διαγράμματα τριών συστατικών</a:t>
            </a:r>
            <a:endParaRPr lang="el-GR" dirty="0"/>
          </a:p>
        </p:txBody>
      </p:sp>
      <p:pic>
        <p:nvPicPr>
          <p:cNvPr id="11" name="Picture 181" descr="Fig 7-2c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9675" y="1813719"/>
            <a:ext cx="4762500" cy="4095750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00192" y="1556792"/>
            <a:ext cx="2432249" cy="4608512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P + F = C + </a:t>
            </a:r>
            <a:r>
              <a:rPr lang="el-GR" dirty="0" smtClean="0">
                <a:latin typeface="Calibri" pitchFamily="34" charset="0"/>
              </a:rPr>
              <a:t>1     (πίεση σταθερή)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Συστατικά;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Φάσεις;</a:t>
            </a:r>
            <a:endParaRPr lang="en-US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kern="0" dirty="0" smtClean="0">
                <a:latin typeface="Calibri" pitchFamily="34" charset="0"/>
              </a:rPr>
              <a:t>Πόσες και ποιες φάσεις στα σημεία Κ, </a:t>
            </a:r>
            <a:r>
              <a:rPr lang="en-US" kern="0" dirty="0" smtClean="0">
                <a:latin typeface="Calibri" pitchFamily="34" charset="0"/>
              </a:rPr>
              <a:t>N</a:t>
            </a:r>
            <a:r>
              <a:rPr lang="el-GR" kern="0" dirty="0" smtClean="0">
                <a:latin typeface="Calibri" pitchFamily="34" charset="0"/>
              </a:rPr>
              <a:t> και</a:t>
            </a:r>
            <a:r>
              <a:rPr lang="en-US" kern="0" dirty="0" smtClean="0">
                <a:latin typeface="Calibri" pitchFamily="34" charset="0"/>
              </a:rPr>
              <a:t> </a:t>
            </a:r>
            <a:r>
              <a:rPr lang="el-GR" kern="0" dirty="0" smtClean="0">
                <a:latin typeface="Calibri" pitchFamily="34" charset="0"/>
              </a:rPr>
              <a:t>Μ;</a:t>
            </a:r>
            <a:endParaRPr lang="en-US" kern="0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kern="0" dirty="0" smtClean="0">
                <a:latin typeface="Calibri" pitchFamily="34" charset="0"/>
              </a:rPr>
              <a:t>Βαθμοί ελευθερίας</a:t>
            </a:r>
            <a:r>
              <a:rPr lang="en-GB" kern="0" dirty="0" smtClean="0">
                <a:latin typeface="Calibri" pitchFamily="34" charset="0"/>
              </a:rPr>
              <a:t>, </a:t>
            </a:r>
            <a:r>
              <a:rPr lang="el-GR" kern="0" dirty="0" smtClean="0">
                <a:latin typeface="Calibri" pitchFamily="34" charset="0"/>
              </a:rPr>
              <a:t>στα Κ, Ν, Μ και στους 2000</a:t>
            </a:r>
            <a:r>
              <a:rPr lang="en-US" kern="0" baseline="30000" dirty="0" err="1" smtClean="0">
                <a:latin typeface="Calibri" pitchFamily="34" charset="0"/>
              </a:rPr>
              <a:t>o</a:t>
            </a:r>
            <a:r>
              <a:rPr lang="en-US" kern="0" dirty="0" err="1" smtClean="0">
                <a:latin typeface="Calibri" pitchFamily="34" charset="0"/>
              </a:rPr>
              <a:t>C</a:t>
            </a:r>
            <a:r>
              <a:rPr lang="el-GR" kern="0" dirty="0" smtClean="0">
                <a:latin typeface="Calibri" pitchFamily="34" charset="0"/>
              </a:rPr>
              <a:t>;</a:t>
            </a:r>
          </a:p>
          <a:p>
            <a:pPr marL="180975" indent="-180975">
              <a:buFont typeface="Arial" pitchFamily="34" charset="0"/>
              <a:buChar char="•"/>
            </a:pPr>
            <a:endParaRPr lang="el-GR" kern="0" dirty="0" smtClean="0">
              <a:latin typeface="Times New Roman"/>
            </a:endParaRPr>
          </a:p>
          <a:p>
            <a:pPr marL="180975" lvl="1" indent="-180975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marL="180975" indent="-180975"/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Απλό </a:t>
            </a:r>
            <a:r>
              <a:rPr lang="el-GR" sz="3200" dirty="0" err="1" smtClean="0"/>
              <a:t>Ευτηκτικό</a:t>
            </a:r>
            <a:r>
              <a:rPr lang="el-GR" sz="3200" dirty="0" smtClean="0"/>
              <a:t> Διάγραμμα</a:t>
            </a:r>
            <a:endParaRPr lang="el-GR" sz="3200" dirty="0"/>
          </a:p>
        </p:txBody>
      </p:sp>
      <p:grpSp>
        <p:nvGrpSpPr>
          <p:cNvPr id="19" name="16 - Ομάδα"/>
          <p:cNvGrpSpPr/>
          <p:nvPr/>
        </p:nvGrpSpPr>
        <p:grpSpPr>
          <a:xfrm>
            <a:off x="467544" y="1556792"/>
            <a:ext cx="5760640" cy="4954573"/>
            <a:chOff x="107504" y="1772816"/>
            <a:chExt cx="5760640" cy="4954573"/>
          </a:xfrm>
        </p:grpSpPr>
        <p:pic>
          <p:nvPicPr>
            <p:cNvPr id="20" name="Picture 181" descr="Fig 7-2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1772816"/>
              <a:ext cx="5760640" cy="4954573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" name="63 - TextBox"/>
            <p:cNvSpPr txBox="1"/>
            <p:nvPr/>
          </p:nvSpPr>
          <p:spPr>
            <a:xfrm rot="19827983">
              <a:off x="2096845" y="3457075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22" name="64 - TextBox"/>
            <p:cNvSpPr txBox="1"/>
            <p:nvPr/>
          </p:nvSpPr>
          <p:spPr>
            <a:xfrm>
              <a:off x="1691680" y="5229200"/>
              <a:ext cx="1656183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23" name="69 - TextBox"/>
            <p:cNvSpPr txBox="1"/>
            <p:nvPr/>
          </p:nvSpPr>
          <p:spPr>
            <a:xfrm rot="17884584">
              <a:off x="492470" y="5555084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Διοψίδιος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24" name="70 - Ορθογώνιο"/>
            <p:cNvSpPr/>
            <p:nvPr/>
          </p:nvSpPr>
          <p:spPr bwMode="auto">
            <a:xfrm>
              <a:off x="3347864" y="5733256"/>
              <a:ext cx="216024" cy="184850"/>
            </a:xfrm>
            <a:prstGeom prst="rect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25" name="71 - Έλλειψη"/>
            <p:cNvSpPr/>
            <p:nvPr/>
          </p:nvSpPr>
          <p:spPr bwMode="auto">
            <a:xfrm>
              <a:off x="3459222" y="5970488"/>
              <a:ext cx="64800" cy="117727"/>
            </a:xfrm>
            <a:prstGeom prst="ellipse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26" name="85 - TextBox"/>
          <p:cNvSpPr txBox="1"/>
          <p:nvPr/>
        </p:nvSpPr>
        <p:spPr>
          <a:xfrm>
            <a:off x="3131840" y="3872081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Ν</a:t>
            </a:r>
            <a:endParaRPr lang="el-GR" sz="1600" b="1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86 - TextBox"/>
          <p:cNvSpPr txBox="1"/>
          <p:nvPr/>
        </p:nvSpPr>
        <p:spPr>
          <a:xfrm>
            <a:off x="3939838" y="3849642"/>
            <a:ext cx="288032" cy="276999"/>
          </a:xfrm>
          <a:prstGeom prst="rect">
            <a:avLst/>
          </a:prstGeom>
          <a:solidFill>
            <a:srgbClr val="FFFFDB"/>
          </a:solidFill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Κ</a:t>
            </a:r>
            <a:endParaRPr lang="el-GR" sz="1600" b="1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36"/>
          <p:cNvSpPr>
            <a:spLocks noChangeAspect="1" noChangeArrowheads="1"/>
          </p:cNvSpPr>
          <p:nvPr/>
        </p:nvSpPr>
        <p:spPr bwMode="auto">
          <a:xfrm>
            <a:off x="3779912" y="4005064"/>
            <a:ext cx="144000" cy="1440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29" name="Oval 36"/>
          <p:cNvSpPr>
            <a:spLocks noChangeAspect="1" noChangeArrowheads="1"/>
          </p:cNvSpPr>
          <p:nvPr/>
        </p:nvSpPr>
        <p:spPr bwMode="auto">
          <a:xfrm>
            <a:off x="2915816" y="3861064"/>
            <a:ext cx="144000" cy="1440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30" name="Oval 36"/>
          <p:cNvSpPr>
            <a:spLocks noChangeAspect="1" noChangeArrowheads="1"/>
          </p:cNvSpPr>
          <p:nvPr/>
        </p:nvSpPr>
        <p:spPr bwMode="auto">
          <a:xfrm>
            <a:off x="2235005" y="4315535"/>
            <a:ext cx="144000" cy="1440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16216" y="1484784"/>
            <a:ext cx="2304256" cy="4608512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180975" indent="-180975"/>
            <a:r>
              <a:rPr lang="el-GR" dirty="0" smtClean="0">
                <a:latin typeface="Calibri" pitchFamily="34" charset="0"/>
              </a:rPr>
              <a:t>Κρυστάλλωση ισορροπίας</a:t>
            </a:r>
          </a:p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Αρχική σύσταση υγρού: </a:t>
            </a:r>
          </a:p>
          <a:p>
            <a:pPr marL="180975" indent="-180975"/>
            <a:r>
              <a:rPr lang="el-GR" dirty="0" smtClean="0">
                <a:latin typeface="Calibri" pitchFamily="34" charset="0"/>
              </a:rPr>
              <a:t>30% </a:t>
            </a:r>
            <a:r>
              <a:rPr lang="el-GR" dirty="0" err="1" smtClean="0">
                <a:latin typeface="Calibri" pitchFamily="34" charset="0"/>
              </a:rPr>
              <a:t>An</a:t>
            </a:r>
            <a:r>
              <a:rPr lang="el-GR" dirty="0" smtClean="0">
                <a:latin typeface="Calibri" pitchFamily="34" charset="0"/>
              </a:rPr>
              <a:t> - 18% Di- 52%Fo</a:t>
            </a:r>
          </a:p>
          <a:p>
            <a:pPr marL="180975" indent="-180975">
              <a:buFont typeface="Arial" pitchFamily="34" charset="0"/>
              <a:buChar char="•"/>
            </a:pPr>
            <a:endParaRPr lang="el-GR" kern="0" dirty="0" smtClean="0">
              <a:latin typeface="Times New Roman"/>
            </a:endParaRPr>
          </a:p>
          <a:p>
            <a:pPr marL="180975" lvl="1" indent="-180975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marL="180975" indent="-180975"/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Απλό </a:t>
            </a:r>
            <a:r>
              <a:rPr lang="el-GR" sz="3200" dirty="0" err="1" smtClean="0"/>
              <a:t>Ευτηκτικό</a:t>
            </a:r>
            <a:r>
              <a:rPr lang="el-GR" sz="3200" dirty="0" smtClean="0"/>
              <a:t> Διάγραμμα</a:t>
            </a:r>
            <a:endParaRPr lang="el-GR" sz="3200" dirty="0"/>
          </a:p>
        </p:txBody>
      </p:sp>
      <p:grpSp>
        <p:nvGrpSpPr>
          <p:cNvPr id="57" name="37 - Ομάδα"/>
          <p:cNvGrpSpPr/>
          <p:nvPr/>
        </p:nvGrpSpPr>
        <p:grpSpPr>
          <a:xfrm>
            <a:off x="539552" y="1484784"/>
            <a:ext cx="5760640" cy="4954573"/>
            <a:chOff x="107504" y="1772816"/>
            <a:chExt cx="5760640" cy="4954573"/>
          </a:xfrm>
        </p:grpSpPr>
        <p:pic>
          <p:nvPicPr>
            <p:cNvPr id="58" name="Picture 181" descr="Fig 7-2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1772816"/>
              <a:ext cx="5760640" cy="4954573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9" name="63 - TextBox"/>
            <p:cNvSpPr txBox="1"/>
            <p:nvPr/>
          </p:nvSpPr>
          <p:spPr>
            <a:xfrm rot="19827983">
              <a:off x="2096845" y="3457075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0" name="64 - TextBox"/>
            <p:cNvSpPr txBox="1"/>
            <p:nvPr/>
          </p:nvSpPr>
          <p:spPr>
            <a:xfrm>
              <a:off x="1691680" y="5229200"/>
              <a:ext cx="1656183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1" name="69 - TextBox"/>
            <p:cNvSpPr txBox="1"/>
            <p:nvPr/>
          </p:nvSpPr>
          <p:spPr>
            <a:xfrm rot="17884584">
              <a:off x="492470" y="5555084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Διοψίδιος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2" name="70 - Ορθογώνιο"/>
            <p:cNvSpPr/>
            <p:nvPr/>
          </p:nvSpPr>
          <p:spPr bwMode="auto">
            <a:xfrm>
              <a:off x="3347864" y="5733256"/>
              <a:ext cx="216024" cy="184850"/>
            </a:xfrm>
            <a:prstGeom prst="rect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3" name="71 - Έλλειψη"/>
            <p:cNvSpPr/>
            <p:nvPr/>
          </p:nvSpPr>
          <p:spPr bwMode="auto">
            <a:xfrm>
              <a:off x="3459222" y="5970488"/>
              <a:ext cx="64800" cy="117727"/>
            </a:xfrm>
            <a:prstGeom prst="ellipse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64" name="86 - TextBox"/>
          <p:cNvSpPr txBox="1"/>
          <p:nvPr/>
        </p:nvSpPr>
        <p:spPr>
          <a:xfrm>
            <a:off x="4457587" y="4752201"/>
            <a:ext cx="288032" cy="276999"/>
          </a:xfrm>
          <a:prstGeom prst="rect">
            <a:avLst/>
          </a:prstGeom>
          <a:solidFill>
            <a:srgbClr val="FFFFDB"/>
          </a:solidFill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smtClean="0">
                <a:solidFill>
                  <a:srgbClr val="000000"/>
                </a:solidFill>
                <a:latin typeface="Times New Roman" charset="0"/>
              </a:rPr>
              <a:t>Κ</a:t>
            </a:r>
            <a:endParaRPr lang="el-GR" sz="1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" name="Rectangle 4"/>
          <p:cNvSpPr txBox="1">
            <a:spLocks noChangeArrowheads="1"/>
          </p:cNvSpPr>
          <p:nvPr/>
        </p:nvSpPr>
        <p:spPr bwMode="auto">
          <a:xfrm>
            <a:off x="467544" y="1628800"/>
            <a:ext cx="2192288" cy="11590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sz="2200" kern="0" dirty="0" smtClean="0">
                <a:solidFill>
                  <a:srgbClr val="000000"/>
                </a:solidFill>
                <a:effectLst/>
                <a:latin typeface="Times New Roman"/>
              </a:rPr>
              <a:t>Π</a:t>
            </a:r>
            <a:r>
              <a:rPr lang="el-GR" sz="2200" kern="0" dirty="0" err="1" smtClean="0">
                <a:solidFill>
                  <a:srgbClr val="000000"/>
                </a:solidFill>
                <a:effectLst/>
                <a:latin typeface="Times New Roman"/>
              </a:rPr>
              <a:t>ορεία</a:t>
            </a:r>
            <a:r>
              <a:rPr lang="el-GR" sz="2200" kern="0" dirty="0" smtClean="0">
                <a:solidFill>
                  <a:srgbClr val="000000"/>
                </a:solidFill>
                <a:effectLst/>
                <a:latin typeface="Times New Roman"/>
              </a:rPr>
              <a:t> Υγρού</a:t>
            </a:r>
          </a:p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sz="2200" kern="0" dirty="0" smtClean="0">
                <a:solidFill>
                  <a:srgbClr val="000000"/>
                </a:solidFill>
                <a:effectLst/>
                <a:latin typeface="Times New Roman"/>
              </a:rPr>
              <a:t>Πορεία Στερεού</a:t>
            </a:r>
            <a:endParaRPr lang="el-GR" sz="2200" kern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cxnSp>
        <p:nvCxnSpPr>
          <p:cNvPr id="66" name="17 - Ευθεία γραμμή σύνδεσης"/>
          <p:cNvCxnSpPr/>
          <p:nvPr/>
        </p:nvCxnSpPr>
        <p:spPr bwMode="auto">
          <a:xfrm rot="10800000">
            <a:off x="3131840" y="3789040"/>
            <a:ext cx="2736304" cy="2376264"/>
          </a:xfrm>
          <a:prstGeom prst="line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18 - Ελεύθερη σχεδίαση"/>
          <p:cNvSpPr/>
          <p:nvPr/>
        </p:nvSpPr>
        <p:spPr bwMode="auto">
          <a:xfrm>
            <a:off x="2125195" y="3922227"/>
            <a:ext cx="239170" cy="353115"/>
          </a:xfrm>
          <a:custGeom>
            <a:avLst/>
            <a:gdLst>
              <a:gd name="connsiteX0" fmla="*/ 0 w 258792"/>
              <a:gd name="connsiteY0" fmla="*/ 0 h 353683"/>
              <a:gd name="connsiteX1" fmla="*/ 258792 w 258792"/>
              <a:gd name="connsiteY1" fmla="*/ 353683 h 353683"/>
              <a:gd name="connsiteX2" fmla="*/ 258792 w 258792"/>
              <a:gd name="connsiteY2" fmla="*/ 353683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792" h="353683">
                <a:moveTo>
                  <a:pt x="0" y="0"/>
                </a:moveTo>
                <a:lnTo>
                  <a:pt x="258792" y="353683"/>
                </a:lnTo>
                <a:lnTo>
                  <a:pt x="258792" y="353683"/>
                </a:lnTo>
              </a:path>
            </a:pathLst>
          </a:custGeom>
          <a:noFill/>
          <a:ln w="28575" cap="sq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8" name="20 - Ελεύθερη σχεδίαση"/>
          <p:cNvSpPr/>
          <p:nvPr/>
        </p:nvSpPr>
        <p:spPr bwMode="auto">
          <a:xfrm>
            <a:off x="3045852" y="3878526"/>
            <a:ext cx="2838090" cy="2286000"/>
          </a:xfrm>
          <a:custGeom>
            <a:avLst/>
            <a:gdLst>
              <a:gd name="connsiteX0" fmla="*/ 2838090 w 2838090"/>
              <a:gd name="connsiteY0" fmla="*/ 2286000 h 2286000"/>
              <a:gd name="connsiteX1" fmla="*/ 0 w 2838090"/>
              <a:gd name="connsiteY1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8090" h="2286000">
                <a:moveTo>
                  <a:pt x="2838090" y="2286000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9" name="Oval 36"/>
          <p:cNvSpPr>
            <a:spLocks noChangeAspect="1" noChangeArrowheads="1"/>
          </p:cNvSpPr>
          <p:nvPr/>
        </p:nvSpPr>
        <p:spPr bwMode="auto">
          <a:xfrm>
            <a:off x="5811934" y="6083892"/>
            <a:ext cx="168402" cy="168402"/>
          </a:xfrm>
          <a:prstGeom prst="ellipse">
            <a:avLst/>
          </a:prstGeom>
          <a:solidFill>
            <a:srgbClr val="00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0" name="24 - Ελεύθερη σχεδίαση"/>
          <p:cNvSpPr/>
          <p:nvPr/>
        </p:nvSpPr>
        <p:spPr bwMode="auto">
          <a:xfrm>
            <a:off x="2406737" y="4313193"/>
            <a:ext cx="2989198" cy="950489"/>
          </a:xfrm>
          <a:custGeom>
            <a:avLst/>
            <a:gdLst>
              <a:gd name="connsiteX0" fmla="*/ 2838090 w 2838090"/>
              <a:gd name="connsiteY0" fmla="*/ 2286000 h 2286000"/>
              <a:gd name="connsiteX1" fmla="*/ 0 w 2838090"/>
              <a:gd name="connsiteY1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8090" h="2286000">
                <a:moveTo>
                  <a:pt x="2838090" y="2286000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1" name="35 - Ελεύθερη σχεδίαση"/>
          <p:cNvSpPr/>
          <p:nvPr/>
        </p:nvSpPr>
        <p:spPr bwMode="auto">
          <a:xfrm>
            <a:off x="5390910" y="5268706"/>
            <a:ext cx="190918" cy="341644"/>
          </a:xfrm>
          <a:custGeom>
            <a:avLst/>
            <a:gdLst>
              <a:gd name="connsiteX0" fmla="*/ 190918 w 190918"/>
              <a:gd name="connsiteY0" fmla="*/ 341644 h 341644"/>
              <a:gd name="connsiteX1" fmla="*/ 0 w 190918"/>
              <a:gd name="connsiteY1" fmla="*/ 0 h 3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918" h="341644">
                <a:moveTo>
                  <a:pt x="190918" y="341644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2" name="25 - Ελεύθερη σχεδίαση"/>
          <p:cNvSpPr/>
          <p:nvPr/>
        </p:nvSpPr>
        <p:spPr bwMode="auto">
          <a:xfrm>
            <a:off x="5581828" y="5605326"/>
            <a:ext cx="316523" cy="557684"/>
          </a:xfrm>
          <a:custGeom>
            <a:avLst/>
            <a:gdLst>
              <a:gd name="connsiteX0" fmla="*/ 316523 w 316523"/>
              <a:gd name="connsiteY0" fmla="*/ 557684 h 557684"/>
              <a:gd name="connsiteX1" fmla="*/ 0 w 316523"/>
              <a:gd name="connsiteY1" fmla="*/ 0 h 5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523" h="557684">
                <a:moveTo>
                  <a:pt x="316523" y="557684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3" name="36 - Ελεύθερη σχεδίαση"/>
          <p:cNvSpPr/>
          <p:nvPr/>
        </p:nvSpPr>
        <p:spPr bwMode="auto">
          <a:xfrm>
            <a:off x="4913613" y="5112957"/>
            <a:ext cx="472272" cy="155750"/>
          </a:xfrm>
          <a:custGeom>
            <a:avLst/>
            <a:gdLst>
              <a:gd name="connsiteX0" fmla="*/ 472272 w 472272"/>
              <a:gd name="connsiteY0" fmla="*/ 155750 h 155750"/>
              <a:gd name="connsiteX1" fmla="*/ 0 w 472272"/>
              <a:gd name="connsiteY1" fmla="*/ 0 h 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272" h="155750">
                <a:moveTo>
                  <a:pt x="472272" y="155750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4" name="48 - Ελεύθερη σχεδίαση"/>
          <p:cNvSpPr/>
          <p:nvPr/>
        </p:nvSpPr>
        <p:spPr bwMode="auto">
          <a:xfrm>
            <a:off x="3818389" y="4511007"/>
            <a:ext cx="537587" cy="411983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5" name="49 - Ελεύθερη σχεδίαση"/>
          <p:cNvSpPr/>
          <p:nvPr/>
        </p:nvSpPr>
        <p:spPr bwMode="auto">
          <a:xfrm>
            <a:off x="3039917" y="3863345"/>
            <a:ext cx="369351" cy="299394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6" name="50 - Ελεύθερη σχεδίαση"/>
          <p:cNvSpPr/>
          <p:nvPr/>
        </p:nvSpPr>
        <p:spPr bwMode="auto">
          <a:xfrm>
            <a:off x="3376415" y="4141322"/>
            <a:ext cx="487145" cy="393855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7" name="51 - Ελεύθερη σχεδίαση"/>
          <p:cNvSpPr/>
          <p:nvPr/>
        </p:nvSpPr>
        <p:spPr bwMode="auto">
          <a:xfrm flipV="1">
            <a:off x="2791199" y="3871534"/>
            <a:ext cx="258137" cy="163717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8" name="52 - Ελεύθερη σχεδίαση"/>
          <p:cNvSpPr/>
          <p:nvPr/>
        </p:nvSpPr>
        <p:spPr bwMode="auto">
          <a:xfrm flipV="1">
            <a:off x="2559434" y="4019695"/>
            <a:ext cx="258137" cy="163717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9" name="53 - Ελεύθερη σχεδίαση"/>
          <p:cNvSpPr/>
          <p:nvPr/>
        </p:nvSpPr>
        <p:spPr bwMode="auto">
          <a:xfrm flipV="1">
            <a:off x="2369013" y="4155952"/>
            <a:ext cx="242965" cy="164160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0" name="Oval 36"/>
          <p:cNvSpPr>
            <a:spLocks noChangeAspect="1" noChangeArrowheads="1"/>
          </p:cNvSpPr>
          <p:nvPr/>
        </p:nvSpPr>
        <p:spPr bwMode="auto">
          <a:xfrm>
            <a:off x="4283968" y="4869161"/>
            <a:ext cx="140335" cy="140335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81" name="47 - Ελεύθερη σχεδίαση"/>
          <p:cNvSpPr/>
          <p:nvPr/>
        </p:nvSpPr>
        <p:spPr bwMode="auto">
          <a:xfrm>
            <a:off x="4355976" y="4941168"/>
            <a:ext cx="564361" cy="170120"/>
          </a:xfrm>
          <a:custGeom>
            <a:avLst/>
            <a:gdLst>
              <a:gd name="connsiteX0" fmla="*/ 472272 w 472272"/>
              <a:gd name="connsiteY0" fmla="*/ 155750 h 155750"/>
              <a:gd name="connsiteX1" fmla="*/ 0 w 472272"/>
              <a:gd name="connsiteY1" fmla="*/ 0 h 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272" h="155750">
                <a:moveTo>
                  <a:pt x="472272" y="155750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82" name="55 - Ελεύθερη σχεδίαση"/>
          <p:cNvSpPr/>
          <p:nvPr/>
        </p:nvSpPr>
        <p:spPr bwMode="auto">
          <a:xfrm>
            <a:off x="2627784" y="1879435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3" name="56 - Ελεύθερη σχεδίαση"/>
          <p:cNvSpPr/>
          <p:nvPr/>
        </p:nvSpPr>
        <p:spPr bwMode="auto">
          <a:xfrm>
            <a:off x="2627784" y="2276872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84" name="59 - Ελεύθερη σχεδίαση"/>
          <p:cNvSpPr/>
          <p:nvPr/>
        </p:nvSpPr>
        <p:spPr bwMode="auto">
          <a:xfrm>
            <a:off x="1696404" y="4907301"/>
            <a:ext cx="3499555" cy="33867"/>
          </a:xfrm>
          <a:custGeom>
            <a:avLst/>
            <a:gdLst>
              <a:gd name="connsiteX0" fmla="*/ 0 w 3499555"/>
              <a:gd name="connsiteY0" fmla="*/ 0 h 33867"/>
              <a:gd name="connsiteX1" fmla="*/ 3499555 w 3499555"/>
              <a:gd name="connsiteY1" fmla="*/ 33867 h 33867"/>
              <a:gd name="connsiteX2" fmla="*/ 3499555 w 3499555"/>
              <a:gd name="connsiteY2" fmla="*/ 33867 h 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555" h="33867">
                <a:moveTo>
                  <a:pt x="0" y="0"/>
                </a:moveTo>
                <a:lnTo>
                  <a:pt x="3499555" y="33867"/>
                </a:lnTo>
                <a:lnTo>
                  <a:pt x="3499555" y="33867"/>
                </a:lnTo>
              </a:path>
            </a:pathLst>
          </a:custGeom>
          <a:noFill/>
          <a:ln w="38100" cap="flat" cmpd="sng" algn="ctr">
            <a:solidFill>
              <a:srgbClr val="FF33CC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60 - Ελεύθερη σχεδίαση"/>
          <p:cNvSpPr/>
          <p:nvPr/>
        </p:nvSpPr>
        <p:spPr bwMode="auto">
          <a:xfrm>
            <a:off x="3657600" y="4135166"/>
            <a:ext cx="1115552" cy="2061375"/>
          </a:xfrm>
          <a:custGeom>
            <a:avLst/>
            <a:gdLst>
              <a:gd name="connsiteX0" fmla="*/ 936978 w 936978"/>
              <a:gd name="connsiteY0" fmla="*/ 0 h 1761066"/>
              <a:gd name="connsiteX1" fmla="*/ 0 w 936978"/>
              <a:gd name="connsiteY1" fmla="*/ 1761066 h 176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6978" h="1761066">
                <a:moveTo>
                  <a:pt x="936978" y="0"/>
                </a:moveTo>
                <a:lnTo>
                  <a:pt x="0" y="1761066"/>
                </a:lnTo>
              </a:path>
            </a:pathLst>
          </a:custGeom>
          <a:noFill/>
          <a:ln w="38100" cap="flat" cmpd="sng" algn="ctr">
            <a:solidFill>
              <a:srgbClr val="FF33CC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6" name="61 - Ελεύθερη σχεδίαση"/>
          <p:cNvSpPr/>
          <p:nvPr/>
        </p:nvSpPr>
        <p:spPr bwMode="auto">
          <a:xfrm>
            <a:off x="3044619" y="2573921"/>
            <a:ext cx="2024635" cy="3606580"/>
          </a:xfrm>
          <a:custGeom>
            <a:avLst/>
            <a:gdLst>
              <a:gd name="connsiteX0" fmla="*/ 2009422 w 2009422"/>
              <a:gd name="connsiteY0" fmla="*/ 3488266 h 3488266"/>
              <a:gd name="connsiteX1" fmla="*/ 0 w 2009422"/>
              <a:gd name="connsiteY1" fmla="*/ 0 h 348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9422" h="3488266">
                <a:moveTo>
                  <a:pt x="2009422" y="3488266"/>
                </a:move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33CC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build="p" autoUpdateAnimBg="0"/>
      <p:bldP spid="68" grpId="0" animBg="1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16216" y="1484784"/>
            <a:ext cx="2304256" cy="4608512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180975" indent="-180975"/>
            <a:r>
              <a:rPr lang="el-GR" dirty="0" smtClean="0">
                <a:latin typeface="Calibri" pitchFamily="34" charset="0"/>
              </a:rPr>
              <a:t>Κρυστάλλωση ισορροπίας</a:t>
            </a:r>
          </a:p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Αρχική σύσταση υγρού: </a:t>
            </a:r>
          </a:p>
          <a:p>
            <a:pPr marL="180975" indent="-180975"/>
            <a:r>
              <a:rPr lang="el-GR" dirty="0" smtClean="0">
                <a:latin typeface="Calibri" pitchFamily="34" charset="0"/>
              </a:rPr>
              <a:t>30% </a:t>
            </a:r>
            <a:r>
              <a:rPr lang="el-GR" dirty="0" err="1" smtClean="0">
                <a:latin typeface="Calibri" pitchFamily="34" charset="0"/>
              </a:rPr>
              <a:t>An</a:t>
            </a:r>
            <a:r>
              <a:rPr lang="el-GR" dirty="0" smtClean="0">
                <a:latin typeface="Calibri" pitchFamily="34" charset="0"/>
              </a:rPr>
              <a:t> - 18% Di- 52%Fo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Κανόνας του μοχλού: Στερεό/Υγρό = l1/l2</a:t>
            </a:r>
          </a:p>
          <a:p>
            <a:pPr marL="180975" indent="-180975"/>
            <a:endParaRPr lang="el-GR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l-GR" kern="0" dirty="0" smtClean="0">
              <a:latin typeface="Times New Roman"/>
            </a:endParaRPr>
          </a:p>
          <a:p>
            <a:pPr marL="180975" lvl="1" indent="-180975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marL="180975" indent="-180975"/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Απλό </a:t>
            </a:r>
            <a:r>
              <a:rPr lang="el-GR" sz="3200" dirty="0" err="1" smtClean="0"/>
              <a:t>Ευτηκτικό</a:t>
            </a:r>
            <a:r>
              <a:rPr lang="el-GR" sz="3200" dirty="0" smtClean="0"/>
              <a:t> Διάγραμμα</a:t>
            </a:r>
            <a:endParaRPr lang="el-GR" sz="3200" dirty="0"/>
          </a:p>
        </p:txBody>
      </p:sp>
      <p:grpSp>
        <p:nvGrpSpPr>
          <p:cNvPr id="90" name="37 - Ομάδα"/>
          <p:cNvGrpSpPr/>
          <p:nvPr/>
        </p:nvGrpSpPr>
        <p:grpSpPr>
          <a:xfrm>
            <a:off x="611560" y="1340768"/>
            <a:ext cx="5760640" cy="4954573"/>
            <a:chOff x="107504" y="1772816"/>
            <a:chExt cx="5760640" cy="4954573"/>
          </a:xfrm>
          <a:solidFill>
            <a:srgbClr val="FFFF00">
              <a:lumMod val="40000"/>
              <a:lumOff val="60000"/>
            </a:srgbClr>
          </a:solidFill>
        </p:grpSpPr>
        <p:pic>
          <p:nvPicPr>
            <p:cNvPr id="91" name="Picture 181" descr="Fig 7-2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1772816"/>
              <a:ext cx="5760640" cy="49545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63 - TextBox"/>
            <p:cNvSpPr txBox="1"/>
            <p:nvPr/>
          </p:nvSpPr>
          <p:spPr>
            <a:xfrm rot="19827983">
              <a:off x="2096845" y="3457075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93" name="64 - TextBox"/>
            <p:cNvSpPr txBox="1"/>
            <p:nvPr/>
          </p:nvSpPr>
          <p:spPr>
            <a:xfrm>
              <a:off x="1691680" y="5229200"/>
              <a:ext cx="1656183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94" name="69 - TextBox"/>
            <p:cNvSpPr txBox="1"/>
            <p:nvPr/>
          </p:nvSpPr>
          <p:spPr>
            <a:xfrm rot="17884584">
              <a:off x="492470" y="5555084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Διοψίδιος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95" name="70 - Ορθογώνιο"/>
            <p:cNvSpPr/>
            <p:nvPr/>
          </p:nvSpPr>
          <p:spPr bwMode="auto">
            <a:xfrm>
              <a:off x="3347864" y="5733256"/>
              <a:ext cx="216024" cy="184850"/>
            </a:xfrm>
            <a:prstGeom prst="rect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96" name="71 - Έλλειψη"/>
            <p:cNvSpPr/>
            <p:nvPr/>
          </p:nvSpPr>
          <p:spPr bwMode="auto">
            <a:xfrm>
              <a:off x="3459222" y="5970488"/>
              <a:ext cx="64800" cy="117727"/>
            </a:xfrm>
            <a:prstGeom prst="ellipse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cxnSp>
        <p:nvCxnSpPr>
          <p:cNvPr id="97" name="17 - Ευθεία γραμμή σύνδεσης"/>
          <p:cNvCxnSpPr/>
          <p:nvPr/>
        </p:nvCxnSpPr>
        <p:spPr bwMode="auto">
          <a:xfrm rot="10800000">
            <a:off x="3203848" y="3645024"/>
            <a:ext cx="2736304" cy="2376264"/>
          </a:xfrm>
          <a:prstGeom prst="line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18 - Ελεύθερη σχεδίαση"/>
          <p:cNvSpPr/>
          <p:nvPr/>
        </p:nvSpPr>
        <p:spPr bwMode="auto">
          <a:xfrm>
            <a:off x="2197203" y="3778211"/>
            <a:ext cx="239170" cy="353115"/>
          </a:xfrm>
          <a:custGeom>
            <a:avLst/>
            <a:gdLst>
              <a:gd name="connsiteX0" fmla="*/ 0 w 258792"/>
              <a:gd name="connsiteY0" fmla="*/ 0 h 353683"/>
              <a:gd name="connsiteX1" fmla="*/ 258792 w 258792"/>
              <a:gd name="connsiteY1" fmla="*/ 353683 h 353683"/>
              <a:gd name="connsiteX2" fmla="*/ 258792 w 258792"/>
              <a:gd name="connsiteY2" fmla="*/ 353683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792" h="353683">
                <a:moveTo>
                  <a:pt x="0" y="0"/>
                </a:moveTo>
                <a:lnTo>
                  <a:pt x="258792" y="353683"/>
                </a:lnTo>
                <a:lnTo>
                  <a:pt x="258792" y="353683"/>
                </a:lnTo>
              </a:path>
            </a:pathLst>
          </a:custGeom>
          <a:noFill/>
          <a:ln w="28575" cap="sq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99" name="20 - Ελεύθερη σχεδίαση"/>
          <p:cNvSpPr/>
          <p:nvPr/>
        </p:nvSpPr>
        <p:spPr bwMode="auto">
          <a:xfrm>
            <a:off x="2843807" y="3933056"/>
            <a:ext cx="2870423" cy="1607071"/>
          </a:xfrm>
          <a:custGeom>
            <a:avLst/>
            <a:gdLst>
              <a:gd name="connsiteX0" fmla="*/ 2838090 w 2838090"/>
              <a:gd name="connsiteY0" fmla="*/ 2286000 h 2286000"/>
              <a:gd name="connsiteX1" fmla="*/ 0 w 2838090"/>
              <a:gd name="connsiteY1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8090" h="2286000">
                <a:moveTo>
                  <a:pt x="2838090" y="2286000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0" name="Oval 36"/>
          <p:cNvSpPr>
            <a:spLocks noChangeAspect="1" noChangeArrowheads="1"/>
          </p:cNvSpPr>
          <p:nvPr/>
        </p:nvSpPr>
        <p:spPr bwMode="auto">
          <a:xfrm>
            <a:off x="5883942" y="5939876"/>
            <a:ext cx="168402" cy="168402"/>
          </a:xfrm>
          <a:prstGeom prst="ellipse">
            <a:avLst/>
          </a:prstGeom>
          <a:solidFill>
            <a:srgbClr val="00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01" name="35 - Ελεύθερη σχεδίαση"/>
          <p:cNvSpPr/>
          <p:nvPr/>
        </p:nvSpPr>
        <p:spPr bwMode="auto">
          <a:xfrm>
            <a:off x="5462918" y="5124690"/>
            <a:ext cx="190918" cy="341644"/>
          </a:xfrm>
          <a:custGeom>
            <a:avLst/>
            <a:gdLst>
              <a:gd name="connsiteX0" fmla="*/ 190918 w 190918"/>
              <a:gd name="connsiteY0" fmla="*/ 341644 h 341644"/>
              <a:gd name="connsiteX1" fmla="*/ 0 w 190918"/>
              <a:gd name="connsiteY1" fmla="*/ 0 h 3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918" h="341644">
                <a:moveTo>
                  <a:pt x="190918" y="341644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02" name="25 - Ελεύθερη σχεδίαση"/>
          <p:cNvSpPr/>
          <p:nvPr/>
        </p:nvSpPr>
        <p:spPr bwMode="auto">
          <a:xfrm>
            <a:off x="5653836" y="5461310"/>
            <a:ext cx="316523" cy="557684"/>
          </a:xfrm>
          <a:custGeom>
            <a:avLst/>
            <a:gdLst>
              <a:gd name="connsiteX0" fmla="*/ 316523 w 316523"/>
              <a:gd name="connsiteY0" fmla="*/ 557684 h 557684"/>
              <a:gd name="connsiteX1" fmla="*/ 0 w 316523"/>
              <a:gd name="connsiteY1" fmla="*/ 0 h 5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523" h="557684">
                <a:moveTo>
                  <a:pt x="316523" y="557684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03" name="36 - Ελεύθερη σχεδίαση"/>
          <p:cNvSpPr/>
          <p:nvPr/>
        </p:nvSpPr>
        <p:spPr bwMode="auto">
          <a:xfrm>
            <a:off x="4985621" y="4968941"/>
            <a:ext cx="472272" cy="155750"/>
          </a:xfrm>
          <a:custGeom>
            <a:avLst/>
            <a:gdLst>
              <a:gd name="connsiteX0" fmla="*/ 472272 w 472272"/>
              <a:gd name="connsiteY0" fmla="*/ 155750 h 155750"/>
              <a:gd name="connsiteX1" fmla="*/ 0 w 472272"/>
              <a:gd name="connsiteY1" fmla="*/ 0 h 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272" h="155750">
                <a:moveTo>
                  <a:pt x="472272" y="155750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04" name="48 - Ελεύθερη σχεδίαση"/>
          <p:cNvSpPr/>
          <p:nvPr/>
        </p:nvSpPr>
        <p:spPr bwMode="auto">
          <a:xfrm>
            <a:off x="3890397" y="4366991"/>
            <a:ext cx="537587" cy="411983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5" name="49 - Ελεύθερη σχεδίαση"/>
          <p:cNvSpPr/>
          <p:nvPr/>
        </p:nvSpPr>
        <p:spPr bwMode="auto">
          <a:xfrm>
            <a:off x="3111925" y="3719329"/>
            <a:ext cx="369351" cy="299394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6" name="50 - Ελεύθερη σχεδίαση"/>
          <p:cNvSpPr/>
          <p:nvPr/>
        </p:nvSpPr>
        <p:spPr bwMode="auto">
          <a:xfrm>
            <a:off x="3448423" y="3997306"/>
            <a:ext cx="487145" cy="393855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7" name="51 - Ελεύθερη σχεδίαση"/>
          <p:cNvSpPr/>
          <p:nvPr/>
        </p:nvSpPr>
        <p:spPr bwMode="auto">
          <a:xfrm flipV="1">
            <a:off x="2863207" y="3727518"/>
            <a:ext cx="258137" cy="163717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" name="52 - Ελεύθερη σχεδίαση"/>
          <p:cNvSpPr/>
          <p:nvPr/>
        </p:nvSpPr>
        <p:spPr bwMode="auto">
          <a:xfrm flipV="1">
            <a:off x="2631442" y="3875679"/>
            <a:ext cx="258137" cy="163717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9" name="53 - Ελεύθερη σχεδίαση"/>
          <p:cNvSpPr/>
          <p:nvPr/>
        </p:nvSpPr>
        <p:spPr bwMode="auto">
          <a:xfrm flipV="1">
            <a:off x="2441021" y="4011936"/>
            <a:ext cx="242965" cy="164160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0" name="Oval 36"/>
          <p:cNvSpPr>
            <a:spLocks noChangeAspect="1" noChangeArrowheads="1"/>
          </p:cNvSpPr>
          <p:nvPr/>
        </p:nvSpPr>
        <p:spPr bwMode="auto">
          <a:xfrm>
            <a:off x="4355976" y="4725145"/>
            <a:ext cx="140335" cy="140335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11" name="47 - Ελεύθερη σχεδίαση"/>
          <p:cNvSpPr/>
          <p:nvPr/>
        </p:nvSpPr>
        <p:spPr bwMode="auto">
          <a:xfrm>
            <a:off x="4427984" y="4797152"/>
            <a:ext cx="564361" cy="170120"/>
          </a:xfrm>
          <a:custGeom>
            <a:avLst/>
            <a:gdLst>
              <a:gd name="connsiteX0" fmla="*/ 472272 w 472272"/>
              <a:gd name="connsiteY0" fmla="*/ 155750 h 155750"/>
              <a:gd name="connsiteX1" fmla="*/ 0 w 472272"/>
              <a:gd name="connsiteY1" fmla="*/ 0 h 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272" h="155750">
                <a:moveTo>
                  <a:pt x="472272" y="155750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12" name="45 - Ελεύθερη σχεδίαση"/>
          <p:cNvSpPr/>
          <p:nvPr/>
        </p:nvSpPr>
        <p:spPr bwMode="auto">
          <a:xfrm>
            <a:off x="4346798" y="4882158"/>
            <a:ext cx="1449338" cy="779090"/>
          </a:xfrm>
          <a:custGeom>
            <a:avLst/>
            <a:gdLst>
              <a:gd name="connsiteX0" fmla="*/ 0 w 1600200"/>
              <a:gd name="connsiteY0" fmla="*/ 0 h 895350"/>
              <a:gd name="connsiteX1" fmla="*/ 1600200 w 1600200"/>
              <a:gd name="connsiteY1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 h="895350">
                <a:moveTo>
                  <a:pt x="0" y="0"/>
                </a:moveTo>
                <a:lnTo>
                  <a:pt x="1600200" y="895350"/>
                </a:lnTo>
              </a:path>
            </a:pathLst>
          </a:custGeom>
          <a:noFill/>
          <a:ln w="50800" cap="sq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3" name="86 - TextBox"/>
          <p:cNvSpPr txBox="1"/>
          <p:nvPr/>
        </p:nvSpPr>
        <p:spPr>
          <a:xfrm rot="1478992">
            <a:off x="4760657" y="5060620"/>
            <a:ext cx="288032" cy="276999"/>
          </a:xfrm>
          <a:prstGeom prst="rect">
            <a:avLst/>
          </a:prstGeom>
          <a:solidFill>
            <a:srgbClr val="FFFFDB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16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endParaRPr lang="el-GR" sz="16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4" name="Oval 36"/>
          <p:cNvSpPr>
            <a:spLocks noChangeAspect="1" noChangeArrowheads="1"/>
          </p:cNvSpPr>
          <p:nvPr/>
        </p:nvSpPr>
        <p:spPr bwMode="auto">
          <a:xfrm>
            <a:off x="2706567" y="3908918"/>
            <a:ext cx="140335" cy="140335"/>
          </a:xfrm>
          <a:prstGeom prst="ellipse">
            <a:avLst/>
          </a:prstGeom>
          <a:solidFill>
            <a:srgbClr val="00206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15" name="34 - Ελεύθερη σχεδίαση"/>
          <p:cNvSpPr/>
          <p:nvPr/>
        </p:nvSpPr>
        <p:spPr bwMode="auto">
          <a:xfrm>
            <a:off x="2761481" y="3987552"/>
            <a:ext cx="1600200" cy="895350"/>
          </a:xfrm>
          <a:custGeom>
            <a:avLst/>
            <a:gdLst>
              <a:gd name="connsiteX0" fmla="*/ 0 w 1600200"/>
              <a:gd name="connsiteY0" fmla="*/ 0 h 895350"/>
              <a:gd name="connsiteX1" fmla="*/ 1600200 w 1600200"/>
              <a:gd name="connsiteY1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 h="895350">
                <a:moveTo>
                  <a:pt x="0" y="0"/>
                </a:moveTo>
                <a:lnTo>
                  <a:pt x="1600200" y="895350"/>
                </a:lnTo>
              </a:path>
            </a:pathLst>
          </a:custGeom>
          <a:noFill/>
          <a:ln w="50800" cap="sq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6" name="46 - TextBox"/>
          <p:cNvSpPr txBox="1"/>
          <p:nvPr/>
        </p:nvSpPr>
        <p:spPr>
          <a:xfrm rot="1751756">
            <a:off x="3253112" y="4273744"/>
            <a:ext cx="288032" cy="276999"/>
          </a:xfrm>
          <a:prstGeom prst="rect">
            <a:avLst/>
          </a:prstGeom>
          <a:solidFill>
            <a:srgbClr val="FFFFDB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1600" b="1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l-GR" sz="16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16216" y="1484784"/>
            <a:ext cx="2304256" cy="4608512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180975" indent="-180975"/>
            <a:r>
              <a:rPr lang="el-GR" dirty="0" smtClean="0">
                <a:latin typeface="Calibri" pitchFamily="34" charset="0"/>
              </a:rPr>
              <a:t>Κρυστάλλωση ισορροπίας</a:t>
            </a:r>
          </a:p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Αρχική σύσταση υγρού: </a:t>
            </a:r>
          </a:p>
          <a:p>
            <a:pPr marL="180975" indent="-180975"/>
            <a:r>
              <a:rPr lang="el-GR" dirty="0" smtClean="0">
                <a:latin typeface="Calibri" pitchFamily="34" charset="0"/>
              </a:rPr>
              <a:t>30% </a:t>
            </a:r>
            <a:r>
              <a:rPr lang="el-GR" dirty="0" err="1" smtClean="0">
                <a:latin typeface="Calibri" pitchFamily="34" charset="0"/>
              </a:rPr>
              <a:t>An</a:t>
            </a:r>
            <a:r>
              <a:rPr lang="el-GR" dirty="0" smtClean="0">
                <a:latin typeface="Calibri" pitchFamily="34" charset="0"/>
              </a:rPr>
              <a:t> - 18% Di- 52%Fo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Κανόνας του μοχλού: Στερεό/Υγρό = l1/l2</a:t>
            </a:r>
          </a:p>
          <a:p>
            <a:pPr marL="180975" indent="-180975"/>
            <a:endParaRPr lang="el-GR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l-GR" kern="0" dirty="0" smtClean="0">
              <a:latin typeface="Times New Roman"/>
            </a:endParaRPr>
          </a:p>
          <a:p>
            <a:pPr marL="180975" lvl="1" indent="-180975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marL="180975" indent="-180975"/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Απλό </a:t>
            </a:r>
            <a:r>
              <a:rPr lang="el-GR" sz="3200" dirty="0" err="1" smtClean="0"/>
              <a:t>Ευτηκτικό</a:t>
            </a:r>
            <a:r>
              <a:rPr lang="el-GR" sz="3200" dirty="0" smtClean="0"/>
              <a:t> Διάγραμμα</a:t>
            </a:r>
            <a:endParaRPr lang="el-GR" sz="3200" dirty="0"/>
          </a:p>
        </p:txBody>
      </p:sp>
      <p:grpSp>
        <p:nvGrpSpPr>
          <p:cNvPr id="58" name="37 - Ομάδα"/>
          <p:cNvGrpSpPr/>
          <p:nvPr/>
        </p:nvGrpSpPr>
        <p:grpSpPr>
          <a:xfrm>
            <a:off x="611560" y="1412776"/>
            <a:ext cx="5760640" cy="4954573"/>
            <a:chOff x="107504" y="1772816"/>
            <a:chExt cx="5760640" cy="4954573"/>
          </a:xfrm>
          <a:solidFill>
            <a:srgbClr val="FFFF00">
              <a:lumMod val="40000"/>
              <a:lumOff val="60000"/>
            </a:srgbClr>
          </a:solidFill>
        </p:grpSpPr>
        <p:pic>
          <p:nvPicPr>
            <p:cNvPr id="59" name="Picture 181" descr="Fig 7-2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1772816"/>
              <a:ext cx="5760640" cy="49545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63 - TextBox"/>
            <p:cNvSpPr txBox="1"/>
            <p:nvPr/>
          </p:nvSpPr>
          <p:spPr>
            <a:xfrm rot="19827983">
              <a:off x="2096845" y="3457075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1" name="64 - TextBox"/>
            <p:cNvSpPr txBox="1"/>
            <p:nvPr/>
          </p:nvSpPr>
          <p:spPr>
            <a:xfrm>
              <a:off x="1691680" y="5229200"/>
              <a:ext cx="1656183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2" name="69 - TextBox"/>
            <p:cNvSpPr txBox="1"/>
            <p:nvPr/>
          </p:nvSpPr>
          <p:spPr>
            <a:xfrm rot="17884584">
              <a:off x="492470" y="5555084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Διοψίδιος</a:t>
              </a: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3" name="70 - Ορθογώνιο"/>
            <p:cNvSpPr/>
            <p:nvPr/>
          </p:nvSpPr>
          <p:spPr bwMode="auto">
            <a:xfrm>
              <a:off x="3347864" y="5733256"/>
              <a:ext cx="216024" cy="184850"/>
            </a:xfrm>
            <a:prstGeom prst="rect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4" name="71 - Έλλειψη"/>
            <p:cNvSpPr/>
            <p:nvPr/>
          </p:nvSpPr>
          <p:spPr bwMode="auto">
            <a:xfrm>
              <a:off x="3459222" y="5970488"/>
              <a:ext cx="64800" cy="117727"/>
            </a:xfrm>
            <a:prstGeom prst="ellipse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cxnSp>
        <p:nvCxnSpPr>
          <p:cNvPr id="65" name="17 - Ευθεία γραμμή σύνδεσης"/>
          <p:cNvCxnSpPr/>
          <p:nvPr/>
        </p:nvCxnSpPr>
        <p:spPr bwMode="auto">
          <a:xfrm rot="10800000">
            <a:off x="3203848" y="3717032"/>
            <a:ext cx="2736304" cy="2376264"/>
          </a:xfrm>
          <a:prstGeom prst="line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18 - Ελεύθερη σχεδίαση"/>
          <p:cNvSpPr/>
          <p:nvPr/>
        </p:nvSpPr>
        <p:spPr bwMode="auto">
          <a:xfrm>
            <a:off x="2197203" y="3850219"/>
            <a:ext cx="239170" cy="353115"/>
          </a:xfrm>
          <a:custGeom>
            <a:avLst/>
            <a:gdLst>
              <a:gd name="connsiteX0" fmla="*/ 0 w 258792"/>
              <a:gd name="connsiteY0" fmla="*/ 0 h 353683"/>
              <a:gd name="connsiteX1" fmla="*/ 258792 w 258792"/>
              <a:gd name="connsiteY1" fmla="*/ 353683 h 353683"/>
              <a:gd name="connsiteX2" fmla="*/ 258792 w 258792"/>
              <a:gd name="connsiteY2" fmla="*/ 353683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792" h="353683">
                <a:moveTo>
                  <a:pt x="0" y="0"/>
                </a:moveTo>
                <a:lnTo>
                  <a:pt x="258792" y="353683"/>
                </a:lnTo>
                <a:lnTo>
                  <a:pt x="258792" y="353683"/>
                </a:lnTo>
              </a:path>
            </a:pathLst>
          </a:custGeom>
          <a:noFill/>
          <a:ln w="28575" cap="sq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7" name="20 - Ελεύθερη σχεδίαση"/>
          <p:cNvSpPr/>
          <p:nvPr/>
        </p:nvSpPr>
        <p:spPr bwMode="auto">
          <a:xfrm>
            <a:off x="3605065" y="4219910"/>
            <a:ext cx="2393342" cy="1884459"/>
          </a:xfrm>
          <a:custGeom>
            <a:avLst/>
            <a:gdLst>
              <a:gd name="connsiteX0" fmla="*/ 2838090 w 2838090"/>
              <a:gd name="connsiteY0" fmla="*/ 2286000 h 2286000"/>
              <a:gd name="connsiteX1" fmla="*/ 0 w 2838090"/>
              <a:gd name="connsiteY1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8090" h="2286000">
                <a:moveTo>
                  <a:pt x="2838090" y="2286000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8" name="Oval 36"/>
          <p:cNvSpPr>
            <a:spLocks noChangeAspect="1" noChangeArrowheads="1"/>
          </p:cNvSpPr>
          <p:nvPr/>
        </p:nvSpPr>
        <p:spPr bwMode="auto">
          <a:xfrm>
            <a:off x="5883942" y="6011884"/>
            <a:ext cx="168402" cy="168402"/>
          </a:xfrm>
          <a:prstGeom prst="ellipse">
            <a:avLst/>
          </a:prstGeom>
          <a:solidFill>
            <a:srgbClr val="00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9" name="35 - Ελεύθερη σχεδίαση"/>
          <p:cNvSpPr/>
          <p:nvPr/>
        </p:nvSpPr>
        <p:spPr bwMode="auto">
          <a:xfrm>
            <a:off x="5462918" y="5196698"/>
            <a:ext cx="190918" cy="341644"/>
          </a:xfrm>
          <a:custGeom>
            <a:avLst/>
            <a:gdLst>
              <a:gd name="connsiteX0" fmla="*/ 190918 w 190918"/>
              <a:gd name="connsiteY0" fmla="*/ 341644 h 341644"/>
              <a:gd name="connsiteX1" fmla="*/ 0 w 190918"/>
              <a:gd name="connsiteY1" fmla="*/ 0 h 3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918" h="341644">
                <a:moveTo>
                  <a:pt x="190918" y="341644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0" name="25 - Ελεύθερη σχεδίαση"/>
          <p:cNvSpPr/>
          <p:nvPr/>
        </p:nvSpPr>
        <p:spPr bwMode="auto">
          <a:xfrm>
            <a:off x="5653836" y="5533318"/>
            <a:ext cx="316523" cy="557684"/>
          </a:xfrm>
          <a:custGeom>
            <a:avLst/>
            <a:gdLst>
              <a:gd name="connsiteX0" fmla="*/ 316523 w 316523"/>
              <a:gd name="connsiteY0" fmla="*/ 557684 h 557684"/>
              <a:gd name="connsiteX1" fmla="*/ 0 w 316523"/>
              <a:gd name="connsiteY1" fmla="*/ 0 h 5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523" h="557684">
                <a:moveTo>
                  <a:pt x="316523" y="557684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1" name="36 - Ελεύθερη σχεδίαση"/>
          <p:cNvSpPr/>
          <p:nvPr/>
        </p:nvSpPr>
        <p:spPr bwMode="auto">
          <a:xfrm>
            <a:off x="4985621" y="5040949"/>
            <a:ext cx="472272" cy="155750"/>
          </a:xfrm>
          <a:custGeom>
            <a:avLst/>
            <a:gdLst>
              <a:gd name="connsiteX0" fmla="*/ 472272 w 472272"/>
              <a:gd name="connsiteY0" fmla="*/ 155750 h 155750"/>
              <a:gd name="connsiteX1" fmla="*/ 0 w 472272"/>
              <a:gd name="connsiteY1" fmla="*/ 0 h 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272" h="155750">
                <a:moveTo>
                  <a:pt x="472272" y="155750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2" name="48 - Ελεύθερη σχεδίαση"/>
          <p:cNvSpPr/>
          <p:nvPr/>
        </p:nvSpPr>
        <p:spPr bwMode="auto">
          <a:xfrm>
            <a:off x="3890397" y="4438999"/>
            <a:ext cx="537587" cy="411983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3" name="49 - Ελεύθερη σχεδίαση"/>
          <p:cNvSpPr/>
          <p:nvPr/>
        </p:nvSpPr>
        <p:spPr bwMode="auto">
          <a:xfrm>
            <a:off x="3111925" y="3791337"/>
            <a:ext cx="369351" cy="299394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4" name="50 - Ελεύθερη σχεδίαση"/>
          <p:cNvSpPr/>
          <p:nvPr/>
        </p:nvSpPr>
        <p:spPr bwMode="auto">
          <a:xfrm>
            <a:off x="3448423" y="4069314"/>
            <a:ext cx="487145" cy="393855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5" name="51 - Ελεύθερη σχεδίαση"/>
          <p:cNvSpPr/>
          <p:nvPr/>
        </p:nvSpPr>
        <p:spPr bwMode="auto">
          <a:xfrm flipV="1">
            <a:off x="2863207" y="3799526"/>
            <a:ext cx="258137" cy="163717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6" name="52 - Ελεύθερη σχεδίαση"/>
          <p:cNvSpPr/>
          <p:nvPr/>
        </p:nvSpPr>
        <p:spPr bwMode="auto">
          <a:xfrm flipV="1">
            <a:off x="2631442" y="3947687"/>
            <a:ext cx="258137" cy="163717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7" name="53 - Ελεύθερη σχεδίαση"/>
          <p:cNvSpPr/>
          <p:nvPr/>
        </p:nvSpPr>
        <p:spPr bwMode="auto">
          <a:xfrm flipV="1">
            <a:off x="2441021" y="4083944"/>
            <a:ext cx="242965" cy="164160"/>
          </a:xfrm>
          <a:custGeom>
            <a:avLst/>
            <a:gdLst>
              <a:gd name="connsiteX0" fmla="*/ 643095 w 643095"/>
              <a:gd name="connsiteY0" fmla="*/ 205992 h 205992"/>
              <a:gd name="connsiteX1" fmla="*/ 0 w 643095"/>
              <a:gd name="connsiteY1" fmla="*/ 0 h 2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095" h="205992">
                <a:moveTo>
                  <a:pt x="643095" y="205992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8" name="Oval 36"/>
          <p:cNvSpPr>
            <a:spLocks noChangeAspect="1" noChangeArrowheads="1"/>
          </p:cNvSpPr>
          <p:nvPr/>
        </p:nvSpPr>
        <p:spPr bwMode="auto">
          <a:xfrm>
            <a:off x="4355976" y="4797153"/>
            <a:ext cx="140335" cy="140335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9" name="47 - Ελεύθερη σχεδίαση"/>
          <p:cNvSpPr/>
          <p:nvPr/>
        </p:nvSpPr>
        <p:spPr bwMode="auto">
          <a:xfrm>
            <a:off x="4427984" y="4869160"/>
            <a:ext cx="564361" cy="170120"/>
          </a:xfrm>
          <a:custGeom>
            <a:avLst/>
            <a:gdLst>
              <a:gd name="connsiteX0" fmla="*/ 472272 w 472272"/>
              <a:gd name="connsiteY0" fmla="*/ 155750 h 155750"/>
              <a:gd name="connsiteX1" fmla="*/ 0 w 472272"/>
              <a:gd name="connsiteY1" fmla="*/ 0 h 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272" h="155750">
                <a:moveTo>
                  <a:pt x="472272" y="155750"/>
                </a:move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80" name="45 - Ελεύθερη σχεδίαση"/>
          <p:cNvSpPr/>
          <p:nvPr/>
        </p:nvSpPr>
        <p:spPr bwMode="auto">
          <a:xfrm>
            <a:off x="4346797" y="4954166"/>
            <a:ext cx="1548243" cy="1277425"/>
          </a:xfrm>
          <a:custGeom>
            <a:avLst/>
            <a:gdLst>
              <a:gd name="connsiteX0" fmla="*/ 0 w 1600200"/>
              <a:gd name="connsiteY0" fmla="*/ 0 h 895350"/>
              <a:gd name="connsiteX1" fmla="*/ 1600200 w 1600200"/>
              <a:gd name="connsiteY1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 h="895350">
                <a:moveTo>
                  <a:pt x="0" y="0"/>
                </a:moveTo>
                <a:lnTo>
                  <a:pt x="1600200" y="895350"/>
                </a:lnTo>
              </a:path>
            </a:pathLst>
          </a:custGeom>
          <a:noFill/>
          <a:ln w="50800" cap="sq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" name="86 - TextBox"/>
          <p:cNvSpPr txBox="1"/>
          <p:nvPr/>
        </p:nvSpPr>
        <p:spPr>
          <a:xfrm rot="2374992">
            <a:off x="4760656" y="5348651"/>
            <a:ext cx="288032" cy="276999"/>
          </a:xfrm>
          <a:prstGeom prst="rect">
            <a:avLst/>
          </a:prstGeom>
          <a:solidFill>
            <a:srgbClr val="FFFFDB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16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endParaRPr lang="el-GR" sz="16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" name="Oval 36"/>
          <p:cNvSpPr>
            <a:spLocks noChangeAspect="1" noChangeArrowheads="1"/>
          </p:cNvSpPr>
          <p:nvPr/>
        </p:nvSpPr>
        <p:spPr bwMode="auto">
          <a:xfrm>
            <a:off x="3587540" y="4171919"/>
            <a:ext cx="140335" cy="140335"/>
          </a:xfrm>
          <a:prstGeom prst="ellipse">
            <a:avLst/>
          </a:prstGeom>
          <a:solidFill>
            <a:srgbClr val="00206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83" name="34 - Ελεύθερη σχεδίαση"/>
          <p:cNvSpPr/>
          <p:nvPr/>
        </p:nvSpPr>
        <p:spPr bwMode="auto">
          <a:xfrm>
            <a:off x="3707905" y="4077072"/>
            <a:ext cx="792088" cy="648072"/>
          </a:xfrm>
          <a:custGeom>
            <a:avLst/>
            <a:gdLst>
              <a:gd name="connsiteX0" fmla="*/ 0 w 1600200"/>
              <a:gd name="connsiteY0" fmla="*/ 0 h 895350"/>
              <a:gd name="connsiteX1" fmla="*/ 1600200 w 1600200"/>
              <a:gd name="connsiteY1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 h="895350">
                <a:moveTo>
                  <a:pt x="0" y="0"/>
                </a:moveTo>
                <a:lnTo>
                  <a:pt x="1600200" y="895350"/>
                </a:lnTo>
              </a:path>
            </a:pathLst>
          </a:custGeom>
          <a:noFill/>
          <a:ln w="50800" cap="sq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4" name="46 - TextBox"/>
          <p:cNvSpPr txBox="1"/>
          <p:nvPr/>
        </p:nvSpPr>
        <p:spPr>
          <a:xfrm rot="2102774">
            <a:off x="3942516" y="4206668"/>
            <a:ext cx="288032" cy="276999"/>
          </a:xfrm>
          <a:prstGeom prst="rect">
            <a:avLst/>
          </a:prstGeom>
          <a:solidFill>
            <a:srgbClr val="FFFFDB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1600" b="1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l-GR" sz="16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</a:t>
            </a:r>
            <a:r>
              <a:rPr lang="el-GR" sz="2000" b="1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517</Words>
  <Application>Microsoft Office PowerPoint</Application>
  <PresentationFormat>On-screen Show (4:3)</PresentationFormat>
  <Paragraphs>109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Θέμα του Office</vt:lpstr>
      <vt:lpstr>Προσαρμοσμένη σχεδίαση</vt:lpstr>
      <vt:lpstr>ΠΕΤΡΟΛΟΓΙΑ ΜΑΓΜΑΤΙΚΩΝ &amp; ΜΕΤΑΜΟΡΦΩΜΕΝΩΝ ΠΕΤΡΩΜΑΤΩΝ </vt:lpstr>
      <vt:lpstr>ΔΙΑΓΡΑΜΜΑΤΑ ΦΑΣΕΩΝ (Μέρος Β΄)</vt:lpstr>
      <vt:lpstr>Διαγράμματα τριών συστατικών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328</cp:revision>
  <dcterms:created xsi:type="dcterms:W3CDTF">2012-09-06T09:03:05Z</dcterms:created>
  <dcterms:modified xsi:type="dcterms:W3CDTF">2015-09-09T08:53:50Z</dcterms:modified>
</cp:coreProperties>
</file>