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225"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l-GR"/>
              <a:t>Στυλ κύριου τίτλου</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188284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3235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l-GR"/>
              <a:t>Στυλ κύριου τίτλου</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7508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0218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l-GR"/>
              <a:t>Στυλ κύριου τίτλου</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3100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l-GR"/>
              <a:t>Επεξεργασία στυλ υποδείγματος κειμένου</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8405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l-GR"/>
              <a:t>Στυλ κύριου τίτλου</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a:t>Επεξεργασία στυλ υποδείγματος κειμένου</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6112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807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569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nchor="ct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1870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l-GR"/>
              <a:t>Στυλ κύριου τίτλου</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7512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103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4516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858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5574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l-GR"/>
              <a:t>Στυλ κύριου τίτλου</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5661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l-GR"/>
              <a:t>Στυλ κύριου τίτλου</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600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5/14/2023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0735648"/>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b4nABvE6cAE&amp;t=8s&amp;ab_channel=picoupicou" TargetMode="External"/><Relationship Id="rId2" Type="http://schemas.openxmlformats.org/officeDocument/2006/relationships/hyperlink" Target="https://www.youtube.com/watch?v=vh5_F136oX4&amp;ab_channel=%CE%A8%CE%B7%CF%86%CE%B9%CE%B1%CE%BA%CE%AE%CE%A4%CE%AC%CE%BE%CE%B7"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i="1" dirty="0"/>
              <a:t>Η γη ως ουράνιο σώμα</a:t>
            </a:r>
            <a:br>
              <a:rPr lang="el-GR" dirty="0"/>
            </a:br>
            <a:endParaRPr lang="el-GR" dirty="0"/>
          </a:p>
        </p:txBody>
      </p:sp>
      <p:sp>
        <p:nvSpPr>
          <p:cNvPr id="3" name="Υπότιτλος 2"/>
          <p:cNvSpPr>
            <a:spLocks noGrp="1"/>
          </p:cNvSpPr>
          <p:nvPr>
            <p:ph type="subTitle" idx="1"/>
          </p:nvPr>
        </p:nvSpPr>
        <p:spPr/>
        <p:txBody>
          <a:bodyPr/>
          <a:lstStyle/>
          <a:p>
            <a:r>
              <a:rPr lang="el-GR" dirty="0"/>
              <a:t>«Δραστηριότητες από τον κόσμο της Φυσικής»</a:t>
            </a:r>
          </a:p>
          <a:p>
            <a:endParaRPr lang="el-GR" dirty="0"/>
          </a:p>
        </p:txBody>
      </p:sp>
    </p:spTree>
    <p:extLst>
      <p:ext uri="{BB962C8B-B14F-4D97-AF65-F5344CB8AC3E}">
        <p14:creationId xmlns:p14="http://schemas.microsoft.com/office/powerpoint/2010/main" val="3986216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72291" y="609601"/>
            <a:ext cx="3680885" cy="1371600"/>
          </a:xfrm>
        </p:spPr>
        <p:txBody>
          <a:bodyPr/>
          <a:lstStyle/>
          <a:p>
            <a:r>
              <a:rPr lang="el-GR" b="1" i="1" dirty="0"/>
              <a:t>1</a:t>
            </a:r>
            <a:r>
              <a:rPr lang="el-GR" b="1" i="1" baseline="30000" dirty="0"/>
              <a:t>η</a:t>
            </a:r>
            <a:r>
              <a:rPr lang="el-GR" b="1" i="1" dirty="0"/>
              <a:t> δραστηριότητα</a:t>
            </a:r>
            <a:br>
              <a:rPr lang="el-GR" dirty="0"/>
            </a:br>
            <a:endParaRPr lang="el-GR" dirty="0"/>
          </a:p>
        </p:txBody>
      </p:sp>
      <p:sp>
        <p:nvSpPr>
          <p:cNvPr id="3" name="Θέση περιεχομένου 2"/>
          <p:cNvSpPr>
            <a:spLocks noGrp="1"/>
          </p:cNvSpPr>
          <p:nvPr>
            <p:ph idx="1"/>
          </p:nvPr>
        </p:nvSpPr>
        <p:spPr/>
        <p:txBody>
          <a:bodyPr>
            <a:normAutofit fontScale="92500"/>
          </a:bodyPr>
          <a:lstStyle/>
          <a:p>
            <a:r>
              <a:rPr lang="el-GR" dirty="0"/>
              <a:t>Ξεκινώντας από τον τοπικό χάρτη, περνάμε σταδιακά στο χάρτη της χώρας μας, στο χάρτη της ηπείρου και φτάνουμε στον παγκόσμιο χάρτη. Παρατηρούμε πόσο μεγάλος είναι ο κόσμος μας και πόσο μικρός φαίνεται στην απεικόνιση του στους χάρτες. Ερώτηση: Πως είναι πραγματικά η Γη; Τι σχήμα πιστεύουμε ότι έχει; Πώς θα ήταν άραγε, αν μπορούσαμε να σταθούμε στο φεγγάρι και να τη κοιτάξουμε; Τα παιδιά εκφράζουν τις απόψεις τους και να μας τις δικαιολογήσουν όπως μπορούν. Τους ζητάμε να ψάξουν στο τμήμα αντικείμενα που έχουν το σχήμα της Γης. Τα συλλέγουμε και τα εκθέτουμε. Πόσο μοιάζουν ή διαφέρουν μεταξύ τους; Παρουσιάζουμε στα παιδιά φωτογραφίες της Γης μας που έχουν τραβηχτεί από τα διαστημόπλοια ή τους δορυφόρους. Αναγνωρίζει κάποιος αυτό που βλέπουμε; Ποιο είναι το γεωμετρικό σχήμα της γης; Με τι θα τη παρουσιάζαμε; Παρουσιάζουμε στα παιδιά μια υδρόγειο σφαίρα και τα ρωτάμε τι πιστεύουν ότι είναι. Μήπως μοιάζει με τις φωτογραφίες της γης από το διάστημα; Ζητάμε από τα παιδιά να ζωγραφίσουν τη γη σύμφωνα με τη νέα άποψη που έχουν δημιουργήσει για αυτή. </a:t>
            </a:r>
          </a:p>
          <a:p>
            <a:endParaRPr lang="el-GR" dirty="0"/>
          </a:p>
        </p:txBody>
      </p:sp>
      <p:sp>
        <p:nvSpPr>
          <p:cNvPr id="4" name="Θέση κειμένου 3"/>
          <p:cNvSpPr>
            <a:spLocks noGrp="1"/>
          </p:cNvSpPr>
          <p:nvPr>
            <p:ph type="body" sz="half" idx="2"/>
          </p:nvPr>
        </p:nvSpPr>
        <p:spPr>
          <a:xfrm>
            <a:off x="372290" y="1981201"/>
            <a:ext cx="3680885" cy="4167050"/>
          </a:xfrm>
        </p:spPr>
        <p:txBody>
          <a:bodyPr>
            <a:normAutofit lnSpcReduction="10000"/>
          </a:bodyPr>
          <a:lstStyle/>
          <a:p>
            <a:r>
              <a:rPr lang="el-GR" b="1" u="sng" dirty="0"/>
              <a:t>Στόχοι</a:t>
            </a:r>
            <a:endParaRPr lang="el-GR" dirty="0"/>
          </a:p>
          <a:p>
            <a:r>
              <a:rPr lang="el-GR" dirty="0"/>
              <a:t>Η γη έχει σφαιρικό σχήμα</a:t>
            </a:r>
          </a:p>
          <a:p>
            <a:endParaRPr lang="el-GR" b="1" u="sng" dirty="0"/>
          </a:p>
          <a:p>
            <a:endParaRPr lang="el-GR" b="1" u="sng" dirty="0"/>
          </a:p>
          <a:p>
            <a:r>
              <a:rPr lang="el-GR" b="1" u="sng" dirty="0"/>
              <a:t>Υλικά</a:t>
            </a:r>
            <a:endParaRPr lang="el-GR" dirty="0"/>
          </a:p>
          <a:p>
            <a:pPr lvl="0"/>
            <a:r>
              <a:rPr lang="el-GR" dirty="0"/>
              <a:t>Χάρτες</a:t>
            </a:r>
          </a:p>
          <a:p>
            <a:pPr lvl="0"/>
            <a:r>
              <a:rPr lang="el-GR" dirty="0"/>
              <a:t>Διάφορα αντικείμενα από τη τάξη</a:t>
            </a:r>
          </a:p>
          <a:p>
            <a:pPr lvl="0"/>
            <a:r>
              <a:rPr lang="el-GR" dirty="0"/>
              <a:t>Υδρόγειος</a:t>
            </a:r>
          </a:p>
          <a:p>
            <a:pPr lvl="0"/>
            <a:r>
              <a:rPr lang="el-GR" dirty="0"/>
              <a:t>Χαρτιά</a:t>
            </a:r>
          </a:p>
          <a:p>
            <a:pPr lvl="0"/>
            <a:r>
              <a:rPr lang="el-GR" dirty="0"/>
              <a:t>Μαρκαδόροι</a:t>
            </a:r>
          </a:p>
          <a:p>
            <a:r>
              <a:rPr lang="el-GR" dirty="0"/>
              <a:t> </a:t>
            </a:r>
          </a:p>
          <a:p>
            <a:endParaRPr lang="el-GR" dirty="0"/>
          </a:p>
        </p:txBody>
      </p:sp>
    </p:spTree>
    <p:extLst>
      <p:ext uri="{BB962C8B-B14F-4D97-AF65-F5344CB8AC3E}">
        <p14:creationId xmlns:p14="http://schemas.microsoft.com/office/powerpoint/2010/main" val="3267672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76794" y="419704"/>
            <a:ext cx="3680885" cy="1371600"/>
          </a:xfrm>
        </p:spPr>
        <p:txBody>
          <a:bodyPr/>
          <a:lstStyle/>
          <a:p>
            <a:r>
              <a:rPr lang="el-GR" b="1" i="1" dirty="0"/>
              <a:t>2</a:t>
            </a:r>
            <a:r>
              <a:rPr lang="el-GR" b="1" i="1" baseline="30000" dirty="0"/>
              <a:t>η</a:t>
            </a:r>
            <a:r>
              <a:rPr lang="el-GR" b="1" i="1" dirty="0"/>
              <a:t> δραστηριότητα </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lvl="0"/>
            <a:r>
              <a:rPr lang="el-GR" dirty="0"/>
              <a:t>Δείχνουμε μερικά βίντεο </a:t>
            </a:r>
          </a:p>
          <a:p>
            <a:pPr lvl="0"/>
            <a:r>
              <a:rPr lang="el-GR" i="1" dirty="0"/>
              <a:t>Συζητάμε και επικεντρωνόμαστε στα πιο βασικά</a:t>
            </a:r>
            <a:r>
              <a:rPr lang="el-GR" dirty="0"/>
              <a:t> ζητήματα όπως το σχήμα των πλανητών, τα διάφορα μεγέθη τους, την απόσταση τους από τη γη κ.τ.λ.</a:t>
            </a:r>
          </a:p>
          <a:p>
            <a:pPr lvl="0"/>
            <a:r>
              <a:rPr lang="el-GR" dirty="0"/>
              <a:t>Μια αναπαράσταση του πλανητικού συστήματος μπορεί να γίνει με φουσκωτές μπάλες διαφόρων μεγεθών τις οποίες θα έχουμε χρωματίσει ώστε να αναπαριστούν τον κάθε πλανήτη</a:t>
            </a:r>
          </a:p>
          <a:p>
            <a:pPr lvl="0"/>
            <a:r>
              <a:rPr lang="el-GR" dirty="0"/>
              <a:t>Φουσκώνουμε τους πλανήτες, τους ονομάζουμε και τους τοποθετούμε σε τροχιά γύρω από τον ήλιο, έτσι ώστε να σχηματίσουμε το ηλιακό μας σύστημα.</a:t>
            </a:r>
          </a:p>
          <a:p>
            <a:pPr lvl="0"/>
            <a:r>
              <a:rPr lang="el-GR" dirty="0"/>
              <a:t>Τα παιδιά μπορούν να αντιληφθούν το σφαιρικό σχήμα των πλανητών, το μέγεθός τους (με έμφαση στη διαφορά μεταξύ μεγέθους ήλιου και γης) και τη θέση του ήλιου στο κέντρο του ηλιακού συστήματος </a:t>
            </a:r>
          </a:p>
          <a:p>
            <a:pPr lvl="0"/>
            <a:r>
              <a:rPr lang="el-GR" dirty="0"/>
              <a:t>Περιστρέφουμε τη φουσκωτή γη γύρω από τον εαυτό της και σιγά-σιγά γύρω από τον ήλιο αναπαριστώντας τον τρόπο με τον οποίο κινείται η γη στο ηλιακό μας σύστημα</a:t>
            </a:r>
          </a:p>
          <a:p>
            <a:pPr lvl="0"/>
            <a:r>
              <a:rPr lang="el-GR" dirty="0"/>
              <a:t>Προτρέπουμε τα παιδιά να δοκιμάσουν </a:t>
            </a:r>
          </a:p>
          <a:p>
            <a:endParaRPr lang="el-GR" dirty="0"/>
          </a:p>
        </p:txBody>
      </p:sp>
      <p:sp>
        <p:nvSpPr>
          <p:cNvPr id="4" name="Θέση κειμένου 3"/>
          <p:cNvSpPr>
            <a:spLocks noGrp="1"/>
          </p:cNvSpPr>
          <p:nvPr>
            <p:ph type="body" sz="half" idx="2"/>
          </p:nvPr>
        </p:nvSpPr>
        <p:spPr>
          <a:xfrm>
            <a:off x="348344" y="1550126"/>
            <a:ext cx="4018342" cy="3724607"/>
          </a:xfrm>
        </p:spPr>
        <p:txBody>
          <a:bodyPr>
            <a:normAutofit/>
          </a:bodyPr>
          <a:lstStyle/>
          <a:p>
            <a:r>
              <a:rPr lang="el-GR" b="1" u="sng" dirty="0"/>
              <a:t>Στόχος</a:t>
            </a:r>
            <a:endParaRPr lang="el-GR" dirty="0"/>
          </a:p>
          <a:p>
            <a:r>
              <a:rPr lang="el-GR" dirty="0"/>
              <a:t>Η γη ανήκει σε ένα σύστημα περιστρεφόμενων πλανητών στο κέντρο του οποίου βρίσκεται ο ήλιος</a:t>
            </a:r>
          </a:p>
          <a:p>
            <a:endParaRPr lang="el-GR" b="1" u="sng" dirty="0"/>
          </a:p>
          <a:p>
            <a:r>
              <a:rPr lang="el-GR" b="1" u="sng" dirty="0"/>
              <a:t>Υλικά</a:t>
            </a:r>
            <a:endParaRPr lang="el-GR" dirty="0"/>
          </a:p>
          <a:p>
            <a:pPr lvl="0"/>
            <a:r>
              <a:rPr lang="el-GR" dirty="0"/>
              <a:t>Βίντεο </a:t>
            </a:r>
          </a:p>
          <a:p>
            <a:pPr lvl="0"/>
            <a:r>
              <a:rPr lang="el-GR" dirty="0"/>
              <a:t>Φουσκωτές μπάλες διαφόρων μεγεθών</a:t>
            </a:r>
          </a:p>
          <a:p>
            <a:pPr lvl="0"/>
            <a:r>
              <a:rPr lang="el-GR" dirty="0"/>
              <a:t>Τέμπερες</a:t>
            </a:r>
          </a:p>
          <a:p>
            <a:endParaRPr lang="el-GR" dirty="0"/>
          </a:p>
        </p:txBody>
      </p:sp>
    </p:spTree>
    <p:extLst>
      <p:ext uri="{BB962C8B-B14F-4D97-AF65-F5344CB8AC3E}">
        <p14:creationId xmlns:p14="http://schemas.microsoft.com/office/powerpoint/2010/main" val="3229303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55171" y="532916"/>
            <a:ext cx="3680885" cy="1371600"/>
          </a:xfrm>
        </p:spPr>
        <p:txBody>
          <a:bodyPr/>
          <a:lstStyle/>
          <a:p>
            <a:r>
              <a:rPr lang="el-GR" b="1" i="1" dirty="0"/>
              <a:t>3</a:t>
            </a:r>
            <a:r>
              <a:rPr lang="el-GR" b="1" i="1" baseline="30000" dirty="0"/>
              <a:t>η</a:t>
            </a:r>
            <a:r>
              <a:rPr lang="el-GR" b="1" i="1" dirty="0"/>
              <a:t> δραστηριότητα </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lvl="0"/>
            <a:r>
              <a:rPr lang="el-GR" dirty="0"/>
              <a:t>Πόσο διαφορετική μπορεί να είναι η γη μας από μέρος σε μέρος;</a:t>
            </a:r>
          </a:p>
          <a:p>
            <a:pPr lvl="0"/>
            <a:r>
              <a:rPr lang="el-GR" dirty="0"/>
              <a:t>Τι ξέρουμε για τα βουνά, τα ποτάμια και τις λίμνες; </a:t>
            </a:r>
          </a:p>
          <a:p>
            <a:pPr lvl="0"/>
            <a:r>
              <a:rPr lang="el-GR" dirty="0"/>
              <a:t>Ποια από αυτά υπάρχουν στην περιοχή μας για να τα παρατηρήσουμε από κοντά;</a:t>
            </a:r>
          </a:p>
          <a:p>
            <a:pPr lvl="0"/>
            <a:r>
              <a:rPr lang="el-GR" dirty="0"/>
              <a:t>Μπορούμε να περιγράψουμε πόσο διαφορετικά είναι τα μέρη στον τόπο; Έχουν βουνό, θάλασσα, ποτάμια, κοντινά νησιά;</a:t>
            </a:r>
          </a:p>
          <a:p>
            <a:pPr lvl="0"/>
            <a:r>
              <a:rPr lang="el-GR" dirty="0"/>
              <a:t>Και αν στον τόπο μας είναι τόσο διαφορετικά τα μέρη, πόσο διαφορετική μπορεί να είναι η γη από τόπο σε τόπο </a:t>
            </a:r>
          </a:p>
          <a:p>
            <a:pPr lvl="0"/>
            <a:r>
              <a:rPr lang="el-GR" dirty="0"/>
              <a:t>αντλούμε πληροφορίες από το </a:t>
            </a:r>
            <a:r>
              <a:rPr lang="en-GB" dirty="0"/>
              <a:t>Google earth </a:t>
            </a:r>
            <a:r>
              <a:rPr lang="el-GR" dirty="0"/>
              <a:t>βλέποντας διάφορα μέρη της γης </a:t>
            </a:r>
          </a:p>
          <a:p>
            <a:pPr lvl="0"/>
            <a:r>
              <a:rPr lang="el-GR" dirty="0"/>
              <a:t>Πόσο διαφορετικός μας φαίνεται ο τόπος μας από την έρημο στη Σαχάρα ή από την Ανταρκτική</a:t>
            </a:r>
          </a:p>
          <a:p>
            <a:pPr lvl="0"/>
            <a:r>
              <a:rPr lang="el-GR" dirty="0"/>
              <a:t>Τα παιδιά αναφέρουν λεπτομέρειες από διαφορετικά μέρη που είδαν </a:t>
            </a:r>
          </a:p>
          <a:p>
            <a:r>
              <a:rPr lang="el-GR" dirty="0"/>
              <a:t> </a:t>
            </a:r>
          </a:p>
          <a:p>
            <a:endParaRPr lang="el-GR" dirty="0"/>
          </a:p>
        </p:txBody>
      </p:sp>
      <p:sp>
        <p:nvSpPr>
          <p:cNvPr id="4" name="Θέση κειμένου 3"/>
          <p:cNvSpPr>
            <a:spLocks noGrp="1"/>
          </p:cNvSpPr>
          <p:nvPr>
            <p:ph type="body" sz="half" idx="2"/>
          </p:nvPr>
        </p:nvSpPr>
        <p:spPr>
          <a:xfrm>
            <a:off x="444138" y="1994263"/>
            <a:ext cx="3922548" cy="3280470"/>
          </a:xfrm>
        </p:spPr>
        <p:txBody>
          <a:bodyPr>
            <a:normAutofit/>
          </a:bodyPr>
          <a:lstStyle/>
          <a:p>
            <a:r>
              <a:rPr lang="el-GR" b="1" dirty="0"/>
              <a:t>Στόχος</a:t>
            </a:r>
            <a:endParaRPr lang="el-GR" dirty="0"/>
          </a:p>
          <a:p>
            <a:r>
              <a:rPr lang="el-GR" dirty="0"/>
              <a:t>Να επεξεργαστούν υλικό σχετικό με την μορφολογία της γης και να συζητήσουν για τη διαφορετική μορφολογία της από τόπο σε τόπο</a:t>
            </a:r>
          </a:p>
          <a:p>
            <a:r>
              <a:rPr lang="el-GR" dirty="0"/>
              <a:t> </a:t>
            </a:r>
          </a:p>
          <a:p>
            <a:r>
              <a:rPr lang="el-GR" b="1" dirty="0"/>
              <a:t>Υλικά </a:t>
            </a:r>
            <a:endParaRPr lang="el-GR" dirty="0"/>
          </a:p>
          <a:p>
            <a:pPr lvl="0"/>
            <a:r>
              <a:rPr lang="el-GR" dirty="0"/>
              <a:t>Διαδίκτυο</a:t>
            </a:r>
          </a:p>
          <a:p>
            <a:endParaRPr lang="el-GR" dirty="0"/>
          </a:p>
        </p:txBody>
      </p:sp>
    </p:spTree>
    <p:extLst>
      <p:ext uri="{BB962C8B-B14F-4D97-AF65-F5344CB8AC3E}">
        <p14:creationId xmlns:p14="http://schemas.microsoft.com/office/powerpoint/2010/main" val="28672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874" y="381000"/>
            <a:ext cx="6164653" cy="1371600"/>
          </a:xfrm>
        </p:spPr>
        <p:txBody>
          <a:bodyPr>
            <a:normAutofit fontScale="90000"/>
          </a:bodyPr>
          <a:lstStyle/>
          <a:p>
            <a:r>
              <a:rPr lang="el-GR" i="1" dirty="0"/>
              <a:t>Η εναλλαγή της ημέρας και της νύχτας</a:t>
            </a:r>
            <a:br>
              <a:rPr lang="el-GR" dirty="0"/>
            </a:br>
            <a:r>
              <a:rPr lang="el-GR" sz="2000" dirty="0"/>
              <a:t>1η δραστηριότητα</a:t>
            </a:r>
            <a:br>
              <a:rPr lang="el-GR" dirty="0"/>
            </a:br>
            <a:endParaRPr lang="el-GR" dirty="0"/>
          </a:p>
        </p:txBody>
      </p:sp>
      <p:sp>
        <p:nvSpPr>
          <p:cNvPr id="3" name="Θέση εικόνας 2"/>
          <p:cNvSpPr>
            <a:spLocks noGrp="1"/>
          </p:cNvSpPr>
          <p:nvPr>
            <p:ph type="pic" idx="1"/>
          </p:nvPr>
        </p:nvSpPr>
        <p:spPr>
          <a:xfrm>
            <a:off x="7146288" y="900953"/>
            <a:ext cx="3154159" cy="4545106"/>
          </a:xfrm>
        </p:spPr>
      </p:sp>
      <p:sp>
        <p:nvSpPr>
          <p:cNvPr id="4" name="Θέση κειμένου 3"/>
          <p:cNvSpPr>
            <a:spLocks noGrp="1"/>
          </p:cNvSpPr>
          <p:nvPr>
            <p:ph type="body" sz="half" idx="2"/>
          </p:nvPr>
        </p:nvSpPr>
        <p:spPr>
          <a:xfrm>
            <a:off x="441960" y="1918063"/>
            <a:ext cx="6164653" cy="1828800"/>
          </a:xfrm>
        </p:spPr>
        <p:txBody>
          <a:bodyPr>
            <a:normAutofit fontScale="25000" lnSpcReduction="20000"/>
          </a:bodyPr>
          <a:lstStyle/>
          <a:p>
            <a:pPr lvl="0"/>
            <a:r>
              <a:rPr lang="el-GR" sz="5600" dirty="0"/>
              <a:t>Τοποθετείται ως θέμα μελέτης η ύπαρξη της εναλλαγής μεταξύ της ημέρας και της νύχτας πάνω στη Γη.</a:t>
            </a:r>
          </a:p>
          <a:p>
            <a:r>
              <a:rPr lang="el-GR" sz="5600" dirty="0"/>
              <a:t>Σχετικές ερωτήσεις μπορεί να είναι:</a:t>
            </a:r>
          </a:p>
          <a:p>
            <a:pPr marL="685800" indent="-685800">
              <a:buFontTx/>
              <a:buChar char="-"/>
            </a:pPr>
            <a:r>
              <a:rPr lang="el-GR" sz="5600" dirty="0"/>
              <a:t>πού οφείλεται η εναλλαγή μέρας και νύχτας;</a:t>
            </a:r>
          </a:p>
          <a:p>
            <a:pPr marL="685800" indent="-685800">
              <a:buFontTx/>
              <a:buChar char="-"/>
            </a:pPr>
            <a:r>
              <a:rPr lang="el-GR" sz="5600" dirty="0"/>
              <a:t>Πότε και πως έχουμε μέρα </a:t>
            </a:r>
          </a:p>
          <a:p>
            <a:pPr marL="685800" indent="-685800">
              <a:buFontTx/>
              <a:buChar char="-"/>
            </a:pPr>
            <a:r>
              <a:rPr lang="el-GR" sz="5600" dirty="0"/>
              <a:t>Πότε και πως έχουμε νύχτα</a:t>
            </a:r>
          </a:p>
          <a:p>
            <a:pPr marL="685800" indent="-685800">
              <a:buFontTx/>
              <a:buChar char="-"/>
            </a:pPr>
            <a:endParaRPr lang="el-GR" sz="5600" dirty="0"/>
          </a:p>
          <a:p>
            <a:r>
              <a:rPr lang="el-GR" sz="5600" dirty="0"/>
              <a:t> </a:t>
            </a:r>
          </a:p>
          <a:p>
            <a:r>
              <a:rPr lang="el-GR" sz="5600" dirty="0"/>
              <a:t> </a:t>
            </a:r>
          </a:p>
          <a:p>
            <a:pPr lvl="0"/>
            <a:r>
              <a:rPr lang="el-GR" sz="5600" dirty="0"/>
              <a:t>Στόχοι</a:t>
            </a:r>
          </a:p>
          <a:p>
            <a:pPr lvl="0"/>
            <a:r>
              <a:rPr lang="el-GR" sz="5600" dirty="0"/>
              <a:t>Η εναλλαγή της ημέρας και της νύχτας οφείλεται στην περιστροφή της γης περί τον άξονά της.</a:t>
            </a:r>
          </a:p>
          <a:p>
            <a:pPr lvl="0"/>
            <a:endParaRPr lang="el-GR" sz="5600" dirty="0"/>
          </a:p>
          <a:p>
            <a:r>
              <a:rPr lang="el-GR" dirty="0"/>
              <a:t> </a:t>
            </a:r>
          </a:p>
          <a:p>
            <a:endParaRPr lang="el-GR" dirty="0"/>
          </a:p>
        </p:txBody>
      </p:sp>
    </p:spTree>
    <p:extLst>
      <p:ext uri="{BB962C8B-B14F-4D97-AF65-F5344CB8AC3E}">
        <p14:creationId xmlns:p14="http://schemas.microsoft.com/office/powerpoint/2010/main" val="284464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a:t>
            </a:r>
            <a:r>
              <a:rPr lang="el-GR" baseline="30000" dirty="0"/>
              <a:t>η</a:t>
            </a:r>
            <a:r>
              <a:rPr lang="el-GR" dirty="0"/>
              <a:t>  δραστηριότητα</a:t>
            </a:r>
            <a:br>
              <a:rPr lang="el-GR" dirty="0"/>
            </a:br>
            <a:endParaRPr lang="el-GR" dirty="0"/>
          </a:p>
        </p:txBody>
      </p:sp>
      <p:sp>
        <p:nvSpPr>
          <p:cNvPr id="3" name="Θέση περιεχομένου 2"/>
          <p:cNvSpPr>
            <a:spLocks noGrp="1"/>
          </p:cNvSpPr>
          <p:nvPr>
            <p:ph idx="1"/>
          </p:nvPr>
        </p:nvSpPr>
        <p:spPr/>
        <p:txBody>
          <a:bodyPr/>
          <a:lstStyle/>
          <a:p>
            <a:r>
              <a:rPr lang="el-GR" dirty="0"/>
              <a:t>Θα δώσουμε στα παιδιά μια ζωγραφιά της γης όπου η μια της πλευρά θα είναι φωτισμένη και στην άλλη πλευρά θα είναι σκοτεινή. Έπειτα θα έχουμε φτιάξει έναν ήλιο και ένα φεγγάρι από χαρτόνι και θα ζητήσουμε από τα παιδιά να τα κολλήσουν στην πλευρά της γης στην οποία πιστεύουν ότι ταιριάζουν.</a:t>
            </a:r>
          </a:p>
          <a:p>
            <a:endParaRPr lang="el-GR" dirty="0"/>
          </a:p>
        </p:txBody>
      </p:sp>
      <p:sp>
        <p:nvSpPr>
          <p:cNvPr id="4" name="Θέση κειμένου 3"/>
          <p:cNvSpPr>
            <a:spLocks noGrp="1"/>
          </p:cNvSpPr>
          <p:nvPr>
            <p:ph type="body" sz="half" idx="2"/>
          </p:nvPr>
        </p:nvSpPr>
        <p:spPr/>
        <p:txBody>
          <a:bodyPr>
            <a:normAutofit fontScale="25000" lnSpcReduction="20000"/>
          </a:bodyPr>
          <a:lstStyle/>
          <a:p>
            <a:r>
              <a:rPr lang="el-GR" sz="8000" dirty="0"/>
              <a:t> Υλικά </a:t>
            </a:r>
          </a:p>
          <a:p>
            <a:r>
              <a:rPr lang="el-GR" sz="5600" dirty="0"/>
              <a:t>Τυπωμένες ζωγραφιές της γης</a:t>
            </a:r>
          </a:p>
          <a:p>
            <a:r>
              <a:rPr lang="el-GR" sz="5600" dirty="0"/>
              <a:t>Κομμένοι χάρτινοι ήλιοι και φεγγάρια</a:t>
            </a:r>
          </a:p>
          <a:p>
            <a:endParaRPr lang="el-GR" dirty="0"/>
          </a:p>
          <a:p>
            <a:r>
              <a:rPr lang="el-GR" baseline="30000" dirty="0"/>
              <a:t> </a:t>
            </a:r>
            <a:endParaRPr lang="el-GR" dirty="0"/>
          </a:p>
          <a:p>
            <a:r>
              <a:rPr lang="el-GR" b="1" dirty="0"/>
              <a:t> </a:t>
            </a:r>
            <a:endParaRPr lang="el-GR" dirty="0"/>
          </a:p>
          <a:p>
            <a:r>
              <a:rPr lang="el-GR" dirty="0"/>
              <a:t> </a:t>
            </a:r>
          </a:p>
          <a:p>
            <a:r>
              <a:rPr lang="el-GR" b="1" dirty="0"/>
              <a:t> </a:t>
            </a:r>
            <a:endParaRPr lang="el-GR" dirty="0"/>
          </a:p>
          <a:p>
            <a:endParaRPr lang="el-GR" dirty="0"/>
          </a:p>
        </p:txBody>
      </p:sp>
    </p:spTree>
    <p:extLst>
      <p:ext uri="{BB962C8B-B14F-4D97-AF65-F5344CB8AC3E}">
        <p14:creationId xmlns:p14="http://schemas.microsoft.com/office/powerpoint/2010/main" val="3700074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3η δραστηριότητα</a:t>
            </a:r>
            <a:br>
              <a:rPr lang="el-GR" dirty="0"/>
            </a:br>
            <a:endParaRPr lang="el-GR" dirty="0"/>
          </a:p>
        </p:txBody>
      </p:sp>
      <p:sp>
        <p:nvSpPr>
          <p:cNvPr id="3" name="Θέση περιεχομένου 2"/>
          <p:cNvSpPr>
            <a:spLocks noGrp="1"/>
          </p:cNvSpPr>
          <p:nvPr>
            <p:ph idx="1"/>
          </p:nvPr>
        </p:nvSpPr>
        <p:spPr/>
        <p:txBody>
          <a:bodyPr/>
          <a:lstStyle/>
          <a:p>
            <a:endParaRPr lang="el-GR"/>
          </a:p>
        </p:txBody>
      </p:sp>
      <p:sp>
        <p:nvSpPr>
          <p:cNvPr id="4" name="Θέση κειμένου 3"/>
          <p:cNvSpPr>
            <a:spLocks noGrp="1"/>
          </p:cNvSpPr>
          <p:nvPr>
            <p:ph type="body" sz="half" idx="2"/>
          </p:nvPr>
        </p:nvSpPr>
        <p:spPr/>
        <p:txBody>
          <a:bodyPr>
            <a:normAutofit fontScale="25000" lnSpcReduction="20000"/>
          </a:bodyPr>
          <a:lstStyle/>
          <a:p>
            <a:endParaRPr lang="el-GR" sz="5600" dirty="0"/>
          </a:p>
          <a:p>
            <a:r>
              <a:rPr lang="el-GR" sz="5600" dirty="0"/>
              <a:t>	Συνεχίζουμε με μερικά βίντεο </a:t>
            </a:r>
          </a:p>
          <a:p>
            <a:endParaRPr lang="el-GR" sz="5600" dirty="0"/>
          </a:p>
          <a:p>
            <a:r>
              <a:rPr lang="el-GR" sz="5600" dirty="0">
                <a:hlinkClick r:id="rId2"/>
              </a:rPr>
              <a:t>https://www.youtube.com/watch?v=vh5_F136oX4&amp;ab_channel=%CE%A8%CE%B7%CF%86%CE%B9%CE%B1%CE%BA%CE%AE%CE%A4%CE%AC%CE%BE%CE%B7</a:t>
            </a:r>
            <a:endParaRPr lang="el-GR" sz="5600" dirty="0"/>
          </a:p>
          <a:p>
            <a:endParaRPr lang="el-GR" sz="5600" dirty="0"/>
          </a:p>
          <a:p>
            <a:r>
              <a:rPr lang="el-GR" sz="5600" dirty="0"/>
              <a:t> </a:t>
            </a:r>
          </a:p>
          <a:p>
            <a:r>
              <a:rPr lang="el-GR" sz="5600" dirty="0">
                <a:hlinkClick r:id="rId3"/>
              </a:rPr>
              <a:t>https://www.youtube.com/watch?v=b4nABvE6cAE&amp;t=8s&amp;ab_channel=picoupicou</a:t>
            </a:r>
            <a:endParaRPr lang="el-GR" sz="5600" dirty="0"/>
          </a:p>
          <a:p>
            <a:endParaRPr lang="el-GR" sz="5600" dirty="0"/>
          </a:p>
          <a:p>
            <a:endParaRPr lang="el-GR" dirty="0"/>
          </a:p>
        </p:txBody>
      </p:sp>
    </p:spTree>
    <p:extLst>
      <p:ext uri="{BB962C8B-B14F-4D97-AF65-F5344CB8AC3E}">
        <p14:creationId xmlns:p14="http://schemas.microsoft.com/office/powerpoint/2010/main" val="2293476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4</a:t>
            </a:r>
            <a:r>
              <a:rPr lang="el-GR" baseline="30000" dirty="0"/>
              <a:t>η</a:t>
            </a:r>
            <a:r>
              <a:rPr lang="el-GR" dirty="0"/>
              <a:t> δραστηριότητα</a:t>
            </a:r>
          </a:p>
        </p:txBody>
      </p:sp>
      <p:sp>
        <p:nvSpPr>
          <p:cNvPr id="3" name="Θέση περιεχομένου 2"/>
          <p:cNvSpPr>
            <a:spLocks noGrp="1"/>
          </p:cNvSpPr>
          <p:nvPr>
            <p:ph idx="1"/>
          </p:nvPr>
        </p:nvSpPr>
        <p:spPr/>
        <p:txBody>
          <a:bodyPr/>
          <a:lstStyle/>
          <a:p>
            <a:r>
              <a:rPr lang="el-GR" dirty="0"/>
              <a:t>Πείραμα με θέμα την κίνηση της γης γύρω από τον εαυτό της και την εναλλαγή της μέρας-νύχτας: Χρησιμοποιούμε μία υδρόγειο σφαίρα κι έναν φωτεινό λαμπτήρα (φακό). Εξηγούμε ότι ο φακός αντιστοιχεί στον ήλιο. Στρέφουμε το φακό στο σημείο της υδρογείου όπου φαίνεται η Ελλάδα. Διερευνούμε το φαινόμενο με τη βοήθεια ερωτήσεων: Τι συμβαίνει στην Αμερική όταν στην Ελλάδα έχει ήλιο; Τι θα συμβεί όταν κινηθεί η υδρόγειος γύρω από τον εαυτό της; (</a:t>
            </a:r>
            <a:r>
              <a:rPr lang="el-GR" dirty="0" err="1"/>
              <a:t>Chauvel</a:t>
            </a:r>
            <a:r>
              <a:rPr lang="el-GR" dirty="0"/>
              <a:t> &amp;  </a:t>
            </a:r>
            <a:r>
              <a:rPr lang="el-GR" dirty="0" err="1"/>
              <a:t>Michel</a:t>
            </a:r>
            <a:r>
              <a:rPr lang="el-GR" dirty="0"/>
              <a:t>, 1998).</a:t>
            </a:r>
          </a:p>
        </p:txBody>
      </p:sp>
      <p:sp>
        <p:nvSpPr>
          <p:cNvPr id="4" name="Θέση κειμένου 3"/>
          <p:cNvSpPr>
            <a:spLocks noGrp="1"/>
          </p:cNvSpPr>
          <p:nvPr>
            <p:ph type="body" sz="half" idx="2"/>
          </p:nvPr>
        </p:nvSpPr>
        <p:spPr/>
        <p:txBody>
          <a:bodyPr>
            <a:normAutofit/>
          </a:bodyPr>
          <a:lstStyle/>
          <a:p>
            <a:r>
              <a:rPr lang="el-GR" dirty="0"/>
              <a:t>Υλικά</a:t>
            </a:r>
          </a:p>
          <a:p>
            <a:r>
              <a:rPr lang="el-GR" dirty="0"/>
              <a:t>Φουσκωτοί πλανήτες από το προηγούμενο πείραμα</a:t>
            </a:r>
          </a:p>
          <a:p>
            <a:r>
              <a:rPr lang="el-GR" dirty="0"/>
              <a:t>Φακός</a:t>
            </a:r>
          </a:p>
          <a:p>
            <a:r>
              <a:rPr lang="el-GR" dirty="0"/>
              <a:t>Υδρόγειος</a:t>
            </a:r>
          </a:p>
        </p:txBody>
      </p:sp>
    </p:spTree>
    <p:extLst>
      <p:ext uri="{BB962C8B-B14F-4D97-AF65-F5344CB8AC3E}">
        <p14:creationId xmlns:p14="http://schemas.microsoft.com/office/powerpoint/2010/main" val="3849590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pPr algn="l"/>
            <a:r>
              <a:rPr lang="en-GB" dirty="0"/>
              <a:t>The end</a:t>
            </a:r>
            <a:endParaRPr lang="el-GR" dirty="0"/>
          </a:p>
        </p:txBody>
      </p:sp>
      <p:sp>
        <p:nvSpPr>
          <p:cNvPr id="3" name="Υπότιτλος 2"/>
          <p:cNvSpPr>
            <a:spLocks noGrp="1"/>
          </p:cNvSpPr>
          <p:nvPr>
            <p:ph type="subTitle" idx="1"/>
          </p:nvPr>
        </p:nvSpPr>
        <p:spPr/>
        <p:txBody>
          <a:bodyPr/>
          <a:lstStyle/>
          <a:p>
            <a:r>
              <a:rPr lang="en-GB" dirty="0"/>
              <a:t> </a:t>
            </a:r>
            <a:r>
              <a:rPr lang="el-GR" dirty="0"/>
              <a:t>Πιτσακη ευθυμία 1071813</a:t>
            </a:r>
          </a:p>
          <a:p>
            <a:r>
              <a:rPr lang="el-GR" dirty="0"/>
              <a:t>Μεζαρτασογλου αννα 1071828</a:t>
            </a:r>
          </a:p>
          <a:p>
            <a:endParaRPr lang="el-GR" dirty="0"/>
          </a:p>
          <a:p>
            <a:endParaRPr lang="el-GR" dirty="0"/>
          </a:p>
        </p:txBody>
      </p:sp>
    </p:spTree>
    <p:extLst>
      <p:ext uri="{BB962C8B-B14F-4D97-AF65-F5344CB8AC3E}">
        <p14:creationId xmlns:p14="http://schemas.microsoft.com/office/powerpoint/2010/main" val="3291538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υράνιο">
  <a:themeElements>
    <a:clrScheme name="Ουράνιο">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Ουράνιο">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Ουράνιο">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docProps/app.xml><?xml version="1.0" encoding="utf-8"?>
<Properties xmlns="http://schemas.openxmlformats.org/officeDocument/2006/extended-properties" xmlns:vt="http://schemas.openxmlformats.org/officeDocument/2006/docPropsVTypes">
  <Template>Ουράνιο</Template>
  <TotalTime>188</TotalTime>
  <Words>898</Words>
  <Application>Microsoft Office PowerPoint</Application>
  <PresentationFormat>Ευρεία οθόνη</PresentationFormat>
  <Paragraphs>85</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Arial</vt:lpstr>
      <vt:lpstr>Calibri</vt:lpstr>
      <vt:lpstr>Calibri Light</vt:lpstr>
      <vt:lpstr>Ουράνιο</vt:lpstr>
      <vt:lpstr>Η γη ως ουράνιο σώμα </vt:lpstr>
      <vt:lpstr>1η δραστηριότητα </vt:lpstr>
      <vt:lpstr>2η δραστηριότητα  </vt:lpstr>
      <vt:lpstr>3η δραστηριότητα  </vt:lpstr>
      <vt:lpstr>Η εναλλαγή της ημέρας και της νύχτας 1η δραστηριότητα </vt:lpstr>
      <vt:lpstr>2η  δραστηριότητα </vt:lpstr>
      <vt:lpstr>3η δραστηριότητα </vt:lpstr>
      <vt:lpstr>4η δραστηριότητα</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γη ως ουράνιο σώμα</dc:title>
  <dc:creator>Αγγελική</dc:creator>
  <cp:lastModifiedBy>Ραβάνης Κωνσταντίνος</cp:lastModifiedBy>
  <cp:revision>8</cp:revision>
  <dcterms:created xsi:type="dcterms:W3CDTF">2023-05-09T20:08:32Z</dcterms:created>
  <dcterms:modified xsi:type="dcterms:W3CDTF">2023-05-14T20:24:43Z</dcterms:modified>
</cp:coreProperties>
</file>