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4"/>
  </p:notesMasterIdLst>
  <p:sldIdLst>
    <p:sldId id="256" r:id="rId2"/>
    <p:sldId id="314" r:id="rId3"/>
    <p:sldId id="385" r:id="rId4"/>
    <p:sldId id="348" r:id="rId5"/>
    <p:sldId id="367" r:id="rId6"/>
    <p:sldId id="386" r:id="rId7"/>
    <p:sldId id="388" r:id="rId8"/>
    <p:sldId id="315" r:id="rId9"/>
    <p:sldId id="390" r:id="rId10"/>
    <p:sldId id="350" r:id="rId11"/>
    <p:sldId id="351" r:id="rId12"/>
    <p:sldId id="387" r:id="rId13"/>
    <p:sldId id="355" r:id="rId14"/>
    <p:sldId id="375" r:id="rId15"/>
    <p:sldId id="371" r:id="rId16"/>
    <p:sldId id="370" r:id="rId17"/>
    <p:sldId id="379" r:id="rId18"/>
    <p:sldId id="372" r:id="rId19"/>
    <p:sldId id="374" r:id="rId20"/>
    <p:sldId id="391" r:id="rId21"/>
    <p:sldId id="376" r:id="rId22"/>
    <p:sldId id="363" r:id="rId23"/>
    <p:sldId id="394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7" r:id="rId32"/>
    <p:sldId id="418" r:id="rId33"/>
    <p:sldId id="419" r:id="rId34"/>
    <p:sldId id="420" r:id="rId35"/>
    <p:sldId id="404" r:id="rId36"/>
    <p:sldId id="405" r:id="rId37"/>
    <p:sldId id="406" r:id="rId38"/>
    <p:sldId id="389" r:id="rId39"/>
    <p:sldId id="396" r:id="rId40"/>
    <p:sldId id="399" r:id="rId41"/>
    <p:sldId id="401" r:id="rId42"/>
    <p:sldId id="415" r:id="rId43"/>
    <p:sldId id="422" r:id="rId44"/>
    <p:sldId id="362" r:id="rId45"/>
    <p:sldId id="317" r:id="rId46"/>
    <p:sldId id="318" r:id="rId47"/>
    <p:sldId id="414" r:id="rId48"/>
    <p:sldId id="416" r:id="rId49"/>
    <p:sldId id="402" r:id="rId50"/>
    <p:sldId id="403" r:id="rId51"/>
    <p:sldId id="382" r:id="rId52"/>
    <p:sldId id="421" r:id="rId5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E0F4E2"/>
    <a:srgbClr val="BAE18F"/>
    <a:srgbClr val="B6DF89"/>
    <a:srgbClr val="000000"/>
    <a:srgbClr val="74B230"/>
    <a:srgbClr val="086C1B"/>
    <a:srgbClr val="04360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6" autoAdjust="0"/>
    <p:restoredTop sz="94894" autoAdjust="0"/>
  </p:normalViewPr>
  <p:slideViewPr>
    <p:cSldViewPr>
      <p:cViewPr varScale="1">
        <p:scale>
          <a:sx n="81" d="100"/>
          <a:sy n="81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4FE2E-B7D4-4B50-B8B9-FD3CBEB85BF9}" type="datetimeFigureOut">
              <a:rPr lang="el-GR" smtClean="0"/>
              <a:pPr/>
              <a:t>3/3/2023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126BC-81A5-40CF-929D-5F5DD7AB79D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364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48E19-AB02-4F3B-B1AA-82D24F4E600B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48E19-AB02-4F3B-B1AA-82D24F4E600B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126BC-81A5-40CF-929D-5F5DD7AB79DA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5D45-8D19-4EDB-B031-E268C679B60A}" type="datetime1">
              <a:rPr lang="el-GR" smtClean="0"/>
              <a:pPr/>
              <a:t>3/3/2023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9028-A27C-497E-ABA8-4BF42837ED5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EAB0-7299-42FB-904F-B99470129D02}" type="datetime1">
              <a:rPr lang="el-GR" smtClean="0"/>
              <a:pPr/>
              <a:t>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9028-A27C-497E-ABA8-4BF42837ED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886F-729F-4DA3-A281-40D55B9F91AB}" type="datetime1">
              <a:rPr lang="el-GR" smtClean="0"/>
              <a:pPr/>
              <a:t>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9028-A27C-497E-ABA8-4BF42837ED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F2BA-14C0-40FF-99B3-CF8163A12BCF}" type="datetime1">
              <a:rPr lang="el-GR" smtClean="0"/>
              <a:pPr/>
              <a:t>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9028-A27C-497E-ABA8-4BF42837ED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A6BD-B8C9-4761-88CD-984AD1F26C34}" type="datetime1">
              <a:rPr lang="el-GR" smtClean="0"/>
              <a:pPr/>
              <a:t>3/3/2023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C79028-A27C-497E-ABA8-4BF42837ED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5506-F622-4393-A763-952E72B197AC}" type="datetime1">
              <a:rPr lang="el-GR" smtClean="0"/>
              <a:pPr/>
              <a:t>3/3/2023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9028-A27C-497E-ABA8-4BF42837ED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98BD-32AE-4921-8E75-B2771F0CF2EC}" type="datetime1">
              <a:rPr lang="el-GR" smtClean="0"/>
              <a:pPr/>
              <a:t>3/3/2023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9028-A27C-497E-ABA8-4BF42837ED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E6D7-D5A5-41DD-B0C3-B358D1382212}" type="datetime1">
              <a:rPr lang="el-GR" smtClean="0"/>
              <a:pPr/>
              <a:t>3/3/2023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9028-A27C-497E-ABA8-4BF42837ED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A961-955C-44BA-8E52-64FE2076AD9B}" type="datetime1">
              <a:rPr lang="el-GR" smtClean="0"/>
              <a:pPr/>
              <a:t>3/3/2023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9028-A27C-497E-ABA8-4BF42837ED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4D32-8A82-485E-8670-38C3C7F3A646}" type="datetime1">
              <a:rPr lang="el-GR" smtClean="0"/>
              <a:pPr/>
              <a:t>3/3/2023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9028-A27C-497E-ABA8-4BF42837ED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06FA-BFDF-4A83-8FB2-845CB2BD0177}" type="datetime1">
              <a:rPr lang="el-GR" smtClean="0"/>
              <a:pPr/>
              <a:t>3/3/2023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9028-A27C-497E-ABA8-4BF42837ED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EB7B95-8AFC-439C-94B0-3604205C3868}" type="datetime1">
              <a:rPr lang="el-GR" smtClean="0"/>
              <a:pPr/>
              <a:t>3/3/2023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C79028-A27C-497E-ABA8-4BF42837ED5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ltimate-guide-to-greek-food.com/squid-recipes.html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hyperlink" Target="http://sigonas.files.wordpress.com/2011/01/cauliflower1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//upload.wikimedia.org/wikipedia/commons/0/02/EPAnumbering.png" TargetMode="External"/><Relationship Id="rId7" Type="http://schemas.openxmlformats.org/officeDocument/2006/relationships/hyperlink" Target="//upload.wikimedia.org/wikipedia/commons/b/b1/ALAnumbering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//upload.wikimedia.org/wikipedia/commons/e/ed/DHA_numbers.svg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516680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ahUKEwi77v7YpPnKAhVJYpoKHWh7AGcQjRwIBw&amp;url=http://www.sigmaaldrich.com/catalog/product/aldrich/d9132&amp;psig=AFQjCNEtZnrFMr0F2e5bsArA1rWGdyw5mg&amp;ust=1455609020333642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gr/url?sa=i&amp;rct=j&amp;q=&amp;esrc=s&amp;source=images&amp;cd=&amp;cad=rja&amp;uact=8&amp;ved=0CAcQjRw&amp;url=http://sustainablepulse.com/2014/10/22/worlds-largest-ever-international-gmo-safety-study-set-london-launch/&amp;ei=SZNXVcfjD4P7UNujgNAI&amp;bvm=bv.93564037,d.bGQ&amp;psig=AFQjCNHT8jp9SVx9c1RILLHSlKHnlAiRyw&amp;ust=1431889086057517" TargetMode="External"/><Relationship Id="rId7" Type="http://schemas.openxmlformats.org/officeDocument/2006/relationships/hyperlink" Target="http://www.google.gr/url?sa=i&amp;rct=j&amp;q=&amp;esrc=s&amp;source=images&amp;cd=&amp;cad=rja&amp;uact=8&amp;ved=0CAcQjRw&amp;url=http://en.wikipedia.org/wiki/File:Adansonia_grandidieri04.jpg&amp;ei=25JXVZDjA4nlUZG0gLgH&amp;bvm=bv.93564037,d.bGQ&amp;psig=AFQjCNHkIkIoEGn8H7ZRgpeZzR4f0cXBhw&amp;ust=143188887331205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google.gr/url?sa=i&amp;rct=j&amp;q=&amp;esrc=s&amp;source=images&amp;cd=&amp;cad=rja&amp;uact=8&amp;ved=0CAcQjRw&amp;url=http://vrestapanta.gr/stevia-idaniki-enallaktiki-gia-glikes-geuseis/&amp;ei=JJNXVeyjI8j5UqXqgLAG&amp;bvm=bv.93564037,d.bGQ&amp;psig=AFQjCNFWmyO85sURUIdeh1F6RsK889SRcA&amp;ust=1431889045487609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tallurgyfordummies.com/nanotechnology-in-foo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Στρογγυλεμένο ορθογώνιο"/>
          <p:cNvSpPr/>
          <p:nvPr/>
        </p:nvSpPr>
        <p:spPr>
          <a:xfrm>
            <a:off x="82936" y="224644"/>
            <a:ext cx="4165028" cy="5878547"/>
          </a:xfrm>
          <a:prstGeom prst="roundRect">
            <a:avLst>
              <a:gd name="adj" fmla="val 7852"/>
            </a:avLst>
          </a:prstGeom>
          <a:solidFill>
            <a:schemeClr val="tx1">
              <a:alpha val="31000"/>
            </a:schemeClr>
          </a:solidFill>
          <a:ln w="38100">
            <a:solidFill>
              <a:srgbClr val="639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rgbClr val="FFFFCD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39424" y="305919"/>
            <a:ext cx="4000528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Νέες τάσεις στην παραγωγή τροφίμων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/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/>
            <a:r>
              <a:rPr lang="el-G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Λειτουργικά τρόφιμα, νεοφανή τρόφιμα, “</a:t>
            </a:r>
            <a:r>
              <a:rPr lang="el-GR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superfoods</a:t>
            </a:r>
            <a:r>
              <a:rPr lang="el-G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”</a:t>
            </a:r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215516" y="4617132"/>
            <a:ext cx="378042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Αργυρώ </a:t>
            </a:r>
            <a:r>
              <a:rPr lang="el-GR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Μπεκατώρου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l-GR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Επικ</a:t>
            </a:r>
            <a:r>
              <a:rPr lang="el-G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 Καθηγήτρια</a:t>
            </a:r>
            <a:r>
              <a:rPr lang="el-G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br>
              <a:rPr lang="el-G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el-G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Χημείας &amp; Τεχνολογίας Τροφίμων </a:t>
            </a:r>
          </a:p>
          <a:p>
            <a:r>
              <a:rPr lang="el-G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Τμήμα Χημείας Παν/</a:t>
            </a:r>
            <a:r>
              <a:rPr lang="el-GR" sz="1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μίου</a:t>
            </a:r>
            <a:r>
              <a:rPr lang="el-G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Πατρών </a:t>
            </a:r>
          </a:p>
          <a:p>
            <a:r>
              <a:rPr lang="el-GR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2022</a:t>
            </a:r>
            <a:endParaRPr lang="el-G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9028-A27C-497E-ABA8-4BF42837ED57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6" name="Picture 10" descr="corn hu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031" y="5147840"/>
            <a:ext cx="2604029" cy="1233488"/>
          </a:xfrm>
          <a:prstGeom prst="rect">
            <a:avLst/>
          </a:prstGeom>
          <a:noFill/>
        </p:spPr>
      </p:pic>
      <p:pic>
        <p:nvPicPr>
          <p:cNvPr id="137220" name="Picture 4" descr="https://www.organicfacts.net/wp-content/uploads/2013/05/Carrot1.jpg?da727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1780" y="1340768"/>
            <a:ext cx="2311982" cy="1513297"/>
          </a:xfrm>
          <a:prstGeom prst="rect">
            <a:avLst/>
          </a:prstGeom>
          <a:noFill/>
        </p:spPr>
      </p:pic>
      <p:pic>
        <p:nvPicPr>
          <p:cNvPr id="137224" name="Picture 8" descr="product_image-vine_ripe_tomato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897052"/>
            <a:ext cx="1679239" cy="1160604"/>
          </a:xfrm>
          <a:prstGeom prst="rect">
            <a:avLst/>
          </a:prstGeom>
          <a:noFill/>
        </p:spPr>
      </p:pic>
      <p:pic>
        <p:nvPicPr>
          <p:cNvPr id="137222" name="Picture 6" descr="http://www.ultimate-guide-to-greek-food.com/images/bunch-spinach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3239505" y="2757525"/>
            <a:ext cx="1108923" cy="1386153"/>
          </a:xfrm>
          <a:prstGeom prst="rect">
            <a:avLst/>
          </a:prstGeom>
          <a:noFill/>
        </p:spPr>
      </p:pic>
      <p:graphicFrame>
        <p:nvGraphicFramePr>
          <p:cNvPr id="18" name="17 - Πίνακας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72100798"/>
              </p:ext>
            </p:extLst>
          </p:nvPr>
        </p:nvGraphicFramePr>
        <p:xfrm>
          <a:off x="647564" y="1340768"/>
          <a:ext cx="8172908" cy="5066045"/>
        </p:xfrm>
        <a:graphic>
          <a:graphicData uri="http://schemas.openxmlformats.org/drawingml/2006/table">
            <a:tbl>
              <a:tblPr/>
              <a:tblGrid>
                <a:gridCol w="183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7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l-GR" sz="2300" b="1" dirty="0" err="1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Καροτενοειδή</a:t>
                      </a: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 α-Καροτένιο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 β- Καροτένιο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Φρούτα, λαχανικά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Αντιοξειδωτικές ιδιότητες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Διατήρηση υγιούς όρασης 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0"/>
                        </a:spcAft>
                        <a:buClr>
                          <a:srgbClr val="FF3300"/>
                        </a:buClr>
                        <a:buFont typeface="Wingdings" pitchFamily="2" charset="2"/>
                        <a:buChar char="§"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Πρόληψη ειδών καρκίνου </a:t>
                      </a:r>
                    </a:p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F3300"/>
                        </a:buClr>
                        <a:buFont typeface="Wingdings" pitchFamily="2" charset="2"/>
                        <a:buNone/>
                      </a:pPr>
                      <a:endParaRPr lang="el-G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>
                        <a:buClr>
                          <a:srgbClr val="FF3300"/>
                        </a:buClr>
                        <a:buFont typeface="Wingdings" pitchFamily="2" charset="2"/>
                        <a:buChar char="§"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  <a:r>
                        <a:rPr lang="el-GR" sz="20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Λουτεΐνη</a:t>
                      </a:r>
                      <a:endParaRPr lang="el-GR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</a:rPr>
                        <a:t>Πράσινα λαχανικά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  <a:r>
                        <a:rPr lang="el-GR" sz="20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Λυκοπένιο</a:t>
                      </a: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l-GR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Τομάτες &amp; προϊόντα</a:t>
                      </a:r>
                      <a:r>
                        <a:rPr lang="el-GR" sz="20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τους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l-GR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636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Clr>
                          <a:srgbClr val="FF3300"/>
                        </a:buClr>
                        <a:buFont typeface="Wingdings" pitchFamily="2" charset="2"/>
                        <a:buChar char="§"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  <a:r>
                        <a:rPr lang="el-GR" sz="20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Ζεαξανθίνη</a:t>
                      </a: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l-GR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Αυγά, εσπεριδοειδή, καλαμπόκι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l-GR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</a:t>
            </a:r>
            <a:endParaRPr lang="el-GR" b="1" i="1" dirty="0">
              <a:solidFill>
                <a:srgbClr val="74B230"/>
              </a:solidFill>
              <a:latin typeface="+mj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31540" y="728700"/>
            <a:ext cx="730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Λειτουργικά συστατικά / ισχυριζόμενα οφέλη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4" name="Picture 6" descr="C:\Users\User\Desktop\milk-clip-art-1194985980441308211milk_bw_svg_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124" y="5852555"/>
            <a:ext cx="607579" cy="74479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65004"/>
            <a:ext cx="1030306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 descr="http://b2bimg.bridgat.com/files/Jerusalem_Artocho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0501" y="4905164"/>
            <a:ext cx="723707" cy="756084"/>
          </a:xfrm>
          <a:prstGeom prst="rect">
            <a:avLst/>
          </a:prstGeom>
          <a:noFill/>
        </p:spPr>
      </p:pic>
      <p:graphicFrame>
        <p:nvGraphicFramePr>
          <p:cNvPr id="4" name="3 - Πίνακας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54589282"/>
              </p:ext>
            </p:extLst>
          </p:nvPr>
        </p:nvGraphicFramePr>
        <p:xfrm>
          <a:off x="647564" y="1362092"/>
          <a:ext cx="8208911" cy="5323958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3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l-GR" sz="22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Προϊόντα υδρόλυσης κολλαγόνου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Συνδετικός </a:t>
                      </a:r>
                      <a:br>
                        <a:rPr lang="en-US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</a:b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ιστός ζώων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Διόρθωση συμπτωμάτων οστεοαρθρίτιδας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Διαιτητικές ίνες 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Διαλυτές ίνες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Αδιάλυτες ίνες 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β-</a:t>
                      </a:r>
                      <a:r>
                        <a:rPr lang="el-GR" sz="18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Γλυκάνες</a:t>
                      </a:r>
                      <a:endParaRPr lang="el-G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Σταρένιο πίτουρο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l-GR" sz="20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Ολόκληροι σπόροι δημητριακών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Βρώμη</a:t>
                      </a:r>
                      <a:endParaRPr lang="el-GR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77800" indent="-177800">
                        <a:spcAft>
                          <a:spcPts val="1800"/>
                        </a:spcAft>
                        <a:buClr>
                          <a:srgbClr val="FF3300"/>
                        </a:buClr>
                        <a:buFont typeface="Wingdings" pitchFamily="2" charset="2"/>
                        <a:buChar char="§"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Πρόληψη ειδών καρκίνου (κυρίως εντέρου)</a:t>
                      </a:r>
                    </a:p>
                    <a:p>
                      <a:pPr marL="177800" indent="-177800">
                        <a:spcAft>
                          <a:spcPts val="1800"/>
                        </a:spcAft>
                        <a:buClr>
                          <a:srgbClr val="FF3300"/>
                        </a:buClr>
                        <a:buFont typeface="Wingdings" pitchFamily="2" charset="2"/>
                        <a:buChar char="§"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Βελτίωση εντερικής λειτουργίας</a:t>
                      </a:r>
                    </a:p>
                    <a:p>
                      <a:pPr marL="177800" indent="-177800">
                        <a:spcAft>
                          <a:spcPts val="1800"/>
                        </a:spcAft>
                        <a:buClr>
                          <a:srgbClr val="FF3300"/>
                        </a:buClr>
                        <a:buFont typeface="Wingdings" pitchFamily="2" charset="2"/>
                        <a:buChar char="§"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Πρόληψη καρδιαγγειακών παθήσεων </a:t>
                      </a:r>
                    </a:p>
                    <a:p>
                      <a:pPr marL="177800" indent="-177800">
                        <a:spcAft>
                          <a:spcPts val="1800"/>
                        </a:spcAft>
                        <a:buClr>
                          <a:srgbClr val="FF3300"/>
                        </a:buClr>
                        <a:buFont typeface="Wingdings" pitchFamily="2" charset="2"/>
                        <a:buChar char="§"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Αποφυγή παχυσαρκίας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739"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1800" b="0" baseline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Φρουκτοολιγοσακχαρίτες</a:t>
                      </a:r>
                      <a:endParaRPr lang="el-G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Σκόρδα, κρεμμύδια, μπανάνες, κ.α.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7800" indent="-177800">
                        <a:spcAft>
                          <a:spcPts val="1800"/>
                        </a:spcAft>
                        <a:buClr>
                          <a:srgbClr val="FF3300"/>
                        </a:buClr>
                        <a:buFont typeface="Wingdings" pitchFamily="2" charset="2"/>
                        <a:buChar char="§"/>
                      </a:pPr>
                      <a:endParaRPr lang="el-G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484"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1800" b="0" baseline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Γαλακτοολιγοσακαχρίτες</a:t>
                      </a:r>
                      <a:endParaRPr lang="el-G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Πολυμερισμός</a:t>
                      </a:r>
                      <a:r>
                        <a:rPr lang="el-GR" sz="20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  <a:br>
                        <a:rPr lang="el-GR" sz="20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</a:br>
                      <a:r>
                        <a:rPr lang="el-GR" sz="20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λ</a:t>
                      </a:r>
                      <a:r>
                        <a:rPr lang="el-GR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</a:rPr>
                        <a:t>ακτόζης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7800" indent="-177800">
                        <a:spcAft>
                          <a:spcPts val="1800"/>
                        </a:spcAft>
                        <a:buClr>
                          <a:srgbClr val="FF3300"/>
                        </a:buClr>
                        <a:buFont typeface="Wingdings" pitchFamily="2" charset="2"/>
                        <a:buChar char="§"/>
                      </a:pPr>
                      <a:endParaRPr lang="el-GR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</a:t>
            </a:r>
            <a:endParaRPr lang="el-GR" b="1" i="1" dirty="0">
              <a:solidFill>
                <a:srgbClr val="74B230"/>
              </a:solidFill>
              <a:latin typeface="+mj-lt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31540" y="728700"/>
            <a:ext cx="730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Λειτουργικά συστατικά / ισχυριζόμενα οφέλη</a:t>
            </a:r>
          </a:p>
        </p:txBody>
      </p:sp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3217" y="1412776"/>
            <a:ext cx="1098983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0" name="Picture 10" descr="Phytostero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828" y="5693767"/>
            <a:ext cx="720080" cy="540833"/>
          </a:xfrm>
          <a:prstGeom prst="rect">
            <a:avLst/>
          </a:prstGeom>
          <a:noFill/>
        </p:spPr>
      </p:pic>
      <p:pic>
        <p:nvPicPr>
          <p:cNvPr id="76806" name="Picture 6" descr="Cup of Green Tea With Lea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504" y="3718712"/>
            <a:ext cx="883416" cy="614710"/>
          </a:xfrm>
          <a:prstGeom prst="rect">
            <a:avLst/>
          </a:prstGeom>
          <a:noFill/>
        </p:spPr>
      </p:pic>
      <p:pic>
        <p:nvPicPr>
          <p:cNvPr id="76804" name="Picture 4" descr="http://www.rodalesorganiclife.com/sites/rodalesorganiclife.com/files/images/chemicals-strawberries-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1507" y="3030244"/>
            <a:ext cx="666397" cy="583098"/>
          </a:xfrm>
          <a:prstGeom prst="rect">
            <a:avLst/>
          </a:prstGeom>
          <a:noFill/>
        </p:spPr>
      </p:pic>
      <p:pic>
        <p:nvPicPr>
          <p:cNvPr id="76802" name="Picture 2" descr="http://www.agfc.com/speciesPhotos/fish_trout_brow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3386" y="1410064"/>
            <a:ext cx="1528534" cy="840694"/>
          </a:xfrm>
          <a:prstGeom prst="rect">
            <a:avLst/>
          </a:prstGeom>
          <a:noFill/>
        </p:spPr>
      </p:pic>
      <p:graphicFrame>
        <p:nvGraphicFramePr>
          <p:cNvPr id="4" name="3 - Πίνακας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6998882"/>
              </p:ext>
            </p:extLst>
          </p:nvPr>
        </p:nvGraphicFramePr>
        <p:xfrm>
          <a:off x="539552" y="1286774"/>
          <a:ext cx="8388932" cy="5280177"/>
        </p:xfrm>
        <a:graphic>
          <a:graphicData uri="http://schemas.openxmlformats.org/drawingml/2006/table">
            <a:tbl>
              <a:tblPr/>
              <a:tblGrid>
                <a:gridCol w="3348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3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l-GR" sz="2200" b="1" dirty="0"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</a:rPr>
                        <a:t>Λιπαρά οξέα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18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Ωμέγα-3 λιπαρά οξέα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l-GR" sz="19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Ψάρια </a:t>
                      </a:r>
                      <a:r>
                        <a:rPr lang="en-US" sz="19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&amp;</a:t>
                      </a:r>
                      <a:r>
                        <a:rPr lang="el-GR" sz="19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 ιχθυέλαια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19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Πρόληψη καρδιαγγειακών παθήσεων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19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Βελτίωση πνευματικής &amp; οπτικής λειτουργίας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8573"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l-GR" sz="2200" b="1" dirty="0"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</a:rPr>
                        <a:t>Φυσικές</a:t>
                      </a:r>
                      <a:r>
                        <a:rPr lang="el-GR" sz="2200" b="1" baseline="0" dirty="0"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</a:rPr>
                        <a:t> φαινόλες </a:t>
                      </a:r>
                      <a:endParaRPr lang="el-GR" sz="2200" b="1" dirty="0"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l-GR" sz="19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Κρασί, φρούτα,</a:t>
                      </a:r>
                      <a:r>
                        <a:rPr lang="el-GR" sz="1900" b="0" baseline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  λαχανικά, τσάι, καφές, κ.α.</a:t>
                      </a:r>
                      <a:endParaRPr lang="el-GR" sz="19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19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Αντιοξειδωτικές ιδιότητες &amp; πρόληψη καρκίνου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err="1"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</a:rPr>
                        <a:t>Ισοθειοκυανικά</a:t>
                      </a:r>
                      <a:r>
                        <a:rPr lang="el-GR" sz="14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l-GR" sz="1800" b="0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Σουλφοραφάνη</a:t>
                      </a:r>
                      <a:r>
                        <a:rPr lang="el-GR" sz="18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l-GR" sz="19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Λαχανικά</a:t>
                      </a:r>
                      <a:r>
                        <a:rPr lang="en-US" sz="19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900" b="0" i="1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Cruciferous</a:t>
                      </a:r>
                      <a:endParaRPr lang="en-GB" sz="1900" b="0" i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sz="19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Αντιοξειδωτικές ιδιότητες, πρόληψη καρκίνου  &amp; εκφυλισμών του </a:t>
                      </a:r>
                      <a:r>
                        <a:rPr lang="el-GR" sz="1900" b="0" baseline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νευρικού συστήματος</a:t>
                      </a:r>
                      <a:endParaRPr lang="el-GR" sz="19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err="1"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</a:rPr>
                        <a:t>Φυτοστερόλες</a:t>
                      </a:r>
                      <a:r>
                        <a:rPr lang="el-GR" sz="18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l-GR" sz="19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Καλαμπόκι, σόγια, σιτάρι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3300"/>
                        </a:buClr>
                        <a:buFont typeface="Wingdings" pitchFamily="2" charset="2"/>
                        <a:buChar char="§"/>
                      </a:pPr>
                      <a:r>
                        <a:rPr lang="el-GR" sz="19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Μείωση χοληστερόλης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</a:t>
            </a:r>
            <a:endParaRPr lang="el-GR" b="1" i="1" dirty="0">
              <a:solidFill>
                <a:srgbClr val="74B230"/>
              </a:solidFill>
              <a:latin typeface="+mj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31540" y="728700"/>
            <a:ext cx="730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Λειτουργικά συστατικά / ισχυριζόμενα οφέλη</a:t>
            </a:r>
          </a:p>
        </p:txBody>
      </p:sp>
      <p:grpSp>
        <p:nvGrpSpPr>
          <p:cNvPr id="13" name="12 - Ομάδα"/>
          <p:cNvGrpSpPr/>
          <p:nvPr/>
        </p:nvGrpSpPr>
        <p:grpSpPr>
          <a:xfrm>
            <a:off x="2463384" y="4420884"/>
            <a:ext cx="1388536" cy="1185420"/>
            <a:chOff x="2463384" y="4259804"/>
            <a:chExt cx="1388536" cy="1185420"/>
          </a:xfrm>
        </p:grpSpPr>
        <p:pic>
          <p:nvPicPr>
            <p:cNvPr id="76808" name="Picture 8" descr="http://sigonas.files.wordpress.com/2011/01/cauliflower1.jpg?w=300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79096" y="4869160"/>
              <a:ext cx="872824" cy="576064"/>
            </a:xfrm>
            <a:prstGeom prst="rect">
              <a:avLst/>
            </a:prstGeom>
            <a:noFill/>
          </p:spPr>
        </p:pic>
        <p:pic>
          <p:nvPicPr>
            <p:cNvPr id="133122" name="Picture 2" descr="http://upload.wikimedia.org/wikipedia/commons/3/38/Glucoraphani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63384" y="4259804"/>
              <a:ext cx="1380261" cy="6840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3528" y="1529201"/>
            <a:ext cx="8712460" cy="503214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3050" indent="-273050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l-GR" sz="2600" dirty="0" err="1">
                <a:solidFill>
                  <a:srgbClr val="002060"/>
                </a:solidFill>
                <a:latin typeface="Franklin Gothic Medium Cond" pitchFamily="34" charset="0"/>
              </a:rPr>
              <a:t>Πολυακόρεστα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 με </a:t>
            </a:r>
            <a:r>
              <a:rPr lang="el-GR" sz="2600" dirty="0" err="1">
                <a:solidFill>
                  <a:srgbClr val="002060"/>
                </a:solidFill>
                <a:latin typeface="Franklin Gothic Medium Cond" pitchFamily="34" charset="0"/>
              </a:rPr>
              <a:t>δ.δ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.</a:t>
            </a:r>
            <a:r>
              <a:rPr lang="en-US" sz="26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l-GR" sz="2600" u="sng" dirty="0">
                <a:solidFill>
                  <a:srgbClr val="FF0000"/>
                </a:solidFill>
                <a:latin typeface="Franklin Gothic Medium Cond" pitchFamily="34" charset="0"/>
              </a:rPr>
              <a:t>μετά το 3</a:t>
            </a:r>
            <a:r>
              <a:rPr lang="el-GR" sz="2600" u="sng" baseline="30000" dirty="0">
                <a:solidFill>
                  <a:srgbClr val="FF0000"/>
                </a:solidFill>
                <a:latin typeface="Franklin Gothic Medium Cond" pitchFamily="34" charset="0"/>
              </a:rPr>
              <a:t>ο</a:t>
            </a:r>
            <a:r>
              <a:rPr lang="el-GR" sz="2600" u="sng" dirty="0">
                <a:solidFill>
                  <a:srgbClr val="FF0000"/>
                </a:solidFill>
                <a:latin typeface="Franklin Gothic Medium Cond" pitchFamily="34" charset="0"/>
              </a:rPr>
              <a:t> άτομο </a:t>
            </a:r>
            <a:r>
              <a:rPr lang="en-US" sz="2600" u="sng" dirty="0">
                <a:solidFill>
                  <a:srgbClr val="FF0000"/>
                </a:solidFill>
                <a:latin typeface="Franklin Gothic Medium Cond" pitchFamily="34" charset="0"/>
              </a:rPr>
              <a:t>C</a:t>
            </a:r>
            <a:r>
              <a:rPr lang="el-GR" sz="2600" u="sng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από το τέλος της αλυσίδας </a:t>
            </a:r>
            <a:br>
              <a:rPr lang="en-US" sz="2600" dirty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Franklin Gothic Medium Cond" pitchFamily="34" charset="0"/>
              </a:rPr>
              <a:t>ω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ή </a:t>
            </a:r>
            <a:r>
              <a:rPr lang="en-US" sz="26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Franklin Gothic Medium Cond" pitchFamily="34" charset="0"/>
              </a:rPr>
              <a:t>n </a:t>
            </a:r>
            <a:r>
              <a:rPr lang="el-GR" sz="2600" dirty="0">
                <a:solidFill>
                  <a:srgbClr val="FF0000"/>
                </a:solidFill>
                <a:latin typeface="Franklin Gothic Medium Cond" pitchFamily="34" charset="0"/>
              </a:rPr>
              <a:t>άκρο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)</a:t>
            </a:r>
          </a:p>
          <a:p>
            <a:pPr marL="273050" indent="-273050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Τα </a:t>
            </a:r>
            <a:r>
              <a:rPr lang="el-GR" sz="2600" dirty="0">
                <a:solidFill>
                  <a:srgbClr val="FF0000"/>
                </a:solidFill>
                <a:latin typeface="Franklin Gothic Medium Cond" pitchFamily="34" charset="0"/>
              </a:rPr>
              <a:t>ω-3 </a:t>
            </a:r>
            <a:r>
              <a:rPr lang="en-US" sz="2600" dirty="0">
                <a:solidFill>
                  <a:srgbClr val="002060"/>
                </a:solidFill>
                <a:latin typeface="Franklin Gothic Medium Cond" pitchFamily="34" charset="0"/>
              </a:rPr>
              <a:t> &amp; </a:t>
            </a:r>
            <a:r>
              <a:rPr lang="el-GR" sz="2600" dirty="0">
                <a:solidFill>
                  <a:srgbClr val="FF0000"/>
                </a:solidFill>
                <a:latin typeface="Franklin Gothic Medium Cond" pitchFamily="34" charset="0"/>
              </a:rPr>
              <a:t>ω-6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 είναι </a:t>
            </a:r>
            <a:r>
              <a:rPr lang="el-GR" sz="2600" u="sng" dirty="0">
                <a:solidFill>
                  <a:srgbClr val="FF0000"/>
                </a:solidFill>
                <a:latin typeface="Franklin Gothic Medium Cond" pitchFamily="34" charset="0"/>
              </a:rPr>
              <a:t>απαραίτητα</a:t>
            </a:r>
            <a:r>
              <a:rPr lang="el-GR" sz="2600" u="sng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l-GR" sz="2600" u="sng" dirty="0">
                <a:solidFill>
                  <a:srgbClr val="FF0000"/>
                </a:solidFill>
                <a:latin typeface="Franklin Gothic Medium Cond" pitchFamily="34" charset="0"/>
              </a:rPr>
              <a:t>λιπαρά</a:t>
            </a:r>
            <a:r>
              <a:rPr lang="el-GR" sz="2600" u="sng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l-GR" sz="2600" u="sng" dirty="0">
                <a:solidFill>
                  <a:srgbClr val="FF0000"/>
                </a:solidFill>
                <a:latin typeface="Franklin Gothic Medium Cond" pitchFamily="34" charset="0"/>
              </a:rPr>
              <a:t>οξέα</a:t>
            </a:r>
            <a:r>
              <a:rPr lang="el-GR" sz="2600" u="sng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(δεν συντίθενται στον οργανισμό)</a:t>
            </a:r>
          </a:p>
          <a:p>
            <a:pPr marL="273050" indent="-273050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l-GR" sz="2600" dirty="0">
                <a:solidFill>
                  <a:srgbClr val="FF3300"/>
                </a:solidFill>
                <a:latin typeface="Franklin Gothic Medium Cond" pitchFamily="34" charset="0"/>
              </a:rPr>
              <a:t>Πηγές:  </a:t>
            </a:r>
          </a:p>
          <a:p>
            <a:pPr marL="804863" indent="-354013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Λιπαρά ψάρια &amp; ιχθυέλαια (τόνος, ρέγκα, σαρδέλα, αντζούγια, κολιός, σολομός, πέστροφα, κ.α.)</a:t>
            </a:r>
          </a:p>
          <a:p>
            <a:pPr marL="804863" indent="-354013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Θαλασσινά</a:t>
            </a:r>
          </a:p>
          <a:p>
            <a:pPr marL="804863" indent="-354013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Ξηροί καρποί (αμύγδαλα, καρύδια)</a:t>
            </a:r>
          </a:p>
          <a:p>
            <a:pPr marL="804863" indent="-354013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Αυγά</a:t>
            </a:r>
          </a:p>
          <a:p>
            <a:pPr marL="804863" indent="-354013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ü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Φυτικά έλαια (λιναρόσπορος &amp; ελαιοκράμβη)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31540" y="79693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Ωμέγα-3 λιπαρά οξέα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1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208660"/>
              </p:ext>
            </p:extLst>
          </p:nvPr>
        </p:nvGraphicFramePr>
        <p:xfrm>
          <a:off x="575556" y="1056512"/>
          <a:ext cx="8388931" cy="5648850"/>
        </p:xfrm>
        <a:graphic>
          <a:graphicData uri="http://schemas.openxmlformats.org/drawingml/2006/table">
            <a:tbl>
              <a:tblPr/>
              <a:tblGrid>
                <a:gridCol w="295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6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17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Κοινή ονομασία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Λιπιδική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ονομασία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Χημική ονομασία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5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Δεκαεξα-τριενοϊκό</a:t>
                      </a:r>
                      <a:r>
                        <a:rPr lang="el-GR" sz="2000" b="0" baseline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 (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HTA)</a:t>
                      </a:r>
                    </a:p>
                  </a:txBody>
                  <a:tcPr marL="32254" marR="32254" marT="16127" marB="161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16:3 (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−3)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all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cis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-7,10,13-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δεκαεξατριενοϊκό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5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000" b="0" dirty="0">
                          <a:solidFill>
                            <a:srgbClr val="FF0000"/>
                          </a:solidFill>
                          <a:effectLst/>
                          <a:latin typeface="Franklin Gothic Medium Cond" pitchFamily="34" charset="0"/>
                        </a:rPr>
                        <a:t>α-</a:t>
                      </a:r>
                      <a:r>
                        <a:rPr lang="el-GR" sz="2000" b="0" dirty="0" err="1">
                          <a:solidFill>
                            <a:srgbClr val="FF0000"/>
                          </a:solidFill>
                          <a:effectLst/>
                          <a:latin typeface="Franklin Gothic Medium Cond" pitchFamily="34" charset="0"/>
                        </a:rPr>
                        <a:t>λινολεϊκό</a:t>
                      </a:r>
                      <a:r>
                        <a:rPr lang="el-GR" sz="2000" b="0" dirty="0">
                          <a:solidFill>
                            <a:srgbClr val="FF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Franklin Gothic Medium Cond" pitchFamily="34" charset="0"/>
                        </a:rPr>
                        <a:t> (ALA)</a:t>
                      </a:r>
                    </a:p>
                  </a:txBody>
                  <a:tcPr marL="32254" marR="32254" marT="16127" marB="161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18:3 (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−3)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all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cis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-9,12,15-</a:t>
                      </a: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δεκαοκτατριενοϊκό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5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Στεαριδονικό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 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(SDA)</a:t>
                      </a:r>
                    </a:p>
                  </a:txBody>
                  <a:tcPr marL="32254" marR="32254" marT="16127" marB="161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18:4 (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−3)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all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cis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-6,9,12,15-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δεκαοκτατετραενοϊκό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25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Εικοσι-τριενοϊκό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 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(ETE)</a:t>
                      </a:r>
                    </a:p>
                  </a:txBody>
                  <a:tcPr marL="32254" marR="32254" marT="16127" marB="161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20:3 (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−3)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all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cis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-11,14,17-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εικοσιτριενοϊκό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5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Εικοσι-τετραενοϊκό</a:t>
                      </a:r>
                      <a:r>
                        <a:rPr lang="el-GR" sz="2000" b="0" baseline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 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(ETA)</a:t>
                      </a:r>
                    </a:p>
                  </a:txBody>
                  <a:tcPr marL="32254" marR="32254" marT="16127" marB="161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20:4 (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−3)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all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cis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-8,11,14,17-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εικοσιτετραενοϊκό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25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000" b="0" dirty="0" err="1">
                          <a:solidFill>
                            <a:srgbClr val="FF0000"/>
                          </a:solidFill>
                          <a:effectLst/>
                          <a:latin typeface="Franklin Gothic Medium Cond" pitchFamily="34" charset="0"/>
                        </a:rPr>
                        <a:t>Εικοσι-πενταενοϊκό</a:t>
                      </a:r>
                      <a:r>
                        <a:rPr lang="el-GR" sz="2000" b="0" dirty="0">
                          <a:solidFill>
                            <a:srgbClr val="FF0000"/>
                          </a:solidFill>
                          <a:effectLst/>
                          <a:latin typeface="Franklin Gothic Medium Cond" pitchFamily="34" charset="0"/>
                        </a:rPr>
                        <a:t> 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Franklin Gothic Medium Cond" pitchFamily="34" charset="0"/>
                        </a:rPr>
                        <a:t> (EPA)</a:t>
                      </a:r>
                    </a:p>
                  </a:txBody>
                  <a:tcPr marL="32254" marR="32254" marT="16127" marB="161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20:5 (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−3)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all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cis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-5,8,11,14,17-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εικοσιπενταενοϊκό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5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Εικοσιενα-πενταενοϊκό</a:t>
                      </a:r>
                      <a:r>
                        <a:rPr lang="el-GR" sz="2000" b="0" baseline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(HPA)</a:t>
                      </a:r>
                    </a:p>
                  </a:txBody>
                  <a:tcPr marL="32254" marR="32254" marT="16127" marB="161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21:5 (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−3)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all-cis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-6,9,12,15,18-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εικοσιεναπενταενοϊκό</a:t>
                      </a:r>
                      <a:r>
                        <a:rPr lang="el-GR" sz="2000" b="0" baseline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25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Εικοσιδυο-πενταενοϊκό</a:t>
                      </a:r>
                      <a:r>
                        <a:rPr lang="el-GR" sz="2000" b="0" baseline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(DPA)</a:t>
                      </a:r>
                    </a:p>
                  </a:txBody>
                  <a:tcPr marL="32254" marR="32254" marT="16127" marB="161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22:5 (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−3)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all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cis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-7,10,13,16,19-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εικοσιδυοπενταενοϊκό</a:t>
                      </a:r>
                      <a:r>
                        <a:rPr lang="el-GR" sz="2000" b="0" baseline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25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000" b="0" dirty="0" err="1">
                          <a:solidFill>
                            <a:srgbClr val="FF0000"/>
                          </a:solidFill>
                          <a:effectLst/>
                          <a:latin typeface="Franklin Gothic Medium Cond" pitchFamily="34" charset="0"/>
                        </a:rPr>
                        <a:t>Εικοσιδυο-εξαενοϊκό</a:t>
                      </a:r>
                      <a:r>
                        <a:rPr lang="el-GR" sz="2000" b="0" dirty="0">
                          <a:solidFill>
                            <a:srgbClr val="FF0000"/>
                          </a:solidFill>
                          <a:effectLst/>
                          <a:latin typeface="Franklin Gothic Medium Cond" pitchFamily="34" charset="0"/>
                        </a:rPr>
                        <a:t>   (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Franklin Gothic Medium Cond" pitchFamily="34" charset="0"/>
                        </a:rPr>
                        <a:t>DHA)</a:t>
                      </a:r>
                    </a:p>
                  </a:txBody>
                  <a:tcPr marL="32254" marR="32254" marT="16127" marB="161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22:6 (</a:t>
                      </a:r>
                      <a:r>
                        <a:rPr lang="en-US" sz="2000" b="0" i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n</a:t>
                      </a: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−3)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all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cis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-4,7,10,13,16,19-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εικοσιδυοεξαενοικό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17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Εικοσιτεσσερα-πενταενοϊκό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24:5 (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−3)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all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cis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-9,12,15,18,21-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εικοσιτεσσεραπενταενοϊκό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617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Εικοσιτεσσερα-εξαενοϊκό</a:t>
                      </a:r>
                      <a:r>
                        <a:rPr lang="el-GR" sz="2000" b="0" baseline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24:6 (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−3)</a:t>
                      </a:r>
                    </a:p>
                  </a:txBody>
                  <a:tcPr marL="32254" marR="32254" marT="16127" marB="16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all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cis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-6,9,12,15,18,21-</a:t>
                      </a:r>
                      <a:r>
                        <a:rPr lang="el-GR" sz="2000" b="0" dirty="0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l-GR" sz="2000" b="0" dirty="0" err="1"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εικοσιτεσσεραεξαενοϊκό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32254" marR="32254" marT="16127" marB="16127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31540" y="47667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Ωμέγα-3 λιπαρά οξέα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27 - Ομάδα"/>
          <p:cNvGrpSpPr/>
          <p:nvPr/>
        </p:nvGrpSpPr>
        <p:grpSpPr>
          <a:xfrm>
            <a:off x="863588" y="1484784"/>
            <a:ext cx="7596844" cy="5004024"/>
            <a:chOff x="1943708" y="1952836"/>
            <a:chExt cx="7092280" cy="4788000"/>
          </a:xfrm>
        </p:grpSpPr>
        <p:sp>
          <p:nvSpPr>
            <p:cNvPr id="22" name="21 - Στρογγυλεμένο ορθογώνιο"/>
            <p:cNvSpPr/>
            <p:nvPr/>
          </p:nvSpPr>
          <p:spPr>
            <a:xfrm>
              <a:off x="1943708" y="1952836"/>
              <a:ext cx="7092280" cy="4788000"/>
            </a:xfrm>
            <a:prstGeom prst="roundRect">
              <a:avLst>
                <a:gd name="adj" fmla="val 4425"/>
              </a:avLst>
            </a:prstGeom>
            <a:solidFill>
              <a:srgbClr val="BAE18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66562" name="Picture 2" descr="File:EPAnumberin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5716" y="3429000"/>
              <a:ext cx="6840000" cy="837900"/>
            </a:xfrm>
            <a:prstGeom prst="rect">
              <a:avLst/>
            </a:prstGeom>
            <a:noFill/>
          </p:spPr>
        </p:pic>
        <p:pic>
          <p:nvPicPr>
            <p:cNvPr id="66564" name="Picture 4" descr="File:DHA numbers.sv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7924" y="4689140"/>
              <a:ext cx="5039366" cy="1656184"/>
            </a:xfrm>
            <a:prstGeom prst="rect">
              <a:avLst/>
            </a:prstGeom>
            <a:noFill/>
          </p:spPr>
        </p:pic>
        <p:pic>
          <p:nvPicPr>
            <p:cNvPr id="66566" name="Picture 6" descr="File:ALAnumbering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2480" y="2024844"/>
              <a:ext cx="6840000" cy="941682"/>
            </a:xfrm>
            <a:prstGeom prst="rect">
              <a:avLst/>
            </a:prstGeom>
            <a:noFill/>
          </p:spPr>
        </p:pic>
        <p:sp>
          <p:nvSpPr>
            <p:cNvPr id="23" name="22 - TextBox"/>
            <p:cNvSpPr txBox="1"/>
            <p:nvPr/>
          </p:nvSpPr>
          <p:spPr>
            <a:xfrm>
              <a:off x="4355976" y="2888940"/>
              <a:ext cx="4284476" cy="61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α-</a:t>
              </a:r>
              <a:r>
                <a:rPr lang="el-GR" b="1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Λινολεϊκό</a:t>
              </a: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(ALA</a:t>
              </a: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, 18 </a:t>
              </a:r>
              <a:r>
                <a:rPr lang="en-US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C, 3 </a:t>
              </a: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δ</a:t>
              </a:r>
              <a:r>
                <a:rPr lang="en-US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.</a:t>
              </a: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δ.</a:t>
              </a:r>
              <a:r>
                <a:rPr lang="en-US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)</a:t>
              </a:r>
            </a:p>
            <a:p>
              <a:endParaRPr lang="el-GR" dirty="0">
                <a:solidFill>
                  <a:srgbClr val="FF3300"/>
                </a:solidFill>
              </a:endParaRPr>
            </a:p>
          </p:txBody>
        </p:sp>
        <p:sp>
          <p:nvSpPr>
            <p:cNvPr id="24" name="23 - Ορθογώνιο"/>
            <p:cNvSpPr/>
            <p:nvPr/>
          </p:nvSpPr>
          <p:spPr>
            <a:xfrm>
              <a:off x="3768535" y="4183176"/>
              <a:ext cx="3654043" cy="353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Εικοσιπενταενοϊκό</a:t>
              </a: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 </a:t>
              </a:r>
              <a:r>
                <a:rPr lang="en-US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(EPA</a:t>
              </a: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, 20 </a:t>
              </a:r>
              <a:r>
                <a:rPr lang="en-US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C, </a:t>
              </a: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5</a:t>
              </a:r>
              <a:r>
                <a:rPr lang="en-US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r>
                <a:rPr lang="el-GR" b="1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δ.δ</a:t>
              </a: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.</a:t>
              </a:r>
              <a:r>
                <a:rPr lang="en-US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)</a:t>
              </a:r>
            </a:p>
          </p:txBody>
        </p:sp>
        <p:sp>
          <p:nvSpPr>
            <p:cNvPr id="27" name="26 - TextBox"/>
            <p:cNvSpPr txBox="1"/>
            <p:nvPr/>
          </p:nvSpPr>
          <p:spPr>
            <a:xfrm>
              <a:off x="3635896" y="6336032"/>
              <a:ext cx="4824536" cy="35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Εικοσιδυοεξαενοϊκό</a:t>
              </a: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  (</a:t>
              </a:r>
              <a:r>
                <a:rPr lang="en-US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DHA</a:t>
              </a: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, 22 </a:t>
              </a:r>
              <a:r>
                <a:rPr lang="en-US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C,</a:t>
              </a: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6 </a:t>
              </a:r>
              <a:r>
                <a:rPr lang="en-US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r>
                <a:rPr lang="el-GR" b="1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δ.δ</a:t>
              </a: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.</a:t>
              </a:r>
              <a:r>
                <a:rPr lang="en-US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)</a:t>
              </a:r>
              <a:endParaRPr lang="el-GR" dirty="0"/>
            </a:p>
          </p:txBody>
        </p:sp>
      </p:grpSp>
      <p:sp>
        <p:nvSpPr>
          <p:cNvPr id="12" name="11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431540" y="79693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Ωμέγα-3 λιπαρά οξέα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54657" y="1084666"/>
            <a:ext cx="6012668" cy="569386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3050" indent="-273050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FF3300"/>
                </a:solidFill>
                <a:latin typeface="Franklin Gothic Medium Cond" pitchFamily="34" charset="0"/>
              </a:rPr>
              <a:t>Τάση ενίσχυσης τροφίμων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με ω-3 (μαγιονέζες, προϊόντα αρτοποιίας, χυμοί, ζυμαρικά, αυγά, γάλα, παιδικές τροφές, κ.α.)</a:t>
            </a:r>
          </a:p>
          <a:p>
            <a:pPr marL="273050" indent="-273050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FF3300"/>
                </a:solidFill>
                <a:latin typeface="Franklin Gothic Medium Cond" pitchFamily="34" charset="0"/>
              </a:rPr>
              <a:t>Σύσταση από οργανισμούς υγείας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για κατανάλωση </a:t>
            </a:r>
            <a:r>
              <a:rPr lang="en-US" sz="2400" dirty="0">
                <a:solidFill>
                  <a:srgbClr val="FF3300"/>
                </a:solidFill>
                <a:latin typeface="Franklin Gothic Medium Cond" pitchFamily="34" charset="0"/>
              </a:rPr>
              <a:t>EPA &amp; DHA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για πρόληψη καρδιακών παθήσεων</a:t>
            </a: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</a:rPr>
              <a:t>: </a:t>
            </a:r>
          </a:p>
          <a:p>
            <a:pPr marL="531813" indent="-258763"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λιπαρά ψάρια </a:t>
            </a:r>
            <a:r>
              <a:rPr lang="el-GR" sz="2300" dirty="0">
                <a:solidFill>
                  <a:srgbClr val="FF3300"/>
                </a:solidFill>
                <a:latin typeface="Franklin Gothic Medium Cond" pitchFamily="34" charset="0"/>
              </a:rPr>
              <a:t>2 φορές 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την εβδομάδα για υγιή άτομα </a:t>
            </a:r>
            <a:endParaRPr lang="en-US" sz="23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531813" indent="-258763"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l-GR" sz="2300" dirty="0">
                <a:solidFill>
                  <a:srgbClr val="FF3300"/>
                </a:solidFill>
                <a:latin typeface="Franklin Gothic Medium Cond" pitchFamily="34" charset="0"/>
              </a:rPr>
              <a:t>1 </a:t>
            </a:r>
            <a:r>
              <a:rPr lang="en-US" sz="2300" dirty="0">
                <a:solidFill>
                  <a:srgbClr val="FF3300"/>
                </a:solidFill>
                <a:latin typeface="Franklin Gothic Medium Cond" pitchFamily="34" charset="0"/>
              </a:rPr>
              <a:t>g</a:t>
            </a:r>
            <a:r>
              <a:rPr lang="el-GR" sz="2300" dirty="0">
                <a:solidFill>
                  <a:srgbClr val="FF3300"/>
                </a:solidFill>
                <a:latin typeface="Franklin Gothic Medium Cond" pitchFamily="34" charset="0"/>
              </a:rPr>
              <a:t> </a:t>
            </a:r>
            <a:r>
              <a:rPr lang="en-US" sz="2300" dirty="0">
                <a:solidFill>
                  <a:srgbClr val="FF3300"/>
                </a:solidFill>
                <a:latin typeface="Franklin Gothic Medium Cond" pitchFamily="34" charset="0"/>
              </a:rPr>
              <a:t>EPA &amp; DHA 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καθημερινά (ψάρια ή συμπληρώματα διατροφής) από άτομα με ιστορικό στεφανιαίας νόσου ή εμφράγματος μυοκαρδίου</a:t>
            </a:r>
            <a:endParaRPr lang="en-US" sz="23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531813" indent="-258763"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l-GR" sz="2300" dirty="0">
                <a:solidFill>
                  <a:srgbClr val="FF3300"/>
                </a:solidFill>
                <a:latin typeface="Franklin Gothic Medium Cond" pitchFamily="34" charset="0"/>
              </a:rPr>
              <a:t>2-4 </a:t>
            </a:r>
            <a:r>
              <a:rPr lang="en-US" sz="2300" dirty="0">
                <a:solidFill>
                  <a:srgbClr val="FF3300"/>
                </a:solidFill>
                <a:latin typeface="Franklin Gothic Medium Cond" pitchFamily="34" charset="0"/>
              </a:rPr>
              <a:t>g</a:t>
            </a:r>
            <a:r>
              <a:rPr lang="el-GR" sz="2300" dirty="0">
                <a:solidFill>
                  <a:srgbClr val="FF3300"/>
                </a:solidFill>
                <a:latin typeface="Franklin Gothic Medium Cond" pitchFamily="34" charset="0"/>
              </a:rPr>
              <a:t> </a:t>
            </a:r>
            <a:r>
              <a:rPr lang="en-US" sz="2300" dirty="0">
                <a:solidFill>
                  <a:srgbClr val="FF3300"/>
                </a:solidFill>
                <a:latin typeface="Franklin Gothic Medium Cond" pitchFamily="34" charset="0"/>
              </a:rPr>
              <a:t>EPA &amp; DHA</a:t>
            </a:r>
            <a:r>
              <a:rPr lang="el-GR" sz="2300" dirty="0">
                <a:solidFill>
                  <a:srgbClr val="FF3300"/>
                </a:solidFill>
                <a:latin typeface="Franklin Gothic Medium Cond" pitchFamily="34" charset="0"/>
              </a:rPr>
              <a:t> 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για μείωση </a:t>
            </a:r>
            <a:r>
              <a:rPr lang="el-GR" sz="2300" dirty="0" err="1">
                <a:solidFill>
                  <a:srgbClr val="002060"/>
                </a:solidFill>
                <a:latin typeface="Franklin Gothic Medium Cond" pitchFamily="34" charset="0"/>
              </a:rPr>
              <a:t>τριγλυκεριδίων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 στο αίμα</a:t>
            </a:r>
          </a:p>
        </p:txBody>
      </p:sp>
      <p:grpSp>
        <p:nvGrpSpPr>
          <p:cNvPr id="20" name="19 - Ομάδα"/>
          <p:cNvGrpSpPr/>
          <p:nvPr/>
        </p:nvGrpSpPr>
        <p:grpSpPr>
          <a:xfrm>
            <a:off x="6516496" y="1088740"/>
            <a:ext cx="2520000" cy="5652628"/>
            <a:chOff x="6408492" y="1088740"/>
            <a:chExt cx="2520000" cy="5652628"/>
          </a:xfrm>
        </p:grpSpPr>
        <p:pic>
          <p:nvPicPr>
            <p:cNvPr id="40965" name="Picture 5" descr="http://www.ricettedelbenessere.it/wp-content/uploads/2011/05/Omega-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8492" y="3546662"/>
              <a:ext cx="2520000" cy="3194706"/>
            </a:xfrm>
            <a:prstGeom prst="rect">
              <a:avLst/>
            </a:prstGeom>
            <a:noFill/>
            <a:ln>
              <a:solidFill>
                <a:srgbClr val="086C1B"/>
              </a:solidFill>
            </a:ln>
          </p:spPr>
        </p:pic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8492" y="1088740"/>
              <a:ext cx="2520000" cy="2607906"/>
            </a:xfrm>
            <a:prstGeom prst="rect">
              <a:avLst/>
            </a:prstGeom>
            <a:noFill/>
            <a:ln w="9525">
              <a:solidFill>
                <a:srgbClr val="086C1B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8" name="7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31540" y="554665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Ωμέγα-3 λιπαρά οξέα</a:t>
            </a: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75696" y="1595118"/>
            <a:ext cx="5796644" cy="504753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3050" indent="-273050">
              <a:spcAft>
                <a:spcPts val="4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800" dirty="0">
                <a:solidFill>
                  <a:srgbClr val="002060"/>
                </a:solidFill>
                <a:latin typeface="Franklin Gothic Medium Cond" pitchFamily="34" charset="0"/>
              </a:rPr>
              <a:t>Ανταγωνισμός μεταξύ ω-3 </a:t>
            </a:r>
            <a:r>
              <a:rPr lang="en-US" sz="2800" dirty="0">
                <a:solidFill>
                  <a:srgbClr val="002060"/>
                </a:solidFill>
                <a:latin typeface="Franklin Gothic Medium Cond" pitchFamily="34" charset="0"/>
              </a:rPr>
              <a:t>&amp;</a:t>
            </a:r>
            <a:r>
              <a:rPr lang="el-GR" sz="2800" dirty="0">
                <a:solidFill>
                  <a:srgbClr val="002060"/>
                </a:solidFill>
                <a:latin typeface="Franklin Gothic Medium Cond" pitchFamily="34" charset="0"/>
              </a:rPr>
              <a:t> ω-6 </a:t>
            </a:r>
            <a:br>
              <a:rPr lang="el-GR" sz="2800" dirty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el-GR" sz="2800" dirty="0">
                <a:solidFill>
                  <a:srgbClr val="002060"/>
                </a:solidFill>
                <a:latin typeface="Franklin Gothic Medium Cond" pitchFamily="34" charset="0"/>
              </a:rPr>
              <a:t>λόγω </a:t>
            </a:r>
            <a:r>
              <a:rPr lang="el-GR" sz="2800" u="sng" dirty="0">
                <a:solidFill>
                  <a:srgbClr val="002060"/>
                </a:solidFill>
                <a:latin typeface="Franklin Gothic Medium Cond" pitchFamily="34" charset="0"/>
              </a:rPr>
              <a:t>παρόμοιου μεταβολισμού</a:t>
            </a:r>
            <a:endParaRPr lang="en-US" sz="2800" u="sng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73050" indent="-273050">
              <a:spcAft>
                <a:spcPts val="4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800" dirty="0">
                <a:solidFill>
                  <a:srgbClr val="002060"/>
                </a:solidFill>
                <a:latin typeface="Franklin Gothic Medium Cond" pitchFamily="34" charset="0"/>
              </a:rPr>
              <a:t>Κατανάλωση μεγάλης ποσότητας </a:t>
            </a:r>
            <a:br>
              <a:rPr lang="el-GR" sz="2800" dirty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el-GR" sz="2800" dirty="0">
                <a:solidFill>
                  <a:srgbClr val="002060"/>
                </a:solidFill>
                <a:latin typeface="Franklin Gothic Medium Cond" pitchFamily="34" charset="0"/>
              </a:rPr>
              <a:t>ω-6 οδηγεί σε μειωμένη αξιοποίηση των ω-3</a:t>
            </a:r>
          </a:p>
          <a:p>
            <a:pPr marL="273050" indent="-273050">
              <a:spcAft>
                <a:spcPts val="4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800" dirty="0">
                <a:solidFill>
                  <a:srgbClr val="002060"/>
                </a:solidFill>
                <a:latin typeface="Franklin Gothic Medium Cond" pitchFamily="34" charset="0"/>
              </a:rPr>
              <a:t>Ανατροπή της διατροφικής σχέσης </a:t>
            </a:r>
            <a:br>
              <a:rPr lang="el-GR" sz="2800" dirty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el-GR" sz="2800" dirty="0">
                <a:solidFill>
                  <a:srgbClr val="002060"/>
                </a:solidFill>
                <a:latin typeface="Franklin Gothic Medium Cond" pitchFamily="34" charset="0"/>
              </a:rPr>
              <a:t>ω-6/ω-3, μπορεί να προκαλέσει ανεπιθύμητες παρενέργειες όπως κατάθλιψη</a:t>
            </a:r>
            <a:endParaRPr lang="en-US" sz="280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grpSp>
        <p:nvGrpSpPr>
          <p:cNvPr id="6" name="19 - Ομάδα"/>
          <p:cNvGrpSpPr/>
          <p:nvPr/>
        </p:nvGrpSpPr>
        <p:grpSpPr>
          <a:xfrm>
            <a:off x="6516496" y="1088740"/>
            <a:ext cx="2520000" cy="5652628"/>
            <a:chOff x="6408492" y="1088740"/>
            <a:chExt cx="2520000" cy="5652628"/>
          </a:xfrm>
        </p:grpSpPr>
        <p:pic>
          <p:nvPicPr>
            <p:cNvPr id="40965" name="Picture 5" descr="http://www.ricettedelbenessere.it/wp-content/uploads/2011/05/Omega-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8492" y="3546662"/>
              <a:ext cx="2520000" cy="3194706"/>
            </a:xfrm>
            <a:prstGeom prst="rect">
              <a:avLst/>
            </a:prstGeom>
            <a:noFill/>
            <a:ln>
              <a:solidFill>
                <a:srgbClr val="086C1B"/>
              </a:solidFill>
            </a:ln>
          </p:spPr>
        </p:pic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8492" y="1088740"/>
              <a:ext cx="2520000" cy="2607906"/>
            </a:xfrm>
            <a:prstGeom prst="rect">
              <a:avLst/>
            </a:prstGeom>
            <a:noFill/>
            <a:ln w="9525">
              <a:solidFill>
                <a:srgbClr val="086C1B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8" name="7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31540" y="79693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Ωμέγα-3 λιπαρά οξέα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68052" y="1303225"/>
            <a:ext cx="8496436" cy="530914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spcAft>
                <a:spcPts val="42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&gt;200 </a:t>
            </a:r>
            <a:r>
              <a:rPr lang="el-GR" sz="2600" dirty="0" err="1">
                <a:solidFill>
                  <a:srgbClr val="002060"/>
                </a:solidFill>
                <a:latin typeface="Franklin Gothic Medium Cond" pitchFamily="34" charset="0"/>
              </a:rPr>
              <a:t>στεροειδείς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 ενώσεις </a:t>
            </a:r>
            <a:b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παρόμοιες της χοληστερόλης </a:t>
            </a:r>
          </a:p>
          <a:p>
            <a:pPr marL="177800" indent="-177800">
              <a:spcAft>
                <a:spcPts val="42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Διαφέρουν  στις πλάγιες </a:t>
            </a:r>
            <a:b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αλυσίδες  &amp;  τους </a:t>
            </a:r>
            <a:r>
              <a:rPr lang="el-GR" sz="2600" dirty="0" err="1">
                <a:solidFill>
                  <a:srgbClr val="002060"/>
                </a:solidFill>
                <a:latin typeface="Franklin Gothic Medium Cond" pitchFamily="34" charset="0"/>
              </a:rPr>
              <a:t>δ.δ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. </a:t>
            </a:r>
            <a:b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(οι </a:t>
            </a:r>
            <a:r>
              <a:rPr lang="el-GR" sz="2600" dirty="0" err="1">
                <a:solidFill>
                  <a:srgbClr val="002060"/>
                </a:solidFill>
                <a:latin typeface="Franklin Gothic Medium Cond" pitchFamily="34" charset="0"/>
              </a:rPr>
              <a:t>στανόλες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 είναι κορεσμένες )</a:t>
            </a:r>
          </a:p>
          <a:p>
            <a:pPr marL="177800" indent="-177800">
              <a:spcAft>
                <a:spcPts val="42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Διατροφικές </a:t>
            </a:r>
            <a:r>
              <a:rPr lang="el-GR" sz="2600" dirty="0" err="1">
                <a:solidFill>
                  <a:srgbClr val="002060"/>
                </a:solidFill>
                <a:latin typeface="Franklin Gothic Medium Cond" pitchFamily="34" charset="0"/>
              </a:rPr>
              <a:t>φυτοστερόλες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: β-</a:t>
            </a:r>
            <a:r>
              <a:rPr lang="el-GR" sz="2600" dirty="0" err="1">
                <a:solidFill>
                  <a:srgbClr val="002060"/>
                </a:solidFill>
                <a:latin typeface="Franklin Gothic Medium Cond" pitchFamily="34" charset="0"/>
              </a:rPr>
              <a:t>σιτοστερόλη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 (65%), </a:t>
            </a:r>
            <a:b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el-GR" sz="2600" dirty="0" err="1">
                <a:solidFill>
                  <a:srgbClr val="002060"/>
                </a:solidFill>
                <a:latin typeface="Franklin Gothic Medium Cond" pitchFamily="34" charset="0"/>
              </a:rPr>
              <a:t>καμπεστερόλη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 (30%), </a:t>
            </a:r>
            <a:r>
              <a:rPr lang="el-GR" sz="2600" dirty="0" err="1">
                <a:solidFill>
                  <a:srgbClr val="002060"/>
                </a:solidFill>
                <a:latin typeface="Franklin Gothic Medium Cond" pitchFamily="34" charset="0"/>
              </a:rPr>
              <a:t>στιγμαστερόλη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, </a:t>
            </a:r>
            <a:r>
              <a:rPr lang="el-GR" sz="2600" dirty="0" err="1">
                <a:solidFill>
                  <a:srgbClr val="002060"/>
                </a:solidFill>
                <a:latin typeface="Franklin Gothic Medium Cond" pitchFamily="34" charset="0"/>
              </a:rPr>
              <a:t>σιτοστανόλη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 &amp;  </a:t>
            </a:r>
            <a:r>
              <a:rPr lang="el-GR" sz="2600" dirty="0" err="1">
                <a:solidFill>
                  <a:srgbClr val="002060"/>
                </a:solidFill>
                <a:latin typeface="Franklin Gothic Medium Cond" pitchFamily="34" charset="0"/>
              </a:rPr>
              <a:t>καμπεστανόλη</a:t>
            </a:r>
            <a:endParaRPr lang="el-GR" sz="26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177800" indent="-177800">
              <a:spcAft>
                <a:spcPts val="42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Πηγές: φυτικά έλαια &amp; προϊόντα τους, ξηροί καρποί, προϊόντα δημητριακών, λαχανικά, &amp; φρούτα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31540" y="58468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Φυτικές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στερόλες</a:t>
            </a:r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 &amp;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στανόλες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  <p:pic>
        <p:nvPicPr>
          <p:cNvPr id="6" name="Picture 2" descr="File:Trimethyl steroid-nomencla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654" y="1340768"/>
            <a:ext cx="4316834" cy="2664296"/>
          </a:xfrm>
          <a:prstGeom prst="rect">
            <a:avLst/>
          </a:prstGeom>
          <a:noFill/>
          <a:ln>
            <a:solidFill>
              <a:srgbClr val="086C1B"/>
            </a:solidFill>
          </a:ln>
        </p:spPr>
      </p:pic>
      <p:sp>
        <p:nvSpPr>
          <p:cNvPr id="7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431540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Φυτικές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στερόλες</a:t>
            </a:r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 &amp;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στανόλες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  <p:grpSp>
        <p:nvGrpSpPr>
          <p:cNvPr id="36" name="35 - Ομάδα"/>
          <p:cNvGrpSpPr/>
          <p:nvPr/>
        </p:nvGrpSpPr>
        <p:grpSpPr>
          <a:xfrm>
            <a:off x="431540" y="1423229"/>
            <a:ext cx="8531875" cy="5030107"/>
            <a:chOff x="466162" y="1268760"/>
            <a:chExt cx="8531875" cy="5030107"/>
          </a:xfrm>
        </p:grpSpPr>
        <p:pic>
          <p:nvPicPr>
            <p:cNvPr id="74754" name="Picture 2" descr="http://upload.wikimedia.org/wikipedia/commons/thumb/b/be/Sitosterol_structure.svg/500px-Sitosterol_structure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162" y="1435621"/>
              <a:ext cx="3094326" cy="1758708"/>
            </a:xfrm>
            <a:prstGeom prst="rect">
              <a:avLst/>
            </a:prstGeom>
            <a:noFill/>
          </p:spPr>
        </p:pic>
        <p:sp>
          <p:nvSpPr>
            <p:cNvPr id="20" name="19 - TextBox"/>
            <p:cNvSpPr txBox="1"/>
            <p:nvPr/>
          </p:nvSpPr>
          <p:spPr>
            <a:xfrm>
              <a:off x="501728" y="3121934"/>
              <a:ext cx="2198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itchFamily="34" charset="0"/>
                </a:rPr>
                <a:t>β-</a:t>
              </a:r>
              <a:r>
                <a:rPr lang="el-GR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itchFamily="34" charset="0"/>
                </a:rPr>
                <a:t>Σιτοστερόλη</a:t>
              </a:r>
              <a:endPara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endParaRPr>
            </a:p>
          </p:txBody>
        </p:sp>
        <p:pic>
          <p:nvPicPr>
            <p:cNvPr id="74756" name="Picture 4" descr="http://upload.wikimedia.org/wikipedia/commons/thumb/4/47/Campesterol.png/320px-Campestero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9852" y="1339321"/>
              <a:ext cx="2667523" cy="1855008"/>
            </a:xfrm>
            <a:prstGeom prst="rect">
              <a:avLst/>
            </a:prstGeom>
            <a:noFill/>
          </p:spPr>
        </p:pic>
        <p:sp>
          <p:nvSpPr>
            <p:cNvPr id="21" name="20 - TextBox"/>
            <p:cNvSpPr txBox="1"/>
            <p:nvPr/>
          </p:nvSpPr>
          <p:spPr>
            <a:xfrm>
              <a:off x="3382120" y="3125803"/>
              <a:ext cx="2433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itchFamily="34" charset="0"/>
                </a:rPr>
                <a:t>Καμπεστερόλη</a:t>
              </a:r>
              <a:endPara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endParaRPr>
            </a:p>
          </p:txBody>
        </p:sp>
        <p:pic>
          <p:nvPicPr>
            <p:cNvPr id="74758" name="Picture 6" descr="File:Cholesterol.sv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8144" y="1268760"/>
              <a:ext cx="3129893" cy="2028357"/>
            </a:xfrm>
            <a:prstGeom prst="rect">
              <a:avLst/>
            </a:prstGeom>
            <a:noFill/>
          </p:spPr>
        </p:pic>
        <p:sp>
          <p:nvSpPr>
            <p:cNvPr id="23" name="22 - TextBox"/>
            <p:cNvSpPr txBox="1"/>
            <p:nvPr/>
          </p:nvSpPr>
          <p:spPr>
            <a:xfrm>
              <a:off x="6223812" y="3125803"/>
              <a:ext cx="22766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solidFill>
                    <a:srgbClr val="74B2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itchFamily="34" charset="0"/>
                </a:rPr>
                <a:t>Χοληστερόλη</a:t>
              </a:r>
              <a:r>
                <a:rPr lang="el-GR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itchFamily="34" charset="0"/>
                </a:rPr>
                <a:t> </a:t>
              </a:r>
            </a:p>
          </p:txBody>
        </p:sp>
        <p:pic>
          <p:nvPicPr>
            <p:cNvPr id="74760" name="Picture 8" descr="File:Stigmasterin.sv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318" y="4040153"/>
              <a:ext cx="3272161" cy="1865575"/>
            </a:xfrm>
            <a:prstGeom prst="rect">
              <a:avLst/>
            </a:prstGeom>
            <a:noFill/>
          </p:spPr>
        </p:pic>
        <p:sp>
          <p:nvSpPr>
            <p:cNvPr id="25" name="24 - Ορθογώνιο"/>
            <p:cNvSpPr/>
            <p:nvPr/>
          </p:nvSpPr>
          <p:spPr>
            <a:xfrm>
              <a:off x="539751" y="5833333"/>
              <a:ext cx="19800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itchFamily="34" charset="0"/>
                </a:rPr>
                <a:t>Στιγμαστερόλη</a:t>
              </a:r>
              <a:endPara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endParaRPr>
            </a:p>
          </p:txBody>
        </p:sp>
        <p:pic>
          <p:nvPicPr>
            <p:cNvPr id="74762" name="Picture 10" descr="File:Stigmastanol.sv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40859" y="4157522"/>
              <a:ext cx="2987625" cy="1748205"/>
            </a:xfrm>
            <a:prstGeom prst="rect">
              <a:avLst/>
            </a:prstGeom>
            <a:noFill/>
          </p:spPr>
        </p:pic>
        <p:sp>
          <p:nvSpPr>
            <p:cNvPr id="27" name="26 - Ορθογώνιο"/>
            <p:cNvSpPr/>
            <p:nvPr/>
          </p:nvSpPr>
          <p:spPr>
            <a:xfrm>
              <a:off x="6260961" y="5837202"/>
              <a:ext cx="19764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itchFamily="34" charset="0"/>
                </a:rPr>
                <a:t>Στιγμαστανόλη</a:t>
              </a:r>
              <a:endParaRPr lang="el-G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endParaRPr>
            </a:p>
          </p:txBody>
        </p:sp>
        <p:pic>
          <p:nvPicPr>
            <p:cNvPr id="74764" name="Picture 12" descr="File:Brassicasterol.sv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17083" y="4055538"/>
              <a:ext cx="2703089" cy="1866518"/>
            </a:xfrm>
            <a:prstGeom prst="rect">
              <a:avLst/>
            </a:prstGeom>
            <a:noFill/>
          </p:spPr>
        </p:pic>
        <p:sp>
          <p:nvSpPr>
            <p:cNvPr id="29" name="28 - Ορθογώνιο"/>
            <p:cNvSpPr/>
            <p:nvPr/>
          </p:nvSpPr>
          <p:spPr>
            <a:xfrm>
              <a:off x="3363658" y="5833333"/>
              <a:ext cx="2480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itchFamily="34" charset="0"/>
                </a:rPr>
                <a:t>Μπρασικαστερόλη</a:t>
              </a:r>
              <a:endPara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endParaRPr>
            </a:p>
          </p:txBody>
        </p:sp>
        <p:sp>
          <p:nvSpPr>
            <p:cNvPr id="26" name="25 - Έλλειψη"/>
            <p:cNvSpPr/>
            <p:nvPr/>
          </p:nvSpPr>
          <p:spPr>
            <a:xfrm>
              <a:off x="2843808" y="1448780"/>
              <a:ext cx="36004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27 - Έλλειψη"/>
            <p:cNvSpPr/>
            <p:nvPr/>
          </p:nvSpPr>
          <p:spPr>
            <a:xfrm>
              <a:off x="5508104" y="1700808"/>
              <a:ext cx="36004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29 - Έλλειψη"/>
            <p:cNvSpPr/>
            <p:nvPr/>
          </p:nvSpPr>
          <p:spPr>
            <a:xfrm>
              <a:off x="8316416" y="1736812"/>
              <a:ext cx="36004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30 - Έλλειψη"/>
            <p:cNvSpPr/>
            <p:nvPr/>
          </p:nvSpPr>
          <p:spPr>
            <a:xfrm>
              <a:off x="2771800" y="4365104"/>
              <a:ext cx="36004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32 - Έλλειψη"/>
            <p:cNvSpPr/>
            <p:nvPr/>
          </p:nvSpPr>
          <p:spPr>
            <a:xfrm>
              <a:off x="5364088" y="4473116"/>
              <a:ext cx="36004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33 - Έλλειψη"/>
            <p:cNvSpPr/>
            <p:nvPr/>
          </p:nvSpPr>
          <p:spPr>
            <a:xfrm>
              <a:off x="5760132" y="4401108"/>
              <a:ext cx="36004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34 - Έλλειψη"/>
            <p:cNvSpPr/>
            <p:nvPr/>
          </p:nvSpPr>
          <p:spPr>
            <a:xfrm>
              <a:off x="6732240" y="5517232"/>
              <a:ext cx="36004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2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- TextBox"/>
          <p:cNvSpPr txBox="1"/>
          <p:nvPr/>
        </p:nvSpPr>
        <p:spPr>
          <a:xfrm>
            <a:off x="575556" y="1520788"/>
            <a:ext cx="428447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l-GR" sz="2600" dirty="0">
                <a:solidFill>
                  <a:srgbClr val="FF3300"/>
                </a:solidFill>
                <a:latin typeface="Franklin Gothic Medium Cond" pitchFamily="34" charset="0"/>
              </a:rPr>
              <a:t>Ωφέλιμα συστατικά στα </a:t>
            </a:r>
            <a:br>
              <a:rPr lang="el-GR" sz="2600" dirty="0">
                <a:solidFill>
                  <a:srgbClr val="FF3300"/>
                </a:solidFill>
                <a:latin typeface="Franklin Gothic Medium Cond" pitchFamily="34" charset="0"/>
              </a:rPr>
            </a:br>
            <a:r>
              <a:rPr lang="el-GR" sz="2600" dirty="0">
                <a:solidFill>
                  <a:srgbClr val="FF3300"/>
                </a:solidFill>
                <a:latin typeface="Franklin Gothic Medium Cond" pitchFamily="34" charset="0"/>
              </a:rPr>
              <a:t>τρόφιμα:</a:t>
            </a:r>
          </a:p>
          <a:p>
            <a:pPr marL="273050" indent="-273050">
              <a:spcAft>
                <a:spcPts val="18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Βιταμίνες</a:t>
            </a:r>
          </a:p>
          <a:p>
            <a:pPr marL="273050" indent="-273050">
              <a:spcAft>
                <a:spcPts val="18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Απαραίτητα (</a:t>
            </a:r>
            <a:r>
              <a:rPr lang="el-GR" sz="2300" dirty="0" err="1">
                <a:solidFill>
                  <a:srgbClr val="002060"/>
                </a:solidFill>
                <a:latin typeface="Franklin Gothic Medium Cond" pitchFamily="34" charset="0"/>
              </a:rPr>
              <a:t>ιχνο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)στοιχεία</a:t>
            </a:r>
          </a:p>
          <a:p>
            <a:pPr marL="273050" indent="-273050">
              <a:spcAft>
                <a:spcPts val="18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Φυτικές ίνες</a:t>
            </a:r>
          </a:p>
          <a:p>
            <a:pPr marL="273050" indent="-273050">
              <a:spcAft>
                <a:spcPts val="18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Ωφέλιμοι μικροοργανισμοί</a:t>
            </a:r>
          </a:p>
          <a:p>
            <a:pPr marL="273050" indent="-273050">
              <a:spcAft>
                <a:spcPts val="18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Αντιοξειδωτικά συστατικά</a:t>
            </a:r>
          </a:p>
          <a:p>
            <a:pPr marL="273050" indent="-273050">
              <a:spcAft>
                <a:spcPts val="18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Άλλα </a:t>
            </a:r>
            <a:r>
              <a:rPr lang="el-GR" sz="2300" dirty="0" err="1">
                <a:solidFill>
                  <a:srgbClr val="002060"/>
                </a:solidFill>
                <a:latin typeface="Franklin Gothic Medium Cond" pitchFamily="34" charset="0"/>
              </a:rPr>
              <a:t>βιοδραστικά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 συστατικά </a:t>
            </a:r>
            <a:b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(</a:t>
            </a:r>
            <a:r>
              <a:rPr lang="el-GR" sz="2300" dirty="0" err="1">
                <a:solidFill>
                  <a:srgbClr val="002060"/>
                </a:solidFill>
                <a:latin typeface="Franklin Gothic Medium Cond" pitchFamily="34" charset="0"/>
              </a:rPr>
              <a:t>φυτοστερόλες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, λιπαρά οξέα, </a:t>
            </a:r>
            <a:b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αμινοξέα, κλπ.)</a:t>
            </a:r>
          </a:p>
        </p:txBody>
      </p:sp>
      <p:sp>
        <p:nvSpPr>
          <p:cNvPr id="3" name="AutoShape 6"/>
          <p:cNvSpPr>
            <a:spLocks/>
          </p:cNvSpPr>
          <p:nvPr/>
        </p:nvSpPr>
        <p:spPr bwMode="auto">
          <a:xfrm>
            <a:off x="4788024" y="1592796"/>
            <a:ext cx="3924436" cy="4860540"/>
          </a:xfrm>
          <a:prstGeom prst="accentCallout2">
            <a:avLst>
              <a:gd name="adj1" fmla="val 1721"/>
              <a:gd name="adj2" fmla="val -473"/>
              <a:gd name="adj3" fmla="val 1634"/>
              <a:gd name="adj4" fmla="val -9115"/>
              <a:gd name="adj5" fmla="val 4884"/>
              <a:gd name="adj6" fmla="val -28757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600" dirty="0">
                <a:solidFill>
                  <a:srgbClr val="FF3300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Αποδεδειγμένα/Ισχυριζόμενα οφέλη:</a:t>
            </a:r>
            <a:endParaRPr lang="el-GR" sz="2600" dirty="0">
              <a:solidFill>
                <a:schemeClr val="accent6">
                  <a:lumMod val="50000"/>
                </a:schemeClr>
              </a:solidFill>
              <a:latin typeface="Franklin Gothic Medium Cond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>
              <a:spcAft>
                <a:spcPts val="3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Καταπολέμηση &amp; πρόληψη ασθενειών (διάρροια, καρκίνος)</a:t>
            </a:r>
          </a:p>
          <a:p>
            <a:pPr marL="273050" indent="-273050">
              <a:spcAft>
                <a:spcPts val="3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Ελαχιστοποίηση αρνητικών επιπτώσεων από τοξικά συστατικά (ελεύθερες ρίζες)</a:t>
            </a:r>
          </a:p>
          <a:p>
            <a:pPr marL="273050" indent="-273050">
              <a:spcAft>
                <a:spcPts val="3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Καλύτερη μνήμη</a:t>
            </a:r>
          </a:p>
          <a:p>
            <a:pPr marL="273050" indent="-273050">
              <a:spcAft>
                <a:spcPts val="3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Καλύτερη ψυχολογία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</a:t>
            </a:r>
            <a:endParaRPr lang="el-GR" b="1" i="1" dirty="0">
              <a:solidFill>
                <a:srgbClr val="74B230"/>
              </a:solidFill>
              <a:latin typeface="+mj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31540" y="79693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Λειτουργικά τρόφιμα</a:t>
            </a:r>
            <a:r>
              <a:rPr lang="en-US" sz="2800" dirty="0">
                <a:solidFill>
                  <a:srgbClr val="FF6600"/>
                </a:solidFill>
                <a:latin typeface="Franklin Gothic Demi Cond" pitchFamily="34" charset="0"/>
              </a:rPr>
              <a:t> - </a:t>
            </a:r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νεοφανή τρόφιμα</a:t>
            </a:r>
            <a:r>
              <a:rPr lang="en-US" sz="2800" dirty="0">
                <a:solidFill>
                  <a:srgbClr val="FF6600"/>
                </a:solidFill>
                <a:latin typeface="Franklin Gothic Demi Cond" pitchFamily="34" charset="0"/>
              </a:rPr>
              <a:t> - “</a:t>
            </a:r>
            <a:r>
              <a:rPr lang="en-US" sz="2800" dirty="0" err="1">
                <a:solidFill>
                  <a:srgbClr val="FF6600"/>
                </a:solidFill>
                <a:latin typeface="Franklin Gothic Demi Cond" pitchFamily="34" charset="0"/>
              </a:rPr>
              <a:t>superfoods</a:t>
            </a:r>
            <a:r>
              <a:rPr lang="en-US" sz="2800" dirty="0">
                <a:solidFill>
                  <a:srgbClr val="FF6600"/>
                </a:solidFill>
                <a:latin typeface="Franklin Gothic Demi Cond" pitchFamily="34" charset="0"/>
              </a:rPr>
              <a:t>”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431540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Φυτικές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στερόλες</a:t>
            </a:r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 &amp;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στανόλες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503548" y="1431642"/>
            <a:ext cx="44284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l-GR" sz="2400" dirty="0">
                <a:solidFill>
                  <a:srgbClr val="FF6600"/>
                </a:solidFill>
                <a:latin typeface="Franklin Gothic Medium Cond" pitchFamily="34" charset="0"/>
              </a:rPr>
              <a:t>Τρόπος δράσης</a:t>
            </a:r>
          </a:p>
          <a:p>
            <a:pPr marL="273050" indent="-273050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Ανταγωνιστική απορρόφηση με τη χοληστερόλη των τροφών</a:t>
            </a:r>
          </a:p>
          <a:p>
            <a:pPr marL="441325" indent="-268288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v"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Αύξηση της χοληστερόλης που αποβάλλεται  </a:t>
            </a:r>
          </a:p>
          <a:p>
            <a:pPr marL="441325" indent="-268288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v"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Μείωση της βιοσύνθεσης χοληστερόλης</a:t>
            </a:r>
          </a:p>
          <a:p>
            <a:pPr marL="441325" indent="-268288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300" dirty="0">
                <a:solidFill>
                  <a:srgbClr val="002060"/>
                </a:solidFill>
                <a:latin typeface="Franklin Gothic Medium Cond" pitchFamily="34" charset="0"/>
              </a:rPr>
              <a:t>2 g/d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l-GR" sz="2300" dirty="0" err="1">
                <a:solidFill>
                  <a:srgbClr val="002060"/>
                </a:solidFill>
                <a:latin typeface="Franklin Gothic Medium Cond" pitchFamily="34" charset="0"/>
              </a:rPr>
              <a:t>φυτοστερολών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 μειώνουν την </a:t>
            </a:r>
            <a:b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en-US" sz="2300" dirty="0" err="1">
                <a:solidFill>
                  <a:srgbClr val="002060"/>
                </a:solidFill>
                <a:latin typeface="Franklin Gothic Medium Cond" pitchFamily="34" charset="0"/>
              </a:rPr>
              <a:t>LDL</a:t>
            </a:r>
            <a:r>
              <a:rPr lang="en-US" sz="2300" dirty="0">
                <a:solidFill>
                  <a:srgbClr val="002060"/>
                </a:solidFill>
                <a:latin typeface="Franklin Gothic Medium Cond" pitchFamily="34" charset="0"/>
              </a:rPr>
              <a:t>-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χοληστερόλη  κατά 1</a:t>
            </a:r>
            <a:r>
              <a:rPr lang="en-US" sz="2300" dirty="0">
                <a:solidFill>
                  <a:srgbClr val="002060"/>
                </a:solidFill>
                <a:latin typeface="Franklin Gothic Medium Cond" pitchFamily="34" charset="0"/>
              </a:rPr>
              <a:t>0% </a:t>
            </a:r>
            <a:endParaRPr lang="el-GR" sz="2300" dirty="0">
              <a:solidFill>
                <a:srgbClr val="002060"/>
              </a:solidFill>
              <a:latin typeface="Franklin Gothic Medium Cond" pitchFamily="34" charset="0"/>
              <a:hlinkClick r:id="rId3" tooltip="Current opinion in lipidology."/>
            </a:endParaRPr>
          </a:p>
          <a:p>
            <a:pPr algn="r">
              <a:spcAft>
                <a:spcPts val="2400"/>
              </a:spcAft>
              <a:buClr>
                <a:srgbClr val="FF6600"/>
              </a:buClr>
            </a:pPr>
            <a:r>
              <a:rPr lang="en-GB" sz="1500" i="1" dirty="0" err="1">
                <a:solidFill>
                  <a:srgbClr val="002060"/>
                </a:solidFill>
                <a:latin typeface="Franklin Gothic Medium Cond" pitchFamily="34" charset="0"/>
              </a:rPr>
              <a:t>Ostlund</a:t>
            </a:r>
            <a:r>
              <a:rPr lang="en-GB" sz="1500" i="1" dirty="0">
                <a:solidFill>
                  <a:srgbClr val="002060"/>
                </a:solidFill>
                <a:latin typeface="Franklin Gothic Medium Cond" pitchFamily="34" charset="0"/>
              </a:rPr>
              <a:t> RE Jr.</a:t>
            </a:r>
            <a:r>
              <a:rPr lang="el-GR" sz="1500" i="1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n-GB" sz="1500" i="1" dirty="0" err="1">
                <a:solidFill>
                  <a:srgbClr val="002060"/>
                </a:solidFill>
                <a:latin typeface="Franklin Gothic Medium Cond" pitchFamily="34" charset="0"/>
              </a:rPr>
              <a:t>Phytosterols</a:t>
            </a:r>
            <a:r>
              <a:rPr lang="en-GB" sz="1500" i="1" dirty="0">
                <a:solidFill>
                  <a:srgbClr val="002060"/>
                </a:solidFill>
                <a:latin typeface="Franklin Gothic Medium Cond" pitchFamily="34" charset="0"/>
              </a:rPr>
              <a:t> and cholesterol metabolism.</a:t>
            </a:r>
            <a:r>
              <a:rPr lang="el-GR" sz="1500" i="1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br>
              <a:rPr lang="el-GR" sz="1500" i="1" dirty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en-GB" sz="1500" i="1" dirty="0" err="1">
                <a:solidFill>
                  <a:srgbClr val="002060"/>
                </a:solidFill>
                <a:latin typeface="Franklin Gothic Medium Cond" pitchFamily="34" charset="0"/>
              </a:rPr>
              <a:t>Curr</a:t>
            </a:r>
            <a:r>
              <a:rPr lang="en-GB" sz="1500" i="1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n-GB" sz="1500" i="1" dirty="0" err="1">
                <a:solidFill>
                  <a:srgbClr val="002060"/>
                </a:solidFill>
                <a:latin typeface="Franklin Gothic Medium Cond" pitchFamily="34" charset="0"/>
              </a:rPr>
              <a:t>Opin</a:t>
            </a:r>
            <a:r>
              <a:rPr lang="en-GB" sz="1500" i="1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n-GB" sz="1500" i="1" dirty="0" err="1">
                <a:solidFill>
                  <a:srgbClr val="002060"/>
                </a:solidFill>
                <a:latin typeface="Franklin Gothic Medium Cond" pitchFamily="34" charset="0"/>
              </a:rPr>
              <a:t>Lipidol</a:t>
            </a:r>
            <a:r>
              <a:rPr lang="en-GB" sz="1500" i="1" dirty="0">
                <a:solidFill>
                  <a:srgbClr val="002060"/>
                </a:solidFill>
                <a:latin typeface="Franklin Gothic Medium Cond" pitchFamily="34" charset="0"/>
              </a:rPr>
              <a:t>. 5(1):37-41</a:t>
            </a:r>
            <a:r>
              <a:rPr lang="el-GR" sz="1500" i="1" dirty="0">
                <a:solidFill>
                  <a:srgbClr val="002060"/>
                </a:solidFill>
                <a:latin typeface="Franklin Gothic Medium Cond" pitchFamily="34" charset="0"/>
              </a:rPr>
              <a:t>, </a:t>
            </a:r>
            <a:r>
              <a:rPr lang="en-GB" sz="1500" i="1" dirty="0">
                <a:solidFill>
                  <a:srgbClr val="002060"/>
                </a:solidFill>
                <a:latin typeface="Franklin Gothic Medium Cond" pitchFamily="34" charset="0"/>
              </a:rPr>
              <a:t>2004.</a:t>
            </a:r>
            <a:endParaRPr lang="el-GR" sz="200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pic>
        <p:nvPicPr>
          <p:cNvPr id="5" name="4 - Εικόνα" descr="cholesterol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2670" y="548680"/>
            <a:ext cx="4069830" cy="3117954"/>
          </a:xfrm>
          <a:prstGeom prst="rect">
            <a:avLst/>
          </a:prstGeom>
        </p:spPr>
      </p:pic>
      <p:pic>
        <p:nvPicPr>
          <p:cNvPr id="6" name="5 - Εικόνα" descr="cholester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8044" y="3668038"/>
            <a:ext cx="4114800" cy="31179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31540" y="1304764"/>
            <a:ext cx="6876764" cy="543225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3050" indent="-27305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600" dirty="0" err="1">
                <a:solidFill>
                  <a:srgbClr val="002060"/>
                </a:solidFill>
                <a:latin typeface="Franklin Gothic Medium Cond" pitchFamily="34" charset="0"/>
              </a:rPr>
              <a:t>Φυτοστερόλες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 είναι διαθέσιμες στο εμπόριο εδώ και δεκαετίες ως τρόφιμα ή συμπληρώματα:</a:t>
            </a:r>
            <a:endParaRPr lang="en-US" sz="26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628650" indent="-35560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Μαργαρίνες/βούτυρα (</a:t>
            </a:r>
            <a:r>
              <a:rPr lang="el-GR" sz="2600" dirty="0">
                <a:solidFill>
                  <a:srgbClr val="FF6600"/>
                </a:solidFill>
                <a:latin typeface="Franklin Gothic Medium Cond" pitchFamily="34" charset="0"/>
              </a:rPr>
              <a:t>?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)</a:t>
            </a:r>
          </a:p>
          <a:p>
            <a:pPr marL="628650" indent="-35560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Υγρά τρόφιμα μετά από </a:t>
            </a:r>
            <a:r>
              <a:rPr lang="el-GR" sz="2600" dirty="0" err="1">
                <a:solidFill>
                  <a:srgbClr val="002060"/>
                </a:solidFill>
                <a:latin typeface="Franklin Gothic Medium Cond" pitchFamily="34" charset="0"/>
              </a:rPr>
              <a:t>γαλακτωματοποίηση</a:t>
            </a:r>
            <a:endParaRPr lang="el-GR" sz="26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628650" indent="-35560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Συμπυκνωμένα σκευάσματα</a:t>
            </a:r>
          </a:p>
          <a:p>
            <a:pPr marL="628650" indent="-35560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ü"/>
            </a:pPr>
            <a:endParaRPr lang="el-GR" sz="26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73050" indent="-27305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Αποδεδειγμένη μείωση της χοληστερόλης, αλλά μη τεκμηριωμένη δράση ενάντια σε καρδιοαγγειακές παθήσεις &amp; την υγεία γενικότερα</a:t>
            </a:r>
          </a:p>
          <a:p>
            <a:pPr marL="273050" indent="-27305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endParaRPr lang="el-GR" sz="26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73050" indent="-27305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Ημερήσια πρόσληψη: </a:t>
            </a:r>
            <a:r>
              <a:rPr lang="en-US" sz="2600" dirty="0">
                <a:solidFill>
                  <a:srgbClr val="FF3300"/>
                </a:solidFill>
                <a:latin typeface="Franklin Gothic Medium Cond" pitchFamily="34" charset="0"/>
              </a:rPr>
              <a:t>~150–450 mg/</a:t>
            </a:r>
            <a:r>
              <a:rPr lang="el-GR" sz="2600" dirty="0">
                <a:solidFill>
                  <a:srgbClr val="FF3300"/>
                </a:solidFill>
                <a:latin typeface="Franklin Gothic Medium Cond" pitchFamily="34" charset="0"/>
              </a:rPr>
              <a:t>ημέρα 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αναλόγως των διατροφικών συνηθειών</a:t>
            </a:r>
          </a:p>
        </p:txBody>
      </p:sp>
      <p:grpSp>
        <p:nvGrpSpPr>
          <p:cNvPr id="22" name="21 - Ομάδα"/>
          <p:cNvGrpSpPr/>
          <p:nvPr/>
        </p:nvGrpSpPr>
        <p:grpSpPr>
          <a:xfrm>
            <a:off x="7272300" y="1088740"/>
            <a:ext cx="1584176" cy="5400600"/>
            <a:chOff x="7020272" y="1052736"/>
            <a:chExt cx="1908212" cy="5646597"/>
          </a:xfrm>
        </p:grpSpPr>
        <p:pic>
          <p:nvPicPr>
            <p:cNvPr id="80898" name="Picture 2" descr="http://t3.gstatic.com/images?q=tbn:ANd9GcS8QPaV0I_CEDmRBLc0-fYaPJf2br0c1Gt4gN5arBvo09MYQ3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484" y="1052736"/>
              <a:ext cx="1908000" cy="1717201"/>
            </a:xfrm>
            <a:prstGeom prst="rect">
              <a:avLst/>
            </a:prstGeom>
            <a:noFill/>
            <a:ln>
              <a:solidFill>
                <a:srgbClr val="086C1B"/>
              </a:solidFill>
            </a:ln>
          </p:spPr>
        </p:pic>
        <p:pic>
          <p:nvPicPr>
            <p:cNvPr id="80900" name="Picture 4" descr="http://www.health-food-supplies.co.uk/images/solgar-phytosterol-complex_10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0272" y="4257092"/>
              <a:ext cx="1908000" cy="2442241"/>
            </a:xfrm>
            <a:prstGeom prst="rect">
              <a:avLst/>
            </a:prstGeom>
            <a:noFill/>
            <a:ln>
              <a:solidFill>
                <a:srgbClr val="086C1B"/>
              </a:solidFill>
            </a:ln>
          </p:spPr>
        </p:pic>
        <p:pic>
          <p:nvPicPr>
            <p:cNvPr id="80902" name="Picture 6" descr="http://3.bp.blogspot.com/_VpW8JiTI9u8/SGu2YJVdTXI/AAAAAAAACL0/kRvrv-4IYZI/s200/SmartBalanc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20484" y="2744924"/>
              <a:ext cx="1908000" cy="1555021"/>
            </a:xfrm>
            <a:prstGeom prst="rect">
              <a:avLst/>
            </a:prstGeom>
            <a:noFill/>
            <a:ln>
              <a:solidFill>
                <a:srgbClr val="086C1B"/>
              </a:solidFill>
            </a:ln>
          </p:spPr>
        </p:pic>
      </p:grpSp>
      <p:sp>
        <p:nvSpPr>
          <p:cNvPr id="8" name="7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431540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Φυτικές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στερόλες</a:t>
            </a:r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 &amp;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στανόλες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860" y="3753036"/>
            <a:ext cx="47026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31540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- Βιταμίνες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9920" y="1772523"/>
            <a:ext cx="6876764" cy="4478149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3050" indent="-27305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FF3300"/>
                </a:solidFill>
                <a:latin typeface="Franklin Gothic Medium Cond" pitchFamily="34" charset="0"/>
              </a:rPr>
              <a:t>Βιταμίνη Α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(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ρετινόλη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73050" indent="-27305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73050" indent="-27305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endParaRPr lang="el-GR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73050" indent="-27305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FF3300"/>
                </a:solidFill>
                <a:latin typeface="Franklin Gothic Medium Cond" pitchFamily="34" charset="0"/>
              </a:rPr>
              <a:t>Βιταμίνη </a:t>
            </a:r>
            <a:r>
              <a:rPr lang="en-US" sz="2400" dirty="0">
                <a:solidFill>
                  <a:srgbClr val="FF3300"/>
                </a:solidFill>
                <a:latin typeface="Franklin Gothic Medium Cond" pitchFamily="34" charset="0"/>
              </a:rPr>
              <a:t>C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(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ασκορβικό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οξύ)</a:t>
            </a:r>
            <a:endParaRPr lang="en-US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73050" indent="-27305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73050" indent="-27305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endParaRPr lang="el-GR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73050" indent="-27305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FF3300"/>
                </a:solidFill>
                <a:latin typeface="Franklin Gothic Medium Cond" pitchFamily="34" charset="0"/>
              </a:rPr>
              <a:t>Βιταμίνη Ε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(τοκοφερόλη)</a:t>
            </a:r>
            <a:endParaRPr lang="en-US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73050" indent="-27305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73050" indent="-27305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endParaRPr lang="el-GR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73050" indent="-273050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FF3300"/>
                </a:solidFill>
                <a:latin typeface="Franklin Gothic Medium Cond" pitchFamily="34" charset="0"/>
              </a:rPr>
              <a:t>Συνένζυμο </a:t>
            </a:r>
            <a:r>
              <a:rPr lang="en-US" sz="2400" dirty="0" err="1">
                <a:solidFill>
                  <a:srgbClr val="FF3300"/>
                </a:solidFill>
                <a:latin typeface="Franklin Gothic Medium Cond" pitchFamily="34" charset="0"/>
              </a:rPr>
              <a:t>Q</a:t>
            </a:r>
            <a:r>
              <a:rPr lang="en-US" sz="2400" baseline="-25000" dirty="0" err="1">
                <a:solidFill>
                  <a:srgbClr val="FF3300"/>
                </a:solidFill>
                <a:latin typeface="Franklin Gothic Medium Cond" pitchFamily="34" charset="0"/>
              </a:rPr>
              <a:t>10</a:t>
            </a:r>
            <a:r>
              <a:rPr lang="en-US" sz="2400" baseline="-25000" dirty="0">
                <a:solidFill>
                  <a:srgbClr val="FF3300"/>
                </a:solidFill>
                <a:latin typeface="Franklin Gothic Medium Cond" pitchFamily="34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(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ουμπικινόνη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) </a:t>
            </a:r>
            <a:endParaRPr lang="en-US" sz="240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7096" y="4905164"/>
            <a:ext cx="3614030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5359" y="1520788"/>
            <a:ext cx="395890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744924"/>
            <a:ext cx="2196666" cy="129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31540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–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Καροτενοειδή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791580" y="1631405"/>
            <a:ext cx="277230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l-GR" sz="2500" dirty="0">
                <a:solidFill>
                  <a:srgbClr val="FF3300"/>
                </a:solidFill>
                <a:latin typeface="Franklin Gothic Medium Cond" pitchFamily="34" charset="0"/>
              </a:rPr>
              <a:t> α-Καροτένιο</a:t>
            </a:r>
          </a:p>
          <a:p>
            <a:pPr>
              <a:spcAft>
                <a:spcPts val="1200"/>
              </a:spcAft>
              <a:buClr>
                <a:srgbClr val="FF3300"/>
              </a:buClr>
              <a:defRPr/>
            </a:pPr>
            <a:r>
              <a:rPr lang="el-GR" sz="2500" dirty="0">
                <a:solidFill>
                  <a:srgbClr val="FF3300"/>
                </a:solidFill>
                <a:latin typeface="Franklin Gothic Medium Cond" pitchFamily="34" charset="0"/>
              </a:rPr>
              <a:t> </a:t>
            </a:r>
          </a:p>
          <a:p>
            <a:pPr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l-GR" sz="2500" dirty="0">
                <a:solidFill>
                  <a:srgbClr val="FF3300"/>
                </a:solidFill>
                <a:latin typeface="Franklin Gothic Medium Cond" pitchFamily="34" charset="0"/>
              </a:rPr>
              <a:t> β- Καροτένιο</a:t>
            </a:r>
          </a:p>
          <a:p>
            <a:pPr>
              <a:spcAft>
                <a:spcPts val="1200"/>
              </a:spcAft>
              <a:buClr>
                <a:srgbClr val="FF3300"/>
              </a:buClr>
              <a:defRPr/>
            </a:pPr>
            <a:endParaRPr lang="el-GR" sz="2500" dirty="0">
              <a:solidFill>
                <a:srgbClr val="FF3300"/>
              </a:solidFill>
              <a:latin typeface="Franklin Gothic Medium Cond" pitchFamily="34" charset="0"/>
            </a:endParaRPr>
          </a:p>
          <a:p>
            <a:pPr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l-GR" sz="2500" dirty="0">
                <a:solidFill>
                  <a:srgbClr val="FF3300"/>
                </a:solidFill>
                <a:latin typeface="Franklin Gothic Medium Cond" pitchFamily="34" charset="0"/>
              </a:rPr>
              <a:t> </a:t>
            </a:r>
            <a:r>
              <a:rPr lang="el-GR" sz="2500" dirty="0" err="1">
                <a:solidFill>
                  <a:srgbClr val="FF3300"/>
                </a:solidFill>
                <a:latin typeface="Franklin Gothic Medium Cond" pitchFamily="34" charset="0"/>
              </a:rPr>
              <a:t>Λουτεΐνη</a:t>
            </a:r>
            <a:endParaRPr lang="el-GR" sz="2500" dirty="0">
              <a:solidFill>
                <a:srgbClr val="FF3300"/>
              </a:solidFill>
              <a:latin typeface="Franklin Gothic Medium Cond" pitchFamily="34" charset="0"/>
            </a:endParaRPr>
          </a:p>
          <a:p>
            <a:pPr>
              <a:spcAft>
                <a:spcPts val="1200"/>
              </a:spcAft>
              <a:buClr>
                <a:srgbClr val="FF3300"/>
              </a:buClr>
              <a:defRPr/>
            </a:pPr>
            <a:endParaRPr lang="el-GR" sz="2500" dirty="0">
              <a:solidFill>
                <a:srgbClr val="FF3300"/>
              </a:solidFill>
              <a:latin typeface="Franklin Gothic Medium Cond" pitchFamily="34" charset="0"/>
            </a:endParaRPr>
          </a:p>
          <a:p>
            <a:pPr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l-GR" sz="2500" dirty="0">
                <a:solidFill>
                  <a:srgbClr val="FF3300"/>
                </a:solidFill>
                <a:latin typeface="Franklin Gothic Medium Cond" pitchFamily="34" charset="0"/>
              </a:rPr>
              <a:t> </a:t>
            </a:r>
            <a:r>
              <a:rPr lang="el-GR" sz="2500" dirty="0" err="1">
                <a:solidFill>
                  <a:srgbClr val="FF3300"/>
                </a:solidFill>
                <a:latin typeface="Franklin Gothic Medium Cond" pitchFamily="34" charset="0"/>
              </a:rPr>
              <a:t>Λυκοπένιο</a:t>
            </a:r>
            <a:endParaRPr lang="el-GR" sz="2500" dirty="0">
              <a:solidFill>
                <a:srgbClr val="FF3300"/>
              </a:solidFill>
              <a:latin typeface="Franklin Gothic Medium Cond" pitchFamily="34" charset="0"/>
            </a:endParaRPr>
          </a:p>
          <a:p>
            <a:pPr>
              <a:spcAft>
                <a:spcPts val="1200"/>
              </a:spcAft>
              <a:buClr>
                <a:srgbClr val="FF3300"/>
              </a:buClr>
              <a:defRPr/>
            </a:pPr>
            <a:endParaRPr lang="el-GR" sz="2500" dirty="0">
              <a:solidFill>
                <a:srgbClr val="FF3300"/>
              </a:solidFill>
              <a:latin typeface="Franklin Gothic Medium Cond" pitchFamily="34" charset="0"/>
            </a:endParaRPr>
          </a:p>
          <a:p>
            <a:pPr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l-GR" sz="2500" dirty="0">
                <a:solidFill>
                  <a:srgbClr val="FF3300"/>
                </a:solidFill>
                <a:latin typeface="Franklin Gothic Medium Cond" pitchFamily="34" charset="0"/>
              </a:rPr>
              <a:t> </a:t>
            </a:r>
            <a:r>
              <a:rPr lang="el-GR" sz="2500" dirty="0" err="1">
                <a:solidFill>
                  <a:srgbClr val="FF3300"/>
                </a:solidFill>
                <a:latin typeface="Franklin Gothic Medium Cond" pitchFamily="34" charset="0"/>
              </a:rPr>
              <a:t>Ζεαξανθίνη</a:t>
            </a:r>
            <a:endParaRPr lang="el-GR" sz="2500" dirty="0">
              <a:solidFill>
                <a:srgbClr val="FF3300"/>
              </a:solidFill>
              <a:latin typeface="Franklin Gothic Medium Cond" pitchFamily="34" charset="0"/>
            </a:endParaRPr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796" y="3427204"/>
            <a:ext cx="5760000" cy="115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7804" y="5452405"/>
            <a:ext cx="5760000" cy="107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7804" y="1304764"/>
            <a:ext cx="5760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9812" y="4725144"/>
            <a:ext cx="5760000" cy="6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7804" y="2456891"/>
            <a:ext cx="5760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31540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</a:t>
            </a:r>
            <a:r>
              <a:rPr lang="en-US" sz="2800" dirty="0">
                <a:solidFill>
                  <a:srgbClr val="FF6600"/>
                </a:solidFill>
                <a:latin typeface="Franklin Gothic Demi Cond" pitchFamily="34" charset="0"/>
              </a:rPr>
              <a:t> – </a:t>
            </a:r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Φυσικές φαινόλες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31093" y="1269826"/>
            <a:ext cx="8245363" cy="52555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177800" lvl="2" indent="-17780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300" kern="0" dirty="0">
                <a:solidFill>
                  <a:srgbClr val="002060"/>
                </a:solidFill>
                <a:latin typeface="Franklin Gothic Medium Cond" pitchFamily="34" charset="0"/>
              </a:rPr>
              <a:t>Ενώσεις με μία η περισσότερες φαινολικές ομάδες</a:t>
            </a:r>
          </a:p>
          <a:p>
            <a:pPr marL="177800" lvl="2" indent="-17780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300" kern="0" dirty="0">
                <a:solidFill>
                  <a:srgbClr val="002060"/>
                </a:solidFill>
                <a:latin typeface="Franklin Gothic Medium Cond" pitchFamily="34" charset="0"/>
              </a:rPr>
              <a:t>Αντιοξειδωτικές &amp; </a:t>
            </a:r>
            <a:r>
              <a:rPr lang="el-GR" sz="2300" kern="0" dirty="0" err="1">
                <a:solidFill>
                  <a:srgbClr val="002060"/>
                </a:solidFill>
                <a:latin typeface="Franklin Gothic Medium Cond" pitchFamily="34" charset="0"/>
              </a:rPr>
              <a:t>αντιμικροβιακές</a:t>
            </a:r>
            <a:r>
              <a:rPr lang="el-GR" sz="2300" kern="0" dirty="0">
                <a:solidFill>
                  <a:srgbClr val="002060"/>
                </a:solidFill>
                <a:latin typeface="Franklin Gothic Medium Cond" pitchFamily="34" charset="0"/>
              </a:rPr>
              <a:t> ιδιότητες, προστασία καρδιοαγγειακού συστήματος, πρόληψη καρκίνου, κ.α. βιολογικές δράσεις</a:t>
            </a:r>
          </a:p>
          <a:p>
            <a:pPr marL="361950" lvl="3" indent="-2667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l-GR" sz="2300" kern="0" dirty="0" err="1">
                <a:solidFill>
                  <a:srgbClr val="FF3300"/>
                </a:solidFill>
                <a:latin typeface="Franklin Gothic Medium Cond" pitchFamily="34" charset="0"/>
              </a:rPr>
              <a:t>Φαινολικά</a:t>
            </a:r>
            <a:r>
              <a:rPr lang="el-GR" sz="2300" kern="0" dirty="0">
                <a:solidFill>
                  <a:srgbClr val="FF3300"/>
                </a:solidFill>
                <a:latin typeface="Franklin Gothic Medium Cond" pitchFamily="34" charset="0"/>
              </a:rPr>
              <a:t> οξέα</a:t>
            </a:r>
          </a:p>
          <a:p>
            <a:pPr marL="361950" lvl="3" indent="-2667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l-GR" sz="2300" kern="0" dirty="0" err="1">
                <a:solidFill>
                  <a:srgbClr val="FF3300"/>
                </a:solidFill>
                <a:latin typeface="Franklin Gothic Medium Cond" pitchFamily="34" charset="0"/>
              </a:rPr>
              <a:t>Στιλμπένια</a:t>
            </a:r>
            <a:endParaRPr lang="el-GR" sz="2300" kern="0" dirty="0">
              <a:solidFill>
                <a:srgbClr val="FF3300"/>
              </a:solidFill>
              <a:latin typeface="Franklin Gothic Medium Cond" pitchFamily="34" charset="0"/>
            </a:endParaRPr>
          </a:p>
          <a:p>
            <a:pPr marL="361950" lvl="3" indent="-2667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l-GR" sz="2300" kern="0" dirty="0" err="1">
                <a:solidFill>
                  <a:srgbClr val="FF3300"/>
                </a:solidFill>
                <a:latin typeface="Franklin Gothic Medium Cond" pitchFamily="34" charset="0"/>
              </a:rPr>
              <a:t>Φλαβονοειδή</a:t>
            </a:r>
            <a:endParaRPr lang="el-GR" sz="2300" kern="0" dirty="0">
              <a:solidFill>
                <a:srgbClr val="FF3300"/>
              </a:solidFill>
              <a:latin typeface="Franklin Gothic Medium Cond" pitchFamily="34" charset="0"/>
            </a:endParaRPr>
          </a:p>
          <a:p>
            <a:pPr marL="361950" lvl="3" indent="-2667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l-GR" sz="2300" kern="0" dirty="0" err="1">
                <a:solidFill>
                  <a:srgbClr val="FF3300"/>
                </a:solidFill>
                <a:latin typeface="Franklin Gothic Medium Cond" pitchFamily="34" charset="0"/>
              </a:rPr>
              <a:t>Ανθοκυάνες</a:t>
            </a:r>
            <a:endParaRPr lang="el-GR" sz="2300" kern="0" dirty="0">
              <a:solidFill>
                <a:srgbClr val="FF3300"/>
              </a:solidFill>
              <a:latin typeface="Franklin Gothic Medium Cond" pitchFamily="34" charset="0"/>
            </a:endParaRPr>
          </a:p>
          <a:p>
            <a:pPr marL="361950" lvl="3" indent="-2667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l-GR" sz="2300" kern="0" dirty="0" err="1">
                <a:solidFill>
                  <a:srgbClr val="FF3300"/>
                </a:solidFill>
                <a:latin typeface="Franklin Gothic Medium Cond" pitchFamily="34" charset="0"/>
              </a:rPr>
              <a:t>Κατεχίνες</a:t>
            </a:r>
            <a:endParaRPr lang="el-GR" sz="2300" kern="0" dirty="0">
              <a:solidFill>
                <a:srgbClr val="FF3300"/>
              </a:solidFill>
              <a:latin typeface="Franklin Gothic Medium Cond" pitchFamily="34" charset="0"/>
            </a:endParaRPr>
          </a:p>
          <a:p>
            <a:pPr marL="361950" lvl="3" indent="-2667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l-GR" sz="2300" kern="0" dirty="0" err="1">
                <a:solidFill>
                  <a:srgbClr val="FF3300"/>
                </a:solidFill>
                <a:latin typeface="Franklin Gothic Medium Cond" pitchFamily="34" charset="0"/>
              </a:rPr>
              <a:t>Ταννίνες</a:t>
            </a:r>
            <a:endParaRPr lang="el-GR" sz="2300" kern="0" dirty="0">
              <a:solidFill>
                <a:srgbClr val="FF3300"/>
              </a:solidFill>
              <a:latin typeface="Franklin Gothic Medium Cond" pitchFamily="34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27956" y="3176973"/>
            <a:ext cx="6200528" cy="2808311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95548" y="1304764"/>
            <a:ext cx="3708400" cy="547260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177800" lvl="2" indent="-166688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200" kern="0" dirty="0" err="1">
                <a:solidFill>
                  <a:srgbClr val="002060"/>
                </a:solidFill>
                <a:latin typeface="Franklin Gothic Medium Cond" pitchFamily="34" charset="0"/>
              </a:rPr>
              <a:t>Μονομοριακά</a:t>
            </a:r>
            <a:r>
              <a:rPr lang="el-GR" sz="2200" kern="0" dirty="0">
                <a:solidFill>
                  <a:srgbClr val="002060"/>
                </a:solidFill>
                <a:latin typeface="Franklin Gothic Medium Cond" pitchFamily="34" charset="0"/>
              </a:rPr>
              <a:t> παράγωγα  του </a:t>
            </a:r>
            <a:r>
              <a:rPr lang="el-GR" sz="2200" u="sng" kern="0" dirty="0" err="1">
                <a:solidFill>
                  <a:srgbClr val="FF3300"/>
                </a:solidFill>
                <a:latin typeface="Franklin Gothic Medium Cond" pitchFamily="34" charset="0"/>
              </a:rPr>
              <a:t>βενζοϊκού</a:t>
            </a:r>
            <a:r>
              <a:rPr lang="el-GR" sz="2200" kern="0" dirty="0">
                <a:solidFill>
                  <a:srgbClr val="002060"/>
                </a:solidFill>
                <a:latin typeface="Franklin Gothic Medium Cond" pitchFamily="34" charset="0"/>
              </a:rPr>
              <a:t> &amp; </a:t>
            </a:r>
            <a:r>
              <a:rPr lang="el-GR" sz="2200" u="sng" kern="0" dirty="0" err="1">
                <a:solidFill>
                  <a:srgbClr val="FF3300"/>
                </a:solidFill>
                <a:latin typeface="Franklin Gothic Medium Cond" pitchFamily="34" charset="0"/>
              </a:rPr>
              <a:t>κινναμωμικού</a:t>
            </a:r>
            <a:r>
              <a:rPr lang="el-GR" sz="2200" kern="0" dirty="0">
                <a:solidFill>
                  <a:srgbClr val="002060"/>
                </a:solidFill>
                <a:latin typeface="Franklin Gothic Medium Cond" pitchFamily="34" charset="0"/>
              </a:rPr>
              <a:t> οξέως</a:t>
            </a:r>
          </a:p>
          <a:p>
            <a:pPr marL="265113" lvl="3" indent="-841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l-GR" sz="2200" kern="0" dirty="0">
                <a:solidFill>
                  <a:srgbClr val="002060"/>
                </a:solidFill>
                <a:latin typeface="Franklin Gothic Medium Cond" pitchFamily="34" charset="0"/>
              </a:rPr>
              <a:t>6 παράγωγα </a:t>
            </a:r>
            <a:r>
              <a:rPr lang="el-GR" sz="2200" kern="0" dirty="0" err="1">
                <a:solidFill>
                  <a:srgbClr val="002060"/>
                </a:solidFill>
                <a:latin typeface="Franklin Gothic Medium Cond" pitchFamily="34" charset="0"/>
              </a:rPr>
              <a:t>βενζοϊκού</a:t>
            </a:r>
            <a:r>
              <a:rPr lang="el-GR" sz="2200" kern="0" dirty="0">
                <a:solidFill>
                  <a:srgbClr val="002060"/>
                </a:solidFill>
                <a:latin typeface="Franklin Gothic Medium Cond" pitchFamily="34" charset="0"/>
              </a:rPr>
              <a:t>: </a:t>
            </a:r>
          </a:p>
          <a:p>
            <a:pPr marL="803275" lvl="4" indent="-2667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l-GR" sz="2200" kern="0" dirty="0">
                <a:solidFill>
                  <a:srgbClr val="FF3300"/>
                </a:solidFill>
                <a:latin typeface="Franklin Gothic Medium Cond" pitchFamily="34" charset="0"/>
              </a:rPr>
              <a:t>Σαλικυλικό</a:t>
            </a:r>
          </a:p>
          <a:p>
            <a:pPr marL="803275" lvl="4" indent="-2667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l-GR" sz="2200" kern="0" dirty="0">
                <a:solidFill>
                  <a:srgbClr val="FF3300"/>
                </a:solidFill>
                <a:latin typeface="Franklin Gothic Medium Cond" pitchFamily="34" charset="0"/>
              </a:rPr>
              <a:t>π-υδροξυβενζοϊκό</a:t>
            </a:r>
          </a:p>
          <a:p>
            <a:pPr marL="803275" lvl="4" indent="-2667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l-GR" sz="2200" kern="0" dirty="0">
                <a:solidFill>
                  <a:srgbClr val="FF3300"/>
                </a:solidFill>
                <a:latin typeface="Franklin Gothic Medium Cond" pitchFamily="34" charset="0"/>
              </a:rPr>
              <a:t>Γαλλικό</a:t>
            </a:r>
          </a:p>
          <a:p>
            <a:pPr marL="803275" lvl="4" indent="-2667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l-GR" sz="2200" kern="0" dirty="0" err="1">
                <a:solidFill>
                  <a:srgbClr val="FF3300"/>
                </a:solidFill>
                <a:latin typeface="Franklin Gothic Medium Cond" pitchFamily="34" charset="0"/>
              </a:rPr>
              <a:t>Πρωτοκατεχικό</a:t>
            </a:r>
            <a:endParaRPr lang="el-GR" sz="2200" kern="0" dirty="0">
              <a:solidFill>
                <a:srgbClr val="FF3300"/>
              </a:solidFill>
              <a:latin typeface="Franklin Gothic Medium Cond" pitchFamily="34" charset="0"/>
            </a:endParaRPr>
          </a:p>
          <a:p>
            <a:pPr marL="803275" lvl="4" indent="-2667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l-GR" sz="2200" kern="0" dirty="0" err="1">
                <a:solidFill>
                  <a:srgbClr val="FF3300"/>
                </a:solidFill>
                <a:latin typeface="Franklin Gothic Medium Cond" pitchFamily="34" charset="0"/>
              </a:rPr>
              <a:t>Βανιλλικό</a:t>
            </a:r>
            <a:endParaRPr lang="el-GR" sz="2200" kern="0" dirty="0">
              <a:solidFill>
                <a:srgbClr val="FF3300"/>
              </a:solidFill>
              <a:latin typeface="Franklin Gothic Medium Cond" pitchFamily="34" charset="0"/>
            </a:endParaRPr>
          </a:p>
          <a:p>
            <a:pPr marL="803275" lvl="4" indent="-26670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l-GR" sz="2200" kern="0" dirty="0" err="1">
                <a:solidFill>
                  <a:srgbClr val="FF3300"/>
                </a:solidFill>
                <a:latin typeface="Franklin Gothic Medium Cond" pitchFamily="34" charset="0"/>
              </a:rPr>
              <a:t>Συρινγικό</a:t>
            </a:r>
            <a:r>
              <a:rPr lang="el-GR" sz="2200" kern="0" dirty="0">
                <a:solidFill>
                  <a:srgbClr val="FF3300"/>
                </a:solidFill>
                <a:latin typeface="Franklin Gothic Medium Cond" pitchFamily="34" charset="0"/>
              </a:rPr>
              <a:t>  </a:t>
            </a:r>
          </a:p>
          <a:p>
            <a:pPr marL="265113" lvl="3" indent="-84138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l-GR" sz="2200" kern="0" dirty="0">
                <a:solidFill>
                  <a:srgbClr val="002060"/>
                </a:solidFill>
                <a:latin typeface="Franklin Gothic Medium Cond" pitchFamily="34" charset="0"/>
              </a:rPr>
              <a:t>4 παράγωγα </a:t>
            </a:r>
            <a:r>
              <a:rPr lang="el-GR" sz="2200" kern="0" dirty="0" err="1">
                <a:solidFill>
                  <a:srgbClr val="002060"/>
                </a:solidFill>
                <a:latin typeface="Franklin Gothic Medium Cond" pitchFamily="34" charset="0"/>
              </a:rPr>
              <a:t>κινναμωμικού</a:t>
            </a:r>
            <a:r>
              <a:rPr lang="el-GR" sz="2200" kern="0" dirty="0">
                <a:solidFill>
                  <a:srgbClr val="002060"/>
                </a:solidFill>
                <a:latin typeface="Franklin Gothic Medium Cond" pitchFamily="34" charset="0"/>
              </a:rPr>
              <a:t>: </a:t>
            </a:r>
          </a:p>
          <a:p>
            <a:pPr marL="803275" lvl="4" indent="-2667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l-GR" sz="2200" kern="0" dirty="0">
                <a:solidFill>
                  <a:srgbClr val="FF3300"/>
                </a:solidFill>
                <a:latin typeface="Franklin Gothic Medium Cond" pitchFamily="34" charset="0"/>
              </a:rPr>
              <a:t>π-κουμαρικό</a:t>
            </a:r>
          </a:p>
          <a:p>
            <a:pPr marL="803275" lvl="4" indent="-2667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l-GR" sz="2200" kern="0" dirty="0">
                <a:solidFill>
                  <a:srgbClr val="FF3300"/>
                </a:solidFill>
                <a:latin typeface="Franklin Gothic Medium Cond" pitchFamily="34" charset="0"/>
              </a:rPr>
              <a:t>Καφεϊκό </a:t>
            </a:r>
          </a:p>
          <a:p>
            <a:pPr marL="803275" lvl="4" indent="-2667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l-GR" sz="2200" kern="0" dirty="0" err="1">
                <a:solidFill>
                  <a:srgbClr val="FF3300"/>
                </a:solidFill>
                <a:latin typeface="Franklin Gothic Medium Cond" pitchFamily="34" charset="0"/>
              </a:rPr>
              <a:t>Χλωρογενικό</a:t>
            </a:r>
            <a:r>
              <a:rPr lang="el-GR" sz="2200" kern="0" dirty="0">
                <a:solidFill>
                  <a:srgbClr val="FF3300"/>
                </a:solidFill>
                <a:latin typeface="Franklin Gothic Medium Cond" pitchFamily="34" charset="0"/>
              </a:rPr>
              <a:t> </a:t>
            </a:r>
          </a:p>
          <a:p>
            <a:pPr marL="803275" lvl="4" indent="-2667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l-GR" sz="2200" kern="0" dirty="0" err="1">
                <a:solidFill>
                  <a:srgbClr val="FF3300"/>
                </a:solidFill>
                <a:latin typeface="Franklin Gothic Medium Cond" pitchFamily="34" charset="0"/>
              </a:rPr>
              <a:t>Φερουλικό</a:t>
            </a:r>
            <a:endParaRPr lang="el-GR" sz="2200" kern="0" dirty="0">
              <a:solidFill>
                <a:srgbClr val="FF3300"/>
              </a:solidFill>
              <a:latin typeface="Franklin Gothic Medium Cond" pitchFamily="34" charset="0"/>
            </a:endParaRPr>
          </a:p>
        </p:txBody>
      </p:sp>
      <p:grpSp>
        <p:nvGrpSpPr>
          <p:cNvPr id="22" name="Group 46"/>
          <p:cNvGrpSpPr>
            <a:grpSpLocks/>
          </p:cNvGrpSpPr>
          <p:nvPr/>
        </p:nvGrpSpPr>
        <p:grpSpPr bwMode="auto">
          <a:xfrm>
            <a:off x="3815916" y="1268413"/>
            <a:ext cx="5004234" cy="2052575"/>
            <a:chOff x="3951572" y="1160748"/>
            <a:chExt cx="5120420" cy="2052228"/>
          </a:xfrm>
        </p:grpSpPr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6588224" y="1160748"/>
              <a:ext cx="2483768" cy="165618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24" name="Picture 22" descr="CINNAMIC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72354" y="1196752"/>
              <a:ext cx="2228138" cy="1440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25" name="TextBox 25"/>
            <p:cNvSpPr txBox="1"/>
            <p:nvPr/>
          </p:nvSpPr>
          <p:spPr>
            <a:xfrm>
              <a:off x="3951572" y="2751106"/>
              <a:ext cx="2339505" cy="4618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Βενζοϊκό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οξύ </a:t>
              </a:r>
            </a:p>
          </p:txBody>
        </p: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4427984" y="1160748"/>
              <a:ext cx="2124236" cy="1692188"/>
              <a:chOff x="4283968" y="1088740"/>
              <a:chExt cx="2124236" cy="1692188"/>
            </a:xfrm>
          </p:grpSpPr>
          <p:sp>
            <p:nvSpPr>
              <p:cNvPr id="34" name="Rectangle 36"/>
              <p:cNvSpPr>
                <a:spLocks noChangeArrowheads="1"/>
              </p:cNvSpPr>
              <p:nvPr/>
            </p:nvSpPr>
            <p:spPr bwMode="auto">
              <a:xfrm>
                <a:off x="4319972" y="1088740"/>
                <a:ext cx="2088232" cy="1656184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35" name="Picture 21" descr="BENZOIC ACID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35996" y="1340768"/>
                <a:ext cx="1841576" cy="11520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sp>
            <p:nvSpPr>
              <p:cNvPr id="36" name="TextBox 27"/>
              <p:cNvSpPr txBox="1"/>
              <p:nvPr/>
            </p:nvSpPr>
            <p:spPr>
              <a:xfrm>
                <a:off x="5399673" y="2060097"/>
                <a:ext cx="360290" cy="399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l-GR" sz="20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37" name="TextBox 28"/>
              <p:cNvSpPr txBox="1"/>
              <p:nvPr/>
            </p:nvSpPr>
            <p:spPr>
              <a:xfrm>
                <a:off x="5399673" y="1552198"/>
                <a:ext cx="360290" cy="399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l-GR" sz="20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38" name="TextBox 29"/>
              <p:cNvSpPr txBox="1"/>
              <p:nvPr/>
            </p:nvSpPr>
            <p:spPr>
              <a:xfrm>
                <a:off x="4320390" y="2093427"/>
                <a:ext cx="358703" cy="399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l-GR" sz="20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39" name="TextBox 31"/>
              <p:cNvSpPr txBox="1"/>
              <p:nvPr/>
            </p:nvSpPr>
            <p:spPr>
              <a:xfrm flipH="1">
                <a:off x="4860031" y="2380708"/>
                <a:ext cx="312674" cy="399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l-GR" sz="20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40" name="TextBox 32"/>
              <p:cNvSpPr txBox="1"/>
              <p:nvPr/>
            </p:nvSpPr>
            <p:spPr>
              <a:xfrm>
                <a:off x="4860031" y="1088740"/>
                <a:ext cx="360290" cy="399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l-GR" sz="20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41" name="TextBox 33"/>
              <p:cNvSpPr txBox="1"/>
              <p:nvPr/>
            </p:nvSpPr>
            <p:spPr>
              <a:xfrm>
                <a:off x="4283884" y="1412526"/>
                <a:ext cx="360291" cy="3999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l-GR" sz="20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  <p:sp>
          <p:nvSpPr>
            <p:cNvPr id="27" name="TextBox 39"/>
            <p:cNvSpPr txBox="1"/>
            <p:nvPr/>
          </p:nvSpPr>
          <p:spPr>
            <a:xfrm>
              <a:off x="7380057" y="2273363"/>
              <a:ext cx="360291" cy="3999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20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28" name="TextBox 40"/>
            <p:cNvSpPr txBox="1"/>
            <p:nvPr/>
          </p:nvSpPr>
          <p:spPr>
            <a:xfrm>
              <a:off x="7380057" y="1840063"/>
              <a:ext cx="360291" cy="401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20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29" name="TextBox 41"/>
            <p:cNvSpPr txBox="1"/>
            <p:nvPr/>
          </p:nvSpPr>
          <p:spPr>
            <a:xfrm>
              <a:off x="6551549" y="2241620"/>
              <a:ext cx="360291" cy="3999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20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0" name="TextBox 42"/>
            <p:cNvSpPr txBox="1"/>
            <p:nvPr/>
          </p:nvSpPr>
          <p:spPr>
            <a:xfrm flipH="1">
              <a:off x="6994373" y="2489220"/>
              <a:ext cx="314262" cy="3999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20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31" name="TextBox 43"/>
            <p:cNvSpPr txBox="1"/>
            <p:nvPr/>
          </p:nvSpPr>
          <p:spPr>
            <a:xfrm>
              <a:off x="6984849" y="1413110"/>
              <a:ext cx="358703" cy="3999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20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32" name="TextBox 44"/>
            <p:cNvSpPr txBox="1"/>
            <p:nvPr/>
          </p:nvSpPr>
          <p:spPr>
            <a:xfrm>
              <a:off x="6551549" y="1700390"/>
              <a:ext cx="360291" cy="3999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20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3" name="TextBox 45"/>
            <p:cNvSpPr txBox="1"/>
            <p:nvPr/>
          </p:nvSpPr>
          <p:spPr>
            <a:xfrm>
              <a:off x="6346167" y="2751106"/>
              <a:ext cx="2556948" cy="4618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Κινναμωμικό</a:t>
              </a:r>
              <a:r>
                <a:rPr 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οξύ </a:t>
              </a:r>
            </a:p>
          </p:txBody>
        </p:sp>
      </p:grpSp>
      <p:graphicFrame>
        <p:nvGraphicFramePr>
          <p:cNvPr id="42" name="Table 47"/>
          <p:cNvGraphicFramePr>
            <a:graphicFrameLocks noGrp="1"/>
          </p:cNvGraphicFramePr>
          <p:nvPr/>
        </p:nvGraphicFramePr>
        <p:xfrm>
          <a:off x="3815918" y="4149079"/>
          <a:ext cx="5184947" cy="241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686">
                <a:tc>
                  <a:txBody>
                    <a:bodyPr/>
                    <a:lstStyle/>
                    <a:p>
                      <a:r>
                        <a:rPr lang="el-GR" sz="1800" b="0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Βενζοϊκό</a:t>
                      </a:r>
                      <a:endParaRPr lang="el-GR" sz="18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 anchor="b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ΟΗ</a:t>
                      </a:r>
                    </a:p>
                  </a:txBody>
                  <a:tcPr marL="45720" marR="45720" anchor="b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Ο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CH</a:t>
                      </a:r>
                      <a:r>
                        <a:rPr lang="en-US" sz="1500" b="0" baseline="-2500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3</a:t>
                      </a:r>
                      <a:endParaRPr lang="el-GR" sz="1500" b="0" baseline="-2500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 anchor="b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Κινναμωμικό</a:t>
                      </a:r>
                      <a:endParaRPr lang="el-GR" sz="18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 anchor="b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ΟΗ</a:t>
                      </a:r>
                    </a:p>
                  </a:txBody>
                  <a:tcPr marL="45720" marR="45720" anchor="b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OCH</a:t>
                      </a:r>
                      <a:r>
                        <a:rPr lang="el-GR" sz="1500" b="0" baseline="-2500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3</a:t>
                      </a:r>
                    </a:p>
                  </a:txBody>
                  <a:tcPr marL="45720" marR="45720" anchor="b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51"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Σαλικυλικό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2</a:t>
                      </a: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-</a:t>
                      </a:r>
                    </a:p>
                  </a:txBody>
                  <a:tcPr marL="45720" marR="45720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Φερουλικό</a:t>
                      </a:r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4</a:t>
                      </a: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3</a:t>
                      </a:r>
                    </a:p>
                  </a:txBody>
                  <a:tcPr marL="45720" marR="45720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772"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π-</a:t>
                      </a:r>
                      <a:r>
                        <a:rPr lang="el-GR" sz="1500" b="0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υδροξυβενζοϊκό</a:t>
                      </a:r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4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-</a:t>
                      </a:r>
                    </a:p>
                  </a:txBody>
                  <a:tcPr marL="45720" marR="45720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Π-</a:t>
                      </a:r>
                      <a:r>
                        <a:rPr lang="el-GR" sz="1500" b="0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κουμαρικό</a:t>
                      </a:r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4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-</a:t>
                      </a:r>
                    </a:p>
                  </a:txBody>
                  <a:tcPr marL="45720" marR="45720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772"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Γαλλικό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3,4,5</a:t>
                      </a: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-</a:t>
                      </a:r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Καφεϊκό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3,4</a:t>
                      </a: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-</a:t>
                      </a:r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51">
                <a:tc>
                  <a:txBody>
                    <a:bodyPr/>
                    <a:lstStyle/>
                    <a:p>
                      <a:r>
                        <a:rPr lang="el-GR" sz="1500" b="0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Πρωτοκατεχικό</a:t>
                      </a:r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3,4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-</a:t>
                      </a:r>
                    </a:p>
                  </a:txBody>
                  <a:tcPr marL="45720" marR="45720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Χλωρογενικό</a:t>
                      </a:r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3,4</a:t>
                      </a: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-</a:t>
                      </a:r>
                    </a:p>
                  </a:txBody>
                  <a:tcPr marL="45720" marR="45720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51">
                <a:tc>
                  <a:txBody>
                    <a:bodyPr/>
                    <a:lstStyle/>
                    <a:p>
                      <a:r>
                        <a:rPr lang="el-GR" sz="1500" b="0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Βανιλλικό</a:t>
                      </a:r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4</a:t>
                      </a: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3</a:t>
                      </a:r>
                    </a:p>
                  </a:txBody>
                  <a:tcPr marL="45720" marR="45720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51">
                <a:tc>
                  <a:txBody>
                    <a:bodyPr/>
                    <a:lstStyle/>
                    <a:p>
                      <a:r>
                        <a:rPr lang="el-GR" sz="1500" b="0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Συριγγικό</a:t>
                      </a:r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4</a:t>
                      </a:r>
                    </a:p>
                  </a:txBody>
                  <a:tcPr marL="45720" marR="45720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</a:rPr>
                        <a:t>3,5</a:t>
                      </a:r>
                    </a:p>
                  </a:txBody>
                  <a:tcPr marL="45720" marR="45720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500" b="0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45720" marR="45720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" name="TextBox 48"/>
          <p:cNvSpPr txBox="1"/>
          <p:nvPr/>
        </p:nvSpPr>
        <p:spPr>
          <a:xfrm>
            <a:off x="3779838" y="3465004"/>
            <a:ext cx="5364162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700" dirty="0" err="1">
                <a:solidFill>
                  <a:srgbClr val="002060"/>
                </a:solidFill>
                <a:latin typeface="Franklin Gothic Medium" pitchFamily="34" charset="0"/>
              </a:rPr>
              <a:t>Φαινολικά</a:t>
            </a:r>
            <a:r>
              <a:rPr lang="el-GR" sz="1700" dirty="0">
                <a:solidFill>
                  <a:srgbClr val="002060"/>
                </a:solidFill>
                <a:latin typeface="Franklin Gothic Medium" pitchFamily="34" charset="0"/>
              </a:rPr>
              <a:t> οξέα ανάλογα με τις θέσεις που καταλαμβάνονται από –ΟΗ ή </a:t>
            </a:r>
            <a:r>
              <a:rPr lang="en-US" sz="1700" dirty="0">
                <a:solidFill>
                  <a:srgbClr val="002060"/>
                </a:solidFill>
                <a:latin typeface="Franklin Gothic Medium" pitchFamily="34" charset="0"/>
              </a:rPr>
              <a:t>–OCH</a:t>
            </a:r>
            <a:r>
              <a:rPr lang="en-US" sz="1700" baseline="-25000" dirty="0">
                <a:solidFill>
                  <a:srgbClr val="002060"/>
                </a:solidFill>
                <a:latin typeface="Franklin Gothic Medium" pitchFamily="34" charset="0"/>
              </a:rPr>
              <a:t>3</a:t>
            </a:r>
            <a:endParaRPr lang="el-GR" sz="1700" baseline="-250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431540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</a:t>
            </a:r>
            <a:r>
              <a:rPr lang="en-US" sz="2800" dirty="0">
                <a:solidFill>
                  <a:srgbClr val="FF6600"/>
                </a:solidFill>
                <a:latin typeface="Franklin Gothic Demi Cond" pitchFamily="34" charset="0"/>
              </a:rPr>
              <a:t> –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Φαινολικά</a:t>
            </a:r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 οξέα</a:t>
            </a:r>
          </a:p>
        </p:txBody>
      </p:sp>
      <p:sp>
        <p:nvSpPr>
          <p:cNvPr id="45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31540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-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Στιλβένια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431540" y="1439813"/>
            <a:ext cx="4248411" cy="51935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268288" lvl="2" indent="-268288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300" kern="0" dirty="0">
                <a:solidFill>
                  <a:srgbClr val="002060"/>
                </a:solidFill>
                <a:latin typeface="Franklin Gothic Medium Cond" pitchFamily="34" charset="0"/>
              </a:rPr>
              <a:t>Παράγωγα του </a:t>
            </a:r>
            <a:r>
              <a:rPr lang="el-GR" sz="2300" kern="0" dirty="0" err="1">
                <a:solidFill>
                  <a:srgbClr val="FF3300"/>
                </a:solidFill>
                <a:latin typeface="Franklin Gothic Medium Cond" pitchFamily="34" charset="0"/>
              </a:rPr>
              <a:t>στιλβένιου</a:t>
            </a:r>
            <a:endParaRPr lang="el-GR" sz="2300" kern="0" dirty="0">
              <a:solidFill>
                <a:srgbClr val="FF3300"/>
              </a:solidFill>
              <a:latin typeface="Franklin Gothic Medium Cond" pitchFamily="34" charset="0"/>
            </a:endParaRPr>
          </a:p>
          <a:p>
            <a:pPr marL="268288" lvl="2" indent="-268288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300" kern="0" dirty="0">
                <a:solidFill>
                  <a:srgbClr val="002060"/>
                </a:solidFill>
                <a:latin typeface="Franklin Gothic Medium Cond" pitchFamily="34" charset="0"/>
              </a:rPr>
              <a:t>Η </a:t>
            </a:r>
            <a:r>
              <a:rPr lang="el-GR" sz="2300" kern="0" dirty="0" err="1">
                <a:solidFill>
                  <a:srgbClr val="FF3300"/>
                </a:solidFill>
                <a:latin typeface="Franklin Gothic Medium Cond" pitchFamily="34" charset="0"/>
              </a:rPr>
              <a:t>ρεσβερατρόλη</a:t>
            </a:r>
            <a:r>
              <a:rPr lang="el-GR" sz="2300" kern="0" dirty="0">
                <a:solidFill>
                  <a:srgbClr val="002060"/>
                </a:solidFill>
                <a:latin typeface="Franklin Gothic Medium Cond" pitchFamily="34" charset="0"/>
              </a:rPr>
              <a:t> παράγεται από την άμπελο ως αντίδραση σε μολύνσεις από μύκητες</a:t>
            </a:r>
            <a:r>
              <a:rPr lang="en-US" sz="2300" kern="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l-GR" sz="2300" kern="0" dirty="0">
                <a:solidFill>
                  <a:srgbClr val="002060"/>
                </a:solidFill>
                <a:latin typeface="Franklin Gothic Medium Cond" pitchFamily="34" charset="0"/>
              </a:rPr>
              <a:t>[</a:t>
            </a:r>
            <a:r>
              <a:rPr lang="en-US" sz="2300" i="1" kern="0" dirty="0">
                <a:solidFill>
                  <a:srgbClr val="002060"/>
                </a:solidFill>
                <a:latin typeface="Franklin Gothic Medium Cond" pitchFamily="34" charset="0"/>
              </a:rPr>
              <a:t>Botrytis </a:t>
            </a:r>
            <a:r>
              <a:rPr lang="en-US" sz="2300" i="1" kern="0" dirty="0" err="1">
                <a:solidFill>
                  <a:srgbClr val="002060"/>
                </a:solidFill>
                <a:latin typeface="Franklin Gothic Medium Cond" pitchFamily="34" charset="0"/>
              </a:rPr>
              <a:t>cinerea</a:t>
            </a:r>
            <a:r>
              <a:rPr lang="el-GR" sz="2300" i="1" kern="0" dirty="0">
                <a:solidFill>
                  <a:srgbClr val="002060"/>
                </a:solidFill>
                <a:latin typeface="Franklin Gothic Medium Cond" pitchFamily="34" charset="0"/>
              </a:rPr>
              <a:t> (</a:t>
            </a:r>
            <a:r>
              <a:rPr lang="el-GR" sz="2300" i="1" kern="0" dirty="0" err="1">
                <a:solidFill>
                  <a:srgbClr val="002060"/>
                </a:solidFill>
                <a:latin typeface="Franklin Gothic Medium Cond" pitchFamily="34" charset="0"/>
              </a:rPr>
              <a:t>βοτρύτης</a:t>
            </a:r>
            <a:r>
              <a:rPr lang="el-GR" sz="2300" i="1" kern="0" dirty="0">
                <a:solidFill>
                  <a:srgbClr val="002060"/>
                </a:solidFill>
                <a:latin typeface="Franklin Gothic Medium Cond" pitchFamily="34" charset="0"/>
              </a:rPr>
              <a:t>), </a:t>
            </a:r>
            <a:r>
              <a:rPr lang="en-US" sz="2300" i="1" kern="0" dirty="0" err="1">
                <a:solidFill>
                  <a:srgbClr val="002060"/>
                </a:solidFill>
                <a:latin typeface="Franklin Gothic Medium Cond" pitchFamily="34" charset="0"/>
              </a:rPr>
              <a:t>Plasmopara</a:t>
            </a:r>
            <a:r>
              <a:rPr lang="en-US" sz="2300" i="1" kern="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n-US" sz="2300" i="1" kern="0" dirty="0" err="1">
                <a:solidFill>
                  <a:srgbClr val="002060"/>
                </a:solidFill>
                <a:latin typeface="Franklin Gothic Medium Cond" pitchFamily="34" charset="0"/>
              </a:rPr>
              <a:t>viticola</a:t>
            </a:r>
            <a:r>
              <a:rPr lang="el-GR" sz="2300" i="1" kern="0" dirty="0">
                <a:solidFill>
                  <a:srgbClr val="002060"/>
                </a:solidFill>
                <a:latin typeface="Franklin Gothic Medium Cond" pitchFamily="34" charset="0"/>
              </a:rPr>
              <a:t>- (περονόσπορος) </a:t>
            </a:r>
            <a:r>
              <a:rPr lang="el-GR" sz="2300" kern="0" dirty="0">
                <a:solidFill>
                  <a:srgbClr val="002060"/>
                </a:solidFill>
                <a:latin typeface="Franklin Gothic Medium Cond" pitchFamily="34" charset="0"/>
              </a:rPr>
              <a:t>] ή  υπεριώδη ακτινοβολία</a:t>
            </a:r>
          </a:p>
          <a:p>
            <a:pPr marL="268288" lvl="2" indent="-268288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300" kern="0" dirty="0">
                <a:solidFill>
                  <a:srgbClr val="002060"/>
                </a:solidFill>
                <a:latin typeface="Franklin Gothic Medium Cond" pitchFamily="34" charset="0"/>
              </a:rPr>
              <a:t>Βρίσκεται στους ερυθρούς οίνους</a:t>
            </a:r>
            <a:r>
              <a:rPr lang="en-US" sz="2300" kern="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l-GR" sz="2300" kern="0" dirty="0">
                <a:solidFill>
                  <a:srgbClr val="002060"/>
                </a:solidFill>
                <a:latin typeface="Franklin Gothic Medium Cond" pitchFamily="34" charset="0"/>
              </a:rPr>
              <a:t>σε συγκέντρωση </a:t>
            </a:r>
            <a:r>
              <a:rPr lang="en-US" sz="2300" kern="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l-GR" sz="2300" kern="0" dirty="0">
                <a:solidFill>
                  <a:srgbClr val="FF0000"/>
                </a:solidFill>
                <a:latin typeface="Franklin Gothic Medium Cond" pitchFamily="34" charset="0"/>
              </a:rPr>
              <a:t>1-3 </a:t>
            </a:r>
            <a:r>
              <a:rPr lang="en-US" sz="2300" kern="0" dirty="0">
                <a:solidFill>
                  <a:srgbClr val="FF0000"/>
                </a:solidFill>
                <a:latin typeface="Franklin Gothic Medium Cond" pitchFamily="34" charset="0"/>
              </a:rPr>
              <a:t>mg/L</a:t>
            </a:r>
          </a:p>
          <a:p>
            <a:pPr marL="268288" lvl="2" indent="-268288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300" kern="0" dirty="0">
                <a:solidFill>
                  <a:srgbClr val="002060"/>
                </a:solidFill>
                <a:latin typeface="Franklin Gothic Medium Cond" pitchFamily="34" charset="0"/>
              </a:rPr>
              <a:t>Έχει ευεργετική δράση στην υγεία του ανθρώπου</a:t>
            </a:r>
          </a:p>
        </p:txBody>
      </p:sp>
      <p:grpSp>
        <p:nvGrpSpPr>
          <p:cNvPr id="45" name="Group 31"/>
          <p:cNvGrpSpPr>
            <a:grpSpLocks/>
          </p:cNvGrpSpPr>
          <p:nvPr/>
        </p:nvGrpSpPr>
        <p:grpSpPr bwMode="auto">
          <a:xfrm flipV="1">
            <a:off x="5003800" y="1160462"/>
            <a:ext cx="3671889" cy="2124521"/>
            <a:chOff x="5292080" y="1096939"/>
            <a:chExt cx="3672409" cy="2123598"/>
          </a:xfrm>
        </p:grpSpPr>
        <p:pic>
          <p:nvPicPr>
            <p:cNvPr id="46" name="Picture 27" descr="Stilbene_E-trans_structure_svg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1304764"/>
              <a:ext cx="3060340" cy="191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28"/>
            <p:cNvSpPr txBox="1"/>
            <p:nvPr/>
          </p:nvSpPr>
          <p:spPr>
            <a:xfrm flipV="1">
              <a:off x="6048520" y="1096939"/>
              <a:ext cx="2915969" cy="430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2200" b="1" i="1" dirty="0" err="1">
                  <a:solidFill>
                    <a:srgbClr val="FF0000"/>
                  </a:solidFill>
                </a:rPr>
                <a:t>Στιλβένιο</a:t>
              </a:r>
              <a:r>
                <a:rPr lang="el-GR" sz="2200" b="1" i="1" dirty="0">
                  <a:solidFill>
                    <a:srgbClr val="FF0000"/>
                  </a:solidFill>
                </a:rPr>
                <a:t> (Ε-, </a:t>
              </a:r>
              <a:r>
                <a:rPr lang="en-US" sz="2200" b="1" i="1" dirty="0">
                  <a:solidFill>
                    <a:srgbClr val="FF0000"/>
                  </a:solidFill>
                </a:rPr>
                <a:t>trans-)</a:t>
              </a:r>
              <a:endParaRPr lang="el-GR" sz="22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32"/>
          <p:cNvGrpSpPr>
            <a:grpSpLocks/>
          </p:cNvGrpSpPr>
          <p:nvPr/>
        </p:nvGrpSpPr>
        <p:grpSpPr bwMode="auto">
          <a:xfrm>
            <a:off x="4535996" y="3429000"/>
            <a:ext cx="4286250" cy="3180854"/>
            <a:chOff x="4750020" y="3429000"/>
            <a:chExt cx="4286476" cy="3181584"/>
          </a:xfrm>
        </p:grpSpPr>
        <p:pic>
          <p:nvPicPr>
            <p:cNvPr id="49" name="Picture 26" descr="Resveratrol_sv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0020" y="3429000"/>
              <a:ext cx="4250472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29"/>
            <p:cNvSpPr txBox="1"/>
            <p:nvPr/>
          </p:nvSpPr>
          <p:spPr>
            <a:xfrm>
              <a:off x="4932592" y="5840966"/>
              <a:ext cx="4103904" cy="7696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3,5,4</a:t>
              </a:r>
              <a:r>
                <a:rPr lang="el-GR" sz="22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΄τριυδροξυστιλβένιο</a:t>
              </a:r>
              <a:endParaRPr lang="el-GR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l-GR" sz="2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l-GR" sz="22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ρεσβερατρόλη</a:t>
              </a:r>
              <a:r>
                <a:rPr lang="el-GR" sz="2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1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31540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-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Φλαβονοειδή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536" y="1304764"/>
            <a:ext cx="4716524" cy="5508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>
              <a:spcBef>
                <a:spcPts val="0"/>
              </a:spcBef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Δευτερογενείς μεταβολίτες των φυτών</a:t>
            </a:r>
          </a:p>
          <a:p>
            <a:pPr marL="268288" indent="-268288">
              <a:spcBef>
                <a:spcPts val="0"/>
              </a:spcBef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Κατά  την </a:t>
            </a:r>
            <a:r>
              <a:rPr lang="en-GB" sz="2300" dirty="0" err="1">
                <a:solidFill>
                  <a:srgbClr val="002060"/>
                </a:solidFill>
                <a:latin typeface="Franklin Gothic Medium Cond" pitchFamily="34" charset="0"/>
              </a:rPr>
              <a:t>IUPAC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 κατηγοριοποιούνται σε:</a:t>
            </a:r>
            <a:endParaRPr lang="en-GB" sz="23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68288" indent="-268288">
              <a:spcBef>
                <a:spcPts val="0"/>
              </a:spcBef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l-GR" sz="2300" dirty="0" err="1">
                <a:solidFill>
                  <a:srgbClr val="FF3300"/>
                </a:solidFill>
                <a:latin typeface="Franklin Gothic Medium Cond" pitchFamily="34" charset="0"/>
              </a:rPr>
              <a:t>Φλαβονοειδή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: παράγωγα της 2-φαινυλ-χρωμεν-4-όνης (</a:t>
            </a:r>
            <a:r>
              <a:rPr lang="el-GR" sz="2300" dirty="0" err="1">
                <a:solidFill>
                  <a:srgbClr val="002060"/>
                </a:solidFill>
                <a:latin typeface="Franklin Gothic Medium Cond" pitchFamily="34" charset="0"/>
              </a:rPr>
              <a:t>φλαβόνη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) (</a:t>
            </a:r>
            <a:r>
              <a:rPr lang="en-GB" sz="2300" dirty="0">
                <a:solidFill>
                  <a:srgbClr val="002060"/>
                </a:solidFill>
                <a:latin typeface="Franklin Gothic Medium Cond" pitchFamily="34" charset="0"/>
              </a:rPr>
              <a:t>2-</a:t>
            </a:r>
            <a:r>
              <a:rPr lang="el-GR" sz="2300" dirty="0" err="1">
                <a:solidFill>
                  <a:srgbClr val="002060"/>
                </a:solidFill>
                <a:latin typeface="Franklin Gothic Medium Cond" pitchFamily="34" charset="0"/>
              </a:rPr>
              <a:t>φαινυλ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-</a:t>
            </a:r>
            <a:r>
              <a:rPr lang="en-GB" sz="2300" dirty="0">
                <a:solidFill>
                  <a:srgbClr val="002060"/>
                </a:solidFill>
                <a:latin typeface="Franklin Gothic Medium Cond" pitchFamily="34" charset="0"/>
              </a:rPr>
              <a:t>1,4-</a:t>
            </a:r>
            <a:r>
              <a:rPr lang="el-GR" sz="2300" dirty="0" err="1">
                <a:solidFill>
                  <a:srgbClr val="002060"/>
                </a:solidFill>
                <a:latin typeface="Franklin Gothic Medium Cond" pitchFamily="34" charset="0"/>
              </a:rPr>
              <a:t>βενζοπυρόνη</a:t>
            </a:r>
            <a:r>
              <a:rPr lang="en-GB" sz="2300" dirty="0">
                <a:solidFill>
                  <a:srgbClr val="002060"/>
                </a:solidFill>
                <a:latin typeface="Franklin Gothic Medium Cond" pitchFamily="34" charset="0"/>
              </a:rPr>
              <a:t>) </a:t>
            </a:r>
            <a:endParaRPr lang="el-GR" sz="23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68288" indent="-268288">
              <a:spcBef>
                <a:spcPts val="0"/>
              </a:spcBef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l-GR" sz="2300" dirty="0" err="1">
                <a:solidFill>
                  <a:srgbClr val="FF3300"/>
                </a:solidFill>
                <a:latin typeface="Franklin Gothic Medium Cond" pitchFamily="34" charset="0"/>
              </a:rPr>
              <a:t>Ισοβλαβονοειδη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:  παράγωγα της 3-φαινυλ-χρωμεν-4-όνης </a:t>
            </a:r>
            <a:r>
              <a:rPr lang="en-GB" sz="2300" dirty="0">
                <a:solidFill>
                  <a:srgbClr val="002060"/>
                </a:solidFill>
                <a:latin typeface="Franklin Gothic Medium Cond" pitchFamily="34" charset="0"/>
              </a:rPr>
              <a:t>(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3</a:t>
            </a:r>
            <a:r>
              <a:rPr lang="en-GB" sz="2300" dirty="0">
                <a:solidFill>
                  <a:srgbClr val="002060"/>
                </a:solidFill>
                <a:latin typeface="Franklin Gothic Medium Cond" pitchFamily="34" charset="0"/>
              </a:rPr>
              <a:t>-</a:t>
            </a:r>
            <a:r>
              <a:rPr lang="el-GR" sz="2300" dirty="0" err="1">
                <a:solidFill>
                  <a:srgbClr val="002060"/>
                </a:solidFill>
                <a:latin typeface="Franklin Gothic Medium Cond" pitchFamily="34" charset="0"/>
              </a:rPr>
              <a:t>φαινυλ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-</a:t>
            </a:r>
            <a:r>
              <a:rPr lang="en-GB" sz="2300" dirty="0">
                <a:solidFill>
                  <a:srgbClr val="002060"/>
                </a:solidFill>
                <a:latin typeface="Franklin Gothic Medium Cond" pitchFamily="34" charset="0"/>
              </a:rPr>
              <a:t>1,4-</a:t>
            </a:r>
            <a:r>
              <a:rPr lang="el-GR" sz="2300" dirty="0" err="1">
                <a:solidFill>
                  <a:srgbClr val="002060"/>
                </a:solidFill>
                <a:latin typeface="Franklin Gothic Medium Cond" pitchFamily="34" charset="0"/>
              </a:rPr>
              <a:t>βενζοπυρόνη</a:t>
            </a:r>
            <a:r>
              <a:rPr lang="en-GB" sz="2300" dirty="0">
                <a:solidFill>
                  <a:srgbClr val="002060"/>
                </a:solidFill>
                <a:latin typeface="Franklin Gothic Medium Cond" pitchFamily="34" charset="0"/>
              </a:rPr>
              <a:t>) </a:t>
            </a:r>
          </a:p>
          <a:p>
            <a:pPr marL="268288" indent="-268288">
              <a:spcBef>
                <a:spcPts val="0"/>
              </a:spcBef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l-GR" sz="2300" dirty="0" err="1">
                <a:solidFill>
                  <a:srgbClr val="FF3300"/>
                </a:solidFill>
                <a:latin typeface="Franklin Gothic Medium Cond" pitchFamily="34" charset="0"/>
              </a:rPr>
              <a:t>Νεοφλαβονοειδή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: παράγωγα της 4-φαινυλκουμαρίνης </a:t>
            </a:r>
            <a:r>
              <a:rPr lang="en-GB" sz="2300" dirty="0">
                <a:solidFill>
                  <a:srgbClr val="002060"/>
                </a:solidFill>
                <a:latin typeface="Franklin Gothic Medium Cond" pitchFamily="34" charset="0"/>
              </a:rPr>
              <a:t>(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4</a:t>
            </a:r>
            <a:r>
              <a:rPr lang="en-GB" sz="2300" dirty="0">
                <a:solidFill>
                  <a:srgbClr val="002060"/>
                </a:solidFill>
                <a:latin typeface="Franklin Gothic Medium Cond" pitchFamily="34" charset="0"/>
              </a:rPr>
              <a:t>-</a:t>
            </a:r>
            <a:r>
              <a:rPr lang="el-GR" sz="2300" dirty="0" err="1">
                <a:solidFill>
                  <a:srgbClr val="002060"/>
                </a:solidFill>
                <a:latin typeface="Franklin Gothic Medium Cond" pitchFamily="34" charset="0"/>
              </a:rPr>
              <a:t>φαινυλ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-</a:t>
            </a:r>
            <a:r>
              <a:rPr lang="en-GB" sz="2300" dirty="0">
                <a:solidFill>
                  <a:srgbClr val="002060"/>
                </a:solidFill>
                <a:latin typeface="Franklin Gothic Medium Cond" pitchFamily="34" charset="0"/>
              </a:rPr>
              <a:t>1,</a:t>
            </a:r>
            <a:r>
              <a:rPr lang="el-GR" sz="2300" dirty="0">
                <a:solidFill>
                  <a:srgbClr val="002060"/>
                </a:solidFill>
                <a:latin typeface="Franklin Gothic Medium Cond" pitchFamily="34" charset="0"/>
              </a:rPr>
              <a:t>2</a:t>
            </a:r>
            <a:r>
              <a:rPr lang="en-GB" sz="2300" dirty="0">
                <a:solidFill>
                  <a:srgbClr val="002060"/>
                </a:solidFill>
                <a:latin typeface="Franklin Gothic Medium Cond" pitchFamily="34" charset="0"/>
              </a:rPr>
              <a:t>-</a:t>
            </a:r>
            <a:r>
              <a:rPr lang="el-GR" sz="2300" dirty="0" err="1">
                <a:solidFill>
                  <a:srgbClr val="002060"/>
                </a:solidFill>
                <a:latin typeface="Franklin Gothic Medium Cond" pitchFamily="34" charset="0"/>
              </a:rPr>
              <a:t>βενζοπυρόνη</a:t>
            </a:r>
            <a:r>
              <a:rPr lang="en-GB" sz="2300" dirty="0">
                <a:solidFill>
                  <a:srgbClr val="002060"/>
                </a:solidFill>
                <a:latin typeface="Franklin Gothic Medium Cond" pitchFamily="34" charset="0"/>
              </a:rPr>
              <a:t>)</a:t>
            </a:r>
            <a:endParaRPr lang="el-GR" sz="2300" kern="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5076688" y="1268760"/>
            <a:ext cx="4067312" cy="5437349"/>
            <a:chOff x="5472101" y="1124744"/>
            <a:chExt cx="3630854" cy="5616624"/>
          </a:xfrm>
        </p:grpSpPr>
        <p:sp>
          <p:nvSpPr>
            <p:cNvPr id="14" name="Rounded Rectangle 19"/>
            <p:cNvSpPr/>
            <p:nvPr/>
          </p:nvSpPr>
          <p:spPr bwMode="auto">
            <a:xfrm>
              <a:off x="5472101" y="1124744"/>
              <a:ext cx="3471169" cy="5616624"/>
            </a:xfrm>
            <a:prstGeom prst="roundRect">
              <a:avLst>
                <a:gd name="adj" fmla="val 4398"/>
              </a:avLst>
            </a:prstGeom>
            <a:solidFill>
              <a:srgbClr val="FFFFFF"/>
            </a:solidFill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 sz="1900" b="1" i="1">
                <a:latin typeface="+mn-lt"/>
              </a:endParaRPr>
            </a:p>
          </p:txBody>
        </p:sp>
        <p:pic>
          <p:nvPicPr>
            <p:cNvPr id="15" name="Picture 17" descr="3-phenylchromen-4-on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22386" y="3068960"/>
              <a:ext cx="2109954" cy="165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6" descr="2-Phenyl-1,4-benzopyrone_sv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104" y="1124744"/>
              <a:ext cx="2111063" cy="173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8" descr="4-phenylcoumari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70532" y="4941168"/>
              <a:ext cx="1529760" cy="174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1"/>
            <p:cNvSpPr txBox="1"/>
            <p:nvPr/>
          </p:nvSpPr>
          <p:spPr>
            <a:xfrm>
              <a:off x="7469506" y="1520034"/>
              <a:ext cx="1633449" cy="1001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1900" b="1" i="1" dirty="0">
                  <a:solidFill>
                    <a:srgbClr val="C00000"/>
                  </a:solidFill>
                  <a:latin typeface="+mn-lt"/>
                </a:rPr>
                <a:t>2-</a:t>
              </a:r>
              <a:r>
                <a:rPr lang="el-GR" sz="1900" b="1" i="1" dirty="0" err="1">
                  <a:solidFill>
                    <a:srgbClr val="C00000"/>
                  </a:solidFill>
                  <a:latin typeface="+mn-lt"/>
                </a:rPr>
                <a:t>φαινυλ</a:t>
              </a:r>
              <a:r>
                <a:rPr lang="el-GR" sz="1900" b="1" i="1" dirty="0">
                  <a:solidFill>
                    <a:srgbClr val="C00000"/>
                  </a:solidFill>
                  <a:latin typeface="+mn-lt"/>
                </a:rPr>
                <a:t>-</a:t>
              </a:r>
            </a:p>
            <a:p>
              <a:pPr>
                <a:defRPr/>
              </a:pPr>
              <a:r>
                <a:rPr lang="el-GR" sz="1900" b="1" i="1" dirty="0" err="1">
                  <a:solidFill>
                    <a:srgbClr val="C00000"/>
                  </a:solidFill>
                  <a:latin typeface="+mn-lt"/>
                </a:rPr>
                <a:t>χρωμεν</a:t>
              </a:r>
              <a:r>
                <a:rPr lang="el-GR" sz="1900" b="1" i="1" dirty="0">
                  <a:solidFill>
                    <a:srgbClr val="C00000"/>
                  </a:solidFill>
                  <a:latin typeface="+mn-lt"/>
                </a:rPr>
                <a:t>-4-όνη</a:t>
              </a:r>
            </a:p>
            <a:p>
              <a:pPr>
                <a:defRPr/>
              </a:pPr>
              <a:r>
                <a:rPr lang="el-GR" sz="1900" b="1" i="1" dirty="0">
                  <a:solidFill>
                    <a:srgbClr val="C00000"/>
                  </a:solidFill>
                  <a:latin typeface="+mn-lt"/>
                </a:rPr>
                <a:t>(</a:t>
              </a:r>
              <a:r>
                <a:rPr lang="el-GR" sz="1900" b="1" i="1" dirty="0" err="1">
                  <a:solidFill>
                    <a:srgbClr val="C00000"/>
                  </a:solidFill>
                  <a:latin typeface="+mn-lt"/>
                </a:rPr>
                <a:t>φλαβόνη</a:t>
              </a:r>
              <a:r>
                <a:rPr lang="el-GR" sz="1900" b="1" i="1" dirty="0">
                  <a:solidFill>
                    <a:srgbClr val="C00000"/>
                  </a:solidFill>
                  <a:latin typeface="+mn-lt"/>
                </a:rPr>
                <a:t>)</a:t>
              </a:r>
            </a:p>
          </p:txBody>
        </p:sp>
        <p:sp>
          <p:nvSpPr>
            <p:cNvPr id="19" name="TextBox 22"/>
            <p:cNvSpPr txBox="1"/>
            <p:nvPr/>
          </p:nvSpPr>
          <p:spPr>
            <a:xfrm>
              <a:off x="7469506" y="3393301"/>
              <a:ext cx="1441060" cy="699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1900" b="1" i="1" dirty="0">
                  <a:solidFill>
                    <a:srgbClr val="C00000"/>
                  </a:solidFill>
                  <a:latin typeface="+mn-lt"/>
                </a:rPr>
                <a:t>3-</a:t>
              </a:r>
              <a:r>
                <a:rPr lang="el-GR" sz="1900" b="1" i="1" dirty="0" err="1">
                  <a:solidFill>
                    <a:srgbClr val="C00000"/>
                  </a:solidFill>
                  <a:latin typeface="+mn-lt"/>
                </a:rPr>
                <a:t>φαινυλ</a:t>
              </a:r>
              <a:r>
                <a:rPr lang="el-GR" sz="1900" b="1" i="1" dirty="0">
                  <a:solidFill>
                    <a:srgbClr val="C00000"/>
                  </a:solidFill>
                  <a:latin typeface="+mn-lt"/>
                </a:rPr>
                <a:t>-</a:t>
              </a:r>
            </a:p>
            <a:p>
              <a:pPr>
                <a:defRPr/>
              </a:pPr>
              <a:r>
                <a:rPr lang="el-GR" sz="1900" b="1" i="1" dirty="0" err="1">
                  <a:solidFill>
                    <a:srgbClr val="C00000"/>
                  </a:solidFill>
                  <a:latin typeface="+mn-lt"/>
                </a:rPr>
                <a:t>χρωμεν</a:t>
              </a:r>
              <a:r>
                <a:rPr lang="el-GR" sz="1900" b="1" i="1" dirty="0">
                  <a:solidFill>
                    <a:srgbClr val="C00000"/>
                  </a:solidFill>
                  <a:latin typeface="+mn-lt"/>
                </a:rPr>
                <a:t>-4-όνη</a:t>
              </a:r>
            </a:p>
          </p:txBody>
        </p:sp>
        <p:sp>
          <p:nvSpPr>
            <p:cNvPr id="20" name="TextBox 25"/>
            <p:cNvSpPr txBox="1"/>
            <p:nvPr/>
          </p:nvSpPr>
          <p:spPr>
            <a:xfrm>
              <a:off x="7469506" y="5601533"/>
              <a:ext cx="1248217" cy="699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1900" b="1" i="1" dirty="0">
                  <a:solidFill>
                    <a:srgbClr val="C00000"/>
                  </a:solidFill>
                  <a:latin typeface="+mn-lt"/>
                </a:rPr>
                <a:t>4-</a:t>
              </a:r>
              <a:r>
                <a:rPr lang="el-GR" sz="1900" b="1" i="1" dirty="0" err="1">
                  <a:solidFill>
                    <a:srgbClr val="C00000"/>
                  </a:solidFill>
                  <a:latin typeface="+mn-lt"/>
                </a:rPr>
                <a:t>φαινυλ</a:t>
              </a:r>
              <a:r>
                <a:rPr lang="el-GR" sz="1900" b="1" i="1" dirty="0">
                  <a:solidFill>
                    <a:srgbClr val="C00000"/>
                  </a:solidFill>
                  <a:latin typeface="+mn-lt"/>
                </a:rPr>
                <a:t>-</a:t>
              </a:r>
            </a:p>
            <a:p>
              <a:pPr>
                <a:defRPr/>
              </a:pPr>
              <a:r>
                <a:rPr lang="el-GR" sz="1900" b="1" i="1" dirty="0" err="1">
                  <a:solidFill>
                    <a:srgbClr val="C00000"/>
                  </a:solidFill>
                  <a:latin typeface="+mn-lt"/>
                </a:rPr>
                <a:t>κουμαρίνη</a:t>
              </a:r>
              <a:endParaRPr lang="el-GR" sz="1900" b="1" i="1" dirty="0">
                <a:solidFill>
                  <a:srgbClr val="C00000"/>
                </a:solidFill>
                <a:latin typeface="+mn-lt"/>
              </a:endParaRPr>
            </a:p>
          </p:txBody>
        </p:sp>
      </p:grpSp>
      <p:sp>
        <p:nvSpPr>
          <p:cNvPr id="21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31540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-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Φλαβονοειδή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31540" y="1304429"/>
            <a:ext cx="7920880" cy="1260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E97117"/>
              </a:buClr>
              <a:defRPr/>
            </a:pPr>
            <a:r>
              <a:rPr lang="el-GR" sz="2300" dirty="0">
                <a:solidFill>
                  <a:schemeClr val="accent5">
                    <a:lumMod val="50000"/>
                  </a:schemeClr>
                </a:solidFill>
                <a:latin typeface="Franklin Gothic Medium Cond" pitchFamily="34" charset="0"/>
              </a:rPr>
              <a:t>Παράγωγα περιλαμβάνουν αναγωγή του 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latin typeface="Franklin Gothic Medium Cond" pitchFamily="34" charset="0"/>
              </a:rPr>
              <a:t>2(3) C </a:t>
            </a:r>
            <a:r>
              <a:rPr lang="el-GR" sz="2300" dirty="0">
                <a:solidFill>
                  <a:schemeClr val="accent5">
                    <a:lumMod val="50000"/>
                  </a:schemeClr>
                </a:solidFill>
                <a:latin typeface="Franklin Gothic Medium Cond" pitchFamily="34" charset="0"/>
              </a:rPr>
              <a:t>διπλού δεσμού (</a:t>
            </a:r>
            <a:r>
              <a:rPr lang="el-GR" sz="2300" dirty="0" err="1">
                <a:solidFill>
                  <a:schemeClr val="accent5">
                    <a:lumMod val="50000"/>
                  </a:schemeClr>
                </a:solidFill>
                <a:latin typeface="Franklin Gothic Medium Cond" pitchFamily="34" charset="0"/>
              </a:rPr>
              <a:t>φλαβανόνες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latin typeface="Franklin Gothic Medium Cond" pitchFamily="34" charset="0"/>
              </a:rPr>
              <a:t>), </a:t>
            </a:r>
            <a:r>
              <a:rPr lang="el-GR" sz="2300" dirty="0">
                <a:solidFill>
                  <a:schemeClr val="accent5">
                    <a:lumMod val="50000"/>
                  </a:schemeClr>
                </a:solidFill>
                <a:latin typeface="Franklin Gothic Medium Cond" pitchFamily="34" charset="0"/>
              </a:rPr>
              <a:t>αναγωγή της </a:t>
            </a:r>
            <a:r>
              <a:rPr lang="el-GR" sz="2300" dirty="0" err="1">
                <a:solidFill>
                  <a:schemeClr val="accent5">
                    <a:lumMod val="50000"/>
                  </a:schemeClr>
                </a:solidFill>
                <a:latin typeface="Franklin Gothic Medium Cond" pitchFamily="34" charset="0"/>
              </a:rPr>
              <a:t>καρβοξυλομάδας</a:t>
            </a:r>
            <a:r>
              <a:rPr lang="el-GR" sz="2300" dirty="0">
                <a:solidFill>
                  <a:schemeClr val="accent5">
                    <a:lumMod val="5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latin typeface="Franklin Gothic Medium Cond" pitchFamily="34" charset="0"/>
              </a:rPr>
              <a:t>(</a:t>
            </a:r>
            <a:r>
              <a:rPr lang="el-GR" sz="2300" dirty="0" err="1">
                <a:solidFill>
                  <a:srgbClr val="002060"/>
                </a:solidFill>
                <a:latin typeface="Franklin Gothic Medium Cond" pitchFamily="34" charset="0"/>
              </a:rPr>
              <a:t>φλαβανόλες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  <a:latin typeface="Franklin Gothic Medium Cond" pitchFamily="34" charset="0"/>
              </a:rPr>
              <a:t>), </a:t>
            </a:r>
            <a:r>
              <a:rPr lang="el-GR" sz="2300" dirty="0">
                <a:solidFill>
                  <a:schemeClr val="accent5">
                    <a:lumMod val="50000"/>
                  </a:schemeClr>
                </a:solidFill>
                <a:latin typeface="Franklin Gothic Medium Cond" pitchFamily="34" charset="0"/>
              </a:rPr>
              <a:t>και </a:t>
            </a:r>
            <a:r>
              <a:rPr lang="el-GR" sz="2300" dirty="0" err="1">
                <a:solidFill>
                  <a:schemeClr val="accent5">
                    <a:lumMod val="50000"/>
                  </a:schemeClr>
                </a:solidFill>
                <a:latin typeface="Franklin Gothic Medium Cond" pitchFamily="34" charset="0"/>
              </a:rPr>
              <a:t>υδροξυλίωση</a:t>
            </a:r>
            <a:r>
              <a:rPr lang="el-GR" sz="2300" dirty="0">
                <a:solidFill>
                  <a:schemeClr val="accent5">
                    <a:lumMod val="50000"/>
                  </a:schemeClr>
                </a:solidFill>
                <a:latin typeface="Franklin Gothic Medium Cond" pitchFamily="34" charset="0"/>
              </a:rPr>
              <a:t> σε διάφορες θέσεις</a:t>
            </a:r>
            <a:endParaRPr lang="el-GR" sz="2300" kern="0" dirty="0">
              <a:solidFill>
                <a:schemeClr val="accent5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935596" y="2469036"/>
            <a:ext cx="7596844" cy="4176713"/>
            <a:chOff x="1238296" y="2528900"/>
            <a:chExt cx="6574064" cy="4176464"/>
          </a:xfrm>
        </p:grpSpPr>
        <p:pic>
          <p:nvPicPr>
            <p:cNvPr id="23" name="Picture 6" descr="FLAVONOIDS 1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38296" y="2528900"/>
              <a:ext cx="6574064" cy="4176464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24" name="TextBox 7"/>
            <p:cNvSpPr txBox="1"/>
            <p:nvPr/>
          </p:nvSpPr>
          <p:spPr>
            <a:xfrm>
              <a:off x="1258935" y="4149640"/>
              <a:ext cx="1333546" cy="400086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000" b="1" i="1" dirty="0" err="1">
                  <a:solidFill>
                    <a:srgbClr val="C00000"/>
                  </a:solidFill>
                </a:rPr>
                <a:t>φλαβονόλες</a:t>
              </a:r>
              <a:endParaRPr lang="el-GR" sz="20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8"/>
            <p:cNvSpPr txBox="1"/>
            <p:nvPr/>
          </p:nvSpPr>
          <p:spPr>
            <a:xfrm>
              <a:off x="3492623" y="4149641"/>
              <a:ext cx="1331959" cy="400086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000" b="1" i="1" dirty="0" err="1">
                  <a:solidFill>
                    <a:srgbClr val="C00000"/>
                  </a:solidFill>
                </a:rPr>
                <a:t>φλαβόνες</a:t>
              </a:r>
              <a:endParaRPr lang="el-GR" sz="20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9"/>
            <p:cNvSpPr txBox="1"/>
            <p:nvPr/>
          </p:nvSpPr>
          <p:spPr>
            <a:xfrm>
              <a:off x="5543744" y="4144879"/>
              <a:ext cx="1584379" cy="400086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000" b="1" i="1" dirty="0" err="1">
                  <a:solidFill>
                    <a:srgbClr val="C00000"/>
                  </a:solidFill>
                </a:rPr>
                <a:t>φλαβανόνες</a:t>
              </a:r>
              <a:endParaRPr lang="el-GR" sz="20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5796166" y="6092625"/>
              <a:ext cx="1836800" cy="400086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2000" b="1" i="1" dirty="0" err="1">
                  <a:solidFill>
                    <a:srgbClr val="C00000"/>
                  </a:solidFill>
                </a:rPr>
                <a:t>ανθυκυανιδίνες</a:t>
              </a:r>
              <a:endParaRPr lang="el-GR" sz="20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3672018" y="6129136"/>
              <a:ext cx="1836800" cy="400086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2000" b="1" i="1" dirty="0" err="1">
                  <a:solidFill>
                    <a:srgbClr val="C00000"/>
                  </a:solidFill>
                </a:rPr>
                <a:t>ισοφλαβόνες</a:t>
              </a:r>
              <a:endParaRPr lang="el-GR" sz="20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Box 12"/>
            <p:cNvSpPr txBox="1"/>
            <p:nvPr/>
          </p:nvSpPr>
          <p:spPr>
            <a:xfrm>
              <a:off x="1258935" y="6129135"/>
              <a:ext cx="2376569" cy="40008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2000" b="1" i="1" dirty="0" err="1">
                  <a:solidFill>
                    <a:srgbClr val="C00000"/>
                  </a:solidFill>
                </a:rPr>
                <a:t>φλαβανόλες</a:t>
              </a:r>
              <a:r>
                <a:rPr lang="el-GR" sz="2000" b="1" i="1" dirty="0">
                  <a:solidFill>
                    <a:srgbClr val="C00000"/>
                  </a:solidFill>
                </a:rPr>
                <a:t> (</a:t>
              </a:r>
              <a:r>
                <a:rPr lang="el-GR" sz="2000" b="1" i="1" dirty="0" err="1">
                  <a:solidFill>
                    <a:srgbClr val="C00000"/>
                  </a:solidFill>
                </a:rPr>
                <a:t>κατεχίνες</a:t>
              </a:r>
              <a:r>
                <a:rPr lang="el-GR" sz="2000" b="1" i="1" dirty="0">
                  <a:solidFill>
                    <a:srgbClr val="C00000"/>
                  </a:solidFill>
                </a:rPr>
                <a:t>)</a:t>
              </a:r>
            </a:p>
          </p:txBody>
        </p:sp>
      </p:grp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31540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-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Ανθοκυάνες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  <p:pic>
        <p:nvPicPr>
          <p:cNvPr id="14" name="Picture 37" descr="Anthocyanidine_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312368" cy="197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38"/>
          <p:cNvSpPr txBox="1"/>
          <p:nvPr/>
        </p:nvSpPr>
        <p:spPr>
          <a:xfrm>
            <a:off x="5795887" y="2924944"/>
            <a:ext cx="3168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800" b="1" i="1" dirty="0" err="1">
                <a:solidFill>
                  <a:srgbClr val="FF3300"/>
                </a:solidFill>
                <a:latin typeface="+mn-lt"/>
              </a:rPr>
              <a:t>Ανθοκυανιδίνη</a:t>
            </a:r>
            <a:endParaRPr lang="el-GR" sz="2800" b="1" i="1" dirty="0">
              <a:solidFill>
                <a:srgbClr val="FF3300"/>
              </a:solidFill>
              <a:latin typeface="+mn-lt"/>
            </a:endParaRPr>
          </a:p>
        </p:txBody>
      </p:sp>
      <p:graphicFrame>
        <p:nvGraphicFramePr>
          <p:cNvPr id="16" name="Table 41"/>
          <p:cNvGraphicFramePr>
            <a:graphicFrameLocks noGrp="1"/>
          </p:cNvGraphicFramePr>
          <p:nvPr/>
        </p:nvGraphicFramePr>
        <p:xfrm>
          <a:off x="4859908" y="3751980"/>
          <a:ext cx="4068576" cy="2773364"/>
        </p:xfrm>
        <a:graphic>
          <a:graphicData uri="http://schemas.openxmlformats.org/drawingml/2006/table">
            <a:tbl>
              <a:tblPr/>
              <a:tblGrid>
                <a:gridCol w="104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Ανθοκυανι</a:t>
                      </a:r>
                      <a:r>
                        <a:rPr kumimoji="0" lang="el-GR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-δίνη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R</a:t>
                      </a:r>
                      <a:r>
                        <a:rPr kumimoji="0" lang="el-GR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3'</a:t>
                      </a:r>
                      <a:endParaRPr kumimoji="0" lang="el-GR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R</a:t>
                      </a:r>
                      <a:r>
                        <a:rPr kumimoji="0" lang="en-GB" sz="17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4</a:t>
                      </a:r>
                      <a:r>
                        <a:rPr kumimoji="0" lang="en-GB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'</a:t>
                      </a:r>
                      <a:endParaRPr kumimoji="0" lang="en-GB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R</a:t>
                      </a:r>
                      <a:r>
                        <a:rPr kumimoji="0" lang="en-GB" sz="17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5</a:t>
                      </a:r>
                      <a:r>
                        <a:rPr kumimoji="0" lang="en-GB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'</a:t>
                      </a:r>
                      <a:endParaRPr kumimoji="0" lang="en-GB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R</a:t>
                      </a:r>
                      <a:r>
                        <a:rPr kumimoji="0" lang="en-GB" sz="17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3</a:t>
                      </a:r>
                      <a:endParaRPr kumimoji="0" lang="en-GB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R</a:t>
                      </a:r>
                      <a:r>
                        <a:rPr kumimoji="0" lang="en-GB" sz="17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5</a:t>
                      </a:r>
                      <a:endParaRPr kumimoji="0" lang="en-GB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R</a:t>
                      </a:r>
                      <a:r>
                        <a:rPr kumimoji="0" lang="en-GB" sz="17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6</a:t>
                      </a:r>
                      <a:endParaRPr kumimoji="0" lang="en-GB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R</a:t>
                      </a:r>
                      <a:r>
                        <a:rPr kumimoji="0" lang="en-GB" sz="17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</a:rPr>
                        <a:t>7</a:t>
                      </a:r>
                      <a:endParaRPr kumimoji="0" lang="en-GB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Κυανιδίνη</a:t>
                      </a:r>
                      <a:endParaRPr kumimoji="0" lang="el-GR" sz="1700" b="0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Δελφινιδίνη</a:t>
                      </a:r>
                      <a:endParaRPr kumimoji="0" lang="el-GR" sz="1700" b="0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Μαλβιδίνη</a:t>
                      </a:r>
                      <a:endParaRPr kumimoji="0" lang="el-GR" sz="1700" b="0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OCH</a:t>
                      </a:r>
                      <a:r>
                        <a:rPr kumimoji="0" lang="en-GB" sz="15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OCH</a:t>
                      </a:r>
                      <a:r>
                        <a:rPr kumimoji="0" lang="en-GB" sz="15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Πεονιδίνη</a:t>
                      </a:r>
                      <a:endParaRPr kumimoji="0" lang="el-GR" sz="1700" b="0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OCH</a:t>
                      </a:r>
                      <a:r>
                        <a:rPr kumimoji="0" lang="en-GB" sz="15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Πετουνιδίνη</a:t>
                      </a:r>
                      <a:endParaRPr kumimoji="0" lang="el-GR" sz="1700" b="0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OCH</a:t>
                      </a:r>
                      <a:r>
                        <a:rPr kumimoji="0" lang="en-GB" sz="15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OH</a:t>
                      </a:r>
                      <a:endParaRPr kumimoji="0" lang="el-G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Medium Cond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95536" y="1233314"/>
            <a:ext cx="4392364" cy="55800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Aft>
                <a:spcPts val="2400"/>
              </a:spcAft>
              <a:buClr>
                <a:srgbClr val="E97117"/>
              </a:buClr>
              <a:buFont typeface="Wingdings" pitchFamily="2" charset="2"/>
              <a:buChar char="§"/>
              <a:defRPr/>
            </a:pP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Γλυκοζίτες των </a:t>
            </a:r>
            <a:r>
              <a:rPr lang="el-GR" sz="2500" dirty="0" err="1">
                <a:solidFill>
                  <a:srgbClr val="FF3300"/>
                </a:solidFill>
                <a:latin typeface="Franklin Gothic Medium Cond" pitchFamily="34" charset="0"/>
              </a:rPr>
              <a:t>ανθοκυανιδινών</a:t>
            </a: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 (στις θέσεις 3, 5)</a:t>
            </a:r>
          </a:p>
          <a:p>
            <a:pPr marL="177800" indent="-177800">
              <a:spcBef>
                <a:spcPts val="0"/>
              </a:spcBef>
              <a:spcAft>
                <a:spcPts val="2400"/>
              </a:spcAft>
              <a:buClr>
                <a:srgbClr val="E97117"/>
              </a:buClr>
              <a:buFont typeface="Wingdings" pitchFamily="2" charset="2"/>
              <a:buChar char="§"/>
              <a:defRPr/>
            </a:pP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Έγχρωμες χρωστικές φρούτων και λαχανικών  (ερυθρές, μωβ, μπλε, αναλόγως </a:t>
            </a:r>
            <a:r>
              <a:rPr lang="en-US" sz="2500" dirty="0">
                <a:solidFill>
                  <a:srgbClr val="002060"/>
                </a:solidFill>
                <a:latin typeface="Franklin Gothic Medium Cond" pitchFamily="34" charset="0"/>
              </a:rPr>
              <a:t>pH)</a:t>
            </a:r>
            <a:endParaRPr lang="el-GR" sz="250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grpSp>
        <p:nvGrpSpPr>
          <p:cNvPr id="23" name="22 - Ομάδα"/>
          <p:cNvGrpSpPr/>
          <p:nvPr/>
        </p:nvGrpSpPr>
        <p:grpSpPr>
          <a:xfrm>
            <a:off x="503548" y="3645024"/>
            <a:ext cx="4212468" cy="3096344"/>
            <a:chOff x="503548" y="3537012"/>
            <a:chExt cx="4212468" cy="3096344"/>
          </a:xfrm>
        </p:grpSpPr>
        <p:pic>
          <p:nvPicPr>
            <p:cNvPr id="98308" name="Picture 4" descr="https://encrypted-tbn3.gstatic.com/images?q=tbn:ANd9GcS94Bw8KNww1mlYL_rKdmSzB_MXdHY65sJJPMpZti-qt_omKv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564" y="4941168"/>
              <a:ext cx="1692188" cy="1692188"/>
            </a:xfrm>
            <a:prstGeom prst="rect">
              <a:avLst/>
            </a:prstGeom>
            <a:noFill/>
          </p:spPr>
        </p:pic>
        <p:grpSp>
          <p:nvGrpSpPr>
            <p:cNvPr id="9" name="30 - Ομάδα"/>
            <p:cNvGrpSpPr>
              <a:grpSpLocks/>
            </p:cNvGrpSpPr>
            <p:nvPr/>
          </p:nvGrpSpPr>
          <p:grpSpPr bwMode="auto">
            <a:xfrm>
              <a:off x="503548" y="3537012"/>
              <a:ext cx="4212468" cy="2952328"/>
              <a:chOff x="440614" y="1781997"/>
              <a:chExt cx="8227130" cy="6103931"/>
            </a:xfrm>
          </p:grpSpPr>
          <p:sp>
            <p:nvSpPr>
              <p:cNvPr id="22" name="36 - Στρογγυλεμένο ορθογώνιο"/>
              <p:cNvSpPr/>
              <p:nvPr/>
            </p:nvSpPr>
            <p:spPr bwMode="auto">
              <a:xfrm>
                <a:off x="440614" y="1781997"/>
                <a:ext cx="8227130" cy="6103931"/>
              </a:xfrm>
              <a:prstGeom prst="roundRect">
                <a:avLst>
                  <a:gd name="adj" fmla="val 3389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grpSp>
            <p:nvGrpSpPr>
              <p:cNvPr id="12" name="28 - Ομάδα"/>
              <p:cNvGrpSpPr>
                <a:grpSpLocks/>
              </p:cNvGrpSpPr>
              <p:nvPr/>
            </p:nvGrpSpPr>
            <p:grpSpPr bwMode="auto">
              <a:xfrm>
                <a:off x="3323626" y="2079749"/>
                <a:ext cx="5203484" cy="2474436"/>
                <a:chOff x="3360139" y="1286304"/>
                <a:chExt cx="5203484" cy="2474436"/>
              </a:xfrm>
            </p:grpSpPr>
            <p:pic>
              <p:nvPicPr>
                <p:cNvPr id="19" name="Picture 4" descr="http://www.sciencedaily.com/images/2008/03/080307081409-large.jpg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360139" y="1658495"/>
                  <a:ext cx="2357092" cy="2084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10" descr="http://www.anthocyanins.net/Cnv0152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781082" y="1286304"/>
                  <a:ext cx="2782541" cy="24744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98306" name="Picture 2" descr="http://boonehallplantation.com/uploads/Strawberrie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564" y="3681028"/>
              <a:ext cx="1260139" cy="1260140"/>
            </a:xfrm>
            <a:prstGeom prst="rect">
              <a:avLst/>
            </a:prstGeom>
            <a:noFill/>
          </p:spPr>
        </p:pic>
        <p:pic>
          <p:nvPicPr>
            <p:cNvPr id="98310" name="Picture 6" descr="http://healthbenefitstimes.com/9/uploads/2012/11/Sweet-Cherries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75756" y="4869160"/>
              <a:ext cx="2053816" cy="1459737"/>
            </a:xfrm>
            <a:prstGeom prst="rect">
              <a:avLst/>
            </a:prstGeom>
            <a:noFill/>
          </p:spPr>
        </p:pic>
      </p:grpSp>
      <p:sp>
        <p:nvSpPr>
          <p:cNvPr id="18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- TextBox"/>
          <p:cNvSpPr txBox="1"/>
          <p:nvPr/>
        </p:nvSpPr>
        <p:spPr>
          <a:xfrm>
            <a:off x="503548" y="1592796"/>
            <a:ext cx="34203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2800" b="1" i="1" dirty="0">
                <a:solidFill>
                  <a:srgbClr val="002060"/>
                </a:solidFill>
                <a:latin typeface="Candara" pitchFamily="34" charset="0"/>
              </a:rPr>
              <a:t>«τρόφιμα που παρέχουν οφέλη υγείας πέρα από την ικανοποίηση των παραδοσιακών θρεπτικών απαιτήσεων»</a:t>
            </a:r>
          </a:p>
          <a:p>
            <a:pPr algn="ctr">
              <a:spcAft>
                <a:spcPts val="1200"/>
              </a:spcAft>
            </a:pPr>
            <a:endParaRPr lang="el-GR" sz="2800" b="1" i="1" dirty="0">
              <a:solidFill>
                <a:srgbClr val="00206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</a:t>
            </a:r>
            <a:endParaRPr lang="el-GR" b="1" i="1" dirty="0">
              <a:solidFill>
                <a:srgbClr val="74B230"/>
              </a:solidFill>
              <a:latin typeface="+mj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31540" y="796933"/>
            <a:ext cx="363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Λειτουργικά τρόφιμα</a:t>
            </a:r>
          </a:p>
        </p:txBody>
      </p:sp>
      <p:pic>
        <p:nvPicPr>
          <p:cNvPr id="53250" name="Picture 2" descr="http://functionalfoodsblog.com/wp-content/uploads/2012/04/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72" y="4725144"/>
            <a:ext cx="2857500" cy="1924050"/>
          </a:xfrm>
          <a:prstGeom prst="rect">
            <a:avLst/>
          </a:prstGeom>
          <a:noFill/>
        </p:spPr>
      </p:pic>
      <p:sp>
        <p:nvSpPr>
          <p:cNvPr id="6" name="AutoShape 6"/>
          <p:cNvSpPr>
            <a:spLocks/>
          </p:cNvSpPr>
          <p:nvPr/>
        </p:nvSpPr>
        <p:spPr bwMode="auto">
          <a:xfrm>
            <a:off x="4247964" y="764704"/>
            <a:ext cx="4608512" cy="5616624"/>
          </a:xfrm>
          <a:prstGeom prst="accentCallout2">
            <a:avLst>
              <a:gd name="adj1" fmla="val 1721"/>
              <a:gd name="adj2" fmla="val -473"/>
              <a:gd name="adj3" fmla="val 1634"/>
              <a:gd name="adj4" fmla="val -5125"/>
              <a:gd name="adj5" fmla="val 6364"/>
              <a:gd name="adj6" fmla="val -17587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3000"/>
              </a:spcAft>
            </a:pPr>
            <a:r>
              <a:rPr lang="el-GR" sz="2400" dirty="0">
                <a:solidFill>
                  <a:srgbClr val="FF6600"/>
                </a:solidFill>
                <a:latin typeface="Franklin Gothic Medium Cond" pitchFamily="34" charset="0"/>
                <a:cs typeface="Calibri" pitchFamily="34" charset="0"/>
              </a:rPr>
              <a:t>Ο όρος αναφέρεται σε: </a:t>
            </a:r>
          </a:p>
          <a:p>
            <a:pPr marL="627063" lvl="1" indent="-354013" defTabSz="1071563">
              <a:spcAft>
                <a:spcPts val="3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Παραδοσιακά τρόφιμα</a:t>
            </a:r>
          </a:p>
          <a:p>
            <a:pPr marL="627063" lvl="1" indent="-354013" defTabSz="1071563">
              <a:spcAft>
                <a:spcPts val="3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Εμπλουτισμένα τρόφιμα (</a:t>
            </a: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fortified)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 με συστατικά που δεν υπήρχαν στα αρχικά τρόφιμα</a:t>
            </a:r>
          </a:p>
          <a:p>
            <a:pPr marL="627063" lvl="1" indent="-354013" defTabSz="1071563">
              <a:spcAft>
                <a:spcPts val="3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Διαιτητικά</a:t>
            </a: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συμπληρώματα</a:t>
            </a:r>
          </a:p>
          <a:p>
            <a:pPr marL="725488" lvl="1" indent="-188913" defTabSz="1071563">
              <a:spcAft>
                <a:spcPts val="3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l-GR" sz="2400" i="1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Τα υπεύθυνα συστατικά μπορεί να είναι φυσικά ή</a:t>
            </a:r>
            <a:r>
              <a:rPr lang="en-US" sz="2400" i="1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 </a:t>
            </a:r>
            <a:r>
              <a:rPr lang="el-GR" sz="2400" i="1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συνθετικά, με ή χωρίς ιστορικό προηγούμενης ασφαλούς χρήσης</a:t>
            </a:r>
            <a:endParaRPr lang="en-US" sz="2400" i="1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31540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-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Κατεχίνες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1412776"/>
            <a:ext cx="5076564" cy="518457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ts val="0"/>
              </a:spcBef>
              <a:spcAft>
                <a:spcPts val="2800"/>
              </a:spcAft>
              <a:buClr>
                <a:srgbClr val="E97117"/>
              </a:buClr>
              <a:buFont typeface="Wingdings" pitchFamily="2" charset="2"/>
              <a:buChar char="§"/>
              <a:defRPr/>
            </a:pPr>
            <a:r>
              <a:rPr lang="el-GR" sz="2500" dirty="0" err="1">
                <a:solidFill>
                  <a:srgbClr val="002060"/>
                </a:solidFill>
                <a:latin typeface="Franklin Gothic Medium Cond" pitchFamily="34" charset="0"/>
              </a:rPr>
              <a:t>Υδροξυλιωμένα</a:t>
            </a: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 παράγωγα  της </a:t>
            </a:r>
            <a:r>
              <a:rPr lang="el-GR" sz="2500" u="sng" dirty="0" err="1">
                <a:solidFill>
                  <a:srgbClr val="002060"/>
                </a:solidFill>
                <a:latin typeface="Franklin Gothic Medium Cond" pitchFamily="34" charset="0"/>
              </a:rPr>
              <a:t>φλαβανόλης</a:t>
            </a:r>
            <a:r>
              <a:rPr lang="el-GR" sz="2500" u="sng" dirty="0">
                <a:solidFill>
                  <a:srgbClr val="002060"/>
                </a:solidFill>
                <a:latin typeface="Franklin Gothic Medium Cond" pitchFamily="34" charset="0"/>
              </a:rPr>
              <a:t>-3</a:t>
            </a: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</a:p>
          <a:p>
            <a:pPr marL="177800" indent="-177800">
              <a:spcBef>
                <a:spcPts val="0"/>
              </a:spcBef>
              <a:spcAft>
                <a:spcPts val="2800"/>
              </a:spcAft>
              <a:buClr>
                <a:srgbClr val="E97117"/>
              </a:buClr>
              <a:buFont typeface="Wingdings" pitchFamily="2" charset="2"/>
              <a:buChar char="§"/>
              <a:defRPr/>
            </a:pPr>
            <a:r>
              <a:rPr lang="el-GR" sz="2800" dirty="0">
                <a:solidFill>
                  <a:srgbClr val="FF3300"/>
                </a:solidFill>
                <a:latin typeface="Franklin Gothic Medium Cond" pitchFamily="34" charset="0"/>
              </a:rPr>
              <a:t>Σταφύλια/Οίνοι: </a:t>
            </a: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συμπυκνωμένα μόρια μέχρι 4 &amp; 3 μονάδων αντίστοιχα. </a:t>
            </a:r>
          </a:p>
          <a:p>
            <a:pPr marL="177800" indent="-177800">
              <a:spcBef>
                <a:spcPts val="0"/>
              </a:spcBef>
              <a:spcAft>
                <a:spcPts val="2800"/>
              </a:spcAft>
              <a:buClr>
                <a:srgbClr val="E97117"/>
              </a:buClr>
              <a:buFont typeface="Wingdings" pitchFamily="2" charset="2"/>
              <a:buChar char="§"/>
              <a:defRPr/>
            </a:pPr>
            <a:r>
              <a:rPr lang="el-GR" sz="2800" dirty="0">
                <a:solidFill>
                  <a:srgbClr val="FF3300"/>
                </a:solidFill>
                <a:latin typeface="Franklin Gothic Medium Cond" pitchFamily="34" charset="0"/>
              </a:rPr>
              <a:t>Παλαιωμένοι οίνοι</a:t>
            </a: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: πολυμερή μεγαλύτερου ΜΒ (2000-3000) που αντιστοιχούν στις </a:t>
            </a:r>
            <a:r>
              <a:rPr lang="el-GR" sz="2500" u="sng" dirty="0">
                <a:solidFill>
                  <a:srgbClr val="002060"/>
                </a:solidFill>
                <a:latin typeface="Franklin Gothic Medium Cond" pitchFamily="34" charset="0"/>
              </a:rPr>
              <a:t>συμπυκνωμένες τανίνες</a:t>
            </a:r>
          </a:p>
          <a:p>
            <a:pPr marL="177800" indent="-177800">
              <a:spcBef>
                <a:spcPts val="0"/>
              </a:spcBef>
              <a:spcAft>
                <a:spcPts val="2800"/>
              </a:spcAft>
              <a:buClr>
                <a:srgbClr val="E97117"/>
              </a:buClr>
              <a:buFont typeface="Wingdings" pitchFamily="2" charset="2"/>
              <a:buChar char="§"/>
              <a:defRPr/>
            </a:pPr>
            <a:r>
              <a:rPr lang="el-GR" sz="2800" dirty="0">
                <a:solidFill>
                  <a:srgbClr val="FF3300"/>
                </a:solidFill>
                <a:latin typeface="Franklin Gothic Medium Cond" pitchFamily="34" charset="0"/>
              </a:rPr>
              <a:t>Πράσινο </a:t>
            </a:r>
            <a:r>
              <a:rPr lang="el-GR" sz="2800" dirty="0" err="1">
                <a:solidFill>
                  <a:srgbClr val="FF3300"/>
                </a:solidFill>
                <a:latin typeface="Franklin Gothic Medium Cond" pitchFamily="34" charset="0"/>
              </a:rPr>
              <a:t>τσαί</a:t>
            </a:r>
            <a:r>
              <a:rPr lang="el-GR" sz="2800" dirty="0">
                <a:solidFill>
                  <a:srgbClr val="FF3300"/>
                </a:solidFill>
                <a:latin typeface="Franklin Gothic Medium Cond" pitchFamily="34" charset="0"/>
              </a:rPr>
              <a:t>: </a:t>
            </a: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30% του ξηρού βάρους των φύλλων είναι </a:t>
            </a:r>
            <a:r>
              <a:rPr lang="el-GR" sz="2500" dirty="0" err="1">
                <a:solidFill>
                  <a:srgbClr val="002060"/>
                </a:solidFill>
                <a:latin typeface="Franklin Gothic Medium Cond" pitchFamily="34" charset="0"/>
              </a:rPr>
              <a:t>πολυφαινόλες</a:t>
            </a: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 (κυρίως </a:t>
            </a:r>
            <a:r>
              <a:rPr lang="el-GR" sz="2500" dirty="0" err="1">
                <a:solidFill>
                  <a:srgbClr val="002060"/>
                </a:solidFill>
                <a:latin typeface="Franklin Gothic Medium Cond" pitchFamily="34" charset="0"/>
              </a:rPr>
              <a:t>κατεχίνες</a:t>
            </a: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)</a:t>
            </a:r>
          </a:p>
        </p:txBody>
      </p: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5687317" y="3032906"/>
            <a:ext cx="3205163" cy="3600451"/>
            <a:chOff x="5184067" y="2888942"/>
            <a:chExt cx="2916004" cy="3420383"/>
          </a:xfrm>
        </p:grpSpPr>
        <p:pic>
          <p:nvPicPr>
            <p:cNvPr id="11" name="Picture 22" descr="Epicatechin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1" y="4716684"/>
              <a:ext cx="2880000" cy="1592641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12" name="Picture 12" descr="(+)-Catechi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1" y="2996954"/>
              <a:ext cx="2880000" cy="156600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13" name="TextBox 17"/>
            <p:cNvSpPr txBox="1"/>
            <p:nvPr/>
          </p:nvSpPr>
          <p:spPr>
            <a:xfrm>
              <a:off x="5184067" y="2888942"/>
              <a:ext cx="1476055" cy="4385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400" b="1" i="1" dirty="0" err="1">
                  <a:solidFill>
                    <a:srgbClr val="C00000"/>
                  </a:solidFill>
                  <a:latin typeface="+mn-lt"/>
                </a:rPr>
                <a:t>Κατεχίνη</a:t>
              </a:r>
              <a:endParaRPr lang="el-GR" sz="2400" b="1" i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5184068" y="4623260"/>
              <a:ext cx="2043658" cy="4385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400" b="1" i="1" dirty="0" err="1">
                  <a:solidFill>
                    <a:srgbClr val="C00000"/>
                  </a:solidFill>
                  <a:latin typeface="+mn-lt"/>
                </a:rPr>
                <a:t>Επικατεχίνη</a:t>
              </a:r>
              <a:endParaRPr lang="el-GR" sz="2400" b="1" i="1" dirty="0">
                <a:solidFill>
                  <a:srgbClr val="C00000"/>
                </a:solidFill>
                <a:latin typeface="+mn-lt"/>
              </a:endParaRPr>
            </a:p>
          </p:txBody>
        </p:sp>
      </p:grpSp>
      <p:pic>
        <p:nvPicPr>
          <p:cNvPr id="19" name="Picture 21" descr="Flavan-3-ol_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0875" y="763662"/>
            <a:ext cx="30178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26"/>
          <p:cNvSpPr txBox="1"/>
          <p:nvPr/>
        </p:nvSpPr>
        <p:spPr>
          <a:xfrm>
            <a:off x="6083758" y="2500573"/>
            <a:ext cx="20526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Φλαβανόλη-3</a:t>
            </a:r>
            <a:endParaRPr lang="el-GR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31540" y="58468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</a:t>
            </a:r>
          </a:p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Μηχανισμός αντιοξειδωτικής δράσης 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πολυφαινολών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53533" y="1611665"/>
            <a:ext cx="8374951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Η οξείδωσή τους συνήθως λαμβάνει χώρα </a:t>
            </a:r>
            <a:r>
              <a:rPr lang="el-GR" sz="2300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αμφίδρομα</a:t>
            </a:r>
          </a:p>
          <a:p>
            <a:pPr marL="273050" indent="-273050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Με βάση την δομή </a:t>
            </a:r>
            <a:r>
              <a:rPr lang="el-GR" sz="2300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ο-</a:t>
            </a:r>
            <a:r>
              <a:rPr lang="el-GR" sz="2300" dirty="0" err="1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κατεχόλης</a:t>
            </a:r>
            <a:r>
              <a:rPr lang="el-GR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(2 </a:t>
            </a:r>
            <a:r>
              <a:rPr lang="el-GR" sz="23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φαινολικές</a:t>
            </a:r>
            <a:r>
              <a:rPr lang="el-GR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-ΟΗ ομάδες) ή </a:t>
            </a:r>
            <a:r>
              <a:rPr lang="el-GR" sz="23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πυρογαλλόλης</a:t>
            </a:r>
            <a:r>
              <a:rPr lang="el-GR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(3 -ΟΗ ομάδες) πρώτα σχηματίζεται η ρίζα της </a:t>
            </a:r>
            <a:r>
              <a:rPr lang="el-GR" sz="2300" dirty="0" err="1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ημικινόνης</a:t>
            </a:r>
            <a:r>
              <a:rPr lang="el-GR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που στη συνέχεια οξειδώνεται προς </a:t>
            </a:r>
            <a:r>
              <a:rPr lang="el-GR" sz="2300" dirty="0" err="1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κινόνη</a:t>
            </a:r>
            <a:endParaRPr lang="el-GR" sz="2300" dirty="0">
              <a:solidFill>
                <a:srgbClr val="FF0000"/>
              </a:solidFill>
              <a:latin typeface="Franklin Gothic Medium" pitchFamily="34" charset="0"/>
              <a:cs typeface="Calibri" pitchFamily="34" charset="0"/>
            </a:endParaRPr>
          </a:p>
          <a:p>
            <a:pPr marL="273050" indent="-273050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Η ρίζα της </a:t>
            </a:r>
            <a:r>
              <a:rPr lang="el-GR" sz="23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ημικινόνης</a:t>
            </a:r>
            <a:r>
              <a:rPr lang="el-GR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μπορεί να μετατραπεί πάλι σε </a:t>
            </a:r>
            <a:r>
              <a:rPr lang="el-GR" sz="23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υδροκινόνη</a:t>
            </a:r>
            <a:r>
              <a:rPr lang="el-GR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συμμετέχοντας σε περαιτέρω αντιδράσεις με ελεύθερες ρίζες ενισχύοντας την αντιοξειδωτική δράση</a:t>
            </a:r>
          </a:p>
        </p:txBody>
      </p:sp>
      <p:grpSp>
        <p:nvGrpSpPr>
          <p:cNvPr id="15" name="14 - Ομάδα"/>
          <p:cNvGrpSpPr/>
          <p:nvPr/>
        </p:nvGrpSpPr>
        <p:grpSpPr>
          <a:xfrm>
            <a:off x="489070" y="4905164"/>
            <a:ext cx="8367406" cy="1679598"/>
            <a:chOff x="336492" y="3976695"/>
            <a:chExt cx="8367406" cy="167959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492" y="3976695"/>
              <a:ext cx="8367406" cy="1660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16 - TextBox"/>
            <p:cNvSpPr txBox="1"/>
            <p:nvPr/>
          </p:nvSpPr>
          <p:spPr>
            <a:xfrm>
              <a:off x="373005" y="5317739"/>
              <a:ext cx="2373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(</a:t>
              </a:r>
              <a:r>
                <a:rPr lang="el-GR" sz="1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υδροκινόνη</a:t>
              </a:r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)</a:t>
              </a: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3695688" y="5281226"/>
              <a:ext cx="2373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(ρίζα </a:t>
              </a:r>
              <a:r>
                <a:rPr lang="el-GR" sz="1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ημικινόνης</a:t>
              </a:r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)</a:t>
              </a:r>
            </a:p>
          </p:txBody>
        </p:sp>
        <p:sp>
          <p:nvSpPr>
            <p:cNvPr id="22" name="21 - TextBox"/>
            <p:cNvSpPr txBox="1"/>
            <p:nvPr/>
          </p:nvSpPr>
          <p:spPr>
            <a:xfrm>
              <a:off x="6981858" y="5281226"/>
              <a:ext cx="11319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(</a:t>
              </a:r>
              <a:r>
                <a:rPr lang="el-GR" sz="1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κινόνη</a:t>
              </a:r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)</a:t>
              </a:r>
            </a:p>
          </p:txBody>
        </p:sp>
      </p:grpSp>
      <p:sp>
        <p:nvSpPr>
          <p:cNvPr id="10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://www.sigmaaldrich.com/content/dam/sigma-aldrich/structure9/032/mfcd00007231.eps/_jcr_content/renditions/mfcd00007231-mediu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060" y="4077320"/>
            <a:ext cx="3840676" cy="2556036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31540" y="58468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</a:t>
            </a:r>
          </a:p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Προσδιορισμός αντιοξειδωτικής ικανότητας τροφίμου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539552" y="1700808"/>
            <a:ext cx="82809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5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Μέθοδοι ικανότητας απορρόφησης ριζών οξυγόνου (</a:t>
            </a:r>
            <a:r>
              <a:rPr lang="el-GR" sz="2500" dirty="0" err="1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oxygen</a:t>
            </a:r>
            <a:r>
              <a:rPr lang="el-GR" sz="2500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 </a:t>
            </a:r>
            <a:r>
              <a:rPr lang="el-GR" sz="2500" dirty="0" err="1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radical</a:t>
            </a:r>
            <a:r>
              <a:rPr lang="el-GR" sz="2500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 </a:t>
            </a:r>
            <a:r>
              <a:rPr lang="el-GR" sz="2500" dirty="0" err="1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absorbance</a:t>
            </a:r>
            <a:r>
              <a:rPr lang="el-GR" sz="2500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 </a:t>
            </a:r>
            <a:r>
              <a:rPr lang="el-GR" sz="2500" dirty="0" err="1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capacity</a:t>
            </a:r>
            <a:r>
              <a:rPr lang="el-GR" sz="2500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 </a:t>
            </a:r>
            <a:r>
              <a:rPr lang="el-GR" sz="2500" dirty="0" err="1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assays</a:t>
            </a:r>
            <a:r>
              <a:rPr lang="el-GR" sz="25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) και </a:t>
            </a:r>
            <a:r>
              <a:rPr lang="el-GR" sz="2500" dirty="0" err="1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χρωματομετρικές</a:t>
            </a:r>
            <a:r>
              <a:rPr lang="el-GR" sz="2500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 μέθοδοι </a:t>
            </a:r>
            <a:r>
              <a:rPr lang="el-GR" sz="25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απορρόφησης για εκτίμηση της αντιοξειδωτικής δράση τροφίμων, εκχυλισμάτων και βιολογικών υγρών μετρώντας την ικανότητα δέσμευσης ελευθέρων ριζών.</a:t>
            </a:r>
          </a:p>
          <a:p>
            <a:pPr marL="273050" indent="-273050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</a:pPr>
            <a:endParaRPr lang="el-GR" sz="2500" dirty="0">
              <a:solidFill>
                <a:srgbClr val="002060"/>
              </a:solidFill>
              <a:latin typeface="Franklin Gothic Medium" pitchFamily="34" charset="0"/>
              <a:cs typeface="Calibri" pitchFamily="34" charset="0"/>
            </a:endParaRPr>
          </a:p>
          <a:p>
            <a:pPr marL="273050" indent="-273050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5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Π.χ. μέθοδος δέσμευσης της</a:t>
            </a:r>
            <a:r>
              <a:rPr lang="en-US" sz="25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</a:t>
            </a:r>
            <a:br>
              <a:rPr lang="el-GR" sz="25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</a:br>
            <a:r>
              <a:rPr lang="en-US" sz="2500" b="1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1</a:t>
            </a:r>
            <a:r>
              <a:rPr lang="el-GR" sz="2500" b="1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,1-διφαινυλο-2-πικρυλ</a:t>
            </a:r>
            <a:r>
              <a:rPr lang="en-US" sz="2500" b="1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-</a:t>
            </a:r>
            <a:r>
              <a:rPr lang="el-GR" sz="2500" b="1" dirty="0" err="1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υδραζυλικής</a:t>
            </a:r>
            <a:br>
              <a:rPr lang="el-GR" sz="2500" b="1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</a:br>
            <a:r>
              <a:rPr lang="el-GR" sz="2500" b="1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ρίζας (</a:t>
            </a:r>
            <a:r>
              <a:rPr lang="en-US" sz="2500" b="1" dirty="0" err="1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DPPH</a:t>
            </a:r>
            <a:r>
              <a:rPr lang="en-US" sz="2500" b="1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  <a:sym typeface="Symbol"/>
              </a:rPr>
              <a:t></a:t>
            </a:r>
            <a:r>
              <a:rPr lang="el-GR" sz="2500" b="1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31540" y="58468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</a:t>
            </a:r>
          </a:p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Προσδιορισμός αντιοξειδωτικής ικανότητας τροφίμου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553533" y="1611665"/>
            <a:ext cx="83749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Η μέθοδος στηρίζεται στην αντίδραση του αντιοξειδωτικού (π.χ. </a:t>
            </a:r>
            <a:r>
              <a:rPr lang="el-GR" sz="23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ασκορβικό</a:t>
            </a:r>
            <a:r>
              <a:rPr lang="el-GR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οξύ) με </a:t>
            </a:r>
            <a:r>
              <a:rPr lang="el-GR" sz="23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μεθανολικό</a:t>
            </a:r>
            <a:r>
              <a:rPr lang="el-GR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διάλυμα της σταθερής ρίζας </a:t>
            </a:r>
            <a:r>
              <a:rPr lang="en-US" sz="23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DPPH</a:t>
            </a:r>
            <a:r>
              <a:rPr lang="en-US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  <a:sym typeface="Symbol"/>
              </a:rPr>
              <a:t></a:t>
            </a:r>
            <a:r>
              <a:rPr lang="en-US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</a:t>
            </a:r>
            <a:r>
              <a:rPr lang="el-GR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(που απορροφά στα 517 nm) η οποία με την προσφορά υδρογόνου/ηλεκτρονίου ανάγεται σε </a:t>
            </a:r>
            <a:r>
              <a:rPr lang="el-GR" sz="23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υδραζίνη</a:t>
            </a:r>
            <a:r>
              <a:rPr lang="el-GR" sz="23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με αποτέλεσμα την αλλαγή χρώματος του διαλύματος </a:t>
            </a:r>
          </a:p>
        </p:txBody>
      </p:sp>
      <p:grpSp>
        <p:nvGrpSpPr>
          <p:cNvPr id="15" name="14 - Ομάδα"/>
          <p:cNvGrpSpPr/>
          <p:nvPr/>
        </p:nvGrpSpPr>
        <p:grpSpPr>
          <a:xfrm>
            <a:off x="431540" y="3753036"/>
            <a:ext cx="8580953" cy="2844316"/>
            <a:chOff x="431540" y="3753036"/>
            <a:chExt cx="8580953" cy="2844316"/>
          </a:xfrm>
        </p:grpSpPr>
        <p:pic>
          <p:nvPicPr>
            <p:cNvPr id="168965" name="Picture 5" descr="http://pubs.rsc.org/services/images/RSCpubs.ePlatform.Service.FreeContent.ImageService.svc/ImageService/Articleimage/2013/AY/c3ay40367j/c3ay40367j-f1.gi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31540" y="3825044"/>
              <a:ext cx="8580953" cy="2772308"/>
            </a:xfrm>
            <a:prstGeom prst="rect">
              <a:avLst/>
            </a:prstGeom>
            <a:noFill/>
          </p:spPr>
        </p:pic>
        <p:sp>
          <p:nvSpPr>
            <p:cNvPr id="9" name="8 - TextBox"/>
            <p:cNvSpPr txBox="1"/>
            <p:nvPr/>
          </p:nvSpPr>
          <p:spPr>
            <a:xfrm>
              <a:off x="2771800" y="3753036"/>
              <a:ext cx="25562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002060"/>
                  </a:solidFill>
                  <a:latin typeface="Arial Narrow" pitchFamily="34" charset="0"/>
                </a:rPr>
                <a:t>Αντιοξειδωτικό </a:t>
              </a:r>
              <a:br>
                <a:rPr lang="el-GR" b="1" dirty="0">
                  <a:solidFill>
                    <a:srgbClr val="002060"/>
                  </a:solidFill>
                  <a:latin typeface="Arial Narrow" pitchFamily="34" charset="0"/>
                </a:rPr>
              </a:br>
              <a:r>
                <a:rPr lang="el-GR" b="1" dirty="0">
                  <a:solidFill>
                    <a:srgbClr val="002060"/>
                  </a:solidFill>
                  <a:latin typeface="Arial Narrow" pitchFamily="34" charset="0"/>
                </a:rPr>
                <a:t>(π.χ. </a:t>
              </a:r>
              <a:r>
                <a:rPr lang="el-GR" b="1" dirty="0" err="1">
                  <a:solidFill>
                    <a:srgbClr val="002060"/>
                  </a:solidFill>
                  <a:latin typeface="Arial Narrow" pitchFamily="34" charset="0"/>
                </a:rPr>
                <a:t>ασκορβικό</a:t>
              </a:r>
              <a:r>
                <a:rPr lang="el-GR" b="1" dirty="0">
                  <a:solidFill>
                    <a:srgbClr val="002060"/>
                  </a:solidFill>
                  <a:latin typeface="Arial Narrow" pitchFamily="34" charset="0"/>
                </a:rPr>
                <a:t> οξύ) </a:t>
              </a:r>
            </a:p>
          </p:txBody>
        </p:sp>
        <p:sp>
          <p:nvSpPr>
            <p:cNvPr id="10" name="9 - Έλλειψη"/>
            <p:cNvSpPr/>
            <p:nvPr/>
          </p:nvSpPr>
          <p:spPr>
            <a:xfrm>
              <a:off x="1187624" y="4401108"/>
              <a:ext cx="936104" cy="7560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Έλλειψη"/>
            <p:cNvSpPr/>
            <p:nvPr/>
          </p:nvSpPr>
          <p:spPr>
            <a:xfrm>
              <a:off x="5976156" y="4041068"/>
              <a:ext cx="828092" cy="11161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6896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1184" y="5481320"/>
              <a:ext cx="336660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896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10485" y="5409312"/>
              <a:ext cx="301875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31540" y="58468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</a:t>
            </a:r>
          </a:p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Προσδιορισμός αντιοξειδωτικής ικανότητας τροφίμου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503548" y="1484784"/>
            <a:ext cx="84609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Aft>
                <a:spcPts val="1600"/>
              </a:spcAft>
              <a:buClr>
                <a:srgbClr val="FF6600"/>
              </a:buClr>
            </a:pPr>
            <a:r>
              <a:rPr lang="el-GR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Η μέθοδος περιλαμβάνει:</a:t>
            </a:r>
          </a:p>
          <a:p>
            <a:pPr marL="273050" indent="-273050">
              <a:spcAft>
                <a:spcPts val="1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Παρασκευή </a:t>
            </a:r>
            <a:r>
              <a:rPr lang="el-GR" sz="2400" b="1" dirty="0" err="1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μεθανολικών</a:t>
            </a:r>
            <a:r>
              <a:rPr lang="el-GR" sz="2400" b="1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 εκχυλισμάτων </a:t>
            </a:r>
            <a:r>
              <a:rPr lang="el-GR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του τροφίμου διαφορετικών συγκεντρώσεων  </a:t>
            </a:r>
          </a:p>
          <a:p>
            <a:pPr marL="273050" indent="-273050">
              <a:spcAft>
                <a:spcPts val="1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Παρασκευή </a:t>
            </a:r>
            <a:r>
              <a:rPr lang="el-GR" sz="24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μεθανολικών</a:t>
            </a:r>
            <a:r>
              <a:rPr lang="el-GR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διαλυμάτων της ρίζας </a:t>
            </a:r>
            <a:r>
              <a:rPr lang="el-GR" sz="24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DPPH</a:t>
            </a:r>
            <a:r>
              <a:rPr lang="el-GR" sz="24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  <a:sym typeface="Symbol"/>
              </a:rPr>
              <a:t></a:t>
            </a:r>
            <a:r>
              <a:rPr lang="en-US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  <a:sym typeface="Symbol"/>
              </a:rPr>
              <a:t> </a:t>
            </a:r>
            <a:r>
              <a:rPr lang="el-GR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  <a:sym typeface="Symbol"/>
              </a:rPr>
              <a:t>κ</a:t>
            </a:r>
            <a:r>
              <a:rPr lang="el-GR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αι πρότυπων  διαλυμάτων </a:t>
            </a:r>
            <a:r>
              <a:rPr lang="el-GR" sz="2400" b="1" dirty="0" err="1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ασκορβικού</a:t>
            </a:r>
            <a:r>
              <a:rPr lang="el-GR" sz="2400" b="1" dirty="0">
                <a:solidFill>
                  <a:srgbClr val="FF0000"/>
                </a:solidFill>
                <a:latin typeface="Franklin Gothic Medium" pitchFamily="34" charset="0"/>
                <a:cs typeface="Calibri" pitchFamily="34" charset="0"/>
              </a:rPr>
              <a:t> οξέος </a:t>
            </a:r>
            <a:r>
              <a:rPr lang="el-GR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διαφόρων συγκεντρώσεων για κατασκευή πρότυπης καμπύλης </a:t>
            </a:r>
          </a:p>
          <a:p>
            <a:pPr marL="273050" indent="-273050">
              <a:spcAft>
                <a:spcPts val="1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Μέτρηση των δειγμάτων και των προτύπων στα 515 </a:t>
            </a:r>
            <a:r>
              <a:rPr lang="el-GR" sz="24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nm</a:t>
            </a:r>
            <a:r>
              <a:rPr lang="el-GR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μετά από προσθήκη ποσότητας διαλυμάτων </a:t>
            </a:r>
            <a:r>
              <a:rPr lang="el-GR" sz="24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DPPH</a:t>
            </a:r>
            <a:r>
              <a:rPr lang="el-GR" sz="24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  <a:sym typeface="Symbol"/>
              </a:rPr>
              <a:t></a:t>
            </a:r>
            <a:r>
              <a:rPr lang="el-GR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μέχρι</a:t>
            </a:r>
            <a:r>
              <a:rPr lang="en-US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σταθερής απορρόφησης</a:t>
            </a:r>
          </a:p>
          <a:p>
            <a:pPr marL="273050" indent="-273050">
              <a:spcAft>
                <a:spcPts val="1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Η αντιοξειδωτική ικανότητα υπολογίζεται ως  EC50 που είναι η συγκέντρωση εκχυλίσματος  που χρειάζεται για να δεσμεύσει τη μισή συγκέντρωση της </a:t>
            </a:r>
            <a:r>
              <a:rPr lang="el-GR" sz="24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DPPH</a:t>
            </a:r>
            <a:r>
              <a:rPr lang="el-GR" sz="24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  <a:sym typeface="Symbol"/>
              </a:rPr>
              <a:t></a:t>
            </a:r>
            <a:endParaRPr lang="el-GR" sz="2400" dirty="0">
              <a:solidFill>
                <a:srgbClr val="002060"/>
              </a:solidFill>
              <a:latin typeface="Franklin Gothic Medium" pitchFamily="34" charset="0"/>
              <a:cs typeface="Calibri" pitchFamily="34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286643" y="908720"/>
            <a:ext cx="84618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b="0" dirty="0">
                <a:solidFill>
                  <a:srgbClr val="002060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Μικροβιακοί μεταβολίτες από </a:t>
            </a:r>
            <a:r>
              <a:rPr lang="el-GR" sz="2000" b="0" dirty="0" err="1">
                <a:solidFill>
                  <a:srgbClr val="002060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ξανθοχουμόλη</a:t>
            </a:r>
            <a:r>
              <a:rPr lang="el-GR" sz="2000" b="0" dirty="0">
                <a:solidFill>
                  <a:srgbClr val="002060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 λυκίσκου με αντιοξειδωτικές</a:t>
            </a:r>
            <a:r>
              <a:rPr lang="en-US" sz="2000" b="0" dirty="0">
                <a:solidFill>
                  <a:srgbClr val="002060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l-GR" sz="2000" b="0" dirty="0" err="1">
                <a:solidFill>
                  <a:srgbClr val="002060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αντιμικροβιακές</a:t>
            </a:r>
            <a:r>
              <a:rPr lang="en-US" sz="2000" b="0" dirty="0">
                <a:solidFill>
                  <a:srgbClr val="002060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 &amp; </a:t>
            </a:r>
            <a:r>
              <a:rPr lang="el-GR" sz="2000" dirty="0">
                <a:solidFill>
                  <a:srgbClr val="002060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αντικαρκινικές</a:t>
            </a:r>
            <a:r>
              <a:rPr lang="en-US" sz="2000" dirty="0">
                <a:solidFill>
                  <a:srgbClr val="002060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>
                <a:solidFill>
                  <a:srgbClr val="002060"/>
                </a:solidFill>
                <a:latin typeface="Franklin Gothic Medium Cond" pitchFamily="34" charset="0"/>
                <a:ea typeface="Verdana" pitchFamily="34" charset="0"/>
                <a:cs typeface="Verdana" pitchFamily="34" charset="0"/>
              </a:rPr>
              <a:t>ιδιότητες</a:t>
            </a:r>
            <a:endParaRPr lang="en-GB" sz="2000" b="0" i="1" dirty="0">
              <a:solidFill>
                <a:srgbClr val="002060"/>
              </a:solidFill>
              <a:latin typeface="Franklin Gothic Medium Cond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61" name="Picture 1" descr="C:\Users\User\Documents\argy PAPERS\73_BOOK WILEY RAO\submitted files\Figure 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1556792"/>
            <a:ext cx="8348297" cy="4955591"/>
          </a:xfrm>
          <a:prstGeom prst="rect">
            <a:avLst/>
          </a:prstGeom>
          <a:noFill/>
        </p:spPr>
      </p:pic>
      <p:sp>
        <p:nvSpPr>
          <p:cNvPr id="74" name="73 - TextBox"/>
          <p:cNvSpPr txBox="1"/>
          <p:nvPr/>
        </p:nvSpPr>
        <p:spPr>
          <a:xfrm>
            <a:off x="431540" y="45750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- Λυκίσκος</a:t>
            </a:r>
          </a:p>
        </p:txBody>
      </p:sp>
      <p:sp>
        <p:nvSpPr>
          <p:cNvPr id="75" name="74 - TextBox"/>
          <p:cNvSpPr txBox="1"/>
          <p:nvPr/>
        </p:nvSpPr>
        <p:spPr>
          <a:xfrm>
            <a:off x="431540" y="6454207"/>
            <a:ext cx="83889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Bekatorou et al.</a:t>
            </a:r>
            <a:r>
              <a:rPr lang="el-GR" sz="1500" b="1" i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In: Advances in Food Biotechnology.</a:t>
            </a:r>
            <a:r>
              <a:rPr lang="el-GR" sz="1500" b="1" i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John Wiley &amp; Sons </a:t>
            </a:r>
            <a:r>
              <a:rPr lang="el-GR" sz="1500" b="1" i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2015</a:t>
            </a:r>
            <a:r>
              <a:rPr lang="el-GR" sz="1500" b="1" i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 press. </a:t>
            </a:r>
            <a:endParaRPr lang="el-GR" sz="1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428" y="1261498"/>
            <a:ext cx="2483972" cy="10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 descr="http://upload.wikimedia.org/wikipedia/commons/e/e1/Oleurope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036" y="3681028"/>
            <a:ext cx="3901524" cy="2880320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31540" y="530677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-  απόβλητα ελαιοτριβείων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67544" y="1412776"/>
            <a:ext cx="48605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l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l-GR" sz="2400" b="0" dirty="0" err="1">
                <a:solidFill>
                  <a:srgbClr val="002060"/>
                </a:solidFill>
                <a:latin typeface="Franklin Gothic Medium Cond" pitchFamily="34" charset="0"/>
              </a:rPr>
              <a:t>Φαινολικές</a:t>
            </a:r>
            <a:r>
              <a:rPr lang="el-GR" sz="2400" b="0" dirty="0">
                <a:solidFill>
                  <a:srgbClr val="002060"/>
                </a:solidFill>
                <a:latin typeface="Franklin Gothic Medium Cond" pitchFamily="34" charset="0"/>
              </a:rPr>
              <a:t> ουσίες:</a:t>
            </a:r>
          </a:p>
          <a:p>
            <a:pPr marL="361950" indent="-188913" algn="l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l-GR" sz="2200" b="0" dirty="0" err="1">
                <a:solidFill>
                  <a:srgbClr val="FF3300"/>
                </a:solidFill>
                <a:latin typeface="Franklin Gothic Medium Cond" pitchFamily="34" charset="0"/>
              </a:rPr>
              <a:t>Τυροσόλη</a:t>
            </a:r>
            <a:endParaRPr lang="el-GR" sz="2200" b="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361950" indent="-188913" algn="l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l-GR" sz="2200" b="0" dirty="0" err="1">
                <a:solidFill>
                  <a:srgbClr val="FF3300"/>
                </a:solidFill>
                <a:latin typeface="Franklin Gothic Medium Cond" pitchFamily="34" charset="0"/>
              </a:rPr>
              <a:t>Υδροξυτυροσόλη</a:t>
            </a:r>
            <a:endParaRPr lang="el-GR" sz="2200" b="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361950" indent="-188913" algn="l">
              <a:spcAft>
                <a:spcPts val="36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l-GR" sz="2200" b="0" dirty="0" err="1">
                <a:solidFill>
                  <a:srgbClr val="002060"/>
                </a:solidFill>
                <a:latin typeface="Franklin Gothic Medium Cond" pitchFamily="34" charset="0"/>
              </a:rPr>
              <a:t>Γλυκοσίδιο</a:t>
            </a:r>
            <a:r>
              <a:rPr lang="el-GR" sz="22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l-GR" sz="2200" b="0" dirty="0" err="1">
                <a:solidFill>
                  <a:srgbClr val="FF3300"/>
                </a:solidFill>
                <a:latin typeface="Franklin Gothic Medium Cond" pitchFamily="34" charset="0"/>
              </a:rPr>
              <a:t>ολευρωπαΐνη</a:t>
            </a:r>
            <a:r>
              <a:rPr lang="el-GR" sz="2200" b="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br>
              <a:rPr lang="el-GR" sz="2200" b="0" dirty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el-GR" sz="2200" b="0" dirty="0">
                <a:solidFill>
                  <a:srgbClr val="002060"/>
                </a:solidFill>
                <a:latin typeface="Franklin Gothic Medium Cond" pitchFamily="34" charset="0"/>
              </a:rPr>
              <a:t>(ή </a:t>
            </a:r>
            <a:r>
              <a:rPr lang="el-GR" sz="2200" b="0" dirty="0" err="1">
                <a:solidFill>
                  <a:srgbClr val="002060"/>
                </a:solidFill>
                <a:latin typeface="Franklin Gothic Medium Cond" pitchFamily="34" charset="0"/>
              </a:rPr>
              <a:t>ελαιοευρωπεΐνη</a:t>
            </a:r>
            <a:r>
              <a:rPr lang="el-GR" sz="2200" b="0" dirty="0">
                <a:solidFill>
                  <a:srgbClr val="002060"/>
                </a:solidFill>
                <a:latin typeface="Franklin Gothic Medium Cond" pitchFamily="34" charset="0"/>
              </a:rPr>
              <a:t> ή </a:t>
            </a:r>
            <a:r>
              <a:rPr lang="el-GR" sz="2200" b="0" dirty="0" err="1">
                <a:solidFill>
                  <a:srgbClr val="002060"/>
                </a:solidFill>
                <a:latin typeface="Franklin Gothic Medium Cond" pitchFamily="34" charset="0"/>
              </a:rPr>
              <a:t>ολευρωπεΐνη</a:t>
            </a:r>
            <a:r>
              <a:rPr lang="el-GR" sz="2200" b="0" dirty="0">
                <a:solidFill>
                  <a:srgbClr val="002060"/>
                </a:solidFill>
                <a:latin typeface="Franklin Gothic Medium Cond" pitchFamily="34" charset="0"/>
              </a:rPr>
              <a:t>)</a:t>
            </a:r>
          </a:p>
          <a:p>
            <a:pPr marL="177800" indent="-177800">
              <a:spcAft>
                <a:spcPts val="36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Αντιοξειδωτικά &amp; 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αντιμικροβιακά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πρόσθετα σε καλλυντικά και τρόφιμα </a:t>
            </a:r>
          </a:p>
          <a:p>
            <a:pPr marL="177800" indent="-177800">
              <a:spcAft>
                <a:spcPts val="36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Παραγωγή λειτουργικών τροφίμων</a:t>
            </a:r>
          </a:p>
          <a:p>
            <a:pPr marL="177800" indent="-177800">
              <a:spcAft>
                <a:spcPts val="36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Αξιοποίηση 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ρυπονόνου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αποβλήτου </a:t>
            </a:r>
            <a:endParaRPr lang="en-US" sz="2400" b="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pic>
        <p:nvPicPr>
          <p:cNvPr id="90115" name="Picture 3" descr="http://upload.wikimedia.org/wikipedia/commons/2/2d/Hydroxytyrosol_struc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654330"/>
            <a:ext cx="2339956" cy="1242722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-1836712" y="29665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6948264" y="160441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err="1">
                <a:solidFill>
                  <a:srgbClr val="FF3300"/>
                </a:solidFill>
              </a:rPr>
              <a:t>Τυροσόλη</a:t>
            </a:r>
            <a:r>
              <a:rPr lang="el-GR" sz="2400" b="1" i="1" dirty="0">
                <a:solidFill>
                  <a:srgbClr val="FF3300"/>
                </a:solidFill>
              </a:rPr>
              <a:t> </a:t>
            </a:r>
            <a:endParaRPr lang="el-GR" sz="2400" b="1" i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5688124" y="4437112"/>
            <a:ext cx="2196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i="1" dirty="0" err="1">
                <a:solidFill>
                  <a:srgbClr val="FF3300"/>
                </a:solidFill>
              </a:rPr>
              <a:t>Ολευρωπαΐνη</a:t>
            </a:r>
            <a:r>
              <a:rPr lang="el-GR" sz="2600" b="1" i="1" dirty="0">
                <a:solidFill>
                  <a:srgbClr val="FF3300"/>
                </a:solidFill>
              </a:rPr>
              <a:t> </a:t>
            </a:r>
            <a:endParaRPr lang="el-GR" sz="2600" b="1" i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6408204" y="2924944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err="1">
                <a:solidFill>
                  <a:srgbClr val="FF3300"/>
                </a:solidFill>
              </a:rPr>
              <a:t>Υδροξυτυροσόλη</a:t>
            </a:r>
            <a:r>
              <a:rPr lang="el-GR" sz="2400" b="1" i="1" dirty="0">
                <a:solidFill>
                  <a:srgbClr val="FF3300"/>
                </a:solidFill>
              </a:rPr>
              <a:t> </a:t>
            </a:r>
            <a:endParaRPr lang="el-GR" sz="2400" b="1" i="1" dirty="0"/>
          </a:p>
        </p:txBody>
      </p:sp>
      <p:sp>
        <p:nvSpPr>
          <p:cNvPr id="16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bakeryandsnacks.com/var/plain_site/storage/images/publications/food-beverage-nutrition/subject-categories/innovations-in-food-processing-and-packaging/pepsico-aims-to-convert-potato-waste-into-crisp-packaging/2369099-3-eng-GB/PepsiCo-aims-to-convert-potato-waste-into-crisp-packaging_strict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294" y="2240868"/>
            <a:ext cx="4911997" cy="2761992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39552" y="1565501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36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600" b="0" dirty="0">
                <a:solidFill>
                  <a:srgbClr val="002060"/>
                </a:solidFill>
                <a:latin typeface="Franklin Gothic Medium Cond" pitchFamily="34" charset="0"/>
              </a:rPr>
              <a:t>Καλή πηγή </a:t>
            </a:r>
            <a:r>
              <a:rPr lang="el-GR" sz="2600" b="0" dirty="0" err="1">
                <a:solidFill>
                  <a:srgbClr val="002060"/>
                </a:solidFill>
                <a:latin typeface="Franklin Gothic Medium Cond" pitchFamily="34" charset="0"/>
              </a:rPr>
              <a:t>φαινολικών</a:t>
            </a:r>
            <a:r>
              <a:rPr lang="el-GR" sz="2600" b="0" dirty="0">
                <a:solidFill>
                  <a:srgbClr val="002060"/>
                </a:solidFill>
                <a:latin typeface="Franklin Gothic Medium Cond" pitchFamily="34" charset="0"/>
              </a:rPr>
              <a:t>  (κυρίως </a:t>
            </a:r>
            <a:r>
              <a:rPr lang="el-GR" sz="2600" dirty="0" err="1">
                <a:solidFill>
                  <a:srgbClr val="FF0000"/>
                </a:solidFill>
                <a:latin typeface="Franklin Gothic Medium Cond" pitchFamily="34" charset="0"/>
              </a:rPr>
              <a:t>υδροξυκιναμμωμικά</a:t>
            </a:r>
            <a:r>
              <a:rPr lang="el-GR" sz="2600" dirty="0">
                <a:latin typeface="Franklin Gothic Medium Cond" pitchFamily="34" charset="0"/>
              </a:rPr>
              <a:t> 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&amp; </a:t>
            </a:r>
            <a:r>
              <a:rPr lang="el-GR" sz="2600" dirty="0" err="1">
                <a:solidFill>
                  <a:srgbClr val="FF0000"/>
                </a:solidFill>
                <a:latin typeface="Franklin Gothic Medium Cond" pitchFamily="34" charset="0"/>
              </a:rPr>
              <a:t>υδροξυβενζοϊκά</a:t>
            </a:r>
            <a:r>
              <a:rPr lang="el-GR" sz="2600" dirty="0">
                <a:latin typeface="Franklin Gothic Medium Cond" pitchFamily="34" charset="0"/>
              </a:rPr>
              <a:t> </a:t>
            </a:r>
            <a: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  <a:t>οξέα </a:t>
            </a:r>
            <a:br>
              <a:rPr lang="el-GR" sz="2600" dirty="0">
                <a:solidFill>
                  <a:srgbClr val="002060"/>
                </a:solidFill>
                <a:latin typeface="Franklin Gothic Medium Cond" pitchFamily="34" charset="0"/>
              </a:rPr>
            </a:br>
            <a:r>
              <a:rPr lang="el-GR" sz="2600" b="0" dirty="0">
                <a:solidFill>
                  <a:srgbClr val="002060"/>
                </a:solidFill>
                <a:latin typeface="Franklin Gothic Medium Cond" pitchFamily="34" charset="0"/>
              </a:rPr>
              <a:t>(</a:t>
            </a:r>
            <a:r>
              <a:rPr lang="en-US" sz="2600" b="0" dirty="0">
                <a:solidFill>
                  <a:srgbClr val="FF0000"/>
                </a:solidFill>
                <a:latin typeface="Franklin Gothic Medium Cond" pitchFamily="34" charset="0"/>
              </a:rPr>
              <a:t>25–125 mg/100 g</a:t>
            </a:r>
            <a:r>
              <a:rPr lang="en-US" sz="2600" b="0" dirty="0">
                <a:solidFill>
                  <a:srgbClr val="002060"/>
                </a:solidFill>
                <a:latin typeface="Franklin Gothic Medium Cond" pitchFamily="34" charset="0"/>
              </a:rPr>
              <a:t>)</a:t>
            </a:r>
            <a:endParaRPr lang="el-GR" sz="2600" b="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177800" indent="-177800" algn="l">
              <a:spcAft>
                <a:spcPts val="36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600" b="0" dirty="0" err="1">
                <a:solidFill>
                  <a:srgbClr val="002060"/>
                </a:solidFill>
                <a:latin typeface="Franklin Gothic Medium Cond" pitchFamily="34" charset="0"/>
              </a:rPr>
              <a:t>Αντιμεταλλαξιογόνες</a:t>
            </a:r>
            <a:r>
              <a:rPr lang="el-GR" sz="2600" b="0" dirty="0">
                <a:solidFill>
                  <a:srgbClr val="002060"/>
                </a:solidFill>
                <a:latin typeface="Franklin Gothic Medium Cond" pitchFamily="34" charset="0"/>
              </a:rPr>
              <a:t>, αντικαρκινικές, </a:t>
            </a:r>
            <a:r>
              <a:rPr lang="el-GR" sz="2600" b="0" dirty="0" err="1">
                <a:solidFill>
                  <a:srgbClr val="002060"/>
                </a:solidFill>
                <a:latin typeface="Franklin Gothic Medium Cond" pitchFamily="34" charset="0"/>
              </a:rPr>
              <a:t>αντιγλυκαιμικές</a:t>
            </a:r>
            <a:r>
              <a:rPr lang="el-GR" sz="2600" b="0" dirty="0">
                <a:solidFill>
                  <a:srgbClr val="002060"/>
                </a:solidFill>
                <a:latin typeface="Franklin Gothic Medium Cond" pitchFamily="34" charset="0"/>
              </a:rPr>
              <a:t>, </a:t>
            </a:r>
            <a:r>
              <a:rPr lang="el-GR" sz="2600" b="0" dirty="0" err="1">
                <a:solidFill>
                  <a:srgbClr val="002060"/>
                </a:solidFill>
                <a:latin typeface="Franklin Gothic Medium Cond" pitchFamily="34" charset="0"/>
              </a:rPr>
              <a:t>αντιχοληστερινικές</a:t>
            </a:r>
            <a:r>
              <a:rPr lang="el-GR" sz="2600" b="0" dirty="0">
                <a:solidFill>
                  <a:srgbClr val="002060"/>
                </a:solidFill>
                <a:latin typeface="Franklin Gothic Medium Cond" pitchFamily="34" charset="0"/>
              </a:rPr>
              <a:t>  &amp; </a:t>
            </a:r>
            <a:r>
              <a:rPr lang="el-GR" sz="2600" b="0" dirty="0" err="1">
                <a:solidFill>
                  <a:srgbClr val="002060"/>
                </a:solidFill>
                <a:latin typeface="Franklin Gothic Medium Cond" pitchFamily="34" charset="0"/>
              </a:rPr>
              <a:t>αντιμικροβιακές</a:t>
            </a:r>
            <a:r>
              <a:rPr lang="el-GR" sz="2600" b="0" dirty="0">
                <a:solidFill>
                  <a:srgbClr val="002060"/>
                </a:solidFill>
                <a:latin typeface="Franklin Gothic Medium Cond" pitchFamily="34" charset="0"/>
              </a:rPr>
              <a:t> ιδιότητες</a:t>
            </a:r>
          </a:p>
          <a:p>
            <a:pPr marL="177800" indent="-177800" algn="l">
              <a:spcAft>
                <a:spcPts val="36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600" b="0" dirty="0">
                <a:solidFill>
                  <a:srgbClr val="002060"/>
                </a:solidFill>
                <a:latin typeface="Franklin Gothic Medium Cond" pitchFamily="34" charset="0"/>
              </a:rPr>
              <a:t>Προσθήκη στα τρόφιμα για πρόληψη οξείδωσης λιπαρών υλών</a:t>
            </a:r>
          </a:p>
        </p:txBody>
      </p:sp>
      <p:sp>
        <p:nvSpPr>
          <p:cNvPr id="21" name="20 - TextBox"/>
          <p:cNvSpPr txBox="1"/>
          <p:nvPr/>
        </p:nvSpPr>
        <p:spPr>
          <a:xfrm>
            <a:off x="431540" y="566681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Αντιοξειδωτικά συστατικά στα τρόφιμα –  απόβλητα πατάτας</a:t>
            </a:r>
          </a:p>
        </p:txBody>
      </p:sp>
    </p:spTree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22300" y="1304764"/>
            <a:ext cx="4345744" cy="470898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Webdings" pitchFamily="18" charset="2"/>
              <a:buNone/>
              <a:defRPr/>
            </a:pPr>
            <a:endParaRPr lang="en-GB" sz="25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l">
              <a:buFont typeface="Webdings" pitchFamily="18" charset="2"/>
              <a:buChar char="G"/>
              <a:defRPr/>
            </a:pPr>
            <a:r>
              <a:rPr lang="en-GB" sz="25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n-GB" sz="2500" u="sng" dirty="0">
                <a:solidFill>
                  <a:srgbClr val="002060"/>
                </a:solidFill>
                <a:latin typeface="Franklin Gothic Medium Cond" pitchFamily="34" charset="0"/>
              </a:rPr>
              <a:t>METCHNIKOFF</a:t>
            </a:r>
            <a:r>
              <a:rPr lang="el-GR" sz="2500" u="sng" dirty="0">
                <a:solidFill>
                  <a:srgbClr val="002060"/>
                </a:solidFill>
                <a:latin typeface="Franklin Gothic Medium Cond" pitchFamily="34" charset="0"/>
              </a:rPr>
              <a:t> (1908)</a:t>
            </a:r>
          </a:p>
          <a:p>
            <a:pPr algn="l">
              <a:buFont typeface="Webdings" pitchFamily="18" charset="2"/>
              <a:buNone/>
              <a:defRPr/>
            </a:pPr>
            <a:endParaRPr lang="el-GR" sz="25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l">
              <a:buFont typeface="Webdings" pitchFamily="18" charset="2"/>
              <a:buNone/>
              <a:defRPr/>
            </a:pP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Διατύπωση της θεωρίας:</a:t>
            </a:r>
          </a:p>
          <a:p>
            <a:pPr algn="l">
              <a:buFont typeface="Webdings" pitchFamily="18" charset="2"/>
              <a:buNone/>
              <a:defRPr/>
            </a:pPr>
            <a:endParaRPr lang="el-GR" sz="25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>
              <a:buFont typeface="Webdings" pitchFamily="18" charset="2"/>
              <a:buNone/>
              <a:defRPr/>
            </a:pP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«</a:t>
            </a:r>
            <a:r>
              <a:rPr lang="el-GR" sz="2500" dirty="0">
                <a:solidFill>
                  <a:srgbClr val="FF0000"/>
                </a:solidFill>
                <a:latin typeface="Franklin Gothic Medium Cond" pitchFamily="34" charset="0"/>
              </a:rPr>
              <a:t>μακροβιότητα δίχως γήρανση</a:t>
            </a: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» </a:t>
            </a:r>
          </a:p>
          <a:p>
            <a:pPr>
              <a:buFont typeface="Webdings" pitchFamily="18" charset="2"/>
              <a:buNone/>
              <a:defRPr/>
            </a:pP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«</a:t>
            </a:r>
            <a:r>
              <a:rPr lang="en-GB" sz="2500" i="1" dirty="0">
                <a:solidFill>
                  <a:srgbClr val="002060"/>
                </a:solidFill>
                <a:latin typeface="Franklin Gothic Medium Cond" pitchFamily="34" charset="0"/>
              </a:rPr>
              <a:t>longevity-without-aging</a:t>
            </a:r>
            <a:r>
              <a:rPr lang="el-GR" sz="2500" i="1" dirty="0">
                <a:solidFill>
                  <a:srgbClr val="002060"/>
                </a:solidFill>
                <a:latin typeface="Franklin Gothic Medium Cond" pitchFamily="34" charset="0"/>
              </a:rPr>
              <a:t>»</a:t>
            </a:r>
            <a:endParaRPr lang="en-US" sz="25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>
              <a:buFont typeface="Webdings" pitchFamily="18" charset="2"/>
              <a:buNone/>
              <a:defRPr/>
            </a:pPr>
            <a:endParaRPr lang="en-US" sz="25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l">
              <a:buFont typeface="Webdings" pitchFamily="18" charset="2"/>
              <a:buNone/>
              <a:defRPr/>
            </a:pP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Απόδοση</a:t>
            </a:r>
            <a:r>
              <a:rPr lang="en-US" sz="2500" dirty="0">
                <a:solidFill>
                  <a:srgbClr val="002060"/>
                </a:solidFill>
                <a:latin typeface="Franklin Gothic Medium Cond" pitchFamily="34" charset="0"/>
              </a:rPr>
              <a:t>:</a:t>
            </a:r>
            <a:endParaRPr lang="el-GR" sz="25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l">
              <a:buFont typeface="Webdings" pitchFamily="18" charset="2"/>
              <a:buNone/>
              <a:defRPr/>
            </a:pP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Ανταγωνισμός προβιοτικών με τοξικά-παθογόνα βακτήρια του Γαστρεντερικού Συστήματος (ΓΕΣ))</a:t>
            </a:r>
            <a:endParaRPr lang="en-GB" sz="250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67544" y="817548"/>
            <a:ext cx="4212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Προβιοτικά τρόφιμα</a:t>
            </a:r>
          </a:p>
        </p:txBody>
      </p:sp>
      <p:pic>
        <p:nvPicPr>
          <p:cNvPr id="8" name="Picture 16" descr="probiot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988" y="1160748"/>
            <a:ext cx="440372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31540" y="692696"/>
            <a:ext cx="4212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Προβιοτικά τρόφιμα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5556" y="1520788"/>
            <a:ext cx="3852428" cy="393954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Η λέξη «προβιοτικά» είναι ελληνική:</a:t>
            </a:r>
          </a:p>
          <a:p>
            <a:pPr>
              <a:defRPr/>
            </a:pP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«</a:t>
            </a:r>
            <a:r>
              <a:rPr lang="el-GR" sz="2500" dirty="0">
                <a:solidFill>
                  <a:srgbClr val="FF3300"/>
                </a:solidFill>
                <a:latin typeface="Franklin Gothic Medium Cond" pitchFamily="34" charset="0"/>
              </a:rPr>
              <a:t>για τη ζωή</a:t>
            </a:r>
            <a:r>
              <a:rPr lang="el-GR" sz="2500" dirty="0">
                <a:solidFill>
                  <a:srgbClr val="002060"/>
                </a:solidFill>
                <a:latin typeface="Franklin Gothic Medium Cond" pitchFamily="34" charset="0"/>
              </a:rPr>
              <a:t>»</a:t>
            </a:r>
          </a:p>
          <a:p>
            <a:pPr>
              <a:defRPr/>
            </a:pPr>
            <a:endParaRPr lang="en-GB" sz="25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>
              <a:defRPr/>
            </a:pPr>
            <a:r>
              <a:rPr lang="en-GB" sz="2500" u="sng" dirty="0">
                <a:solidFill>
                  <a:srgbClr val="002060"/>
                </a:solidFill>
                <a:latin typeface="Franklin Gothic Medium Cond" pitchFamily="34" charset="0"/>
              </a:rPr>
              <a:t>R. Fuller (1989)</a:t>
            </a:r>
            <a:r>
              <a:rPr lang="el-GR" sz="2500" u="sng" dirty="0">
                <a:solidFill>
                  <a:srgbClr val="002060"/>
                </a:solidFill>
                <a:latin typeface="Franklin Gothic Medium Cond" pitchFamily="34" charset="0"/>
              </a:rPr>
              <a:t>:</a:t>
            </a:r>
            <a:endParaRPr lang="en-GB" sz="2500" u="sng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>
              <a:defRPr/>
            </a:pPr>
            <a:endParaRPr lang="en-GB" sz="2500" b="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>
              <a:defRPr/>
            </a:pPr>
            <a:r>
              <a:rPr lang="el-GR" sz="2500" b="0" i="1" dirty="0">
                <a:solidFill>
                  <a:srgbClr val="002060"/>
                </a:solidFill>
                <a:latin typeface="Franklin Gothic Medium Cond" pitchFamily="34" charset="0"/>
              </a:rPr>
              <a:t>Ζωντανό μικροβιακό παρασκεύασμα που επηρεάζει τον καταναλωτή βελτιώνοντας την μικροβιακή χλωρίδα του ΓΕΣ</a:t>
            </a:r>
            <a:endParaRPr lang="en-GB" sz="2500" b="0" i="1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4644008" y="836712"/>
            <a:ext cx="4103948" cy="5319972"/>
          </a:xfrm>
          <a:prstGeom prst="accentCallout2">
            <a:avLst>
              <a:gd name="adj1" fmla="val 48557"/>
              <a:gd name="adj2" fmla="val -2061"/>
              <a:gd name="adj3" fmla="val 48886"/>
              <a:gd name="adj4" fmla="val -10887"/>
              <a:gd name="adj5" fmla="val 57619"/>
              <a:gd name="adj6" fmla="val -26818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2400"/>
              </a:spcAft>
              <a:buClr>
                <a:srgbClr val="FF3300"/>
              </a:buClr>
            </a:pPr>
            <a:r>
              <a:rPr lang="el-GR" sz="20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Η κατανάλωση προϊόντων ζύμωσης του γάλακτος (γιαούρτι, ξινόγαλο, κεφίρ) που περιέχουν ζωντανά βακτήρια (</a:t>
            </a:r>
            <a:r>
              <a:rPr lang="en-GB" sz="2000" i="1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Lactobacilli </a:t>
            </a:r>
            <a:r>
              <a:rPr lang="el-GR" sz="2000" i="1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&amp; </a:t>
            </a:r>
            <a:r>
              <a:rPr lang="en-GB" sz="2000" i="1" dirty="0" err="1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Bifidobacteria</a:t>
            </a:r>
            <a:r>
              <a:rPr lang="el-GR" sz="20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) μπορεί να θεραπεύσει ή να μειώσει τον κίνδυνο:</a:t>
            </a:r>
          </a:p>
          <a:p>
            <a:pPr marL="268288" indent="-268288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2060"/>
                </a:solidFill>
                <a:latin typeface="Franklin Gothic Medium Cond" pitchFamily="34" charset="0"/>
              </a:rPr>
              <a:t>ΕΛΚΟΥΣ (</a:t>
            </a:r>
            <a:r>
              <a:rPr lang="en-US" sz="2000" i="1" dirty="0">
                <a:solidFill>
                  <a:srgbClr val="002060"/>
                </a:solidFill>
                <a:latin typeface="Franklin Gothic Medium Cond" pitchFamily="34" charset="0"/>
              </a:rPr>
              <a:t>Helicobacter pylori</a:t>
            </a:r>
            <a:r>
              <a:rPr lang="el-GR" sz="2000" i="1" dirty="0">
                <a:solidFill>
                  <a:srgbClr val="002060"/>
                </a:solidFill>
                <a:latin typeface="Franklin Gothic Medium Cond" pitchFamily="34" charset="0"/>
              </a:rPr>
              <a:t>)</a:t>
            </a:r>
            <a:endParaRPr lang="el-GR" sz="20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68288" indent="-268288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2060"/>
                </a:solidFill>
                <a:latin typeface="Franklin Gothic Medium Cond" pitchFamily="34" charset="0"/>
              </a:rPr>
              <a:t> ΔΙΑΡΡΟΙΑΣ (</a:t>
            </a:r>
            <a:r>
              <a:rPr lang="en-GB" sz="2000" i="1" dirty="0">
                <a:solidFill>
                  <a:srgbClr val="002060"/>
                </a:solidFill>
                <a:latin typeface="Franklin Gothic Medium Cond" pitchFamily="34" charset="0"/>
              </a:rPr>
              <a:t>S. </a:t>
            </a:r>
            <a:r>
              <a:rPr lang="en-GB" sz="2000" i="1" dirty="0" err="1">
                <a:solidFill>
                  <a:srgbClr val="002060"/>
                </a:solidFill>
                <a:latin typeface="Franklin Gothic Medium Cond" pitchFamily="34" charset="0"/>
              </a:rPr>
              <a:t>dysenteriae</a:t>
            </a:r>
            <a:r>
              <a:rPr lang="en-GB" sz="2000" dirty="0">
                <a:solidFill>
                  <a:srgbClr val="002060"/>
                </a:solidFill>
                <a:latin typeface="Franklin Gothic Medium Cond" pitchFamily="34" charset="0"/>
              </a:rPr>
              <a:t>, </a:t>
            </a:r>
            <a:r>
              <a:rPr lang="en-GB" sz="2000" i="1" dirty="0">
                <a:solidFill>
                  <a:srgbClr val="002060"/>
                </a:solidFill>
                <a:latin typeface="Franklin Gothic Medium Cond" pitchFamily="34" charset="0"/>
              </a:rPr>
              <a:t>S. </a:t>
            </a:r>
            <a:r>
              <a:rPr lang="en-GB" sz="2000" i="1" dirty="0" err="1">
                <a:solidFill>
                  <a:srgbClr val="002060"/>
                </a:solidFill>
                <a:latin typeface="Franklin Gothic Medium Cond" pitchFamily="34" charset="0"/>
              </a:rPr>
              <a:t>typhosa</a:t>
            </a:r>
            <a:r>
              <a:rPr lang="en-US" sz="2000" i="1" dirty="0">
                <a:solidFill>
                  <a:srgbClr val="002060"/>
                </a:solidFill>
                <a:latin typeface="Franklin Gothic Medium Cond" pitchFamily="34" charset="0"/>
              </a:rPr>
              <a:t>,</a:t>
            </a:r>
            <a:r>
              <a:rPr lang="en-GB" sz="20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n-GB" sz="2000" i="1" dirty="0">
                <a:solidFill>
                  <a:srgbClr val="002060"/>
                </a:solidFill>
                <a:latin typeface="Franklin Gothic Medium Cond" pitchFamily="34" charset="0"/>
              </a:rPr>
              <a:t>S. </a:t>
            </a:r>
            <a:r>
              <a:rPr lang="en-GB" sz="2000" i="1" dirty="0" err="1">
                <a:solidFill>
                  <a:srgbClr val="002060"/>
                </a:solidFill>
                <a:latin typeface="Franklin Gothic Medium Cond" pitchFamily="34" charset="0"/>
              </a:rPr>
              <a:t>enteritidis</a:t>
            </a:r>
            <a:r>
              <a:rPr lang="en-GB" sz="2000" dirty="0">
                <a:solidFill>
                  <a:srgbClr val="002060"/>
                </a:solidFill>
                <a:latin typeface="Franklin Gothic Medium Cond" pitchFamily="34" charset="0"/>
              </a:rPr>
              <a:t> &amp; </a:t>
            </a:r>
            <a:r>
              <a:rPr lang="en-GB" sz="2000" i="1" dirty="0">
                <a:solidFill>
                  <a:srgbClr val="002060"/>
                </a:solidFill>
                <a:latin typeface="Franklin Gothic Medium Cond" pitchFamily="34" charset="0"/>
              </a:rPr>
              <a:t>E. </a:t>
            </a:r>
            <a:r>
              <a:rPr lang="en-US" sz="2000" i="1" dirty="0">
                <a:solidFill>
                  <a:srgbClr val="002060"/>
                </a:solidFill>
                <a:latin typeface="Franklin Gothic Medium Cond" pitchFamily="34" charset="0"/>
              </a:rPr>
              <a:t>c</a:t>
            </a:r>
            <a:r>
              <a:rPr lang="en-GB" sz="2000" i="1" dirty="0" err="1">
                <a:solidFill>
                  <a:srgbClr val="002060"/>
                </a:solidFill>
                <a:latin typeface="Franklin Gothic Medium Cond" pitchFamily="34" charset="0"/>
              </a:rPr>
              <a:t>oli</a:t>
            </a:r>
            <a:r>
              <a:rPr lang="el-GR" sz="2000" dirty="0">
                <a:solidFill>
                  <a:srgbClr val="002060"/>
                </a:solidFill>
                <a:latin typeface="Franklin Gothic Medium Cond" pitchFamily="34" charset="0"/>
              </a:rPr>
              <a:t>)</a:t>
            </a:r>
            <a:r>
              <a:rPr lang="en-GB" sz="20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endParaRPr lang="el-GR" sz="20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68288" indent="-268288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2060"/>
                </a:solidFill>
                <a:latin typeface="Franklin Gothic Medium Cond" pitchFamily="34" charset="0"/>
              </a:rPr>
              <a:t> ΤΡΟΦΙΚΗΣ </a:t>
            </a:r>
            <a:r>
              <a:rPr lang="el-GR" sz="2000" dirty="0" err="1">
                <a:solidFill>
                  <a:srgbClr val="002060"/>
                </a:solidFill>
                <a:latin typeface="Franklin Gothic Medium Cond" pitchFamily="34" charset="0"/>
              </a:rPr>
              <a:t>ΑΛΕΡΓΙΑΣ</a:t>
            </a:r>
            <a:endParaRPr lang="el-GR" sz="20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68288" indent="-268288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2060"/>
                </a:solidFill>
                <a:latin typeface="Franklin Gothic Medium Cond" pitchFamily="34" charset="0"/>
              </a:rPr>
              <a:t> ΔΥΣΑΝΕΞΙΑΣ ΣΤΗ ΛΑΚΤΟΖΗ</a:t>
            </a:r>
          </a:p>
          <a:p>
            <a:pPr marL="268288" indent="-268288">
              <a:spcAft>
                <a:spcPts val="2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2060"/>
                </a:solidFill>
                <a:latin typeface="Franklin Gothic Medium Cond" pitchFamily="34" charset="0"/>
              </a:rPr>
              <a:t> ΚΑΡΚΙΝΟΥ</a:t>
            </a:r>
            <a:endParaRPr lang="el-GR" sz="2000" dirty="0">
              <a:solidFill>
                <a:srgbClr val="002060"/>
              </a:solidFill>
              <a:latin typeface="Franklin Gothic Medium Cond" pitchFamily="34" charset="0"/>
              <a:cs typeface="Calibri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</a:t>
            </a:r>
            <a:endParaRPr lang="el-GR" b="1" i="1" dirty="0">
              <a:solidFill>
                <a:srgbClr val="74B230"/>
              </a:solidFill>
              <a:latin typeface="+mj-lt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31540" y="72870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Λειτουργικά τρόφιμα – άλλοι όροι</a:t>
            </a: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74980"/>
              </p:ext>
            </p:extLst>
          </p:nvPr>
        </p:nvGraphicFramePr>
        <p:xfrm>
          <a:off x="647564" y="1508760"/>
          <a:ext cx="8208912" cy="1920240"/>
        </p:xfrm>
        <a:graphic>
          <a:graphicData uri="http://schemas.openxmlformats.org/drawingml/2006/table">
            <a:tbl>
              <a:tblPr/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Τρόφιμα για συγκεκριμένη </a:t>
                      </a:r>
                      <a:br>
                        <a:rPr lang="el-GR" sz="20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</a:br>
                      <a:r>
                        <a:rPr lang="el-GR" sz="20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χρήση υγείας </a:t>
                      </a:r>
                      <a:br>
                        <a:rPr lang="el-GR" sz="20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</a:br>
                      <a:r>
                        <a:rPr lang="el-GR" sz="20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(</a:t>
                      </a:r>
                      <a:r>
                        <a:rPr lang="el-GR" sz="2000" b="1" i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F</a:t>
                      </a:r>
                      <a:r>
                        <a:rPr lang="en-US" sz="2000" b="1" i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or Specified </a:t>
                      </a:r>
                      <a:br>
                        <a:rPr lang="el-GR" sz="2000" b="1" i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</a:br>
                      <a:r>
                        <a:rPr lang="en-US" sz="2000" b="1" i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Food Health Use</a:t>
                      </a:r>
                      <a:r>
                        <a:rPr lang="el-GR" sz="20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Ιαπωνικός</a:t>
                      </a:r>
                      <a:r>
                        <a:rPr lang="el-GR" sz="2000" b="0" i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 όρος για τρόφιμα που α</a:t>
                      </a:r>
                      <a:r>
                        <a:rPr lang="el-GR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ναμένεται να έχουν ορισμένα οφέλη υγείας &amp; τους έχει χορηγηθεί άδεια επισήμανσης υποστηρίζοντας ότι ένα άτομο που καταναλώνει αυτό το τρόφιμο για μια συγκεκριμένη χρήση υγείας μπορεί να αναμένει βελτίωση της υγείας του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647564" y="3849020"/>
          <a:ext cx="8208912" cy="840120"/>
        </p:xfrm>
        <a:graphic>
          <a:graphicData uri="http://schemas.openxmlformats.org/drawingml/2006/table">
            <a:tbl>
              <a:tblPr/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Nutraceuticals</a:t>
                      </a:r>
                      <a:endParaRPr lang="el-GR" sz="2000" b="1" dirty="0">
                        <a:solidFill>
                          <a:srgbClr val="FF66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Ειδικά λειτουργικά τρόφιμα από τα οποία αναμένεται βελτίωση υγείας, πρόληψη ή θεραπεία ασθένειας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76539"/>
              </p:ext>
            </p:extLst>
          </p:nvPr>
        </p:nvGraphicFramePr>
        <p:xfrm>
          <a:off x="647564" y="5142696"/>
          <a:ext cx="8208912" cy="1005840"/>
        </p:xfrm>
        <a:graphic>
          <a:graphicData uri="http://schemas.openxmlformats.org/drawingml/2006/table">
            <a:tbl>
              <a:tblPr/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i="0" u="none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Τρόφιμα του</a:t>
                      </a:r>
                      <a:r>
                        <a:rPr lang="el-GR" sz="2000" b="1" i="0" u="none" baseline="0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  <a:br>
                        <a:rPr lang="el-GR" sz="2000" b="1" i="0" u="none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</a:br>
                      <a:r>
                        <a:rPr lang="el-GR" sz="2000" b="1" i="0" u="none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παχέος εντέρου (</a:t>
                      </a:r>
                      <a:r>
                        <a:rPr lang="el-GR" sz="2000" b="1" i="0" u="none" dirty="0" err="1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πριβιοτικά</a:t>
                      </a:r>
                      <a:r>
                        <a:rPr lang="el-GR" sz="2000" b="1" i="0" u="none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)</a:t>
                      </a:r>
                      <a:endParaRPr lang="el-GR" sz="2000" b="1" dirty="0">
                        <a:solidFill>
                          <a:srgbClr val="FF66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i="1" u="none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Τρόφιμα που δεν </a:t>
                      </a:r>
                      <a:r>
                        <a:rPr lang="el-GR" sz="2000" b="0" i="1" u="none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πέπτονται</a:t>
                      </a:r>
                      <a:r>
                        <a:rPr lang="el-GR" sz="2000" b="0" i="1" u="none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 &amp; φθάνουν ως το παχύ έντερο, παρέχοντας θρεπτικές ουσίες στην εντερική </a:t>
                      </a:r>
                      <a:r>
                        <a:rPr lang="el-GR" sz="2000" b="0" i="1" u="none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μικροχλωρίδα</a:t>
                      </a:r>
                      <a:r>
                        <a:rPr lang="en-US" sz="2000" b="0" i="1" u="none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2000" b="0" i="1" u="none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 (π.χ. φυτικές ίνες – </a:t>
                      </a:r>
                      <a:r>
                        <a:rPr lang="el-GR" sz="2000" b="0" i="1" u="none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πριβιοτικά</a:t>
                      </a:r>
                      <a:r>
                        <a:rPr lang="el-GR" sz="2000" b="0" i="1" u="none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)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31540" y="692696"/>
            <a:ext cx="4212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Προβιοτικά τρόφιμα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76056" y="1022299"/>
            <a:ext cx="3852428" cy="550304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5000"/>
              </a:lnSpc>
              <a:spcBef>
                <a:spcPct val="90000"/>
              </a:spcBef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Σταθερή χορήγηση προβιοτικών :</a:t>
            </a:r>
          </a:p>
          <a:p>
            <a:pPr marL="268288" indent="-268288" algn="l">
              <a:lnSpc>
                <a:spcPct val="85000"/>
              </a:lnSpc>
              <a:spcBef>
                <a:spcPct val="9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Αποίκηση περισσότερων σημείων του ΓΕΣ</a:t>
            </a:r>
            <a:endParaRPr lang="en-US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268288" indent="-268288" algn="l">
              <a:lnSpc>
                <a:spcPct val="85000"/>
              </a:lnSpc>
              <a:spcBef>
                <a:spcPct val="9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Παραγωγή μεταβολιτών που απορροφώνται από το επιθήλιο</a:t>
            </a: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</a:p>
          <a:p>
            <a:pPr marL="268288" indent="-268288" algn="l">
              <a:lnSpc>
                <a:spcPct val="85000"/>
              </a:lnSpc>
              <a:spcBef>
                <a:spcPct val="9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Πρόκληση αλλαγών στην φυσιολογία του επιθηλίου από την επαφή με τα 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βακτηριακά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κύτταρα</a:t>
            </a:r>
          </a:p>
          <a:p>
            <a:pPr marL="268288" indent="-268288" algn="l">
              <a:lnSpc>
                <a:spcPct val="85000"/>
              </a:lnSpc>
              <a:spcBef>
                <a:spcPct val="9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Παραγωγή 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αντιμικροβιακών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ενώσεων – ανταγωνισμός με παθογόνα</a:t>
            </a:r>
            <a:endParaRPr lang="en-GB" sz="240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468758" y="1612355"/>
            <a:ext cx="4530725" cy="4378325"/>
            <a:chOff x="187" y="1447"/>
            <a:chExt cx="2854" cy="2758"/>
          </a:xfrm>
        </p:grpSpPr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187" y="1447"/>
            <a:ext cx="2854" cy="2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3147333" imgH="2651990" progId="">
                    <p:embed/>
                  </p:oleObj>
                </mc:Choice>
                <mc:Fallback>
                  <p:oleObj name="Photo Editor Photo" r:id="rId3" imgW="3147333" imgH="2651990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" y="1447"/>
                          <a:ext cx="2854" cy="2366"/>
                        </a:xfrm>
                        <a:prstGeom prst="rect">
                          <a:avLst/>
                        </a:prstGeom>
                        <a:noFill/>
                        <a:ln w="38100" cmpd="dbl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54" y="3801"/>
              <a:ext cx="2722" cy="404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1800" dirty="0">
                  <a:solidFill>
                    <a:srgbClr val="002060"/>
                  </a:solidFill>
                  <a:latin typeface="Franklin Gothic Medium Cond" pitchFamily="34" charset="0"/>
                </a:rPr>
                <a:t>Προβιοτικά βακτήρια</a:t>
              </a:r>
              <a:r>
                <a:rPr lang="en-GB" sz="1800" dirty="0">
                  <a:solidFill>
                    <a:srgbClr val="002060"/>
                  </a:solidFill>
                  <a:latin typeface="Franklin Gothic Medium Cond" pitchFamily="34" charset="0"/>
                </a:rPr>
                <a:t>: </a:t>
              </a:r>
              <a:r>
                <a:rPr lang="el-GR" sz="1800" dirty="0">
                  <a:solidFill>
                    <a:srgbClr val="002060"/>
                  </a:solidFill>
                  <a:latin typeface="Franklin Gothic Medium Cond" pitchFamily="34" charset="0"/>
                </a:rPr>
                <a:t>πιθανές αλληλεπιδράσεις με το επιθήλιο του εντέρου</a:t>
              </a:r>
              <a:endParaRPr lang="en-GB" sz="1800" dirty="0">
                <a:solidFill>
                  <a:srgbClr val="002060"/>
                </a:solidFill>
                <a:latin typeface="Franklin Gothic Medium Cond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744" y="2136"/>
              <a:ext cx="1096" cy="39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5000"/>
                </a:lnSpc>
                <a:defRPr/>
              </a:pPr>
              <a:r>
                <a:rPr lang="el-GR" dirty="0">
                  <a:solidFill>
                    <a:srgbClr val="002060"/>
                  </a:solidFill>
                  <a:latin typeface="Franklin Gothic Medium Cond" pitchFamily="34" charset="0"/>
                </a:rPr>
                <a:t>Απορρόφηση </a:t>
              </a:r>
            </a:p>
            <a:p>
              <a:pPr algn="l">
                <a:lnSpc>
                  <a:spcPct val="95000"/>
                </a:lnSpc>
                <a:defRPr/>
              </a:pPr>
              <a:r>
                <a:rPr lang="el-GR" dirty="0">
                  <a:solidFill>
                    <a:srgbClr val="002060"/>
                  </a:solidFill>
                  <a:latin typeface="Franklin Gothic Medium Cond" pitchFamily="34" charset="0"/>
                </a:rPr>
                <a:t>μεταβολιτών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688" y="2600"/>
              <a:ext cx="1311" cy="55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95000"/>
                </a:lnSpc>
                <a:defRPr/>
              </a:pPr>
              <a:r>
                <a:rPr lang="el-GR" dirty="0">
                  <a:solidFill>
                    <a:srgbClr val="002060"/>
                  </a:solidFill>
                  <a:latin typeface="Franklin Gothic Medium Cond" pitchFamily="34" charset="0"/>
                </a:rPr>
                <a:t>Απευθείας επαφή &amp; αλληλεπίδραση με τα κύτταρα του επιθηλίου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744" y="3226"/>
              <a:ext cx="1256" cy="22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5000"/>
                </a:lnSpc>
                <a:defRPr/>
              </a:pPr>
              <a:r>
                <a:rPr lang="el-GR" dirty="0">
                  <a:solidFill>
                    <a:srgbClr val="FF6600"/>
                  </a:solidFill>
                  <a:latin typeface="Franklin Gothic Medium Cond" pitchFamily="34" charset="0"/>
                </a:rPr>
                <a:t>Επιθήλιο του εντέρου</a:t>
              </a:r>
            </a:p>
          </p:txBody>
        </p: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>
              <a:off x="376" y="2840"/>
              <a:ext cx="904" cy="84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rgbClr val="333333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solidFill>
                  <a:srgbClr val="002060"/>
                </a:solidFill>
                <a:latin typeface="Franklin Gothic Medium Cond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47" y="2928"/>
              <a:ext cx="996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10000"/>
                </a:spcBef>
                <a:defRPr/>
              </a:pPr>
              <a:r>
                <a:rPr lang="el-GR" dirty="0">
                  <a:solidFill>
                    <a:srgbClr val="002060"/>
                  </a:solidFill>
                  <a:latin typeface="Franklin Gothic Medium Cond" pitchFamily="34" charset="0"/>
                </a:rPr>
                <a:t>Ρύθμιση ανοσοποιητικών δράσεων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31540" y="692696"/>
            <a:ext cx="4212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Προβιοτικά τρόφιμα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9552" y="1609636"/>
            <a:ext cx="4536504" cy="52322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800" dirty="0">
                <a:solidFill>
                  <a:srgbClr val="FF6600"/>
                </a:solidFill>
                <a:latin typeface="Franklin Gothic Medium Cond" pitchFamily="34" charset="0"/>
              </a:rPr>
              <a:t>ΓΙΑΟΥΡΤΙ</a:t>
            </a:r>
            <a:endParaRPr lang="en-GB" sz="2800" dirty="0">
              <a:solidFill>
                <a:srgbClr val="FF6600"/>
              </a:solidFill>
              <a:latin typeface="Franklin Gothic Medium Cond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1560" y="2384884"/>
            <a:ext cx="4428492" cy="395185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Σήμερα το 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προβιοτικό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γιαούρτι περιέχει κυρίως στελέχη των:</a:t>
            </a:r>
            <a:endParaRPr lang="en-US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361950" indent="-361950" algn="l">
              <a:lnSpc>
                <a:spcPct val="95000"/>
              </a:lnSpc>
              <a:defRPr/>
            </a:pPr>
            <a:endParaRPr lang="en-US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361950" lvl="3" indent="-361950" algn="l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GB" sz="2400" i="1" dirty="0">
                <a:solidFill>
                  <a:srgbClr val="002060"/>
                </a:solidFill>
                <a:latin typeface="Franklin Gothic Medium Cond" pitchFamily="34" charset="0"/>
              </a:rPr>
              <a:t>L</a:t>
            </a:r>
            <a:r>
              <a:rPr lang="en-US" sz="2400" i="1" dirty="0" err="1">
                <a:solidFill>
                  <a:srgbClr val="002060"/>
                </a:solidFill>
                <a:latin typeface="Franklin Gothic Medium Cond" pitchFamily="34" charset="0"/>
              </a:rPr>
              <a:t>actobacillus</a:t>
            </a:r>
            <a:r>
              <a:rPr lang="en-GB" sz="2400" i="1" dirty="0">
                <a:solidFill>
                  <a:srgbClr val="002060"/>
                </a:solidFill>
                <a:latin typeface="Franklin Gothic Medium Cond" pitchFamily="34" charset="0"/>
              </a:rPr>
              <a:t> acidophilus</a:t>
            </a:r>
            <a:endParaRPr lang="en-US" sz="2400" i="1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361950" lvl="3" indent="-361950" algn="l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GB" sz="2400" i="1" dirty="0">
                <a:solidFill>
                  <a:srgbClr val="002060"/>
                </a:solidFill>
                <a:latin typeface="Franklin Gothic Medium Cond" pitchFamily="34" charset="0"/>
              </a:rPr>
              <a:t>B</a:t>
            </a:r>
            <a:r>
              <a:rPr lang="en-US" sz="2400" i="1" dirty="0" err="1">
                <a:solidFill>
                  <a:srgbClr val="002060"/>
                </a:solidFill>
                <a:latin typeface="Franklin Gothic Medium Cond" pitchFamily="34" charset="0"/>
              </a:rPr>
              <a:t>ifidobacterium</a:t>
            </a:r>
            <a:r>
              <a:rPr lang="en-GB" sz="2400" i="1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Franklin Gothic Medium Cond" pitchFamily="34" charset="0"/>
              </a:rPr>
              <a:t>bifidum</a:t>
            </a:r>
            <a:r>
              <a:rPr lang="en-GB" sz="2400" dirty="0">
                <a:solidFill>
                  <a:srgbClr val="002060"/>
                </a:solidFill>
                <a:latin typeface="Franklin Gothic Medium Cond" pitchFamily="34" charset="0"/>
              </a:rPr>
              <a:t>  </a:t>
            </a:r>
          </a:p>
          <a:p>
            <a:pPr marL="361950" indent="-361950" algn="l">
              <a:lnSpc>
                <a:spcPct val="95000"/>
              </a:lnSpc>
              <a:buFont typeface="Wingdings" pitchFamily="2" charset="2"/>
              <a:buChar char="n"/>
              <a:defRPr/>
            </a:pPr>
            <a:endParaRPr lang="el-GR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361950" indent="-361950" algn="l">
              <a:lnSpc>
                <a:spcPct val="95000"/>
              </a:lnSpc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Με συμβατικές καλλιέργειες</a:t>
            </a: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</a:rPr>
              <a:t>:</a:t>
            </a:r>
            <a:r>
              <a:rPr lang="en-GB" sz="24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</a:p>
          <a:p>
            <a:pPr marL="361950" indent="-361950" algn="l">
              <a:lnSpc>
                <a:spcPct val="95000"/>
              </a:lnSpc>
              <a:defRPr/>
            </a:pPr>
            <a:endParaRPr lang="el-GR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361950" lvl="3" indent="-361950" algn="l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GB" sz="2400" i="1" dirty="0">
                <a:solidFill>
                  <a:srgbClr val="002060"/>
                </a:solidFill>
                <a:latin typeface="Franklin Gothic Medium Cond" pitchFamily="34" charset="0"/>
              </a:rPr>
              <a:t>L</a:t>
            </a:r>
            <a:r>
              <a:rPr lang="el-GR" sz="2400" i="1" dirty="0">
                <a:solidFill>
                  <a:srgbClr val="002060"/>
                </a:solidFill>
                <a:latin typeface="Franklin Gothic Medium Cond" pitchFamily="34" charset="0"/>
              </a:rPr>
              <a:t>. </a:t>
            </a:r>
            <a:r>
              <a:rPr lang="en-US" sz="2400" i="1" dirty="0">
                <a:solidFill>
                  <a:srgbClr val="002060"/>
                </a:solidFill>
                <a:latin typeface="Franklin Gothic Medium Cond" pitchFamily="34" charset="0"/>
              </a:rPr>
              <a:t>delbrueckii subs. </a:t>
            </a:r>
            <a:r>
              <a:rPr lang="en-GB" sz="2400" i="1" dirty="0">
                <a:solidFill>
                  <a:srgbClr val="002060"/>
                </a:solidFill>
                <a:latin typeface="Franklin Gothic Medium Cond" pitchFamily="34" charset="0"/>
              </a:rPr>
              <a:t>bulgaricus</a:t>
            </a:r>
            <a:endParaRPr lang="el-GR" sz="2400" i="1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361950" lvl="3" indent="-361950" algn="l"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i="1" dirty="0">
                <a:solidFill>
                  <a:srgbClr val="002060"/>
                </a:solidFill>
                <a:latin typeface="Franklin Gothic Medium Cond" pitchFamily="34" charset="0"/>
              </a:rPr>
              <a:t>S</a:t>
            </a:r>
            <a:r>
              <a:rPr lang="en-GB" sz="2400" i="1" dirty="0" err="1">
                <a:solidFill>
                  <a:srgbClr val="002060"/>
                </a:solidFill>
                <a:latin typeface="Franklin Gothic Medium Cond" pitchFamily="34" charset="0"/>
              </a:rPr>
              <a:t>treptococcus</a:t>
            </a:r>
            <a:r>
              <a:rPr lang="en-GB" sz="2400" i="1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Franklin Gothic Medium Cond" pitchFamily="34" charset="0"/>
              </a:rPr>
              <a:t>thermophilus</a:t>
            </a:r>
            <a:r>
              <a:rPr lang="en-GB" sz="24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>
              <a:lnSpc>
                <a:spcPct val="95000"/>
              </a:lnSpc>
              <a:defRPr/>
            </a:pPr>
            <a:endParaRPr lang="en-US" sz="240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4644008" y="1196752"/>
            <a:ext cx="4140460" cy="5319972"/>
          </a:xfrm>
          <a:prstGeom prst="accentCallout2">
            <a:avLst>
              <a:gd name="adj1" fmla="val 7365"/>
              <a:gd name="adj2" fmla="val -2061"/>
              <a:gd name="adj3" fmla="val 7694"/>
              <a:gd name="adj4" fmla="val -7046"/>
              <a:gd name="adj5" fmla="val 10204"/>
              <a:gd name="adj6" fmla="val -9531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8288" indent="-268288">
              <a:spcAft>
                <a:spcPts val="36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</a:rPr>
              <a:t>A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ριθμός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προβιοτικών βακτηρίων σε ένα προϊόν πρέπει να είναι τουλάχιστον </a:t>
            </a:r>
            <a:r>
              <a:rPr lang="el-GR" sz="2400" dirty="0">
                <a:solidFill>
                  <a:srgbClr val="FF0000"/>
                </a:solidFill>
                <a:latin typeface="Franklin Gothic Medium Cond" pitchFamily="34" charset="0"/>
              </a:rPr>
              <a:t>10</a:t>
            </a:r>
            <a:r>
              <a:rPr lang="el-GR" sz="2400" baseline="30000" dirty="0">
                <a:solidFill>
                  <a:srgbClr val="FF0000"/>
                </a:solidFill>
                <a:latin typeface="Franklin Gothic Medium Cond" pitchFamily="34" charset="0"/>
              </a:rPr>
              <a:t>6</a:t>
            </a:r>
            <a:r>
              <a:rPr lang="el-GR" sz="2400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Franklin Gothic Medium Cond" pitchFamily="34" charset="0"/>
              </a:rPr>
              <a:t>CFU</a:t>
            </a:r>
            <a:r>
              <a:rPr lang="en-US" sz="2400" dirty="0">
                <a:solidFill>
                  <a:srgbClr val="FF0000"/>
                </a:solidFill>
                <a:latin typeface="Franklin Gothic Medium Cond" pitchFamily="34" charset="0"/>
              </a:rPr>
              <a:t>/g</a:t>
            </a:r>
            <a:r>
              <a:rPr lang="el-GR" sz="2400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(«</a:t>
            </a:r>
            <a:r>
              <a:rPr lang="el-GR" sz="2400" u="sng" dirty="0">
                <a:solidFill>
                  <a:srgbClr val="002060"/>
                </a:solidFill>
                <a:latin typeface="Franklin Gothic Medium Cond" pitchFamily="34" charset="0"/>
              </a:rPr>
              <a:t>θεραπευτικό ελάχιστο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») τη στιγμή της κατανάλωσης </a:t>
            </a:r>
          </a:p>
          <a:p>
            <a:pPr marL="268288" indent="-268288">
              <a:spcAft>
                <a:spcPts val="36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</a:rPr>
              <a:t>K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ατανάλωση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 </a:t>
            </a:r>
            <a:r>
              <a:rPr lang="el-GR" sz="2400" dirty="0">
                <a:solidFill>
                  <a:srgbClr val="FF0000"/>
                </a:solidFill>
                <a:latin typeface="Franklin Gothic Medium Cond" pitchFamily="34" charset="0"/>
              </a:rPr>
              <a:t>10</a:t>
            </a:r>
            <a:r>
              <a:rPr lang="el-GR" sz="2400" baseline="30000" dirty="0">
                <a:solidFill>
                  <a:srgbClr val="FF0000"/>
                </a:solidFill>
                <a:latin typeface="Franklin Gothic Medium Cond" pitchFamily="34" charset="0"/>
              </a:rPr>
              <a:t>8</a:t>
            </a:r>
            <a:r>
              <a:rPr lang="el-GR" sz="2400" dirty="0">
                <a:solidFill>
                  <a:srgbClr val="FF0000"/>
                </a:solidFill>
                <a:latin typeface="Franklin Gothic Medium Cond" pitchFamily="34" charset="0"/>
              </a:rPr>
              <a:t> ζωντανά κύτταρα/ημέρα</a:t>
            </a:r>
          </a:p>
          <a:p>
            <a:pPr marL="268288" indent="-268288">
              <a:spcAft>
                <a:spcPts val="36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Οι παραπάνω αριθμοί επιτυγχάνονται με την κατανάλωση </a:t>
            </a:r>
            <a:r>
              <a:rPr lang="el-GR" sz="2400" dirty="0">
                <a:solidFill>
                  <a:srgbClr val="FF0000"/>
                </a:solidFill>
                <a:latin typeface="Franklin Gothic Medium Cond" pitchFamily="34" charset="0"/>
              </a:rPr>
              <a:t>400-500 </a:t>
            </a:r>
            <a:r>
              <a:rPr lang="en-US" sz="2400" dirty="0">
                <a:solidFill>
                  <a:srgbClr val="FF0000"/>
                </a:solidFill>
                <a:latin typeface="Franklin Gothic Medium Cond" pitchFamily="34" charset="0"/>
              </a:rPr>
              <a:t>g</a:t>
            </a:r>
            <a:r>
              <a:rPr lang="el-GR" sz="2400" dirty="0">
                <a:solidFill>
                  <a:srgbClr val="FF0000"/>
                </a:solidFill>
                <a:latin typeface="Franklin Gothic Medium Cond" pitchFamily="34" charset="0"/>
              </a:rPr>
              <a:t> γιαουρτιού/εβδομάδα</a:t>
            </a:r>
          </a:p>
          <a:p>
            <a:pPr>
              <a:spcAft>
                <a:spcPts val="36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en-GB" sz="240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552" y="1314048"/>
            <a:ext cx="7920880" cy="53553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</a:rPr>
              <a:t> 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Λειτουργικά τρόφιμα με </a:t>
            </a:r>
          </a:p>
          <a:p>
            <a:pPr marL="536575" indent="-268288">
              <a:lnSpc>
                <a:spcPct val="95000"/>
              </a:lnSpc>
              <a:buClr>
                <a:srgbClr val="FF3300"/>
              </a:buClr>
              <a:buFont typeface="Courier New" pitchFamily="49" charset="0"/>
              <a:buChar char="o"/>
              <a:defRPr/>
            </a:pP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Καροτενοειδή</a:t>
            </a:r>
            <a:endParaRPr lang="el-GR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536575" indent="-268288">
              <a:lnSpc>
                <a:spcPct val="95000"/>
              </a:lnSpc>
              <a:buClr>
                <a:srgbClr val="FF3300"/>
              </a:buClr>
              <a:buFont typeface="Courier New" pitchFamily="49" charset="0"/>
              <a:buChar char="o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Φυτικές ίνες</a:t>
            </a:r>
          </a:p>
          <a:p>
            <a:pPr marL="536575" indent="-268288">
              <a:lnSpc>
                <a:spcPct val="95000"/>
              </a:lnSpc>
              <a:buClr>
                <a:srgbClr val="FF3300"/>
              </a:buClr>
              <a:buFont typeface="Courier New" pitchFamily="49" charset="0"/>
              <a:buChar char="o"/>
              <a:defRPr/>
            </a:pP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Απαράιτητα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λιπαρά οξέα</a:t>
            </a:r>
          </a:p>
          <a:p>
            <a:pPr marL="536575" indent="-268288">
              <a:lnSpc>
                <a:spcPct val="95000"/>
              </a:lnSpc>
              <a:buClr>
                <a:srgbClr val="FF3300"/>
              </a:buClr>
              <a:buFont typeface="Courier New" pitchFamily="49" charset="0"/>
              <a:buChar char="o"/>
              <a:defRPr/>
            </a:pP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Φυτοοιστρογόνα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σόγιας</a:t>
            </a:r>
          </a:p>
          <a:p>
            <a:pPr marL="536575" indent="-268288">
              <a:lnSpc>
                <a:spcPct val="95000"/>
              </a:lnSpc>
              <a:buClr>
                <a:srgbClr val="FF3300"/>
              </a:buClr>
              <a:buFont typeface="Courier New" pitchFamily="49" charset="0"/>
              <a:buChar char="o"/>
              <a:defRPr/>
            </a:pP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Φαινολικά</a:t>
            </a:r>
            <a:endParaRPr lang="el-GR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536575" indent="-268288">
              <a:lnSpc>
                <a:spcPct val="95000"/>
              </a:lnSpc>
              <a:buClr>
                <a:srgbClr val="FF3300"/>
              </a:buClr>
              <a:buFont typeface="Courier New" pitchFamily="49" charset="0"/>
              <a:buChar char="o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Προβιοτικά</a:t>
            </a:r>
          </a:p>
          <a:p>
            <a:pPr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l-GR" sz="24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</a:rPr>
              <a:t> 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Συμπληρώματα διατροφή με</a:t>
            </a:r>
          </a:p>
          <a:p>
            <a:pPr marL="536575" indent="-268288">
              <a:lnSpc>
                <a:spcPct val="95000"/>
              </a:lnSpc>
              <a:buClr>
                <a:srgbClr val="FF3300"/>
              </a:buClr>
              <a:buFont typeface="Courier New" pitchFamily="49" charset="0"/>
              <a:buChar char="o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Βιταμίνες </a:t>
            </a:r>
          </a:p>
          <a:p>
            <a:pPr marL="536575" indent="-268288">
              <a:lnSpc>
                <a:spcPct val="95000"/>
              </a:lnSpc>
              <a:buClr>
                <a:srgbClr val="FF3300"/>
              </a:buClr>
              <a:buFont typeface="Courier New" pitchFamily="49" charset="0"/>
              <a:buChar char="o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Μέταλλα</a:t>
            </a:r>
          </a:p>
          <a:p>
            <a:pPr marL="536575" indent="-268288">
              <a:lnSpc>
                <a:spcPct val="95000"/>
              </a:lnSpc>
              <a:buClr>
                <a:srgbClr val="FF3300"/>
              </a:buClr>
              <a:buFont typeface="Courier New" pitchFamily="49" charset="0"/>
              <a:buChar char="o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Φυτικά εκχυλίσματα</a:t>
            </a:r>
          </a:p>
          <a:p>
            <a:pPr marL="536575" indent="-268288">
              <a:lnSpc>
                <a:spcPct val="95000"/>
              </a:lnSpc>
              <a:buClr>
                <a:srgbClr val="FF3300"/>
              </a:buClr>
              <a:buFont typeface="Courier New" pitchFamily="49" charset="0"/>
              <a:buChar char="o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Ένζυμα</a:t>
            </a:r>
          </a:p>
          <a:p>
            <a:pPr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</a:rPr>
              <a:t> 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Υποκατάστατα γευμάτων</a:t>
            </a:r>
          </a:p>
          <a:p>
            <a:pPr>
              <a:lnSpc>
                <a:spcPct val="95000"/>
              </a:lnSpc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</a:rPr>
              <a:t> 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Σκευάσματα για αθλητές</a:t>
            </a:r>
          </a:p>
        </p:txBody>
      </p:sp>
      <p:sp>
        <p:nvSpPr>
          <p:cNvPr id="9" name="4 - TextBox">
            <a:extLst>
              <a:ext uri="{FF2B5EF4-FFF2-40B4-BE49-F238E27FC236}">
                <a16:creationId xmlns:a16="http://schemas.microsoft.com/office/drawing/2014/main" id="{77D8A9D3-E106-4232-AA50-4BDEC11008CF}"/>
              </a:ext>
            </a:extLst>
          </p:cNvPr>
          <p:cNvSpPr txBox="1"/>
          <p:nvPr/>
        </p:nvSpPr>
        <p:spPr>
          <a:xfrm>
            <a:off x="4160863" y="1858607"/>
            <a:ext cx="486776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002060"/>
                </a:solidFill>
                <a:latin typeface="Franklin Gothic Medium Cond" pitchFamily="34" charset="0"/>
              </a:rPr>
              <a:t>8.49%</a:t>
            </a:r>
            <a:r>
              <a:rPr lang="en-US" sz="30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Franklin Gothic Medium Cond" pitchFamily="34" charset="0"/>
              </a:rPr>
              <a:t>CAGR</a:t>
            </a:r>
            <a:r>
              <a:rPr lang="en-US" sz="3000" dirty="0">
                <a:solidFill>
                  <a:srgbClr val="002060"/>
                </a:solidFill>
                <a:latin typeface="Franklin Gothic Medium Cond" pitchFamily="34" charset="0"/>
              </a:rPr>
              <a:t> (compound annual growth rate)</a:t>
            </a:r>
            <a:r>
              <a:rPr lang="el-GR" sz="30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l-GR" sz="3000" dirty="0">
                <a:solidFill>
                  <a:srgbClr val="002060"/>
                </a:solidFill>
                <a:latin typeface="Franklin Gothic Medium Cond" pitchFamily="34" charset="0"/>
                <a:sym typeface="Wingdings" panose="05000000000000000000" pitchFamily="2" charset="2"/>
              </a:rPr>
              <a:t></a:t>
            </a:r>
            <a:endParaRPr lang="en-US" sz="30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endParaRPr lang="en-US" sz="40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r>
              <a:rPr lang="el-GR" sz="4000" dirty="0">
                <a:solidFill>
                  <a:srgbClr val="002060"/>
                </a:solidFill>
                <a:latin typeface="Franklin Gothic Medium Cond" pitchFamily="34" charset="0"/>
              </a:rPr>
              <a:t>202</a:t>
            </a:r>
            <a:r>
              <a:rPr lang="en-US" sz="4000" dirty="0">
                <a:solidFill>
                  <a:srgbClr val="002060"/>
                </a:solidFill>
                <a:latin typeface="Franklin Gothic Medium Cond" pitchFamily="34" charset="0"/>
              </a:rPr>
              <a:t>6</a:t>
            </a:r>
            <a:r>
              <a:rPr lang="el-GR" sz="4000" dirty="0">
                <a:solidFill>
                  <a:srgbClr val="002060"/>
                </a:solidFill>
                <a:latin typeface="Franklin Gothic Medium Cond" pitchFamily="34" charset="0"/>
              </a:rPr>
              <a:t>: &gt;</a:t>
            </a:r>
            <a:r>
              <a:rPr lang="en-US" sz="4000" dirty="0">
                <a:solidFill>
                  <a:srgbClr val="002060"/>
                </a:solidFill>
                <a:latin typeface="Franklin Gothic Medium Cond" pitchFamily="34" charset="0"/>
              </a:rPr>
              <a:t> 412.22 </a:t>
            </a:r>
            <a:r>
              <a:rPr lang="el-GR" sz="4000" dirty="0">
                <a:solidFill>
                  <a:srgbClr val="002060"/>
                </a:solidFill>
                <a:latin typeface="Franklin Gothic Medium Cond" pitchFamily="34" charset="0"/>
              </a:rPr>
              <a:t>εκ. $ </a:t>
            </a:r>
          </a:p>
          <a:p>
            <a:pPr algn="ctr"/>
            <a:endParaRPr lang="el-GR" sz="12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r"/>
            <a:endParaRPr lang="el-GR" sz="12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r"/>
            <a:endParaRPr lang="el-GR" sz="12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r"/>
            <a:endParaRPr lang="el-GR" sz="12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r"/>
            <a:endParaRPr lang="el-GR" sz="12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r"/>
            <a:endParaRPr lang="el-GR" sz="12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r"/>
            <a:endParaRPr lang="el-GR" sz="12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r"/>
            <a:endParaRPr lang="el-GR" sz="12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r"/>
            <a:endParaRPr lang="el-GR" sz="12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r"/>
            <a:endParaRPr lang="el-GR" sz="12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r"/>
            <a:endParaRPr lang="el-GR" sz="12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r>
              <a:rPr lang="en-GB" sz="1100" i="1" dirty="0">
                <a:solidFill>
                  <a:srgbClr val="002060"/>
                </a:solidFill>
                <a:latin typeface="Franklin Gothic Medium Cond" pitchFamily="34" charset="0"/>
              </a:rPr>
              <a:t>https://</a:t>
            </a:r>
            <a:r>
              <a:rPr lang="en-GB" sz="1100" i="1" dirty="0" err="1">
                <a:solidFill>
                  <a:srgbClr val="002060"/>
                </a:solidFill>
                <a:latin typeface="Franklin Gothic Medium Cond" pitchFamily="34" charset="0"/>
              </a:rPr>
              <a:t>www.globenewswire.com</a:t>
            </a:r>
            <a:r>
              <a:rPr lang="en-GB" sz="1100" i="1" dirty="0">
                <a:solidFill>
                  <a:srgbClr val="002060"/>
                </a:solidFill>
                <a:latin typeface="Franklin Gothic Medium Cond" pitchFamily="34" charset="0"/>
              </a:rPr>
              <a:t>/news-release/2020/04/07/2013007/0/</a:t>
            </a:r>
            <a:r>
              <a:rPr lang="en-GB" sz="1100" i="1" dirty="0" err="1">
                <a:solidFill>
                  <a:srgbClr val="002060"/>
                </a:solidFill>
                <a:latin typeface="Franklin Gothic Medium Cond" pitchFamily="34" charset="0"/>
              </a:rPr>
              <a:t>en</a:t>
            </a:r>
            <a:r>
              <a:rPr lang="en-GB" sz="1100" i="1" dirty="0">
                <a:solidFill>
                  <a:srgbClr val="002060"/>
                </a:solidFill>
                <a:latin typeface="Franklin Gothic Medium Cond" pitchFamily="34" charset="0"/>
              </a:rPr>
              <a:t>/Functional-Food-and-Beverages-Market-to-Rise-at-8-49-CAGR-till-2026-Increasing-Health-Awareness-in-Urban-Areas-to-Fuel-Market-Expansion-Fortune-Business-Insights.html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31540" y="69269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Νέες τάσεις στην αγορά λειτουργικών τροφίμων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110626" y="1150721"/>
            <a:ext cx="4548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2060"/>
                </a:solidFill>
                <a:latin typeface="Franklin Gothic Medium Cond" pitchFamily="34" charset="0"/>
              </a:rPr>
              <a:t> 2018: </a:t>
            </a:r>
            <a:r>
              <a:rPr lang="en-GB" sz="4000" dirty="0">
                <a:solidFill>
                  <a:srgbClr val="002060"/>
                </a:solidFill>
                <a:latin typeface="Franklin Gothic Medium Cond" pitchFamily="34" charset="0"/>
              </a:rPr>
              <a:t>$216,25</a:t>
            </a:r>
            <a:r>
              <a:rPr lang="el-GR" sz="4000" dirty="0">
                <a:solidFill>
                  <a:srgbClr val="002060"/>
                </a:solidFill>
                <a:latin typeface="Franklin Gothic Medium Cond" pitchFamily="34" charset="0"/>
              </a:rPr>
              <a:t> δις</a:t>
            </a:r>
          </a:p>
        </p:txBody>
      </p:sp>
      <p:pic>
        <p:nvPicPr>
          <p:cNvPr id="187394" name="Picture 2" descr="Rising fig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298" y="4181700"/>
            <a:ext cx="2844316" cy="17065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31540" y="69269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Νέες τάσεις στην αγορά λειτουργικών τροφίμων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227" y="6088096"/>
            <a:ext cx="87308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https://</a:t>
            </a:r>
            <a:r>
              <a:rPr lang="en-US" sz="1100" i="1" dirty="0" err="1">
                <a:solidFill>
                  <a:schemeClr val="bg1"/>
                </a:solidFill>
              </a:rPr>
              <a:t>www.marketsandmarkets.com</a:t>
            </a:r>
            <a:r>
              <a:rPr lang="en-US" sz="1100" i="1" dirty="0">
                <a:solidFill>
                  <a:schemeClr val="bg1"/>
                </a:solidFill>
              </a:rPr>
              <a:t>/Market-Reports/</a:t>
            </a:r>
            <a:r>
              <a:rPr lang="en-US" sz="1100" i="1" dirty="0" err="1">
                <a:solidFill>
                  <a:schemeClr val="bg1"/>
                </a:solidFill>
              </a:rPr>
              <a:t>functional-food-ingredients-market-9242020.html?gclid</a:t>
            </a:r>
            <a:r>
              <a:rPr lang="en-US" sz="1100" i="1" dirty="0">
                <a:solidFill>
                  <a:schemeClr val="bg1"/>
                </a:solidFill>
              </a:rPr>
              <a:t>=Cj0KCQjwpcOTBhCZARIsAEAYLuVavaMJn6JQg4Gc2v1kSDVPEJPdf6au5B8YQY2bttTfCBy7RaU1DqsaAsMjEALw_wcB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9129" y="1695608"/>
            <a:ext cx="8579076" cy="4392488"/>
            <a:chOff x="499129" y="1695608"/>
            <a:chExt cx="8579076" cy="43924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29" y="1695608"/>
              <a:ext cx="8579076" cy="439248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99129" y="3861048"/>
              <a:ext cx="8501363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9626084"/>
      </p:ext>
    </p:extLst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34 - Ομάδα"/>
          <p:cNvGrpSpPr/>
          <p:nvPr/>
        </p:nvGrpSpPr>
        <p:grpSpPr>
          <a:xfrm>
            <a:off x="503548" y="1128681"/>
            <a:ext cx="8100900" cy="5603750"/>
            <a:chOff x="503548" y="1128681"/>
            <a:chExt cx="8100900" cy="560375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1161" y="1128681"/>
              <a:ext cx="7558191" cy="560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20 - TextBox"/>
            <p:cNvSpPr txBox="1"/>
            <p:nvPr/>
          </p:nvSpPr>
          <p:spPr>
            <a:xfrm>
              <a:off x="597443" y="1772816"/>
              <a:ext cx="2426385" cy="170816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el-GR" sz="2100" dirty="0">
                <a:solidFill>
                  <a:srgbClr val="002060"/>
                </a:solidFill>
                <a:latin typeface="Franklin Gothic Medium Cond" pitchFamily="34" charset="0"/>
              </a:endParaRPr>
            </a:p>
            <a:p>
              <a:pPr algn="r"/>
              <a:r>
                <a:rPr lang="el-GR" sz="2100" dirty="0">
                  <a:solidFill>
                    <a:srgbClr val="002060"/>
                  </a:solidFill>
                  <a:latin typeface="Franklin Gothic Medium Cond" pitchFamily="34" charset="0"/>
                </a:rPr>
                <a:t>Διείσδυση στη βιομηχανία/</a:t>
              </a:r>
            </a:p>
            <a:p>
              <a:pPr algn="r"/>
              <a:r>
                <a:rPr lang="el-GR" sz="2100" dirty="0">
                  <a:solidFill>
                    <a:srgbClr val="002060"/>
                  </a:solidFill>
                  <a:latin typeface="Franklin Gothic Medium Cond" pitchFamily="34" charset="0"/>
                </a:rPr>
                <a:t>Αγορά</a:t>
              </a:r>
            </a:p>
            <a:p>
              <a:pPr algn="ctr"/>
              <a:endParaRPr lang="el-GR" sz="2100" dirty="0">
                <a:solidFill>
                  <a:srgbClr val="002060"/>
                </a:solidFill>
                <a:latin typeface="Franklin Gothic Medium Cond" pitchFamily="34" charset="0"/>
              </a:endParaRPr>
            </a:p>
          </p:txBody>
        </p:sp>
        <p:sp>
          <p:nvSpPr>
            <p:cNvPr id="22" name="21 - TextBox"/>
            <p:cNvSpPr txBox="1"/>
            <p:nvPr/>
          </p:nvSpPr>
          <p:spPr>
            <a:xfrm>
              <a:off x="2915816" y="1322184"/>
              <a:ext cx="2935157" cy="73866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100" dirty="0">
                  <a:solidFill>
                    <a:srgbClr val="002060"/>
                  </a:solidFill>
                  <a:latin typeface="Franklin Gothic Medium Cond" pitchFamily="34" charset="0"/>
                </a:rPr>
                <a:t>Σύλληψη της ιδέας (θεωρία) - </a:t>
              </a:r>
              <a:r>
                <a:rPr lang="el-GR" sz="2100" dirty="0" err="1">
                  <a:solidFill>
                    <a:srgbClr val="002060"/>
                  </a:solidFill>
                  <a:latin typeface="Franklin Gothic Medium Cond" pitchFamily="34" charset="0"/>
                </a:rPr>
                <a:t>καινοτομικότητα</a:t>
              </a:r>
              <a:endParaRPr lang="el-GR" sz="2100" dirty="0">
                <a:solidFill>
                  <a:srgbClr val="002060"/>
                </a:solidFill>
                <a:latin typeface="Franklin Gothic Medium Cond" pitchFamily="34" charset="0"/>
              </a:endParaRPr>
            </a:p>
          </p:txBody>
        </p:sp>
        <p:sp>
          <p:nvSpPr>
            <p:cNvPr id="23" name="22 - TextBox"/>
            <p:cNvSpPr txBox="1"/>
            <p:nvPr/>
          </p:nvSpPr>
          <p:spPr>
            <a:xfrm>
              <a:off x="5776929" y="1776944"/>
              <a:ext cx="2755511" cy="138499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l-GR" sz="2100" dirty="0">
                  <a:solidFill>
                    <a:srgbClr val="002060"/>
                  </a:solidFill>
                  <a:latin typeface="Franklin Gothic Medium Cond" pitchFamily="34" charset="0"/>
                </a:rPr>
                <a:t>Ανάπτυξη του προϊόντος</a:t>
              </a:r>
            </a:p>
            <a:p>
              <a:r>
                <a:rPr lang="el-GR" sz="2100" dirty="0">
                  <a:solidFill>
                    <a:srgbClr val="002060"/>
                  </a:solidFill>
                  <a:latin typeface="Franklin Gothic Medium Cond" pitchFamily="34" charset="0"/>
                </a:rPr>
                <a:t>(υλοποίηση) &amp; βελτίωση του πρωτοτύπου</a:t>
              </a:r>
            </a:p>
            <a:p>
              <a:endParaRPr lang="el-GR" sz="2100" dirty="0">
                <a:solidFill>
                  <a:srgbClr val="002060"/>
                </a:solidFill>
                <a:latin typeface="Franklin Gothic Medium Cond" pitchFamily="34" charset="0"/>
              </a:endParaRPr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6288110" y="3310490"/>
              <a:ext cx="2316338" cy="170816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l-GR" sz="2100" dirty="0">
                  <a:solidFill>
                    <a:srgbClr val="002060"/>
                  </a:solidFill>
                  <a:latin typeface="Franklin Gothic Medium Cond" pitchFamily="34" charset="0"/>
                </a:rPr>
                <a:t>Δραστικότητα, ασφάλεια με ελέγχους  σε κύτταρα, ζώα, ανθρώπους</a:t>
              </a:r>
            </a:p>
            <a:p>
              <a:endParaRPr lang="el-GR" sz="2100" dirty="0">
                <a:solidFill>
                  <a:srgbClr val="002060"/>
                </a:solidFill>
                <a:latin typeface="Franklin Gothic Medium Cond" pitchFamily="34" charset="0"/>
              </a:endParaRPr>
            </a:p>
          </p:txBody>
        </p:sp>
        <p:sp>
          <p:nvSpPr>
            <p:cNvPr id="31" name="30 - Ορθογώνιο"/>
            <p:cNvSpPr/>
            <p:nvPr/>
          </p:nvSpPr>
          <p:spPr>
            <a:xfrm>
              <a:off x="993726" y="5984910"/>
              <a:ext cx="7156548" cy="5842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100">
                <a:solidFill>
                  <a:srgbClr val="002060"/>
                </a:solidFill>
                <a:latin typeface="Franklin Gothic Medium Cond" pitchFamily="34" charset="0"/>
              </a:endParaRPr>
            </a:p>
          </p:txBody>
        </p:sp>
        <p:sp>
          <p:nvSpPr>
            <p:cNvPr id="30" name="29 - Ορθογώνιο"/>
            <p:cNvSpPr/>
            <p:nvPr/>
          </p:nvSpPr>
          <p:spPr>
            <a:xfrm>
              <a:off x="539552" y="3337633"/>
              <a:ext cx="1951207" cy="106182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l-GR" sz="2100" dirty="0">
                  <a:solidFill>
                    <a:srgbClr val="002060"/>
                  </a:solidFill>
                  <a:latin typeface="Franklin Gothic Medium Cond" pitchFamily="34" charset="0"/>
                </a:rPr>
                <a:t>Ενδιαφέρον  καταναλωτή για αγορά-χρήση</a:t>
              </a:r>
            </a:p>
          </p:txBody>
        </p:sp>
        <p:sp>
          <p:nvSpPr>
            <p:cNvPr id="32" name="31 - Ορθογώνιο"/>
            <p:cNvSpPr/>
            <p:nvPr/>
          </p:nvSpPr>
          <p:spPr>
            <a:xfrm>
              <a:off x="5557851" y="5072085"/>
              <a:ext cx="2087589" cy="5175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100">
                <a:solidFill>
                  <a:srgbClr val="002060"/>
                </a:solidFill>
                <a:latin typeface="Franklin Gothic Medium Cond" pitchFamily="34" charset="0"/>
              </a:endParaRPr>
            </a:p>
          </p:txBody>
        </p:sp>
        <p:sp>
          <p:nvSpPr>
            <p:cNvPr id="33" name="32 - Ορθογώνιο"/>
            <p:cNvSpPr/>
            <p:nvPr/>
          </p:nvSpPr>
          <p:spPr>
            <a:xfrm>
              <a:off x="6048164" y="4761148"/>
              <a:ext cx="2087589" cy="2655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100">
                <a:solidFill>
                  <a:srgbClr val="002060"/>
                </a:solidFill>
                <a:latin typeface="Franklin Gothic Medium Cond" pitchFamily="34" charset="0"/>
              </a:endParaRPr>
            </a:p>
          </p:txBody>
        </p:sp>
        <p:sp>
          <p:nvSpPr>
            <p:cNvPr id="25" name="24 - TextBox"/>
            <p:cNvSpPr txBox="1"/>
            <p:nvPr/>
          </p:nvSpPr>
          <p:spPr>
            <a:xfrm>
              <a:off x="5740416" y="4962546"/>
              <a:ext cx="23959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100" dirty="0">
                  <a:solidFill>
                    <a:srgbClr val="002060"/>
                  </a:solidFill>
                  <a:latin typeface="Franklin Gothic Medium Cond" pitchFamily="34" charset="0"/>
                </a:rPr>
                <a:t>Απόδειξη - τεκμηρίωση της δραστικότητας</a:t>
              </a:r>
            </a:p>
          </p:txBody>
        </p:sp>
        <p:sp>
          <p:nvSpPr>
            <p:cNvPr id="34" name="33 - Ορθογώνιο"/>
            <p:cNvSpPr/>
            <p:nvPr/>
          </p:nvSpPr>
          <p:spPr>
            <a:xfrm>
              <a:off x="1395369" y="5181624"/>
              <a:ext cx="2087589" cy="5175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100">
                <a:solidFill>
                  <a:srgbClr val="002060"/>
                </a:solidFill>
                <a:latin typeface="Franklin Gothic Medium Cond" pitchFamily="34" charset="0"/>
              </a:endParaRPr>
            </a:p>
          </p:txBody>
        </p:sp>
        <p:sp>
          <p:nvSpPr>
            <p:cNvPr id="29" name="28 - TextBox"/>
            <p:cNvSpPr txBox="1"/>
            <p:nvPr/>
          </p:nvSpPr>
          <p:spPr>
            <a:xfrm>
              <a:off x="503548" y="4706955"/>
              <a:ext cx="2556283" cy="106182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2100" dirty="0">
                  <a:solidFill>
                    <a:srgbClr val="002060"/>
                  </a:solidFill>
                  <a:latin typeface="Franklin Gothic Medium Cond" pitchFamily="34" charset="0"/>
                </a:rPr>
                <a:t>Δημοσιότητα - προβολή ισχυρισμών για οφέλη στην υγεία -Νομοθεσία</a:t>
              </a:r>
            </a:p>
          </p:txBody>
        </p:sp>
        <p:sp>
          <p:nvSpPr>
            <p:cNvPr id="27" name="26 - TextBox"/>
            <p:cNvSpPr txBox="1"/>
            <p:nvPr/>
          </p:nvSpPr>
          <p:spPr>
            <a:xfrm>
              <a:off x="3279284" y="5473728"/>
              <a:ext cx="2336832" cy="106182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100" dirty="0">
                  <a:solidFill>
                    <a:srgbClr val="002060"/>
                  </a:solidFill>
                  <a:latin typeface="Franklin Gothic Medium Cond" pitchFamily="34" charset="0"/>
                </a:rPr>
                <a:t>Έγκυρη επιστημονική δημοσίευση αποτελεσμάτων</a:t>
              </a:r>
            </a:p>
          </p:txBody>
        </p:sp>
      </p:grpSp>
      <p:sp>
        <p:nvSpPr>
          <p:cNvPr id="16" name="15 - TextBox"/>
          <p:cNvSpPr txBox="1"/>
          <p:nvPr/>
        </p:nvSpPr>
        <p:spPr>
          <a:xfrm>
            <a:off x="431540" y="69269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Νέες τάσεις στην αγορά λειτουργικών τροφίμων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</p:spTree>
  </p:cSld>
  <p:clrMapOvr>
    <a:masterClrMapping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31 - Ομάδα"/>
          <p:cNvGrpSpPr/>
          <p:nvPr/>
        </p:nvGrpSpPr>
        <p:grpSpPr>
          <a:xfrm>
            <a:off x="407991" y="1162180"/>
            <a:ext cx="8592501" cy="5219148"/>
            <a:chOff x="251520" y="946155"/>
            <a:chExt cx="8592501" cy="5219148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996" y="946155"/>
              <a:ext cx="8582025" cy="3350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18 - Ομάδα"/>
            <p:cNvGrpSpPr/>
            <p:nvPr/>
          </p:nvGrpSpPr>
          <p:grpSpPr>
            <a:xfrm>
              <a:off x="251520" y="4482553"/>
              <a:ext cx="8562975" cy="1682750"/>
              <a:chOff x="233940" y="5525897"/>
              <a:chExt cx="8562975" cy="143056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3940" y="5525897"/>
                <a:ext cx="856297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3466" y="5984910"/>
                <a:ext cx="8524875" cy="971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0" name="19 - Ευθεία γραμμή σύνδεσης"/>
            <p:cNvCxnSpPr/>
            <p:nvPr/>
          </p:nvCxnSpPr>
          <p:spPr>
            <a:xfrm>
              <a:off x="2735796" y="1196752"/>
              <a:ext cx="1080120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- Ευθεία γραμμή σύνδεσης"/>
            <p:cNvCxnSpPr/>
            <p:nvPr/>
          </p:nvCxnSpPr>
          <p:spPr>
            <a:xfrm>
              <a:off x="2807804" y="2456892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- Ευθεία γραμμή σύνδεσης"/>
            <p:cNvCxnSpPr/>
            <p:nvPr/>
          </p:nvCxnSpPr>
          <p:spPr>
            <a:xfrm>
              <a:off x="2807804" y="2636912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- Ευθεία γραμμή σύνδεσης"/>
            <p:cNvCxnSpPr/>
            <p:nvPr/>
          </p:nvCxnSpPr>
          <p:spPr>
            <a:xfrm>
              <a:off x="2807804" y="2816932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- Ευθεία γραμμή σύνδεσης"/>
            <p:cNvCxnSpPr/>
            <p:nvPr/>
          </p:nvCxnSpPr>
          <p:spPr>
            <a:xfrm>
              <a:off x="5220072" y="1196752"/>
              <a:ext cx="1080120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- Ευθεία γραμμή σύνδεσης"/>
            <p:cNvCxnSpPr/>
            <p:nvPr/>
          </p:nvCxnSpPr>
          <p:spPr>
            <a:xfrm>
              <a:off x="2735796" y="4689140"/>
              <a:ext cx="1080120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- Ευθεία γραμμή σύνδεσης"/>
            <p:cNvCxnSpPr/>
            <p:nvPr/>
          </p:nvCxnSpPr>
          <p:spPr>
            <a:xfrm>
              <a:off x="4968044" y="4689140"/>
              <a:ext cx="1080120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- Ευθεία γραμμή σύνδεσης"/>
            <p:cNvCxnSpPr/>
            <p:nvPr/>
          </p:nvCxnSpPr>
          <p:spPr>
            <a:xfrm>
              <a:off x="2735796" y="4869160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- Ευθεία γραμμή σύνδεσης"/>
            <p:cNvCxnSpPr/>
            <p:nvPr/>
          </p:nvCxnSpPr>
          <p:spPr>
            <a:xfrm>
              <a:off x="2735796" y="5021560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- Ευθεία γραμμή σύνδεσης"/>
            <p:cNvCxnSpPr/>
            <p:nvPr/>
          </p:nvCxnSpPr>
          <p:spPr>
            <a:xfrm>
              <a:off x="2735796" y="5229200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22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34" name="33 - TextBox"/>
          <p:cNvSpPr txBox="1"/>
          <p:nvPr/>
        </p:nvSpPr>
        <p:spPr>
          <a:xfrm>
            <a:off x="431540" y="69269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Νέες τάσεις στην αγορά λειτουργικών τροφίμων</a:t>
            </a:r>
          </a:p>
        </p:txBody>
      </p:sp>
    </p:spTree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25 - Ομάδα"/>
          <p:cNvGrpSpPr/>
          <p:nvPr/>
        </p:nvGrpSpPr>
        <p:grpSpPr>
          <a:xfrm>
            <a:off x="455432" y="1376189"/>
            <a:ext cx="8617068" cy="4969135"/>
            <a:chOff x="190440" y="1198340"/>
            <a:chExt cx="8617068" cy="496913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440" y="1198340"/>
              <a:ext cx="852487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440" y="2567075"/>
              <a:ext cx="853440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633" y="4205325"/>
              <a:ext cx="8524875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16 - Ευθεία γραμμή σύνδεσης"/>
            <p:cNvCxnSpPr/>
            <p:nvPr/>
          </p:nvCxnSpPr>
          <p:spPr>
            <a:xfrm>
              <a:off x="4788024" y="1412776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- Ευθεία γραμμή σύνδεσης"/>
            <p:cNvCxnSpPr/>
            <p:nvPr/>
          </p:nvCxnSpPr>
          <p:spPr>
            <a:xfrm>
              <a:off x="4788024" y="1556792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- Ευθεία γραμμή σύνδεσης"/>
            <p:cNvCxnSpPr/>
            <p:nvPr/>
          </p:nvCxnSpPr>
          <p:spPr>
            <a:xfrm>
              <a:off x="4752020" y="3068960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>
              <a:off x="4752020" y="2924944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>
              <a:off x="4752020" y="3212976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- Ευθεία γραμμή σύνδεσης"/>
            <p:cNvCxnSpPr/>
            <p:nvPr/>
          </p:nvCxnSpPr>
          <p:spPr>
            <a:xfrm>
              <a:off x="2699792" y="4437112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- Ευθεία γραμμή σύνδεσης"/>
            <p:cNvCxnSpPr/>
            <p:nvPr/>
          </p:nvCxnSpPr>
          <p:spPr>
            <a:xfrm>
              <a:off x="2699792" y="4617132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- Ευθεία γραμμή σύνδεσης"/>
            <p:cNvCxnSpPr/>
            <p:nvPr/>
          </p:nvCxnSpPr>
          <p:spPr>
            <a:xfrm>
              <a:off x="2699792" y="5373216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- Ευθεία γραμμή σύνδεσης"/>
            <p:cNvCxnSpPr/>
            <p:nvPr/>
          </p:nvCxnSpPr>
          <p:spPr>
            <a:xfrm>
              <a:off x="2699792" y="5553236"/>
              <a:ext cx="1908212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15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28" name="27 - TextBox"/>
          <p:cNvSpPr txBox="1"/>
          <p:nvPr/>
        </p:nvSpPr>
        <p:spPr>
          <a:xfrm>
            <a:off x="431540" y="69269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Νέες τάσεις στην αγορά λειτουργικών τροφίμων</a:t>
            </a:r>
          </a:p>
        </p:txBody>
      </p:sp>
    </p:spTree>
  </p:cSld>
  <p:clrMapOvr>
    <a:masterClrMapping/>
  </p:clrMapOvr>
  <p:transition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31540" y="692696"/>
            <a:ext cx="81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Νέες τάσεις στην έρευνα των λειτουργικών τροφίμων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3548" y="1477518"/>
            <a:ext cx="8388932" cy="493981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 algn="l">
              <a:spcAft>
                <a:spcPts val="180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Μελέτη και ανάδειξη των αντιοξειδωτικών, 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αντιμικροβιακών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, αντικαρκινικών, και 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ανοσορυθμιστικών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ιδιοτήτων των 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βιοδραστικών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συστατικών</a:t>
            </a:r>
          </a:p>
          <a:p>
            <a:pPr marL="361950" indent="-361950" algn="l">
              <a:spcAft>
                <a:spcPts val="180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Παραγωγή ενισχυμένων τροφίμων</a:t>
            </a:r>
          </a:p>
          <a:p>
            <a:pPr marL="361950" indent="-361950" algn="l">
              <a:spcAft>
                <a:spcPts val="180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Παραγωγή των 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βιοδραστικών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συστατικών με βιοτεχνολογικές μεθόδους</a:t>
            </a:r>
          </a:p>
          <a:p>
            <a:pPr marL="361950" indent="-361950" algn="l">
              <a:spcAft>
                <a:spcPts val="180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Τροποποίηση μικροοργανισμών &amp;  φυτών</a:t>
            </a:r>
          </a:p>
          <a:p>
            <a:pPr marL="361950" indent="-361950" algn="l">
              <a:spcAft>
                <a:spcPts val="180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Προβιοτικά- 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πριβιοτικά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τρόφιμα (γαλακτοκομικά, δημητριακά, προϊόντα κρέατος, ζωοτροφές)</a:t>
            </a:r>
          </a:p>
          <a:p>
            <a:pPr marL="361950" indent="-361950" algn="l">
              <a:spcAft>
                <a:spcPts val="180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Αξιοποίηση αποβλήτων για την παραγωγή τροφίμων, συμπληρωμάτων διατροφής και 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</a:rPr>
              <a:t>βιοδραστικών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</a:rPr>
              <a:t> συστατικών</a:t>
            </a:r>
            <a:endParaRPr lang="en-US" sz="240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12010"/>
              </p:ext>
            </p:extLst>
          </p:nvPr>
        </p:nvGraphicFramePr>
        <p:xfrm>
          <a:off x="521481" y="1646803"/>
          <a:ext cx="8208914" cy="5102285"/>
        </p:xfrm>
        <a:graphic>
          <a:graphicData uri="http://schemas.openxmlformats.org/drawingml/2006/table">
            <a:tbl>
              <a:tblPr/>
              <a:tblGrid>
                <a:gridCol w="263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139">
                  <a:extLst>
                    <a:ext uri="{9D8B030D-6E8A-4147-A177-3AD203B41FA5}">
                      <a16:colId xmlns:a16="http://schemas.microsoft.com/office/drawing/2014/main" val="2730106182"/>
                    </a:ext>
                  </a:extLst>
                </a:gridCol>
              </a:tblGrid>
              <a:tr h="335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</a:rPr>
                        <a:t>Θέμα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i="1" dirty="0"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Συνολικές</a:t>
                      </a:r>
                      <a:r>
                        <a:rPr lang="el-GR" sz="2000" b="1" i="1" baseline="0" dirty="0"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 δημοσιεύσεις</a:t>
                      </a:r>
                      <a:endParaRPr lang="el-GR" sz="2000" b="1" i="1" dirty="0">
                        <a:solidFill>
                          <a:srgbClr val="FF3300"/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i="1" dirty="0"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20</a:t>
                      </a:r>
                      <a:r>
                        <a:rPr lang="en-US" sz="2000" b="1" i="1" dirty="0"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15</a:t>
                      </a:r>
                      <a:endParaRPr lang="el-GR" sz="2000" b="1" i="1" dirty="0">
                        <a:solidFill>
                          <a:srgbClr val="FF3300"/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FF330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2019</a:t>
                      </a:r>
                      <a:endParaRPr lang="el-GR" sz="2000" b="1" i="1" dirty="0">
                        <a:solidFill>
                          <a:srgbClr val="FF3300"/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Λειτουργικά τρόφιμα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48.948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1.038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6</a:t>
                      </a:r>
                      <a:r>
                        <a:rPr lang="el-GR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161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Αντιοξειδωτικές φαινόλες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55.759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1.228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7.002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Novel</a:t>
                      </a:r>
                      <a:r>
                        <a:rPr lang="en-US" sz="2000" b="1" baseline="0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 food</a:t>
                      </a:r>
                      <a:endParaRPr lang="el-GR" sz="2000" b="1" dirty="0">
                        <a:solidFill>
                          <a:srgbClr val="FF66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37.414 (1.999 title)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841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4.723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Προβιοτικά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24.750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451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3.014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Ωμέγα-3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22.597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434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1.150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Διαιτητικές ίνες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34.179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553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2.784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 err="1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Πριβιοτικά</a:t>
                      </a:r>
                      <a:endParaRPr lang="el-GR" sz="2000" b="1" dirty="0">
                        <a:solidFill>
                          <a:srgbClr val="FF66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9.580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191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1.080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 err="1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Φυτοστερόλες</a:t>
                      </a:r>
                      <a:r>
                        <a:rPr lang="el-GR" sz="2000" b="1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 (τρόφιμα)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2.440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86 (21)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254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Superfood</a:t>
                      </a:r>
                      <a:endParaRPr lang="el-GR" sz="2000" b="1" dirty="0">
                        <a:solidFill>
                          <a:srgbClr val="FF66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90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0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24</a:t>
                      </a:r>
                      <a:endParaRPr lang="el-GR" sz="2000" b="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431540" y="692696"/>
            <a:ext cx="810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Νέες τάσεις στην έρευνα των λειτουργικών τροφίμων</a:t>
            </a:r>
            <a:endParaRPr lang="en-US" sz="2800" dirty="0">
              <a:solidFill>
                <a:srgbClr val="FF6600"/>
              </a:solidFill>
              <a:latin typeface="Franklin Gothic Demi Cond" pitchFamily="34" charset="0"/>
            </a:endParaRPr>
          </a:p>
          <a:p>
            <a:r>
              <a:rPr lang="en-US" sz="2800" i="1" dirty="0">
                <a:solidFill>
                  <a:srgbClr val="FF6600"/>
                </a:solidFill>
                <a:latin typeface="Franklin Gothic Demi Cond" pitchFamily="34" charset="0"/>
              </a:rPr>
              <a:t>(Web of Science, 2020)</a:t>
            </a:r>
            <a:endParaRPr lang="el-GR" sz="2800" i="1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31540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Βιοτεχνολογία τροφίμων</a:t>
            </a:r>
          </a:p>
        </p:txBody>
      </p:sp>
      <p:sp>
        <p:nvSpPr>
          <p:cNvPr id="9" name="Text Box 1029"/>
          <p:cNvSpPr txBox="1">
            <a:spLocks noChangeArrowheads="1"/>
          </p:cNvSpPr>
          <p:nvPr/>
        </p:nvSpPr>
        <p:spPr bwMode="auto">
          <a:xfrm>
            <a:off x="449832" y="1264111"/>
            <a:ext cx="8226624" cy="209288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l-GR" sz="2500" b="0" u="sng" dirty="0">
                <a:solidFill>
                  <a:srgbClr val="002060"/>
                </a:solidFill>
                <a:latin typeface="Franklin Gothic Medium Cond" pitchFamily="34" charset="0"/>
              </a:rPr>
              <a:t>Οι κυριότεροι στόχοι της βιοτεχνολογίας τροφίμων είναι</a:t>
            </a:r>
            <a:r>
              <a:rPr lang="en-GB" sz="2500" b="0" dirty="0">
                <a:solidFill>
                  <a:srgbClr val="002060"/>
                </a:solidFill>
                <a:latin typeface="Franklin Gothic Medium Cond" pitchFamily="34" charset="0"/>
              </a:rPr>
              <a:t>:</a:t>
            </a:r>
          </a:p>
          <a:p>
            <a:pPr algn="just">
              <a:defRPr/>
            </a:pPr>
            <a:r>
              <a:rPr lang="en-GB" sz="2500" b="0" dirty="0">
                <a:solidFill>
                  <a:srgbClr val="002060"/>
                </a:solidFill>
                <a:latin typeface="Franklin Gothic Medium Cond" pitchFamily="34" charset="0"/>
                <a:sym typeface="Monotype Sorts" charset="0"/>
              </a:rPr>
              <a:t>	</a:t>
            </a:r>
            <a:r>
              <a:rPr lang="en-GB" sz="2500" b="0" dirty="0">
                <a:solidFill>
                  <a:srgbClr val="FF0000"/>
                </a:solidFill>
                <a:latin typeface="Franklin Gothic Medium Cond" pitchFamily="34" charset="0"/>
                <a:sym typeface="Wingdings 2" pitchFamily="18" charset="2"/>
              </a:rPr>
              <a:t></a:t>
            </a: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Wingdings 2" pitchFamily="18" charset="2"/>
              </a:rPr>
              <a:t> </a:t>
            </a: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Monotype Sorts" charset="0"/>
              </a:rPr>
              <a:t>Συντήρηση</a:t>
            </a:r>
          </a:p>
          <a:p>
            <a:pPr algn="just">
              <a:defRPr/>
            </a:pPr>
            <a:r>
              <a:rPr lang="en-GB" sz="2500" b="0" dirty="0">
                <a:solidFill>
                  <a:srgbClr val="002060"/>
                </a:solidFill>
                <a:latin typeface="Franklin Gothic Medium Cond" pitchFamily="34" charset="0"/>
              </a:rPr>
              <a:t>	</a:t>
            </a: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</a:rPr>
              <a:t>  </a:t>
            </a:r>
            <a:r>
              <a:rPr lang="el-GR" sz="2500" b="0" dirty="0">
                <a:solidFill>
                  <a:srgbClr val="FF0000"/>
                </a:solidFill>
                <a:latin typeface="Franklin Gothic Medium Cond" pitchFamily="34" charset="0"/>
                <a:sym typeface="Wingdings 2" pitchFamily="18" charset="2"/>
              </a:rPr>
              <a:t></a:t>
            </a: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Wingdings 2" pitchFamily="18" charset="2"/>
              </a:rPr>
              <a:t> </a:t>
            </a: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</a:rPr>
              <a:t>Ασφάλεια</a:t>
            </a:r>
            <a:r>
              <a:rPr lang="en-GB" sz="2500" b="0" dirty="0">
                <a:solidFill>
                  <a:srgbClr val="002060"/>
                </a:solidFill>
                <a:latin typeface="Franklin Gothic Medium Cond" pitchFamily="34" charset="0"/>
              </a:rPr>
              <a:t>  </a:t>
            </a:r>
          </a:p>
          <a:p>
            <a:pPr algn="just">
              <a:defRPr/>
            </a:pPr>
            <a:r>
              <a:rPr lang="en-GB" sz="2500" b="0" dirty="0">
                <a:solidFill>
                  <a:srgbClr val="002060"/>
                </a:solidFill>
                <a:latin typeface="Franklin Gothic Medium Cond" pitchFamily="34" charset="0"/>
                <a:sym typeface="Monotype Sorts" charset="0"/>
              </a:rPr>
              <a:t>	</a:t>
            </a: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Monotype Sorts" charset="0"/>
              </a:rPr>
              <a:t>    </a:t>
            </a:r>
            <a:r>
              <a:rPr lang="el-GR" sz="2500" b="0" dirty="0">
                <a:solidFill>
                  <a:srgbClr val="FF0000"/>
                </a:solidFill>
                <a:latin typeface="Franklin Gothic Medium Cond" pitchFamily="34" charset="0"/>
                <a:sym typeface="Wingdings 2" pitchFamily="18" charset="2"/>
              </a:rPr>
              <a:t></a:t>
            </a: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Monotype Sorts" charset="0"/>
              </a:rPr>
              <a:t> Διατροφική αξία</a:t>
            </a:r>
            <a:endParaRPr lang="en-GB" sz="2500" b="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just">
              <a:defRPr/>
            </a:pPr>
            <a:r>
              <a:rPr lang="en-GB" sz="2500" b="0" dirty="0">
                <a:solidFill>
                  <a:srgbClr val="002060"/>
                </a:solidFill>
                <a:latin typeface="Franklin Gothic Medium Cond" pitchFamily="34" charset="0"/>
                <a:sym typeface="Monotype Sorts" charset="0"/>
              </a:rPr>
              <a:t>	</a:t>
            </a: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Monotype Sorts" charset="0"/>
              </a:rPr>
              <a:t>      </a:t>
            </a:r>
            <a:r>
              <a:rPr lang="el-GR" sz="2500" b="0" dirty="0">
                <a:solidFill>
                  <a:srgbClr val="FF0000"/>
                </a:solidFill>
                <a:latin typeface="Franklin Gothic Medium Cond" pitchFamily="34" charset="0"/>
                <a:sym typeface="Wingdings 2" pitchFamily="18" charset="2"/>
              </a:rPr>
              <a:t></a:t>
            </a: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Monotype Sorts" charset="0"/>
              </a:rPr>
              <a:t> Ποιότητα</a:t>
            </a:r>
            <a:endParaRPr lang="en-GB" sz="2500" b="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395536" y="3392996"/>
            <a:ext cx="8374956" cy="309315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GB" sz="2500" b="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</a:rPr>
              <a:t>Σε αναπτυσσόμενες περιοχές όπως η Αφρική &amp; η Ασία</a:t>
            </a:r>
            <a:endParaRPr lang="en-GB" sz="2500" b="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marL="361950" algn="just">
              <a:spcAft>
                <a:spcPts val="600"/>
              </a:spcAft>
              <a:buClr>
                <a:srgbClr val="FF3300"/>
              </a:buClr>
              <a:buFont typeface="Courier New" pitchFamily="49" charset="0"/>
              <a:buChar char="o"/>
              <a:defRPr/>
            </a:pP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Wingdings 2" pitchFamily="18" charset="2"/>
              </a:rPr>
              <a:t> </a:t>
            </a: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Monotype Sorts" charset="0"/>
              </a:rPr>
              <a:t>περιορισμένη υποδομή</a:t>
            </a:r>
            <a:r>
              <a:rPr lang="en-GB" sz="2500" b="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n-GB" sz="2500" b="0" dirty="0">
                <a:solidFill>
                  <a:srgbClr val="002060"/>
                </a:solidFill>
                <a:latin typeface="Franklin Gothic Medium Cond" pitchFamily="34" charset="0"/>
                <a:sym typeface="Monotype Sorts" charset="0"/>
              </a:rPr>
              <a:t>	</a:t>
            </a:r>
            <a:endParaRPr lang="el-GR" sz="2500" b="0" dirty="0">
              <a:solidFill>
                <a:srgbClr val="002060"/>
              </a:solidFill>
              <a:latin typeface="Franklin Gothic Medium Cond" pitchFamily="34" charset="0"/>
              <a:sym typeface="Monotype Sorts" charset="0"/>
            </a:endParaRPr>
          </a:p>
          <a:p>
            <a:pPr marL="361950" algn="just">
              <a:spcAft>
                <a:spcPts val="600"/>
              </a:spcAft>
              <a:buClr>
                <a:srgbClr val="FF3300"/>
              </a:buClr>
              <a:buFont typeface="Courier New" pitchFamily="49" charset="0"/>
              <a:buChar char="o"/>
              <a:defRPr/>
            </a:pP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Wingdings 2" pitchFamily="18" charset="2"/>
              </a:rPr>
              <a:t> </a:t>
            </a: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Monotype Sorts" charset="0"/>
              </a:rPr>
              <a:t>έλλειψη βιομηχανοποίησης/τεχνολογιών</a:t>
            </a:r>
          </a:p>
          <a:p>
            <a:pPr marL="361950" algn="just">
              <a:spcAft>
                <a:spcPts val="2400"/>
              </a:spcAft>
              <a:buClr>
                <a:srgbClr val="FF3300"/>
              </a:buClr>
              <a:buFont typeface="Courier New" pitchFamily="49" charset="0"/>
              <a:buChar char="o"/>
              <a:defRPr/>
            </a:pP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Wingdings 2" pitchFamily="18" charset="2"/>
              </a:rPr>
              <a:t> </a:t>
            </a: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Monotype Sorts" charset="0"/>
              </a:rPr>
              <a:t>έλλειψη εμπειρίας στην χρήση καθαρών καλλιεργειών </a:t>
            </a:r>
            <a:endParaRPr lang="en-GB" sz="2500" b="0" dirty="0">
              <a:solidFill>
                <a:srgbClr val="002060"/>
              </a:solidFill>
              <a:latin typeface="Franklin Gothic Medium Cond" pitchFamily="34" charset="0"/>
              <a:sym typeface="Monotype Sorts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Monotype Sorts" charset="0"/>
              </a:rPr>
              <a:t>   Αλλά: </a:t>
            </a:r>
          </a:p>
          <a:p>
            <a:pPr marL="630238" indent="-268288" algn="just">
              <a:spcAft>
                <a:spcPts val="1200"/>
              </a:spcAft>
              <a:buClr>
                <a:srgbClr val="FF6600"/>
              </a:buClr>
              <a:buFont typeface="Courier New" pitchFamily="49" charset="0"/>
              <a:buChar char="o"/>
              <a:defRPr/>
            </a:pPr>
            <a:r>
              <a:rPr lang="el-GR" sz="2500" b="0" dirty="0">
                <a:solidFill>
                  <a:srgbClr val="002060"/>
                </a:solidFill>
                <a:latin typeface="Franklin Gothic Medium Cond" pitchFamily="34" charset="0"/>
                <a:sym typeface="Monotype Sorts" charset="0"/>
              </a:rPr>
              <a:t>  προϊόντα ζύμωσης παίζουν κεντρικό ρόλο στην διατροφή  </a:t>
            </a:r>
            <a:endParaRPr lang="en-GB" sz="2500" b="0" dirty="0">
              <a:solidFill>
                <a:srgbClr val="002060"/>
              </a:solidFill>
              <a:latin typeface="Franklin Gothic Medium Cond" pitchFamily="34" charset="0"/>
              <a:sym typeface="Monotype Sorts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608004" y="2132856"/>
            <a:ext cx="3816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500" b="1" i="1" dirty="0">
                <a:solidFill>
                  <a:srgbClr val="FF0000"/>
                </a:solidFill>
              </a:rPr>
              <a:t>(</a:t>
            </a:r>
            <a:r>
              <a:rPr lang="en-US" sz="3500" b="1" i="1" dirty="0">
                <a:solidFill>
                  <a:srgbClr val="FF0000"/>
                </a:solidFill>
              </a:rPr>
              <a:t>Wholesomeness</a:t>
            </a:r>
            <a:r>
              <a:rPr lang="el-GR" sz="3500" b="1" i="1" dirty="0">
                <a:solidFill>
                  <a:srgbClr val="FF0000"/>
                </a:solidFill>
              </a:rPr>
              <a:t>!)</a:t>
            </a:r>
            <a:endParaRPr lang="el-GR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</a:t>
            </a:r>
            <a:endParaRPr lang="el-GR" b="1" i="1" dirty="0">
              <a:solidFill>
                <a:srgbClr val="74B230"/>
              </a:solidFill>
              <a:latin typeface="+mj-lt"/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47564" y="1382804"/>
          <a:ext cx="8208912" cy="1368152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000" b="1" i="0" dirty="0" err="1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Προβιοτικά</a:t>
                      </a:r>
                      <a:r>
                        <a:rPr lang="el-GR" sz="2000" b="1" i="0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000" b="0" i="1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Τρόφιμα που περιέχουν μικροοργανισμούς</a:t>
                      </a:r>
                      <a:r>
                        <a:rPr lang="el-GR" sz="2000" b="0" i="1" baseline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2000" b="0" i="1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με ευεργετικά αποτελέσματα για την υγεία του καταναλωτή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647564" y="2943004"/>
          <a:ext cx="8208912" cy="840120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12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000" b="1" i="0" dirty="0" err="1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Συνβιοτικά</a:t>
                      </a:r>
                      <a:endParaRPr lang="el-GR" sz="2000" b="1" i="0" dirty="0">
                        <a:solidFill>
                          <a:srgbClr val="FF66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000" b="0" i="1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Τρόφιμα που</a:t>
                      </a:r>
                      <a:r>
                        <a:rPr lang="el-GR" sz="2000" b="0" i="1" baseline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 περιέχουν συνδυασμό προβιοτικών-</a:t>
                      </a:r>
                      <a:r>
                        <a:rPr lang="el-GR" sz="2000" b="0" i="1" baseline="0" dirty="0" err="1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πριβιοτικών</a:t>
                      </a:r>
                      <a:r>
                        <a:rPr lang="el-GR" sz="2000" b="0" i="1" baseline="0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 συστατικών</a:t>
                      </a:r>
                      <a:endParaRPr lang="el-GR" sz="2000" b="0" i="1" dirty="0">
                        <a:solidFill>
                          <a:srgbClr val="002060"/>
                        </a:solidFill>
                        <a:effectLst/>
                        <a:latin typeface="Franklin Gothic Medium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647564" y="3987120"/>
          <a:ext cx="8208912" cy="2682240"/>
        </p:xfrm>
        <a:graphic>
          <a:graphicData uri="http://schemas.openxmlformats.org/drawingml/2006/table">
            <a:tbl>
              <a:tblPr/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12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000" b="1" i="0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Ιατρικά τρόφιμα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000" b="1" i="0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(</a:t>
                      </a:r>
                      <a:r>
                        <a:rPr lang="en-US" sz="2000" b="1" i="0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Medical Food)</a:t>
                      </a:r>
                      <a:r>
                        <a:rPr lang="el-GR" sz="2000" b="1" i="0" dirty="0">
                          <a:solidFill>
                            <a:srgbClr val="FF6600"/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spcAft>
                          <a:spcPts val="600"/>
                        </a:spcAft>
                        <a:buClr>
                          <a:srgbClr val="FF3300"/>
                        </a:buClr>
                        <a:buFont typeface="Wingdings" pitchFamily="2" charset="2"/>
                        <a:buChar char="§"/>
                      </a:pP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E</a:t>
                      </a:r>
                      <a:r>
                        <a:rPr lang="el-GR" sz="2000" b="0" i="1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ιδική κατηγορία τροφίμων που αναφέρεται στη νομοθεσία των </a:t>
                      </a:r>
                      <a:r>
                        <a:rPr lang="en-US" sz="2000" b="0" i="1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2000" b="0" i="1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ΗΠΑ</a:t>
                      </a:r>
                    </a:p>
                    <a:p>
                      <a:pPr marL="173038" indent="-173038">
                        <a:spcAft>
                          <a:spcPts val="600"/>
                        </a:spcAft>
                        <a:buClr>
                          <a:srgbClr val="FF3300"/>
                        </a:buClr>
                        <a:buFont typeface="Wingdings" pitchFamily="2" charset="2"/>
                        <a:buChar char="§"/>
                      </a:pPr>
                      <a:r>
                        <a:rPr lang="el-GR" sz="2000" b="0" i="1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Χρησιμοποιούνται υπό ιατρική επίβλεψη για μια ασθένεια, έχουν καθορισμένα θρεπτικά χαρακτηριστικά, βασίζονται σε αναγνωρισμένες επιστημονικές αρχές &amp; έχουν υποβληθεί σε ιατρική αξιολόγηση</a:t>
                      </a:r>
                    </a:p>
                    <a:p>
                      <a:pPr marL="173038" indent="-173038">
                        <a:spcAft>
                          <a:spcPts val="600"/>
                        </a:spcAft>
                        <a:buClr>
                          <a:srgbClr val="FF3300"/>
                        </a:buClr>
                        <a:buFont typeface="Wingdings" pitchFamily="2" charset="2"/>
                        <a:buChar char="§"/>
                      </a:pPr>
                      <a:r>
                        <a:rPr lang="el-GR" sz="2000" b="0" i="1" dirty="0">
                          <a:solidFill>
                            <a:srgbClr val="002060"/>
                          </a:solidFill>
                          <a:effectLst/>
                          <a:latin typeface="Franklin Gothic Medium" pitchFamily="34" charset="0"/>
                          <a:cs typeface="Calibri" pitchFamily="34" charset="0"/>
                        </a:rPr>
                        <a:t>Δεν πωλούνται σε υγιείς καταναλωτές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431540" y="72870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Λειτουργικά τρόφιμα – άλλοι όροι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 -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ΠΑΡΑΔΕΙΓΜΑΤΑ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13309" y="1857375"/>
            <a:ext cx="6579071" cy="301621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200" b="0" dirty="0">
                <a:solidFill>
                  <a:srgbClr val="002060"/>
                </a:solidFill>
                <a:latin typeface="Franklin Gothic Medium Cond" pitchFamily="34" charset="0"/>
              </a:rPr>
              <a:t>επομένως</a:t>
            </a:r>
            <a:r>
              <a:rPr lang="en-GB" sz="3200" b="0" dirty="0">
                <a:solidFill>
                  <a:srgbClr val="002060"/>
                </a:solidFill>
                <a:latin typeface="Franklin Gothic Medium Cond" pitchFamily="34" charset="0"/>
              </a:rPr>
              <a:t>:</a:t>
            </a:r>
            <a:r>
              <a:rPr lang="en-GB" b="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endParaRPr lang="el-GR" b="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ctr">
              <a:defRPr/>
            </a:pPr>
            <a:endParaRPr lang="en-GB" b="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l-GR" sz="2800" b="0" dirty="0">
                <a:solidFill>
                  <a:srgbClr val="002060"/>
                </a:solidFill>
                <a:latin typeface="Franklin Gothic Medium Cond" pitchFamily="34" charset="0"/>
              </a:rPr>
              <a:t>Η ανάπτυξη βιοδιεργασιών μικρής κλίμακας &amp; υπό τριτοκοσμικές συνθήκες αποτελεί εξαιρετική πρόκληση για το βιοτεχνολόγο τροφίμων προκειμένου να βελτιώσει την ποιότητα, ασφάλεια, &amp; καταλληλότητα των τροφίμων</a:t>
            </a:r>
            <a:endParaRPr lang="en-GB" sz="2800" b="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31540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Βιοτεχνολογία τροφίμων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ome different types of superfoo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" y="2067296"/>
            <a:ext cx="6076950" cy="2009776"/>
          </a:xfrm>
          <a:prstGeom prst="rect">
            <a:avLst/>
          </a:prstGeom>
          <a:noFill/>
        </p:spPr>
      </p:pic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719572" y="4543960"/>
            <a:ext cx="53645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 eaLnBrk="1" hangingPunct="1">
              <a:defRPr/>
            </a:pPr>
            <a:r>
              <a:rPr lang="el-GR" sz="3000" i="1" dirty="0">
                <a:solidFill>
                  <a:srgbClr val="74B230"/>
                </a:solidFill>
                <a:latin typeface="Comic Sans MS" pitchFamily="66" charset="0"/>
              </a:rPr>
              <a:t>Σας ευχαριστώ για την προσοχή σας !</a:t>
            </a:r>
            <a:endParaRPr lang="el-GR" sz="3000" b="0" i="1" dirty="0">
              <a:solidFill>
                <a:srgbClr val="74B230"/>
              </a:solidFill>
              <a:latin typeface="Comic Sans MS" pitchFamily="66" charset="0"/>
            </a:endParaRPr>
          </a:p>
          <a:p>
            <a:pPr marL="342900" indent="-342900" algn="r" eaLnBrk="1" hangingPunct="1">
              <a:defRPr/>
            </a:pPr>
            <a:endParaRPr lang="en-US" sz="3000" b="0" i="1" dirty="0">
              <a:solidFill>
                <a:srgbClr val="74B230"/>
              </a:solidFill>
              <a:latin typeface="Comic Sans MS" pitchFamily="66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132508" y="1844824"/>
            <a:ext cx="6012000" cy="288032"/>
          </a:xfrm>
          <a:prstGeom prst="rect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0" y="4149080"/>
            <a:ext cx="6120000" cy="288032"/>
          </a:xfrm>
          <a:prstGeom prst="rect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226953" y="361908"/>
            <a:ext cx="850753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defRPr/>
            </a:pPr>
            <a:r>
              <a:rPr lang="el-GR" sz="3000" b="1" i="1" dirty="0">
                <a:solidFill>
                  <a:srgbClr val="74B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- παραδείγματα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l-GR" sz="2800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Τι είναι </a:t>
            </a:r>
            <a:r>
              <a:rPr lang="el-GR" sz="2800" b="1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λειτουργικά</a:t>
            </a:r>
            <a:r>
              <a:rPr lang="el-GR" sz="2800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l-GR" sz="2800" b="1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νεοφανή</a:t>
            </a:r>
            <a:r>
              <a:rPr lang="el-GR" sz="2800" b="0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και τι </a:t>
            </a:r>
            <a:r>
              <a:rPr lang="el-GR" sz="2800" b="1" i="1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νανοτρόφιμα</a:t>
            </a:r>
            <a:r>
              <a:rPr lang="el-GR" sz="2800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;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l-GR" sz="2800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Τι είναι </a:t>
            </a:r>
            <a:r>
              <a:rPr lang="el-GR" sz="2800" b="1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προβιοτικά</a:t>
            </a:r>
            <a:r>
              <a:rPr lang="el-GR" sz="2800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l-GR" sz="2800" b="1" i="1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πριβιοτικά</a:t>
            </a:r>
            <a:r>
              <a:rPr lang="el-GR" sz="2800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και </a:t>
            </a:r>
            <a:r>
              <a:rPr lang="el-GR" sz="2800" b="1" i="1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συνβιοτικά</a:t>
            </a:r>
            <a:r>
              <a:rPr lang="el-GR" sz="2800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τρόφιμα;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l-GR" sz="2800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Ποιες κατηγορίες </a:t>
            </a:r>
            <a:r>
              <a:rPr lang="el-GR" sz="2800" b="1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αντιοξειδωτικών</a:t>
            </a:r>
            <a:r>
              <a:rPr lang="el-GR" sz="2800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συστατικών στα τρόφιμα γνωρίζετε;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l-GR" sz="2800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Γιατί ορισμένες κατηγορίες </a:t>
            </a:r>
            <a:r>
              <a:rPr lang="el-GR" sz="2800" b="1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λιπαρών</a:t>
            </a:r>
            <a:r>
              <a:rPr lang="el-GR" sz="2800" i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τροφίμων μπορούν να παρέχουν σημαντικά οφέλη υγείας στον άνθρωπο; </a:t>
            </a:r>
            <a:endParaRPr lang="el-G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.kathimerini.gr/resources/2014-12/superf-thumb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455" y="2816932"/>
            <a:ext cx="5767865" cy="3600400"/>
          </a:xfrm>
          <a:prstGeom prst="rect">
            <a:avLst/>
          </a:prstGeom>
          <a:noFill/>
          <a:ln>
            <a:solidFill>
              <a:srgbClr val="74B230"/>
            </a:solidFill>
          </a:ln>
        </p:spPr>
      </p:pic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</a:t>
            </a:r>
            <a:endParaRPr lang="el-GR" b="1" i="1" dirty="0">
              <a:solidFill>
                <a:srgbClr val="74B230"/>
              </a:solidFill>
              <a:latin typeface="+mj-lt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31540" y="79693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6600"/>
                </a:solidFill>
                <a:latin typeface="Franklin Gothic Demi Cond" pitchFamily="34" charset="0"/>
              </a:rPr>
              <a:t>Superfoods</a:t>
            </a:r>
            <a:r>
              <a:rPr lang="en-US" sz="2800" dirty="0">
                <a:solidFill>
                  <a:srgbClr val="FF6600"/>
                </a:solidFill>
                <a:latin typeface="Franklin Gothic Demi Cond" pitchFamily="34" charset="0"/>
              </a:rPr>
              <a:t> (</a:t>
            </a:r>
            <a:r>
              <a:rPr lang="el-GR" sz="2800" dirty="0" err="1">
                <a:solidFill>
                  <a:srgbClr val="FF6600"/>
                </a:solidFill>
                <a:latin typeface="Franklin Gothic Demi Cond" pitchFamily="34" charset="0"/>
              </a:rPr>
              <a:t>Υπερ</a:t>
            </a:r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-τρόφιμα)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55576" y="1448780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i="1" dirty="0">
                <a:solidFill>
                  <a:srgbClr val="002060"/>
                </a:solidFill>
                <a:latin typeface="Candara" pitchFamily="34" charset="0"/>
              </a:rPr>
              <a:t>Τρόφιμα (νέα ή συμβατικά) με υψηλή περιεκτικότητα σε θρεπτικά ή </a:t>
            </a:r>
            <a:r>
              <a:rPr lang="el-GR" sz="2500" b="1" i="1" dirty="0" err="1">
                <a:solidFill>
                  <a:srgbClr val="002060"/>
                </a:solidFill>
                <a:latin typeface="Candara" pitchFamily="34" charset="0"/>
              </a:rPr>
              <a:t>βιοδραστικά</a:t>
            </a:r>
            <a:r>
              <a:rPr lang="el-GR" sz="2500" b="1" i="1" dirty="0">
                <a:solidFill>
                  <a:srgbClr val="002060"/>
                </a:solidFill>
                <a:latin typeface="Candara" pitchFamily="34" charset="0"/>
              </a:rPr>
              <a:t> συστατικά με ισχυριζόμενα </a:t>
            </a:r>
            <a:r>
              <a:rPr lang="el-GR" sz="2500" b="1" i="1" dirty="0">
                <a:solidFill>
                  <a:srgbClr val="002060"/>
                </a:solidFill>
                <a:latin typeface="Candara" pitchFamily="34" charset="0"/>
                <a:cs typeface="Calibri" pitchFamily="34" charset="0"/>
              </a:rPr>
              <a:t>ευεργετικά οφέλη για την υγεία του καταναλωτή</a:t>
            </a:r>
          </a:p>
          <a:p>
            <a:pPr algn="ctr"/>
            <a:endParaRPr lang="el-GR" sz="2500" b="1" dirty="0">
              <a:latin typeface="Candara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Was ist der Unterschied: Functional, Novel und Nano F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997" y="4132473"/>
            <a:ext cx="2428875" cy="242887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431540" y="1340768"/>
            <a:ext cx="43564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l-GR" sz="2400" b="1" i="1" dirty="0">
                <a:solidFill>
                  <a:srgbClr val="002060"/>
                </a:solidFill>
                <a:latin typeface="Candara" pitchFamily="34" charset="0"/>
                <a:cs typeface="Calibri" pitchFamily="34" charset="0"/>
              </a:rPr>
              <a:t>«Νεοφανή» είναι τρόφιμα ή συστατικά τροφίμων που δεν έχουν χρησιμοποιηθεί ξανά για ανθρώπινη κατανάλωση σε σημαντικό βαθμό πριν την </a:t>
            </a:r>
            <a:br>
              <a:rPr lang="el-GR" sz="2400" b="1" i="1" dirty="0">
                <a:solidFill>
                  <a:srgbClr val="002060"/>
                </a:solidFill>
                <a:latin typeface="Candara" pitchFamily="34" charset="0"/>
                <a:cs typeface="Calibri" pitchFamily="34" charset="0"/>
              </a:rPr>
            </a:br>
            <a:r>
              <a:rPr lang="el-GR" sz="2400" b="1" i="1" dirty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  <a:t>15 Μαΐου 1997 </a:t>
            </a:r>
            <a:br>
              <a:rPr lang="el-GR" sz="2400" b="1" i="1" dirty="0">
                <a:solidFill>
                  <a:srgbClr val="FF0000"/>
                </a:solidFill>
                <a:latin typeface="Candara" pitchFamily="34" charset="0"/>
                <a:cs typeface="Calibri" pitchFamily="34" charset="0"/>
              </a:rPr>
            </a:br>
            <a:r>
              <a:rPr lang="el-GR" sz="2400" b="1" dirty="0">
                <a:solidFill>
                  <a:srgbClr val="002060"/>
                </a:solidFill>
                <a:latin typeface="Candara" pitchFamily="34" charset="0"/>
                <a:cs typeface="Calibri" pitchFamily="34" charset="0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Candara" pitchFamily="34" charset="0"/>
                <a:cs typeface="Calibri" pitchFamily="34" charset="0"/>
              </a:rPr>
              <a:t>Regulation EC 258/97</a:t>
            </a:r>
            <a:r>
              <a:rPr lang="el-GR" sz="2400" b="1" dirty="0">
                <a:solidFill>
                  <a:srgbClr val="002060"/>
                </a:solidFill>
                <a:latin typeface="Candara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</a:t>
            </a:r>
            <a:endParaRPr lang="el-GR" b="1" i="1" dirty="0">
              <a:solidFill>
                <a:srgbClr val="74B230"/>
              </a:solidFill>
              <a:latin typeface="+mj-lt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31540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Νεοφανή τρόφιμα (</a:t>
            </a:r>
            <a:r>
              <a:rPr lang="en-US" sz="2800" dirty="0">
                <a:solidFill>
                  <a:srgbClr val="FF6600"/>
                </a:solidFill>
                <a:latin typeface="Franklin Gothic Demi Cond" pitchFamily="34" charset="0"/>
              </a:rPr>
              <a:t>Novel Food)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4680012" y="1241376"/>
            <a:ext cx="4103948" cy="5319972"/>
          </a:xfrm>
          <a:prstGeom prst="accentCallout2">
            <a:avLst>
              <a:gd name="adj1" fmla="val 7365"/>
              <a:gd name="adj2" fmla="val -140"/>
              <a:gd name="adj3" fmla="val 6508"/>
              <a:gd name="adj4" fmla="val -5125"/>
              <a:gd name="adj5" fmla="val 721"/>
              <a:gd name="adj6" fmla="val -7610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spcAft>
                <a:spcPts val="24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1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Παράγονται με νέους τρόπους (π.χ. γενετική μηχανική ή άλλες νέες τεχνολογίες)</a:t>
            </a:r>
          </a:p>
          <a:p>
            <a:pPr marL="177800" indent="-177800">
              <a:spcAft>
                <a:spcPts val="24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1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Δεν υπάρχει ιστορικό ασφαλούς χρήσης για ανθρώπινη κατανάλωση</a:t>
            </a:r>
          </a:p>
          <a:p>
            <a:pPr marL="177800" indent="-177800">
              <a:spcAft>
                <a:spcPts val="2400"/>
              </a:spcAft>
              <a:buClr>
                <a:srgbClr val="FF3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l-GR" sz="21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Παραδοσιακά τρόφιμα χωρών εκτός Ευρωπαϊκής Ένωσης </a:t>
            </a:r>
          </a:p>
          <a:p>
            <a:pPr marL="177800" indent="-177800">
              <a:spcAft>
                <a:spcPts val="2400"/>
              </a:spcAft>
              <a:buClr>
                <a:srgbClr val="FF330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el-GR" sz="21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Τεκμηρίωση ασφάλειας για τον καταναλωτή πριν την έγκριση</a:t>
            </a:r>
          </a:p>
          <a:p>
            <a:pPr marL="268288" indent="-268288">
              <a:spcAft>
                <a:spcPts val="2400"/>
              </a:spcAft>
              <a:buClr>
                <a:srgbClr val="FF3300"/>
              </a:buClr>
              <a:buFont typeface="Wingdings" pitchFamily="2" charset="2"/>
              <a:buChar char="v"/>
              <a:tabLst>
                <a:tab pos="273050" algn="l"/>
              </a:tabLst>
            </a:pPr>
            <a:r>
              <a:rPr lang="el-GR" sz="21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Κατάλληλη επισήμανση, παρουσίαση &amp; διαφήμιση</a:t>
            </a:r>
            <a:endParaRPr lang="en-US" sz="2100" dirty="0">
              <a:solidFill>
                <a:srgbClr val="002060"/>
              </a:solidFill>
              <a:latin typeface="Franklin Gothic Medium" pitchFamily="34" charset="0"/>
              <a:cs typeface="Calibri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http://sustainablepulse.com/wp-content/uploads/2014/10/GMO-sm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3509153" cy="2268252"/>
          </a:xfrm>
          <a:prstGeom prst="rect">
            <a:avLst/>
          </a:prstGeom>
          <a:noFill/>
          <a:ln>
            <a:solidFill>
              <a:srgbClr val="74B230"/>
            </a:solidFill>
          </a:ln>
        </p:spPr>
      </p:pic>
      <p:sp>
        <p:nvSpPr>
          <p:cNvPr id="16" name="15 - TextBox"/>
          <p:cNvSpPr txBox="1"/>
          <p:nvPr/>
        </p:nvSpPr>
        <p:spPr>
          <a:xfrm>
            <a:off x="575556" y="1149997"/>
            <a:ext cx="460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800"/>
              </a:spcAft>
              <a:buClr>
                <a:srgbClr val="FF3300"/>
              </a:buClr>
            </a:pPr>
            <a:r>
              <a:rPr lang="el-GR" sz="2400" b="1" dirty="0">
                <a:solidFill>
                  <a:srgbClr val="FF6600"/>
                </a:solidFill>
                <a:latin typeface="Franklin Gothic Medium" pitchFamily="34" charset="0"/>
                <a:cs typeface="Calibri" pitchFamily="34" charset="0"/>
              </a:rPr>
              <a:t>ΠΑΡΑΔΕΙΓΜΑΤΑ</a:t>
            </a:r>
          </a:p>
          <a:p>
            <a:pPr marL="355600" indent="-355600">
              <a:spcAft>
                <a:spcPts val="24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Chia</a:t>
            </a: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 (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Μεξικό)</a:t>
            </a: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,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Β</a:t>
            </a:r>
            <a:r>
              <a:rPr lang="en-US" sz="2400" dirty="0" err="1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aobab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 (Αφρική)</a:t>
            </a: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,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Stevia</a:t>
            </a: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 (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Ν. Αμερική)</a:t>
            </a: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,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κ.α.</a:t>
            </a:r>
          </a:p>
          <a:p>
            <a:pPr marL="355600" indent="-355600">
              <a:spcAft>
                <a:spcPts val="24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Γενετικά μεταλλαγμένα τρόφιμα (διαφορετική νομοθεσία πλέον)</a:t>
            </a:r>
          </a:p>
          <a:p>
            <a:pPr marL="355600" indent="-355600">
              <a:spcAft>
                <a:spcPts val="24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Προϊόντα </a:t>
            </a:r>
            <a:r>
              <a:rPr lang="en-US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ενισχυμένα με</a:t>
            </a:r>
          </a:p>
          <a:p>
            <a:pPr marL="441325" indent="-173038">
              <a:spcAft>
                <a:spcPts val="1800"/>
              </a:spcAft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 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Φυτοστερόλες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/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φυτοστανόλες</a:t>
            </a:r>
            <a:endParaRPr lang="el-GR" sz="2400" dirty="0">
              <a:solidFill>
                <a:srgbClr val="002060"/>
              </a:solidFill>
              <a:latin typeface="Franklin Gothic Medium Cond" pitchFamily="34" charset="0"/>
              <a:cs typeface="Calibri" pitchFamily="34" charset="0"/>
            </a:endParaRPr>
          </a:p>
          <a:p>
            <a:pPr marL="441325" indent="-173038">
              <a:spcAft>
                <a:spcPts val="1800"/>
              </a:spcAft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Συνθετική </a:t>
            </a: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ζεαξανθίνη</a:t>
            </a:r>
            <a:endParaRPr lang="el-GR" sz="2400" dirty="0">
              <a:solidFill>
                <a:srgbClr val="002060"/>
              </a:solidFill>
              <a:latin typeface="Franklin Gothic Medium Cond" pitchFamily="34" charset="0"/>
              <a:cs typeface="Calibri" pitchFamily="34" charset="0"/>
            </a:endParaRPr>
          </a:p>
          <a:p>
            <a:pPr marL="441325" indent="-173038">
              <a:spcAft>
                <a:spcPts val="1800"/>
              </a:spcAft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Πρωτεΐνη ελαιοκράμβης</a:t>
            </a:r>
          </a:p>
          <a:p>
            <a:pPr marL="441325" indent="-173038">
              <a:spcAft>
                <a:spcPts val="1800"/>
              </a:spcAft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400" dirty="0" err="1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Φυτοοιστρογόνα</a:t>
            </a:r>
            <a:r>
              <a:rPr lang="el-GR" sz="2400" dirty="0">
                <a:solidFill>
                  <a:srgbClr val="002060"/>
                </a:solidFill>
                <a:latin typeface="Franklin Gothic Medium Cond" pitchFamily="34" charset="0"/>
                <a:cs typeface="Calibri" pitchFamily="34" charset="0"/>
              </a:rPr>
              <a:t> σόγιας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</a:t>
            </a:r>
            <a:endParaRPr lang="el-GR" b="1" i="1" dirty="0">
              <a:solidFill>
                <a:srgbClr val="74B230"/>
              </a:solidFill>
              <a:latin typeface="+mj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31540" y="6926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Νεοφανή τρόφιμα (</a:t>
            </a:r>
            <a:r>
              <a:rPr lang="en-US" sz="2800" dirty="0">
                <a:solidFill>
                  <a:srgbClr val="FF6600"/>
                </a:solidFill>
                <a:latin typeface="Franklin Gothic Demi Cond" pitchFamily="34" charset="0"/>
              </a:rPr>
              <a:t>Novel Food)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  <p:pic>
        <p:nvPicPr>
          <p:cNvPr id="53252" name="Picture 4" descr="http://peterschoicenutrition.com/wp-content/uploads/2014/05/stevi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636912"/>
            <a:ext cx="3403719" cy="1653088"/>
          </a:xfrm>
          <a:prstGeom prst="rect">
            <a:avLst/>
          </a:prstGeom>
          <a:noFill/>
          <a:ln>
            <a:solidFill>
              <a:srgbClr val="74B230"/>
            </a:solidFill>
          </a:ln>
        </p:spPr>
      </p:pic>
      <p:pic>
        <p:nvPicPr>
          <p:cNvPr id="53250" name="Picture 2" descr="http://upload.wikimedia.org/wikipedia/commons/thumb/a/a8/Adansonia_grandidieri04.jpg/768px-Adansonia_grandidieri04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728700"/>
            <a:ext cx="1495586" cy="1992425"/>
          </a:xfrm>
          <a:prstGeom prst="rect">
            <a:avLst/>
          </a:prstGeom>
          <a:noFill/>
          <a:ln>
            <a:solidFill>
              <a:srgbClr val="74B230"/>
            </a:solidFill>
          </a:ln>
        </p:spPr>
      </p:pic>
      <p:sp>
        <p:nvSpPr>
          <p:cNvPr id="10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TextBox"/>
          <p:cNvSpPr txBox="1"/>
          <p:nvPr/>
        </p:nvSpPr>
        <p:spPr>
          <a:xfrm>
            <a:off x="4283968" y="1052736"/>
            <a:ext cx="471652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2603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FF3300"/>
                </a:solidFill>
                <a:latin typeface="Franklin Gothic Medium" pitchFamily="34" charset="0"/>
                <a:cs typeface="Calibri" pitchFamily="34" charset="0"/>
              </a:rPr>
              <a:t>Ανάπτυξη τροφίμων με χαμηλά λιπαρά αλλά καλή γεύση </a:t>
            </a:r>
          </a:p>
          <a:p>
            <a:pPr marL="536575" indent="-268288">
              <a:spcAft>
                <a:spcPts val="3600"/>
              </a:spcAft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0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Π.χ. αντικατάσταση λίπους με νερό στο εσωτερικό σταγονιδίων λίπους γαλακτωμάτων</a:t>
            </a:r>
            <a:endParaRPr lang="en-US" sz="2000" dirty="0">
              <a:solidFill>
                <a:srgbClr val="002060"/>
              </a:solidFill>
              <a:latin typeface="Franklin Gothic Medium" pitchFamily="34" charset="0"/>
              <a:cs typeface="Calibri" pitchFamily="34" charset="0"/>
            </a:endParaRPr>
          </a:p>
          <a:p>
            <a:pPr marL="355600" indent="-2603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FF3300"/>
                </a:solidFill>
                <a:latin typeface="Franklin Gothic Medium" pitchFamily="34" charset="0"/>
                <a:cs typeface="Calibri" pitchFamily="34" charset="0"/>
              </a:rPr>
              <a:t>Τρόφιμα εμπλουτισμένα με θρεπτικά συστατικά</a:t>
            </a:r>
          </a:p>
          <a:p>
            <a:pPr marL="536575" indent="-268288">
              <a:spcAft>
                <a:spcPts val="3600"/>
              </a:spcAft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0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Π.χ. προσθήκη σε τρόφιμα καθημερινής κατανάλωσης βιταμινών, μετάλλων, κ.λπ., εγκλωβισμένων σε </a:t>
            </a:r>
            <a:r>
              <a:rPr lang="el-GR" sz="2000" dirty="0" err="1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νανοσωματίδια</a:t>
            </a:r>
            <a:endParaRPr lang="el-GR" sz="2000" dirty="0">
              <a:solidFill>
                <a:srgbClr val="002060"/>
              </a:solidFill>
              <a:latin typeface="Franklin Gothic Medium" pitchFamily="34" charset="0"/>
              <a:cs typeface="Calibri" pitchFamily="34" charset="0"/>
            </a:endParaRPr>
          </a:p>
          <a:p>
            <a:pPr marL="355600" indent="-260350">
              <a:spcAft>
                <a:spcPts val="30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l-GR" sz="2300" dirty="0">
                <a:solidFill>
                  <a:srgbClr val="FF3300"/>
                </a:solidFill>
                <a:latin typeface="Franklin Gothic Medium" pitchFamily="34" charset="0"/>
                <a:cs typeface="Calibri" pitchFamily="34" charset="0"/>
              </a:rPr>
              <a:t>Υλικά συσκευασίας με βελτιωμένες ιδιότητες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59532" y="1526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74B230"/>
                </a:solidFill>
                <a:latin typeface="+mj-lt"/>
              </a:rPr>
              <a:t>Λειτουργικά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</a:t>
            </a:r>
            <a:r>
              <a:rPr lang="el-GR" b="1" i="1" dirty="0">
                <a:solidFill>
                  <a:srgbClr val="74B230"/>
                </a:solidFill>
                <a:latin typeface="+mj-lt"/>
              </a:rPr>
              <a:t>νεοφανή τρόφιμα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, “</a:t>
            </a:r>
            <a:r>
              <a:rPr lang="en-US" b="1" i="1" dirty="0" err="1">
                <a:solidFill>
                  <a:srgbClr val="74B230"/>
                </a:solidFill>
                <a:latin typeface="+mj-lt"/>
              </a:rPr>
              <a:t>superfoods</a:t>
            </a:r>
            <a:r>
              <a:rPr lang="en-US" b="1" i="1" dirty="0">
                <a:solidFill>
                  <a:srgbClr val="74B230"/>
                </a:solidFill>
                <a:latin typeface="+mj-lt"/>
              </a:rPr>
              <a:t>”</a:t>
            </a:r>
            <a:endParaRPr lang="el-GR" b="1" i="1" dirty="0">
              <a:solidFill>
                <a:srgbClr val="74B230"/>
              </a:solidFill>
              <a:latin typeface="+mj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31540" y="69269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6600"/>
                </a:solidFill>
                <a:latin typeface="Franklin Gothic Demi Cond" pitchFamily="34" charset="0"/>
              </a:rPr>
              <a:t>Νάνο-Τρόφιμα  (</a:t>
            </a:r>
            <a:r>
              <a:rPr lang="en-US" sz="2800" dirty="0" err="1">
                <a:solidFill>
                  <a:srgbClr val="FF6600"/>
                </a:solidFill>
                <a:latin typeface="Franklin Gothic Demi Cond" pitchFamily="34" charset="0"/>
              </a:rPr>
              <a:t>Nano</a:t>
            </a:r>
            <a:r>
              <a:rPr lang="en-US" sz="2800" dirty="0">
                <a:solidFill>
                  <a:srgbClr val="FF6600"/>
                </a:solidFill>
                <a:latin typeface="Franklin Gothic Demi Cond" pitchFamily="34" charset="0"/>
              </a:rPr>
              <a:t> Food)</a:t>
            </a:r>
            <a:endParaRPr lang="el-GR" sz="2800" dirty="0">
              <a:solidFill>
                <a:srgbClr val="FF6600"/>
              </a:solidFill>
              <a:latin typeface="Franklin Gothic Demi Cond" pitchFamily="34" charset="0"/>
            </a:endParaRPr>
          </a:p>
        </p:txBody>
      </p:sp>
      <p:pic>
        <p:nvPicPr>
          <p:cNvPr id="40964" name="Picture 4" descr="Photo: Metallurgy for Dummi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40" y="1736018"/>
            <a:ext cx="3667125" cy="2305050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827584" y="4651972"/>
            <a:ext cx="2772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Franklin Gothic Medium Cond" pitchFamily="34" charset="0"/>
              </a:rPr>
              <a:t>1–100 </a:t>
            </a:r>
            <a:r>
              <a:rPr lang="el-GR" sz="3000" dirty="0" err="1">
                <a:solidFill>
                  <a:srgbClr val="002060"/>
                </a:solidFill>
                <a:latin typeface="Franklin Gothic Medium Cond" pitchFamily="34" charset="0"/>
              </a:rPr>
              <a:t>νανόμετρα</a:t>
            </a:r>
            <a:endParaRPr lang="el-GR" sz="30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ctr"/>
            <a:endParaRPr lang="el-GR" sz="3000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 algn="ctr"/>
            <a:r>
              <a:rPr lang="el-GR" sz="3000" dirty="0">
                <a:solidFill>
                  <a:srgbClr val="002060"/>
                </a:solidFill>
                <a:latin typeface="Franklin Gothic Medium Cond" pitchFamily="34" charset="0"/>
              </a:rPr>
              <a:t>1 </a:t>
            </a:r>
            <a:r>
              <a:rPr lang="en-US" sz="3000" dirty="0">
                <a:solidFill>
                  <a:srgbClr val="002060"/>
                </a:solidFill>
                <a:latin typeface="Franklin Gothic Medium Cond" pitchFamily="34" charset="0"/>
              </a:rPr>
              <a:t>nm</a:t>
            </a:r>
            <a:r>
              <a:rPr lang="el-GR" sz="3000" dirty="0">
                <a:solidFill>
                  <a:srgbClr val="002060"/>
                </a:solidFill>
                <a:latin typeface="Franklin Gothic Medium Cond" pitchFamily="34" charset="0"/>
              </a:rPr>
              <a:t> = 10</a:t>
            </a:r>
            <a:r>
              <a:rPr lang="el-GR" sz="3000" baseline="30000" dirty="0">
                <a:solidFill>
                  <a:srgbClr val="002060"/>
                </a:solidFill>
                <a:latin typeface="Franklin Gothic Medium Cond" pitchFamily="34" charset="0"/>
              </a:rPr>
              <a:t>-9</a:t>
            </a:r>
            <a:r>
              <a:rPr lang="el-GR" sz="3000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latin typeface="Franklin Gothic Medium Cond" pitchFamily="34" charset="0"/>
              </a:rPr>
              <a:t>m</a:t>
            </a:r>
            <a:endParaRPr lang="el-GR" sz="300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431996" y="0"/>
            <a:ext cx="712004" cy="47705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l-G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8224</TotalTime>
  <Words>3492</Words>
  <Application>Microsoft Office PowerPoint</Application>
  <PresentationFormat>Προβολή στην οθόνη (4:3)</PresentationFormat>
  <Paragraphs>732</Paragraphs>
  <Slides>52</Slides>
  <Notes>52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72" baseType="lpstr">
      <vt:lpstr>Arial</vt:lpstr>
      <vt:lpstr>Arial Narrow</vt:lpstr>
      <vt:lpstr>Book Antiqua</vt:lpstr>
      <vt:lpstr>Calibri</vt:lpstr>
      <vt:lpstr>Candara</vt:lpstr>
      <vt:lpstr>Comic Sans MS</vt:lpstr>
      <vt:lpstr>Corbel</vt:lpstr>
      <vt:lpstr>Courier New</vt:lpstr>
      <vt:lpstr>Franklin Gothic Demi Cond</vt:lpstr>
      <vt:lpstr>Franklin Gothic Medium</vt:lpstr>
      <vt:lpstr>Franklin Gothic Medium Cond</vt:lpstr>
      <vt:lpstr>Lucida Sans</vt:lpstr>
      <vt:lpstr>Segoe Script</vt:lpstr>
      <vt:lpstr>Times New Roman</vt:lpstr>
      <vt:lpstr>Webdings</vt:lpstr>
      <vt:lpstr>Wingdings</vt:lpstr>
      <vt:lpstr>Wingdings 2</vt:lpstr>
      <vt:lpstr>Wingdings 3</vt:lpstr>
      <vt:lpstr>Αποκορύφωμα</vt:lpstr>
      <vt:lpstr>Photo Editor Photo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argyro</dc:creator>
  <cp:lastModifiedBy>Agapi Dima</cp:lastModifiedBy>
  <cp:revision>1027</cp:revision>
  <dcterms:created xsi:type="dcterms:W3CDTF">2009-04-23T16:27:31Z</dcterms:created>
  <dcterms:modified xsi:type="dcterms:W3CDTF">2023-03-03T09:39:42Z</dcterms:modified>
</cp:coreProperties>
</file>