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20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2525A-7FAF-4980-A79F-40E60336EEB4}" type="doc">
      <dgm:prSet loTypeId="urn:microsoft.com/office/officeart/2005/8/layout/cycle4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6E3C65-F35F-48A8-8E4E-9E75D974190A}">
      <dgm:prSet phldrT="[Text]"/>
      <dgm:spPr/>
      <dgm:t>
        <a:bodyPr/>
        <a:lstStyle/>
        <a:p>
          <a:r>
            <a:rPr lang="en-US" dirty="0"/>
            <a:t>Negative Production Externalities</a:t>
          </a:r>
          <a:endParaRPr lang="en-GB" dirty="0"/>
        </a:p>
      </dgm:t>
    </dgm:pt>
    <dgm:pt modelId="{0FD49813-CB25-4FC1-85A0-E2EBA109F177}" type="parTrans" cxnId="{2C4C4082-0A9E-4F4A-A3ED-34AF69F97AE8}">
      <dgm:prSet/>
      <dgm:spPr/>
      <dgm:t>
        <a:bodyPr/>
        <a:lstStyle/>
        <a:p>
          <a:endParaRPr lang="en-GB"/>
        </a:p>
      </dgm:t>
    </dgm:pt>
    <dgm:pt modelId="{28E9018E-07B9-458B-9452-8AD75B649664}" type="sibTrans" cxnId="{2C4C4082-0A9E-4F4A-A3ED-34AF69F97AE8}">
      <dgm:prSet/>
      <dgm:spPr/>
      <dgm:t>
        <a:bodyPr/>
        <a:lstStyle/>
        <a:p>
          <a:endParaRPr lang="en-GB"/>
        </a:p>
      </dgm:t>
    </dgm:pt>
    <dgm:pt modelId="{DAB373C4-53AE-48FA-9492-9F84443B81A1}">
      <dgm:prSet phldrT="[Text]"/>
      <dgm:spPr/>
      <dgm:t>
        <a:bodyPr/>
        <a:lstStyle/>
        <a:p>
          <a:r>
            <a:rPr lang="en-US" dirty="0"/>
            <a:t>Negative Consumption Externalities</a:t>
          </a:r>
          <a:endParaRPr lang="en-GB" dirty="0"/>
        </a:p>
      </dgm:t>
    </dgm:pt>
    <dgm:pt modelId="{A9D7F1B3-D2EC-466A-96E7-4EBB05BDF307}" type="parTrans" cxnId="{2012E25C-C83A-4848-8607-7996BE23E3F5}">
      <dgm:prSet/>
      <dgm:spPr/>
      <dgm:t>
        <a:bodyPr/>
        <a:lstStyle/>
        <a:p>
          <a:endParaRPr lang="en-GB"/>
        </a:p>
      </dgm:t>
    </dgm:pt>
    <dgm:pt modelId="{E59968D7-BCB3-4392-A031-8F3468BC7D7A}" type="sibTrans" cxnId="{2012E25C-C83A-4848-8607-7996BE23E3F5}">
      <dgm:prSet/>
      <dgm:spPr/>
      <dgm:t>
        <a:bodyPr/>
        <a:lstStyle/>
        <a:p>
          <a:endParaRPr lang="en-GB"/>
        </a:p>
      </dgm:t>
    </dgm:pt>
    <dgm:pt modelId="{D80C2741-AFF9-448B-8830-0B3339F7A93D}">
      <dgm:prSet phldrT="[Text]"/>
      <dgm:spPr/>
      <dgm:t>
        <a:bodyPr/>
        <a:lstStyle/>
        <a:p>
          <a:r>
            <a:rPr lang="en-US" dirty="0"/>
            <a:t>Positive Consumption Externalities</a:t>
          </a:r>
          <a:endParaRPr lang="en-GB" dirty="0"/>
        </a:p>
      </dgm:t>
    </dgm:pt>
    <dgm:pt modelId="{33966AD3-2745-4D89-A417-3D01CA24DEB1}" type="parTrans" cxnId="{F5EC1C1A-9DE0-46AA-B780-530BEA988B6A}">
      <dgm:prSet/>
      <dgm:spPr/>
      <dgm:t>
        <a:bodyPr/>
        <a:lstStyle/>
        <a:p>
          <a:endParaRPr lang="en-GB"/>
        </a:p>
      </dgm:t>
    </dgm:pt>
    <dgm:pt modelId="{6D3AA439-5DA9-4D78-BF18-C3FEF09969FE}" type="sibTrans" cxnId="{F5EC1C1A-9DE0-46AA-B780-530BEA988B6A}">
      <dgm:prSet/>
      <dgm:spPr/>
      <dgm:t>
        <a:bodyPr/>
        <a:lstStyle/>
        <a:p>
          <a:endParaRPr lang="en-GB"/>
        </a:p>
      </dgm:t>
    </dgm:pt>
    <dgm:pt modelId="{D6094BA6-4639-49B2-8972-3E2141831E24}">
      <dgm:prSet phldrT="[Text]"/>
      <dgm:spPr/>
      <dgm:t>
        <a:bodyPr/>
        <a:lstStyle/>
        <a:p>
          <a:r>
            <a:rPr lang="en-US" dirty="0"/>
            <a:t>Positive Production Externalities</a:t>
          </a:r>
          <a:endParaRPr lang="en-GB" dirty="0"/>
        </a:p>
      </dgm:t>
    </dgm:pt>
    <dgm:pt modelId="{D28B9756-9008-4655-AFA7-9F9325BD5C63}" type="parTrans" cxnId="{7D30D9C9-854F-4599-8B10-15F7C1CAAF87}">
      <dgm:prSet/>
      <dgm:spPr/>
      <dgm:t>
        <a:bodyPr/>
        <a:lstStyle/>
        <a:p>
          <a:endParaRPr lang="en-GB"/>
        </a:p>
      </dgm:t>
    </dgm:pt>
    <dgm:pt modelId="{211BE674-23B0-4D6E-8742-7C9BA0A33520}" type="sibTrans" cxnId="{7D30D9C9-854F-4599-8B10-15F7C1CAAF87}">
      <dgm:prSet/>
      <dgm:spPr/>
      <dgm:t>
        <a:bodyPr/>
        <a:lstStyle/>
        <a:p>
          <a:endParaRPr lang="en-GB"/>
        </a:p>
      </dgm:t>
    </dgm:pt>
    <dgm:pt modelId="{168C7A19-A091-4B76-980A-84585F886DBB}" type="pres">
      <dgm:prSet presAssocID="{4732525A-7FAF-4980-A79F-40E60336EEB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D4E689B-A044-4DA7-B235-E0CE0E1E3684}" type="pres">
      <dgm:prSet presAssocID="{4732525A-7FAF-4980-A79F-40E60336EEB4}" presName="children" presStyleCnt="0"/>
      <dgm:spPr/>
    </dgm:pt>
    <dgm:pt modelId="{253C7146-5E61-494E-900F-6E505654671A}" type="pres">
      <dgm:prSet presAssocID="{4732525A-7FAF-4980-A79F-40E60336EEB4}" presName="childPlaceholder" presStyleCnt="0"/>
      <dgm:spPr/>
    </dgm:pt>
    <dgm:pt modelId="{BA6212C2-BC07-44A5-B849-BB994782AABF}" type="pres">
      <dgm:prSet presAssocID="{4732525A-7FAF-4980-A79F-40E60336EEB4}" presName="circle" presStyleCnt="0"/>
      <dgm:spPr/>
    </dgm:pt>
    <dgm:pt modelId="{6E0795D8-462A-4B04-A6A7-C685F1BD9FB8}" type="pres">
      <dgm:prSet presAssocID="{4732525A-7FAF-4980-A79F-40E60336EEB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8CFCD9F-9D60-4CA4-A1FD-DA80BDD02ECE}" type="pres">
      <dgm:prSet presAssocID="{4732525A-7FAF-4980-A79F-40E60336EEB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CEA459E-9D93-4A78-86A2-D698AC9FCAD1}" type="pres">
      <dgm:prSet presAssocID="{4732525A-7FAF-4980-A79F-40E60336EEB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3FE9BE0-EF53-4AD6-805A-1C75E7CD474D}" type="pres">
      <dgm:prSet presAssocID="{4732525A-7FAF-4980-A79F-40E60336EEB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B972005-8FB4-4DC7-9997-FB92C1392C9D}" type="pres">
      <dgm:prSet presAssocID="{4732525A-7FAF-4980-A79F-40E60336EEB4}" presName="quadrantPlaceholder" presStyleCnt="0"/>
      <dgm:spPr/>
    </dgm:pt>
    <dgm:pt modelId="{35EFE4C8-11BE-4925-9E71-13FB304FF9C8}" type="pres">
      <dgm:prSet presAssocID="{4732525A-7FAF-4980-A79F-40E60336EEB4}" presName="center1" presStyleLbl="fgShp" presStyleIdx="0" presStyleCnt="2" custLinFactX="-200000" custLinFactY="-186590" custLinFactNeighborX="-204062" custLinFactNeighborY="-20000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</dgm:pt>
    <dgm:pt modelId="{237AF2F3-ECDB-49F7-86C7-A123F90854DB}" type="pres">
      <dgm:prSet presAssocID="{4732525A-7FAF-4980-A79F-40E60336EEB4}" presName="center2" presStyleLbl="fgShp" presStyleIdx="1" presStyleCnt="2" custLinFactY="200000" custLinFactNeighborX="69036" custLinFactNeighborY="28238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</dgm:ptLst>
  <dgm:cxnLst>
    <dgm:cxn modelId="{2A45B10D-C164-4191-9163-7821445493B2}" type="presOf" srcId="{4732525A-7FAF-4980-A79F-40E60336EEB4}" destId="{168C7A19-A091-4B76-980A-84585F886DBB}" srcOrd="0" destOrd="0" presId="urn:microsoft.com/office/officeart/2005/8/layout/cycle4"/>
    <dgm:cxn modelId="{F5EC1C1A-9DE0-46AA-B780-530BEA988B6A}" srcId="{4732525A-7FAF-4980-A79F-40E60336EEB4}" destId="{D80C2741-AFF9-448B-8830-0B3339F7A93D}" srcOrd="2" destOrd="0" parTransId="{33966AD3-2745-4D89-A417-3D01CA24DEB1}" sibTransId="{6D3AA439-5DA9-4D78-BF18-C3FEF09969FE}"/>
    <dgm:cxn modelId="{FCD0F535-9958-4D9C-BB5F-3F7B7FA653ED}" type="presOf" srcId="{D6094BA6-4639-49B2-8972-3E2141831E24}" destId="{93FE9BE0-EF53-4AD6-805A-1C75E7CD474D}" srcOrd="0" destOrd="0" presId="urn:microsoft.com/office/officeart/2005/8/layout/cycle4"/>
    <dgm:cxn modelId="{2012E25C-C83A-4848-8607-7996BE23E3F5}" srcId="{4732525A-7FAF-4980-A79F-40E60336EEB4}" destId="{DAB373C4-53AE-48FA-9492-9F84443B81A1}" srcOrd="1" destOrd="0" parTransId="{A9D7F1B3-D2EC-466A-96E7-4EBB05BDF307}" sibTransId="{E59968D7-BCB3-4392-A031-8F3468BC7D7A}"/>
    <dgm:cxn modelId="{D565BA67-D02F-43AE-9816-8F1A5DB5DBBE}" type="presOf" srcId="{D80C2741-AFF9-448B-8830-0B3339F7A93D}" destId="{1CEA459E-9D93-4A78-86A2-D698AC9FCAD1}" srcOrd="0" destOrd="0" presId="urn:microsoft.com/office/officeart/2005/8/layout/cycle4"/>
    <dgm:cxn modelId="{2C4C4082-0A9E-4F4A-A3ED-34AF69F97AE8}" srcId="{4732525A-7FAF-4980-A79F-40E60336EEB4}" destId="{D06E3C65-F35F-48A8-8E4E-9E75D974190A}" srcOrd="0" destOrd="0" parTransId="{0FD49813-CB25-4FC1-85A0-E2EBA109F177}" sibTransId="{28E9018E-07B9-458B-9452-8AD75B649664}"/>
    <dgm:cxn modelId="{F22B7AB0-DD94-49CB-8FC5-5B019303F7F7}" type="presOf" srcId="{D06E3C65-F35F-48A8-8E4E-9E75D974190A}" destId="{6E0795D8-462A-4B04-A6A7-C685F1BD9FB8}" srcOrd="0" destOrd="0" presId="urn:microsoft.com/office/officeart/2005/8/layout/cycle4"/>
    <dgm:cxn modelId="{7D30D9C9-854F-4599-8B10-15F7C1CAAF87}" srcId="{4732525A-7FAF-4980-A79F-40E60336EEB4}" destId="{D6094BA6-4639-49B2-8972-3E2141831E24}" srcOrd="3" destOrd="0" parTransId="{D28B9756-9008-4655-AFA7-9F9325BD5C63}" sibTransId="{211BE674-23B0-4D6E-8742-7C9BA0A33520}"/>
    <dgm:cxn modelId="{EDF6C1ED-0F07-44E9-954F-67BAD8DF8510}" type="presOf" srcId="{DAB373C4-53AE-48FA-9492-9F84443B81A1}" destId="{A8CFCD9F-9D60-4CA4-A1FD-DA80BDD02ECE}" srcOrd="0" destOrd="0" presId="urn:microsoft.com/office/officeart/2005/8/layout/cycle4"/>
    <dgm:cxn modelId="{4FDEF207-BD7E-49C7-9D77-7C70ACB4561F}" type="presParOf" srcId="{168C7A19-A091-4B76-980A-84585F886DBB}" destId="{0D4E689B-A044-4DA7-B235-E0CE0E1E3684}" srcOrd="0" destOrd="0" presId="urn:microsoft.com/office/officeart/2005/8/layout/cycle4"/>
    <dgm:cxn modelId="{5163D748-BA7D-435C-916B-D515683628A9}" type="presParOf" srcId="{0D4E689B-A044-4DA7-B235-E0CE0E1E3684}" destId="{253C7146-5E61-494E-900F-6E505654671A}" srcOrd="0" destOrd="0" presId="urn:microsoft.com/office/officeart/2005/8/layout/cycle4"/>
    <dgm:cxn modelId="{9714D639-5850-42FD-B8C2-7B10F891AD71}" type="presParOf" srcId="{168C7A19-A091-4B76-980A-84585F886DBB}" destId="{BA6212C2-BC07-44A5-B849-BB994782AABF}" srcOrd="1" destOrd="0" presId="urn:microsoft.com/office/officeart/2005/8/layout/cycle4"/>
    <dgm:cxn modelId="{3FFE691A-4F32-4BB6-A71F-46F310A34E96}" type="presParOf" srcId="{BA6212C2-BC07-44A5-B849-BB994782AABF}" destId="{6E0795D8-462A-4B04-A6A7-C685F1BD9FB8}" srcOrd="0" destOrd="0" presId="urn:microsoft.com/office/officeart/2005/8/layout/cycle4"/>
    <dgm:cxn modelId="{E86B8CB7-B56E-4631-B458-BAB148CB2709}" type="presParOf" srcId="{BA6212C2-BC07-44A5-B849-BB994782AABF}" destId="{A8CFCD9F-9D60-4CA4-A1FD-DA80BDD02ECE}" srcOrd="1" destOrd="0" presId="urn:microsoft.com/office/officeart/2005/8/layout/cycle4"/>
    <dgm:cxn modelId="{B2C75C32-1210-4C5F-924D-BB0679E294D8}" type="presParOf" srcId="{BA6212C2-BC07-44A5-B849-BB994782AABF}" destId="{1CEA459E-9D93-4A78-86A2-D698AC9FCAD1}" srcOrd="2" destOrd="0" presId="urn:microsoft.com/office/officeart/2005/8/layout/cycle4"/>
    <dgm:cxn modelId="{DAEE97E9-AD73-44A6-9449-902E21F2F694}" type="presParOf" srcId="{BA6212C2-BC07-44A5-B849-BB994782AABF}" destId="{93FE9BE0-EF53-4AD6-805A-1C75E7CD474D}" srcOrd="3" destOrd="0" presId="urn:microsoft.com/office/officeart/2005/8/layout/cycle4"/>
    <dgm:cxn modelId="{F2C83603-79B2-4A85-A5BB-9DD99FF5D3D6}" type="presParOf" srcId="{BA6212C2-BC07-44A5-B849-BB994782AABF}" destId="{DB972005-8FB4-4DC7-9997-FB92C1392C9D}" srcOrd="4" destOrd="0" presId="urn:microsoft.com/office/officeart/2005/8/layout/cycle4"/>
    <dgm:cxn modelId="{F2CFAD11-3681-4F65-B99E-3423D4C971AC}" type="presParOf" srcId="{168C7A19-A091-4B76-980A-84585F886DBB}" destId="{35EFE4C8-11BE-4925-9E71-13FB304FF9C8}" srcOrd="2" destOrd="0" presId="urn:microsoft.com/office/officeart/2005/8/layout/cycle4"/>
    <dgm:cxn modelId="{84EBE25E-64ED-4309-91FF-5A8B98E8920E}" type="presParOf" srcId="{168C7A19-A091-4B76-980A-84585F886DBB}" destId="{237AF2F3-ECDB-49F7-86C7-A123F90854D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795D8-462A-4B04-A6A7-C685F1BD9FB8}">
      <dsp:nvSpPr>
        <dsp:cNvPr id="0" name=""/>
        <dsp:cNvSpPr/>
      </dsp:nvSpPr>
      <dsp:spPr>
        <a:xfrm>
          <a:off x="1716741" y="270367"/>
          <a:ext cx="2053847" cy="205384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Negative Production Externalities</a:t>
          </a:r>
          <a:endParaRPr lang="en-GB" sz="1700" kern="1200" dirty="0"/>
        </a:p>
      </dsp:txBody>
      <dsp:txXfrm>
        <a:off x="2318299" y="871925"/>
        <a:ext cx="1452289" cy="1452289"/>
      </dsp:txXfrm>
    </dsp:sp>
    <dsp:sp modelId="{A8CFCD9F-9D60-4CA4-A1FD-DA80BDD02ECE}">
      <dsp:nvSpPr>
        <dsp:cNvPr id="0" name=""/>
        <dsp:cNvSpPr/>
      </dsp:nvSpPr>
      <dsp:spPr>
        <a:xfrm rot="5400000">
          <a:off x="3865454" y="270367"/>
          <a:ext cx="2053847" cy="205384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Negative Consumption Externalities</a:t>
          </a:r>
          <a:endParaRPr lang="en-GB" sz="1700" kern="1200" dirty="0"/>
        </a:p>
      </dsp:txBody>
      <dsp:txXfrm rot="-5400000">
        <a:off x="3865454" y="871925"/>
        <a:ext cx="1452289" cy="1452289"/>
      </dsp:txXfrm>
    </dsp:sp>
    <dsp:sp modelId="{1CEA459E-9D93-4A78-86A2-D698AC9FCAD1}">
      <dsp:nvSpPr>
        <dsp:cNvPr id="0" name=""/>
        <dsp:cNvSpPr/>
      </dsp:nvSpPr>
      <dsp:spPr>
        <a:xfrm rot="10800000">
          <a:off x="3865454" y="2419080"/>
          <a:ext cx="2053847" cy="205384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Positive Consumption Externalities</a:t>
          </a:r>
          <a:endParaRPr lang="en-GB" sz="1700" kern="1200" dirty="0"/>
        </a:p>
      </dsp:txBody>
      <dsp:txXfrm rot="10800000">
        <a:off x="3865454" y="2419080"/>
        <a:ext cx="1452289" cy="1452289"/>
      </dsp:txXfrm>
    </dsp:sp>
    <dsp:sp modelId="{93FE9BE0-EF53-4AD6-805A-1C75E7CD474D}">
      <dsp:nvSpPr>
        <dsp:cNvPr id="0" name=""/>
        <dsp:cNvSpPr/>
      </dsp:nvSpPr>
      <dsp:spPr>
        <a:xfrm rot="16200000">
          <a:off x="1716741" y="2419080"/>
          <a:ext cx="2053847" cy="205384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Positive Production Externalities</a:t>
          </a:r>
          <a:endParaRPr lang="en-GB" sz="1700" kern="1200" dirty="0"/>
        </a:p>
      </dsp:txBody>
      <dsp:txXfrm rot="5400000">
        <a:off x="2318299" y="2419080"/>
        <a:ext cx="1452289" cy="1452289"/>
      </dsp:txXfrm>
    </dsp:sp>
    <dsp:sp modelId="{35EFE4C8-11BE-4925-9E71-13FB304FF9C8}">
      <dsp:nvSpPr>
        <dsp:cNvPr id="0" name=""/>
        <dsp:cNvSpPr/>
      </dsp:nvSpPr>
      <dsp:spPr>
        <a:xfrm>
          <a:off x="598164" y="-308314"/>
          <a:ext cx="709122" cy="616628"/>
        </a:xfrm>
        <a:prstGeom prst="circularArrow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37AF2F3-ECDB-49F7-86C7-A123F90854DB}">
      <dsp:nvSpPr>
        <dsp:cNvPr id="0" name=""/>
        <dsp:cNvSpPr/>
      </dsp:nvSpPr>
      <dsp:spPr>
        <a:xfrm rot="10800000">
          <a:off x="3953010" y="4434981"/>
          <a:ext cx="709122" cy="616628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A20A-CFF3-4A60-9B14-3FFE50AEF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87B92-22BC-4058-B4C5-F83942007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0EE76E6-F6BD-4A82-942F-A9353425F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773" y="6068624"/>
            <a:ext cx="1871002" cy="678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D959D-2C48-46F2-B50D-FA966EFE2A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78" y="5648622"/>
            <a:ext cx="2314575" cy="840004"/>
          </a:xfrm>
          <a:prstGeom prst="rect">
            <a:avLst/>
          </a:prstGeom>
        </p:spPr>
      </p:pic>
      <p:pic>
        <p:nvPicPr>
          <p:cNvPr id="9" name="Immagine 10" descr="ttp://eacea.ec.europa.eu/img/visuals/erasmus/jpeg/LogosBeneficairesErasmus+LEFT_ES.jpg">
            <a:extLst>
              <a:ext uri="{FF2B5EF4-FFF2-40B4-BE49-F238E27FC236}">
                <a16:creationId xmlns:a16="http://schemas.microsoft.com/office/drawing/2014/main" id="{E5606C5A-AD03-41AD-89C4-9AF57073D60E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82125" y="5966365"/>
            <a:ext cx="2671102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D96354-A68E-4037-BFE4-AA19FB7101AD}"/>
              </a:ext>
            </a:extLst>
          </p:cNvPr>
          <p:cNvSpPr/>
          <p:nvPr userDrawn="1"/>
        </p:nvSpPr>
        <p:spPr>
          <a:xfrm>
            <a:off x="3142719" y="6408019"/>
            <a:ext cx="523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Knowledge Hub </a:t>
            </a:r>
            <a:r>
              <a:rPr lang="es-E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Medio Ambiente y Cambio </a:t>
            </a:r>
            <a:r>
              <a:rPr lang="es-E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Climatico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70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C53F-8CDE-4125-80EE-62846952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DCBA9-DCD9-4558-81C4-F5C9A4D1B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0970-64FF-4CC3-AE65-838DF36B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8879B-C124-4F14-8745-5B1B288D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3398B-6E37-4C87-905F-65C14219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8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9D262-D360-4A36-A810-6206729DD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933A2-C475-482D-8A86-5B9C65FC6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CC19-A07B-4FF8-B365-F72D73E5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91C4D-55FE-436E-99B6-7679F2A3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8DCAD-0FD1-41FD-A2A1-E1A08A51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EA0E-639D-405D-97D9-0CE1DC7F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845A4-919A-488D-B1E6-0C438A1A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29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3DADCE-E5D2-4BCD-A188-CF10D738A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773" y="6068624"/>
            <a:ext cx="1871002" cy="678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2C5A33-3187-413C-BE70-C0C1CF7E5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78" y="5648622"/>
            <a:ext cx="2314575" cy="840004"/>
          </a:xfrm>
          <a:prstGeom prst="rect">
            <a:avLst/>
          </a:prstGeom>
        </p:spPr>
      </p:pic>
      <p:pic>
        <p:nvPicPr>
          <p:cNvPr id="9" name="Immagine 10" descr="ttp://eacea.ec.europa.eu/img/visuals/erasmus/jpeg/LogosBeneficairesErasmus+LEFT_ES.jpg">
            <a:extLst>
              <a:ext uri="{FF2B5EF4-FFF2-40B4-BE49-F238E27FC236}">
                <a16:creationId xmlns:a16="http://schemas.microsoft.com/office/drawing/2014/main" id="{92FB250E-C836-4D73-B9B1-2D16C75CCA37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82125" y="5966365"/>
            <a:ext cx="2671102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33E1AF-A183-4912-A9AB-4F8F87EC13CF}"/>
              </a:ext>
            </a:extLst>
          </p:cNvPr>
          <p:cNvSpPr/>
          <p:nvPr userDrawn="1"/>
        </p:nvSpPr>
        <p:spPr>
          <a:xfrm>
            <a:off x="3142719" y="6408019"/>
            <a:ext cx="523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Knowledge Hub </a:t>
            </a:r>
            <a:r>
              <a:rPr lang="es-E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Medio Ambiente y Cambio </a:t>
            </a:r>
            <a:r>
              <a:rPr lang="es-E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Climatico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32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4CF2-E112-4332-89C5-6AA30E68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C3FC8-7C12-45E0-89C1-77B72E895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2867D-C2FF-4501-84BF-9716ACAD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BF433-6794-429F-80C0-708AE508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A8DAA-A3AD-4235-B240-7E393602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06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B15B-142C-43A2-B974-EC036199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10E55-6FD7-423A-851D-1103DF752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8951A-00D6-4630-8E85-5C0700C03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0DB80-683A-4BC6-AB75-A5B7048B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95811-5DC1-4105-838D-ED229697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23D20-3806-4A17-B792-74F09623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F2D9-6E2D-4C2C-BDA8-BA693AE5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11876-A1E9-46F3-8978-452D0B748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C8C91-F098-4164-BE1F-03E9933B2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FCAE9D-0527-4323-8488-286462F19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0695F-72ED-4DFF-900C-1D5C247E2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9FFBC-4B47-4ADF-B92B-73AD4CE8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223D03-B46D-4A17-8155-8697CA2D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D17E9-2236-4810-B2B2-927C6FC3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3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FDF1-DFB2-4BBA-BEE1-B0D727A3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3DEF4-5F60-4872-B8D8-DEEDCC66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2888A-2521-47D0-97CE-9DB90054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240C4-454D-411C-950D-FA2A5B05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0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4F46D-3E75-427D-BBA7-80E73DE8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26773-6D7C-424D-842E-3BA4EC59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A825E-C7D3-409D-AB80-91A02CDC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6563-AD19-4123-8B5B-E72ED073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FD4D4-18E6-4F0E-98B0-D714D53D7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F16C4-88F5-4E0B-A76F-5A7FE5562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70321-DA43-49C0-9D9A-0A9A87A4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E3FC5-874C-4C70-A294-6BEC68F7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5D1C4-296F-48C5-87E3-F32684A9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5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A7F5-BBF4-4E4D-8BEA-3CD4F890E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BB52A-BBD6-481E-BA15-F5FE8F691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CF351-8278-4F60-BCA2-547C83BB6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80125-F1B4-4822-8E52-9E8D1DD1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C354-877D-43A9-A94B-F6A1BCE47A6D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6F8C7-E06F-4317-9261-3787EA1F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9FBBD-C254-4E15-88DA-FBD7E98C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6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51406-2161-4066-86B6-9A2EF546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CDCAB-F08A-450C-BBD1-A76CEA75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6F891-DAC4-44A0-A480-A43AC3684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C354-877D-43A9-A94B-F6A1BCE47A6D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2CB55-EE83-465E-AC6F-F479EC6D0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B291F-AC2F-4CF5-9DEE-55570B553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8470-E849-49AB-8D97-F7C788D14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2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brianauer/2716369043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stic-waste-pollution.weebly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E126-8C0C-4FE2-B5C8-612DD498F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Economics and the Environment:</a:t>
            </a:r>
            <a:br>
              <a:rPr lang="en-US" dirty="0"/>
            </a:br>
            <a:r>
              <a:rPr lang="en-US" sz="4400" dirty="0"/>
              <a:t>Part 2 –Public Goods and Externalities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CF6E0-7740-43AF-A21A-CB44613FF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78163"/>
            <a:ext cx="9144000" cy="1655762"/>
          </a:xfrm>
        </p:spPr>
        <p:txBody>
          <a:bodyPr/>
          <a:lstStyle/>
          <a:p>
            <a:r>
              <a:rPr lang="en-US"/>
              <a:t>Dimitris Skuras</a:t>
            </a:r>
          </a:p>
          <a:p>
            <a:r>
              <a:rPr lang="en-US"/>
              <a:t>Professor, Department of Economics, </a:t>
            </a:r>
          </a:p>
          <a:p>
            <a:r>
              <a:rPr lang="en-US"/>
              <a:t>University of Patras, Greece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08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E936-A2F4-4AC5-88BC-EA5AEE29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108451"/>
            <a:ext cx="10515600" cy="1054601"/>
          </a:xfrm>
        </p:spPr>
        <p:txBody>
          <a:bodyPr/>
          <a:lstStyle/>
          <a:p>
            <a:pPr algn="ctr"/>
            <a:r>
              <a:rPr lang="en-US" dirty="0"/>
              <a:t>Market Failures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809A55-B165-410C-AD12-D1AC4360C777}"/>
              </a:ext>
            </a:extLst>
          </p:cNvPr>
          <p:cNvGrpSpPr/>
          <p:nvPr/>
        </p:nvGrpSpPr>
        <p:grpSpPr>
          <a:xfrm>
            <a:off x="215587" y="635751"/>
            <a:ext cx="11798533" cy="6255182"/>
            <a:chOff x="123344" y="742582"/>
            <a:chExt cx="11798533" cy="62551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808D5E-9A73-4637-9B4E-DE0D252A7E38}"/>
                </a:ext>
              </a:extLst>
            </p:cNvPr>
            <p:cNvSpPr txBox="1"/>
            <p:nvPr/>
          </p:nvSpPr>
          <p:spPr>
            <a:xfrm>
              <a:off x="244642" y="1227220"/>
              <a:ext cx="3693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Production at minimum cost</a:t>
              </a:r>
              <a:endParaRPr lang="en-GB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92DBF8-C912-4C26-BAA9-9F4543184BF6}"/>
                </a:ext>
              </a:extLst>
            </p:cNvPr>
            <p:cNvSpPr txBox="1"/>
            <p:nvPr/>
          </p:nvSpPr>
          <p:spPr>
            <a:xfrm>
              <a:off x="244642" y="2096974"/>
              <a:ext cx="3687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People get what they want</a:t>
              </a:r>
              <a:endParaRPr lang="en-GB" sz="24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8481B2-3BCF-499D-88FC-1E7429259217}"/>
                </a:ext>
              </a:extLst>
            </p:cNvPr>
            <p:cNvCxnSpPr>
              <a:cxnSpLocks/>
            </p:cNvCxnSpPr>
            <p:nvPr/>
          </p:nvCxnSpPr>
          <p:spPr>
            <a:xfrm>
              <a:off x="3938336" y="1493259"/>
              <a:ext cx="57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B629C83-BC03-4986-B94C-3FCD7CCDB8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8908" y="2348597"/>
              <a:ext cx="57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5694DF-8DFC-4ADD-8B92-028C7E201233}"/>
                </a:ext>
              </a:extLst>
            </p:cNvPr>
            <p:cNvSpPr txBox="1"/>
            <p:nvPr/>
          </p:nvSpPr>
          <p:spPr>
            <a:xfrm>
              <a:off x="4549690" y="1262426"/>
              <a:ext cx="2903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Production Efficiency</a:t>
              </a:r>
              <a:endParaRPr lang="en-GB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311D87-C6DE-418F-990A-1022F961EE23}"/>
                </a:ext>
              </a:extLst>
            </p:cNvPr>
            <p:cNvSpPr txBox="1"/>
            <p:nvPr/>
          </p:nvSpPr>
          <p:spPr>
            <a:xfrm>
              <a:off x="4502120" y="2134478"/>
              <a:ext cx="3228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Allocative Efficiency</a:t>
              </a:r>
              <a:endParaRPr lang="en-GB" sz="2400" dirty="0"/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10F41545-AC36-4769-B608-8918887A1C3C}"/>
                </a:ext>
              </a:extLst>
            </p:cNvPr>
            <p:cNvSpPr/>
            <p:nvPr/>
          </p:nvSpPr>
          <p:spPr>
            <a:xfrm>
              <a:off x="7369092" y="1334993"/>
              <a:ext cx="449179" cy="1239086"/>
            </a:xfrm>
            <a:prstGeom prst="rightBrace">
              <a:avLst>
                <a:gd name="adj1" fmla="val 8333"/>
                <a:gd name="adj2" fmla="val 48705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D74AF0-6D8D-4D3B-9361-F41CEB6343AE}"/>
                </a:ext>
              </a:extLst>
            </p:cNvPr>
            <p:cNvSpPr txBox="1"/>
            <p:nvPr/>
          </p:nvSpPr>
          <p:spPr>
            <a:xfrm>
              <a:off x="7873470" y="1262426"/>
              <a:ext cx="24468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Efficient Markets and Adam Smith’s “invisible hand”</a:t>
              </a:r>
              <a:endParaRPr lang="en-GB" sz="2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882356-B877-47B5-B42C-09188269F467}"/>
                </a:ext>
              </a:extLst>
            </p:cNvPr>
            <p:cNvSpPr/>
            <p:nvPr/>
          </p:nvSpPr>
          <p:spPr>
            <a:xfrm>
              <a:off x="123344" y="6720765"/>
              <a:ext cx="99420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/>
                <a:t>Photo of Adam Smith’s statue in Edinburgh by Stefan Schäfer, Lich - Own work, CC BY-SA 4.0, https://commons.wikimedia.org/w/index.php?curid=34656567</a:t>
              </a:r>
            </a:p>
          </p:txBody>
        </p:sp>
        <p:pic>
          <p:nvPicPr>
            <p:cNvPr id="1026" name="Picture 2" descr="https://upload.wikimedia.org/wikipedia/commons/thumb/d/d0/Adam_Smith_statue_by_Alexander_Stoddart.jpg/800px-Adam_Smith_statue_by_Alexander_Stoddart.jpg">
              <a:extLst>
                <a:ext uri="{FF2B5EF4-FFF2-40B4-BE49-F238E27FC236}">
                  <a16:creationId xmlns:a16="http://schemas.microsoft.com/office/drawing/2014/main" id="{EAC103D6-0106-48C9-905D-EED19FF05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3919" y="742582"/>
              <a:ext cx="1507958" cy="2261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143663-EBD8-4DA8-A647-F1AA380C4948}"/>
              </a:ext>
            </a:extLst>
          </p:cNvPr>
          <p:cNvGrpSpPr/>
          <p:nvPr/>
        </p:nvGrpSpPr>
        <p:grpSpPr>
          <a:xfrm>
            <a:off x="145279" y="2880479"/>
            <a:ext cx="9310353" cy="3365042"/>
            <a:chOff x="145279" y="2880479"/>
            <a:chExt cx="9310353" cy="33650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725536-44DB-4C0F-ADF0-F59EAEAA578C}"/>
                </a:ext>
              </a:extLst>
            </p:cNvPr>
            <p:cNvSpPr txBox="1"/>
            <p:nvPr/>
          </p:nvSpPr>
          <p:spPr>
            <a:xfrm>
              <a:off x="336885" y="2880479"/>
              <a:ext cx="6193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Why Markets Fail?</a:t>
              </a:r>
              <a:endParaRPr lang="en-GB" sz="2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AE811B-79D7-46D6-8E80-35CE61E8BB78}"/>
                </a:ext>
              </a:extLst>
            </p:cNvPr>
            <p:cNvSpPr txBox="1"/>
            <p:nvPr/>
          </p:nvSpPr>
          <p:spPr>
            <a:xfrm>
              <a:off x="145279" y="3290866"/>
              <a:ext cx="9310353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Not perfectly competitive market structures (monopoly, oligopoly, etc.)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Imperfect information (Information asymmetries) among sellers and buyers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/>
                <a:t>Public goods </a:t>
              </a:r>
              <a:r>
                <a:rPr lang="en-US" sz="2400" dirty="0"/>
                <a:t>and not well defined property rights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/>
                <a:t>Externalities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Factor immobility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Equity and social fairness</a:t>
              </a:r>
            </a:p>
            <a:p>
              <a:r>
                <a:rPr lang="en-US" dirty="0"/>
                <a:t> </a:t>
              </a:r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0C7FA7-A3C4-4AF2-8E73-212E6AFF92EC}"/>
              </a:ext>
            </a:extLst>
          </p:cNvPr>
          <p:cNvGrpSpPr/>
          <p:nvPr/>
        </p:nvGrpSpPr>
        <p:grpSpPr>
          <a:xfrm>
            <a:off x="9330815" y="3342144"/>
            <a:ext cx="2861185" cy="2620117"/>
            <a:chOff x="8416212" y="3303239"/>
            <a:chExt cx="2861185" cy="2031325"/>
          </a:xfrm>
        </p:grpSpPr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06C3B990-1F94-41CA-B1AE-3391F70593BC}"/>
                </a:ext>
              </a:extLst>
            </p:cNvPr>
            <p:cNvSpPr/>
            <p:nvPr/>
          </p:nvSpPr>
          <p:spPr>
            <a:xfrm>
              <a:off x="8416212" y="3303239"/>
              <a:ext cx="485192" cy="2031325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0C24D2-4E17-41F6-8394-568CF4202B2B}"/>
                </a:ext>
              </a:extLst>
            </p:cNvPr>
            <p:cNvSpPr txBox="1"/>
            <p:nvPr/>
          </p:nvSpPr>
          <p:spPr>
            <a:xfrm>
              <a:off x="8933407" y="4124904"/>
              <a:ext cx="2343990" cy="64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Intervention and </a:t>
              </a:r>
            </a:p>
            <a:p>
              <a:r>
                <a:rPr lang="en-US" sz="2400" dirty="0"/>
                <a:t>Public Policy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523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E4FD-F5C3-40CE-AA10-915D81CD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0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Public Goods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E6A7C-32D5-478B-8B93-18C015E1F8E9}"/>
              </a:ext>
            </a:extLst>
          </p:cNvPr>
          <p:cNvSpPr txBox="1"/>
          <p:nvPr/>
        </p:nvSpPr>
        <p:spPr>
          <a:xfrm>
            <a:off x="1129004" y="3863868"/>
            <a:ext cx="7800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 markets fail to provide public goods? </a:t>
            </a:r>
          </a:p>
          <a:p>
            <a:endParaRPr lang="en-US" sz="2400" dirty="0"/>
          </a:p>
          <a:p>
            <a:r>
              <a:rPr lang="en-US" sz="2400" dirty="0"/>
              <a:t>Non-exclusion → Under-provision → Productive inefficiency</a:t>
            </a:r>
            <a:endParaRPr lang="en-GB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286205-230C-42F9-9CD6-9847EDC225C4}"/>
              </a:ext>
            </a:extLst>
          </p:cNvPr>
          <p:cNvGrpSpPr/>
          <p:nvPr/>
        </p:nvGrpSpPr>
        <p:grpSpPr>
          <a:xfrm>
            <a:off x="1129004" y="945681"/>
            <a:ext cx="10705929" cy="2095500"/>
            <a:chOff x="1129004" y="945681"/>
            <a:chExt cx="10705929" cy="20955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66FDDC-5D06-4D8B-B503-F1DE59165A3B}"/>
                </a:ext>
              </a:extLst>
            </p:cNvPr>
            <p:cNvGrpSpPr/>
            <p:nvPr/>
          </p:nvGrpSpPr>
          <p:grpSpPr>
            <a:xfrm>
              <a:off x="1129004" y="1539551"/>
              <a:ext cx="4966996" cy="1200329"/>
              <a:chOff x="1129004" y="1539551"/>
              <a:chExt cx="4966996" cy="1200329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6905C0-C4D4-49A8-9CF4-877654E754B8}"/>
                  </a:ext>
                </a:extLst>
              </p:cNvPr>
              <p:cNvSpPr txBox="1"/>
              <p:nvPr/>
            </p:nvSpPr>
            <p:spPr>
              <a:xfrm>
                <a:off x="1129004" y="1539551"/>
                <a:ext cx="35083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Two criteria: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Non-rivalry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Non-exclusion</a:t>
                </a:r>
                <a:endParaRPr lang="en-GB" sz="2400" dirty="0"/>
              </a:p>
            </p:txBody>
          </p:sp>
          <p:sp>
            <p:nvSpPr>
              <p:cNvPr id="5" name="Right Brace 4">
                <a:extLst>
                  <a:ext uri="{FF2B5EF4-FFF2-40B4-BE49-F238E27FC236}">
                    <a16:creationId xmlns:a16="http://schemas.microsoft.com/office/drawing/2014/main" id="{B184BF8A-062F-4E09-8F41-D64ADE35F608}"/>
                  </a:ext>
                </a:extLst>
              </p:cNvPr>
              <p:cNvSpPr/>
              <p:nvPr/>
            </p:nvSpPr>
            <p:spPr>
              <a:xfrm>
                <a:off x="3694922" y="1589209"/>
                <a:ext cx="233265" cy="1101012"/>
              </a:xfrm>
              <a:prstGeom prst="righ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EEBDE0-D1DF-409E-AB1A-A3D409E5D475}"/>
                  </a:ext>
                </a:extLst>
              </p:cNvPr>
              <p:cNvSpPr/>
              <p:nvPr/>
            </p:nvSpPr>
            <p:spPr>
              <a:xfrm>
                <a:off x="4409320" y="1908882"/>
                <a:ext cx="16866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Public Good</a:t>
                </a:r>
                <a:endParaRPr lang="en-GB" sz="2400" dirty="0"/>
              </a:p>
            </p:txBody>
          </p:sp>
        </p:grpSp>
        <p:pic>
          <p:nvPicPr>
            <p:cNvPr id="2050" name="Picture 2" descr="Î£ÏÎµÏÎ¹ÎºÎ® ÎµÎ¹ÎºÏÎ½Î±">
              <a:extLst>
                <a:ext uri="{FF2B5EF4-FFF2-40B4-BE49-F238E27FC236}">
                  <a16:creationId xmlns:a16="http://schemas.microsoft.com/office/drawing/2014/main" id="{BEE9E3FB-C96C-4D37-A44D-A89FB7BB9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460" y="1246982"/>
              <a:ext cx="2654041" cy="149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www.alterspark.com/wp-content/uploads/logos-clients/clients_0065_canadian-department-national-defence.png">
              <a:extLst>
                <a:ext uri="{FF2B5EF4-FFF2-40B4-BE49-F238E27FC236}">
                  <a16:creationId xmlns:a16="http://schemas.microsoft.com/office/drawing/2014/main" id="{7C8A0692-D2C8-4C24-BBC6-0FAC97E7C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9433" y="945681"/>
              <a:ext cx="2095500" cy="209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03BB9C7-47AD-4401-81D2-AEAB26B4A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33" y="3744896"/>
            <a:ext cx="2286000" cy="14382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5690F3-6000-4453-8695-E444700A844E}"/>
              </a:ext>
            </a:extLst>
          </p:cNvPr>
          <p:cNvSpPr/>
          <p:nvPr/>
        </p:nvSpPr>
        <p:spPr>
          <a:xfrm>
            <a:off x="336885" y="5452026"/>
            <a:ext cx="99420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Photo by Brian Auer at </a:t>
            </a:r>
            <a:r>
              <a:rPr lang="en-GB" sz="1200" dirty="0">
                <a:hlinkClick r:id="rId5"/>
              </a:rPr>
              <a:t>https://www.flickr.com/photos/brianauer/2716369043/</a:t>
            </a:r>
            <a:r>
              <a:rPr lang="en-GB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1332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n external file that holds a picture, illustration, etc.&#10;Object name is rsbl20090010f01.jpg">
            <a:extLst>
              <a:ext uri="{FF2B5EF4-FFF2-40B4-BE49-F238E27FC236}">
                <a16:creationId xmlns:a16="http://schemas.microsoft.com/office/drawing/2014/main" id="{37DCC967-AAFF-4303-87B6-B819546E2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90499"/>
            <a:ext cx="6014373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548048-325E-44A3-BA34-06DB20A341BD}"/>
              </a:ext>
            </a:extLst>
          </p:cNvPr>
          <p:cNvSpPr/>
          <p:nvPr/>
        </p:nvSpPr>
        <p:spPr>
          <a:xfrm>
            <a:off x="0" y="5457824"/>
            <a:ext cx="82200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Fuller, R and Gaston, K. 2009. The scaling of green space coverage in European cities. Biology Letters,5(3): 352–355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524B-2EDC-4745-AAC4-E4C3EE623D2C}"/>
              </a:ext>
            </a:extLst>
          </p:cNvPr>
          <p:cNvSpPr txBox="1"/>
          <p:nvPr/>
        </p:nvSpPr>
        <p:spPr>
          <a:xfrm>
            <a:off x="6247736" y="2274838"/>
            <a:ext cx="5429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Fuller and Gaston found in 2009 that:</a:t>
            </a:r>
          </a:p>
          <a:p>
            <a:r>
              <a:rPr lang="en-GB" sz="2400" dirty="0"/>
              <a:t>“Per capita green space provision forms a clear spatial pattern at country level, with lowest provision in the south and east of Europe, increasing to the north and northwest”.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76BE9-9E00-42DC-844A-1D24166E5554}"/>
              </a:ext>
            </a:extLst>
          </p:cNvPr>
          <p:cNvSpPr txBox="1"/>
          <p:nvPr/>
        </p:nvSpPr>
        <p:spPr>
          <a:xfrm>
            <a:off x="6247736" y="485775"/>
            <a:ext cx="542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Environmental services are provided by countries in the form of a public good. 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755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E179-505B-4A28-B1CE-CFCCE799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5" y="92409"/>
            <a:ext cx="10856495" cy="844253"/>
          </a:xfrm>
        </p:spPr>
        <p:txBody>
          <a:bodyPr/>
          <a:lstStyle/>
          <a:p>
            <a:pPr algn="ctr"/>
            <a:r>
              <a:rPr lang="en-US" dirty="0"/>
              <a:t>Externalities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FD3B2A-A9E3-458D-8920-BBCCD9B77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77689"/>
              </p:ext>
            </p:extLst>
          </p:nvPr>
        </p:nvGraphicFramePr>
        <p:xfrm>
          <a:off x="-272717" y="1057352"/>
          <a:ext cx="7636043" cy="474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86506E-E6AB-4E52-827F-3B981011882D}"/>
              </a:ext>
            </a:extLst>
          </p:cNvPr>
          <p:cNvSpPr txBox="1"/>
          <p:nvPr/>
        </p:nvSpPr>
        <p:spPr>
          <a:xfrm>
            <a:off x="7234990" y="1331495"/>
            <a:ext cx="4660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Externalities are effects from production or consumption for which there is no appropriate compensation and lie always outside the market transaction, e.g., are not included in the price.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4455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2409-2C8C-4318-8974-9673B1EDF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290" y="2612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Negative Production Externalities</a:t>
            </a:r>
            <a:endParaRPr lang="en-GB" dirty="0"/>
          </a:p>
        </p:txBody>
      </p:sp>
      <p:pic>
        <p:nvPicPr>
          <p:cNvPr id="4098" name="Picture 2" descr="Cutting carbon emissions can be as simple as changing your driving habits and buying differently in the supermarket.">
            <a:extLst>
              <a:ext uri="{FF2B5EF4-FFF2-40B4-BE49-F238E27FC236}">
                <a16:creationId xmlns:a16="http://schemas.microsoft.com/office/drawing/2014/main" id="{777AD5C5-2083-4CE1-B5D2-6DCAF0156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2" y="1822505"/>
            <a:ext cx="3731293" cy="233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rmer spreading pesticides for onions">
            <a:extLst>
              <a:ext uri="{FF2B5EF4-FFF2-40B4-BE49-F238E27FC236}">
                <a16:creationId xmlns:a16="http://schemas.microsoft.com/office/drawing/2014/main" id="{1029881C-D844-42E4-A217-238FA5D50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43" y="1822505"/>
            <a:ext cx="3507113" cy="233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6838F3-0E6B-4625-BE64-380465A213DC}"/>
              </a:ext>
            </a:extLst>
          </p:cNvPr>
          <p:cNvSpPr/>
          <p:nvPr/>
        </p:nvSpPr>
        <p:spPr>
          <a:xfrm>
            <a:off x="4282330" y="4244180"/>
            <a:ext cx="26424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Open Sans"/>
              </a:rPr>
              <a:t>Photo: Hamish John </a:t>
            </a:r>
            <a:r>
              <a:rPr lang="en-GB" sz="1200" dirty="0" err="1">
                <a:latin typeface="Open Sans"/>
              </a:rPr>
              <a:t>Appelby</a:t>
            </a:r>
            <a:r>
              <a:rPr lang="en-GB" sz="1200" dirty="0">
                <a:latin typeface="Open Sans"/>
              </a:rPr>
              <a:t> / IWMI</a:t>
            </a:r>
            <a:endParaRPr lang="en-GB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B3690-6723-473D-BC9B-C82BDC0560E3}"/>
              </a:ext>
            </a:extLst>
          </p:cNvPr>
          <p:cNvSpPr/>
          <p:nvPr/>
        </p:nvSpPr>
        <p:spPr>
          <a:xfrm>
            <a:off x="183482" y="4241627"/>
            <a:ext cx="11696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Open Sans"/>
              </a:rPr>
              <a:t>Photo: Reuters</a:t>
            </a:r>
            <a:endParaRPr lang="en-GB" sz="1200" dirty="0"/>
          </a:p>
        </p:txBody>
      </p:sp>
      <p:pic>
        <p:nvPicPr>
          <p:cNvPr id="4102" name="Picture 6" descr="Steel mills, smoke, and powder dust pollution in an industrial district of China.">
            <a:extLst>
              <a:ext uri="{FF2B5EF4-FFF2-40B4-BE49-F238E27FC236}">
                <a16:creationId xmlns:a16="http://schemas.microsoft.com/office/drawing/2014/main" id="{3893ADCC-519F-4D09-9D66-A0E6C4EA5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144" y="1822505"/>
            <a:ext cx="3506363" cy="233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4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284C-2704-4E66-9F7D-BE10A4FA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06" y="150521"/>
            <a:ext cx="11167188" cy="1006475"/>
          </a:xfrm>
        </p:spPr>
        <p:txBody>
          <a:bodyPr/>
          <a:lstStyle/>
          <a:p>
            <a:r>
              <a:rPr lang="en-US" dirty="0"/>
              <a:t>The effects of negative production externalities</a:t>
            </a:r>
            <a:endParaRPr lang="en-GB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05D572-5EF6-4705-990B-47C21BEE1AB7}"/>
              </a:ext>
            </a:extLst>
          </p:cNvPr>
          <p:cNvGrpSpPr/>
          <p:nvPr/>
        </p:nvGrpSpPr>
        <p:grpSpPr>
          <a:xfrm>
            <a:off x="373228" y="1595535"/>
            <a:ext cx="5094510" cy="3805409"/>
            <a:chOff x="373228" y="1595535"/>
            <a:chExt cx="5094510" cy="38054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C110A44-91DF-45FD-9B39-401A375997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0139" y="5046599"/>
              <a:ext cx="345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EA49F0B-E2AA-4B0B-8AAB-B65F490E9B4F}"/>
                </a:ext>
              </a:extLst>
            </p:cNvPr>
            <p:cNvGrpSpPr/>
            <p:nvPr/>
          </p:nvGrpSpPr>
          <p:grpSpPr>
            <a:xfrm>
              <a:off x="373228" y="1595535"/>
              <a:ext cx="5094510" cy="3805409"/>
              <a:chOff x="373228" y="1595535"/>
              <a:chExt cx="5094510" cy="380540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9A52D9E-245D-458B-A54F-112A38034D05}"/>
                  </a:ext>
                </a:extLst>
              </p:cNvPr>
              <p:cNvGrpSpPr/>
              <p:nvPr/>
            </p:nvGrpSpPr>
            <p:grpSpPr>
              <a:xfrm>
                <a:off x="373228" y="1595535"/>
                <a:ext cx="5094510" cy="3805409"/>
                <a:chOff x="373228" y="1595535"/>
                <a:chExt cx="5094510" cy="3805409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46416516-4DFC-49B5-B152-9DD47692E8EB}"/>
                    </a:ext>
                  </a:extLst>
                </p:cNvPr>
                <p:cNvCxnSpPr/>
                <p:nvPr/>
              </p:nvCxnSpPr>
              <p:spPr>
                <a:xfrm>
                  <a:off x="1810139" y="1595535"/>
                  <a:ext cx="0" cy="3456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9F2DDD6-F22E-42B6-8EAE-45F1871716B9}"/>
                    </a:ext>
                  </a:extLst>
                </p:cNvPr>
                <p:cNvSpPr txBox="1"/>
                <p:nvPr/>
              </p:nvSpPr>
              <p:spPr>
                <a:xfrm>
                  <a:off x="373228" y="1595535"/>
                  <a:ext cx="128761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Price, cost, benefit (€)</a:t>
                  </a:r>
                  <a:endParaRPr lang="en-GB" dirty="0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6E23A2-BC81-4359-A416-4BE6EBF7F559}"/>
                    </a:ext>
                  </a:extLst>
                </p:cNvPr>
                <p:cNvSpPr txBox="1"/>
                <p:nvPr/>
              </p:nvSpPr>
              <p:spPr>
                <a:xfrm>
                  <a:off x="4351181" y="5031612"/>
                  <a:ext cx="11165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Quantity</a:t>
                  </a:r>
                  <a:endParaRPr lang="en-GB" dirty="0"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ED76A3CA-4DB0-42FD-B442-219AD98A7D62}"/>
                    </a:ext>
                  </a:extLst>
                </p:cNvPr>
                <p:cNvCxnSpPr/>
                <p:nvPr/>
              </p:nvCxnSpPr>
              <p:spPr>
                <a:xfrm flipV="1">
                  <a:off x="2164702" y="2241866"/>
                  <a:ext cx="2873829" cy="20875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7A8614C3-1154-4D6B-8293-0D319FFCD5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4702" y="2509935"/>
                  <a:ext cx="2593910" cy="20244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1E221F2-0A8F-4D9D-8399-9742C8DC33EE}"/>
                    </a:ext>
                  </a:extLst>
                </p:cNvPr>
                <p:cNvSpPr txBox="1"/>
                <p:nvPr/>
              </p:nvSpPr>
              <p:spPr>
                <a:xfrm>
                  <a:off x="2230015" y="2236931"/>
                  <a:ext cx="7091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MPB</a:t>
                  </a:r>
                  <a:endParaRPr lang="en-GB" dirty="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446BAE5-3A6C-413D-950A-EDFE07B17FE8}"/>
                    </a:ext>
                  </a:extLst>
                </p:cNvPr>
                <p:cNvSpPr txBox="1"/>
                <p:nvPr/>
              </p:nvSpPr>
              <p:spPr>
                <a:xfrm>
                  <a:off x="4394717" y="1974165"/>
                  <a:ext cx="7091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MPC</a:t>
                  </a:r>
                  <a:endParaRPr lang="en-GB" dirty="0"/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2E0FA753-C41C-4AA1-85E7-B33A229DACBF}"/>
                    </a:ext>
                  </a:extLst>
                </p:cNvPr>
                <p:cNvCxnSpPr/>
                <p:nvPr/>
              </p:nvCxnSpPr>
              <p:spPr>
                <a:xfrm>
                  <a:off x="3377682" y="3462341"/>
                  <a:ext cx="0" cy="1584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320DB8B-EEA0-43D7-9CC0-DE89602D08D5}"/>
                    </a:ext>
                  </a:extLst>
                </p:cNvPr>
                <p:cNvCxnSpPr/>
                <p:nvPr/>
              </p:nvCxnSpPr>
              <p:spPr>
                <a:xfrm flipH="1">
                  <a:off x="1810139" y="3457578"/>
                  <a:ext cx="1548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D302F6D-893E-4FE4-B8E8-04B786CEDC19}"/>
                    </a:ext>
                  </a:extLst>
                </p:cNvPr>
                <p:cNvSpPr txBox="1"/>
                <p:nvPr/>
              </p:nvSpPr>
              <p:spPr>
                <a:xfrm>
                  <a:off x="1353553" y="3272912"/>
                  <a:ext cx="4761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</a:t>
                  </a:r>
                  <a:r>
                    <a:rPr lang="en-US" baseline="-25000" dirty="0"/>
                    <a:t>1</a:t>
                  </a:r>
                  <a:endParaRPr lang="en-GB" baseline="-250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0808C27-24D1-4D29-BB70-13D94033198D}"/>
                    </a:ext>
                  </a:extLst>
                </p:cNvPr>
                <p:cNvSpPr txBox="1"/>
                <p:nvPr/>
              </p:nvSpPr>
              <p:spPr>
                <a:xfrm>
                  <a:off x="3185488" y="4996053"/>
                  <a:ext cx="4054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q</a:t>
                  </a:r>
                  <a:r>
                    <a:rPr lang="en-US" baseline="-25000" dirty="0"/>
                    <a:t>1</a:t>
                  </a:r>
                  <a:endParaRPr lang="en-GB" baseline="-25000" dirty="0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2FD0C6-B9E5-4D27-A0F6-06293E90DF15}"/>
                  </a:ext>
                </a:extLst>
              </p:cNvPr>
              <p:cNvSpPr txBox="1"/>
              <p:nvPr/>
            </p:nvSpPr>
            <p:spPr>
              <a:xfrm>
                <a:off x="3396051" y="3244334"/>
                <a:ext cx="405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  <a:endParaRPr lang="en-GB" dirty="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A94FF1B-EC59-4C3E-AABF-15F6AFE3FFBD}"/>
              </a:ext>
            </a:extLst>
          </p:cNvPr>
          <p:cNvGrpSpPr/>
          <p:nvPr/>
        </p:nvGrpSpPr>
        <p:grpSpPr>
          <a:xfrm>
            <a:off x="1353553" y="1531023"/>
            <a:ext cx="4161903" cy="3834362"/>
            <a:chOff x="1353553" y="1531023"/>
            <a:chExt cx="4161903" cy="383436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F34D5D-D100-45CE-B331-E3E1F4230381}"/>
                </a:ext>
              </a:extLst>
            </p:cNvPr>
            <p:cNvSpPr txBox="1"/>
            <p:nvPr/>
          </p:nvSpPr>
          <p:spPr>
            <a:xfrm>
              <a:off x="2700737" y="4996053"/>
              <a:ext cx="405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2</a:t>
              </a:r>
              <a:endParaRPr lang="en-GB" baseline="-25000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1D5762E-35E9-47E1-8639-4A79DE3E7228}"/>
                </a:ext>
              </a:extLst>
            </p:cNvPr>
            <p:cNvGrpSpPr/>
            <p:nvPr/>
          </p:nvGrpSpPr>
          <p:grpSpPr>
            <a:xfrm>
              <a:off x="1353553" y="1531023"/>
              <a:ext cx="4161903" cy="3497855"/>
              <a:chOff x="1353553" y="1531023"/>
              <a:chExt cx="4161903" cy="3497855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C11628D-8C71-4F3B-95FD-F5A655CD40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99389" y="1729614"/>
                <a:ext cx="1960309" cy="224781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54924E-FCED-4222-BF5B-972DDF8A6D9F}"/>
                  </a:ext>
                </a:extLst>
              </p:cNvPr>
              <p:cNvSpPr txBox="1"/>
              <p:nvPr/>
            </p:nvSpPr>
            <p:spPr>
              <a:xfrm>
                <a:off x="3446923" y="1531023"/>
                <a:ext cx="709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MSC</a:t>
                </a:r>
                <a:endParaRPr lang="en-GB" dirty="0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F992943-BE54-46B9-ACB2-8D0809021418}"/>
                  </a:ext>
                </a:extLst>
              </p:cNvPr>
              <p:cNvCxnSpPr/>
              <p:nvPr/>
            </p:nvCxnSpPr>
            <p:spPr>
              <a:xfrm>
                <a:off x="2885557" y="3084878"/>
                <a:ext cx="0" cy="19440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D1605CC-098A-4529-8EFA-28EF93B895E2}"/>
                  </a:ext>
                </a:extLst>
              </p:cNvPr>
              <p:cNvCxnSpPr/>
              <p:nvPr/>
            </p:nvCxnSpPr>
            <p:spPr>
              <a:xfrm flipH="1">
                <a:off x="1807457" y="3078528"/>
                <a:ext cx="10800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3C7352-5B28-43EA-9A6F-1886AA02BC2C}"/>
                  </a:ext>
                </a:extLst>
              </p:cNvPr>
              <p:cNvSpPr txBox="1"/>
              <p:nvPr/>
            </p:nvSpPr>
            <p:spPr>
              <a:xfrm>
                <a:off x="1353553" y="2865289"/>
                <a:ext cx="476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US" baseline="-25000" dirty="0"/>
                  <a:t>2</a:t>
                </a:r>
                <a:endParaRPr lang="en-GB" baseline="-250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AED60F-A069-4D94-A941-1AFA4ACC79A9}"/>
                  </a:ext>
                </a:extLst>
              </p:cNvPr>
              <p:cNvSpPr txBox="1"/>
              <p:nvPr/>
            </p:nvSpPr>
            <p:spPr>
              <a:xfrm>
                <a:off x="2938086" y="2892095"/>
                <a:ext cx="405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  <a:endParaRPr lang="en-GB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5F0696F-9563-4EDB-95D9-8A895D8A382A}"/>
                  </a:ext>
                </a:extLst>
              </p:cNvPr>
              <p:cNvCxnSpPr/>
              <p:nvPr/>
            </p:nvCxnSpPr>
            <p:spPr>
              <a:xfrm>
                <a:off x="3377682" y="2512403"/>
                <a:ext cx="0" cy="936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ight Brace 35">
                <a:extLst>
                  <a:ext uri="{FF2B5EF4-FFF2-40B4-BE49-F238E27FC236}">
                    <a16:creationId xmlns:a16="http://schemas.microsoft.com/office/drawing/2014/main" id="{46E2B79F-8A55-472A-B652-BD0EACEC0C59}"/>
                  </a:ext>
                </a:extLst>
              </p:cNvPr>
              <p:cNvSpPr/>
              <p:nvPr/>
            </p:nvSpPr>
            <p:spPr>
              <a:xfrm>
                <a:off x="3418193" y="2512149"/>
                <a:ext cx="108664" cy="941332"/>
              </a:xfrm>
              <a:prstGeom prst="righ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5D6FA97-86A2-4C7D-B9D6-81AFD4277232}"/>
                  </a:ext>
                </a:extLst>
              </p:cNvPr>
              <p:cNvSpPr txBox="1"/>
              <p:nvPr/>
            </p:nvSpPr>
            <p:spPr>
              <a:xfrm>
                <a:off x="3567367" y="2770978"/>
                <a:ext cx="1948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External cost at q</a:t>
                </a:r>
                <a:r>
                  <a:rPr lang="en-US" baseline="-25000" dirty="0"/>
                  <a:t>1</a:t>
                </a:r>
                <a:endParaRPr lang="en-GB" baseline="-25000" dirty="0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698A596-549B-4D03-BA06-626F9FA20F50}"/>
              </a:ext>
            </a:extLst>
          </p:cNvPr>
          <p:cNvSpPr txBox="1"/>
          <p:nvPr/>
        </p:nvSpPr>
        <p:spPr>
          <a:xfrm>
            <a:off x="6675314" y="1405934"/>
            <a:ext cx="50175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MPC = Marginal Private Cost (the supply curve)</a:t>
            </a:r>
          </a:p>
          <a:p>
            <a:r>
              <a:rPr lang="en-US" dirty="0"/>
              <a:t>MPB = Marginal Private Benefit (the demand curve)</a:t>
            </a:r>
          </a:p>
          <a:p>
            <a:r>
              <a:rPr lang="en-US" dirty="0"/>
              <a:t>MSC = Marginal Society Cost </a:t>
            </a:r>
          </a:p>
          <a:p>
            <a:endParaRPr lang="en-US" dirty="0"/>
          </a:p>
          <a:p>
            <a:r>
              <a:rPr lang="en-US" dirty="0"/>
              <a:t>Point A = Equilibrium with externalities</a:t>
            </a:r>
          </a:p>
          <a:p>
            <a:endParaRPr lang="en-US" dirty="0"/>
          </a:p>
          <a:p>
            <a:r>
              <a:rPr lang="en-US" dirty="0"/>
              <a:t>Point B = Equilibrium without externalities</a:t>
            </a:r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94A995-A5E7-4DA6-9FB3-C9BDD908E4FB}"/>
              </a:ext>
            </a:extLst>
          </p:cNvPr>
          <p:cNvSpPr txBox="1"/>
          <p:nvPr/>
        </p:nvSpPr>
        <p:spPr>
          <a:xfrm>
            <a:off x="6675314" y="3792676"/>
            <a:ext cx="5017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goal of environmental policy is to internalize the externality and restrict production to the social optimum of q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01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DC7917-E9D5-4A4F-A5C5-748EFB1D2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38" y="2612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Negative Consumption Externalities</a:t>
            </a:r>
            <a:endParaRPr lang="en-GB" dirty="0"/>
          </a:p>
        </p:txBody>
      </p:sp>
      <p:pic>
        <p:nvPicPr>
          <p:cNvPr id="5122" name="Picture 2" descr="https://assets.weforum.org/article/image/large_wXYKpJT1T9mxKFXdyLZMit3U021nKOVb_V51RhRpudY.jpg">
            <a:extLst>
              <a:ext uri="{FF2B5EF4-FFF2-40B4-BE49-F238E27FC236}">
                <a16:creationId xmlns:a16="http://schemas.microsoft.com/office/drawing/2014/main" id="{6D72C348-84F2-4643-8049-042D96F6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0" y="1780633"/>
            <a:ext cx="5060574" cy="218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DD7AC2-8212-4B60-9CB1-055DD3352B03}"/>
              </a:ext>
            </a:extLst>
          </p:cNvPr>
          <p:cNvSpPr/>
          <p:nvPr/>
        </p:nvSpPr>
        <p:spPr>
          <a:xfrm>
            <a:off x="449640" y="3964512"/>
            <a:ext cx="11696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Open Sans"/>
              </a:rPr>
              <a:t>Photo: Reuters</a:t>
            </a:r>
            <a:endParaRPr lang="en-GB" sz="1200" dirty="0"/>
          </a:p>
        </p:txBody>
      </p:sp>
      <p:pic>
        <p:nvPicPr>
          <p:cNvPr id="5124" name="Picture 4" descr="http://plastic-waste-pollution.weebly.com/uploads/1/4/1/5/14155952/384765_orig.jpg">
            <a:extLst>
              <a:ext uri="{FF2B5EF4-FFF2-40B4-BE49-F238E27FC236}">
                <a16:creationId xmlns:a16="http://schemas.microsoft.com/office/drawing/2014/main" id="{4F0325AD-E4B3-43CF-A9CD-477B0AA4D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49" y="1780633"/>
            <a:ext cx="4519789" cy="290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6BA677-1CF9-4ABB-A8D1-187EBCACAAC0}"/>
              </a:ext>
            </a:extLst>
          </p:cNvPr>
          <p:cNvSpPr/>
          <p:nvPr/>
        </p:nvSpPr>
        <p:spPr>
          <a:xfrm>
            <a:off x="6330749" y="4738208"/>
            <a:ext cx="3567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Open Sans"/>
              </a:rPr>
              <a:t>Photo: </a:t>
            </a:r>
            <a:r>
              <a:rPr lang="en-GB" sz="1200" dirty="0">
                <a:latin typeface="Open Sans"/>
                <a:hlinkClick r:id="rId4"/>
              </a:rPr>
              <a:t>http://plastic-waste-pollution.weebly.com/</a:t>
            </a:r>
            <a:r>
              <a:rPr lang="en-GB" sz="1200" dirty="0">
                <a:latin typeface="Open Sans"/>
              </a:rPr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3453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B99E19-4CF9-4C3C-87C2-7CB28BA6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06" y="150521"/>
            <a:ext cx="11167188" cy="10064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effects of negative consumption externalities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94A2AF-FCE6-4B58-BC38-8FA170A28169}"/>
              </a:ext>
            </a:extLst>
          </p:cNvPr>
          <p:cNvGrpSpPr/>
          <p:nvPr/>
        </p:nvGrpSpPr>
        <p:grpSpPr>
          <a:xfrm>
            <a:off x="373228" y="1595535"/>
            <a:ext cx="5094510" cy="3805409"/>
            <a:chOff x="373228" y="1595535"/>
            <a:chExt cx="5094510" cy="38054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B2B9145-553A-49EC-9772-3E75B029EC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0139" y="5046599"/>
              <a:ext cx="345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69CE1E-0430-4DA0-BE47-10D7A4FB811E}"/>
                </a:ext>
              </a:extLst>
            </p:cNvPr>
            <p:cNvGrpSpPr/>
            <p:nvPr/>
          </p:nvGrpSpPr>
          <p:grpSpPr>
            <a:xfrm>
              <a:off x="373228" y="1595535"/>
              <a:ext cx="5094510" cy="3805409"/>
              <a:chOff x="373228" y="1595535"/>
              <a:chExt cx="5094510" cy="380540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356A927-F9CD-410A-8C15-8C8741D0EB12}"/>
                  </a:ext>
                </a:extLst>
              </p:cNvPr>
              <p:cNvGrpSpPr/>
              <p:nvPr/>
            </p:nvGrpSpPr>
            <p:grpSpPr>
              <a:xfrm>
                <a:off x="373228" y="1595535"/>
                <a:ext cx="5094510" cy="3805409"/>
                <a:chOff x="373228" y="1595535"/>
                <a:chExt cx="5094510" cy="3805409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BEB133D-F42A-4E7F-A46E-ED6BF086F844}"/>
                    </a:ext>
                  </a:extLst>
                </p:cNvPr>
                <p:cNvCxnSpPr/>
                <p:nvPr/>
              </p:nvCxnSpPr>
              <p:spPr>
                <a:xfrm>
                  <a:off x="1810139" y="1595535"/>
                  <a:ext cx="0" cy="3456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7519975-79DA-40DB-B263-83AADD92896F}"/>
                    </a:ext>
                  </a:extLst>
                </p:cNvPr>
                <p:cNvSpPr txBox="1"/>
                <p:nvPr/>
              </p:nvSpPr>
              <p:spPr>
                <a:xfrm>
                  <a:off x="373228" y="1595535"/>
                  <a:ext cx="128761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Price, cost, benefit (€)</a:t>
                  </a:r>
                  <a:endParaRPr lang="en-GB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2ADBC2F-82A8-4551-B203-75122CAADB72}"/>
                    </a:ext>
                  </a:extLst>
                </p:cNvPr>
                <p:cNvSpPr txBox="1"/>
                <p:nvPr/>
              </p:nvSpPr>
              <p:spPr>
                <a:xfrm>
                  <a:off x="4351181" y="5031612"/>
                  <a:ext cx="11165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Quantity</a:t>
                  </a:r>
                  <a:endParaRPr lang="en-GB" dirty="0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6F5312E0-1B91-40FD-9D9A-6A3E667F95D3}"/>
                    </a:ext>
                  </a:extLst>
                </p:cNvPr>
                <p:cNvCxnSpPr/>
                <p:nvPr/>
              </p:nvCxnSpPr>
              <p:spPr>
                <a:xfrm flipV="1">
                  <a:off x="2164702" y="2241866"/>
                  <a:ext cx="2873829" cy="20875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CFA08731-9914-4C18-8957-B0F4B9CF47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4702" y="2509935"/>
                  <a:ext cx="2593910" cy="20244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038E3F-F64A-48FE-9A1F-D040D716F3E7}"/>
                    </a:ext>
                  </a:extLst>
                </p:cNvPr>
                <p:cNvSpPr txBox="1"/>
                <p:nvPr/>
              </p:nvSpPr>
              <p:spPr>
                <a:xfrm>
                  <a:off x="2230015" y="2236931"/>
                  <a:ext cx="7091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MPB</a:t>
                  </a:r>
                  <a:endParaRPr lang="en-GB" dirty="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7FF0258-915F-441B-8FF0-2D6875ADDDE0}"/>
                    </a:ext>
                  </a:extLst>
                </p:cNvPr>
                <p:cNvSpPr txBox="1"/>
                <p:nvPr/>
              </p:nvSpPr>
              <p:spPr>
                <a:xfrm>
                  <a:off x="4394717" y="1974165"/>
                  <a:ext cx="7091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MPC</a:t>
                  </a:r>
                  <a:endParaRPr lang="en-GB" dirty="0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4707B1A-D0AE-4644-AB6C-4AE475325D1F}"/>
                    </a:ext>
                  </a:extLst>
                </p:cNvPr>
                <p:cNvCxnSpPr/>
                <p:nvPr/>
              </p:nvCxnSpPr>
              <p:spPr>
                <a:xfrm>
                  <a:off x="3377682" y="3462341"/>
                  <a:ext cx="0" cy="1584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C388A32B-4A74-42EA-B113-8FF11F02C3D6}"/>
                    </a:ext>
                  </a:extLst>
                </p:cNvPr>
                <p:cNvCxnSpPr/>
                <p:nvPr/>
              </p:nvCxnSpPr>
              <p:spPr>
                <a:xfrm flipH="1">
                  <a:off x="1810139" y="3457578"/>
                  <a:ext cx="1548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919C174-A2E4-4C5D-B763-C58B98FCED70}"/>
                    </a:ext>
                  </a:extLst>
                </p:cNvPr>
                <p:cNvSpPr txBox="1"/>
                <p:nvPr/>
              </p:nvSpPr>
              <p:spPr>
                <a:xfrm>
                  <a:off x="1353553" y="3272912"/>
                  <a:ext cx="4761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</a:t>
                  </a:r>
                  <a:r>
                    <a:rPr lang="en-US" baseline="-25000" dirty="0"/>
                    <a:t>1</a:t>
                  </a:r>
                  <a:endParaRPr lang="en-GB" baseline="-25000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BEA8F40-C1E5-4703-93A4-6C833F922FCB}"/>
                    </a:ext>
                  </a:extLst>
                </p:cNvPr>
                <p:cNvSpPr txBox="1"/>
                <p:nvPr/>
              </p:nvSpPr>
              <p:spPr>
                <a:xfrm>
                  <a:off x="3185488" y="4996053"/>
                  <a:ext cx="4054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q</a:t>
                  </a:r>
                  <a:r>
                    <a:rPr lang="en-US" baseline="-25000" dirty="0"/>
                    <a:t>1</a:t>
                  </a:r>
                  <a:endParaRPr lang="en-GB" baseline="-25000" dirty="0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2F7CAA-2A5F-4A53-A2B4-449E4F9221A3}"/>
                  </a:ext>
                </a:extLst>
              </p:cNvPr>
              <p:cNvSpPr txBox="1"/>
              <p:nvPr/>
            </p:nvSpPr>
            <p:spPr>
              <a:xfrm>
                <a:off x="3396051" y="3244334"/>
                <a:ext cx="405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  <a:endParaRPr lang="en-GB" dirty="0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A117486-1E14-43F8-BB9B-4785925A1417}"/>
              </a:ext>
            </a:extLst>
          </p:cNvPr>
          <p:cNvSpPr txBox="1"/>
          <p:nvPr/>
        </p:nvSpPr>
        <p:spPr>
          <a:xfrm>
            <a:off x="2498019" y="3907131"/>
            <a:ext cx="40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B735F7-BFEF-4664-BCD4-D30AA4CD2D3D}"/>
              </a:ext>
            </a:extLst>
          </p:cNvPr>
          <p:cNvSpPr txBox="1"/>
          <p:nvPr/>
        </p:nvSpPr>
        <p:spPr>
          <a:xfrm>
            <a:off x="6675314" y="1405934"/>
            <a:ext cx="50175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MPC = Marginal Private Cost (the supply curve)</a:t>
            </a:r>
          </a:p>
          <a:p>
            <a:r>
              <a:rPr lang="en-US" dirty="0"/>
              <a:t>MPB = Marginal Private Benefit (the demand curve)</a:t>
            </a:r>
          </a:p>
          <a:p>
            <a:r>
              <a:rPr lang="en-US" dirty="0"/>
              <a:t>MSB = Marginal Society Benefit </a:t>
            </a:r>
          </a:p>
          <a:p>
            <a:endParaRPr lang="en-US" dirty="0"/>
          </a:p>
          <a:p>
            <a:r>
              <a:rPr lang="en-US" dirty="0"/>
              <a:t>Point A = Equilibrium with externalities</a:t>
            </a:r>
          </a:p>
          <a:p>
            <a:endParaRPr lang="en-US" dirty="0"/>
          </a:p>
          <a:p>
            <a:r>
              <a:rPr lang="en-US" dirty="0"/>
              <a:t>Point B = Equilibrium without externalities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D20030-4A22-4286-A0E9-C0F89C06072B}"/>
              </a:ext>
            </a:extLst>
          </p:cNvPr>
          <p:cNvSpPr txBox="1"/>
          <p:nvPr/>
        </p:nvSpPr>
        <p:spPr>
          <a:xfrm>
            <a:off x="6675314" y="3792676"/>
            <a:ext cx="5017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goal of environmental policy is to internalize the externality and restrict production to the social optimum of q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C6445A-03D5-48DB-B016-2BF74AC98AC6}"/>
              </a:ext>
            </a:extLst>
          </p:cNvPr>
          <p:cNvGrpSpPr/>
          <p:nvPr/>
        </p:nvGrpSpPr>
        <p:grpSpPr>
          <a:xfrm>
            <a:off x="1354410" y="2696547"/>
            <a:ext cx="4125167" cy="2668838"/>
            <a:chOff x="1354410" y="2696547"/>
            <a:chExt cx="4125167" cy="266883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7D36470-CFAB-4212-B263-7D0FD1BE9155}"/>
                </a:ext>
              </a:extLst>
            </p:cNvPr>
            <p:cNvGrpSpPr/>
            <p:nvPr/>
          </p:nvGrpSpPr>
          <p:grpSpPr>
            <a:xfrm>
              <a:off x="1354410" y="2696547"/>
              <a:ext cx="2125908" cy="2668838"/>
              <a:chOff x="1354410" y="2696547"/>
              <a:chExt cx="2125908" cy="2668838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B218D30-A830-444A-8FA9-70191296C1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0727" y="2696547"/>
                <a:ext cx="1399591" cy="20807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DC4420-C82B-491D-980E-5E2AF6AFE0E8}"/>
                  </a:ext>
                </a:extLst>
              </p:cNvPr>
              <p:cNvSpPr txBox="1"/>
              <p:nvPr/>
            </p:nvSpPr>
            <p:spPr>
              <a:xfrm>
                <a:off x="1729799" y="2875589"/>
                <a:ext cx="709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MSB</a:t>
                </a:r>
                <a:endParaRPr lang="en-GB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31DAD1-E3A5-4A9F-A299-643F39F00263}"/>
                  </a:ext>
                </a:extLst>
              </p:cNvPr>
              <p:cNvSpPr txBox="1"/>
              <p:nvPr/>
            </p:nvSpPr>
            <p:spPr>
              <a:xfrm>
                <a:off x="2700737" y="4996053"/>
                <a:ext cx="405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</a:t>
                </a:r>
                <a:r>
                  <a:rPr lang="en-US" baseline="-25000" dirty="0"/>
                  <a:t>2</a:t>
                </a:r>
                <a:endParaRPr lang="en-GB" baseline="-25000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45241D7-EC45-4E42-AA2B-395CBEB63777}"/>
                  </a:ext>
                </a:extLst>
              </p:cNvPr>
              <p:cNvCxnSpPr/>
              <p:nvPr/>
            </p:nvCxnSpPr>
            <p:spPr>
              <a:xfrm>
                <a:off x="2849357" y="3833823"/>
                <a:ext cx="0" cy="12240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644D9B8-A9AA-4C08-BBD8-7401433015CF}"/>
                  </a:ext>
                </a:extLst>
              </p:cNvPr>
              <p:cNvCxnSpPr/>
              <p:nvPr/>
            </p:nvCxnSpPr>
            <p:spPr>
              <a:xfrm flipH="1">
                <a:off x="1807461" y="3845301"/>
                <a:ext cx="10440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8519F59-F181-4783-B4AB-3B15638D90A1}"/>
                  </a:ext>
                </a:extLst>
              </p:cNvPr>
              <p:cNvSpPr txBox="1"/>
              <p:nvPr/>
            </p:nvSpPr>
            <p:spPr>
              <a:xfrm>
                <a:off x="1354410" y="3604300"/>
                <a:ext cx="476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US" baseline="-25000" dirty="0"/>
                  <a:t>2</a:t>
                </a:r>
                <a:endParaRPr lang="en-GB" baseline="-25000" dirty="0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2AE83B0-BCE8-4810-B87B-D4BB4AF1765E}"/>
                </a:ext>
              </a:extLst>
            </p:cNvPr>
            <p:cNvCxnSpPr/>
            <p:nvPr/>
          </p:nvCxnSpPr>
          <p:spPr>
            <a:xfrm>
              <a:off x="3376508" y="3474919"/>
              <a:ext cx="0" cy="1116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E567B4F9-DAC9-44E6-A213-9431E3CB481D}"/>
                </a:ext>
              </a:extLst>
            </p:cNvPr>
            <p:cNvSpPr/>
            <p:nvPr/>
          </p:nvSpPr>
          <p:spPr>
            <a:xfrm>
              <a:off x="3417019" y="3474665"/>
              <a:ext cx="108664" cy="115200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B6A97F-C47A-4549-97C5-B2359782F412}"/>
                </a:ext>
              </a:extLst>
            </p:cNvPr>
            <p:cNvSpPr txBox="1"/>
            <p:nvPr/>
          </p:nvSpPr>
          <p:spPr>
            <a:xfrm>
              <a:off x="3531488" y="3858344"/>
              <a:ext cx="1948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External cost at q</a:t>
              </a:r>
              <a:r>
                <a:rPr lang="en-US" baseline="-25000" dirty="0"/>
                <a:t>1</a:t>
              </a:r>
              <a:endParaRPr lang="en-GB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0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493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Open Sans</vt:lpstr>
      <vt:lpstr>Office Theme</vt:lpstr>
      <vt:lpstr>Economics and the Environment: Part 2 –Public Goods and Externalities</vt:lpstr>
      <vt:lpstr>Market Failures</vt:lpstr>
      <vt:lpstr>Public Goods</vt:lpstr>
      <vt:lpstr>PowerPoint Presentation</vt:lpstr>
      <vt:lpstr>Externalities</vt:lpstr>
      <vt:lpstr>Negative Production Externalities</vt:lpstr>
      <vt:lpstr>The effects of negative production externalities</vt:lpstr>
      <vt:lpstr>Negative Consumption Externalities</vt:lpstr>
      <vt:lpstr>The effects of negative consumption externalities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and the Environment: Part 2 – Externalities and Public Goods</dc:title>
  <dc:creator>Dimitris Skuras</dc:creator>
  <cp:lastModifiedBy>Dimitris Skuras</cp:lastModifiedBy>
  <cp:revision>18</cp:revision>
  <dcterms:created xsi:type="dcterms:W3CDTF">2018-08-05T17:30:59Z</dcterms:created>
  <dcterms:modified xsi:type="dcterms:W3CDTF">2018-08-05T21:42:17Z</dcterms:modified>
</cp:coreProperties>
</file>