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7" r:id="rId3"/>
    <p:sldId id="267" r:id="rId4"/>
    <p:sldId id="307" r:id="rId5"/>
    <p:sldId id="266" r:id="rId6"/>
    <p:sldId id="306" r:id="rId7"/>
    <p:sldId id="291" r:id="rId8"/>
    <p:sldId id="281" r:id="rId9"/>
    <p:sldId id="311" r:id="rId10"/>
    <p:sldId id="312" r:id="rId11"/>
    <p:sldId id="309" r:id="rId12"/>
    <p:sldId id="315" r:id="rId13"/>
    <p:sldId id="308" r:id="rId14"/>
    <p:sldId id="316" r:id="rId15"/>
    <p:sldId id="275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8396" autoAdjust="0"/>
  </p:normalViewPr>
  <p:slideViewPr>
    <p:cSldViewPr>
      <p:cViewPr varScale="1">
        <p:scale>
          <a:sx n="74" d="100"/>
          <a:sy n="74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F0D3C8-9E13-486D-A04B-FBA7B321F7A6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98E436-172B-4F04-9C81-3DC11274AC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03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3DBEB8-F65E-4609-9971-8B821FC8B692}" type="slidenum">
              <a:rPr lang="el-GR" altLang="el-GR">
                <a:latin typeface="Calibri" panose="020F0502020204030204" pitchFamily="34" charset="0"/>
              </a:rPr>
              <a:pPr eaLnBrk="1" hangingPunct="1"/>
              <a:t>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4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8B75B8-1068-4315-9CB0-016A17EB4765}" type="slidenum">
              <a:rPr lang="el-GR" altLang="el-GR">
                <a:latin typeface="Calibri" panose="020F0502020204030204" pitchFamily="34" charset="0"/>
              </a:rPr>
              <a:pPr eaLnBrk="1" hangingPunct="1"/>
              <a:t>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6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l-GR" smtClean="0"/>
          </a:p>
        </p:txBody>
      </p:sp>
    </p:spTree>
    <p:extLst>
      <p:ext uri="{BB962C8B-B14F-4D97-AF65-F5344CB8AC3E}">
        <p14:creationId xmlns:p14="http://schemas.microsoft.com/office/powerpoint/2010/main" val="24611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2F7C-C897-4328-A760-4825DBCC3A4D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1A0A8-6AA1-47D2-B296-FE7291560AD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072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9463-EEB5-42E9-A5CF-2097565B0AB9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7C90-033F-46F9-8F63-65B20EBC0F6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55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7BBC-12F6-4130-BCCC-70D74B0723A2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7E491-80F8-407D-9E6F-5311F926607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622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BFC2-78E3-4C88-ADF1-55896EC4AC58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0D31-A7C9-4775-8B33-CA50A17456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483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1F31-755D-4A7A-B55C-C35FA1CEBBF1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5DF3C-7E4D-4179-83D1-28429F7E93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542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5553-E303-4FBD-BA08-DFA83B4E6BE9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5D92-2DE0-4891-8338-1C530223987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3267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C080-205C-4047-8084-9056E6E4BFDC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EB5E-BA44-4050-9276-29DD1BA8ABE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808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FA84-0899-4743-9BF9-BEF0FB61A038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C04D4-D4EF-4EEE-BA29-CB5998A33B2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202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DE85-27AF-46F8-8449-DF286458437B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832FF-5261-4075-B8F3-225BAB83FCC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979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5EC6C-477E-43AA-8AB0-C2C5E35B67F5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7D65-315D-44A1-9816-03742A53839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53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C498-6272-4F5C-9923-3CFA139C16F8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94019-8027-4CD3-84DF-BEFBC9CB90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2409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D570-6654-4D4E-90CA-3B5EC7412187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56BF7-BC7B-4F85-9E00-D5B7F44ED7F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9321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E99C-D81A-47BF-8664-F3BC623AAA7C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080F-0CE7-46CD-A24D-350D7DB61CC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223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D5C9-D8B2-4DF5-B8DE-5B99BE8D4F25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77E25-9855-47AA-85DE-B3C64E06700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975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49B9-96A3-4645-B0C0-7BBACB8D5214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77FC-1A42-4CD2-A409-3E3E17E81B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277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AA49-B57F-4F32-80B1-5D07ACA08FBC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F679-A64C-4677-A107-F03AF5EEC7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2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25FE-2886-4A39-AC8B-9C570DE39935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FDD5D-CABF-49D8-B7D3-203FAA0D23E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461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8515-858E-49F3-97B9-30F28D448FA5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1EF1C-F0AC-4F80-9F26-02E18AEBC9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22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02F-282A-427D-9EEA-9BE0B515F413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1D58-0086-421C-82E8-5EFF883E719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5795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2F88-6B3C-4B67-B464-A2A9BDD9D23B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5F5C6-B123-48E9-BB4C-6B9AA89761A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9461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0F62-64BD-4391-8779-38F3345A2971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A88B-A3AB-4908-AACA-2124D72F0BF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027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8DB3-E5C3-4ADB-9B8A-302F50684428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9DBE-B720-45AC-87D2-0E30D784DA4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00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4457C-2B56-4134-A6A3-B9D71577E9AD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3E1A7B-35CC-4F9A-BCC1-677BEE7635B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10F062-C6FB-445E-B84E-2F1023BFAC80}" type="datetimeFigureOut">
              <a:rPr lang="el-GR"/>
              <a:pPr>
                <a:defRPr/>
              </a:pPr>
              <a:t>23/11/2021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DFDC5C-3157-4D38-A759-405CB1E74C7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29250" y="1285875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Σύνθεση ειδών και τρόπος σύλληψης κατά την αλιεία με </a:t>
            </a:r>
            <a:r>
              <a:rPr lang="el-GR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μανωμένα</a:t>
            </a:r>
            <a:r>
              <a:rPr lang="el-G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δίχτυα στις Κυκλάδες (Αιγαίο Πέλαγος)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6238" y="319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Συζήτηση</a:t>
            </a:r>
          </a:p>
        </p:txBody>
      </p:sp>
      <p:grpSp>
        <p:nvGrpSpPr>
          <p:cNvPr id="2" name="Group 655"/>
          <p:cNvGrpSpPr>
            <a:grpSpLocks/>
          </p:cNvGrpSpPr>
          <p:nvPr/>
        </p:nvGrpSpPr>
        <p:grpSpPr bwMode="auto">
          <a:xfrm>
            <a:off x="1474788" y="0"/>
            <a:ext cx="3324225" cy="2928938"/>
            <a:chOff x="5214" y="47"/>
            <a:chExt cx="2094" cy="1845"/>
          </a:xfrm>
        </p:grpSpPr>
        <p:pic>
          <p:nvPicPr>
            <p:cNvPr id="12308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47"/>
              <a:ext cx="2064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 Box 657"/>
            <p:cNvSpPr txBox="1">
              <a:spLocks noChangeArrowheads="1"/>
            </p:cNvSpPr>
            <p:nvPr/>
          </p:nvSpPr>
          <p:spPr bwMode="auto">
            <a:xfrm rot="-126839">
              <a:off x="5214" y="355"/>
              <a:ext cx="2071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το γεγονός της ύπαρξης αρκετών ειδών, ανάλογα με το μέγεθος του ματιού</a:t>
              </a:r>
              <a:r>
                <a:rPr lang="en-US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, 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επιβεβαιώνει την πολυ-ειδική φύση της παράκτιας αλιείας στην Ελλάδα </a:t>
              </a:r>
            </a:p>
          </p:txBody>
        </p:sp>
      </p:grpSp>
      <p:grpSp>
        <p:nvGrpSpPr>
          <p:cNvPr id="3" name="Group 655"/>
          <p:cNvGrpSpPr>
            <a:grpSpLocks/>
          </p:cNvGrpSpPr>
          <p:nvPr/>
        </p:nvGrpSpPr>
        <p:grpSpPr bwMode="auto">
          <a:xfrm>
            <a:off x="5784850" y="309563"/>
            <a:ext cx="3287713" cy="2119312"/>
            <a:chOff x="5240" y="47"/>
            <a:chExt cx="2071" cy="2010"/>
          </a:xfrm>
        </p:grpSpPr>
        <p:pic>
          <p:nvPicPr>
            <p:cNvPr id="12306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47"/>
              <a:ext cx="2064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657"/>
            <p:cNvSpPr txBox="1">
              <a:spLocks noChangeArrowheads="1"/>
            </p:cNvSpPr>
            <p:nvPr/>
          </p:nvSpPr>
          <p:spPr bwMode="auto">
            <a:xfrm rot="-126839">
              <a:off x="5240" y="340"/>
              <a:ext cx="2071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το 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M. surmuletus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 και το 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P. </a:t>
              </a:r>
              <a:r>
                <a:rPr lang="en-US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rythr</a:t>
              </a:r>
              <a:r>
                <a:rPr lang="en-US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inus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 αποτελούν χαρακτηριστικά είδη της παράκτιας αλιείας με δίχτυα</a:t>
              </a:r>
            </a:p>
          </p:txBody>
        </p:sp>
      </p:grpSp>
      <p:sp>
        <p:nvSpPr>
          <p:cNvPr id="36" name="Text Box 1001"/>
          <p:cNvSpPr txBox="1">
            <a:spLocks noChangeArrowheads="1"/>
          </p:cNvSpPr>
          <p:nvPr/>
        </p:nvSpPr>
        <p:spPr bwMode="auto">
          <a:xfrm>
            <a:off x="1285875" y="4364038"/>
            <a:ext cx="7858125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Πειραματική αλιεία με απλά δίχτυα στις Κυκλάδες (</a:t>
            </a:r>
            <a:r>
              <a:rPr lang="el-GR" sz="2000" b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Stergiou</a:t>
            </a: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l-GR" sz="2000" b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et</a:t>
            </a: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l-GR" sz="2000" b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al</a:t>
            </a: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., 2002) έδειξε ότι:</a:t>
            </a:r>
          </a:p>
        </p:txBody>
      </p:sp>
      <p:sp>
        <p:nvSpPr>
          <p:cNvPr id="37" name="Text Box 1001"/>
          <p:cNvSpPr txBox="1">
            <a:spLocks noChangeArrowheads="1"/>
          </p:cNvSpPr>
          <p:nvPr/>
        </p:nvSpPr>
        <p:spPr bwMode="auto">
          <a:xfrm>
            <a:off x="1285875" y="5221288"/>
            <a:ext cx="7858125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22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mm + 24 mm: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S.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maena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(&gt;20%), P.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erythrinus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, M.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surmuletus</a:t>
            </a:r>
            <a:endParaRPr lang="en-US" b="1" i="1" dirty="0">
              <a:solidFill>
                <a:srgbClr val="FF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8" name="Text Box 1001"/>
          <p:cNvSpPr txBox="1">
            <a:spLocks noChangeArrowheads="1"/>
          </p:cNvSpPr>
          <p:nvPr/>
        </p:nvSpPr>
        <p:spPr bwMode="auto">
          <a:xfrm>
            <a:off x="1785938" y="5864225"/>
            <a:ext cx="6429375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2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6</a:t>
            </a:r>
            <a:r>
              <a:rPr lang="el-GR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mm + 28 mm: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P.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erythrinus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,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merluccius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, 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P.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acarne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,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M.</a:t>
            </a:r>
            <a:r>
              <a:rPr lang="el-GR" b="1" i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surmuletus</a:t>
            </a:r>
            <a:endParaRPr lang="en-US" b="1" i="1" dirty="0">
              <a:solidFill>
                <a:srgbClr val="FF9900"/>
              </a:solidFill>
              <a:latin typeface="Century Gothic" pitchFamily="34" charset="0"/>
              <a:cs typeface="Tahoma" pitchFamily="34" charset="0"/>
            </a:endParaRPr>
          </a:p>
        </p:txBody>
      </p:sp>
      <p:grpSp>
        <p:nvGrpSpPr>
          <p:cNvPr id="4" name="Group 655"/>
          <p:cNvGrpSpPr>
            <a:grpSpLocks/>
          </p:cNvGrpSpPr>
          <p:nvPr/>
        </p:nvGrpSpPr>
        <p:grpSpPr bwMode="auto">
          <a:xfrm>
            <a:off x="4929188" y="2643188"/>
            <a:ext cx="3857625" cy="1500187"/>
            <a:chOff x="5195" y="88"/>
            <a:chExt cx="2636" cy="1565"/>
          </a:xfrm>
        </p:grpSpPr>
        <p:pic>
          <p:nvPicPr>
            <p:cNvPr id="12304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88"/>
              <a:ext cx="2636" cy="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657"/>
            <p:cNvSpPr txBox="1">
              <a:spLocks noChangeArrowheads="1"/>
            </p:cNvSpPr>
            <p:nvPr/>
          </p:nvSpPr>
          <p:spPr bwMode="auto">
            <a:xfrm rot="-126839">
              <a:off x="5236" y="249"/>
              <a:ext cx="2591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σημαντική, επίσης, η συμμετοχή των 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D. annularis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, 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S. maena 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και </a:t>
              </a:r>
              <a:r>
                <a:rPr lang="el-GR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S. porcus</a:t>
              </a:r>
              <a:endParaRPr lang="el-GR" altLang="el-GR" sz="2000" b="1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Συζήτηση</a:t>
            </a:r>
          </a:p>
        </p:txBody>
      </p:sp>
      <p:grpSp>
        <p:nvGrpSpPr>
          <p:cNvPr id="2" name="Group 655"/>
          <p:cNvGrpSpPr>
            <a:grpSpLocks/>
          </p:cNvGrpSpPr>
          <p:nvPr/>
        </p:nvGrpSpPr>
        <p:grpSpPr bwMode="auto">
          <a:xfrm>
            <a:off x="5148263" y="-34925"/>
            <a:ext cx="3960812" cy="3789363"/>
            <a:chOff x="5244" y="122"/>
            <a:chExt cx="2203" cy="2145"/>
          </a:xfrm>
        </p:grpSpPr>
        <p:pic>
          <p:nvPicPr>
            <p:cNvPr id="13328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122"/>
              <a:ext cx="2203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657"/>
            <p:cNvSpPr txBox="1">
              <a:spLocks noChangeArrowheads="1"/>
            </p:cNvSpPr>
            <p:nvPr/>
          </p:nvSpPr>
          <p:spPr bwMode="auto">
            <a:xfrm rot="-126839">
              <a:off x="5277" y="260"/>
              <a:ext cx="2083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Η υψηλή συμμετοχή της </a:t>
              </a:r>
              <a:r>
                <a:rPr lang="en-US" altLang="el-GR" sz="2000" b="1" i="1">
                  <a:solidFill>
                    <a:srgbClr val="FF0000"/>
                  </a:solidFill>
                  <a:latin typeface="Century Gothic" panose="020B0502020202020204" pitchFamily="34" charset="0"/>
                </a:rPr>
                <a:t>S. porcus</a:t>
              </a:r>
              <a:r>
                <a:rPr lang="en-US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 (</a:t>
              </a:r>
              <a:r>
                <a:rPr lang="el-GR" altLang="el-GR" sz="2000" b="1">
                  <a:solidFill>
                    <a:srgbClr val="FF0000"/>
                  </a:solidFill>
                </a:rPr>
                <a:t>αλλά και ειδών όπως </a:t>
              </a:r>
              <a:r>
                <a:rPr lang="en-US" altLang="el-GR" sz="2000" b="1" i="1">
                  <a:solidFill>
                    <a:srgbClr val="FF0000"/>
                  </a:solidFill>
                </a:rPr>
                <a:t>Trachinus </a:t>
              </a:r>
              <a:r>
                <a:rPr lang="en-US" altLang="el-GR" sz="2000" b="1">
                  <a:solidFill>
                    <a:srgbClr val="FF0000"/>
                  </a:solidFill>
                </a:rPr>
                <a:t>draco, </a:t>
              </a:r>
              <a:r>
                <a:rPr lang="en-US" altLang="el-GR" sz="2000" b="1" i="1">
                  <a:solidFill>
                    <a:srgbClr val="FF0000"/>
                  </a:solidFill>
                </a:rPr>
                <a:t>Raja</a:t>
              </a:r>
              <a:r>
                <a:rPr lang="en-US" altLang="el-GR" sz="2000" b="1">
                  <a:solidFill>
                    <a:srgbClr val="FF0000"/>
                  </a:solidFill>
                </a:rPr>
                <a:t> spp) 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στα μανωμένα δίχτυα </a:t>
              </a:r>
              <a:r>
                <a:rPr lang="el-GR" altLang="el-GR" sz="2000" b="1">
                  <a:solidFill>
                    <a:srgbClr val="FF0000"/>
                  </a:solidFill>
                </a:rPr>
                <a:t>(ιδιαίτερα για μεγέθη &gt;28</a:t>
              </a:r>
              <a:r>
                <a:rPr lang="en-US" altLang="el-GR" sz="2000" b="1">
                  <a:solidFill>
                    <a:srgbClr val="FF0000"/>
                  </a:solidFill>
                </a:rPr>
                <a:t> mm) </a:t>
              </a: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οφείλεται στο ότι έχει προεξοχές (π.χ. αγκάθια), οι οποίες ευνοούν την παγίδευση στα μανωμένα δίχτυα ενός μεγάλου εύρους μεγεθών ματιών</a:t>
              </a:r>
            </a:p>
          </p:txBody>
        </p:sp>
      </p:grpSp>
      <p:grpSp>
        <p:nvGrpSpPr>
          <p:cNvPr id="3" name="Group 655"/>
          <p:cNvGrpSpPr>
            <a:grpSpLocks/>
          </p:cNvGrpSpPr>
          <p:nvPr/>
        </p:nvGrpSpPr>
        <p:grpSpPr bwMode="auto">
          <a:xfrm>
            <a:off x="1331913" y="3644900"/>
            <a:ext cx="3743325" cy="3136900"/>
            <a:chOff x="5244" y="47"/>
            <a:chExt cx="2064" cy="1890"/>
          </a:xfrm>
        </p:grpSpPr>
        <p:pic>
          <p:nvPicPr>
            <p:cNvPr id="13326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47"/>
              <a:ext cx="206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657"/>
            <p:cNvSpPr txBox="1">
              <a:spLocks noChangeArrowheads="1"/>
            </p:cNvSpPr>
            <p:nvPr/>
          </p:nvSpPr>
          <p:spPr bwMode="auto">
            <a:xfrm rot="-126839">
              <a:off x="5271" y="353"/>
              <a:ext cx="2012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Η μορφολογία, μαζί με τα βιολογικά χαρακτηριστικά των ειδών παίζουν σημαντικό ρόλο στον τρόπο με τον οποίο αυτά συλλαμβάνονται από διαφορετικά αλιευτικά εργαλεία</a:t>
              </a:r>
            </a:p>
          </p:txBody>
        </p:sp>
      </p:grpSp>
      <p:pic>
        <p:nvPicPr>
          <p:cNvPr id="13331" name="Picture 19" descr="T dra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4337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S por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0088"/>
            <a:ext cx="3744912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76413" y="-1139825"/>
            <a:ext cx="169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>
                <a:latin typeface="Times New Roman" panose="02020603050405020304" pitchFamily="18" charset="0"/>
              </a:rPr>
              <a:t/>
            </a:r>
            <a:br>
              <a:rPr lang="en-US" altLang="el-GR" sz="2400">
                <a:latin typeface="Times New Roman" panose="02020603050405020304" pitchFamily="18" charset="0"/>
              </a:rPr>
            </a:br>
            <a:endParaRPr lang="en-US" altLang="el-GR" sz="2400">
              <a:latin typeface="Times New Roman" panose="02020603050405020304" pitchFamily="18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Συζήτηση</a:t>
            </a:r>
          </a:p>
        </p:txBody>
      </p:sp>
      <p:grpSp>
        <p:nvGrpSpPr>
          <p:cNvPr id="2" name="Group 655"/>
          <p:cNvGrpSpPr>
            <a:grpSpLocks/>
          </p:cNvGrpSpPr>
          <p:nvPr/>
        </p:nvGrpSpPr>
        <p:grpSpPr bwMode="auto">
          <a:xfrm>
            <a:off x="1571625" y="4143375"/>
            <a:ext cx="3597275" cy="2500313"/>
            <a:chOff x="5229" y="-43"/>
            <a:chExt cx="2079" cy="1575"/>
          </a:xfrm>
        </p:grpSpPr>
        <p:pic>
          <p:nvPicPr>
            <p:cNvPr id="14360" name="Picture 10" descr="http://www.wilhelminiaan.nl/images/postit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" y="-43"/>
              <a:ext cx="2064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 Box 657"/>
            <p:cNvSpPr txBox="1">
              <a:spLocks noChangeArrowheads="1"/>
            </p:cNvSpPr>
            <p:nvPr/>
          </p:nvSpPr>
          <p:spPr bwMode="auto">
            <a:xfrm rot="-126839">
              <a:off x="5229" y="267"/>
              <a:ext cx="2013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0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Ωστόσο, το μέγιστο μήκος και συνεπώς το μέγιστο ύψος που αλιεύθηκαν αντιστοιχούσε σε άτομα που πιάστηκαν με σακούλιασμα</a:t>
              </a:r>
            </a:p>
          </p:txBody>
        </p:sp>
      </p:grpSp>
      <p:grpSp>
        <p:nvGrpSpPr>
          <p:cNvPr id="3" name="47 - Ομάδα"/>
          <p:cNvGrpSpPr>
            <a:grpSpLocks noChangeAspect="1"/>
          </p:cNvGrpSpPr>
          <p:nvPr/>
        </p:nvGrpSpPr>
        <p:grpSpPr bwMode="auto">
          <a:xfrm>
            <a:off x="1309688" y="285750"/>
            <a:ext cx="5048250" cy="3643313"/>
            <a:chOff x="1421205" y="3044956"/>
            <a:chExt cx="5313706" cy="3835093"/>
          </a:xfrm>
        </p:grpSpPr>
        <p:sp>
          <p:nvSpPr>
            <p:cNvPr id="14345" name="Rectangle 79"/>
            <p:cNvSpPr>
              <a:spLocks noChangeArrowheads="1"/>
            </p:cNvSpPr>
            <p:nvPr/>
          </p:nvSpPr>
          <p:spPr bwMode="auto">
            <a:xfrm>
              <a:off x="1421205" y="6572272"/>
              <a:ext cx="25717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l-GR" sz="1400" b="1" i="1">
                  <a:solidFill>
                    <a:srgbClr val="FFFF99"/>
                  </a:solidFill>
                </a:rPr>
                <a:t>Stergiou</a:t>
              </a:r>
              <a:r>
                <a:rPr lang="el-GR" altLang="el-GR" sz="1400" b="1" i="1">
                  <a:solidFill>
                    <a:srgbClr val="FFFF99"/>
                  </a:solidFill>
                </a:rPr>
                <a:t> &amp; </a:t>
              </a:r>
              <a:r>
                <a:rPr lang="en-US" altLang="el-GR" sz="1400" b="1" i="1">
                  <a:solidFill>
                    <a:srgbClr val="FFFF99"/>
                  </a:solidFill>
                </a:rPr>
                <a:t>Karpouzi</a:t>
              </a:r>
              <a:r>
                <a:rPr lang="el-GR" altLang="el-GR" sz="1400" b="1" i="1">
                  <a:solidFill>
                    <a:srgbClr val="FFFF99"/>
                  </a:solidFill>
                </a:rPr>
                <a:t>,</a:t>
              </a:r>
              <a:r>
                <a:rPr lang="en-US" altLang="el-GR" sz="1400" b="1" i="1">
                  <a:solidFill>
                    <a:srgbClr val="FFFF99"/>
                  </a:solidFill>
                </a:rPr>
                <a:t> 2003. </a:t>
              </a:r>
            </a:p>
          </p:txBody>
        </p:sp>
        <p:pic>
          <p:nvPicPr>
            <p:cNvPr id="14346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" r="13147"/>
            <a:stretch>
              <a:fillRect/>
            </a:stretch>
          </p:blipFill>
          <p:spPr bwMode="auto">
            <a:xfrm>
              <a:off x="1436246" y="3044956"/>
              <a:ext cx="5298665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20 - Ομάδα"/>
            <p:cNvGrpSpPr>
              <a:grpSpLocks noChangeAspect="1"/>
            </p:cNvGrpSpPr>
            <p:nvPr/>
          </p:nvGrpSpPr>
          <p:grpSpPr bwMode="auto">
            <a:xfrm>
              <a:off x="2071671" y="3071810"/>
              <a:ext cx="3066300" cy="1071570"/>
              <a:chOff x="-5072130" y="-214338"/>
              <a:chExt cx="4838700" cy="1690132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-4843445" y="-214522"/>
                <a:ext cx="4609204" cy="925126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1056" y="16"/>
                  </a:cxn>
                  <a:cxn ang="0">
                    <a:pos x="2592" y="496"/>
                  </a:cxn>
                  <a:cxn ang="0">
                    <a:pos x="2904" y="536"/>
                  </a:cxn>
                </a:cxnLst>
                <a:rect l="0" t="0" r="r" b="b"/>
                <a:pathLst>
                  <a:path w="2904" h="583">
                    <a:moveTo>
                      <a:pt x="0" y="400"/>
                    </a:moveTo>
                    <a:cubicBezTo>
                      <a:pt x="312" y="200"/>
                      <a:pt x="624" y="0"/>
                      <a:pt x="1056" y="16"/>
                    </a:cubicBezTo>
                    <a:cubicBezTo>
                      <a:pt x="1488" y="32"/>
                      <a:pt x="2284" y="409"/>
                      <a:pt x="2592" y="496"/>
                    </a:cubicBezTo>
                    <a:cubicBezTo>
                      <a:pt x="2900" y="583"/>
                      <a:pt x="2839" y="528"/>
                      <a:pt x="2904" y="536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-4843445" y="191373"/>
                <a:ext cx="4609204" cy="927761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056" y="568"/>
                  </a:cxn>
                  <a:cxn ang="0">
                    <a:pos x="2592" y="88"/>
                  </a:cxn>
                  <a:cxn ang="0">
                    <a:pos x="2904" y="40"/>
                  </a:cxn>
                </a:cxnLst>
                <a:rect l="0" t="0" r="r" b="b"/>
                <a:pathLst>
                  <a:path w="2904" h="584">
                    <a:moveTo>
                      <a:pt x="0" y="184"/>
                    </a:moveTo>
                    <a:cubicBezTo>
                      <a:pt x="312" y="384"/>
                      <a:pt x="624" y="584"/>
                      <a:pt x="1056" y="568"/>
                    </a:cubicBezTo>
                    <a:cubicBezTo>
                      <a:pt x="1488" y="552"/>
                      <a:pt x="2284" y="176"/>
                      <a:pt x="2592" y="88"/>
                    </a:cubicBezTo>
                    <a:cubicBezTo>
                      <a:pt x="2900" y="0"/>
                      <a:pt x="2839" y="50"/>
                      <a:pt x="2904" y="4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8" name="Oval 6"/>
              <p:cNvSpPr>
                <a:spLocks noChangeArrowheads="1"/>
              </p:cNvSpPr>
              <p:nvPr/>
            </p:nvSpPr>
            <p:spPr bwMode="auto">
              <a:xfrm>
                <a:off x="-4310802" y="267809"/>
                <a:ext cx="76468" cy="7643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-4157865" y="114939"/>
                <a:ext cx="163484" cy="6114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44"/>
                  </a:cxn>
                  <a:cxn ang="0">
                    <a:pos x="48" y="288"/>
                  </a:cxn>
                  <a:cxn ang="0">
                    <a:pos x="0" y="384"/>
                  </a:cxn>
                </a:cxnLst>
                <a:rect l="0" t="0" r="r" b="b"/>
                <a:pathLst>
                  <a:path w="104" h="384">
                    <a:moveTo>
                      <a:pt x="0" y="0"/>
                    </a:moveTo>
                    <a:cubicBezTo>
                      <a:pt x="44" y="48"/>
                      <a:pt x="88" y="96"/>
                      <a:pt x="96" y="144"/>
                    </a:cubicBezTo>
                    <a:cubicBezTo>
                      <a:pt x="104" y="192"/>
                      <a:pt x="64" y="248"/>
                      <a:pt x="48" y="288"/>
                    </a:cubicBezTo>
                    <a:cubicBezTo>
                      <a:pt x="32" y="328"/>
                      <a:pt x="16" y="356"/>
                      <a:pt x="0" y="384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-4843445" y="447035"/>
                <a:ext cx="16348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1">
                    <a:moveTo>
                      <a:pt x="0" y="0"/>
                    </a:moveTo>
                    <a:cubicBezTo>
                      <a:pt x="35" y="0"/>
                      <a:pt x="69" y="0"/>
                      <a:pt x="104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762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-4690508" y="344243"/>
                <a:ext cx="0" cy="229305"/>
              </a:xfrm>
              <a:prstGeom prst="lin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-4004928" y="-35296"/>
                <a:ext cx="0" cy="988382"/>
              </a:xfrm>
              <a:prstGeom prst="lin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-3319349" y="-188165"/>
                <a:ext cx="0" cy="1294122"/>
              </a:xfrm>
              <a:prstGeom prst="lin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-5072851" y="573548"/>
                <a:ext cx="685580" cy="36899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ES_tradnl" b="1">
                    <a:solidFill>
                      <a:srgbClr val="FFC000"/>
                    </a:solidFill>
                    <a:latin typeface="Gill Sans" pitchFamily="34" charset="0"/>
                  </a:rPr>
                  <a:t>G1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-4387271" y="953087"/>
                <a:ext cx="685580" cy="36899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ES_tradnl" b="1">
                    <a:solidFill>
                      <a:srgbClr val="FFC000"/>
                    </a:solidFill>
                    <a:latin typeface="Gill Sans" pitchFamily="34" charset="0"/>
                  </a:rPr>
                  <a:t>G2</a:t>
                </a: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-3625222" y="1105956"/>
                <a:ext cx="685580" cy="36899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s-ES_tradnl" b="1">
                    <a:solidFill>
                      <a:srgbClr val="FFC000"/>
                    </a:solidFill>
                    <a:latin typeface="Gill Sans" pitchFamily="34" charset="0"/>
                  </a:rPr>
                  <a:t>G3</a:t>
                </a: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-350262" y="267809"/>
                <a:ext cx="79105" cy="3795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44"/>
                  </a:cxn>
                  <a:cxn ang="0">
                    <a:pos x="48" y="240"/>
                  </a:cxn>
                </a:cxnLst>
                <a:rect l="0" t="0" r="r" b="b"/>
                <a:pathLst>
                  <a:path w="48" h="240">
                    <a:moveTo>
                      <a:pt x="48" y="0"/>
                    </a:moveTo>
                    <a:cubicBezTo>
                      <a:pt x="24" y="52"/>
                      <a:pt x="0" y="104"/>
                      <a:pt x="0" y="144"/>
                    </a:cubicBezTo>
                    <a:cubicBezTo>
                      <a:pt x="0" y="184"/>
                      <a:pt x="24" y="212"/>
                      <a:pt x="48" y="24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28575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</a:endParaRPr>
              </a:p>
            </p:txBody>
          </p:sp>
        </p:grpSp>
      </p:grpSp>
      <p:pic>
        <p:nvPicPr>
          <p:cNvPr id="49" name="5 - Εικόνα" descr="pos pianontai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31863"/>
            <a:ext cx="2643188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57"/>
          <p:cNvSpPr txBox="1">
            <a:spLocks noChangeArrowheads="1"/>
          </p:cNvSpPr>
          <p:nvPr/>
        </p:nvSpPr>
        <p:spPr bwMode="auto">
          <a:xfrm>
            <a:off x="0" y="2214563"/>
            <a:ext cx="42148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FF66"/>
                </a:solidFill>
                <a:latin typeface="Century Gothic" panose="020B0502020202020204" pitchFamily="34" charset="0"/>
              </a:rPr>
              <a:t>Χαρακτηρίζεται από μεγαλύτερο αριθμό ειδών (κυρίως εμπορικών) και ατόμων σε σύγκριση με το απλάδι, αλλά και περισσότερες εργατοώρες</a:t>
            </a:r>
            <a:r>
              <a:rPr lang="en-US" altLang="el-GR" sz="2000" b="1">
                <a:solidFill>
                  <a:srgbClr val="FFFF66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000" b="1">
                <a:solidFill>
                  <a:srgbClr val="FFFF66"/>
                </a:solidFill>
                <a:latin typeface="Century Gothic" panose="020B0502020202020204" pitchFamily="34" charset="0"/>
              </a:rPr>
              <a:t>ενασχόλησης</a:t>
            </a:r>
          </a:p>
        </p:txBody>
      </p:sp>
      <p:sp>
        <p:nvSpPr>
          <p:cNvPr id="17411" name="Text Box 657"/>
          <p:cNvSpPr txBox="1">
            <a:spLocks noChangeArrowheads="1"/>
          </p:cNvSpPr>
          <p:nvPr/>
        </p:nvSpPr>
        <p:spPr bwMode="auto">
          <a:xfrm>
            <a:off x="2103438" y="4859338"/>
            <a:ext cx="2143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FF66"/>
                </a:solidFill>
                <a:latin typeface="Century Gothic" panose="020B0502020202020204" pitchFamily="34" charset="0"/>
              </a:rPr>
              <a:t>Ε</a:t>
            </a:r>
            <a:r>
              <a:rPr lang="el-GR" altLang="el-GR" sz="2000" b="1">
                <a:solidFill>
                  <a:srgbClr val="FFFF6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γγυάται ένα σίγουρο εισόδημα στον παράκτιο αλιέα</a:t>
            </a:r>
            <a:endParaRPr lang="el-GR" altLang="el-GR" sz="2000" b="1">
              <a:solidFill>
                <a:srgbClr val="FFFF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7 - Εικόνα" descr="MANOMENO GOOD_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8163"/>
            <a:ext cx="30257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10 - Εικόνα" descr="kalathi paragadi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9738"/>
            <a:ext cx="23034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57"/>
          <p:cNvSpPr txBox="1">
            <a:spLocks noChangeArrowheads="1"/>
          </p:cNvSpPr>
          <p:nvPr/>
        </p:nvSpPr>
        <p:spPr bwMode="auto">
          <a:xfrm>
            <a:off x="4857750" y="2384425"/>
            <a:ext cx="4000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FF66"/>
                </a:solidFill>
                <a:latin typeface="Century Gothic" panose="020B0502020202020204" pitchFamily="34" charset="0"/>
              </a:rPr>
              <a:t>Χαρακτηρίζεται από υψηλού ρίσκου χαμηλής ή μηδενικής απόδοσης, αλλά υψηλής εμπορικής αξίας αλιευμάτων</a:t>
            </a:r>
          </a:p>
        </p:txBody>
      </p:sp>
      <p:sp>
        <p:nvSpPr>
          <p:cNvPr id="15367" name="Text Box 657"/>
          <p:cNvSpPr txBox="1">
            <a:spLocks noChangeArrowheads="1"/>
          </p:cNvSpPr>
          <p:nvPr/>
        </p:nvSpPr>
        <p:spPr bwMode="auto">
          <a:xfrm>
            <a:off x="1930400" y="44450"/>
            <a:ext cx="35782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chemeClr val="hlink"/>
                </a:solidFill>
              </a:rPr>
              <a:t>Πρακτική εφαρμογή</a:t>
            </a:r>
          </a:p>
        </p:txBody>
      </p:sp>
      <p:pic>
        <p:nvPicPr>
          <p:cNvPr id="17416" name="14 - Εικόνα" descr="sleeping-on-des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16413"/>
            <a:ext cx="20304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16 - Εικόνα" descr="casino-mode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84613"/>
            <a:ext cx="3305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357313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357313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357313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1357313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1357313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a-DK" altLang="el-GR">
              <a:latin typeface="Calibri" panose="020F0502020204030204" pitchFamily="34" charset="0"/>
            </a:endParaRPr>
          </a:p>
        </p:txBody>
      </p:sp>
      <p:sp>
        <p:nvSpPr>
          <p:cNvPr id="16391" name="Rectangle 9706"/>
          <p:cNvSpPr>
            <a:spLocks noChangeArrowheads="1"/>
          </p:cNvSpPr>
          <p:nvPr/>
        </p:nvSpPr>
        <p:spPr bwMode="auto">
          <a:xfrm>
            <a:off x="1357313" y="863600"/>
            <a:ext cx="7643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963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000" b="1">
                <a:solidFill>
                  <a:srgbClr val="FFC000"/>
                </a:solidFill>
                <a:latin typeface="Century Gothic" panose="020B0502020202020204" pitchFamily="34" charset="0"/>
              </a:rPr>
              <a:t>Γίνεται φανερό ότι για την εκτίμηση της επιλεκτικότητας των αλιευτικών εργαλείων θα πρέπει, εκτός από τα στοιχεία μήκους, να λαμβάνονται υπόψη και άλλες μορφομετρικές παράμετροι</a:t>
            </a:r>
            <a:endParaRPr lang="en-US" altLang="el-GR" sz="2000" b="1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Συζήτηση</a:t>
            </a:r>
          </a:p>
        </p:txBody>
      </p:sp>
      <p:sp>
        <p:nvSpPr>
          <p:cNvPr id="17" name="Text Box 320"/>
          <p:cNvSpPr txBox="1">
            <a:spLocks noChangeArrowheads="1"/>
          </p:cNvSpPr>
          <p:nvPr/>
        </p:nvSpPr>
        <p:spPr bwMode="auto">
          <a:xfrm>
            <a:off x="1285875" y="4649788"/>
            <a:ext cx="7858125" cy="70802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chemeClr val="bg1"/>
                </a:solidFill>
                <a:latin typeface="Century Gothic" pitchFamily="34" charset="0"/>
              </a:rPr>
              <a:t>ρεαλιστική προσέγγιση της σχέσης ανάμεσα στην αλιευτική θνησιμότητα και την αλιευτική προσπάθεια</a:t>
            </a:r>
          </a:p>
        </p:txBody>
      </p:sp>
      <p:sp>
        <p:nvSpPr>
          <p:cNvPr id="18" name="Text Box 322"/>
          <p:cNvSpPr txBox="1">
            <a:spLocks noChangeArrowheads="1"/>
          </p:cNvSpPr>
          <p:nvPr/>
        </p:nvSpPr>
        <p:spPr bwMode="auto">
          <a:xfrm>
            <a:off x="1285875" y="2935288"/>
            <a:ext cx="280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FF00"/>
                </a:solidFill>
                <a:latin typeface="Century Gothic" panose="020B0502020202020204" pitchFamily="34" charset="0"/>
              </a:rPr>
              <a:t>Τρόπος σύλληψης των ψαριών </a:t>
            </a:r>
          </a:p>
        </p:txBody>
      </p:sp>
      <p:sp>
        <p:nvSpPr>
          <p:cNvPr id="20" name="Text Box 323"/>
          <p:cNvSpPr txBox="1">
            <a:spLocks noChangeArrowheads="1"/>
          </p:cNvSpPr>
          <p:nvPr/>
        </p:nvSpPr>
        <p:spPr bwMode="auto">
          <a:xfrm>
            <a:off x="5429250" y="2847975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FF00"/>
                </a:solidFill>
                <a:latin typeface="Century Gothic" panose="020B0502020202020204" pitchFamily="34" charset="0"/>
              </a:rPr>
              <a:t>Παράγοντες που επηρεάζουν την παράκτια αλιεία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72 -0.18936 L 2.77778E-6 -4.0462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9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57 -0.0837 L -4.44444E-6 4.97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4624E-6 L -0.0224 0.2302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115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711E-6 L -0.53072 0.2205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110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18" grpId="2"/>
      <p:bldP spid="20" grpId="0"/>
      <p:bldP spid="20" grpId="1"/>
      <p:bldP spid="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243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1900" b="1" dirty="0">
                <a:solidFill>
                  <a:schemeClr val="bg1"/>
                </a:solidFill>
              </a:rPr>
              <a:t>Εισαγωγή</a:t>
            </a:r>
            <a:endParaRPr lang="en-US" sz="19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214938" y="142875"/>
            <a:ext cx="3929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Τα τελευταία χρόνια έχει ενταθεί η μελέτη των βασικών χαρακτηριστικών της παράκτιας αλιείας (Stergiou et al., 1996, 2002, 2006, Tzanatos et al., 2005, 2006, Adamidou, 2007)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57313" y="357188"/>
            <a:ext cx="3714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Η παράκτια αλιεία αντιπροσωπεύει ~90% του αριθμού των σκαφών, ~ 60% της αλιευτικής παραγωγής και ~65% του συνολικού τζίρου της ελληνικής αλιείας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285875" y="422910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Ωστόσο, είναι περιορισμένη η πρωτογενής πληροφορία που να ποσοτικοποιεί τα είδη-στόχοι σε συνάρτηση με τον </a:t>
            </a:r>
            <a:r>
              <a:rPr lang="el-GR" altLang="el-GR" sz="2400" b="1">
                <a:solidFill>
                  <a:srgbClr val="FFFF00"/>
                </a:solidFill>
                <a:latin typeface="Century Gothic" panose="020B0502020202020204" pitchFamily="34" charset="0"/>
              </a:rPr>
              <a:t>τύπο του αλιευτικού εργαλείου</a:t>
            </a:r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 και τον </a:t>
            </a:r>
            <a:r>
              <a:rPr lang="el-GR" altLang="el-GR" sz="2400" b="1">
                <a:solidFill>
                  <a:srgbClr val="FFFF00"/>
                </a:solidFill>
                <a:latin typeface="Century Gothic" panose="020B0502020202020204" pitchFamily="34" charset="0"/>
              </a:rPr>
              <a:t>τρόπο σύλληψής τους</a:t>
            </a:r>
            <a:endParaRPr lang="en-US" altLang="el-GR" sz="2400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85875" y="3759200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1. γύρω από το μέγιστο ύψος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1900" b="1" dirty="0">
                <a:solidFill>
                  <a:schemeClr val="bg1"/>
                </a:solidFill>
              </a:rPr>
              <a:t>Εισαγωγή</a:t>
            </a:r>
            <a:endParaRPr lang="en-US" sz="19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Σκοπός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285875" y="-33338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Βασικά αλιευτικά εργαλεία της παράκτιας αλιείας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9 - Ομάδα"/>
          <p:cNvGrpSpPr>
            <a:grpSpLocks/>
          </p:cNvGrpSpPr>
          <p:nvPr/>
        </p:nvGrpSpPr>
        <p:grpSpPr bwMode="auto">
          <a:xfrm>
            <a:off x="1357313" y="631825"/>
            <a:ext cx="1857375" cy="1330325"/>
            <a:chOff x="1357290" y="4632757"/>
            <a:chExt cx="1857365" cy="1329610"/>
          </a:xfrm>
        </p:grpSpPr>
        <p:pic>
          <p:nvPicPr>
            <p:cNvPr id="5145" name="10 - Εικόνα" descr="kalathi paragadi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874" y="4632757"/>
              <a:ext cx="1093176" cy="93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Rectangle 4"/>
            <p:cNvSpPr>
              <a:spLocks noChangeArrowheads="1"/>
            </p:cNvSpPr>
            <p:nvPr/>
          </p:nvSpPr>
          <p:spPr bwMode="auto">
            <a:xfrm>
              <a:off x="1357290" y="5500702"/>
              <a:ext cx="18573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el-GR" sz="2400" b="1">
                  <a:solidFill>
                    <a:srgbClr val="FF9900"/>
                  </a:solidFill>
                  <a:latin typeface="Century Gothic" panose="020B0502020202020204" pitchFamily="34" charset="0"/>
                </a:rPr>
                <a:t>παραγάδια</a:t>
              </a:r>
              <a:endParaRPr lang="en-US" altLang="el-GR" sz="2400" b="1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4" name="3 - Εικόνα" descr="APLO DIXTY_bes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357313"/>
            <a:ext cx="9540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85938" y="2303463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απλά δίχτυα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" name="4 - Εικόνα" descr="MANOMENO DIXTY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428750"/>
            <a:ext cx="865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929313" y="23241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μανωμένα</a:t>
            </a:r>
            <a:r>
              <a:rPr lang="el-G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δίχτυα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00500" y="571500"/>
            <a:ext cx="2143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Δίχτυα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3571875" y="928688"/>
            <a:ext cx="857250" cy="4286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5715000" y="928688"/>
            <a:ext cx="1000125" cy="4286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00188" y="2928938"/>
            <a:ext cx="1928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 τρόποι σύλληψης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285875" y="4643438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2. πίσω από το </a:t>
            </a:r>
            <a:r>
              <a:rPr lang="el-GR" sz="20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βραγχιακό</a:t>
            </a: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επικάλυμμα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214438" y="6072188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3. από προεξοχές του σώματος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857875" y="5749925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+</a:t>
            </a:r>
          </a:p>
          <a:p>
            <a:pPr algn="ctr">
              <a:defRPr/>
            </a:pPr>
            <a:r>
              <a:rPr lang="el-GR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δημιουργία «σακούλας» στο δίχτυ</a:t>
            </a:r>
            <a:endParaRPr 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357813" y="2714625"/>
            <a:ext cx="3571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 +1 </a:t>
            </a:r>
            <a:r>
              <a:rPr lang="el-GR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τρόποι σύλληψης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" name="7 - Εικόνα" descr="MANOMENO GOOD_2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00063"/>
            <a:ext cx="35718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1 - Εικόνα" descr="WAY OF CAPTURE_WADG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71625"/>
            <a:ext cx="1801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13 - Εικόνα" descr="WAY OF CAPTURE_TANGLED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643563"/>
            <a:ext cx="2286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- Εικόνα" descr="Sakoula manomenou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30563"/>
            <a:ext cx="19526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6 - Εικόνα" descr="PIASIMO6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286125"/>
            <a:ext cx="22447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5" grpId="0"/>
      <p:bldP spid="15" grpId="1"/>
      <p:bldP spid="18" grpId="0"/>
      <p:bldP spid="18" grpId="1"/>
      <p:bldP spid="19" grpId="0"/>
      <p:bldP spid="30" grpId="0"/>
      <p:bldP spid="31" grpId="0"/>
      <p:bldP spid="32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285875" y="714375"/>
            <a:ext cx="7858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FF00"/>
                </a:solidFill>
                <a:latin typeface="Century Gothic" panose="020B0502020202020204" pitchFamily="34" charset="0"/>
              </a:rPr>
              <a:t>(α) </a:t>
            </a:r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να αποτυπώσει την αριθμητική και κατά βάρος σύνθεση σε είδη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Σκοπός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1285875" y="3608388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400" b="1">
                <a:solidFill>
                  <a:srgbClr val="FFFF00"/>
                </a:solidFill>
                <a:latin typeface="Century Gothic" panose="020B0502020202020204" pitchFamily="34" charset="0"/>
              </a:rPr>
              <a:t>(β) </a:t>
            </a:r>
            <a:r>
              <a:rPr lang="el-GR" altLang="el-GR" sz="2400" b="1">
                <a:solidFill>
                  <a:srgbClr val="FF9900"/>
                </a:solidFill>
                <a:latin typeface="Century Gothic" panose="020B0502020202020204" pitchFamily="34" charset="0"/>
              </a:rPr>
              <a:t>να ποσοτικοποιήσει τους κυριότερους μηχανισμούς σύλληψης των ειδών που αλιεύθηκαν με μανωμένα δίχτυα διαφορετικών μεγεθών ματιών</a:t>
            </a:r>
            <a:endParaRPr lang="en-US" altLang="el-GR" sz="24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285875" y="2324100"/>
            <a:ext cx="7858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2600" b="1">
                <a:solidFill>
                  <a:srgbClr val="FF9900"/>
                </a:solidFill>
                <a:latin typeface="Century Gothic" panose="020B0502020202020204" pitchFamily="34" charset="0"/>
              </a:rPr>
              <a:t>και</a:t>
            </a:r>
            <a:endParaRPr lang="en-US" altLang="el-GR" sz="26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85875" y="3844925"/>
            <a:ext cx="785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FFFF"/>
                </a:solidFill>
                <a:latin typeface="Century Gothic" pitchFamily="34" charset="0"/>
              </a:rPr>
              <a:t>Διαστάσεις εσωτερικού/εξωτερικού μεγέθους ματιού (</a:t>
            </a:r>
            <a:r>
              <a:rPr lang="en-US" sz="2000" b="1" dirty="0">
                <a:solidFill>
                  <a:srgbClr val="FFFFFF"/>
                </a:solidFill>
                <a:latin typeface="Century Gothic" pitchFamily="34" charset="0"/>
              </a:rPr>
              <a:t>mm)</a:t>
            </a:r>
            <a:endParaRPr lang="en-GB" sz="20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1285875" y="12700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Οι δειγματοληψίες έγιναν στο θαλάσσιο χώρο της Νάξου</a:t>
            </a:r>
            <a:endParaRPr lang="en-GB" altLang="el-GR" sz="20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4" name="111 - Εικόνα" descr="SKAFO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92163"/>
            <a:ext cx="2286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113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Υλικά &amp; Μέθοδοι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1357313" y="428625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Κανονικά </a:t>
            </a:r>
            <a:r>
              <a:rPr lang="el-GR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μανωμένα</a:t>
            </a:r>
            <a:r>
              <a:rPr lang="el-GR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δίχτυα της επαγγελματικής αλιείας (ΚΜ)</a:t>
            </a:r>
            <a:endParaRPr lang="en-GB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572125" y="442912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Πειραματικά μεγέθη ματιών (ΠΜ)</a:t>
            </a:r>
            <a:endParaRPr lang="en-GB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6" name="Rectangle 407"/>
          <p:cNvSpPr>
            <a:spLocks noChangeArrowheads="1"/>
          </p:cNvSpPr>
          <p:nvPr/>
        </p:nvSpPr>
        <p:spPr bwMode="auto">
          <a:xfrm>
            <a:off x="1428750" y="4286250"/>
            <a:ext cx="3311525" cy="250031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00"/>
              </a:solidFill>
            </a:endParaRPr>
          </a:p>
        </p:txBody>
      </p:sp>
      <p:sp>
        <p:nvSpPr>
          <p:cNvPr id="97" name="Rectangle 407"/>
          <p:cNvSpPr>
            <a:spLocks noChangeArrowheads="1"/>
          </p:cNvSpPr>
          <p:nvPr/>
        </p:nvSpPr>
        <p:spPr bwMode="auto">
          <a:xfrm>
            <a:off x="5643563" y="4286250"/>
            <a:ext cx="3276600" cy="2500313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00"/>
              </a:solidFill>
            </a:endParaRPr>
          </a:p>
        </p:txBody>
      </p: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3857625" y="2214563"/>
            <a:ext cx="5286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Τα δεδομένα προήλθαν από εποχικές, πειραματικές δειγματοληψίες (σύνολο 41) την περίοδο Οκτώβριος 1999 - Σεπτέμβριος 2000 με παράκτιο επαγγελματικό σκάφος</a:t>
            </a:r>
            <a:endParaRPr lang="en-GB" altLang="el-GR" sz="20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116 - Ομάδα"/>
          <p:cNvGrpSpPr>
            <a:grpSpLocks/>
          </p:cNvGrpSpPr>
          <p:nvPr/>
        </p:nvGrpSpPr>
        <p:grpSpPr bwMode="auto">
          <a:xfrm>
            <a:off x="1247775" y="4786313"/>
            <a:ext cx="7967663" cy="2000250"/>
            <a:chOff x="1248508" y="4786322"/>
            <a:chExt cx="7966962" cy="2000264"/>
          </a:xfrm>
        </p:grpSpPr>
        <p:grpSp>
          <p:nvGrpSpPr>
            <p:cNvPr id="7183" name="Group 97"/>
            <p:cNvGrpSpPr>
              <a:grpSpLocks/>
            </p:cNvGrpSpPr>
            <p:nvPr/>
          </p:nvGrpSpPr>
          <p:grpSpPr bwMode="auto">
            <a:xfrm>
              <a:off x="2636885" y="6473054"/>
              <a:ext cx="4874235" cy="313532"/>
              <a:chOff x="1212" y="4016"/>
              <a:chExt cx="3312" cy="213"/>
            </a:xfrm>
          </p:grpSpPr>
          <p:sp>
            <p:nvSpPr>
              <p:cNvPr id="7230" name="Text Box 76"/>
              <p:cNvSpPr txBox="1">
                <a:spLocks noChangeArrowheads="1"/>
              </p:cNvSpPr>
              <p:nvPr/>
            </p:nvSpPr>
            <p:spPr bwMode="auto">
              <a:xfrm>
                <a:off x="1212" y="4016"/>
                <a:ext cx="4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750</a:t>
                </a:r>
                <a:r>
                  <a:rPr lang="es-ES_tradnl" altLang="el-GR" sz="1600" b="1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 m</a:t>
                </a:r>
              </a:p>
            </p:txBody>
          </p:sp>
          <p:sp>
            <p:nvSpPr>
              <p:cNvPr id="7231" name="Text Box 77"/>
              <p:cNvSpPr txBox="1">
                <a:spLocks noChangeArrowheads="1"/>
              </p:cNvSpPr>
              <p:nvPr/>
            </p:nvSpPr>
            <p:spPr bwMode="auto">
              <a:xfrm>
                <a:off x="4032" y="4016"/>
                <a:ext cx="4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750</a:t>
                </a:r>
                <a:r>
                  <a:rPr lang="es-ES_tradnl" altLang="el-GR" sz="1600" b="1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 m</a:t>
                </a:r>
              </a:p>
            </p:txBody>
          </p:sp>
        </p:grpSp>
        <p:grpSp>
          <p:nvGrpSpPr>
            <p:cNvPr id="7184" name="Group 91"/>
            <p:cNvGrpSpPr>
              <a:grpSpLocks/>
            </p:cNvGrpSpPr>
            <p:nvPr/>
          </p:nvGrpSpPr>
          <p:grpSpPr bwMode="auto">
            <a:xfrm>
              <a:off x="1403609" y="5473578"/>
              <a:ext cx="1003693" cy="864054"/>
              <a:chOff x="374" y="3359"/>
              <a:chExt cx="682" cy="587"/>
            </a:xfrm>
          </p:grpSpPr>
          <p:sp>
            <p:nvSpPr>
              <p:cNvPr id="7228" name="Rectangle 58" descr="Cuadrícula pequeña"/>
              <p:cNvSpPr>
                <a:spLocks noChangeArrowheads="1"/>
              </p:cNvSpPr>
              <p:nvPr/>
            </p:nvSpPr>
            <p:spPr bwMode="auto">
              <a:xfrm>
                <a:off x="374" y="3600"/>
                <a:ext cx="682" cy="346"/>
              </a:xfrm>
              <a:prstGeom prst="rect">
                <a:avLst/>
              </a:prstGeom>
              <a:pattFill prst="sm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9" name="Text Box 79"/>
              <p:cNvSpPr txBox="1">
                <a:spLocks noChangeArrowheads="1"/>
              </p:cNvSpPr>
              <p:nvPr/>
            </p:nvSpPr>
            <p:spPr bwMode="auto">
              <a:xfrm>
                <a:off x="440" y="3359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20/110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85" name="Group 92"/>
            <p:cNvGrpSpPr>
              <a:grpSpLocks/>
            </p:cNvGrpSpPr>
            <p:nvPr/>
          </p:nvGrpSpPr>
          <p:grpSpPr bwMode="auto">
            <a:xfrm>
              <a:off x="2635373" y="5500056"/>
              <a:ext cx="1003692" cy="837555"/>
              <a:chOff x="1170" y="3377"/>
              <a:chExt cx="682" cy="569"/>
            </a:xfrm>
          </p:grpSpPr>
          <p:sp>
            <p:nvSpPr>
              <p:cNvPr id="7226" name="Rectangle 53" descr="Rombos transparentes"/>
              <p:cNvSpPr>
                <a:spLocks noChangeArrowheads="1"/>
              </p:cNvSpPr>
              <p:nvPr/>
            </p:nvSpPr>
            <p:spPr bwMode="auto">
              <a:xfrm>
                <a:off x="1170" y="3600"/>
                <a:ext cx="682" cy="346"/>
              </a:xfrm>
              <a:prstGeom prst="rect">
                <a:avLst/>
              </a:prstGeom>
              <a:pattFill prst="openDmn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7" name="Text Box 80"/>
              <p:cNvSpPr txBox="1">
                <a:spLocks noChangeArrowheads="1"/>
              </p:cNvSpPr>
              <p:nvPr/>
            </p:nvSpPr>
            <p:spPr bwMode="auto">
              <a:xfrm>
                <a:off x="1238" y="3377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24/120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86" name="Group 93"/>
            <p:cNvGrpSpPr>
              <a:grpSpLocks/>
            </p:cNvGrpSpPr>
            <p:nvPr/>
          </p:nvGrpSpPr>
          <p:grpSpPr bwMode="auto">
            <a:xfrm>
              <a:off x="3820122" y="5500056"/>
              <a:ext cx="1003692" cy="837555"/>
              <a:chOff x="2016" y="3377"/>
              <a:chExt cx="682" cy="569"/>
            </a:xfrm>
          </p:grpSpPr>
          <p:sp>
            <p:nvSpPr>
              <p:cNvPr id="7224" name="Rectangle 42" descr="Cuadrícula grande"/>
              <p:cNvSpPr>
                <a:spLocks noChangeArrowheads="1"/>
              </p:cNvSpPr>
              <p:nvPr/>
            </p:nvSpPr>
            <p:spPr bwMode="auto">
              <a:xfrm>
                <a:off x="2016" y="3600"/>
                <a:ext cx="682" cy="346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5" name="Text Box 81"/>
              <p:cNvSpPr txBox="1">
                <a:spLocks noChangeArrowheads="1"/>
              </p:cNvSpPr>
              <p:nvPr/>
            </p:nvSpPr>
            <p:spPr bwMode="auto">
              <a:xfrm>
                <a:off x="2041" y="3377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28/140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87" name="Group 94"/>
            <p:cNvGrpSpPr>
              <a:grpSpLocks/>
            </p:cNvGrpSpPr>
            <p:nvPr/>
          </p:nvGrpSpPr>
          <p:grpSpPr bwMode="auto">
            <a:xfrm>
              <a:off x="5571431" y="5473577"/>
              <a:ext cx="1003692" cy="846388"/>
              <a:chOff x="3206" y="3410"/>
              <a:chExt cx="682" cy="575"/>
            </a:xfrm>
          </p:grpSpPr>
          <p:sp>
            <p:nvSpPr>
              <p:cNvPr id="7222" name="Rectangle 75" descr="Cuadrícula pequeña"/>
              <p:cNvSpPr>
                <a:spLocks noChangeArrowheads="1"/>
              </p:cNvSpPr>
              <p:nvPr/>
            </p:nvSpPr>
            <p:spPr bwMode="auto">
              <a:xfrm>
                <a:off x="3206" y="3638"/>
                <a:ext cx="682" cy="347"/>
              </a:xfrm>
              <a:prstGeom prst="rect">
                <a:avLst/>
              </a:prstGeom>
              <a:pattFill prst="sm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3" name="Text Box 82"/>
              <p:cNvSpPr txBox="1">
                <a:spLocks noChangeArrowheads="1"/>
              </p:cNvSpPr>
              <p:nvPr/>
            </p:nvSpPr>
            <p:spPr bwMode="auto">
              <a:xfrm>
                <a:off x="3255" y="3410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20/120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88" name="Group 95"/>
            <p:cNvGrpSpPr>
              <a:grpSpLocks/>
            </p:cNvGrpSpPr>
            <p:nvPr/>
          </p:nvGrpSpPr>
          <p:grpSpPr bwMode="auto">
            <a:xfrm>
              <a:off x="6772331" y="5473577"/>
              <a:ext cx="1003692" cy="846388"/>
              <a:chOff x="4022" y="3410"/>
              <a:chExt cx="682" cy="575"/>
            </a:xfrm>
          </p:grpSpPr>
          <p:sp>
            <p:nvSpPr>
              <p:cNvPr id="7220" name="Rectangle 70" descr="Rombos transparentes"/>
              <p:cNvSpPr>
                <a:spLocks noChangeArrowheads="1"/>
              </p:cNvSpPr>
              <p:nvPr/>
            </p:nvSpPr>
            <p:spPr bwMode="auto">
              <a:xfrm>
                <a:off x="4022" y="3638"/>
                <a:ext cx="682" cy="347"/>
              </a:xfrm>
              <a:prstGeom prst="rect">
                <a:avLst/>
              </a:prstGeom>
              <a:pattFill prst="openDmn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1" name="Text Box 83"/>
              <p:cNvSpPr txBox="1">
                <a:spLocks noChangeArrowheads="1"/>
              </p:cNvSpPr>
              <p:nvPr/>
            </p:nvSpPr>
            <p:spPr bwMode="auto">
              <a:xfrm>
                <a:off x="4080" y="3410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24/130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89" name="Group 96"/>
            <p:cNvGrpSpPr>
              <a:grpSpLocks/>
            </p:cNvGrpSpPr>
            <p:nvPr/>
          </p:nvGrpSpPr>
          <p:grpSpPr bwMode="auto">
            <a:xfrm>
              <a:off x="7987957" y="5473575"/>
              <a:ext cx="1003694" cy="852275"/>
              <a:chOff x="4848" y="3410"/>
              <a:chExt cx="682" cy="579"/>
            </a:xfrm>
          </p:grpSpPr>
          <p:sp>
            <p:nvSpPr>
              <p:cNvPr id="7218" name="Rectangle 59" descr="Cuadrícula grande"/>
              <p:cNvSpPr>
                <a:spLocks noChangeArrowheads="1"/>
              </p:cNvSpPr>
              <p:nvPr/>
            </p:nvSpPr>
            <p:spPr bwMode="auto">
              <a:xfrm>
                <a:off x="4848" y="3642"/>
                <a:ext cx="682" cy="347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19" name="Text Box 84"/>
              <p:cNvSpPr txBox="1">
                <a:spLocks noChangeArrowheads="1"/>
              </p:cNvSpPr>
              <p:nvPr/>
            </p:nvSpPr>
            <p:spPr bwMode="auto">
              <a:xfrm>
                <a:off x="4900" y="3410"/>
                <a:ext cx="5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altLang="el-GR" sz="1600" b="1">
                    <a:solidFill>
                      <a:srgbClr val="66FF33"/>
                    </a:solidFill>
                    <a:latin typeface="Century Gothic" panose="020B0502020202020204" pitchFamily="34" charset="0"/>
                  </a:rPr>
                  <a:t>28/150</a:t>
                </a:r>
                <a:endParaRPr lang="es-ES_tradnl" altLang="el-GR" sz="1600" b="1">
                  <a:solidFill>
                    <a:srgbClr val="66FF33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90" name="Group 107"/>
            <p:cNvGrpSpPr>
              <a:grpSpLocks/>
            </p:cNvGrpSpPr>
            <p:nvPr/>
          </p:nvGrpSpPr>
          <p:grpSpPr bwMode="auto">
            <a:xfrm>
              <a:off x="1630249" y="6377785"/>
              <a:ext cx="7064108" cy="0"/>
              <a:chOff x="1630249" y="6377785"/>
              <a:chExt cx="7064108" cy="0"/>
            </a:xfrm>
          </p:grpSpPr>
          <p:sp>
            <p:nvSpPr>
              <p:cNvPr id="7216" name="Line 105"/>
              <p:cNvSpPr>
                <a:spLocks noChangeShapeType="1"/>
              </p:cNvSpPr>
              <p:nvPr/>
            </p:nvSpPr>
            <p:spPr bwMode="auto">
              <a:xfrm>
                <a:off x="528" y="4032"/>
                <a:ext cx="192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17" name="Line 106"/>
              <p:cNvSpPr>
                <a:spLocks noChangeShapeType="1"/>
              </p:cNvSpPr>
              <p:nvPr/>
            </p:nvSpPr>
            <p:spPr bwMode="auto">
              <a:xfrm>
                <a:off x="3408" y="4032"/>
                <a:ext cx="192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191" name="Rectangle 41" descr="Zigzag"/>
            <p:cNvSpPr>
              <a:spLocks noChangeArrowheads="1"/>
            </p:cNvSpPr>
            <p:nvPr/>
          </p:nvSpPr>
          <p:spPr bwMode="auto">
            <a:xfrm>
              <a:off x="1347686" y="5214950"/>
              <a:ext cx="7642482" cy="295867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7192" name="Oval 67"/>
            <p:cNvSpPr>
              <a:spLocks noChangeArrowheads="1"/>
            </p:cNvSpPr>
            <p:nvPr/>
          </p:nvSpPr>
          <p:spPr bwMode="auto">
            <a:xfrm>
              <a:off x="8963812" y="5149790"/>
              <a:ext cx="104490" cy="157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193" name="AutoShape 69"/>
            <p:cNvSpPr>
              <a:spLocks noChangeArrowheads="1"/>
            </p:cNvSpPr>
            <p:nvPr/>
          </p:nvSpPr>
          <p:spPr bwMode="auto">
            <a:xfrm>
              <a:off x="9024150" y="4786322"/>
              <a:ext cx="191320" cy="27260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194" name="Line 39"/>
            <p:cNvSpPr>
              <a:spLocks noChangeShapeType="1"/>
            </p:cNvSpPr>
            <p:nvPr/>
          </p:nvSpPr>
          <p:spPr bwMode="auto">
            <a:xfrm>
              <a:off x="8999128" y="4795128"/>
              <a:ext cx="0" cy="3621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107" name="106 - Ευθύγραμμο βέλος σύνδεσης"/>
            <p:cNvCxnSpPr/>
            <p:nvPr/>
          </p:nvCxnSpPr>
          <p:spPr bwMode="auto">
            <a:xfrm>
              <a:off x="1519947" y="6470671"/>
              <a:ext cx="3112813" cy="1588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- Ευθύγραμμο βέλος σύνδεσης"/>
            <p:cNvCxnSpPr/>
            <p:nvPr/>
          </p:nvCxnSpPr>
          <p:spPr bwMode="auto">
            <a:xfrm>
              <a:off x="5693117" y="6470671"/>
              <a:ext cx="3111226" cy="1588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- Ευθύγραμμο βέλος σύνδεσης"/>
            <p:cNvCxnSpPr/>
            <p:nvPr/>
          </p:nvCxnSpPr>
          <p:spPr bwMode="auto">
            <a:xfrm>
              <a:off x="4897850" y="6043631"/>
              <a:ext cx="566687" cy="1587"/>
            </a:xfrm>
            <a:prstGeom prst="straightConnector1">
              <a:avLst/>
            </a:prstGeom>
            <a:ln w="222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8" name="Text Box 77"/>
            <p:cNvSpPr txBox="1">
              <a:spLocks noChangeArrowheads="1"/>
            </p:cNvSpPr>
            <p:nvPr/>
          </p:nvSpPr>
          <p:spPr bwMode="auto">
            <a:xfrm>
              <a:off x="4857752" y="6118341"/>
              <a:ext cx="6655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l-GR" sz="16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18</a:t>
              </a:r>
              <a:r>
                <a:rPr lang="es-ES_tradnl" altLang="el-GR" sz="1600" b="1">
                  <a:solidFill>
                    <a:srgbClr val="FF3300"/>
                  </a:solidFill>
                  <a:latin typeface="Century Gothic" panose="020B0502020202020204" pitchFamily="34" charset="0"/>
                </a:rPr>
                <a:t> m</a:t>
              </a:r>
            </a:p>
          </p:txBody>
        </p:sp>
        <p:sp>
          <p:nvSpPr>
            <p:cNvPr id="7199" name="Line 44"/>
            <p:cNvSpPr>
              <a:spLocks noChangeShapeType="1"/>
            </p:cNvSpPr>
            <p:nvPr/>
          </p:nvSpPr>
          <p:spPr bwMode="auto">
            <a:xfrm>
              <a:off x="8991663" y="5286388"/>
              <a:ext cx="0" cy="12240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00" name="AutoShape 46"/>
            <p:cNvSpPr>
              <a:spLocks noChangeArrowheads="1"/>
            </p:cNvSpPr>
            <p:nvPr/>
          </p:nvSpPr>
          <p:spPr bwMode="auto">
            <a:xfrm>
              <a:off x="8893238" y="6496634"/>
              <a:ext cx="169863" cy="25504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7201" name="AutoShape 46"/>
            <p:cNvSpPr>
              <a:spLocks noChangeArrowheads="1"/>
            </p:cNvSpPr>
            <p:nvPr/>
          </p:nvSpPr>
          <p:spPr bwMode="auto">
            <a:xfrm>
              <a:off x="5402269" y="6496634"/>
              <a:ext cx="169863" cy="25504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7202" name="AutoShape 46"/>
            <p:cNvSpPr>
              <a:spLocks noChangeArrowheads="1"/>
            </p:cNvSpPr>
            <p:nvPr/>
          </p:nvSpPr>
          <p:spPr bwMode="auto">
            <a:xfrm>
              <a:off x="4714876" y="6496634"/>
              <a:ext cx="169863" cy="25504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7203" name="AutoShape 46"/>
            <p:cNvSpPr>
              <a:spLocks noChangeArrowheads="1"/>
            </p:cNvSpPr>
            <p:nvPr/>
          </p:nvSpPr>
          <p:spPr bwMode="auto">
            <a:xfrm>
              <a:off x="1248508" y="6496634"/>
              <a:ext cx="169863" cy="255040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7204" name="Oval 67"/>
            <p:cNvSpPr>
              <a:spLocks noChangeArrowheads="1"/>
            </p:cNvSpPr>
            <p:nvPr/>
          </p:nvSpPr>
          <p:spPr bwMode="auto">
            <a:xfrm>
              <a:off x="5429256" y="5149790"/>
              <a:ext cx="104490" cy="157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05" name="AutoShape 69"/>
            <p:cNvSpPr>
              <a:spLocks noChangeArrowheads="1"/>
            </p:cNvSpPr>
            <p:nvPr/>
          </p:nvSpPr>
          <p:spPr bwMode="auto">
            <a:xfrm>
              <a:off x="5489594" y="4786322"/>
              <a:ext cx="191320" cy="27260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06" name="Line 39"/>
            <p:cNvSpPr>
              <a:spLocks noChangeShapeType="1"/>
            </p:cNvSpPr>
            <p:nvPr/>
          </p:nvSpPr>
          <p:spPr bwMode="auto">
            <a:xfrm>
              <a:off x="5464572" y="4795128"/>
              <a:ext cx="0" cy="3621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07" name="Line 44"/>
            <p:cNvSpPr>
              <a:spLocks noChangeShapeType="1"/>
            </p:cNvSpPr>
            <p:nvPr/>
          </p:nvSpPr>
          <p:spPr bwMode="auto">
            <a:xfrm>
              <a:off x="5457107" y="5286388"/>
              <a:ext cx="0" cy="12240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08" name="Oval 67"/>
            <p:cNvSpPr>
              <a:spLocks noChangeArrowheads="1"/>
            </p:cNvSpPr>
            <p:nvPr/>
          </p:nvSpPr>
          <p:spPr bwMode="auto">
            <a:xfrm>
              <a:off x="4786314" y="5149790"/>
              <a:ext cx="104490" cy="157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09" name="AutoShape 69"/>
            <p:cNvSpPr>
              <a:spLocks noChangeArrowheads="1"/>
            </p:cNvSpPr>
            <p:nvPr/>
          </p:nvSpPr>
          <p:spPr bwMode="auto">
            <a:xfrm>
              <a:off x="4846652" y="4786322"/>
              <a:ext cx="191320" cy="27260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10" name="Line 39"/>
            <p:cNvSpPr>
              <a:spLocks noChangeShapeType="1"/>
            </p:cNvSpPr>
            <p:nvPr/>
          </p:nvSpPr>
          <p:spPr bwMode="auto">
            <a:xfrm>
              <a:off x="4821630" y="4795128"/>
              <a:ext cx="0" cy="3621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1" name="Line 44"/>
            <p:cNvSpPr>
              <a:spLocks noChangeShapeType="1"/>
            </p:cNvSpPr>
            <p:nvPr/>
          </p:nvSpPr>
          <p:spPr bwMode="auto">
            <a:xfrm>
              <a:off x="4814165" y="5286388"/>
              <a:ext cx="0" cy="12240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2" name="Oval 67"/>
            <p:cNvSpPr>
              <a:spLocks noChangeArrowheads="1"/>
            </p:cNvSpPr>
            <p:nvPr/>
          </p:nvSpPr>
          <p:spPr bwMode="auto">
            <a:xfrm>
              <a:off x="1319946" y="5149790"/>
              <a:ext cx="104490" cy="157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13" name="AutoShape 69"/>
            <p:cNvSpPr>
              <a:spLocks noChangeArrowheads="1"/>
            </p:cNvSpPr>
            <p:nvPr/>
          </p:nvSpPr>
          <p:spPr bwMode="auto">
            <a:xfrm>
              <a:off x="1380284" y="4786322"/>
              <a:ext cx="191320" cy="272601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7214" name="Line 39"/>
            <p:cNvSpPr>
              <a:spLocks noChangeShapeType="1"/>
            </p:cNvSpPr>
            <p:nvPr/>
          </p:nvSpPr>
          <p:spPr bwMode="auto">
            <a:xfrm>
              <a:off x="1355262" y="4795128"/>
              <a:ext cx="0" cy="36210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15" name="Line 44"/>
            <p:cNvSpPr>
              <a:spLocks noChangeShapeType="1"/>
            </p:cNvSpPr>
            <p:nvPr/>
          </p:nvSpPr>
          <p:spPr bwMode="auto">
            <a:xfrm>
              <a:off x="1347797" y="5286388"/>
              <a:ext cx="0" cy="12240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3" grpId="0"/>
      <p:bldP spid="93" grpId="0"/>
      <p:bldP spid="94" grpId="0"/>
      <p:bldP spid="96" grpId="0" animBg="1"/>
      <p:bldP spid="97" grpId="0" animBg="1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1"/>
          <p:cNvSpPr txBox="1">
            <a:spLocks noChangeArrowheads="1"/>
          </p:cNvSpPr>
          <p:nvPr/>
        </p:nvSpPr>
        <p:spPr bwMode="auto">
          <a:xfrm>
            <a:off x="7702550" y="8377238"/>
            <a:ext cx="1557338" cy="3667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l-GR" b="1"/>
              <a:t>t-test</a:t>
            </a:r>
            <a:endParaRPr lang="en-GB" altLang="el-GR" b="1"/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5119688" y="8408988"/>
            <a:ext cx="1754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l-GR" altLang="el-GR" sz="1600" b="1">
                <a:solidFill>
                  <a:srgbClr val="FFFF00"/>
                </a:solidFill>
              </a:rPr>
              <a:t>Παραμετρικά</a:t>
            </a:r>
            <a:endParaRPr lang="en-GB" altLang="el-GR" sz="1600" b="1">
              <a:solidFill>
                <a:srgbClr val="FFFF00"/>
              </a:solidFill>
            </a:endParaRPr>
          </a:p>
        </p:txBody>
      </p:sp>
      <p:sp>
        <p:nvSpPr>
          <p:cNvPr id="8196" name="AutoShape 36"/>
          <p:cNvSpPr>
            <a:spLocks noChangeArrowheads="1"/>
          </p:cNvSpPr>
          <p:nvPr/>
        </p:nvSpPr>
        <p:spPr bwMode="auto">
          <a:xfrm rot="-5400000">
            <a:off x="7031038" y="8251825"/>
            <a:ext cx="180975" cy="676275"/>
          </a:xfrm>
          <a:prstGeom prst="downArrow">
            <a:avLst>
              <a:gd name="adj1" fmla="val 50000"/>
              <a:gd name="adj2" fmla="val 9342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197" name="Text Box 38"/>
          <p:cNvSpPr txBox="1">
            <a:spLocks noChangeArrowheads="1"/>
          </p:cNvSpPr>
          <p:nvPr/>
        </p:nvSpPr>
        <p:spPr bwMode="auto">
          <a:xfrm>
            <a:off x="7702550" y="8834438"/>
            <a:ext cx="1557338" cy="3667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l-GR" b="1"/>
              <a:t>ANOVA test</a:t>
            </a:r>
            <a:endParaRPr lang="en-GB" altLang="el-GR" b="1"/>
          </a:p>
        </p:txBody>
      </p:sp>
      <p:sp>
        <p:nvSpPr>
          <p:cNvPr id="8198" name="AutoShape 43"/>
          <p:cNvSpPr>
            <a:spLocks noChangeArrowheads="1"/>
          </p:cNvSpPr>
          <p:nvPr/>
        </p:nvSpPr>
        <p:spPr bwMode="auto">
          <a:xfrm rot="672763">
            <a:off x="9144000" y="8361363"/>
            <a:ext cx="790575" cy="1938337"/>
          </a:xfrm>
          <a:prstGeom prst="curvedLeftArrow">
            <a:avLst>
              <a:gd name="adj1" fmla="val 49036"/>
              <a:gd name="adj2" fmla="val 98072"/>
              <a:gd name="adj3" fmla="val 3422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199" name="Text Box 44"/>
          <p:cNvSpPr txBox="1">
            <a:spLocks noChangeArrowheads="1"/>
          </p:cNvSpPr>
          <p:nvPr/>
        </p:nvSpPr>
        <p:spPr bwMode="auto">
          <a:xfrm>
            <a:off x="2733675" y="9599613"/>
            <a:ext cx="643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FFFFFF"/>
                </a:solidFill>
              </a:rPr>
              <a:t>Διερεύνηση της ύπαρξης χωρο- και -χρονικών διαφορών ως προς την υπό-εξέταση μεταβλητή</a:t>
            </a:r>
            <a:endParaRPr lang="en-GB" altLang="el-GR" sz="2000" b="1">
              <a:solidFill>
                <a:srgbClr val="FFFFFF"/>
              </a:solidFill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bg1"/>
                </a:solidFill>
              </a:rPr>
              <a:t>Υλικά &amp; Μέθοδοι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 err="1">
                <a:solidFill>
                  <a:schemeClr val="tx1"/>
                </a:solidFill>
              </a:rPr>
              <a:t>Αποτ</a:t>
            </a:r>
            <a:r>
              <a:rPr lang="el-GR" sz="2000" dirty="0">
                <a:solidFill>
                  <a:schemeClr val="tx1"/>
                </a:solidFill>
              </a:rPr>
              <a:t>/τα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1285875" y="104775"/>
            <a:ext cx="785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Για όλα τα άτομα μετρήθηκαν το ολικό μήκος (εκτός των κεφαλοπόδων και των καρκινοειδών), το μικτό βάρος και καταγράφηκε ο τρόπος με τον οποίο πιάστηκαν στο εσωτερικό δίχτυ</a:t>
            </a:r>
            <a:endParaRPr lang="en-GB" altLang="el-GR" sz="2000" b="1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285875" y="5792788"/>
            <a:ext cx="3328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έλεγχο χ</a:t>
            </a:r>
            <a:r>
              <a:rPr lang="el-GR" sz="20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</a:t>
            </a:r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κατανομή (</a:t>
            </a:r>
            <a:r>
              <a:rPr lang="el-GR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Likelihood</a:t>
            </a:r>
            <a:r>
              <a:rPr lang="el-G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-</a:t>
            </a:r>
            <a:r>
              <a:rPr lang="el-GR" sz="2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ratio</a:t>
            </a:r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χ</a:t>
            </a:r>
            <a:r>
              <a:rPr lang="el-GR" sz="20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</a:t>
            </a:r>
            <a:r>
              <a:rPr lang="el-G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962400" y="2286000"/>
            <a:ext cx="2449513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Συγκρίσεις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AutoShape 39"/>
          <p:cNvSpPr>
            <a:spLocks noChangeAspect="1" noChangeArrowheads="1"/>
          </p:cNvSpPr>
          <p:nvPr/>
        </p:nvSpPr>
        <p:spPr bwMode="auto">
          <a:xfrm rot="2821573">
            <a:off x="3592513" y="2605088"/>
            <a:ext cx="239712" cy="792162"/>
          </a:xfrm>
          <a:prstGeom prst="downArrow">
            <a:avLst>
              <a:gd name="adj1" fmla="val 50000"/>
              <a:gd name="adj2" fmla="val 82616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3" name="AutoShape 39"/>
          <p:cNvSpPr>
            <a:spLocks noChangeAspect="1" noChangeArrowheads="1"/>
          </p:cNvSpPr>
          <p:nvPr/>
        </p:nvSpPr>
        <p:spPr bwMode="auto">
          <a:xfrm rot="-2507526">
            <a:off x="6581775" y="2627313"/>
            <a:ext cx="239713" cy="792162"/>
          </a:xfrm>
          <a:prstGeom prst="downArrow">
            <a:avLst>
              <a:gd name="adj1" fmla="val 50000"/>
              <a:gd name="adj2" fmla="val 82616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339850" y="3500438"/>
            <a:ext cx="3303588" cy="132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της ποσοστιαίας σύνθεσης των ειδών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στα </a:t>
            </a:r>
            <a:r>
              <a:rPr lang="el-GR" sz="2000" b="1" dirty="0">
                <a:solidFill>
                  <a:srgbClr val="FF0000"/>
                </a:solidFill>
                <a:latin typeface="Century Gothic" pitchFamily="34" charset="0"/>
              </a:rPr>
              <a:t>αριθμητικά (Ν)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και κατά </a:t>
            </a:r>
            <a:r>
              <a:rPr lang="el-GR" sz="2000" b="1" dirty="0">
                <a:solidFill>
                  <a:schemeClr val="bg1"/>
                </a:solidFill>
                <a:latin typeface="Century Gothic" pitchFamily="34" charset="0"/>
              </a:rPr>
              <a:t>βάρος (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W) 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δεδομένα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697538" y="3643313"/>
            <a:ext cx="3303587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των μέσων μηκών για κάθε διαφορετικό τρόπο σύλληψης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AutoShape 40"/>
          <p:cNvSpPr>
            <a:spLocks noChangeArrowheads="1"/>
          </p:cNvSpPr>
          <p:nvPr/>
        </p:nvSpPr>
        <p:spPr bwMode="auto">
          <a:xfrm rot="5400000">
            <a:off x="2516188" y="5253038"/>
            <a:ext cx="863600" cy="215900"/>
          </a:xfrm>
          <a:prstGeom prst="rightArrow">
            <a:avLst>
              <a:gd name="adj1" fmla="val 50000"/>
              <a:gd name="adj2" fmla="val 144722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565775" y="5792788"/>
            <a:ext cx="341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ανάλυση διασποράς (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one-way ANOVA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)</a:t>
            </a:r>
            <a:endParaRPr lang="el-GR" sz="2000" b="1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AutoShape 40"/>
          <p:cNvSpPr>
            <a:spLocks noChangeArrowheads="1"/>
          </p:cNvSpPr>
          <p:nvPr/>
        </p:nvSpPr>
        <p:spPr bwMode="auto">
          <a:xfrm rot="5400000">
            <a:off x="6981031" y="5145882"/>
            <a:ext cx="792163" cy="215900"/>
          </a:xfrm>
          <a:prstGeom prst="rightArrow">
            <a:avLst>
              <a:gd name="adj1" fmla="val 50000"/>
              <a:gd name="adj2" fmla="val 14481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8" grpId="0" animBg="1"/>
      <p:bldP spid="46" grpId="0" animBg="1"/>
      <p:bldP spid="4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226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 err="1">
                <a:solidFill>
                  <a:schemeClr val="bg1"/>
                </a:solidFill>
              </a:rPr>
              <a:t>Αποτ</a:t>
            </a:r>
            <a:r>
              <a:rPr lang="el-GR" sz="2000" b="1" dirty="0">
                <a:solidFill>
                  <a:schemeClr val="bg1"/>
                </a:solidFill>
              </a:rPr>
              <a:t>/τα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9221" name="Text Box 1001"/>
          <p:cNvSpPr txBox="1">
            <a:spLocks noChangeArrowheads="1"/>
          </p:cNvSpPr>
          <p:nvPr/>
        </p:nvSpPr>
        <p:spPr bwMode="auto">
          <a:xfrm>
            <a:off x="1285875" y="71438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Συνολικά μετρήθηκαν </a:t>
            </a: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9619</a:t>
            </a: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άτομα ψαριών </a:t>
            </a:r>
          </a:p>
        </p:txBody>
      </p:sp>
      <p:sp>
        <p:nvSpPr>
          <p:cNvPr id="9222" name="Text Box 1001"/>
          <p:cNvSpPr txBox="1">
            <a:spLocks noChangeArrowheads="1"/>
          </p:cNvSpPr>
          <p:nvPr/>
        </p:nvSpPr>
        <p:spPr bwMode="auto">
          <a:xfrm>
            <a:off x="1285875" y="844550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72 είδη ψαριών</a:t>
            </a:r>
            <a:endParaRPr lang="en-US" altLang="el-GR" sz="2000" b="1">
              <a:solidFill>
                <a:srgbClr val="FF99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9223" name="Text Box 1001"/>
          <p:cNvSpPr txBox="1">
            <a:spLocks noChangeArrowheads="1"/>
          </p:cNvSpPr>
          <p:nvPr/>
        </p:nvSpPr>
        <p:spPr bwMode="auto">
          <a:xfrm>
            <a:off x="3500438" y="857250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3 είδη καρκινοειδών</a:t>
            </a:r>
            <a:endParaRPr lang="en-US" altLang="el-GR" sz="2000" b="1">
              <a:solidFill>
                <a:srgbClr val="FF99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9224" name="Text Box 1001"/>
          <p:cNvSpPr txBox="1">
            <a:spLocks noChangeArrowheads="1"/>
          </p:cNvSpPr>
          <p:nvPr/>
        </p:nvSpPr>
        <p:spPr bwMode="auto">
          <a:xfrm>
            <a:off x="6286500" y="8572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4 είδη κεφαλοπόδων</a:t>
            </a:r>
            <a:endParaRPr lang="en-US" altLang="el-GR" sz="2000" b="1">
              <a:solidFill>
                <a:srgbClr val="FF99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192" name="191 - Ευθύγραμμο βέλος σύνδεσης"/>
          <p:cNvCxnSpPr/>
          <p:nvPr/>
        </p:nvCxnSpPr>
        <p:spPr>
          <a:xfrm rot="10800000" flipV="1">
            <a:off x="3286125" y="500063"/>
            <a:ext cx="1571625" cy="3571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- Ευθύγραμμο βέλος σύνδεσης"/>
          <p:cNvCxnSpPr/>
          <p:nvPr/>
        </p:nvCxnSpPr>
        <p:spPr>
          <a:xfrm rot="5400000">
            <a:off x="4771232" y="729456"/>
            <a:ext cx="468312" cy="95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- Ευθύγραμμο βέλος σύνδεσης"/>
          <p:cNvCxnSpPr/>
          <p:nvPr/>
        </p:nvCxnSpPr>
        <p:spPr>
          <a:xfrm>
            <a:off x="5214938" y="500063"/>
            <a:ext cx="1428750" cy="3571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 Box 6"/>
          <p:cNvSpPr txBox="1">
            <a:spLocks noChangeArrowheads="1"/>
          </p:cNvSpPr>
          <p:nvPr/>
        </p:nvSpPr>
        <p:spPr bwMode="auto">
          <a:xfrm>
            <a:off x="1285875" y="1285875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ΚΜ</a:t>
            </a:r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68 </a:t>
            </a: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είδη (4677 άτομα)</a:t>
            </a:r>
            <a:endParaRPr lang="en-GB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3" name="Text Box 6"/>
          <p:cNvSpPr txBox="1">
            <a:spLocks noChangeArrowheads="1"/>
          </p:cNvSpPr>
          <p:nvPr/>
        </p:nvSpPr>
        <p:spPr bwMode="auto">
          <a:xfrm>
            <a:off x="5643563" y="1285875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ΠΜ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: 69 </a:t>
            </a: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είδη (4942 άτομα) 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9" name="Text Box 1001"/>
          <p:cNvSpPr txBox="1">
            <a:spLocks noChangeArrowheads="1"/>
          </p:cNvSpPr>
          <p:nvPr/>
        </p:nvSpPr>
        <p:spPr bwMode="auto">
          <a:xfrm>
            <a:off x="1500188" y="2868613"/>
            <a:ext cx="3143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Συνολικά, η σύνθεση των ειδών </a:t>
            </a:r>
            <a:r>
              <a:rPr lang="el-GR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ΔΕ</a:t>
            </a: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διέφερε (χ</a:t>
            </a:r>
            <a:r>
              <a:rPr lang="el-GR" altLang="el-GR" sz="2000" b="1" baseline="30000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2</a:t>
            </a: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: </a:t>
            </a: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P&gt;0,05) </a:t>
            </a: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με το εξωτερικό μέγεθος του διχτυού (</a:t>
            </a:r>
            <a:r>
              <a:rPr lang="el-GR" altLang="el-GR" sz="2000" b="1">
                <a:solidFill>
                  <a:srgbClr val="FF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Ν </a:t>
            </a: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&amp; </a:t>
            </a:r>
            <a:r>
              <a:rPr lang="en-US" altLang="el-GR" sz="2000" b="1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W</a:t>
            </a:r>
            <a:r>
              <a:rPr lang="el-GR" altLang="el-GR" sz="2000" b="1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)</a:t>
            </a:r>
            <a:endParaRPr lang="en-US" altLang="el-GR" sz="2000" b="1">
              <a:solidFill>
                <a:srgbClr val="FF99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Text Box 6"/>
          <p:cNvSpPr txBox="1">
            <a:spLocks noChangeArrowheads="1"/>
          </p:cNvSpPr>
          <p:nvPr/>
        </p:nvSpPr>
        <p:spPr bwMode="auto">
          <a:xfrm>
            <a:off x="1285875" y="4702175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Mullus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surmuletus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: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14,5%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&amp;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14,7%</a:t>
            </a:r>
          </a:p>
        </p:txBody>
      </p:sp>
      <p:sp>
        <p:nvSpPr>
          <p:cNvPr id="212" name="Text Box 6"/>
          <p:cNvSpPr txBox="1">
            <a:spLocks noChangeArrowheads="1"/>
          </p:cNvSpPr>
          <p:nvPr/>
        </p:nvSpPr>
        <p:spPr bwMode="auto">
          <a:xfrm>
            <a:off x="1285875" y="5130800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Pagellus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erythrinus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: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14,1%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&amp;</a:t>
            </a:r>
            <a:r>
              <a:rPr lang="el-GR" b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11,5%</a:t>
            </a:r>
            <a:endParaRPr lang="en-US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3" name="Text Box 6"/>
          <p:cNvSpPr txBox="1">
            <a:spLocks noChangeArrowheads="1"/>
          </p:cNvSpPr>
          <p:nvPr/>
        </p:nvSpPr>
        <p:spPr bwMode="auto">
          <a:xfrm>
            <a:off x="1285875" y="5559425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Diplodus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annularis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: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9,5%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&amp;</a:t>
            </a:r>
            <a:r>
              <a:rPr lang="el-GR" b="1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3,5%</a:t>
            </a:r>
          </a:p>
        </p:txBody>
      </p:sp>
      <p:sp>
        <p:nvSpPr>
          <p:cNvPr id="214" name="Text Box 6"/>
          <p:cNvSpPr txBox="1">
            <a:spLocks noChangeArrowheads="1"/>
          </p:cNvSpPr>
          <p:nvPr/>
        </p:nvSpPr>
        <p:spPr bwMode="auto">
          <a:xfrm>
            <a:off x="1285875" y="5988050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Scorpaena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porcus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: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8,9%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&amp;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10,5%</a:t>
            </a:r>
          </a:p>
        </p:txBody>
      </p:sp>
      <p:sp>
        <p:nvSpPr>
          <p:cNvPr id="215" name="Text Box 6"/>
          <p:cNvSpPr txBox="1">
            <a:spLocks noChangeArrowheads="1"/>
          </p:cNvSpPr>
          <p:nvPr/>
        </p:nvSpPr>
        <p:spPr bwMode="auto">
          <a:xfrm>
            <a:off x="1285875" y="6416675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Spicara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maena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: 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7,3%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entury Gothic" pitchFamily="34" charset="0"/>
              </a:rPr>
              <a:t>&amp;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</a:rPr>
              <a:t>5,3%</a:t>
            </a:r>
          </a:p>
        </p:txBody>
      </p:sp>
      <p:sp>
        <p:nvSpPr>
          <p:cNvPr id="224" name="Text Box 6"/>
          <p:cNvSpPr txBox="1">
            <a:spLocks noChangeArrowheads="1"/>
          </p:cNvSpPr>
          <p:nvPr/>
        </p:nvSpPr>
        <p:spPr bwMode="auto">
          <a:xfrm>
            <a:off x="1357313" y="1928813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</a:rPr>
              <a:t>5</a:t>
            </a:r>
            <a:r>
              <a:rPr lang="en-US" sz="2000" b="1" dirty="0">
                <a:solidFill>
                  <a:srgbClr val="FF9900"/>
                </a:solidFill>
                <a:latin typeface="Century Gothic" pitchFamily="34" charset="0"/>
              </a:rPr>
              <a:t>8 </a:t>
            </a: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</a:rPr>
              <a:t>είδη  αλιεύθηκαν και από τους δύο διαφορετικούς τύπους</a:t>
            </a:r>
            <a:endParaRPr lang="en-GB" sz="20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225" name="Text Box 1001"/>
          <p:cNvSpPr txBox="1">
            <a:spLocks noChangeArrowheads="1"/>
          </p:cNvSpPr>
          <p:nvPr/>
        </p:nvSpPr>
        <p:spPr bwMode="auto">
          <a:xfrm>
            <a:off x="5143500" y="2484438"/>
            <a:ext cx="3929063" cy="101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Η σύνθεση των ειδών </a:t>
            </a:r>
            <a:r>
              <a:rPr lang="el-GR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διέφερε</a:t>
            </a: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 (χ</a:t>
            </a:r>
            <a:r>
              <a:rPr lang="el-GR" altLang="el-GR" sz="2000" b="1" baseline="30000">
                <a:latin typeface="Century Gothic" panose="020B0502020202020204" pitchFamily="34" charset="0"/>
                <a:cs typeface="Tahoma" panose="020B0604030504040204" pitchFamily="34" charset="0"/>
              </a:rPr>
              <a:t>2</a:t>
            </a: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: P&lt;0,05) με </a:t>
            </a:r>
            <a:r>
              <a:rPr lang="el-GR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εσωτερικό μέγεθος </a:t>
            </a: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του διχτυού</a:t>
            </a:r>
            <a:endParaRPr lang="en-US" altLang="el-GR" sz="2000" b="1"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Text Box 6"/>
          <p:cNvSpPr txBox="1">
            <a:spLocks noChangeArrowheads="1"/>
          </p:cNvSpPr>
          <p:nvPr/>
        </p:nvSpPr>
        <p:spPr bwMode="auto">
          <a:xfrm>
            <a:off x="5786438" y="42862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Mullus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surmuletus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9" name="Text Box 6"/>
          <p:cNvSpPr txBox="1">
            <a:spLocks noChangeArrowheads="1"/>
          </p:cNvSpPr>
          <p:nvPr/>
        </p:nvSpPr>
        <p:spPr bwMode="auto">
          <a:xfrm>
            <a:off x="5643563" y="457200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Pagellus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erythrinus</a:t>
            </a:r>
            <a:endParaRPr lang="en-US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43625" y="3429000"/>
            <a:ext cx="1031875" cy="863600"/>
            <a:chOff x="374" y="3359"/>
            <a:chExt cx="701" cy="587"/>
          </a:xfrm>
        </p:grpSpPr>
        <p:sp>
          <p:nvSpPr>
            <p:cNvPr id="9262" name="Rectangle 58" descr="Cuadrícula pequeña"/>
            <p:cNvSpPr>
              <a:spLocks noChangeArrowheads="1"/>
            </p:cNvSpPr>
            <p:nvPr/>
          </p:nvSpPr>
          <p:spPr bwMode="auto">
            <a:xfrm>
              <a:off x="374" y="3600"/>
              <a:ext cx="682" cy="346"/>
            </a:xfrm>
            <a:prstGeom prst="rect">
              <a:avLst/>
            </a:prstGeom>
            <a:pattFill prst="sm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9263" name="Text Box 79"/>
            <p:cNvSpPr txBox="1">
              <a:spLocks noChangeArrowheads="1"/>
            </p:cNvSpPr>
            <p:nvPr/>
          </p:nvSpPr>
          <p:spPr bwMode="auto">
            <a:xfrm>
              <a:off x="435" y="3359"/>
              <a:ext cx="6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20</a:t>
              </a:r>
              <a:r>
                <a:rPr lang="en-US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 mm</a:t>
              </a:r>
              <a:endParaRPr lang="es-ES_tradnl" altLang="el-GR" b="1">
                <a:solidFill>
                  <a:srgbClr val="66FF3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215188" y="3430588"/>
            <a:ext cx="1011237" cy="855662"/>
            <a:chOff x="1870" y="3365"/>
            <a:chExt cx="688" cy="581"/>
          </a:xfrm>
        </p:grpSpPr>
        <p:sp>
          <p:nvSpPr>
            <p:cNvPr id="9260" name="Rectangle 42" descr="Cuadrícula grande"/>
            <p:cNvSpPr>
              <a:spLocks noChangeArrowheads="1"/>
            </p:cNvSpPr>
            <p:nvPr/>
          </p:nvSpPr>
          <p:spPr bwMode="auto">
            <a:xfrm>
              <a:off x="1870" y="3600"/>
              <a:ext cx="682" cy="346"/>
            </a:xfrm>
            <a:prstGeom prst="rect">
              <a:avLst/>
            </a:prstGeom>
            <a:pattFill prst="lgGri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9261" name="Text Box 81"/>
            <p:cNvSpPr txBox="1">
              <a:spLocks noChangeArrowheads="1"/>
            </p:cNvSpPr>
            <p:nvPr/>
          </p:nvSpPr>
          <p:spPr bwMode="auto">
            <a:xfrm>
              <a:off x="1918" y="3365"/>
              <a:ext cx="6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28 </a:t>
              </a:r>
              <a:r>
                <a:rPr lang="en-US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mm</a:t>
              </a:r>
              <a:endParaRPr lang="es-ES_tradnl" altLang="el-GR" b="1">
                <a:solidFill>
                  <a:srgbClr val="66FF3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Text Box 6"/>
          <p:cNvSpPr txBox="1">
            <a:spLocks noChangeArrowheads="1"/>
          </p:cNvSpPr>
          <p:nvPr/>
        </p:nvSpPr>
        <p:spPr bwMode="auto">
          <a:xfrm>
            <a:off x="8215313" y="3643313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ΚΜ</a:t>
            </a:r>
            <a:endParaRPr lang="en-GB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7" name="Text Box 6"/>
          <p:cNvSpPr txBox="1">
            <a:spLocks noChangeArrowheads="1"/>
          </p:cNvSpPr>
          <p:nvPr/>
        </p:nvSpPr>
        <p:spPr bwMode="auto">
          <a:xfrm>
            <a:off x="8215313" y="3971925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ΠΜ 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8" name="Text Box 14"/>
          <p:cNvSpPr txBox="1">
            <a:spLocks noChangeArrowheads="1"/>
          </p:cNvSpPr>
          <p:nvPr/>
        </p:nvSpPr>
        <p:spPr bwMode="auto">
          <a:xfrm>
            <a:off x="8215313" y="430053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FF0000"/>
                </a:solidFill>
                <a:latin typeface="Century Gothic" pitchFamily="34" charset="0"/>
              </a:rPr>
              <a:t>Ν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9" name="Text Box 14"/>
          <p:cNvSpPr txBox="1">
            <a:spLocks noChangeArrowheads="1"/>
          </p:cNvSpPr>
          <p:nvPr/>
        </p:nvSpPr>
        <p:spPr bwMode="auto">
          <a:xfrm>
            <a:off x="8215313" y="4584700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FF0000"/>
                </a:solidFill>
                <a:latin typeface="Century Gothic" pitchFamily="34" charset="0"/>
              </a:rPr>
              <a:t>Ν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0" name="Text Box 6"/>
          <p:cNvSpPr txBox="1">
            <a:spLocks noChangeArrowheads="1"/>
          </p:cNvSpPr>
          <p:nvPr/>
        </p:nvSpPr>
        <p:spPr bwMode="auto">
          <a:xfrm>
            <a:off x="6143625" y="64008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Diplodus</a:t>
            </a:r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annularis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1" name="Text Box 6"/>
          <p:cNvSpPr txBox="1">
            <a:spLocks noChangeArrowheads="1"/>
          </p:cNvSpPr>
          <p:nvPr/>
        </p:nvSpPr>
        <p:spPr bwMode="auto">
          <a:xfrm>
            <a:off x="6215063" y="60579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Scorpaena</a:t>
            </a:r>
            <a:r>
              <a:rPr lang="en-US" b="1" i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rgbClr val="FF9900"/>
                </a:solidFill>
                <a:latin typeface="Century Gothic" pitchFamily="34" charset="0"/>
              </a:rPr>
              <a:t>porcus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000875" y="4914900"/>
            <a:ext cx="1014413" cy="838200"/>
            <a:chOff x="1170" y="3377"/>
            <a:chExt cx="689" cy="569"/>
          </a:xfrm>
        </p:grpSpPr>
        <p:sp>
          <p:nvSpPr>
            <p:cNvPr id="9258" name="Rectangle 53" descr="Rombos transparentes"/>
            <p:cNvSpPr>
              <a:spLocks noChangeArrowheads="1"/>
            </p:cNvSpPr>
            <p:nvPr/>
          </p:nvSpPr>
          <p:spPr bwMode="auto">
            <a:xfrm>
              <a:off x="1170" y="3600"/>
              <a:ext cx="682" cy="346"/>
            </a:xfrm>
            <a:prstGeom prst="rect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1600">
                <a:latin typeface="Century Gothic" panose="020B0502020202020204" pitchFamily="34" charset="0"/>
              </a:endParaRPr>
            </a:p>
          </p:txBody>
        </p:sp>
        <p:sp>
          <p:nvSpPr>
            <p:cNvPr id="9259" name="Text Box 80"/>
            <p:cNvSpPr txBox="1">
              <a:spLocks noChangeArrowheads="1"/>
            </p:cNvSpPr>
            <p:nvPr/>
          </p:nvSpPr>
          <p:spPr bwMode="auto">
            <a:xfrm>
              <a:off x="1219" y="3377"/>
              <a:ext cx="640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l-GR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24</a:t>
              </a:r>
              <a:r>
                <a:rPr lang="en-US" altLang="el-GR" b="1">
                  <a:solidFill>
                    <a:srgbClr val="66FF33"/>
                  </a:solidFill>
                  <a:latin typeface="Century Gothic" panose="020B0502020202020204" pitchFamily="34" charset="0"/>
                </a:rPr>
                <a:t> mm</a:t>
              </a:r>
              <a:endParaRPr lang="es-ES_tradnl" altLang="el-GR" b="1">
                <a:solidFill>
                  <a:srgbClr val="66FF3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5" name="Text Box 6"/>
          <p:cNvSpPr txBox="1">
            <a:spLocks noChangeArrowheads="1"/>
          </p:cNvSpPr>
          <p:nvPr/>
        </p:nvSpPr>
        <p:spPr bwMode="auto">
          <a:xfrm>
            <a:off x="6000750" y="571500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Pagellus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i="1" dirty="0" err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erythrinus</a:t>
            </a:r>
            <a:endParaRPr lang="en-US" b="1" i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6" name="Text Box 6"/>
          <p:cNvSpPr txBox="1">
            <a:spLocks noChangeArrowheads="1"/>
          </p:cNvSpPr>
          <p:nvPr/>
        </p:nvSpPr>
        <p:spPr bwMode="auto">
          <a:xfrm>
            <a:off x="6429375" y="5129213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ΚΜ</a:t>
            </a:r>
            <a:endParaRPr lang="en-GB" sz="2000" b="1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7" name="Text Box 6"/>
          <p:cNvSpPr txBox="1">
            <a:spLocks noChangeArrowheads="1"/>
          </p:cNvSpPr>
          <p:nvPr/>
        </p:nvSpPr>
        <p:spPr bwMode="auto">
          <a:xfrm>
            <a:off x="6429375" y="5457825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ΠΜ 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8" name="Text Box 14"/>
          <p:cNvSpPr txBox="1">
            <a:spLocks noChangeArrowheads="1"/>
          </p:cNvSpPr>
          <p:nvPr/>
        </p:nvSpPr>
        <p:spPr bwMode="auto">
          <a:xfrm>
            <a:off x="5710238" y="5643563"/>
            <a:ext cx="647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FF0000"/>
                </a:solidFill>
                <a:latin typeface="Century Gothic" pitchFamily="34" charset="0"/>
              </a:rPr>
              <a:t>Ν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9" name="Text Box 14"/>
          <p:cNvSpPr txBox="1">
            <a:spLocks noChangeArrowheads="1"/>
          </p:cNvSpPr>
          <p:nvPr/>
        </p:nvSpPr>
        <p:spPr bwMode="auto">
          <a:xfrm>
            <a:off x="5995988" y="5641975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W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0" name="Text Box 14"/>
          <p:cNvSpPr txBox="1">
            <a:spLocks noChangeArrowheads="1"/>
          </p:cNvSpPr>
          <p:nvPr/>
        </p:nvSpPr>
        <p:spPr bwMode="auto">
          <a:xfrm>
            <a:off x="6000750" y="6070600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W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1" name="Text Box 14"/>
          <p:cNvSpPr txBox="1">
            <a:spLocks noChangeArrowheads="1"/>
          </p:cNvSpPr>
          <p:nvPr/>
        </p:nvSpPr>
        <p:spPr bwMode="auto">
          <a:xfrm>
            <a:off x="5710238" y="6357938"/>
            <a:ext cx="647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FF0000"/>
                </a:solidFill>
                <a:latin typeface="Century Gothic" pitchFamily="34" charset="0"/>
              </a:rPr>
              <a:t>Ν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496300" y="4286250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W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501063" y="4570413"/>
            <a:ext cx="647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</a:rPr>
              <a:t>W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12" grpId="0"/>
      <p:bldP spid="213" grpId="0"/>
      <p:bldP spid="214" grpId="0"/>
      <p:bldP spid="215" grpId="0"/>
      <p:bldP spid="225" grpId="0" animBg="1"/>
      <p:bldP spid="228" grpId="0"/>
      <p:bldP spid="229" grpId="0"/>
      <p:bldP spid="236" grpId="0"/>
      <p:bldP spid="237" grpId="0"/>
      <p:bldP spid="238" grpId="0"/>
      <p:bldP spid="239" grpId="0"/>
      <p:bldP spid="240" grpId="0"/>
      <p:bldP spid="241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226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 err="1">
                <a:solidFill>
                  <a:schemeClr val="bg1"/>
                </a:solidFill>
              </a:rPr>
              <a:t>Αποτ</a:t>
            </a:r>
            <a:r>
              <a:rPr lang="el-GR" sz="2000" b="1" dirty="0">
                <a:solidFill>
                  <a:schemeClr val="bg1"/>
                </a:solidFill>
              </a:rPr>
              <a:t>/τα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41" name="Text Box 1001"/>
          <p:cNvSpPr txBox="1">
            <a:spLocks noChangeArrowheads="1"/>
          </p:cNvSpPr>
          <p:nvPr/>
        </p:nvSpPr>
        <p:spPr bwMode="auto">
          <a:xfrm>
            <a:off x="1285875" y="71438"/>
            <a:ext cx="7858125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Ο τρόπος σύλληψης καταγράφηκε για τα </a:t>
            </a:r>
            <a:r>
              <a:rPr lang="el-GR" sz="2000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30 πιο άφθονα</a:t>
            </a: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 κατά αριθμό είδη</a:t>
            </a:r>
            <a:endParaRPr lang="en-US" sz="2000" b="1" dirty="0">
              <a:solidFill>
                <a:srgbClr val="FF9900"/>
              </a:solidFill>
              <a:latin typeface="Century Gothic" pitchFamily="34" charset="0"/>
              <a:cs typeface="Tahoma" pitchFamily="34" charset="0"/>
            </a:endParaRPr>
          </a:p>
        </p:txBody>
      </p:sp>
      <p:pic>
        <p:nvPicPr>
          <p:cNvPr id="10246" name="6 - Εικόνα" descr="TRAMMEL NET WAY OF CAPTUR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2579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01"/>
          <p:cNvSpPr txBox="1">
            <a:spLocks noChangeArrowheads="1"/>
          </p:cNvSpPr>
          <p:nvPr/>
        </p:nvSpPr>
        <p:spPr bwMode="auto">
          <a:xfrm>
            <a:off x="1428750" y="857250"/>
            <a:ext cx="2571750" cy="7080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σύλληψη με σακούλιασμα</a:t>
            </a:r>
            <a:r>
              <a:rPr lang="en-US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:</a:t>
            </a: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 54% </a:t>
            </a:r>
            <a:endParaRPr lang="en-US" altLang="el-GR" sz="2000" b="1"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248" name="Text Box 1001"/>
          <p:cNvSpPr txBox="1">
            <a:spLocks noChangeArrowheads="1"/>
          </p:cNvSpPr>
          <p:nvPr/>
        </p:nvSpPr>
        <p:spPr bwMode="auto">
          <a:xfrm>
            <a:off x="1214438" y="4214813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100%: </a:t>
            </a:r>
            <a:r>
              <a:rPr lang="en-US" altLang="el-GR" sz="2000" b="1" i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Octopus vulgaris</a:t>
            </a:r>
          </a:p>
        </p:txBody>
      </p:sp>
      <p:sp>
        <p:nvSpPr>
          <p:cNvPr id="10249" name="Text Box 1001"/>
          <p:cNvSpPr txBox="1">
            <a:spLocks noChangeArrowheads="1"/>
          </p:cNvSpPr>
          <p:nvPr/>
        </p:nvSpPr>
        <p:spPr bwMode="auto">
          <a:xfrm>
            <a:off x="1214438" y="4500563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100%: </a:t>
            </a:r>
            <a:r>
              <a:rPr lang="en-US" altLang="el-GR" sz="2000" b="1" i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Sepia officinalis</a:t>
            </a:r>
          </a:p>
        </p:txBody>
      </p:sp>
      <p:sp>
        <p:nvSpPr>
          <p:cNvPr id="10250" name="Text Box 1001"/>
          <p:cNvSpPr txBox="1">
            <a:spLocks noChangeArrowheads="1"/>
          </p:cNvSpPr>
          <p:nvPr/>
        </p:nvSpPr>
        <p:spPr bwMode="auto">
          <a:xfrm>
            <a:off x="1285875" y="4929188"/>
            <a:ext cx="6000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Σε 11 είδη &gt; 50%</a:t>
            </a: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l-GR" sz="2000" b="1" i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Raja spp (85%), S. saurus (82%), </a:t>
            </a:r>
            <a:r>
              <a:rPr lang="en-US" altLang="el-GR" sz="2000" b="1" i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M. merluccius </a:t>
            </a:r>
            <a:r>
              <a:rPr lang="en-US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(82%), </a:t>
            </a:r>
            <a:r>
              <a:rPr lang="en-US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T. draco (75%), </a:t>
            </a:r>
            <a:r>
              <a:rPr lang="en-US" altLang="el-GR" sz="2000" b="1" i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S. japonicus </a:t>
            </a:r>
            <a:r>
              <a:rPr lang="en-US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(74%), </a:t>
            </a:r>
            <a:r>
              <a:rPr lang="en-US" altLang="el-GR" sz="2000" b="1" i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S. porcus</a:t>
            </a:r>
            <a:r>
              <a:rPr lang="en-US" altLang="el-GR" sz="2000" b="1">
                <a:solidFill>
                  <a:srgbClr val="FFFF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(72%) </a:t>
            </a:r>
            <a:endParaRPr lang="el-GR" altLang="el-GR" sz="2000" b="1">
              <a:solidFill>
                <a:srgbClr val="FFFF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 Box 1001"/>
          <p:cNvSpPr txBox="1">
            <a:spLocks noChangeArrowheads="1"/>
          </p:cNvSpPr>
          <p:nvPr/>
        </p:nvSpPr>
        <p:spPr bwMode="auto">
          <a:xfrm>
            <a:off x="4071938" y="1571625"/>
            <a:ext cx="2857500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latin typeface="Century Gothic" pitchFamily="34" charset="0"/>
                <a:cs typeface="Tahoma" pitchFamily="34" charset="0"/>
              </a:rPr>
              <a:t>σύλληψη στο μέγιστο ύψος </a:t>
            </a:r>
            <a:r>
              <a:rPr lang="en-US" b="1" dirty="0">
                <a:latin typeface="Century Gothic" pitchFamily="34" charset="0"/>
                <a:cs typeface="Tahoma" pitchFamily="34" charset="0"/>
              </a:rPr>
              <a:t>:</a:t>
            </a:r>
            <a:r>
              <a:rPr lang="el-GR" b="1" dirty="0">
                <a:latin typeface="Century Gothic" pitchFamily="34" charset="0"/>
                <a:cs typeface="Tahoma" pitchFamily="34" charset="0"/>
              </a:rPr>
              <a:t> 17,4%</a:t>
            </a:r>
            <a:endParaRPr lang="en-US" b="1" dirty="0">
              <a:latin typeface="Century Gothic" pitchFamily="34" charset="0"/>
              <a:cs typeface="Tahoma" pitchFamily="34" charset="0"/>
            </a:endParaRPr>
          </a:p>
        </p:txBody>
      </p:sp>
      <p:pic>
        <p:nvPicPr>
          <p:cNvPr id="10252" name="8 - Εικόνα" descr="WAY_GIL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17738"/>
            <a:ext cx="28257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1001"/>
          <p:cNvSpPr txBox="1">
            <a:spLocks noChangeArrowheads="1"/>
          </p:cNvSpPr>
          <p:nvPr/>
        </p:nvSpPr>
        <p:spPr bwMode="auto">
          <a:xfrm>
            <a:off x="6858000" y="3148013"/>
            <a:ext cx="2214563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latin typeface="Century Gothic" pitchFamily="34" charset="0"/>
                <a:cs typeface="Tahoma" pitchFamily="34" charset="0"/>
              </a:rPr>
              <a:t>σύλληψη από το </a:t>
            </a:r>
            <a:r>
              <a:rPr lang="el-GR" b="1" dirty="0" err="1">
                <a:latin typeface="Century Gothic" pitchFamily="34" charset="0"/>
                <a:cs typeface="Tahoma" pitchFamily="34" charset="0"/>
              </a:rPr>
              <a:t>βραγχιακό</a:t>
            </a:r>
            <a:r>
              <a:rPr lang="el-GR" b="1" dirty="0">
                <a:latin typeface="Century Gothic" pitchFamily="34" charset="0"/>
                <a:cs typeface="Tahoma" pitchFamily="34" charset="0"/>
              </a:rPr>
              <a:t> επικάλυμμα </a:t>
            </a:r>
            <a:r>
              <a:rPr lang="en-US" b="1" dirty="0">
                <a:latin typeface="Century Gothic" pitchFamily="34" charset="0"/>
                <a:cs typeface="Tahoma" pitchFamily="34" charset="0"/>
              </a:rPr>
              <a:t>:</a:t>
            </a:r>
            <a:r>
              <a:rPr lang="el-GR" b="1" dirty="0">
                <a:latin typeface="Century Gothic" pitchFamily="34" charset="0"/>
                <a:cs typeface="Tahoma" pitchFamily="34" charset="0"/>
              </a:rPr>
              <a:t> 9,2%</a:t>
            </a:r>
            <a:endParaRPr lang="en-US" b="1" dirty="0">
              <a:latin typeface="Century Gothic" pitchFamily="34" charset="0"/>
              <a:cs typeface="Tahoma" pitchFamily="34" charset="0"/>
            </a:endParaRPr>
          </a:p>
        </p:txBody>
      </p:sp>
      <p:pic>
        <p:nvPicPr>
          <p:cNvPr id="10254" name="58 - Εικόνα" descr="gil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71938"/>
            <a:ext cx="21780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001"/>
          <p:cNvSpPr txBox="1">
            <a:spLocks noChangeArrowheads="1"/>
          </p:cNvSpPr>
          <p:nvPr/>
        </p:nvSpPr>
        <p:spPr bwMode="auto">
          <a:xfrm>
            <a:off x="1285875" y="6386513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solidFill>
                  <a:srgbClr val="FF99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Σε 14 είδη το % και στους 3 μηχανισμούς δεν ξεπέρασε το 50%</a:t>
            </a:r>
            <a:endParaRPr lang="en-US" altLang="el-GR" sz="2000" b="1">
              <a:solidFill>
                <a:srgbClr val="FF99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226 - Ορθογώνιο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cmpd="dbl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14300" prst="artDeco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Εισαγωγή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Σκοπός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Υλικά &amp; Μέθοδοι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b="1" dirty="0" err="1">
                <a:solidFill>
                  <a:schemeClr val="bg1"/>
                </a:solidFill>
              </a:rPr>
              <a:t>Αποτ</a:t>
            </a:r>
            <a:r>
              <a:rPr lang="el-GR" sz="2000" b="1" dirty="0">
                <a:solidFill>
                  <a:schemeClr val="bg1"/>
                </a:solidFill>
              </a:rPr>
              <a:t>/τα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41" name="Text Box 1001"/>
          <p:cNvSpPr txBox="1">
            <a:spLocks noChangeArrowheads="1"/>
          </p:cNvSpPr>
          <p:nvPr/>
        </p:nvSpPr>
        <p:spPr bwMode="auto">
          <a:xfrm>
            <a:off x="1285875" y="0"/>
            <a:ext cx="7858125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9900"/>
                </a:solidFill>
                <a:latin typeface="Century Gothic" pitchFamily="34" charset="0"/>
                <a:cs typeface="Tahoma" pitchFamily="34" charset="0"/>
              </a:rPr>
              <a:t>Η σύγκριση των μέσων μηκών έδειξε ότι σε όλα τα είδη το μέσο μήκος ήταν μεγαλύτερο στα άτομα που αλιεύθηκαν με “σακούλιασμα”</a:t>
            </a:r>
            <a:endParaRPr lang="en-US" sz="2000" b="1" dirty="0">
              <a:solidFill>
                <a:srgbClr val="FF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47" name="Text Box 1001"/>
          <p:cNvSpPr txBox="1">
            <a:spLocks noChangeArrowheads="1"/>
          </p:cNvSpPr>
          <p:nvPr/>
        </p:nvSpPr>
        <p:spPr bwMode="auto">
          <a:xfrm>
            <a:off x="1428750" y="6243638"/>
            <a:ext cx="7715250" cy="4000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Εξαίρεση</a:t>
            </a:r>
            <a:r>
              <a:rPr lang="en-US" sz="2000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:</a:t>
            </a:r>
            <a:r>
              <a:rPr lang="el-GR" sz="2000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Boops</a:t>
            </a:r>
            <a:r>
              <a:rPr lang="en-US" b="1" i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boops</a:t>
            </a: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,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Mullus</a:t>
            </a:r>
            <a:r>
              <a:rPr lang="en-US" b="1" i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barbatus</a:t>
            </a:r>
            <a:r>
              <a:rPr lang="en-US" b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 &amp;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Pagellus</a:t>
            </a:r>
            <a:r>
              <a:rPr lang="en-US" b="1" i="1" dirty="0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Century Gothic" pitchFamily="34" charset="0"/>
                <a:cs typeface="Tahoma" pitchFamily="34" charset="0"/>
              </a:rPr>
              <a:t>acarne</a:t>
            </a:r>
            <a:endParaRPr lang="en-US" b="1" i="1" dirty="0">
              <a:solidFill>
                <a:srgbClr val="FFFF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6202363" y="1428750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>
                <a:solidFill>
                  <a:srgbClr val="FF0000"/>
                </a:solidFill>
                <a:latin typeface="Century Gothic" panose="020B0502020202020204" pitchFamily="34" charset="0"/>
              </a:rPr>
              <a:t>28 </a:t>
            </a:r>
            <a:r>
              <a:rPr lang="en-US" altLang="el-GR" b="1">
                <a:solidFill>
                  <a:srgbClr val="FF0000"/>
                </a:solidFill>
                <a:latin typeface="Century Gothic" panose="020B0502020202020204" pitchFamily="34" charset="0"/>
              </a:rPr>
              <a:t>mm</a:t>
            </a:r>
            <a:endParaRPr lang="es-ES_tradnl" altLang="el-GR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4344988" y="1428750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>
                <a:solidFill>
                  <a:srgbClr val="FFC000"/>
                </a:solidFill>
                <a:latin typeface="Century Gothic" panose="020B0502020202020204" pitchFamily="34" charset="0"/>
              </a:rPr>
              <a:t>24</a:t>
            </a:r>
            <a:r>
              <a:rPr lang="en-US" altLang="el-GR" b="1">
                <a:solidFill>
                  <a:srgbClr val="FFC000"/>
                </a:solidFill>
                <a:latin typeface="Century Gothic" panose="020B0502020202020204" pitchFamily="34" charset="0"/>
              </a:rPr>
              <a:t> mm</a:t>
            </a:r>
            <a:endParaRPr lang="es-ES_tradnl" altLang="el-GR" b="1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2438400" y="148748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b="1">
                <a:solidFill>
                  <a:srgbClr val="FFFF00"/>
                </a:solidFill>
                <a:latin typeface="Century Gothic" panose="020B0502020202020204" pitchFamily="34" charset="0"/>
              </a:rPr>
              <a:t>20</a:t>
            </a:r>
            <a:r>
              <a:rPr lang="en-US" altLang="el-GR" b="1">
                <a:solidFill>
                  <a:srgbClr val="FFFF00"/>
                </a:solidFill>
                <a:latin typeface="Century Gothic" panose="020B0502020202020204" pitchFamily="34" charset="0"/>
              </a:rPr>
              <a:t> mm</a:t>
            </a:r>
            <a:endParaRPr lang="es-ES_tradnl" altLang="el-GR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70" name="Line 110"/>
          <p:cNvSpPr>
            <a:spLocks noChangeShapeType="1"/>
          </p:cNvSpPr>
          <p:nvPr/>
        </p:nvSpPr>
        <p:spPr bwMode="auto">
          <a:xfrm flipV="1">
            <a:off x="2152650" y="1987550"/>
            <a:ext cx="1588" cy="1435100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71" name="Line 111"/>
          <p:cNvSpPr>
            <a:spLocks noChangeShapeType="1"/>
          </p:cNvSpPr>
          <p:nvPr/>
        </p:nvSpPr>
        <p:spPr bwMode="auto">
          <a:xfrm>
            <a:off x="2051050" y="3422650"/>
            <a:ext cx="101600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72" name="Line 112"/>
          <p:cNvSpPr>
            <a:spLocks noChangeShapeType="1"/>
          </p:cNvSpPr>
          <p:nvPr/>
        </p:nvSpPr>
        <p:spPr bwMode="auto">
          <a:xfrm>
            <a:off x="2051050" y="1987550"/>
            <a:ext cx="101600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 flipH="1">
            <a:off x="2152650" y="3422650"/>
            <a:ext cx="96838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74" name="Line 114"/>
          <p:cNvSpPr>
            <a:spLocks noChangeShapeType="1"/>
          </p:cNvSpPr>
          <p:nvPr/>
        </p:nvSpPr>
        <p:spPr bwMode="auto">
          <a:xfrm flipH="1">
            <a:off x="2152650" y="1987550"/>
            <a:ext cx="96838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75" name="Rectangle 115"/>
          <p:cNvSpPr>
            <a:spLocks noChangeArrowheads="1"/>
          </p:cNvSpPr>
          <p:nvPr/>
        </p:nvSpPr>
        <p:spPr bwMode="auto">
          <a:xfrm>
            <a:off x="2009775" y="2338388"/>
            <a:ext cx="285750" cy="733425"/>
          </a:xfrm>
          <a:prstGeom prst="rect">
            <a:avLst/>
          </a:prstGeom>
          <a:solidFill>
            <a:srgbClr val="00FFFF"/>
          </a:solidFill>
          <a:ln w="3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076" name="Line 116"/>
          <p:cNvSpPr>
            <a:spLocks noChangeShapeType="1"/>
          </p:cNvSpPr>
          <p:nvPr/>
        </p:nvSpPr>
        <p:spPr bwMode="auto">
          <a:xfrm flipV="1">
            <a:off x="2719388" y="2560638"/>
            <a:ext cx="1587" cy="493712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77" name="Line 117"/>
          <p:cNvSpPr>
            <a:spLocks noChangeShapeType="1"/>
          </p:cNvSpPr>
          <p:nvPr/>
        </p:nvSpPr>
        <p:spPr bwMode="auto">
          <a:xfrm>
            <a:off x="2617788" y="3054350"/>
            <a:ext cx="101600" cy="1588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78" name="Line 118"/>
          <p:cNvSpPr>
            <a:spLocks noChangeShapeType="1"/>
          </p:cNvSpPr>
          <p:nvPr/>
        </p:nvSpPr>
        <p:spPr bwMode="auto">
          <a:xfrm>
            <a:off x="2617788" y="2560638"/>
            <a:ext cx="101600" cy="1587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79" name="Line 119"/>
          <p:cNvSpPr>
            <a:spLocks noChangeShapeType="1"/>
          </p:cNvSpPr>
          <p:nvPr/>
        </p:nvSpPr>
        <p:spPr bwMode="auto">
          <a:xfrm flipH="1">
            <a:off x="2719388" y="3054350"/>
            <a:ext cx="96837" cy="1588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0" name="Line 120"/>
          <p:cNvSpPr>
            <a:spLocks noChangeShapeType="1"/>
          </p:cNvSpPr>
          <p:nvPr/>
        </p:nvSpPr>
        <p:spPr bwMode="auto">
          <a:xfrm flipH="1">
            <a:off x="2719388" y="2560638"/>
            <a:ext cx="96837" cy="1587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1" name="Rectangle 121"/>
          <p:cNvSpPr>
            <a:spLocks noChangeArrowheads="1"/>
          </p:cNvSpPr>
          <p:nvPr/>
        </p:nvSpPr>
        <p:spPr bwMode="auto">
          <a:xfrm>
            <a:off x="2571750" y="2679700"/>
            <a:ext cx="290513" cy="25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2" name="Line 122"/>
          <p:cNvSpPr>
            <a:spLocks noChangeShapeType="1"/>
          </p:cNvSpPr>
          <p:nvPr/>
        </p:nvSpPr>
        <p:spPr bwMode="auto">
          <a:xfrm flipV="1">
            <a:off x="3286125" y="2740025"/>
            <a:ext cx="1588" cy="41116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3" name="Line 123"/>
          <p:cNvSpPr>
            <a:spLocks noChangeShapeType="1"/>
          </p:cNvSpPr>
          <p:nvPr/>
        </p:nvSpPr>
        <p:spPr bwMode="auto">
          <a:xfrm>
            <a:off x="3189288" y="3151188"/>
            <a:ext cx="96837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4" name="Line 124"/>
          <p:cNvSpPr>
            <a:spLocks noChangeShapeType="1"/>
          </p:cNvSpPr>
          <p:nvPr/>
        </p:nvSpPr>
        <p:spPr bwMode="auto">
          <a:xfrm>
            <a:off x="3189288" y="2740025"/>
            <a:ext cx="96837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5" name="Line 125"/>
          <p:cNvSpPr>
            <a:spLocks noChangeShapeType="1"/>
          </p:cNvSpPr>
          <p:nvPr/>
        </p:nvSpPr>
        <p:spPr bwMode="auto">
          <a:xfrm flipH="1">
            <a:off x="3286125" y="3151188"/>
            <a:ext cx="101600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6" name="Line 126"/>
          <p:cNvSpPr>
            <a:spLocks noChangeShapeType="1"/>
          </p:cNvSpPr>
          <p:nvPr/>
        </p:nvSpPr>
        <p:spPr bwMode="auto">
          <a:xfrm flipH="1">
            <a:off x="3286125" y="2740025"/>
            <a:ext cx="101600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7" name="Rectangle 127"/>
          <p:cNvSpPr>
            <a:spLocks noChangeArrowheads="1"/>
          </p:cNvSpPr>
          <p:nvPr/>
        </p:nvSpPr>
        <p:spPr bwMode="auto">
          <a:xfrm>
            <a:off x="3143250" y="2841625"/>
            <a:ext cx="285750" cy="207963"/>
          </a:xfrm>
          <a:prstGeom prst="rect">
            <a:avLst/>
          </a:prstGeom>
          <a:solidFill>
            <a:schemeClr val="bg2">
              <a:lumMod val="50000"/>
            </a:schemeClr>
          </a:solidFill>
          <a:ln w="3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88" name="Rectangle 128"/>
          <p:cNvSpPr>
            <a:spLocks noChangeArrowheads="1"/>
          </p:cNvSpPr>
          <p:nvPr/>
        </p:nvSpPr>
        <p:spPr bwMode="auto">
          <a:xfrm>
            <a:off x="2138363" y="268922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chemeClr val="bg1"/>
              </a:solidFill>
            </a:endParaRPr>
          </a:p>
        </p:txBody>
      </p:sp>
      <p:sp>
        <p:nvSpPr>
          <p:cNvPr id="41089" name="Rectangle 129"/>
          <p:cNvSpPr>
            <a:spLocks noChangeArrowheads="1"/>
          </p:cNvSpPr>
          <p:nvPr/>
        </p:nvSpPr>
        <p:spPr bwMode="auto">
          <a:xfrm>
            <a:off x="2138363" y="268922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090" name="Rectangle 130"/>
          <p:cNvSpPr>
            <a:spLocks noChangeArrowheads="1"/>
          </p:cNvSpPr>
          <p:nvPr/>
        </p:nvSpPr>
        <p:spPr bwMode="auto">
          <a:xfrm>
            <a:off x="2705100" y="2790825"/>
            <a:ext cx="33338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1" name="Rectangle 131"/>
          <p:cNvSpPr>
            <a:spLocks noChangeArrowheads="1"/>
          </p:cNvSpPr>
          <p:nvPr/>
        </p:nvSpPr>
        <p:spPr bwMode="auto">
          <a:xfrm>
            <a:off x="2705100" y="2790825"/>
            <a:ext cx="33338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2" name="Rectangle 132"/>
          <p:cNvSpPr>
            <a:spLocks noChangeArrowheads="1"/>
          </p:cNvSpPr>
          <p:nvPr/>
        </p:nvSpPr>
        <p:spPr bwMode="auto">
          <a:xfrm>
            <a:off x="3271838" y="2933700"/>
            <a:ext cx="33337" cy="33338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3" name="Rectangle 133"/>
          <p:cNvSpPr>
            <a:spLocks noChangeArrowheads="1"/>
          </p:cNvSpPr>
          <p:nvPr/>
        </p:nvSpPr>
        <p:spPr bwMode="auto">
          <a:xfrm>
            <a:off x="3271838" y="2933700"/>
            <a:ext cx="33337" cy="33338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5" name="Line 135"/>
          <p:cNvSpPr>
            <a:spLocks noChangeShapeType="1"/>
          </p:cNvSpPr>
          <p:nvPr/>
        </p:nvSpPr>
        <p:spPr bwMode="auto">
          <a:xfrm>
            <a:off x="1566863" y="3497263"/>
            <a:ext cx="1587" cy="142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06" name="Line 146"/>
          <p:cNvSpPr>
            <a:spLocks noChangeShapeType="1"/>
          </p:cNvSpPr>
          <p:nvPr/>
        </p:nvSpPr>
        <p:spPr bwMode="auto">
          <a:xfrm flipV="1">
            <a:off x="1566863" y="1585913"/>
            <a:ext cx="1587" cy="142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3" name="Line 153"/>
          <p:cNvSpPr>
            <a:spLocks noChangeShapeType="1"/>
          </p:cNvSpPr>
          <p:nvPr/>
        </p:nvSpPr>
        <p:spPr bwMode="auto">
          <a:xfrm flipV="1">
            <a:off x="1641475" y="1500188"/>
            <a:ext cx="1588" cy="2087562"/>
          </a:xfrm>
          <a:prstGeom prst="line">
            <a:avLst/>
          </a:prstGeom>
          <a:noFill/>
          <a:ln w="3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4" name="Line 154"/>
          <p:cNvSpPr>
            <a:spLocks noChangeShapeType="1"/>
          </p:cNvSpPr>
          <p:nvPr/>
        </p:nvSpPr>
        <p:spPr bwMode="auto">
          <a:xfrm flipH="1">
            <a:off x="1566863" y="3511550"/>
            <a:ext cx="14287" cy="1588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5" name="Line 155"/>
          <p:cNvSpPr>
            <a:spLocks noChangeShapeType="1"/>
          </p:cNvSpPr>
          <p:nvPr/>
        </p:nvSpPr>
        <p:spPr bwMode="auto">
          <a:xfrm flipH="1">
            <a:off x="1566863" y="3298825"/>
            <a:ext cx="14287" cy="1588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6" name="Line 156"/>
          <p:cNvSpPr>
            <a:spLocks noChangeShapeType="1"/>
          </p:cNvSpPr>
          <p:nvPr/>
        </p:nvSpPr>
        <p:spPr bwMode="auto">
          <a:xfrm flipH="1">
            <a:off x="1566863" y="3081338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7" name="Line 157"/>
          <p:cNvSpPr>
            <a:spLocks noChangeShapeType="1"/>
          </p:cNvSpPr>
          <p:nvPr/>
        </p:nvSpPr>
        <p:spPr bwMode="auto">
          <a:xfrm flipH="1">
            <a:off x="1566863" y="2868613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8" name="Line 158"/>
          <p:cNvSpPr>
            <a:spLocks noChangeShapeType="1"/>
          </p:cNvSpPr>
          <p:nvPr/>
        </p:nvSpPr>
        <p:spPr bwMode="auto">
          <a:xfrm flipH="1">
            <a:off x="1566863" y="2657475"/>
            <a:ext cx="14287" cy="1588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19" name="Line 159"/>
          <p:cNvSpPr>
            <a:spLocks noChangeShapeType="1"/>
          </p:cNvSpPr>
          <p:nvPr/>
        </p:nvSpPr>
        <p:spPr bwMode="auto">
          <a:xfrm flipH="1">
            <a:off x="1566863" y="2439988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0" name="Line 160"/>
          <p:cNvSpPr>
            <a:spLocks noChangeShapeType="1"/>
          </p:cNvSpPr>
          <p:nvPr/>
        </p:nvSpPr>
        <p:spPr bwMode="auto">
          <a:xfrm flipH="1">
            <a:off x="1566863" y="2227263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1" name="Line 161"/>
          <p:cNvSpPr>
            <a:spLocks noChangeShapeType="1"/>
          </p:cNvSpPr>
          <p:nvPr/>
        </p:nvSpPr>
        <p:spPr bwMode="auto">
          <a:xfrm flipH="1">
            <a:off x="1566863" y="2014538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2" name="Line 162"/>
          <p:cNvSpPr>
            <a:spLocks noChangeShapeType="1"/>
          </p:cNvSpPr>
          <p:nvPr/>
        </p:nvSpPr>
        <p:spPr bwMode="auto">
          <a:xfrm flipH="1">
            <a:off x="1566863" y="1798638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3" name="Line 163"/>
          <p:cNvSpPr>
            <a:spLocks noChangeShapeType="1"/>
          </p:cNvSpPr>
          <p:nvPr/>
        </p:nvSpPr>
        <p:spPr bwMode="auto">
          <a:xfrm flipH="1">
            <a:off x="1566863" y="1585913"/>
            <a:ext cx="14287" cy="1587"/>
          </a:xfrm>
          <a:prstGeom prst="line">
            <a:avLst/>
          </a:prstGeom>
          <a:noFill/>
          <a:ln w="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24" name="Rectangle 164"/>
          <p:cNvSpPr>
            <a:spLocks noChangeArrowheads="1"/>
          </p:cNvSpPr>
          <p:nvPr/>
        </p:nvSpPr>
        <p:spPr bwMode="auto">
          <a:xfrm>
            <a:off x="1357313" y="3352800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41125" name="Rectangle 165"/>
          <p:cNvSpPr>
            <a:spLocks noChangeArrowheads="1"/>
          </p:cNvSpPr>
          <p:nvPr/>
        </p:nvSpPr>
        <p:spPr bwMode="auto">
          <a:xfrm>
            <a:off x="1357313" y="3141663"/>
            <a:ext cx="230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41126" name="Rectangle 166"/>
          <p:cNvSpPr>
            <a:spLocks noChangeArrowheads="1"/>
          </p:cNvSpPr>
          <p:nvPr/>
        </p:nvSpPr>
        <p:spPr bwMode="auto">
          <a:xfrm>
            <a:off x="1357313" y="2924175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41127" name="Rectangle 167"/>
          <p:cNvSpPr>
            <a:spLocks noChangeArrowheads="1"/>
          </p:cNvSpPr>
          <p:nvPr/>
        </p:nvSpPr>
        <p:spPr bwMode="auto">
          <a:xfrm>
            <a:off x="1357313" y="2711450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41128" name="Rectangle 168"/>
          <p:cNvSpPr>
            <a:spLocks noChangeArrowheads="1"/>
          </p:cNvSpPr>
          <p:nvPr/>
        </p:nvSpPr>
        <p:spPr bwMode="auto">
          <a:xfrm>
            <a:off x="1357313" y="2498725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1129" name="Rectangle 169"/>
          <p:cNvSpPr>
            <a:spLocks noChangeArrowheads="1"/>
          </p:cNvSpPr>
          <p:nvPr/>
        </p:nvSpPr>
        <p:spPr bwMode="auto">
          <a:xfrm>
            <a:off x="1357313" y="2282825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41130" name="Rectangle 170"/>
          <p:cNvSpPr>
            <a:spLocks noChangeArrowheads="1"/>
          </p:cNvSpPr>
          <p:nvPr/>
        </p:nvSpPr>
        <p:spPr bwMode="auto">
          <a:xfrm>
            <a:off x="1357313" y="2070100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41131" name="Rectangle 171"/>
          <p:cNvSpPr>
            <a:spLocks noChangeArrowheads="1"/>
          </p:cNvSpPr>
          <p:nvPr/>
        </p:nvSpPr>
        <p:spPr bwMode="auto">
          <a:xfrm>
            <a:off x="1357313" y="1857375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26</a:t>
            </a:r>
          </a:p>
        </p:txBody>
      </p:sp>
      <p:sp>
        <p:nvSpPr>
          <p:cNvPr id="41132" name="Rectangle 172"/>
          <p:cNvSpPr>
            <a:spLocks noChangeArrowheads="1"/>
          </p:cNvSpPr>
          <p:nvPr/>
        </p:nvSpPr>
        <p:spPr bwMode="auto">
          <a:xfrm>
            <a:off x="1357313" y="1639888"/>
            <a:ext cx="230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41133" name="Rectangle 173"/>
          <p:cNvSpPr>
            <a:spLocks noChangeArrowheads="1"/>
          </p:cNvSpPr>
          <p:nvPr/>
        </p:nvSpPr>
        <p:spPr bwMode="auto">
          <a:xfrm>
            <a:off x="1357313" y="1428750"/>
            <a:ext cx="23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41161" name="Line 201"/>
          <p:cNvSpPr>
            <a:spLocks noChangeShapeType="1"/>
          </p:cNvSpPr>
          <p:nvPr/>
        </p:nvSpPr>
        <p:spPr bwMode="auto">
          <a:xfrm flipV="1">
            <a:off x="4143375" y="1714500"/>
            <a:ext cx="1588" cy="126523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62" name="Line 202"/>
          <p:cNvSpPr>
            <a:spLocks noChangeShapeType="1"/>
          </p:cNvSpPr>
          <p:nvPr/>
        </p:nvSpPr>
        <p:spPr bwMode="auto">
          <a:xfrm>
            <a:off x="4041775" y="2978150"/>
            <a:ext cx="101600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63" name="Line 203"/>
          <p:cNvSpPr>
            <a:spLocks noChangeShapeType="1"/>
          </p:cNvSpPr>
          <p:nvPr/>
        </p:nvSpPr>
        <p:spPr bwMode="auto">
          <a:xfrm>
            <a:off x="4041775" y="1714500"/>
            <a:ext cx="101600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64" name="Line 204"/>
          <p:cNvSpPr>
            <a:spLocks noChangeShapeType="1"/>
          </p:cNvSpPr>
          <p:nvPr/>
        </p:nvSpPr>
        <p:spPr bwMode="auto">
          <a:xfrm flipH="1">
            <a:off x="4143375" y="2978150"/>
            <a:ext cx="96838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65" name="Line 205"/>
          <p:cNvSpPr>
            <a:spLocks noChangeShapeType="1"/>
          </p:cNvSpPr>
          <p:nvPr/>
        </p:nvSpPr>
        <p:spPr bwMode="auto">
          <a:xfrm flipH="1">
            <a:off x="4143375" y="1714500"/>
            <a:ext cx="96838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166" name="Rectangle 206"/>
          <p:cNvSpPr>
            <a:spLocks noChangeArrowheads="1"/>
          </p:cNvSpPr>
          <p:nvPr/>
        </p:nvSpPr>
        <p:spPr bwMode="auto">
          <a:xfrm>
            <a:off x="4000500" y="2024063"/>
            <a:ext cx="285750" cy="646112"/>
          </a:xfrm>
          <a:prstGeom prst="rect">
            <a:avLst/>
          </a:prstGeom>
          <a:solidFill>
            <a:srgbClr val="00FFFF"/>
          </a:solidFill>
          <a:ln w="3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167" name="Line 207"/>
          <p:cNvSpPr>
            <a:spLocks noChangeShapeType="1"/>
          </p:cNvSpPr>
          <p:nvPr/>
        </p:nvSpPr>
        <p:spPr bwMode="auto">
          <a:xfrm flipV="1">
            <a:off x="4714875" y="2389188"/>
            <a:ext cx="1588" cy="549275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68" name="Line 208"/>
          <p:cNvSpPr>
            <a:spLocks noChangeShapeType="1"/>
          </p:cNvSpPr>
          <p:nvPr/>
        </p:nvSpPr>
        <p:spPr bwMode="auto">
          <a:xfrm>
            <a:off x="4613275" y="2936875"/>
            <a:ext cx="101600" cy="1588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69" name="Line 209"/>
          <p:cNvSpPr>
            <a:spLocks noChangeShapeType="1"/>
          </p:cNvSpPr>
          <p:nvPr/>
        </p:nvSpPr>
        <p:spPr bwMode="auto">
          <a:xfrm>
            <a:off x="4613275" y="2389188"/>
            <a:ext cx="101600" cy="1587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0" name="Line 210"/>
          <p:cNvSpPr>
            <a:spLocks noChangeShapeType="1"/>
          </p:cNvSpPr>
          <p:nvPr/>
        </p:nvSpPr>
        <p:spPr bwMode="auto">
          <a:xfrm flipH="1">
            <a:off x="4714875" y="2936875"/>
            <a:ext cx="96838" cy="1588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1" name="Line 211"/>
          <p:cNvSpPr>
            <a:spLocks noChangeShapeType="1"/>
          </p:cNvSpPr>
          <p:nvPr/>
        </p:nvSpPr>
        <p:spPr bwMode="auto">
          <a:xfrm flipH="1">
            <a:off x="4714875" y="2389188"/>
            <a:ext cx="96838" cy="1587"/>
          </a:xfrm>
          <a:prstGeom prst="line">
            <a:avLst/>
          </a:prstGeom>
          <a:noFill/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2" name="Rectangle 212"/>
          <p:cNvSpPr>
            <a:spLocks noChangeArrowheads="1"/>
          </p:cNvSpPr>
          <p:nvPr/>
        </p:nvSpPr>
        <p:spPr bwMode="auto">
          <a:xfrm>
            <a:off x="4567238" y="2522538"/>
            <a:ext cx="290512" cy="282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3" name="Line 213"/>
          <p:cNvSpPr>
            <a:spLocks noChangeShapeType="1"/>
          </p:cNvSpPr>
          <p:nvPr/>
        </p:nvSpPr>
        <p:spPr bwMode="auto">
          <a:xfrm flipV="1">
            <a:off x="5286375" y="2568575"/>
            <a:ext cx="1588" cy="49053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4" name="Line 214"/>
          <p:cNvSpPr>
            <a:spLocks noChangeShapeType="1"/>
          </p:cNvSpPr>
          <p:nvPr/>
        </p:nvSpPr>
        <p:spPr bwMode="auto">
          <a:xfrm>
            <a:off x="5189538" y="3057525"/>
            <a:ext cx="96837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5" name="Line 215"/>
          <p:cNvSpPr>
            <a:spLocks noChangeShapeType="1"/>
          </p:cNvSpPr>
          <p:nvPr/>
        </p:nvSpPr>
        <p:spPr bwMode="auto">
          <a:xfrm>
            <a:off x="5189538" y="2568575"/>
            <a:ext cx="96837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6" name="Line 216"/>
          <p:cNvSpPr>
            <a:spLocks noChangeShapeType="1"/>
          </p:cNvSpPr>
          <p:nvPr/>
        </p:nvSpPr>
        <p:spPr bwMode="auto">
          <a:xfrm flipH="1">
            <a:off x="5286375" y="3057525"/>
            <a:ext cx="101600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7" name="Line 217"/>
          <p:cNvSpPr>
            <a:spLocks noChangeShapeType="1"/>
          </p:cNvSpPr>
          <p:nvPr/>
        </p:nvSpPr>
        <p:spPr bwMode="auto">
          <a:xfrm flipH="1">
            <a:off x="5286375" y="2568575"/>
            <a:ext cx="101600" cy="1588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8" name="Rectangle 218"/>
          <p:cNvSpPr>
            <a:spLocks noChangeArrowheads="1"/>
          </p:cNvSpPr>
          <p:nvPr/>
        </p:nvSpPr>
        <p:spPr bwMode="auto">
          <a:xfrm>
            <a:off x="5143500" y="2687638"/>
            <a:ext cx="285750" cy="249237"/>
          </a:xfrm>
          <a:prstGeom prst="rect">
            <a:avLst/>
          </a:prstGeom>
          <a:solidFill>
            <a:schemeClr val="bg2">
              <a:lumMod val="50000"/>
            </a:schemeClr>
          </a:solidFill>
          <a:ln w="3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79" name="Rectangle 219"/>
          <p:cNvSpPr>
            <a:spLocks noChangeArrowheads="1"/>
          </p:cNvSpPr>
          <p:nvPr/>
        </p:nvSpPr>
        <p:spPr bwMode="auto">
          <a:xfrm>
            <a:off x="4129088" y="233362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180" name="Rectangle 220"/>
          <p:cNvSpPr>
            <a:spLocks noChangeArrowheads="1"/>
          </p:cNvSpPr>
          <p:nvPr/>
        </p:nvSpPr>
        <p:spPr bwMode="auto">
          <a:xfrm>
            <a:off x="4129088" y="233362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181" name="Rectangle 221"/>
          <p:cNvSpPr>
            <a:spLocks noChangeArrowheads="1"/>
          </p:cNvSpPr>
          <p:nvPr/>
        </p:nvSpPr>
        <p:spPr bwMode="auto">
          <a:xfrm>
            <a:off x="4700588" y="2647950"/>
            <a:ext cx="33337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82" name="Rectangle 222"/>
          <p:cNvSpPr>
            <a:spLocks noChangeArrowheads="1"/>
          </p:cNvSpPr>
          <p:nvPr/>
        </p:nvSpPr>
        <p:spPr bwMode="auto">
          <a:xfrm>
            <a:off x="4700588" y="2647950"/>
            <a:ext cx="33337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83" name="Rectangle 223"/>
          <p:cNvSpPr>
            <a:spLocks noChangeArrowheads="1"/>
          </p:cNvSpPr>
          <p:nvPr/>
        </p:nvSpPr>
        <p:spPr bwMode="auto">
          <a:xfrm>
            <a:off x="5272088" y="2798763"/>
            <a:ext cx="33337" cy="3175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184" name="Rectangle 224"/>
          <p:cNvSpPr>
            <a:spLocks noChangeArrowheads="1"/>
          </p:cNvSpPr>
          <p:nvPr/>
        </p:nvSpPr>
        <p:spPr bwMode="auto">
          <a:xfrm>
            <a:off x="5272088" y="2798763"/>
            <a:ext cx="33337" cy="3175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52" name="Line 292"/>
          <p:cNvSpPr>
            <a:spLocks noChangeShapeType="1"/>
          </p:cNvSpPr>
          <p:nvPr/>
        </p:nvSpPr>
        <p:spPr bwMode="auto">
          <a:xfrm flipV="1">
            <a:off x="6286500" y="2033588"/>
            <a:ext cx="1588" cy="1001712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253" name="Line 293"/>
          <p:cNvSpPr>
            <a:spLocks noChangeShapeType="1"/>
          </p:cNvSpPr>
          <p:nvPr/>
        </p:nvSpPr>
        <p:spPr bwMode="auto">
          <a:xfrm>
            <a:off x="6184900" y="3035300"/>
            <a:ext cx="101600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254" name="Line 294"/>
          <p:cNvSpPr>
            <a:spLocks noChangeShapeType="1"/>
          </p:cNvSpPr>
          <p:nvPr/>
        </p:nvSpPr>
        <p:spPr bwMode="auto">
          <a:xfrm>
            <a:off x="6184900" y="2033588"/>
            <a:ext cx="101600" cy="1587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255" name="Line 295"/>
          <p:cNvSpPr>
            <a:spLocks noChangeShapeType="1"/>
          </p:cNvSpPr>
          <p:nvPr/>
        </p:nvSpPr>
        <p:spPr bwMode="auto">
          <a:xfrm flipH="1">
            <a:off x="6286500" y="3035300"/>
            <a:ext cx="96838" cy="1588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256" name="Line 296"/>
          <p:cNvSpPr>
            <a:spLocks noChangeShapeType="1"/>
          </p:cNvSpPr>
          <p:nvPr/>
        </p:nvSpPr>
        <p:spPr bwMode="auto">
          <a:xfrm flipH="1">
            <a:off x="6286500" y="2033588"/>
            <a:ext cx="96838" cy="1587"/>
          </a:xfrm>
          <a:prstGeom prst="line">
            <a:avLst/>
          </a:prstGeom>
          <a:noFill/>
          <a:ln w="3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257" name="Rectangle 297"/>
          <p:cNvSpPr>
            <a:spLocks noChangeArrowheads="1"/>
          </p:cNvSpPr>
          <p:nvPr/>
        </p:nvSpPr>
        <p:spPr bwMode="auto">
          <a:xfrm>
            <a:off x="6143625" y="2278063"/>
            <a:ext cx="285750" cy="512762"/>
          </a:xfrm>
          <a:prstGeom prst="rect">
            <a:avLst/>
          </a:prstGeom>
          <a:solidFill>
            <a:srgbClr val="00FFFF"/>
          </a:solidFill>
          <a:ln w="3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258" name="Line 298"/>
          <p:cNvSpPr>
            <a:spLocks noChangeShapeType="1"/>
          </p:cNvSpPr>
          <p:nvPr/>
        </p:nvSpPr>
        <p:spPr bwMode="auto">
          <a:xfrm flipV="1">
            <a:off x="6858000" y="2420938"/>
            <a:ext cx="1588" cy="650875"/>
          </a:xfrm>
          <a:prstGeom prst="line">
            <a:avLst/>
          </a:prstGeom>
          <a:noFill/>
          <a:ln w="3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59" name="Line 299"/>
          <p:cNvSpPr>
            <a:spLocks noChangeShapeType="1"/>
          </p:cNvSpPr>
          <p:nvPr/>
        </p:nvSpPr>
        <p:spPr bwMode="auto">
          <a:xfrm>
            <a:off x="6756400" y="3071813"/>
            <a:ext cx="101600" cy="1587"/>
          </a:xfrm>
          <a:prstGeom prst="line">
            <a:avLst/>
          </a:prstGeom>
          <a:noFill/>
          <a:ln w="3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0" name="Line 300"/>
          <p:cNvSpPr>
            <a:spLocks noChangeShapeType="1"/>
          </p:cNvSpPr>
          <p:nvPr/>
        </p:nvSpPr>
        <p:spPr bwMode="auto">
          <a:xfrm>
            <a:off x="6756400" y="2420938"/>
            <a:ext cx="101600" cy="1587"/>
          </a:xfrm>
          <a:prstGeom prst="line">
            <a:avLst/>
          </a:prstGeom>
          <a:noFill/>
          <a:ln w="3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1" name="Line 301"/>
          <p:cNvSpPr>
            <a:spLocks noChangeShapeType="1"/>
          </p:cNvSpPr>
          <p:nvPr/>
        </p:nvSpPr>
        <p:spPr bwMode="auto">
          <a:xfrm flipH="1">
            <a:off x="6858000" y="3071813"/>
            <a:ext cx="96838" cy="1587"/>
          </a:xfrm>
          <a:prstGeom prst="line">
            <a:avLst/>
          </a:prstGeom>
          <a:noFill/>
          <a:ln w="3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2" name="Line 302"/>
          <p:cNvSpPr>
            <a:spLocks noChangeShapeType="1"/>
          </p:cNvSpPr>
          <p:nvPr/>
        </p:nvSpPr>
        <p:spPr bwMode="auto">
          <a:xfrm flipH="1">
            <a:off x="6858000" y="2420938"/>
            <a:ext cx="96838" cy="1587"/>
          </a:xfrm>
          <a:prstGeom prst="line">
            <a:avLst/>
          </a:prstGeom>
          <a:noFill/>
          <a:ln w="3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3" name="Rectangle 303"/>
          <p:cNvSpPr>
            <a:spLocks noChangeArrowheads="1"/>
          </p:cNvSpPr>
          <p:nvPr/>
        </p:nvSpPr>
        <p:spPr bwMode="auto">
          <a:xfrm>
            <a:off x="6710363" y="2582863"/>
            <a:ext cx="290512" cy="327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4" name="Line 304"/>
          <p:cNvSpPr>
            <a:spLocks noChangeShapeType="1"/>
          </p:cNvSpPr>
          <p:nvPr/>
        </p:nvSpPr>
        <p:spPr bwMode="auto">
          <a:xfrm flipV="1">
            <a:off x="7429500" y="2582863"/>
            <a:ext cx="1588" cy="803275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5" name="Line 305"/>
          <p:cNvSpPr>
            <a:spLocks noChangeShapeType="1"/>
          </p:cNvSpPr>
          <p:nvPr/>
        </p:nvSpPr>
        <p:spPr bwMode="auto">
          <a:xfrm>
            <a:off x="7332663" y="3386138"/>
            <a:ext cx="96837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6" name="Line 306"/>
          <p:cNvSpPr>
            <a:spLocks noChangeShapeType="1"/>
          </p:cNvSpPr>
          <p:nvPr/>
        </p:nvSpPr>
        <p:spPr bwMode="auto">
          <a:xfrm>
            <a:off x="7332663" y="2582863"/>
            <a:ext cx="96837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7" name="Line 307"/>
          <p:cNvSpPr>
            <a:spLocks noChangeShapeType="1"/>
          </p:cNvSpPr>
          <p:nvPr/>
        </p:nvSpPr>
        <p:spPr bwMode="auto">
          <a:xfrm flipH="1">
            <a:off x="7429500" y="3386138"/>
            <a:ext cx="101600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8" name="Line 308"/>
          <p:cNvSpPr>
            <a:spLocks noChangeShapeType="1"/>
          </p:cNvSpPr>
          <p:nvPr/>
        </p:nvSpPr>
        <p:spPr bwMode="auto">
          <a:xfrm flipH="1">
            <a:off x="7429500" y="2582863"/>
            <a:ext cx="101600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69" name="Rectangle 309"/>
          <p:cNvSpPr>
            <a:spLocks noChangeArrowheads="1"/>
          </p:cNvSpPr>
          <p:nvPr/>
        </p:nvSpPr>
        <p:spPr bwMode="auto">
          <a:xfrm>
            <a:off x="7286625" y="2781300"/>
            <a:ext cx="285750" cy="411163"/>
          </a:xfrm>
          <a:prstGeom prst="rect">
            <a:avLst/>
          </a:prstGeom>
          <a:solidFill>
            <a:schemeClr val="bg2">
              <a:lumMod val="50000"/>
            </a:schemeClr>
          </a:solidFill>
          <a:ln w="3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70" name="Rectangle 310"/>
          <p:cNvSpPr>
            <a:spLocks noChangeArrowheads="1"/>
          </p:cNvSpPr>
          <p:nvPr/>
        </p:nvSpPr>
        <p:spPr bwMode="auto">
          <a:xfrm>
            <a:off x="6272213" y="251777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271" name="Rectangle 311"/>
          <p:cNvSpPr>
            <a:spLocks noChangeArrowheads="1"/>
          </p:cNvSpPr>
          <p:nvPr/>
        </p:nvSpPr>
        <p:spPr bwMode="auto">
          <a:xfrm>
            <a:off x="6272213" y="2517775"/>
            <a:ext cx="33337" cy="31750"/>
          </a:xfrm>
          <a:prstGeom prst="rect">
            <a:avLst/>
          </a:prstGeom>
          <a:solidFill>
            <a:srgbClr val="00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1272" name="Rectangle 312"/>
          <p:cNvSpPr>
            <a:spLocks noChangeArrowheads="1"/>
          </p:cNvSpPr>
          <p:nvPr/>
        </p:nvSpPr>
        <p:spPr bwMode="auto">
          <a:xfrm>
            <a:off x="6843713" y="2735263"/>
            <a:ext cx="33337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73" name="Rectangle 313"/>
          <p:cNvSpPr>
            <a:spLocks noChangeArrowheads="1"/>
          </p:cNvSpPr>
          <p:nvPr/>
        </p:nvSpPr>
        <p:spPr bwMode="auto">
          <a:xfrm>
            <a:off x="6843713" y="2735263"/>
            <a:ext cx="33337" cy="3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74" name="Rectangle 314"/>
          <p:cNvSpPr>
            <a:spLocks noChangeArrowheads="1"/>
          </p:cNvSpPr>
          <p:nvPr/>
        </p:nvSpPr>
        <p:spPr bwMode="auto">
          <a:xfrm>
            <a:off x="7415213" y="2970213"/>
            <a:ext cx="33337" cy="3175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41275" name="Rectangle 315"/>
          <p:cNvSpPr>
            <a:spLocks noChangeArrowheads="1"/>
          </p:cNvSpPr>
          <p:nvPr/>
        </p:nvSpPr>
        <p:spPr bwMode="auto">
          <a:xfrm>
            <a:off x="7415213" y="2970213"/>
            <a:ext cx="33337" cy="3175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pic>
        <p:nvPicPr>
          <p:cNvPr id="394" name="Picture 112" descr="MPARMPO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143000"/>
            <a:ext cx="15716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 Box 1001"/>
          <p:cNvSpPr txBox="1">
            <a:spLocks noChangeArrowheads="1"/>
          </p:cNvSpPr>
          <p:nvPr/>
        </p:nvSpPr>
        <p:spPr bwMode="auto">
          <a:xfrm>
            <a:off x="7143750" y="5243513"/>
            <a:ext cx="1928813" cy="4000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>
                <a:latin typeface="Century Gothic" panose="020B0502020202020204" pitchFamily="34" charset="0"/>
                <a:cs typeface="Tahoma" panose="020B0604030504040204" pitchFamily="34" charset="0"/>
              </a:rPr>
              <a:t>σακούλιασμα</a:t>
            </a:r>
            <a:endParaRPr lang="en-US" altLang="el-GR" sz="2000" b="1"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Text Box 1001"/>
          <p:cNvSpPr txBox="1">
            <a:spLocks noChangeArrowheads="1"/>
          </p:cNvSpPr>
          <p:nvPr/>
        </p:nvSpPr>
        <p:spPr bwMode="auto">
          <a:xfrm>
            <a:off x="1357313" y="5286375"/>
            <a:ext cx="2571750" cy="400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latin typeface="Century Gothic" pitchFamily="34" charset="0"/>
                <a:cs typeface="Tahoma" pitchFamily="34" charset="0"/>
              </a:rPr>
              <a:t>στο μέγιστο ύψος</a:t>
            </a:r>
            <a:endParaRPr lang="en-US" sz="2000" b="1" dirty="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98" name="Text Box 1001"/>
          <p:cNvSpPr txBox="1">
            <a:spLocks noChangeArrowheads="1"/>
          </p:cNvSpPr>
          <p:nvPr/>
        </p:nvSpPr>
        <p:spPr bwMode="auto">
          <a:xfrm>
            <a:off x="4572000" y="5149850"/>
            <a:ext cx="1857375" cy="7080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b="1" dirty="0">
                <a:latin typeface="Century Gothic" pitchFamily="34" charset="0"/>
                <a:cs typeface="Tahoma" pitchFamily="34" charset="0"/>
              </a:rPr>
              <a:t>από το επικάλυμμα</a:t>
            </a:r>
            <a:endParaRPr lang="en-US" sz="2000" b="1" dirty="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399" name="Rectangle 407"/>
          <p:cNvSpPr>
            <a:spLocks noChangeArrowheads="1"/>
          </p:cNvSpPr>
          <p:nvPr/>
        </p:nvSpPr>
        <p:spPr bwMode="auto">
          <a:xfrm>
            <a:off x="1857375" y="1500188"/>
            <a:ext cx="1785938" cy="2143125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00"/>
              </a:solidFill>
            </a:endParaRPr>
          </a:p>
        </p:txBody>
      </p:sp>
      <p:sp>
        <p:nvSpPr>
          <p:cNvPr id="400" name="Rectangle 407"/>
          <p:cNvSpPr>
            <a:spLocks noChangeArrowheads="1"/>
          </p:cNvSpPr>
          <p:nvPr/>
        </p:nvSpPr>
        <p:spPr bwMode="auto">
          <a:xfrm>
            <a:off x="3857625" y="1500188"/>
            <a:ext cx="1857375" cy="2143125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00"/>
              </a:solidFill>
            </a:endParaRPr>
          </a:p>
        </p:txBody>
      </p:sp>
      <p:sp>
        <p:nvSpPr>
          <p:cNvPr id="401" name="Rectangle 407"/>
          <p:cNvSpPr>
            <a:spLocks noChangeArrowheads="1"/>
          </p:cNvSpPr>
          <p:nvPr/>
        </p:nvSpPr>
        <p:spPr bwMode="auto">
          <a:xfrm>
            <a:off x="5929313" y="1500188"/>
            <a:ext cx="1857375" cy="21431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>
              <a:solidFill>
                <a:srgbClr val="FFFF00"/>
              </a:solidFill>
            </a:endParaRPr>
          </a:p>
        </p:txBody>
      </p:sp>
      <p:grpSp>
        <p:nvGrpSpPr>
          <p:cNvPr id="2" name="113 - Ομάδα"/>
          <p:cNvGrpSpPr>
            <a:grpSpLocks/>
          </p:cNvGrpSpPr>
          <p:nvPr/>
        </p:nvGrpSpPr>
        <p:grpSpPr bwMode="auto">
          <a:xfrm>
            <a:off x="4000500" y="5072063"/>
            <a:ext cx="428625" cy="776287"/>
            <a:chOff x="3428992" y="3929066"/>
            <a:chExt cx="428628" cy="776294"/>
          </a:xfrm>
        </p:grpSpPr>
        <p:cxnSp>
          <p:nvCxnSpPr>
            <p:cNvPr id="111" name="110 - Ευθεία γραμμή σύνδεσης"/>
            <p:cNvCxnSpPr/>
            <p:nvPr/>
          </p:nvCxnSpPr>
          <p:spPr>
            <a:xfrm rot="5400000">
              <a:off x="3428992" y="3929066"/>
              <a:ext cx="428629" cy="42862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- Ευθεία γραμμή σύνδεσης"/>
            <p:cNvCxnSpPr/>
            <p:nvPr/>
          </p:nvCxnSpPr>
          <p:spPr>
            <a:xfrm rot="10800000">
              <a:off x="3428992" y="4357695"/>
              <a:ext cx="419103" cy="34766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114 - Ομάδα"/>
          <p:cNvGrpSpPr>
            <a:grpSpLocks/>
          </p:cNvGrpSpPr>
          <p:nvPr/>
        </p:nvGrpSpPr>
        <p:grpSpPr bwMode="auto">
          <a:xfrm>
            <a:off x="6572250" y="5072063"/>
            <a:ext cx="428625" cy="776287"/>
            <a:chOff x="3428992" y="3929066"/>
            <a:chExt cx="428628" cy="776294"/>
          </a:xfrm>
        </p:grpSpPr>
        <p:cxnSp>
          <p:nvCxnSpPr>
            <p:cNvPr id="116" name="115 - Ευθεία γραμμή σύνδεσης"/>
            <p:cNvCxnSpPr/>
            <p:nvPr/>
          </p:nvCxnSpPr>
          <p:spPr>
            <a:xfrm rot="5400000">
              <a:off x="3428992" y="3929066"/>
              <a:ext cx="428629" cy="42862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- Ευθεία γραμμή σύνδεσης"/>
            <p:cNvCxnSpPr/>
            <p:nvPr/>
          </p:nvCxnSpPr>
          <p:spPr>
            <a:xfrm rot="10800000">
              <a:off x="3428992" y="4357695"/>
              <a:ext cx="419103" cy="34766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1020" descr="45923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43363"/>
            <a:ext cx="10937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019" descr="youngjo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86188"/>
            <a:ext cx="71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Line 33"/>
          <p:cNvSpPr>
            <a:spLocks noChangeShapeType="1"/>
          </p:cNvSpPr>
          <p:nvPr/>
        </p:nvSpPr>
        <p:spPr bwMode="auto">
          <a:xfrm>
            <a:off x="3860800" y="4429125"/>
            <a:ext cx="3448050" cy="460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4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4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4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4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4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4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4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4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4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4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4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4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4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4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4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4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4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4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4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4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4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4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4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4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4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4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4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4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4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4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4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4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500"/>
                                        <p:tgtEl>
                                          <p:spTgt spid="4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4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4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500"/>
                                        <p:tgtEl>
                                          <p:spTgt spid="4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4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4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" grpId="0"/>
      <p:bldP spid="33" grpId="0"/>
      <p:bldP spid="27" grpId="0"/>
      <p:bldP spid="41070" grpId="0" animBg="1"/>
      <p:bldP spid="41071" grpId="0" animBg="1"/>
      <p:bldP spid="41072" grpId="0" animBg="1"/>
      <p:bldP spid="41073" grpId="0" animBg="1"/>
      <p:bldP spid="41074" grpId="0" animBg="1"/>
      <p:bldP spid="41075" grpId="0" animBg="1"/>
      <p:bldP spid="41081" grpId="0" animBg="1"/>
      <p:bldP spid="41087" grpId="0" animBg="1"/>
      <p:bldP spid="41088" grpId="0" animBg="1"/>
      <p:bldP spid="41089" grpId="0" animBg="1"/>
      <p:bldP spid="41090" grpId="0" animBg="1"/>
      <p:bldP spid="41091" grpId="0" animBg="1"/>
      <p:bldP spid="41092" grpId="0" animBg="1"/>
      <p:bldP spid="41093" grpId="0" animBg="1"/>
      <p:bldP spid="41095" grpId="0" animBg="1"/>
      <p:bldP spid="41095" grpId="1" animBg="1"/>
      <p:bldP spid="41106" grpId="0" animBg="1"/>
      <p:bldP spid="41106" grpId="1" animBg="1"/>
      <p:bldP spid="41113" grpId="0" animBg="1"/>
      <p:bldP spid="41113" grpId="1" animBg="1"/>
      <p:bldP spid="41114" grpId="0" animBg="1"/>
      <p:bldP spid="41114" grpId="1" animBg="1"/>
      <p:bldP spid="41115" grpId="0" animBg="1"/>
      <p:bldP spid="41115" grpId="1" animBg="1"/>
      <p:bldP spid="41116" grpId="0" animBg="1"/>
      <p:bldP spid="41116" grpId="1" animBg="1"/>
      <p:bldP spid="41117" grpId="0" animBg="1"/>
      <p:bldP spid="41117" grpId="1" animBg="1"/>
      <p:bldP spid="41118" grpId="0" animBg="1"/>
      <p:bldP spid="41118" grpId="1" animBg="1"/>
      <p:bldP spid="41119" grpId="0" animBg="1"/>
      <p:bldP spid="41119" grpId="1" animBg="1"/>
      <p:bldP spid="41120" grpId="0" animBg="1"/>
      <p:bldP spid="41120" grpId="1" animBg="1"/>
      <p:bldP spid="41121" grpId="0" animBg="1"/>
      <p:bldP spid="41121" grpId="1" animBg="1"/>
      <p:bldP spid="41122" grpId="0" animBg="1"/>
      <p:bldP spid="41122" grpId="1" animBg="1"/>
      <p:bldP spid="41123" grpId="0" animBg="1"/>
      <p:bldP spid="41123" grpId="1" animBg="1"/>
      <p:bldP spid="41124" grpId="0"/>
      <p:bldP spid="41125" grpId="0"/>
      <p:bldP spid="41126" grpId="0"/>
      <p:bldP spid="41127" grpId="0"/>
      <p:bldP spid="41128" grpId="0"/>
      <p:bldP spid="41129" grpId="0"/>
      <p:bldP spid="41130" grpId="0"/>
      <p:bldP spid="41131" grpId="0"/>
      <p:bldP spid="41132" grpId="0"/>
      <p:bldP spid="41133" grpId="0"/>
      <p:bldP spid="41161" grpId="0" animBg="1"/>
      <p:bldP spid="41162" grpId="0" animBg="1"/>
      <p:bldP spid="41163" grpId="0" animBg="1"/>
      <p:bldP spid="41164" grpId="0" animBg="1"/>
      <p:bldP spid="41165" grpId="0" animBg="1"/>
      <p:bldP spid="41166" grpId="0" animBg="1"/>
      <p:bldP spid="41172" grpId="0" animBg="1"/>
      <p:bldP spid="41178" grpId="0" animBg="1"/>
      <p:bldP spid="41179" grpId="0" animBg="1"/>
      <p:bldP spid="41180" grpId="0" animBg="1"/>
      <p:bldP spid="41181" grpId="0" animBg="1"/>
      <p:bldP spid="41182" grpId="0" animBg="1"/>
      <p:bldP spid="41183" grpId="0" animBg="1"/>
      <p:bldP spid="41184" grpId="0" animBg="1"/>
      <p:bldP spid="41252" grpId="0" animBg="1"/>
      <p:bldP spid="41253" grpId="0" animBg="1"/>
      <p:bldP spid="41254" grpId="0" animBg="1"/>
      <p:bldP spid="41255" grpId="0" animBg="1"/>
      <p:bldP spid="41256" grpId="0" animBg="1"/>
      <p:bldP spid="41257" grpId="0" animBg="1"/>
      <p:bldP spid="41263" grpId="0" animBg="1"/>
      <p:bldP spid="41269" grpId="0" animBg="1"/>
      <p:bldP spid="41270" grpId="0" animBg="1"/>
      <p:bldP spid="41271" grpId="0" animBg="1"/>
      <p:bldP spid="41272" grpId="0" animBg="1"/>
      <p:bldP spid="41273" grpId="0" animBg="1"/>
      <p:bldP spid="41274" grpId="0" animBg="1"/>
      <p:bldP spid="4127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1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1040</Words>
  <Application>Microsoft Office PowerPoint</Application>
  <PresentationFormat>On-screen Show (4:3)</PresentationFormat>
  <Paragraphs>188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Tahoma</vt:lpstr>
      <vt:lpstr>Gill Sans</vt:lpstr>
      <vt:lpstr>Θέμα του Office</vt:lpstr>
      <vt:lpstr>1_Θέμα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irene</dc:creator>
  <cp:lastModifiedBy>Mitsos</cp:lastModifiedBy>
  <cp:revision>428</cp:revision>
  <dcterms:created xsi:type="dcterms:W3CDTF">2008-01-12T16:46:37Z</dcterms:created>
  <dcterms:modified xsi:type="dcterms:W3CDTF">2021-11-23T18:00:37Z</dcterms:modified>
</cp:coreProperties>
</file>