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01" r:id="rId2"/>
    <p:sldId id="303" r:id="rId3"/>
    <p:sldId id="302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2" r:id="rId28"/>
    <p:sldId id="331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280" r:id="rId40"/>
    <p:sldId id="304" r:id="rId41"/>
    <p:sldId id="295" r:id="rId42"/>
    <p:sldId id="299" r:id="rId43"/>
    <p:sldId id="305" r:id="rId44"/>
    <p:sldId id="306" r:id="rId45"/>
    <p:sldId id="307" r:id="rId46"/>
    <p:sldId id="293" r:id="rId4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303"/>
            <p14:sldId id="302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2"/>
            <p14:sldId id="331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280"/>
            <p14:sldId id="304"/>
            <p14:sldId id="295"/>
            <p14:sldId id="299"/>
            <p14:sldId id="305"/>
            <p14:sldId id="306"/>
            <p14:sldId id="307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5" autoAdjust="0"/>
    <p:restoredTop sz="86391" autoAdjust="0"/>
  </p:normalViewPr>
  <p:slideViewPr>
    <p:cSldViewPr>
      <p:cViewPr varScale="1">
        <p:scale>
          <a:sx n="63" d="100"/>
          <a:sy n="63" d="100"/>
        </p:scale>
        <p:origin x="77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0.wmf"/><Relationship Id="rId4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62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8353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2752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9818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8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4780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6572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4237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0923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239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769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247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860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1332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699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908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633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75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0047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9259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69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158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972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8746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565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6469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08758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6855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12002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5885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9923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21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13105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8396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1323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6715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3036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832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5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61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792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97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png"/><Relationship Id="rId11" Type="http://schemas.openxmlformats.org/officeDocument/2006/relationships/image" Target="../media/image22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.png"/><Relationship Id="rId10" Type="http://schemas.openxmlformats.org/officeDocument/2006/relationships/image" Target="../media/image27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11" Type="http://schemas.openxmlformats.org/officeDocument/2006/relationships/image" Target="../media/image43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2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7.png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8.png"/><Relationship Id="rId4" Type="http://schemas.openxmlformats.org/officeDocument/2006/relationships/image" Target="../media/image4.png"/><Relationship Id="rId9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8.wmf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0.wmf"/><Relationship Id="rId5" Type="http://schemas.openxmlformats.org/officeDocument/2006/relationships/image" Target="../media/image54.pn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4.png"/><Relationship Id="rId9" Type="http://schemas.openxmlformats.org/officeDocument/2006/relationships/image" Target="../media/image3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3.wmf"/><Relationship Id="rId5" Type="http://schemas.openxmlformats.org/officeDocument/2006/relationships/image" Target="../media/image60.pn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4.png"/><Relationship Id="rId9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64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6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EE662/index.php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Εισαγωγή στη Ρομποτική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9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Έλεγχος Δύναμης - Ροπής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Τζες Αντώνιος</a:t>
            </a:r>
          </a:p>
          <a:p>
            <a:r>
              <a:rPr lang="el-GR" sz="2800" dirty="0" smtClean="0"/>
              <a:t>Πολυτεχνική Σχολή</a:t>
            </a:r>
          </a:p>
          <a:p>
            <a:r>
              <a:rPr lang="el-GR" sz="2800" dirty="0" smtClean="0"/>
              <a:t>Τμήμα Ηλεκτρολόγων Μηχανικών και Τεχνολογίας Υπολογιστών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Φυσικοί και τεχνητοί </a:t>
            </a:r>
            <a:br>
              <a:rPr lang="el-GR" dirty="0"/>
            </a:br>
            <a:r>
              <a:rPr lang="el-GR" dirty="0"/>
              <a:t>περιορισμοί </a:t>
            </a:r>
            <a:r>
              <a:rPr lang="el-GR" dirty="0" smtClean="0"/>
              <a:t>(4/6</a:t>
            </a:r>
            <a:r>
              <a:rPr lang="el-GR" dirty="0"/>
              <a:t>)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0" y="2078061"/>
            <a:ext cx="3589331" cy="2770872"/>
          </a:xfrm>
          <a:prstGeom prst="rect">
            <a:avLst/>
          </a:prstGeom>
        </p:spPr>
      </p:pic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234817"/>
              </p:ext>
            </p:extLst>
          </p:nvPr>
        </p:nvGraphicFramePr>
        <p:xfrm>
          <a:off x="4892849" y="3084248"/>
          <a:ext cx="3798887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" name="Document" r:id="rId7" imgW="3855201" imgH="1805499" progId="Word.Document.8">
                  <p:embed/>
                </p:oleObj>
              </mc:Choice>
              <mc:Fallback>
                <p:oleObj name="Document" r:id="rId7" imgW="3855201" imgH="18054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849" y="3084248"/>
                        <a:ext cx="3798887" cy="178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54315" y="4870185"/>
            <a:ext cx="5835370" cy="8333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3: Πρόβλημα περιστροφής μοχλού με το σύστημα συντεταγμένων στον άξονα περιστροφής.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792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Φυσικοί και τεχνητοί </a:t>
            </a:r>
            <a:br>
              <a:rPr lang="el-GR" dirty="0"/>
            </a:br>
            <a:r>
              <a:rPr lang="el-GR" dirty="0"/>
              <a:t>περιορισμοί </a:t>
            </a:r>
            <a:r>
              <a:rPr lang="el-GR" dirty="0" smtClean="0"/>
              <a:t>(5/6</a:t>
            </a:r>
            <a:r>
              <a:rPr lang="el-GR" dirty="0"/>
              <a:t>)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46" y="2078061"/>
            <a:ext cx="1994418" cy="2770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4315" y="4984325"/>
            <a:ext cx="5835370" cy="8333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4: Πρόβλημα περιστροφής βίδας.</a:t>
            </a:r>
            <a:endParaRPr lang="en-US" sz="20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896923"/>
              </p:ext>
            </p:extLst>
          </p:nvPr>
        </p:nvGraphicFramePr>
        <p:xfrm>
          <a:off x="4498298" y="2643896"/>
          <a:ext cx="4032250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1" name="Document" r:id="rId6" imgW="3343241" imgH="1818847" progId="Word.Document.8">
                  <p:embed/>
                </p:oleObj>
              </mc:Choice>
              <mc:Fallback>
                <p:oleObj name="Document" r:id="rId6" imgW="3343241" imgH="181884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298" y="2643896"/>
                        <a:ext cx="4032250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5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Φυσικοί και τεχνητοί </a:t>
            </a:r>
            <a:br>
              <a:rPr lang="el-GR" dirty="0"/>
            </a:br>
            <a:r>
              <a:rPr lang="el-GR" dirty="0"/>
              <a:t>περιορισμοί </a:t>
            </a:r>
            <a:r>
              <a:rPr lang="el-GR" dirty="0" smtClean="0"/>
              <a:t>(6/6</a:t>
            </a:r>
            <a:r>
              <a:rPr lang="el-GR" dirty="0"/>
              <a:t>)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5572"/>
            <a:ext cx="4023709" cy="29446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4315" y="4984325"/>
            <a:ext cx="5835370" cy="8333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5: Πρόβλημα εισαγωγής κυλινδρικού στερεού σε τρύπα.</a:t>
            </a:r>
            <a:endParaRPr lang="en-US" sz="20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328260"/>
              </p:ext>
            </p:extLst>
          </p:nvPr>
        </p:nvGraphicFramePr>
        <p:xfrm>
          <a:off x="5051425" y="2407775"/>
          <a:ext cx="3635375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4" name="Document" r:id="rId7" imgW="3313743" imgH="1805499" progId="Word.Document.8">
                  <p:embed/>
                </p:oleObj>
              </mc:Choice>
              <mc:Fallback>
                <p:oleObj name="Document" r:id="rId7" imgW="3313743" imgH="18054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2407775"/>
                        <a:ext cx="3635375" cy="198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8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Ακαμπτότητα και ανεκτικότητα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Λόγω της μη ελαστικότητας του ρομπότ οι εφαρμογές δύναμης είναι δύσκολο να υλοποιηθούν</a:t>
            </a:r>
          </a:p>
          <a:p>
            <a:r>
              <a:rPr lang="el-GR" sz="2400" dirty="0" smtClean="0"/>
              <a:t>Μπορούμε να χρησιμοποιήσουμε στο άκρο του ρομπότ σύστημα με ελατήρια και αποσβεστήρες ώστε να ξεπεράσουμε το πρόβλημα της μη ελαστικότητας</a:t>
            </a:r>
          </a:p>
          <a:p>
            <a:r>
              <a:rPr lang="el-GR" sz="2400" dirty="0" smtClean="0"/>
              <a:t>Έτσι όμως περιορίζεται η γενικευμένη χρήση του ρομπότ σε πολύ συγκεκριμένες εργασίες, πρόβλημα το οποίο μπορεί να ξεπεραστεί μόνο με ενεργό έλεγχο του συστήματος ελατηρίων και αποσβεστήρων του άκρου</a:t>
            </a:r>
            <a:endParaRPr lang="en-US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Έλεγχος ακαμπτότητας ενός βαθμού ελευθερίας (1/3)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Θεωρούμε ότι το ρομπότ είναι σε επαφή με το περιβάλλον η θέση του οποίου είναι στο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Αν η θέση του ρομπότ είναι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τότε η δύναμη που ασκείται στο περιβάλλον δίνεται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l-GR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2400" dirty="0" smtClean="0"/>
                  <a:t> 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η ακαμπτότητα του περιβάλλοντος</a:t>
                </a:r>
              </a:p>
              <a:p>
                <a:r>
                  <a:rPr lang="el-GR" sz="2400" dirty="0" smtClean="0"/>
                  <a:t>Το ολικό σύστημα περογράφεται από την εξίσωση</a:t>
                </a:r>
                <a:endParaRPr lang="en-US" sz="2400" dirty="0" smtClean="0"/>
              </a:p>
              <a:p>
                <a:endParaRPr lang="el-GR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 smtClean="0"/>
              </a:p>
              <a:p>
                <a:pPr marL="400050" lvl="1" indent="0">
                  <a:buNone/>
                </a:pPr>
                <a:r>
                  <a:rPr lang="el-GR" sz="2400" dirty="0"/>
                  <a:t>ό</a:t>
                </a:r>
                <a:r>
                  <a:rPr lang="el-GR" sz="2400" dirty="0" smtClean="0"/>
                  <a:t>που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η δύναμη εισόδου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07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Έλεγχος ακαμπτότητας ενός βαθμού </a:t>
            </a:r>
            <a:r>
              <a:rPr lang="el-GR" dirty="0"/>
              <a:t>ελευθερίας </a:t>
            </a:r>
            <a:r>
              <a:rPr lang="el-GR" dirty="0" smtClean="0"/>
              <a:t>(2/3)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Με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να είναι η επιθυμητή θέση του άκρου του ρομπότ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2400" dirty="0" smtClean="0"/>
                  <a:t> ο ακόλουθος </a:t>
                </a:r>
                <a:r>
                  <a:rPr lang="en-US" sz="2400" dirty="0" smtClean="0"/>
                  <a:t>PD </a:t>
                </a:r>
                <a:r>
                  <a:rPr lang="el-GR" sz="2400" dirty="0" smtClean="0"/>
                  <a:t>έλεγχος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  <a:blipFill rotWithShape="0">
                <a:blip r:embed="rId4"/>
                <a:stretch>
                  <a:fillRect l="-963" t="-5634" r="-1556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825660"/>
              </p:ext>
            </p:extLst>
          </p:nvPr>
        </p:nvGraphicFramePr>
        <p:xfrm>
          <a:off x="3315245" y="2560044"/>
          <a:ext cx="251351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5" name="Equation" r:id="rId6" imgW="1256755" imgH="253890" progId="Equation.DSMT4">
                  <p:embed/>
                </p:oleObj>
              </mc:Choice>
              <mc:Fallback>
                <p:oleObj name="Equation" r:id="rId6" imgW="1256755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245" y="2560044"/>
                        <a:ext cx="2513510" cy="507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150578"/>
            <a:ext cx="8229600" cy="135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δίνει ένα ευσταθές σύστημα, </a:t>
            </a:r>
            <a:r>
              <a:rPr lang="el-GR" sz="2400" dirty="0" smtClean="0"/>
              <a:t>με </a:t>
            </a:r>
            <a:r>
              <a:rPr lang="el-GR" sz="2400" dirty="0"/>
              <a:t>τα κέρδη </a:t>
            </a:r>
            <a:r>
              <a:rPr lang="el-GR" sz="2400" dirty="0" smtClean="0"/>
              <a:t>να είναι </a:t>
            </a:r>
            <a:r>
              <a:rPr lang="el-GR" sz="2400" dirty="0"/>
              <a:t>θετικά και </a:t>
            </a:r>
            <a:r>
              <a:rPr lang="el-GR" sz="2400" dirty="0" smtClean="0"/>
              <a:t>τη </a:t>
            </a:r>
            <a:r>
              <a:rPr lang="el-GR" sz="2400" dirty="0"/>
              <a:t>δύναμη σταθερής κατάστασης που ασκείται στο περιβάλλον </a:t>
            </a:r>
            <a:r>
              <a:rPr lang="el-GR" sz="2400" dirty="0" smtClean="0"/>
              <a:t>να είναι 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441864"/>
              </p:ext>
            </p:extLst>
          </p:nvPr>
        </p:nvGraphicFramePr>
        <p:xfrm>
          <a:off x="3270856" y="4509120"/>
          <a:ext cx="2616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6" name="Equation" r:id="rId8" imgW="1308100" imgH="469900" progId="Equation.DSMT4">
                  <p:embed/>
                </p:oleObj>
              </mc:Choice>
              <mc:Fallback>
                <p:oleObj name="Equation" r:id="rId8" imgW="13081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856" y="4509120"/>
                        <a:ext cx="26162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4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6229350" algn="l"/>
              </a:tabLst>
            </a:pPr>
            <a:r>
              <a:rPr lang="el-GR" dirty="0" smtClean="0"/>
              <a:t>Έλεγχος ακαμπτότητας ενός βαθμού </a:t>
            </a:r>
            <a:r>
              <a:rPr lang="el-GR" dirty="0"/>
              <a:t>ελευθερίας </a:t>
            </a:r>
            <a:r>
              <a:rPr lang="el-GR" dirty="0" smtClean="0"/>
              <a:t>(3/3)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864096"/>
          </a:xfrm>
        </p:spPr>
        <p:txBody>
          <a:bodyPr>
            <a:normAutofit/>
          </a:bodyPr>
          <a:lstStyle/>
          <a:p>
            <a:r>
              <a:rPr lang="el-GR" sz="2400" dirty="0"/>
              <a:t>Αν η ακαμπτότητα του περιβάλλοντος είναι </a:t>
            </a:r>
            <a:r>
              <a:rPr lang="el-GR" sz="2400" dirty="0" smtClean="0"/>
              <a:t>μεγάλη</a:t>
            </a:r>
            <a:r>
              <a:rPr lang="en-US" sz="2400" dirty="0" smtClean="0"/>
              <a:t> </a:t>
            </a:r>
            <a:r>
              <a:rPr lang="el-GR" sz="2400" dirty="0" smtClean="0"/>
              <a:t>τότε μπορούμε </a:t>
            </a:r>
            <a:r>
              <a:rPr lang="el-GR" sz="2400" dirty="0"/>
              <a:t>να προσεγγίσουμε την προηγούμενη σχέση ως</a:t>
            </a:r>
            <a:endParaRPr lang="en-US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866515"/>
              </p:ext>
            </p:extLst>
          </p:nvPr>
        </p:nvGraphicFramePr>
        <p:xfrm>
          <a:off x="3543746" y="2496214"/>
          <a:ext cx="2056508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4" name="Equation" r:id="rId5" imgW="1028254" imgH="253890" progId="Equation.DSMT4">
                  <p:embed/>
                </p:oleObj>
              </mc:Choice>
              <mc:Fallback>
                <p:oleObj name="Equation" r:id="rId5" imgW="1028254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746" y="2496214"/>
                        <a:ext cx="2056508" cy="507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57200" y="3079319"/>
                <a:ext cx="8229600" cy="28425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Για να ασκήσουμε λοιπόν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σε </a:t>
                </a:r>
                <a:r>
                  <a:rPr lang="el-GR" sz="2400" dirty="0"/>
                  <a:t>ένα </a:t>
                </a:r>
                <a:r>
                  <a:rPr lang="el-GR" sz="2400" dirty="0" smtClean="0"/>
                  <a:t>σώμα </a:t>
                </a:r>
                <a:r>
                  <a:rPr lang="el-GR" sz="2400" dirty="0"/>
                  <a:t>μπορούμε να </a:t>
                </a:r>
                <a:r>
                  <a:rPr lang="el-GR" sz="2400" dirty="0" smtClean="0"/>
                  <a:t>σχεδιάσουμε έναν </a:t>
                </a:r>
                <a:r>
                  <a:rPr lang="el-GR" sz="2400" dirty="0"/>
                  <a:t>έλεγχο </a:t>
                </a:r>
                <a:r>
                  <a:rPr lang="el-GR" sz="2400" dirty="0" smtClean="0"/>
                  <a:t>θέσης </a:t>
                </a:r>
                <a:r>
                  <a:rPr lang="el-GR" sz="2400" dirty="0"/>
                  <a:t>με την απαιτούμενη θέση να βρίσκεται λίγο μέσα στο </a:t>
                </a:r>
                <a:r>
                  <a:rPr lang="el-GR" sz="2400" dirty="0" smtClean="0"/>
                  <a:t>σώμα</a:t>
                </a:r>
              </a:p>
              <a:p>
                <a:r>
                  <a:rPr lang="el-GR" sz="2400" dirty="0" smtClean="0"/>
                  <a:t> </a:t>
                </a:r>
                <a:r>
                  <a:rPr lang="el-GR" sz="2400" dirty="0"/>
                  <a:t>Το ρομπότ στην προσπάθεια μέσω του ελέγχου να φτάσει στο σημείο αυτό, ασκεί την </a:t>
                </a:r>
                <a:r>
                  <a:rPr lang="el-GR" sz="2400" dirty="0" smtClean="0"/>
                  <a:t>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/>
                  <a:t>στο σώμα </a:t>
                </a:r>
                <a:r>
                  <a:rPr lang="el-GR" sz="2400" dirty="0" smtClean="0"/>
                  <a:t>στη σταθερή </a:t>
                </a:r>
                <a:r>
                  <a:rPr lang="el-GR" sz="2400" dirty="0"/>
                  <a:t>κατάσταση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79319"/>
                <a:ext cx="8229600" cy="2842592"/>
              </a:xfrm>
              <a:prstGeom prst="rect">
                <a:avLst/>
              </a:prstGeom>
              <a:blipFill rotWithShape="0">
                <a:blip r:embed="rId7"/>
                <a:stretch>
                  <a:fillRect l="-963" t="-171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8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dirty="0" smtClean="0"/>
                  <a:t>Έλεγχος ακαμπτότητας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βαθμών ελευθερίας (1/5)</a:t>
                </a:r>
                <a:endParaRPr lang="el-G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Καθορίζουμε το κατάλληλο σύστημα συντεταγμένων του άκρου του ρομπότ, ανάλογα με το πρόβλημα</a:t>
                </a:r>
                <a:r>
                  <a:rPr lang="en-US" sz="2400" dirty="0" smtClean="0"/>
                  <a:t>,</a:t>
                </a:r>
                <a:r>
                  <a:rPr lang="el-GR" sz="2400" dirty="0" smtClean="0"/>
                  <a:t> </a:t>
                </a:r>
                <a:r>
                  <a:rPr lang="el-GR" sz="2400" dirty="0"/>
                  <a:t>και καθορίζουμε την ακαμπτότητα για τους επιμέρους </a:t>
                </a:r>
                <a:r>
                  <a:rPr lang="el-GR" sz="2400" dirty="0" smtClean="0"/>
                  <a:t>άξονες</a:t>
                </a:r>
                <a:endParaRPr lang="en-US" sz="2400" dirty="0" smtClean="0"/>
              </a:p>
              <a:p>
                <a:r>
                  <a:rPr lang="el-GR" sz="2400" dirty="0"/>
                  <a:t>Για παράδειγμα, σε μια εφαρμογή γραψίματος θα θέλαμε μικρή ακαμπτότητα στον </a:t>
                </a:r>
                <a:r>
                  <a:rPr lang="el-GR" sz="2400" dirty="0" smtClean="0"/>
                  <a:t>άξονα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/>
                  <a:t>και υψηλή σ</a:t>
                </a:r>
                <a:r>
                  <a:rPr lang="el-GR" sz="2400" dirty="0" smtClean="0"/>
                  <a:t>τους άξονες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/>
                  <a:t>καθώς και υψηλή ακαμπτότητα στρέψης γύρω από κάθε άξονα </a:t>
                </a:r>
                <a:r>
                  <a:rPr lang="el-GR" sz="2400" dirty="0" smtClean="0"/>
                  <a:t>συντεταγμένων</a:t>
                </a:r>
                <a:endParaRPr lang="en-US" sz="2400" dirty="0" smtClean="0"/>
              </a:p>
              <a:p>
                <a:r>
                  <a:rPr lang="el-GR" sz="2400" dirty="0"/>
                  <a:t>Δεδομένου </a:t>
                </a:r>
                <a:r>
                  <a:rPr lang="el-GR" sz="2400" dirty="0" smtClean="0"/>
                  <a:t>του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/>
                  <a:t>μια επιθυμητή δύναμη επαναφοράς σε απόκριση σε εικονική μετατόπιση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/>
                  <a:t>δίνεται </a:t>
                </a:r>
                <a:r>
                  <a:rPr lang="el-GR" sz="2400" dirty="0" smtClean="0"/>
                  <a:t>από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τη σχέση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6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12398"/>
              </p:ext>
            </p:extLst>
          </p:nvPr>
        </p:nvGraphicFramePr>
        <p:xfrm>
          <a:off x="3873500" y="5432959"/>
          <a:ext cx="1397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0" name="Equation" r:id="rId7" imgW="698500" imgH="228600" progId="Equation.DSMT4">
                  <p:embed/>
                </p:oleObj>
              </mc:Choice>
              <mc:Fallback>
                <p:oleObj name="Equation" r:id="rId7" imgW="6985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5432959"/>
                        <a:ext cx="1397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6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dirty="0" smtClean="0"/>
                  <a:t>Έλεγχος ακαμπτότητας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βαθμών </a:t>
                </a:r>
                <a:r>
                  <a:rPr lang="el-GR" dirty="0"/>
                  <a:t>ελευθερίας </a:t>
                </a:r>
                <a:r>
                  <a:rPr lang="el-GR" dirty="0" smtClean="0"/>
                  <a:t>(2/5</a:t>
                </a:r>
                <a:r>
                  <a:rPr lang="el-GR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914621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Αν το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αναπαριστά </a:t>
                </a:r>
                <a:r>
                  <a:rPr lang="el-GR" sz="2400" dirty="0"/>
                  <a:t>την προκύπτουσα μετατόπιση συνδέσμων, τότε για μικρές μετατοπίσεις έχουμε 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914621"/>
              </a:xfrm>
              <a:blipFill rotWithShape="0">
                <a:blip r:embed="rId6"/>
                <a:stretch>
                  <a:fillRect l="-963" t="-5333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484549"/>
              </p:ext>
            </p:extLst>
          </p:nvPr>
        </p:nvGraphicFramePr>
        <p:xfrm>
          <a:off x="3563888" y="2607290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6" name="Equation" r:id="rId7" imgW="876300" imgH="203200" progId="Equation.DSMT4">
                  <p:embed/>
                </p:oleObj>
              </mc:Choice>
              <mc:Fallback>
                <p:oleObj name="Equation" r:id="rId7" imgW="8763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607290"/>
                        <a:ext cx="1752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/>
              <p:cNvSpPr txBox="1">
                <a:spLocks/>
              </p:cNvSpPr>
              <p:nvPr/>
            </p:nvSpPr>
            <p:spPr>
              <a:xfrm>
                <a:off x="470506" y="3149567"/>
                <a:ext cx="8229600" cy="9146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Όπου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η Ιακωβιανή του ρομπότ</a:t>
                </a:r>
              </a:p>
              <a:p>
                <a:r>
                  <a:rPr lang="el-GR" sz="2400" dirty="0" smtClean="0"/>
                  <a:t>Αντίστοιχα έχουμε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3149567"/>
                <a:ext cx="8229600" cy="914621"/>
              </a:xfrm>
              <a:prstGeom prst="rect">
                <a:avLst/>
              </a:prstGeom>
              <a:blipFill rotWithShape="0">
                <a:blip r:embed="rId9"/>
                <a:stretch>
                  <a:fillRect l="-963" t="-9333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628157"/>
              </p:ext>
            </p:extLst>
          </p:nvPr>
        </p:nvGraphicFramePr>
        <p:xfrm>
          <a:off x="3690888" y="4200065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7" name="Equation" r:id="rId10" imgW="749300" imgH="228600" progId="Equation.DSMT4">
                  <p:embed/>
                </p:oleObj>
              </mc:Choice>
              <mc:Fallback>
                <p:oleObj name="Equation" r:id="rId10" imgW="7493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888" y="4200065"/>
                        <a:ext cx="1498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4"/>
          <p:cNvSpPr txBox="1">
            <a:spLocks/>
          </p:cNvSpPr>
          <p:nvPr/>
        </p:nvSpPr>
        <p:spPr>
          <a:xfrm>
            <a:off x="464156" y="4793143"/>
            <a:ext cx="8229600" cy="508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Συνδυάζοντας τα παραπάνω καταλήγουμε στη σχέση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633058"/>
              </p:ext>
            </p:extLst>
          </p:nvPr>
        </p:nvGraphicFramePr>
        <p:xfrm>
          <a:off x="2997200" y="5467735"/>
          <a:ext cx="314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8" name="Equation" r:id="rId12" imgW="1574800" imgH="254000" progId="Equation.DSMT4">
                  <p:embed/>
                </p:oleObj>
              </mc:Choice>
              <mc:Fallback>
                <p:oleObj name="Equation" r:id="rId12" imgW="1574800" imgH="25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5467735"/>
                        <a:ext cx="3149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4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dirty="0" smtClean="0"/>
                  <a:t>Έλεγχος ακαμπτότητας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βαθμών ελευθερίας (3/5</a:t>
                </a:r>
                <a:r>
                  <a:rPr lang="el-GR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4896544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 Ο πίνακας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εξαρτώμενος από τη διάταξη του ρομπότ και αποκαλείται πίνακας ακαμπτότητας των συνδέσμων</a:t>
                </a:r>
              </a:p>
              <a:p>
                <a:r>
                  <a:rPr lang="el-GR" sz="2400" dirty="0" smtClean="0"/>
                  <a:t>Ο πίνακας </a:t>
                </a:r>
                <a:r>
                  <a:rPr lang="el-GR" sz="2400" dirty="0"/>
                  <a:t>αυτός εκφράζει την ακαμπτότητα του άκρου του ρομπότ, που εκφράζεται ως προς το σύστημα συντεταγμένων που ορίσαμε κατάλληλα στο άκρο σε σχέση με τις ροπές των </a:t>
                </a:r>
                <a:r>
                  <a:rPr lang="el-GR" sz="2400" dirty="0" smtClean="0"/>
                  <a:t>συνδέσμων</a:t>
                </a:r>
              </a:p>
              <a:p>
                <a:r>
                  <a:rPr lang="el-GR" sz="2400" dirty="0"/>
                  <a:t>Με κατάλληλο έλεγχο των ροπών των συνδέσμων μπορούμε να επιτύχουμε συγκεκριμένη </a:t>
                </a:r>
                <a:r>
                  <a:rPr lang="el-GR" sz="2400" dirty="0" smtClean="0"/>
                  <a:t>ακαμπτότητα</a:t>
                </a:r>
                <a:endParaRPr lang="en-US" sz="2400" dirty="0"/>
              </a:p>
              <a:p>
                <a:r>
                  <a:rPr lang="el-GR" sz="2400" dirty="0"/>
                  <a:t>Στο σχήμα βλέπουμε μια διάταξη ελέγχου των </a:t>
                </a:r>
                <a:r>
                  <a:rPr lang="el-GR" sz="2400" dirty="0" smtClean="0"/>
                  <a:t>συνδέσμων </a:t>
                </a:r>
                <a:r>
                  <a:rPr lang="el-GR" sz="2400" dirty="0"/>
                  <a:t>για την επίτευξη δεδομένης επιθυμητής </a:t>
                </a:r>
                <a:r>
                  <a:rPr lang="el-GR" sz="2400" dirty="0" smtClean="0"/>
                  <a:t>ακαμπτότητας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4896544"/>
              </a:xfrm>
              <a:blipFill rotWithShape="0">
                <a:blip r:embed="rId5"/>
                <a:stretch>
                  <a:fillRect l="-963" t="-871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5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Έλεγχος δύναμης - ροπής σε ρομποτικούς βραχίονες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dirty="0" smtClean="0"/>
                  <a:t>Έλεγχος ακαμπτότητας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βαθμών ελευθερίας (4/5</a:t>
                </a:r>
                <a:r>
                  <a:rPr lang="el-GR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1971897"/>
            <a:ext cx="8229600" cy="3696844"/>
          </a:xfrm>
        </p:spPr>
      </p:pic>
      <p:sp>
        <p:nvSpPr>
          <p:cNvPr id="8" name="TextBox 7"/>
          <p:cNvSpPr txBox="1"/>
          <p:nvPr/>
        </p:nvSpPr>
        <p:spPr>
          <a:xfrm>
            <a:off x="1339102" y="2276872"/>
            <a:ext cx="3240360" cy="8333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</a:t>
            </a:r>
            <a:r>
              <a:rPr lang="en-US" sz="2000" dirty="0" smtClean="0"/>
              <a:t>6</a:t>
            </a:r>
            <a:r>
              <a:rPr lang="el-GR" sz="2000" dirty="0" smtClean="0"/>
              <a:t>: Σχήμα ελέγχου ακαμπτότητας.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788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dirty="0" smtClean="0"/>
                  <a:t>Έλεγχος ακαμπτότητας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βαθμών ελευθερίας (5/5</a:t>
                </a:r>
                <a:r>
                  <a:rPr lang="el-GR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5"/>
          </a:xfrm>
        </p:spPr>
        <p:txBody>
          <a:bodyPr>
            <a:normAutofit/>
          </a:bodyPr>
          <a:lstStyle/>
          <a:p>
            <a:r>
              <a:rPr lang="el-GR" sz="2400" dirty="0"/>
              <a:t>Το σχήμα ελέγχου προς υλοποίηση δίνεται </a:t>
            </a:r>
            <a:r>
              <a:rPr lang="el-GR" sz="2400" dirty="0" smtClean="0"/>
              <a:t>από τη σχέση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11560"/>
              </p:ext>
            </p:extLst>
          </p:nvPr>
        </p:nvGraphicFramePr>
        <p:xfrm>
          <a:off x="3156556" y="2194225"/>
          <a:ext cx="284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9" name="Equation" r:id="rId6" imgW="1422400" imgH="241300" progId="Equation.DSMT4">
                  <p:embed/>
                </p:oleObj>
              </mc:Choice>
              <mc:Fallback>
                <p:oleObj name="Equation" r:id="rId6" imgW="14224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556" y="2194225"/>
                        <a:ext cx="28448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70506" y="2773560"/>
                <a:ext cx="8229600" cy="21190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Ο επιπρόσθετος όρος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/>
                  <a:t>μπορεί να χρησιμοποιηθεί για την πρόσθεση απόσβεσης για ευστάθεια, ή για να αντισταθμίσει ροπές από δυνάμεις όπως οι βαρυτικές ή </a:t>
                </a:r>
                <a:r>
                  <a:rPr lang="el-GR" sz="2400" dirty="0" smtClean="0"/>
                  <a:t>τριβής</a:t>
                </a:r>
                <a:endParaRPr lang="en-US" sz="2400" dirty="0"/>
              </a:p>
              <a:p>
                <a:r>
                  <a:rPr lang="el-GR" sz="2400" dirty="0" smtClean="0"/>
                  <a:t>Στη </a:t>
                </a:r>
                <a:r>
                  <a:rPr lang="el-GR" sz="2400" dirty="0"/>
                  <a:t>σταθερή κατάσταση, θεωρώντας δεδομένη την ευστάθεια, η δύναμη που ασκείται  στο περιβάλλον θα είναι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2773560"/>
                <a:ext cx="8229600" cy="2119028"/>
              </a:xfrm>
              <a:prstGeom prst="rect">
                <a:avLst/>
              </a:prstGeom>
              <a:blipFill rotWithShape="0">
                <a:blip r:embed="rId8"/>
                <a:stretch>
                  <a:fillRect l="-963" t="-2299" r="-370" b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582458"/>
              </p:ext>
            </p:extLst>
          </p:nvPr>
        </p:nvGraphicFramePr>
        <p:xfrm>
          <a:off x="3799798" y="4892588"/>
          <a:ext cx="1397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0" name="Equation" r:id="rId9" imgW="698500" imgH="228600" progId="Equation.DSMT4">
                  <p:embed/>
                </p:oleObj>
              </mc:Choice>
              <mc:Fallback>
                <p:oleObj name="Equation" r:id="rId9" imgW="6985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798" y="4892588"/>
                        <a:ext cx="1397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539552" y="5372192"/>
            <a:ext cx="8229600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π</a:t>
            </a:r>
            <a:r>
              <a:rPr lang="el-GR" sz="2400" dirty="0" smtClean="0"/>
              <a:t>ου είναι και το ζητούμενο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8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Αντίστροφη δυναμική στο χώρο </a:t>
            </a:r>
            <a:r>
              <a:rPr lang="el-GR" dirty="0"/>
              <a:t>εργασίας </a:t>
            </a:r>
            <a:r>
              <a:rPr lang="el-GR" dirty="0" smtClean="0"/>
              <a:t>(1/4</a:t>
            </a:r>
            <a:r>
              <a:rPr lang="el-GR" dirty="0"/>
              <a:t>)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2880320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Εφόσον ο προσδιορισμός της εργασίας ενός ρομπότ δίνεται σε σχέση με το άκρο του, προσπαθούμε να δημιουργήσουμε τον αλγόριθμο ελέγχου στον χώρο εργασίας αντί για τον χώρο των συνδέσμων</a:t>
                </a:r>
              </a:p>
              <a:p>
                <a:r>
                  <a:rPr lang="el-GR" sz="2400" dirty="0"/>
                  <a:t>Αν το ρομπότ είναι </a:t>
                </a:r>
                <a:r>
                  <a:rPr lang="el-GR" sz="2400" dirty="0" smtClean="0"/>
                  <a:t>σε </a:t>
                </a:r>
                <a:r>
                  <a:rPr lang="el-GR" sz="2400" dirty="0"/>
                  <a:t>επαφή με το περιβάλλον, οι δυναμικές εξισώσεις τροποποιούνται ώστε να περιλαμβάνουν την </a:t>
                </a:r>
                <a:r>
                  <a:rPr lang="el-GR" sz="2400" dirty="0" smtClean="0"/>
                  <a:t>ροπή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από τη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στο άκρο του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2880320"/>
              </a:xfrm>
              <a:blipFill rotWithShape="0">
                <a:blip r:embed="rId5"/>
                <a:stretch>
                  <a:fillRect l="-963" t="-1691" r="-741" b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858643"/>
              </p:ext>
            </p:extLst>
          </p:nvPr>
        </p:nvGraphicFramePr>
        <p:xfrm>
          <a:off x="2699356" y="4437113"/>
          <a:ext cx="375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7" name="Equation" r:id="rId6" imgW="1879600" imgH="241300" progId="Equation.DSMT4">
                  <p:embed/>
                </p:oleObj>
              </mc:Choice>
              <mc:Fallback>
                <p:oleObj name="Equation" r:id="rId6" imgW="18796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356" y="4437113"/>
                        <a:ext cx="3759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2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Αντίστροφη δυναμική στο χώρο εργασίας (2/4</a:t>
            </a:r>
            <a:r>
              <a:rPr lang="el-GR" dirty="0"/>
              <a:t>)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4680519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Μπορούμε να γράψουμε τις εξισώσεις αυτές απευθείας σε σχέση </a:t>
                </a:r>
                <a:r>
                  <a:rPr lang="el-GR" sz="2400" dirty="0"/>
                  <a:t>με το σύστημα συντεταγμένων του </a:t>
                </a:r>
                <a:r>
                  <a:rPr lang="el-GR" sz="2400" dirty="0" smtClean="0"/>
                  <a:t>άκρου</a:t>
                </a:r>
              </a:p>
              <a:p>
                <a:r>
                  <a:rPr lang="el-GR" sz="2400" dirty="0"/>
                  <a:t>Η σχέση μεταξύ του διανύσματος του συστήματος συντεταγμένων του άκρου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𝛸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/>
                  <a:t>και του διανύσματος των συντεταγμένων των συνδέσμων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δίνεται </a:t>
                </a:r>
                <a:r>
                  <a:rPr lang="el-GR" sz="2400" dirty="0"/>
                  <a:t>ως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όπου η συνάρτηση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sz="2400" dirty="0" smtClean="0"/>
                  <a:t> αναπαριστά τις εξισώσεις της ορθής κινηματικής</a:t>
                </a:r>
              </a:p>
              <a:p>
                <a:r>
                  <a:rPr lang="el-GR" sz="2400" dirty="0" smtClean="0"/>
                  <a:t>Μία τέτοια </a:t>
                </a:r>
                <a:r>
                  <a:rPr lang="el-GR" sz="2400" dirty="0"/>
                  <a:t>συνάρτηση μπορεί να οριστεί μόνο σε περιοχή απαλλαγμένη από </a:t>
                </a:r>
                <a:r>
                  <a:rPr lang="en-US" sz="2400" dirty="0"/>
                  <a:t>singularities </a:t>
                </a:r>
                <a:endParaRPr lang="el-GR" sz="2400" dirty="0" smtClean="0"/>
              </a:p>
              <a:p>
                <a:r>
                  <a:rPr lang="el-GR" sz="2400" dirty="0" smtClean="0"/>
                  <a:t>Παραγωγίζοντας έχουμε: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4680519"/>
              </a:xfrm>
              <a:blipFill rotWithShape="0">
                <a:blip r:embed="rId5"/>
                <a:stretch>
                  <a:fillRect l="-963" t="-1042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504620"/>
              </p:ext>
            </p:extLst>
          </p:nvPr>
        </p:nvGraphicFramePr>
        <p:xfrm>
          <a:off x="4139952" y="5308115"/>
          <a:ext cx="2387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0" name="Equation" r:id="rId6" imgW="1193800" imgH="482600" progId="Equation.DSMT4">
                  <p:embed/>
                </p:oleObj>
              </mc:Choice>
              <mc:Fallback>
                <p:oleObj name="Equation" r:id="rId6" imgW="11938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308115"/>
                        <a:ext cx="2387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3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7034213" algn="l"/>
              </a:tabLst>
            </a:pPr>
            <a:r>
              <a:rPr lang="el-GR" dirty="0" smtClean="0"/>
              <a:t>Αντίστροφη δυναμική στο χώρο εργασίας (3/4)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Αντικαθιστώντας στα προηγούμενα την έκφραση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154912"/>
              </p:ext>
            </p:extLst>
          </p:nvPr>
        </p:nvGraphicFramePr>
        <p:xfrm>
          <a:off x="2667900" y="2063682"/>
          <a:ext cx="3784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3" name="Equation" r:id="rId5" imgW="1892300" imgH="241300" progId="Equation.DSMT4">
                  <p:embed/>
                </p:oleObj>
              </mc:Choice>
              <mc:Fallback>
                <p:oleObj name="Equation" r:id="rId5" imgW="18923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900" y="2063682"/>
                        <a:ext cx="3784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45400" y="2554546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π</a:t>
            </a:r>
            <a:r>
              <a:rPr lang="el-GR" sz="2400" dirty="0" smtClean="0"/>
              <a:t>ροκύπτει η σχέση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341491"/>
              </p:ext>
            </p:extLst>
          </p:nvPr>
        </p:nvGraphicFramePr>
        <p:xfrm>
          <a:off x="2707598" y="3056649"/>
          <a:ext cx="358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4" name="Equation" r:id="rId7" imgW="1790700" imgH="241300" progId="Equation.DSMT4">
                  <p:embed/>
                </p:oleObj>
              </mc:Choice>
              <mc:Fallback>
                <p:oleObj name="Equation" r:id="rId7" imgW="17907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7598" y="3056649"/>
                        <a:ext cx="3581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445400" y="3537296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Η τελευταία εξίσωση γράφεται </a:t>
            </a:r>
            <a:r>
              <a:rPr lang="el-GR" sz="2400" dirty="0" smtClean="0"/>
              <a:t>ως</a:t>
            </a:r>
            <a:endParaRPr lang="en-US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990669"/>
              </p:ext>
            </p:extLst>
          </p:nvPr>
        </p:nvGraphicFramePr>
        <p:xfrm>
          <a:off x="2667900" y="4041352"/>
          <a:ext cx="345290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5" name="Equation" r:id="rId9" imgW="1726451" imgH="253890" progId="Equation.DSMT4">
                  <p:embed/>
                </p:oleObj>
              </mc:Choice>
              <mc:Fallback>
                <p:oleObj name="Equation" r:id="rId9" imgW="1726451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900" y="4041352"/>
                        <a:ext cx="3452902" cy="507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383498" y="4519964"/>
                <a:ext cx="8229600" cy="8371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όπου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/>
                  <a:t>είναι η είσοδος εκφρασμένη στον χώρο εργασίας και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8" y="4519964"/>
                <a:ext cx="8229600" cy="837141"/>
              </a:xfrm>
              <a:prstGeom prst="rect">
                <a:avLst/>
              </a:prstGeom>
              <a:blipFill rotWithShape="0">
                <a:blip r:embed="rId11"/>
                <a:stretch>
                  <a:fillRect t="-5797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962533"/>
              </p:ext>
            </p:extLst>
          </p:nvPr>
        </p:nvGraphicFramePr>
        <p:xfrm>
          <a:off x="2508856" y="5365328"/>
          <a:ext cx="4140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6" name="Equation" r:id="rId12" imgW="2070100" imgH="508000" progId="Equation.DSMT4">
                  <p:embed/>
                </p:oleObj>
              </mc:Choice>
              <mc:Fallback>
                <p:oleObj name="Equation" r:id="rId12" imgW="20701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856" y="5365328"/>
                        <a:ext cx="41402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9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Αντίστροφη δυναμική στο χώρο εργασίας (4/4)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93610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Για να λάβουμε το σύστημα διπλής ολοκλήρωσης στο χώρο εργασίας γράφουμε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081361"/>
              </p:ext>
            </p:extLst>
          </p:nvPr>
        </p:nvGraphicFramePr>
        <p:xfrm>
          <a:off x="4066685" y="2403551"/>
          <a:ext cx="863226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1" name="Equation" r:id="rId5" imgW="431613" imgH="228501" progId="Equation.DSMT4">
                  <p:embed/>
                </p:oleObj>
              </mc:Choice>
              <mc:Fallback>
                <p:oleObj name="Equation" r:id="rId5" imgW="431613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685" y="2403551"/>
                        <a:ext cx="863226" cy="457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4"/>
              <p:cNvSpPr txBox="1">
                <a:spLocks/>
              </p:cNvSpPr>
              <p:nvPr/>
            </p:nvSpPr>
            <p:spPr>
              <a:xfrm>
                <a:off x="457200" y="2929805"/>
                <a:ext cx="8229600" cy="9361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Διαπιστώνουμε ότι ο έλεγχος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θα πρέπει να είναι της μορφής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29805"/>
                <a:ext cx="8229600" cy="936104"/>
              </a:xfrm>
              <a:prstGeom prst="rect">
                <a:avLst/>
              </a:prstGeom>
              <a:blipFill rotWithShape="0">
                <a:blip r:embed="rId7"/>
                <a:stretch>
                  <a:fillRect l="-963" t="-5229" b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168455"/>
              </p:ext>
            </p:extLst>
          </p:nvPr>
        </p:nvGraphicFramePr>
        <p:xfrm>
          <a:off x="3524856" y="3864720"/>
          <a:ext cx="210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2" name="Equation" r:id="rId8" imgW="1054100" imgH="254000" progId="Equation.DSMT4">
                  <p:embed/>
                </p:oleObj>
              </mc:Choice>
              <mc:Fallback>
                <p:oleObj name="Equation" r:id="rId8" imgW="10541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856" y="3864720"/>
                        <a:ext cx="2108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/>
              <p:cNvSpPr txBox="1">
                <a:spLocks/>
              </p:cNvSpPr>
              <p:nvPr/>
            </p:nvSpPr>
            <p:spPr>
              <a:xfrm>
                <a:off x="464156" y="4489756"/>
                <a:ext cx="8229600" cy="9361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Η εξίσωση αυτή αντιστοιχεί στον έλεγχο ροπής συνδέσμων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που δίνεται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56" y="4489756"/>
                <a:ext cx="8229600" cy="936104"/>
              </a:xfrm>
              <a:prstGeom prst="rect">
                <a:avLst/>
              </a:prstGeom>
              <a:blipFill rotWithShape="0">
                <a:blip r:embed="rId10"/>
                <a:stretch>
                  <a:fillRect l="-963" t="-5229" b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658540"/>
              </p:ext>
            </p:extLst>
          </p:nvPr>
        </p:nvGraphicFramePr>
        <p:xfrm>
          <a:off x="4013442" y="5339784"/>
          <a:ext cx="111711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3" name="Equation" r:id="rId11" imgW="558558" imgH="203112" progId="Equation.DSMT4">
                  <p:embed/>
                </p:oleObj>
              </mc:Choice>
              <mc:Fallback>
                <p:oleObj name="Equation" r:id="rId11" imgW="558558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442" y="5339784"/>
                        <a:ext cx="1117116" cy="40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4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Έλεγχος εμπέδησης (1/4)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3384376"/>
          </a:xfrm>
        </p:spPr>
        <p:txBody>
          <a:bodyPr>
            <a:normAutofit/>
          </a:bodyPr>
          <a:lstStyle/>
          <a:p>
            <a:r>
              <a:rPr lang="el-GR" sz="2400" dirty="0"/>
              <a:t>Ο έλεγχος </a:t>
            </a:r>
            <a:r>
              <a:rPr lang="el-GR" sz="2400" dirty="0" smtClean="0"/>
              <a:t>εμπέδησης προσπαθεί </a:t>
            </a:r>
            <a:r>
              <a:rPr lang="el-GR" sz="2400" dirty="0"/>
              <a:t>να ρυθμίσει την σχέση ανάμεσα στην ταχύτητα και την δύναμη, δηλαδή την μηχανική </a:t>
            </a:r>
            <a:r>
              <a:rPr lang="el-GR" sz="2400" dirty="0" smtClean="0"/>
              <a:t>εμπέδηση</a:t>
            </a:r>
          </a:p>
          <a:p>
            <a:r>
              <a:rPr lang="el-GR" sz="2400" dirty="0"/>
              <a:t>Χρησιμοποιώντας την αναλογία μηχανικού / ηλεκτρικού συστήματος όπου αντιστοιχεί δύναμη με τάση και ταχύτητα με ρεύμα, ο λόγος δύναμης προς ταχύτητα (ροπής προς γωνιακή ταχύτητα) αναφέρεται ως μηχανική </a:t>
            </a:r>
            <a:r>
              <a:rPr lang="el-GR" sz="2400" dirty="0" smtClean="0"/>
              <a:t>εμπέδηση</a:t>
            </a:r>
          </a:p>
          <a:p>
            <a:r>
              <a:rPr lang="el-GR" sz="2400" dirty="0"/>
              <a:t>Στο πεδίο συχνότητας η μηχανική εμπέδιση γράφεται </a:t>
            </a:r>
            <a:r>
              <a:rPr lang="el-GR" sz="2400" dirty="0" smtClean="0"/>
              <a:t>ως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237772"/>
              </p:ext>
            </p:extLst>
          </p:nvPr>
        </p:nvGraphicFramePr>
        <p:xfrm>
          <a:off x="3672798" y="4941169"/>
          <a:ext cx="165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8" name="Equation" r:id="rId5" imgW="825500" imgH="419100" progId="Equation.DSMT4">
                  <p:embed/>
                </p:oleObj>
              </mc:Choice>
              <mc:Fallback>
                <p:oleObj name="Equation" r:id="rId5" imgW="8255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2798" y="4941169"/>
                        <a:ext cx="1651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432848" y="5779369"/>
                <a:ext cx="8229600" cy="9405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/>
                  <a:t>ό</a:t>
                </a:r>
                <a:r>
                  <a:rPr lang="el-GR" sz="2400" dirty="0" smtClean="0"/>
                  <a:t>που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η δύναμη, η ταχύτητα και η εμπέδηση αντίστοιχα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48" y="5779369"/>
                <a:ext cx="8229600" cy="940516"/>
              </a:xfrm>
              <a:prstGeom prst="rect">
                <a:avLst/>
              </a:prstGeom>
              <a:blipFill rotWithShape="0">
                <a:blip r:embed="rId7"/>
                <a:stretch>
                  <a:fillRect t="-5195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9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Έλεγχος </a:t>
            </a:r>
            <a:r>
              <a:rPr lang="el-GR" dirty="0"/>
              <a:t>εμπέδησης </a:t>
            </a:r>
            <a:r>
              <a:rPr lang="el-GR" dirty="0" smtClean="0"/>
              <a:t>(2/4</a:t>
            </a:r>
            <a:r>
              <a:rPr lang="el-GR" dirty="0"/>
              <a:t>)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Σε σχέση με την θέση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μπορούμε να γράψουμε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  <a:blipFill rotWithShape="0">
                <a:blip r:embed="rId5"/>
                <a:stretch>
                  <a:fillRect l="-963"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305775"/>
              </p:ext>
            </p:extLst>
          </p:nvPr>
        </p:nvGraphicFramePr>
        <p:xfrm>
          <a:off x="3690012" y="2057311"/>
          <a:ext cx="175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9" name="Equation" r:id="rId6" imgW="876300" imgH="419100" progId="Equation.DSMT4">
                  <p:embed/>
                </p:oleObj>
              </mc:Choice>
              <mc:Fallback>
                <p:oleObj name="Equation" r:id="rId6" imgW="876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012" y="2057311"/>
                        <a:ext cx="1752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4"/>
          <p:cNvSpPr txBox="1">
            <a:spLocks/>
          </p:cNvSpPr>
          <p:nvPr/>
        </p:nvSpPr>
        <p:spPr>
          <a:xfrm>
            <a:off x="451512" y="2847543"/>
            <a:ext cx="8368960" cy="89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Σε </a:t>
            </a:r>
            <a:r>
              <a:rPr lang="el-GR" sz="2400" dirty="0" smtClean="0"/>
              <a:t>γραμμική </a:t>
            </a:r>
            <a:r>
              <a:rPr lang="el-GR" sz="2400" dirty="0"/>
              <a:t>περίπτωση, μια επιθυμητή </a:t>
            </a:r>
            <a:r>
              <a:rPr lang="el-GR" sz="2400" dirty="0" smtClean="0"/>
              <a:t>εμπέδηση οριζεται </a:t>
            </a:r>
            <a:r>
              <a:rPr lang="el-GR" sz="2400" dirty="0"/>
              <a:t>ως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59535"/>
              </p:ext>
            </p:extLst>
          </p:nvPr>
        </p:nvGraphicFramePr>
        <p:xfrm>
          <a:off x="2948898" y="3317437"/>
          <a:ext cx="309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0" name="Equation" r:id="rId8" imgW="1549400" imgH="228600" progId="Equation.DSMT4">
                  <p:embed/>
                </p:oleObj>
              </mc:Choice>
              <mc:Fallback>
                <p:oleObj name="Equation" r:id="rId8" imgW="154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898" y="3317437"/>
                        <a:ext cx="309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4"/>
          <p:cNvSpPr txBox="1">
            <a:spLocks/>
          </p:cNvSpPr>
          <p:nvPr/>
        </p:nvSpPr>
        <p:spPr>
          <a:xfrm>
            <a:off x="464156" y="3740590"/>
            <a:ext cx="8229600" cy="89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Η παραπάνω συνάρτηση μεταφοράς </a:t>
            </a:r>
            <a:r>
              <a:rPr lang="el-GR" sz="2400" dirty="0"/>
              <a:t>αντιστοιχεί στην διαφορική εξίσωση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42507"/>
              </p:ext>
            </p:extLst>
          </p:nvPr>
        </p:nvGraphicFramePr>
        <p:xfrm>
          <a:off x="3266932" y="4559512"/>
          <a:ext cx="2462732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1" name="Equation" r:id="rId10" imgW="1231366" imgH="228501" progId="Equation.DSMT4">
                  <p:embed/>
                </p:oleObj>
              </mc:Choice>
              <mc:Fallback>
                <p:oleObj name="Equation" r:id="rId10" imgW="123136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932" y="4559512"/>
                        <a:ext cx="2462732" cy="457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470506" y="5016514"/>
                <a:ext cx="8229600" cy="13750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lvl="1" indent="0">
                  <a:buNone/>
                </a:pPr>
                <a:r>
                  <a:rPr lang="el-GR" sz="2400" dirty="0" smtClean="0"/>
                  <a:t>η οποία αναπαριστά την επιθυμητή απόκριση του ρομπότ</a:t>
                </a:r>
              </a:p>
              <a:p>
                <a:r>
                  <a:rPr lang="el-GR" sz="2400" dirty="0"/>
                  <a:t>Οι </a:t>
                </a:r>
                <a:r>
                  <a:rPr lang="el-GR" sz="2400" dirty="0" smtClean="0"/>
                  <a:t>σταθερές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𝛭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𝛣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𝛫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/>
                  <a:t>αναπαριστούν την επιθυμητή ροπή αδρανείας, απόσβεση και ακαμπτότητα </a:t>
                </a:r>
                <a:r>
                  <a:rPr lang="el-GR" sz="2400" dirty="0" smtClean="0"/>
                  <a:t>αντίστοιχα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5016514"/>
                <a:ext cx="8229600" cy="1375099"/>
              </a:xfrm>
              <a:prstGeom prst="rect">
                <a:avLst/>
              </a:prstGeom>
              <a:blipFill rotWithShape="0">
                <a:blip r:embed="rId12"/>
                <a:stretch>
                  <a:fillRect l="-963" t="-355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7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Έλεγχος </a:t>
            </a:r>
            <a:r>
              <a:rPr lang="el-GR" dirty="0"/>
              <a:t>εμπέδησης </a:t>
            </a:r>
            <a:r>
              <a:rPr lang="el-GR" dirty="0" smtClean="0"/>
              <a:t>(3/4</a:t>
            </a:r>
            <a:r>
              <a:rPr lang="el-GR" dirty="0"/>
              <a:t>)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Οι τεχνικές ελέγχου καθαρά θέσης ή δύναμης, μπορούν να θεωρηθούν σαν ειδικές περιπτώσεις ελέγχου </a:t>
            </a:r>
            <a:r>
              <a:rPr lang="el-GR" sz="2400" dirty="0" smtClean="0"/>
              <a:t>εμπέδησης</a:t>
            </a:r>
            <a:r>
              <a:rPr lang="el-GR" sz="2400" dirty="0"/>
              <a:t>, αντιστοιχώντας σε μηδενική </a:t>
            </a:r>
            <a:r>
              <a:rPr lang="el-GR" sz="2400" dirty="0" smtClean="0"/>
              <a:t>εμπέδηση </a:t>
            </a:r>
            <a:r>
              <a:rPr lang="el-GR" sz="2400" dirty="0"/>
              <a:t>και άπειρη </a:t>
            </a:r>
            <a:r>
              <a:rPr lang="el-GR" sz="2400" dirty="0" smtClean="0"/>
              <a:t>εμπέδηση αντίστοιχα</a:t>
            </a:r>
          </a:p>
          <a:p>
            <a:r>
              <a:rPr lang="el-GR" sz="2400" dirty="0"/>
              <a:t>Η στρατηγική ελέγχου </a:t>
            </a:r>
            <a:r>
              <a:rPr lang="el-GR" sz="2400" dirty="0" smtClean="0"/>
              <a:t>εμπέδησης </a:t>
            </a:r>
            <a:r>
              <a:rPr lang="el-GR" sz="2400" dirty="0"/>
              <a:t>μπορεί να συνδυαστεί με την αντίστροφη κινηματική στον χώρο </a:t>
            </a:r>
            <a:r>
              <a:rPr lang="el-GR" sz="2400" dirty="0" smtClean="0"/>
              <a:t>εργασίας</a:t>
            </a:r>
          </a:p>
          <a:p>
            <a:r>
              <a:rPr lang="el-GR" sz="2400" dirty="0"/>
              <a:t>Θεωρούμε τις εξισώσεις κίνησης στον χώρο </a:t>
            </a:r>
            <a:r>
              <a:rPr lang="el-GR" sz="2400" dirty="0" smtClean="0"/>
              <a:t>εργασίας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597020"/>
              </p:ext>
            </p:extLst>
          </p:nvPr>
        </p:nvGraphicFramePr>
        <p:xfrm>
          <a:off x="2852505" y="4653136"/>
          <a:ext cx="345290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1" name="Equation" r:id="rId5" imgW="1726451" imgH="253890" progId="Equation.DSMT4">
                  <p:embed/>
                </p:oleObj>
              </mc:Choice>
              <mc:Fallback>
                <p:oleObj name="Equation" r:id="rId5" imgW="1726451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505" y="4653136"/>
                        <a:ext cx="3452902" cy="507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4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Έλεγχος </a:t>
            </a:r>
            <a:r>
              <a:rPr lang="el-GR" dirty="0"/>
              <a:t>εμπέδησης </a:t>
            </a:r>
            <a:r>
              <a:rPr lang="el-GR" dirty="0" smtClean="0"/>
              <a:t>(4/4</a:t>
            </a:r>
            <a:r>
              <a:rPr lang="el-GR" dirty="0"/>
              <a:t>)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Η επιθυμητή εμπέδιση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που αναπαρίσταται από το σύστημα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  <a:blipFill rotWithShape="0">
                <a:blip r:embed="rId5"/>
                <a:stretch>
                  <a:fillRect l="-963"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973293"/>
              </p:ext>
            </p:extLst>
          </p:nvPr>
        </p:nvGraphicFramePr>
        <p:xfrm>
          <a:off x="3340634" y="2420888"/>
          <a:ext cx="2462732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5" name="Equation" r:id="rId6" imgW="1231366" imgH="228501" progId="Equation.DSMT4">
                  <p:embed/>
                </p:oleObj>
              </mc:Choice>
              <mc:Fallback>
                <p:oleObj name="Equation" r:id="rId6" imgW="1231366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634" y="2420888"/>
                        <a:ext cx="2462732" cy="457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001813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μπορεί να επιτευχθεί από τον ακόλουθο έλεγχο εσωτερικού </a:t>
            </a:r>
            <a:r>
              <a:rPr lang="en-US" sz="2400" dirty="0"/>
              <a:t>loop</a:t>
            </a:r>
            <a:r>
              <a:rPr lang="el-GR" sz="2400" dirty="0"/>
              <a:t> / εξωτερικού </a:t>
            </a:r>
            <a:r>
              <a:rPr lang="en-US" sz="2400" dirty="0"/>
              <a:t>loop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276466"/>
              </p:ext>
            </p:extLst>
          </p:nvPr>
        </p:nvGraphicFramePr>
        <p:xfrm>
          <a:off x="2857500" y="3926918"/>
          <a:ext cx="342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6" name="Equation" r:id="rId8" imgW="1714500" imgH="254000" progId="Equation.DSMT4">
                  <p:embed/>
                </p:oleObj>
              </mc:Choice>
              <mc:Fallback>
                <p:oleObj name="Equation" r:id="rId8" imgW="17145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926918"/>
                        <a:ext cx="3429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387757"/>
              </p:ext>
            </p:extLst>
          </p:nvPr>
        </p:nvGraphicFramePr>
        <p:xfrm>
          <a:off x="2585056" y="4495927"/>
          <a:ext cx="3987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7" name="Equation" r:id="rId10" imgW="1993900" imgH="279400" progId="Equation.DSMT4">
                  <p:embed/>
                </p:oleObj>
              </mc:Choice>
              <mc:Fallback>
                <p:oleObj name="Equation" r:id="rId10" imgW="19939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056" y="4495927"/>
                        <a:ext cx="39878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5154249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Ο έλεγχος που πρέπει να ασκηθεί τότε στους συνδέσμους είναι</a:t>
            </a:r>
            <a:endParaRPr lang="en-US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997818"/>
              </p:ext>
            </p:extLst>
          </p:nvPr>
        </p:nvGraphicFramePr>
        <p:xfrm>
          <a:off x="3829656" y="5924128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8" name="Equation" r:id="rId12" imgW="749300" imgH="228600" progId="Equation.DSMT4">
                  <p:embed/>
                </p:oleObj>
              </mc:Choice>
              <mc:Fallback>
                <p:oleObj name="Equation" r:id="rId12" imgW="7493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656" y="5924128"/>
                        <a:ext cx="1498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2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Φυσικοί και τεχνητοί </a:t>
            </a:r>
            <a:r>
              <a:rPr lang="el-GR" dirty="0" smtClean="0"/>
              <a:t>περιορισμοί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l-GR" dirty="0" smtClean="0"/>
              <a:t>καμπτότητα </a:t>
            </a:r>
            <a:r>
              <a:rPr lang="el-GR" dirty="0"/>
              <a:t>και </a:t>
            </a:r>
            <a:r>
              <a:rPr lang="el-GR" dirty="0" smtClean="0"/>
              <a:t>ανεκτικότητα</a:t>
            </a:r>
            <a:endParaRPr lang="en-US" dirty="0" smtClean="0"/>
          </a:p>
          <a:p>
            <a:r>
              <a:rPr lang="en-US" dirty="0" smtClean="0"/>
              <a:t>X</a:t>
            </a:r>
            <a:r>
              <a:rPr lang="el-GR" dirty="0" smtClean="0"/>
              <a:t>ώρος εργασίας</a:t>
            </a:r>
            <a:endParaRPr lang="en-US" dirty="0" smtClean="0"/>
          </a:p>
          <a:p>
            <a:r>
              <a:rPr lang="en-US" dirty="0" smtClean="0"/>
              <a:t>Y</a:t>
            </a:r>
            <a:r>
              <a:rPr lang="el-GR" smtClean="0"/>
              <a:t>βριδικός έλεγχος</a:t>
            </a:r>
            <a:endParaRPr lang="el-GR" alt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Υβριδικός έλεγχος θέσης / δύναμης </a:t>
            </a:r>
            <a:endParaRPr lang="en-US" alt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Δεδομένου ενός κατάλληλου συστήματος συντεταγμένων στο άκρο του ρομπότ, θέλουμε </a:t>
            </a:r>
            <a:endParaRPr lang="en-US" sz="2400" dirty="0" smtClean="0"/>
          </a:p>
          <a:p>
            <a:pPr lvl="1"/>
            <a:r>
              <a:rPr lang="el-GR" sz="2000" dirty="0" smtClean="0"/>
              <a:t>να </a:t>
            </a:r>
            <a:r>
              <a:rPr lang="el-GR" sz="2000" dirty="0"/>
              <a:t>δημιουργήσουμε </a:t>
            </a:r>
            <a:r>
              <a:rPr lang="el-GR" sz="2000" dirty="0" smtClean="0"/>
              <a:t>ένα</a:t>
            </a:r>
            <a:r>
              <a:rPr lang="el-GR" sz="2000" dirty="0"/>
              <a:t>ν</a:t>
            </a:r>
            <a:r>
              <a:rPr lang="el-GR" sz="2000" dirty="0" smtClean="0"/>
              <a:t> </a:t>
            </a:r>
            <a:r>
              <a:rPr lang="el-GR" sz="2000" dirty="0"/>
              <a:t>έλεγχο θέσης κατά τις κατευθύνσεις που είναι περιορισμένες από δυνάμεις, και </a:t>
            </a:r>
            <a:endParaRPr lang="en-US" sz="2000" dirty="0" smtClean="0"/>
          </a:p>
          <a:p>
            <a:pPr lvl="1"/>
            <a:r>
              <a:rPr lang="el-GR" sz="2000" dirty="0" smtClean="0"/>
              <a:t>έναν </a:t>
            </a:r>
            <a:r>
              <a:rPr lang="el-GR" sz="2000" dirty="0"/>
              <a:t>έλεγχο δύναμης κατά τις κατευθύνσεις που είναι περιορισμένες από την τοπολογία του ρομπότ / περιβάλλοντος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20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Έλεγχος δύναμης κατά ένα βαθμό ελευθερίας </a:t>
            </a:r>
            <a:r>
              <a:rPr lang="el-GR" altLang="en-US" dirty="0" smtClean="0"/>
              <a:t>(1/5)</a:t>
            </a:r>
            <a:endParaRPr lang="en-US" alt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Έχουμε δει ήδη με ποιον τρόπο </a:t>
                </a:r>
                <a:r>
                  <a:rPr lang="el-GR" sz="2400" dirty="0"/>
                  <a:t>ρυθμίζουμε ασκούμενες από το ρομπότ δυνάμεις μέσω του </a:t>
                </a:r>
                <a:r>
                  <a:rPr lang="el-GR" sz="2400" dirty="0" smtClean="0"/>
                  <a:t>κέρδους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/>
                  <a:t>(συντελεστής για το σφάλμα θέσης στον </a:t>
                </a:r>
                <a:r>
                  <a:rPr lang="en-US" sz="2400" dirty="0"/>
                  <a:t>P</a:t>
                </a:r>
                <a:r>
                  <a:rPr lang="el-GR" sz="2400" dirty="0"/>
                  <a:t> ελεγκτή) σε ένα </a:t>
                </a:r>
                <a:r>
                  <a:rPr lang="el-GR" sz="2400" dirty="0" smtClean="0"/>
                  <a:t>σύστημα</a:t>
                </a:r>
                <a:r>
                  <a:rPr lang="en-US" sz="2400" dirty="0" smtClean="0"/>
                  <a:t> </a:t>
                </a:r>
                <a:r>
                  <a:rPr lang="el-GR" sz="2400" dirty="0"/>
                  <a:t>καθαρά</a:t>
                </a:r>
                <a:r>
                  <a:rPr lang="el-GR" sz="2400" dirty="0" smtClean="0"/>
                  <a:t> </a:t>
                </a:r>
                <a:r>
                  <a:rPr lang="el-GR" sz="2400" dirty="0"/>
                  <a:t>ελέγχου θέσης, και επίσης ρυθμίζοντας την </a:t>
                </a:r>
                <a:r>
                  <a:rPr lang="el-GR" sz="2400" dirty="0" smtClean="0"/>
                  <a:t>εμπέδηση</a:t>
                </a:r>
              </a:p>
              <a:p>
                <a:r>
                  <a:rPr lang="el-GR" sz="2400" dirty="0"/>
                  <a:t>Θα μελετήσουμε καθαρά έλεγχο δύναμης, που θεωρητικά είναι ο καλύτερος τρόπος για να ελέγξουμε τις δυνάμεις που ασκεί το ρομπότ στο περιβάλλον στην μεταβατική και σταθερή κατάσταση</a:t>
                </a:r>
                <a:endParaRPr lang="en-US" sz="2400" dirty="0"/>
              </a:p>
              <a:p>
                <a:r>
                  <a:rPr lang="el-GR" sz="2400" dirty="0"/>
                  <a:t>Θεωρούμε το σύστημα του σχήματος, το οποίο αποτελείται από ένα άκρο ρομπότ που έρχεται σε επαφή με το περιβάλλον κατά την </a:t>
                </a:r>
                <a:r>
                  <a:rPr lang="el-GR" sz="2400" dirty="0" smtClean="0"/>
                  <a:t>κατεύθυνση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του άξονα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63" t="-1077" r="-370" b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4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Έλεγχος δύναμης κατά ένα βαθμό </a:t>
            </a:r>
            <a:r>
              <a:rPr lang="el-GR" altLang="en-US" dirty="0" smtClean="0"/>
              <a:t>ελευθερίας (2/5) </a:t>
            </a:r>
            <a:endParaRPr lang="en-US" alt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35" y="1557338"/>
            <a:ext cx="6068230" cy="4525962"/>
          </a:xfrm>
        </p:spPr>
      </p:pic>
      <p:sp>
        <p:nvSpPr>
          <p:cNvPr id="9" name="TextBox 8"/>
          <p:cNvSpPr txBox="1"/>
          <p:nvPr/>
        </p:nvSpPr>
        <p:spPr>
          <a:xfrm>
            <a:off x="457200" y="1988840"/>
            <a:ext cx="3240360" cy="8333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7: Μοντελοποίηση άκρου ρομπότ.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272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Έλεγχος δύναμης κατά ένα βαθμό ελευθερίας </a:t>
            </a:r>
            <a:r>
              <a:rPr lang="el-GR" altLang="en-US" dirty="0" smtClean="0"/>
              <a:t>(3/5)</a:t>
            </a:r>
            <a:endParaRPr lang="en-US" alt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266429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Το περιβάλλον μοντελοποιείται σαν ένα σύστημα δεύτερης τάξης με ροπή αδρανείας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𝛭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ακαμπτότητα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απόσβεση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l-GR" sz="2400" dirty="0" smtClean="0"/>
              </a:p>
              <a:p>
                <a:r>
                  <a:rPr lang="el-GR" sz="2400" dirty="0"/>
                  <a:t>Η ροπή αδρανείας του περιβάλλοντος αποτελείται από ότι υπάρχει μετά τον αισθητήρα δύναμης του </a:t>
                </a:r>
                <a:r>
                  <a:rPr lang="el-GR" sz="2400" dirty="0" smtClean="0"/>
                  <a:t>καρπού</a:t>
                </a:r>
              </a:p>
              <a:p>
                <a:r>
                  <a:rPr lang="el-GR" sz="2400" dirty="0"/>
                  <a:t>Η συνάρτηση που περιγράφει το σύστημα δίνεται </a:t>
                </a:r>
                <a:r>
                  <a:rPr lang="el-GR" sz="2400" dirty="0" smtClean="0"/>
                  <a:t>ως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2664296"/>
              </a:xfrm>
              <a:blipFill rotWithShape="0">
                <a:blip r:embed="rId5"/>
                <a:stretch>
                  <a:fillRect l="-963" t="-1831" r="-519" b="-2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6431"/>
              </p:ext>
            </p:extLst>
          </p:nvPr>
        </p:nvGraphicFramePr>
        <p:xfrm>
          <a:off x="2946400" y="4230404"/>
          <a:ext cx="325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tion" r:id="rId6" imgW="1625600" imgH="228600" progId="Equation.DSMT4">
                  <p:embed/>
                </p:oleObj>
              </mc:Choice>
              <mc:Fallback>
                <p:oleObj name="Equation" r:id="rId6" imgW="16256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4230404"/>
                        <a:ext cx="3251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4797152"/>
            <a:ext cx="8075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l-GR" sz="2400" dirty="0">
                <a:ea typeface="Times New Roman" panose="02020603050405020304" pitchFamily="18" charset="0"/>
              </a:rPr>
              <a:t>όπου </a:t>
            </a:r>
            <a:r>
              <a:rPr lang="en-US" sz="2400" i="1" dirty="0">
                <a:ea typeface="Times New Roman" panose="02020603050405020304" pitchFamily="18" charset="0"/>
              </a:rPr>
              <a:t>F</a:t>
            </a:r>
            <a:r>
              <a:rPr lang="el-GR" sz="2400" dirty="0">
                <a:ea typeface="Times New Roman" panose="02020603050405020304" pitchFamily="18" charset="0"/>
              </a:rPr>
              <a:t> είναι η δύναμη εισόδου που ασκείται από το άκρο του ρομπότ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Έλεγχος δύναμης κατά ένα βαθμό </a:t>
            </a:r>
            <a:r>
              <a:rPr lang="el-GR" altLang="en-US" dirty="0" smtClean="0"/>
              <a:t>ελευθερίας (4/5) </a:t>
            </a:r>
            <a:endParaRPr lang="en-US" alt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2232248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Θέλουμε να ρυθμίσουμε την δύναμη που θα ασκηθεί στο περιβάλλον</a:t>
                </a:r>
                <a:endParaRPr lang="en-US" sz="2400" dirty="0" smtClean="0"/>
              </a:p>
              <a:p>
                <a:r>
                  <a:rPr lang="el-GR" sz="2400" dirty="0"/>
                  <a:t>Χωρίς διαταραχές, η δύναμη </a:t>
                </a:r>
                <a:r>
                  <a:rPr lang="el-GR" sz="2400" dirty="0" smtClean="0"/>
                  <a:t>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Σε σχέση με τη μεταβλητή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l-GR" sz="2400" dirty="0" smtClean="0"/>
                  <a:t> η προηγούμενη εξίσωση γράφεται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2232248"/>
              </a:xfrm>
              <a:blipFill rotWithShape="0">
                <a:blip r:embed="rId5"/>
                <a:stretch>
                  <a:fillRect l="-963" t="-2180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909941"/>
              </p:ext>
            </p:extLst>
          </p:nvPr>
        </p:nvGraphicFramePr>
        <p:xfrm>
          <a:off x="2275798" y="3783434"/>
          <a:ext cx="444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0" name="Equation" r:id="rId6" imgW="2222500" imgH="431800" progId="Equation.DSMT4">
                  <p:embed/>
                </p:oleObj>
              </mc:Choice>
              <mc:Fallback>
                <p:oleObj name="Equation" r:id="rId6" imgW="22225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798" y="3783434"/>
                        <a:ext cx="4445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7"/>
              <p:cNvSpPr txBox="1">
                <a:spLocks/>
              </p:cNvSpPr>
              <p:nvPr/>
            </p:nvSpPr>
            <p:spPr>
              <a:xfrm>
                <a:off x="457200" y="4725144"/>
                <a:ext cx="8229600" cy="12902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Αν μια τροχιά δύναμης δίνεται από το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/>
                  <a:t>τότε μπορούμε να χρησιμοποιήσουμε ένα σχήμα </a:t>
                </a:r>
                <a:r>
                  <a:rPr lang="en-US" sz="2400" dirty="0"/>
                  <a:t>feedback</a:t>
                </a:r>
                <a:r>
                  <a:rPr lang="el-GR" sz="2400" dirty="0"/>
                  <a:t>/</a:t>
                </a:r>
                <a:r>
                  <a:rPr lang="en-US" sz="2400" dirty="0"/>
                  <a:t>feedforward</a:t>
                </a:r>
                <a:r>
                  <a:rPr lang="el-GR" sz="2400" dirty="0"/>
                  <a:t> ελέγχου ανάλογο με τον έλεγχο </a:t>
                </a:r>
                <a:r>
                  <a:rPr lang="el-GR" sz="2400" dirty="0" smtClean="0"/>
                  <a:t>θέσης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25144"/>
                <a:ext cx="8229600" cy="1290258"/>
              </a:xfrm>
              <a:prstGeom prst="rect">
                <a:avLst/>
              </a:prstGeom>
              <a:blipFill rotWithShape="0">
                <a:blip r:embed="rId8"/>
                <a:stretch>
                  <a:fillRect l="-963" t="-3302" b="-3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5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Έλεγχος δύναμης κατά ένα βαθμό </a:t>
            </a:r>
            <a:r>
              <a:rPr lang="el-GR" altLang="en-US" dirty="0" smtClean="0"/>
              <a:t>ελευθερίας (5/5) </a:t>
            </a:r>
            <a:endParaRPr lang="en-US" alt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/>
              <a:t>Επιλέγουμε την δύναμη εισόδου </a:t>
            </a:r>
            <a:r>
              <a:rPr lang="el-GR" sz="2400" dirty="0" smtClean="0"/>
              <a:t>ως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821342"/>
              </p:ext>
            </p:extLst>
          </p:nvPr>
        </p:nvGraphicFramePr>
        <p:xfrm>
          <a:off x="3060700" y="2130426"/>
          <a:ext cx="302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3" name="Equation" r:id="rId5" imgW="1511300" imgH="241300" progId="Equation.DSMT4">
                  <p:embed/>
                </p:oleObj>
              </mc:Choice>
              <mc:Fallback>
                <p:oleObj name="Equation" r:id="rId5" imgW="15113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2130426"/>
                        <a:ext cx="3022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57200" y="2682604"/>
                <a:ext cx="822960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όπου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</a:t>
                </a:r>
                <a:r>
                  <a:rPr lang="el-GR" sz="2400" dirty="0"/>
                  <a:t>ένα </a:t>
                </a:r>
                <a:r>
                  <a:rPr lang="en-US" sz="2400" dirty="0"/>
                  <a:t>feedforward</a:t>
                </a:r>
                <a:r>
                  <a:rPr lang="el-GR" sz="2400" dirty="0"/>
                  <a:t> </a:t>
                </a:r>
                <a:r>
                  <a:rPr lang="el-GR" sz="2400" dirty="0" smtClean="0"/>
                  <a:t>σήμα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82604"/>
                <a:ext cx="8229600" cy="504056"/>
              </a:xfrm>
              <a:prstGeom prst="rect">
                <a:avLst/>
              </a:prstGeom>
              <a:blipFill rotWithShape="0">
                <a:blip r:embed="rId7"/>
                <a:stretch>
                  <a:fillRect l="-963"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4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Υβριδικός έλεγχος (1/3)</a:t>
            </a:r>
            <a:endParaRPr lang="en-US" alt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Για να υλοποιήσουμε τον υβριδικό έλεγχο δύναμης / θέσης, για κάθε βαθμό ελευθερίας σχεδιάζουμε ένα έλεγχο δύναμης και ένα θέσης και υλοποιούμε τον ολικό έλεγχο με την χρήση των λεγόμενων πινάκων </a:t>
            </a:r>
            <a:r>
              <a:rPr lang="el-GR" sz="2400" dirty="0" smtClean="0"/>
              <a:t>επιλογής</a:t>
            </a:r>
          </a:p>
          <a:p>
            <a:r>
              <a:rPr lang="el-GR" sz="2400" dirty="0"/>
              <a:t>Ένα τέτοιο σύστημα φαίνεται στο ακόλουθο σχήμα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18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Υβριδικός έλεγχος (2/3)</a:t>
            </a:r>
            <a:endParaRPr lang="en-US" alt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1630048"/>
            <a:ext cx="8229600" cy="4380542"/>
          </a:xfrm>
        </p:spPr>
      </p:pic>
      <p:sp>
        <p:nvSpPr>
          <p:cNvPr id="9" name="TextBox 8"/>
          <p:cNvSpPr txBox="1"/>
          <p:nvPr/>
        </p:nvSpPr>
        <p:spPr>
          <a:xfrm>
            <a:off x="2498569" y="5671757"/>
            <a:ext cx="4146862" cy="8333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8: Σχήμα υβριδικού ελέγχου.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89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Υβριδικός έλεγχος (3/3)</a:t>
            </a:r>
            <a:endParaRPr lang="en-US" alt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 νόμος ελέγχου του εσωτερικού </a:t>
            </a:r>
            <a:r>
              <a:rPr lang="el-GR" sz="2400" dirty="0" smtClean="0"/>
              <a:t>βρόχου </a:t>
            </a:r>
            <a:r>
              <a:rPr lang="el-GR" sz="2400" dirty="0"/>
              <a:t>αποτελείται από έλεγχο αντίστροφης δυναμικής υπολογισμένο σε χώρο </a:t>
            </a:r>
            <a:r>
              <a:rPr lang="el-GR" sz="2400" dirty="0" smtClean="0"/>
              <a:t>εργασίας</a:t>
            </a:r>
          </a:p>
          <a:p>
            <a:r>
              <a:rPr lang="el-GR" sz="2400" dirty="0"/>
              <a:t>Ο πίνακας </a:t>
            </a:r>
            <a:r>
              <a:rPr lang="en-US" sz="2400" dirty="0"/>
              <a:t>S</a:t>
            </a:r>
            <a:r>
              <a:rPr lang="el-GR" sz="2400" dirty="0"/>
              <a:t> είναι ένας διαγώνιος πίνακας με μία μονάδα στα διαγώνια στοιχεία που αντιστοιχούν στους βαθμούς ελευθερίας που πρόκειται να ελεγχθούν με έλεγχο </a:t>
            </a:r>
            <a:r>
              <a:rPr lang="el-GR" sz="2400" dirty="0" smtClean="0"/>
              <a:t>θέσης</a:t>
            </a:r>
          </a:p>
          <a:p>
            <a:r>
              <a:rPr lang="el-GR" sz="2400" dirty="0"/>
              <a:t>Το Ι-</a:t>
            </a:r>
            <a:r>
              <a:rPr lang="en-US" sz="2400" dirty="0"/>
              <a:t>S</a:t>
            </a:r>
            <a:r>
              <a:rPr lang="el-GR" sz="2400" dirty="0"/>
              <a:t> επομένως αντιστοιχεί στους βαθμούς ελευθερίας που θα ελεγχθούν με έλεγχο </a:t>
            </a:r>
            <a:r>
              <a:rPr lang="el-GR" sz="2400" dirty="0" smtClean="0"/>
              <a:t>δύναμης</a:t>
            </a:r>
          </a:p>
          <a:p>
            <a:r>
              <a:rPr lang="el-GR" sz="2400" dirty="0"/>
              <a:t>Έτσι κάθε βαθμός ελευθερίας ελέγχεται είτε με έλεγχο θέσης είτε με έλεγχο </a:t>
            </a:r>
            <a:r>
              <a:rPr lang="el-GR" sz="2400" dirty="0" smtClean="0"/>
              <a:t>δύναμης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81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δύναμης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Χρησιμοπιούμε αισθητήρες δύναμης για μέτρηση της ασκούμενης δύναμης και δημιουργούμε αλγορίθμους ελέγχου με ανατροφοδότηση δύναμης</a:t>
            </a:r>
          </a:p>
          <a:p>
            <a:r>
              <a:rPr lang="el-GR" sz="2400" dirty="0" smtClean="0"/>
              <a:t>Για την ανατροφοδότηση δύναμης υπάρχουν τρεις κύριοι τύποι αισθητήρων</a:t>
            </a:r>
          </a:p>
          <a:p>
            <a:pPr lvl="1"/>
            <a:r>
              <a:rPr lang="el-GR" sz="2000" dirty="0" smtClean="0"/>
              <a:t>Αισθητήρες δύναμης καρπού</a:t>
            </a:r>
          </a:p>
          <a:p>
            <a:pPr lvl="1"/>
            <a:r>
              <a:rPr lang="el-GR" sz="2000" dirty="0" smtClean="0"/>
              <a:t>Αισθητήρες ροπής συνδέσμου</a:t>
            </a:r>
          </a:p>
          <a:p>
            <a:pPr lvl="1"/>
            <a:r>
              <a:rPr lang="el-GR" sz="2000" dirty="0" smtClean="0"/>
              <a:t>Αισθητήρες αφής (</a:t>
            </a:r>
            <a:r>
              <a:rPr lang="en-US" sz="2000" dirty="0" smtClean="0"/>
              <a:t>tactile sensors</a:t>
            </a:r>
            <a:r>
              <a:rPr lang="el-GR" sz="2000" dirty="0" smtClean="0"/>
              <a:t>)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</a:t>
            </a:r>
            <a:r>
              <a:rPr lang="el-GR" sz="2000" dirty="0" smtClean="0"/>
              <a:t>έκδοση 1.0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Τζες Αντώνιος. «Εισαγωγή στη Ρομποτική. Έλεγχος Δύναμης - Ροπής».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eclass.upatras.gr/courses/EE662/index.php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244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Το παρόν υλικό διατίθεται με τους όρους της άδειας χρήσης </a:t>
            </a:r>
            <a:r>
              <a:rPr lang="en-US" sz="1800" dirty="0" smtClean="0"/>
              <a:t>Creative Commons</a:t>
            </a:r>
            <a:r>
              <a:rPr lang="el-GR" sz="1800" dirty="0" smtClean="0"/>
              <a:t> </a:t>
            </a:r>
            <a:r>
              <a:rPr lang="el-GR" sz="1800" dirty="0"/>
              <a:t>Αναφορά,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800" dirty="0" smtClean="0"/>
              <a:t>κ.λπ</a:t>
            </a:r>
            <a:r>
              <a:rPr lang="el-GR" sz="1800" dirty="0"/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</a:t>
            </a:r>
            <a:r>
              <a:rPr lang="el-GR" dirty="0" smtClean="0"/>
              <a:t>creativecommons.org/licenses/by-sa/4.0</a:t>
            </a:r>
            <a:r>
              <a:rPr lang="el-GR" dirty="0"/>
              <a:t>/ </a:t>
            </a:r>
            <a:endParaRPr lang="en-US" dirty="0" smtClean="0"/>
          </a:p>
          <a:p>
            <a:endParaRPr lang="el-GR" dirty="0" smtClean="0"/>
          </a:p>
          <a:p>
            <a:pPr algn="just"/>
            <a:r>
              <a:rPr lang="el-GR" b="1" dirty="0"/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b="1" dirty="0"/>
              <a:t>Μοιραστείτε</a:t>
            </a:r>
            <a:r>
              <a:rPr lang="el-GR" dirty="0"/>
              <a:t> — αντιγράψετε και αναδιανέμετε το υλικό</a:t>
            </a:r>
          </a:p>
          <a:p>
            <a:pPr algn="just"/>
            <a:r>
              <a:rPr lang="el-GR" b="1" dirty="0"/>
              <a:t>Προσαρμόστε</a:t>
            </a:r>
            <a:r>
              <a:rPr lang="el-GR" dirty="0"/>
              <a:t> — αναμείξτε, τροποποιήστε και δημιουργήστε πάνω στο υλικό για κάθε σκοπό</a:t>
            </a:r>
            <a:r>
              <a:rPr lang="el-GR" b="1" dirty="0"/>
              <a:t> </a:t>
            </a:r>
          </a:p>
          <a:p>
            <a:pPr algn="just"/>
            <a:r>
              <a:rPr lang="el-GR" b="1" dirty="0"/>
              <a:t>Υπό τους ακόλουθους όρους:</a:t>
            </a:r>
          </a:p>
          <a:p>
            <a:pPr algn="just"/>
            <a:r>
              <a:rPr lang="el-GR" b="1" dirty="0"/>
              <a:t>Αναφορά Δημιουργού</a:t>
            </a:r>
            <a:r>
              <a:rPr lang="el-GR" dirty="0"/>
              <a:t> — Θα πρέπει να καταχωρίσετε αναφορά στο δημιουργό , με σύνδεσμο της άδειας</a:t>
            </a:r>
          </a:p>
          <a:p>
            <a:pPr algn="just"/>
            <a:r>
              <a:rPr lang="el-GR" b="1" dirty="0"/>
              <a:t>Παρόμοια Διανομή</a:t>
            </a:r>
            <a:r>
              <a:rPr lang="el-GR" dirty="0"/>
              <a:t> — Αν αναμείξετε, τροποποιήσετε, ή δημιουργήσετε πάνω στο υλικό, πρέπει να διανείμετε τις δικές σας συνεισφορές υπό την ίδια άδεια όπως και το </a:t>
            </a:r>
            <a:r>
              <a:rPr lang="el-GR" dirty="0" smtClean="0"/>
              <a:t>πρωτότυπο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235" y="2132856"/>
            <a:ext cx="267553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2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908719"/>
            <a:ext cx="8856984" cy="5811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Το </a:t>
            </a:r>
            <a:r>
              <a:rPr lang="el-GR" sz="1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1400" b="1" dirty="0" smtClean="0"/>
              <a:t>Εικόνες/Σχήματα/Διαγράμματα</a:t>
            </a:r>
            <a:r>
              <a:rPr lang="en-US" sz="1400" b="1" dirty="0" smtClean="0"/>
              <a:t>/</a:t>
            </a:r>
            <a:r>
              <a:rPr lang="el-GR" sz="1400" b="1" dirty="0" smtClean="0"/>
              <a:t>Φωτογραφίες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1: </a:t>
            </a:r>
            <a:r>
              <a:rPr lang="el-GR" sz="1400" dirty="0"/>
              <a:t>Πρόβλημα περιστροφής </a:t>
            </a:r>
            <a:r>
              <a:rPr lang="el-GR" sz="1400" dirty="0" smtClean="0"/>
              <a:t>μοχλού</a:t>
            </a:r>
            <a:r>
              <a:rPr lang="el-GR" altLang="en-US" sz="1400" dirty="0" smtClean="0"/>
              <a:t>, </a:t>
            </a:r>
            <a:r>
              <a:rPr lang="el-GR" sz="1400" dirty="0" smtClean="0"/>
              <a:t>Ίδιο έργο</a:t>
            </a:r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</a:t>
            </a:r>
            <a:r>
              <a:rPr lang="el-GR" sz="1400" dirty="0" smtClean="0">
                <a:solidFill>
                  <a:srgbClr val="FF0000"/>
                </a:solidFill>
              </a:rPr>
              <a:t>2: </a:t>
            </a:r>
            <a:r>
              <a:rPr lang="el-GR" sz="1400" dirty="0" smtClean="0"/>
              <a:t>Πρόβλημα </a:t>
            </a:r>
            <a:r>
              <a:rPr lang="el-GR" sz="1400" dirty="0"/>
              <a:t>περιστροφής μοχλού με το σύστημα συντεταγμένων στο </a:t>
            </a:r>
            <a:r>
              <a:rPr lang="el-GR" sz="1400" dirty="0" smtClean="0"/>
              <a:t>άκρο</a:t>
            </a:r>
            <a:r>
              <a:rPr lang="en-US" sz="1400" dirty="0" smtClean="0"/>
              <a:t>,</a:t>
            </a:r>
            <a:r>
              <a:rPr lang="el-GR" sz="1400" dirty="0" smtClean="0"/>
              <a:t> </a:t>
            </a:r>
            <a:r>
              <a:rPr lang="el-GR" sz="1400" dirty="0" smtClean="0"/>
              <a:t>Ίδιο έργο.</a:t>
            </a:r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</a:t>
            </a:r>
            <a:r>
              <a:rPr lang="el-GR" sz="1400" dirty="0" smtClean="0">
                <a:solidFill>
                  <a:srgbClr val="FF0000"/>
                </a:solidFill>
              </a:rPr>
              <a:t>3: </a:t>
            </a:r>
            <a:r>
              <a:rPr lang="el-GR" sz="1400" dirty="0" smtClean="0"/>
              <a:t>Πρόβλημα </a:t>
            </a:r>
            <a:r>
              <a:rPr lang="el-GR" sz="1400" dirty="0"/>
              <a:t>περιστροφής μοχλού με το σύστημα συντεταγμένων στον άξονα </a:t>
            </a:r>
            <a:r>
              <a:rPr lang="el-GR" sz="1400" dirty="0" smtClean="0"/>
              <a:t>περιστροφής, Ίδιο έργο.</a:t>
            </a:r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4:</a:t>
            </a:r>
            <a:r>
              <a:rPr lang="el-GR" sz="1400" dirty="0"/>
              <a:t> Πρόβλημα περιστροφής </a:t>
            </a:r>
            <a:r>
              <a:rPr lang="el-GR" sz="1400" dirty="0" smtClean="0"/>
              <a:t>βίδας, Ίδιο έργο.</a:t>
            </a:r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5:</a:t>
            </a:r>
            <a:r>
              <a:rPr lang="el-GR" sz="1400" dirty="0"/>
              <a:t> Πρόβλημα εισαγωγής κυλινδρικού στερεού σε </a:t>
            </a:r>
            <a:r>
              <a:rPr lang="el-GR" sz="1400" dirty="0" smtClean="0"/>
              <a:t>τρύπα, Ίδιο έργο.</a:t>
            </a:r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</a:t>
            </a:r>
            <a:r>
              <a:rPr lang="en-US" sz="1400" dirty="0">
                <a:solidFill>
                  <a:srgbClr val="FF0000"/>
                </a:solidFill>
              </a:rPr>
              <a:t>6</a:t>
            </a:r>
            <a:r>
              <a:rPr lang="el-GR" sz="1400" dirty="0">
                <a:solidFill>
                  <a:srgbClr val="FF0000"/>
                </a:solidFill>
              </a:rPr>
              <a:t>:</a:t>
            </a:r>
            <a:r>
              <a:rPr lang="el-GR" sz="1400" dirty="0"/>
              <a:t> Σχήμα ελέγχου </a:t>
            </a:r>
            <a:r>
              <a:rPr lang="el-GR" sz="1400" dirty="0" smtClean="0"/>
              <a:t>ακαμπτότητας, Ίδιο έργο.</a:t>
            </a:r>
            <a:endParaRPr lang="en-US" sz="1400" dirty="0"/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7:</a:t>
            </a:r>
            <a:r>
              <a:rPr lang="el-GR" sz="1400" dirty="0"/>
              <a:t> Μοντελοποίηση άκρου </a:t>
            </a:r>
            <a:r>
              <a:rPr lang="el-GR" sz="1400" dirty="0" smtClean="0"/>
              <a:t>ρομπότ, Ίδιο έργο.</a:t>
            </a:r>
            <a:endParaRPr lang="en-US" sz="1400" dirty="0"/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8: </a:t>
            </a:r>
            <a:r>
              <a:rPr lang="el-GR" sz="1400" dirty="0"/>
              <a:t>Σχήμα υβριδικού </a:t>
            </a:r>
            <a:r>
              <a:rPr lang="el-GR" sz="1400" dirty="0" smtClean="0"/>
              <a:t>ελέγχου, Ίδιο έργο.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l-GR" sz="14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525344"/>
            <a:ext cx="80682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Σχέση δύναμης - ροπής</a:t>
            </a:r>
            <a:r>
              <a:rPr lang="en-US" dirty="0" smtClean="0"/>
              <a:t> (1/2)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Η αλληλεπίδραση του ρομπότ με το περιβάλλον δημιουργεί στο άκρο του ρομπότ δυνάμεις και ροπές</a:t>
                </a:r>
              </a:p>
              <a:p>
                <a:r>
                  <a:rPr lang="el-GR" sz="2400" dirty="0" smtClean="0"/>
                  <a:t>Υποθέτουμε ότι το διάνυσμα των ροπών και των δυνάμεων αυτών είναι είναι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ότι εκφράζονται στο σύστημα συντεταγμένων του άκρου</a:t>
                </a:r>
              </a:p>
              <a:p>
                <a:r>
                  <a:rPr lang="el-GR" sz="2400" dirty="0" smtClean="0"/>
                  <a:t>Το διάνυσμα των ροπώς των συνδέσμων είναι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l-GR" sz="2400" dirty="0" smtClean="0"/>
                  <a:t> και το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l-GR" sz="2400" dirty="0" smtClean="0"/>
                  <a:t> αναπαριστά μία εικονική μετατόπιση που προκαλείται άπό τη δύναμη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l-GR" sz="2400" i="1" dirty="0" smtClean="0"/>
              </a:p>
              <a:p>
                <a:r>
                  <a:rPr lang="el-GR" sz="2400" dirty="0" smtClean="0"/>
                  <a:t>Το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l-GR" sz="2400" dirty="0" smtClean="0"/>
                  <a:t> αναπαριστά την αντίστοιχη εικονική μετατόπιση του συνδέσμου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07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Σχέση δύναμης - ροπής</a:t>
            </a:r>
            <a:r>
              <a:rPr lang="en-US" dirty="0" smtClean="0"/>
              <a:t> (2/2)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Αυτές οι μετατοπίσεις συσχετίζονται μέσω της Ιακωβιανής του ρομπότ ως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Το εικονικό έργο του συστήματος είναι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  <m:t>𝛵</m:t>
                            </m:r>
                          </m:sup>
                        </m:sSup>
                      </m:e>
                    </m:d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είναι μηδέν αν το ρομπότ είναι σε ισορροπία</a:t>
                </a:r>
              </a:p>
              <a:p>
                <a:r>
                  <a:rPr lang="el-GR" sz="2400" dirty="0" smtClean="0"/>
                  <a:t>Εφόσον οι γενικευμένες συντεταγμένες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ανεξάρτητες έχουμε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l-GR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Φυσικοί και τεχνητοί </a:t>
            </a:r>
            <a:br>
              <a:rPr lang="el-GR" dirty="0" smtClean="0"/>
            </a:br>
            <a:r>
              <a:rPr lang="el-GR" dirty="0" smtClean="0"/>
              <a:t>περιορισμοί (1/6)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sz="2400" dirty="0" smtClean="0"/>
                  <a:t>Ορίζουμε κατάλληλο σύστημα συντεταγμένων στο άκρο του ρομπότ έτσι ώστε να μπορούμε να περιγράψουμε εύκολα την εργασία που επιθυμούμε να πραγματοποιήσει το ρομπότ</a:t>
                </a:r>
              </a:p>
              <a:p>
                <a:r>
                  <a:rPr lang="el-GR" sz="2400" dirty="0" smtClean="0"/>
                  <a:t>Εφόσον ορίσουμε κατάλληλα τους άξονες μπορούμε να ορίσουμε φυσικούς και εικονικούς περιορισμούς</a:t>
                </a:r>
              </a:p>
              <a:p>
                <a:r>
                  <a:rPr lang="el-GR" sz="2400" dirty="0" smtClean="0"/>
                  <a:t>Αν για παράδειγμα επιθυμούμε το ρομπότ να πλύνει ένα τζάμι τότε θα ορίσουμε το σύστημα συντεταγμένων  του άκρου έτσι ώστε ο άξονας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να είναι κάθετος στο τζάμι και οι άξονες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παράλληλοι στο τζάμι</a:t>
                </a:r>
              </a:p>
              <a:p>
                <a:r>
                  <a:rPr lang="el-GR" sz="2400" dirty="0" smtClean="0"/>
                  <a:t>Ακολούθως, θα ορίζαμε έναν φυσικό περιορισμό για τον άξονα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 smtClean="0"/>
                  <a:t> (</a:t>
                </a:r>
                <a:r>
                  <a:rPr lang="el-GR" sz="2400" dirty="0" smtClean="0"/>
                  <a:t>τζάμι</a:t>
                </a:r>
                <a:r>
                  <a:rPr lang="en-US" sz="2400" dirty="0" smtClean="0"/>
                  <a:t>)</a:t>
                </a:r>
                <a:r>
                  <a:rPr lang="el-GR" sz="2400" dirty="0" smtClean="0"/>
                  <a:t> και έναν εικονικό περιορισμό για την κίνηση στους άξονες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l-GR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884" r="-1630" b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26" y="3330612"/>
            <a:ext cx="4051143" cy="2912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Φυσικοί και τεχνητοί </a:t>
            </a:r>
            <a:br>
              <a:rPr lang="el-GR" dirty="0"/>
            </a:br>
            <a:r>
              <a:rPr lang="el-GR" dirty="0"/>
              <a:t>περιορισμοί </a:t>
            </a:r>
            <a:r>
              <a:rPr lang="el-GR" dirty="0" smtClean="0"/>
              <a:t>(2/6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Αν ο ρομποτικός βραχίονας έρθει σε επαφή με άκαμπτη επιφάνεια τότε χάνεται ένας βαθμός ελευθερίας θέσης καθώς δεν μπορεί να εισχωρήσει στο σώμα</a:t>
            </a:r>
          </a:p>
          <a:p>
            <a:r>
              <a:rPr lang="el-GR" sz="2400" dirty="0" smtClean="0"/>
              <a:t>Θεωρούμε το πρόβλημα της περιστροφής ενός μοχλού όπως φαίνεται στο σχήμα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2884" y="5038709"/>
            <a:ext cx="3240360" cy="8333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1: Πρόβλημα περιστροφής μοχλού.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383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Φυσικοί και τεχνητοί </a:t>
            </a:r>
            <a:br>
              <a:rPr lang="el-GR" dirty="0"/>
            </a:br>
            <a:r>
              <a:rPr lang="el-GR" dirty="0"/>
              <a:t>περιορισμοί </a:t>
            </a:r>
            <a:r>
              <a:rPr lang="el-GR" dirty="0" smtClean="0"/>
              <a:t>(3/6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Μπορούμε να θέσουμε το σύστημα συντεταγμένων είτε στο άκρο είτε στον άξονα περιστροφής όπως φαίνεται στα ακόλουθα σχήματα</a:t>
            </a:r>
          </a:p>
          <a:p>
            <a:r>
              <a:rPr lang="el-GR" sz="2400" dirty="0" smtClean="0"/>
              <a:t>Σε κάθε περίπτωση παραθέτουμε τους περιορισμούς σε αντίστοιχο πίνακα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6" y="3613878"/>
            <a:ext cx="3644200" cy="2839458"/>
          </a:xfrm>
          <a:prstGeom prst="rect">
            <a:avLst/>
          </a:prstGeom>
        </p:spPr>
      </p:pic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128024"/>
              </p:ext>
            </p:extLst>
          </p:nvPr>
        </p:nvGraphicFramePr>
        <p:xfrm>
          <a:off x="4733553" y="3834404"/>
          <a:ext cx="3798887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6" name="Document" r:id="rId6" imgW="3856564" imgH="1804806" progId="Word.Document.8">
                  <p:embed/>
                </p:oleObj>
              </mc:Choice>
              <mc:Fallback>
                <p:oleObj name="Document" r:id="rId6" imgW="3856564" imgH="18048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553" y="3834404"/>
                        <a:ext cx="3798887" cy="178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97070" y="5619973"/>
            <a:ext cx="5835370" cy="8333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2: Πρόβλημα περιστροφής μοχλού με το σύστημα συντεταγμένων στο άκρο.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795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3770</TotalTime>
  <Words>1790</Words>
  <Application>Microsoft Office PowerPoint</Application>
  <PresentationFormat>On-screen Show (4:3)</PresentationFormat>
  <Paragraphs>280</Paragraphs>
  <Slides>46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ＭＳ Ｐゴシック</vt:lpstr>
      <vt:lpstr>Arial</vt:lpstr>
      <vt:lpstr>Calibri</vt:lpstr>
      <vt:lpstr>Cambria Math</vt:lpstr>
      <vt:lpstr>Times New Roman</vt:lpstr>
      <vt:lpstr>Wingdings</vt:lpstr>
      <vt:lpstr>Θέμα του Office</vt:lpstr>
      <vt:lpstr>Document</vt:lpstr>
      <vt:lpstr>Equation</vt:lpstr>
      <vt:lpstr>Εισαγωγή στη Ρομποτική</vt:lpstr>
      <vt:lpstr>Σκοποί  ενότητας</vt:lpstr>
      <vt:lpstr>Περιεχόμενα ενότητας</vt:lpstr>
      <vt:lpstr>Έλεγχος δύναμης</vt:lpstr>
      <vt:lpstr>Σχέση δύναμης - ροπής (1/2)</vt:lpstr>
      <vt:lpstr>Σχέση δύναμης - ροπής (2/2)</vt:lpstr>
      <vt:lpstr>Φυσικοί και τεχνητοί  περιορισμοί (1/6)</vt:lpstr>
      <vt:lpstr>Φυσικοί και τεχνητοί  περιορισμοί (2/6)</vt:lpstr>
      <vt:lpstr>Φυσικοί και τεχνητοί  περιορισμοί (3/6)</vt:lpstr>
      <vt:lpstr>Φυσικοί και τεχνητοί  περιορισμοί (4/6)</vt:lpstr>
      <vt:lpstr>Φυσικοί και τεχνητοί  περιορισμοί (5/6)</vt:lpstr>
      <vt:lpstr>Φυσικοί και τεχνητοί  περιορισμοί (6/6)</vt:lpstr>
      <vt:lpstr>Ακαμπτότητα και ανεκτικότητα</vt:lpstr>
      <vt:lpstr>Έλεγχος ακαμπτότητας ενός βαθμού ελευθερίας (1/3)</vt:lpstr>
      <vt:lpstr>Έλεγχος ακαμπτότητας ενός βαθμού ελευθερίας (2/3)</vt:lpstr>
      <vt:lpstr>Έλεγχος ακαμπτότητας ενός βαθμού ελευθερίας (3/3)</vt:lpstr>
      <vt:lpstr>Έλεγχος ακαμπτότητας n βαθμών ελευθερίας (1/5)</vt:lpstr>
      <vt:lpstr>Έλεγχος ακαμπτότητας n βαθμών ελευθερίας (2/5)</vt:lpstr>
      <vt:lpstr>Έλεγχος ακαμπτότητας n βαθμών ελευθερίας (3/5)</vt:lpstr>
      <vt:lpstr>Έλεγχος ακαμπτότητας n βαθμών ελευθερίας (4/5)</vt:lpstr>
      <vt:lpstr>Έλεγχος ακαμπτότητας n βαθμών ελευθερίας (5/5)</vt:lpstr>
      <vt:lpstr>Αντίστροφη δυναμική στο χώρο εργασίας (1/4)</vt:lpstr>
      <vt:lpstr>Αντίστροφη δυναμική στο χώρο εργασίας (2/4)</vt:lpstr>
      <vt:lpstr>Αντίστροφη δυναμική στο χώρο εργασίας (3/4)</vt:lpstr>
      <vt:lpstr>Αντίστροφη δυναμική στο χώρο εργασίας (4/4)</vt:lpstr>
      <vt:lpstr>Έλεγχος εμπέδησης (1/4)</vt:lpstr>
      <vt:lpstr>Έλεγχος εμπέδησης (2/4)</vt:lpstr>
      <vt:lpstr>Έλεγχος εμπέδησης (3/4)</vt:lpstr>
      <vt:lpstr>Έλεγχος εμπέδησης (4/4)</vt:lpstr>
      <vt:lpstr>Υβριδικός έλεγχος θέσης / δύναμης </vt:lpstr>
      <vt:lpstr>Έλεγχος δύναμης κατά ένα βαθμό ελευθερίας (1/5)</vt:lpstr>
      <vt:lpstr>Έλεγχος δύναμης κατά ένα βαθμό ελευθερίας (2/5) </vt:lpstr>
      <vt:lpstr>Έλεγχος δύναμης κατά ένα βαθμό ελευθερίας (3/5)</vt:lpstr>
      <vt:lpstr>Έλεγχος δύναμης κατά ένα βαθμό ελευθερίας (4/5) </vt:lpstr>
      <vt:lpstr>Έλεγχος δύναμης κατά ένα βαθμό ελευθερίας (5/5) </vt:lpstr>
      <vt:lpstr>Υβριδικός έλεγχος (1/3)</vt:lpstr>
      <vt:lpstr>Υβριδικός έλεγχος (2/3)</vt:lpstr>
      <vt:lpstr>Υβριδικός έλεγχος (3/3)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Stathis</cp:lastModifiedBy>
  <cp:revision>524</cp:revision>
  <dcterms:created xsi:type="dcterms:W3CDTF">2012-09-06T09:03:05Z</dcterms:created>
  <dcterms:modified xsi:type="dcterms:W3CDTF">2015-12-03T06:20:27Z</dcterms:modified>
</cp:coreProperties>
</file>