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35" r:id="rId33"/>
    <p:sldId id="336" r:id="rId34"/>
    <p:sldId id="337" r:id="rId35"/>
    <p:sldId id="338" r:id="rId36"/>
    <p:sldId id="281" r:id="rId37"/>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1993" autoAdjust="0"/>
  </p:normalViewPr>
  <p:slideViewPr>
    <p:cSldViewPr>
      <p:cViewPr varScale="1">
        <p:scale>
          <a:sx n="53" d="100"/>
          <a:sy n="53"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9/9/2015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426009-A371-4457-BA96-4B15552D8E12}" type="slidenum">
              <a:rPr lang="en-GB" smtClean="0"/>
              <a:pPr>
                <a:spcBef>
                  <a:spcPct val="0"/>
                </a:spcBef>
              </a:pPr>
              <a:t>11</a:t>
            </a:fld>
            <a:endParaRPr lang="en-GB" smtClean="0"/>
          </a:p>
        </p:txBody>
      </p:sp>
    </p:spTree>
    <p:extLst>
      <p:ext uri="{BB962C8B-B14F-4D97-AF65-F5344CB8AC3E}">
        <p14:creationId xmlns:p14="http://schemas.microsoft.com/office/powerpoint/2010/main" val="202249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95C5A8-7E9F-40CA-B97F-96E89C9E1492}" type="slidenum">
              <a:rPr lang="en-GB" smtClean="0"/>
              <a:pPr>
                <a:spcBef>
                  <a:spcPct val="0"/>
                </a:spcBef>
              </a:pPr>
              <a:t>12</a:t>
            </a:fld>
            <a:endParaRPr lang="en-GB" smtClean="0"/>
          </a:p>
        </p:txBody>
      </p:sp>
      <p:sp>
        <p:nvSpPr>
          <p:cNvPr id="35843"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93225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32D2FE-4A6A-4065-AE68-0E57ECD2F2EE}" type="slidenum">
              <a:rPr lang="en-GB" smtClean="0">
                <a:cs typeface="Arial" panose="020B0604020202020204" pitchFamily="34" charset="0"/>
              </a:rPr>
              <a:pPr>
                <a:spcBef>
                  <a:spcPct val="0"/>
                </a:spcBef>
              </a:pPr>
              <a:t>13</a:t>
            </a:fld>
            <a:endParaRPr lang="en-GB" smtClean="0">
              <a:cs typeface="Arial" panose="020B0604020202020204" pitchFamily="34" charset="0"/>
            </a:endParaRPr>
          </a:p>
        </p:txBody>
      </p:sp>
    </p:spTree>
    <p:extLst>
      <p:ext uri="{BB962C8B-B14F-4D97-AF65-F5344CB8AC3E}">
        <p14:creationId xmlns:p14="http://schemas.microsoft.com/office/powerpoint/2010/main" val="95123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D4912-8A45-4109-8F9C-7EE54F0DB770}" type="slidenum">
              <a:rPr lang="en-GB" smtClean="0"/>
              <a:pPr>
                <a:spcBef>
                  <a:spcPct val="0"/>
                </a:spcBef>
              </a:pPr>
              <a:t>15</a:t>
            </a:fld>
            <a:endParaRPr lang="en-GB"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95206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1769F5-C4F4-4CE0-A534-A04475331F54}" type="slidenum">
              <a:rPr lang="en-GB" smtClean="0"/>
              <a:pPr>
                <a:spcBef>
                  <a:spcPct val="0"/>
                </a:spcBef>
              </a:pPr>
              <a:t>16</a:t>
            </a:fld>
            <a:endParaRPr lang="en-GB" smtClean="0"/>
          </a:p>
        </p:txBody>
      </p:sp>
    </p:spTree>
    <p:extLst>
      <p:ext uri="{BB962C8B-B14F-4D97-AF65-F5344CB8AC3E}">
        <p14:creationId xmlns:p14="http://schemas.microsoft.com/office/powerpoint/2010/main" val="1120315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056E34-5912-45F5-B208-1CE63327810C}" type="slidenum">
              <a:rPr lang="en-GB" smtClean="0"/>
              <a:pPr>
                <a:spcBef>
                  <a:spcPct val="0"/>
                </a:spcBef>
              </a:pPr>
              <a:t>17</a:t>
            </a:fld>
            <a:endParaRPr lang="en-GB"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6692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9EEDD4-38BD-473A-9CED-B2A63AD1FBBC}" type="slidenum">
              <a:rPr lang="en-GB" smtClean="0"/>
              <a:pPr>
                <a:spcBef>
                  <a:spcPct val="0"/>
                </a:spcBef>
              </a:pPr>
              <a:t>18</a:t>
            </a:fld>
            <a:endParaRPr lang="en-GB"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407137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4939EB-7C14-4EC2-916C-FFB0A3736B74}" type="slidenum">
              <a:rPr lang="en-GB" smtClean="0"/>
              <a:pPr>
                <a:spcBef>
                  <a:spcPct val="0"/>
                </a:spcBef>
              </a:pPr>
              <a:t>19</a:t>
            </a:fld>
            <a:endParaRPr lang="en-GB"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680327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26FB52-662E-4435-A0FA-8B99F81C3107}" type="slidenum">
              <a:rPr lang="en-GB" smtClean="0"/>
              <a:pPr>
                <a:spcBef>
                  <a:spcPct val="0"/>
                </a:spcBef>
              </a:pPr>
              <a:t>20</a:t>
            </a:fld>
            <a:endParaRPr lang="en-GB"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cs typeface="Times New Roman" panose="02020603050405020304" pitchFamily="18" charset="0"/>
            </a:endParaRPr>
          </a:p>
        </p:txBody>
      </p:sp>
    </p:spTree>
    <p:extLst>
      <p:ext uri="{BB962C8B-B14F-4D97-AF65-F5344CB8AC3E}">
        <p14:creationId xmlns:p14="http://schemas.microsoft.com/office/powerpoint/2010/main" val="3034108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F86F68-8FFA-4EAC-97E2-F79321638B34}" type="slidenum">
              <a:rPr lang="en-GB" smtClean="0"/>
              <a:pPr>
                <a:spcBef>
                  <a:spcPct val="0"/>
                </a:spcBef>
              </a:pPr>
              <a:t>21</a:t>
            </a:fld>
            <a:endParaRPr lang="en-GB"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smtClean="0">
              <a:cs typeface="Times New Roman" panose="02020603050405020304" pitchFamily="18" charset="0"/>
            </a:endParaRPr>
          </a:p>
        </p:txBody>
      </p:sp>
    </p:spTree>
    <p:extLst>
      <p:ext uri="{BB962C8B-B14F-4D97-AF65-F5344CB8AC3E}">
        <p14:creationId xmlns:p14="http://schemas.microsoft.com/office/powerpoint/2010/main" val="299092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C35F41-89A0-42BD-B4F5-D8D44BABF0BB}" type="slidenum">
              <a:rPr lang="en-GB" smtClean="0"/>
              <a:pPr>
                <a:spcBef>
                  <a:spcPct val="0"/>
                </a:spcBef>
              </a:pPr>
              <a:t>22</a:t>
            </a:fld>
            <a:endParaRPr lang="en-GB" smtClean="0"/>
          </a:p>
        </p:txBody>
      </p:sp>
      <p:sp>
        <p:nvSpPr>
          <p:cNvPr id="5529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051236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20096A-64DD-4A80-A1E1-0E8066681E43}" type="slidenum">
              <a:rPr lang="en-GB" smtClean="0"/>
              <a:pPr>
                <a:spcBef>
                  <a:spcPct val="0"/>
                </a:spcBef>
              </a:pPr>
              <a:t>23</a:t>
            </a:fld>
            <a:endParaRPr lang="en-GB"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99845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C5A1EE-4CA3-44E9-9589-B33728F73E01}" type="slidenum">
              <a:rPr lang="en-GB" smtClean="0"/>
              <a:pPr>
                <a:spcBef>
                  <a:spcPct val="0"/>
                </a:spcBef>
              </a:pPr>
              <a:t>24</a:t>
            </a:fld>
            <a:endParaRPr lang="en-GB" smtClean="0"/>
          </a:p>
        </p:txBody>
      </p:sp>
    </p:spTree>
    <p:extLst>
      <p:ext uri="{BB962C8B-B14F-4D97-AF65-F5344CB8AC3E}">
        <p14:creationId xmlns:p14="http://schemas.microsoft.com/office/powerpoint/2010/main" val="3732198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819518-41B8-482B-8199-ECCA88FC12BC}" type="slidenum">
              <a:rPr lang="en-GB" smtClean="0"/>
              <a:pPr>
                <a:spcBef>
                  <a:spcPct val="0"/>
                </a:spcBef>
              </a:pPr>
              <a:t>25</a:t>
            </a:fld>
            <a:endParaRPr lang="en-GB" smtClean="0"/>
          </a:p>
        </p:txBody>
      </p:sp>
    </p:spTree>
    <p:extLst>
      <p:ext uri="{BB962C8B-B14F-4D97-AF65-F5344CB8AC3E}">
        <p14:creationId xmlns:p14="http://schemas.microsoft.com/office/powerpoint/2010/main" val="43037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9B08FC-12E4-4007-BD30-6A8F3B395FBC}" type="slidenum">
              <a:rPr lang="en-GB" smtClean="0"/>
              <a:pPr>
                <a:spcBef>
                  <a:spcPct val="0"/>
                </a:spcBef>
              </a:pPr>
              <a:t>26</a:t>
            </a:fld>
            <a:endParaRPr lang="en-GB" smtClean="0"/>
          </a:p>
        </p:txBody>
      </p:sp>
    </p:spTree>
    <p:extLst>
      <p:ext uri="{BB962C8B-B14F-4D97-AF65-F5344CB8AC3E}">
        <p14:creationId xmlns:p14="http://schemas.microsoft.com/office/powerpoint/2010/main" val="2527058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2A9681-B0C5-47B6-9295-B0EC634E19CA}" type="slidenum">
              <a:rPr lang="en-GB" smtClean="0"/>
              <a:pPr>
                <a:spcBef>
                  <a:spcPct val="0"/>
                </a:spcBef>
              </a:pPr>
              <a:t>27</a:t>
            </a:fld>
            <a:endParaRPr lang="en-GB" smtClean="0"/>
          </a:p>
        </p:txBody>
      </p:sp>
    </p:spTree>
    <p:extLst>
      <p:ext uri="{BB962C8B-B14F-4D97-AF65-F5344CB8AC3E}">
        <p14:creationId xmlns:p14="http://schemas.microsoft.com/office/powerpoint/2010/main" val="4278390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98E804-044B-40CB-B174-9071521E5FA5}" type="slidenum">
              <a:rPr lang="en-GB" smtClean="0"/>
              <a:pPr>
                <a:spcBef>
                  <a:spcPct val="0"/>
                </a:spcBef>
              </a:pPr>
              <a:t>28</a:t>
            </a:fld>
            <a:endParaRPr lang="en-GB" smtClean="0"/>
          </a:p>
        </p:txBody>
      </p:sp>
    </p:spTree>
    <p:extLst>
      <p:ext uri="{BB962C8B-B14F-4D97-AF65-F5344CB8AC3E}">
        <p14:creationId xmlns:p14="http://schemas.microsoft.com/office/powerpoint/2010/main" val="418451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0F6222-F678-4F9B-91AC-E15E37105D44}" type="slidenum">
              <a:rPr lang="en-GB" smtClean="0"/>
              <a:pPr>
                <a:spcBef>
                  <a:spcPct val="0"/>
                </a:spcBef>
              </a:pPr>
              <a:t>29</a:t>
            </a:fld>
            <a:endParaRPr lang="en-GB" smtClean="0"/>
          </a:p>
        </p:txBody>
      </p:sp>
    </p:spTree>
    <p:extLst>
      <p:ext uri="{BB962C8B-B14F-4D97-AF65-F5344CB8AC3E}">
        <p14:creationId xmlns:p14="http://schemas.microsoft.com/office/powerpoint/2010/main" val="71995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4097BE-431A-47EB-BD26-565B67A32D56}" type="slidenum">
              <a:rPr lang="en-GB" smtClean="0"/>
              <a:pPr>
                <a:spcBef>
                  <a:spcPct val="0"/>
                </a:spcBef>
              </a:pPr>
              <a:t>30</a:t>
            </a:fld>
            <a:endParaRPr lang="en-GB"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867430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F5D832-DC56-4607-839F-3672A73B1F4F}" type="slidenum">
              <a:rPr lang="en-GB" smtClean="0"/>
              <a:pPr>
                <a:spcBef>
                  <a:spcPct val="0"/>
                </a:spcBef>
              </a:pPr>
              <a:t>31</a:t>
            </a:fld>
            <a:endParaRPr lang="en-GB"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7228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7BB9F3-28CB-4211-9B44-8E1C6EF0A249}" type="slidenum">
              <a:rPr lang="en-GB" smtClean="0"/>
              <a:pPr>
                <a:spcBef>
                  <a:spcPct val="0"/>
                </a:spcBef>
              </a:pPr>
              <a:t>4</a:t>
            </a:fld>
            <a:endParaRPr lang="en-GB" smtClean="0"/>
          </a:p>
        </p:txBody>
      </p:sp>
    </p:spTree>
    <p:extLst>
      <p:ext uri="{BB962C8B-B14F-4D97-AF65-F5344CB8AC3E}">
        <p14:creationId xmlns:p14="http://schemas.microsoft.com/office/powerpoint/2010/main" val="36609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0231F8-D2AE-497D-8BDF-09C3647B7811}" type="slidenum">
              <a:rPr lang="en-GB" smtClean="0"/>
              <a:pPr>
                <a:spcBef>
                  <a:spcPct val="0"/>
                </a:spcBef>
              </a:pPr>
              <a:t>5</a:t>
            </a:fld>
            <a:endParaRPr lang="en-GB" smtClean="0"/>
          </a:p>
        </p:txBody>
      </p:sp>
    </p:spTree>
    <p:extLst>
      <p:ext uri="{BB962C8B-B14F-4D97-AF65-F5344CB8AC3E}">
        <p14:creationId xmlns:p14="http://schemas.microsoft.com/office/powerpoint/2010/main" val="368840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DF7F208-65E4-43AC-8DCE-761748AD11F7}" type="slidenum">
              <a:rPr lang="en-GB" smtClean="0"/>
              <a:pPr>
                <a:spcBef>
                  <a:spcPct val="0"/>
                </a:spcBef>
              </a:pPr>
              <a:t>6</a:t>
            </a:fld>
            <a:endParaRPr lang="en-GB" smtClean="0"/>
          </a:p>
        </p:txBody>
      </p:sp>
    </p:spTree>
    <p:extLst>
      <p:ext uri="{BB962C8B-B14F-4D97-AF65-F5344CB8AC3E}">
        <p14:creationId xmlns:p14="http://schemas.microsoft.com/office/powerpoint/2010/main" val="388575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2333DA-11AC-494D-9AA6-9BA862806A16}" type="slidenum">
              <a:rPr lang="en-GB" smtClean="0"/>
              <a:pPr>
                <a:spcBef>
                  <a:spcPct val="0"/>
                </a:spcBef>
              </a:pPr>
              <a:t>7</a:t>
            </a:fld>
            <a:endParaRPr lang="en-GB" smtClean="0"/>
          </a:p>
        </p:txBody>
      </p:sp>
    </p:spTree>
    <p:extLst>
      <p:ext uri="{BB962C8B-B14F-4D97-AF65-F5344CB8AC3E}">
        <p14:creationId xmlns:p14="http://schemas.microsoft.com/office/powerpoint/2010/main" val="107398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DF7D9A-1F77-49E9-A44A-7B42F08834BD}" type="slidenum">
              <a:rPr lang="en-GB" smtClean="0"/>
              <a:pPr>
                <a:spcBef>
                  <a:spcPct val="0"/>
                </a:spcBef>
              </a:pPr>
              <a:t>8</a:t>
            </a:fld>
            <a:endParaRPr lang="en-GB"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cs typeface="Times New Roman" panose="02020603050405020304" pitchFamily="18" charset="0"/>
            </a:endParaRPr>
          </a:p>
        </p:txBody>
      </p:sp>
    </p:spTree>
    <p:extLst>
      <p:ext uri="{BB962C8B-B14F-4D97-AF65-F5344CB8AC3E}">
        <p14:creationId xmlns:p14="http://schemas.microsoft.com/office/powerpoint/2010/main" val="393673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F49C27-9A8D-4B3F-80F4-F840E35B8FF1}" type="slidenum">
              <a:rPr lang="en-GB" smtClean="0"/>
              <a:pPr>
                <a:spcBef>
                  <a:spcPct val="0"/>
                </a:spcBef>
              </a:pPr>
              <a:t>10</a:t>
            </a:fld>
            <a:endParaRPr lang="en-GB" smtClean="0"/>
          </a:p>
        </p:txBody>
      </p:sp>
    </p:spTree>
    <p:extLst>
      <p:ext uri="{BB962C8B-B14F-4D97-AF65-F5344CB8AC3E}">
        <p14:creationId xmlns:p14="http://schemas.microsoft.com/office/powerpoint/2010/main" val="82818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smtClean="0"/>
            </a:lvl1pPr>
          </a:lstStyle>
          <a:p>
            <a:pPr>
              <a:defRPr/>
            </a:pPr>
            <a:r>
              <a:rPr lang="el-GR"/>
              <a:t>11/10/2009</a:t>
            </a:r>
            <a:endParaRPr lang="en-GB"/>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pPr>
              <a:defRPr/>
            </a:pPr>
            <a:r>
              <a:rPr lang="el-GR"/>
              <a:t>Παιδαγωγικός Σχεδιασμός με ΤΠΕ </a:t>
            </a:r>
            <a:endParaRPr lang="en-GB"/>
          </a:p>
        </p:txBody>
      </p:sp>
      <p:sp>
        <p:nvSpPr>
          <p:cNvPr id="7" name="Slide Number Placeholder 6"/>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650EB821-AAE2-4C5A-98AF-0FE0B2111FF3}" type="slidenum">
              <a:rPr lang="en-GB"/>
              <a:pPr>
                <a:defRPr/>
              </a:pPr>
              <a:t>‹#›</a:t>
            </a:fld>
            <a:endParaRPr lang="en-GB"/>
          </a:p>
        </p:txBody>
      </p:sp>
    </p:spTree>
    <p:extLst>
      <p:ext uri="{BB962C8B-B14F-4D97-AF65-F5344CB8AC3E}">
        <p14:creationId xmlns:p14="http://schemas.microsoft.com/office/powerpoint/2010/main" val="389823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182688" y="2017713"/>
            <a:ext cx="7772400" cy="4114800"/>
          </a:xfrm>
        </p:spPr>
        <p:txBody>
          <a:bodyPr/>
          <a:lstStyle/>
          <a:p>
            <a:pPr lvl="0"/>
            <a:endParaRPr lang="en-GB" noProof="0"/>
          </a:p>
        </p:txBody>
      </p:sp>
      <p:sp>
        <p:nvSpPr>
          <p:cNvPr id="4" name="Date Placeholder 3"/>
          <p:cNvSpPr>
            <a:spLocks noGrp="1"/>
          </p:cNvSpPr>
          <p:nvPr>
            <p:ph type="dt" sz="half" idx="10"/>
          </p:nvPr>
        </p:nvSpPr>
        <p:spPr>
          <a:xfrm>
            <a:off x="1162050" y="6243638"/>
            <a:ext cx="1905000" cy="457200"/>
          </a:xfrm>
          <a:prstGeom prst="rect">
            <a:avLst/>
          </a:prstGeom>
        </p:spPr>
        <p:txBody>
          <a:bodyPr/>
          <a:lstStyle>
            <a:lvl1pPr>
              <a:defRPr smtClean="0"/>
            </a:lvl1pPr>
          </a:lstStyle>
          <a:p>
            <a:pPr>
              <a:defRPr/>
            </a:pPr>
            <a:r>
              <a:rPr lang="el-GR"/>
              <a:t>11/10/2009</a:t>
            </a:r>
            <a:endParaRPr lang="en-GB"/>
          </a:p>
        </p:txBody>
      </p:sp>
      <p:sp>
        <p:nvSpPr>
          <p:cNvPr id="5" name="Footer Placeholder 4"/>
          <p:cNvSpPr>
            <a:spLocks noGrp="1"/>
          </p:cNvSpPr>
          <p:nvPr>
            <p:ph type="ftr" sz="quarter" idx="11"/>
          </p:nvPr>
        </p:nvSpPr>
        <p:spPr>
          <a:xfrm>
            <a:off x="3657600" y="6243638"/>
            <a:ext cx="2895600" cy="457200"/>
          </a:xfrm>
          <a:prstGeom prst="rect">
            <a:avLst/>
          </a:prstGeom>
        </p:spPr>
        <p:txBody>
          <a:bodyPr/>
          <a:lstStyle>
            <a:lvl1pPr>
              <a:defRPr/>
            </a:lvl1pPr>
          </a:lstStyle>
          <a:p>
            <a:pPr>
              <a:defRPr/>
            </a:pPr>
            <a:r>
              <a:rPr lang="el-GR"/>
              <a:t>Παιδαγωγικός Σχεδιασμός με ΤΠΕ </a:t>
            </a:r>
            <a:endParaRPr lang="en-GB"/>
          </a:p>
        </p:txBody>
      </p:sp>
      <p:sp>
        <p:nvSpPr>
          <p:cNvPr id="6" name="Slide Number Placeholder 5"/>
          <p:cNvSpPr>
            <a:spLocks noGrp="1"/>
          </p:cNvSpPr>
          <p:nvPr>
            <p:ph type="sldNum" sz="quarter" idx="12"/>
          </p:nvPr>
        </p:nvSpPr>
        <p:spPr>
          <a:xfrm>
            <a:off x="7042150" y="6243638"/>
            <a:ext cx="1905000" cy="457200"/>
          </a:xfrm>
          <a:prstGeom prst="rect">
            <a:avLst/>
          </a:prstGeom>
        </p:spPr>
        <p:txBody>
          <a:bodyPr/>
          <a:lstStyle>
            <a:lvl1pPr>
              <a:defRPr/>
            </a:lvl1pPr>
          </a:lstStyle>
          <a:p>
            <a:pPr>
              <a:defRPr/>
            </a:pPr>
            <a:fld id="{19CBA34A-7681-44DB-B128-8401F976D0F9}" type="slidenum">
              <a:rPr lang="en-GB"/>
              <a:pPr>
                <a:defRPr/>
              </a:pPr>
              <a:t>‹#›</a:t>
            </a:fld>
            <a:endParaRPr lang="en-GB"/>
          </a:p>
        </p:txBody>
      </p:sp>
    </p:spTree>
    <p:extLst>
      <p:ext uri="{BB962C8B-B14F-4D97-AF65-F5344CB8AC3E}">
        <p14:creationId xmlns:p14="http://schemas.microsoft.com/office/powerpoint/2010/main" val="160966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 id="2147483687" r:id="rId14"/>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r>
              <a:rPr lang="el-GR" sz="2800" b="1" dirty="0"/>
              <a:t>Ενότητα </a:t>
            </a:r>
            <a:r>
              <a:rPr lang="en-US" sz="2800" b="1" dirty="0"/>
              <a:t>3</a:t>
            </a:r>
            <a:r>
              <a:rPr lang="en-US" sz="2800" b="1" dirty="0" smtClean="0"/>
              <a:t> </a:t>
            </a:r>
            <a:r>
              <a:rPr lang="el-GR" sz="2800" b="1" dirty="0" smtClean="0"/>
              <a:t>:</a:t>
            </a:r>
            <a:r>
              <a:rPr lang="en-US" sz="2800" dirty="0" smtClean="0"/>
              <a:t> </a:t>
            </a:r>
            <a:r>
              <a:rPr lang="el-GR" sz="2800" dirty="0" smtClean="0"/>
              <a:t> </a:t>
            </a:r>
            <a:r>
              <a:rPr lang="en-GB" sz="2800" dirty="0"/>
              <a:t>Ο</a:t>
            </a:r>
            <a:r>
              <a:rPr lang="el-GR" sz="2800" dirty="0"/>
              <a:t>ι</a:t>
            </a:r>
            <a:r>
              <a:rPr lang="en-GB" sz="2800" dirty="0"/>
              <a:t> </a:t>
            </a:r>
            <a:r>
              <a:rPr lang="el-GR" sz="2800" dirty="0"/>
              <a:t>ΤΠΕ στο Πρόγραμμα Σπουδών της Προσχολικής (και της Δημοτικής) </a:t>
            </a:r>
            <a:r>
              <a:rPr lang="el-GR" sz="2800" dirty="0" smtClean="0"/>
              <a:t>Εκπαίδευσης</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273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a:defRPr/>
            </a:pPr>
            <a:r>
              <a:rPr lang="el-GR" dirty="0"/>
              <a:t>Τα Προγράμματα Σπουδών του Νηπιαγωγείου</a:t>
            </a:r>
            <a:endParaRPr lang="en-GB" dirty="0"/>
          </a:p>
        </p:txBody>
      </p:sp>
      <p:sp>
        <p:nvSpPr>
          <p:cNvPr id="30723" name="Rectangle 3"/>
          <p:cNvSpPr>
            <a:spLocks noGrp="1" noChangeArrowheads="1"/>
          </p:cNvSpPr>
          <p:nvPr>
            <p:ph type="body" idx="1"/>
          </p:nvPr>
        </p:nvSpPr>
        <p:spPr/>
        <p:txBody>
          <a:bodyPr/>
          <a:lstStyle/>
          <a:p>
            <a:r>
              <a:rPr lang="el-GR" smtClean="0"/>
              <a:t>Πρέπει να βασίζονται:</a:t>
            </a:r>
          </a:p>
          <a:p>
            <a:r>
              <a:rPr lang="el-GR" smtClean="0"/>
              <a:t>Στη γνώση για το πώς μαθαίνουν και αναπτύσσονται τα παιδιά</a:t>
            </a:r>
          </a:p>
          <a:p>
            <a:r>
              <a:rPr lang="el-GR" smtClean="0"/>
              <a:t>Στις σχετικές συζητήσεις και θεωρίες για τον σχεδιασμό κατάλληλων προγραμμάτων σπουδών  </a:t>
            </a:r>
            <a:endParaRPr lang="en-GB" smtClean="0"/>
          </a:p>
        </p:txBody>
      </p:sp>
      <p:sp>
        <p:nvSpPr>
          <p:cNvPr id="3072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E8E987-A03B-4E0D-89E9-3B5974E6E787}" type="slidenum">
              <a:rPr lang="en-US" smtClean="0">
                <a:solidFill>
                  <a:srgbClr val="B5A788"/>
                </a:solidFill>
                <a:latin typeface="Gill Sans MT" panose="020B0502020104020203" pitchFamily="34" charset="0"/>
              </a:rPr>
              <a:pPr/>
              <a:t>10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265878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l-GR" dirty="0"/>
              <a:t>Βασικά ερωτήματα</a:t>
            </a:r>
            <a:endParaRPr lang="en-GB" dirty="0"/>
          </a:p>
        </p:txBody>
      </p:sp>
      <p:sp>
        <p:nvSpPr>
          <p:cNvPr id="32771" name="Rectangle 3"/>
          <p:cNvSpPr>
            <a:spLocks noGrp="1" noChangeArrowheads="1"/>
          </p:cNvSpPr>
          <p:nvPr>
            <p:ph type="body" idx="1"/>
          </p:nvPr>
        </p:nvSpPr>
        <p:spPr/>
        <p:txBody>
          <a:bodyPr/>
          <a:lstStyle/>
          <a:p>
            <a:r>
              <a:rPr lang="el-GR" smtClean="0"/>
              <a:t>Τι είναι σημαντικό να μάθουν τα παιδιά;</a:t>
            </a:r>
          </a:p>
          <a:p>
            <a:r>
              <a:rPr lang="el-GR" smtClean="0"/>
              <a:t>Πότε πρέπει να το μάθουν;</a:t>
            </a:r>
          </a:p>
          <a:p>
            <a:r>
              <a:rPr lang="el-GR" smtClean="0"/>
              <a:t>Πρέπει να δίνεται έμφαση στο περιεχόμενο ή στη διαδικασία μάθησης;</a:t>
            </a:r>
          </a:p>
          <a:p>
            <a:endParaRPr lang="en-GB" smtClean="0"/>
          </a:p>
        </p:txBody>
      </p:sp>
      <p:sp>
        <p:nvSpPr>
          <p:cNvPr id="3277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EE211D-04BB-4EAB-A41D-13591EE6ECE8}" type="slidenum">
              <a:rPr lang="en-US" smtClean="0">
                <a:solidFill>
                  <a:srgbClr val="B5A788"/>
                </a:solidFill>
                <a:latin typeface="Gill Sans MT" panose="020B0502020104020203" pitchFamily="34" charset="0"/>
              </a:rPr>
              <a:pPr/>
              <a:t>11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68501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lIns="92075" tIns="46038" rIns="92075" bIns="46038">
            <a:normAutofit fontScale="90000"/>
          </a:bodyPr>
          <a:lstStyle/>
          <a:p>
            <a:pPr>
              <a:defRPr/>
            </a:pPr>
            <a:r>
              <a:rPr lang="el-GR" sz="3600" dirty="0" smtClean="0"/>
              <a:t>Τα Προγράμματα </a:t>
            </a:r>
            <a:r>
              <a:rPr lang="el-GR" sz="3600" dirty="0"/>
              <a:t>Σπουδών της Προσχολικής </a:t>
            </a:r>
            <a:r>
              <a:rPr lang="el-GR" sz="3600" dirty="0" smtClean="0"/>
              <a:t>Αγωγής στην Ελλάδα</a:t>
            </a:r>
            <a:endParaRPr lang="el-GR" sz="3600" dirty="0"/>
          </a:p>
        </p:txBody>
      </p:sp>
      <p:sp>
        <p:nvSpPr>
          <p:cNvPr id="34819" name="Rectangle 3"/>
          <p:cNvSpPr>
            <a:spLocks noGrp="1" noChangeArrowheads="1"/>
          </p:cNvSpPr>
          <p:nvPr>
            <p:ph type="body" idx="1"/>
          </p:nvPr>
        </p:nvSpPr>
        <p:spPr>
          <a:xfrm>
            <a:off x="1258888" y="1844675"/>
            <a:ext cx="7445375" cy="4343400"/>
          </a:xfrm>
          <a:noFill/>
        </p:spPr>
        <p:txBody>
          <a:bodyPr lIns="92075" tIns="46038" rIns="92075" bIns="46038">
            <a:normAutofit lnSpcReduction="10000"/>
          </a:bodyPr>
          <a:lstStyle/>
          <a:p>
            <a:pPr>
              <a:lnSpc>
                <a:spcPct val="90000"/>
              </a:lnSpc>
            </a:pPr>
            <a:r>
              <a:rPr lang="el-GR" sz="2400" dirty="0" smtClean="0"/>
              <a:t>Το παλιό «Νέο Αναλυτικό Πρόγραμμα (1991)»: χωρίζεται σε </a:t>
            </a:r>
            <a:r>
              <a:rPr lang="el-GR" sz="2400" b="1" dirty="0" smtClean="0"/>
              <a:t>Τομείς</a:t>
            </a:r>
            <a:r>
              <a:rPr lang="el-GR" sz="2400" dirty="0" smtClean="0"/>
              <a:t> και </a:t>
            </a:r>
            <a:r>
              <a:rPr lang="el-GR" sz="2400" u="sng" dirty="0" smtClean="0"/>
              <a:t>δεν ασχολείτο καθόλου </a:t>
            </a:r>
            <a:r>
              <a:rPr lang="el-GR" sz="2400" dirty="0" smtClean="0"/>
              <a:t>με την Πληροφορική</a:t>
            </a:r>
          </a:p>
          <a:p>
            <a:pPr>
              <a:lnSpc>
                <a:spcPct val="90000"/>
              </a:lnSpc>
            </a:pPr>
            <a:r>
              <a:rPr lang="el-GR" sz="2400" dirty="0" smtClean="0"/>
              <a:t>Το νέο θεσμικό πλαίσιο (ΔΕΠΠΣ) (2003): περιέχει πέντε γνωστικά αντικείμενα (και Πληροφορική)</a:t>
            </a:r>
          </a:p>
          <a:p>
            <a:pPr lvl="1">
              <a:lnSpc>
                <a:spcPct val="90000"/>
              </a:lnSpc>
            </a:pPr>
            <a:r>
              <a:rPr lang="el-GR" sz="2000" b="1" dirty="0" smtClean="0">
                <a:solidFill>
                  <a:schemeClr val="tx1">
                    <a:lumMod val="50000"/>
                    <a:lumOff val="50000"/>
                  </a:schemeClr>
                </a:solidFill>
              </a:rPr>
              <a:t>Αφορά αλφαβητισμό στους υπολογιστές</a:t>
            </a:r>
          </a:p>
          <a:p>
            <a:pPr lvl="1">
              <a:lnSpc>
                <a:spcPct val="90000"/>
              </a:lnSpc>
            </a:pPr>
            <a:r>
              <a:rPr lang="el-GR" sz="2000" b="1" dirty="0" smtClean="0">
                <a:solidFill>
                  <a:schemeClr val="tx1">
                    <a:lumMod val="50000"/>
                    <a:lumOff val="50000"/>
                  </a:schemeClr>
                </a:solidFill>
              </a:rPr>
              <a:t>Προτείνει (μερικώς) την ενσωμάτωση των ΤΠΕ σε άλλες δραστηριότητες (σε γνωστικά αντικείμενα</a:t>
            </a:r>
            <a:r>
              <a:rPr lang="el-GR" sz="2000" dirty="0" smtClean="0">
                <a:solidFill>
                  <a:srgbClr val="FF0000"/>
                </a:solidFill>
              </a:rPr>
              <a:t>)</a:t>
            </a:r>
          </a:p>
          <a:p>
            <a:pPr lvl="1">
              <a:lnSpc>
                <a:spcPct val="90000"/>
              </a:lnSpc>
            </a:pPr>
            <a:r>
              <a:rPr lang="el-GR" sz="2000" dirty="0" smtClean="0"/>
              <a:t>Ο οδηγός της Νηπιαγωγού προτείνει επίσης αρχές ένταξης των ΤΠΕ στους επιμέρους άξονες του </a:t>
            </a:r>
            <a:r>
              <a:rPr lang="el-GR" sz="2000" dirty="0" err="1" smtClean="0"/>
              <a:t>Αν.Πρ</a:t>
            </a:r>
            <a:r>
              <a:rPr lang="el-GR" sz="2000" dirty="0" smtClean="0"/>
              <a:t>.</a:t>
            </a:r>
          </a:p>
          <a:p>
            <a:pPr>
              <a:lnSpc>
                <a:spcPct val="90000"/>
              </a:lnSpc>
            </a:pPr>
            <a:r>
              <a:rPr lang="el-GR" sz="2800" dirty="0" smtClean="0"/>
              <a:t>Το νέο Πιλοτικό Αναλυτικό Πρόγραμμα (2012)</a:t>
            </a:r>
          </a:p>
          <a:p>
            <a:pPr lvl="1">
              <a:lnSpc>
                <a:spcPct val="90000"/>
              </a:lnSpc>
            </a:pPr>
            <a:r>
              <a:rPr lang="el-GR" sz="2000" b="1" dirty="0" smtClean="0">
                <a:solidFill>
                  <a:schemeClr val="tx1">
                    <a:lumMod val="50000"/>
                    <a:lumOff val="50000"/>
                  </a:schemeClr>
                </a:solidFill>
              </a:rPr>
              <a:t>Προτείνει την ενσωμάτωση των ΤΠΕ σε όλα τα γνωστικά αντικείμενα</a:t>
            </a:r>
          </a:p>
          <a:p>
            <a:pPr lvl="1">
              <a:lnSpc>
                <a:spcPct val="90000"/>
              </a:lnSpc>
            </a:pPr>
            <a:endParaRPr lang="el-GR" sz="2400" dirty="0" smtClean="0"/>
          </a:p>
          <a:p>
            <a:pPr lvl="1">
              <a:lnSpc>
                <a:spcPct val="90000"/>
              </a:lnSpc>
            </a:pPr>
            <a:endParaRPr lang="el-GR" sz="2400" dirty="0" smtClean="0"/>
          </a:p>
          <a:p>
            <a:pPr lvl="1">
              <a:lnSpc>
                <a:spcPct val="90000"/>
              </a:lnSpc>
            </a:pPr>
            <a:endParaRPr lang="el-GR" sz="2400" dirty="0" smtClean="0"/>
          </a:p>
        </p:txBody>
      </p:sp>
      <p:sp>
        <p:nvSpPr>
          <p:cNvPr id="348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DDA112-0391-4CB3-9519-CFD365D79052}" type="slidenum">
              <a:rPr lang="en-US" smtClean="0">
                <a:solidFill>
                  <a:srgbClr val="B5A788"/>
                </a:solidFill>
                <a:latin typeface="Gill Sans MT" panose="020B0502020104020203" pitchFamily="34" charset="0"/>
              </a:rPr>
              <a:pPr/>
              <a:t>12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762284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defRPr/>
            </a:pPr>
            <a:r>
              <a:rPr lang="el-GR" dirty="0" smtClean="0"/>
              <a:t>Παλιό Αναλυτικό Πρόγραμμα Νηπιαγωγείου: Τ</a:t>
            </a:r>
            <a:r>
              <a:rPr lang="en-US" dirty="0" err="1" smtClean="0"/>
              <a:t>ομείς</a:t>
            </a:r>
            <a:endParaRPr lang="en-US" dirty="0" smtClean="0"/>
          </a:p>
        </p:txBody>
      </p:sp>
      <p:sp>
        <p:nvSpPr>
          <p:cNvPr id="36867" name="Rectangle 3"/>
          <p:cNvSpPr>
            <a:spLocks noGrp="1" noChangeArrowheads="1"/>
          </p:cNvSpPr>
          <p:nvPr>
            <p:ph type="body" idx="1"/>
          </p:nvPr>
        </p:nvSpPr>
        <p:spPr>
          <a:xfrm>
            <a:off x="1095375" y="1844675"/>
            <a:ext cx="7839075" cy="4114800"/>
          </a:xfrm>
        </p:spPr>
        <p:txBody>
          <a:bodyPr>
            <a:normAutofit lnSpcReduction="10000"/>
          </a:bodyPr>
          <a:lstStyle/>
          <a:p>
            <a:pPr eaLnBrk="1" hangingPunct="1"/>
            <a:r>
              <a:rPr lang="el-GR" sz="2800" i="1" smtClean="0"/>
              <a:t>Το αναλυτικό πρόγραμμα (Ν/1566-85) περιλαμβάνει πέντε τομείς:</a:t>
            </a:r>
          </a:p>
          <a:p>
            <a:pPr eaLnBrk="1" hangingPunct="1"/>
            <a:r>
              <a:rPr lang="el-GR" sz="2800" i="1" smtClean="0"/>
              <a:t>το νοητικό, τον ψυχοκινητικό, τον κοινωνικοσυναισθηματικό, τον αισθητικό και τον τομέα των δεξιοτήτων («προγραφικό», «προαναγνωστικό» και «προμαθηματικό» στάδιο) </a:t>
            </a:r>
          </a:p>
          <a:p>
            <a:pPr eaLnBrk="1" hangingPunct="1"/>
            <a:r>
              <a:rPr lang="el-GR" sz="2800" i="1" smtClean="0"/>
              <a:t>Οι τομείς αυτοί δεν λειτουργούν αυτόνομα και ανεξάρτητα ο ένας από τον άλλον, αλλά αλληλοσυμπληρώνονται και εμπλέκονται μεταξύ τους. </a:t>
            </a:r>
          </a:p>
          <a:p>
            <a:pPr eaLnBrk="1" hangingPunct="1"/>
            <a:endParaRPr lang="el-GR" sz="2800" i="1" smtClean="0"/>
          </a:p>
        </p:txBody>
      </p:sp>
      <p:sp>
        <p:nvSpPr>
          <p:cNvPr id="368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9AD08C-3497-4CB6-A457-90D4AEE70C3A}" type="slidenum">
              <a:rPr lang="en-US" smtClean="0">
                <a:solidFill>
                  <a:srgbClr val="B5A788"/>
                </a:solidFill>
                <a:latin typeface="Gill Sans MT" panose="020B0502020104020203" pitchFamily="34" charset="0"/>
              </a:rPr>
              <a:pPr/>
              <a:t>13</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8901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err="1" smtClean="0"/>
              <a:t>Τομείς</a:t>
            </a:r>
            <a:r>
              <a:rPr lang="en-US" dirty="0" smtClean="0"/>
              <a:t> </a:t>
            </a:r>
            <a:r>
              <a:rPr lang="en-US" dirty="0" err="1" smtClean="0"/>
              <a:t>αγωγής</a:t>
            </a:r>
            <a:r>
              <a:rPr lang="en-US" dirty="0" smtClean="0"/>
              <a:t> </a:t>
            </a:r>
            <a:r>
              <a:rPr lang="en-US" dirty="0" err="1" smtClean="0"/>
              <a:t>και</a:t>
            </a:r>
            <a:r>
              <a:rPr lang="en-US" dirty="0" smtClean="0"/>
              <a:t> </a:t>
            </a:r>
            <a:r>
              <a:rPr lang="en-US" dirty="0" err="1" smtClean="0"/>
              <a:t>ανάπτυξης</a:t>
            </a:r>
            <a:endParaRPr lang="el-GR" dirty="0" smtClean="0"/>
          </a:p>
        </p:txBody>
      </p:sp>
      <p:grpSp>
        <p:nvGrpSpPr>
          <p:cNvPr id="38915" name="Group 4"/>
          <p:cNvGrpSpPr>
            <a:grpSpLocks/>
          </p:cNvGrpSpPr>
          <p:nvPr/>
        </p:nvGrpSpPr>
        <p:grpSpPr bwMode="auto">
          <a:xfrm>
            <a:off x="1435100" y="1682750"/>
            <a:ext cx="6769100" cy="4392613"/>
            <a:chOff x="2788" y="1884"/>
            <a:chExt cx="5354" cy="5243"/>
          </a:xfrm>
        </p:grpSpPr>
        <p:sp>
          <p:nvSpPr>
            <p:cNvPr id="38924" name="_s1181"/>
            <p:cNvSpPr>
              <a:spLocks noChangeArrowheads="1"/>
            </p:cNvSpPr>
            <p:nvPr/>
          </p:nvSpPr>
          <p:spPr bwMode="auto">
            <a:xfrm>
              <a:off x="3913" y="1884"/>
              <a:ext cx="3105" cy="3105"/>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8925" name="_s1183"/>
            <p:cNvSpPr>
              <a:spLocks noChangeArrowheads="1"/>
            </p:cNvSpPr>
            <p:nvPr/>
          </p:nvSpPr>
          <p:spPr bwMode="auto">
            <a:xfrm>
              <a:off x="5037" y="2700"/>
              <a:ext cx="3105" cy="3105"/>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8926" name="_s1185"/>
            <p:cNvSpPr>
              <a:spLocks noChangeArrowheads="1"/>
            </p:cNvSpPr>
            <p:nvPr/>
          </p:nvSpPr>
          <p:spPr bwMode="auto">
            <a:xfrm>
              <a:off x="4607" y="4022"/>
              <a:ext cx="3105" cy="3105"/>
            </a:xfrm>
            <a:prstGeom prst="ellipse">
              <a:avLst/>
            </a:prstGeom>
            <a:solidFill>
              <a:srgbClr val="99CC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8927" name="_s1187"/>
            <p:cNvSpPr>
              <a:spLocks noChangeArrowheads="1"/>
            </p:cNvSpPr>
            <p:nvPr/>
          </p:nvSpPr>
          <p:spPr bwMode="auto">
            <a:xfrm>
              <a:off x="3218" y="4022"/>
              <a:ext cx="3105" cy="3105"/>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38928" name="_s1189"/>
            <p:cNvSpPr>
              <a:spLocks noChangeArrowheads="1"/>
            </p:cNvSpPr>
            <p:nvPr/>
          </p:nvSpPr>
          <p:spPr bwMode="auto">
            <a:xfrm>
              <a:off x="2788" y="2700"/>
              <a:ext cx="3105" cy="3105"/>
            </a:xfrm>
            <a:prstGeom prst="ellipse">
              <a:avLst/>
            </a:prstGeom>
            <a:solidFill>
              <a:srgbClr val="99CC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grpSp>
      <p:grpSp>
        <p:nvGrpSpPr>
          <p:cNvPr id="38916" name="Group 10"/>
          <p:cNvGrpSpPr>
            <a:grpSpLocks/>
          </p:cNvGrpSpPr>
          <p:nvPr/>
        </p:nvGrpSpPr>
        <p:grpSpPr bwMode="auto">
          <a:xfrm>
            <a:off x="1939925" y="2185988"/>
            <a:ext cx="6048375" cy="3384550"/>
            <a:chOff x="3138" y="1258"/>
            <a:chExt cx="5447" cy="4320"/>
          </a:xfrm>
        </p:grpSpPr>
        <p:sp>
          <p:nvSpPr>
            <p:cNvPr id="38919" name="Text Box 11"/>
            <p:cNvSpPr txBox="1">
              <a:spLocks noChangeArrowheads="1"/>
            </p:cNvSpPr>
            <p:nvPr/>
          </p:nvSpPr>
          <p:spPr bwMode="auto">
            <a:xfrm>
              <a:off x="5016" y="1258"/>
              <a:ext cx="1878" cy="7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800">
                  <a:latin typeface="Times New Roman" panose="02020603050405020304" pitchFamily="18" charset="0"/>
                </a:rPr>
                <a:t>Κοινωνικο-συναισθηματικός</a:t>
              </a:r>
              <a:endParaRPr lang="en-GB" sz="1800">
                <a:latin typeface="Arial" panose="020B0604020202020204" pitchFamily="34" charset="0"/>
              </a:endParaRPr>
            </a:p>
          </p:txBody>
        </p:sp>
        <p:sp>
          <p:nvSpPr>
            <p:cNvPr id="38920" name="Text Box 12"/>
            <p:cNvSpPr txBox="1">
              <a:spLocks noChangeArrowheads="1"/>
            </p:cNvSpPr>
            <p:nvPr/>
          </p:nvSpPr>
          <p:spPr bwMode="auto">
            <a:xfrm>
              <a:off x="3138" y="2949"/>
              <a:ext cx="1690"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800">
                  <a:latin typeface="Times New Roman" panose="02020603050405020304" pitchFamily="18" charset="0"/>
                </a:rPr>
                <a:t>Ψυχοκινητικός</a:t>
              </a:r>
              <a:endParaRPr lang="en-GB" sz="1800">
                <a:latin typeface="Arial" panose="020B0604020202020204" pitchFamily="34" charset="0"/>
              </a:endParaRPr>
            </a:p>
          </p:txBody>
        </p:sp>
        <p:sp>
          <p:nvSpPr>
            <p:cNvPr id="38921" name="Text Box 13"/>
            <p:cNvSpPr txBox="1">
              <a:spLocks noChangeArrowheads="1"/>
            </p:cNvSpPr>
            <p:nvPr/>
          </p:nvSpPr>
          <p:spPr bwMode="auto">
            <a:xfrm>
              <a:off x="3889" y="5203"/>
              <a:ext cx="1315"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800">
                  <a:latin typeface="Times New Roman" panose="02020603050405020304" pitchFamily="18" charset="0"/>
                </a:rPr>
                <a:t>Δεξιότητες</a:t>
              </a:r>
              <a:endParaRPr lang="en-GB" sz="1800">
                <a:latin typeface="Arial" panose="020B0604020202020204" pitchFamily="34" charset="0"/>
              </a:endParaRPr>
            </a:p>
          </p:txBody>
        </p:sp>
        <p:sp>
          <p:nvSpPr>
            <p:cNvPr id="38922" name="Text Box 14"/>
            <p:cNvSpPr txBox="1">
              <a:spLocks noChangeArrowheads="1"/>
            </p:cNvSpPr>
            <p:nvPr/>
          </p:nvSpPr>
          <p:spPr bwMode="auto">
            <a:xfrm>
              <a:off x="7270" y="2949"/>
              <a:ext cx="1315"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800">
                  <a:latin typeface="Times New Roman" panose="02020603050405020304" pitchFamily="18" charset="0"/>
                </a:rPr>
                <a:t>Νοητικός</a:t>
              </a:r>
              <a:endParaRPr lang="en-GB" sz="1800">
                <a:latin typeface="Arial" panose="020B0604020202020204" pitchFamily="34" charset="0"/>
              </a:endParaRPr>
            </a:p>
          </p:txBody>
        </p:sp>
        <p:sp>
          <p:nvSpPr>
            <p:cNvPr id="38923" name="Text Box 15"/>
            <p:cNvSpPr txBox="1">
              <a:spLocks noChangeArrowheads="1"/>
            </p:cNvSpPr>
            <p:nvPr/>
          </p:nvSpPr>
          <p:spPr bwMode="auto">
            <a:xfrm>
              <a:off x="6706" y="5015"/>
              <a:ext cx="1315" cy="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n-GB" sz="1800">
                  <a:latin typeface="Times New Roman" panose="02020603050405020304" pitchFamily="18" charset="0"/>
                </a:rPr>
                <a:t>Αισθητικός</a:t>
              </a:r>
              <a:endParaRPr lang="en-GB" sz="1800">
                <a:latin typeface="Arial" panose="020B0604020202020204" pitchFamily="34" charset="0"/>
              </a:endParaRPr>
            </a:p>
          </p:txBody>
        </p:sp>
      </p:grpSp>
      <p:sp>
        <p:nvSpPr>
          <p:cNvPr id="3891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132054-8232-44DE-A6B4-11BA1CC88B41}" type="slidenum">
              <a:rPr lang="en-US" smtClean="0">
                <a:solidFill>
                  <a:srgbClr val="B5A788"/>
                </a:solidFill>
                <a:latin typeface="Gill Sans MT" panose="020B0502020104020203" pitchFamily="34" charset="0"/>
              </a:rPr>
              <a:pPr/>
              <a:t>14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9573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lstStyle/>
          <a:p>
            <a:pPr algn="ctr">
              <a:defRPr/>
            </a:pPr>
            <a:r>
              <a:rPr lang="en-US" sz="4400" b="1" dirty="0" smtClean="0"/>
              <a:t>To </a:t>
            </a:r>
            <a:r>
              <a:rPr lang="el-GR" sz="4400" b="1" dirty="0" smtClean="0"/>
              <a:t>Δ.Ε.Π.Π.Σ.</a:t>
            </a:r>
            <a:endParaRPr lang="el-GR" b="1" dirty="0">
              <a:solidFill>
                <a:schemeClr val="tx1"/>
              </a:solidFill>
            </a:endParaRPr>
          </a:p>
        </p:txBody>
      </p:sp>
      <p:grpSp>
        <p:nvGrpSpPr>
          <p:cNvPr id="39940" name="Group 3"/>
          <p:cNvGrpSpPr>
            <a:grpSpLocks/>
          </p:cNvGrpSpPr>
          <p:nvPr/>
        </p:nvGrpSpPr>
        <p:grpSpPr bwMode="auto">
          <a:xfrm>
            <a:off x="371475" y="1222375"/>
            <a:ext cx="8680450" cy="5495925"/>
            <a:chOff x="2117" y="1329"/>
            <a:chExt cx="6138" cy="5845"/>
          </a:xfrm>
        </p:grpSpPr>
        <p:sp>
          <p:nvSpPr>
            <p:cNvPr id="39943" name="_s1181"/>
            <p:cNvSpPr>
              <a:spLocks noChangeArrowheads="1"/>
            </p:cNvSpPr>
            <p:nvPr/>
          </p:nvSpPr>
          <p:spPr bwMode="auto">
            <a:xfrm>
              <a:off x="3555" y="2446"/>
              <a:ext cx="3330" cy="3294"/>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9944" name="_s1183"/>
            <p:cNvSpPr>
              <a:spLocks noChangeArrowheads="1"/>
            </p:cNvSpPr>
            <p:nvPr/>
          </p:nvSpPr>
          <p:spPr bwMode="auto">
            <a:xfrm>
              <a:off x="4988" y="1329"/>
              <a:ext cx="3077" cy="3107"/>
            </a:xfrm>
            <a:prstGeom prst="ellipse">
              <a:avLst/>
            </a:prstGeom>
            <a:solidFill>
              <a:srgbClr val="CC66FF">
                <a:alpha val="63921"/>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4970" y="4010"/>
              <a:ext cx="3285" cy="3039"/>
            </a:xfrm>
            <a:prstGeom prst="ellipse">
              <a:avLst/>
            </a:prstGeom>
            <a:solidFill>
              <a:schemeClr val="accent6">
                <a:lumMod val="75000"/>
                <a:alpha val="66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39946" name="_s1187"/>
            <p:cNvSpPr>
              <a:spLocks noChangeArrowheads="1"/>
            </p:cNvSpPr>
            <p:nvPr/>
          </p:nvSpPr>
          <p:spPr bwMode="auto">
            <a:xfrm>
              <a:off x="2117" y="1407"/>
              <a:ext cx="3207" cy="3121"/>
            </a:xfrm>
            <a:prstGeom prst="ellipse">
              <a:avLst/>
            </a:prstGeom>
            <a:solidFill>
              <a:srgbClr val="C00000">
                <a:alpha val="61176"/>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39947" name="_s1189"/>
            <p:cNvSpPr>
              <a:spLocks noChangeArrowheads="1"/>
            </p:cNvSpPr>
            <p:nvPr/>
          </p:nvSpPr>
          <p:spPr bwMode="auto">
            <a:xfrm>
              <a:off x="2180" y="4093"/>
              <a:ext cx="3142" cy="3081"/>
            </a:xfrm>
            <a:prstGeom prst="ellipse">
              <a:avLst/>
            </a:prstGeom>
            <a:solidFill>
              <a:srgbClr val="FFC0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grpSp>
      <p:grpSp>
        <p:nvGrpSpPr>
          <p:cNvPr id="3" name="Ομάδα 2"/>
          <p:cNvGrpSpPr/>
          <p:nvPr/>
        </p:nvGrpSpPr>
        <p:grpSpPr>
          <a:xfrm>
            <a:off x="1142451" y="2162031"/>
            <a:ext cx="7021115" cy="3715241"/>
            <a:chOff x="1032093" y="2289190"/>
            <a:chExt cx="7021115" cy="3715241"/>
          </a:xfrm>
          <a:solidFill>
            <a:schemeClr val="accent2">
              <a:lumMod val="20000"/>
              <a:lumOff val="80000"/>
            </a:schemeClr>
          </a:solidFill>
        </p:grpSpPr>
        <p:sp>
          <p:nvSpPr>
            <p:cNvPr id="21511" name="Text Box 10"/>
            <p:cNvSpPr txBox="1">
              <a:spLocks noChangeArrowheads="1"/>
            </p:cNvSpPr>
            <p:nvPr/>
          </p:nvSpPr>
          <p:spPr bwMode="auto">
            <a:xfrm>
              <a:off x="3627737" y="3803269"/>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032093" y="4779933"/>
              <a:ext cx="3069509" cy="1224498"/>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Μελέτη Περιβάλλοντος </a:t>
              </a:r>
              <a:r>
                <a:rPr lang="el-GR" sz="2000" dirty="0" smtClean="0">
                  <a:effectLst>
                    <a:outerShdw blurRad="38100" dist="38100" dir="2700000" algn="tl">
                      <a:srgbClr val="000000">
                        <a:alpha val="43137"/>
                      </a:srgbClr>
                    </a:outerShdw>
                  </a:effectLst>
                  <a:latin typeface="Calibri" pitchFamily="34" charset="0"/>
                </a:rPr>
                <a:t>(Ανθρωπογενές /Φυσικό)</a:t>
              </a:r>
              <a:endParaRPr lang="en-GB" sz="20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5713052" y="5065478"/>
              <a:ext cx="2037581" cy="507410"/>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Πληροφορική</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1520642" y="2355515"/>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410476" y="2289190"/>
              <a:ext cx="2642732" cy="734664"/>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Δημιουργία &amp; Έκφραση</a:t>
              </a:r>
              <a:endParaRPr lang="en-GB" sz="2400" dirty="0" smtClean="0">
                <a:effectLst>
                  <a:outerShdw blurRad="38100" dist="38100" dir="2700000" algn="tl">
                    <a:srgbClr val="000000">
                      <a:alpha val="43137"/>
                    </a:srgbClr>
                  </a:outerShdw>
                </a:effectLst>
                <a:latin typeface="Calibri" pitchFamily="34" charset="0"/>
              </a:endParaRPr>
            </a:p>
          </p:txBody>
        </p:sp>
      </p:grpSp>
      <p:sp>
        <p:nvSpPr>
          <p:cNvPr id="3994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F9D48E9-2B34-42CD-A70C-1888E9076C06}" type="slidenum">
              <a:rPr lang="en-US" sz="1200" smtClean="0">
                <a:solidFill>
                  <a:srgbClr val="B5A788"/>
                </a:solidFill>
              </a:rPr>
              <a:pPr>
                <a:spcBef>
                  <a:spcPct val="0"/>
                </a:spcBef>
                <a:buClrTx/>
                <a:buSzTx/>
                <a:buFontTx/>
                <a:buNone/>
              </a:pPr>
              <a:t>15</a:t>
            </a:fld>
            <a:endParaRPr lang="en-US" sz="1200" smtClean="0">
              <a:solidFill>
                <a:srgbClr val="B5A788"/>
              </a:solidFill>
            </a:endParaRPr>
          </a:p>
        </p:txBody>
      </p:sp>
    </p:spTree>
    <p:extLst>
      <p:ext uri="{BB962C8B-B14F-4D97-AF65-F5344CB8AC3E}">
        <p14:creationId xmlns:p14="http://schemas.microsoft.com/office/powerpoint/2010/main" val="957734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Το ΔΕΠΠΣ για τις ΤΠΕ στην προσχολική εκπαίδευση</a:t>
            </a:r>
            <a:endParaRPr lang="en-GB" dirty="0"/>
          </a:p>
        </p:txBody>
      </p:sp>
      <p:sp>
        <p:nvSpPr>
          <p:cNvPr id="41987" name="Content Placeholder 2"/>
          <p:cNvSpPr>
            <a:spLocks noGrp="1"/>
          </p:cNvSpPr>
          <p:nvPr>
            <p:ph idx="1"/>
          </p:nvPr>
        </p:nvSpPr>
        <p:spPr>
          <a:xfrm>
            <a:off x="1547813" y="1571625"/>
            <a:ext cx="7232650" cy="4800600"/>
          </a:xfrm>
        </p:spPr>
        <p:txBody>
          <a:bodyPr/>
          <a:lstStyle/>
          <a:p>
            <a:pPr>
              <a:buFont typeface="Wingdings 2" panose="05020102010507070707" pitchFamily="18" charset="2"/>
              <a:buNone/>
            </a:pPr>
            <a:r>
              <a:rPr lang="el-GR" sz="2400" dirty="0" smtClean="0"/>
              <a:t>Το Διαθεματικό Ενιαίο Πλαίσιο Προγράμματος Σπουδών (ΔΕΠΠΣ) για το Νηπιαγωγείο</a:t>
            </a:r>
          </a:p>
          <a:p>
            <a:pPr>
              <a:buFont typeface="Wingdings 2" panose="05020102010507070707" pitchFamily="18" charset="2"/>
              <a:buNone/>
            </a:pPr>
            <a:r>
              <a:rPr lang="el-GR" sz="2400" b="1" dirty="0" smtClean="0"/>
              <a:t>Σκοπός</a:t>
            </a:r>
          </a:p>
          <a:p>
            <a:r>
              <a:rPr lang="el-GR" sz="2000" dirty="0" smtClean="0"/>
              <a:t>«</a:t>
            </a:r>
            <a:r>
              <a:rPr lang="el-GR" sz="2000" i="1" dirty="0" smtClean="0"/>
              <a:t>Σκοπός της εισαγωγής της Πληροφορικής στο Νηπιαγωγείο και στο Δημοτικό Σχολείο είναι να εξοικειωθούν οι μαθητές και οι μαθήτριες με τις </a:t>
            </a:r>
            <a:r>
              <a:rPr lang="el-GR" sz="2000" b="1" i="1" dirty="0" smtClean="0">
                <a:solidFill>
                  <a:schemeClr val="tx1">
                    <a:lumMod val="50000"/>
                    <a:lumOff val="50000"/>
                  </a:schemeClr>
                </a:solidFill>
              </a:rPr>
              <a:t>βασικές λειτουργίες του υπολογιστή </a:t>
            </a:r>
            <a:r>
              <a:rPr lang="el-GR" sz="2000" i="1" dirty="0" smtClean="0"/>
              <a:t>και να έλθουν σε μια πρώτη επαφή με διάφορες χρήσεις του ως </a:t>
            </a:r>
            <a:r>
              <a:rPr lang="el-GR" sz="2000" b="1" i="1" dirty="0" smtClean="0">
                <a:solidFill>
                  <a:schemeClr val="tx1">
                    <a:lumMod val="50000"/>
                    <a:lumOff val="50000"/>
                  </a:schemeClr>
                </a:solidFill>
              </a:rPr>
              <a:t>εποπτικού μέσου διδασκαλίας</a:t>
            </a:r>
            <a:r>
              <a:rPr lang="el-GR" sz="2000" i="1" dirty="0" smtClean="0"/>
              <a:t>, ως</a:t>
            </a:r>
            <a:r>
              <a:rPr lang="el-GR" sz="2000" b="1" i="1" dirty="0" smtClean="0">
                <a:solidFill>
                  <a:schemeClr val="tx1">
                    <a:lumMod val="50000"/>
                    <a:lumOff val="50000"/>
                  </a:schemeClr>
                </a:solidFill>
              </a:rPr>
              <a:t> γνωστικού - διερευνητικού εργαλείου</a:t>
            </a:r>
            <a:r>
              <a:rPr lang="el-GR" sz="2000" i="1" dirty="0" smtClean="0"/>
              <a:t> και ως </a:t>
            </a:r>
            <a:r>
              <a:rPr lang="el-GR" sz="2000" b="1" i="1" dirty="0" smtClean="0">
                <a:solidFill>
                  <a:schemeClr val="tx1">
                    <a:lumMod val="50000"/>
                    <a:lumOff val="50000"/>
                  </a:schemeClr>
                </a:solidFill>
              </a:rPr>
              <a:t>εργαλείου επικοινωνίας και αναζήτησης πληροφοριών </a:t>
            </a:r>
            <a:r>
              <a:rPr lang="el-GR" sz="2000" i="1" dirty="0" smtClean="0"/>
              <a:t>στο πλαίσιο των καθημερινών σχολικών τους δραστηριοτήτων με τη χρήση κατάλληλου λογισμικού και ιδιαίτερα ανοικτού λογισμικού διερευνητικής μάθησης</a:t>
            </a:r>
            <a:r>
              <a:rPr lang="el-GR" sz="2000" dirty="0" smtClean="0"/>
              <a:t>.» </a:t>
            </a:r>
            <a:endParaRPr lang="en-GB" sz="2000" dirty="0" smtClean="0"/>
          </a:p>
          <a:p>
            <a:endParaRPr lang="en-GB" sz="2400" dirty="0" smtClean="0"/>
          </a:p>
          <a:p>
            <a:endParaRPr lang="en-GB" dirty="0" smtClean="0"/>
          </a:p>
        </p:txBody>
      </p:sp>
      <p:sp>
        <p:nvSpPr>
          <p:cNvPr id="419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E57B2B-385B-4329-87A4-57D0003B6519}" type="slidenum">
              <a:rPr lang="en-US" smtClean="0">
                <a:solidFill>
                  <a:srgbClr val="B5A788"/>
                </a:solidFill>
                <a:latin typeface="Gill Sans MT" panose="020B0502020104020203" pitchFamily="34" charset="0"/>
              </a:rPr>
              <a:pPr/>
              <a:t>16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46707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pPr>
              <a:defRPr/>
            </a:pPr>
            <a:r>
              <a:rPr lang="el-GR" sz="3600" dirty="0" smtClean="0"/>
              <a:t>Οι άξονες εφαρμογής των ΤΠΕ </a:t>
            </a:r>
            <a:r>
              <a:rPr lang="el-GR" sz="3600" dirty="0"/>
              <a:t>στην Ελληνική πρωτοβάθμια εκπαίδευση</a:t>
            </a:r>
            <a:endParaRPr lang="en-US" sz="3600" dirty="0"/>
          </a:p>
        </p:txBody>
      </p:sp>
      <p:sp>
        <p:nvSpPr>
          <p:cNvPr id="44035" name="Rectangle 3"/>
          <p:cNvSpPr>
            <a:spLocks noGrp="1" noChangeArrowheads="1"/>
          </p:cNvSpPr>
          <p:nvPr>
            <p:ph type="body" idx="1"/>
          </p:nvPr>
        </p:nvSpPr>
        <p:spPr>
          <a:xfrm>
            <a:off x="838201" y="1928813"/>
            <a:ext cx="8116888" cy="4114800"/>
          </a:xfrm>
        </p:spPr>
        <p:txBody>
          <a:bodyPr/>
          <a:lstStyle/>
          <a:p>
            <a:pPr>
              <a:lnSpc>
                <a:spcPct val="80000"/>
              </a:lnSpc>
            </a:pPr>
            <a:r>
              <a:rPr lang="el-GR" sz="2400" dirty="0" smtClean="0"/>
              <a:t>Α) </a:t>
            </a:r>
            <a:r>
              <a:rPr lang="el-GR" sz="2400" b="1" dirty="0" smtClean="0"/>
              <a:t>Πληροφορικός αλφαβητισμός</a:t>
            </a:r>
            <a:r>
              <a:rPr lang="el-GR" sz="2400" dirty="0" smtClean="0"/>
              <a:t>: </a:t>
            </a:r>
            <a:r>
              <a:rPr lang="en-US" sz="2400" dirty="0" smtClean="0"/>
              <a:t>να </a:t>
            </a:r>
            <a:r>
              <a:rPr lang="en-US" sz="2400" dirty="0" err="1" smtClean="0"/>
              <a:t>εξοικειωθούν</a:t>
            </a:r>
            <a:r>
              <a:rPr lang="en-US" sz="2400" dirty="0" smtClean="0"/>
              <a:t> </a:t>
            </a:r>
            <a:r>
              <a:rPr lang="en-US" sz="2400" dirty="0" err="1" smtClean="0"/>
              <a:t>οι</a:t>
            </a:r>
            <a:r>
              <a:rPr lang="en-US" sz="2400" dirty="0" smtClean="0"/>
              <a:t> μα</a:t>
            </a:r>
            <a:r>
              <a:rPr lang="en-US" sz="2400" dirty="0" err="1" smtClean="0"/>
              <a:t>θητές</a:t>
            </a:r>
            <a:r>
              <a:rPr lang="en-US" sz="2400" dirty="0" smtClean="0"/>
              <a:t> και </a:t>
            </a:r>
            <a:r>
              <a:rPr lang="en-US" sz="2400" dirty="0" err="1" smtClean="0"/>
              <a:t>οι</a:t>
            </a:r>
            <a:r>
              <a:rPr lang="en-US" sz="2400" dirty="0" smtClean="0"/>
              <a:t> μα</a:t>
            </a:r>
            <a:r>
              <a:rPr lang="en-US" sz="2400" dirty="0" err="1" smtClean="0"/>
              <a:t>θήτριες</a:t>
            </a:r>
            <a:r>
              <a:rPr lang="en-US" sz="2400" dirty="0" smtClean="0"/>
              <a:t> </a:t>
            </a:r>
            <a:r>
              <a:rPr lang="en-US" sz="2400" dirty="0" err="1" smtClean="0"/>
              <a:t>με</a:t>
            </a:r>
            <a:r>
              <a:rPr lang="en-US" sz="2400" dirty="0" smtClean="0"/>
              <a:t> </a:t>
            </a:r>
            <a:r>
              <a:rPr lang="en-US" sz="2400" dirty="0" err="1" smtClean="0"/>
              <a:t>τις</a:t>
            </a:r>
            <a:r>
              <a:rPr lang="en-US" sz="2400" dirty="0" smtClean="0"/>
              <a:t> βα</a:t>
            </a:r>
            <a:r>
              <a:rPr lang="en-US" sz="2400" dirty="0" err="1" smtClean="0"/>
              <a:t>σικές</a:t>
            </a:r>
            <a:r>
              <a:rPr lang="en-US" sz="2400" dirty="0" smtClean="0"/>
              <a:t> </a:t>
            </a:r>
            <a:r>
              <a:rPr lang="en-US" sz="2400" dirty="0" err="1" smtClean="0"/>
              <a:t>λειτουργίες</a:t>
            </a:r>
            <a:r>
              <a:rPr lang="en-US" sz="2400" dirty="0" smtClean="0"/>
              <a:t> </a:t>
            </a:r>
            <a:r>
              <a:rPr lang="en-US" sz="2400" dirty="0" err="1" smtClean="0"/>
              <a:t>του</a:t>
            </a:r>
            <a:r>
              <a:rPr lang="en-US" sz="2400" dirty="0" smtClean="0"/>
              <a:t> υπ</a:t>
            </a:r>
            <a:r>
              <a:rPr lang="en-US" sz="2400" dirty="0" err="1" smtClean="0"/>
              <a:t>ολογιστή</a:t>
            </a:r>
            <a:r>
              <a:rPr lang="en-US" sz="2400" dirty="0" smtClean="0"/>
              <a:t> </a:t>
            </a:r>
            <a:endParaRPr lang="el-GR" sz="2400" dirty="0" smtClean="0"/>
          </a:p>
          <a:p>
            <a:pPr>
              <a:lnSpc>
                <a:spcPct val="80000"/>
              </a:lnSpc>
            </a:pPr>
            <a:r>
              <a:rPr lang="el-GR" sz="2400" dirty="0" smtClean="0"/>
              <a:t>Β) </a:t>
            </a:r>
            <a:r>
              <a:rPr lang="en-US" sz="2400" dirty="0" smtClean="0"/>
              <a:t>και να </a:t>
            </a:r>
            <a:r>
              <a:rPr lang="en-US" sz="2400" b="1" dirty="0" err="1" smtClean="0"/>
              <a:t>έλθουν</a:t>
            </a:r>
            <a:r>
              <a:rPr lang="en-US" sz="2400" b="1" dirty="0" smtClean="0"/>
              <a:t> </a:t>
            </a:r>
            <a:r>
              <a:rPr lang="en-US" sz="2400" b="1" dirty="0" err="1" smtClean="0"/>
              <a:t>σε</a:t>
            </a:r>
            <a:r>
              <a:rPr lang="en-US" sz="2400" b="1" dirty="0" smtClean="0"/>
              <a:t> </a:t>
            </a:r>
            <a:r>
              <a:rPr lang="en-US" sz="2400" b="1" dirty="0" err="1" smtClean="0"/>
              <a:t>μι</a:t>
            </a:r>
            <a:r>
              <a:rPr lang="en-US" sz="2400" b="1" dirty="0" smtClean="0"/>
              <a:t>α πρώτη επαφή με διάφορες χρήσεις του </a:t>
            </a:r>
            <a:endParaRPr lang="el-GR" sz="2400" b="1" dirty="0" smtClean="0"/>
          </a:p>
          <a:p>
            <a:pPr>
              <a:lnSpc>
                <a:spcPct val="80000"/>
              </a:lnSpc>
            </a:pPr>
            <a:r>
              <a:rPr lang="el-GR" sz="2400" dirty="0" smtClean="0"/>
              <a:t>Β1) </a:t>
            </a:r>
            <a:r>
              <a:rPr lang="en-US" sz="2400" dirty="0" err="1" smtClean="0"/>
              <a:t>ως</a:t>
            </a:r>
            <a:r>
              <a:rPr lang="en-US" sz="2400" dirty="0" smtClean="0"/>
              <a:t> </a:t>
            </a:r>
            <a:r>
              <a:rPr lang="en-US" sz="2400" u="sng" dirty="0" smtClean="0"/>
              <a:t>εποπ</a:t>
            </a:r>
            <a:r>
              <a:rPr lang="en-US" sz="2400" u="sng" dirty="0" err="1" smtClean="0"/>
              <a:t>τικού</a:t>
            </a:r>
            <a:r>
              <a:rPr lang="en-US" sz="2400" u="sng" dirty="0" smtClean="0"/>
              <a:t> </a:t>
            </a:r>
            <a:r>
              <a:rPr lang="en-US" sz="2400" u="sng" dirty="0" err="1" smtClean="0"/>
              <a:t>μέσου</a:t>
            </a:r>
            <a:r>
              <a:rPr lang="en-US" sz="2400" u="sng" dirty="0" smtClean="0"/>
              <a:t> </a:t>
            </a:r>
            <a:r>
              <a:rPr lang="en-US" sz="2400" u="sng" dirty="0" err="1" smtClean="0"/>
              <a:t>διδ</a:t>
            </a:r>
            <a:r>
              <a:rPr lang="en-US" sz="2400" u="sng" dirty="0" smtClean="0"/>
              <a:t>ασκαλίας</a:t>
            </a:r>
            <a:r>
              <a:rPr lang="en-US" sz="2400" dirty="0" smtClean="0"/>
              <a:t>, </a:t>
            </a:r>
            <a:endParaRPr lang="el-GR" sz="2400" dirty="0" smtClean="0"/>
          </a:p>
          <a:p>
            <a:pPr>
              <a:lnSpc>
                <a:spcPct val="80000"/>
              </a:lnSpc>
            </a:pPr>
            <a:r>
              <a:rPr lang="el-GR" sz="2400" dirty="0" smtClean="0"/>
              <a:t>Β2) </a:t>
            </a:r>
            <a:r>
              <a:rPr lang="en-US" sz="2400" dirty="0" err="1" smtClean="0"/>
              <a:t>ως</a:t>
            </a:r>
            <a:r>
              <a:rPr lang="en-US" sz="2400" dirty="0" smtClean="0"/>
              <a:t> </a:t>
            </a:r>
            <a:r>
              <a:rPr lang="en-US" sz="2400" u="sng" dirty="0" err="1" smtClean="0"/>
              <a:t>γνωστικού</a:t>
            </a:r>
            <a:r>
              <a:rPr lang="en-US" sz="2400" u="sng" dirty="0" smtClean="0"/>
              <a:t> - </a:t>
            </a:r>
            <a:r>
              <a:rPr lang="en-US" sz="2400" u="sng" dirty="0" err="1" smtClean="0"/>
              <a:t>διερευνητικού</a:t>
            </a:r>
            <a:r>
              <a:rPr lang="en-US" sz="2400" u="sng" dirty="0" smtClean="0"/>
              <a:t> </a:t>
            </a:r>
            <a:r>
              <a:rPr lang="en-US" sz="2400" u="sng" dirty="0" err="1" smtClean="0"/>
              <a:t>εργ</a:t>
            </a:r>
            <a:r>
              <a:rPr lang="en-US" sz="2400" u="sng" dirty="0" smtClean="0"/>
              <a:t>αλείου</a:t>
            </a:r>
            <a:r>
              <a:rPr lang="en-US" sz="2400" dirty="0" smtClean="0"/>
              <a:t> </a:t>
            </a:r>
            <a:endParaRPr lang="el-GR" sz="2400" dirty="0" smtClean="0"/>
          </a:p>
          <a:p>
            <a:pPr>
              <a:lnSpc>
                <a:spcPct val="80000"/>
              </a:lnSpc>
            </a:pPr>
            <a:r>
              <a:rPr lang="el-GR" sz="2400" dirty="0" smtClean="0"/>
              <a:t>Β3) </a:t>
            </a:r>
            <a:r>
              <a:rPr lang="en-US" sz="2400" dirty="0" smtClean="0"/>
              <a:t>και </a:t>
            </a:r>
            <a:r>
              <a:rPr lang="en-US" sz="2400" dirty="0" err="1" smtClean="0"/>
              <a:t>ως</a:t>
            </a:r>
            <a:r>
              <a:rPr lang="en-US" sz="2400" dirty="0" smtClean="0"/>
              <a:t> </a:t>
            </a:r>
            <a:r>
              <a:rPr lang="en-US" sz="2400" u="sng" dirty="0" err="1" smtClean="0"/>
              <a:t>εργ</a:t>
            </a:r>
            <a:r>
              <a:rPr lang="en-US" sz="2400" u="sng" dirty="0" smtClean="0"/>
              <a:t>αλείου επικοινωνίας και αναζήτησης πληροφοριών</a:t>
            </a:r>
            <a:r>
              <a:rPr lang="en-US" sz="2400" dirty="0" smtClean="0"/>
              <a:t> </a:t>
            </a:r>
            <a:endParaRPr lang="el-GR" sz="2400" dirty="0" smtClean="0"/>
          </a:p>
          <a:p>
            <a:pPr>
              <a:lnSpc>
                <a:spcPct val="80000"/>
              </a:lnSpc>
            </a:pPr>
            <a:r>
              <a:rPr lang="en-US" sz="2400" dirty="0" err="1" smtClean="0"/>
              <a:t>στο</a:t>
            </a:r>
            <a:r>
              <a:rPr lang="en-US" sz="2400" dirty="0" smtClean="0"/>
              <a:t> πλα</a:t>
            </a:r>
            <a:r>
              <a:rPr lang="en-US" sz="2400" dirty="0" err="1" smtClean="0"/>
              <a:t>ίσιο</a:t>
            </a:r>
            <a:r>
              <a:rPr lang="en-US" sz="2400" dirty="0" smtClean="0"/>
              <a:t> </a:t>
            </a:r>
            <a:r>
              <a:rPr lang="en-US" sz="2400" dirty="0" err="1" smtClean="0"/>
              <a:t>των</a:t>
            </a:r>
            <a:r>
              <a:rPr lang="en-US" sz="2400" dirty="0" smtClean="0"/>
              <a:t> κα</a:t>
            </a:r>
            <a:r>
              <a:rPr lang="en-US" sz="2400" dirty="0" err="1" smtClean="0"/>
              <a:t>θημερινών</a:t>
            </a:r>
            <a:r>
              <a:rPr lang="en-US" sz="2400" dirty="0" smtClean="0"/>
              <a:t> </a:t>
            </a:r>
            <a:r>
              <a:rPr lang="en-US" sz="2400" dirty="0" err="1" smtClean="0"/>
              <a:t>σχολικών</a:t>
            </a:r>
            <a:r>
              <a:rPr lang="en-US" sz="2400" dirty="0" smtClean="0"/>
              <a:t> </a:t>
            </a:r>
            <a:r>
              <a:rPr lang="en-US" sz="2400" dirty="0" err="1" smtClean="0"/>
              <a:t>τους</a:t>
            </a:r>
            <a:r>
              <a:rPr lang="en-US" sz="2400" dirty="0" smtClean="0"/>
              <a:t> </a:t>
            </a:r>
            <a:r>
              <a:rPr lang="en-US" sz="2400" dirty="0" err="1" smtClean="0"/>
              <a:t>δρ</a:t>
            </a:r>
            <a:r>
              <a:rPr lang="en-US" sz="2400" dirty="0" smtClean="0"/>
              <a:t>αστηριοτήτων με τη χρήση κατάλληλου λογισμικού και ιδιαίτερα ανοικτού λογισμικού διερευνητικής μάθησης.</a:t>
            </a:r>
          </a:p>
        </p:txBody>
      </p:sp>
      <p:sp>
        <p:nvSpPr>
          <p:cNvPr id="4403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71D2DE-CAB2-4A0D-B2B5-8FB1DDD237B9}" type="slidenum">
              <a:rPr lang="en-US" smtClean="0">
                <a:solidFill>
                  <a:srgbClr val="B5A788"/>
                </a:solidFill>
                <a:latin typeface="Gill Sans MT" panose="020B0502020104020203" pitchFamily="34" charset="0"/>
              </a:rPr>
              <a:pPr/>
              <a:t>17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66750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476250"/>
            <a:ext cx="7712075" cy="911225"/>
          </a:xfrm>
        </p:spPr>
        <p:txBody>
          <a:bodyPr/>
          <a:lstStyle/>
          <a:p>
            <a:pPr>
              <a:defRPr/>
            </a:pPr>
            <a:r>
              <a:rPr lang="el-GR" sz="3600" dirty="0">
                <a:cs typeface="Tahoma" charset="0"/>
              </a:rPr>
              <a:t>Οι ΤΠΕ ως </a:t>
            </a:r>
            <a:r>
              <a:rPr lang="el-GR" sz="3600" dirty="0" smtClean="0">
                <a:cs typeface="Tahoma" charset="0"/>
              </a:rPr>
              <a:t>γνωστικό αντικείμενο</a:t>
            </a:r>
            <a:endParaRPr lang="el-GR" sz="3600" dirty="0">
              <a:cs typeface="Tahoma" charset="0"/>
            </a:endParaRPr>
          </a:p>
        </p:txBody>
      </p:sp>
      <p:sp>
        <p:nvSpPr>
          <p:cNvPr id="46083" name="Rectangle 3"/>
          <p:cNvSpPr>
            <a:spLocks noGrp="1" noChangeArrowheads="1"/>
          </p:cNvSpPr>
          <p:nvPr>
            <p:ph type="body" idx="1"/>
          </p:nvPr>
        </p:nvSpPr>
        <p:spPr>
          <a:xfrm>
            <a:off x="762001" y="1557338"/>
            <a:ext cx="7867650" cy="4114800"/>
          </a:xfrm>
        </p:spPr>
        <p:txBody>
          <a:bodyPr>
            <a:normAutofit lnSpcReduction="10000"/>
          </a:bodyPr>
          <a:lstStyle/>
          <a:p>
            <a:pPr lvl="1"/>
            <a:r>
              <a:rPr lang="el-GR" sz="2400" dirty="0" smtClean="0">
                <a:cs typeface="Tahoma" panose="020B0604030504040204" pitchFamily="34" charset="0"/>
              </a:rPr>
              <a:t>Η Πληροφορική </a:t>
            </a:r>
            <a:r>
              <a:rPr lang="el-GR" sz="2400" u="sng" dirty="0" smtClean="0">
                <a:cs typeface="Tahoma" panose="020B0604030504040204" pitchFamily="34" charset="0"/>
              </a:rPr>
              <a:t>νέο γνωστικό αντικείμενο </a:t>
            </a:r>
            <a:r>
              <a:rPr lang="el-GR" sz="2400" dirty="0" smtClean="0">
                <a:cs typeface="Tahoma" panose="020B0604030504040204" pitchFamily="34" charset="0"/>
              </a:rPr>
              <a:t>στο Πρόγραμμα Σπουδών του Νηπιαγωγείου </a:t>
            </a:r>
          </a:p>
          <a:p>
            <a:pPr lvl="1"/>
            <a:r>
              <a:rPr lang="el-GR" sz="2400" dirty="0" smtClean="0">
                <a:cs typeface="Tahoma" panose="020B0604030504040204" pitchFamily="34" charset="0"/>
              </a:rPr>
              <a:t>Η προσέγγιση αυτή αφορά την ανάπτυξη απλών γνώσεων σχετικών με τους υπολογιστές και την πληροφορική και δεξιοτήτων χρήσης των υπολογιστικών εργαλείων  </a:t>
            </a:r>
          </a:p>
          <a:p>
            <a:pPr lvl="1"/>
            <a:r>
              <a:rPr lang="el-GR" sz="2400" dirty="0" smtClean="0">
                <a:cs typeface="Tahoma" panose="020B0604030504040204" pitchFamily="34" charset="0"/>
              </a:rPr>
              <a:t>Βασική ιδέα: μαθαίνω να δουλεύω με τους υπολογιστές </a:t>
            </a:r>
          </a:p>
          <a:p>
            <a:pPr lvl="1"/>
            <a:r>
              <a:rPr lang="el-GR" sz="2400" dirty="0" smtClean="0">
                <a:cs typeface="Tahoma" panose="020B0604030504040204" pitchFamily="34" charset="0"/>
              </a:rPr>
              <a:t>Η έμφαση στο ΔΕΠΠΣ δίνεται κυρίως (</a:t>
            </a:r>
            <a:r>
              <a:rPr lang="el-GR" sz="2400" dirty="0" smtClean="0">
                <a:solidFill>
                  <a:schemeClr val="tx1">
                    <a:lumMod val="50000"/>
                    <a:lumOff val="50000"/>
                  </a:schemeClr>
                </a:solidFill>
                <a:cs typeface="Tahoma" panose="020B0604030504040204" pitchFamily="34" charset="0"/>
              </a:rPr>
              <a:t>δυστυχώς</a:t>
            </a:r>
            <a:r>
              <a:rPr lang="el-GR" sz="2400" dirty="0" smtClean="0">
                <a:cs typeface="Tahoma" panose="020B0604030504040204" pitchFamily="34" charset="0"/>
              </a:rPr>
              <a:t>) σε αυτό το επίπεδο (αρχικός τεχνολογικός αλφαβητισμός)</a:t>
            </a:r>
          </a:p>
          <a:p>
            <a:pPr lvl="2"/>
            <a:r>
              <a:rPr lang="el-GR" sz="2000" dirty="0" smtClean="0">
                <a:cs typeface="Tahoma" panose="020B0604030504040204" pitchFamily="34" charset="0"/>
              </a:rPr>
              <a:t>Ο Οδηγός της Νηπιαγωγού  δίνει περισσότερα στοιχεία </a:t>
            </a:r>
          </a:p>
        </p:txBody>
      </p:sp>
      <p:sp>
        <p:nvSpPr>
          <p:cNvPr id="4608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FF3202-0962-4011-88F7-3EF83CD2AFCE}" type="slidenum">
              <a:rPr lang="en-US" smtClean="0">
                <a:solidFill>
                  <a:srgbClr val="B5A788"/>
                </a:solidFill>
                <a:latin typeface="Gill Sans MT" panose="020B0502020104020203" pitchFamily="34" charset="0"/>
              </a:rPr>
              <a:pPr/>
              <a:t>18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27550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31913" y="476250"/>
            <a:ext cx="6913562" cy="911225"/>
          </a:xfrm>
        </p:spPr>
        <p:txBody>
          <a:bodyPr/>
          <a:lstStyle/>
          <a:p>
            <a:pPr>
              <a:defRPr/>
            </a:pPr>
            <a:r>
              <a:rPr lang="el-GR" sz="3600">
                <a:cs typeface="Tahoma" charset="0"/>
              </a:rPr>
              <a:t>Οι ΤΠΕ ως εποπτικό μέσο</a:t>
            </a:r>
          </a:p>
        </p:txBody>
      </p:sp>
      <p:sp>
        <p:nvSpPr>
          <p:cNvPr id="48131" name="Rectangle 3"/>
          <p:cNvSpPr>
            <a:spLocks noGrp="1" noChangeArrowheads="1"/>
          </p:cNvSpPr>
          <p:nvPr>
            <p:ph type="body" idx="1"/>
          </p:nvPr>
        </p:nvSpPr>
        <p:spPr>
          <a:xfrm>
            <a:off x="857250" y="1643063"/>
            <a:ext cx="7559675" cy="4114800"/>
          </a:xfrm>
        </p:spPr>
        <p:txBody>
          <a:bodyPr>
            <a:normAutofit fontScale="92500"/>
          </a:bodyPr>
          <a:lstStyle/>
          <a:p>
            <a:pPr lvl="1"/>
            <a:r>
              <a:rPr lang="el-GR" sz="2400" dirty="0" smtClean="0">
                <a:cs typeface="Tahoma" panose="020B0604030504040204" pitchFamily="34" charset="0"/>
              </a:rPr>
              <a:t>Μια επίσης προφανής (όχι βέβαια η μοναδική και για πολλούς η λιγότερο αποτελεσματική παιδαγωγικά) χρήση του υπολογιστή αφορά στις εποπτικές του δυνατότητες (ήχος, εικόνα, βίντεο, κλπ.)</a:t>
            </a:r>
          </a:p>
          <a:p>
            <a:pPr lvl="1"/>
            <a:r>
              <a:rPr lang="el-GR" sz="2400" dirty="0" smtClean="0">
                <a:cs typeface="Tahoma" panose="020B0604030504040204" pitchFamily="34" charset="0"/>
              </a:rPr>
              <a:t>με τεχνική ορολογία μιλάμε για πολυμέσα και υπολογιστές πολυμέσων</a:t>
            </a:r>
          </a:p>
          <a:p>
            <a:pPr lvl="1"/>
            <a:r>
              <a:rPr lang="el-GR" sz="2400" b="1" dirty="0" smtClean="0">
                <a:cs typeface="Tahoma" panose="020B0604030504040204" pitchFamily="34" charset="0"/>
              </a:rPr>
              <a:t>Βασική ιδέα</a:t>
            </a:r>
            <a:r>
              <a:rPr lang="el-GR" sz="2400" dirty="0" smtClean="0">
                <a:cs typeface="Tahoma" panose="020B0604030504040204" pitchFamily="34" charset="0"/>
              </a:rPr>
              <a:t>: η </a:t>
            </a:r>
            <a:r>
              <a:rPr lang="el-GR" sz="2400" u="sng" dirty="0" smtClean="0">
                <a:cs typeface="Tahoma" panose="020B0604030504040204" pitchFamily="34" charset="0"/>
              </a:rPr>
              <a:t>γνώση μεταδίδεται </a:t>
            </a:r>
            <a:r>
              <a:rPr lang="el-GR" sz="2400" dirty="0" smtClean="0">
                <a:cs typeface="Tahoma" panose="020B0604030504040204" pitchFamily="34" charset="0"/>
              </a:rPr>
              <a:t>από τον εκπαιδευτικό και ο υπολογιστής υποστηρίζει αποτελεσματικά αυτή τη διαδικασία </a:t>
            </a:r>
          </a:p>
          <a:p>
            <a:pPr lvl="1"/>
            <a:r>
              <a:rPr lang="el-GR" sz="2400" b="1" dirty="0" smtClean="0">
                <a:solidFill>
                  <a:schemeClr val="tx1">
                    <a:lumMod val="50000"/>
                    <a:lumOff val="50000"/>
                  </a:schemeClr>
                </a:solidFill>
                <a:cs typeface="Tahoma" panose="020B0604030504040204" pitchFamily="34" charset="0"/>
              </a:rPr>
              <a:t>Συμπεριφοριστικού τύπου </a:t>
            </a:r>
            <a:r>
              <a:rPr lang="el-GR" sz="2400" dirty="0" smtClean="0">
                <a:cs typeface="Tahoma" panose="020B0604030504040204" pitchFamily="34" charset="0"/>
              </a:rPr>
              <a:t>τεχνολογικές εφαρμογές και λογισμικά </a:t>
            </a:r>
            <a:r>
              <a:rPr lang="el-GR" sz="2000" dirty="0" smtClean="0">
                <a:cs typeface="Tahoma" panose="020B0604030504040204" pitchFamily="34" charset="0"/>
              </a:rPr>
              <a:t> </a:t>
            </a:r>
          </a:p>
        </p:txBody>
      </p:sp>
      <p:sp>
        <p:nvSpPr>
          <p:cNvPr id="4813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0503B4-BD92-4EA6-B372-054C8B41A736}" type="slidenum">
              <a:rPr lang="en-US" smtClean="0">
                <a:solidFill>
                  <a:srgbClr val="B5A788"/>
                </a:solidFill>
                <a:latin typeface="Gill Sans MT" panose="020B0502020104020203" pitchFamily="34" charset="0"/>
              </a:rPr>
              <a:pPr/>
              <a:t>19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904405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16013" y="404813"/>
            <a:ext cx="7866062" cy="1143000"/>
          </a:xfrm>
        </p:spPr>
        <p:txBody>
          <a:bodyPr>
            <a:normAutofit fontScale="90000"/>
          </a:bodyPr>
          <a:lstStyle/>
          <a:p>
            <a:pPr>
              <a:defRPr/>
            </a:pPr>
            <a:r>
              <a:rPr lang="el-GR" sz="3600">
                <a:cs typeface="Tahoma" charset="0"/>
              </a:rPr>
              <a:t>Οι ΤΠΕ ως εργαλείο διερεύνησης και ανακάλυψης</a:t>
            </a:r>
            <a:endParaRPr lang="en-GB" sz="3600">
              <a:cs typeface="Tahoma" charset="0"/>
            </a:endParaRPr>
          </a:p>
        </p:txBody>
      </p:sp>
      <p:sp>
        <p:nvSpPr>
          <p:cNvPr id="50179" name="Rectangle 3"/>
          <p:cNvSpPr>
            <a:spLocks noGrp="1" noChangeArrowheads="1"/>
          </p:cNvSpPr>
          <p:nvPr>
            <p:ph type="body" idx="1"/>
          </p:nvPr>
        </p:nvSpPr>
        <p:spPr>
          <a:xfrm>
            <a:off x="571500" y="1643063"/>
            <a:ext cx="8274050" cy="4114800"/>
          </a:xfrm>
        </p:spPr>
        <p:txBody>
          <a:bodyPr>
            <a:normAutofit lnSpcReduction="10000"/>
          </a:bodyPr>
          <a:lstStyle/>
          <a:p>
            <a:pPr algn="just">
              <a:lnSpc>
                <a:spcPct val="90000"/>
              </a:lnSpc>
            </a:pPr>
            <a:r>
              <a:rPr lang="el-GR" sz="2800" dirty="0" smtClean="0">
                <a:cs typeface="Tahoma" panose="020B0604030504040204" pitchFamily="34" charset="0"/>
              </a:rPr>
              <a:t>Είναι πλέον αποδεκτό ότι </a:t>
            </a:r>
          </a:p>
          <a:p>
            <a:pPr lvl="1">
              <a:lnSpc>
                <a:spcPct val="90000"/>
              </a:lnSpc>
            </a:pPr>
            <a:r>
              <a:rPr lang="el-GR" sz="2400" dirty="0" smtClean="0">
                <a:cs typeface="Tahoma" panose="020B0604030504040204" pitchFamily="34" charset="0"/>
              </a:rPr>
              <a:t>Ο υπολογιστής μπορεί να χρησιμοποιηθεί ως εργαλείο διερεύνησης και ανακάλυψης</a:t>
            </a:r>
          </a:p>
          <a:p>
            <a:pPr lvl="1">
              <a:lnSpc>
                <a:spcPct val="90000"/>
              </a:lnSpc>
            </a:pPr>
            <a:r>
              <a:rPr lang="el-GR" sz="2400" dirty="0" smtClean="0">
                <a:cs typeface="Tahoma" panose="020B0604030504040204" pitchFamily="34" charset="0"/>
              </a:rPr>
              <a:t>Τα παιδιά εξάλλου μαθαίνουν μέσα από την εξερεύνηση και την ανακάλυψη κάτι που προσφέρουν σχετικά εύκολα τα σύγχρονα υπολογιστικά περιβάλλοντα</a:t>
            </a:r>
          </a:p>
          <a:p>
            <a:pPr lvl="1">
              <a:lnSpc>
                <a:spcPct val="90000"/>
              </a:lnSpc>
            </a:pPr>
            <a:r>
              <a:rPr lang="el-GR" sz="2400" dirty="0" smtClean="0">
                <a:cs typeface="Tahoma" panose="020B0604030504040204" pitchFamily="34" charset="0"/>
              </a:rPr>
              <a:t>Τα πλεονεκτήματα της διερευνητικής και της </a:t>
            </a:r>
            <a:r>
              <a:rPr lang="el-GR" sz="2400" dirty="0" err="1" smtClean="0">
                <a:cs typeface="Tahoma" panose="020B0604030504040204" pitchFamily="34" charset="0"/>
              </a:rPr>
              <a:t>ανακαλυπτικής</a:t>
            </a:r>
            <a:r>
              <a:rPr lang="el-GR" sz="2400" dirty="0" smtClean="0">
                <a:cs typeface="Tahoma" panose="020B0604030504040204" pitchFamily="34" charset="0"/>
              </a:rPr>
              <a:t> μάθησης</a:t>
            </a:r>
          </a:p>
          <a:p>
            <a:pPr lvl="1">
              <a:lnSpc>
                <a:spcPct val="90000"/>
              </a:lnSpc>
            </a:pPr>
            <a:r>
              <a:rPr lang="el-GR" sz="2400" b="1" dirty="0" smtClean="0">
                <a:cs typeface="Tahoma" panose="020B0604030504040204" pitchFamily="34" charset="0"/>
              </a:rPr>
              <a:t>Βασική ιδέα</a:t>
            </a:r>
            <a:r>
              <a:rPr lang="el-GR" sz="2400" dirty="0" smtClean="0">
                <a:cs typeface="Tahoma" panose="020B0604030504040204" pitchFamily="34" charset="0"/>
              </a:rPr>
              <a:t>: η </a:t>
            </a:r>
            <a:r>
              <a:rPr lang="el-GR" sz="2400" u="sng" dirty="0" smtClean="0">
                <a:cs typeface="Tahoma" panose="020B0604030504040204" pitchFamily="34" charset="0"/>
              </a:rPr>
              <a:t>γνώση </a:t>
            </a:r>
            <a:r>
              <a:rPr lang="el-GR" sz="2400" dirty="0" smtClean="0">
                <a:cs typeface="Tahoma" panose="020B0604030504040204" pitchFamily="34" charset="0"/>
              </a:rPr>
              <a:t>δεν μεταδίδεται αλλά </a:t>
            </a:r>
            <a:r>
              <a:rPr lang="el-GR" sz="2400" u="sng" dirty="0" smtClean="0">
                <a:cs typeface="Tahoma" panose="020B0604030504040204" pitchFamily="34" charset="0"/>
              </a:rPr>
              <a:t>οικοδομείται </a:t>
            </a:r>
            <a:r>
              <a:rPr lang="el-GR" sz="2400" dirty="0" smtClean="0">
                <a:cs typeface="Tahoma" panose="020B0604030504040204" pitchFamily="34" charset="0"/>
              </a:rPr>
              <a:t>από τα υποκείμενα που μαθαίνουν</a:t>
            </a:r>
          </a:p>
          <a:p>
            <a:pPr lvl="1">
              <a:lnSpc>
                <a:spcPct val="90000"/>
              </a:lnSpc>
            </a:pPr>
            <a:r>
              <a:rPr lang="el-GR" sz="2400" b="1" dirty="0" err="1" smtClean="0">
                <a:solidFill>
                  <a:schemeClr val="tx1">
                    <a:lumMod val="50000"/>
                    <a:lumOff val="50000"/>
                  </a:schemeClr>
                </a:solidFill>
                <a:cs typeface="Tahoma" panose="020B0604030504040204" pitchFamily="34" charset="0"/>
              </a:rPr>
              <a:t>Εποικοδομιστικού</a:t>
            </a:r>
            <a:r>
              <a:rPr lang="el-GR" sz="2400" b="1" dirty="0" smtClean="0">
                <a:solidFill>
                  <a:schemeClr val="tx1">
                    <a:lumMod val="50000"/>
                    <a:lumOff val="50000"/>
                  </a:schemeClr>
                </a:solidFill>
                <a:cs typeface="Tahoma" panose="020B0604030504040204" pitchFamily="34" charset="0"/>
              </a:rPr>
              <a:t> τύπου </a:t>
            </a:r>
            <a:r>
              <a:rPr lang="el-GR" sz="2400" dirty="0" smtClean="0">
                <a:cs typeface="Tahoma" panose="020B0604030504040204" pitchFamily="34" charset="0"/>
              </a:rPr>
              <a:t>τεχνολογικές εφαρμογές και λογισμικά </a:t>
            </a:r>
            <a:r>
              <a:rPr lang="el-GR" sz="2000" dirty="0" smtClean="0">
                <a:cs typeface="Tahoma" panose="020B0604030504040204" pitchFamily="34" charset="0"/>
              </a:rPr>
              <a:t> </a:t>
            </a:r>
          </a:p>
          <a:p>
            <a:pPr lvl="1">
              <a:lnSpc>
                <a:spcPct val="90000"/>
              </a:lnSpc>
            </a:pPr>
            <a:endParaRPr lang="el-GR" sz="2400" dirty="0" smtClean="0">
              <a:cs typeface="Tahoma" panose="020B0604030504040204" pitchFamily="34" charset="0"/>
            </a:endParaRPr>
          </a:p>
        </p:txBody>
      </p:sp>
      <p:sp>
        <p:nvSpPr>
          <p:cNvPr id="5018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6E0EDA-D3D7-49D7-8FA5-A6E49170379B}" type="slidenum">
              <a:rPr lang="en-US" smtClean="0">
                <a:solidFill>
                  <a:srgbClr val="B5A788"/>
                </a:solidFill>
                <a:latin typeface="Gill Sans MT" panose="020B0502020104020203" pitchFamily="34" charset="0"/>
              </a:rPr>
              <a:pPr/>
              <a:t>20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93366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071563" y="357188"/>
            <a:ext cx="7929562" cy="982662"/>
          </a:xfrm>
        </p:spPr>
        <p:txBody>
          <a:bodyPr>
            <a:normAutofit fontScale="90000"/>
          </a:bodyPr>
          <a:lstStyle/>
          <a:p>
            <a:pPr>
              <a:defRPr/>
            </a:pPr>
            <a:r>
              <a:rPr lang="el-GR" sz="3600" dirty="0">
                <a:cs typeface="Tahoma" charset="0"/>
              </a:rPr>
              <a:t>Οι ΤΠΕ ως εργαλείο </a:t>
            </a:r>
            <a:r>
              <a:rPr lang="el-GR" sz="3600" dirty="0" smtClean="0">
                <a:cs typeface="Tahoma" charset="0"/>
              </a:rPr>
              <a:t>συνεργασίας, επικοινωνίας και κοινωνικής αλληλεπίδρασης</a:t>
            </a:r>
            <a:endParaRPr lang="el-GR" sz="3600" dirty="0">
              <a:cs typeface="Tahoma" charset="0"/>
            </a:endParaRPr>
          </a:p>
        </p:txBody>
      </p:sp>
      <p:sp>
        <p:nvSpPr>
          <p:cNvPr id="52227" name="Rectangle 3"/>
          <p:cNvSpPr>
            <a:spLocks noGrp="1" noChangeArrowheads="1"/>
          </p:cNvSpPr>
          <p:nvPr>
            <p:ph type="body" idx="1"/>
          </p:nvPr>
        </p:nvSpPr>
        <p:spPr>
          <a:xfrm>
            <a:off x="942975" y="1643063"/>
            <a:ext cx="8201025" cy="4114800"/>
          </a:xfrm>
        </p:spPr>
        <p:txBody>
          <a:bodyPr>
            <a:normAutofit fontScale="92500" lnSpcReduction="10000"/>
          </a:bodyPr>
          <a:lstStyle/>
          <a:p>
            <a:r>
              <a:rPr lang="el-GR" sz="2400" dirty="0" smtClean="0">
                <a:cs typeface="Tahoma" panose="020B0604030504040204" pitchFamily="34" charset="0"/>
              </a:rPr>
              <a:t>Η αντίληψη και η γνώση μπορούν να αναπτυχθούν όταν οι μαθητές συζητούν μεταξύ τους</a:t>
            </a:r>
          </a:p>
          <a:p>
            <a:r>
              <a:rPr lang="el-GR" sz="2400" dirty="0" smtClean="0">
                <a:cs typeface="Tahoma" panose="020B0604030504040204" pitchFamily="34" charset="0"/>
              </a:rPr>
              <a:t>Σημαντική η αξία της συλλογικής μάθησης</a:t>
            </a:r>
          </a:p>
          <a:p>
            <a:r>
              <a:rPr lang="el-GR" sz="2400" dirty="0" smtClean="0">
                <a:cs typeface="Tahoma" panose="020B0604030504040204" pitchFamily="34" charset="0"/>
              </a:rPr>
              <a:t>Πολλές συλλογικές δραστηριότητες αναπτύσσονται μέσω (και υποστηρίζονται από) υπολογιστή</a:t>
            </a:r>
          </a:p>
          <a:p>
            <a:r>
              <a:rPr lang="el-GR" sz="2400" b="1" dirty="0" smtClean="0">
                <a:cs typeface="Tahoma" panose="020B0604030504040204" pitchFamily="34" charset="0"/>
              </a:rPr>
              <a:t>Βασική ιδέα</a:t>
            </a:r>
            <a:r>
              <a:rPr lang="el-GR" sz="2400" dirty="0" smtClean="0">
                <a:cs typeface="Tahoma" panose="020B0604030504040204" pitchFamily="34" charset="0"/>
              </a:rPr>
              <a:t>: η </a:t>
            </a:r>
            <a:r>
              <a:rPr lang="el-GR" sz="2400" u="sng" dirty="0" smtClean="0">
                <a:cs typeface="Tahoma" panose="020B0604030504040204" pitchFamily="34" charset="0"/>
              </a:rPr>
              <a:t>γνώση είναι προϊόν «εσωτερίκευσης» κοινωνικών διαδικασιών </a:t>
            </a:r>
            <a:r>
              <a:rPr lang="el-GR" sz="2400" dirty="0" smtClean="0">
                <a:cs typeface="Tahoma" panose="020B0604030504040204" pitchFamily="34" charset="0"/>
              </a:rPr>
              <a:t>όπου μεγάλο ρόλο παίζει η επικοινωνία και η συνεργασία </a:t>
            </a:r>
          </a:p>
          <a:p>
            <a:r>
              <a:rPr lang="el-GR" sz="2400" dirty="0" smtClean="0">
                <a:cs typeface="Tahoma" panose="020B0604030504040204" pitchFamily="34" charset="0"/>
              </a:rPr>
              <a:t>Επίλυση προβλημάτων και συνεργατική μάθηση με υπολογιστές </a:t>
            </a:r>
          </a:p>
          <a:p>
            <a:pPr marL="365125" lvl="1" indent="-282575">
              <a:spcBef>
                <a:spcPts val="600"/>
              </a:spcBef>
              <a:buSzPct val="80000"/>
              <a:buFont typeface="Wingdings 2" panose="05020102010507070707" pitchFamily="18" charset="2"/>
              <a:buChar char=""/>
            </a:pPr>
            <a:r>
              <a:rPr lang="el-GR" sz="2400" dirty="0" err="1" smtClean="0">
                <a:solidFill>
                  <a:schemeClr val="tx1">
                    <a:lumMod val="50000"/>
                    <a:lumOff val="50000"/>
                  </a:schemeClr>
                </a:solidFill>
                <a:cs typeface="Tahoma" panose="020B0604030504040204" pitchFamily="34" charset="0"/>
              </a:rPr>
              <a:t>Εποικοδομιστικού</a:t>
            </a:r>
            <a:r>
              <a:rPr lang="el-GR" sz="2400" dirty="0" smtClean="0">
                <a:solidFill>
                  <a:schemeClr val="tx1">
                    <a:lumMod val="50000"/>
                    <a:lumOff val="50000"/>
                  </a:schemeClr>
                </a:solidFill>
                <a:cs typeface="Tahoma" panose="020B0604030504040204" pitchFamily="34" charset="0"/>
              </a:rPr>
              <a:t> και </a:t>
            </a:r>
            <a:r>
              <a:rPr lang="el-GR" sz="2400" dirty="0" err="1" smtClean="0">
                <a:solidFill>
                  <a:schemeClr val="tx1">
                    <a:lumMod val="50000"/>
                    <a:lumOff val="50000"/>
                  </a:schemeClr>
                </a:solidFill>
                <a:cs typeface="Tahoma" panose="020B0604030504040204" pitchFamily="34" charset="0"/>
              </a:rPr>
              <a:t>κοινωνικοπολιτισμικού</a:t>
            </a:r>
            <a:r>
              <a:rPr lang="el-GR" sz="2400" dirty="0" smtClean="0">
                <a:solidFill>
                  <a:schemeClr val="tx1">
                    <a:lumMod val="50000"/>
                    <a:lumOff val="50000"/>
                  </a:schemeClr>
                </a:solidFill>
                <a:cs typeface="Tahoma" panose="020B0604030504040204" pitchFamily="34" charset="0"/>
              </a:rPr>
              <a:t> τύπου </a:t>
            </a:r>
            <a:r>
              <a:rPr lang="el-GR" sz="2400" dirty="0" smtClean="0">
                <a:cs typeface="Tahoma" panose="020B0604030504040204" pitchFamily="34" charset="0"/>
              </a:rPr>
              <a:t>τεχνολογικές εφαρμογές και λογισμικά </a:t>
            </a:r>
            <a:r>
              <a:rPr lang="el-GR" sz="2000" dirty="0" smtClean="0">
                <a:cs typeface="Tahoma" panose="020B0604030504040204" pitchFamily="34" charset="0"/>
              </a:rPr>
              <a:t> </a:t>
            </a:r>
          </a:p>
          <a:p>
            <a:endParaRPr lang="el-GR" sz="2400" dirty="0" smtClean="0">
              <a:cs typeface="Tahoma" panose="020B0604030504040204" pitchFamily="34" charset="0"/>
            </a:endParaRPr>
          </a:p>
          <a:p>
            <a:endParaRPr lang="el-GR" sz="2400" dirty="0" smtClean="0">
              <a:cs typeface="Tahoma" panose="020B0604030504040204" pitchFamily="34" charset="0"/>
            </a:endParaRPr>
          </a:p>
        </p:txBody>
      </p:sp>
      <p:sp>
        <p:nvSpPr>
          <p:cNvPr id="5222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D78250-E4A5-4729-9FF8-6419D3000491}" type="slidenum">
              <a:rPr lang="en-US" smtClean="0">
                <a:solidFill>
                  <a:srgbClr val="B5A788"/>
                </a:solidFill>
                <a:latin typeface="Gill Sans MT" panose="020B0502020104020203" pitchFamily="34" charset="0"/>
              </a:rPr>
              <a:pPr/>
              <a:t>21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9316083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lIns="92075" tIns="46038" rIns="92075" bIns="46038">
            <a:normAutofit fontScale="90000"/>
          </a:bodyPr>
          <a:lstStyle/>
          <a:p>
            <a:pPr>
              <a:defRPr/>
            </a:pPr>
            <a:r>
              <a:rPr lang="el-GR" sz="3600"/>
              <a:t>Δραστηριότητες με ΤΠΕ στην προσχολική εκπαίδευση</a:t>
            </a:r>
          </a:p>
        </p:txBody>
      </p:sp>
      <p:sp>
        <p:nvSpPr>
          <p:cNvPr id="54275" name="Rectangle 3"/>
          <p:cNvSpPr>
            <a:spLocks noGrp="1" noChangeArrowheads="1"/>
          </p:cNvSpPr>
          <p:nvPr>
            <p:ph type="body" idx="1"/>
          </p:nvPr>
        </p:nvSpPr>
        <p:spPr>
          <a:xfrm>
            <a:off x="857250" y="1714500"/>
            <a:ext cx="8116888" cy="4114800"/>
          </a:xfrm>
          <a:noFill/>
        </p:spPr>
        <p:txBody>
          <a:bodyPr lIns="92075" tIns="46038" rIns="92075" bIns="46038">
            <a:normAutofit lnSpcReduction="10000"/>
          </a:bodyPr>
          <a:lstStyle/>
          <a:p>
            <a:r>
              <a:rPr lang="el-GR" sz="2800" smtClean="0"/>
              <a:t>Άξονες παιδαγωγικών δραστηριοτήτων για την προσχολική και την πρώτη σχολική ηλικία</a:t>
            </a:r>
          </a:p>
          <a:p>
            <a:pPr lvl="1"/>
            <a:r>
              <a:rPr lang="el-GR" sz="2400" smtClean="0"/>
              <a:t>Ο υπολογιστής ως </a:t>
            </a:r>
            <a:r>
              <a:rPr lang="el-GR" sz="2400" u="sng" smtClean="0"/>
              <a:t>αντικείμενο μάθησης</a:t>
            </a:r>
            <a:r>
              <a:rPr lang="el-GR" sz="2400" smtClean="0"/>
              <a:t> (πληροφορική)</a:t>
            </a:r>
            <a:endParaRPr lang="el-GR" sz="2400" u="sng" smtClean="0"/>
          </a:p>
          <a:p>
            <a:pPr lvl="1"/>
            <a:r>
              <a:rPr lang="el-GR" sz="2400" smtClean="0"/>
              <a:t>Ο υπολογιστής ως </a:t>
            </a:r>
            <a:r>
              <a:rPr lang="el-GR" sz="2400" u="sng" smtClean="0"/>
              <a:t>μέσο ψυχαγωγίας</a:t>
            </a:r>
          </a:p>
          <a:p>
            <a:pPr lvl="1"/>
            <a:r>
              <a:rPr lang="el-GR" sz="2400" smtClean="0"/>
              <a:t>Ο υπολογιστής ως </a:t>
            </a:r>
            <a:r>
              <a:rPr lang="el-GR" sz="2400" u="sng" smtClean="0"/>
              <a:t>εποπτικό μέσο </a:t>
            </a:r>
            <a:r>
              <a:rPr lang="el-GR" sz="2400" smtClean="0"/>
              <a:t>(όλα τα γνωστικά αντικείμενα)</a:t>
            </a:r>
          </a:p>
          <a:p>
            <a:pPr lvl="1"/>
            <a:r>
              <a:rPr lang="el-GR" sz="2400" smtClean="0"/>
              <a:t>Ο υπολογιστής ως εργαλείο </a:t>
            </a:r>
            <a:r>
              <a:rPr lang="el-GR" sz="2400" u="sng" smtClean="0"/>
              <a:t>οικοδόμησης</a:t>
            </a:r>
            <a:r>
              <a:rPr lang="en-US" sz="2400" u="sng" smtClean="0"/>
              <a:t> </a:t>
            </a:r>
            <a:r>
              <a:rPr lang="el-GR" sz="2400" u="sng" smtClean="0"/>
              <a:t>γνώσεων </a:t>
            </a:r>
            <a:r>
              <a:rPr lang="el-GR" sz="2400" smtClean="0"/>
              <a:t>(όλα τα γνωστικά αντικείμενα)</a:t>
            </a:r>
          </a:p>
          <a:p>
            <a:pPr lvl="1"/>
            <a:r>
              <a:rPr lang="el-GR" sz="2400" smtClean="0"/>
              <a:t>Ο υπολογιστής ως </a:t>
            </a:r>
            <a:r>
              <a:rPr lang="el-GR" sz="2400" u="sng" smtClean="0"/>
              <a:t>εργαλείο συνεργασίας </a:t>
            </a:r>
            <a:r>
              <a:rPr lang="el-GR" sz="2400" smtClean="0"/>
              <a:t>(όλα τα γνωστικά αντικείμενα)</a:t>
            </a:r>
          </a:p>
        </p:txBody>
      </p:sp>
      <p:sp>
        <p:nvSpPr>
          <p:cNvPr id="5427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AED6B35-2A3F-453B-8ADC-DD6F72AFA60A}" type="slidenum">
              <a:rPr lang="en-US" smtClean="0">
                <a:solidFill>
                  <a:srgbClr val="B5A788"/>
                </a:solidFill>
                <a:latin typeface="Gill Sans MT" panose="020B0502020104020203" pitchFamily="34" charset="0"/>
              </a:rPr>
              <a:pPr/>
              <a:t>22</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813448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l-GR" sz="3600" dirty="0"/>
              <a:t>Υπολογιστές &amp; ΤΠΕ στην Προσχολική </a:t>
            </a:r>
            <a:r>
              <a:rPr lang="el-GR" sz="3600" dirty="0" smtClean="0"/>
              <a:t>Εκπαίδευση (ΔΕΠΠΣ)</a:t>
            </a:r>
            <a:endParaRPr lang="el-GR" sz="3600" dirty="0"/>
          </a:p>
        </p:txBody>
      </p:sp>
      <p:sp>
        <p:nvSpPr>
          <p:cNvPr id="56323" name="Rectangle 3"/>
          <p:cNvSpPr>
            <a:spLocks noGrp="1" noChangeArrowheads="1"/>
          </p:cNvSpPr>
          <p:nvPr>
            <p:ph type="body" sz="half" idx="1"/>
          </p:nvPr>
        </p:nvSpPr>
        <p:spPr>
          <a:xfrm>
            <a:off x="857250" y="1928813"/>
            <a:ext cx="7572375" cy="4114800"/>
          </a:xfrm>
        </p:spPr>
        <p:txBody>
          <a:bodyPr/>
          <a:lstStyle/>
          <a:p>
            <a:r>
              <a:rPr lang="el-GR" sz="2800" smtClean="0"/>
              <a:t>Το Διαθεματικό Ενιαίο Πλαίσιο Προγράμματος Σπουδών Πληροφορικής</a:t>
            </a:r>
            <a:r>
              <a:rPr lang="en-GB" sz="2800" smtClean="0"/>
              <a:t> </a:t>
            </a:r>
            <a:r>
              <a:rPr lang="el-GR" sz="2800" smtClean="0"/>
              <a:t>του Παιδαγωγικού Ινστιτούτου</a:t>
            </a:r>
          </a:p>
          <a:p>
            <a:pPr lvl="1"/>
            <a:r>
              <a:rPr lang="el-GR" sz="2400" smtClean="0"/>
              <a:t>Τεχνοκεντρικός (κυρίως) προσανατολισμός </a:t>
            </a:r>
          </a:p>
          <a:p>
            <a:pPr lvl="1"/>
            <a:r>
              <a:rPr lang="el-GR" sz="2400" smtClean="0"/>
              <a:t>Πρόβλεψη για διδασκαλία εννοιών πληροφορικής</a:t>
            </a:r>
          </a:p>
          <a:p>
            <a:pPr lvl="1"/>
            <a:r>
              <a:rPr lang="el-GR" sz="2400" smtClean="0"/>
              <a:t>Όχι ενσωμάτωση στα άλλα γνωστικά αντικείμενα</a:t>
            </a:r>
          </a:p>
          <a:p>
            <a:pPr lvl="1"/>
            <a:r>
              <a:rPr lang="el-GR" sz="2400" smtClean="0"/>
              <a:t>Ο Οδηγός της Νηπιαγωγού δίνει κάποιες ιδέες ένταξης των ΤΠΕ στα άλλα γνωστικά αντικείμενα </a:t>
            </a:r>
            <a:endParaRPr lang="en-GB" sz="2400" smtClean="0"/>
          </a:p>
        </p:txBody>
      </p:sp>
      <p:sp>
        <p:nvSpPr>
          <p:cNvPr id="56324" name="Text Box 12"/>
          <p:cNvSpPr txBox="1">
            <a:spLocks noChangeArrowheads="1"/>
          </p:cNvSpPr>
          <p:nvPr/>
        </p:nvSpPr>
        <p:spPr bwMode="auto">
          <a:xfrm>
            <a:off x="1239838" y="4941888"/>
            <a:ext cx="1531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Arial" panose="020B0604020202020204" pitchFamily="34" charset="0"/>
            </a:endParaRPr>
          </a:p>
        </p:txBody>
      </p:sp>
      <p:sp>
        <p:nvSpPr>
          <p:cNvPr id="56326" name="Θέση αριθμού διαφάνειας 1"/>
          <p:cNvSpPr>
            <a:spLocks noGrp="1"/>
          </p:cNvSpPr>
          <p:nvPr>
            <p:ph type="sldNum" sz="quarter" idx="12"/>
          </p:nvPr>
        </p:nvSpPr>
        <p:spPr bwMode="auto">
          <a:xfrm>
            <a:off x="8429624" y="6243638"/>
            <a:ext cx="5175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439B9C-A597-49C7-B3BF-F525E9F9473C}" type="slidenum">
              <a:rPr lang="en-GB" smtClean="0">
                <a:solidFill>
                  <a:srgbClr val="B5A788"/>
                </a:solidFill>
                <a:latin typeface="Gill Sans MT" panose="020B0502020104020203" pitchFamily="34" charset="0"/>
              </a:rPr>
              <a:pPr/>
              <a:t>23</a:t>
            </a:fld>
            <a:endParaRPr lang="en-GB" dirty="0"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888786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74725" y="188913"/>
            <a:ext cx="7972425" cy="1462087"/>
          </a:xfrm>
        </p:spPr>
        <p:txBody>
          <a:bodyPr/>
          <a:lstStyle/>
          <a:p>
            <a:pPr>
              <a:defRPr/>
            </a:pPr>
            <a:r>
              <a:rPr lang="en-US" dirty="0" err="1">
                <a:solidFill>
                  <a:srgbClr val="FF0000"/>
                </a:solidFill>
              </a:rPr>
              <a:t>Περιεχόμενο</a:t>
            </a:r>
            <a:r>
              <a:rPr lang="en-US" dirty="0">
                <a:solidFill>
                  <a:srgbClr val="FF0000"/>
                </a:solidFill>
              </a:rPr>
              <a:t> </a:t>
            </a:r>
            <a:r>
              <a:rPr lang="el-GR" dirty="0" smtClean="0">
                <a:solidFill>
                  <a:srgbClr val="FF0000"/>
                </a:solidFill>
              </a:rPr>
              <a:t>ΔΕΠΠΣ</a:t>
            </a:r>
            <a:r>
              <a:rPr lang="en-US" dirty="0" smtClean="0">
                <a:solidFill>
                  <a:srgbClr val="FF0000"/>
                </a:solidFill>
              </a:rPr>
              <a:t>– </a:t>
            </a:r>
            <a:r>
              <a:rPr lang="el-GR" dirty="0">
                <a:solidFill>
                  <a:srgbClr val="FF0000"/>
                </a:solidFill>
              </a:rPr>
              <a:t>Συνοπτικά</a:t>
            </a:r>
          </a:p>
        </p:txBody>
      </p:sp>
      <p:graphicFrame>
        <p:nvGraphicFramePr>
          <p:cNvPr id="42060" name="Group 76"/>
          <p:cNvGraphicFramePr>
            <a:graphicFrameLocks noGrp="1"/>
          </p:cNvGraphicFramePr>
          <p:nvPr>
            <p:ph idx="1"/>
            <p:extLst>
              <p:ext uri="{D42A27DB-BD31-4B8C-83A1-F6EECF244321}">
                <p14:modId xmlns:p14="http://schemas.microsoft.com/office/powerpoint/2010/main" val="3044992544"/>
              </p:ext>
            </p:extLst>
          </p:nvPr>
        </p:nvGraphicFramePr>
        <p:xfrm>
          <a:off x="974725" y="1579563"/>
          <a:ext cx="8053388" cy="4664075"/>
        </p:xfrm>
        <a:graphic>
          <a:graphicData uri="http://schemas.openxmlformats.org/drawingml/2006/table">
            <a:tbl>
              <a:tblPr/>
              <a:tblGrid>
                <a:gridCol w="1465855"/>
                <a:gridCol w="5130491"/>
                <a:gridCol w="1457042"/>
              </a:tblGrid>
              <a:tr h="6401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Άξονες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Περιεχομένου</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Ανάλυση Αξόνων</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Διαθεματικές</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Προσεγγίσεις</a:t>
                      </a: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6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Γνωριμία με</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τον υπολογιστή</a:t>
                      </a: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Το παιδί αναγνωρίζει τις κυριότερες μονάδες του</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υπολογιστή.</a:t>
                      </a: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74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Παιγνίδι και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γνώση</a:t>
                      </a: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Έρχεται σε πρώτη επαφή με το πληκτρολόγιο και το</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ποντίκι.</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Αναγνωρίζει τα γράμματα.</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Πληκτρολογεί γράμματα, αριθμούς, λέξεις.</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Παίζει και συνθέτει με τα σχήματα.</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Χρησιμοποιεί εργαλεία ελεύθερης σχεδίασης.</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Τροποποιεί εικόνες.</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Ακούει και παίζει με τους ήχους.</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Η νηπιαγωγός ξεναγεί τα παιδιά σε επιλεγμένους τόπους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του Διαδικτύου (</a:t>
                      </a:r>
                      <a:r>
                        <a:rPr kumimoji="0" lang="en-US" sz="1600" b="0" i="1" u="none" strike="noStrike" cap="none" normalizeH="0" baseline="0" dirty="0" smtClean="0">
                          <a:ln>
                            <a:noFill/>
                          </a:ln>
                          <a:solidFill>
                            <a:schemeClr val="tx1"/>
                          </a:solidFill>
                          <a:effectLst/>
                          <a:latin typeface="Times New Roman" pitchFamily="18" charset="0"/>
                          <a:cs typeface="Times New Roman" pitchFamily="18" charset="0"/>
                        </a:rPr>
                        <a:t>WWW</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Προφυλάξεις – εργονομία.</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Συνεργάζεται με τα άλλα παιδιά.</a:t>
                      </a: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Όλα τα</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γνωστικά</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αντικείμενα. </a:t>
                      </a:r>
                      <a:endParaRPr kumimoji="0" lang="en-US" sz="1600" b="1" i="1" u="none" strike="noStrike" cap="none" normalizeH="0" baseline="0" dirty="0" smtClean="0">
                        <a:ln>
                          <a:noFill/>
                        </a:ln>
                        <a:solidFill>
                          <a:schemeClr val="tx1">
                            <a:lumMod val="50000"/>
                            <a:lumOff val="50000"/>
                          </a:schemeClr>
                        </a:solidFill>
                        <a:effectLst/>
                        <a:latin typeface="Arial" pitchFamily="34" charset="0"/>
                        <a:cs typeface="Arial" pitchFamily="34" charset="0"/>
                      </a:endParaRPr>
                    </a:p>
                  </a:txBody>
                  <a:tcPr marL="91444" marR="91444"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8390" name="Θέση αριθμού διαφάνειας 1"/>
          <p:cNvSpPr>
            <a:spLocks noGrp="1"/>
          </p:cNvSpPr>
          <p:nvPr>
            <p:ph type="sldNum" sz="quarter" idx="12"/>
          </p:nvPr>
        </p:nvSpPr>
        <p:spPr bwMode="auto">
          <a:xfrm>
            <a:off x="8458200" y="6243638"/>
            <a:ext cx="488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9CC9F8-424E-4DC2-9413-9F06A3692F74}" type="slidenum">
              <a:rPr lang="en-GB" smtClean="0">
                <a:solidFill>
                  <a:srgbClr val="B5A788"/>
                </a:solidFill>
                <a:latin typeface="Gill Sans MT" panose="020B0502020104020203" pitchFamily="34" charset="0"/>
              </a:rPr>
              <a:pPr/>
              <a:t>24</a:t>
            </a:fld>
            <a:endParaRPr lang="en-GB"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913528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6" name="Rectangle 22"/>
          <p:cNvSpPr>
            <a:spLocks noGrp="1" noChangeArrowheads="1"/>
          </p:cNvSpPr>
          <p:nvPr>
            <p:ph type="title"/>
          </p:nvPr>
        </p:nvSpPr>
        <p:spPr>
          <a:xfrm>
            <a:off x="1116013" y="333375"/>
            <a:ext cx="7793037" cy="911225"/>
          </a:xfrm>
        </p:spPr>
        <p:txBody>
          <a:bodyPr/>
          <a:lstStyle/>
          <a:p>
            <a:pPr>
              <a:defRPr/>
            </a:pPr>
            <a:r>
              <a:rPr lang="en-US" dirty="0" err="1"/>
              <a:t>Περιεχόμενο</a:t>
            </a:r>
            <a:r>
              <a:rPr lang="en-US" dirty="0"/>
              <a:t> – </a:t>
            </a:r>
            <a:r>
              <a:rPr lang="el-GR" dirty="0"/>
              <a:t>Αναλυτικά</a:t>
            </a:r>
            <a:endParaRPr lang="en-GB" dirty="0"/>
          </a:p>
        </p:txBody>
      </p:sp>
      <p:graphicFrame>
        <p:nvGraphicFramePr>
          <p:cNvPr id="57402" name="Group 58"/>
          <p:cNvGraphicFramePr>
            <a:graphicFrameLocks noGrp="1"/>
          </p:cNvGraphicFramePr>
          <p:nvPr>
            <p:ph idx="1"/>
          </p:nvPr>
        </p:nvGraphicFramePr>
        <p:xfrm>
          <a:off x="323850" y="1412875"/>
          <a:ext cx="8631238" cy="4799013"/>
        </p:xfrm>
        <a:graphic>
          <a:graphicData uri="http://schemas.openxmlformats.org/drawingml/2006/table">
            <a:tbl>
              <a:tblPr/>
              <a:tblGrid>
                <a:gridCol w="3384550"/>
                <a:gridCol w="2519363"/>
                <a:gridCol w="2727325"/>
              </a:tblGrid>
              <a:tr h="64006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tx1"/>
                          </a:solidFill>
                          <a:effectLst/>
                          <a:latin typeface="Times New Roman" pitchFamily="18" charset="0"/>
                          <a:cs typeface="Times New Roman" pitchFamily="18" charset="0"/>
                        </a:rPr>
                        <a:t>Στόχοι</a:t>
                      </a:r>
                      <a:endParaRPr kumimoji="0" lang="en-US" sz="1800" b="1" i="1" u="none" strike="noStrike" cap="none" normalizeH="0" baseline="0" dirty="0" smtClean="0">
                        <a:ln>
                          <a:noFill/>
                        </a:ln>
                        <a:solidFill>
                          <a:schemeClr val="tx1"/>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368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Μετά το πέρας της διδασκαλίας τα παιδιά θα πρέπει να είναι ικανά:</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Να </a:t>
                      </a: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αναγνωρίζουν</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 να </a:t>
                      </a: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κατονομάζουν</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 και να </a:t>
                      </a: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καταδεικνύουν</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 τις κυριότερες μονάδες του υπολογιστή (κεντρική μονάδα, πληκτρολόγιο, ποντίκι, οθόνη, ηχεία, εκτυπωτή) και τον υπολογιστή ως ενιαίο σύστημα.</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Να </a:t>
                      </a: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ταυτίζουν</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 τον υπολογιστή με μια μηχανή που βοηθάει τον άνθρωπο στην εργασία του και που μπορεί να τον χρησιμοποιήσει για παιγνίδι και διασκέδαση.</a:t>
                      </a:r>
                      <a:r>
                        <a:rPr kumimoji="0" lang="el-GR" sz="1600" b="0" i="0" u="none" strike="noStrike" cap="none" normalizeH="0" baseline="0" dirty="0" smtClean="0">
                          <a:ln>
                            <a:noFill/>
                          </a:ln>
                          <a:solidFill>
                            <a:schemeClr val="tx1"/>
                          </a:solidFill>
                          <a:effectLst/>
                          <a:latin typeface="Tahoma" pitchFamily="34" charset="0"/>
                          <a:cs typeface="Arial" pitchFamily="34" charset="0"/>
                        </a:rPr>
                        <a:t> </a:t>
                      </a: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1" i="1" u="none" strike="noStrike" cap="none" normalizeH="0" baseline="0" smtClean="0">
                          <a:ln>
                            <a:noFill/>
                          </a:ln>
                          <a:solidFill>
                            <a:schemeClr val="tx1"/>
                          </a:solidFill>
                          <a:effectLst/>
                          <a:latin typeface="Times New Roman" pitchFamily="18" charset="0"/>
                          <a:cs typeface="Times New Roman" pitchFamily="18" charset="0"/>
                        </a:rPr>
                        <a:t>1. Γνωριμία με τον υπολογιστή</a:t>
                      </a:r>
                      <a:endParaRPr kumimoji="0" lang="el-GR" sz="1600" b="0" i="1"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Αναγνώριση των κυριότερων μονάδων του υπολογιστή.</a:t>
                      </a:r>
                      <a:endParaRPr kumimoji="0" lang="en-US" sz="1600" b="0" i="1"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Τα παιδιά σε ομάδες, σχεδιάζουν και κατασκευάζουν τα μέρη του υπολογιστή (με χαρτόνι ή άλλα υλικά και χρώματα) και συναρμολογούν το δικό τους υπολογιστή.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Θεατρικό παιχνίδι, όπου τα παιδιά αναπαριστούν – δραματοποιούν τα μέρη του υπολογιστή.</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6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smtClean="0">
                        <a:ln>
                          <a:noFill/>
                        </a:ln>
                        <a:solidFill>
                          <a:schemeClr val="tx1"/>
                        </a:solidFill>
                        <a:effectLst/>
                        <a:latin typeface="Tahoma" pitchFamily="34" charset="0"/>
                        <a:cs typeface="Arial" pitchFamily="34" charset="0"/>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438" name="Θέση αριθμού διαφάνειας 1"/>
          <p:cNvSpPr>
            <a:spLocks noGrp="1"/>
          </p:cNvSpPr>
          <p:nvPr>
            <p:ph type="sldNum" sz="quarter" idx="12"/>
          </p:nvPr>
        </p:nvSpPr>
        <p:spPr bwMode="auto">
          <a:xfrm>
            <a:off x="8305800" y="6243638"/>
            <a:ext cx="6413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1FD9AF-C7F8-4965-99DC-8A7554CD9ED3}" type="slidenum">
              <a:rPr lang="en-GB" smtClean="0">
                <a:solidFill>
                  <a:srgbClr val="B5A788"/>
                </a:solidFill>
                <a:latin typeface="Gill Sans MT" panose="020B0502020104020203" pitchFamily="34" charset="0"/>
              </a:rPr>
              <a:pPr/>
              <a:t>25</a:t>
            </a:fld>
            <a:endParaRPr lang="en-GB"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427324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16013" y="333375"/>
            <a:ext cx="7793037" cy="911225"/>
          </a:xfrm>
        </p:spPr>
        <p:txBody>
          <a:bodyPr/>
          <a:lstStyle/>
          <a:p>
            <a:pPr>
              <a:defRPr/>
            </a:pPr>
            <a:r>
              <a:rPr lang="en-US" dirty="0" err="1"/>
              <a:t>Περιεχόμενο</a:t>
            </a:r>
            <a:r>
              <a:rPr lang="en-US" dirty="0"/>
              <a:t> – </a:t>
            </a:r>
            <a:r>
              <a:rPr lang="el-GR" dirty="0"/>
              <a:t>Αναλυτικά</a:t>
            </a:r>
            <a:endParaRPr lang="en-GB" dirty="0"/>
          </a:p>
        </p:txBody>
      </p:sp>
      <p:graphicFrame>
        <p:nvGraphicFramePr>
          <p:cNvPr id="59431" name="Group 39"/>
          <p:cNvGraphicFramePr>
            <a:graphicFrameLocks noGrp="1"/>
          </p:cNvGraphicFramePr>
          <p:nvPr>
            <p:ph idx="1"/>
            <p:extLst>
              <p:ext uri="{D42A27DB-BD31-4B8C-83A1-F6EECF244321}">
                <p14:modId xmlns:p14="http://schemas.microsoft.com/office/powerpoint/2010/main" val="2503532575"/>
              </p:ext>
            </p:extLst>
          </p:nvPr>
        </p:nvGraphicFramePr>
        <p:xfrm>
          <a:off x="71437" y="1104038"/>
          <a:ext cx="8631238" cy="5211924"/>
        </p:xfrm>
        <a:graphic>
          <a:graphicData uri="http://schemas.openxmlformats.org/drawingml/2006/table">
            <a:tbl>
              <a:tblPr/>
              <a:tblGrid>
                <a:gridCol w="3671888"/>
                <a:gridCol w="2447925"/>
                <a:gridCol w="2511425"/>
              </a:tblGrid>
              <a:tr h="59322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tx1"/>
                          </a:solidFill>
                          <a:effectLst/>
                          <a:latin typeface="Times New Roman" pitchFamily="18" charset="0"/>
                          <a:cs typeface="Times New Roman" pitchFamily="18" charset="0"/>
                        </a:rPr>
                        <a:t>Στόχοι</a:t>
                      </a:r>
                      <a:endParaRPr kumimoji="0" lang="en-US" sz="1800" b="1" i="1" u="none" strike="noStrike" cap="none" normalizeH="0" baseline="0" dirty="0" smtClean="0">
                        <a:ln>
                          <a:noFill/>
                        </a:ln>
                        <a:solidFill>
                          <a:schemeClr val="tx1"/>
                        </a:solidFill>
                        <a:effectLst/>
                        <a:latin typeface="Arial"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26830">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εντοπίζουν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τα γράμματα και τους αριθμούς στο πληκτρολόγιο.</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κινούν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το ποντίκι παρατηρώντας την ταυτόχρονη κίνηση του δείκτη στην οθόνη.</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τοποθετούν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το δείκτη του ποντικιού σε συγκεκριμένη θέση στην οθόνη.</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επιλέγουν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με το ποντίκι (π.χ. έτοιμο σχήμα, σχέδιο ή εικόνα, εργαλείο σχεδίασης, χρώμα από την παλέτα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γράφουν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χρησιμοποιώντας κεφαλαία και πεζά γράμματα.</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χρησιμοποιούν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τα ειδικά πλήκτρα του κενού, της διαγραφής και του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enter</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return</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1" i="1" u="none" strike="noStrike" cap="none" normalizeH="0" baseline="0" dirty="0" smtClean="0">
                          <a:ln>
                            <a:noFill/>
                          </a:ln>
                          <a:solidFill>
                            <a:schemeClr val="tx1"/>
                          </a:solidFill>
                          <a:effectLst/>
                          <a:latin typeface="Times New Roman" pitchFamily="18" charset="0"/>
                          <a:cs typeface="Times New Roman" pitchFamily="18" charset="0"/>
                        </a:rPr>
                        <a:t>2. Παιχνίδι και μάθηση με τον υπολογιστή</a:t>
                      </a:r>
                      <a:endParaRPr kumimoji="0" lang="el-GR" sz="1600" b="0" i="1"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Πρώτη επαφή με το πληκτρολόγιο και το ποντίκι.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Επίδειξη των </a:t>
                      </a:r>
                      <a:r>
                        <a:rPr kumimoji="0" lang="el-GR" sz="1600" b="0" i="1" u="none" strike="noStrike" cap="none" normalizeH="0" baseline="0" dirty="0" err="1" smtClean="0">
                          <a:ln>
                            <a:noFill/>
                          </a:ln>
                          <a:solidFill>
                            <a:schemeClr val="tx1"/>
                          </a:solidFill>
                          <a:effectLst/>
                          <a:latin typeface="Times New Roman" pitchFamily="18" charset="0"/>
                          <a:cs typeface="Times New Roman" pitchFamily="18" charset="0"/>
                        </a:rPr>
                        <a:t>κυριοτέρων</a:t>
                      </a: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 και επιθυμητών πλήκτρων του πληκτρολογίου.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Μετακίνηση του δείκτη του ποντικιού.</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Πληκτρολόγηση γραμμάτων, λέξεων, αριθμών.</a:t>
                      </a:r>
                      <a:endParaRPr kumimoji="0" lang="en-US" sz="1600" b="0" i="1" u="none" strike="noStrike" cap="none" normalizeH="0" baseline="0" dirty="0" smtClean="0">
                        <a:ln>
                          <a:noFill/>
                        </a:ln>
                        <a:solidFill>
                          <a:schemeClr val="tx1"/>
                        </a:solidFill>
                        <a:effectLst/>
                        <a:latin typeface="Times New Roman" pitchFamily="18" charset="0"/>
                        <a:cs typeface="Times New Roman" pitchFamily="18"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Τα παιδιά πληκτρολογούν γράμματα και αριθμούς.</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Γράφουν το όνομά τους με κεφαλαία και πεζά.</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Αντιγράφουν λέξεις (π.χ. το όνομα μιας μέρας), φτιάχνουν ταμπέλες για τα κουτιά και τα συρτάρια τους, τι δώρο θέλουν στη γιορτή του ή αυθόρμητα ό,τι άλλο θέλουν. </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07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chemeClr val="tx1"/>
                        </a:solidFill>
                        <a:effectLst/>
                        <a:latin typeface="Arial"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txBody>
                  <a:tcPr marT="45694" marB="4569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2486" name="Θέση αριθμού διαφάνειας 1"/>
          <p:cNvSpPr>
            <a:spLocks noGrp="1"/>
          </p:cNvSpPr>
          <p:nvPr>
            <p:ph type="sldNum" sz="quarter" idx="12"/>
          </p:nvPr>
        </p:nvSpPr>
        <p:spPr bwMode="auto">
          <a:xfrm>
            <a:off x="8458200" y="6243638"/>
            <a:ext cx="488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B84747-2ACB-4488-9BB5-217F525AF079}" type="slidenum">
              <a:rPr lang="en-GB" smtClean="0">
                <a:solidFill>
                  <a:srgbClr val="B5A788"/>
                </a:solidFill>
                <a:latin typeface="Gill Sans MT" panose="020B0502020104020203" pitchFamily="34" charset="0"/>
              </a:rPr>
              <a:pPr/>
              <a:t>26</a:t>
            </a:fld>
            <a:endParaRPr lang="en-GB" dirty="0"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155932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6013" y="333375"/>
            <a:ext cx="7793037" cy="911225"/>
          </a:xfrm>
        </p:spPr>
        <p:txBody>
          <a:bodyPr/>
          <a:lstStyle/>
          <a:p>
            <a:pPr>
              <a:defRPr/>
            </a:pPr>
            <a:r>
              <a:rPr lang="en-US" dirty="0" err="1"/>
              <a:t>Περιεχόμενο</a:t>
            </a:r>
            <a:r>
              <a:rPr lang="en-US" dirty="0"/>
              <a:t> – </a:t>
            </a:r>
            <a:r>
              <a:rPr lang="el-GR" dirty="0"/>
              <a:t>Αναλυτικά</a:t>
            </a:r>
            <a:endParaRPr lang="en-GB" dirty="0"/>
          </a:p>
        </p:txBody>
      </p:sp>
      <p:graphicFrame>
        <p:nvGraphicFramePr>
          <p:cNvPr id="60449" name="Group 33"/>
          <p:cNvGraphicFramePr>
            <a:graphicFrameLocks noGrp="1"/>
          </p:cNvGraphicFramePr>
          <p:nvPr>
            <p:ph idx="1"/>
            <p:extLst>
              <p:ext uri="{D42A27DB-BD31-4B8C-83A1-F6EECF244321}">
                <p14:modId xmlns:p14="http://schemas.microsoft.com/office/powerpoint/2010/main" val="2810797788"/>
              </p:ext>
            </p:extLst>
          </p:nvPr>
        </p:nvGraphicFramePr>
        <p:xfrm>
          <a:off x="295440" y="1167941"/>
          <a:ext cx="8631238" cy="5385259"/>
        </p:xfrm>
        <a:graphic>
          <a:graphicData uri="http://schemas.openxmlformats.org/drawingml/2006/table">
            <a:tbl>
              <a:tblPr/>
              <a:tblGrid>
                <a:gridCol w="3168650"/>
                <a:gridCol w="1943100"/>
                <a:gridCol w="3519488"/>
              </a:tblGrid>
              <a:tr h="37452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Στόχοι</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46994">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χρησιμοποιούν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τα εργαλεία ελεύθερης σχεδίασης (μολύβι, πινέλο, σπρέι,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χρησιμοποιούν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έτοιμα γεωμετρικά σχήματα για να κάνουν τις δικές τους συνθέσεις (κύκλος, τετράγωνο, παραλληλόγραμμο, τρίγωνο).</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αντιλαμβάνονται</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τη δυνατότητα του υπολογιστή να αναπαράγει μουσική, ήχους, φωνή,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κάνουν αντιστοιχίσεις</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ήχων με λέξεις ή με εικόνες – σχήματα.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χρησιμοποιούν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ένα </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CD</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Rom </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για να ακούσουν μουσική, τραγούδια, ιστορίες ή παραμύθια.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Εικόνα και ήχος στον υπολογιστή.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smtClean="0">
                          <a:ln>
                            <a:noFill/>
                          </a:ln>
                          <a:solidFill>
                            <a:schemeClr val="tx1"/>
                          </a:solidFill>
                          <a:effectLst/>
                          <a:latin typeface="Times New Roman" pitchFamily="18" charset="0"/>
                          <a:cs typeface="Times New Roman" pitchFamily="18" charset="0"/>
                        </a:rPr>
                        <a:t>Χρήση εργαλείων ελεύθερης σχεδίασης. Τροποποίηση και δημιουργία απλών σχεδίων και εικόνων. Αναπαραγωγή ήχων.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Τα παιδιά ζωγραφίζουν κάτι από την καθημερινή τους ζωή και επικαιρότητα.</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Φτιάχνουν συγκεκριμένα σχήματα σε διάφορα μεγέθη.</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Κάνουν συνδυασμούς σχημάτων, συνθέτουν τις κατασκευές τους (π.χ. σπίτι, καράβι, δέντρα χρησιμοποιώντας βασικά γεωμετρικά σχήματα).</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Τα παιδιά ακούν ήχους από τον υπολογιστή. Ακούν μουσική, ιστορίες, παραμύθια.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tx1"/>
                          </a:solidFill>
                          <a:effectLst/>
                          <a:latin typeface="Times New Roman" pitchFamily="18" charset="0"/>
                          <a:cs typeface="Times New Roman" pitchFamily="18" charset="0"/>
                        </a:rPr>
                        <a:t>Με τη χρήση κατάλληλου λογισμικού τα παιδιά ασκούνται στη χρήση του ποντικιού κάνοντας αντιστοιχίσεις (π.χ. ζώα και ουρές τους, λουλούδια και φύλλα), φτιάχνουν παζλ, συνδυάζουν εικόνες με το πρώτο γράμμα της λέξης που απεικονίζεται κ.λπ.</a:t>
                      </a:r>
                      <a:endParaRPr kumimoji="0" lang="en-GB" sz="1400" b="0" i="0" u="none" strike="noStrike" cap="none" normalizeH="0" baseline="0" smtClean="0">
                        <a:ln>
                          <a:noFill/>
                        </a:ln>
                        <a:solidFill>
                          <a:schemeClr val="tx1"/>
                        </a:solidFill>
                        <a:effectLst/>
                        <a:latin typeface="Times New Roman" pitchFamily="18" charset="0"/>
                        <a:cs typeface="Times New Roman" pitchFamily="18"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txBody>
                  <a:tcPr marT="45675" marB="4567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4534" name="Θέση αριθμού διαφάνειας 1"/>
          <p:cNvSpPr>
            <a:spLocks noGrp="1"/>
          </p:cNvSpPr>
          <p:nvPr>
            <p:ph type="sldNum" sz="quarter" idx="12"/>
          </p:nvPr>
        </p:nvSpPr>
        <p:spPr bwMode="auto">
          <a:xfrm>
            <a:off x="8458200" y="6243638"/>
            <a:ext cx="4889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318529-735E-4911-8FBF-A7BE3F64C24D}" type="slidenum">
              <a:rPr lang="en-GB" smtClean="0">
                <a:solidFill>
                  <a:srgbClr val="B5A788"/>
                </a:solidFill>
                <a:latin typeface="Gill Sans MT" panose="020B0502020104020203" pitchFamily="34" charset="0"/>
              </a:rPr>
              <a:pPr/>
              <a:t>27</a:t>
            </a:fld>
            <a:endParaRPr lang="en-GB" dirty="0"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867364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16013" y="333375"/>
            <a:ext cx="7793037" cy="911225"/>
          </a:xfrm>
        </p:spPr>
        <p:txBody>
          <a:bodyPr/>
          <a:lstStyle/>
          <a:p>
            <a:pPr>
              <a:defRPr/>
            </a:pPr>
            <a:r>
              <a:rPr lang="en-US" dirty="0" err="1"/>
              <a:t>Περιεχόμενο</a:t>
            </a:r>
            <a:r>
              <a:rPr lang="en-US" dirty="0"/>
              <a:t> – </a:t>
            </a:r>
            <a:r>
              <a:rPr lang="el-GR" dirty="0"/>
              <a:t>Αναλυτικά</a:t>
            </a:r>
          </a:p>
        </p:txBody>
      </p:sp>
      <p:graphicFrame>
        <p:nvGraphicFramePr>
          <p:cNvPr id="61477" name="Group 37"/>
          <p:cNvGraphicFramePr>
            <a:graphicFrameLocks noGrp="1"/>
          </p:cNvGraphicFramePr>
          <p:nvPr>
            <p:ph idx="1"/>
            <p:extLst>
              <p:ext uri="{D42A27DB-BD31-4B8C-83A1-F6EECF244321}">
                <p14:modId xmlns:p14="http://schemas.microsoft.com/office/powerpoint/2010/main" val="2903753027"/>
              </p:ext>
            </p:extLst>
          </p:nvPr>
        </p:nvGraphicFramePr>
        <p:xfrm>
          <a:off x="250516" y="1006424"/>
          <a:ext cx="8631238" cy="5694414"/>
        </p:xfrm>
        <a:graphic>
          <a:graphicData uri="http://schemas.openxmlformats.org/drawingml/2006/table">
            <a:tbl>
              <a:tblPr/>
              <a:tblGrid>
                <a:gridCol w="2592388"/>
                <a:gridCol w="1584325"/>
                <a:gridCol w="4454525"/>
              </a:tblGrid>
              <a:tr h="4031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tx1"/>
                          </a:solidFill>
                          <a:effectLst/>
                          <a:latin typeface="Times New Roman" pitchFamily="18" charset="0"/>
                          <a:cs typeface="Times New Roman" pitchFamily="18" charset="0"/>
                        </a:rPr>
                        <a:t>Στόχοι</a:t>
                      </a:r>
                      <a:endParaRPr kumimoji="0" lang="en-US" sz="1800" b="1" i="1" u="none" strike="noStrike" cap="none" normalizeH="0" baseline="0" dirty="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5978">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Να </a:t>
                      </a:r>
                      <a:r>
                        <a:rPr kumimoji="0" lang="el-GR" sz="1400" b="1" i="0" u="none" strike="noStrike" cap="none" normalizeH="0" baseline="0" smtClean="0">
                          <a:ln>
                            <a:noFill/>
                          </a:ln>
                          <a:solidFill>
                            <a:schemeClr val="hlink"/>
                          </a:solidFill>
                          <a:effectLst/>
                          <a:latin typeface="Times New Roman" pitchFamily="18" charset="0"/>
                          <a:cs typeface="Times New Roman" pitchFamily="18" charset="0"/>
                        </a:rPr>
                        <a:t>χρησιμοποιούν</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τα εργαλεία ελεύθερης σχεδίασης (μολύβι, πινέλο, σπρέι,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Να </a:t>
                      </a:r>
                      <a:r>
                        <a:rPr kumimoji="0" lang="el-GR" sz="1400" b="1" i="0" u="none" strike="noStrike" cap="none" normalizeH="0" baseline="0" smtClean="0">
                          <a:ln>
                            <a:noFill/>
                          </a:ln>
                          <a:solidFill>
                            <a:schemeClr val="hlink"/>
                          </a:solidFill>
                          <a:effectLst/>
                          <a:latin typeface="Times New Roman" pitchFamily="18" charset="0"/>
                          <a:cs typeface="Times New Roman" pitchFamily="18" charset="0"/>
                        </a:rPr>
                        <a:t>χρησιμοποιούν</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έτοιμα γεωμετρικά σχήματα για να κάνουν τις δικές τους συνθέσεις (κύκλος, τετράγωνο, παραλληλόγραμμο, τρίγωνο).</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Να </a:t>
                      </a:r>
                      <a:r>
                        <a:rPr kumimoji="0" lang="el-GR" sz="1400" b="1" i="0" u="none" strike="noStrike" cap="none" normalizeH="0" baseline="0" smtClean="0">
                          <a:ln>
                            <a:noFill/>
                          </a:ln>
                          <a:solidFill>
                            <a:schemeClr val="hlink"/>
                          </a:solidFill>
                          <a:effectLst/>
                          <a:latin typeface="Times New Roman" pitchFamily="18" charset="0"/>
                          <a:cs typeface="Times New Roman" pitchFamily="18" charset="0"/>
                        </a:rPr>
                        <a:t>αντιλαμβάνονται</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τη δυνατότητα του υπολογιστή να αναπαράγει μουσική, ήχους, φωνή,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Να </a:t>
                      </a:r>
                      <a:r>
                        <a:rPr kumimoji="0" lang="el-GR" sz="1400" b="1" i="0" u="none" strike="noStrike" cap="none" normalizeH="0" baseline="0" smtClean="0">
                          <a:ln>
                            <a:noFill/>
                          </a:ln>
                          <a:solidFill>
                            <a:schemeClr val="hlink"/>
                          </a:solidFill>
                          <a:effectLst/>
                          <a:latin typeface="Times New Roman" pitchFamily="18" charset="0"/>
                          <a:cs typeface="Times New Roman" pitchFamily="18" charset="0"/>
                        </a:rPr>
                        <a:t>κάνουν αντιστοιχίσεις</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ήχων με λέξεις ή με εικόνες – σχήματα.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Να </a:t>
                      </a:r>
                      <a:r>
                        <a:rPr kumimoji="0" lang="el-GR" sz="1400" b="1" i="0" u="none" strike="noStrike" cap="none" normalizeH="0" baseline="0" smtClean="0">
                          <a:ln>
                            <a:noFill/>
                          </a:ln>
                          <a:solidFill>
                            <a:schemeClr val="hlink"/>
                          </a:solidFill>
                          <a:effectLst/>
                          <a:latin typeface="Times New Roman" pitchFamily="18" charset="0"/>
                          <a:cs typeface="Times New Roman" pitchFamily="18" charset="0"/>
                        </a:rPr>
                        <a:t>χρησιμοποιούν</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ένα </a:t>
                      </a:r>
                      <a:r>
                        <a:rPr kumimoji="0" lang="en-US" sz="1400" b="0" i="0" u="none" strike="noStrike" cap="none" normalizeH="0" baseline="0" smtClean="0">
                          <a:ln>
                            <a:noFill/>
                          </a:ln>
                          <a:solidFill>
                            <a:schemeClr val="hlink"/>
                          </a:solidFill>
                          <a:effectLst/>
                          <a:latin typeface="Times New Roman" pitchFamily="18" charset="0"/>
                          <a:cs typeface="Times New Roman" pitchFamily="18" charset="0"/>
                        </a:rPr>
                        <a:t>CD</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a:t>
                      </a:r>
                      <a:r>
                        <a:rPr kumimoji="0" lang="en-US" sz="1400" b="0" i="0" u="none" strike="noStrike" cap="none" normalizeH="0" baseline="0" smtClean="0">
                          <a:ln>
                            <a:noFill/>
                          </a:ln>
                          <a:solidFill>
                            <a:schemeClr val="hlink"/>
                          </a:solidFill>
                          <a:effectLst/>
                          <a:latin typeface="Times New Roman" pitchFamily="18" charset="0"/>
                          <a:cs typeface="Times New Roman" pitchFamily="18" charset="0"/>
                        </a:rPr>
                        <a:t>Rom </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για να ακούσουν μουσική, τραγούδια, ιστορίες ή παραμύθια. </a:t>
                      </a:r>
                      <a:endParaRPr kumimoji="0" lang="en-US" sz="1400" b="0" i="0" u="none" strike="noStrike" cap="none" normalizeH="0" baseline="0" smtClean="0">
                        <a:ln>
                          <a:noFill/>
                        </a:ln>
                        <a:solidFill>
                          <a:schemeClr val="hlink"/>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1" u="none" strike="noStrike" cap="none" normalizeH="0" baseline="0" smtClean="0">
                          <a:ln>
                            <a:noFill/>
                          </a:ln>
                          <a:solidFill>
                            <a:schemeClr val="hlink"/>
                          </a:solidFill>
                          <a:effectLst/>
                          <a:latin typeface="Times New Roman" pitchFamily="18" charset="0"/>
                          <a:cs typeface="Times New Roman" pitchFamily="18" charset="0"/>
                        </a:rPr>
                        <a:t>Εικόνα και ήχος στον υπολογιστή.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1" u="none" strike="noStrike" cap="none" normalizeH="0" baseline="0" smtClean="0">
                          <a:ln>
                            <a:noFill/>
                          </a:ln>
                          <a:solidFill>
                            <a:schemeClr val="hlink"/>
                          </a:solidFill>
                          <a:effectLst/>
                          <a:latin typeface="Times New Roman" pitchFamily="18" charset="0"/>
                          <a:cs typeface="Times New Roman" pitchFamily="18" charset="0"/>
                        </a:rPr>
                        <a:t>Χρήση εργαλείων ελεύθερης σχεδίασης. Τροποποίηση και δημιουργία απλών σχεδίων και εικόνων. Αναπαραγωγή ήχων.</a:t>
                      </a:r>
                      <a:r>
                        <a:rPr kumimoji="0" lang="el-GR" sz="1400" b="0" i="0" u="none" strike="noStrike" cap="none" normalizeH="0" baseline="0" smtClean="0">
                          <a:ln>
                            <a:noFill/>
                          </a:ln>
                          <a:solidFill>
                            <a:schemeClr val="hlink"/>
                          </a:solidFill>
                          <a:effectLst/>
                          <a:latin typeface="Times New Roman" pitchFamily="18" charset="0"/>
                          <a:cs typeface="Times New Roman" pitchFamily="18" charset="0"/>
                        </a:rPr>
                        <a:t> </a:t>
                      </a:r>
                      <a:endParaRPr kumimoji="0" lang="en-US" sz="1400" b="0" i="0" u="none" strike="noStrike" cap="none" normalizeH="0" baseline="0" smtClean="0">
                        <a:ln>
                          <a:noFill/>
                        </a:ln>
                        <a:solidFill>
                          <a:schemeClr val="hlink"/>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Ζητείται από τα παιδιά να δημιουργήσουν τον κήπο τους, το ενυδρείο του ή το δάσος, βάζοντας φυτά και ζώα, επιλέγοντας από μια σειρά ζώων και φυτών που τους δίνεται. Να κάνουν ταξινομήσεις – συσχετίσεις (να τοποθετήσουν εικόνες στη σωστή θέση, επαγγέλματα – εργαλεία ή αντικείμενα που χρησιμοποιούν, να βρουν τα αντίθετα, π.χ. μέρα-νύχτα, κρύο-ζεστό κ.λπ., να μετακινήσουν αντικείμενα – εικόνες ώστε να εκφράζεται μια σωστή χρονική σειρά, π.χ. τι κάνω από το πρωί που σηκώνομαι ως το βράδυ, να τοποθετήσουν τον σωστό αριθμό δίπλα στον αριθμό των αντικειμένων που βλέπουν, να τον γράψουν ή να τον αντιστοιχήσουν με επιλογή). Να αντιστοιχούν ήχους με τις πηγές τους, π.χ. ήχους ζώων με τις εικόνες τους.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400" b="0" i="0" u="none" strike="noStrike" cap="none" normalizeH="0" baseline="0" dirty="0" smtClean="0">
                          <a:ln>
                            <a:noFill/>
                          </a:ln>
                          <a:solidFill>
                            <a:schemeClr val="tx1"/>
                          </a:solidFill>
                          <a:effectLst/>
                          <a:latin typeface="Times New Roman" pitchFamily="18" charset="0"/>
                          <a:cs typeface="Times New Roman" pitchFamily="18" charset="0"/>
                        </a:rPr>
                        <a:t>«Επίσκεψη» των παιδιών σε επιλεγμένους δικτυακούς τόπους. Τα παιδιά «επισκέπτονται» ένα ζωολογικό κήπο, κάποιο δάσος, μουσείο, κ.λπ. με τη βοήθεια της εκπαιδευτικού. Μπορεί να γίνει συζήτηση με τα παιδιά για τις συσκευές που μας επιτρέπουν να παίρνουμε πληροφορίες από απόσταση, ξεκινώντας από το τηλέφωνο και την τηλεόραση και φτάνοντας μέχρι και τον υπολογιστή.</a:t>
                      </a:r>
                      <a:endParaRPr kumimoji="0" lang="en-GB"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582" name="Θέση αριθμού διαφάνειας 1"/>
          <p:cNvSpPr>
            <a:spLocks noGrp="1"/>
          </p:cNvSpPr>
          <p:nvPr>
            <p:ph type="sldNum" sz="quarter" idx="12"/>
          </p:nvPr>
        </p:nvSpPr>
        <p:spPr bwMode="auto">
          <a:xfrm>
            <a:off x="8382000" y="6243638"/>
            <a:ext cx="5651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38E96-51C2-4257-9806-0F559C0C0AF9}" type="slidenum">
              <a:rPr lang="en-GB" smtClean="0">
                <a:solidFill>
                  <a:srgbClr val="B5A788"/>
                </a:solidFill>
                <a:latin typeface="Gill Sans MT" panose="020B0502020104020203" pitchFamily="34" charset="0"/>
              </a:rPr>
              <a:pPr/>
              <a:t>28</a:t>
            </a:fld>
            <a:endParaRPr lang="en-GB" dirty="0"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75282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16013" y="333375"/>
            <a:ext cx="7793037" cy="911225"/>
          </a:xfrm>
        </p:spPr>
        <p:txBody>
          <a:bodyPr/>
          <a:lstStyle/>
          <a:p>
            <a:pPr>
              <a:defRPr/>
            </a:pPr>
            <a:r>
              <a:rPr lang="en-US" dirty="0" err="1"/>
              <a:t>Περιεχόμενο</a:t>
            </a:r>
            <a:r>
              <a:rPr lang="en-US" dirty="0"/>
              <a:t> – </a:t>
            </a:r>
            <a:r>
              <a:rPr lang="el-GR" dirty="0"/>
              <a:t>Αναλυτικά</a:t>
            </a:r>
            <a:endParaRPr lang="en-GB" dirty="0"/>
          </a:p>
        </p:txBody>
      </p:sp>
      <p:graphicFrame>
        <p:nvGraphicFramePr>
          <p:cNvPr id="63519" name="Group 31"/>
          <p:cNvGraphicFramePr>
            <a:graphicFrameLocks noGrp="1"/>
          </p:cNvGraphicFramePr>
          <p:nvPr>
            <p:ph idx="1"/>
            <p:extLst>
              <p:ext uri="{D42A27DB-BD31-4B8C-83A1-F6EECF244321}">
                <p14:modId xmlns:p14="http://schemas.microsoft.com/office/powerpoint/2010/main" val="3265898972"/>
              </p:ext>
            </p:extLst>
          </p:nvPr>
        </p:nvGraphicFramePr>
        <p:xfrm>
          <a:off x="277812" y="1066800"/>
          <a:ext cx="8631238" cy="4829175"/>
        </p:xfrm>
        <a:graphic>
          <a:graphicData uri="http://schemas.openxmlformats.org/drawingml/2006/table">
            <a:tbl>
              <a:tblPr/>
              <a:tblGrid>
                <a:gridCol w="2879725"/>
                <a:gridCol w="1944688"/>
                <a:gridCol w="3806825"/>
              </a:tblGrid>
              <a:tr h="40324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dirty="0" smtClean="0">
                          <a:ln>
                            <a:noFill/>
                          </a:ln>
                          <a:solidFill>
                            <a:schemeClr val="tx1"/>
                          </a:solidFill>
                          <a:effectLst/>
                          <a:latin typeface="Times New Roman" pitchFamily="18" charset="0"/>
                          <a:cs typeface="Times New Roman" pitchFamily="18" charset="0"/>
                        </a:rPr>
                        <a:t>Στόχοι</a:t>
                      </a:r>
                      <a:endParaRPr kumimoji="0" lang="en-US" sz="1800" b="1" i="1" u="none" strike="noStrike" cap="none" normalizeH="0" baseline="0" dirty="0" smtClean="0">
                        <a:ln>
                          <a:noFill/>
                        </a:ln>
                        <a:solidFill>
                          <a:schemeClr val="tx1"/>
                        </a:solidFill>
                        <a:effectLst/>
                        <a:latin typeface="Arial"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Περιεχόμενο</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800" b="1" i="1" u="none" strike="noStrike" cap="none" normalizeH="0" baseline="0" smtClean="0">
                          <a:ln>
                            <a:noFill/>
                          </a:ln>
                          <a:solidFill>
                            <a:schemeClr val="tx1"/>
                          </a:solidFill>
                          <a:effectLst/>
                          <a:latin typeface="Times New Roman" pitchFamily="18" charset="0"/>
                          <a:cs typeface="Times New Roman" pitchFamily="18" charset="0"/>
                        </a:rPr>
                        <a:t>Ενδεικτικές δραστηριότητες</a:t>
                      </a:r>
                      <a:endParaRPr kumimoji="0" lang="en-US" sz="1800" b="1" i="1" u="none" strike="noStrike" cap="none" normalizeH="0" baseline="0" smtClean="0">
                        <a:ln>
                          <a:noFill/>
                        </a:ln>
                        <a:solidFill>
                          <a:schemeClr val="tx1"/>
                        </a:solidFill>
                        <a:effectLst/>
                        <a:latin typeface="Arial"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0631">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γνωρίζουν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τη σωστή χρήση του μηχανήματος για τη δική τους ασφάλεια και προφύλαξη αλλά και προστασία των συσκευών.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γνωρίζουν</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τη σωστή θέση του σώματός τους μπροστά στον υπολογιστή (πως πρέπει να κάθονται, πώς να στηρίζουν τα χέρια του κ.λπ).</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συνεργάζονται</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σε ομάδες για την παραγωγή κάποιου έργου και να </a:t>
                      </a:r>
                      <a:r>
                        <a:rPr kumimoji="0" lang="el-GR" sz="1600" b="1" i="0" u="none" strike="noStrike" cap="none" normalizeH="0" baseline="0" smtClean="0">
                          <a:ln>
                            <a:noFill/>
                          </a:ln>
                          <a:solidFill>
                            <a:schemeClr val="tx1"/>
                          </a:solidFill>
                          <a:effectLst/>
                          <a:latin typeface="Times New Roman" pitchFamily="18" charset="0"/>
                          <a:cs typeface="Times New Roman" pitchFamily="18" charset="0"/>
                        </a:rPr>
                        <a:t>σέβονται</a:t>
                      </a: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 τις απόψεις και την εργασία των άλλων. </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Προφυλάξεις – εργονομία </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1" u="none" strike="noStrike" cap="none" normalizeH="0" baseline="0" dirty="0" smtClean="0">
                          <a:ln>
                            <a:noFill/>
                          </a:ln>
                          <a:solidFill>
                            <a:schemeClr val="tx1"/>
                          </a:solidFill>
                          <a:effectLst/>
                          <a:latin typeface="Times New Roman" pitchFamily="18" charset="0"/>
                          <a:cs typeface="Times New Roman" pitchFamily="18" charset="0"/>
                        </a:rPr>
                        <a:t>Συνεργασία στην ομάδα</a:t>
                      </a:r>
                      <a:r>
                        <a:rPr kumimoji="0" lang="el-GR" sz="16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Τα παιδιά μαθαίνουν κανόνες σωστής συμπεριφοράς και χρήσης (π.χ. δεν αγγίζω τα καλώδια, δεν πατάω με δύναμη τα πλήκτρα, δεν ανοιγοκλείνω τις συσκευές χωρίς λόγο, δεν φέρνω ποτά και φαγητό στο χώρο που εργάζομαι, δεν χρησιμοποιώ αιχμηρά αντικείμενα, μολύβια κ.λπ.).</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Τα παιδιά ένα – ένα, παίρνουν τη σωστή θέση μπροστά στον υπολογιστή (το στέρνο τους σε ευθεία με το Η του πληκτρολογίου κ.λπ.) και δοκιμάζουν να χρησιμοποιούν το κ και το πληκτρολόγιο.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rPr>
                        <a:t>Μετά από όλες τις δραστηριότητες γίνεται προσπάθεια τα παιδιά να μάθουν να συνεργάζονται και να συμβάλλουν στην ομαδική εργασία. </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529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smtClean="0">
                        <a:ln>
                          <a:noFill/>
                        </a:ln>
                        <a:solidFill>
                          <a:schemeClr val="tx1"/>
                        </a:solidFill>
                        <a:effectLst/>
                        <a:latin typeface="Arial"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cs typeface="Arial"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8630" name="Θέση αριθμού διαφάνειας 1"/>
          <p:cNvSpPr>
            <a:spLocks noGrp="1"/>
          </p:cNvSpPr>
          <p:nvPr>
            <p:ph type="sldNum" sz="quarter" idx="12"/>
          </p:nvPr>
        </p:nvSpPr>
        <p:spPr bwMode="auto">
          <a:xfrm>
            <a:off x="8534400" y="6243638"/>
            <a:ext cx="4127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9F64C6-97B9-4A64-8F9C-427BF5F06798}" type="slidenum">
              <a:rPr lang="en-GB" smtClean="0">
                <a:solidFill>
                  <a:srgbClr val="B5A788"/>
                </a:solidFill>
                <a:latin typeface="Gill Sans MT" panose="020B0502020104020203" pitchFamily="34" charset="0"/>
              </a:rPr>
              <a:pPr/>
              <a:t>29</a:t>
            </a:fld>
            <a:endParaRPr lang="en-GB" dirty="0"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718199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l-GR" dirty="0" smtClean="0">
                <a:solidFill>
                  <a:srgbClr val="FF0000"/>
                </a:solidFill>
              </a:rPr>
              <a:t>Κριτική στο ΔΕΠΠΣ (1)</a:t>
            </a:r>
            <a:endParaRPr lang="el-GR" dirty="0">
              <a:solidFill>
                <a:srgbClr val="FF0000"/>
              </a:solidFill>
            </a:endParaRPr>
          </a:p>
        </p:txBody>
      </p:sp>
      <p:sp>
        <p:nvSpPr>
          <p:cNvPr id="70659" name="Content Placeholder 16"/>
          <p:cNvSpPr>
            <a:spLocks noGrp="1"/>
          </p:cNvSpPr>
          <p:nvPr>
            <p:ph idx="1"/>
          </p:nvPr>
        </p:nvSpPr>
        <p:spPr>
          <a:xfrm>
            <a:off x="500063" y="1447800"/>
            <a:ext cx="8434387" cy="1052513"/>
          </a:xfrm>
        </p:spPr>
        <p:txBody>
          <a:bodyPr/>
          <a:lstStyle/>
          <a:p>
            <a:r>
              <a:rPr lang="el-GR" sz="2400" smtClean="0"/>
              <a:t>Το πρόγραμμα Πληροφορικής συνδέεται εν μέρει με τα άλλα αντικείμενα (Κόμης &amp; Παπανδρέου, 2005)</a:t>
            </a:r>
            <a:endParaRPr lang="en-GB" sz="2400" smtClean="0"/>
          </a:p>
        </p:txBody>
      </p:sp>
      <p:graphicFrame>
        <p:nvGraphicFramePr>
          <p:cNvPr id="18" name="Table 17"/>
          <p:cNvGraphicFramePr>
            <a:graphicFrameLocks noGrp="1"/>
          </p:cNvGraphicFramePr>
          <p:nvPr/>
        </p:nvGraphicFramePr>
        <p:xfrm>
          <a:off x="1000125" y="2500313"/>
          <a:ext cx="7929563" cy="3875087"/>
        </p:xfrm>
        <a:graphic>
          <a:graphicData uri="http://schemas.openxmlformats.org/drawingml/2006/table">
            <a:tbl>
              <a:tblPr/>
              <a:tblGrid>
                <a:gridCol w="2643188"/>
                <a:gridCol w="2643187"/>
                <a:gridCol w="2643188"/>
              </a:tblGrid>
              <a:tr h="5486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Times New Roman" pitchFamily="18" charset="0"/>
                          <a:cs typeface="Times New Roman" pitchFamily="18" charset="0"/>
                        </a:rPr>
                        <a:t>Περιεχόμενα Πληροφορικής </a:t>
                      </a: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Γνωστικά αντικείμενα</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Times New Roman" pitchFamily="18" charset="0"/>
                          <a:cs typeface="Times New Roman" pitchFamily="18" charset="0"/>
                        </a:rPr>
                        <a:t>Διαθεματικές έννοιες</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7320">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Αναγνώριση μονάδων του Η/Υ, σελ. 729</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Μουσική, μελέτη περιβάλλοντος, φυσική αγωγή, γλώσσα</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Αλληλεπίδραση – εξάρτηση</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712">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Χρήση λογισμικού (μάλλον εκπαιδευτικού) - επίλυση προβλημάτων, σελ. 730</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cs typeface="Times New Roman" pitchFamily="18" charset="0"/>
                        </a:rPr>
                        <a:t>Γλώσσα, μελέτη περιβάλλοντος, εικαστικά, μουσική</a:t>
                      </a: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Αλληλεπίδραση</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370">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Συνεργασία – ομάδες, σελ. 730</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imes New Roman" pitchFamily="18" charset="0"/>
                          <a:cs typeface="Times New Roman" pitchFamily="18" charset="0"/>
                        </a:rPr>
                        <a:t>Γλώσσα, εικαστικά, μουσική, μελέτη περιβάλλοντος, δραματική τέχνη</a:t>
                      </a:r>
                      <a:endParaRPr kumimoji="0" lang="en-GB" sz="2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imes New Roman" pitchFamily="18" charset="0"/>
                          <a:cs typeface="Times New Roman" pitchFamily="18" charset="0"/>
                        </a:rPr>
                        <a:t>Αλληλεπίδραση – συνεργασία</a:t>
                      </a:r>
                      <a:endParaRPr kumimoji="0" lang="en-GB"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68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7B8AC9-53E0-461F-87FC-F76F7262195C}" type="slidenum">
              <a:rPr lang="en-US" smtClean="0">
                <a:solidFill>
                  <a:srgbClr val="B5A788"/>
                </a:solidFill>
                <a:latin typeface="Gill Sans MT" panose="020B0502020104020203" pitchFamily="34" charset="0"/>
              </a:rPr>
              <a:pPr/>
              <a:t>30</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017554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644650" y="0"/>
            <a:ext cx="7499350" cy="1143000"/>
          </a:xfrm>
        </p:spPr>
        <p:txBody>
          <a:bodyPr/>
          <a:lstStyle/>
          <a:p>
            <a:pPr>
              <a:defRPr/>
            </a:pPr>
            <a:r>
              <a:rPr lang="el-GR" dirty="0" smtClean="0">
                <a:solidFill>
                  <a:srgbClr val="FF0000"/>
                </a:solidFill>
              </a:rPr>
              <a:t>Κριτική στο ΔΕΠΠΣ (2)</a:t>
            </a:r>
            <a:endParaRPr lang="el-GR" dirty="0">
              <a:solidFill>
                <a:srgbClr val="FF0000"/>
              </a:solidFill>
            </a:endParaRPr>
          </a:p>
        </p:txBody>
      </p:sp>
      <p:sp>
        <p:nvSpPr>
          <p:cNvPr id="72707" name="Content Placeholder 16"/>
          <p:cNvSpPr>
            <a:spLocks noGrp="1"/>
          </p:cNvSpPr>
          <p:nvPr>
            <p:ph idx="1"/>
          </p:nvPr>
        </p:nvSpPr>
        <p:spPr>
          <a:xfrm>
            <a:off x="709613" y="857250"/>
            <a:ext cx="8434387" cy="1052513"/>
          </a:xfrm>
        </p:spPr>
        <p:txBody>
          <a:bodyPr/>
          <a:lstStyle/>
          <a:p>
            <a:r>
              <a:rPr lang="el-GR" sz="2400" smtClean="0"/>
              <a:t>Τα άλλα αντικείμενα (Κόμης &amp; Παπανδρέου, 2005) έχουν πολύ λίγες αναφορές στην Πληροφορική</a:t>
            </a:r>
            <a:endParaRPr lang="en-GB" sz="2400" smtClean="0"/>
          </a:p>
        </p:txBody>
      </p:sp>
      <p:graphicFrame>
        <p:nvGraphicFramePr>
          <p:cNvPr id="6" name="Table 5"/>
          <p:cNvGraphicFramePr>
            <a:graphicFrameLocks noGrp="1"/>
          </p:cNvGraphicFramePr>
          <p:nvPr/>
        </p:nvGraphicFramePr>
        <p:xfrm>
          <a:off x="0" y="1785938"/>
          <a:ext cx="9144000" cy="4757738"/>
        </p:xfrm>
        <a:graphic>
          <a:graphicData uri="http://schemas.openxmlformats.org/drawingml/2006/table">
            <a:tbl>
              <a:tblPr/>
              <a:tblGrid>
                <a:gridCol w="1735138"/>
                <a:gridCol w="4337050"/>
                <a:gridCol w="1987550"/>
                <a:gridCol w="1084262"/>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dirty="0" smtClean="0">
                          <a:ln>
                            <a:noFill/>
                          </a:ln>
                          <a:solidFill>
                            <a:schemeClr val="tx1"/>
                          </a:solidFill>
                          <a:effectLst/>
                          <a:latin typeface="Times New Roman" pitchFamily="18" charset="0"/>
                          <a:cs typeface="Times New Roman" pitchFamily="18" charset="0"/>
                        </a:rPr>
                        <a:t>Γνωστικά αντικείμενα</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Περιεχόμενα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Διαθεματικές έννοιες</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Αριθμός αναφορών</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Γλώσσα</a:t>
                      </a: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 σελ 703-708  </a:t>
                      </a: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Ανάγνωση. Αναγνώριση οικείων λέξεων στο περιβάλλον – Πίνακες αναφοράς, σελ. 706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Γραφή. Κατανόηση σημασίας γραφής ως μέσο επικοινωνίας – Υπαγόρευση κειμένων στον εκπαιδευτικό, σελ. 707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–εξάρτηση</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Μαθηματικά, σελ.  708 – 711 </a:t>
                      </a:r>
                      <a:endParaRPr kumimoji="0" lang="en-GB" sz="1000" b="1" i="0" u="none" strike="noStrike" cap="none" normalizeH="0" baseline="0" smtClean="0">
                        <a:ln>
                          <a:noFill/>
                        </a:ln>
                        <a:solidFill>
                          <a:schemeClr val="tx1"/>
                        </a:solidFill>
                        <a:effectLst/>
                        <a:latin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127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Μελέτη Περιβάλλοντος, σελ. 711-720</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Ομαδική εργασία, σελ. 712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Ιδιαιτερότητες και διαφορές. Ομάδες με παιδιά διαφορετικών ικανοτήτων, σελ. 712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Γνωριμία με το εγγύς ανθρωπογενές περιβάλλον, σελ. 713</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Χρησιμοποιούν τις νέες τεχνολογίες όπου είναι δυνατόν» σελ. 716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Ζωικοί οργανισμοί – τροφικές αλυσίδες, σελ. 717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Φυτικοί οργανισμοί – τροφή, ανάγκες, καιρός, σελ. 718</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Σύσταση- δομή υλικών, χαρακτηριστικά – αλλαγές, σελ. 719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Ομοιότητα - διαφορά</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Μεταβολή - εξέλιξη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εξάρτηση</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–-εξάρτηση Αλληλεπίδραση – εξάρτηση</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Εικαστικά σελ. 721-722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Να χρησιμοποιούν την τεχνολογία (π.χ φωτογραφική μηχανή, Η/Υ) με ασφάλεια και τρόπο που να εξυπηρετεί τους σκοπούς και τις ανάγκες όπου είναι δυνατόν. σελ. 722</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Επικοινωνία - πληροφορία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Δραματική τέχνη, σελ.  722-724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Να συνεργάζονται και να δημιουργούν από κοινού π.χ μια παράσταση, σελ. 724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Φυσική Αγωγή, σελ. 724 – 726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να αναπτύσσουν την κινητικότητά τους» Διάφορα κινητικά παιχνίδια, σελ. 724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«..να προάγουν την υγεία τους», σελ. 725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Gill Sans MT" pitchFamily="34" charset="0"/>
                        <a:buAutoNum type="arabicPeriod"/>
                        <a:tabLst>
                          <a:tab pos="228600" algn="l"/>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«…θετικές στάσεις για συνεργασία αλληλοαποδοχή..», σελ. 725-724</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εξάρτηση </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συνεργασία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Μουσική, σελ. </a:t>
                      </a:r>
                      <a:r>
                        <a:rPr kumimoji="0" lang="en-GB" sz="1000" b="0" i="0" u="none" strike="noStrike" cap="none" normalizeH="0" baseline="0" smtClean="0">
                          <a:ln>
                            <a:noFill/>
                          </a:ln>
                          <a:solidFill>
                            <a:schemeClr val="tx1"/>
                          </a:solidFill>
                          <a:effectLst/>
                          <a:latin typeface="Times New Roman" pitchFamily="18" charset="0"/>
                          <a:cs typeface="Times New Roman" pitchFamily="18" charset="0"/>
                        </a:rPr>
                        <a:t>726-728</a:t>
                      </a: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Αναπαραγωγή και εκτέλεση μουσικών κομματιών,  σελ. 726</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Αλληλεπίδραση – εξάρτηση και συνεργασία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Αγωγή υγείας</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smtClean="0">
                          <a:ln>
                            <a:noFill/>
                          </a:ln>
                          <a:solidFill>
                            <a:schemeClr val="tx1"/>
                          </a:solidFill>
                          <a:effectLst/>
                          <a:latin typeface="Times New Roman" pitchFamily="18" charset="0"/>
                          <a:cs typeface="Times New Roman" pitchFamily="18" charset="0"/>
                        </a:rPr>
                        <a:t>διδακτικό υλικό από ΥΠΕΠΘ </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CD</a:t>
                      </a:r>
                      <a:r>
                        <a:rPr kumimoji="0" lang="el-GR" sz="1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000" b="0" i="0" u="none" strike="noStrike" cap="none" normalizeH="0" baseline="0" dirty="0" smtClean="0">
                          <a:ln>
                            <a:noFill/>
                          </a:ln>
                          <a:solidFill>
                            <a:schemeClr val="tx1"/>
                          </a:solidFill>
                          <a:effectLst/>
                          <a:latin typeface="Times New Roman" pitchFamily="18" charset="0"/>
                          <a:cs typeface="Times New Roman" pitchFamily="18" charset="0"/>
                        </a:rPr>
                        <a:t>ROM</a:t>
                      </a:r>
                      <a:r>
                        <a:rPr kumimoji="0" lang="el-GR" sz="1000" b="0" i="0" u="none" strike="noStrike" cap="none" normalizeH="0" baseline="0" dirty="0" smtClean="0">
                          <a:ln>
                            <a:noFill/>
                          </a:ln>
                          <a:solidFill>
                            <a:schemeClr val="tx1"/>
                          </a:solidFill>
                          <a:effectLst/>
                          <a:latin typeface="Times New Roman" pitchFamily="18" charset="0"/>
                          <a:cs typeface="Times New Roman" pitchFamily="18" charset="0"/>
                        </a:rPr>
                        <a:t>, σελ. 750</a:t>
                      </a:r>
                      <a:endParaRPr kumimoji="0" lang="en-GB"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Ολυμπιακή παιδεία</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Περιβαλλοντική Αγωγή</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Σύνολο αναφορών</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000" b="1" i="0" u="none" strike="noStrike" cap="none" normalizeH="0" baseline="0" smtClean="0">
                          <a:ln>
                            <a:noFill/>
                          </a:ln>
                          <a:solidFill>
                            <a:schemeClr val="tx1"/>
                          </a:solidFill>
                          <a:effectLst/>
                          <a:latin typeface="Times New Roman" pitchFamily="18" charset="0"/>
                          <a:cs typeface="Times New Roman" pitchFamily="18" charset="0"/>
                        </a:rPr>
                        <a:t>15</a:t>
                      </a:r>
                      <a:endParaRPr kumimoji="0" lang="en-GB"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39757" marR="3975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77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7AC9F-95A2-404D-851E-CA276A4E7BD3}" type="slidenum">
              <a:rPr lang="en-US" smtClean="0">
                <a:solidFill>
                  <a:srgbClr val="B5A788"/>
                </a:solidFill>
                <a:latin typeface="Gill Sans MT" panose="020B0502020104020203" pitchFamily="34" charset="0"/>
              </a:rPr>
              <a:pPr/>
              <a:t>31</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586211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a:t>
            </a:r>
            <a:r>
              <a:rPr lang="en-GB" sz="2800" dirty="0"/>
              <a:t>Ο</a:t>
            </a:r>
            <a:r>
              <a:rPr lang="el-GR" sz="2800" dirty="0"/>
              <a:t>ι</a:t>
            </a:r>
            <a:r>
              <a:rPr lang="en-GB" sz="2800" dirty="0"/>
              <a:t> </a:t>
            </a:r>
            <a:r>
              <a:rPr lang="el-GR" sz="2800" dirty="0"/>
              <a:t>ΤΠΕ στο Πρόγραμμα Σπουδών της Προσχολικής (και της Δημοτικής) Εκπαίδευσης.».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a:t>3</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6388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994545"/>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a:t>Σκοπ</a:t>
            </a:r>
            <a:r>
              <a:rPr lang="el-GR" dirty="0"/>
              <a:t>ός </a:t>
            </a:r>
            <a:endParaRPr lang="en-GB" dirty="0"/>
          </a:p>
        </p:txBody>
      </p:sp>
      <p:sp>
        <p:nvSpPr>
          <p:cNvPr id="19459" name="Content Placeholder 2"/>
          <p:cNvSpPr>
            <a:spLocks noGrp="1"/>
          </p:cNvSpPr>
          <p:nvPr>
            <p:ph idx="1"/>
          </p:nvPr>
        </p:nvSpPr>
        <p:spPr>
          <a:xfrm>
            <a:off x="1071563" y="1428750"/>
            <a:ext cx="7500937" cy="4800600"/>
          </a:xfrm>
        </p:spPr>
        <p:txBody>
          <a:bodyPr/>
          <a:lstStyle/>
          <a:p>
            <a:pPr eaLnBrk="1" hangingPunct="1">
              <a:lnSpc>
                <a:spcPct val="90000"/>
              </a:lnSpc>
              <a:buFont typeface="Arial" panose="020B0604020202020204" pitchFamily="34" charset="0"/>
              <a:buChar char="•"/>
            </a:pPr>
            <a:r>
              <a:rPr lang="el-GR" sz="2800" smtClean="0"/>
              <a:t>Μελέτη της θέσης των </a:t>
            </a:r>
            <a:r>
              <a:rPr lang="el-GR" sz="2800" b="1" smtClean="0"/>
              <a:t>υπολογιστών</a:t>
            </a:r>
            <a:r>
              <a:rPr lang="el-GR" sz="2800" smtClean="0"/>
              <a:t> και των </a:t>
            </a:r>
            <a:r>
              <a:rPr lang="el-GR" sz="2800" b="1" smtClean="0"/>
              <a:t>Τεχνολογιών της Πληροφορίας και των Επικοινωνιών </a:t>
            </a:r>
            <a:r>
              <a:rPr lang="el-GR" sz="2800" smtClean="0"/>
              <a:t>στην προσχολική και την πρώτη σχολική ηλικία</a:t>
            </a:r>
          </a:p>
          <a:p>
            <a:pPr eaLnBrk="1" hangingPunct="1">
              <a:lnSpc>
                <a:spcPct val="90000"/>
              </a:lnSpc>
              <a:buFont typeface="Arial" panose="020B0604020202020204" pitchFamily="34" charset="0"/>
              <a:buChar char="•"/>
            </a:pPr>
            <a:r>
              <a:rPr lang="el-GR" sz="2800" smtClean="0"/>
              <a:t>Μελέτη της ένταξης των ΤΠΕ στο πρόγραμμα σπουδών του Ελληνικού Νηπιαγωγείου</a:t>
            </a:r>
          </a:p>
          <a:p>
            <a:pPr eaLnBrk="1" hangingPunct="1">
              <a:lnSpc>
                <a:spcPct val="90000"/>
              </a:lnSpc>
              <a:buFont typeface="Arial" panose="020B0604020202020204" pitchFamily="34" charset="0"/>
              <a:buChar char="•"/>
            </a:pPr>
            <a:r>
              <a:rPr lang="el-GR" sz="2800" smtClean="0"/>
              <a:t>Σύνδεση με το πρόγραμμα σπουδών ΤΠΕ στο δημοτικό </a:t>
            </a:r>
            <a:endParaRPr lang="en-US" sz="2800" smtClean="0"/>
          </a:p>
          <a:p>
            <a:pPr eaLnBrk="1" hangingPunct="1">
              <a:lnSpc>
                <a:spcPct val="90000"/>
              </a:lnSpc>
              <a:buFont typeface="Arial" panose="020B0604020202020204" pitchFamily="34" charset="0"/>
              <a:buChar char="•"/>
            </a:pPr>
            <a:r>
              <a:rPr lang="el-GR" sz="2800" smtClean="0"/>
              <a:t>Πρόταση για ένα σύγχρονο πρόγραμμα σπουδών ΤΠΕ στην Προσχολική Εκπαίδευση  </a:t>
            </a:r>
          </a:p>
          <a:p>
            <a:endParaRPr lang="en-GB" sz="2800" smtClean="0"/>
          </a:p>
        </p:txBody>
      </p:sp>
      <p:sp>
        <p:nvSpPr>
          <p:cNvPr id="6" name="Footer Placeholder 5"/>
          <p:cNvSpPr>
            <a:spLocks noGrp="1"/>
          </p:cNvSpPr>
          <p:nvPr>
            <p:ph type="ftr" sz="quarter" idx="4294967295"/>
          </p:nvPr>
        </p:nvSpPr>
        <p:spPr>
          <a:xfrm>
            <a:off x="5715000" y="6305550"/>
            <a:ext cx="2895600" cy="476250"/>
          </a:xfrm>
          <a:prstGeom prst="rect">
            <a:avLst/>
          </a:prstGeom>
        </p:spPr>
        <p:txBody>
          <a:bodyPr/>
          <a:lstStyle/>
          <a:p>
            <a:pPr>
              <a:defRPr/>
            </a:pPr>
            <a:r>
              <a:rPr lang="el-GR" dirty="0"/>
              <a:t>Παιδαγωγικός Σχεδιασμός με ΤΠΕ </a:t>
            </a:r>
            <a:endParaRPr lang="en-US" dirty="0"/>
          </a:p>
        </p:txBody>
      </p:sp>
      <p:sp>
        <p:nvSpPr>
          <p:cNvPr id="194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6DE506-F742-4C83-84DD-6DC3364A3E39}" type="slidenum">
              <a:rPr lang="en-US" smtClean="0">
                <a:solidFill>
                  <a:srgbClr val="B5A788"/>
                </a:solidFill>
                <a:latin typeface="Gill Sans MT" panose="020B0502020104020203" pitchFamily="34" charset="0"/>
              </a:rPr>
              <a:pPr/>
              <a:t>4</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87422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smtClean="0"/>
              <a:t>Προβληματική</a:t>
            </a:r>
            <a:r>
              <a:rPr lang="en-GB" b="1" dirty="0" smtClean="0"/>
              <a:t/>
            </a:r>
            <a:br>
              <a:rPr lang="en-GB" b="1" dirty="0" smtClean="0"/>
            </a:br>
            <a:endParaRPr lang="en-GB" dirty="0"/>
          </a:p>
        </p:txBody>
      </p:sp>
      <p:sp>
        <p:nvSpPr>
          <p:cNvPr id="3" name="Content Placeholder 2"/>
          <p:cNvSpPr>
            <a:spLocks noGrp="1"/>
          </p:cNvSpPr>
          <p:nvPr>
            <p:ph idx="1"/>
          </p:nvPr>
        </p:nvSpPr>
        <p:spPr>
          <a:xfrm>
            <a:off x="1071563" y="1214438"/>
            <a:ext cx="7862887" cy="4800600"/>
          </a:xfrm>
        </p:spPr>
        <p:txBody>
          <a:bodyPr>
            <a:normAutofit lnSpcReduction="10000"/>
          </a:bodyPr>
          <a:lstStyle/>
          <a:p>
            <a:pPr eaLnBrk="1" hangingPunct="1"/>
            <a:r>
              <a:rPr lang="el-GR" sz="2400" dirty="0" smtClean="0"/>
              <a:t>Οι ΤΠΕ στην προσχολική εκπαίδευση. </a:t>
            </a:r>
          </a:p>
          <a:p>
            <a:pPr eaLnBrk="1" hangingPunct="1"/>
            <a:r>
              <a:rPr lang="el-GR" sz="2400" b="1" dirty="0" smtClean="0">
                <a:solidFill>
                  <a:schemeClr val="tx1">
                    <a:lumMod val="65000"/>
                    <a:lumOff val="35000"/>
                  </a:schemeClr>
                </a:solidFill>
              </a:rPr>
              <a:t>Οι ΤΠΕ στο «Νέο αναλυτικό πρόγραμμα» (1991)</a:t>
            </a:r>
          </a:p>
          <a:p>
            <a:pPr eaLnBrk="1" hangingPunct="1"/>
            <a:r>
              <a:rPr lang="el-GR" sz="2400" b="1" dirty="0" smtClean="0">
                <a:solidFill>
                  <a:schemeClr val="tx1">
                    <a:lumMod val="65000"/>
                    <a:lumOff val="35000"/>
                  </a:schemeClr>
                </a:solidFill>
              </a:rPr>
              <a:t>Οι ΤΠΕ στο ΔΕΠΠΣ αντιμετωπίζονται κυρίως ως αντικείμενο εκπαίδευσης και δευτερευόντως ως μέσο γνώσης, έρευνας και μάθησης σε όλο το εύρος του ΠΣ. </a:t>
            </a:r>
          </a:p>
          <a:p>
            <a:pPr eaLnBrk="1" hangingPunct="1"/>
            <a:r>
              <a:rPr lang="el-GR" sz="2400" b="1" dirty="0" smtClean="0">
                <a:solidFill>
                  <a:schemeClr val="tx1">
                    <a:lumMod val="65000"/>
                    <a:lumOff val="35000"/>
                  </a:schemeClr>
                </a:solidFill>
              </a:rPr>
              <a:t>Οι ΤΠΕ στο πιλοτικό πρόγραμμα σπουδών (2012) </a:t>
            </a:r>
          </a:p>
          <a:p>
            <a:pPr eaLnBrk="1" hangingPunct="1"/>
            <a:r>
              <a:rPr lang="el-GR" sz="2400" dirty="0" smtClean="0"/>
              <a:t>Δίνεται έμφαση </a:t>
            </a:r>
          </a:p>
          <a:p>
            <a:pPr lvl="1" eaLnBrk="1" hangingPunct="1"/>
            <a:r>
              <a:rPr lang="el-GR" sz="2000" dirty="0" smtClean="0"/>
              <a:t>Στην ανάλυση του ισχύοντος προγράμματος σπουδών στο ελληνικό Νηπιαγωγείο.</a:t>
            </a:r>
            <a:endParaRPr lang="en-US" sz="2000" dirty="0" smtClean="0"/>
          </a:p>
          <a:p>
            <a:pPr lvl="1" eaLnBrk="1" hangingPunct="1"/>
            <a:r>
              <a:rPr lang="el-GR" sz="2000" dirty="0" smtClean="0"/>
              <a:t>Στους τρόπους με τους οποίους οι ΤΠΕ εντάσσονται στο πρόγραμμα σπουδών</a:t>
            </a:r>
          </a:p>
          <a:p>
            <a:pPr lvl="1" eaLnBrk="1" hangingPunct="1"/>
            <a:r>
              <a:rPr lang="el-GR" sz="2000" dirty="0" smtClean="0"/>
              <a:t>Στα νέα προγράμματα που προωθούν τις ΤΠΕ  ως διδακτικό μέσο και ως εργαλείο μάθησης στα διάφορα γνωστικά αντικείμενα</a:t>
            </a:r>
            <a:endParaRPr lang="en-GB" sz="2000" dirty="0" smtClean="0"/>
          </a:p>
          <a:p>
            <a:pPr eaLnBrk="1" hangingPunct="1"/>
            <a:endParaRPr lang="en-GB" sz="2400" dirty="0" smtClean="0"/>
          </a:p>
        </p:txBody>
      </p:sp>
      <p:sp>
        <p:nvSpPr>
          <p:cNvPr id="21509" name="Θέση αριθμού διαφάνειας 3"/>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972EFA-DB07-4337-AB5A-1A3DE8DBE221}" type="slidenum">
              <a:rPr lang="en-US" smtClean="0">
                <a:solidFill>
                  <a:srgbClr val="B5A788"/>
                </a:solidFill>
                <a:latin typeface="Gill Sans MT" panose="020B0502020104020203" pitchFamily="34" charset="0"/>
              </a:rPr>
              <a:pPr/>
              <a:t>5</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74638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smtClean="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86769677"/>
              </p:ext>
            </p:extLst>
          </p:nvPr>
        </p:nvGraphicFramePr>
        <p:xfrm>
          <a:off x="914399" y="1417638"/>
          <a:ext cx="8020052" cy="4972495"/>
        </p:xfrm>
        <a:graphic>
          <a:graphicData uri="http://schemas.openxmlformats.org/drawingml/2006/table">
            <a:tbl>
              <a:tblPr firstRow="1" bandRow="1">
                <a:tableStyleId>{8A107856-5554-42FB-B03E-39F5DBC370BA}</a:tableStyleId>
              </a:tblPr>
              <a:tblGrid>
                <a:gridCol w="4010026"/>
                <a:gridCol w="4010026"/>
              </a:tblGrid>
              <a:tr h="4678362">
                <a:tc>
                  <a:txBody>
                    <a:bodyPr/>
                    <a:lstStyle/>
                    <a:p>
                      <a:pPr lvl="0">
                        <a:buFont typeface="Arial" pitchFamily="34" charset="0"/>
                        <a:buChar char="•"/>
                      </a:pPr>
                      <a:r>
                        <a:rPr kumimoji="0" lang="el-GR" sz="2400" b="1" kern="1200" dirty="0" smtClean="0">
                          <a:solidFill>
                            <a:schemeClr val="dk1"/>
                          </a:solidFill>
                          <a:latin typeface="+mn-lt"/>
                          <a:ea typeface="+mn-ea"/>
                          <a:cs typeface="+mn-cs"/>
                        </a:rPr>
                        <a:t>Τεχνολογίες της Πληροφορίας και των Επικοινωνιών</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Πληροφορική και Εκπαίδευση</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Πληροφορική ως γνωστικό αντικείμενο</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Πρόγραμμα Σπουδών</a:t>
                      </a:r>
                    </a:p>
                    <a:p>
                      <a:pPr lvl="0">
                        <a:buFont typeface="Arial" pitchFamily="34" charset="0"/>
                        <a:buChar char="•"/>
                      </a:pPr>
                      <a:r>
                        <a:rPr kumimoji="0" lang="el-GR" sz="2400" b="1" kern="1200" dirty="0" smtClean="0">
                          <a:solidFill>
                            <a:schemeClr val="dk1"/>
                          </a:solidFill>
                          <a:latin typeface="+mn-lt"/>
                          <a:ea typeface="+mn-ea"/>
                          <a:cs typeface="+mn-cs"/>
                        </a:rPr>
                        <a:t>Αναλυτικά προγράμματα πληροφορικής</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l-GR" sz="2400" b="1" kern="1200" dirty="0" smtClean="0">
                          <a:solidFill>
                            <a:schemeClr val="dk1"/>
                          </a:solidFill>
                          <a:latin typeface="+mn-lt"/>
                          <a:ea typeface="+mn-ea"/>
                          <a:cs typeface="+mn-cs"/>
                        </a:rPr>
                        <a:t>Ενιαίο Πλαίσιο Προγράμματος Σπουδών</a:t>
                      </a:r>
                      <a:endParaRPr kumimoji="0" lang="en-GB" sz="2400" b="1" kern="1200" dirty="0" smtClean="0">
                        <a:solidFill>
                          <a:schemeClr val="dk1"/>
                        </a:solidFill>
                        <a:latin typeface="+mn-lt"/>
                        <a:ea typeface="+mn-ea"/>
                        <a:cs typeface="+mn-cs"/>
                      </a:endParaRPr>
                    </a:p>
                    <a:p>
                      <a:pPr lvl="0">
                        <a:lnSpc>
                          <a:spcPct val="150000"/>
                        </a:lnSpc>
                        <a:buFont typeface="Arial" pitchFamily="34" charset="0"/>
                        <a:buChar char="•"/>
                      </a:pPr>
                      <a:endParaRPr lang="en-GB" sz="2400" dirty="0"/>
                    </a:p>
                  </a:txBody>
                  <a:tcPr/>
                </a:tc>
                <a:tc>
                  <a:txBody>
                    <a:bodyPr/>
                    <a:lstStyle/>
                    <a:p>
                      <a:pPr lvl="0">
                        <a:buFont typeface="Arial" pitchFamily="34" charset="0"/>
                        <a:buChar char="•"/>
                      </a:pPr>
                      <a:r>
                        <a:rPr kumimoji="0" lang="el-GR" sz="2400" b="1" kern="1200" dirty="0" err="1" smtClean="0">
                          <a:solidFill>
                            <a:schemeClr val="dk1"/>
                          </a:solidFill>
                          <a:latin typeface="+mn-lt"/>
                          <a:ea typeface="+mn-ea"/>
                          <a:cs typeface="+mn-cs"/>
                        </a:rPr>
                        <a:t>Διαθεματικό</a:t>
                      </a:r>
                      <a:r>
                        <a:rPr kumimoji="0" lang="el-GR" sz="2400" b="1" kern="1200" dirty="0" smtClean="0">
                          <a:solidFill>
                            <a:schemeClr val="dk1"/>
                          </a:solidFill>
                          <a:latin typeface="+mn-lt"/>
                          <a:ea typeface="+mn-ea"/>
                          <a:cs typeface="+mn-cs"/>
                        </a:rPr>
                        <a:t> Ενιαίο Πλαίσιο Προγράμματος Σπουδών</a:t>
                      </a:r>
                      <a:endParaRPr kumimoji="0" lang="en-GB" sz="2400" b="1" kern="1200" dirty="0" smtClean="0">
                        <a:solidFill>
                          <a:schemeClr val="dk1"/>
                        </a:solidFill>
                        <a:latin typeface="+mn-lt"/>
                        <a:ea typeface="+mn-ea"/>
                        <a:cs typeface="+mn-cs"/>
                      </a:endParaRPr>
                    </a:p>
                    <a:p>
                      <a:pPr lvl="0">
                        <a:buFont typeface="Arial" pitchFamily="34" charset="0"/>
                        <a:buChar char="•"/>
                      </a:pPr>
                      <a:r>
                        <a:rPr kumimoji="0" lang="el-GR" sz="2400" b="1" kern="1200" dirty="0" smtClean="0">
                          <a:solidFill>
                            <a:schemeClr val="dk1"/>
                          </a:solidFill>
                          <a:latin typeface="+mn-lt"/>
                          <a:ea typeface="+mn-ea"/>
                          <a:cs typeface="+mn-cs"/>
                        </a:rPr>
                        <a:t>Μοντέλα ένταξης της πληροφορικής στην εκπαίδευση</a:t>
                      </a:r>
                    </a:p>
                    <a:p>
                      <a:pPr lvl="0">
                        <a:buFont typeface="Arial" pitchFamily="34" charset="0"/>
                        <a:buChar char="•"/>
                      </a:pPr>
                      <a:r>
                        <a:rPr kumimoji="0" lang="el-GR" sz="2400" b="1" kern="1200" dirty="0" smtClean="0">
                          <a:solidFill>
                            <a:schemeClr val="dk1"/>
                          </a:solidFill>
                          <a:latin typeface="+mn-lt"/>
                          <a:ea typeface="+mn-ea"/>
                          <a:cs typeface="+mn-cs"/>
                        </a:rPr>
                        <a:t>Γνωστικά</a:t>
                      </a:r>
                      <a:r>
                        <a:rPr kumimoji="0" lang="el-GR" sz="2400" b="1" kern="1200" baseline="0" dirty="0" smtClean="0">
                          <a:solidFill>
                            <a:schemeClr val="dk1"/>
                          </a:solidFill>
                          <a:latin typeface="+mn-lt"/>
                          <a:ea typeface="+mn-ea"/>
                          <a:cs typeface="+mn-cs"/>
                        </a:rPr>
                        <a:t> αντικείμενα</a:t>
                      </a:r>
                    </a:p>
                    <a:p>
                      <a:pPr lvl="0">
                        <a:buFont typeface="Arial" pitchFamily="34" charset="0"/>
                        <a:buChar char="•"/>
                      </a:pPr>
                      <a:r>
                        <a:rPr kumimoji="0" lang="el-GR" sz="2400" b="1" kern="1200" baseline="0" dirty="0" smtClean="0">
                          <a:solidFill>
                            <a:schemeClr val="dk1"/>
                          </a:solidFill>
                          <a:latin typeface="+mn-lt"/>
                          <a:ea typeface="+mn-ea"/>
                          <a:cs typeface="+mn-cs"/>
                        </a:rPr>
                        <a:t>Εκπαιδευτικό λογισμικό </a:t>
                      </a:r>
                    </a:p>
                    <a:p>
                      <a:pPr lvl="0">
                        <a:buFont typeface="Arial" pitchFamily="34" charset="0"/>
                        <a:buNone/>
                      </a:pPr>
                      <a:r>
                        <a:rPr kumimoji="0" lang="el-GR" sz="2400" b="1" kern="1200" dirty="0" smtClean="0">
                          <a:solidFill>
                            <a:schemeClr val="dk1"/>
                          </a:solidFill>
                          <a:latin typeface="+mn-lt"/>
                          <a:ea typeface="+mn-ea"/>
                          <a:cs typeface="+mn-cs"/>
                        </a:rPr>
                        <a:t> </a:t>
                      </a:r>
                      <a:endParaRPr kumimoji="0" lang="en-GB" sz="2400" b="1" kern="1200" dirty="0" smtClean="0">
                        <a:solidFill>
                          <a:schemeClr val="dk1"/>
                        </a:solidFill>
                        <a:latin typeface="+mn-lt"/>
                        <a:ea typeface="+mn-ea"/>
                        <a:cs typeface="+mn-cs"/>
                      </a:endParaRPr>
                    </a:p>
                    <a:p>
                      <a:pPr lvl="0">
                        <a:lnSpc>
                          <a:spcPct val="150000"/>
                        </a:lnSpc>
                        <a:buFont typeface="Arial" pitchFamily="34" charset="0"/>
                        <a:buNone/>
                      </a:pPr>
                      <a:endParaRPr lang="en-GB" sz="2400" dirty="0"/>
                    </a:p>
                  </a:txBody>
                  <a:tcPr/>
                </a:tc>
              </a:tr>
            </a:tbl>
          </a:graphicData>
        </a:graphic>
      </p:graphicFrame>
      <p:sp>
        <p:nvSpPr>
          <p:cNvPr id="23564"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70B870-82A5-4F6A-93DF-30E5C475A4F2}" type="slidenum">
              <a:rPr lang="en-US" smtClean="0">
                <a:solidFill>
                  <a:srgbClr val="B5A788"/>
                </a:solidFill>
                <a:latin typeface="Gill Sans MT" panose="020B0502020104020203" pitchFamily="34" charset="0"/>
              </a:rPr>
              <a:pPr/>
              <a:t>6</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798052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l-GR" dirty="0"/>
              <a:t>Σκοπός του Νηπιαγωγείου</a:t>
            </a:r>
          </a:p>
        </p:txBody>
      </p:sp>
      <p:sp>
        <p:nvSpPr>
          <p:cNvPr id="25603" name="Rectangle 3"/>
          <p:cNvSpPr>
            <a:spLocks noGrp="1" noChangeArrowheads="1"/>
          </p:cNvSpPr>
          <p:nvPr>
            <p:ph type="body" idx="1"/>
          </p:nvPr>
        </p:nvSpPr>
        <p:spPr/>
        <p:txBody>
          <a:bodyPr/>
          <a:lstStyle/>
          <a:p>
            <a:r>
              <a:rPr lang="el-GR" dirty="0" smtClean="0"/>
              <a:t>Να βοηθήσει τα νήπια να αναπτυχθούν</a:t>
            </a:r>
          </a:p>
          <a:p>
            <a:pPr lvl="1"/>
            <a:r>
              <a:rPr lang="el-GR" dirty="0" smtClean="0"/>
              <a:t>σωματικά, </a:t>
            </a:r>
          </a:p>
          <a:p>
            <a:pPr lvl="1"/>
            <a:r>
              <a:rPr lang="el-GR" dirty="0" smtClean="0"/>
              <a:t>συναισθηματικά, </a:t>
            </a:r>
          </a:p>
          <a:p>
            <a:pPr lvl="1"/>
            <a:r>
              <a:rPr lang="el-GR" dirty="0" smtClean="0"/>
              <a:t>νοητικά </a:t>
            </a:r>
          </a:p>
          <a:p>
            <a:pPr lvl="1"/>
            <a:r>
              <a:rPr lang="el-GR" dirty="0" smtClean="0"/>
              <a:t>και κοινωνικά </a:t>
            </a:r>
          </a:p>
          <a:p>
            <a:pPr lvl="1"/>
            <a:r>
              <a:rPr lang="el-GR" dirty="0" smtClean="0"/>
              <a:t>μέσα στα πλαίσια των ευρύτερων στόχων της πρωτοβάθμιας και δευτεροβάθμιας εκπαίδευσης. </a:t>
            </a:r>
            <a:endParaRPr lang="en-GB" dirty="0" smtClean="0"/>
          </a:p>
        </p:txBody>
      </p:sp>
      <p:sp>
        <p:nvSpPr>
          <p:cNvPr id="25605"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690EFF-26F8-479B-A8EE-F1C5EC7BA06A}" type="slidenum">
              <a:rPr lang="en-US" smtClean="0">
                <a:solidFill>
                  <a:srgbClr val="B5A788"/>
                </a:solidFill>
                <a:latin typeface="Gill Sans MT" panose="020B0502020104020203" pitchFamily="34" charset="0"/>
              </a:rPr>
              <a:pPr/>
              <a:t>7</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26100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62000" y="404813"/>
            <a:ext cx="8220075" cy="1143000"/>
          </a:xfrm>
        </p:spPr>
        <p:txBody>
          <a:bodyPr>
            <a:normAutofit fontScale="90000"/>
          </a:bodyPr>
          <a:lstStyle/>
          <a:p>
            <a:pPr>
              <a:defRPr/>
            </a:pPr>
            <a:r>
              <a:rPr lang="el-GR" sz="3600" dirty="0">
                <a:cs typeface="Tahoma" charset="0"/>
              </a:rPr>
              <a:t>Οι ΤΠΕ στην προσχολική και την πρώτη σχολική ηλικία</a:t>
            </a:r>
            <a:endParaRPr lang="en-GB" sz="3600" dirty="0">
              <a:cs typeface="Tahoma" charset="0"/>
            </a:endParaRPr>
          </a:p>
        </p:txBody>
      </p:sp>
      <p:sp>
        <p:nvSpPr>
          <p:cNvPr id="27651" name="Rectangle 3"/>
          <p:cNvSpPr>
            <a:spLocks noGrp="1" noChangeArrowheads="1"/>
          </p:cNvSpPr>
          <p:nvPr>
            <p:ph type="body" idx="1"/>
          </p:nvPr>
        </p:nvSpPr>
        <p:spPr>
          <a:xfrm>
            <a:off x="762000" y="1714500"/>
            <a:ext cx="8158163" cy="4537075"/>
          </a:xfrm>
        </p:spPr>
        <p:txBody>
          <a:bodyPr/>
          <a:lstStyle/>
          <a:p>
            <a:pPr algn="just">
              <a:lnSpc>
                <a:spcPct val="80000"/>
              </a:lnSpc>
            </a:pPr>
            <a:r>
              <a:rPr lang="el-GR" sz="2400" dirty="0" smtClean="0">
                <a:cs typeface="Tahoma" panose="020B0604030504040204" pitchFamily="34" charset="0"/>
              </a:rPr>
              <a:t>Σήμερα γίνεται όλο και περισσότερο αποδεκτό ότι ο υπολογιστής </a:t>
            </a:r>
          </a:p>
          <a:p>
            <a:pPr lvl="1">
              <a:lnSpc>
                <a:spcPct val="80000"/>
              </a:lnSpc>
            </a:pPr>
            <a:r>
              <a:rPr lang="el-GR" sz="2400" dirty="0" smtClean="0">
                <a:cs typeface="Tahoma" panose="020B0604030504040204" pitchFamily="34" charset="0"/>
              </a:rPr>
              <a:t>εκτός από </a:t>
            </a:r>
            <a:r>
              <a:rPr lang="el-GR" sz="2400" u="sng" dirty="0" smtClean="0">
                <a:cs typeface="Tahoma" panose="020B0604030504040204" pitchFamily="34" charset="0"/>
              </a:rPr>
              <a:t>γνωστικό αντικείμενο</a:t>
            </a:r>
            <a:r>
              <a:rPr lang="el-GR" sz="2400" dirty="0" smtClean="0">
                <a:cs typeface="Tahoma" panose="020B0604030504040204" pitchFamily="34" charset="0"/>
              </a:rPr>
              <a:t> (μαθαίνω για τους υπολογιστές) και </a:t>
            </a:r>
            <a:r>
              <a:rPr lang="el-GR" sz="2400" u="sng" dirty="0" smtClean="0">
                <a:cs typeface="Tahoma" panose="020B0604030504040204" pitchFamily="34" charset="0"/>
              </a:rPr>
              <a:t>μέσο ψυχαγωγίας</a:t>
            </a:r>
            <a:r>
              <a:rPr lang="el-GR" sz="2400" dirty="0" smtClean="0">
                <a:cs typeface="Tahoma" panose="020B0604030504040204" pitchFamily="34" charset="0"/>
              </a:rPr>
              <a:t> (διασκεδάζω με τους υπολογιστές)</a:t>
            </a:r>
          </a:p>
          <a:p>
            <a:pPr lvl="1">
              <a:lnSpc>
                <a:spcPct val="80000"/>
              </a:lnSpc>
            </a:pPr>
            <a:r>
              <a:rPr lang="el-GR" sz="2400" dirty="0" smtClean="0">
                <a:cs typeface="Tahoma" panose="020B0604030504040204" pitchFamily="34" charset="0"/>
              </a:rPr>
              <a:t>μπορεί να χρησιμοποιηθεί ως ένα </a:t>
            </a:r>
            <a:r>
              <a:rPr lang="el-GR" sz="2400" u="sng" dirty="0" smtClean="0">
                <a:cs typeface="Tahoma" panose="020B0604030504040204" pitchFamily="34" charset="0"/>
              </a:rPr>
              <a:t>εκπαιδευτικό μέσο</a:t>
            </a:r>
            <a:r>
              <a:rPr lang="el-GR" sz="2400" dirty="0" smtClean="0">
                <a:cs typeface="Tahoma" panose="020B0604030504040204" pitchFamily="34" charset="0"/>
              </a:rPr>
              <a:t> (διδάσκω με τη βοήθεια υπολογιστών) για τον εκπαιδευτικό</a:t>
            </a:r>
          </a:p>
          <a:p>
            <a:pPr lvl="1">
              <a:lnSpc>
                <a:spcPct val="80000"/>
              </a:lnSpc>
            </a:pPr>
            <a:r>
              <a:rPr lang="el-GR" sz="2400" dirty="0" smtClean="0">
                <a:cs typeface="Tahoma" panose="020B0604030504040204" pitchFamily="34" charset="0"/>
              </a:rPr>
              <a:t>αλλά και ως ένα </a:t>
            </a:r>
            <a:r>
              <a:rPr lang="el-GR" sz="2400" u="sng" dirty="0" smtClean="0">
                <a:cs typeface="Tahoma" panose="020B0604030504040204" pitchFamily="34" charset="0"/>
              </a:rPr>
              <a:t>γνωστικό</a:t>
            </a:r>
            <a:r>
              <a:rPr lang="el-GR" sz="2400" dirty="0" smtClean="0">
                <a:cs typeface="Tahoma" panose="020B0604030504040204" pitchFamily="34" charset="0"/>
              </a:rPr>
              <a:t> </a:t>
            </a:r>
            <a:r>
              <a:rPr lang="el-GR" sz="2400" u="sng" dirty="0" smtClean="0">
                <a:cs typeface="Tahoma" panose="020B0604030504040204" pitchFamily="34" charset="0"/>
              </a:rPr>
              <a:t>εργαλείο</a:t>
            </a:r>
            <a:r>
              <a:rPr lang="el-GR" sz="2400" dirty="0" smtClean="0">
                <a:cs typeface="Tahoma" panose="020B0604030504040204" pitchFamily="34" charset="0"/>
              </a:rPr>
              <a:t> (μαθαίνω ενισχύοντας και επεκτείνοντας τις γνωστικές μου ικανότητες) για το μαθητή</a:t>
            </a:r>
            <a:r>
              <a:rPr lang="el-GR" sz="2400" u="sng" dirty="0" smtClean="0">
                <a:cs typeface="Tahoma" panose="020B0604030504040204" pitchFamily="34" charset="0"/>
              </a:rPr>
              <a:t> </a:t>
            </a:r>
          </a:p>
          <a:p>
            <a:pPr lvl="1">
              <a:lnSpc>
                <a:spcPct val="80000"/>
              </a:lnSpc>
            </a:pPr>
            <a:r>
              <a:rPr lang="el-GR" sz="2400" dirty="0" smtClean="0">
                <a:cs typeface="Tahoma" panose="020B0604030504040204" pitchFamily="34" charset="0"/>
              </a:rPr>
              <a:t>Μπορεί συνεπώς να υποστηρίξει διάφορες μορφές </a:t>
            </a:r>
            <a:r>
              <a:rPr lang="el-GR" sz="2400" u="sng" dirty="0" smtClean="0">
                <a:cs typeface="Tahoma" panose="020B0604030504040204" pitchFamily="34" charset="0"/>
              </a:rPr>
              <a:t>διδασκαλίας</a:t>
            </a:r>
            <a:r>
              <a:rPr lang="el-GR" sz="2400" dirty="0" smtClean="0">
                <a:cs typeface="Tahoma" panose="020B0604030504040204" pitchFamily="34" charset="0"/>
              </a:rPr>
              <a:t> και </a:t>
            </a:r>
            <a:r>
              <a:rPr lang="el-GR" sz="2400" u="sng" dirty="0" smtClean="0">
                <a:cs typeface="Tahoma" panose="020B0604030504040204" pitchFamily="34" charset="0"/>
              </a:rPr>
              <a:t>μάθησης</a:t>
            </a:r>
            <a:r>
              <a:rPr lang="el-GR" sz="2400" dirty="0" smtClean="0">
                <a:cs typeface="Tahoma" panose="020B0604030504040204" pitchFamily="34" charset="0"/>
              </a:rPr>
              <a:t> κατά την εκπαίδευση των μικρών παιδιών</a:t>
            </a:r>
          </a:p>
        </p:txBody>
      </p:sp>
      <p:sp>
        <p:nvSpPr>
          <p:cNvPr id="27653"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FBF897-4AD7-47D8-9A8D-848B24DAFB2F}" type="slidenum">
              <a:rPr lang="en-US" smtClean="0">
                <a:solidFill>
                  <a:srgbClr val="B5A788"/>
                </a:solidFill>
                <a:latin typeface="Gill Sans MT" panose="020B0502020104020203" pitchFamily="34" charset="0"/>
              </a:rPr>
              <a:pPr/>
              <a:t>8</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880704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defRPr/>
            </a:pPr>
            <a:r>
              <a:rPr lang="el-GR" dirty="0" smtClean="0"/>
              <a:t>Τι είναι πρόγραμμα σπουδών;</a:t>
            </a:r>
            <a:endParaRPr lang="el-GR" dirty="0"/>
          </a:p>
        </p:txBody>
      </p:sp>
      <p:sp>
        <p:nvSpPr>
          <p:cNvPr id="29699" name="Θέση περιεχομένου 2"/>
          <p:cNvSpPr>
            <a:spLocks noGrp="1"/>
          </p:cNvSpPr>
          <p:nvPr>
            <p:ph idx="1"/>
          </p:nvPr>
        </p:nvSpPr>
        <p:spPr>
          <a:xfrm>
            <a:off x="914400" y="1447800"/>
            <a:ext cx="8020050" cy="4800600"/>
          </a:xfrm>
        </p:spPr>
        <p:txBody>
          <a:bodyPr/>
          <a:lstStyle/>
          <a:p>
            <a:r>
              <a:rPr lang="el-GR" sz="2400" dirty="0" smtClean="0"/>
              <a:t>Πρόγραμμα Σπουδών – Αναλυτικό Πρόγραμμα </a:t>
            </a:r>
          </a:p>
          <a:p>
            <a:r>
              <a:rPr lang="el-GR" sz="1600" dirty="0" smtClean="0"/>
              <a:t>Ο όρος </a:t>
            </a:r>
            <a:r>
              <a:rPr lang="el-GR" sz="1600" b="1" dirty="0" smtClean="0"/>
              <a:t>"αναλυτικό πρόγραμμα"</a:t>
            </a:r>
            <a:r>
              <a:rPr lang="el-GR" sz="1600" dirty="0" smtClean="0"/>
              <a:t> αναφέρεται στη διατύπωση των χαρακτηριστικών μιας διδακτικής πρότασης. Τυπικές παράμετροι ενός αναλυτικού προγράμματος είναι οι στόχοι του, το περιεχόμενο στο οποίο αναφέρεται, οι μέθοδοι που χρησιμοποιεί, οι διαδικασίες που προτείνει ή οι προτάσεις αξιολόγησής του. Η διδακτική πρόταση μπορεί να αφορά τη διδασκαλία μιας ολόκληρης εκπαιδευτικής βαθμίδας ή τάξης σε συγκεκριμένο γνωστικό αντικείμενο ή σε σύνολο γνωστικών αντικειμένων.</a:t>
            </a:r>
          </a:p>
          <a:p>
            <a:r>
              <a:rPr lang="el-GR" sz="2800" dirty="0" smtClean="0"/>
              <a:t>Ένα πρόγραμμα σπουδών προβλέπει το </a:t>
            </a:r>
          </a:p>
          <a:p>
            <a:r>
              <a:rPr lang="el-GR" sz="2800" dirty="0" smtClean="0"/>
              <a:t>Τι </a:t>
            </a:r>
          </a:p>
          <a:p>
            <a:r>
              <a:rPr lang="el-GR" sz="2800" dirty="0" smtClean="0"/>
              <a:t>Πως</a:t>
            </a:r>
          </a:p>
          <a:p>
            <a:r>
              <a:rPr lang="el-GR" sz="2800" dirty="0" smtClean="0"/>
              <a:t>Γιατί </a:t>
            </a:r>
          </a:p>
          <a:p>
            <a:r>
              <a:rPr lang="en-US" sz="2400" dirty="0" smtClean="0"/>
              <a:t>http://digitalschool.minedu.gov.gr/info/newps.php</a:t>
            </a:r>
            <a:r>
              <a:rPr lang="el-GR" sz="2400" dirty="0" smtClean="0"/>
              <a:t> </a:t>
            </a:r>
          </a:p>
          <a:p>
            <a:endParaRPr lang="el-GR" dirty="0" smtClean="0"/>
          </a:p>
          <a:p>
            <a:endParaRPr lang="el-GR" dirty="0" smtClean="0"/>
          </a:p>
          <a:p>
            <a:endParaRPr lang="el-GR" dirty="0" smtClean="0"/>
          </a:p>
        </p:txBody>
      </p:sp>
      <p:sp>
        <p:nvSpPr>
          <p:cNvPr id="297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C04556-1059-4400-8387-EBCFE9E73F38}" type="slidenum">
              <a:rPr lang="en-US" smtClean="0">
                <a:solidFill>
                  <a:srgbClr val="B5A788"/>
                </a:solidFill>
                <a:latin typeface="Gill Sans MT" panose="020B0502020104020203" pitchFamily="34" charset="0"/>
              </a:rPr>
              <a:pPr/>
              <a:t>9</a:t>
            </a:fld>
            <a:endParaRPr 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4468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221</TotalTime>
  <Words>3180</Words>
  <Application>Microsoft Office PowerPoint</Application>
  <PresentationFormat>On-screen Show (4:3)</PresentationFormat>
  <Paragraphs>402</Paragraphs>
  <Slides>36</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Gill Sans MT</vt:lpstr>
      <vt:lpstr>Tahoma</vt:lpstr>
      <vt:lpstr>Times New Roman</vt:lpstr>
      <vt:lpstr>Wingdings</vt:lpstr>
      <vt:lpstr>Wingdings 2</vt:lpstr>
      <vt:lpstr>IV-ICTEGroup.GR.new</vt:lpstr>
      <vt:lpstr>Τίτλος Μαθήματος</vt:lpstr>
      <vt:lpstr>Άδειες Χρήσης</vt:lpstr>
      <vt:lpstr>Χρηματοδότηση</vt:lpstr>
      <vt:lpstr>Σκοπός </vt:lpstr>
      <vt:lpstr>Προβληματική </vt:lpstr>
      <vt:lpstr>Έννοιες – Κλειδιά</vt:lpstr>
      <vt:lpstr>Σκοπός του Νηπιαγωγείου</vt:lpstr>
      <vt:lpstr>Οι ΤΠΕ στην προσχολική και την πρώτη σχολική ηλικία</vt:lpstr>
      <vt:lpstr>Τι είναι πρόγραμμα σπουδών;</vt:lpstr>
      <vt:lpstr>Τα Προγράμματα Σπουδών του Νηπιαγωγείου</vt:lpstr>
      <vt:lpstr>Βασικά ερωτήματα</vt:lpstr>
      <vt:lpstr>Τα Προγράμματα Σπουδών της Προσχολικής Αγωγής στην Ελλάδα</vt:lpstr>
      <vt:lpstr>Παλιό Αναλυτικό Πρόγραμμα Νηπιαγωγείου: Τομείς</vt:lpstr>
      <vt:lpstr>Τομείς αγωγής και ανάπτυξης</vt:lpstr>
      <vt:lpstr>To Δ.Ε.Π.Π.Σ.</vt:lpstr>
      <vt:lpstr>Το ΔΕΠΠΣ για τις ΤΠΕ στην προσχολική εκπαίδευση</vt:lpstr>
      <vt:lpstr>Οι άξονες εφαρμογής των ΤΠΕ στην Ελληνική πρωτοβάθμια εκπαίδευση</vt:lpstr>
      <vt:lpstr>Οι ΤΠΕ ως γνωστικό αντικείμενο</vt:lpstr>
      <vt:lpstr>Οι ΤΠΕ ως εποπτικό μέσο</vt:lpstr>
      <vt:lpstr>Οι ΤΠΕ ως εργαλείο διερεύνησης και ανακάλυψης</vt:lpstr>
      <vt:lpstr>Οι ΤΠΕ ως εργαλείο συνεργασίας, επικοινωνίας και κοινωνικής αλληλεπίδρασης</vt:lpstr>
      <vt:lpstr>Δραστηριότητες με ΤΠΕ στην προσχολική εκπαίδευση</vt:lpstr>
      <vt:lpstr>Υπολογιστές &amp; ΤΠΕ στην Προσχολική Εκπαίδευση (ΔΕΠΠΣ)</vt:lpstr>
      <vt:lpstr>Περιεχόμενο ΔΕΠΠΣ– Συνοπτικά</vt:lpstr>
      <vt:lpstr>Περιεχόμενο – Αναλυτικά</vt:lpstr>
      <vt:lpstr>Περιεχόμενο – Αναλυτικά</vt:lpstr>
      <vt:lpstr>Περιεχόμενο – Αναλυτικά</vt:lpstr>
      <vt:lpstr>Περιεχόμενο – Αναλυτικά</vt:lpstr>
      <vt:lpstr>Περιεχόμενο – Αναλυτικά</vt:lpstr>
      <vt:lpstr>Κριτική στο ΔΕΠΠΣ (1)</vt:lpstr>
      <vt:lpstr>Κριτική στο ΔΕΠΠΣ (2)</vt:lpstr>
      <vt:lpstr>Σημειωματα</vt:lpstr>
      <vt:lpstr>Σημείωμα Ιστορικού Εκδόσεων Έργου</vt:lpstr>
      <vt:lpstr>Σημείωμα Αναφοράς </vt:lpstr>
      <vt:lpstr>Σημείωμα Αδειοδότησης</vt:lpstr>
      <vt:lpstr>Τέλος 3ης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67</cp:revision>
  <dcterms:created xsi:type="dcterms:W3CDTF">2014-12-10T08:52:23Z</dcterms:created>
  <dcterms:modified xsi:type="dcterms:W3CDTF">2015-09-09T15:13:33Z</dcterms:modified>
</cp:coreProperties>
</file>