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71" r:id="rId3"/>
    <p:sldId id="281" r:id="rId4"/>
    <p:sldId id="259" r:id="rId5"/>
    <p:sldId id="297" r:id="rId6"/>
    <p:sldId id="304" r:id="rId7"/>
    <p:sldId id="298" r:id="rId8"/>
    <p:sldId id="299" r:id="rId9"/>
    <p:sldId id="300" r:id="rId10"/>
    <p:sldId id="301" r:id="rId11"/>
    <p:sldId id="302" r:id="rId12"/>
    <p:sldId id="303" r:id="rId13"/>
    <p:sldId id="310" r:id="rId14"/>
    <p:sldId id="273" r:id="rId15"/>
    <p:sldId id="296" r:id="rId16"/>
    <p:sldId id="280" r:id="rId17"/>
    <p:sldId id="285" r:id="rId18"/>
    <p:sldId id="287" r:id="rId19"/>
    <p:sldId id="288" r:id="rId20"/>
    <p:sldId id="286" r:id="rId21"/>
    <p:sldId id="289" r:id="rId22"/>
    <p:sldId id="292" r:id="rId23"/>
    <p:sldId id="290" r:id="rId24"/>
    <p:sldId id="294" r:id="rId25"/>
    <p:sldId id="279" r:id="rId26"/>
    <p:sldId id="293" r:id="rId27"/>
    <p:sldId id="283" r:id="rId28"/>
    <p:sldId id="295" r:id="rId29"/>
    <p:sldId id="284" r:id="rId30"/>
    <p:sldId id="311" r:id="rId31"/>
    <p:sldId id="306" r:id="rId32"/>
    <p:sldId id="274" r:id="rId33"/>
    <p:sldId id="314" r:id="rId34"/>
    <p:sldId id="278" r:id="rId35"/>
    <p:sldId id="307" r:id="rId36"/>
    <p:sldId id="308" r:id="rId37"/>
    <p:sldId id="313" r:id="rId38"/>
    <p:sldId id="315" r:id="rId39"/>
    <p:sldId id="277" r:id="rId40"/>
    <p:sldId id="309" r:id="rId41"/>
    <p:sldId id="305" r:id="rId42"/>
    <p:sldId id="282" r:id="rId43"/>
    <p:sldId id="31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86" autoAdjust="0"/>
  </p:normalViewPr>
  <p:slideViewPr>
    <p:cSldViewPr>
      <p:cViewPr>
        <p:scale>
          <a:sx n="60" d="100"/>
          <a:sy n="60" d="100"/>
        </p:scale>
        <p:origin x="-1572"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cuments\RESEARCH_ACTIVITY\AERAS\AERAS%20EtS\Fig_f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PM</a:t>
            </a:r>
            <a:r>
              <a:rPr lang="en-US" baseline="-25000"/>
              <a:t>1</a:t>
            </a:r>
            <a:r>
              <a:rPr lang="en-US"/>
              <a:t> SO</a:t>
            </a:r>
            <a:r>
              <a:rPr lang="en-US" baseline="-25000"/>
              <a:t>4</a:t>
            </a:r>
          </a:p>
        </c:rich>
      </c:tx>
      <c:layout>
        <c:manualLayout>
          <c:xMode val="edge"/>
          <c:yMode val="edge"/>
          <c:x val="0.43564564564564601"/>
          <c:y val="1.0862181369776689E-2"/>
        </c:manualLayout>
      </c:layout>
      <c:overlay val="1"/>
      <c:spPr>
        <a:solidFill>
          <a:schemeClr val="bg1"/>
        </a:solidFill>
        <a:ln>
          <a:noFill/>
        </a:ln>
      </c:spPr>
    </c:title>
    <c:autoTitleDeleted val="0"/>
    <c:plotArea>
      <c:layout>
        <c:manualLayout>
          <c:layoutTarget val="inner"/>
          <c:xMode val="edge"/>
          <c:yMode val="edge"/>
          <c:x val="0.25947119597853463"/>
          <c:y val="5.4990361343158961E-2"/>
          <c:w val="0.6964177844603594"/>
          <c:h val="0.75104400899453916"/>
        </c:manualLayout>
      </c:layout>
      <c:scatterChart>
        <c:scatterStyle val="lineMarker"/>
        <c:varyColors val="0"/>
        <c:ser>
          <c:idx val="0"/>
          <c:order val="0"/>
          <c:tx>
            <c:strRef>
              <c:f>so4bag100!$B$1</c:f>
              <c:strCache>
                <c:ptCount val="1"/>
                <c:pt idx="0">
                  <c:v>observ</c:v>
                </c:pt>
              </c:strCache>
            </c:strRef>
          </c:tx>
          <c:spPr>
            <a:ln w="28575">
              <a:solidFill>
                <a:prstClr val="black"/>
              </a:solidFill>
            </a:ln>
          </c:spPr>
          <c:marker>
            <c:symbol val="none"/>
          </c:marker>
          <c:errBars>
            <c:errDir val="y"/>
            <c:errBarType val="both"/>
            <c:errValType val="cust"/>
            <c:noEndCap val="0"/>
            <c:plus>
              <c:numRef>
                <c:f>so4bag100!$S$2:$S$48</c:f>
                <c:numCache>
                  <c:formatCode>General</c:formatCode>
                  <c:ptCount val="47"/>
                  <c:pt idx="0">
                    <c:v>0.24445057000000001</c:v>
                  </c:pt>
                  <c:pt idx="1">
                    <c:v>4.2351136</c:v>
                  </c:pt>
                  <c:pt idx="2">
                    <c:v>3.5202878000000002</c:v>
                  </c:pt>
                  <c:pt idx="3">
                    <c:v>5.3994761000000002</c:v>
                  </c:pt>
                  <c:pt idx="4">
                    <c:v>3.3198626</c:v>
                  </c:pt>
                  <c:pt idx="5">
                    <c:v>2.8981360999999999</c:v>
                  </c:pt>
                  <c:pt idx="6">
                    <c:v>5.4775046999999999</c:v>
                  </c:pt>
                  <c:pt idx="7">
                    <c:v>6.1791505999999998</c:v>
                  </c:pt>
                  <c:pt idx="8">
                    <c:v>6.7667947000000002</c:v>
                  </c:pt>
                  <c:pt idx="9">
                    <c:v>4.8848219000000004</c:v>
                  </c:pt>
                  <c:pt idx="10">
                    <c:v>6.4029426999999997</c:v>
                  </c:pt>
                  <c:pt idx="11">
                    <c:v>3.3933678</c:v>
                  </c:pt>
                  <c:pt idx="12">
                    <c:v>5.2678447000000004</c:v>
                  </c:pt>
                  <c:pt idx="13">
                    <c:v>6.7159557000000003</c:v>
                  </c:pt>
                  <c:pt idx="14">
                    <c:v>3.8154439999999998</c:v>
                  </c:pt>
                  <c:pt idx="15">
                    <c:v>5.5360393999999999</c:v>
                  </c:pt>
                  <c:pt idx="16">
                    <c:v>7.8569255</c:v>
                  </c:pt>
                  <c:pt idx="17">
                    <c:v>5.7502278999999996</c:v>
                  </c:pt>
                  <c:pt idx="18">
                    <c:v>5.3720483999999997</c:v>
                  </c:pt>
                  <c:pt idx="19">
                    <c:v>5.7622913999999996</c:v>
                  </c:pt>
                  <c:pt idx="20">
                    <c:v>5.6920609000000004</c:v>
                  </c:pt>
                  <c:pt idx="21">
                    <c:v>4.9675263999999997</c:v>
                  </c:pt>
                  <c:pt idx="22">
                    <c:v>4.5170368999999999</c:v>
                  </c:pt>
                  <c:pt idx="23">
                    <c:v>3.8132850999999999</c:v>
                  </c:pt>
                  <c:pt idx="24">
                    <c:v>4.4902281999999998</c:v>
                  </c:pt>
                  <c:pt idx="25">
                    <c:v>5.4778466000000003</c:v>
                  </c:pt>
                  <c:pt idx="26">
                    <c:v>4.0574006999999996</c:v>
                  </c:pt>
                  <c:pt idx="27">
                    <c:v>4.7561007000000002</c:v>
                  </c:pt>
                  <c:pt idx="28">
                    <c:v>5.0894674999999996</c:v>
                  </c:pt>
                  <c:pt idx="29">
                    <c:v>3.6838750999999998</c:v>
                  </c:pt>
                  <c:pt idx="30">
                    <c:v>3.7613044000000002</c:v>
                  </c:pt>
                  <c:pt idx="31">
                    <c:v>1.132374</c:v>
                  </c:pt>
                  <c:pt idx="32">
                    <c:v>2.6799734000000002</c:v>
                  </c:pt>
                  <c:pt idx="33">
                    <c:v>1.7519307</c:v>
                  </c:pt>
                  <c:pt idx="34">
                    <c:v>0.95606822000000002</c:v>
                  </c:pt>
                  <c:pt idx="35">
                    <c:v>0.73780345999999997</c:v>
                  </c:pt>
                  <c:pt idx="36">
                    <c:v>0.61764383</c:v>
                  </c:pt>
                  <c:pt idx="37">
                    <c:v>0.32052508000000002</c:v>
                  </c:pt>
                  <c:pt idx="38">
                    <c:v>0.35602509999999998</c:v>
                  </c:pt>
                  <c:pt idx="39">
                    <c:v>0.33714034999999998</c:v>
                  </c:pt>
                  <c:pt idx="40">
                    <c:v>1.5862643700000002E-2</c:v>
                  </c:pt>
                  <c:pt idx="41">
                    <c:v>0.52712619000000005</c:v>
                  </c:pt>
                  <c:pt idx="42">
                    <c:v>0.32247606000000001</c:v>
                  </c:pt>
                  <c:pt idx="43">
                    <c:v>0.22167276</c:v>
                  </c:pt>
                  <c:pt idx="44">
                    <c:v>0.18243131000000001</c:v>
                  </c:pt>
                  <c:pt idx="45">
                    <c:v>4.7516763199999999E-2</c:v>
                  </c:pt>
                  <c:pt idx="46">
                    <c:v>6.4477041400000004E-2</c:v>
                  </c:pt>
                </c:numCache>
              </c:numRef>
            </c:plus>
            <c:minus>
              <c:numRef>
                <c:f>so4bag100!$T$2:$T$48</c:f>
                <c:numCache>
                  <c:formatCode>General</c:formatCode>
                  <c:ptCount val="47"/>
                  <c:pt idx="0">
                    <c:v>0.20895575999999999</c:v>
                  </c:pt>
                  <c:pt idx="1">
                    <c:v>12.446967000000001</c:v>
                  </c:pt>
                  <c:pt idx="2">
                    <c:v>11.218795</c:v>
                  </c:pt>
                  <c:pt idx="3">
                    <c:v>12.737997</c:v>
                  </c:pt>
                  <c:pt idx="4">
                    <c:v>10.355632999999999</c:v>
                  </c:pt>
                  <c:pt idx="5">
                    <c:v>6.2041506999999996</c:v>
                  </c:pt>
                  <c:pt idx="6">
                    <c:v>11.572258</c:v>
                  </c:pt>
                  <c:pt idx="7">
                    <c:v>10.826155</c:v>
                  </c:pt>
                  <c:pt idx="8">
                    <c:v>6.5822067000000004</c:v>
                  </c:pt>
                  <c:pt idx="9">
                    <c:v>7.2730427000000004</c:v>
                  </c:pt>
                  <c:pt idx="10">
                    <c:v>10.420448</c:v>
                  </c:pt>
                  <c:pt idx="11">
                    <c:v>4.352087</c:v>
                  </c:pt>
                  <c:pt idx="12">
                    <c:v>6.5851635999999996</c:v>
                  </c:pt>
                  <c:pt idx="13">
                    <c:v>8.8015089</c:v>
                  </c:pt>
                  <c:pt idx="14">
                    <c:v>10.244693</c:v>
                  </c:pt>
                  <c:pt idx="15">
                    <c:v>13.753076999999999</c:v>
                  </c:pt>
                  <c:pt idx="16">
                    <c:v>15.205308</c:v>
                  </c:pt>
                  <c:pt idx="17">
                    <c:v>9.8501797</c:v>
                  </c:pt>
                  <c:pt idx="18">
                    <c:v>15.075753000000001</c:v>
                  </c:pt>
                  <c:pt idx="19">
                    <c:v>13.071693</c:v>
                  </c:pt>
                  <c:pt idx="20">
                    <c:v>11.963043000000001</c:v>
                  </c:pt>
                  <c:pt idx="21">
                    <c:v>11.361485</c:v>
                  </c:pt>
                  <c:pt idx="22">
                    <c:v>10.300134</c:v>
                  </c:pt>
                  <c:pt idx="23">
                    <c:v>10.314738999999999</c:v>
                  </c:pt>
                  <c:pt idx="24">
                    <c:v>8.3865490000000005</c:v>
                  </c:pt>
                  <c:pt idx="25">
                    <c:v>7.0095900999999996</c:v>
                  </c:pt>
                  <c:pt idx="26">
                    <c:v>4.7613729999999999</c:v>
                  </c:pt>
                  <c:pt idx="27">
                    <c:v>6.1506701000000001</c:v>
                  </c:pt>
                  <c:pt idx="28">
                    <c:v>3.8554254000000001</c:v>
                  </c:pt>
                  <c:pt idx="29">
                    <c:v>6.0935873999999997</c:v>
                  </c:pt>
                  <c:pt idx="30">
                    <c:v>4.7685298999999999</c:v>
                  </c:pt>
                  <c:pt idx="31">
                    <c:v>3.9431036000000002</c:v>
                  </c:pt>
                  <c:pt idx="32">
                    <c:v>2.3825268999999998</c:v>
                  </c:pt>
                  <c:pt idx="33">
                    <c:v>1.5400186</c:v>
                  </c:pt>
                  <c:pt idx="34">
                    <c:v>1.8918438</c:v>
                  </c:pt>
                  <c:pt idx="35">
                    <c:v>1.9822515000000001</c:v>
                  </c:pt>
                  <c:pt idx="36">
                    <c:v>2.0299106</c:v>
                  </c:pt>
                  <c:pt idx="37">
                    <c:v>1.1341783000000001</c:v>
                  </c:pt>
                  <c:pt idx="38">
                    <c:v>1.3660629</c:v>
                  </c:pt>
                  <c:pt idx="39">
                    <c:v>1.6298041000000001</c:v>
                  </c:pt>
                  <c:pt idx="40">
                    <c:v>1.58626288E-2</c:v>
                  </c:pt>
                  <c:pt idx="41">
                    <c:v>0.50642209999999999</c:v>
                  </c:pt>
                  <c:pt idx="42">
                    <c:v>0.28462504999999999</c:v>
                  </c:pt>
                  <c:pt idx="43">
                    <c:v>0.47816955999999999</c:v>
                  </c:pt>
                  <c:pt idx="44">
                    <c:v>0.2943269</c:v>
                  </c:pt>
                  <c:pt idx="45">
                    <c:v>4.7516763199999999E-2</c:v>
                  </c:pt>
                  <c:pt idx="46">
                    <c:v>0.25007900999999999</c:v>
                  </c:pt>
                </c:numCache>
              </c:numRef>
            </c:minus>
          </c:errBars>
          <c:errBars>
            <c:errDir val="x"/>
            <c:errBarType val="both"/>
            <c:errValType val="cust"/>
            <c:noEndCap val="0"/>
            <c:plus>
              <c:numRef>
                <c:f>so4bag100!$T$2:$T$48</c:f>
                <c:numCache>
                  <c:formatCode>General</c:formatCode>
                  <c:ptCount val="47"/>
                  <c:pt idx="0">
                    <c:v>0.20895575999999999</c:v>
                  </c:pt>
                  <c:pt idx="1">
                    <c:v>12.446967000000001</c:v>
                  </c:pt>
                  <c:pt idx="2">
                    <c:v>11.218795</c:v>
                  </c:pt>
                  <c:pt idx="3">
                    <c:v>12.737997</c:v>
                  </c:pt>
                  <c:pt idx="4">
                    <c:v>10.355632999999999</c:v>
                  </c:pt>
                  <c:pt idx="5">
                    <c:v>6.2041506999999996</c:v>
                  </c:pt>
                  <c:pt idx="6">
                    <c:v>11.572258</c:v>
                  </c:pt>
                  <c:pt idx="7">
                    <c:v>10.826155</c:v>
                  </c:pt>
                  <c:pt idx="8">
                    <c:v>6.5822067000000004</c:v>
                  </c:pt>
                  <c:pt idx="9">
                    <c:v>7.2730427000000004</c:v>
                  </c:pt>
                  <c:pt idx="10">
                    <c:v>10.420448</c:v>
                  </c:pt>
                  <c:pt idx="11">
                    <c:v>4.352087</c:v>
                  </c:pt>
                  <c:pt idx="12">
                    <c:v>6.5851635999999996</c:v>
                  </c:pt>
                  <c:pt idx="13">
                    <c:v>8.8015089</c:v>
                  </c:pt>
                  <c:pt idx="14">
                    <c:v>10.244693</c:v>
                  </c:pt>
                  <c:pt idx="15">
                    <c:v>13.753076999999999</c:v>
                  </c:pt>
                  <c:pt idx="16">
                    <c:v>15.205308</c:v>
                  </c:pt>
                  <c:pt idx="17">
                    <c:v>9.8501797</c:v>
                  </c:pt>
                  <c:pt idx="18">
                    <c:v>15.075753000000001</c:v>
                  </c:pt>
                  <c:pt idx="19">
                    <c:v>13.071693</c:v>
                  </c:pt>
                  <c:pt idx="20">
                    <c:v>11.963043000000001</c:v>
                  </c:pt>
                  <c:pt idx="21">
                    <c:v>11.361485</c:v>
                  </c:pt>
                  <c:pt idx="22">
                    <c:v>10.300134</c:v>
                  </c:pt>
                  <c:pt idx="23">
                    <c:v>10.314738999999999</c:v>
                  </c:pt>
                  <c:pt idx="24">
                    <c:v>8.3865490000000005</c:v>
                  </c:pt>
                  <c:pt idx="25">
                    <c:v>7.0095900999999996</c:v>
                  </c:pt>
                  <c:pt idx="26">
                    <c:v>4.7613729999999999</c:v>
                  </c:pt>
                  <c:pt idx="27">
                    <c:v>6.1506701000000001</c:v>
                  </c:pt>
                  <c:pt idx="28">
                    <c:v>3.8554254000000001</c:v>
                  </c:pt>
                  <c:pt idx="29">
                    <c:v>6.0935873999999997</c:v>
                  </c:pt>
                  <c:pt idx="30">
                    <c:v>4.7685298999999999</c:v>
                  </c:pt>
                  <c:pt idx="31">
                    <c:v>3.9431036000000002</c:v>
                  </c:pt>
                  <c:pt idx="32">
                    <c:v>2.3825268999999998</c:v>
                  </c:pt>
                  <c:pt idx="33">
                    <c:v>1.5400186</c:v>
                  </c:pt>
                  <c:pt idx="34">
                    <c:v>1.8918438</c:v>
                  </c:pt>
                  <c:pt idx="35">
                    <c:v>1.9822515000000001</c:v>
                  </c:pt>
                  <c:pt idx="36">
                    <c:v>2.0299106</c:v>
                  </c:pt>
                  <c:pt idx="37">
                    <c:v>1.1341783000000001</c:v>
                  </c:pt>
                  <c:pt idx="38">
                    <c:v>1.3660629</c:v>
                  </c:pt>
                  <c:pt idx="39">
                    <c:v>1.6298041000000001</c:v>
                  </c:pt>
                  <c:pt idx="40">
                    <c:v>1.58626288E-2</c:v>
                  </c:pt>
                  <c:pt idx="41">
                    <c:v>0.50642209999999999</c:v>
                  </c:pt>
                  <c:pt idx="42">
                    <c:v>0.28462504999999999</c:v>
                  </c:pt>
                  <c:pt idx="43">
                    <c:v>0.47816955999999999</c:v>
                  </c:pt>
                  <c:pt idx="44">
                    <c:v>0.2943269</c:v>
                  </c:pt>
                  <c:pt idx="45">
                    <c:v>4.7516763199999999E-2</c:v>
                  </c:pt>
                  <c:pt idx="46">
                    <c:v>0.25007900999999999</c:v>
                  </c:pt>
                </c:numCache>
              </c:numRef>
            </c:plus>
            <c:minus>
              <c:numRef>
                <c:f>so4bag100!$S$2:$S$48</c:f>
                <c:numCache>
                  <c:formatCode>General</c:formatCode>
                  <c:ptCount val="47"/>
                  <c:pt idx="0">
                    <c:v>0.24445057000000001</c:v>
                  </c:pt>
                  <c:pt idx="1">
                    <c:v>4.2351136</c:v>
                  </c:pt>
                  <c:pt idx="2">
                    <c:v>3.5202878000000002</c:v>
                  </c:pt>
                  <c:pt idx="3">
                    <c:v>5.3994761000000002</c:v>
                  </c:pt>
                  <c:pt idx="4">
                    <c:v>3.3198626</c:v>
                  </c:pt>
                  <c:pt idx="5">
                    <c:v>2.8981360999999999</c:v>
                  </c:pt>
                  <c:pt idx="6">
                    <c:v>5.4775046999999999</c:v>
                  </c:pt>
                  <c:pt idx="7">
                    <c:v>6.1791505999999998</c:v>
                  </c:pt>
                  <c:pt idx="8">
                    <c:v>6.7667947000000002</c:v>
                  </c:pt>
                  <c:pt idx="9">
                    <c:v>4.8848219000000004</c:v>
                  </c:pt>
                  <c:pt idx="10">
                    <c:v>6.4029426999999997</c:v>
                  </c:pt>
                  <c:pt idx="11">
                    <c:v>3.3933678</c:v>
                  </c:pt>
                  <c:pt idx="12">
                    <c:v>5.2678447000000004</c:v>
                  </c:pt>
                  <c:pt idx="13">
                    <c:v>6.7159557000000003</c:v>
                  </c:pt>
                  <c:pt idx="14">
                    <c:v>3.8154439999999998</c:v>
                  </c:pt>
                  <c:pt idx="15">
                    <c:v>5.5360393999999999</c:v>
                  </c:pt>
                  <c:pt idx="16">
                    <c:v>7.8569255</c:v>
                  </c:pt>
                  <c:pt idx="17">
                    <c:v>5.7502278999999996</c:v>
                  </c:pt>
                  <c:pt idx="18">
                    <c:v>5.3720483999999997</c:v>
                  </c:pt>
                  <c:pt idx="19">
                    <c:v>5.7622913999999996</c:v>
                  </c:pt>
                  <c:pt idx="20">
                    <c:v>5.6920609000000004</c:v>
                  </c:pt>
                  <c:pt idx="21">
                    <c:v>4.9675263999999997</c:v>
                  </c:pt>
                  <c:pt idx="22">
                    <c:v>4.5170368999999999</c:v>
                  </c:pt>
                  <c:pt idx="23">
                    <c:v>3.8132850999999999</c:v>
                  </c:pt>
                  <c:pt idx="24">
                    <c:v>4.4902281999999998</c:v>
                  </c:pt>
                  <c:pt idx="25">
                    <c:v>5.4778466000000003</c:v>
                  </c:pt>
                  <c:pt idx="26">
                    <c:v>4.0574006999999996</c:v>
                  </c:pt>
                  <c:pt idx="27">
                    <c:v>4.7561007000000002</c:v>
                  </c:pt>
                  <c:pt idx="28">
                    <c:v>5.0894674999999996</c:v>
                  </c:pt>
                  <c:pt idx="29">
                    <c:v>3.6838750999999998</c:v>
                  </c:pt>
                  <c:pt idx="30">
                    <c:v>3.7613044000000002</c:v>
                  </c:pt>
                  <c:pt idx="31">
                    <c:v>1.132374</c:v>
                  </c:pt>
                  <c:pt idx="32">
                    <c:v>2.6799734000000002</c:v>
                  </c:pt>
                  <c:pt idx="33">
                    <c:v>1.7519307</c:v>
                  </c:pt>
                  <c:pt idx="34">
                    <c:v>0.95606822000000002</c:v>
                  </c:pt>
                  <c:pt idx="35">
                    <c:v>0.73780345999999997</c:v>
                  </c:pt>
                  <c:pt idx="36">
                    <c:v>0.61764383</c:v>
                  </c:pt>
                  <c:pt idx="37">
                    <c:v>0.32052508000000002</c:v>
                  </c:pt>
                  <c:pt idx="38">
                    <c:v>0.35602509999999998</c:v>
                  </c:pt>
                  <c:pt idx="39">
                    <c:v>0.33714034999999998</c:v>
                  </c:pt>
                  <c:pt idx="40">
                    <c:v>1.5862643700000002E-2</c:v>
                  </c:pt>
                  <c:pt idx="41">
                    <c:v>0.52712619000000005</c:v>
                  </c:pt>
                  <c:pt idx="42">
                    <c:v>0.32247606000000001</c:v>
                  </c:pt>
                  <c:pt idx="43">
                    <c:v>0.22167276</c:v>
                  </c:pt>
                  <c:pt idx="44">
                    <c:v>0.18243131000000001</c:v>
                  </c:pt>
                  <c:pt idx="45">
                    <c:v>4.7516763199999999E-2</c:v>
                  </c:pt>
                  <c:pt idx="46">
                    <c:v>6.4477041400000004E-2</c:v>
                  </c:pt>
                </c:numCache>
              </c:numRef>
            </c:minus>
            <c:spPr>
              <a:ln w="12700"/>
              <a:effectLst/>
            </c:spPr>
          </c:errBars>
          <c:xVal>
            <c:numRef>
              <c:f>so4bag100!$B$2:$B$48</c:f>
              <c:numCache>
                <c:formatCode>General</c:formatCode>
                <c:ptCount val="47"/>
                <c:pt idx="0">
                  <c:v>7.8973627000000004</c:v>
                </c:pt>
                <c:pt idx="1">
                  <c:v>4.8862677000000003</c:v>
                </c:pt>
                <c:pt idx="2">
                  <c:v>5.7005625000000002</c:v>
                </c:pt>
                <c:pt idx="3">
                  <c:v>7.6777724999999997</c:v>
                </c:pt>
                <c:pt idx="4">
                  <c:v>6.3568406</c:v>
                </c:pt>
                <c:pt idx="5">
                  <c:v>5.1570372999999998</c:v>
                </c:pt>
                <c:pt idx="6">
                  <c:v>6.1013507999999996</c:v>
                </c:pt>
                <c:pt idx="7">
                  <c:v>6.7320080000000004</c:v>
                </c:pt>
                <c:pt idx="8">
                  <c:v>7.2858057000000001</c:v>
                </c:pt>
                <c:pt idx="9">
                  <c:v>6.5094919000000004</c:v>
                </c:pt>
                <c:pt idx="10">
                  <c:v>7.9565139</c:v>
                </c:pt>
                <c:pt idx="11">
                  <c:v>4.4372138999999997</c:v>
                </c:pt>
                <c:pt idx="12">
                  <c:v>5.4953722999999997</c:v>
                </c:pt>
                <c:pt idx="13">
                  <c:v>7.0379886999999997</c:v>
                </c:pt>
                <c:pt idx="14">
                  <c:v>4.0163231000000001</c:v>
                </c:pt>
                <c:pt idx="15">
                  <c:v>5.8494457999999998</c:v>
                </c:pt>
                <c:pt idx="16">
                  <c:v>8.2078047000000005</c:v>
                </c:pt>
                <c:pt idx="17">
                  <c:v>6.8907775999999998</c:v>
                </c:pt>
                <c:pt idx="18">
                  <c:v>6.6075429999999997</c:v>
                </c:pt>
                <c:pt idx="19">
                  <c:v>6.1589397999999997</c:v>
                </c:pt>
                <c:pt idx="20">
                  <c:v>6.0072808000000002</c:v>
                </c:pt>
                <c:pt idx="21">
                  <c:v>6.8164825000000002</c:v>
                </c:pt>
                <c:pt idx="22">
                  <c:v>4.7205057000000004</c:v>
                </c:pt>
                <c:pt idx="23">
                  <c:v>4.0161971999999997</c:v>
                </c:pt>
                <c:pt idx="24">
                  <c:v>4.6932119999999999</c:v>
                </c:pt>
                <c:pt idx="25">
                  <c:v>5.6820773999999998</c:v>
                </c:pt>
                <c:pt idx="26">
                  <c:v>4.2748733000000003</c:v>
                </c:pt>
                <c:pt idx="27">
                  <c:v>5.0243845</c:v>
                </c:pt>
                <c:pt idx="28">
                  <c:v>5.3004068999999996</c:v>
                </c:pt>
                <c:pt idx="29">
                  <c:v>4.1119617999999996</c:v>
                </c:pt>
                <c:pt idx="30">
                  <c:v>3.9688807000000002</c:v>
                </c:pt>
                <c:pt idx="31">
                  <c:v>1.3342845000000001</c:v>
                </c:pt>
                <c:pt idx="32">
                  <c:v>2.9239454</c:v>
                </c:pt>
                <c:pt idx="33">
                  <c:v>2.4874801999999998</c:v>
                </c:pt>
                <c:pt idx="34">
                  <c:v>1.1687605000000001</c:v>
                </c:pt>
                <c:pt idx="35">
                  <c:v>0.94428694000000002</c:v>
                </c:pt>
                <c:pt idx="36">
                  <c:v>0.84179269999999995</c:v>
                </c:pt>
                <c:pt idx="37">
                  <c:v>0.57074046000000001</c:v>
                </c:pt>
                <c:pt idx="38">
                  <c:v>0.55976135000000005</c:v>
                </c:pt>
                <c:pt idx="39">
                  <c:v>0.53816288999999995</c:v>
                </c:pt>
                <c:pt idx="40">
                  <c:v>0.21632639000000001</c:v>
                </c:pt>
                <c:pt idx="41">
                  <c:v>0.72813826999999998</c:v>
                </c:pt>
                <c:pt idx="42">
                  <c:v>0.55133538999999998</c:v>
                </c:pt>
                <c:pt idx="43">
                  <c:v>0.42641562</c:v>
                </c:pt>
                <c:pt idx="44">
                  <c:v>0.46968406000000001</c:v>
                </c:pt>
                <c:pt idx="45">
                  <c:v>0.26373764999999999</c:v>
                </c:pt>
                <c:pt idx="46">
                  <c:v>0.27012649</c:v>
                </c:pt>
              </c:numCache>
            </c:numRef>
          </c:xVal>
          <c:yVal>
            <c:numRef>
              <c:f>so4bag100!$C$2:$C$48</c:f>
              <c:numCache>
                <c:formatCode>General</c:formatCode>
                <c:ptCount val="47"/>
                <c:pt idx="0">
                  <c:v>50</c:v>
                </c:pt>
                <c:pt idx="1">
                  <c:v>150</c:v>
                </c:pt>
                <c:pt idx="2">
                  <c:v>250</c:v>
                </c:pt>
                <c:pt idx="3">
                  <c:v>350</c:v>
                </c:pt>
                <c:pt idx="4">
                  <c:v>450</c:v>
                </c:pt>
                <c:pt idx="5">
                  <c:v>550</c:v>
                </c:pt>
                <c:pt idx="6">
                  <c:v>650</c:v>
                </c:pt>
                <c:pt idx="7">
                  <c:v>750</c:v>
                </c:pt>
                <c:pt idx="8">
                  <c:v>850</c:v>
                </c:pt>
                <c:pt idx="9">
                  <c:v>950</c:v>
                </c:pt>
                <c:pt idx="10">
                  <c:v>1050</c:v>
                </c:pt>
                <c:pt idx="11">
                  <c:v>1150</c:v>
                </c:pt>
                <c:pt idx="12">
                  <c:v>1250</c:v>
                </c:pt>
                <c:pt idx="13">
                  <c:v>1350</c:v>
                </c:pt>
                <c:pt idx="14">
                  <c:v>1450</c:v>
                </c:pt>
                <c:pt idx="15">
                  <c:v>1550</c:v>
                </c:pt>
                <c:pt idx="16">
                  <c:v>1650</c:v>
                </c:pt>
                <c:pt idx="17">
                  <c:v>1750</c:v>
                </c:pt>
                <c:pt idx="18">
                  <c:v>1850</c:v>
                </c:pt>
                <c:pt idx="19">
                  <c:v>1950</c:v>
                </c:pt>
                <c:pt idx="20">
                  <c:v>2050</c:v>
                </c:pt>
                <c:pt idx="21">
                  <c:v>2150</c:v>
                </c:pt>
                <c:pt idx="22">
                  <c:v>2250</c:v>
                </c:pt>
                <c:pt idx="23">
                  <c:v>2350</c:v>
                </c:pt>
                <c:pt idx="24">
                  <c:v>2450</c:v>
                </c:pt>
                <c:pt idx="25">
                  <c:v>2550</c:v>
                </c:pt>
                <c:pt idx="26">
                  <c:v>2650</c:v>
                </c:pt>
                <c:pt idx="27">
                  <c:v>2750</c:v>
                </c:pt>
                <c:pt idx="28">
                  <c:v>2850</c:v>
                </c:pt>
                <c:pt idx="29">
                  <c:v>2950</c:v>
                </c:pt>
                <c:pt idx="30">
                  <c:v>3050</c:v>
                </c:pt>
                <c:pt idx="31">
                  <c:v>3150</c:v>
                </c:pt>
                <c:pt idx="32">
                  <c:v>3250</c:v>
                </c:pt>
                <c:pt idx="33">
                  <c:v>3350</c:v>
                </c:pt>
                <c:pt idx="34">
                  <c:v>3450</c:v>
                </c:pt>
                <c:pt idx="35">
                  <c:v>3550</c:v>
                </c:pt>
                <c:pt idx="36">
                  <c:v>3650</c:v>
                </c:pt>
                <c:pt idx="37">
                  <c:v>3750</c:v>
                </c:pt>
                <c:pt idx="38">
                  <c:v>3850</c:v>
                </c:pt>
                <c:pt idx="39">
                  <c:v>3950</c:v>
                </c:pt>
                <c:pt idx="40">
                  <c:v>4050</c:v>
                </c:pt>
                <c:pt idx="41">
                  <c:v>4150</c:v>
                </c:pt>
                <c:pt idx="42">
                  <c:v>4250</c:v>
                </c:pt>
                <c:pt idx="43">
                  <c:v>4450</c:v>
                </c:pt>
                <c:pt idx="44">
                  <c:v>4550</c:v>
                </c:pt>
                <c:pt idx="45">
                  <c:v>4650</c:v>
                </c:pt>
                <c:pt idx="46">
                  <c:v>4750</c:v>
                </c:pt>
              </c:numCache>
            </c:numRef>
          </c:yVal>
          <c:smooth val="1"/>
        </c:ser>
        <c:ser>
          <c:idx val="1"/>
          <c:order val="1"/>
          <c:tx>
            <c:strRef>
              <c:f>so4bag100!$D$1</c:f>
              <c:strCache>
                <c:ptCount val="1"/>
                <c:pt idx="0">
                  <c:v>model</c:v>
                </c:pt>
              </c:strCache>
            </c:strRef>
          </c:tx>
          <c:spPr>
            <a:ln>
              <a:solidFill>
                <a:srgbClr val="368A40"/>
              </a:solidFill>
            </a:ln>
          </c:spPr>
          <c:marker>
            <c:symbol val="none"/>
          </c:marker>
          <c:errBars>
            <c:errDir val="y"/>
            <c:errBarType val="both"/>
            <c:errValType val="cust"/>
            <c:noEndCap val="0"/>
            <c:plus>
              <c:numRef>
                <c:f>so4bag100!$Y$2:$Y$48</c:f>
                <c:numCache>
                  <c:formatCode>General</c:formatCode>
                  <c:ptCount val="47"/>
                  <c:pt idx="0">
                    <c:v>2.4989128100000001E-2</c:v>
                  </c:pt>
                  <c:pt idx="1">
                    <c:v>6.5484967000000003</c:v>
                  </c:pt>
                  <c:pt idx="2">
                    <c:v>5.7807155000000003</c:v>
                  </c:pt>
                  <c:pt idx="3">
                    <c:v>4.7124113999999997</c:v>
                  </c:pt>
                  <c:pt idx="4">
                    <c:v>5.1592956000000001</c:v>
                  </c:pt>
                  <c:pt idx="5">
                    <c:v>5.1038889999999997</c:v>
                  </c:pt>
                  <c:pt idx="6">
                    <c:v>4.7292123000000004</c:v>
                  </c:pt>
                  <c:pt idx="7">
                    <c:v>4.2615866999999996</c:v>
                  </c:pt>
                  <c:pt idx="8">
                    <c:v>3.1708159</c:v>
                  </c:pt>
                  <c:pt idx="9">
                    <c:v>4.7112856000000001</c:v>
                  </c:pt>
                  <c:pt idx="10">
                    <c:v>3.6028880999999999</c:v>
                  </c:pt>
                  <c:pt idx="11">
                    <c:v>4.2805400000000002</c:v>
                  </c:pt>
                  <c:pt idx="12">
                    <c:v>4.6457419</c:v>
                  </c:pt>
                  <c:pt idx="13">
                    <c:v>3.6406393000000001</c:v>
                  </c:pt>
                  <c:pt idx="14">
                    <c:v>4.3784380000000001</c:v>
                  </c:pt>
                  <c:pt idx="15">
                    <c:v>5.2528996000000001</c:v>
                  </c:pt>
                  <c:pt idx="16">
                    <c:v>1.5263720000000001</c:v>
                  </c:pt>
                  <c:pt idx="17">
                    <c:v>4.0386008999999996</c:v>
                  </c:pt>
                  <c:pt idx="18">
                    <c:v>4.9272255999999999</c:v>
                  </c:pt>
                  <c:pt idx="19">
                    <c:v>5.0939826999999998</c:v>
                  </c:pt>
                  <c:pt idx="20">
                    <c:v>5.4291453000000001</c:v>
                  </c:pt>
                  <c:pt idx="21">
                    <c:v>1.2162621</c:v>
                  </c:pt>
                  <c:pt idx="22">
                    <c:v>3.1231827999999999</c:v>
                  </c:pt>
                  <c:pt idx="23">
                    <c:v>5.4419817999999998</c:v>
                  </c:pt>
                  <c:pt idx="24">
                    <c:v>5.4580897999999998</c:v>
                  </c:pt>
                  <c:pt idx="25">
                    <c:v>4.1703099999999997</c:v>
                  </c:pt>
                  <c:pt idx="26">
                    <c:v>1.8456334999999999</c:v>
                  </c:pt>
                  <c:pt idx="27">
                    <c:v>3.0537614999999998</c:v>
                  </c:pt>
                  <c:pt idx="28">
                    <c:v>2.1794595999999999</c:v>
                  </c:pt>
                  <c:pt idx="29">
                    <c:v>2.7320266000000002</c:v>
                  </c:pt>
                  <c:pt idx="30">
                    <c:v>1.8935149</c:v>
                  </c:pt>
                  <c:pt idx="31">
                    <c:v>1.4565566000000001</c:v>
                  </c:pt>
                  <c:pt idx="32">
                    <c:v>3.8418605000000001</c:v>
                  </c:pt>
                  <c:pt idx="33">
                    <c:v>0.45521021</c:v>
                  </c:pt>
                  <c:pt idx="34">
                    <c:v>2.5331106000000001</c:v>
                  </c:pt>
                  <c:pt idx="35">
                    <c:v>3.8956447000000001</c:v>
                  </c:pt>
                  <c:pt idx="36">
                    <c:v>2.2685802000000002</c:v>
                  </c:pt>
                  <c:pt idx="37">
                    <c:v>3.3891737000000002</c:v>
                  </c:pt>
                  <c:pt idx="38">
                    <c:v>2.6649368</c:v>
                  </c:pt>
                  <c:pt idx="39">
                    <c:v>3.4842010000000001</c:v>
                  </c:pt>
                  <c:pt idx="40">
                    <c:v>0.73689985000000002</c:v>
                  </c:pt>
                  <c:pt idx="41">
                    <c:v>0.98844909999999997</c:v>
                  </c:pt>
                  <c:pt idx="42">
                    <c:v>0.43442081999999999</c:v>
                  </c:pt>
                  <c:pt idx="43">
                    <c:v>0.65288436000000005</c:v>
                  </c:pt>
                  <c:pt idx="44">
                    <c:v>2.5039911299999999E-2</c:v>
                  </c:pt>
                  <c:pt idx="45">
                    <c:v>6.5812528100000003E-2</c:v>
                  </c:pt>
                  <c:pt idx="46">
                    <c:v>0.52377242000000002</c:v>
                  </c:pt>
                </c:numCache>
              </c:numRef>
            </c:plus>
            <c:minus>
              <c:numRef>
                <c:f>so4bag100!$X$2:$X$48</c:f>
                <c:numCache>
                  <c:formatCode>General</c:formatCode>
                  <c:ptCount val="47"/>
                  <c:pt idx="0">
                    <c:v>2.1122932399999999E-2</c:v>
                  </c:pt>
                  <c:pt idx="1">
                    <c:v>2.3164536999999998</c:v>
                  </c:pt>
                  <c:pt idx="2">
                    <c:v>3.0891329999999999</c:v>
                  </c:pt>
                  <c:pt idx="3">
                    <c:v>4.1128005999999999</c:v>
                  </c:pt>
                  <c:pt idx="4">
                    <c:v>2.9914519999999998</c:v>
                  </c:pt>
                  <c:pt idx="5">
                    <c:v>2.0079037999999998</c:v>
                  </c:pt>
                  <c:pt idx="6">
                    <c:v>3.4240425000000001</c:v>
                  </c:pt>
                  <c:pt idx="7">
                    <c:v>4.4806160999999998</c:v>
                  </c:pt>
                  <c:pt idx="8">
                    <c:v>2.8883068999999999</c:v>
                  </c:pt>
                  <c:pt idx="9">
                    <c:v>2.7594561999999998</c:v>
                  </c:pt>
                  <c:pt idx="10">
                    <c:v>4.3925295000000002</c:v>
                  </c:pt>
                  <c:pt idx="11">
                    <c:v>2.8565252000000001</c:v>
                  </c:pt>
                  <c:pt idx="12">
                    <c:v>3.7285862000000001</c:v>
                  </c:pt>
                  <c:pt idx="13">
                    <c:v>2.4249344000000002</c:v>
                  </c:pt>
                  <c:pt idx="14">
                    <c:v>3.8001646999999998</c:v>
                  </c:pt>
                  <c:pt idx="15">
                    <c:v>3.7400557999999999</c:v>
                  </c:pt>
                  <c:pt idx="16">
                    <c:v>2.824055</c:v>
                  </c:pt>
                  <c:pt idx="17">
                    <c:v>3.8406047999999999</c:v>
                  </c:pt>
                  <c:pt idx="18">
                    <c:v>2.7104911999999999</c:v>
                  </c:pt>
                  <c:pt idx="19">
                    <c:v>3.9276298999999999</c:v>
                  </c:pt>
                  <c:pt idx="20">
                    <c:v>2.3686411000000001</c:v>
                  </c:pt>
                  <c:pt idx="21">
                    <c:v>0.83894873000000003</c:v>
                  </c:pt>
                  <c:pt idx="22">
                    <c:v>2.6034966000000002</c:v>
                  </c:pt>
                  <c:pt idx="23">
                    <c:v>2.387394</c:v>
                  </c:pt>
                  <c:pt idx="24">
                    <c:v>3.2316978000000001</c:v>
                  </c:pt>
                  <c:pt idx="25">
                    <c:v>4.4425321000000002</c:v>
                  </c:pt>
                  <c:pt idx="26">
                    <c:v>2.1807785000000002</c:v>
                  </c:pt>
                  <c:pt idx="27">
                    <c:v>3.1389665999999998</c:v>
                  </c:pt>
                  <c:pt idx="28">
                    <c:v>2.6679694999999999</c:v>
                  </c:pt>
                  <c:pt idx="29">
                    <c:v>2.2934065000000001</c:v>
                  </c:pt>
                  <c:pt idx="30">
                    <c:v>1.742686</c:v>
                  </c:pt>
                  <c:pt idx="31">
                    <c:v>1.3295813999999999</c:v>
                  </c:pt>
                  <c:pt idx="32">
                    <c:v>1.9495644999999999</c:v>
                  </c:pt>
                  <c:pt idx="33">
                    <c:v>1.1135006999999999</c:v>
                  </c:pt>
                  <c:pt idx="34">
                    <c:v>1.0662342</c:v>
                  </c:pt>
                  <c:pt idx="35">
                    <c:v>1.4874483000000001</c:v>
                  </c:pt>
                  <c:pt idx="36">
                    <c:v>1.9536237999999999</c:v>
                  </c:pt>
                  <c:pt idx="37">
                    <c:v>2.0739700999999999</c:v>
                  </c:pt>
                  <c:pt idx="38">
                    <c:v>2.4960898999999999</c:v>
                  </c:pt>
                  <c:pt idx="39">
                    <c:v>0.85903715999999997</c:v>
                  </c:pt>
                  <c:pt idx="40">
                    <c:v>0.73690009000000001</c:v>
                  </c:pt>
                  <c:pt idx="41">
                    <c:v>0.88429301999999999</c:v>
                  </c:pt>
                  <c:pt idx="42">
                    <c:v>0.51497519000000003</c:v>
                  </c:pt>
                  <c:pt idx="43">
                    <c:v>0.62024659000000004</c:v>
                  </c:pt>
                  <c:pt idx="44">
                    <c:v>4.37350273E-2</c:v>
                  </c:pt>
                  <c:pt idx="45">
                    <c:v>6.5812528100000003E-2</c:v>
                  </c:pt>
                  <c:pt idx="46">
                    <c:v>0.57662058000000005</c:v>
                  </c:pt>
                </c:numCache>
              </c:numRef>
            </c:minus>
          </c:errBars>
          <c:errBars>
            <c:errDir val="x"/>
            <c:errBarType val="both"/>
            <c:errValType val="cust"/>
            <c:noEndCap val="0"/>
            <c:plus>
              <c:numRef>
                <c:f>so4bag100!$Y$2:$Y$48</c:f>
                <c:numCache>
                  <c:formatCode>General</c:formatCode>
                  <c:ptCount val="47"/>
                  <c:pt idx="0">
                    <c:v>2.4989128100000001E-2</c:v>
                  </c:pt>
                  <c:pt idx="1">
                    <c:v>6.5484967000000003</c:v>
                  </c:pt>
                  <c:pt idx="2">
                    <c:v>5.7807155000000003</c:v>
                  </c:pt>
                  <c:pt idx="3">
                    <c:v>4.7124113999999997</c:v>
                  </c:pt>
                  <c:pt idx="4">
                    <c:v>5.1592956000000001</c:v>
                  </c:pt>
                  <c:pt idx="5">
                    <c:v>5.1038889999999997</c:v>
                  </c:pt>
                  <c:pt idx="6">
                    <c:v>4.7292123000000004</c:v>
                  </c:pt>
                  <c:pt idx="7">
                    <c:v>4.2615866999999996</c:v>
                  </c:pt>
                  <c:pt idx="8">
                    <c:v>3.1708159</c:v>
                  </c:pt>
                  <c:pt idx="9">
                    <c:v>4.7112856000000001</c:v>
                  </c:pt>
                  <c:pt idx="10">
                    <c:v>3.6028880999999999</c:v>
                  </c:pt>
                  <c:pt idx="11">
                    <c:v>4.2805400000000002</c:v>
                  </c:pt>
                  <c:pt idx="12">
                    <c:v>4.6457419</c:v>
                  </c:pt>
                  <c:pt idx="13">
                    <c:v>3.6406393000000001</c:v>
                  </c:pt>
                  <c:pt idx="14">
                    <c:v>4.3784380000000001</c:v>
                  </c:pt>
                  <c:pt idx="15">
                    <c:v>5.2528996000000001</c:v>
                  </c:pt>
                  <c:pt idx="16">
                    <c:v>1.5263720000000001</c:v>
                  </c:pt>
                  <c:pt idx="17">
                    <c:v>4.0386008999999996</c:v>
                  </c:pt>
                  <c:pt idx="18">
                    <c:v>4.9272255999999999</c:v>
                  </c:pt>
                  <c:pt idx="19">
                    <c:v>5.0939826999999998</c:v>
                  </c:pt>
                  <c:pt idx="20">
                    <c:v>5.4291453000000001</c:v>
                  </c:pt>
                  <c:pt idx="21">
                    <c:v>1.2162621</c:v>
                  </c:pt>
                  <c:pt idx="22">
                    <c:v>3.1231827999999999</c:v>
                  </c:pt>
                  <c:pt idx="23">
                    <c:v>5.4419817999999998</c:v>
                  </c:pt>
                  <c:pt idx="24">
                    <c:v>5.4580897999999998</c:v>
                  </c:pt>
                  <c:pt idx="25">
                    <c:v>4.1703099999999997</c:v>
                  </c:pt>
                  <c:pt idx="26">
                    <c:v>1.8456334999999999</c:v>
                  </c:pt>
                  <c:pt idx="27">
                    <c:v>3.0537614999999998</c:v>
                  </c:pt>
                  <c:pt idx="28">
                    <c:v>2.1794595999999999</c:v>
                  </c:pt>
                  <c:pt idx="29">
                    <c:v>2.7320266000000002</c:v>
                  </c:pt>
                  <c:pt idx="30">
                    <c:v>1.8935149</c:v>
                  </c:pt>
                  <c:pt idx="31">
                    <c:v>1.4565566000000001</c:v>
                  </c:pt>
                  <c:pt idx="32">
                    <c:v>3.8418605000000001</c:v>
                  </c:pt>
                  <c:pt idx="33">
                    <c:v>0.45521021</c:v>
                  </c:pt>
                  <c:pt idx="34">
                    <c:v>2.5331106000000001</c:v>
                  </c:pt>
                  <c:pt idx="35">
                    <c:v>3.8956447000000001</c:v>
                  </c:pt>
                  <c:pt idx="36">
                    <c:v>2.2685802000000002</c:v>
                  </c:pt>
                  <c:pt idx="37">
                    <c:v>3.3891737000000002</c:v>
                  </c:pt>
                  <c:pt idx="38">
                    <c:v>2.6649368</c:v>
                  </c:pt>
                  <c:pt idx="39">
                    <c:v>3.4842010000000001</c:v>
                  </c:pt>
                  <c:pt idx="40">
                    <c:v>0.73689985000000002</c:v>
                  </c:pt>
                  <c:pt idx="41">
                    <c:v>0.98844909999999997</c:v>
                  </c:pt>
                  <c:pt idx="42">
                    <c:v>0.43442081999999999</c:v>
                  </c:pt>
                  <c:pt idx="43">
                    <c:v>0.65288436000000005</c:v>
                  </c:pt>
                  <c:pt idx="44">
                    <c:v>2.5039911299999999E-2</c:v>
                  </c:pt>
                  <c:pt idx="45">
                    <c:v>6.5812528100000003E-2</c:v>
                  </c:pt>
                  <c:pt idx="46">
                    <c:v>0.52377242000000002</c:v>
                  </c:pt>
                </c:numCache>
              </c:numRef>
            </c:plus>
            <c:minus>
              <c:numRef>
                <c:f>so4bag100!$X$2:$X$48</c:f>
                <c:numCache>
                  <c:formatCode>General</c:formatCode>
                  <c:ptCount val="47"/>
                  <c:pt idx="0">
                    <c:v>2.1122932399999999E-2</c:v>
                  </c:pt>
                  <c:pt idx="1">
                    <c:v>2.3164536999999998</c:v>
                  </c:pt>
                  <c:pt idx="2">
                    <c:v>3.0891329999999999</c:v>
                  </c:pt>
                  <c:pt idx="3">
                    <c:v>4.1128005999999999</c:v>
                  </c:pt>
                  <c:pt idx="4">
                    <c:v>2.9914519999999998</c:v>
                  </c:pt>
                  <c:pt idx="5">
                    <c:v>2.0079037999999998</c:v>
                  </c:pt>
                  <c:pt idx="6">
                    <c:v>3.4240425000000001</c:v>
                  </c:pt>
                  <c:pt idx="7">
                    <c:v>4.4806160999999998</c:v>
                  </c:pt>
                  <c:pt idx="8">
                    <c:v>2.8883068999999999</c:v>
                  </c:pt>
                  <c:pt idx="9">
                    <c:v>2.7594561999999998</c:v>
                  </c:pt>
                  <c:pt idx="10">
                    <c:v>4.3925295000000002</c:v>
                  </c:pt>
                  <c:pt idx="11">
                    <c:v>2.8565252000000001</c:v>
                  </c:pt>
                  <c:pt idx="12">
                    <c:v>3.7285862000000001</c:v>
                  </c:pt>
                  <c:pt idx="13">
                    <c:v>2.4249344000000002</c:v>
                  </c:pt>
                  <c:pt idx="14">
                    <c:v>3.8001646999999998</c:v>
                  </c:pt>
                  <c:pt idx="15">
                    <c:v>3.7400557999999999</c:v>
                  </c:pt>
                  <c:pt idx="16">
                    <c:v>2.824055</c:v>
                  </c:pt>
                  <c:pt idx="17">
                    <c:v>3.8406047999999999</c:v>
                  </c:pt>
                  <c:pt idx="18">
                    <c:v>2.7104911999999999</c:v>
                  </c:pt>
                  <c:pt idx="19">
                    <c:v>3.9276298999999999</c:v>
                  </c:pt>
                  <c:pt idx="20">
                    <c:v>2.3686411000000001</c:v>
                  </c:pt>
                  <c:pt idx="21">
                    <c:v>0.83894873000000003</c:v>
                  </c:pt>
                  <c:pt idx="22">
                    <c:v>2.6034966000000002</c:v>
                  </c:pt>
                  <c:pt idx="23">
                    <c:v>2.387394</c:v>
                  </c:pt>
                  <c:pt idx="24">
                    <c:v>3.2316978000000001</c:v>
                  </c:pt>
                  <c:pt idx="25">
                    <c:v>4.4425321000000002</c:v>
                  </c:pt>
                  <c:pt idx="26">
                    <c:v>2.1807785000000002</c:v>
                  </c:pt>
                  <c:pt idx="27">
                    <c:v>3.1389665999999998</c:v>
                  </c:pt>
                  <c:pt idx="28">
                    <c:v>2.6679694999999999</c:v>
                  </c:pt>
                  <c:pt idx="29">
                    <c:v>2.2934065000000001</c:v>
                  </c:pt>
                  <c:pt idx="30">
                    <c:v>1.742686</c:v>
                  </c:pt>
                  <c:pt idx="31">
                    <c:v>1.3295813999999999</c:v>
                  </c:pt>
                  <c:pt idx="32">
                    <c:v>1.9495644999999999</c:v>
                  </c:pt>
                  <c:pt idx="33">
                    <c:v>1.1135006999999999</c:v>
                  </c:pt>
                  <c:pt idx="34">
                    <c:v>1.0662342</c:v>
                  </c:pt>
                  <c:pt idx="35">
                    <c:v>1.4874483000000001</c:v>
                  </c:pt>
                  <c:pt idx="36">
                    <c:v>1.9536237999999999</c:v>
                  </c:pt>
                  <c:pt idx="37">
                    <c:v>2.0739700999999999</c:v>
                  </c:pt>
                  <c:pt idx="38">
                    <c:v>2.4960898999999999</c:v>
                  </c:pt>
                  <c:pt idx="39">
                    <c:v>0.85903715999999997</c:v>
                  </c:pt>
                  <c:pt idx="40">
                    <c:v>0.73690009000000001</c:v>
                  </c:pt>
                  <c:pt idx="41">
                    <c:v>0.88429301999999999</c:v>
                  </c:pt>
                  <c:pt idx="42">
                    <c:v>0.51497519000000003</c:v>
                  </c:pt>
                  <c:pt idx="43">
                    <c:v>0.62024659000000004</c:v>
                  </c:pt>
                  <c:pt idx="44">
                    <c:v>4.37350273E-2</c:v>
                  </c:pt>
                  <c:pt idx="45">
                    <c:v>6.5812528100000003E-2</c:v>
                  </c:pt>
                  <c:pt idx="46">
                    <c:v>0.57662058000000005</c:v>
                  </c:pt>
                </c:numCache>
              </c:numRef>
            </c:minus>
            <c:spPr>
              <a:ln>
                <a:solidFill>
                  <a:schemeClr val="accent3"/>
                </a:solidFill>
              </a:ln>
              <a:effectLst>
                <a:outerShdw blurRad="50800" dist="50800" dir="5400000" algn="ctr" rotWithShape="0">
                  <a:srgbClr val="00B050"/>
                </a:outerShdw>
              </a:effectLst>
            </c:spPr>
          </c:errBars>
          <c:xVal>
            <c:numRef>
              <c:f>so4bag100!$D$2:$D$48</c:f>
              <c:numCache>
                <c:formatCode>General</c:formatCode>
                <c:ptCount val="47"/>
                <c:pt idx="0">
                  <c:v>8.6154794999999993</c:v>
                </c:pt>
                <c:pt idx="1">
                  <c:v>5.5278697000000001</c:v>
                </c:pt>
                <c:pt idx="2">
                  <c:v>6.0873360999999999</c:v>
                </c:pt>
                <c:pt idx="3">
                  <c:v>6.1235166000000003</c:v>
                </c:pt>
                <c:pt idx="4">
                  <c:v>5.4639639999999998</c:v>
                </c:pt>
                <c:pt idx="5">
                  <c:v>4.5631747000000003</c:v>
                </c:pt>
                <c:pt idx="6">
                  <c:v>5.2839464999999999</c:v>
                </c:pt>
                <c:pt idx="7">
                  <c:v>6.1272950000000002</c:v>
                </c:pt>
                <c:pt idx="8">
                  <c:v>5.3893418000000004</c:v>
                </c:pt>
                <c:pt idx="9">
                  <c:v>4.3342160999999999</c:v>
                </c:pt>
                <c:pt idx="10">
                  <c:v>6.3071403999999998</c:v>
                </c:pt>
                <c:pt idx="11">
                  <c:v>4.2156681999999996</c:v>
                </c:pt>
                <c:pt idx="12">
                  <c:v>5.1006913000000003</c:v>
                </c:pt>
                <c:pt idx="13">
                  <c:v>4.8296194000000003</c:v>
                </c:pt>
                <c:pt idx="14">
                  <c:v>4.9471806999999997</c:v>
                </c:pt>
                <c:pt idx="15">
                  <c:v>4.9120287999999999</c:v>
                </c:pt>
                <c:pt idx="16">
                  <c:v>5.2335438999999999</c:v>
                </c:pt>
                <c:pt idx="17">
                  <c:v>6.0295228999999999</c:v>
                </c:pt>
                <c:pt idx="18">
                  <c:v>5.1408981999999996</c:v>
                </c:pt>
                <c:pt idx="19">
                  <c:v>6.2125111000000004</c:v>
                </c:pt>
                <c:pt idx="20">
                  <c:v>4.1247182000000002</c:v>
                </c:pt>
                <c:pt idx="21">
                  <c:v>3.6762598</c:v>
                </c:pt>
                <c:pt idx="22">
                  <c:v>3.6333074999999999</c:v>
                </c:pt>
                <c:pt idx="23">
                  <c:v>4.2237467999999998</c:v>
                </c:pt>
                <c:pt idx="24">
                  <c:v>4.2076387000000004</c:v>
                </c:pt>
                <c:pt idx="25">
                  <c:v>5.3484220999999996</c:v>
                </c:pt>
                <c:pt idx="26">
                  <c:v>4.2306695000000003</c:v>
                </c:pt>
                <c:pt idx="27">
                  <c:v>4.0147475999999997</c:v>
                </c:pt>
                <c:pt idx="28">
                  <c:v>4.5816865</c:v>
                </c:pt>
                <c:pt idx="29">
                  <c:v>4.2587894999999998</c:v>
                </c:pt>
                <c:pt idx="30">
                  <c:v>2.7115480999999999</c:v>
                </c:pt>
                <c:pt idx="31">
                  <c:v>2.0384524000000002</c:v>
                </c:pt>
                <c:pt idx="32">
                  <c:v>2.7114064999999998</c:v>
                </c:pt>
                <c:pt idx="33">
                  <c:v>3.1112747000000001</c:v>
                </c:pt>
                <c:pt idx="34">
                  <c:v>2.3640113</c:v>
                </c:pt>
                <c:pt idx="35">
                  <c:v>2.5793023000000002</c:v>
                </c:pt>
                <c:pt idx="36">
                  <c:v>2.6285417</c:v>
                </c:pt>
                <c:pt idx="37">
                  <c:v>2.8677980999999999</c:v>
                </c:pt>
                <c:pt idx="38">
                  <c:v>3.5395720000000002</c:v>
                </c:pt>
                <c:pt idx="39">
                  <c:v>1.8989362000000001</c:v>
                </c:pt>
                <c:pt idx="40">
                  <c:v>4.2423601</c:v>
                </c:pt>
                <c:pt idx="41">
                  <c:v>1.518656</c:v>
                </c:pt>
                <c:pt idx="42">
                  <c:v>0.95104420000000001</c:v>
                </c:pt>
                <c:pt idx="43">
                  <c:v>1.0999166</c:v>
                </c:pt>
                <c:pt idx="44">
                  <c:v>1.1173511</c:v>
                </c:pt>
                <c:pt idx="45">
                  <c:v>0.7055825</c:v>
                </c:pt>
                <c:pt idx="46">
                  <c:v>0.89733653999999996</c:v>
                </c:pt>
              </c:numCache>
            </c:numRef>
          </c:xVal>
          <c:yVal>
            <c:numRef>
              <c:f>so4bag100!$E$2:$E$48</c:f>
              <c:numCache>
                <c:formatCode>General</c:formatCode>
                <c:ptCount val="47"/>
                <c:pt idx="0">
                  <c:v>50</c:v>
                </c:pt>
                <c:pt idx="1">
                  <c:v>150</c:v>
                </c:pt>
                <c:pt idx="2">
                  <c:v>250</c:v>
                </c:pt>
                <c:pt idx="3">
                  <c:v>350</c:v>
                </c:pt>
                <c:pt idx="4">
                  <c:v>450</c:v>
                </c:pt>
                <c:pt idx="5">
                  <c:v>550</c:v>
                </c:pt>
                <c:pt idx="6">
                  <c:v>650</c:v>
                </c:pt>
                <c:pt idx="7">
                  <c:v>750</c:v>
                </c:pt>
                <c:pt idx="8">
                  <c:v>850</c:v>
                </c:pt>
                <c:pt idx="9">
                  <c:v>950</c:v>
                </c:pt>
                <c:pt idx="10">
                  <c:v>1050</c:v>
                </c:pt>
                <c:pt idx="11">
                  <c:v>1150</c:v>
                </c:pt>
                <c:pt idx="12">
                  <c:v>1250</c:v>
                </c:pt>
                <c:pt idx="13">
                  <c:v>1350</c:v>
                </c:pt>
                <c:pt idx="14">
                  <c:v>1450</c:v>
                </c:pt>
                <c:pt idx="15">
                  <c:v>1550</c:v>
                </c:pt>
                <c:pt idx="16">
                  <c:v>1650</c:v>
                </c:pt>
                <c:pt idx="17">
                  <c:v>1750</c:v>
                </c:pt>
                <c:pt idx="18">
                  <c:v>1850</c:v>
                </c:pt>
                <c:pt idx="19">
                  <c:v>1950</c:v>
                </c:pt>
                <c:pt idx="20">
                  <c:v>2050</c:v>
                </c:pt>
                <c:pt idx="21">
                  <c:v>2150</c:v>
                </c:pt>
                <c:pt idx="22">
                  <c:v>2250</c:v>
                </c:pt>
                <c:pt idx="23">
                  <c:v>2350</c:v>
                </c:pt>
                <c:pt idx="24">
                  <c:v>2450</c:v>
                </c:pt>
                <c:pt idx="25">
                  <c:v>2550</c:v>
                </c:pt>
                <c:pt idx="26">
                  <c:v>2650</c:v>
                </c:pt>
                <c:pt idx="27">
                  <c:v>2750</c:v>
                </c:pt>
                <c:pt idx="28">
                  <c:v>2850</c:v>
                </c:pt>
                <c:pt idx="29">
                  <c:v>2950</c:v>
                </c:pt>
                <c:pt idx="30">
                  <c:v>3050</c:v>
                </c:pt>
                <c:pt idx="31">
                  <c:v>3150</c:v>
                </c:pt>
                <c:pt idx="32">
                  <c:v>3250</c:v>
                </c:pt>
                <c:pt idx="33">
                  <c:v>3350</c:v>
                </c:pt>
                <c:pt idx="34">
                  <c:v>3450</c:v>
                </c:pt>
                <c:pt idx="35">
                  <c:v>3550</c:v>
                </c:pt>
                <c:pt idx="36">
                  <c:v>3650</c:v>
                </c:pt>
                <c:pt idx="37">
                  <c:v>3750</c:v>
                </c:pt>
                <c:pt idx="38">
                  <c:v>3850</c:v>
                </c:pt>
                <c:pt idx="39">
                  <c:v>3950</c:v>
                </c:pt>
                <c:pt idx="40">
                  <c:v>4050</c:v>
                </c:pt>
                <c:pt idx="41">
                  <c:v>4150</c:v>
                </c:pt>
                <c:pt idx="42">
                  <c:v>4250</c:v>
                </c:pt>
                <c:pt idx="43">
                  <c:v>4450</c:v>
                </c:pt>
                <c:pt idx="44">
                  <c:v>4550</c:v>
                </c:pt>
                <c:pt idx="45">
                  <c:v>4650</c:v>
                </c:pt>
                <c:pt idx="46">
                  <c:v>4750</c:v>
                </c:pt>
              </c:numCache>
            </c:numRef>
          </c:yVal>
          <c:smooth val="1"/>
        </c:ser>
        <c:ser>
          <c:idx val="2"/>
          <c:order val="2"/>
          <c:marker>
            <c:symbol val="none"/>
          </c:marker>
          <c:xVal>
            <c:numLit>
              <c:formatCode>General</c:formatCode>
              <c:ptCount val="1"/>
              <c:pt idx="0">
                <c:v>24</c:v>
              </c:pt>
            </c:numLit>
          </c:xVal>
          <c:yVal>
            <c:numRef>
              <c:f>so4bag100!$Z$2:$Z$48</c:f>
              <c:numCache>
                <c:formatCode>General</c:formatCode>
                <c:ptCount val="47"/>
                <c:pt idx="0">
                  <c:v>5</c:v>
                </c:pt>
                <c:pt idx="1">
                  <c:v>319</c:v>
                </c:pt>
                <c:pt idx="2">
                  <c:v>18</c:v>
                </c:pt>
                <c:pt idx="3">
                  <c:v>50</c:v>
                </c:pt>
                <c:pt idx="4">
                  <c:v>12</c:v>
                </c:pt>
                <c:pt idx="5">
                  <c:v>8</c:v>
                </c:pt>
                <c:pt idx="6">
                  <c:v>26</c:v>
                </c:pt>
                <c:pt idx="7">
                  <c:v>30</c:v>
                </c:pt>
                <c:pt idx="8">
                  <c:v>9</c:v>
                </c:pt>
                <c:pt idx="9">
                  <c:v>38</c:v>
                </c:pt>
                <c:pt idx="10">
                  <c:v>35</c:v>
                </c:pt>
                <c:pt idx="11">
                  <c:v>16</c:v>
                </c:pt>
                <c:pt idx="12">
                  <c:v>12</c:v>
                </c:pt>
                <c:pt idx="13">
                  <c:v>10</c:v>
                </c:pt>
                <c:pt idx="14">
                  <c:v>28</c:v>
                </c:pt>
                <c:pt idx="15">
                  <c:v>20</c:v>
                </c:pt>
                <c:pt idx="16">
                  <c:v>29</c:v>
                </c:pt>
                <c:pt idx="17">
                  <c:v>9</c:v>
                </c:pt>
                <c:pt idx="18">
                  <c:v>15</c:v>
                </c:pt>
                <c:pt idx="19">
                  <c:v>77</c:v>
                </c:pt>
                <c:pt idx="20">
                  <c:v>15</c:v>
                </c:pt>
                <c:pt idx="21">
                  <c:v>6</c:v>
                </c:pt>
                <c:pt idx="22">
                  <c:v>23</c:v>
                </c:pt>
                <c:pt idx="23">
                  <c:v>16</c:v>
                </c:pt>
                <c:pt idx="24">
                  <c:v>30</c:v>
                </c:pt>
                <c:pt idx="25">
                  <c:v>193</c:v>
                </c:pt>
                <c:pt idx="26">
                  <c:v>9</c:v>
                </c:pt>
                <c:pt idx="27">
                  <c:v>8</c:v>
                </c:pt>
                <c:pt idx="28">
                  <c:v>38</c:v>
                </c:pt>
                <c:pt idx="29">
                  <c:v>20</c:v>
                </c:pt>
                <c:pt idx="30">
                  <c:v>14</c:v>
                </c:pt>
                <c:pt idx="31">
                  <c:v>13</c:v>
                </c:pt>
                <c:pt idx="32">
                  <c:v>26</c:v>
                </c:pt>
                <c:pt idx="33">
                  <c:v>5</c:v>
                </c:pt>
                <c:pt idx="34">
                  <c:v>8</c:v>
                </c:pt>
                <c:pt idx="35">
                  <c:v>23</c:v>
                </c:pt>
                <c:pt idx="36">
                  <c:v>12</c:v>
                </c:pt>
                <c:pt idx="37">
                  <c:v>7</c:v>
                </c:pt>
                <c:pt idx="38">
                  <c:v>6</c:v>
                </c:pt>
                <c:pt idx="39">
                  <c:v>9</c:v>
                </c:pt>
                <c:pt idx="40">
                  <c:v>2</c:v>
                </c:pt>
                <c:pt idx="41">
                  <c:v>6</c:v>
                </c:pt>
                <c:pt idx="42">
                  <c:v>5</c:v>
                </c:pt>
                <c:pt idx="43">
                  <c:v>50</c:v>
                </c:pt>
                <c:pt idx="44">
                  <c:v>4</c:v>
                </c:pt>
                <c:pt idx="45">
                  <c:v>2</c:v>
                </c:pt>
                <c:pt idx="46">
                  <c:v>19</c:v>
                </c:pt>
              </c:numCache>
            </c:numRef>
          </c:yVal>
          <c:smooth val="0"/>
        </c:ser>
        <c:dLbls>
          <c:showLegendKey val="0"/>
          <c:showVal val="0"/>
          <c:showCatName val="0"/>
          <c:showSerName val="0"/>
          <c:showPercent val="0"/>
          <c:showBubbleSize val="0"/>
        </c:dLbls>
        <c:axId val="122343808"/>
        <c:axId val="122345728"/>
      </c:scatterChart>
      <c:valAx>
        <c:axId val="122343808"/>
        <c:scaling>
          <c:orientation val="minMax"/>
          <c:max val="24"/>
        </c:scaling>
        <c:delete val="0"/>
        <c:axPos val="b"/>
        <c:title>
          <c:tx>
            <c:rich>
              <a:bodyPr/>
              <a:lstStyle/>
              <a:p>
                <a:pPr>
                  <a:defRPr/>
                </a:pPr>
                <a:r>
                  <a:rPr lang="en-US"/>
                  <a:t>mass concentration (</a:t>
                </a:r>
                <a:r>
                  <a:rPr lang="el-GR"/>
                  <a:t>μ</a:t>
                </a:r>
                <a:r>
                  <a:rPr lang="en-US"/>
                  <a:t>gm</a:t>
                </a:r>
                <a:r>
                  <a:rPr lang="en-US" baseline="30000"/>
                  <a:t>-3</a:t>
                </a:r>
                <a:r>
                  <a:rPr lang="en-US"/>
                  <a:t>)</a:t>
                </a:r>
              </a:p>
            </c:rich>
          </c:tx>
          <c:layout>
            <c:manualLayout>
              <c:xMode val="edge"/>
              <c:yMode val="edge"/>
              <c:x val="0.29822751885744064"/>
              <c:y val="0.89929132819460922"/>
            </c:manualLayout>
          </c:layout>
          <c:overlay val="0"/>
        </c:title>
        <c:numFmt formatCode="General" sourceLinked="1"/>
        <c:majorTickMark val="out"/>
        <c:minorTickMark val="none"/>
        <c:tickLblPos val="nextTo"/>
        <c:txPr>
          <a:bodyPr/>
          <a:lstStyle/>
          <a:p>
            <a:pPr>
              <a:defRPr sz="1400"/>
            </a:pPr>
            <a:endParaRPr lang="el-GR"/>
          </a:p>
        </c:txPr>
        <c:crossAx val="122345728"/>
        <c:crosses val="autoZero"/>
        <c:crossBetween val="midCat"/>
        <c:majorUnit val="2"/>
      </c:valAx>
      <c:valAx>
        <c:axId val="122345728"/>
        <c:scaling>
          <c:orientation val="minMax"/>
          <c:max val="5000"/>
        </c:scaling>
        <c:delete val="0"/>
        <c:axPos val="l"/>
        <c:title>
          <c:tx>
            <c:rich>
              <a:bodyPr rot="-5400000" vert="horz"/>
              <a:lstStyle/>
              <a:p>
                <a:pPr>
                  <a:defRPr/>
                </a:pPr>
                <a:r>
                  <a:rPr lang="en-US"/>
                  <a:t>Altitude asl (m)</a:t>
                </a:r>
              </a:p>
            </c:rich>
          </c:tx>
          <c:layout>
            <c:manualLayout>
              <c:xMode val="edge"/>
              <c:yMode val="edge"/>
              <c:x val="6.9825731243054441E-4"/>
              <c:y val="0.27433166045761881"/>
            </c:manualLayout>
          </c:layout>
          <c:overlay val="0"/>
        </c:title>
        <c:numFmt formatCode="General" sourceLinked="1"/>
        <c:majorTickMark val="out"/>
        <c:minorTickMark val="none"/>
        <c:tickLblPos val="nextTo"/>
        <c:crossAx val="122343808"/>
        <c:crosses val="autoZero"/>
        <c:crossBetween val="midCat"/>
        <c:majorUnit val="500"/>
      </c:valAx>
    </c:plotArea>
    <c:plotVisOnly val="1"/>
    <c:dispBlanksAs val="gap"/>
    <c:showDLblsOverMax val="0"/>
  </c:chart>
  <c:spPr>
    <a:ln>
      <a:noFill/>
    </a:ln>
  </c:spPr>
  <c:txPr>
    <a:bodyPr/>
    <a:lstStyle/>
    <a:p>
      <a:pPr>
        <a:defRPr sz="1600" b="1"/>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30862-E9BB-406A-9D0F-20937D12DDE4}" type="datetimeFigureOut">
              <a:rPr lang="en-US" smtClean="0"/>
              <a:pPr/>
              <a:t>12/4/2017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D35B50-54EA-42F2-A611-60305C3F5AD8}" type="slidenum">
              <a:rPr lang="en-US" smtClean="0"/>
              <a:pPr/>
              <a:t>‹#›</a:t>
            </a:fld>
            <a:endParaRPr lang="en-US"/>
          </a:p>
        </p:txBody>
      </p:sp>
    </p:spTree>
    <p:extLst>
      <p:ext uri="{BB962C8B-B14F-4D97-AF65-F5344CB8AC3E}">
        <p14:creationId xmlns:p14="http://schemas.microsoft.com/office/powerpoint/2010/main" val="82258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sciencedirect.com/science/article/pii/S0160412016309989#bb0230" TargetMode="External"/><Relationship Id="rId3" Type="http://schemas.openxmlformats.org/officeDocument/2006/relationships/hyperlink" Target="http://www.sciencedirect.com/science/article/pii/S0160412016309989#bb0085" TargetMode="External"/><Relationship Id="rId7" Type="http://schemas.openxmlformats.org/officeDocument/2006/relationships/hyperlink" Target="http://www.sciencedirect.com/science/article/pii/S0160412016309989#bb0130"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ciencedirect.com/science/article/pii/S0160412016309989#bb0075" TargetMode="External"/><Relationship Id="rId5" Type="http://schemas.openxmlformats.org/officeDocument/2006/relationships/hyperlink" Target="http://www.sciencedirect.com/science/article/pii/S0160412016309989#bb0170" TargetMode="External"/><Relationship Id="rId10" Type="http://schemas.openxmlformats.org/officeDocument/2006/relationships/hyperlink" Target="http://www.sciencedirect.com/science/article/pii/S0160412016309989#bb0250" TargetMode="External"/><Relationship Id="rId4" Type="http://schemas.openxmlformats.org/officeDocument/2006/relationships/hyperlink" Target="http://www.sciencedirect.com/science/article/pii/S0160412016309989#bb0120" TargetMode="External"/><Relationship Id="rId9" Type="http://schemas.openxmlformats.org/officeDocument/2006/relationships/hyperlink" Target="http://www.sciencedirect.com/science/article/pii/S0160412016309989#bb016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sciencedirect.com/science/article/pii/S1352231012011144#bib23" TargetMode="External"/><Relationship Id="rId13" Type="http://schemas.openxmlformats.org/officeDocument/2006/relationships/hyperlink" Target="http://www.sciencedirect.com/science/article/pii/S1352231012011144#bib38" TargetMode="External"/><Relationship Id="rId18" Type="http://schemas.openxmlformats.org/officeDocument/2006/relationships/hyperlink" Target="http://www.sciencedirect.com/science/article/pii/S1352231012011144#bib53" TargetMode="External"/><Relationship Id="rId3" Type="http://schemas.openxmlformats.org/officeDocument/2006/relationships/hyperlink" Target="http://www.sciencedirect.com/science/article/pii/S1352231012011144#bib8" TargetMode="External"/><Relationship Id="rId21" Type="http://schemas.openxmlformats.org/officeDocument/2006/relationships/hyperlink" Target="https://en.wikipedia.org/wiki/Landsat" TargetMode="External"/><Relationship Id="rId7" Type="http://schemas.openxmlformats.org/officeDocument/2006/relationships/hyperlink" Target="http://www.sciencedirect.com/science/article/pii/S1352231012011144#bib22" TargetMode="External"/><Relationship Id="rId12" Type="http://schemas.openxmlformats.org/officeDocument/2006/relationships/hyperlink" Target="http://www.sciencedirect.com/science/article/pii/S1352231012011144#bib37" TargetMode="External"/><Relationship Id="rId17" Type="http://schemas.openxmlformats.org/officeDocument/2006/relationships/hyperlink" Target="http://www.sciencedirect.com/science/article/pii/S1352231012011144#bib13" TargetMode="External"/><Relationship Id="rId2" Type="http://schemas.openxmlformats.org/officeDocument/2006/relationships/slide" Target="../slides/slide16.xml"/><Relationship Id="rId16" Type="http://schemas.openxmlformats.org/officeDocument/2006/relationships/hyperlink" Target="http://www.sciencedirect.com/science/article/pii/S1352231012011144#bib3" TargetMode="External"/><Relationship Id="rId20" Type="http://schemas.openxmlformats.org/officeDocument/2006/relationships/hyperlink" Target="https://en.wikipedia.org/wiki/Raster_graphics" TargetMode="External"/><Relationship Id="rId1" Type="http://schemas.openxmlformats.org/officeDocument/2006/relationships/notesMaster" Target="../notesMasters/notesMaster1.xml"/><Relationship Id="rId6" Type="http://schemas.openxmlformats.org/officeDocument/2006/relationships/hyperlink" Target="http://www.sciencedirect.com/science/article/pii/S1352231012011144#bib31" TargetMode="External"/><Relationship Id="rId11" Type="http://schemas.openxmlformats.org/officeDocument/2006/relationships/hyperlink" Target="http://www.sciencedirect.com/science/article/pii/S1352231012011144#bib34" TargetMode="External"/><Relationship Id="rId5" Type="http://schemas.openxmlformats.org/officeDocument/2006/relationships/hyperlink" Target="http://www.sciencedirect.com/science/article/pii/S1352231012011144#bib9" TargetMode="External"/><Relationship Id="rId15" Type="http://schemas.openxmlformats.org/officeDocument/2006/relationships/hyperlink" Target="http://www.sciencedirect.com/science/article/pii/S1352231012011144#bib35" TargetMode="External"/><Relationship Id="rId23" Type="http://schemas.openxmlformats.org/officeDocument/2006/relationships/hyperlink" Target="https://en.wikipedia.org/wiki/Noise" TargetMode="External"/><Relationship Id="rId10" Type="http://schemas.openxmlformats.org/officeDocument/2006/relationships/hyperlink" Target="http://www.sciencedirect.com/science/article/pii/S1352231012011144#bib21" TargetMode="External"/><Relationship Id="rId19" Type="http://schemas.openxmlformats.org/officeDocument/2006/relationships/hyperlink" Target="https://en.wikipedia.org/wiki/Pixel" TargetMode="External"/><Relationship Id="rId4" Type="http://schemas.openxmlformats.org/officeDocument/2006/relationships/hyperlink" Target="http://www.sciencedirect.com/science/article/pii/S1352231012011144#bib47" TargetMode="External"/><Relationship Id="rId9" Type="http://schemas.openxmlformats.org/officeDocument/2006/relationships/hyperlink" Target="http://www.sciencedirect.com/science/article/pii/S1352231012011144#bib17" TargetMode="External"/><Relationship Id="rId14" Type="http://schemas.openxmlformats.org/officeDocument/2006/relationships/hyperlink" Target="http://www.sciencedirect.com/science/article/pii/S1352231012011144#bib6" TargetMode="External"/><Relationship Id="rId22" Type="http://schemas.openxmlformats.org/officeDocument/2006/relationships/hyperlink" Target="https://en.wikipedia.org/wiki/Infrare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sa.int/spaceinimages/Images/2017/07/Bringing_air_pollution_into_focu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esa.int/Our_Activities/Observing_the_Earth/Copernicus/Sentinel-5P/Air_quality-monitoring_satellite_in_orbi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igitalearthlab.jrc.ec.europa.eu/app/senseeurai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itunes.apple.com/us/app/senseeurair/id1180917747"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odis.gsfc.nasa.gov/"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terra.nasa.gov/"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sciencedirect.com/science/article/pii/S1352231012011144#bib10" TargetMode="External"/><Relationship Id="rId3" Type="http://schemas.openxmlformats.org/officeDocument/2006/relationships/hyperlink" Target="http://www.sciencedirect.com/science/article/pii/S1352231012011144#bib24" TargetMode="External"/><Relationship Id="rId7" Type="http://schemas.openxmlformats.org/officeDocument/2006/relationships/hyperlink" Target="http://www.sciencedirect.com/science/article/pii/S1352231012011144#bib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sciencedirect.com/science/article/pii/S1352231012011144#bib36" TargetMode="External"/><Relationship Id="rId5" Type="http://schemas.openxmlformats.org/officeDocument/2006/relationships/hyperlink" Target="http://disc.gsfc.nasa.gov/Aura/OMI/omno2_v003.shtml" TargetMode="External"/><Relationship Id="rId10" Type="http://schemas.openxmlformats.org/officeDocument/2006/relationships/hyperlink" Target="http://www.sciencedirect.com/science/article/pii/S1352231012011144#bib1" TargetMode="External"/><Relationship Id="rId4" Type="http://schemas.openxmlformats.org/officeDocument/2006/relationships/hyperlink" Target="http://www.sciencedirect.com/science/article/pii/S1352231012011144#bib40" TargetMode="External"/><Relationship Id="rId9" Type="http://schemas.openxmlformats.org/officeDocument/2006/relationships/hyperlink" Target="http://www.sciencedirect.com/science/article/pii/S1352231012011144#bib1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ciencedirect.com/science/article/pii/S1352231014004270"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sciencedirect.com/science/article/pii/S1352231014004270#bib51" TargetMode="External"/><Relationship Id="rId4" Type="http://schemas.openxmlformats.org/officeDocument/2006/relationships/hyperlink" Target="http://www.sciencedirect.com/science/article/pii/S1352231014004270#fig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arlinet.org/index.php?id=earlinet_homepag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aeronet.gsfc.nasa.gov/new_web/system_descriptions_processing.html" TargetMode="External"/><Relationship Id="rId3" Type="http://schemas.openxmlformats.org/officeDocument/2006/relationships/hyperlink" Target="https://www.nasa.gov/" TargetMode="External"/><Relationship Id="rId7" Type="http://schemas.openxmlformats.org/officeDocument/2006/relationships/hyperlink" Target="https://aeronet.gsfc.nasa.gov/new_web/system_descriptions_calibration.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aeronet.gsfc.nasa.gov/new_web/system_descriptions_instrument.html" TargetMode="External"/><Relationship Id="rId5" Type="http://schemas.openxmlformats.org/officeDocument/2006/relationships/hyperlink" Target="https://aeronet.gsfc.nasa.gov/new_web/collaborators.html" TargetMode="External"/><Relationship Id="rId10" Type="http://schemas.openxmlformats.org/officeDocument/2006/relationships/hyperlink" Target="http://gcmd.nasa.gov/records/GCMD_AERONET_NASA.html" TargetMode="External"/><Relationship Id="rId4" Type="http://schemas.openxmlformats.org/officeDocument/2006/relationships/hyperlink" Target="http://loaphotons.univ-lille1.fr/photons/" TargetMode="External"/><Relationship Id="rId9" Type="http://schemas.openxmlformats.org/officeDocument/2006/relationships/hyperlink" Target="https://aeronet.gsfc.nasa.gov/new_web/system_descriptions_distribution.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akingspace.org/aircasting/airbeam/"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instructables.com/id/AirCasting-LiteBeam/" TargetMode="External"/><Relationship Id="rId4" Type="http://schemas.openxmlformats.org/officeDocument/2006/relationships/hyperlink" Target="https://play.google.com/store/apps/details?id=pl.llp.aircasting&amp;hl=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rnewswire.com/news-releases/crowdsourced-air-quality-monitoring-network-revolutionizes-environmental-reporting-through-distributed-sensors-producing-the-worlds-largest-air-pollution-dataset-300443335.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airvisual.com/nod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xperiment.com/projects/measurement-of-atmospheric-pollution-profiles-using-dron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d.eionet.europa.eu/vocabularyconcept/aq/measurementmethod/BETA/view?facet=HTML+Represent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dd.eionet.europa.eu/vocabularyconcept/aq/measurementmethod/chemi/view?facet=HTML+Representation" TargetMode="External"/><Relationship Id="rId4" Type="http://schemas.openxmlformats.org/officeDocument/2006/relationships/hyperlink" Target="http://dd.eionet.europa.eu/vocabularyconcept/aq/measurementmethod/CRDS/view?facet=HTML+Representatio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d.eionet.europa.eu/vocabularyconcept/aq/measurementmethod/CV-AFS/view?facet=HTML+Represent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d.eionet.europa.eu/vocabularyconcept/aq/measurementmethod/IC/view?facet=HTML+Represent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dd.eionet.europa.eu/vocabularyconcept/aq/measurementmethod/light-scat/view?facet=HTML+Representation" TargetMode="External"/><Relationship Id="rId4" Type="http://schemas.openxmlformats.org/officeDocument/2006/relationships/hyperlink" Target="http://dd.eionet.europa.eu/vocabularyconcept/aq/measurementmethod/light-abs/view?facet=HTML+Representati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d.eionet.europa.eu/vocabularyconcept/aq/measurementmethod/nephelometry/view?facet=HTML+Represent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dd.eionet.europa.eu/vocabularyconcept/aq/measurementmethod/TEOM/view?facet=HTML+Representation" TargetMode="External"/><Relationship Id="rId4" Type="http://schemas.openxmlformats.org/officeDocument/2006/relationships/hyperlink" Target="http://dd.eionet.europa.eu/vocabularyconcept/aq/measurementmethod/NDIR/view?facet=HTML+Represent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http://www.sciencedirect.com/science/article/pii/S0160412016309989</a:t>
            </a:r>
            <a:endParaRPr lang="el-GR" dirty="0" smtClean="0"/>
          </a:p>
          <a:p>
            <a:endParaRPr lang="el-GR" dirty="0" smtClean="0"/>
          </a:p>
          <a:p>
            <a:r>
              <a:rPr lang="en-US" sz="1200" b="0" i="0" kern="1200" dirty="0" smtClean="0">
                <a:solidFill>
                  <a:schemeClr val="tx1"/>
                </a:solidFill>
                <a:effectLst/>
                <a:latin typeface="+mn-lt"/>
                <a:ea typeface="+mn-ea"/>
                <a:cs typeface="+mn-cs"/>
              </a:rPr>
              <a:t>Currently air pollution concentrations are monitored by professional personnel (i.e., government authorities, scientists, health experts) using static monitoring stations equipped with certified reference instruments for measuring regulatory pollutants, such as carbon monoxide (CO), nitrogen oxides (</a:t>
            </a:r>
            <a:r>
              <a:rPr lang="en-US" sz="1200" b="0" i="0" kern="1200" dirty="0" err="1" smtClean="0">
                <a:solidFill>
                  <a:schemeClr val="tx1"/>
                </a:solidFill>
                <a:effectLst/>
                <a:latin typeface="+mn-lt"/>
                <a:ea typeface="+mn-ea"/>
                <a:cs typeface="+mn-cs"/>
              </a:rPr>
              <a:t>NO</a:t>
            </a:r>
            <a:r>
              <a:rPr lang="en-US" sz="1200" b="0" i="0" kern="1200" baseline="-25000" dirty="0" err="1"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 NO,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ozone (O</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and particulate matter (PM</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PM</a:t>
            </a:r>
            <a:r>
              <a:rPr lang="en-US" sz="1200" b="0" i="0" kern="1200" baseline="-250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 The air pollutant analyzers are relatively large, heavy and expensive, with prices ranging between €5000 and €30,000 per device. Traditional fixed-site air quality monitoring stations are also subject to strict routines of maintenance and calibration of their instruments, to ensure high quality data and comparability between different stations and regions.</a:t>
            </a:r>
          </a:p>
          <a:p>
            <a:r>
              <a:rPr lang="en-US" sz="1200" b="0" i="0" kern="1200" dirty="0" smtClean="0">
                <a:solidFill>
                  <a:schemeClr val="tx1"/>
                </a:solidFill>
                <a:effectLst/>
                <a:latin typeface="+mn-lt"/>
                <a:ea typeface="+mn-ea"/>
                <a:cs typeface="+mn-cs"/>
              </a:rPr>
              <a:t>Large cities in developed countries are usually dotted with a network of reference monitoring stations that monitor air quality in real-time. However, the high costs of installation and maintenance of reference monitoring stations results in a relatively sparse monitoring, which provides accurate data but only in few locations, satisfying the legislative requirements but not providing information about localized gradients of potential importance to health protection. Moreover, in smaller cities or in underdeveloped regions, such air quality monitoring (AQM) stations may not exist. The fixed monitoring network is sometimes complemented by mobile air quality monitoring stations. These units usually have the same line of instrumentation as the fixed monitoring stations, mounted on vehicles, and the instruments have the same maintenance and calibration routines. Often, mobile monitoring stations are used for stationary measurements over a fixed period of time (e.g., a measurement campaign) in certain locations not covered by the fixed monitoring network (</a:t>
            </a:r>
            <a:r>
              <a:rPr lang="en-US" sz="1200" b="0" i="0" u="none" strike="noStrike" kern="1200" dirty="0" err="1" smtClean="0">
                <a:solidFill>
                  <a:schemeClr val="tx1"/>
                </a:solidFill>
                <a:effectLst/>
                <a:latin typeface="+mn-lt"/>
                <a:ea typeface="+mn-ea"/>
                <a:cs typeface="+mn-cs"/>
                <a:hlinkClick r:id="rId3"/>
              </a:rPr>
              <a:t>Glasius</a:t>
            </a:r>
            <a:r>
              <a:rPr lang="en-US" sz="1200" b="0" i="0" u="none" strike="noStrike" kern="1200" dirty="0" smtClean="0">
                <a:solidFill>
                  <a:schemeClr val="tx1"/>
                </a:solidFill>
                <a:effectLst/>
                <a:latin typeface="+mn-lt"/>
                <a:ea typeface="+mn-ea"/>
                <a:cs typeface="+mn-cs"/>
                <a:hlinkClick r:id="rId3"/>
              </a:rPr>
              <a:t>, 2006; </a:t>
            </a:r>
            <a:r>
              <a:rPr lang="en-US" sz="1200" b="0" i="0" u="none" strike="noStrike" kern="1200" dirty="0" err="1" smtClean="0">
                <a:solidFill>
                  <a:schemeClr val="tx1"/>
                </a:solidFill>
                <a:effectLst/>
                <a:latin typeface="+mn-lt"/>
                <a:ea typeface="+mn-ea"/>
                <a:cs typeface="+mn-cs"/>
                <a:hlinkClick r:id="rId3"/>
              </a:rPr>
              <a:t>Röösli</a:t>
            </a:r>
            <a:r>
              <a:rPr lang="en-US" sz="1200" b="0" i="0" u="none" strike="noStrike" kern="1200" dirty="0" smtClean="0">
                <a:solidFill>
                  <a:schemeClr val="tx1"/>
                </a:solidFill>
                <a:effectLst/>
                <a:latin typeface="+mn-lt"/>
                <a:ea typeface="+mn-ea"/>
                <a:cs typeface="+mn-cs"/>
                <a:hlinkClick r:id="rId3"/>
              </a:rPr>
              <a:t> et al., 2000</a:t>
            </a:r>
            <a:r>
              <a:rPr lang="en-US" sz="1200" b="0" i="0" kern="1200" dirty="0" smtClean="0">
                <a:solidFill>
                  <a:schemeClr val="tx1"/>
                </a:solidFill>
                <a:effectLst/>
                <a:latin typeface="+mn-lt"/>
                <a:ea typeface="+mn-ea"/>
                <a:cs typeface="+mn-cs"/>
              </a:rPr>
              <a:t>). However, due to their high cost, mobile AQM vehicles cannot significantly increase spatial sampling density. The major limitation of mobile AQM data from the perspective of health protection is that their temporal coverage is incomplete.</a:t>
            </a:r>
          </a:p>
          <a:p>
            <a:r>
              <a:rPr lang="en-US" sz="1200" b="0" i="0" kern="1200" dirty="0" smtClean="0">
                <a:solidFill>
                  <a:schemeClr val="tx1"/>
                </a:solidFill>
                <a:effectLst/>
                <a:latin typeface="+mn-lt"/>
                <a:ea typeface="+mn-ea"/>
                <a:cs typeface="+mn-cs"/>
              </a:rPr>
              <a:t>Air quality monitoring may also be based on passive samplers. Such devices have the advantage in that they are inexpensive to deploy and operate (excluding laboratory analysis), easy to use and do not require electricity. The limitation of passive samplers is that they only allow the quantification of cumulative air pollutant levels, and therefore cannot identify short-term pollutant episodes or even track common temporal patterns (e.g., diurnal variability). Moreover, passive samplers are not as accurate as reference instrumentation, suffer from chemical interference, and are also affected by the atmospheric conditions (</a:t>
            </a:r>
            <a:r>
              <a:rPr lang="en-US" sz="1200" b="0" i="0" u="none" strike="noStrike" kern="1200" dirty="0" err="1" smtClean="0">
                <a:solidFill>
                  <a:schemeClr val="tx1"/>
                </a:solidFill>
                <a:effectLst/>
                <a:latin typeface="+mn-lt"/>
                <a:ea typeface="+mn-ea"/>
                <a:cs typeface="+mn-cs"/>
                <a:hlinkClick r:id="rId4"/>
              </a:rPr>
              <a:t>Krupa</a:t>
            </a:r>
            <a:r>
              <a:rPr lang="en-US" sz="1200" b="0" i="0" u="none" strike="noStrike" kern="1200" dirty="0" smtClean="0">
                <a:solidFill>
                  <a:schemeClr val="tx1"/>
                </a:solidFill>
                <a:effectLst/>
                <a:latin typeface="+mn-lt"/>
                <a:ea typeface="+mn-ea"/>
                <a:cs typeface="+mn-cs"/>
                <a:hlinkClick r:id="rId4"/>
              </a:rPr>
              <a:t> and </a:t>
            </a:r>
            <a:r>
              <a:rPr lang="en-US" sz="1200" b="0" i="0" u="none" strike="noStrike" kern="1200" dirty="0" err="1" smtClean="0">
                <a:solidFill>
                  <a:schemeClr val="tx1"/>
                </a:solidFill>
                <a:effectLst/>
                <a:latin typeface="+mn-lt"/>
                <a:ea typeface="+mn-ea"/>
                <a:cs typeface="+mn-cs"/>
                <a:hlinkClick r:id="rId4"/>
              </a:rPr>
              <a:t>Legge</a:t>
            </a:r>
            <a:r>
              <a:rPr lang="en-US" sz="1200" b="0" i="0" u="none" strike="noStrike" kern="1200" dirty="0" smtClean="0">
                <a:solidFill>
                  <a:schemeClr val="tx1"/>
                </a:solidFill>
                <a:effectLst/>
                <a:latin typeface="+mn-lt"/>
                <a:ea typeface="+mn-ea"/>
                <a:cs typeface="+mn-cs"/>
                <a:hlinkClick r:id="rId4"/>
              </a:rPr>
              <a:t>, 2000; </a:t>
            </a:r>
            <a:r>
              <a:rPr lang="en-US" sz="1200" b="0" i="0" u="none" strike="noStrike" kern="1200" dirty="0" err="1" smtClean="0">
                <a:solidFill>
                  <a:schemeClr val="tx1"/>
                </a:solidFill>
                <a:effectLst/>
                <a:latin typeface="+mn-lt"/>
                <a:ea typeface="+mn-ea"/>
                <a:cs typeface="+mn-cs"/>
                <a:hlinkClick r:id="rId4"/>
              </a:rPr>
              <a:t>Plaisance</a:t>
            </a:r>
            <a:r>
              <a:rPr lang="en-US" sz="1200" b="0" i="0" u="none" strike="noStrike" kern="1200" dirty="0" smtClean="0">
                <a:solidFill>
                  <a:schemeClr val="tx1"/>
                </a:solidFill>
                <a:effectLst/>
                <a:latin typeface="+mn-lt"/>
                <a:ea typeface="+mn-ea"/>
                <a:cs typeface="+mn-cs"/>
                <a:hlinkClick r:id="rId4"/>
              </a:rPr>
              <a:t> et al., 2004</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Finally, air quality models are an effective tool to supplement air quality monitoring. Models can also be used for tasks that cannot be conducted by monitoring alone, (e.g., scenario analysis, forecasting). However, the use of models requires a highly specialized knowledge and input data that is not available in all places. Moreover, in most cases air quality models do not run in an operational mode but rather in a prospective mode. </a:t>
            </a:r>
            <a:r>
              <a:rPr lang="en-US" sz="1200" b="0" i="0" kern="1200" dirty="0" err="1" smtClean="0">
                <a:solidFill>
                  <a:schemeClr val="tx1"/>
                </a:solidFill>
                <a:effectLst/>
                <a:latin typeface="+mn-lt"/>
                <a:ea typeface="+mn-ea"/>
                <a:cs typeface="+mn-cs"/>
              </a:rPr>
              <a:t>Modelled</a:t>
            </a:r>
            <a:r>
              <a:rPr lang="en-US" sz="1200" b="0" i="0" kern="1200" dirty="0" smtClean="0">
                <a:solidFill>
                  <a:schemeClr val="tx1"/>
                </a:solidFill>
                <a:effectLst/>
                <a:latin typeface="+mn-lt"/>
                <a:ea typeface="+mn-ea"/>
                <a:cs typeface="+mn-cs"/>
              </a:rPr>
              <a:t> concentrations may also suffer from systematic errors, including bias, depending on the input data and on the </a:t>
            </a:r>
            <a:r>
              <a:rPr lang="en-US" sz="1200" b="0" i="0" kern="1200" dirty="0" err="1" smtClean="0">
                <a:solidFill>
                  <a:schemeClr val="tx1"/>
                </a:solidFill>
                <a:effectLst/>
                <a:latin typeface="+mn-lt"/>
                <a:ea typeface="+mn-ea"/>
                <a:cs typeface="+mn-cs"/>
              </a:rPr>
              <a:t>modeller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parametrization</a:t>
            </a:r>
            <a:r>
              <a:rPr lang="en-US" sz="1200" b="0" i="0" kern="1200" dirty="0" smtClean="0">
                <a:solidFill>
                  <a:schemeClr val="tx1"/>
                </a:solidFill>
                <a:effectLst/>
                <a:latin typeface="+mn-lt"/>
                <a:ea typeface="+mn-ea"/>
                <a:cs typeface="+mn-cs"/>
              </a:rPr>
              <a:t> choices (</a:t>
            </a:r>
            <a:r>
              <a:rPr lang="en-US" sz="1200" b="0" i="0" u="none" strike="noStrike" kern="1200" dirty="0" err="1" smtClean="0">
                <a:solidFill>
                  <a:schemeClr val="tx1"/>
                </a:solidFill>
                <a:effectLst/>
                <a:latin typeface="+mn-lt"/>
                <a:ea typeface="+mn-ea"/>
                <a:cs typeface="+mn-cs"/>
                <a:hlinkClick r:id="rId5"/>
              </a:rPr>
              <a:t>Pannullo</a:t>
            </a:r>
            <a:r>
              <a:rPr lang="en-US" sz="1200" b="0" i="0" u="none" strike="noStrike" kern="1200" dirty="0" smtClean="0">
                <a:solidFill>
                  <a:schemeClr val="tx1"/>
                </a:solidFill>
                <a:effectLst/>
                <a:latin typeface="+mn-lt"/>
                <a:ea typeface="+mn-ea"/>
                <a:cs typeface="+mn-cs"/>
                <a:hlinkClick r:id="rId5"/>
              </a:rPr>
              <a:t> et al., 2016</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All European countries are required to comply with the EU Directives. The framework and legal requirements for assessment and management of ambient air quality are described in the Air Quality Directive 2008/50/EC (</a:t>
            </a:r>
            <a:r>
              <a:rPr lang="en-US" sz="1200" b="0" i="0" u="none" strike="noStrike" kern="1200" dirty="0" smtClean="0">
                <a:solidFill>
                  <a:schemeClr val="tx1"/>
                </a:solidFill>
                <a:effectLst/>
                <a:latin typeface="+mn-lt"/>
                <a:ea typeface="+mn-ea"/>
                <a:cs typeface="+mn-cs"/>
                <a:hlinkClick r:id="rId6"/>
              </a:rPr>
              <a:t>EU, 2008</a:t>
            </a:r>
            <a:r>
              <a:rPr lang="en-US" sz="1200" b="0" i="0" kern="1200" dirty="0" smtClean="0">
                <a:solidFill>
                  <a:schemeClr val="tx1"/>
                </a:solidFill>
                <a:effectLst/>
                <a:latin typeface="+mn-lt"/>
                <a:ea typeface="+mn-ea"/>
                <a:cs typeface="+mn-cs"/>
              </a:rPr>
              <a:t>). The Air Quality Directive (AQD) establishes the criteria for air quality monitoring. It defines the reference measurement methods that Member States shall apply when monitoring air quality. These methods are currently applied in the fixed monitoring station networks in European cities. However, the AQD also opens the door for the use of other supplementary techniques, such as air quality models and indicative measurements.</a:t>
            </a:r>
            <a:endParaRPr lang="el-G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Legislation requires measuring of PM</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and PM</a:t>
            </a:r>
            <a:r>
              <a:rPr lang="en-US" sz="1200" b="0" i="0" kern="1200" baseline="-250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 However, there is a growing concern on whether mass-based measurements are indeed relevant for assessing health effects of particulate pollution, or number-based measurements should be eventually promoted (</a:t>
            </a:r>
            <a:r>
              <a:rPr lang="en-US" sz="1200" b="0" i="0" u="none" strike="noStrike" kern="1200" dirty="0" smtClean="0">
                <a:solidFill>
                  <a:schemeClr val="tx1"/>
                </a:solidFill>
                <a:effectLst/>
                <a:latin typeface="+mn-lt"/>
                <a:ea typeface="+mn-ea"/>
                <a:cs typeface="+mn-cs"/>
                <a:hlinkClick r:id="rId7"/>
              </a:rPr>
              <a:t>Kumar et al., 2010</a:t>
            </a:r>
            <a:r>
              <a:rPr lang="en-US" sz="1200" b="0" i="0" kern="1200" dirty="0" smtClean="0">
                <a:solidFill>
                  <a:schemeClr val="tx1"/>
                </a:solidFill>
                <a:effectLst/>
                <a:latin typeface="+mn-lt"/>
                <a:ea typeface="+mn-ea"/>
                <a:cs typeface="+mn-cs"/>
              </a:rPr>
              <a:t>). Several toxicological and panel studies present significant associations between elevated nanoparticle number concentrations (10–100 nm) and daily total as well as cardio-respiratory mortality using time-series epidemiological analysis (</a:t>
            </a:r>
            <a:r>
              <a:rPr lang="en-US" sz="1200" b="0" i="0" u="none" strike="noStrike" kern="1200" dirty="0" err="1" smtClean="0">
                <a:solidFill>
                  <a:schemeClr val="tx1"/>
                </a:solidFill>
                <a:effectLst/>
                <a:latin typeface="+mn-lt"/>
                <a:ea typeface="+mn-ea"/>
                <a:cs typeface="+mn-cs"/>
                <a:hlinkClick r:id="rId8"/>
              </a:rPr>
              <a:t>Stölzel</a:t>
            </a:r>
            <a:r>
              <a:rPr lang="en-US" sz="1200" b="0" i="0" u="none" strike="noStrike" kern="1200" dirty="0" smtClean="0">
                <a:solidFill>
                  <a:schemeClr val="tx1"/>
                </a:solidFill>
                <a:effectLst/>
                <a:latin typeface="+mn-lt"/>
                <a:ea typeface="+mn-ea"/>
                <a:cs typeface="+mn-cs"/>
                <a:hlinkClick r:id="rId8"/>
              </a:rPr>
              <a:t> et al., 2007</a:t>
            </a:r>
            <a:r>
              <a:rPr lang="en-US" sz="1200" b="0" i="0" kern="1200" dirty="0" smtClean="0">
                <a:solidFill>
                  <a:schemeClr val="tx1"/>
                </a:solidFill>
                <a:effectLst/>
                <a:latin typeface="+mn-lt"/>
                <a:ea typeface="+mn-ea"/>
                <a:cs typeface="+mn-cs"/>
              </a:rPr>
              <a:t>), promoting number concentrations measurements as an appropriate metric for assessing health effects (</a:t>
            </a:r>
            <a:r>
              <a:rPr lang="en-US" sz="1200" b="0" i="0" u="none" strike="noStrike" kern="1200" dirty="0" err="1" smtClean="0">
                <a:solidFill>
                  <a:schemeClr val="tx1"/>
                </a:solidFill>
                <a:effectLst/>
                <a:latin typeface="+mn-lt"/>
                <a:ea typeface="+mn-ea"/>
                <a:cs typeface="+mn-cs"/>
                <a:hlinkClick r:id="rId9"/>
              </a:rPr>
              <a:t>Nel</a:t>
            </a:r>
            <a:r>
              <a:rPr lang="en-US" sz="1200" b="0" i="0" u="none" strike="noStrike" kern="1200" dirty="0" smtClean="0">
                <a:solidFill>
                  <a:schemeClr val="tx1"/>
                </a:solidFill>
                <a:effectLst/>
                <a:latin typeface="+mn-lt"/>
                <a:ea typeface="+mn-ea"/>
                <a:cs typeface="+mn-cs"/>
                <a:hlinkClick r:id="rId9"/>
              </a:rPr>
              <a:t> et al., 2006; Peters et al., 1997</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0"/>
              </a:rPr>
              <a:t>Xia et al., 2009</a:t>
            </a:r>
            <a:r>
              <a:rPr lang="en-US" sz="1200" b="0" i="0" kern="1200" dirty="0" smtClean="0">
                <a:solidFill>
                  <a:schemeClr val="tx1"/>
                </a:solidFill>
                <a:effectLst/>
                <a:latin typeface="+mn-lt"/>
                <a:ea typeface="+mn-ea"/>
                <a:cs typeface="+mn-cs"/>
              </a:rPr>
              <a:t>).</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b="1" dirty="0" smtClean="0"/>
              <a:t>Ultraviolet (UV) photometry</a:t>
            </a:r>
            <a:r>
              <a:rPr lang="en-US" dirty="0" smtClean="0"/>
              <a:t>: absorption of UV light by the ozone molecule and subsequent use of photometry to measure reduction of the quanta of light reaching the detector</a:t>
            </a:r>
          </a:p>
          <a:p>
            <a:endParaRPr lang="en-US" dirty="0" smtClean="0"/>
          </a:p>
          <a:p>
            <a:r>
              <a:rPr lang="en-US" b="1" dirty="0" smtClean="0"/>
              <a:t>UV fluorescence</a:t>
            </a:r>
            <a:r>
              <a:rPr lang="en-US" dirty="0" smtClean="0"/>
              <a:t>:  </a:t>
            </a:r>
            <a:r>
              <a:rPr lang="en-US" sz="1200" kern="1200" dirty="0" smtClean="0">
                <a:solidFill>
                  <a:schemeClr val="tx1"/>
                </a:solidFill>
                <a:latin typeface="+mn-lt"/>
                <a:ea typeface="+mn-ea"/>
                <a:cs typeface="+mn-cs"/>
              </a:rPr>
              <a:t>UV fluorescence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principle to measure hydrogen sulfide at levels commonly required  for ambient air monitoring</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11</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12</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sz="1200" b="0" i="0" kern="1200" dirty="0" err="1" smtClean="0">
                <a:solidFill>
                  <a:schemeClr val="tx1"/>
                </a:solidFill>
                <a:effectLst/>
                <a:latin typeface="+mn-lt"/>
                <a:ea typeface="+mn-ea"/>
                <a:cs typeface="+mn-cs"/>
              </a:rPr>
              <a:t>Aether</a:t>
            </a:r>
            <a:r>
              <a:rPr lang="en-US" sz="1200" b="0" i="0" kern="1200" dirty="0" smtClean="0">
                <a:solidFill>
                  <a:schemeClr val="tx1"/>
                </a:solidFill>
                <a:effectLst/>
                <a:latin typeface="+mn-lt"/>
                <a:ea typeface="+mn-ea"/>
                <a:cs typeface="+mn-cs"/>
              </a:rPr>
              <a:t> is a hybrid system of 180° panoramic IP cameras and particle counters that track air quality and visibility levels across a city. </a:t>
            </a:r>
            <a:r>
              <a:rPr lang="en-US" sz="1200" b="0" i="0" kern="1200" dirty="0" err="1" smtClean="0">
                <a:solidFill>
                  <a:schemeClr val="tx1"/>
                </a:solidFill>
                <a:effectLst/>
                <a:latin typeface="+mn-lt"/>
                <a:ea typeface="+mn-ea"/>
                <a:cs typeface="+mn-cs"/>
              </a:rPr>
              <a:t>Aether</a:t>
            </a:r>
            <a:r>
              <a:rPr lang="en-US" sz="1200" b="0" i="0" kern="1200" dirty="0" smtClean="0">
                <a:solidFill>
                  <a:schemeClr val="tx1"/>
                </a:solidFill>
                <a:effectLst/>
                <a:latin typeface="+mn-lt"/>
                <a:ea typeface="+mn-ea"/>
                <a:cs typeface="+mn-cs"/>
              </a:rPr>
              <a:t> can sense and monitor air pollution in real time to alert and raise awareness about the air we breathe. Our vision is evolved into a useful tool able to detect and estimate various atmospheric compounds that affect both our health and climate.</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13</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database compiles </a:t>
            </a:r>
            <a:r>
              <a:rPr lang="en-US" baseline="0" dirty="0" smtClean="0">
                <a:solidFill>
                  <a:srgbClr val="FF0000"/>
                </a:solidFill>
              </a:rPr>
              <a:t>ground measurements </a:t>
            </a:r>
            <a:r>
              <a:rPr lang="en-US" dirty="0" smtClean="0"/>
              <a:t>of annual mean concentrations of particulate matter of a diameter of less than 10 m (PM10) or 2.5 m (PM2.5) and aims at representing an average for the city or town as a whole, rather than for individual stations. Years of measurements range from 2010 to 2015, unless the latest available data was older.  </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14</a:t>
            </a:fld>
            <a:endParaRPr lang="en-US"/>
          </a:p>
        </p:txBody>
      </p:sp>
    </p:spTree>
    <p:extLst>
      <p:ext uri="{BB962C8B-B14F-4D97-AF65-F5344CB8AC3E}">
        <p14:creationId xmlns:p14="http://schemas.microsoft.com/office/powerpoint/2010/main" val="142213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15</a:t>
            </a:fld>
            <a:endParaRPr lang="en-US"/>
          </a:p>
        </p:txBody>
      </p:sp>
    </p:spTree>
    <p:extLst>
      <p:ext uri="{BB962C8B-B14F-4D97-AF65-F5344CB8AC3E}">
        <p14:creationId xmlns:p14="http://schemas.microsoft.com/office/powerpoint/2010/main" val="1342562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http</a:t>
            </a:r>
            <a:r>
              <a:rPr lang="en-US" dirty="0" smtClean="0"/>
              <a:t>://www.teramobile.org/teramobile.html </a:t>
            </a:r>
            <a:endParaRPr lang="el-GR" dirty="0" smtClean="0"/>
          </a:p>
          <a:p>
            <a:r>
              <a:rPr lang="en-US" dirty="0" smtClean="0"/>
              <a:t>https://en.wikipedia.org/wiki/Remote_sensing#Acoustic_and_near-acoustic</a:t>
            </a:r>
          </a:p>
          <a:p>
            <a:r>
              <a:rPr lang="en-US" dirty="0" smtClean="0"/>
              <a:t>http://www.sciencedirect.com/science/article/pii/S1352231012011144</a:t>
            </a:r>
            <a:endParaRPr lang="el-GR" dirty="0" smtClean="0"/>
          </a:p>
          <a:p>
            <a:endParaRPr lang="el-GR" dirty="0" smtClean="0"/>
          </a:p>
          <a:p>
            <a:r>
              <a:rPr lang="en-US" sz="1200" b="0" i="0" kern="1200" dirty="0" smtClean="0">
                <a:solidFill>
                  <a:schemeClr val="tx1"/>
                </a:solidFill>
                <a:effectLst/>
                <a:latin typeface="+mn-lt"/>
                <a:ea typeface="+mn-ea"/>
                <a:cs typeface="+mn-cs"/>
              </a:rPr>
              <a:t>The spatial resolution of ground-based measurements is constrained by the limited number of monitors and their proximity. High quality in situ measurements are frequently lacking in developing countries. Remote sensing of air pollution can supplement existing ground-based monitors and provide coverage where ground-based data are unavailable (</a:t>
            </a:r>
            <a:r>
              <a:rPr lang="en-US" sz="1200" b="0" i="0" u="none" strike="noStrike" kern="1200" dirty="0" err="1" smtClean="0">
                <a:solidFill>
                  <a:schemeClr val="tx1"/>
                </a:solidFill>
                <a:effectLst/>
                <a:latin typeface="+mn-lt"/>
                <a:ea typeface="+mn-ea"/>
                <a:cs typeface="+mn-cs"/>
                <a:hlinkClick r:id="rId3"/>
              </a:rPr>
              <a:t>Brauer</a:t>
            </a:r>
            <a:r>
              <a:rPr lang="en-US" sz="1200" b="0" i="0" u="none" strike="noStrike" kern="1200" dirty="0" smtClean="0">
                <a:solidFill>
                  <a:schemeClr val="tx1"/>
                </a:solidFill>
                <a:effectLst/>
                <a:latin typeface="+mn-lt"/>
                <a:ea typeface="+mn-ea"/>
                <a:cs typeface="+mn-cs"/>
                <a:hlinkClick r:id="rId3"/>
              </a:rPr>
              <a:t> et al., 2012</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van </a:t>
            </a:r>
            <a:r>
              <a:rPr lang="en-US" sz="1200" b="0" i="0" u="none" strike="noStrike" kern="1200" dirty="0" err="1" smtClean="0">
                <a:solidFill>
                  <a:schemeClr val="tx1"/>
                </a:solidFill>
                <a:effectLst/>
                <a:latin typeface="+mn-lt"/>
                <a:ea typeface="+mn-ea"/>
                <a:cs typeface="+mn-cs"/>
                <a:hlinkClick r:id="rId4"/>
              </a:rPr>
              <a:t>Donkelaar</a:t>
            </a:r>
            <a:r>
              <a:rPr lang="en-US" sz="1200" b="0" i="0" u="none" strike="noStrike" kern="1200" dirty="0" smtClean="0">
                <a:solidFill>
                  <a:schemeClr val="tx1"/>
                </a:solidFill>
                <a:effectLst/>
                <a:latin typeface="+mn-lt"/>
                <a:ea typeface="+mn-ea"/>
                <a:cs typeface="+mn-cs"/>
                <a:hlinkClick r:id="rId4"/>
              </a:rPr>
              <a:t> et al., 2010</a:t>
            </a:r>
            <a:r>
              <a:rPr lang="en-US" sz="1200" b="0" i="0" kern="1200" dirty="0" smtClean="0">
                <a:solidFill>
                  <a:schemeClr val="tx1"/>
                </a:solidFill>
                <a:effectLst/>
                <a:latin typeface="+mn-lt"/>
                <a:ea typeface="+mn-ea"/>
                <a:cs typeface="+mn-cs"/>
              </a:rPr>
              <a:t>). Satellite observations of tropospheric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column abundance have been conducted since 1995 (</a:t>
            </a:r>
            <a:r>
              <a:rPr lang="en-US" sz="1200" b="0" i="0" u="none" strike="noStrike" kern="1200" dirty="0" smtClean="0">
                <a:solidFill>
                  <a:schemeClr val="tx1"/>
                </a:solidFill>
                <a:effectLst/>
                <a:latin typeface="+mn-lt"/>
                <a:ea typeface="+mn-ea"/>
                <a:cs typeface="+mn-cs"/>
                <a:hlinkClick r:id="rId5"/>
              </a:rPr>
              <a:t>Burrows et al., 1999</a:t>
            </a:r>
            <a:r>
              <a:rPr lang="en-US" sz="1200" b="0" i="0" kern="1200" dirty="0" smtClean="0">
                <a:solidFill>
                  <a:schemeClr val="tx1"/>
                </a:solidFill>
                <a:effectLst/>
                <a:latin typeface="+mn-lt"/>
                <a:ea typeface="+mn-ea"/>
                <a:cs typeface="+mn-cs"/>
              </a:rPr>
              <a:t>) and have been improving in spatial and temporal resolution (</a:t>
            </a:r>
            <a:r>
              <a:rPr lang="en-US" sz="1200" b="0" i="0" u="none" strike="noStrike" kern="1200" dirty="0" smtClean="0">
                <a:solidFill>
                  <a:schemeClr val="tx1"/>
                </a:solidFill>
                <a:effectLst/>
                <a:latin typeface="+mn-lt"/>
                <a:ea typeface="+mn-ea"/>
                <a:cs typeface="+mn-cs"/>
                <a:hlinkClick r:id="rId6"/>
              </a:rPr>
              <a:t>Martin, 2008</a:t>
            </a:r>
            <a:r>
              <a:rPr lang="en-US" sz="1200" b="0" i="0" kern="1200" dirty="0" smtClean="0">
                <a:solidFill>
                  <a:schemeClr val="tx1"/>
                </a:solidFill>
                <a:effectLst/>
                <a:latin typeface="+mn-lt"/>
                <a:ea typeface="+mn-ea"/>
                <a:cs typeface="+mn-cs"/>
              </a:rPr>
              <a:t>). Methods to relate these remotely sensed column abundances to surface concentrations are necessary for satellite measurements to inform discussions on air pollution and attributable health effects. Ground-level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concentrations obtained from OMI on the basis of surface-to-column ratios simulated with a chemical transport model (CTM) have been shown to agree well with corrected in situ measurements in the US and Canada (</a:t>
            </a:r>
            <a:r>
              <a:rPr lang="en-US" sz="1200" b="0" i="0" u="none" strike="noStrike" kern="1200" dirty="0" err="1" smtClean="0">
                <a:solidFill>
                  <a:schemeClr val="tx1"/>
                </a:solidFill>
                <a:effectLst/>
                <a:latin typeface="+mn-lt"/>
                <a:ea typeface="+mn-ea"/>
                <a:cs typeface="+mn-cs"/>
                <a:hlinkClick r:id="rId7"/>
              </a:rPr>
              <a:t>Lamsal</a:t>
            </a:r>
            <a:r>
              <a:rPr lang="en-US" sz="1200" b="0" i="0" u="none" strike="noStrike" kern="1200" dirty="0" smtClean="0">
                <a:solidFill>
                  <a:schemeClr val="tx1"/>
                </a:solidFill>
                <a:effectLst/>
                <a:latin typeface="+mn-lt"/>
                <a:ea typeface="+mn-ea"/>
                <a:cs typeface="+mn-cs"/>
                <a:hlinkClick r:id="rId7"/>
              </a:rPr>
              <a:t> et al., 2008</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
              </a:rPr>
              <a:t>2010</a:t>
            </a:r>
            <a:r>
              <a:rPr lang="en-US" sz="1200" b="0" i="0" kern="1200" dirty="0" smtClean="0">
                <a:solidFill>
                  <a:schemeClr val="tx1"/>
                </a:solidFill>
                <a:effectLst/>
                <a:latin typeface="+mn-lt"/>
                <a:ea typeface="+mn-ea"/>
                <a:cs typeface="+mn-cs"/>
              </a:rPr>
              <a:t>). That finding suggests that OMI can detect regional variability in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Much of the research comparing satellite and ground-level measurements of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has focused on temporal (</a:t>
            </a:r>
            <a:r>
              <a:rPr lang="en-US" sz="1200" b="0" i="0" u="none" strike="noStrike" kern="1200" dirty="0" err="1" smtClean="0">
                <a:solidFill>
                  <a:schemeClr val="tx1"/>
                </a:solidFill>
                <a:effectLst/>
                <a:latin typeface="+mn-lt"/>
                <a:ea typeface="+mn-ea"/>
                <a:cs typeface="+mn-cs"/>
                <a:hlinkClick r:id="rId9"/>
              </a:rPr>
              <a:t>Ghude</a:t>
            </a:r>
            <a:r>
              <a:rPr lang="en-US" sz="1200" b="0" i="0" u="none" strike="noStrike" kern="1200" dirty="0" smtClean="0">
                <a:solidFill>
                  <a:schemeClr val="tx1"/>
                </a:solidFill>
                <a:effectLst/>
                <a:latin typeface="+mn-lt"/>
                <a:ea typeface="+mn-ea"/>
                <a:cs typeface="+mn-cs"/>
                <a:hlinkClick r:id="rId9"/>
              </a:rPr>
              <a:t> et al., 2011</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0"/>
              </a:rPr>
              <a:t>Kramer et al., 2008</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1"/>
              </a:rPr>
              <a:t>Meng</a:t>
            </a:r>
            <a:r>
              <a:rPr lang="en-US" sz="1200" b="0" i="0" u="none" strike="noStrike" kern="1200" dirty="0" smtClean="0">
                <a:solidFill>
                  <a:schemeClr val="tx1"/>
                </a:solidFill>
                <a:effectLst/>
                <a:latin typeface="+mn-lt"/>
                <a:ea typeface="+mn-ea"/>
                <a:cs typeface="+mn-cs"/>
                <a:hlinkClick r:id="rId11"/>
              </a:rPr>
              <a:t> et al., 2010</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2"/>
              </a:rPr>
              <a:t>Petritoli</a:t>
            </a:r>
            <a:r>
              <a:rPr lang="en-US" sz="1200" b="0" i="0" u="none" strike="noStrike" kern="1200" dirty="0" smtClean="0">
                <a:solidFill>
                  <a:schemeClr val="tx1"/>
                </a:solidFill>
                <a:effectLst/>
                <a:latin typeface="+mn-lt"/>
                <a:ea typeface="+mn-ea"/>
                <a:cs typeface="+mn-cs"/>
                <a:hlinkClick r:id="rId12"/>
              </a:rPr>
              <a:t> et al., 2004</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3"/>
              </a:rPr>
              <a:t>Russell et al., 2010</a:t>
            </a:r>
            <a:r>
              <a:rPr lang="en-US" sz="1200" b="0" i="0" kern="1200" dirty="0" smtClean="0">
                <a:solidFill>
                  <a:schemeClr val="tx1"/>
                </a:solidFill>
                <a:effectLst/>
                <a:latin typeface="+mn-lt"/>
                <a:ea typeface="+mn-ea"/>
                <a:cs typeface="+mn-cs"/>
              </a:rPr>
              <a:t>) or </a:t>
            </a:r>
            <a:r>
              <a:rPr lang="en-US" sz="1200" b="0" i="0" kern="1200" dirty="0" err="1" smtClean="0">
                <a:solidFill>
                  <a:schemeClr val="tx1"/>
                </a:solidFill>
                <a:effectLst/>
                <a:latin typeface="+mn-lt"/>
                <a:ea typeface="+mn-ea"/>
                <a:cs typeface="+mn-cs"/>
              </a:rPr>
              <a:t>spatio</a:t>
            </a:r>
            <a:r>
              <a:rPr lang="en-US" sz="1200" b="0" i="0" kern="1200" dirty="0" smtClean="0">
                <a:solidFill>
                  <a:schemeClr val="tx1"/>
                </a:solidFill>
                <a:effectLst/>
                <a:latin typeface="+mn-lt"/>
                <a:ea typeface="+mn-ea"/>
                <a:cs typeface="+mn-cs"/>
              </a:rPr>
              <a:t>-temporal (</a:t>
            </a:r>
            <a:r>
              <a:rPr lang="en-US" sz="1200" b="0" i="0" u="none" strike="noStrike" kern="1200" dirty="0" err="1" smtClean="0">
                <a:solidFill>
                  <a:schemeClr val="tx1"/>
                </a:solidFill>
                <a:effectLst/>
                <a:latin typeface="+mn-lt"/>
                <a:ea typeface="+mn-ea"/>
                <a:cs typeface="+mn-cs"/>
                <a:hlinkClick r:id="rId14"/>
              </a:rPr>
              <a:t>Boersma</a:t>
            </a:r>
            <a:r>
              <a:rPr lang="en-US" sz="1200" b="0" i="0" u="none" strike="noStrike" kern="1200" dirty="0" smtClean="0">
                <a:solidFill>
                  <a:schemeClr val="tx1"/>
                </a:solidFill>
                <a:effectLst/>
                <a:latin typeface="+mn-lt"/>
                <a:ea typeface="+mn-ea"/>
                <a:cs typeface="+mn-cs"/>
                <a:hlinkClick r:id="rId14"/>
              </a:rPr>
              <a:t> et al., 2009</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7"/>
              </a:rPr>
              <a:t>Lamsal</a:t>
            </a:r>
            <a:r>
              <a:rPr lang="en-US" sz="1200" b="0" i="0" u="none" strike="noStrike" kern="1200" dirty="0" smtClean="0">
                <a:solidFill>
                  <a:schemeClr val="tx1"/>
                </a:solidFill>
                <a:effectLst/>
                <a:latin typeface="+mn-lt"/>
                <a:ea typeface="+mn-ea"/>
                <a:cs typeface="+mn-cs"/>
                <a:hlinkClick r:id="rId7"/>
              </a:rPr>
              <a:t> et al., 2008</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
              </a:rPr>
              <a:t>2010</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5"/>
              </a:rPr>
              <a:t>Ordoñez</a:t>
            </a:r>
            <a:r>
              <a:rPr lang="en-US" sz="1200" b="0" i="0" u="none" strike="noStrike" kern="1200" dirty="0" smtClean="0">
                <a:solidFill>
                  <a:schemeClr val="tx1"/>
                </a:solidFill>
                <a:effectLst/>
                <a:latin typeface="+mn-lt"/>
                <a:ea typeface="+mn-ea"/>
                <a:cs typeface="+mn-cs"/>
                <a:hlinkClick r:id="rId15"/>
              </a:rPr>
              <a:t> et al., 2006</a:t>
            </a:r>
            <a:r>
              <a:rPr lang="en-US" sz="1200" b="0" i="0" kern="1200" dirty="0" smtClean="0">
                <a:solidFill>
                  <a:schemeClr val="tx1"/>
                </a:solidFill>
                <a:effectLst/>
                <a:latin typeface="+mn-lt"/>
                <a:ea typeface="+mn-ea"/>
                <a:cs typeface="+mn-cs"/>
              </a:rPr>
              <a:t>) patterns, and focused on large spatial scales (</a:t>
            </a:r>
            <a:r>
              <a:rPr lang="en-US" sz="1200" b="0" i="0" u="none" strike="noStrike" kern="1200" dirty="0" smtClean="0">
                <a:solidFill>
                  <a:schemeClr val="tx1"/>
                </a:solidFill>
                <a:effectLst/>
                <a:latin typeface="+mn-lt"/>
                <a:ea typeface="+mn-ea"/>
                <a:cs typeface="+mn-cs"/>
                <a:hlinkClick r:id="rId16"/>
              </a:rPr>
              <a:t>Blond et al., 2007</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7"/>
              </a:rPr>
              <a:t>Duncan et al., 2010</a:t>
            </a:r>
            <a:r>
              <a:rPr lang="en-US" sz="1200" b="0" i="0" kern="1200" dirty="0" smtClean="0">
                <a:solidFill>
                  <a:schemeClr val="tx1"/>
                </a:solidFill>
                <a:effectLst/>
                <a:latin typeface="+mn-lt"/>
                <a:ea typeface="+mn-ea"/>
                <a:cs typeface="+mn-cs"/>
              </a:rPr>
              <a:t>) and/or rural locations. Studies that have focused on urban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are limited to a single monitor (</a:t>
            </a:r>
            <a:r>
              <a:rPr lang="en-US" sz="1200" b="0" i="0" u="none" strike="noStrike" kern="1200" dirty="0" err="1" smtClean="0">
                <a:solidFill>
                  <a:schemeClr val="tx1"/>
                </a:solidFill>
                <a:effectLst/>
                <a:latin typeface="+mn-lt"/>
                <a:ea typeface="+mn-ea"/>
                <a:cs typeface="+mn-cs"/>
                <a:hlinkClick r:id="rId14"/>
              </a:rPr>
              <a:t>Boersma</a:t>
            </a:r>
            <a:r>
              <a:rPr lang="en-US" sz="1200" b="0" i="0" u="none" strike="noStrike" kern="1200" dirty="0" smtClean="0">
                <a:solidFill>
                  <a:schemeClr val="tx1"/>
                </a:solidFill>
                <a:effectLst/>
                <a:latin typeface="+mn-lt"/>
                <a:ea typeface="+mn-ea"/>
                <a:cs typeface="+mn-cs"/>
                <a:hlinkClick r:id="rId14"/>
              </a:rPr>
              <a:t> et al., 2009</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9"/>
              </a:rPr>
              <a:t>Ghude</a:t>
            </a:r>
            <a:r>
              <a:rPr lang="en-US" sz="1200" b="0" i="0" u="none" strike="noStrike" kern="1200" dirty="0" smtClean="0">
                <a:solidFill>
                  <a:schemeClr val="tx1"/>
                </a:solidFill>
                <a:effectLst/>
                <a:latin typeface="+mn-lt"/>
                <a:ea typeface="+mn-ea"/>
                <a:cs typeface="+mn-cs"/>
                <a:hlinkClick r:id="rId9"/>
              </a:rPr>
              <a:t> et al., 2011</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12"/>
              </a:rPr>
              <a:t>Petritoli</a:t>
            </a:r>
            <a:r>
              <a:rPr lang="en-US" sz="1200" b="0" i="0" u="none" strike="noStrike" kern="1200" dirty="0" smtClean="0">
                <a:solidFill>
                  <a:schemeClr val="tx1"/>
                </a:solidFill>
                <a:effectLst/>
                <a:latin typeface="+mn-lt"/>
                <a:ea typeface="+mn-ea"/>
                <a:cs typeface="+mn-cs"/>
                <a:hlinkClick r:id="rId12"/>
              </a:rPr>
              <a:t> et al., 2004</a:t>
            </a:r>
            <a:r>
              <a:rPr lang="en-US" sz="1200" b="0" i="0" kern="1200" dirty="0" smtClean="0">
                <a:solidFill>
                  <a:schemeClr val="tx1"/>
                </a:solidFill>
                <a:effectLst/>
                <a:latin typeface="+mn-lt"/>
                <a:ea typeface="+mn-ea"/>
                <a:cs typeface="+mn-cs"/>
              </a:rPr>
              <a:t>) or a spatial average (</a:t>
            </a:r>
            <a:r>
              <a:rPr lang="en-US" sz="1200" b="0" i="0" u="none" strike="noStrike" kern="1200" dirty="0" smtClean="0">
                <a:solidFill>
                  <a:schemeClr val="tx1"/>
                </a:solidFill>
                <a:effectLst/>
                <a:latin typeface="+mn-lt"/>
                <a:ea typeface="+mn-ea"/>
                <a:cs typeface="+mn-cs"/>
                <a:hlinkClick r:id="rId10"/>
              </a:rPr>
              <a:t>Kramer et al., 2008</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3"/>
              </a:rPr>
              <a:t>Russell et al., 2010</a:t>
            </a:r>
            <a:r>
              <a:rPr lang="en-US" sz="1200" b="0" i="0" kern="1200" dirty="0" smtClean="0">
                <a:solidFill>
                  <a:schemeClr val="tx1"/>
                </a:solidFill>
                <a:effectLst/>
                <a:latin typeface="+mn-lt"/>
                <a:ea typeface="+mn-ea"/>
                <a:cs typeface="+mn-cs"/>
              </a:rPr>
              <a:t>) for the urban areas examined. Limited work has been done to evaluate the ability of OMI or other current satellite sensors to detect gradients of surface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within a single urban area. In addition, modeled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is susceptible to biases in coarse-resolution chemical transport models, owing to non-linearity in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chemistry. </a:t>
            </a:r>
            <a:r>
              <a:rPr lang="en-US" sz="1200" b="0" i="0" u="none" strike="noStrike" kern="1200" dirty="0" err="1" smtClean="0">
                <a:solidFill>
                  <a:schemeClr val="tx1"/>
                </a:solidFill>
                <a:effectLst/>
                <a:latin typeface="+mn-lt"/>
                <a:ea typeface="+mn-ea"/>
                <a:cs typeface="+mn-cs"/>
                <a:hlinkClick r:id="rId18"/>
              </a:rPr>
              <a:t>Valin</a:t>
            </a:r>
            <a:r>
              <a:rPr lang="en-US" sz="1200" b="0" i="0" u="none" strike="noStrike" kern="1200" dirty="0" smtClean="0">
                <a:solidFill>
                  <a:schemeClr val="tx1"/>
                </a:solidFill>
                <a:effectLst/>
                <a:latin typeface="+mn-lt"/>
                <a:ea typeface="+mn-ea"/>
                <a:cs typeface="+mn-cs"/>
                <a:hlinkClick r:id="rId18"/>
              </a:rPr>
              <a:t> et al. (2011a)</a:t>
            </a:r>
            <a:r>
              <a:rPr lang="en-US" sz="1200" b="0" i="0" kern="1200" dirty="0" smtClean="0">
                <a:solidFill>
                  <a:schemeClr val="tx1"/>
                </a:solidFill>
                <a:effectLst/>
                <a:latin typeface="+mn-lt"/>
                <a:ea typeface="+mn-ea"/>
                <a:cs typeface="+mn-cs"/>
              </a:rPr>
              <a:t> found that a model resolution of 4–12 km is necessary to predict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column abundance with 10% accuracy.</a:t>
            </a:r>
            <a:endParaRPr lang="el-GR" dirty="0" smtClean="0"/>
          </a:p>
          <a:p>
            <a:endParaRPr lang="el-GR" dirty="0" smtClean="0"/>
          </a:p>
          <a:p>
            <a:r>
              <a:rPr lang="en-US" sz="1200" b="0" i="1" kern="1200" dirty="0" smtClean="0">
                <a:solidFill>
                  <a:schemeClr val="tx1"/>
                </a:solidFill>
                <a:effectLst/>
                <a:latin typeface="+mn-lt"/>
                <a:ea typeface="+mn-ea"/>
                <a:cs typeface="+mn-cs"/>
              </a:rPr>
              <a:t>Principle of </a:t>
            </a:r>
            <a:r>
              <a:rPr lang="en-US" sz="1200" b="0" i="1" kern="1200" dirty="0" err="1" smtClean="0">
                <a:solidFill>
                  <a:schemeClr val="tx1"/>
                </a:solidFill>
                <a:effectLst/>
                <a:latin typeface="+mn-lt"/>
                <a:ea typeface="+mn-ea"/>
                <a:cs typeface="+mn-cs"/>
              </a:rPr>
              <a:t>Lidar</a:t>
            </a:r>
            <a:r>
              <a:rPr lang="en-US" sz="1200" b="0" i="1" kern="1200" dirty="0" smtClean="0">
                <a:solidFill>
                  <a:schemeClr val="tx1"/>
                </a:solidFill>
                <a:effectLst/>
                <a:latin typeface="+mn-lt"/>
                <a:ea typeface="+mn-ea"/>
                <a:cs typeface="+mn-cs"/>
              </a:rPr>
              <a:t> and white-light </a:t>
            </a:r>
            <a:r>
              <a:rPr lang="en-US" sz="1200" b="0" i="1" kern="1200" dirty="0" err="1" smtClean="0">
                <a:solidFill>
                  <a:schemeClr val="tx1"/>
                </a:solidFill>
                <a:effectLst/>
                <a:latin typeface="+mn-lt"/>
                <a:ea typeface="+mn-ea"/>
                <a:cs typeface="+mn-cs"/>
              </a:rPr>
              <a:t>Lidar</a:t>
            </a:r>
            <a:r>
              <a:rPr lang="en-US" sz="1200" b="0" i="1" kern="1200" dirty="0" smtClean="0">
                <a:solidFill>
                  <a:schemeClr val="tx1"/>
                </a:solidFill>
                <a:effectLst/>
                <a:latin typeface="+mn-lt"/>
                <a:ea typeface="+mn-ea"/>
                <a:cs typeface="+mn-cs"/>
              </a:rPr>
              <a:t>. Light pulses are emitted in the atmosphere, where they are attenuated and backscattered. The backscattered signal as a function of time, hence of distance, is collected on a telescope, and permits to retrieve information about the components present in the atmosphere. In the case of white-light </a:t>
            </a:r>
            <a:r>
              <a:rPr lang="en-US" sz="1200" b="0" i="1" kern="1200" dirty="0" err="1" smtClean="0">
                <a:solidFill>
                  <a:schemeClr val="tx1"/>
                </a:solidFill>
                <a:effectLst/>
                <a:latin typeface="+mn-lt"/>
                <a:ea typeface="+mn-ea"/>
                <a:cs typeface="+mn-cs"/>
              </a:rPr>
              <a:t>Lidar</a:t>
            </a:r>
            <a:r>
              <a:rPr lang="en-US" sz="1200" b="0" i="1" kern="1200" dirty="0" smtClean="0">
                <a:solidFill>
                  <a:schemeClr val="tx1"/>
                </a:solidFill>
                <a:effectLst/>
                <a:latin typeface="+mn-lt"/>
                <a:ea typeface="+mn-ea"/>
                <a:cs typeface="+mn-cs"/>
              </a:rPr>
              <a:t>, the signal is recorded at several wavelengths, allowing measurements with both spectral and spatial resolution.</a:t>
            </a:r>
            <a:endParaRPr lang="el-GR" dirty="0" smtClean="0"/>
          </a:p>
          <a:p>
            <a:endParaRPr lang="el-GR"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The quality of remote sensing data consists of its spatial, spectral, radiometric and temporal resolutions.</a:t>
            </a:r>
          </a:p>
          <a:p>
            <a:r>
              <a:rPr lang="en-US" dirty="0" smtClean="0"/>
              <a:t>Spatial </a:t>
            </a:r>
            <a:r>
              <a:rPr lang="en-US" dirty="0" err="1" smtClean="0"/>
              <a:t>resolutionThe</a:t>
            </a:r>
            <a:r>
              <a:rPr lang="en-US" dirty="0" smtClean="0"/>
              <a:t> size of a </a:t>
            </a:r>
            <a:r>
              <a:rPr lang="en-US" sz="1200" u="none" strike="noStrike" kern="1200" dirty="0" smtClean="0">
                <a:solidFill>
                  <a:schemeClr val="tx1"/>
                </a:solidFill>
                <a:effectLst/>
                <a:latin typeface="+mn-lt"/>
                <a:ea typeface="+mn-ea"/>
                <a:cs typeface="+mn-cs"/>
                <a:hlinkClick r:id="rId19" tooltip="Pixel"/>
              </a:rPr>
              <a:t>pixel</a:t>
            </a:r>
            <a:r>
              <a:rPr lang="en-US" dirty="0" smtClean="0"/>
              <a:t> that is recorded in a </a:t>
            </a:r>
            <a:r>
              <a:rPr lang="en-US" sz="1200" u="none" strike="noStrike" kern="1200" dirty="0" smtClean="0">
                <a:solidFill>
                  <a:schemeClr val="tx1"/>
                </a:solidFill>
                <a:effectLst/>
                <a:latin typeface="+mn-lt"/>
                <a:ea typeface="+mn-ea"/>
                <a:cs typeface="+mn-cs"/>
                <a:hlinkClick r:id="rId20" tooltip="Raster graphics"/>
              </a:rPr>
              <a:t>raster image</a:t>
            </a:r>
            <a:r>
              <a:rPr lang="en-US" dirty="0" smtClean="0"/>
              <a:t> – typically pixels may correspond to square areas ranging in side length from 1 to 1,000 </a:t>
            </a:r>
            <a:r>
              <a:rPr lang="en-US" dirty="0" err="1" smtClean="0"/>
              <a:t>metres</a:t>
            </a:r>
            <a:r>
              <a:rPr lang="en-US" dirty="0" smtClean="0"/>
              <a:t> (3.3 to 3,280.8 </a:t>
            </a:r>
            <a:r>
              <a:rPr lang="en-US" dirty="0" err="1" smtClean="0"/>
              <a:t>ft</a:t>
            </a:r>
            <a:r>
              <a:rPr lang="en-US" dirty="0" smtClean="0"/>
              <a:t>).Spectral </a:t>
            </a:r>
            <a:r>
              <a:rPr lang="en-US" dirty="0" err="1" smtClean="0"/>
              <a:t>resolutionThe</a:t>
            </a:r>
            <a:r>
              <a:rPr lang="en-US" dirty="0" smtClean="0"/>
              <a:t> wavelength of the different frequency bands recorded – usually, this is related to the number of frequency bands recorded by the platform. Current </a:t>
            </a:r>
            <a:r>
              <a:rPr lang="en-US" sz="1200" u="none" strike="noStrike" kern="1200" dirty="0" smtClean="0">
                <a:solidFill>
                  <a:schemeClr val="tx1"/>
                </a:solidFill>
                <a:effectLst/>
                <a:latin typeface="+mn-lt"/>
                <a:ea typeface="+mn-ea"/>
                <a:cs typeface="+mn-cs"/>
                <a:hlinkClick r:id="rId21" tooltip="Landsat"/>
              </a:rPr>
              <a:t>Landsat</a:t>
            </a:r>
            <a:r>
              <a:rPr lang="en-US" dirty="0" smtClean="0"/>
              <a:t> collection is that of seven bands, including several in the </a:t>
            </a:r>
            <a:r>
              <a:rPr lang="en-US" sz="1200" u="none" strike="noStrike" kern="1200" dirty="0" smtClean="0">
                <a:solidFill>
                  <a:schemeClr val="tx1"/>
                </a:solidFill>
                <a:effectLst/>
                <a:latin typeface="+mn-lt"/>
                <a:ea typeface="+mn-ea"/>
                <a:cs typeface="+mn-cs"/>
                <a:hlinkClick r:id="rId22" tooltip="Infrared"/>
              </a:rPr>
              <a:t>infrared</a:t>
            </a:r>
            <a:r>
              <a:rPr lang="en-US" dirty="0" smtClean="0"/>
              <a:t> spectrum, ranging from a spectral resolution of 0.07 to 2.1 </a:t>
            </a:r>
            <a:r>
              <a:rPr lang="en-US" dirty="0" err="1" smtClean="0"/>
              <a:t>μm</a:t>
            </a:r>
            <a:r>
              <a:rPr lang="en-US" dirty="0" smtClean="0"/>
              <a:t>. The Hyperion sensor on Earth Observing-1 resolves 220 bands from 0.4 to 2.5 </a:t>
            </a:r>
            <a:r>
              <a:rPr lang="en-US" dirty="0" err="1" smtClean="0"/>
              <a:t>μm</a:t>
            </a:r>
            <a:r>
              <a:rPr lang="en-US" dirty="0" smtClean="0"/>
              <a:t>, with a spectral resolution of 0.10 to 0.11 </a:t>
            </a:r>
            <a:r>
              <a:rPr lang="en-US" dirty="0" err="1" smtClean="0"/>
              <a:t>μm</a:t>
            </a:r>
            <a:r>
              <a:rPr lang="en-US" dirty="0" smtClean="0"/>
              <a:t> per </a:t>
            </a:r>
            <a:r>
              <a:rPr lang="en-US" dirty="0" err="1" smtClean="0"/>
              <a:t>band.Radiometric</a:t>
            </a:r>
            <a:r>
              <a:rPr lang="en-US" dirty="0" smtClean="0"/>
              <a:t> </a:t>
            </a:r>
            <a:r>
              <a:rPr lang="en-US" dirty="0" err="1" smtClean="0"/>
              <a:t>resolutionThe</a:t>
            </a:r>
            <a:r>
              <a:rPr lang="en-US" dirty="0" smtClean="0"/>
              <a:t> number of different intensities of radiation the sensor is able to distinguish. Typically, this ranges from 8 to 14 bits, corresponding to 256 levels of the gray scale and up to 16,384 intensities or "shades" of </a:t>
            </a:r>
            <a:r>
              <a:rPr lang="en-US" dirty="0" err="1" smtClean="0"/>
              <a:t>colour</a:t>
            </a:r>
            <a:r>
              <a:rPr lang="en-US" dirty="0" smtClean="0"/>
              <a:t>, in each band. It also depends on the instrument </a:t>
            </a:r>
            <a:r>
              <a:rPr lang="en-US" sz="1200" u="none" strike="noStrike" kern="1200" dirty="0" err="1" smtClean="0">
                <a:solidFill>
                  <a:schemeClr val="tx1"/>
                </a:solidFill>
                <a:effectLst/>
                <a:latin typeface="+mn-lt"/>
                <a:ea typeface="+mn-ea"/>
                <a:cs typeface="+mn-cs"/>
                <a:hlinkClick r:id="rId23" tooltip="Noise"/>
              </a:rPr>
              <a:t>noise</a:t>
            </a:r>
            <a:r>
              <a:rPr lang="en-US" dirty="0" err="1" smtClean="0"/>
              <a:t>.Temporal</a:t>
            </a:r>
            <a:r>
              <a:rPr lang="en-US" dirty="0" smtClean="0"/>
              <a:t> </a:t>
            </a:r>
            <a:r>
              <a:rPr lang="en-US" dirty="0" err="1" smtClean="0"/>
              <a:t>resolutionThe</a:t>
            </a:r>
            <a:r>
              <a:rPr lang="en-US" dirty="0" smtClean="0"/>
              <a:t> frequency of flyovers by the satellite or plane, and is only relevant in time-series studies or those requiring an averaged or mosaic image as in deforesting monitoring. This was first used by the intelligence community where repeated coverage revealed changes in infrastructure, the deployment of units or the modification/introduction of equipment. Cloud cover over a given area or object makes it necessary to repeat the collection of said location.</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16</a:t>
            </a:fld>
            <a:endParaRPr lang="en-US"/>
          </a:p>
        </p:txBody>
      </p:sp>
    </p:spTree>
    <p:extLst>
      <p:ext uri="{BB962C8B-B14F-4D97-AF65-F5344CB8AC3E}">
        <p14:creationId xmlns:p14="http://schemas.microsoft.com/office/powerpoint/2010/main" val="62000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https://www.slideshare.net/AbhiramKanigolla/131869</a:t>
            </a:r>
          </a:p>
          <a:p>
            <a:r>
              <a:rPr lang="en-US" sz="1200" b="0" i="0" kern="1200" dirty="0" smtClean="0">
                <a:solidFill>
                  <a:schemeClr val="tx1"/>
                </a:solidFill>
                <a:effectLst/>
                <a:latin typeface="+mn-lt"/>
                <a:ea typeface="+mn-ea"/>
                <a:cs typeface="+mn-cs"/>
              </a:rPr>
              <a:t>https://www.researchgate.net/publication/224828860_Air_Pollution_Monitoring_Using_Earth_Observation_GIS</a:t>
            </a:r>
          </a:p>
          <a:p>
            <a:r>
              <a:rPr lang="en-US" sz="1200" b="0" i="0" kern="1200" dirty="0" smtClean="0">
                <a:solidFill>
                  <a:schemeClr val="tx1"/>
                </a:solidFill>
                <a:effectLst/>
                <a:latin typeface="+mn-lt"/>
                <a:ea typeface="+mn-ea"/>
                <a:cs typeface="+mn-cs"/>
              </a:rPr>
              <a:t>http://www.sciencedirect.com/science/article/pii/S1352231014004270</a:t>
            </a:r>
            <a:endParaRPr lang="el-GR"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l-GR" sz="1200" b="0" i="0" u="none" strike="noStrike" kern="1200" baseline="0" dirty="0" smtClean="0">
                <a:solidFill>
                  <a:schemeClr val="tx1"/>
                </a:solidFill>
                <a:latin typeface="+mn-lt"/>
                <a:ea typeface="+mn-ea"/>
                <a:cs typeface="+mn-cs"/>
              </a:rPr>
              <a:t>Μεθοδολογία: </a:t>
            </a:r>
            <a:r>
              <a:rPr lang="en-US" sz="1200" b="0" i="0" u="none" strike="noStrike" kern="1200" baseline="0" dirty="0" smtClean="0">
                <a:solidFill>
                  <a:schemeClr val="tx1"/>
                </a:solidFill>
                <a:latin typeface="+mn-lt"/>
                <a:ea typeface="+mn-ea"/>
                <a:cs typeface="+mn-cs"/>
              </a:rPr>
              <a:t>Satellite-based retrievals of aerosol</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properties by passive sensors account for the viewing geometry in the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transfer</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model. The retrieval algorithms follow several steps. The first is the cloud screening, where</a:t>
            </a:r>
          </a:p>
          <a:p>
            <a:r>
              <a:rPr lang="en-US" sz="1200" b="0" i="0" u="none" strike="noStrike" kern="1200" baseline="0" dirty="0" smtClean="0">
                <a:solidFill>
                  <a:schemeClr val="tx1"/>
                </a:solidFill>
                <a:latin typeface="+mn-lt"/>
                <a:ea typeface="+mn-ea"/>
                <a:cs typeface="+mn-cs"/>
              </a:rPr>
              <a:t>a pixel is identified as ‘clear’ or ‘cloudy’. High reflectance of clouds in the pixel overshadows</a:t>
            </a:r>
          </a:p>
          <a:p>
            <a:r>
              <a:rPr lang="en-US" sz="1200" b="0" i="0" u="none" strike="noStrike" kern="1200" baseline="0" dirty="0" smtClean="0">
                <a:solidFill>
                  <a:schemeClr val="tx1"/>
                </a:solidFill>
                <a:latin typeface="+mn-lt"/>
                <a:ea typeface="+mn-ea"/>
                <a:cs typeface="+mn-cs"/>
              </a:rPr>
              <a:t>the ‘aerosol’ reflectance and hence aerosol cannot be detected in a cloudy pixel by</a:t>
            </a:r>
          </a:p>
          <a:p>
            <a:r>
              <a:rPr lang="en-US" sz="1200" b="0" i="0" u="none" strike="noStrike" kern="1200" baseline="0" dirty="0" smtClean="0">
                <a:solidFill>
                  <a:schemeClr val="tx1"/>
                </a:solidFill>
                <a:latin typeface="+mn-lt"/>
                <a:ea typeface="+mn-ea"/>
                <a:cs typeface="+mn-cs"/>
              </a:rPr>
              <a:t>passive remote sensing (Ackerman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1998). Various cloud-masking techniques have</a:t>
            </a:r>
          </a:p>
          <a:p>
            <a:r>
              <a:rPr lang="en-US" sz="1200" b="0" i="0" u="none" strike="noStrike" kern="1200" baseline="0" dirty="0" smtClean="0">
                <a:solidFill>
                  <a:schemeClr val="tx1"/>
                </a:solidFill>
                <a:latin typeface="+mn-lt"/>
                <a:ea typeface="+mn-ea"/>
                <a:cs typeface="+mn-cs"/>
              </a:rPr>
              <a:t>been developed, based on the sensor characteristics. The next step is to separate the surface</a:t>
            </a:r>
          </a:p>
          <a:p>
            <a:r>
              <a:rPr lang="en-US" sz="1200" b="0" i="0" u="none" strike="noStrike" kern="1200" baseline="0" dirty="0" smtClean="0">
                <a:solidFill>
                  <a:schemeClr val="tx1"/>
                </a:solidFill>
                <a:latin typeface="+mn-lt"/>
                <a:ea typeface="+mn-ea"/>
                <a:cs typeface="+mn-cs"/>
              </a:rPr>
              <a:t>reflectance from clear-sky atmospheric reflectance. The contribution of molecular scattering</a:t>
            </a:r>
          </a:p>
          <a:p>
            <a:r>
              <a:rPr lang="en-US" sz="1200" b="0" i="0" u="none" strike="noStrike" kern="1200" baseline="0" dirty="0" smtClean="0">
                <a:solidFill>
                  <a:schemeClr val="tx1"/>
                </a:solidFill>
                <a:latin typeface="+mn-lt"/>
                <a:ea typeface="+mn-ea"/>
                <a:cs typeface="+mn-cs"/>
              </a:rPr>
              <a:t>and absorption to atmospheric reflectance is estimated using a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transfer model.</a:t>
            </a:r>
          </a:p>
          <a:p>
            <a:r>
              <a:rPr lang="en-US" sz="1200" b="0" i="0" u="none" strike="noStrike" kern="1200" baseline="0" dirty="0" smtClean="0">
                <a:solidFill>
                  <a:schemeClr val="tx1"/>
                </a:solidFill>
                <a:latin typeface="+mn-lt"/>
                <a:ea typeface="+mn-ea"/>
                <a:cs typeface="+mn-cs"/>
              </a:rPr>
              <a:t>Look-up tables (LUTs) are prepared in order to expedite the retrieval, with TOA radiance</a:t>
            </a:r>
          </a:p>
          <a:p>
            <a:r>
              <a:rPr lang="en-US" sz="1200" b="0" i="0" u="none" strike="noStrike" kern="1200" baseline="0" dirty="0" smtClean="0">
                <a:solidFill>
                  <a:schemeClr val="tx1"/>
                </a:solidFill>
                <a:latin typeface="+mn-lt"/>
                <a:ea typeface="+mn-ea"/>
                <a:cs typeface="+mn-cs"/>
              </a:rPr>
              <a:t>theoretically calculated for a set of aerosol models, taking into account the sun and sensor</a:t>
            </a:r>
          </a:p>
          <a:p>
            <a:r>
              <a:rPr lang="en-US" sz="1200" b="0" i="0" u="none" strike="noStrike" kern="1200" baseline="0" dirty="0" smtClean="0">
                <a:solidFill>
                  <a:schemeClr val="tx1"/>
                </a:solidFill>
                <a:latin typeface="+mn-lt"/>
                <a:ea typeface="+mn-ea"/>
                <a:cs typeface="+mn-cs"/>
              </a:rPr>
              <a:t>geometry. Aerosol properties are then retrieved by comparing the measured TOA radiance</a:t>
            </a:r>
          </a:p>
          <a:p>
            <a:r>
              <a:rPr lang="en-US" sz="1200" b="0" i="0" u="none" strike="noStrike" kern="1200" baseline="0" dirty="0" smtClean="0">
                <a:solidFill>
                  <a:schemeClr val="tx1"/>
                </a:solidFill>
                <a:latin typeface="+mn-lt"/>
                <a:ea typeface="+mn-ea"/>
                <a:cs typeface="+mn-cs"/>
              </a:rPr>
              <a:t>with the theoretical radiance values from the LUTs. Retrieved aerosol products at high resolution</a:t>
            </a:r>
          </a:p>
          <a:p>
            <a:r>
              <a:rPr lang="en-US" sz="1200" b="0" i="0" u="none" strike="noStrike" kern="1200" baseline="0" dirty="0" smtClean="0">
                <a:solidFill>
                  <a:schemeClr val="tx1"/>
                </a:solidFill>
                <a:latin typeface="+mn-lt"/>
                <a:ea typeface="+mn-ea"/>
                <a:cs typeface="+mn-cs"/>
              </a:rPr>
              <a:t>are reported as level 2 data. All level 2 pixels within a larger domain (typically at</a:t>
            </a:r>
          </a:p>
          <a:p>
            <a:r>
              <a:rPr lang="en-US" sz="1200" b="0" i="0" u="none" strike="noStrike" kern="1200" baseline="0" dirty="0" smtClean="0">
                <a:solidFill>
                  <a:schemeClr val="tx1"/>
                </a:solidFill>
                <a:latin typeface="+mn-lt"/>
                <a:ea typeface="+mn-ea"/>
                <a:cs typeface="+mn-cs"/>
              </a:rPr>
              <a:t>1.0∘ or 0.5∘ grids) are averaged and reported as level 3 data, which are distributed on ‘daily’</a:t>
            </a:r>
          </a:p>
          <a:p>
            <a:r>
              <a:rPr lang="en-US" sz="1200" b="0" i="0" u="none" strike="noStrike" kern="1200" baseline="0" dirty="0" smtClean="0">
                <a:solidFill>
                  <a:schemeClr val="tx1"/>
                </a:solidFill>
                <a:latin typeface="+mn-lt"/>
                <a:ea typeface="+mn-ea"/>
                <a:cs typeface="+mn-cs"/>
              </a:rPr>
              <a:t>and ‘monthly’ timescales. Aerosol remote sensing is currently carried out using UV and</a:t>
            </a:r>
          </a:p>
          <a:p>
            <a:r>
              <a:rPr lang="en-US" sz="1200" b="0" i="0" u="none" strike="noStrike" kern="1200" baseline="0" dirty="0" smtClean="0">
                <a:solidFill>
                  <a:schemeClr val="tx1"/>
                </a:solidFill>
                <a:latin typeface="+mn-lt"/>
                <a:ea typeface="+mn-ea"/>
                <a:cs typeface="+mn-cs"/>
              </a:rPr>
              <a:t>visible–near-infrared (VIS-NIR) wavelengths.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17</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The role of satellite observations in the resolution of the previous issues has considerably increased during the last twenty years as the spatial, spectral and temporal characteristics of the sensors have been constantly improving, and new methods for the exploitation of satellite data have been developed. </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The first satellite instrument capable of crudely monitoring aerosol optical depth from space—the Advanced Very High Resolution Radiometer (AVHRR)—retrieved optical depth from measurements in the visible and near-infrared spectrum, beginning in the late 1970s. AVHRR, a passive radiometer, measured the intensity of sunlight as it reflected off aerosols, using the dark ocean as the background. </a:t>
            </a:r>
            <a:r>
              <a:rPr lang="en-US" sz="1200" b="0" i="0" u="none" strike="noStrike" kern="1200" baseline="0" dirty="0" smtClean="0">
                <a:solidFill>
                  <a:schemeClr val="tx1"/>
                </a:solidFill>
                <a:latin typeface="+mn-lt"/>
                <a:ea typeface="+mn-ea"/>
                <a:cs typeface="+mn-cs"/>
              </a:rPr>
              <a:t>AVHRR was the first satellite sensor in polar orbit to provide data from the spectral regions of short-wave infrared or SWIR (centered at 3.9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and of thermal infrared or TIR (centered at 10.8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both associated to the detection of temperature variations on the Earth’s surface. Various algorithms using AVHRR data for detecting hot spots associated to wildfires have hitherto been proposed [7-9]. Algorithms for fire detection using other polar satellite data have also been proposed, and a series of satellite based fire products (using ATSR or MODIS data) are currently available [10-12]. Most of these algorithms and products show an overestimation of fire detections (</a:t>
            </a:r>
            <a:r>
              <a:rPr lang="en-US" sz="1200" b="0" i="1" u="none" strike="noStrike" kern="1200" baseline="0" dirty="0"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false alarms) in Southern Europe, but the most important limitation of polar satellite systems, with regard to the needs of continuous and in-real-time monitoring of wildfires, is their infrequent overpasses, varying inversely with the spatial resolution of the sensor (Figure 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this respect only geostationary systems with their inherent high temporal resolution can be helpful; the Spinning Enhanced Visible and Infrared Imager (SEVIRI), on board the geostationary </a:t>
            </a:r>
            <a:r>
              <a:rPr lang="en-US" sz="1200" b="0" i="0" u="none" strike="noStrike" kern="1200" baseline="0" dirty="0" err="1" smtClean="0">
                <a:solidFill>
                  <a:schemeClr val="tx1"/>
                </a:solidFill>
                <a:latin typeface="+mn-lt"/>
                <a:ea typeface="+mn-ea"/>
                <a:cs typeface="+mn-cs"/>
              </a:rPr>
              <a:t>Meteosat</a:t>
            </a:r>
            <a:r>
              <a:rPr lang="en-US" sz="1200" b="0" i="0" u="none" strike="noStrike" kern="1200" baseline="0" dirty="0" smtClean="0">
                <a:solidFill>
                  <a:schemeClr val="tx1"/>
                </a:solidFill>
                <a:latin typeface="+mn-lt"/>
                <a:ea typeface="+mn-ea"/>
                <a:cs typeface="+mn-cs"/>
              </a:rPr>
              <a:t> Second Generation (MSG) satellite, allows for observations over Europe every 15 minutes (or every 5 minutes in the Rapid Scanning Service mode at the expense of coverage). SEVIRI has 12 spectral bands, two of which are operative in the SWIR and in the TIR wavelengths sensitive to fire and to Earth’s surface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temperature, respectively. </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Over subsequent decades, the instruments have grown more sophisticated and made it possible to study aerosols over the land as well. Newer radiometers such as the Multi-angle Imaging </a:t>
            </a:r>
            <a:r>
              <a:rPr lang="en-US" sz="1200" b="0" i="0" kern="1200" dirty="0" err="1" smtClean="0">
                <a:solidFill>
                  <a:schemeClr val="tx1"/>
                </a:solidFill>
                <a:effectLst/>
                <a:latin typeface="+mn-lt"/>
                <a:ea typeface="+mn-ea"/>
                <a:cs typeface="+mn-cs"/>
              </a:rPr>
              <a:t>Spectroadiometer</a:t>
            </a:r>
            <a:r>
              <a:rPr lang="en-US" sz="1200" b="0" i="0" kern="1200" dirty="0" smtClean="0">
                <a:solidFill>
                  <a:schemeClr val="tx1"/>
                </a:solidFill>
                <a:effectLst/>
                <a:latin typeface="+mn-lt"/>
                <a:ea typeface="+mn-ea"/>
                <a:cs typeface="+mn-cs"/>
              </a:rPr>
              <a:t> (MISR) and the Moderate Resolution Imaging </a:t>
            </a:r>
            <a:r>
              <a:rPr lang="en-US" sz="1200" b="0" i="0" kern="1200" dirty="0" err="1" smtClean="0">
                <a:solidFill>
                  <a:schemeClr val="tx1"/>
                </a:solidFill>
                <a:effectLst/>
                <a:latin typeface="+mn-lt"/>
                <a:ea typeface="+mn-ea"/>
                <a:cs typeface="+mn-cs"/>
              </a:rPr>
              <a:t>Spectroradiomer</a:t>
            </a:r>
            <a:r>
              <a:rPr lang="en-US" sz="1200" b="0" i="0" kern="1200" dirty="0" smtClean="0">
                <a:solidFill>
                  <a:schemeClr val="tx1"/>
                </a:solidFill>
                <a:effectLst/>
                <a:latin typeface="+mn-lt"/>
                <a:ea typeface="+mn-ea"/>
                <a:cs typeface="+mn-cs"/>
              </a:rPr>
              <a:t> (MODIS) are capable of viewing aerosols at many more angles and wavelengths, providing more accurate results. </a:t>
            </a:r>
            <a:r>
              <a:rPr lang="en-US" sz="1200" b="0" i="0" u="none" strike="noStrike" kern="1200" baseline="0" dirty="0" smtClean="0">
                <a:solidFill>
                  <a:schemeClr val="tx1"/>
                </a:solidFill>
                <a:latin typeface="+mn-lt"/>
                <a:ea typeface="+mn-ea"/>
                <a:cs typeface="+mn-cs"/>
              </a:rPr>
              <a:t>The Moderate Resolution Imaging </a:t>
            </a:r>
            <a:r>
              <a:rPr lang="en-US" sz="1200" b="0" i="0" u="none" strike="noStrike" kern="1200" baseline="0" dirty="0" err="1" smtClean="0">
                <a:solidFill>
                  <a:schemeClr val="tx1"/>
                </a:solidFill>
                <a:latin typeface="+mn-lt"/>
                <a:ea typeface="+mn-ea"/>
                <a:cs typeface="+mn-cs"/>
              </a:rPr>
              <a:t>Spectroradiometer</a:t>
            </a:r>
            <a:r>
              <a:rPr lang="en-US" sz="1200" b="0" i="0" u="none" strike="noStrike" kern="1200" baseline="0" dirty="0" smtClean="0">
                <a:solidFill>
                  <a:schemeClr val="tx1"/>
                </a:solidFill>
                <a:latin typeface="+mn-lt"/>
                <a:ea typeface="+mn-ea"/>
                <a:cs typeface="+mn-cs"/>
              </a:rPr>
              <a:t> (MODIS) onboard NASA’s Terra</a:t>
            </a:r>
          </a:p>
          <a:p>
            <a:r>
              <a:rPr lang="en-US" sz="1200" b="0" i="0" u="none" strike="noStrike" kern="1200" baseline="0" dirty="0" smtClean="0">
                <a:solidFill>
                  <a:schemeClr val="tx1"/>
                </a:solidFill>
                <a:latin typeface="+mn-lt"/>
                <a:ea typeface="+mn-ea"/>
                <a:cs typeface="+mn-cs"/>
              </a:rPr>
              <a:t>spacecraft performs near-global daily observations of atmospheric aerosols. The MODIS</a:t>
            </a:r>
          </a:p>
          <a:p>
            <a:r>
              <a:rPr lang="en-US" sz="1200" b="0" i="0" u="none" strike="noStrike" kern="1200" baseline="0" dirty="0" smtClean="0">
                <a:solidFill>
                  <a:schemeClr val="tx1"/>
                </a:solidFill>
                <a:latin typeface="+mn-lt"/>
                <a:ea typeface="+mn-ea"/>
                <a:cs typeface="+mn-cs"/>
              </a:rPr>
              <a:t>instrument measures upwelling radiance in 36 bands for wavelengths ranging from 0.4 to</a:t>
            </a:r>
          </a:p>
          <a:p>
            <a:r>
              <a:rPr lang="en-US" sz="1200" b="0" i="0" u="none" strike="noStrike" kern="1200" baseline="0" dirty="0" smtClean="0">
                <a:solidFill>
                  <a:schemeClr val="tx1"/>
                </a:solidFill>
                <a:latin typeface="+mn-lt"/>
                <a:ea typeface="+mn-ea"/>
                <a:cs typeface="+mn-cs"/>
              </a:rPr>
              <a:t>14.385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and has a spatial resolution of 250m (2 channels), 500m (5 channels), and 1 km (29</a:t>
            </a:r>
          </a:p>
          <a:p>
            <a:r>
              <a:rPr lang="en-US" sz="1200" b="0" i="0" u="none" strike="noStrike" kern="1200" baseline="0" dirty="0" smtClean="0">
                <a:solidFill>
                  <a:schemeClr val="tx1"/>
                </a:solidFill>
                <a:latin typeface="+mn-lt"/>
                <a:ea typeface="+mn-ea"/>
                <a:cs typeface="+mn-cs"/>
              </a:rPr>
              <a:t>channels) at nadir. (Kaufman et al, 1997; </a:t>
            </a:r>
            <a:r>
              <a:rPr lang="en-US" sz="1200" b="0" i="0" u="none" strike="noStrike" kern="1200" baseline="0" dirty="0" err="1" smtClean="0">
                <a:solidFill>
                  <a:schemeClr val="tx1"/>
                </a:solidFill>
                <a:latin typeface="+mn-lt"/>
                <a:ea typeface="+mn-ea"/>
                <a:cs typeface="+mn-cs"/>
              </a:rPr>
              <a:t>Tanré</a:t>
            </a:r>
            <a:r>
              <a:rPr lang="en-US" sz="1200" b="0" i="0" u="none" strike="noStrike" kern="1200" baseline="0" dirty="0" smtClean="0">
                <a:solidFill>
                  <a:schemeClr val="tx1"/>
                </a:solidFill>
                <a:latin typeface="+mn-lt"/>
                <a:ea typeface="+mn-ea"/>
                <a:cs typeface="+mn-cs"/>
              </a:rPr>
              <a:t> et al, 1997, 1999; Remer et al, 2005 ; </a:t>
            </a:r>
            <a:r>
              <a:rPr lang="en-US" sz="1200" b="0" i="0" u="none" strike="noStrike" kern="1200" baseline="0" dirty="0" err="1" smtClean="0">
                <a:solidFill>
                  <a:schemeClr val="tx1"/>
                </a:solidFill>
                <a:latin typeface="+mn-lt"/>
                <a:ea typeface="+mn-ea"/>
                <a:cs typeface="+mn-cs"/>
              </a:rPr>
              <a:t>Vermote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Saleous</a:t>
            </a:r>
            <a:r>
              <a:rPr lang="en-US" sz="1200" b="0" i="0" u="none" strike="noStrike" kern="1200" baseline="0" dirty="0" smtClean="0">
                <a:solidFill>
                  <a:schemeClr val="tx1"/>
                </a:solidFill>
                <a:latin typeface="+mn-lt"/>
                <a:ea typeface="+mn-ea"/>
                <a:cs typeface="+mn-cs"/>
              </a:rPr>
              <a:t>, 2000). The aerosol retrieval makes use of 7 of these channels (0.47 – 2.12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to retrieve aerosol boundaries and characteristics. MODIS has one camera and measures</a:t>
            </a:r>
          </a:p>
          <a:p>
            <a:r>
              <a:rPr lang="en-US" sz="1200" b="0" i="0" u="none" strike="noStrike" kern="1200" baseline="0" dirty="0" smtClean="0">
                <a:solidFill>
                  <a:schemeClr val="tx1"/>
                </a:solidFill>
                <a:latin typeface="+mn-lt"/>
                <a:ea typeface="+mn-ea"/>
                <a:cs typeface="+mn-cs"/>
              </a:rPr>
              <a:t>radiances in 36 spectra bands, from 0.4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to 14.5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with spatial resolutions of 250m</a:t>
            </a:r>
          </a:p>
          <a:p>
            <a:r>
              <a:rPr lang="en-US" sz="1200" b="0" i="0" u="none" strike="noStrike" kern="1200" baseline="0" dirty="0" smtClean="0">
                <a:solidFill>
                  <a:schemeClr val="tx1"/>
                </a:solidFill>
                <a:latin typeface="+mn-lt"/>
                <a:ea typeface="+mn-ea"/>
                <a:cs typeface="+mn-cs"/>
              </a:rPr>
              <a:t>(bands 1-2), 500 m (bands 3-7) and 1000 m (bands 8-36). Daily level 2 (MOD04) aerosol</a:t>
            </a:r>
          </a:p>
          <a:p>
            <a:r>
              <a:rPr lang="en-US" sz="1200" b="0" i="0" u="none" strike="noStrike" kern="1200" baseline="0" dirty="0" smtClean="0">
                <a:solidFill>
                  <a:schemeClr val="tx1"/>
                </a:solidFill>
                <a:latin typeface="+mn-lt"/>
                <a:ea typeface="+mn-ea"/>
                <a:cs typeface="+mn-cs"/>
              </a:rPr>
              <a:t>optical thickness data (550 m) are produced at the spatial resolution of 10x10 km over land,</a:t>
            </a:r>
          </a:p>
          <a:p>
            <a:r>
              <a:rPr lang="en-US" sz="1200" b="0" i="0" u="none" strike="noStrike" kern="1200" baseline="0" dirty="0" smtClean="0">
                <a:solidFill>
                  <a:schemeClr val="tx1"/>
                </a:solidFill>
                <a:latin typeface="+mn-lt"/>
                <a:ea typeface="+mn-ea"/>
                <a:cs typeface="+mn-cs"/>
              </a:rPr>
              <a:t>using the 1 km x 1 km cloud-free pixel size. MODIS aerosol products are provided over land</a:t>
            </a:r>
          </a:p>
          <a:p>
            <a:r>
              <a:rPr lang="en-US" sz="1200" b="0" i="0" u="none" strike="noStrike" kern="1200" baseline="0" dirty="0" smtClean="0">
                <a:solidFill>
                  <a:schemeClr val="tx1"/>
                </a:solidFill>
                <a:latin typeface="+mn-lt"/>
                <a:ea typeface="+mn-ea"/>
                <a:cs typeface="+mn-cs"/>
              </a:rPr>
              <a:t>and water surfaces.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ASTER is an advanced multi-spectral imager that was launched onboard NASA’s Terra</a:t>
            </a:r>
          </a:p>
          <a:p>
            <a:r>
              <a:rPr lang="en-US" sz="1200" b="0" i="0" u="none" strike="noStrike" kern="1200" baseline="0" dirty="0" smtClean="0">
                <a:solidFill>
                  <a:schemeClr val="tx1"/>
                </a:solidFill>
                <a:latin typeface="+mn-lt"/>
                <a:ea typeface="+mn-ea"/>
                <a:cs typeface="+mn-cs"/>
              </a:rPr>
              <a:t>spacecraft in December 1999. ASTER covers a wide spectral region with 14 bands from</a:t>
            </a:r>
          </a:p>
          <a:p>
            <a:r>
              <a:rPr lang="en-US" sz="1200" b="0" i="0" u="none" strike="noStrike" kern="1200" baseline="0" dirty="0" smtClean="0">
                <a:solidFill>
                  <a:schemeClr val="tx1"/>
                </a:solidFill>
                <a:latin typeface="+mn-lt"/>
                <a:ea typeface="+mn-ea"/>
                <a:cs typeface="+mn-cs"/>
              </a:rPr>
              <a:t>visible to thermal infrared with high spatial, spectral and radiometric resolutions. The</a:t>
            </a:r>
          </a:p>
          <a:p>
            <a:r>
              <a:rPr lang="en-US" sz="1200" b="0" i="0" u="none" strike="noStrike" kern="1200" baseline="0" dirty="0" smtClean="0">
                <a:solidFill>
                  <a:schemeClr val="tx1"/>
                </a:solidFill>
                <a:latin typeface="+mn-lt"/>
                <a:ea typeface="+mn-ea"/>
                <a:cs typeface="+mn-cs"/>
              </a:rPr>
              <a:t>spatial resolution varies with wavelength: 15m in the visible and near-infrared (VNIR), 30m</a:t>
            </a:r>
          </a:p>
          <a:p>
            <a:r>
              <a:rPr lang="en-US" sz="1200" b="0" i="0" u="none" strike="noStrike" kern="1200" baseline="0" dirty="0" smtClean="0">
                <a:solidFill>
                  <a:schemeClr val="tx1"/>
                </a:solidFill>
                <a:latin typeface="+mn-lt"/>
                <a:ea typeface="+mn-ea"/>
                <a:cs typeface="+mn-cs"/>
              </a:rPr>
              <a:t>in the short wave infrared (SWIR), and 90m in the thermal infrared (TIR).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Landsat Thematic Mapper (TM) is an advanced, multi-spectral scanning, Earth resources</a:t>
            </a:r>
          </a:p>
          <a:p>
            <a:r>
              <a:rPr lang="en-US" sz="1200" b="0" i="0" u="none" strike="noStrike" kern="1200" baseline="0" dirty="0" smtClean="0">
                <a:solidFill>
                  <a:schemeClr val="tx1"/>
                </a:solidFill>
                <a:latin typeface="+mn-lt"/>
                <a:ea typeface="+mn-ea"/>
                <a:cs typeface="+mn-cs"/>
              </a:rPr>
              <a:t>sensor designed to achieve higher spatial resolution, sharper spectral separation, improved</a:t>
            </a:r>
          </a:p>
          <a:p>
            <a:r>
              <a:rPr lang="en-US" sz="1200" b="0" i="0" u="none" strike="noStrike" kern="1200" baseline="0" dirty="0" smtClean="0">
                <a:solidFill>
                  <a:schemeClr val="tx1"/>
                </a:solidFill>
                <a:latin typeface="+mn-lt"/>
                <a:ea typeface="+mn-ea"/>
                <a:cs typeface="+mn-cs"/>
              </a:rPr>
              <a:t>geometric fidelity, and greater radiometric accuracy and resolution (</a:t>
            </a:r>
            <a:r>
              <a:rPr lang="en-US" sz="1200" b="0" i="0" u="none" strike="noStrike" kern="1200" baseline="0" dirty="0" err="1" smtClean="0">
                <a:solidFill>
                  <a:schemeClr val="tx1"/>
                </a:solidFill>
                <a:latin typeface="+mn-lt"/>
                <a:ea typeface="+mn-ea"/>
                <a:cs typeface="+mn-cs"/>
              </a:rPr>
              <a:t>Guanter</a:t>
            </a:r>
            <a:r>
              <a:rPr lang="en-US" sz="1200" b="0" i="0" u="none" strike="noStrike" kern="1200" baseline="0" dirty="0" smtClean="0">
                <a:solidFill>
                  <a:schemeClr val="tx1"/>
                </a:solidFill>
                <a:latin typeface="+mn-lt"/>
                <a:ea typeface="+mn-ea"/>
                <a:cs typeface="+mn-cs"/>
              </a:rPr>
              <a:t>, 2006). TM data</a:t>
            </a:r>
          </a:p>
          <a:p>
            <a:r>
              <a:rPr lang="en-US" sz="1200" b="0" i="0" u="none" strike="noStrike" kern="1200" baseline="0" dirty="0" smtClean="0">
                <a:solidFill>
                  <a:schemeClr val="tx1"/>
                </a:solidFill>
                <a:latin typeface="+mn-lt"/>
                <a:ea typeface="+mn-ea"/>
                <a:cs typeface="+mn-cs"/>
              </a:rPr>
              <a:t>are scanned simultaneously in 7 spectral bands. Band 6 scans thermal (heat) infrared radiation,</a:t>
            </a:r>
          </a:p>
          <a:p>
            <a:r>
              <a:rPr lang="en-US" sz="1200" b="0" i="0" u="none" strike="noStrike" kern="1200" baseline="0" dirty="0" smtClean="0">
                <a:solidFill>
                  <a:schemeClr val="tx1"/>
                </a:solidFill>
                <a:latin typeface="+mn-lt"/>
                <a:ea typeface="+mn-ea"/>
                <a:cs typeface="+mn-cs"/>
              </a:rPr>
              <a:t>the other ones scan in the visible and infrared. The Enhanced Thematic Mapper-Plus (ETM+)</a:t>
            </a:r>
          </a:p>
          <a:p>
            <a:r>
              <a:rPr lang="en-US" sz="1200" b="0" i="0" u="none" strike="noStrike" kern="1200" baseline="0" dirty="0" smtClean="0">
                <a:solidFill>
                  <a:schemeClr val="tx1"/>
                </a:solidFill>
                <a:latin typeface="+mn-lt"/>
                <a:ea typeface="+mn-ea"/>
                <a:cs typeface="+mn-cs"/>
              </a:rPr>
              <a:t>on Landsat-7 that was launched on April 15, 1999 is providing observations at a higher spatial</a:t>
            </a:r>
          </a:p>
          <a:p>
            <a:r>
              <a:rPr lang="en-US" sz="1200" b="0" i="0" u="none" strike="noStrike" kern="1200" baseline="0" dirty="0" smtClean="0">
                <a:solidFill>
                  <a:schemeClr val="tx1"/>
                </a:solidFill>
                <a:latin typeface="+mn-lt"/>
                <a:ea typeface="+mn-ea"/>
                <a:cs typeface="+mn-cs"/>
              </a:rPr>
              <a:t>resolution and with greater measurement precision than the previous TM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LANDSAT mission is the longest running mission till the date, earth is observed with the help of it. Tons of information and documentation about changing earth is collected thanks to LANDSAT mission. This mission has been running since 40 years now. Knowing this, one can understand that remote sensing must be throwing some benefits for entire globe. And definitely, that is true.</a:t>
            </a:r>
            <a:endParaRPr lang="el-GR"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18</a:t>
            </a:fld>
            <a:endParaRPr lang="en-US"/>
          </a:p>
        </p:txBody>
      </p:sp>
    </p:spTree>
    <p:extLst>
      <p:ext uri="{BB962C8B-B14F-4D97-AF65-F5344CB8AC3E}">
        <p14:creationId xmlns:p14="http://schemas.microsoft.com/office/powerpoint/2010/main" val="255055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https://atmosphere.copernicus.eu/cams-input-data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Satellites provide the space–time coverage required to monitor atmospheric aerosol</a:t>
            </a:r>
          </a:p>
          <a:p>
            <a:r>
              <a:rPr lang="en-US" sz="1200" b="0" i="0" u="none" strike="noStrike" kern="1200" baseline="0" dirty="0" smtClean="0">
                <a:solidFill>
                  <a:schemeClr val="tx1"/>
                </a:solidFill>
                <a:latin typeface="+mn-lt"/>
                <a:ea typeface="+mn-ea"/>
                <a:cs typeface="+mn-cs"/>
              </a:rPr>
              <a:t>concentration at the global scale and complement ground-based monitoring. Satellite</a:t>
            </a:r>
          </a:p>
          <a:p>
            <a:r>
              <a:rPr lang="en-US" sz="1200" b="0" i="0" u="none" strike="noStrike" kern="1200" baseline="0" dirty="0" smtClean="0">
                <a:solidFill>
                  <a:schemeClr val="tx1"/>
                </a:solidFill>
                <a:latin typeface="+mn-lt"/>
                <a:ea typeface="+mn-ea"/>
                <a:cs typeface="+mn-cs"/>
              </a:rPr>
              <a:t>remote sensing applications began to retrieve information on aerosol properties (e.g.</a:t>
            </a:r>
          </a:p>
          <a:p>
            <a:r>
              <a:rPr lang="en-US" sz="1200" b="0" i="0" u="none" strike="noStrike" kern="1200" baseline="0" dirty="0" smtClean="0">
                <a:solidFill>
                  <a:schemeClr val="tx1"/>
                </a:solidFill>
                <a:latin typeface="+mn-lt"/>
                <a:ea typeface="+mn-ea"/>
                <a:cs typeface="+mn-cs"/>
              </a:rPr>
              <a:t>AOD or absorbing aerosol index (AAI)) some 30 years ago (Lee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2009). The Multi</a:t>
            </a:r>
          </a:p>
          <a:p>
            <a:r>
              <a:rPr lang="en-US" sz="1200" b="0" i="0" u="none" strike="noStrike" kern="1200" baseline="0" dirty="0" smtClean="0">
                <a:solidFill>
                  <a:schemeClr val="tx1"/>
                </a:solidFill>
                <a:latin typeface="+mn-lt"/>
                <a:ea typeface="+mn-ea"/>
                <a:cs typeface="+mn-cs"/>
              </a:rPr>
              <a:t>Spectral Scanner (MSS) onboard the Earth Resources Technology Satellite (ERTS-1)</a:t>
            </a:r>
          </a:p>
          <a:p>
            <a:r>
              <a:rPr lang="en-US" sz="1200" b="0" i="0" u="none" strike="noStrike" kern="1200" baseline="0" dirty="0" smtClean="0">
                <a:solidFill>
                  <a:schemeClr val="tx1"/>
                </a:solidFill>
                <a:latin typeface="+mn-lt"/>
                <a:ea typeface="+mn-ea"/>
                <a:cs typeface="+mn-cs"/>
              </a:rPr>
              <a:t>was the first sensor used to retrieve AOD (Griggs, 1975). However, the Advanced Very</a:t>
            </a:r>
          </a:p>
          <a:p>
            <a:r>
              <a:rPr lang="en-US" sz="1200" b="0" i="0" u="none" strike="noStrike" kern="1200" baseline="0" dirty="0" smtClean="0">
                <a:solidFill>
                  <a:schemeClr val="tx1"/>
                </a:solidFill>
                <a:latin typeface="+mn-lt"/>
                <a:ea typeface="+mn-ea"/>
                <a:cs typeface="+mn-cs"/>
              </a:rPr>
              <a:t>High Resolution Radiometer (AVHRR) onboard the TIROS-N satellite was the first to</a:t>
            </a:r>
          </a:p>
          <a:p>
            <a:r>
              <a:rPr lang="en-US" sz="1200" b="0" i="0" u="none" strike="noStrike" kern="1200" baseline="0" dirty="0" smtClean="0">
                <a:solidFill>
                  <a:schemeClr val="tx1"/>
                </a:solidFill>
                <a:latin typeface="+mn-lt"/>
                <a:ea typeface="+mn-ea"/>
                <a:cs typeface="+mn-cs"/>
              </a:rPr>
              <a:t>be used for operational aerosol products (Stowe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2002). Originally launched for</a:t>
            </a:r>
          </a:p>
          <a:p>
            <a:r>
              <a:rPr lang="en-US" sz="1200" b="0" i="0" u="none" strike="noStrike" kern="1200" baseline="0" dirty="0" smtClean="0">
                <a:solidFill>
                  <a:schemeClr val="tx1"/>
                </a:solidFill>
                <a:latin typeface="+mn-lt"/>
                <a:ea typeface="+mn-ea"/>
                <a:cs typeface="+mn-cs"/>
              </a:rPr>
              <a:t>weather observations, AVHRR’s ability to measure reflected solar radiation at visible</a:t>
            </a:r>
          </a:p>
          <a:p>
            <a:r>
              <a:rPr lang="en-US" sz="1200" b="0" i="0" u="none" strike="noStrike" kern="1200" baseline="0" dirty="0" smtClean="0">
                <a:solidFill>
                  <a:schemeClr val="tx1"/>
                </a:solidFill>
                <a:latin typeface="+mn-lt"/>
                <a:ea typeface="+mn-ea"/>
                <a:cs typeface="+mn-cs"/>
              </a:rPr>
              <a:t>and mid-infrared wavelengths was utilized for aerosol retrieval. Since then, a number of</a:t>
            </a:r>
          </a:p>
          <a:p>
            <a:r>
              <a:rPr lang="en-US" sz="1200" b="0" i="0" u="none" strike="noStrike" kern="1200" baseline="0" dirty="0" smtClean="0">
                <a:solidFill>
                  <a:schemeClr val="tx1"/>
                </a:solidFill>
                <a:latin typeface="+mn-lt"/>
                <a:ea typeface="+mn-ea"/>
                <a:cs typeface="+mn-cs"/>
              </a:rPr>
              <a:t>passive sensors have been launched to measure aerosols over ocean and land (Figure 6.5).</a:t>
            </a:r>
          </a:p>
          <a:p>
            <a:r>
              <a:rPr lang="en-US" sz="1200" b="0" i="0" u="none" strike="noStrike" kern="1200" baseline="0" dirty="0" smtClean="0">
                <a:solidFill>
                  <a:schemeClr val="tx1"/>
                </a:solidFill>
                <a:latin typeface="+mn-lt"/>
                <a:ea typeface="+mn-ea"/>
                <a:cs typeface="+mn-cs"/>
              </a:rPr>
              <a:t>Early passive sensors were developed for other purposes (e.g. Total Ozone Mapping</a:t>
            </a:r>
          </a:p>
          <a:p>
            <a:r>
              <a:rPr lang="en-US" sz="1200" b="0" i="0" u="none" strike="noStrike" kern="1200" baseline="0" dirty="0" smtClean="0">
                <a:solidFill>
                  <a:schemeClr val="tx1"/>
                </a:solidFill>
                <a:latin typeface="+mn-lt"/>
                <a:ea typeface="+mn-ea"/>
                <a:cs typeface="+mn-cs"/>
              </a:rPr>
              <a:t>Spectrometer, TOMS was launched onboard the Nimbus 7 satellite in order to detect</a:t>
            </a:r>
          </a:p>
          <a:p>
            <a:r>
              <a:rPr lang="en-US" sz="1200" b="0" i="0" u="none" strike="noStrike" kern="1200" baseline="0" dirty="0" smtClean="0">
                <a:solidFill>
                  <a:schemeClr val="tx1"/>
                </a:solidFill>
                <a:latin typeface="+mn-lt"/>
                <a:ea typeface="+mn-ea"/>
                <a:cs typeface="+mn-cs"/>
              </a:rPr>
              <a:t>ozone, but its ultraviolet (UV) bands were used to measure absorbing aerosols), but their</a:t>
            </a:r>
          </a:p>
          <a:p>
            <a:r>
              <a:rPr lang="en-US" sz="1200" b="0" i="0" u="none" strike="noStrike" kern="1200" baseline="0" dirty="0" smtClean="0">
                <a:solidFill>
                  <a:schemeClr val="tx1"/>
                </a:solidFill>
                <a:latin typeface="+mn-lt"/>
                <a:ea typeface="+mn-ea"/>
                <a:cs typeface="+mn-cs"/>
              </a:rPr>
              <a:t>measurement capabilities have been utilized to retrieve aerosol properties, with varying</a:t>
            </a:r>
          </a:p>
          <a:p>
            <a:r>
              <a:rPr lang="en-US" sz="1200" b="0" i="0" u="none" strike="noStrike" kern="1200" baseline="0" dirty="0" smtClean="0">
                <a:solidFill>
                  <a:schemeClr val="tx1"/>
                </a:solidFill>
                <a:latin typeface="+mn-lt"/>
                <a:ea typeface="+mn-ea"/>
                <a:cs typeface="+mn-cs"/>
              </a:rPr>
              <a:t>success. Our understanding of the limitations of existing sensors in measuring aerosol</a:t>
            </a:r>
          </a:p>
          <a:p>
            <a:r>
              <a:rPr lang="en-US" sz="1200" b="0" i="0" u="none" strike="noStrike" kern="1200" baseline="0" dirty="0" smtClean="0">
                <a:solidFill>
                  <a:schemeClr val="tx1"/>
                </a:solidFill>
                <a:latin typeface="+mn-lt"/>
                <a:ea typeface="+mn-ea"/>
                <a:cs typeface="+mn-cs"/>
              </a:rPr>
              <a:t>properties has led to the development of more robust techniques. Recently, an active</a:t>
            </a:r>
          </a:p>
          <a:p>
            <a:r>
              <a:rPr lang="en-US" sz="1200" b="0" i="0" u="none" strike="noStrike" kern="1200" baseline="0" dirty="0" smtClean="0">
                <a:solidFill>
                  <a:schemeClr val="tx1"/>
                </a:solidFill>
                <a:latin typeface="+mn-lt"/>
                <a:ea typeface="+mn-ea"/>
                <a:cs typeface="+mn-cs"/>
              </a:rPr>
              <a:t>remote sensing technique was utilized to retrieve aerosol vertical distributions, adding a</a:t>
            </a:r>
          </a:p>
          <a:p>
            <a:r>
              <a:rPr lang="en-US" sz="1200" b="0" i="0" u="none" strike="noStrike" kern="1200" baseline="0" dirty="0" smtClean="0">
                <a:solidFill>
                  <a:schemeClr val="tx1"/>
                </a:solidFill>
                <a:latin typeface="+mn-lt"/>
                <a:ea typeface="+mn-ea"/>
                <a:cs typeface="+mn-cs"/>
              </a:rPr>
              <a:t>new dimension to aerosol remote sensing</a:t>
            </a:r>
            <a:r>
              <a:rPr lang="el-GR" sz="1200" b="0" i="0" u="none" strike="noStrike" kern="1200" baseline="0" dirty="0" smtClean="0">
                <a:solidFill>
                  <a:schemeClr val="tx1"/>
                </a:solidFill>
                <a:latin typeface="+mn-lt"/>
                <a:ea typeface="+mn-ea"/>
                <a:cs typeface="+mn-cs"/>
              </a:rPr>
              <a:t>.</a:t>
            </a:r>
          </a:p>
          <a:p>
            <a:endParaRPr lang="el-G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determination of the AOT from the Landsat TM/ETM+</a:t>
            </a:r>
          </a:p>
          <a:p>
            <a:r>
              <a:rPr lang="en-US" sz="1200" b="0" i="0" u="none" strike="noStrike" kern="1200" baseline="0" dirty="0" smtClean="0">
                <a:solidFill>
                  <a:schemeClr val="tx1"/>
                </a:solidFill>
                <a:latin typeface="+mn-lt"/>
                <a:ea typeface="+mn-ea"/>
                <a:cs typeface="+mn-cs"/>
              </a:rPr>
              <a:t>imagery is based on the use of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transfer equation, the principle of atmospheric</a:t>
            </a:r>
          </a:p>
          <a:p>
            <a:r>
              <a:rPr lang="en-US" sz="1200" b="0" i="0" u="none" strike="noStrike" kern="1200" baseline="0" dirty="0" smtClean="0">
                <a:solidFill>
                  <a:schemeClr val="tx1"/>
                </a:solidFill>
                <a:latin typeface="+mn-lt"/>
                <a:ea typeface="+mn-ea"/>
                <a:cs typeface="+mn-cs"/>
              </a:rPr>
              <a:t>correction such as darkest pixel method (</a:t>
            </a:r>
            <a:r>
              <a:rPr lang="en-US" sz="1200" b="0" i="0" u="none" strike="noStrike" kern="1200" baseline="0" dirty="0" err="1" smtClean="0">
                <a:solidFill>
                  <a:schemeClr val="tx1"/>
                </a:solidFill>
                <a:latin typeface="+mn-lt"/>
                <a:ea typeface="+mn-ea"/>
                <a:cs typeface="+mn-cs"/>
              </a:rPr>
              <a:t>Hadjimitsis</a:t>
            </a:r>
            <a:r>
              <a:rPr lang="en-US" sz="1200" b="0" i="0" u="none" strike="noStrike" kern="1200" baseline="0" dirty="0" smtClean="0">
                <a:solidFill>
                  <a:schemeClr val="tx1"/>
                </a:solidFill>
                <a:latin typeface="+mn-lt"/>
                <a:ea typeface="+mn-ea"/>
                <a:cs typeface="+mn-cs"/>
              </a:rPr>
              <a:t> et al., 2002). Since MODIS has a sensor</a:t>
            </a:r>
          </a:p>
          <a:p>
            <a:r>
              <a:rPr lang="en-US" sz="1200" b="0" i="0" u="none" strike="noStrike" kern="1200" baseline="0" dirty="0" smtClean="0">
                <a:solidFill>
                  <a:schemeClr val="tx1"/>
                </a:solidFill>
                <a:latin typeface="+mn-lt"/>
                <a:ea typeface="+mn-ea"/>
                <a:cs typeface="+mn-cs"/>
              </a:rPr>
              <a:t>with the ability to measure the total solar radiance scattered by the atmosphere as well as</a:t>
            </a:r>
          </a:p>
          <a:p>
            <a:r>
              <a:rPr lang="en-US" sz="1200" b="0" i="0" u="none" strike="noStrike" kern="1200" baseline="0" dirty="0" smtClean="0">
                <a:solidFill>
                  <a:schemeClr val="tx1"/>
                </a:solidFill>
                <a:latin typeface="+mn-lt"/>
                <a:ea typeface="+mn-ea"/>
                <a:cs typeface="+mn-cs"/>
              </a:rPr>
              <a:t>the sunlight reflected by the Earth’s surface and attenuated by atmospheric transmission,</a:t>
            </a:r>
          </a:p>
          <a:p>
            <a:r>
              <a:rPr lang="en-US" sz="1200" b="0" i="0" u="none" strike="noStrike" kern="1200" baseline="0" dirty="0" smtClean="0">
                <a:solidFill>
                  <a:schemeClr val="tx1"/>
                </a:solidFill>
                <a:latin typeface="+mn-lt"/>
                <a:ea typeface="+mn-ea"/>
                <a:cs typeface="+mn-cs"/>
              </a:rPr>
              <a:t>the AOT results found by MODIS were compared with the sun-photometer’s AOT results</a:t>
            </a:r>
          </a:p>
          <a:p>
            <a:r>
              <a:rPr lang="en-US" sz="1200" b="0" i="0" u="none" strike="noStrike" kern="1200" baseline="0" dirty="0" smtClean="0">
                <a:solidFill>
                  <a:schemeClr val="tx1"/>
                </a:solidFill>
                <a:latin typeface="+mn-lt"/>
                <a:ea typeface="+mn-ea"/>
                <a:cs typeface="+mn-cs"/>
              </a:rPr>
              <a:t>for systematic validation (Tang et al., 2004). For the MODIS images, despite its low pixel</a:t>
            </a:r>
          </a:p>
          <a:p>
            <a:r>
              <a:rPr lang="en-US" sz="1200" b="0" i="0" u="none" strike="noStrike" kern="1200" baseline="0" dirty="0" smtClean="0">
                <a:solidFill>
                  <a:schemeClr val="tx1"/>
                </a:solidFill>
                <a:latin typeface="+mn-lt"/>
                <a:ea typeface="+mn-ea"/>
                <a:cs typeface="+mn-cs"/>
              </a:rPr>
              <a:t>resolution, aerosol optical thickness values were extracted for the 550 nm band. MODIS data</a:t>
            </a:r>
          </a:p>
          <a:p>
            <a:r>
              <a:rPr lang="en-US" sz="1200" b="0" i="0" u="none" strike="noStrike" kern="1200" baseline="0" dirty="0" smtClean="0">
                <a:solidFill>
                  <a:schemeClr val="tx1"/>
                </a:solidFill>
                <a:latin typeface="+mn-lt"/>
                <a:ea typeface="+mn-ea"/>
                <a:cs typeface="+mn-cs"/>
              </a:rPr>
              <a:t>have been extended correlated with PM10 over several study areas (</a:t>
            </a:r>
            <a:r>
              <a:rPr lang="en-US" sz="1200" b="0" i="0" u="none" strike="noStrike" kern="1200" baseline="0" dirty="0" err="1" smtClean="0">
                <a:solidFill>
                  <a:schemeClr val="tx1"/>
                </a:solidFill>
                <a:latin typeface="+mn-lt"/>
                <a:ea typeface="+mn-ea"/>
                <a:cs typeface="+mn-cs"/>
              </a:rPr>
              <a:t>Hadjimitsis</a:t>
            </a:r>
            <a:r>
              <a:rPr lang="en-US" sz="1200" b="0" i="0" u="none" strike="noStrike" kern="1200" baseline="0" dirty="0" smtClean="0">
                <a:solidFill>
                  <a:schemeClr val="tx1"/>
                </a:solidFill>
                <a:latin typeface="+mn-lt"/>
                <a:ea typeface="+mn-ea"/>
                <a:cs typeface="+mn-cs"/>
              </a:rPr>
              <a:t> et al., 2010;</a:t>
            </a:r>
          </a:p>
          <a:p>
            <a:r>
              <a:rPr lang="en-US" sz="1200" b="0" i="0" u="none" strike="noStrike" kern="1200" baseline="0" dirty="0" err="1" smtClean="0">
                <a:solidFill>
                  <a:schemeClr val="tx1"/>
                </a:solidFill>
                <a:latin typeface="+mn-lt"/>
                <a:ea typeface="+mn-ea"/>
                <a:cs typeface="+mn-cs"/>
              </a:rPr>
              <a:t>Nisanzti</a:t>
            </a:r>
            <a:r>
              <a:rPr lang="en-US" sz="1200" b="0" i="0" u="none" strike="noStrike" kern="1200" baseline="0" dirty="0" smtClean="0">
                <a:solidFill>
                  <a:schemeClr val="tx1"/>
                </a:solidFill>
                <a:latin typeface="+mn-lt"/>
                <a:ea typeface="+mn-ea"/>
                <a:cs typeface="+mn-cs"/>
              </a:rPr>
              <a:t> et al., 2011) with improved correlation coefficients but with several limitations.</a:t>
            </a:r>
          </a:p>
          <a:p>
            <a:r>
              <a:rPr lang="en-US" sz="1200" b="0" i="0" u="none" strike="noStrike" kern="1200" baseline="0" dirty="0" smtClean="0">
                <a:solidFill>
                  <a:schemeClr val="tx1"/>
                </a:solidFill>
                <a:latin typeface="+mn-lt"/>
                <a:ea typeface="+mn-ea"/>
                <a:cs typeface="+mn-cs"/>
              </a:rPr>
              <a:t>PM2.5 are also found to be correlated against MODIS data using new novel improved</a:t>
            </a:r>
          </a:p>
          <a:p>
            <a:r>
              <a:rPr lang="en-US" sz="1200" b="0" i="0" u="none" strike="noStrike" kern="1200" baseline="0" dirty="0" smtClean="0">
                <a:solidFill>
                  <a:schemeClr val="tx1"/>
                </a:solidFill>
                <a:latin typeface="+mn-lt"/>
                <a:ea typeface="+mn-ea"/>
                <a:cs typeface="+mn-cs"/>
              </a:rPr>
              <a:t>algorithms (</a:t>
            </a:r>
            <a:r>
              <a:rPr lang="en-US" sz="1200" b="0" i="0" u="none" strike="noStrike" kern="1200" baseline="0" dirty="0" err="1" smtClean="0">
                <a:solidFill>
                  <a:schemeClr val="tx1"/>
                </a:solidFill>
                <a:latin typeface="+mn-lt"/>
                <a:ea typeface="+mn-ea"/>
                <a:cs typeface="+mn-cs"/>
              </a:rPr>
              <a:t>e.g</a:t>
            </a:r>
            <a:r>
              <a:rPr lang="en-US" sz="1200" b="0" i="0" u="none" strike="noStrike" kern="1200" baseline="0" dirty="0" smtClean="0">
                <a:solidFill>
                  <a:schemeClr val="tx1"/>
                </a:solidFill>
                <a:latin typeface="+mn-lt"/>
                <a:ea typeface="+mn-ea"/>
                <a:cs typeface="+mn-cs"/>
              </a:rPr>
              <a:t> Lee et al., 2011) that considers the low spatial resolution of MODIS with</a:t>
            </a:r>
          </a:p>
          <a:p>
            <a:r>
              <a:rPr lang="en-US" sz="1200" b="0" i="0" u="none" strike="noStrike" kern="1200" baseline="0" dirty="0" smtClean="0">
                <a:solidFill>
                  <a:schemeClr val="tx1"/>
                </a:solidFill>
                <a:latin typeface="+mn-lt"/>
                <a:ea typeface="+mn-ea"/>
                <a:cs typeface="+mn-cs"/>
              </a:rPr>
              <a:t>future positive premises. </a:t>
            </a:r>
          </a:p>
          <a:p>
            <a:endParaRPr lang="en-US" sz="1200" b="0" i="0" u="none" strike="noStrike" kern="1200" baseline="0" dirty="0" smtClean="0">
              <a:solidFill>
                <a:schemeClr val="tx1"/>
              </a:solidFill>
              <a:latin typeface="+mn-lt"/>
              <a:ea typeface="+mn-ea"/>
              <a:cs typeface="+mn-cs"/>
            </a:endParaRPr>
          </a:p>
          <a:p>
            <a:r>
              <a:rPr lang="en-US" sz="1200" b="1" i="0" kern="1200" dirty="0" smtClean="0">
                <a:solidFill>
                  <a:schemeClr val="tx1"/>
                </a:solidFill>
                <a:effectLst/>
                <a:latin typeface="+mn-lt"/>
                <a:ea typeface="+mn-ea"/>
                <a:cs typeface="+mn-cs"/>
              </a:rPr>
              <a:t>Global real-time analysis and forecast system</a:t>
            </a:r>
          </a:p>
          <a:p>
            <a:r>
              <a:rPr lang="en-US" sz="1200" b="0" i="0" kern="1200" dirty="0" smtClean="0">
                <a:solidFill>
                  <a:schemeClr val="tx1"/>
                </a:solidFill>
                <a:effectLst/>
                <a:latin typeface="+mn-lt"/>
                <a:ea typeface="+mn-ea"/>
                <a:cs typeface="+mn-cs"/>
              </a:rPr>
              <a:t>The CAMS global real-time production system uses satellite data in its 4-dimensional </a:t>
            </a:r>
            <a:r>
              <a:rPr lang="en-US" sz="1200" b="0" i="0" kern="1200" dirty="0" err="1" smtClean="0">
                <a:solidFill>
                  <a:schemeClr val="tx1"/>
                </a:solidFill>
                <a:effectLst/>
                <a:latin typeface="+mn-lt"/>
                <a:ea typeface="+mn-ea"/>
                <a:cs typeface="+mn-cs"/>
              </a:rPr>
              <a:t>variational</a:t>
            </a:r>
            <a:r>
              <a:rPr lang="en-US" sz="1200" b="0" i="0" kern="1200" dirty="0" smtClean="0">
                <a:solidFill>
                  <a:schemeClr val="tx1"/>
                </a:solidFill>
                <a:effectLst/>
                <a:latin typeface="+mn-lt"/>
                <a:ea typeface="+mn-ea"/>
                <a:cs typeface="+mn-cs"/>
              </a:rPr>
              <a:t> (4D-Var) data assimilation system to constrain the initial atmospheric state that is used for the 5-day forecast. Apart from all the meteorological observations that form part of the ECMWF numerical weather prediction system, CAMS uses additional observations on atmospheric composition. Three categories of observations are listed below. The </a:t>
            </a:r>
            <a:r>
              <a:rPr lang="en-US" sz="1200" b="1" i="0" kern="1200" dirty="0" smtClean="0">
                <a:solidFill>
                  <a:schemeClr val="tx1"/>
                </a:solidFill>
                <a:effectLst/>
                <a:latin typeface="+mn-lt"/>
                <a:ea typeface="+mn-ea"/>
                <a:cs typeface="+mn-cs"/>
              </a:rPr>
              <a:t>assimilated observations</a:t>
            </a:r>
            <a:r>
              <a:rPr lang="en-US" sz="1200" b="0" i="0" kern="1200" dirty="0" smtClean="0">
                <a:solidFill>
                  <a:schemeClr val="tx1"/>
                </a:solidFill>
                <a:effectLst/>
                <a:latin typeface="+mn-lt"/>
                <a:ea typeface="+mn-ea"/>
                <a:cs typeface="+mn-cs"/>
              </a:rPr>
              <a:t> are the observations that are currently used to constrain the model; the </a:t>
            </a:r>
            <a:r>
              <a:rPr lang="en-US" sz="1200" b="1" i="0" kern="1200" dirty="0" smtClean="0">
                <a:solidFill>
                  <a:schemeClr val="tx1"/>
                </a:solidFill>
                <a:effectLst/>
                <a:latin typeface="+mn-lt"/>
                <a:ea typeface="+mn-ea"/>
                <a:cs typeface="+mn-cs"/>
              </a:rPr>
              <a:t>monitored observations</a:t>
            </a:r>
            <a:r>
              <a:rPr lang="en-US" sz="1200" b="0" i="0" kern="1200" dirty="0" smtClean="0">
                <a:solidFill>
                  <a:schemeClr val="tx1"/>
                </a:solidFill>
                <a:effectLst/>
                <a:latin typeface="+mn-lt"/>
                <a:ea typeface="+mn-ea"/>
                <a:cs typeface="+mn-cs"/>
              </a:rPr>
              <a:t> are the observations that are part of the full system (near-real-time (NRT) data acquisition, calculations of observation-model differences,...), but are not used yet to constrain the model; </a:t>
            </a:r>
            <a:r>
              <a:rPr lang="en-US" sz="1200" b="1" i="0" kern="1200" dirty="0" smtClean="0">
                <a:solidFill>
                  <a:schemeClr val="tx1"/>
                </a:solidFill>
                <a:effectLst/>
                <a:latin typeface="+mn-lt"/>
                <a:ea typeface="+mn-ea"/>
                <a:cs typeface="+mn-cs"/>
              </a:rPr>
              <a:t>planned observations</a:t>
            </a:r>
            <a:r>
              <a:rPr lang="en-US" sz="1200" b="0" i="0" kern="1200" dirty="0" smtClean="0">
                <a:solidFill>
                  <a:schemeClr val="tx1"/>
                </a:solidFill>
                <a:effectLst/>
                <a:latin typeface="+mn-lt"/>
                <a:ea typeface="+mn-ea"/>
                <a:cs typeface="+mn-cs"/>
              </a:rPr>
              <a:t> are observations that are being considered to be implemented in the CAMS system.</a:t>
            </a:r>
          </a:p>
          <a:p>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19</a:t>
            </a:fld>
            <a:endParaRPr lang="en-US"/>
          </a:p>
        </p:txBody>
      </p:sp>
    </p:spTree>
    <p:extLst>
      <p:ext uri="{BB962C8B-B14F-4D97-AF65-F5344CB8AC3E}">
        <p14:creationId xmlns:p14="http://schemas.microsoft.com/office/powerpoint/2010/main" val="11770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https://www.slideshare.net/AbhiramKanigolla/131869</a:t>
            </a:r>
          </a:p>
          <a:p>
            <a:r>
              <a:rPr lang="en-US" sz="1200" b="0" i="0" kern="1200" dirty="0" smtClean="0">
                <a:solidFill>
                  <a:schemeClr val="tx1"/>
                </a:solidFill>
                <a:effectLst/>
                <a:latin typeface="+mn-lt"/>
                <a:ea typeface="+mn-ea"/>
                <a:cs typeface="+mn-cs"/>
              </a:rPr>
              <a:t>https://www.researchgate.net/publication/224828860_Air_Pollution_Monitoring_Using_Earth_Observation_GIS</a:t>
            </a:r>
          </a:p>
          <a:p>
            <a:r>
              <a:rPr lang="en-US" sz="1200" b="0" i="0" kern="1200" dirty="0" smtClean="0">
                <a:solidFill>
                  <a:schemeClr val="tx1"/>
                </a:solidFill>
                <a:effectLst/>
                <a:latin typeface="+mn-lt"/>
                <a:ea typeface="+mn-ea"/>
                <a:cs typeface="+mn-cs"/>
              </a:rPr>
              <a:t>http://www.sciencedirect.com/science/article/pii/S1352231014004270</a:t>
            </a:r>
            <a:endParaRPr lang="el-GR" sz="1200" b="0" i="0" kern="1200" dirty="0" smtClean="0">
              <a:solidFill>
                <a:schemeClr val="tx1"/>
              </a:solidFill>
              <a:effectLst/>
              <a:latin typeface="+mn-lt"/>
              <a:ea typeface="+mn-ea"/>
              <a:cs typeface="+mn-cs"/>
            </a:endParaRPr>
          </a:p>
          <a:p>
            <a:r>
              <a:rPr lang="en-US" dirty="0" smtClean="0">
                <a:hlinkClick r:id="rId3"/>
              </a:rPr>
              <a:t>http://www.esa.int/spaceinimages/Images/2017/07/Bringing_air_pollution_into_focus</a:t>
            </a:r>
            <a:r>
              <a:rPr lang="el-GR" dirty="0" smtClean="0"/>
              <a:t> </a:t>
            </a:r>
          </a:p>
          <a:p>
            <a:r>
              <a:rPr lang="en-US" dirty="0" smtClean="0">
                <a:hlinkClick r:id="rId4"/>
              </a:rPr>
              <a:t>http://www.esa.int/Our_Activities/Observing_the_Earth/Copernicus/Sentinel-5P/Air_quality-monitoring_satellite_in_orbit</a:t>
            </a:r>
            <a:r>
              <a:rPr lang="el-GR" dirty="0" smtClean="0"/>
              <a:t> </a:t>
            </a:r>
          </a:p>
          <a:p>
            <a:endParaRPr lang="el-G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Sentinel-5P – the ‘P’ standing for ‘Precursor’ – is the first Copernicus mission dedicated to monitoring our atmosphere. The satellite carries the state-of-the-art </a:t>
            </a:r>
            <a:r>
              <a:rPr lang="en-US" sz="1200" b="0" i="0" kern="1200" dirty="0" err="1" smtClean="0">
                <a:solidFill>
                  <a:schemeClr val="tx1"/>
                </a:solidFill>
                <a:effectLst/>
                <a:latin typeface="+mn-lt"/>
                <a:ea typeface="+mn-ea"/>
                <a:cs typeface="+mn-cs"/>
              </a:rPr>
              <a:t>Tropomi</a:t>
            </a:r>
            <a:r>
              <a:rPr lang="en-US" sz="1200" b="0" i="0" kern="1200" dirty="0" smtClean="0">
                <a:solidFill>
                  <a:schemeClr val="tx1"/>
                </a:solidFill>
                <a:effectLst/>
                <a:latin typeface="+mn-lt"/>
                <a:ea typeface="+mn-ea"/>
                <a:cs typeface="+mn-cs"/>
              </a:rPr>
              <a:t> instrument to map a multitude of trace gases such as nitrogen dioxide, ozone, formaldehyde, </a:t>
            </a:r>
            <a:r>
              <a:rPr lang="en-US" sz="1200" b="0" i="0" kern="1200" dirty="0" err="1" smtClean="0">
                <a:solidFill>
                  <a:schemeClr val="tx1"/>
                </a:solidFill>
                <a:effectLst/>
                <a:latin typeface="+mn-lt"/>
                <a:ea typeface="+mn-ea"/>
                <a:cs typeface="+mn-cs"/>
              </a:rPr>
              <a:t>sulphur</a:t>
            </a:r>
            <a:r>
              <a:rPr lang="en-US" sz="1200" b="0" i="0" kern="1200" dirty="0" smtClean="0">
                <a:solidFill>
                  <a:schemeClr val="tx1"/>
                </a:solidFill>
                <a:effectLst/>
                <a:latin typeface="+mn-lt"/>
                <a:ea typeface="+mn-ea"/>
                <a:cs typeface="+mn-cs"/>
              </a:rPr>
              <a:t> dioxide, methane, carbon monoxide and aerosols – all of which affect the air we breathe and therefore our health, and our climate. </a:t>
            </a:r>
            <a:endParaRPr lang="el-G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first stage separated 2 min 16 sec after liftoff, followed by the fairing and second stage at 3 min 3 sec and 5 min 19 sec, respectively. The upper stage then fired twice, delivering Sentinel-5P to its final orbit 79 min after liftoff.</a:t>
            </a:r>
          </a:p>
          <a:p>
            <a:r>
              <a:rPr lang="en-US" sz="1200" b="0" i="0" kern="1200" dirty="0" smtClean="0">
                <a:solidFill>
                  <a:schemeClr val="tx1"/>
                </a:solidFill>
                <a:effectLst/>
                <a:latin typeface="+mn-lt"/>
                <a:ea typeface="+mn-ea"/>
                <a:cs typeface="+mn-cs"/>
              </a:rPr>
              <a:t>After separating from the upper stage, Sentinel-5P deployed its three solar panels and began communications with Earth. The first signal was received 93 min after launch as the satellite passed over the </a:t>
            </a:r>
            <a:r>
              <a:rPr lang="en-US" sz="1200" b="0" i="0" kern="1200" dirty="0" err="1" smtClean="0">
                <a:solidFill>
                  <a:schemeClr val="tx1"/>
                </a:solidFill>
                <a:effectLst/>
                <a:latin typeface="+mn-lt"/>
                <a:ea typeface="+mn-ea"/>
                <a:cs typeface="+mn-cs"/>
              </a:rPr>
              <a:t>Kiruna</a:t>
            </a:r>
            <a:r>
              <a:rPr lang="en-US" sz="1200" b="0" i="0" kern="1200" dirty="0" smtClean="0">
                <a:solidFill>
                  <a:schemeClr val="tx1"/>
                </a:solidFill>
                <a:effectLst/>
                <a:latin typeface="+mn-lt"/>
                <a:ea typeface="+mn-ea"/>
                <a:cs typeface="+mn-cs"/>
              </a:rPr>
              <a:t> station in Sweden.</a:t>
            </a:r>
          </a:p>
          <a:p>
            <a:r>
              <a:rPr lang="en-US" sz="1200" b="0" i="0" kern="1200" dirty="0" smtClean="0">
                <a:solidFill>
                  <a:schemeClr val="tx1"/>
                </a:solidFill>
                <a:effectLst/>
                <a:latin typeface="+mn-lt"/>
                <a:ea typeface="+mn-ea"/>
                <a:cs typeface="+mn-cs"/>
              </a:rPr>
              <a:t>Telemetry links, command and control were then established by controllers at ESA’s operations </a:t>
            </a:r>
            <a:r>
              <a:rPr lang="en-US" sz="1200" b="0" i="0" kern="1200" dirty="0" err="1" smtClean="0">
                <a:solidFill>
                  <a:schemeClr val="tx1"/>
                </a:solidFill>
                <a:effectLst/>
                <a:latin typeface="+mn-lt"/>
                <a:ea typeface="+mn-ea"/>
                <a:cs typeface="+mn-cs"/>
              </a:rPr>
              <a:t>centre</a:t>
            </a:r>
            <a:r>
              <a:rPr lang="en-US" sz="1200" b="0" i="0" kern="1200" dirty="0" smtClean="0">
                <a:solidFill>
                  <a:schemeClr val="tx1"/>
                </a:solidFill>
                <a:effectLst/>
                <a:latin typeface="+mn-lt"/>
                <a:ea typeface="+mn-ea"/>
                <a:cs typeface="+mn-cs"/>
              </a:rPr>
              <a:t> in Darmstadt, Germany, allowing them to monitor the health of the satellite.</a:t>
            </a:r>
          </a:p>
          <a:p>
            <a:r>
              <a:rPr lang="en-US" sz="1200" b="0" i="0" kern="1200" dirty="0" smtClean="0">
                <a:solidFill>
                  <a:schemeClr val="tx1"/>
                </a:solidFill>
                <a:effectLst/>
                <a:latin typeface="+mn-lt"/>
                <a:ea typeface="+mn-ea"/>
                <a:cs typeface="+mn-cs"/>
              </a:rPr>
              <a:t>The launch and the early orbit phase will last three days, during which controllers will check the satellite’s key systems and configure it for flight in space</a:t>
            </a:r>
          </a:p>
          <a:p>
            <a:r>
              <a:rPr lang="en-US" sz="1200" b="0" i="0" kern="1200" dirty="0" smtClean="0">
                <a:solidFill>
                  <a:schemeClr val="tx1"/>
                </a:solidFill>
                <a:effectLst/>
                <a:latin typeface="+mn-lt"/>
                <a:ea typeface="+mn-ea"/>
                <a:cs typeface="+mn-cs"/>
              </a:rPr>
              <a:t>Following this, a commissioning phase will check all elements of the satellite’s systems and the main instrument will be decontaminated. Once completed after a few weeks, the cooler door will be opened and the calibration and validation of Sentinel-5P’s main </a:t>
            </a:r>
            <a:r>
              <a:rPr lang="en-US" sz="1200" b="0" i="0" kern="1200" dirty="0" err="1" smtClean="0">
                <a:solidFill>
                  <a:schemeClr val="tx1"/>
                </a:solidFill>
                <a:effectLst/>
                <a:latin typeface="+mn-lt"/>
                <a:ea typeface="+mn-ea"/>
                <a:cs typeface="+mn-cs"/>
              </a:rPr>
              <a:t>Tropomi</a:t>
            </a:r>
            <a:r>
              <a:rPr lang="en-US" sz="1200" b="0" i="0" kern="1200" dirty="0" smtClean="0">
                <a:solidFill>
                  <a:schemeClr val="tx1"/>
                </a:solidFill>
                <a:effectLst/>
                <a:latin typeface="+mn-lt"/>
                <a:ea typeface="+mn-ea"/>
                <a:cs typeface="+mn-cs"/>
              </a:rPr>
              <a:t> instrument will be performed.</a:t>
            </a:r>
          </a:p>
          <a:p>
            <a:r>
              <a:rPr lang="en-US" sz="1200" b="0" i="0" kern="1200" dirty="0" smtClean="0">
                <a:solidFill>
                  <a:schemeClr val="tx1"/>
                </a:solidFill>
                <a:effectLst/>
                <a:latin typeface="+mn-lt"/>
                <a:ea typeface="+mn-ea"/>
                <a:cs typeface="+mn-cs"/>
              </a:rPr>
              <a:t>The mission is expected to begin full operations six months from now.</a:t>
            </a:r>
          </a:p>
          <a:p>
            <a:r>
              <a:rPr lang="en-US" sz="1200" b="0" i="0" kern="1200" dirty="0" smtClean="0">
                <a:solidFill>
                  <a:schemeClr val="tx1"/>
                </a:solidFill>
                <a:effectLst/>
                <a:latin typeface="+mn-lt"/>
                <a:ea typeface="+mn-ea"/>
                <a:cs typeface="+mn-cs"/>
              </a:rPr>
              <a:t>“Launching the sixth Sentinel satellite for the Copernicus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is testament to the extensive competence we have here at ESA, from its moment of conception to well into operations,” said ESA Director General Jan </a:t>
            </a:r>
            <a:r>
              <a:rPr lang="en-US" sz="1200" b="0" i="0" kern="1200" dirty="0" err="1" smtClean="0">
                <a:solidFill>
                  <a:schemeClr val="tx1"/>
                </a:solidFill>
                <a:effectLst/>
                <a:latin typeface="+mn-lt"/>
                <a:ea typeface="+mn-ea"/>
                <a:cs typeface="+mn-cs"/>
              </a:rPr>
              <a:t>Woerner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Sentinel-5P satellite is now safely in orbit so it is up to our mission control teams to steer this mission into its operational life and maintain it for the next seven years or more.”</a:t>
            </a:r>
          </a:p>
          <a:p>
            <a:r>
              <a:rPr lang="en-US" sz="1200" b="0" i="0" kern="1200" dirty="0" smtClean="0">
                <a:solidFill>
                  <a:schemeClr val="tx1"/>
                </a:solidFill>
                <a:effectLst/>
                <a:latin typeface="+mn-lt"/>
                <a:ea typeface="+mn-ea"/>
                <a:cs typeface="+mn-cs"/>
              </a:rPr>
              <a:t>Sentinel-5P – the P standing for Precursor – is the first Copernicus mission dedicated to monitoring our atmosphere.</a:t>
            </a:r>
          </a:p>
          <a:p>
            <a:r>
              <a:rPr lang="en-US" sz="1200" b="0" i="0" kern="1200" dirty="0" smtClean="0">
                <a:solidFill>
                  <a:schemeClr val="tx1"/>
                </a:solidFill>
                <a:effectLst/>
                <a:latin typeface="+mn-lt"/>
                <a:ea typeface="+mn-ea"/>
                <a:cs typeface="+mn-cs"/>
              </a:rPr>
              <a:t>The mission is one of six families of dedicated missions that make up the core of Europe’s Copernicus environmental monitoring network. Copernicus relies on the Sentinels and contributing missions to provide data for monitoring the environment and supporting civil security activities. Sentinel-5P carries the state-of-the-art </a:t>
            </a:r>
            <a:r>
              <a:rPr lang="en-US" sz="1200" b="0" i="0" kern="1200" dirty="0" err="1" smtClean="0">
                <a:solidFill>
                  <a:schemeClr val="tx1"/>
                </a:solidFill>
                <a:effectLst/>
                <a:latin typeface="+mn-lt"/>
                <a:ea typeface="+mn-ea"/>
                <a:cs typeface="+mn-cs"/>
              </a:rPr>
              <a:t>Tropomi</a:t>
            </a:r>
            <a:r>
              <a:rPr lang="en-US" sz="1200" b="0" i="0" kern="1200" dirty="0" smtClean="0">
                <a:solidFill>
                  <a:schemeClr val="tx1"/>
                </a:solidFill>
                <a:effectLst/>
                <a:latin typeface="+mn-lt"/>
                <a:ea typeface="+mn-ea"/>
                <a:cs typeface="+mn-cs"/>
              </a:rPr>
              <a:t> to do just that.</a:t>
            </a:r>
          </a:p>
          <a:p>
            <a:r>
              <a:rPr lang="en-US" sz="1200" b="0" i="0" kern="1200" dirty="0" smtClean="0">
                <a:solidFill>
                  <a:schemeClr val="tx1"/>
                </a:solidFill>
                <a:effectLst/>
                <a:latin typeface="+mn-lt"/>
                <a:ea typeface="+mn-ea"/>
                <a:cs typeface="+mn-cs"/>
              </a:rPr>
              <a:t>Developed jointly by ESA and the Netherlands Space Office, </a:t>
            </a:r>
            <a:r>
              <a:rPr lang="en-US" sz="1200" b="0" i="0" kern="1200" dirty="0" err="1" smtClean="0">
                <a:solidFill>
                  <a:schemeClr val="tx1"/>
                </a:solidFill>
                <a:effectLst/>
                <a:latin typeface="+mn-lt"/>
                <a:ea typeface="+mn-ea"/>
                <a:cs typeface="+mn-cs"/>
              </a:rPr>
              <a:t>Tropomi</a:t>
            </a:r>
            <a:r>
              <a:rPr lang="en-US" sz="1200" b="0" i="0" kern="1200" dirty="0" smtClean="0">
                <a:solidFill>
                  <a:schemeClr val="tx1"/>
                </a:solidFill>
                <a:effectLst/>
                <a:latin typeface="+mn-lt"/>
                <a:ea typeface="+mn-ea"/>
                <a:cs typeface="+mn-cs"/>
              </a:rPr>
              <a:t> will map a multitude of trace gases such as nitrogen dioxide, ozone, formaldehyde, </a:t>
            </a:r>
            <a:r>
              <a:rPr lang="en-US" sz="1200" b="0" i="0" kern="1200" dirty="0" err="1" smtClean="0">
                <a:solidFill>
                  <a:schemeClr val="tx1"/>
                </a:solidFill>
                <a:effectLst/>
                <a:latin typeface="+mn-lt"/>
                <a:ea typeface="+mn-ea"/>
                <a:cs typeface="+mn-cs"/>
              </a:rPr>
              <a:t>sulphur</a:t>
            </a:r>
            <a:r>
              <a:rPr lang="en-US" sz="1200" b="0" i="0" kern="1200" dirty="0" smtClean="0">
                <a:solidFill>
                  <a:schemeClr val="tx1"/>
                </a:solidFill>
                <a:effectLst/>
                <a:latin typeface="+mn-lt"/>
                <a:ea typeface="+mn-ea"/>
                <a:cs typeface="+mn-cs"/>
              </a:rPr>
              <a:t> dioxide, methane, carbon monoxide and aerosols – all of which affect the air we breathe and therefore our health, and our climate.</a:t>
            </a:r>
          </a:p>
          <a:p>
            <a:r>
              <a:rPr lang="en-US" sz="1200" b="0" i="0" kern="1200" dirty="0" smtClean="0">
                <a:solidFill>
                  <a:schemeClr val="tx1"/>
                </a:solidFill>
                <a:effectLst/>
                <a:latin typeface="+mn-lt"/>
                <a:ea typeface="+mn-ea"/>
                <a:cs typeface="+mn-cs"/>
              </a:rPr>
              <a:t>Sentinel-5P was developed to reduce data gaps between the </a:t>
            </a:r>
            <a:r>
              <a:rPr lang="en-US" sz="1200" b="0" i="0" kern="1200" dirty="0" err="1" smtClean="0">
                <a:solidFill>
                  <a:schemeClr val="tx1"/>
                </a:solidFill>
                <a:effectLst/>
                <a:latin typeface="+mn-lt"/>
                <a:ea typeface="+mn-ea"/>
                <a:cs typeface="+mn-cs"/>
              </a:rPr>
              <a:t>Envisat</a:t>
            </a:r>
            <a:r>
              <a:rPr lang="en-US" sz="1200" b="0" i="0" kern="1200" dirty="0" smtClean="0">
                <a:solidFill>
                  <a:schemeClr val="tx1"/>
                </a:solidFill>
                <a:effectLst/>
                <a:latin typeface="+mn-lt"/>
                <a:ea typeface="+mn-ea"/>
                <a:cs typeface="+mn-cs"/>
              </a:rPr>
              <a:t> satellite – in particular the </a:t>
            </a:r>
            <a:r>
              <a:rPr lang="en-US" sz="1200" b="0" i="0" kern="1200" dirty="0" err="1" smtClean="0">
                <a:solidFill>
                  <a:schemeClr val="tx1"/>
                </a:solidFill>
                <a:effectLst/>
                <a:latin typeface="+mn-lt"/>
                <a:ea typeface="+mn-ea"/>
                <a:cs typeface="+mn-cs"/>
              </a:rPr>
              <a:t>Sciamachy</a:t>
            </a:r>
            <a:r>
              <a:rPr lang="en-US" sz="1200" b="0" i="0" kern="1200" dirty="0" smtClean="0">
                <a:solidFill>
                  <a:schemeClr val="tx1"/>
                </a:solidFill>
                <a:effectLst/>
                <a:latin typeface="+mn-lt"/>
                <a:ea typeface="+mn-ea"/>
                <a:cs typeface="+mn-cs"/>
              </a:rPr>
              <a:t> instrument – and the launch of Sentinel-5, and to complement the GOME-2 sensor on the </a:t>
            </a:r>
            <a:r>
              <a:rPr lang="en-US" sz="1200" b="0" i="0" kern="1200" dirty="0" err="1" smtClean="0">
                <a:solidFill>
                  <a:schemeClr val="tx1"/>
                </a:solidFill>
                <a:effectLst/>
                <a:latin typeface="+mn-lt"/>
                <a:ea typeface="+mn-ea"/>
                <a:cs typeface="+mn-cs"/>
              </a:rPr>
              <a:t>MetOp</a:t>
            </a:r>
            <a:r>
              <a:rPr lang="en-US" sz="1200" b="0" i="0" kern="1200" dirty="0" smtClean="0">
                <a:solidFill>
                  <a:schemeClr val="tx1"/>
                </a:solidFill>
                <a:effectLst/>
                <a:latin typeface="+mn-lt"/>
                <a:ea typeface="+mn-ea"/>
                <a:cs typeface="+mn-cs"/>
              </a:rPr>
              <a:t> satellite.</a:t>
            </a:r>
          </a:p>
          <a:p>
            <a:r>
              <a:rPr lang="en-US" sz="1200" b="0" i="0" kern="1200" dirty="0" smtClean="0">
                <a:solidFill>
                  <a:schemeClr val="tx1"/>
                </a:solidFill>
                <a:effectLst/>
                <a:latin typeface="+mn-lt"/>
                <a:ea typeface="+mn-ea"/>
                <a:cs typeface="+mn-cs"/>
              </a:rPr>
              <a:t>“Having Sentinel-5P in orbit will give us daily and global views at our atmosphere with a precision we never had before,” said Josef </a:t>
            </a:r>
            <a:r>
              <a:rPr lang="en-US" sz="1200" b="0" i="0" kern="1200" dirty="0" err="1" smtClean="0">
                <a:solidFill>
                  <a:schemeClr val="tx1"/>
                </a:solidFill>
                <a:effectLst/>
                <a:latin typeface="+mn-lt"/>
                <a:ea typeface="+mn-ea"/>
                <a:cs typeface="+mn-cs"/>
              </a:rPr>
              <a:t>Aschbacher</a:t>
            </a:r>
            <a:r>
              <a:rPr lang="en-US" sz="1200" b="0" i="0" kern="1200" dirty="0" smtClean="0">
                <a:solidFill>
                  <a:schemeClr val="tx1"/>
                </a:solidFill>
                <a:effectLst/>
                <a:latin typeface="+mn-lt"/>
                <a:ea typeface="+mn-ea"/>
                <a:cs typeface="+mn-cs"/>
              </a:rPr>
              <a:t>, ESA’s Director of Earth Observation </a:t>
            </a:r>
            <a:r>
              <a:rPr lang="en-US" sz="1200" b="0" i="0" kern="1200" dirty="0" err="1" smtClean="0">
                <a:solidFill>
                  <a:schemeClr val="tx1"/>
                </a:solidFill>
                <a:effectLst/>
                <a:latin typeface="+mn-lt"/>
                <a:ea typeface="+mn-ea"/>
                <a:cs typeface="+mn-cs"/>
              </a:rPr>
              <a:t>Programmes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“Our historic data records, together with the long-term perspective of the Copernicus satellite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opens the doors for generating datasets spanning decades – a prerequisite to understanding our ever-changing Earth. ” </a:t>
            </a:r>
          </a:p>
          <a:p>
            <a:r>
              <a:rPr lang="en-US" sz="1200" b="0" i="0" kern="1200" dirty="0" smtClean="0">
                <a:solidFill>
                  <a:schemeClr val="tx1"/>
                </a:solidFill>
                <a:effectLst/>
                <a:latin typeface="+mn-lt"/>
                <a:ea typeface="+mn-ea"/>
                <a:cs typeface="+mn-cs"/>
              </a:rPr>
              <a:t>In the future, both the geostationary Sentinel-4 and polar-orbiting Sentinel‑5 missions will monitor the composition of the atmosphere for Copernicus Atmosphere Services. Both missions will be carried on meteorological satellites operated by </a:t>
            </a:r>
            <a:r>
              <a:rPr lang="en-US" sz="1200" b="0" i="0" kern="1200" dirty="0" err="1" smtClean="0">
                <a:solidFill>
                  <a:schemeClr val="tx1"/>
                </a:solidFill>
                <a:effectLst/>
                <a:latin typeface="+mn-lt"/>
                <a:ea typeface="+mn-ea"/>
                <a:cs typeface="+mn-cs"/>
              </a:rPr>
              <a:t>Eumetsat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Until then, the Sentinel-5P mission will play a key role in monitoring and tracking air pollution.</a:t>
            </a:r>
          </a:p>
        </p:txBody>
      </p:sp>
      <p:sp>
        <p:nvSpPr>
          <p:cNvPr id="4" name="Slide Number Placeholder 3"/>
          <p:cNvSpPr>
            <a:spLocks noGrp="1"/>
          </p:cNvSpPr>
          <p:nvPr>
            <p:ph type="sldNum" sz="quarter" idx="10"/>
          </p:nvPr>
        </p:nvSpPr>
        <p:spPr/>
        <p:txBody>
          <a:bodyPr/>
          <a:lstStyle/>
          <a:p>
            <a:fld id="{B5D35B50-54EA-42F2-A611-60305C3F5AD8}" type="slidenum">
              <a:rPr lang="en-US" smtClean="0"/>
              <a:pPr/>
              <a:t>20</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r>
              <a:rPr lang="en-US" dirty="0" smtClean="0"/>
              <a:t>Ian </a:t>
            </a:r>
            <a:r>
              <a:rPr lang="en-US" dirty="0" err="1" smtClean="0"/>
              <a:t>colbeck</a:t>
            </a:r>
            <a:r>
              <a:rPr lang="en-US" dirty="0" smtClean="0"/>
              <a:t> </a:t>
            </a:r>
            <a:r>
              <a:rPr lang="en-US" dirty="0" err="1" smtClean="0"/>
              <a:t>kefalaia</a:t>
            </a:r>
            <a:r>
              <a:rPr lang="en-US" dirty="0" smtClean="0"/>
              <a:t> 3-6</a:t>
            </a:r>
          </a:p>
          <a:p>
            <a:pPr algn="just"/>
            <a:r>
              <a:rPr lang="en-US" dirty="0" smtClean="0"/>
              <a:t>Useful material/</a:t>
            </a:r>
            <a:r>
              <a:rPr lang="en-US" dirty="0" err="1" smtClean="0"/>
              <a:t>Esa</a:t>
            </a:r>
            <a:r>
              <a:rPr lang="en-US" dirty="0" smtClean="0"/>
              <a:t> video + website</a:t>
            </a:r>
          </a:p>
          <a:p>
            <a:pPr algn="just"/>
            <a:r>
              <a:rPr lang="en-US" dirty="0" err="1" smtClean="0"/>
              <a:t>Zanis</a:t>
            </a:r>
            <a:r>
              <a:rPr lang="en-US" dirty="0" smtClean="0"/>
              <a:t> </a:t>
            </a:r>
            <a:r>
              <a:rPr lang="en-US" dirty="0" err="1" smtClean="0"/>
              <a:t>kefalaio</a:t>
            </a:r>
            <a:r>
              <a:rPr lang="en-US" dirty="0" smtClean="0"/>
              <a:t> 6</a:t>
            </a:r>
          </a:p>
          <a:p>
            <a:pPr algn="just"/>
            <a:r>
              <a:rPr lang="en-US" dirty="0" smtClean="0"/>
              <a:t>Sta8moi patras… </a:t>
            </a:r>
            <a:r>
              <a:rPr lang="en-US" dirty="0" err="1" smtClean="0"/>
              <a:t>diktyo</a:t>
            </a:r>
            <a:r>
              <a:rPr lang="en-US" dirty="0" smtClean="0"/>
              <a:t> </a:t>
            </a:r>
            <a:r>
              <a:rPr lang="en-US" dirty="0" err="1" smtClean="0"/>
              <a:t>attikhs</a:t>
            </a:r>
            <a:endParaRPr lang="en-US" dirty="0" smtClean="0"/>
          </a:p>
          <a:p>
            <a:pPr algn="just"/>
            <a:r>
              <a:rPr lang="en-US" dirty="0" smtClean="0"/>
              <a:t>Useful material/</a:t>
            </a:r>
            <a:r>
              <a:rPr lang="en-US" dirty="0" err="1" smtClean="0"/>
              <a:t>modis</a:t>
            </a:r>
            <a:endParaRPr lang="en-US" dirty="0" smtClean="0"/>
          </a:p>
          <a:p>
            <a:pPr algn="just"/>
            <a:r>
              <a:rPr lang="en-US" dirty="0" smtClean="0">
                <a:hlinkClick r:id="rId3"/>
              </a:rPr>
              <a:t>http://digitalearthlab.jrc.ec.europa.eu/app/senseeurair</a:t>
            </a:r>
            <a:r>
              <a:rPr lang="en-US" dirty="0" smtClean="0"/>
              <a:t> </a:t>
            </a:r>
          </a:p>
          <a:p>
            <a:pPr algn="just"/>
            <a:r>
              <a:rPr lang="en-US" dirty="0" smtClean="0">
                <a:hlinkClick r:id="rId4"/>
              </a:rPr>
              <a:t>https://itunes.apple.com/us/app/senseeurair/id1180917747</a:t>
            </a:r>
            <a:r>
              <a:rPr lang="en-US" dirty="0" smtClean="0"/>
              <a:t> </a:t>
            </a:r>
          </a:p>
        </p:txBody>
      </p:sp>
      <p:sp>
        <p:nvSpPr>
          <p:cNvPr id="4" name="Slide Number Placeholder 3"/>
          <p:cNvSpPr>
            <a:spLocks noGrp="1"/>
          </p:cNvSpPr>
          <p:nvPr>
            <p:ph type="sldNum" sz="quarter" idx="10"/>
          </p:nvPr>
        </p:nvSpPr>
        <p:spPr/>
        <p:txBody>
          <a:bodyPr/>
          <a:lstStyle/>
          <a:p>
            <a:fld id="{B5D35B50-54EA-42F2-A611-60305C3F5AD8}" type="slidenum">
              <a:rPr lang="en-US" smtClean="0"/>
              <a:pPr/>
              <a:t>3</a:t>
            </a:fld>
            <a:endParaRPr lang="en-US"/>
          </a:p>
        </p:txBody>
      </p:sp>
    </p:spTree>
    <p:extLst>
      <p:ext uri="{BB962C8B-B14F-4D97-AF65-F5344CB8AC3E}">
        <p14:creationId xmlns:p14="http://schemas.microsoft.com/office/powerpoint/2010/main" val="129013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US" sz="1200" b="0" i="0" kern="1200" dirty="0" smtClean="0">
                <a:solidFill>
                  <a:schemeClr val="tx1"/>
                </a:solidFill>
                <a:effectLst/>
                <a:latin typeface="+mn-lt"/>
                <a:ea typeface="+mn-ea"/>
                <a:cs typeface="+mn-cs"/>
              </a:rPr>
              <a:t>These maps show average monthly aerosol amounts around the world based on observations from the Moderate Resolution Imaging </a:t>
            </a:r>
            <a:r>
              <a:rPr lang="en-US" sz="1200" b="0" i="0" kern="1200" dirty="0" err="1" smtClean="0">
                <a:solidFill>
                  <a:schemeClr val="tx1"/>
                </a:solidFill>
                <a:effectLst/>
                <a:latin typeface="+mn-lt"/>
                <a:ea typeface="+mn-ea"/>
                <a:cs typeface="+mn-cs"/>
              </a:rPr>
              <a:t>Spectroradiometer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a:rPr>
              <a:t>(MODIS)</a:t>
            </a:r>
            <a:r>
              <a:rPr lang="en-US" sz="1200" b="0" i="0" kern="1200" dirty="0" smtClean="0">
                <a:solidFill>
                  <a:schemeClr val="tx1"/>
                </a:solidFill>
                <a:effectLst/>
                <a:latin typeface="+mn-lt"/>
                <a:ea typeface="+mn-ea"/>
                <a:cs typeface="+mn-cs"/>
              </a:rPr>
              <a:t> on NASA's </a:t>
            </a:r>
            <a:r>
              <a:rPr lang="en-US" sz="1200" b="0" i="0" u="none" strike="noStrike" kern="1200" dirty="0" smtClean="0">
                <a:solidFill>
                  <a:schemeClr val="tx1"/>
                </a:solidFill>
                <a:effectLst/>
                <a:latin typeface="+mn-lt"/>
                <a:ea typeface="+mn-ea"/>
                <a:cs typeface="+mn-cs"/>
                <a:hlinkClick r:id="rId4"/>
              </a:rPr>
              <a:t>Terra</a:t>
            </a:r>
            <a:r>
              <a:rPr lang="en-US" sz="1200" b="0" i="0" kern="1200" dirty="0" smtClean="0">
                <a:solidFill>
                  <a:schemeClr val="tx1"/>
                </a:solidFill>
                <a:effectLst/>
                <a:latin typeface="+mn-lt"/>
                <a:ea typeface="+mn-ea"/>
                <a:cs typeface="+mn-cs"/>
              </a:rPr>
              <a:t> satellite. Satellite measurements of aerosols, called aerosol optical thickness, are based on the fact that the particles change the way the atmosphere reflects and absorbs visible and infrared light. An optical thickness of less than 0.1 (palest yellow) indicates a crystal clear sky with maximum visibility, whereas a value of 1 (reddish brown) indicates very hazy conditions.</a:t>
            </a:r>
          </a:p>
          <a:p>
            <a:pPr fontAlgn="base"/>
            <a:r>
              <a:rPr lang="en-US" sz="1200" b="0" i="0" kern="1200" dirty="0" smtClean="0">
                <a:solidFill>
                  <a:schemeClr val="tx1"/>
                </a:solidFill>
                <a:effectLst/>
                <a:latin typeface="+mn-lt"/>
                <a:ea typeface="+mn-ea"/>
                <a:cs typeface="+mn-cs"/>
              </a:rPr>
              <a:t>High aerosol amounts are linked to different process in different places and times of year. High aerosol amounts occur over South America from July through September. This pattern is due to land clearing and agricultural fires that are widespread across the Amazon Basin and </a:t>
            </a:r>
            <a:r>
              <a:rPr lang="en-US" sz="1200" b="0" i="0" kern="1200" dirty="0" err="1" smtClean="0">
                <a:solidFill>
                  <a:schemeClr val="tx1"/>
                </a:solidFill>
                <a:effectLst/>
                <a:latin typeface="+mn-lt"/>
                <a:ea typeface="+mn-ea"/>
                <a:cs typeface="+mn-cs"/>
              </a:rPr>
              <a:t>Cerrado</a:t>
            </a:r>
            <a:r>
              <a:rPr lang="en-US" sz="1200" b="0" i="0" kern="1200" dirty="0" smtClean="0">
                <a:solidFill>
                  <a:schemeClr val="tx1"/>
                </a:solidFill>
                <a:effectLst/>
                <a:latin typeface="+mn-lt"/>
                <a:ea typeface="+mn-ea"/>
                <a:cs typeface="+mn-cs"/>
              </a:rPr>
              <a:t> regions during the dry season. Aerosols have a similar seasonal pattern in Central America (March-May), central and southern Africa (June-September, and Southeast Asia (January-April).</a:t>
            </a:r>
          </a:p>
          <a:p>
            <a:pPr fontAlgn="base"/>
            <a:r>
              <a:rPr lang="en-US" sz="1200" b="0" i="0" kern="1200" dirty="0" smtClean="0">
                <a:solidFill>
                  <a:schemeClr val="tx1"/>
                </a:solidFill>
                <a:effectLst/>
                <a:latin typeface="+mn-lt"/>
                <a:ea typeface="+mn-ea"/>
                <a:cs typeface="+mn-cs"/>
              </a:rPr>
              <a:t>In other cases, however, aerosol concentrations are not related to fires. For example, from May through August each year, aerosol amounts rise dramatically around the Arabian Peninsula and nearby oceans due to dust storms. Elevated aerosol amounts nestle at the foothills of the Himalaya Mountains in northern India in some months, and linger over eastern China for much of the year. These elevated aerosol amounts are due to human-produced air pollution.</a:t>
            </a:r>
          </a:p>
        </p:txBody>
      </p:sp>
      <p:sp>
        <p:nvSpPr>
          <p:cNvPr id="4" name="Slide Number Placeholder 3"/>
          <p:cNvSpPr>
            <a:spLocks noGrp="1"/>
          </p:cNvSpPr>
          <p:nvPr>
            <p:ph type="sldNum" sz="quarter" idx="10"/>
          </p:nvPr>
        </p:nvSpPr>
        <p:spPr/>
        <p:txBody>
          <a:bodyPr/>
          <a:lstStyle/>
          <a:p>
            <a:fld id="{B5D35B50-54EA-42F2-A611-60305C3F5AD8}" type="slidenum">
              <a:rPr lang="en-US" smtClean="0"/>
              <a:pPr/>
              <a:t>21</a:t>
            </a:fld>
            <a:endParaRPr lang="en-US"/>
          </a:p>
        </p:txBody>
      </p:sp>
    </p:spTree>
    <p:extLst>
      <p:ext uri="{BB962C8B-B14F-4D97-AF65-F5344CB8AC3E}">
        <p14:creationId xmlns:p14="http://schemas.microsoft.com/office/powerpoint/2010/main" val="255055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The longest global record of AOD is provided by aerosol retrieval using near-UV remote</a:t>
            </a:r>
          </a:p>
          <a:p>
            <a:r>
              <a:rPr lang="en-US" sz="1200" b="0" i="0" u="none" strike="noStrike" kern="1200" baseline="0" dirty="0" smtClean="0">
                <a:solidFill>
                  <a:schemeClr val="tx1"/>
                </a:solidFill>
                <a:latin typeface="+mn-lt"/>
                <a:ea typeface="+mn-ea"/>
                <a:cs typeface="+mn-cs"/>
              </a:rPr>
              <a:t>sensing technique by TOMS sensor onboard Nimbus 7 (October 1978–April 1993),</a:t>
            </a:r>
          </a:p>
          <a:p>
            <a:r>
              <a:rPr lang="en-US" sz="1200" b="0" i="0" u="none" strike="noStrike" kern="1200" baseline="0" dirty="0" smtClean="0">
                <a:solidFill>
                  <a:schemeClr val="tx1"/>
                </a:solidFill>
                <a:latin typeface="+mn-lt"/>
                <a:ea typeface="+mn-ea"/>
                <a:cs typeface="+mn-cs"/>
              </a:rPr>
              <a:t>Meteor3 (August 1991–December 1994), and EP-TOMS (July 1996–December 2005).</a:t>
            </a:r>
          </a:p>
          <a:p>
            <a:r>
              <a:rPr lang="en-US" sz="1200" b="0" i="0" u="none" strike="noStrike" kern="1200" baseline="0" dirty="0" smtClean="0">
                <a:solidFill>
                  <a:schemeClr val="tx1"/>
                </a:solidFill>
                <a:latin typeface="+mn-lt"/>
                <a:ea typeface="+mn-ea"/>
                <a:cs typeface="+mn-cs"/>
              </a:rPr>
              <a:t>Figure 6.7 shows the inter-annual variability of latitudinal distribution of near-UV AOD</a:t>
            </a:r>
          </a:p>
          <a:p>
            <a:r>
              <a:rPr lang="en-US" sz="1200" b="0" i="0" u="none" strike="noStrike" kern="1200" baseline="0" dirty="0" smtClean="0">
                <a:solidFill>
                  <a:schemeClr val="tx1"/>
                </a:solidFill>
                <a:latin typeface="+mn-lt"/>
                <a:ea typeface="+mn-ea"/>
                <a:cs typeface="+mn-cs"/>
              </a:rPr>
              <a:t>that captures the broad regional features. High AOD at ∼50∘N corresponds to boreal</a:t>
            </a:r>
          </a:p>
          <a:p>
            <a:r>
              <a:rPr lang="en-US" sz="1200" b="0" i="0" u="none" strike="noStrike" kern="1200" baseline="0" dirty="0" smtClean="0">
                <a:solidFill>
                  <a:schemeClr val="tx1"/>
                </a:solidFill>
                <a:latin typeface="+mn-lt"/>
                <a:ea typeface="+mn-ea"/>
                <a:cs typeface="+mn-cs"/>
              </a:rPr>
              <a:t>forest fires, while tropical biomass burning and desert dusts contribute to large AOD in</a:t>
            </a:r>
          </a:p>
          <a:p>
            <a:r>
              <a:rPr lang="en-US" sz="1200" b="0" i="0" u="none" strike="noStrike" kern="1200" baseline="0" dirty="0" smtClean="0">
                <a:solidFill>
                  <a:schemeClr val="tx1"/>
                </a:solidFill>
                <a:latin typeface="+mn-lt"/>
                <a:ea typeface="+mn-ea"/>
                <a:cs typeface="+mn-cs"/>
              </a:rPr>
              <a:t>the tropics. The influence of two major volcanic eruptions (El </a:t>
            </a:r>
            <a:r>
              <a:rPr lang="en-US" sz="1200" b="0" i="0" u="none" strike="noStrike" kern="1200" baseline="0" dirty="0" err="1" smtClean="0">
                <a:solidFill>
                  <a:schemeClr val="tx1"/>
                </a:solidFill>
                <a:latin typeface="+mn-lt"/>
                <a:ea typeface="+mn-ea"/>
                <a:cs typeface="+mn-cs"/>
              </a:rPr>
              <a:t>Chichon</a:t>
            </a:r>
            <a:r>
              <a:rPr lang="en-US" sz="1200" b="0" i="0" u="none" strike="noStrike" kern="1200" baseline="0" dirty="0" smtClean="0">
                <a:solidFill>
                  <a:schemeClr val="tx1"/>
                </a:solidFill>
                <a:latin typeface="+mn-lt"/>
                <a:ea typeface="+mn-ea"/>
                <a:cs typeface="+mn-cs"/>
              </a:rPr>
              <a:t> in 1982 and Mt</a:t>
            </a:r>
          </a:p>
          <a:p>
            <a:r>
              <a:rPr lang="en-US" sz="1200" b="0" i="0" u="none" strike="noStrike" kern="1200" baseline="0" dirty="0" smtClean="0">
                <a:solidFill>
                  <a:schemeClr val="tx1"/>
                </a:solidFill>
                <a:latin typeface="+mn-lt"/>
                <a:ea typeface="+mn-ea"/>
                <a:cs typeface="+mn-cs"/>
              </a:rPr>
              <a:t>Pinatubo in 1991) on global AOD is also evident.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22</a:t>
            </a:fld>
            <a:endParaRPr lang="en-US"/>
          </a:p>
        </p:txBody>
      </p:sp>
    </p:spTree>
    <p:extLst>
      <p:ext uri="{BB962C8B-B14F-4D97-AF65-F5344CB8AC3E}">
        <p14:creationId xmlns:p14="http://schemas.microsoft.com/office/powerpoint/2010/main" val="255055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US" sz="1200" b="0" i="0" kern="1200" dirty="0" smtClean="0">
                <a:solidFill>
                  <a:schemeClr val="tx1"/>
                </a:solidFill>
                <a:effectLst/>
                <a:latin typeface="+mn-lt"/>
                <a:ea typeface="+mn-ea"/>
                <a:cs typeface="+mn-cs"/>
              </a:rPr>
              <a:t>http://www.sciencedirect.com/science/article/pii/S135223101201114</a:t>
            </a:r>
            <a:r>
              <a:rPr lang="el-GR" sz="1200" b="0" i="0" kern="1200" dirty="0" smtClean="0">
                <a:solidFill>
                  <a:schemeClr val="tx1"/>
                </a:solidFill>
                <a:effectLst/>
                <a:latin typeface="+mn-lt"/>
                <a:ea typeface="+mn-ea"/>
                <a:cs typeface="+mn-cs"/>
              </a:rPr>
              <a:t>4</a:t>
            </a:r>
          </a:p>
          <a:p>
            <a:pPr fontAlgn="base"/>
            <a:endParaRPr lang="el-GR"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The OMI sensor (</a:t>
            </a:r>
            <a:r>
              <a:rPr lang="en-US" sz="1200" b="0" i="0" u="none" strike="noStrike" kern="1200" dirty="0" err="1" smtClean="0">
                <a:solidFill>
                  <a:schemeClr val="tx1"/>
                </a:solidFill>
                <a:effectLst/>
                <a:latin typeface="+mn-lt"/>
                <a:ea typeface="+mn-ea"/>
                <a:cs typeface="+mn-cs"/>
                <a:hlinkClick r:id="rId3"/>
              </a:rPr>
              <a:t>Levelt</a:t>
            </a:r>
            <a:r>
              <a:rPr lang="en-US" sz="1200" b="0" i="0" u="none" strike="noStrike" kern="1200" dirty="0" smtClean="0">
                <a:solidFill>
                  <a:schemeClr val="tx1"/>
                </a:solidFill>
                <a:effectLst/>
                <a:latin typeface="+mn-lt"/>
                <a:ea typeface="+mn-ea"/>
                <a:cs typeface="+mn-cs"/>
                <a:hlinkClick r:id="rId3"/>
              </a:rPr>
              <a:t> et al., 2006</a:t>
            </a:r>
            <a:r>
              <a:rPr lang="en-US" sz="1200" b="0" i="0" kern="1200" dirty="0" smtClean="0">
                <a:solidFill>
                  <a:schemeClr val="tx1"/>
                </a:solidFill>
                <a:effectLst/>
                <a:latin typeface="+mn-lt"/>
                <a:ea typeface="+mn-ea"/>
                <a:cs typeface="+mn-cs"/>
              </a:rPr>
              <a:t>) aboard the Earth Observing System (EOS) Aura satellite provides daily global measurements of tropospheric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column abundance. The satellite follows a sun-synchronous orbit, passing over each location at ∼13:30 local time (</a:t>
            </a:r>
            <a:r>
              <a:rPr lang="en-US" sz="1200" b="0" i="0" u="none" strike="noStrike" kern="1200" dirty="0" err="1" smtClean="0">
                <a:solidFill>
                  <a:schemeClr val="tx1"/>
                </a:solidFill>
                <a:effectLst/>
                <a:latin typeface="+mn-lt"/>
                <a:ea typeface="+mn-ea"/>
                <a:cs typeface="+mn-cs"/>
                <a:hlinkClick r:id="rId4"/>
              </a:rPr>
              <a:t>Schoeberl</a:t>
            </a:r>
            <a:r>
              <a:rPr lang="en-US" sz="1200" b="0" i="0" u="none" strike="noStrike" kern="1200" dirty="0" smtClean="0">
                <a:solidFill>
                  <a:schemeClr val="tx1"/>
                </a:solidFill>
                <a:effectLst/>
                <a:latin typeface="+mn-lt"/>
                <a:ea typeface="+mn-ea"/>
                <a:cs typeface="+mn-cs"/>
                <a:hlinkClick r:id="rId4"/>
              </a:rPr>
              <a:t> et al., 2006</a:t>
            </a:r>
            <a:r>
              <a:rPr lang="en-US" sz="1200" b="0" i="0" kern="1200" dirty="0" smtClean="0">
                <a:solidFill>
                  <a:schemeClr val="tx1"/>
                </a:solidFill>
                <a:effectLst/>
                <a:latin typeface="+mn-lt"/>
                <a:ea typeface="+mn-ea"/>
                <a:cs typeface="+mn-cs"/>
              </a:rPr>
              <a:t>). OMI takes 60 cross-track measurements along a 2600 km swath with nadir resolution up to 13 × 24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The OMI nadir pixel observes the same location every 16 days; the center point and pixel size at a given location differs by day during this cycle. Adjacent OMI pixels along the flight path also exhibit slight overlap at the edges of the swath, so the effective spatial resolution of OMI observations increases with temporal averaging. We use the OMI Standard Product (Version 1.0.5, Collection 3) from the NASA Goddard Earth Sciences Data and Information Services Center (GES DISC) (available: </a:t>
            </a:r>
            <a:r>
              <a:rPr lang="en-US" sz="1200" b="0" i="0" u="none" strike="noStrike" kern="1200" dirty="0" smtClean="0">
                <a:solidFill>
                  <a:schemeClr val="tx1"/>
                </a:solidFill>
                <a:effectLst/>
                <a:latin typeface="+mn-lt"/>
                <a:ea typeface="+mn-ea"/>
                <a:cs typeface="+mn-cs"/>
                <a:hlinkClick r:id="rId5"/>
              </a:rPr>
              <a:t>http://disc.gsfc.nasa.gov/Aura/OMI/omno2_v003.shtml</a:t>
            </a:r>
            <a:r>
              <a:rPr lang="en-US" sz="1200" b="0" i="0" kern="1200" dirty="0" smtClean="0">
                <a:solidFill>
                  <a:schemeClr val="tx1"/>
                </a:solidFill>
                <a:effectLst/>
                <a:latin typeface="+mn-lt"/>
                <a:ea typeface="+mn-ea"/>
                <a:cs typeface="+mn-cs"/>
              </a:rPr>
              <a:t>). We use data from 2005, when emission inventories for </a:t>
            </a:r>
            <a:r>
              <a:rPr lang="en-US" sz="1200" b="0" i="0" kern="1200" dirty="0" err="1" smtClean="0">
                <a:solidFill>
                  <a:schemeClr val="tx1"/>
                </a:solidFill>
                <a:effectLst/>
                <a:latin typeface="+mn-lt"/>
                <a:ea typeface="+mn-ea"/>
                <a:cs typeface="+mn-cs"/>
              </a:rPr>
              <a:t>CAMx</a:t>
            </a:r>
            <a:r>
              <a:rPr lang="en-US" sz="1200" b="0" i="0" kern="1200" dirty="0" smtClean="0">
                <a:solidFill>
                  <a:schemeClr val="tx1"/>
                </a:solidFill>
                <a:effectLst/>
                <a:latin typeface="+mn-lt"/>
                <a:ea typeface="+mn-ea"/>
                <a:cs typeface="+mn-cs"/>
              </a:rPr>
              <a:t> are available (</a:t>
            </a:r>
            <a:r>
              <a:rPr lang="en-US" sz="1200" b="0" i="0" u="none" strike="noStrike" kern="1200" dirty="0" err="1" smtClean="0">
                <a:solidFill>
                  <a:schemeClr val="tx1"/>
                </a:solidFill>
                <a:effectLst/>
                <a:latin typeface="+mn-lt"/>
                <a:ea typeface="+mn-ea"/>
                <a:cs typeface="+mn-cs"/>
                <a:hlinkClick r:id="rId6"/>
              </a:rPr>
              <a:t>Ospital</a:t>
            </a:r>
            <a:r>
              <a:rPr lang="en-US" sz="1200" b="0" i="0" u="none" strike="noStrike" kern="1200" dirty="0" smtClean="0">
                <a:solidFill>
                  <a:schemeClr val="tx1"/>
                </a:solidFill>
                <a:effectLst/>
                <a:latin typeface="+mn-lt"/>
                <a:ea typeface="+mn-ea"/>
                <a:cs typeface="+mn-cs"/>
                <a:hlinkClick r:id="rId6"/>
              </a:rPr>
              <a:t> et al., 2008</a:t>
            </a:r>
            <a:r>
              <a:rPr lang="en-US" sz="1200" b="0" i="0" kern="1200" dirty="0" smtClean="0">
                <a:solidFill>
                  <a:schemeClr val="tx1"/>
                </a:solidFill>
                <a:effectLst/>
                <a:latin typeface="+mn-lt"/>
                <a:ea typeface="+mn-ea"/>
                <a:cs typeface="+mn-cs"/>
              </a:rPr>
              <a:t>). Details regarding the OMI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Standard Product are available elsewhere (</a:t>
            </a:r>
            <a:r>
              <a:rPr lang="en-US" sz="1200" b="0" i="0" u="none" strike="noStrike" kern="1200" dirty="0" err="1" smtClean="0">
                <a:solidFill>
                  <a:schemeClr val="tx1"/>
                </a:solidFill>
                <a:effectLst/>
                <a:latin typeface="+mn-lt"/>
                <a:ea typeface="+mn-ea"/>
                <a:cs typeface="+mn-cs"/>
                <a:hlinkClick r:id="rId7"/>
              </a:rPr>
              <a:t>Boersma</a:t>
            </a:r>
            <a:r>
              <a:rPr lang="en-US" sz="1200" b="0" i="0" u="none" strike="noStrike" kern="1200" dirty="0" smtClean="0">
                <a:solidFill>
                  <a:schemeClr val="tx1"/>
                </a:solidFill>
                <a:effectLst/>
                <a:latin typeface="+mn-lt"/>
                <a:ea typeface="+mn-ea"/>
                <a:cs typeface="+mn-cs"/>
                <a:hlinkClick r:id="rId7"/>
              </a:rPr>
              <a:t> et al., 2002</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
              </a:rPr>
              <a:t>Bucsela</a:t>
            </a:r>
            <a:r>
              <a:rPr lang="en-US" sz="1200" b="0" i="0" u="none" strike="noStrike" kern="1200" dirty="0" smtClean="0">
                <a:solidFill>
                  <a:schemeClr val="tx1"/>
                </a:solidFill>
                <a:effectLst/>
                <a:latin typeface="+mn-lt"/>
                <a:ea typeface="+mn-ea"/>
                <a:cs typeface="+mn-cs"/>
                <a:hlinkClick r:id="rId8"/>
              </a:rPr>
              <a:t> et al., 2006</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9"/>
              </a:rPr>
              <a:t>Celarier</a:t>
            </a:r>
            <a:r>
              <a:rPr lang="en-US" sz="1200" b="0" i="0" u="none" strike="noStrike" kern="1200" dirty="0" smtClean="0">
                <a:solidFill>
                  <a:schemeClr val="tx1"/>
                </a:solidFill>
                <a:effectLst/>
                <a:latin typeface="+mn-lt"/>
                <a:ea typeface="+mn-ea"/>
                <a:cs typeface="+mn-cs"/>
                <a:hlinkClick r:id="rId9"/>
              </a:rPr>
              <a:t> et al., 2008</a:t>
            </a:r>
            <a:r>
              <a:rPr lang="en-US" sz="1200" b="0" i="0" kern="1200" dirty="0" smtClean="0">
                <a:solidFill>
                  <a:schemeClr val="tx1"/>
                </a:solidFill>
                <a:effectLst/>
                <a:latin typeface="+mn-lt"/>
                <a:ea typeface="+mn-ea"/>
                <a:cs typeface="+mn-cs"/>
              </a:rPr>
              <a:t>). Briefly, retrievals rely on the determination of slant column densities calculated by differential optical absorption spectroscopy in a spectral window specific to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(405–465 nm). A background (stratospheric)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field is determined by applying masks over areas with high tropospheric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column abundance, smoothing the remaining data, and performing a zonal planetary wave analysis up to wave-2. Slant columns are then converted to tropospheric vertical column densities using a tropospheric air mass factor (AMF) that accounts for vertical profiles of temperature and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(the latter based on an annual average profile as simulated by GEOS-</a:t>
            </a:r>
            <a:r>
              <a:rPr lang="en-US" sz="1200" b="0" i="0" kern="1200" dirty="0" err="1" smtClean="0">
                <a:solidFill>
                  <a:schemeClr val="tx1"/>
                </a:solidFill>
                <a:effectLst/>
                <a:latin typeface="+mn-lt"/>
                <a:ea typeface="+mn-ea"/>
                <a:cs typeface="+mn-cs"/>
              </a:rPr>
              <a:t>Chem</a:t>
            </a:r>
            <a:r>
              <a:rPr lang="en-US" sz="1200" b="0" i="0" kern="1200" dirty="0" smtClean="0">
                <a:solidFill>
                  <a:schemeClr val="tx1"/>
                </a:solidFill>
                <a:effectLst/>
                <a:latin typeface="+mn-lt"/>
                <a:ea typeface="+mn-ea"/>
                <a:cs typeface="+mn-cs"/>
              </a:rPr>
              <a:t>), viewing geometry, and the pressure and reflectivity from clouds and terrain. Cloud top height and cloud fraction are obtained from OMI using the 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algorithm (</a:t>
            </a:r>
            <a:r>
              <a:rPr lang="en-US" sz="1200" b="0" i="0" u="none" strike="noStrike" kern="1200" dirty="0" err="1" smtClean="0">
                <a:solidFill>
                  <a:schemeClr val="tx1"/>
                </a:solidFill>
                <a:effectLst/>
                <a:latin typeface="+mn-lt"/>
                <a:ea typeface="+mn-ea"/>
                <a:cs typeface="+mn-cs"/>
                <a:hlinkClick r:id="rId10"/>
              </a:rPr>
              <a:t>Acarreta</a:t>
            </a:r>
            <a:r>
              <a:rPr lang="en-US" sz="1200" b="0" i="0" u="none" strike="noStrike" kern="1200" dirty="0" smtClean="0">
                <a:solidFill>
                  <a:schemeClr val="tx1"/>
                </a:solidFill>
                <a:effectLst/>
                <a:latin typeface="+mn-lt"/>
                <a:ea typeface="+mn-ea"/>
                <a:cs typeface="+mn-cs"/>
                <a:hlinkClick r:id="rId10"/>
              </a:rPr>
              <a:t> et al., 2004</a:t>
            </a:r>
            <a:r>
              <a:rPr lang="en-US"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5D35B50-54EA-42F2-A611-60305C3F5AD8}" type="slidenum">
              <a:rPr lang="en-US" smtClean="0"/>
              <a:pPr/>
              <a:t>23</a:t>
            </a:fld>
            <a:endParaRPr lang="en-US"/>
          </a:p>
        </p:txBody>
      </p:sp>
    </p:spTree>
    <p:extLst>
      <p:ext uri="{BB962C8B-B14F-4D97-AF65-F5344CB8AC3E}">
        <p14:creationId xmlns:p14="http://schemas.microsoft.com/office/powerpoint/2010/main" val="255055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https://atmosphere.copernicus.eu/cams-input-data</a:t>
            </a:r>
          </a:p>
          <a:p>
            <a:r>
              <a:rPr lang="en-US" dirty="0" smtClean="0">
                <a:hlinkClick r:id="rId3"/>
              </a:rPr>
              <a:t>http://www.sciencedirect.com/science/article/pii/S1352231014004270</a:t>
            </a:r>
            <a:r>
              <a:rPr lang="el-GR" dirty="0" smtClean="0"/>
              <a:t> </a:t>
            </a:r>
            <a:endParaRPr lang="en-US" dirty="0" smtClean="0"/>
          </a:p>
          <a:p>
            <a:endParaRPr lang="en-US" sz="1200" b="0" i="0" u="none" strike="noStrike" kern="1200" baseline="0" dirty="0" smtClean="0">
              <a:solidFill>
                <a:schemeClr val="tx1"/>
              </a:solidFill>
              <a:latin typeface="+mn-lt"/>
              <a:ea typeface="+mn-ea"/>
              <a:cs typeface="+mn-cs"/>
            </a:endParaRPr>
          </a:p>
          <a:p>
            <a:r>
              <a:rPr lang="el-GR" sz="1200" b="0" i="0" u="none" strike="noStrike" kern="1200" baseline="0" dirty="0" smtClean="0">
                <a:solidFill>
                  <a:schemeClr val="tx1"/>
                </a:solidFill>
                <a:latin typeface="+mn-lt"/>
                <a:ea typeface="+mn-ea"/>
                <a:cs typeface="+mn-cs"/>
              </a:rPr>
              <a:t>Εφαρμογές:</a:t>
            </a:r>
          </a:p>
          <a:p>
            <a:r>
              <a:rPr lang="en-US" sz="1200" b="0" i="0" u="none" strike="noStrike" kern="1200" baseline="0" dirty="0" err="1" smtClean="0">
                <a:solidFill>
                  <a:schemeClr val="tx1"/>
                </a:solidFill>
                <a:latin typeface="+mn-lt"/>
                <a:ea typeface="+mn-ea"/>
                <a:cs typeface="+mn-cs"/>
              </a:rPr>
              <a:t>Themistocleous</a:t>
            </a:r>
            <a:r>
              <a:rPr lang="en-US" sz="1200" b="0" i="0" u="none" strike="noStrike" kern="1200" baseline="0" dirty="0" smtClean="0">
                <a:solidFill>
                  <a:schemeClr val="tx1"/>
                </a:solidFill>
                <a:latin typeface="+mn-lt"/>
                <a:ea typeface="+mn-ea"/>
                <a:cs typeface="+mn-cs"/>
              </a:rPr>
              <a:t> et al. (2010) used Landsat TM/ETM+ and MODIS</a:t>
            </a:r>
          </a:p>
          <a:p>
            <a:r>
              <a:rPr lang="en-US" sz="1200" b="0" i="0" u="none" strike="noStrike" kern="1200" baseline="0" dirty="0" smtClean="0">
                <a:solidFill>
                  <a:schemeClr val="tx1"/>
                </a:solidFill>
                <a:latin typeface="+mn-lt"/>
                <a:ea typeface="+mn-ea"/>
                <a:cs typeface="+mn-cs"/>
              </a:rPr>
              <a:t>AOT data to investigate the air pollution near to cultural heritage sites in the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of</a:t>
            </a:r>
          </a:p>
          <a:p>
            <a:r>
              <a:rPr lang="en-US" sz="1200" b="0" i="0" u="none" strike="noStrike" kern="1200" baseline="0" dirty="0" smtClean="0">
                <a:solidFill>
                  <a:schemeClr val="tx1"/>
                </a:solidFill>
                <a:latin typeface="+mn-lt"/>
                <a:ea typeface="+mn-ea"/>
                <a:cs typeface="+mn-cs"/>
              </a:rPr>
              <a:t>Limassol area in Cyprus.</a:t>
            </a:r>
            <a:endParaRPr lang="el-GR"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Nisantzi</a:t>
            </a:r>
            <a:r>
              <a:rPr lang="en-US" sz="1200" b="0" i="0" u="none" strike="noStrike" kern="1200" baseline="0" dirty="0" smtClean="0">
                <a:solidFill>
                  <a:schemeClr val="tx1"/>
                </a:solidFill>
                <a:latin typeface="+mn-lt"/>
                <a:ea typeface="+mn-ea"/>
                <a:cs typeface="+mn-cs"/>
              </a:rPr>
              <a:t> et al. (2011) used both particulate matter (PM10) device,</a:t>
            </a:r>
          </a:p>
          <a:p>
            <a:r>
              <a:rPr lang="en-US" sz="1200" b="0" i="0" u="none" strike="noStrike" kern="1200" baseline="0" dirty="0" smtClean="0">
                <a:solidFill>
                  <a:schemeClr val="tx1"/>
                </a:solidFill>
                <a:latin typeface="+mn-lt"/>
                <a:ea typeface="+mn-ea"/>
                <a:cs typeface="+mn-cs"/>
              </a:rPr>
              <a:t>backscattering </a:t>
            </a:r>
            <a:r>
              <a:rPr lang="en-US" sz="1200" b="0" i="0" u="none" strike="noStrike" kern="1200" baseline="0" dirty="0" err="1" smtClean="0">
                <a:solidFill>
                  <a:schemeClr val="tx1"/>
                </a:solidFill>
                <a:latin typeface="+mn-lt"/>
                <a:ea typeface="+mn-ea"/>
                <a:cs typeface="+mn-cs"/>
              </a:rPr>
              <a:t>lidar</a:t>
            </a:r>
            <a:r>
              <a:rPr lang="en-US" sz="1200" b="0" i="0" u="none" strike="noStrike" kern="1200" baseline="0" dirty="0" smtClean="0">
                <a:solidFill>
                  <a:schemeClr val="tx1"/>
                </a:solidFill>
                <a:latin typeface="+mn-lt"/>
                <a:ea typeface="+mn-ea"/>
                <a:cs typeface="+mn-cs"/>
              </a:rPr>
              <a:t> system, AERONET and hand-held sun-photometers for developing</a:t>
            </a:r>
          </a:p>
          <a:p>
            <a:r>
              <a:rPr lang="en-US" sz="1200" b="0" i="0" u="none" strike="noStrike" kern="1200" baseline="0" dirty="0" smtClean="0">
                <a:solidFill>
                  <a:schemeClr val="tx1"/>
                </a:solidFill>
                <a:latin typeface="+mn-lt"/>
                <a:ea typeface="+mn-ea"/>
                <a:cs typeface="+mn-cs"/>
              </a:rPr>
              <a:t>PM10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MODIS AOT regression model over the urban area of Limassol in Cyprus.</a:t>
            </a:r>
            <a:endParaRPr lang="el-GR" sz="1200" b="0" i="0" u="none" strike="noStrike" kern="1200" baseline="0" dirty="0" smtClean="0">
              <a:solidFill>
                <a:schemeClr val="tx1"/>
              </a:solidFill>
              <a:latin typeface="+mn-lt"/>
              <a:ea typeface="+mn-ea"/>
              <a:cs typeface="+mn-cs"/>
            </a:endParaRPr>
          </a:p>
          <a:p>
            <a:endParaRPr lang="el-G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Tracking pollutant plumes</a:t>
            </a:r>
            <a:r>
              <a:rPr lang="el-GR" sz="1200" b="0" i="0" kern="1200" dirty="0" smtClean="0">
                <a:solidFill>
                  <a:schemeClr val="tx1"/>
                </a:solidFill>
                <a:effectLst/>
                <a:latin typeface="+mn-lt"/>
                <a:ea typeface="+mn-ea"/>
                <a:cs typeface="+mn-cs"/>
              </a:rPr>
              <a:t>:</a:t>
            </a:r>
            <a:r>
              <a:rPr lang="el-GR" sz="1200" b="0" i="0" kern="1200" baseline="0" dirty="0" smtClean="0">
                <a:solidFill>
                  <a:schemeClr val="tx1"/>
                </a:solidFill>
                <a:effectLst/>
                <a:latin typeface="+mn-lt"/>
                <a:ea typeface="+mn-ea"/>
                <a:cs typeface="+mn-cs"/>
              </a:rPr>
              <a:t> τ</a:t>
            </a:r>
            <a:r>
              <a:rPr lang="en-US" sz="1200" b="0" i="0" kern="1200" dirty="0" smtClean="0">
                <a:solidFill>
                  <a:schemeClr val="tx1"/>
                </a:solidFill>
                <a:effectLst/>
                <a:latin typeface="+mn-lt"/>
                <a:ea typeface="+mn-ea"/>
                <a:cs typeface="+mn-cs"/>
              </a:rPr>
              <a:t>he power of satellite data to provide an overview of the regional buildup and the long-range transport of pollution, which can degrade AQ far downwind</a:t>
            </a:r>
            <a:r>
              <a:rPr lang="el-GR" sz="1200" b="0" i="0" kern="1200" dirty="0" smtClean="0">
                <a:solidFill>
                  <a:schemeClr val="tx1"/>
                </a:solidFill>
                <a:effectLst/>
                <a:latin typeface="+mn-lt"/>
                <a:ea typeface="+mn-ea"/>
                <a:cs typeface="+mn-cs"/>
              </a:rPr>
              <a:t>.</a:t>
            </a:r>
          </a:p>
          <a:p>
            <a:r>
              <a:rPr lang="en-US" sz="1200" b="0" i="0" u="none" strike="noStrike" kern="1200" baseline="0" dirty="0" smtClean="0">
                <a:solidFill>
                  <a:schemeClr val="tx1"/>
                </a:solidFill>
                <a:latin typeface="+mn-lt"/>
                <a:ea typeface="+mn-ea"/>
                <a:cs typeface="+mn-cs"/>
              </a:rPr>
              <a:t>The unique </a:t>
            </a:r>
            <a:r>
              <a:rPr lang="en-US" sz="1200" b="0" i="0" u="none" strike="noStrike" kern="1200" baseline="0" dirty="0" err="1" smtClean="0">
                <a:solidFill>
                  <a:schemeClr val="tx1"/>
                </a:solidFill>
                <a:latin typeface="+mn-lt"/>
                <a:ea typeface="+mn-ea"/>
                <a:cs typeface="+mn-cs"/>
              </a:rPr>
              <a:t>multiangle</a:t>
            </a:r>
            <a:r>
              <a:rPr lang="en-US" sz="1200" b="0" i="0" u="none" strike="noStrike" kern="1200" baseline="0" dirty="0" smtClean="0">
                <a:solidFill>
                  <a:schemeClr val="tx1"/>
                </a:solidFill>
                <a:latin typeface="+mn-lt"/>
                <a:ea typeface="+mn-ea"/>
                <a:cs typeface="+mn-cs"/>
              </a:rPr>
              <a:t> view </a:t>
            </a:r>
            <a:r>
              <a:rPr lang="en-US" sz="1200" b="0" i="0" u="none" strike="noStrike" kern="1200" baseline="0" dirty="0" err="1" smtClean="0">
                <a:solidFill>
                  <a:schemeClr val="tx1"/>
                </a:solidFill>
                <a:latin typeface="+mn-lt"/>
                <a:ea typeface="+mn-ea"/>
                <a:cs typeface="+mn-cs"/>
              </a:rPr>
              <a:t>ofMISR</a:t>
            </a:r>
            <a:r>
              <a:rPr lang="en-US" sz="1200" b="0" i="0" u="none" strike="noStrike" kern="1200" baseline="0" dirty="0" smtClean="0">
                <a:solidFill>
                  <a:schemeClr val="tx1"/>
                </a:solidFill>
                <a:latin typeface="+mn-lt"/>
                <a:ea typeface="+mn-ea"/>
                <a:cs typeface="+mn-cs"/>
              </a:rPr>
              <a:t> further allows for the retrieval of aerosol plume and</a:t>
            </a:r>
          </a:p>
          <a:p>
            <a:r>
              <a:rPr lang="en-US" sz="1200" b="0" i="0" u="none" strike="noStrike" kern="1200" baseline="0" dirty="0" smtClean="0">
                <a:solidFill>
                  <a:schemeClr val="tx1"/>
                </a:solidFill>
                <a:latin typeface="+mn-lt"/>
                <a:ea typeface="+mn-ea"/>
                <a:cs typeface="+mn-cs"/>
              </a:rPr>
              <a:t>the tracking of its transport (Kahn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2007). First, mean wind is derived at the reflecting</a:t>
            </a:r>
          </a:p>
          <a:p>
            <a:r>
              <a:rPr lang="en-US" sz="1200" b="0" i="0" u="none" strike="noStrike" kern="1200" baseline="0" dirty="0" smtClean="0">
                <a:solidFill>
                  <a:schemeClr val="tx1"/>
                </a:solidFill>
                <a:latin typeface="+mn-lt"/>
                <a:ea typeface="+mn-ea"/>
                <a:cs typeface="+mn-cs"/>
              </a:rPr>
              <a:t>level at coarse resolution (70.4 km). Then matching is performed between the 26∘ forward</a:t>
            </a:r>
          </a:p>
          <a:p>
            <a:r>
              <a:rPr lang="en-US" sz="1200" b="0" i="0" u="none" strike="noStrike" kern="1200" baseline="0" dirty="0" smtClean="0">
                <a:solidFill>
                  <a:schemeClr val="tx1"/>
                </a:solidFill>
                <a:latin typeface="+mn-lt"/>
                <a:ea typeface="+mn-ea"/>
                <a:cs typeface="+mn-cs"/>
              </a:rPr>
              <a:t>and nadir views and independently between the 26∘ backward and nadir views, using</a:t>
            </a:r>
          </a:p>
          <a:p>
            <a:r>
              <a:rPr lang="en-US" sz="1200" b="0" i="0" u="none" strike="noStrike" kern="1200" baseline="0" dirty="0" smtClean="0">
                <a:solidFill>
                  <a:schemeClr val="tx1"/>
                </a:solidFill>
                <a:latin typeface="+mn-lt"/>
                <a:ea typeface="+mn-ea"/>
                <a:cs typeface="+mn-cs"/>
              </a:rPr>
              <a:t>the MISR-275m spatial resolution red-band images over each 1.1 km horizontal region.</a:t>
            </a:r>
          </a:p>
          <a:p>
            <a:r>
              <a:rPr lang="en-US" sz="1200" b="0" i="0" u="none" strike="noStrike" kern="1200" baseline="0" dirty="0" smtClean="0">
                <a:solidFill>
                  <a:schemeClr val="tx1"/>
                </a:solidFill>
                <a:latin typeface="+mn-lt"/>
                <a:ea typeface="+mn-ea"/>
                <a:cs typeface="+mn-cs"/>
              </a:rPr>
              <a:t>Aerosol plume height is calculated from each fore and aft pair over the entire 70.4 km</a:t>
            </a:r>
          </a:p>
          <a:p>
            <a:r>
              <a:rPr lang="en-US" sz="1200" b="0" i="0" u="none" strike="noStrike" kern="1200" baseline="0" dirty="0" smtClean="0">
                <a:solidFill>
                  <a:schemeClr val="tx1"/>
                </a:solidFill>
                <a:latin typeface="+mn-lt"/>
                <a:ea typeface="+mn-ea"/>
                <a:cs typeface="+mn-cs"/>
              </a:rPr>
              <a:t>domain</a:t>
            </a: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One of the most frequent applications of satellite data is for AQ forecasting support. Satellite imagery is often accessed on a daily basis by state AQ agencies, such as the Virginia Department of Environmental Quality (DEQ), the Idaho DEQ, and the California Air Resources Board (CARB). The use of satellite data for AQ forecast support is generally qualitative, such as imagery which has a natural color rendition similar to a photograph (e.g., </a:t>
            </a:r>
            <a:r>
              <a:rPr lang="en-US" sz="1200" b="0" i="0" u="none" strike="noStrike" kern="1200" dirty="0" smtClean="0">
                <a:solidFill>
                  <a:schemeClr val="tx1"/>
                </a:solidFill>
                <a:effectLst/>
                <a:latin typeface="+mn-lt"/>
                <a:ea typeface="+mn-ea"/>
                <a:cs typeface="+mn-cs"/>
                <a:hlinkClick r:id="rId4"/>
              </a:rPr>
              <a:t>Fig. 3</a:t>
            </a:r>
            <a:r>
              <a:rPr lang="en-US" sz="1200" b="0" i="0" kern="1200" dirty="0" smtClean="0">
                <a:solidFill>
                  <a:schemeClr val="tx1"/>
                </a:solidFill>
                <a:effectLst/>
                <a:latin typeface="+mn-lt"/>
                <a:ea typeface="+mn-ea"/>
                <a:cs typeface="+mn-cs"/>
              </a:rPr>
              <a:t>), and AOD, CO and smoke extent maps. For instance, the Idaho DEQ used imagery to support their AQ forecasts during the summer wildfire season of 2012. Each day, staff at the DEQ combined satellite data with surface monitor information to produce a daily report that was forwarded to the forecasters.</a:t>
            </a:r>
          </a:p>
          <a:p>
            <a:endParaRPr lang="el-GR" dirty="0" smtClean="0"/>
          </a:p>
          <a:p>
            <a:r>
              <a:rPr lang="en-US" sz="1200" b="0" i="0" kern="1200" dirty="0" smtClean="0">
                <a:solidFill>
                  <a:schemeClr val="tx1"/>
                </a:solidFill>
                <a:effectLst/>
                <a:latin typeface="+mn-lt"/>
                <a:ea typeface="+mn-ea"/>
                <a:cs typeface="+mn-cs"/>
              </a:rPr>
              <a:t>2.4. Evaluating output of models and providing input to models</a:t>
            </a:r>
          </a:p>
          <a:p>
            <a:r>
              <a:rPr lang="en-US" sz="1200" b="0" i="0" kern="1200" dirty="0" smtClean="0">
                <a:solidFill>
                  <a:schemeClr val="tx1"/>
                </a:solidFill>
                <a:effectLst/>
                <a:latin typeface="+mn-lt"/>
                <a:ea typeface="+mn-ea"/>
                <a:cs typeface="+mn-cs"/>
              </a:rPr>
              <a:t>Satellite data can be applied in a variety of ways to improve AQ models used to develop State Implementation Plans (SIP). Specifically, they can be used to evaluate the quality of the model-predicted pollutant concentrations (e.g., </a:t>
            </a:r>
            <a:r>
              <a:rPr lang="en-US" sz="1200" b="0" i="0" u="none" strike="noStrike" kern="1200" dirty="0" err="1" smtClean="0">
                <a:solidFill>
                  <a:schemeClr val="tx1"/>
                </a:solidFill>
                <a:effectLst/>
                <a:latin typeface="+mn-lt"/>
                <a:ea typeface="+mn-ea"/>
                <a:cs typeface="+mn-cs"/>
                <a:hlinkClick r:id="rId5"/>
              </a:rPr>
              <a:t>Kondragunta</a:t>
            </a:r>
            <a:r>
              <a:rPr lang="en-US" sz="1200" b="0" i="0" u="none" strike="noStrike" kern="1200" dirty="0" smtClean="0">
                <a:solidFill>
                  <a:schemeClr val="tx1"/>
                </a:solidFill>
                <a:effectLst/>
                <a:latin typeface="+mn-lt"/>
                <a:ea typeface="+mn-ea"/>
                <a:cs typeface="+mn-cs"/>
                <a:hlinkClick r:id="rId5"/>
              </a:rPr>
              <a:t> et al., 2008</a:t>
            </a:r>
            <a:r>
              <a:rPr lang="en-US" sz="1200" b="0" i="0" kern="1200" dirty="0" smtClean="0">
                <a:solidFill>
                  <a:schemeClr val="tx1"/>
                </a:solidFill>
                <a:effectLst/>
                <a:latin typeface="+mn-lt"/>
                <a:ea typeface="+mn-ea"/>
                <a:cs typeface="+mn-cs"/>
              </a:rPr>
              <a:t>) and to constrain model input, such as pollutant emissions (e.g., wildfires with fire-counts and fire </a:t>
            </a:r>
            <a:r>
              <a:rPr lang="en-US" sz="1200" b="0" i="0" kern="1200" dirty="0" err="1" smtClean="0">
                <a:solidFill>
                  <a:schemeClr val="tx1"/>
                </a:solidFill>
                <a:effectLst/>
                <a:latin typeface="+mn-lt"/>
                <a:ea typeface="+mn-ea"/>
                <a:cs typeface="+mn-cs"/>
              </a:rPr>
              <a:t>radiative</a:t>
            </a:r>
            <a:r>
              <a:rPr lang="en-US" sz="1200" b="0" i="0" kern="1200" dirty="0" smtClean="0">
                <a:solidFill>
                  <a:schemeClr val="tx1"/>
                </a:solidFill>
                <a:effectLst/>
                <a:latin typeface="+mn-lt"/>
                <a:ea typeface="+mn-ea"/>
                <a:cs typeface="+mn-cs"/>
              </a:rPr>
              <a:t> power data), biogenic emissions of VOCs (e.g., with </a:t>
            </a:r>
            <a:r>
              <a:rPr lang="en-US" sz="1200" b="0" i="0" kern="1200" dirty="0" err="1" smtClean="0">
                <a:solidFill>
                  <a:schemeClr val="tx1"/>
                </a:solidFill>
                <a:effectLst/>
                <a:latin typeface="+mn-lt"/>
                <a:ea typeface="+mn-ea"/>
                <a:cs typeface="+mn-cs"/>
              </a:rPr>
              <a:t>photosynthetically</a:t>
            </a:r>
            <a:r>
              <a:rPr lang="en-US" sz="1200" b="0" i="0" kern="1200" dirty="0" smtClean="0">
                <a:solidFill>
                  <a:schemeClr val="tx1"/>
                </a:solidFill>
                <a:effectLst/>
                <a:latin typeface="+mn-lt"/>
                <a:ea typeface="+mn-ea"/>
                <a:cs typeface="+mn-cs"/>
              </a:rPr>
              <a:t> active radiation and leaf area index data), and photolysis rates (e.g., ozone VCD data). As a specific example, the NASA Aura Ozone Monitoring Instrument (OMI)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VCD data could be used to evaluate the simulation of </a:t>
            </a:r>
            <a:r>
              <a:rPr lang="en-US" sz="1200" b="0" i="0" kern="1200" dirty="0" err="1" smtClean="0">
                <a:solidFill>
                  <a:schemeClr val="tx1"/>
                </a:solidFill>
                <a:effectLst/>
                <a:latin typeface="+mn-lt"/>
                <a:ea typeface="+mn-ea"/>
                <a:cs typeface="+mn-cs"/>
              </a:rPr>
              <a:t>NO</a:t>
            </a:r>
            <a:r>
              <a:rPr lang="en-US" sz="1200" b="0" i="1" kern="1200" baseline="-25000" dirty="0" err="1"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(=NO + NO</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an important ozone precursor, in the EPA Community Air Quality Model (CMAQ). Such an evaluation may reveal inaccuracies of emissions as well as deficiencies in the chemical mechanism. For instance, a long-standing problem for simulating </a:t>
            </a:r>
            <a:r>
              <a:rPr lang="en-US" sz="1200" b="0" i="0" kern="1200" dirty="0" err="1" smtClean="0">
                <a:solidFill>
                  <a:schemeClr val="tx1"/>
                </a:solidFill>
                <a:effectLst/>
                <a:latin typeface="+mn-lt"/>
                <a:ea typeface="+mn-ea"/>
                <a:cs typeface="+mn-cs"/>
              </a:rPr>
              <a:t>NO</a:t>
            </a:r>
            <a:r>
              <a:rPr lang="en-US" sz="1200" b="0" i="1" kern="1200" baseline="-25000" dirty="0" err="1"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 is the uncertainties associated with the lifetime and chemical fate of alkyl nitrate</a:t>
            </a:r>
            <a:endParaRPr lang="el-GR" sz="1200" b="0" i="0" kern="1200" dirty="0" smtClean="0">
              <a:solidFill>
                <a:schemeClr val="tx1"/>
              </a:solidFill>
              <a:effectLst/>
              <a:latin typeface="+mn-lt"/>
              <a:ea typeface="+mn-ea"/>
              <a:cs typeface="+mn-cs"/>
            </a:endParaRPr>
          </a:p>
          <a:p>
            <a:endParaRPr lang="el-GR" sz="1200" b="0" i="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Trend analysis using</a:t>
            </a:r>
          </a:p>
          <a:p>
            <a:r>
              <a:rPr lang="en-US" sz="1200" b="0" i="0" u="none" strike="noStrike" kern="1200" baseline="0" dirty="0" smtClean="0">
                <a:solidFill>
                  <a:schemeClr val="tx1"/>
                </a:solidFill>
                <a:latin typeface="+mn-lt"/>
                <a:ea typeface="+mn-ea"/>
                <a:cs typeface="+mn-cs"/>
              </a:rPr>
              <a:t>satellite data requires caution, because surface reflectance may change over time due to</a:t>
            </a:r>
          </a:p>
          <a:p>
            <a:r>
              <a:rPr lang="en-US" sz="1200" b="0" i="0" u="none" strike="noStrike" kern="1200" baseline="0" dirty="0" smtClean="0">
                <a:solidFill>
                  <a:schemeClr val="tx1"/>
                </a:solidFill>
                <a:latin typeface="+mn-lt"/>
                <a:ea typeface="+mn-ea"/>
                <a:cs typeface="+mn-cs"/>
              </a:rPr>
              <a:t>land-cover and land-use change, and hence bias the AOD retrieval. However, MISR’s</a:t>
            </a:r>
          </a:p>
          <a:p>
            <a:r>
              <a:rPr lang="en-US" sz="1200" b="0" i="0" u="none" strike="noStrike" kern="1200" baseline="0" dirty="0" err="1" smtClean="0">
                <a:solidFill>
                  <a:schemeClr val="tx1"/>
                </a:solidFill>
                <a:latin typeface="+mn-lt"/>
                <a:ea typeface="+mn-ea"/>
                <a:cs typeface="+mn-cs"/>
              </a:rPr>
              <a:t>multiangle</a:t>
            </a:r>
            <a:r>
              <a:rPr lang="en-US" sz="1200" b="0" i="0" u="none" strike="noStrike" kern="1200" baseline="0" dirty="0" smtClean="0">
                <a:solidFill>
                  <a:schemeClr val="tx1"/>
                </a:solidFill>
                <a:latin typeface="+mn-lt"/>
                <a:ea typeface="+mn-ea"/>
                <a:cs typeface="+mn-cs"/>
              </a:rPr>
              <a:t> view provides a simultaneous retrieval of surface reflectance and AOD,</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limiting the chance of artificial bias in trend analysis. Satellite aerosol products have also</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been used for regional (e.g. </a:t>
            </a:r>
            <a:r>
              <a:rPr lang="en-US" sz="1200" b="0" i="0" u="none" strike="noStrike" kern="1200" baseline="0" dirty="0" err="1" smtClean="0">
                <a:solidFill>
                  <a:schemeClr val="tx1"/>
                </a:solidFill>
                <a:latin typeface="+mn-lt"/>
                <a:ea typeface="+mn-ea"/>
                <a:cs typeface="+mn-cs"/>
              </a:rPr>
              <a:t>Ramachandran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Cherian</a:t>
            </a:r>
            <a:r>
              <a:rPr lang="en-US" sz="1200" b="0" i="0" u="none" strike="noStrike" kern="1200" baseline="0" dirty="0" smtClean="0">
                <a:solidFill>
                  <a:schemeClr val="tx1"/>
                </a:solidFill>
                <a:latin typeface="+mn-lt"/>
                <a:ea typeface="+mn-ea"/>
                <a:cs typeface="+mn-cs"/>
              </a:rPr>
              <a:t>, 2008; Xia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2008; </a:t>
            </a:r>
            <a:r>
              <a:rPr lang="en-US" sz="1200" b="0" i="0" u="none" strike="noStrike" kern="1200" baseline="0" dirty="0" err="1" smtClean="0">
                <a:solidFill>
                  <a:schemeClr val="tx1"/>
                </a:solidFill>
                <a:latin typeface="+mn-lt"/>
                <a:ea typeface="+mn-ea"/>
                <a:cs typeface="+mn-cs"/>
              </a:rPr>
              <a:t>Dey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Di </a:t>
            </a:r>
            <a:r>
              <a:rPr lang="en-US" sz="1200" b="0" i="0" u="none" strike="noStrike" kern="1200" baseline="0" dirty="0" err="1" smtClean="0">
                <a:solidFill>
                  <a:schemeClr val="tx1"/>
                </a:solidFill>
                <a:latin typeface="+mn-lt"/>
                <a:ea typeface="+mn-ea"/>
                <a:cs typeface="+mn-cs"/>
              </a:rPr>
              <a:t>Girolamo</a:t>
            </a:r>
            <a:r>
              <a:rPr lang="en-US" sz="1200" b="0" i="0" u="none" strike="noStrike" kern="1200" baseline="0" dirty="0" smtClean="0">
                <a:solidFill>
                  <a:schemeClr val="tx1"/>
                </a:solidFill>
                <a:latin typeface="+mn-lt"/>
                <a:ea typeface="+mn-ea"/>
                <a:cs typeface="+mn-cs"/>
              </a:rPr>
              <a:t>, 2010; </a:t>
            </a:r>
            <a:r>
              <a:rPr lang="en-US" sz="1200" b="0" i="0" u="none" strike="noStrike" kern="1200" baseline="0" dirty="0" err="1" smtClean="0">
                <a:solidFill>
                  <a:schemeClr val="tx1"/>
                </a:solidFill>
                <a:latin typeface="+mn-lt"/>
                <a:ea typeface="+mn-ea"/>
                <a:cs typeface="+mn-cs"/>
              </a:rPr>
              <a:t>Marey</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2011) and global (e.g. Remer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2008; Liu and</a:t>
            </a:r>
            <a:r>
              <a:rPr lang="el-GR"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Mishchenko</a:t>
            </a:r>
            <a:r>
              <a:rPr lang="en-US" sz="1200" b="0" i="0" u="none" strike="noStrike" kern="1200" baseline="0" dirty="0" smtClean="0">
                <a:solidFill>
                  <a:schemeClr val="tx1"/>
                </a:solidFill>
                <a:latin typeface="+mn-lt"/>
                <a:ea typeface="+mn-ea"/>
                <a:cs typeface="+mn-cs"/>
              </a:rPr>
              <a:t>, 2008) aerosol climatology.</a:t>
            </a:r>
            <a:endParaRPr lang="en-US" sz="1200" b="0" i="0" kern="1200" dirty="0" smtClean="0">
              <a:solidFill>
                <a:schemeClr val="tx1"/>
              </a:solidFill>
              <a:effectLst/>
              <a:latin typeface="+mn-lt"/>
              <a:ea typeface="+mn-ea"/>
              <a:cs typeface="+mn-cs"/>
            </a:endParaRPr>
          </a:p>
          <a:p>
            <a:endParaRPr lang="el-GR"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24</a:t>
            </a:fld>
            <a:endParaRPr lang="en-US"/>
          </a:p>
        </p:txBody>
      </p:sp>
    </p:spTree>
    <p:extLst>
      <p:ext uri="{BB962C8B-B14F-4D97-AF65-F5344CB8AC3E}">
        <p14:creationId xmlns:p14="http://schemas.microsoft.com/office/powerpoint/2010/main" val="11770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http://slideplayer.com/slide/5683482/ </a:t>
            </a:r>
            <a:endParaRPr lang="el-GR" sz="1200" b="0" i="0" kern="1200" dirty="0" smtClean="0">
              <a:solidFill>
                <a:schemeClr val="tx1"/>
              </a:solidFill>
              <a:effectLst/>
              <a:latin typeface="+mn-lt"/>
              <a:ea typeface="+mn-ea"/>
              <a:cs typeface="+mn-cs"/>
            </a:endParaRPr>
          </a:p>
          <a:p>
            <a:endParaRPr lang="el-GR" sz="1200" b="0" i="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One of the major factors influencing the quality of retrieval of aerosol properties using passive</a:t>
            </a:r>
          </a:p>
          <a:p>
            <a:r>
              <a:rPr lang="en-US" sz="1200" b="0" i="0" u="none" strike="noStrike" kern="1200" baseline="0" dirty="0" smtClean="0">
                <a:solidFill>
                  <a:schemeClr val="tx1"/>
                </a:solidFill>
                <a:latin typeface="+mn-lt"/>
                <a:ea typeface="+mn-ea"/>
                <a:cs typeface="+mn-cs"/>
              </a:rPr>
              <a:t>remote sensing techniques is the impact of clouds. Undetected clouds within clear</a:t>
            </a:r>
          </a:p>
          <a:p>
            <a:r>
              <a:rPr lang="en-US" sz="1200" b="0" i="0" u="none" strike="noStrike" kern="1200" baseline="0" dirty="0" smtClean="0">
                <a:solidFill>
                  <a:schemeClr val="tx1"/>
                </a:solidFill>
                <a:latin typeface="+mn-lt"/>
                <a:ea typeface="+mn-ea"/>
                <a:cs typeface="+mn-cs"/>
              </a:rPr>
              <a:t>pixels enhance the TOA radiance. Even when a pixel is identified correctly as ‘clear’,</a:t>
            </a:r>
          </a:p>
          <a:p>
            <a:r>
              <a:rPr lang="en-US" sz="1200" b="0" i="0" u="none" strike="noStrike" kern="1200" baseline="0" dirty="0" smtClean="0">
                <a:solidFill>
                  <a:schemeClr val="tx1"/>
                </a:solidFill>
                <a:latin typeface="+mn-lt"/>
                <a:ea typeface="+mn-ea"/>
                <a:cs typeface="+mn-cs"/>
              </a:rPr>
              <a:t>aerosol retrieval in that pixel is influenced by enhanced reflectance from cloud edge (Wen,</a:t>
            </a:r>
          </a:p>
          <a:p>
            <a:r>
              <a:rPr lang="en-US" sz="1200" b="0" i="0" u="none" strike="noStrike" kern="1200" baseline="0" dirty="0" err="1" smtClean="0">
                <a:solidFill>
                  <a:schemeClr val="tx1"/>
                </a:solidFill>
                <a:latin typeface="+mn-lt"/>
                <a:ea typeface="+mn-ea"/>
                <a:cs typeface="+mn-cs"/>
              </a:rPr>
              <a:t>Marshak</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Cahalan</a:t>
            </a:r>
            <a:r>
              <a:rPr lang="en-US" sz="1200" b="0" i="0" u="none" strike="noStrike" kern="1200" baseline="0" dirty="0" smtClean="0">
                <a:solidFill>
                  <a:schemeClr val="tx1"/>
                </a:solidFill>
                <a:latin typeface="+mn-lt"/>
                <a:ea typeface="+mn-ea"/>
                <a:cs typeface="+mn-cs"/>
              </a:rPr>
              <a:t>, 2006). This artifact can impact the interpretation of aerosol–cloud</a:t>
            </a:r>
          </a:p>
          <a:p>
            <a:r>
              <a:rPr lang="en-US" sz="1200" b="0" i="0" u="none" strike="noStrike" kern="1200" baseline="0" dirty="0" smtClean="0">
                <a:solidFill>
                  <a:schemeClr val="tx1"/>
                </a:solidFill>
                <a:latin typeface="+mn-lt"/>
                <a:ea typeface="+mn-ea"/>
                <a:cs typeface="+mn-cs"/>
              </a:rPr>
              <a:t>interaction based on remote sensing data (Loeb and Schuster, 2008; </a:t>
            </a:r>
            <a:r>
              <a:rPr lang="en-US" sz="1200" b="0" i="0" u="none" strike="noStrike" kern="1200" baseline="0" dirty="0" err="1" smtClean="0">
                <a:solidFill>
                  <a:schemeClr val="tx1"/>
                </a:solidFill>
                <a:latin typeface="+mn-lt"/>
                <a:ea typeface="+mn-ea"/>
                <a:cs typeface="+mn-cs"/>
              </a:rPr>
              <a:t>Koren</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2007).</a:t>
            </a:r>
          </a:p>
          <a:p>
            <a:r>
              <a:rPr lang="en-US" sz="1200" b="0" i="0" u="none" strike="noStrike" kern="1200" baseline="0" dirty="0" smtClean="0">
                <a:solidFill>
                  <a:schemeClr val="tx1"/>
                </a:solidFill>
                <a:latin typeface="+mn-lt"/>
                <a:ea typeface="+mn-ea"/>
                <a:cs typeface="+mn-cs"/>
              </a:rPr>
              <a:t>Aerosol and cloud can be simultaneously detected within a pixel using active remote sensing.</a:t>
            </a:r>
          </a:p>
          <a:p>
            <a:r>
              <a:rPr lang="en-US" sz="1200" b="0" i="0" u="none" strike="noStrike" kern="1200" baseline="0" dirty="0" smtClean="0">
                <a:solidFill>
                  <a:schemeClr val="tx1"/>
                </a:solidFill>
                <a:latin typeface="+mn-lt"/>
                <a:ea typeface="+mn-ea"/>
                <a:cs typeface="+mn-cs"/>
              </a:rPr>
              <a:t>Moreover, active remote sensing can provide information on aerosol vertical profiles</a:t>
            </a:r>
          </a:p>
          <a:p>
            <a:r>
              <a:rPr lang="en-US" sz="1200" b="0" i="0" u="none" strike="noStrike" kern="1200" baseline="0" dirty="0" smtClean="0">
                <a:solidFill>
                  <a:schemeClr val="tx1"/>
                </a:solidFill>
                <a:latin typeface="+mn-lt"/>
                <a:ea typeface="+mn-ea"/>
                <a:cs typeface="+mn-cs"/>
              </a:rPr>
              <a:t>in both day and night, unlike the daytime-only retrieval of columnar aerosol properties by</a:t>
            </a:r>
          </a:p>
          <a:p>
            <a:r>
              <a:rPr lang="en-US" sz="1200" b="0" i="0" u="none" strike="noStrike" kern="1200" baseline="0" dirty="0" smtClean="0">
                <a:solidFill>
                  <a:schemeClr val="tx1"/>
                </a:solidFill>
                <a:latin typeface="+mn-lt"/>
                <a:ea typeface="+mn-ea"/>
                <a:cs typeface="+mn-cs"/>
              </a:rPr>
              <a:t>passive sensors.</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Newer instruments also provide insight into properties of light that AVHRR couldn’t detect. The Cloud Aerosol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and Infrared Pathfinder Satellite Observer (CALIPSO) uses a laser-based technology that provides detailed vertical profiles of aerosol plumes and clouds.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CALIOP was launched onboard the CALIPSO satellite as part of a constellation of satellites</a:t>
            </a:r>
          </a:p>
          <a:p>
            <a:r>
              <a:rPr lang="en-US" sz="1200" b="0" i="0" u="none" strike="noStrike" kern="1200" baseline="0" dirty="0" smtClean="0">
                <a:solidFill>
                  <a:schemeClr val="tx1"/>
                </a:solidFill>
                <a:latin typeface="+mn-lt"/>
                <a:ea typeface="+mn-ea"/>
                <a:cs typeface="+mn-cs"/>
              </a:rPr>
              <a:t>popularly known as the ‘A-Train’ (Stephens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2002) in the year 2006. It measures</a:t>
            </a:r>
          </a:p>
          <a:p>
            <a:r>
              <a:rPr lang="en-US" sz="1200" b="0" i="0" u="none" strike="noStrike" kern="1200" baseline="0" dirty="0" smtClean="0">
                <a:solidFill>
                  <a:schemeClr val="tx1"/>
                </a:solidFill>
                <a:latin typeface="+mn-lt"/>
                <a:ea typeface="+mn-ea"/>
                <a:cs typeface="+mn-cs"/>
              </a:rPr>
              <a:t>the vertical profiles of two orthogonal polarization components of attenuated backscatter at</a:t>
            </a:r>
          </a:p>
          <a:p>
            <a:r>
              <a:rPr lang="en-US" sz="1200" b="0" i="0" u="none" strike="noStrike" kern="1200" baseline="0" dirty="0" smtClean="0">
                <a:solidFill>
                  <a:schemeClr val="tx1"/>
                </a:solidFill>
                <a:latin typeface="+mn-lt"/>
                <a:ea typeface="+mn-ea"/>
                <a:cs typeface="+mn-cs"/>
              </a:rPr>
              <a:t>532 nm (at 30m vertical resolution and 1/3 km horizontal resolution below 8.2 km altitude,</a:t>
            </a:r>
          </a:p>
          <a:p>
            <a:r>
              <a:rPr lang="en-US" sz="1200" b="0" i="0" u="none" strike="noStrike" kern="1200" baseline="0" dirty="0" smtClean="0">
                <a:solidFill>
                  <a:schemeClr val="tx1"/>
                </a:solidFill>
                <a:latin typeface="+mn-lt"/>
                <a:ea typeface="+mn-ea"/>
                <a:cs typeface="+mn-cs"/>
              </a:rPr>
              <a:t>and at 60m vertical and 1 km horizontal resolution between 8.2 and 20.2 km altitude) and</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of total backscatter at 1064 nm (at 60m vertical resolution). Color ratio (ratio of 532 and</a:t>
            </a:r>
          </a:p>
          <a:p>
            <a:r>
              <a:rPr lang="en-US" sz="1200" b="0" i="0" u="none" strike="noStrike" kern="1200" baseline="0" dirty="0" smtClean="0">
                <a:solidFill>
                  <a:schemeClr val="tx1"/>
                </a:solidFill>
                <a:latin typeface="+mn-lt"/>
                <a:ea typeface="+mn-ea"/>
                <a:cs typeface="+mn-cs"/>
              </a:rPr>
              <a:t>1064 nm backscatter) is utilized to distinguish between aerosol and clouds. Furthermore,</a:t>
            </a:r>
          </a:p>
          <a:p>
            <a:r>
              <a:rPr lang="en-US" sz="1200" b="0" i="0" u="none" strike="noStrike" kern="1200" baseline="0" dirty="0" smtClean="0">
                <a:solidFill>
                  <a:schemeClr val="tx1"/>
                </a:solidFill>
                <a:latin typeface="+mn-lt"/>
                <a:ea typeface="+mn-ea"/>
                <a:cs typeface="+mn-cs"/>
              </a:rPr>
              <a:t>utilizing the sensitivity of the volume depolarization ratio, VDR (the ratio of the layer</a:t>
            </a:r>
          </a:p>
          <a:p>
            <a:r>
              <a:rPr lang="en-US" sz="1200" b="0" i="0" u="none" strike="noStrike" kern="1200" baseline="0" dirty="0" smtClean="0">
                <a:solidFill>
                  <a:schemeClr val="tx1"/>
                </a:solidFill>
                <a:latin typeface="+mn-lt"/>
                <a:ea typeface="+mn-ea"/>
                <a:cs typeface="+mn-cs"/>
              </a:rPr>
              <a:t>integrated perpendicular to parallel components of 532 nm backscatter) to the irregularity</a:t>
            </a:r>
          </a:p>
          <a:p>
            <a:r>
              <a:rPr lang="en-US" sz="1200" b="0" i="0" u="none" strike="noStrike" kern="1200" baseline="0" dirty="0" smtClean="0">
                <a:solidFill>
                  <a:schemeClr val="tx1"/>
                </a:solidFill>
                <a:latin typeface="+mn-lt"/>
                <a:ea typeface="+mn-ea"/>
                <a:cs typeface="+mn-cs"/>
              </a:rPr>
              <a:t>of particle shape, </a:t>
            </a:r>
            <a:r>
              <a:rPr lang="en-US" sz="1200" b="0" i="0" u="none" strike="noStrike" kern="1200" baseline="0" dirty="0" err="1" smtClean="0">
                <a:solidFill>
                  <a:schemeClr val="tx1"/>
                </a:solidFill>
                <a:latin typeface="+mn-lt"/>
                <a:ea typeface="+mn-ea"/>
                <a:cs typeface="+mn-cs"/>
              </a:rPr>
              <a:t>nonspherical</a:t>
            </a:r>
            <a:r>
              <a:rPr lang="en-US" sz="1200" b="0" i="0" u="none" strike="noStrike" kern="1200" baseline="0" dirty="0" smtClean="0">
                <a:solidFill>
                  <a:schemeClr val="tx1"/>
                </a:solidFill>
                <a:latin typeface="+mn-lt"/>
                <a:ea typeface="+mn-ea"/>
                <a:cs typeface="+mn-cs"/>
              </a:rPr>
              <a:t> dusts can be separated out from other spherical particles</a:t>
            </a:r>
          </a:p>
          <a:p>
            <a:r>
              <a:rPr lang="en-US" sz="1200" b="0" i="0" u="none" strike="noStrike" kern="1200" baseline="0" dirty="0" smtClean="0">
                <a:solidFill>
                  <a:schemeClr val="tx1"/>
                </a:solidFill>
                <a:latin typeface="+mn-lt"/>
                <a:ea typeface="+mn-ea"/>
                <a:cs typeface="+mn-cs"/>
              </a:rPr>
              <a:t>(Liu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2008). Comparison with ground-based </a:t>
            </a:r>
            <a:r>
              <a:rPr lang="en-US" sz="1200" b="0" i="0" u="none" strike="noStrike" kern="1200" baseline="0" dirty="0" err="1" smtClean="0">
                <a:solidFill>
                  <a:schemeClr val="tx1"/>
                </a:solidFill>
                <a:latin typeface="+mn-lt"/>
                <a:ea typeface="+mn-ea"/>
                <a:cs typeface="+mn-cs"/>
              </a:rPr>
              <a:t>lidar</a:t>
            </a:r>
            <a:r>
              <a:rPr lang="en-US" sz="1200" b="0" i="0" u="none" strike="noStrike" kern="1200" baseline="0" dirty="0" smtClean="0">
                <a:solidFill>
                  <a:schemeClr val="tx1"/>
                </a:solidFill>
                <a:latin typeface="+mn-lt"/>
                <a:ea typeface="+mn-ea"/>
                <a:cs typeface="+mn-cs"/>
              </a:rPr>
              <a:t> reveals a poor match closer to the</a:t>
            </a:r>
          </a:p>
          <a:p>
            <a:r>
              <a:rPr lang="en-US" sz="1200" b="0" i="0" u="none" strike="noStrike" kern="1200" baseline="0" dirty="0" smtClean="0">
                <a:solidFill>
                  <a:schemeClr val="tx1"/>
                </a:solidFill>
                <a:latin typeface="+mn-lt"/>
                <a:ea typeface="+mn-ea"/>
                <a:cs typeface="+mn-cs"/>
              </a:rPr>
              <a:t>surface, primarily due to uncertainty in the assumption of the </a:t>
            </a:r>
            <a:r>
              <a:rPr lang="en-US" sz="1200" b="0" i="0" u="none" strike="noStrike" kern="1200" baseline="0" dirty="0" err="1" smtClean="0">
                <a:solidFill>
                  <a:schemeClr val="tx1"/>
                </a:solidFill>
                <a:latin typeface="+mn-lt"/>
                <a:ea typeface="+mn-ea"/>
                <a:cs typeface="+mn-cs"/>
              </a:rPr>
              <a:t>lidar</a:t>
            </a:r>
            <a:r>
              <a:rPr lang="en-US" sz="1200" b="0" i="0" u="none" strike="noStrike" kern="1200" baseline="0" dirty="0" smtClean="0">
                <a:solidFill>
                  <a:schemeClr val="tx1"/>
                </a:solidFill>
                <a:latin typeface="+mn-lt"/>
                <a:ea typeface="+mn-ea"/>
                <a:cs typeface="+mn-cs"/>
              </a:rPr>
              <a:t> ratio in the CALIPSO</a:t>
            </a:r>
          </a:p>
          <a:p>
            <a:r>
              <a:rPr lang="en-US" sz="1200" b="0" i="0" u="none" strike="noStrike" kern="1200" baseline="0" dirty="0" smtClean="0">
                <a:solidFill>
                  <a:schemeClr val="tx1"/>
                </a:solidFill>
                <a:latin typeface="+mn-lt"/>
                <a:ea typeface="+mn-ea"/>
                <a:cs typeface="+mn-cs"/>
              </a:rPr>
              <a:t>algorithm, combined with a low sensitivity as the signal gets attenuated closer to the surface</a:t>
            </a:r>
          </a:p>
          <a:p>
            <a:r>
              <a:rPr lang="en-US" sz="1200" b="0" i="0" u="none" strike="noStrike" kern="1200" baseline="0" dirty="0" smtClean="0">
                <a:solidFill>
                  <a:schemeClr val="tx1"/>
                </a:solidFill>
                <a:latin typeface="+mn-lt"/>
                <a:ea typeface="+mn-ea"/>
                <a:cs typeface="+mn-cs"/>
              </a:rPr>
              <a:t>by the presence of a heavy aerosol layer aloft (</a:t>
            </a:r>
            <a:r>
              <a:rPr lang="en-US" sz="1200" b="0" i="0" u="none" strike="noStrike" kern="1200" baseline="0" dirty="0" err="1" smtClean="0">
                <a:solidFill>
                  <a:schemeClr val="tx1"/>
                </a:solidFill>
                <a:latin typeface="+mn-lt"/>
                <a:ea typeface="+mn-ea"/>
                <a:cs typeface="+mn-cs"/>
              </a:rPr>
              <a:t>Misra</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2012).</a:t>
            </a:r>
          </a:p>
          <a:p>
            <a:r>
              <a:rPr lang="en-US" sz="1200" b="0" i="0" u="none" strike="noStrike" kern="1200" baseline="0" dirty="0" smtClean="0">
                <a:solidFill>
                  <a:schemeClr val="tx1"/>
                </a:solidFill>
                <a:latin typeface="+mn-lt"/>
                <a:ea typeface="+mn-ea"/>
                <a:cs typeface="+mn-cs"/>
              </a:rPr>
              <a:t>Nonetheless, CALIPSO measurements provide an opportunity to study aerosol vertical</a:t>
            </a:r>
          </a:p>
          <a:p>
            <a:r>
              <a:rPr lang="en-US" sz="1200" b="0" i="0" u="none" strike="noStrike" kern="1200" baseline="0" dirty="0" smtClean="0">
                <a:solidFill>
                  <a:schemeClr val="tx1"/>
                </a:solidFill>
                <a:latin typeface="+mn-lt"/>
                <a:ea typeface="+mn-ea"/>
                <a:cs typeface="+mn-cs"/>
              </a:rPr>
              <a:t>distributions on a global scale, which is critical in quantifying the aerosol-induced </a:t>
            </a:r>
            <a:r>
              <a:rPr lang="en-US" sz="1200" b="0" i="0" u="none" strike="noStrike" kern="1200" baseline="0" dirty="0" err="1" smtClean="0">
                <a:solidFill>
                  <a:schemeClr val="tx1"/>
                </a:solidFill>
                <a:latin typeface="+mn-lt"/>
                <a:ea typeface="+mn-ea"/>
                <a:cs typeface="+mn-cs"/>
              </a:rPr>
              <a:t>radiative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 CALIPSO profiles have been used to examine aerosol transport (e.g. Liu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a:t>
            </a:r>
          </a:p>
          <a:p>
            <a:r>
              <a:rPr lang="it-IT" sz="1200" b="0" i="0" u="none" strike="noStrike" kern="1200" baseline="0" dirty="0" smtClean="0">
                <a:solidFill>
                  <a:schemeClr val="tx1"/>
                </a:solidFill>
                <a:latin typeface="+mn-lt"/>
                <a:ea typeface="+mn-ea"/>
                <a:cs typeface="+mn-cs"/>
              </a:rPr>
              <a:t>2008; Abdi Vishkaee </a:t>
            </a:r>
            <a:r>
              <a:rPr lang="it-IT" sz="1200" b="0" i="1" u="none" strike="noStrike" kern="1200" baseline="0" dirty="0" smtClean="0">
                <a:solidFill>
                  <a:schemeClr val="tx1"/>
                </a:solidFill>
                <a:latin typeface="+mn-lt"/>
                <a:ea typeface="+mn-ea"/>
                <a:cs typeface="+mn-cs"/>
              </a:rPr>
              <a:t>et al</a:t>
            </a:r>
            <a:r>
              <a:rPr lang="it-IT" sz="1200" b="0" i="0" u="none" strike="noStrike" kern="1200" baseline="0" dirty="0" smtClean="0">
                <a:solidFill>
                  <a:schemeClr val="tx1"/>
                </a:solidFill>
                <a:latin typeface="+mn-lt"/>
                <a:ea typeface="+mn-ea"/>
                <a:cs typeface="+mn-cs"/>
              </a:rPr>
              <a:t>., 2012; Cabello </a:t>
            </a:r>
            <a:r>
              <a:rPr lang="it-IT" sz="1200" b="0" i="1" u="none" strike="noStrike" kern="1200" baseline="0" dirty="0" smtClean="0">
                <a:solidFill>
                  <a:schemeClr val="tx1"/>
                </a:solidFill>
                <a:latin typeface="+mn-lt"/>
                <a:ea typeface="+mn-ea"/>
                <a:cs typeface="+mn-cs"/>
              </a:rPr>
              <a:t>et al</a:t>
            </a:r>
            <a:r>
              <a:rPr lang="it-IT" sz="1200" b="0" i="0" u="none" strike="noStrike" kern="1200" baseline="0" dirty="0" smtClean="0">
                <a:solidFill>
                  <a:schemeClr val="tx1"/>
                </a:solidFill>
                <a:latin typeface="+mn-lt"/>
                <a:ea typeface="+mn-ea"/>
                <a:cs typeface="+mn-cs"/>
              </a:rPr>
              <a:t>., 2012; Di Pierro, Jaegle, and Anderson,</a:t>
            </a:r>
          </a:p>
          <a:p>
            <a:r>
              <a:rPr lang="it-IT" sz="1200" b="0" i="0" u="none" strike="noStrike" kern="1200" baseline="0" dirty="0" smtClean="0">
                <a:solidFill>
                  <a:schemeClr val="tx1"/>
                </a:solidFill>
                <a:latin typeface="+mn-lt"/>
                <a:ea typeface="+mn-ea"/>
                <a:cs typeface="+mn-cs"/>
              </a:rPr>
              <a:t>2011), aerosol distribution (e.g. Chen </a:t>
            </a:r>
            <a:r>
              <a:rPr lang="it-IT" sz="1200" b="0" i="1" u="none" strike="noStrike" kern="1200" baseline="0" dirty="0" smtClean="0">
                <a:solidFill>
                  <a:schemeClr val="tx1"/>
                </a:solidFill>
                <a:latin typeface="+mn-lt"/>
                <a:ea typeface="+mn-ea"/>
                <a:cs typeface="+mn-cs"/>
              </a:rPr>
              <a:t>et al</a:t>
            </a:r>
            <a:r>
              <a:rPr lang="it-IT" sz="1200" b="0" i="0" u="none" strike="noStrike" kern="1200" baseline="0" dirty="0" smtClean="0">
                <a:solidFill>
                  <a:schemeClr val="tx1"/>
                </a:solidFill>
                <a:latin typeface="+mn-lt"/>
                <a:ea typeface="+mn-ea"/>
                <a:cs typeface="+mn-cs"/>
              </a:rPr>
              <a:t>., 2012; Mishra and Shibata, 2012), aerosol</a:t>
            </a:r>
          </a:p>
          <a:p>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forcing (e.g. Chand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2009), and the validation of climate models (e.g. </a:t>
            </a:r>
            <a:r>
              <a:rPr lang="en-US" sz="1200" b="0" i="0" u="none" strike="noStrike" kern="1200" baseline="0" dirty="0" err="1" smtClean="0">
                <a:solidFill>
                  <a:schemeClr val="tx1"/>
                </a:solidFill>
                <a:latin typeface="+mn-lt"/>
                <a:ea typeface="+mn-ea"/>
                <a:cs typeface="+mn-cs"/>
              </a:rPr>
              <a:t>Koffi</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2012).</a:t>
            </a:r>
            <a:endParaRPr lang="el-GR"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The Cloud-Aerosol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and Infrared Pathfinder Satellite Observation (CALIPSO) satellite's CALIOP sensor generates vertical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profiles of the atmosphere at a global scale. Currently, the standard visualization tool for these data is written in Interactive Data Language (IDL), a proprietary language that does not support features for tracking aerosols, selecting data, or sharing those selected sections. This makes working with CALIPSO data difficult for researchers and does not allow them to visually identify aerosol features from these data. Previous DEVELOP teams have built a working version of the Visualization of CALIPSO (VOCAL) software, a Python language replacement for this IDL-based software. During this term, the team enhanced VOCAL by improving the shape drawing tool, adding the capability to view multiple levels of data, and more flexible data inputs and outputs that support a decentralized database in the form of a CSV file. These features will increase the usability of VOCAL, expediting the process of visually identifying features and analyzing the resulting subsets of data. Finally, the DEVELOP team conducted a case study with Saharan Dust transport over the Atlantic Ocean to test the capabilities of the VOCAL software and to produce a database of dust events. The database and case study will help members of the CALIPSO Science Team compare the performance of classification algorithms used to create Level 2 (L2) CALIPSO data products, and will also support preliminary analysis of the atmospheric interactions and consequences related to long range dust transport.</a:t>
            </a:r>
            <a:endParaRPr lang="el-GR" sz="1200" b="0" i="0" kern="1200" dirty="0" smtClean="0">
              <a:solidFill>
                <a:schemeClr val="tx1"/>
              </a:solidFill>
              <a:effectLst/>
              <a:latin typeface="+mn-lt"/>
              <a:ea typeface="+mn-ea"/>
              <a:cs typeface="+mn-cs"/>
            </a:endParaRPr>
          </a:p>
          <a:p>
            <a:endParaRPr lang="el-G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limitations of the satellite data (e.g., the lack of information on the vertical distribution and chemical composition of the aerosols, and gaps in spatial coverage due to clouds)</a:t>
            </a:r>
            <a:endParaRPr lang="el-GR" sz="1200" b="0" i="0" kern="1200" dirty="0" smtClean="0">
              <a:solidFill>
                <a:schemeClr val="tx1"/>
              </a:solidFill>
              <a:effectLst/>
              <a:latin typeface="+mn-lt"/>
              <a:ea typeface="+mn-ea"/>
              <a:cs typeface="+mn-cs"/>
            </a:endParaRPr>
          </a:p>
          <a:p>
            <a:endParaRPr lang="el-GR" sz="1200" b="0" i="0"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25</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https://develop.larc.nasa.gov/2017/summer/CALIPSOCross.html</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26</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http://www.sciencedirect.com/science/article/pii/0165993694870624</a:t>
            </a:r>
            <a:endParaRPr lang="el-GR" dirty="0" smtClean="0"/>
          </a:p>
          <a:p>
            <a:r>
              <a:rPr lang="en-US" dirty="0" smtClean="0"/>
              <a:t>https://www.picoquant.com/applications/category/metrology/lidar-ranging-slr</a:t>
            </a:r>
            <a:endParaRPr lang="el-GR" dirty="0" smtClean="0"/>
          </a:p>
          <a:p>
            <a:endParaRPr lang="en-US" dirty="0" smtClean="0"/>
          </a:p>
          <a:p>
            <a:r>
              <a:rPr lang="en-US" sz="1200" b="0" i="0" kern="1200" dirty="0" smtClean="0">
                <a:solidFill>
                  <a:schemeClr val="tx1"/>
                </a:solidFill>
                <a:effectLst/>
                <a:latin typeface="+mn-lt"/>
                <a:ea typeface="+mn-ea"/>
                <a:cs typeface="+mn-cs"/>
              </a:rPr>
              <a:t>Satellites provide a critical global perspective for understanding how aerosols affect Earth’s climate, but they are far from the only source of information. Networks of ground-based sensors are used to validate satellite measurements and offer some of the most accurate measurements of AOD available.</a:t>
            </a:r>
            <a:endParaRPr lang="en-US" dirty="0" smtClean="0"/>
          </a:p>
          <a:p>
            <a:r>
              <a:rPr lang="en-US" sz="1200" b="0" i="0" u="none" strike="noStrike" kern="1200" baseline="0" dirty="0" smtClean="0">
                <a:solidFill>
                  <a:schemeClr val="tx1"/>
                </a:solidFill>
                <a:latin typeface="+mn-lt"/>
                <a:ea typeface="+mn-ea"/>
                <a:cs typeface="+mn-cs"/>
              </a:rPr>
              <a:t>The most accurate information about aerosol characteristics can be obtained through ground-based remote sensing, as it does not have to deal with surface reflectance issues.</a:t>
            </a:r>
          </a:p>
          <a:p>
            <a:r>
              <a:rPr lang="en-US" sz="1200" b="0" i="0" u="none" strike="noStrike" kern="1200" baseline="0" dirty="0" smtClean="0">
                <a:solidFill>
                  <a:schemeClr val="tx1"/>
                </a:solidFill>
                <a:latin typeface="+mn-lt"/>
                <a:ea typeface="+mn-ea"/>
                <a:cs typeface="+mn-cs"/>
              </a:rPr>
              <a:t>There are a number of international and national networks that maintain ground-based</a:t>
            </a:r>
          </a:p>
          <a:p>
            <a:r>
              <a:rPr lang="en-US" sz="1200" b="0" i="0" u="none" strike="noStrike" kern="1200" baseline="0" dirty="0" smtClean="0">
                <a:solidFill>
                  <a:schemeClr val="tx1"/>
                </a:solidFill>
                <a:latin typeface="+mn-lt"/>
                <a:ea typeface="+mn-ea"/>
                <a:cs typeface="+mn-cs"/>
              </a:rPr>
              <a:t>monitoring of aerosol properties using passive remote sensing techniques.</a:t>
            </a:r>
          </a:p>
          <a:p>
            <a:endParaRPr lang="el-GR" sz="1200" b="0" i="0" u="none" strike="noStrike" kern="1200" baseline="0" dirty="0" smtClean="0">
              <a:solidFill>
                <a:schemeClr val="tx1"/>
              </a:solidFill>
              <a:latin typeface="+mn-lt"/>
              <a:ea typeface="+mn-ea"/>
              <a:cs typeface="+mn-cs"/>
            </a:endParaRPr>
          </a:p>
          <a:p>
            <a:r>
              <a:rPr lang="el-GR" sz="1200" b="0" i="0" u="none" strike="noStrike" kern="1200" baseline="0" dirty="0" smtClean="0">
                <a:solidFill>
                  <a:schemeClr val="tx1"/>
                </a:solidFill>
                <a:latin typeface="+mn-lt"/>
                <a:ea typeface="+mn-ea"/>
                <a:cs typeface="+mn-cs"/>
              </a:rPr>
              <a:t>Τα βασικά μέρη ενός συστήματος LIDAR είναι μια πηγή ακτινοβολίας </a:t>
            </a:r>
            <a:r>
              <a:rPr lang="el-GR" sz="1200" b="0" i="0" u="none" strike="noStrike" kern="1200" baseline="0" dirty="0" err="1" smtClean="0">
                <a:solidFill>
                  <a:schemeClr val="tx1"/>
                </a:solidFill>
                <a:latin typeface="+mn-lt"/>
                <a:ea typeface="+mn-ea"/>
                <a:cs typeface="+mn-cs"/>
              </a:rPr>
              <a:t>Laser</a:t>
            </a:r>
            <a:r>
              <a:rPr lang="el-GR" sz="1200" b="0" i="0" u="none" strike="noStrike" kern="1200" baseline="0" dirty="0" smtClean="0">
                <a:solidFill>
                  <a:schemeClr val="tx1"/>
                </a:solidFill>
                <a:latin typeface="+mn-lt"/>
                <a:ea typeface="+mn-ea"/>
                <a:cs typeface="+mn-cs"/>
              </a:rPr>
              <a:t> και ο ανιχνευτής της επιστρέφουσας ακτινοβολίας. Το μήκος κύματος της εκπεμπόμενης δέσμης </a:t>
            </a:r>
            <a:r>
              <a:rPr lang="el-GR" sz="1200" b="0" i="0" u="none" strike="noStrike" kern="1200" baseline="0" dirty="0" err="1" smtClean="0">
                <a:solidFill>
                  <a:schemeClr val="tx1"/>
                </a:solidFill>
                <a:latin typeface="+mn-lt"/>
                <a:ea typeface="+mn-ea"/>
                <a:cs typeface="+mn-cs"/>
              </a:rPr>
              <a:t>Laser</a:t>
            </a:r>
            <a:r>
              <a:rPr lang="el-GR" sz="1200" b="0" i="0" u="none" strike="noStrike" kern="1200" baseline="0" dirty="0" smtClean="0">
                <a:solidFill>
                  <a:schemeClr val="tx1"/>
                </a:solidFill>
                <a:latin typeface="+mn-lt"/>
                <a:ea typeface="+mn-ea"/>
                <a:cs typeface="+mn-cs"/>
              </a:rPr>
              <a:t> κυμαίνεται από το υπέρυθρο μέχρι το υπεριώδες και είναι καθοριστικό για το είδος του στοιχείου που θέλουμε να ανιχνεύσουμε. Για την πραγματοποίηση μετρήσεων μεγάλου φάσματος (πολλών συστατικών) πρέπει να έχουμε την δυνατότητα μεταβολής του μήκους κύματος. Ένας φασματικός αναλυτής αναλύει την επιστρέφουσα ακτινοβολία και επιλέγει εκείνα τα μήκη κύματος που περιέχουν πληροφορίες. Το επιλεγμένο οπτικό σήμα κατευθύνεται σε ένα </a:t>
            </a:r>
            <a:r>
              <a:rPr lang="el-GR" sz="1200" b="0" i="0" u="none" strike="noStrike" kern="1200" baseline="0" dirty="0" err="1" smtClean="0">
                <a:solidFill>
                  <a:schemeClr val="tx1"/>
                </a:solidFill>
                <a:latin typeface="+mn-lt"/>
                <a:ea typeface="+mn-ea"/>
                <a:cs typeface="+mn-cs"/>
              </a:rPr>
              <a:t>φωτοανιχνευτή</a:t>
            </a:r>
            <a:r>
              <a:rPr lang="el-GR" sz="1200" b="0" i="0" u="none" strike="noStrike" kern="1200" baseline="0" dirty="0" smtClean="0">
                <a:solidFill>
                  <a:schemeClr val="tx1"/>
                </a:solidFill>
                <a:latin typeface="+mn-lt"/>
                <a:ea typeface="+mn-ea"/>
                <a:cs typeface="+mn-cs"/>
              </a:rPr>
              <a:t>, μετατρέπεται σε ηλεκτρικό σήμα και με κατάλληλη επεξεργασία εξάγεται η πληροφορία που μεταφέρει. </a:t>
            </a:r>
          </a:p>
          <a:p>
            <a:r>
              <a:rPr lang="el-GR" sz="1200" b="0" i="0" u="none" strike="noStrike" kern="1200" baseline="0" dirty="0" smtClean="0">
                <a:solidFill>
                  <a:schemeClr val="tx1"/>
                </a:solidFill>
                <a:latin typeface="+mn-lt"/>
                <a:ea typeface="+mn-ea"/>
                <a:cs typeface="+mn-cs"/>
              </a:rPr>
              <a:t>LIDAR τύπου </a:t>
            </a:r>
            <a:r>
              <a:rPr lang="el-GR" sz="1200" b="0" i="0" u="none" strike="noStrike" kern="1200" baseline="0" dirty="0" err="1" smtClean="0">
                <a:solidFill>
                  <a:schemeClr val="tx1"/>
                </a:solidFill>
                <a:latin typeface="+mn-lt"/>
                <a:ea typeface="+mn-ea"/>
                <a:cs typeface="+mn-cs"/>
              </a:rPr>
              <a:t>Raman</a:t>
            </a:r>
            <a:r>
              <a:rPr lang="el-GR" sz="1200" b="0" i="0" u="none" strike="noStrike" kern="1200" baseline="0" dirty="0" smtClean="0">
                <a:solidFill>
                  <a:schemeClr val="tx1"/>
                </a:solidFill>
                <a:latin typeface="+mn-lt"/>
                <a:ea typeface="+mn-ea"/>
                <a:cs typeface="+mn-cs"/>
              </a:rPr>
              <a:t>: Στηρίζεται στη συλλογή της </a:t>
            </a:r>
            <a:r>
              <a:rPr lang="el-GR" sz="1200" b="0" i="0" u="none" strike="noStrike" kern="1200" baseline="0" dirty="0" err="1" smtClean="0">
                <a:solidFill>
                  <a:schemeClr val="tx1"/>
                </a:solidFill>
                <a:latin typeface="+mn-lt"/>
                <a:ea typeface="+mn-ea"/>
                <a:cs typeface="+mn-cs"/>
              </a:rPr>
              <a:t>επανασκεδαζόμενης</a:t>
            </a:r>
            <a:r>
              <a:rPr lang="el-GR" sz="1200" b="0" i="0" u="none" strike="noStrike" kern="1200" baseline="0" dirty="0" smtClean="0">
                <a:solidFill>
                  <a:schemeClr val="tx1"/>
                </a:solidFill>
                <a:latin typeface="+mn-lt"/>
                <a:ea typeface="+mn-ea"/>
                <a:cs typeface="+mn-cs"/>
              </a:rPr>
              <a:t> μέσω μηχανισμού </a:t>
            </a:r>
            <a:r>
              <a:rPr lang="el-GR" sz="1200" b="0" i="0" u="none" strike="noStrike" kern="1200" baseline="0" dirty="0" err="1" smtClean="0">
                <a:solidFill>
                  <a:schemeClr val="tx1"/>
                </a:solidFill>
                <a:latin typeface="+mn-lt"/>
                <a:ea typeface="+mn-ea"/>
                <a:cs typeface="+mn-cs"/>
              </a:rPr>
              <a:t>Raman</a:t>
            </a:r>
            <a:r>
              <a:rPr lang="el-GR" sz="1200" b="0" i="0" u="none" strike="noStrike" kern="1200" baseline="0" dirty="0" smtClean="0">
                <a:solidFill>
                  <a:schemeClr val="tx1"/>
                </a:solidFill>
                <a:latin typeface="+mn-lt"/>
                <a:ea typeface="+mn-ea"/>
                <a:cs typeface="+mn-cs"/>
              </a:rPr>
              <a:t> ακτινοβολία, η οποία έχει μήκη κύματος διαφορετικά της εκπεμπόμενης δέσμης. Η μεταβολή αυτή χαρακτηρίζει το είδος των μορίων του στόχου και η έντασή της σχετίζεται με την συγκέντρωση. </a:t>
            </a:r>
          </a:p>
          <a:p>
            <a:endParaRPr lang="el-G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Selection of the wavelength range is based on the coincidence of available laser wavelengths and characteristic fingerprint regions of absorption spectra associated with the molecules of interest.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LIDAR is based on laser spectroscopy and allows measurement of both the spatial and temporal distribution or concentration of selected contaminating compounds and the characterization of pollutant emissions. </a:t>
            </a:r>
            <a:endParaRPr lang="el-GR" dirty="0" smtClean="0"/>
          </a:p>
          <a:p>
            <a:endParaRPr lang="el-GR" sz="1200" b="0" i="0" u="none" strike="noStrike" kern="1200" baseline="0" dirty="0" smtClean="0">
              <a:solidFill>
                <a:schemeClr val="tx1"/>
              </a:solidFill>
              <a:latin typeface="+mn-lt"/>
              <a:ea typeface="+mn-ea"/>
              <a:cs typeface="+mn-cs"/>
            </a:endParaRPr>
          </a:p>
          <a:p>
            <a:r>
              <a:rPr lang="en-US" sz="1200" b="0" i="0" kern="1200" dirty="0" err="1" smtClean="0">
                <a:solidFill>
                  <a:schemeClr val="tx1"/>
                </a:solidFill>
                <a:effectLst/>
                <a:latin typeface="+mn-lt"/>
                <a:ea typeface="+mn-ea"/>
                <a:cs typeface="+mn-cs"/>
              </a:rPr>
              <a:t>PollyXT</a:t>
            </a:r>
            <a:r>
              <a:rPr lang="en-US" sz="1200" b="0" i="0" kern="1200" dirty="0" smtClean="0">
                <a:solidFill>
                  <a:schemeClr val="tx1"/>
                </a:solidFill>
                <a:effectLst/>
                <a:latin typeface="+mn-lt"/>
                <a:ea typeface="+mn-ea"/>
                <a:cs typeface="+mn-cs"/>
              </a:rPr>
              <a:t> portable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system, developed by IAASARS and TROPOS researchers. The </a:t>
            </a:r>
            <a:r>
              <a:rPr lang="en-US" sz="1200" b="0" i="0" kern="1200" dirty="0" err="1" smtClean="0">
                <a:solidFill>
                  <a:schemeClr val="tx1"/>
                </a:solidFill>
                <a:effectLst/>
                <a:latin typeface="+mn-lt"/>
                <a:ea typeface="+mn-ea"/>
                <a:cs typeface="+mn-cs"/>
              </a:rPr>
              <a:t>PollyXT</a:t>
            </a:r>
            <a:r>
              <a:rPr lang="en-US" sz="1200" b="0" i="0" kern="1200" dirty="0" smtClean="0">
                <a:solidFill>
                  <a:schemeClr val="tx1"/>
                </a:solidFill>
                <a:effectLst/>
                <a:latin typeface="+mn-lt"/>
                <a:ea typeface="+mn-ea"/>
                <a:cs typeface="+mn-cs"/>
              </a:rPr>
              <a:t> is an automated multi-wavelength (1064, 532, and 355nm) backscatter/Raman and polarization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The system combines the latest </a:t>
            </a:r>
            <a:r>
              <a:rPr lang="en-US" sz="1200" b="0" i="0" kern="1200" dirty="0" smtClean="0">
                <a:solidFill>
                  <a:schemeClr val="tx1"/>
                </a:solidFill>
                <a:effectLst/>
                <a:latin typeface="+mn-lt"/>
                <a:ea typeface="+mn-ea"/>
                <a:cs typeface="+mn-cs"/>
                <a:hlinkClick r:id="rId3"/>
              </a:rPr>
              <a:t>EARLINET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quality standards in a stand-alone design. It is equipped with two (2) receiver units; one (1) far-range and one (1) near-range telescope. It is capable of performing measurements with very high vertical and temporal resolution, for the following physical quantities: a) particle backscatter coefficient at 355, 532 and 1064nm, b) particle extinction coefficients at 355 and 532nm, c) volume/particle linear depolarization ratio at 355 and 532nm, d) near-range backscatter and extinction coefficients at 532nm, e) water vapor at 407nm. This innovative setup provides autonomous and quality-assured vertically resolved measurements of aerosol and cloud properties</a:t>
            </a:r>
            <a:endParaRPr lang="el-G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27</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http://www.sciencedirect.com/science/article/pii/0165993694870624</a:t>
            </a:r>
            <a:endParaRPr lang="el-GR" dirty="0" smtClean="0"/>
          </a:p>
          <a:p>
            <a:r>
              <a:rPr lang="en-US" dirty="0" smtClean="0"/>
              <a:t>https://www.earlinet.org/index.php?id=earlinet_homepage</a:t>
            </a:r>
            <a:endParaRPr lang="el-GR" dirty="0" smtClean="0"/>
          </a:p>
          <a:p>
            <a:endParaRPr lang="el-GR"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28</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http://apcg.meteo.noa.gr/index.php?pageNum=1&amp;total_res_pagedata=3&amp;option=112&amp;client=1&amp;langid=2</a:t>
            </a:r>
            <a:endParaRPr lang="el-GR"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AERONET (</a:t>
            </a:r>
            <a:r>
              <a:rPr lang="en-US" b="1" dirty="0" err="1" smtClean="0"/>
              <a:t>AE</a:t>
            </a:r>
            <a:r>
              <a:rPr lang="en-US" dirty="0" err="1" smtClean="0"/>
              <a:t>rosol</a:t>
            </a:r>
            <a:r>
              <a:rPr lang="en-US" b="1" dirty="0" smtClean="0"/>
              <a:t> </a:t>
            </a:r>
            <a:r>
              <a:rPr lang="en-US" b="1" dirty="0" err="1" smtClean="0"/>
              <a:t>RO</a:t>
            </a:r>
            <a:r>
              <a:rPr lang="en-US" dirty="0" err="1" smtClean="0"/>
              <a:t>botic</a:t>
            </a:r>
            <a:r>
              <a:rPr lang="en-US" dirty="0" smtClean="0"/>
              <a:t> </a:t>
            </a:r>
            <a:r>
              <a:rPr lang="en-US" b="1" dirty="0" err="1" smtClean="0"/>
              <a:t>NET</a:t>
            </a:r>
            <a:r>
              <a:rPr lang="en-US" dirty="0" err="1" smtClean="0"/>
              <a:t>work</a:t>
            </a:r>
            <a:r>
              <a:rPr lang="en-US" dirty="0" smtClean="0"/>
              <a:t>) program is a federation of ground-based remote sensing aerosol networks established by </a:t>
            </a:r>
            <a:r>
              <a:rPr lang="en-US" b="1" dirty="0" smtClean="0">
                <a:hlinkClick r:id="rId3"/>
              </a:rPr>
              <a:t>NASA</a:t>
            </a:r>
            <a:r>
              <a:rPr lang="en-US" dirty="0" smtClean="0"/>
              <a:t> and </a:t>
            </a:r>
            <a:r>
              <a:rPr lang="en-US" b="1" dirty="0" smtClean="0">
                <a:hlinkClick r:id="rId4"/>
              </a:rPr>
              <a:t>PHOTONS</a:t>
            </a:r>
            <a:r>
              <a:rPr lang="en-US" b="1" dirty="0" smtClean="0"/>
              <a:t> </a:t>
            </a:r>
            <a:r>
              <a:rPr lang="en-US" dirty="0" smtClean="0"/>
              <a:t>and is greatly expanded by networks and </a:t>
            </a:r>
            <a:r>
              <a:rPr lang="en-US" b="1" dirty="0" smtClean="0">
                <a:hlinkClick r:id="rId5"/>
              </a:rPr>
              <a:t>collaborators</a:t>
            </a:r>
            <a:r>
              <a:rPr lang="en-US" dirty="0" smtClean="0"/>
              <a:t> from national agencies, institutes, universities, individual scientists, and partners. The program provides a long-term, continuous and readily accessible public domain database of aerosol optical, microphysical and </a:t>
            </a:r>
            <a:r>
              <a:rPr lang="en-US" dirty="0" err="1" smtClean="0"/>
              <a:t>radiative</a:t>
            </a:r>
            <a:r>
              <a:rPr lang="en-US" dirty="0" smtClean="0"/>
              <a:t> properties for aerosol research and characterization, validation of satellite retrievals, and synergism with other databases. The network imposes standardization of </a:t>
            </a:r>
            <a:r>
              <a:rPr lang="en-US" b="1" dirty="0" smtClean="0">
                <a:hlinkClick r:id="rId6"/>
              </a:rPr>
              <a:t>instruments</a:t>
            </a:r>
            <a:r>
              <a:rPr lang="en-US" dirty="0" smtClean="0"/>
              <a:t>, </a:t>
            </a:r>
            <a:r>
              <a:rPr lang="en-US" b="1" dirty="0" smtClean="0">
                <a:hlinkClick r:id="rId7"/>
              </a:rPr>
              <a:t>calibration</a:t>
            </a:r>
            <a:r>
              <a:rPr lang="en-US" dirty="0" smtClean="0"/>
              <a:t>, </a:t>
            </a:r>
            <a:r>
              <a:rPr lang="en-US" b="1" dirty="0" smtClean="0">
                <a:hlinkClick r:id="rId8"/>
              </a:rPr>
              <a:t>processing</a:t>
            </a:r>
            <a:r>
              <a:rPr lang="en-US" dirty="0" smtClean="0"/>
              <a:t> and </a:t>
            </a:r>
            <a:r>
              <a:rPr lang="en-US" b="1" dirty="0" smtClean="0">
                <a:hlinkClick r:id="rId9"/>
              </a:rPr>
              <a:t>distribution</a:t>
            </a:r>
            <a:r>
              <a:rPr lang="en-US" dirty="0" smtClean="0"/>
              <a:t>.</a:t>
            </a:r>
            <a:endParaRPr lang="el-GR" dirty="0" smtClean="0"/>
          </a:p>
          <a:p>
            <a:endParaRPr lang="en-US" dirty="0" smtClean="0"/>
          </a:p>
          <a:p>
            <a:r>
              <a:rPr lang="en-US" sz="1200" b="0" i="0" kern="1200" dirty="0" smtClean="0">
                <a:solidFill>
                  <a:schemeClr val="tx1"/>
                </a:solidFill>
                <a:effectLst/>
                <a:latin typeface="+mn-lt"/>
                <a:ea typeface="+mn-ea"/>
                <a:cs typeface="+mn-cs"/>
              </a:rPr>
              <a:t>NASA co-sponsors a global network of ground sensors called the Aerosols Robotic Network, or AERONET, which is comprised of more than 200 carefully calibrated sun photometers measuring aerosol optical depth around the world. The relatively simple instruments deduce the amount and type of aerosol in the sky by measuring the intensity of light under cloud-free conditions. Aircraft and other ground stations deploy </a:t>
            </a:r>
            <a:r>
              <a:rPr lang="en-US" sz="1200" b="0" i="1" kern="1200" dirty="0" smtClean="0">
                <a:solidFill>
                  <a:schemeClr val="tx1"/>
                </a:solidFill>
                <a:effectLst/>
                <a:latin typeface="+mn-lt"/>
                <a:ea typeface="+mn-ea"/>
                <a:cs typeface="+mn-cs"/>
              </a:rPr>
              <a:t>in situ</a:t>
            </a:r>
            <a:r>
              <a:rPr lang="el-GR"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instruments that measure certain aerosol properties with greater accuracy, but less frequently.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most popular and widespread ground-based network of aerosol remote sensing is</a:t>
            </a:r>
          </a:p>
          <a:p>
            <a:r>
              <a:rPr lang="en-US" sz="1200" b="0" i="0" u="none" strike="noStrike" kern="1200" baseline="0" dirty="0" smtClean="0">
                <a:solidFill>
                  <a:schemeClr val="tx1"/>
                </a:solidFill>
                <a:latin typeface="+mn-lt"/>
                <a:ea typeface="+mn-ea"/>
                <a:cs typeface="+mn-cs"/>
              </a:rPr>
              <a:t>the Aerosol Robotic Network (AERONET), which maintains well-calibrated </a:t>
            </a:r>
            <a:r>
              <a:rPr lang="en-US" sz="1200" b="0" i="0" u="none" strike="noStrike" kern="1200" baseline="0" dirty="0" err="1" smtClean="0">
                <a:solidFill>
                  <a:schemeClr val="tx1"/>
                </a:solidFill>
                <a:latin typeface="+mn-lt"/>
                <a:ea typeface="+mn-ea"/>
                <a:cs typeface="+mn-cs"/>
              </a:rPr>
              <a:t>sunphotometers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sky-radiance radiometers (</a:t>
            </a:r>
            <a:r>
              <a:rPr lang="en-US" sz="1200" b="0" i="0" u="none" strike="noStrike" kern="1200" baseline="0" dirty="0" err="1" smtClean="0">
                <a:solidFill>
                  <a:schemeClr val="tx1"/>
                </a:solidFill>
                <a:latin typeface="+mn-lt"/>
                <a:ea typeface="+mn-ea"/>
                <a:cs typeface="+mn-cs"/>
              </a:rPr>
              <a:t>Holben</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1998, 2001). The radiometers measure</a:t>
            </a:r>
          </a:p>
          <a:p>
            <a:r>
              <a:rPr lang="en-US" sz="1200" b="0" i="0" u="none" strike="noStrike" kern="1200" baseline="0" dirty="0" smtClean="0">
                <a:solidFill>
                  <a:schemeClr val="tx1"/>
                </a:solidFill>
                <a:latin typeface="+mn-lt"/>
                <a:ea typeface="+mn-ea"/>
                <a:cs typeface="+mn-cs"/>
              </a:rPr>
              <a:t>direct sun radiance in eight spectral bands (between 340 and 1020 nm) across 10 seconds.</a:t>
            </a:r>
          </a:p>
          <a:p>
            <a:r>
              <a:rPr lang="en-US" sz="1200" b="0" i="0" u="none" strike="noStrike" kern="1200" baseline="0" dirty="0" smtClean="0">
                <a:solidFill>
                  <a:schemeClr val="tx1"/>
                </a:solidFill>
                <a:latin typeface="+mn-lt"/>
                <a:ea typeface="+mn-ea"/>
                <a:cs typeface="+mn-cs"/>
              </a:rPr>
              <a:t>A sequence of three such measurements is taken at 15-minute intervals in order to minimize</a:t>
            </a:r>
          </a:p>
          <a:p>
            <a:r>
              <a:rPr lang="en-US" sz="1200" b="0" i="0" u="none" strike="noStrike" kern="1200" baseline="0" dirty="0" smtClean="0">
                <a:solidFill>
                  <a:schemeClr val="tx1"/>
                </a:solidFill>
                <a:latin typeface="+mn-lt"/>
                <a:ea typeface="+mn-ea"/>
                <a:cs typeface="+mn-cs"/>
              </a:rPr>
              <a:t>the influence of clouds on the measured radiance. Sky-radiance measurements in the</a:t>
            </a:r>
          </a:p>
          <a:p>
            <a:r>
              <a:rPr lang="en-US" sz="1200" b="0" i="0" u="none" strike="noStrike" kern="1200" baseline="0" dirty="0" err="1" smtClean="0">
                <a:solidFill>
                  <a:schemeClr val="tx1"/>
                </a:solidFill>
                <a:latin typeface="+mn-lt"/>
                <a:ea typeface="+mn-ea"/>
                <a:cs typeface="+mn-cs"/>
              </a:rPr>
              <a:t>almucanter</a:t>
            </a:r>
            <a:r>
              <a:rPr lang="en-US" sz="1200" b="0" i="0" u="none" strike="noStrike" kern="1200" baseline="0" dirty="0" smtClean="0">
                <a:solidFill>
                  <a:schemeClr val="tx1"/>
                </a:solidFill>
                <a:latin typeface="+mn-lt"/>
                <a:ea typeface="+mn-ea"/>
                <a:cs typeface="+mn-cs"/>
              </a:rPr>
              <a:t> and principal plane are carried out at 440, 670, 870, and 1020 nm wavelengths</a:t>
            </a:r>
          </a:p>
          <a:p>
            <a:r>
              <a:rPr lang="en-US" sz="1200" b="0" i="0" u="none" strike="noStrike" kern="1200" baseline="0" dirty="0" smtClean="0">
                <a:solidFill>
                  <a:schemeClr val="tx1"/>
                </a:solidFill>
                <a:latin typeface="+mn-lt"/>
                <a:ea typeface="+mn-ea"/>
                <a:cs typeface="+mn-cs"/>
              </a:rPr>
              <a:t>in order to acquire a large range of scattering angles for the retrieval of size distribution,</a:t>
            </a:r>
          </a:p>
          <a:p>
            <a:r>
              <a:rPr lang="en-US" sz="1200" b="0" i="0" u="none" strike="noStrike" kern="1200" baseline="0" dirty="0" smtClean="0">
                <a:solidFill>
                  <a:schemeClr val="tx1"/>
                </a:solidFill>
                <a:latin typeface="+mn-lt"/>
                <a:ea typeface="+mn-ea"/>
                <a:cs typeface="+mn-cs"/>
              </a:rPr>
              <a:t>phase function, and SSA (</a:t>
            </a:r>
            <a:r>
              <a:rPr lang="en-US" sz="1200" b="0" i="0" u="none" strike="noStrike" kern="1200" baseline="0" dirty="0" err="1" smtClean="0">
                <a:solidFill>
                  <a:schemeClr val="tx1"/>
                </a:solidFill>
                <a:latin typeface="+mn-lt"/>
                <a:ea typeface="+mn-ea"/>
                <a:cs typeface="+mn-cs"/>
              </a:rPr>
              <a:t>Dubovik</a:t>
            </a:r>
            <a:r>
              <a:rPr lang="en-US" sz="1200" b="0" i="0" u="none" strike="noStrike" kern="1200" baseline="0" dirty="0" smtClean="0">
                <a:solidFill>
                  <a:schemeClr val="tx1"/>
                </a:solidFill>
                <a:latin typeface="+mn-lt"/>
                <a:ea typeface="+mn-ea"/>
                <a:cs typeface="+mn-cs"/>
              </a:rPr>
              <a:t> and King, 2000). AERONET-retrieved AOD is highly</a:t>
            </a:r>
          </a:p>
          <a:p>
            <a:r>
              <a:rPr lang="en-US" sz="1200" b="0" i="0" u="none" strike="noStrike" kern="1200" baseline="0" dirty="0" smtClean="0">
                <a:solidFill>
                  <a:schemeClr val="tx1"/>
                </a:solidFill>
                <a:latin typeface="+mn-lt"/>
                <a:ea typeface="+mn-ea"/>
                <a:cs typeface="+mn-cs"/>
              </a:rPr>
              <a:t>accurate, with an uncertainty </a:t>
            </a:r>
            <a:r>
              <a:rPr lang="en-US" sz="1200" b="0" i="1" u="none" strike="noStrike" kern="1200" baseline="0" dirty="0" smtClean="0">
                <a:solidFill>
                  <a:schemeClr val="tx1"/>
                </a:solidFill>
                <a:latin typeface="+mn-lt"/>
                <a:ea typeface="+mn-ea"/>
                <a:cs typeface="+mn-cs"/>
              </a:rPr>
              <a:t>&lt;</a:t>
            </a:r>
            <a:r>
              <a:rPr lang="en-US" sz="1200" b="0" i="0" u="none" strike="noStrike" kern="1200" baseline="0" dirty="0" smtClean="0">
                <a:solidFill>
                  <a:schemeClr val="tx1"/>
                </a:solidFill>
                <a:latin typeface="+mn-lt"/>
                <a:ea typeface="+mn-ea"/>
                <a:cs typeface="+mn-cs"/>
              </a:rPr>
              <a:t>±0.01 for wavelengths greater than 440 nm and </a:t>
            </a:r>
            <a:r>
              <a:rPr lang="en-US" sz="1200" b="0" i="1" u="none" strike="noStrike" kern="1200" baseline="0" dirty="0" smtClean="0">
                <a:solidFill>
                  <a:schemeClr val="tx1"/>
                </a:solidFill>
                <a:latin typeface="+mn-lt"/>
                <a:ea typeface="+mn-ea"/>
                <a:cs typeface="+mn-cs"/>
              </a:rPr>
              <a:t>&lt;</a:t>
            </a:r>
            <a:r>
              <a:rPr lang="en-US" sz="1200" b="0" i="0" u="none" strike="noStrike" kern="1200" baseline="0" dirty="0" smtClean="0">
                <a:solidFill>
                  <a:schemeClr val="tx1"/>
                </a:solidFill>
                <a:latin typeface="+mn-lt"/>
                <a:ea typeface="+mn-ea"/>
                <a:cs typeface="+mn-cs"/>
              </a:rPr>
              <a:t>±0.02 for</a:t>
            </a:r>
          </a:p>
          <a:p>
            <a:r>
              <a:rPr lang="en-US" sz="1200" b="0" i="0" u="none" strike="noStrike" kern="1200" baseline="0" dirty="0" smtClean="0">
                <a:solidFill>
                  <a:schemeClr val="tx1"/>
                </a:solidFill>
                <a:latin typeface="+mn-lt"/>
                <a:ea typeface="+mn-ea"/>
                <a:cs typeface="+mn-cs"/>
              </a:rPr>
              <a:t>shorter wavelengths. The aerosol optical properties are retrieved with greater accuracy for</a:t>
            </a:r>
          </a:p>
          <a:p>
            <a:r>
              <a:rPr lang="en-US" sz="1200" b="0" i="0" u="none" strike="noStrike" kern="1200" baseline="0" dirty="0" smtClean="0">
                <a:solidFill>
                  <a:schemeClr val="tx1"/>
                </a:solidFill>
                <a:latin typeface="+mn-lt"/>
                <a:ea typeface="+mn-ea"/>
                <a:cs typeface="+mn-cs"/>
              </a:rPr>
              <a:t>AOD440≥0.5 with solar zenith angle </a:t>
            </a:r>
            <a:r>
              <a:rPr lang="en-US" sz="1200" b="0" i="1" u="none" strike="noStrike" kern="1200" baseline="0" dirty="0" smtClean="0">
                <a:solidFill>
                  <a:schemeClr val="tx1"/>
                </a:solidFill>
                <a:latin typeface="+mn-lt"/>
                <a:ea typeface="+mn-ea"/>
                <a:cs typeface="+mn-cs"/>
              </a:rPr>
              <a:t>&gt;</a:t>
            </a:r>
            <a:r>
              <a:rPr lang="en-US" sz="1200" b="0" i="0" u="none" strike="noStrike" kern="1200" baseline="0" dirty="0" smtClean="0">
                <a:solidFill>
                  <a:schemeClr val="tx1"/>
                </a:solidFill>
                <a:latin typeface="+mn-lt"/>
                <a:ea typeface="+mn-ea"/>
                <a:cs typeface="+mn-cs"/>
              </a:rPr>
              <a:t>50∘ (</a:t>
            </a:r>
            <a:r>
              <a:rPr lang="en-US" sz="1200" b="0" i="0" u="none" strike="noStrike" kern="1200" baseline="0" dirty="0" err="1" smtClean="0">
                <a:solidFill>
                  <a:schemeClr val="tx1"/>
                </a:solidFill>
                <a:latin typeface="+mn-lt"/>
                <a:ea typeface="+mn-ea"/>
                <a:cs typeface="+mn-cs"/>
              </a:rPr>
              <a:t>Dubovik</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et al</a:t>
            </a:r>
            <a:r>
              <a:rPr lang="en-US" sz="1200" b="0" i="0" u="none" strike="noStrike" kern="1200" baseline="0" dirty="0" smtClean="0">
                <a:solidFill>
                  <a:schemeClr val="tx1"/>
                </a:solidFill>
                <a:latin typeface="+mn-lt"/>
                <a:ea typeface="+mn-ea"/>
                <a:cs typeface="+mn-cs"/>
              </a:rPr>
              <a:t>., 2000). AERONET data have</a:t>
            </a:r>
          </a:p>
          <a:p>
            <a:r>
              <a:rPr lang="en-US" sz="1200" b="0" i="0" u="none" strike="noStrike" kern="1200" baseline="0" dirty="0" smtClean="0">
                <a:solidFill>
                  <a:schemeClr val="tx1"/>
                </a:solidFill>
                <a:latin typeface="+mn-lt"/>
                <a:ea typeface="+mn-ea"/>
                <a:cs typeface="+mn-cs"/>
              </a:rPr>
              <a:t>been used by numerous researchers to examine aerosol characteristics and composition in</a:t>
            </a:r>
          </a:p>
          <a:p>
            <a:r>
              <a:rPr lang="en-US" sz="1200" b="0" i="0" u="none" strike="noStrike" kern="1200" baseline="0" dirty="0" smtClean="0">
                <a:solidFill>
                  <a:schemeClr val="tx1"/>
                </a:solidFill>
                <a:latin typeface="+mn-lt"/>
                <a:ea typeface="+mn-ea"/>
                <a:cs typeface="+mn-cs"/>
              </a:rPr>
              <a:t>several regions of the world.</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CIMEL CE318-NEDPS9 </a:t>
            </a:r>
            <a:r>
              <a:rPr lang="en-US" sz="1200" b="0" i="0" kern="1200" dirty="0" err="1" smtClean="0">
                <a:solidFill>
                  <a:schemeClr val="tx1"/>
                </a:solidFill>
                <a:effectLst/>
                <a:latin typeface="+mn-lt"/>
                <a:ea typeface="+mn-ea"/>
                <a:cs typeface="+mn-cs"/>
              </a:rPr>
              <a:t>sunphotometer</a:t>
            </a:r>
            <a:r>
              <a:rPr lang="en-US" sz="1200" b="0" i="0" kern="1200" dirty="0" smtClean="0">
                <a:solidFill>
                  <a:schemeClr val="tx1"/>
                </a:solidFill>
                <a:effectLst/>
                <a:latin typeface="+mn-lt"/>
                <a:ea typeface="+mn-ea"/>
                <a:cs typeface="+mn-cs"/>
              </a:rPr>
              <a:t> for the retrieval of aerosol optical depth at 8 wavelengths from 340 to 1640 nm, including polarization measurements. The measurements of aerosol optical depth are at a rate approximately 1 measurement per 15 minutes when the sun is not obstructed by clouds. In addition, it performs measurements of the diffuse sky radiance and using inversion algorithms it produces microphysical aerosol properties such as the single scattering albedo, the aerosol phase function, the asymmetry parameter, the indexes of refraction and the size distribution. The CIMEL instrument is a part of NASA’s </a:t>
            </a:r>
            <a:r>
              <a:rPr lang="en-US" sz="1200" b="0" i="0" kern="1200" dirty="0" smtClean="0">
                <a:solidFill>
                  <a:schemeClr val="tx1"/>
                </a:solidFill>
                <a:effectLst/>
                <a:latin typeface="+mn-lt"/>
                <a:ea typeface="+mn-ea"/>
                <a:cs typeface="+mn-cs"/>
                <a:hlinkClick r:id="rId10" tooltip="Aerosol Robotic Network"/>
              </a:rPr>
              <a:t>AERONET</a:t>
            </a:r>
            <a:r>
              <a:rPr lang="en-US" sz="1200" b="0" i="0" kern="1200" dirty="0" smtClean="0">
                <a:solidFill>
                  <a:schemeClr val="tx1"/>
                </a:solidFill>
                <a:effectLst/>
                <a:latin typeface="+mn-lt"/>
                <a:ea typeface="+mn-ea"/>
                <a:cs typeface="+mn-cs"/>
              </a:rPr>
              <a:t> (Aerosol Robotic Network) network (http://aeronet.gsfc.nasa.gov). The data are processed every day (level 2.0 Quality Assured) and are available at AERONET’s webpage along with the aerosol inversion retrievals for the complete aerosol characterization (e.g. Saharan dust events, smoke cases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The instrument is located on the roof of the Research Center for Atmospheric Physics and Climatology of the Academy of Athens with an elevation of 130 m from mean sea level. The campus is located in the city center and 10 km from the sea.</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29</a:t>
            </a:fld>
            <a:endParaRPr lang="en-US"/>
          </a:p>
        </p:txBody>
      </p:sp>
    </p:spTree>
    <p:extLst>
      <p:ext uri="{BB962C8B-B14F-4D97-AF65-F5344CB8AC3E}">
        <p14:creationId xmlns:p14="http://schemas.microsoft.com/office/powerpoint/2010/main" val="1058622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30</a:t>
            </a:fld>
            <a:endParaRPr lang="en-US"/>
          </a:p>
        </p:txBody>
      </p:sp>
    </p:spTree>
    <p:extLst>
      <p:ext uri="{BB962C8B-B14F-4D97-AF65-F5344CB8AC3E}">
        <p14:creationId xmlns:p14="http://schemas.microsoft.com/office/powerpoint/2010/main" val="134256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none" strike="noStrike" kern="1200" baseline="0" dirty="0" smtClean="0">
                <a:solidFill>
                  <a:schemeClr val="tx1"/>
                </a:solidFill>
                <a:latin typeface="+mn-lt"/>
                <a:ea typeface="+mn-ea"/>
                <a:cs typeface="+mn-cs"/>
              </a:rPr>
              <a:t>Η ανάπτυξη της τεχνολογίας κατά τα τελευταία 50 χρόνια έχει δώσει την δυνατότητα ανάπτυξης μεγάλης ποικιλίας οργάνων και τεχνικών που μπορούν να χρησιμοποιηθούν ώστε να μετρηθούν αποτελεσματικά ένα μεγάλων αριθμός ρύπων και χημικών ενώσεων στην ατμόσφαιρα. Μετρήσεις γίνονται είτε με δειγματοληπτικό τρόπο και ανάλυση στο εργαστήριο είτε με συνεχή μέτρηση επιτόπου αλλά και με παρατήρηση από μακριά (</a:t>
            </a:r>
            <a:r>
              <a:rPr lang="el-GR" sz="1200" b="0" i="0" u="none" strike="noStrike" kern="1200" baseline="0" dirty="0" err="1" smtClean="0">
                <a:solidFill>
                  <a:schemeClr val="tx1"/>
                </a:solidFill>
                <a:latin typeface="+mn-lt"/>
                <a:ea typeface="+mn-ea"/>
                <a:cs typeface="+mn-cs"/>
              </a:rPr>
              <a:t>τηλεπαρατήρηση</a:t>
            </a:r>
            <a:r>
              <a:rPr lang="el-GR" sz="1200" b="0" i="0" u="none" strike="noStrike" kern="1200" baseline="0" dirty="0" smtClean="0">
                <a:solidFill>
                  <a:schemeClr val="tx1"/>
                </a:solidFill>
                <a:latin typeface="+mn-lt"/>
                <a:ea typeface="+mn-ea"/>
                <a:cs typeface="+mn-cs"/>
              </a:rPr>
              <a:t>) γεγονός που διευκολύνει μια τρισδιάστατη </a:t>
            </a:r>
            <a:r>
              <a:rPr lang="el-GR" sz="1200" b="0" i="0" u="none" strike="noStrike" kern="1200" baseline="0" dirty="0" err="1" smtClean="0">
                <a:solidFill>
                  <a:schemeClr val="tx1"/>
                </a:solidFill>
                <a:latin typeface="+mn-lt"/>
                <a:ea typeface="+mn-ea"/>
                <a:cs typeface="+mn-cs"/>
              </a:rPr>
              <a:t>χωροχρονική</a:t>
            </a:r>
            <a:r>
              <a:rPr lang="el-GR" sz="1200" b="0" i="0" u="none" strike="noStrike" kern="1200" baseline="0" dirty="0" smtClean="0">
                <a:solidFill>
                  <a:schemeClr val="tx1"/>
                </a:solidFill>
                <a:latin typeface="+mn-lt"/>
                <a:ea typeface="+mn-ea"/>
                <a:cs typeface="+mn-cs"/>
              </a:rPr>
              <a:t> καταγραφή της σύνθεσης της ατμόσφαιρας που μας περιβάλλει. Κατά την μέτρηση ατμοσφαιρικών ρύπων έχουμε υπόψη δυο βασικούς στόχους: (α) την ορθή ταυτοποίηση των ρύπων και (β) τον ποσοτικό τους προσδιορισμό. </a:t>
            </a:r>
          </a:p>
          <a:p>
            <a:r>
              <a:rPr lang="el-GR" sz="1200" b="0" i="0" u="none" strike="noStrike" kern="1200" baseline="0" dirty="0" smtClean="0">
                <a:solidFill>
                  <a:schemeClr val="tx1"/>
                </a:solidFill>
                <a:latin typeface="+mn-lt"/>
                <a:ea typeface="+mn-ea"/>
                <a:cs typeface="+mn-cs"/>
              </a:rPr>
              <a:t>Τεχνικές που εφαρμόζονται συνήθως στην μελέτη της ατμοσφαιρικής ρύπανσης περιλαμβάνουν: </a:t>
            </a:r>
          </a:p>
          <a:p>
            <a:r>
              <a:rPr lang="el-GR" sz="1200" b="0" i="0" u="none" strike="noStrike" kern="1200" baseline="0" dirty="0" smtClean="0">
                <a:solidFill>
                  <a:schemeClr val="tx1"/>
                </a:solidFill>
                <a:latin typeface="+mn-lt"/>
                <a:ea typeface="+mn-ea"/>
                <a:cs typeface="+mn-cs"/>
              </a:rPr>
              <a:t> Χρωματογραφία </a:t>
            </a:r>
          </a:p>
          <a:p>
            <a:r>
              <a:rPr lang="el-GR" sz="1200" b="0" i="0" u="none" strike="noStrike" kern="1200" baseline="0" dirty="0" smtClean="0">
                <a:solidFill>
                  <a:schemeClr val="tx1"/>
                </a:solidFill>
                <a:latin typeface="+mn-lt"/>
                <a:ea typeface="+mn-ea"/>
                <a:cs typeface="+mn-cs"/>
              </a:rPr>
              <a:t> Φωτομετρία </a:t>
            </a:r>
          </a:p>
          <a:p>
            <a:r>
              <a:rPr lang="el-GR" sz="1200" b="0" i="0" u="none" strike="noStrike" kern="1200" baseline="0" dirty="0" smtClean="0">
                <a:solidFill>
                  <a:schemeClr val="tx1"/>
                </a:solidFill>
                <a:latin typeface="+mn-lt"/>
                <a:ea typeface="+mn-ea"/>
                <a:cs typeface="+mn-cs"/>
              </a:rPr>
              <a:t> Υπέρυθρη και Υπεριώδης φασματοσκοπία </a:t>
            </a:r>
          </a:p>
          <a:p>
            <a:r>
              <a:rPr lang="el-GR" sz="1200" b="0" i="0" u="none" strike="noStrike" kern="1200" baseline="0" dirty="0" smtClean="0">
                <a:solidFill>
                  <a:schemeClr val="tx1"/>
                </a:solidFill>
                <a:latin typeface="+mn-lt"/>
                <a:ea typeface="+mn-ea"/>
                <a:cs typeface="+mn-cs"/>
              </a:rPr>
              <a:t> Φασματοσκοπία Ατομικής Απορρόφησης </a:t>
            </a:r>
          </a:p>
          <a:p>
            <a:r>
              <a:rPr lang="el-GR" sz="1200" b="0" i="0" u="none" strike="noStrike" kern="1200" baseline="0" dirty="0" smtClean="0">
                <a:solidFill>
                  <a:schemeClr val="tx1"/>
                </a:solidFill>
                <a:latin typeface="+mn-lt"/>
                <a:ea typeface="+mn-ea"/>
                <a:cs typeface="+mn-cs"/>
              </a:rPr>
              <a:t> Φασματοσκοπία με ακτίνες Χ </a:t>
            </a:r>
          </a:p>
          <a:p>
            <a:r>
              <a:rPr lang="el-GR" sz="1200" b="0" i="0" u="none" strike="noStrike" kern="1200" baseline="0" dirty="0" smtClean="0">
                <a:solidFill>
                  <a:schemeClr val="tx1"/>
                </a:solidFill>
                <a:latin typeface="+mn-lt"/>
                <a:ea typeface="+mn-ea"/>
                <a:cs typeface="+mn-cs"/>
              </a:rPr>
              <a:t> </a:t>
            </a:r>
            <a:r>
              <a:rPr lang="el-GR" sz="1200" b="0" i="0" u="none" strike="noStrike" kern="1200" baseline="0" dirty="0" err="1" smtClean="0">
                <a:solidFill>
                  <a:schemeClr val="tx1"/>
                </a:solidFill>
                <a:latin typeface="+mn-lt"/>
                <a:ea typeface="+mn-ea"/>
                <a:cs typeface="+mn-cs"/>
              </a:rPr>
              <a:t>Φασματομετρία</a:t>
            </a:r>
            <a:r>
              <a:rPr lang="el-GR" sz="1200" b="0" i="0" u="none" strike="noStrike" kern="1200" baseline="0" dirty="0" smtClean="0">
                <a:solidFill>
                  <a:schemeClr val="tx1"/>
                </a:solidFill>
                <a:latin typeface="+mn-lt"/>
                <a:ea typeface="+mn-ea"/>
                <a:cs typeface="+mn-cs"/>
              </a:rPr>
              <a:t> μάζας </a:t>
            </a:r>
          </a:p>
          <a:p>
            <a:r>
              <a:rPr lang="el-GR" sz="1200" b="0" i="0" u="none" strike="noStrike" kern="1200" baseline="0" dirty="0" smtClean="0">
                <a:solidFill>
                  <a:schemeClr val="tx1"/>
                </a:solidFill>
                <a:latin typeface="+mn-lt"/>
                <a:ea typeface="+mn-ea"/>
                <a:cs typeface="+mn-cs"/>
              </a:rPr>
              <a:t> Ηλεκτροχημικές τεχνικές </a:t>
            </a:r>
            <a:endParaRPr lang="el-G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4</a:t>
            </a:fld>
            <a:endParaRPr lang="en-US"/>
          </a:p>
        </p:txBody>
      </p:sp>
    </p:spTree>
    <p:extLst>
      <p:ext uri="{BB962C8B-B14F-4D97-AF65-F5344CB8AC3E}">
        <p14:creationId xmlns:p14="http://schemas.microsoft.com/office/powerpoint/2010/main" val="1342562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b="0" i="0" kern="1200" dirty="0" err="1" smtClean="0">
                <a:solidFill>
                  <a:schemeClr val="tx1"/>
                </a:solidFill>
                <a:effectLst/>
                <a:latin typeface="+mn-lt"/>
                <a:ea typeface="+mn-ea"/>
                <a:cs typeface="+mn-cs"/>
              </a:rPr>
              <a:t>AirCasting</a:t>
            </a:r>
            <a:r>
              <a:rPr lang="en-US" sz="1200" b="0" i="0" kern="1200" dirty="0" smtClean="0">
                <a:solidFill>
                  <a:schemeClr val="tx1"/>
                </a:solidFill>
                <a:effectLst/>
                <a:latin typeface="+mn-lt"/>
                <a:ea typeface="+mn-ea"/>
                <a:cs typeface="+mn-cs"/>
              </a:rPr>
              <a:t> is an open-source, end-to-end solution for collecting, displaying, and sharing health and environmental data using your smartphone. The platform consists of wearable sensors that detect changes in your environment and physiology, including a palm-sized air quality monitor called the </a:t>
            </a:r>
            <a:r>
              <a:rPr lang="en-US" sz="1200" b="1" i="0" u="none" strike="noStrike" kern="1200" dirty="0" err="1" smtClean="0">
                <a:solidFill>
                  <a:schemeClr val="tx1"/>
                </a:solidFill>
                <a:effectLst/>
                <a:latin typeface="+mn-lt"/>
                <a:ea typeface="+mn-ea"/>
                <a:cs typeface="+mn-cs"/>
                <a:hlinkClick r:id="rId3"/>
              </a:rPr>
              <a:t>AirBeam</a:t>
            </a:r>
            <a:r>
              <a:rPr lang="en-US" sz="1200" b="0" i="0" kern="1200" dirty="0" smtClean="0">
                <a:solidFill>
                  <a:schemeClr val="tx1"/>
                </a:solidFill>
                <a:effectLst/>
                <a:latin typeface="+mn-lt"/>
                <a:ea typeface="+mn-ea"/>
                <a:cs typeface="+mn-cs"/>
              </a:rPr>
              <a:t>, the </a:t>
            </a:r>
            <a:r>
              <a:rPr lang="en-US" sz="1200" b="1" i="0" u="none" strike="noStrike" kern="1200" dirty="0" err="1" smtClean="0">
                <a:solidFill>
                  <a:schemeClr val="tx1"/>
                </a:solidFill>
                <a:effectLst/>
                <a:latin typeface="+mn-lt"/>
                <a:ea typeface="+mn-ea"/>
                <a:cs typeface="+mn-cs"/>
                <a:hlinkClick r:id="rId4"/>
              </a:rPr>
              <a:t>AirCasting</a:t>
            </a:r>
            <a:r>
              <a:rPr lang="en-US" sz="1200" b="1" i="0" u="none" strike="noStrike" kern="1200" dirty="0" smtClean="0">
                <a:solidFill>
                  <a:schemeClr val="tx1"/>
                </a:solidFill>
                <a:effectLst/>
                <a:latin typeface="+mn-lt"/>
                <a:ea typeface="+mn-ea"/>
                <a:cs typeface="+mn-cs"/>
                <a:hlinkClick r:id="rId4"/>
              </a:rPr>
              <a:t> Android app</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AirCasting</a:t>
            </a:r>
            <a:r>
              <a:rPr lang="en-US" sz="1200" b="0" i="0" kern="1200" dirty="0" smtClean="0">
                <a:solidFill>
                  <a:schemeClr val="tx1"/>
                </a:solidFill>
                <a:effectLst/>
                <a:latin typeface="+mn-lt"/>
                <a:ea typeface="+mn-ea"/>
                <a:cs typeface="+mn-cs"/>
              </a:rPr>
              <a:t> website, and </a:t>
            </a:r>
            <a:r>
              <a:rPr lang="en-US" sz="1200" b="1" i="0" u="none" strike="noStrike" kern="1200" dirty="0" smtClean="0">
                <a:solidFill>
                  <a:schemeClr val="tx1"/>
                </a:solidFill>
                <a:effectLst/>
                <a:latin typeface="+mn-lt"/>
                <a:ea typeface="+mn-ea"/>
                <a:cs typeface="+mn-cs"/>
                <a:hlinkClick r:id="rId5"/>
              </a:rPr>
              <a:t>wearable LED accessories</a:t>
            </a:r>
            <a:r>
              <a:rPr lang="en-US" sz="1200" b="0" i="0" kern="1200" dirty="0" smtClean="0">
                <a:solidFill>
                  <a:schemeClr val="tx1"/>
                </a:solidFill>
                <a:effectLst/>
                <a:latin typeface="+mn-lt"/>
                <a:ea typeface="+mn-ea"/>
                <a:cs typeface="+mn-cs"/>
              </a:rPr>
              <a:t>. By documenting and leveraging health and environmental data to inform personal decision-making and public policy, the </a:t>
            </a:r>
            <a:r>
              <a:rPr lang="en-US" sz="1200" b="0" i="0" kern="1200" dirty="0" err="1" smtClean="0">
                <a:solidFill>
                  <a:schemeClr val="tx1"/>
                </a:solidFill>
                <a:effectLst/>
                <a:latin typeface="+mn-lt"/>
                <a:ea typeface="+mn-ea"/>
                <a:cs typeface="+mn-cs"/>
              </a:rPr>
              <a:t>AirCasting</a:t>
            </a:r>
            <a:r>
              <a:rPr lang="en-US" sz="1200" b="0" i="0" kern="1200" dirty="0" smtClean="0">
                <a:solidFill>
                  <a:schemeClr val="tx1"/>
                </a:solidFill>
                <a:effectLst/>
                <a:latin typeface="+mn-lt"/>
                <a:ea typeface="+mn-ea"/>
                <a:cs typeface="+mn-cs"/>
              </a:rPr>
              <a:t> platform empowers citizen scientists and </a:t>
            </a:r>
            <a:r>
              <a:rPr lang="en-US" sz="1200" b="0" i="0" kern="1200" dirty="0" err="1" smtClean="0">
                <a:solidFill>
                  <a:schemeClr val="tx1"/>
                </a:solidFill>
                <a:effectLst/>
                <a:latin typeface="+mn-lt"/>
                <a:ea typeface="+mn-ea"/>
                <a:cs typeface="+mn-cs"/>
              </a:rPr>
              <a:t>changemakers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AirBeam</a:t>
            </a:r>
            <a:r>
              <a:rPr lang="en-US" sz="1200" b="0" i="0" kern="1200" dirty="0" smtClean="0">
                <a:solidFill>
                  <a:schemeClr val="tx1"/>
                </a:solidFill>
                <a:effectLst/>
                <a:latin typeface="+mn-lt"/>
                <a:ea typeface="+mn-ea"/>
                <a:cs typeface="+mn-cs"/>
              </a:rPr>
              <a:t> uses a light scattering method to measure fine particulate matter or PM2.5. Air is drawn through a sensing chamber wherein light from an LED bulb scatters off particles in the airstream. This light scatter is registered by a detector and converted into a measurement that estimates the number of particles in the air. </a:t>
            </a:r>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32</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https://airvisual.com/earth</a:t>
            </a:r>
          </a:p>
          <a:p>
            <a:endParaRPr lang="en-US" dirty="0" smtClean="0"/>
          </a:p>
          <a:p>
            <a:r>
              <a:rPr lang="en-US" dirty="0" smtClean="0">
                <a:hlinkClick r:id="rId3"/>
              </a:rPr>
              <a:t>https://www.prnewswire.com/news-releases/crowdsourced-air-quality-monitoring-network-revolutionizes-environmental-reporting-through-distributed-sensors-producing-the-worlds-largest-air-pollution-dataset-300443335.html</a:t>
            </a:r>
            <a:r>
              <a:rPr lang="en-US" dirty="0" smtClean="0"/>
              <a:t> (crowd sourcing)</a:t>
            </a:r>
            <a:endParaRPr lang="el-GR" dirty="0" smtClean="0"/>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AirVisual</a:t>
            </a:r>
            <a:r>
              <a:rPr lang="en-US" sz="1200" b="0" i="0" kern="1200" dirty="0" smtClean="0">
                <a:solidFill>
                  <a:schemeClr val="tx1"/>
                </a:solidFill>
                <a:effectLst/>
                <a:latin typeface="+mn-lt"/>
                <a:ea typeface="+mn-ea"/>
                <a:cs typeface="+mn-cs"/>
              </a:rPr>
              <a:t> Node high accuracy </a:t>
            </a:r>
            <a:r>
              <a:rPr lang="en-US" sz="1200" b="0" i="0" u="none" strike="noStrike" kern="1200" dirty="0" smtClean="0">
                <a:solidFill>
                  <a:schemeClr val="tx1"/>
                </a:solidFill>
                <a:effectLst/>
                <a:latin typeface="+mn-lt"/>
                <a:ea typeface="+mn-ea"/>
                <a:cs typeface="+mn-cs"/>
                <a:hlinkClick r:id="rId4"/>
              </a:rPr>
              <a:t>air quality monitor</a:t>
            </a:r>
            <a:r>
              <a:rPr lang="en-US" sz="1200" b="0" i="0" kern="1200" dirty="0" smtClean="0">
                <a:solidFill>
                  <a:schemeClr val="tx1"/>
                </a:solidFill>
                <a:effectLst/>
                <a:latin typeface="+mn-lt"/>
                <a:ea typeface="+mn-ea"/>
                <a:cs typeface="+mn-cs"/>
              </a:rPr>
              <a:t> has disrupted the monitoring market by empowering users to broadcast their local readings onto the global air quality map. Since its 2016 launch, an engaged community of air quality activists has grown a worldwide network of these connected sensors, becoming the first to report real-time PM2.5 air quality on behalf of countries including Italy, Cambodia, Philippines, Pakistan, Saudi Arabia and Mauritius, revolutionizing the way that environments are publicly reported.</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33</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http://www.mdpi.com/1424-8220/13/1/221/htm</a:t>
            </a:r>
            <a:endParaRPr lang="el-GR" dirty="0" smtClean="0"/>
          </a:p>
          <a:p>
            <a:r>
              <a:rPr lang="en-US" dirty="0" smtClean="0"/>
              <a:t>https://itunes.apple.com/us/app/senseeurair/id1180917747</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34</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Created in 2000, EUFAR was born out of the necessity to create a central network for the airborne research community in Europe with the principal aim of supporting scientists, by granting them access to research aircraft and instruments otherwise not accessible in their home countries. In this way, scientists all over Europe can have an equal chance to carry out various atmospheric and in situ measurements on board research aircraft. In essence, EUFAR links scientists with operators of research facilities, and financially supports this collaboration by providing funding for flight hours as well as for travel and subsistence during campaigns.</a:t>
            </a:r>
          </a:p>
          <a:p>
            <a:r>
              <a:rPr lang="en-US" sz="1200" b="0" i="0" kern="1200" dirty="0" smtClean="0">
                <a:solidFill>
                  <a:schemeClr val="tx1"/>
                </a:solidFill>
                <a:effectLst/>
                <a:latin typeface="+mn-lt"/>
                <a:ea typeface="+mn-ea"/>
                <a:cs typeface="+mn-cs"/>
              </a:rPr>
              <a:t>With time EUFAR has grown, introducing new activities and objectives to place itself as the unique network and portal of airborne research for the environmental and geosciences in Europe. From </a:t>
            </a:r>
            <a:r>
              <a:rPr lang="en-US" sz="1200" b="0" i="0" kern="1200" dirty="0" err="1" smtClean="0">
                <a:solidFill>
                  <a:schemeClr val="tx1"/>
                </a:solidFill>
                <a:effectLst/>
                <a:latin typeface="+mn-lt"/>
                <a:ea typeface="+mn-ea"/>
                <a:cs typeface="+mn-cs"/>
              </a:rPr>
              <a:t>organising</a:t>
            </a:r>
            <a:r>
              <a:rPr lang="en-US" sz="1200" b="0" i="0" kern="1200" dirty="0" smtClean="0">
                <a:solidFill>
                  <a:schemeClr val="tx1"/>
                </a:solidFill>
                <a:effectLst/>
                <a:latin typeface="+mn-lt"/>
                <a:ea typeface="+mn-ea"/>
                <a:cs typeface="+mn-cs"/>
              </a:rPr>
              <a:t> summer schools, expert workshops, and serving as an interactive and dynamic hub of information, to maintaining a central data archive, and developing tools and standards to collect, process and analysis data, EUFAR continues to improve the operational environment for conducting airborne research.</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35</a:t>
            </a:fld>
            <a:endParaRPr lang="en-US"/>
          </a:p>
        </p:txBody>
      </p:sp>
    </p:spTree>
    <p:extLst>
      <p:ext uri="{BB962C8B-B14F-4D97-AF65-F5344CB8AC3E}">
        <p14:creationId xmlns:p14="http://schemas.microsoft.com/office/powerpoint/2010/main" val="1109329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37</a:t>
            </a:fld>
            <a:endParaRPr lang="en-US"/>
          </a:p>
        </p:txBody>
      </p:sp>
    </p:spTree>
    <p:extLst>
      <p:ext uri="{BB962C8B-B14F-4D97-AF65-F5344CB8AC3E}">
        <p14:creationId xmlns:p14="http://schemas.microsoft.com/office/powerpoint/2010/main" val="3121163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https://www.nasa.gov/larc/the-practicality-behind-flying-balloons-and-shooting-lasers</a:t>
            </a:r>
            <a:endParaRPr lang="el-GR" dirty="0" smtClean="0"/>
          </a:p>
          <a:p>
            <a:endParaRPr lang="el-GR" dirty="0" smtClean="0"/>
          </a:p>
          <a:p>
            <a:r>
              <a:rPr lang="en-US" sz="1200" b="0" i="0" kern="1200" dirty="0" smtClean="0">
                <a:solidFill>
                  <a:schemeClr val="tx1"/>
                </a:solidFill>
                <a:effectLst/>
                <a:latin typeface="+mn-lt"/>
                <a:ea typeface="+mn-ea"/>
                <a:cs typeface="+mn-cs"/>
              </a:rPr>
              <a:t>Collaboration, like the current one with the Langley Mobile Ozone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is nothing new to CAPABLE, or its balloons. The site is a collaborative effort between the Science Directorate at NASA Langley, the U.S. Environmental Protection Agency and the Virginia Department of Environmental Quality. In the case of </a:t>
            </a:r>
            <a:r>
              <a:rPr lang="en-US" sz="1200" b="0" i="0" kern="1200" dirty="0" err="1" smtClean="0">
                <a:solidFill>
                  <a:schemeClr val="tx1"/>
                </a:solidFill>
                <a:effectLst/>
                <a:latin typeface="+mn-lt"/>
                <a:ea typeface="+mn-ea"/>
                <a:cs typeface="+mn-cs"/>
              </a:rPr>
              <a:t>DeYoung</a:t>
            </a:r>
            <a:r>
              <a:rPr lang="en-US" sz="1200" b="0" i="0" kern="1200" dirty="0" smtClean="0">
                <a:solidFill>
                  <a:schemeClr val="tx1"/>
                </a:solidFill>
                <a:effectLst/>
                <a:latin typeface="+mn-lt"/>
                <a:ea typeface="+mn-ea"/>
                <a:cs typeface="+mn-cs"/>
              </a:rPr>
              <a:t> and the mobile laser, the collaboration gives the balloon launches even more applicability.  But, as </a:t>
            </a:r>
            <a:r>
              <a:rPr lang="en-US" sz="1200" b="0" i="0" kern="1200" dirty="0" err="1" smtClean="0">
                <a:solidFill>
                  <a:schemeClr val="tx1"/>
                </a:solidFill>
                <a:effectLst/>
                <a:latin typeface="+mn-lt"/>
                <a:ea typeface="+mn-ea"/>
                <a:cs typeface="+mn-cs"/>
              </a:rPr>
              <a:t>Knepp</a:t>
            </a:r>
            <a:r>
              <a:rPr lang="en-US" sz="1200" b="0" i="0" kern="1200" dirty="0" smtClean="0">
                <a:solidFill>
                  <a:schemeClr val="tx1"/>
                </a:solidFill>
                <a:effectLst/>
                <a:latin typeface="+mn-lt"/>
                <a:ea typeface="+mn-ea"/>
                <a:cs typeface="+mn-cs"/>
              </a:rPr>
              <a:t> explained, the launches have been taking place for more than two years — at a rate of approximately once a week.</a:t>
            </a:r>
          </a:p>
          <a:p>
            <a:r>
              <a:rPr lang="en-US" sz="1200" b="0" i="0" kern="1200" dirty="0" smtClean="0">
                <a:solidFill>
                  <a:schemeClr val="tx1"/>
                </a:solidFill>
                <a:effectLst/>
                <a:latin typeface="+mn-lt"/>
                <a:ea typeface="+mn-ea"/>
                <a:cs typeface="+mn-cs"/>
              </a:rPr>
              <a:t>As you might suspect, a larger balloon carries a heavier payload and flies higher. The typical balloon launched at NASA Langley is intended to lift about three pounds.  For the launch of a single </a:t>
            </a:r>
            <a:r>
              <a:rPr lang="en-US" sz="1200" b="0" i="0" kern="1200" dirty="0" err="1" smtClean="0">
                <a:solidFill>
                  <a:schemeClr val="tx1"/>
                </a:solidFill>
                <a:effectLst/>
                <a:latin typeface="+mn-lt"/>
                <a:ea typeface="+mn-ea"/>
                <a:cs typeface="+mn-cs"/>
              </a:rPr>
              <a:t>sonde</a:t>
            </a:r>
            <a:r>
              <a:rPr lang="en-US" sz="1200" b="0" i="0" kern="1200" dirty="0" smtClean="0">
                <a:solidFill>
                  <a:schemeClr val="tx1"/>
                </a:solidFill>
                <a:effectLst/>
                <a:latin typeface="+mn-lt"/>
                <a:ea typeface="+mn-ea"/>
                <a:cs typeface="+mn-cs"/>
              </a:rPr>
              <a:t>, they sometimes use a smaller balloon that carries less than a pound. But, as </a:t>
            </a:r>
            <a:r>
              <a:rPr lang="en-US" sz="1200" b="0" i="0" kern="1200" dirty="0" err="1" smtClean="0">
                <a:solidFill>
                  <a:schemeClr val="tx1"/>
                </a:solidFill>
                <a:effectLst/>
                <a:latin typeface="+mn-lt"/>
                <a:ea typeface="+mn-ea"/>
                <a:cs typeface="+mn-cs"/>
              </a:rPr>
              <a:t>Knepp</a:t>
            </a:r>
            <a:r>
              <a:rPr lang="en-US" sz="1200" b="0" i="0" kern="1200" dirty="0" smtClean="0">
                <a:solidFill>
                  <a:schemeClr val="tx1"/>
                </a:solidFill>
                <a:effectLst/>
                <a:latin typeface="+mn-lt"/>
                <a:ea typeface="+mn-ea"/>
                <a:cs typeface="+mn-cs"/>
              </a:rPr>
              <a:t> explains, once the balloons reach lower pressures, the volume of the balloon increases 20 times. Eventually, the balloon pops, and the Styrofoam payload returns to land.</a:t>
            </a:r>
          </a:p>
          <a:p>
            <a:r>
              <a:rPr lang="en-US" sz="1200" b="0" i="0" kern="1200" dirty="0" smtClean="0">
                <a:solidFill>
                  <a:schemeClr val="tx1"/>
                </a:solidFill>
                <a:effectLst/>
                <a:latin typeface="+mn-lt"/>
                <a:ea typeface="+mn-ea"/>
                <a:cs typeface="+mn-cs"/>
              </a:rPr>
              <a:t>Though the mobile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has been operating for about a year, these final comparisons, before </a:t>
            </a:r>
            <a:r>
              <a:rPr lang="en-US" sz="1200" b="0" i="0" kern="1200" dirty="0" err="1" smtClean="0">
                <a:solidFill>
                  <a:schemeClr val="tx1"/>
                </a:solidFill>
                <a:effectLst/>
                <a:latin typeface="+mn-lt"/>
                <a:ea typeface="+mn-ea"/>
                <a:cs typeface="+mn-cs"/>
              </a:rPr>
              <a:t>Knepp</a:t>
            </a:r>
            <a:r>
              <a:rPr lang="en-US" sz="1200" b="0" i="0" kern="1200" dirty="0" smtClean="0">
                <a:solidFill>
                  <a:schemeClr val="tx1"/>
                </a:solidFill>
                <a:effectLst/>
                <a:latin typeface="+mn-lt"/>
                <a:ea typeface="+mn-ea"/>
                <a:cs typeface="+mn-cs"/>
              </a:rPr>
              <a:t> travels to Australia and </a:t>
            </a:r>
            <a:r>
              <a:rPr lang="en-US" sz="1200" b="0" i="0" kern="1200" dirty="0" err="1" smtClean="0">
                <a:solidFill>
                  <a:schemeClr val="tx1"/>
                </a:solidFill>
                <a:effectLst/>
                <a:latin typeface="+mn-lt"/>
                <a:ea typeface="+mn-ea"/>
                <a:cs typeface="+mn-cs"/>
              </a:rPr>
              <a:t>DeYoung</a:t>
            </a:r>
            <a:r>
              <a:rPr lang="en-US" sz="1200" b="0" i="0" kern="1200" dirty="0" smtClean="0">
                <a:solidFill>
                  <a:schemeClr val="tx1"/>
                </a:solidFill>
                <a:effectLst/>
                <a:latin typeface="+mn-lt"/>
                <a:ea typeface="+mn-ea"/>
                <a:cs typeface="+mn-cs"/>
              </a:rPr>
              <a:t> heads to Colorado, will prove helpful for testing the accuracy of ozone concentrations.</a:t>
            </a:r>
          </a:p>
          <a:p>
            <a:r>
              <a:rPr lang="en-US" sz="1200" b="0" i="0" kern="1200" dirty="0" smtClean="0">
                <a:solidFill>
                  <a:schemeClr val="tx1"/>
                </a:solidFill>
                <a:effectLst/>
                <a:latin typeface="+mn-lt"/>
                <a:ea typeface="+mn-ea"/>
                <a:cs typeface="+mn-cs"/>
              </a:rPr>
              <a:t>When all of the data is collected from the mobile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and the balloons, the ozone profiles are used to build a climatological database.  Eventually, the data will be fed into an online archive used for model and satellite runs, which is available for use by the public.</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38</a:t>
            </a:fld>
            <a:endParaRPr lang="en-US"/>
          </a:p>
        </p:txBody>
      </p:sp>
    </p:spTree>
    <p:extLst>
      <p:ext uri="{BB962C8B-B14F-4D97-AF65-F5344CB8AC3E}">
        <p14:creationId xmlns:p14="http://schemas.microsoft.com/office/powerpoint/2010/main" val="3121163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https://experiment.com/projects/measurement-of-atmospheric-pollution-profiles-using-drones</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Balloons and light aircraft can reach such low altitudes, but cost several thousand dollars to deploy.</a:t>
            </a: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New technologies such as low cost commercial micro-sensors that interface with the "</a:t>
            </a:r>
            <a:r>
              <a:rPr lang="en-US" sz="1200" b="0" i="0" kern="1200" dirty="0" err="1" smtClean="0">
                <a:solidFill>
                  <a:schemeClr val="tx1"/>
                </a:solidFill>
                <a:effectLst/>
                <a:latin typeface="+mn-lt"/>
                <a:ea typeface="+mn-ea"/>
                <a:cs typeface="+mn-cs"/>
              </a:rPr>
              <a:t>Arduino</a:t>
            </a:r>
            <a:r>
              <a:rPr lang="en-US" sz="1200" b="0" i="0" kern="1200" dirty="0" smtClean="0">
                <a:solidFill>
                  <a:schemeClr val="tx1"/>
                </a:solidFill>
                <a:effectLst/>
                <a:latin typeface="+mn-lt"/>
                <a:ea typeface="+mn-ea"/>
                <a:cs typeface="+mn-cs"/>
              </a:rPr>
              <a:t>" micro-controller offer the ability to measure important pollutants like ozone with similar resolution and detection limit as those previously available, but at a fraction of the cost and power demands. Similarly the availability of unmanned aerial vehicles (UAVs) or "drones" for commercial and recreational use now exists at costs that make them more accessible to the average user.</a:t>
            </a: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39</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40</a:t>
            </a:fld>
            <a:endParaRPr lang="en-US"/>
          </a:p>
        </p:txBody>
      </p:sp>
    </p:spTree>
    <p:extLst>
      <p:ext uri="{BB962C8B-B14F-4D97-AF65-F5344CB8AC3E}">
        <p14:creationId xmlns:p14="http://schemas.microsoft.com/office/powerpoint/2010/main" val="1342562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http://laqs.iceht.forth.gr/en/laqs/research-facilities.html</a:t>
            </a:r>
          </a:p>
          <a:p>
            <a:r>
              <a:rPr lang="en-US" dirty="0" smtClean="0"/>
              <a:t>https://www.psi.ch/lac/smog-chamber </a:t>
            </a:r>
          </a:p>
          <a:p>
            <a:r>
              <a:rPr lang="en-US" dirty="0" smtClean="0"/>
              <a:t>https://www.popsci.com/article/science/how-students-are-using-worlds-largest-indoor-smog-chamber-save-planet</a:t>
            </a:r>
          </a:p>
          <a:p>
            <a:endParaRPr lang="en-US"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42</a:t>
            </a:fld>
            <a:endParaRPr lang="en-US"/>
          </a:p>
        </p:txBody>
      </p:sp>
    </p:spTree>
    <p:extLst>
      <p:ext uri="{BB962C8B-B14F-4D97-AF65-F5344CB8AC3E}">
        <p14:creationId xmlns:p14="http://schemas.microsoft.com/office/powerpoint/2010/main" val="1590704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http://laqs.iceht.forth.gr/en/laqs/research-facilities.html</a:t>
            </a:r>
          </a:p>
          <a:p>
            <a:r>
              <a:rPr lang="en-US" dirty="0" smtClean="0"/>
              <a:t>https://www.psi.ch/lac/smog-chamber </a:t>
            </a:r>
          </a:p>
          <a:p>
            <a:r>
              <a:rPr lang="en-US" dirty="0" smtClean="0"/>
              <a:t>https://www.popsci.com/article/science/how-students-are-using-worlds-largest-indoor-smog-chamber-save-planet</a:t>
            </a:r>
          </a:p>
          <a:p>
            <a:endParaRPr lang="en-US" dirty="0" smtClean="0"/>
          </a:p>
          <a:p>
            <a:r>
              <a:rPr lang="en-US" sz="1200" b="0" i="0" kern="1200" dirty="0" smtClean="0">
                <a:solidFill>
                  <a:schemeClr val="tx1"/>
                </a:solidFill>
                <a:effectLst/>
                <a:latin typeface="+mn-lt"/>
                <a:ea typeface="+mn-ea"/>
                <a:cs typeface="+mn-cs"/>
              </a:rPr>
              <a:t>It’s not easy to make a cloud indoors, but students at the University of California, Riverside are certainly trying. They’re using the Atmospheric Processes Laboratory—the world’s largest indoor smog chamber—to learn precisely how clouds form.</a:t>
            </a:r>
          </a:p>
          <a:p>
            <a:r>
              <a:rPr lang="en-US" sz="1200" b="0" i="0" kern="1200" dirty="0" smtClean="0">
                <a:solidFill>
                  <a:schemeClr val="tx1"/>
                </a:solidFill>
                <a:effectLst/>
                <a:latin typeface="+mn-lt"/>
                <a:ea typeface="+mn-ea"/>
                <a:cs typeface="+mn-cs"/>
              </a:rPr>
              <a:t>Led by atmospheric scientist </a:t>
            </a:r>
            <a:r>
              <a:rPr lang="en-US" sz="1200" b="0" i="0" kern="1200" dirty="0" err="1" smtClean="0">
                <a:solidFill>
                  <a:schemeClr val="tx1"/>
                </a:solidFill>
                <a:effectLst/>
                <a:latin typeface="+mn-lt"/>
                <a:ea typeface="+mn-ea"/>
                <a:cs typeface="+mn-cs"/>
              </a:rPr>
              <a:t>Akua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Asa-Awuku</a:t>
            </a:r>
            <a:r>
              <a:rPr lang="en-US" sz="1200" b="0" i="0" kern="1200" dirty="0" smtClean="0">
                <a:solidFill>
                  <a:schemeClr val="tx1"/>
                </a:solidFill>
                <a:effectLst/>
                <a:latin typeface="+mn-lt"/>
                <a:ea typeface="+mn-ea"/>
                <a:cs typeface="+mn-cs"/>
              </a:rPr>
              <a:t>, the students inject aerosol-forming compounds and water vapor into the Teflon-lined, two-story-tall chamber. Black lights and a 200-kilowatt Argon arc lamp simulate the sun; factors like temperature, pressure, humidity, and heat can be altered to mimic various conditions. </a:t>
            </a:r>
            <a:r>
              <a:rPr lang="en-US" sz="1200" b="0" i="0" kern="1200" smtClean="0">
                <a:solidFill>
                  <a:schemeClr val="tx1"/>
                </a:solidFill>
                <a:effectLst/>
                <a:latin typeface="+mn-lt"/>
                <a:ea typeface="+mn-ea"/>
                <a:cs typeface="+mn-cs"/>
              </a:rPr>
              <a:t>More than 30 instruments—many built by students—help measure the aerosols’ chemical and physical characteristics as they attract water to form cloud droplets.</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43</a:t>
            </a:fld>
            <a:endParaRPr lang="en-US"/>
          </a:p>
        </p:txBody>
      </p:sp>
    </p:spTree>
    <p:extLst>
      <p:ext uri="{BB962C8B-B14F-4D97-AF65-F5344CB8AC3E}">
        <p14:creationId xmlns:p14="http://schemas.microsoft.com/office/powerpoint/2010/main" val="159070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common strategy for aerosol characterization is depicted in Figure 4.1. Aerosol particles</a:t>
            </a:r>
          </a:p>
          <a:p>
            <a:r>
              <a:rPr lang="en-US" sz="1200" b="0" i="0" u="none" strike="noStrike" kern="1200" baseline="0" dirty="0" smtClean="0">
                <a:solidFill>
                  <a:schemeClr val="tx1"/>
                </a:solidFill>
                <a:latin typeface="+mn-lt"/>
                <a:ea typeface="+mn-ea"/>
                <a:cs typeface="+mn-cs"/>
              </a:rPr>
              <a:t>are sampled from the ambient environment or from specific sources into an instrument</a:t>
            </a:r>
          </a:p>
          <a:p>
            <a:r>
              <a:rPr lang="en-US" sz="1200" b="0" i="0" u="none" strike="noStrike" kern="1200" baseline="0" dirty="0" smtClean="0">
                <a:solidFill>
                  <a:schemeClr val="tx1"/>
                </a:solidFill>
                <a:latin typeface="+mn-lt"/>
                <a:ea typeface="+mn-ea"/>
                <a:cs typeface="+mn-cs"/>
              </a:rPr>
              <a:t>via a sampling inlet. Size-selective sampling inlets are often used either to meet the specific</a:t>
            </a:r>
            <a:r>
              <a:rPr lang="el-G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requirements of aerosol applications and standards, such as PM2.5 sampling, or to reduce</a:t>
            </a:r>
          </a:p>
          <a:p>
            <a:r>
              <a:rPr lang="en-US" sz="1200" b="0" i="0" u="none" strike="noStrike" kern="1200" baseline="0" dirty="0" smtClean="0">
                <a:solidFill>
                  <a:schemeClr val="tx1"/>
                </a:solidFill>
                <a:latin typeface="+mn-lt"/>
                <a:ea typeface="+mn-ea"/>
                <a:cs typeface="+mn-cs"/>
              </a:rPr>
              <a:t>potential interference from particles of larger sizes. Once sampled into the instrument, particles</a:t>
            </a:r>
          </a:p>
          <a:p>
            <a:r>
              <a:rPr lang="en-US" sz="1200" b="0" i="0" u="none" strike="noStrike" kern="1200" baseline="0" dirty="0" smtClean="0">
                <a:solidFill>
                  <a:schemeClr val="tx1"/>
                </a:solidFill>
                <a:latin typeface="+mn-lt"/>
                <a:ea typeface="+mn-ea"/>
                <a:cs typeface="+mn-cs"/>
              </a:rPr>
              <a:t>are either deposited on/in a collector (i.e. substrate or filter) in an aerosol sampling</a:t>
            </a:r>
          </a:p>
          <a:p>
            <a:r>
              <a:rPr lang="en-US" sz="1200" b="0" i="0" u="none" strike="noStrike" kern="1200" baseline="0" dirty="0" smtClean="0">
                <a:solidFill>
                  <a:schemeClr val="tx1"/>
                </a:solidFill>
                <a:latin typeface="+mn-lt"/>
                <a:ea typeface="+mn-ea"/>
                <a:cs typeface="+mn-cs"/>
              </a:rPr>
              <a:t>instrument or directed into the sensing volume of a direct-reading instrument. A vacuum</a:t>
            </a:r>
          </a:p>
          <a:p>
            <a:r>
              <a:rPr lang="en-US" sz="1200" b="0" i="0" u="none" strike="noStrike" kern="1200" baseline="0" dirty="0" smtClean="0">
                <a:solidFill>
                  <a:schemeClr val="tx1"/>
                </a:solidFill>
                <a:latin typeface="+mn-lt"/>
                <a:ea typeface="+mn-ea"/>
                <a:cs typeface="+mn-cs"/>
              </a:rPr>
              <a:t>pump is used to enable the sampling task and a flow meter monitors the sampling flow</a:t>
            </a:r>
          </a:p>
          <a:p>
            <a:r>
              <a:rPr lang="en-US" sz="1200" b="0" i="0" u="none" strike="noStrike" kern="1200" baseline="0" dirty="0" smtClean="0">
                <a:solidFill>
                  <a:schemeClr val="tx1"/>
                </a:solidFill>
                <a:latin typeface="+mn-lt"/>
                <a:ea typeface="+mn-ea"/>
                <a:cs typeface="+mn-cs"/>
              </a:rPr>
              <a:t>rate in volume or mass. A feedback control loop is often implemented to accurately control</a:t>
            </a:r>
          </a:p>
          <a:p>
            <a:r>
              <a:rPr lang="en-US" sz="1200" b="0" i="0" u="none" strike="noStrike" kern="1200" baseline="0" dirty="0" smtClean="0">
                <a:solidFill>
                  <a:schemeClr val="tx1"/>
                </a:solidFill>
                <a:latin typeface="+mn-lt"/>
                <a:ea typeface="+mn-ea"/>
                <a:cs typeface="+mn-cs"/>
              </a:rPr>
              <a:t>the sampling flow rate. Since the physical properties of aerosols are often presented in</a:t>
            </a:r>
          </a:p>
          <a:p>
            <a:r>
              <a:rPr lang="en-US" sz="1200" b="0" i="0" u="none" strike="noStrike" kern="1200" baseline="0" dirty="0" smtClean="0">
                <a:solidFill>
                  <a:schemeClr val="tx1"/>
                </a:solidFill>
                <a:latin typeface="+mn-lt"/>
                <a:ea typeface="+mn-ea"/>
                <a:cs typeface="+mn-cs"/>
              </a:rPr>
              <a:t>the unit of concentration (i.e. number/mass concentration), the total sampling volume in</a:t>
            </a:r>
          </a:p>
          <a:p>
            <a:r>
              <a:rPr lang="en-US" sz="1200" b="0" i="0" u="none" strike="noStrike" kern="1200" baseline="0" dirty="0" smtClean="0">
                <a:solidFill>
                  <a:schemeClr val="tx1"/>
                </a:solidFill>
                <a:latin typeface="+mn-lt"/>
                <a:ea typeface="+mn-ea"/>
                <a:cs typeface="+mn-cs"/>
              </a:rPr>
              <a:t>the sampling period (calculated by multiplying the measured volumetric flow rate with the</a:t>
            </a:r>
          </a:p>
          <a:p>
            <a:r>
              <a:rPr lang="en-US" sz="1200" b="0" i="0" u="none" strike="noStrike" kern="1200" baseline="0" dirty="0" smtClean="0">
                <a:solidFill>
                  <a:schemeClr val="tx1"/>
                </a:solidFill>
                <a:latin typeface="+mn-lt"/>
                <a:ea typeface="+mn-ea"/>
                <a:cs typeface="+mn-cs"/>
              </a:rPr>
              <a:t>sampling time) is a key parameter for aerosol instruments</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Note: because of their time-averaging nature, the possibility of chemical interaction between particles–particles</a:t>
            </a:r>
            <a:br>
              <a:rPr lang="en-US" sz="1200" dirty="0" smtClean="0"/>
            </a:br>
            <a:r>
              <a:rPr lang="en-US" sz="1200" dirty="0" smtClean="0"/>
              <a:t>and particles–substrates may become an issue.</a:t>
            </a:r>
            <a:br>
              <a:rPr lang="en-US" sz="1200" dirty="0" smtClean="0"/>
            </a:br>
            <a:endParaRPr lang="el-GR" sz="1200"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5</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b="1" dirty="0" smtClean="0">
                <a:hlinkClick r:id="rId3" tooltip="Beta ray attenuation"/>
              </a:rPr>
              <a:t>Beta ray </a:t>
            </a:r>
            <a:r>
              <a:rPr lang="en-US" b="1" dirty="0" err="1" smtClean="0">
                <a:hlinkClick r:id="rId3" tooltip="Beta ray attenuation"/>
              </a:rPr>
              <a:t>attenuation</a:t>
            </a:r>
            <a:r>
              <a:rPr lang="en-US" dirty="0" err="1" smtClean="0"/>
              <a:t>:The</a:t>
            </a:r>
            <a:r>
              <a:rPr lang="en-US" dirty="0" smtClean="0"/>
              <a:t> instrument's primary operating mechanism is the radiometric microbalance system, which relies on changes in the strength of a beta ray beam passing through the filter paper to determine changes in particulate mass collected. A Beta Attenuation Monitor is comprised of three main components: the PM air inlet, the central instrument, and the vacuum pump.</a:t>
            </a:r>
          </a:p>
          <a:p>
            <a:endParaRPr lang="en-US" dirty="0" smtClean="0"/>
          </a:p>
          <a:p>
            <a:r>
              <a:rPr lang="en-US" dirty="0" smtClean="0">
                <a:hlinkClick r:id="rId4" tooltip="Cavity ring down spectroscopy"/>
              </a:rPr>
              <a:t>Cavity ring down </a:t>
            </a:r>
            <a:r>
              <a:rPr lang="en-US" dirty="0" err="1" smtClean="0">
                <a:hlinkClick r:id="rId4" tooltip="Cavity ring down spectroscopy"/>
              </a:rPr>
              <a:t>spectroscopy</a:t>
            </a:r>
            <a:r>
              <a:rPr lang="en-US" dirty="0" err="1" smtClean="0"/>
              <a:t>for</a:t>
            </a:r>
            <a:r>
              <a:rPr lang="en-US" dirty="0" smtClean="0"/>
              <a:t> measuring CO2, CH4 &amp; CO. is a highly sensitive optical spectroscopic technique that enables measurement of absolute optical extinction by samples that scatter and absorb light. It has been widely used to study gaseous samples which absorb light at specific wavelengths, and in turn to determine mole fractions down to the parts per trillion level. The technique is also known as cavity ring-down laser absorption spectroscopy (CRLAS).</a:t>
            </a:r>
          </a:p>
          <a:p>
            <a:endParaRPr lang="en-US" dirty="0" smtClean="0"/>
          </a:p>
          <a:p>
            <a:r>
              <a:rPr lang="en-US" dirty="0" smtClean="0">
                <a:hlinkClick r:id="rId5" tooltip="Chemiluminescence"/>
              </a:rPr>
              <a:t>Chemiluminescence</a:t>
            </a:r>
            <a:r>
              <a:rPr lang="en-US" dirty="0" smtClean="0"/>
              <a:t>:</a:t>
            </a:r>
            <a:r>
              <a:rPr lang="en-US" baseline="0" dirty="0" smtClean="0"/>
              <a:t> Chemiluminescence (sometimes "</a:t>
            </a:r>
            <a:r>
              <a:rPr lang="en-US" baseline="0" dirty="0" err="1" smtClean="0"/>
              <a:t>chemoluminescence</a:t>
            </a:r>
            <a:r>
              <a:rPr lang="en-US" baseline="0" dirty="0" smtClean="0"/>
              <a:t>") is the emission of light (luminescence), as the result of a chemical reaction. One known gas phase reaction is the basis of nitric oxide detection in commercial analytic instruments applied to environmental air-quality testing. Ozone is combined with nitric oxide to form nitrogen dioxide in an activated state. The activated NO2 </a:t>
            </a:r>
            <a:r>
              <a:rPr lang="en-US" baseline="0" dirty="0" err="1" smtClean="0"/>
              <a:t>luminesces</a:t>
            </a:r>
            <a:r>
              <a:rPr lang="en-US" baseline="0" dirty="0" smtClean="0"/>
              <a:t> broadband visible to infrared light as it reverts to a lower energy state. A photomultiplier and associated electronics counts the photons that are proportional to the amount of NO present. To determine the amount of nitrogen dioxide, NO2, in a sample (containing no </a:t>
            </a:r>
            <a:r>
              <a:rPr lang="en-US" baseline="0" dirty="0" err="1" smtClean="0"/>
              <a:t>NO</a:t>
            </a:r>
            <a:r>
              <a:rPr lang="en-US" baseline="0" dirty="0" smtClean="0"/>
              <a:t>) it must first be converted to nitric oxide, NO, by passing the sample through a converter before the above ozone activation reaction is applied. The ozone reaction produces a photon count proportional to NO that is proportional to NO2 before it was converted to NO. In the case of a mixed sample that contains both NO and NO2, the above reaction yields the amount of NO and NO2 combined in the air sample, assuming that the sample is passed through the converter.</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6</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dirty="0" smtClean="0">
                <a:hlinkClick r:id="rId3" tooltip="Cold vapour atomic fluorescence spectrometry"/>
              </a:rPr>
              <a:t>Cold vapour atomic fluorescence</a:t>
            </a:r>
            <a:r>
              <a:rPr lang="en-US" dirty="0" smtClean="0"/>
              <a:t>: Cold vapour atomic fluorescence spectroscopy is a subset of the analytical technique known as atomic fluorescence spectroscopy (AFS). Used in the measurement of trace amounts of volatile heavy metals such as mercury, cold vapour AFS makes use of the unique characteristic of mercury that allows vapour measurement at room temperature. Free mercury atoms in a carrier gas are excited by a collimated ultraviolet light source at a wavelength of 253.7 </a:t>
            </a:r>
            <a:r>
              <a:rPr lang="en-US" dirty="0" err="1" smtClean="0"/>
              <a:t>nanometres</a:t>
            </a:r>
            <a:r>
              <a:rPr lang="en-US" dirty="0" smtClean="0"/>
              <a:t>. The excited atoms re-radiate their absorbed energy (fluoresce) at this same wavelength.</a:t>
            </a:r>
          </a:p>
          <a:p>
            <a:endParaRPr lang="en-US" dirty="0" smtClean="0"/>
          </a:p>
          <a:p>
            <a:r>
              <a:rPr lang="en-US" b="1" dirty="0" smtClean="0"/>
              <a:t>Differential Optical Absorption Spectroscopy (DOAS)</a:t>
            </a:r>
            <a:r>
              <a:rPr lang="en-US" dirty="0" smtClean="0"/>
              <a:t>: In atmospheric chemistry, differential optical absorption spectroscopy (DOAS) is used to measure concentrations of trace gases. When combined with basic optical spectrometers such as prisms or diffraction gratings and automated, ground-based observation platforms, what we have is a cheap and powerful means for the measurement of such trace gas species as ozone and nitrogen dioxide.</a:t>
            </a:r>
          </a:p>
          <a:p>
            <a:endParaRPr lang="en-US" dirty="0" smtClean="0"/>
          </a:p>
          <a:p>
            <a:r>
              <a:rPr lang="en-US" b="1" dirty="0" smtClean="0"/>
              <a:t>Flame ionization detection</a:t>
            </a:r>
            <a:r>
              <a:rPr lang="en-US" dirty="0" smtClean="0"/>
              <a:t>:</a:t>
            </a:r>
            <a:r>
              <a:rPr lang="en-US" baseline="0" dirty="0" smtClean="0"/>
              <a:t> A flame ionization detector (FID) is a type of gas detector used in gas chromatography. The detection of organic compounds is most effectively done with flame ionization.</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7</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b="1" dirty="0" smtClean="0"/>
              <a:t>Gas chromatography</a:t>
            </a:r>
            <a:r>
              <a:rPr lang="en-US" dirty="0" smtClean="0"/>
              <a:t> : is a common type of chromatography used in analytical chemistry for separating and analyzing compounds that can be vaporized without decomposition. Typical uses of GC include testing the purity of a particular substance, or separating the different components of a mixture (the relative amounts of such components can also be determined). In some situations, GC may help in identifying a compound. In preparative chromatography, GC can be used to prepare pure compounds from a mixture.</a:t>
            </a:r>
          </a:p>
          <a:p>
            <a:r>
              <a:rPr lang="en-US" b="1" dirty="0" smtClean="0"/>
              <a:t>elution</a:t>
            </a:r>
            <a:r>
              <a:rPr lang="en-US" dirty="0" smtClean="0"/>
              <a:t> is the process of extracting one material from another by washing with a solvent.</a:t>
            </a:r>
          </a:p>
          <a:p>
            <a:endParaRPr lang="en-US" dirty="0" smtClean="0"/>
          </a:p>
          <a:p>
            <a:endParaRPr lang="en-US" dirty="0" smtClean="0"/>
          </a:p>
          <a:p>
            <a:r>
              <a:rPr lang="en-US" b="1" dirty="0" smtClean="0"/>
              <a:t>Infrared gas filter correlation</a:t>
            </a:r>
          </a:p>
          <a:p>
            <a:r>
              <a:rPr lang="en-US" dirty="0" err="1" smtClean="0"/>
              <a:t>GFx</a:t>
            </a:r>
            <a:r>
              <a:rPr lang="en-US" dirty="0" smtClean="0"/>
              <a:t> sensing is based on the ability of gases to absorb unique light wavelengths, a property used to detect the concentration of a selected gas in a mixture. Two gas filled </a:t>
            </a:r>
            <a:r>
              <a:rPr lang="en-US" dirty="0" err="1" smtClean="0"/>
              <a:t>cuvettes</a:t>
            </a:r>
            <a:r>
              <a:rPr lang="en-US" dirty="0" smtClean="0"/>
              <a:t> are mounted on a rotating disc, which pass through a beam of light alternately.  One </a:t>
            </a:r>
            <a:r>
              <a:rPr lang="en-US" dirty="0" err="1" smtClean="0"/>
              <a:t>cuvette</a:t>
            </a:r>
            <a:r>
              <a:rPr lang="en-US" dirty="0" smtClean="0"/>
              <a:t> (the measure </a:t>
            </a:r>
            <a:r>
              <a:rPr lang="en-US" dirty="0" err="1" smtClean="0"/>
              <a:t>cuvette</a:t>
            </a:r>
            <a:r>
              <a:rPr lang="en-US" dirty="0" smtClean="0"/>
              <a:t>) is filled with nitrogen (typically) while the other </a:t>
            </a:r>
            <a:r>
              <a:rPr lang="en-US" dirty="0" err="1" smtClean="0"/>
              <a:t>cuvette</a:t>
            </a:r>
            <a:r>
              <a:rPr lang="en-US" dirty="0" smtClean="0"/>
              <a:t> (the reference </a:t>
            </a:r>
            <a:r>
              <a:rPr lang="en-US" dirty="0" err="1" smtClean="0"/>
              <a:t>cuvette</a:t>
            </a:r>
            <a:r>
              <a:rPr lang="en-US" dirty="0" smtClean="0"/>
              <a:t>) is filled with a sample of the gas to be measured. Light is passed through the gas to be measured: the difference in absorbance is measured and provides a direct output of the gas concentration. </a:t>
            </a:r>
          </a:p>
        </p:txBody>
      </p:sp>
      <p:sp>
        <p:nvSpPr>
          <p:cNvPr id="4" name="Slide Number Placeholder 3"/>
          <p:cNvSpPr>
            <a:spLocks noGrp="1"/>
          </p:cNvSpPr>
          <p:nvPr>
            <p:ph type="sldNum" sz="quarter" idx="10"/>
          </p:nvPr>
        </p:nvSpPr>
        <p:spPr/>
        <p:txBody>
          <a:bodyPr/>
          <a:lstStyle/>
          <a:p>
            <a:fld id="{B5D35B50-54EA-42F2-A611-60305C3F5AD8}" type="slidenum">
              <a:rPr lang="en-US" smtClean="0"/>
              <a:pPr/>
              <a:t>8</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r>
              <a:rPr lang="en-US" dirty="0" smtClean="0">
                <a:hlinkClick r:id="rId3" tooltip="Ion chromatography"/>
              </a:rPr>
              <a:t>Ion chromatography</a:t>
            </a:r>
            <a:r>
              <a:rPr lang="en-US" dirty="0" smtClean="0"/>
              <a:t>:</a:t>
            </a:r>
            <a:r>
              <a:rPr lang="en-US" baseline="0" dirty="0" smtClean="0"/>
              <a:t> </a:t>
            </a:r>
            <a:r>
              <a:rPr lang="en-US" dirty="0" smtClean="0"/>
              <a:t>Ion chromatography (or ion-exchange chromatography) is a process that allows the separation of ions and polar molecules based on their charge. It can be used for almost any kind of charged molecule including large proteins, small nucleotides and amino acids. The solution to be injected is usually called a sample, and the individually separated components are called </a:t>
            </a:r>
            <a:r>
              <a:rPr lang="en-US" dirty="0" err="1" smtClean="0"/>
              <a:t>analytes</a:t>
            </a:r>
            <a:r>
              <a:rPr lang="en-US" dirty="0" smtClean="0"/>
              <a:t>. It is often used in protein purification, water analysis, and quality control.</a:t>
            </a:r>
          </a:p>
          <a:p>
            <a:endParaRPr lang="en-US" dirty="0" smtClean="0"/>
          </a:p>
          <a:p>
            <a:r>
              <a:rPr lang="en-US" dirty="0" smtClean="0">
                <a:hlinkClick r:id="rId4" tooltip="Light absorption"/>
              </a:rPr>
              <a:t>Light absorption</a:t>
            </a:r>
            <a:r>
              <a:rPr lang="en-US" dirty="0" smtClean="0"/>
              <a:t>: The </a:t>
            </a:r>
            <a:r>
              <a:rPr lang="en-US" b="1" dirty="0" smtClean="0"/>
              <a:t>Rack Mount Aethalometer Model AE22 measures </a:t>
            </a:r>
            <a:r>
              <a:rPr lang="en-US" dirty="0" smtClean="0"/>
              <a:t>the light absorption of carbon particles at two wavelengths: 880 nm (IR), quantitative for the mass of ‘Black’ or Elemental Carbon; and 370 nm (UV), indicating the presence of aromatic organic compounds such as are found in wood smoke, biomass-burning smoke, and tobacco smoke. The Real-time measurements can be made with time resolution from one second to one hour.  Performing the 2 wavelength measurement is important in determining the sources of airborne black carbon particles (</a:t>
            </a:r>
            <a:r>
              <a:rPr lang="en-US" dirty="0" err="1" smtClean="0"/>
              <a:t>ie</a:t>
            </a:r>
            <a:r>
              <a:rPr lang="en-US" dirty="0" smtClean="0"/>
              <a:t>. diesel exhaust vs. wood smoke combustion). The instrument is widely used in monitoring applications involving human exposure to localized, community-based sources of air pollution.</a:t>
            </a:r>
          </a:p>
          <a:p>
            <a:r>
              <a:rPr lang="en-US" dirty="0" smtClean="0"/>
              <a:t>The </a:t>
            </a:r>
            <a:r>
              <a:rPr lang="en-US" b="1" dirty="0" smtClean="0"/>
              <a:t>Rack Mount Aethalometer Model AE31 measures </a:t>
            </a:r>
            <a:r>
              <a:rPr lang="en-US" dirty="0" smtClean="0"/>
              <a:t>light absorption by suspended aerosol particles at seven wavelengths, from 370 nm (UV) to 950 nm (IR).  Real-time measurements of particle concentrations can be made with a time resolution of two minutes to one hour.  Interpretation of the differences in optical response across the wavelength spectrum reveal information regarding aerosol size distribution, physical properties, and assist in identifying the primary components.  This instrument is widely used in monitoring studies involving large scale, regional air pollution problems.</a:t>
            </a:r>
          </a:p>
          <a:p>
            <a:endParaRPr lang="en-US" dirty="0" smtClean="0"/>
          </a:p>
          <a:p>
            <a:r>
              <a:rPr lang="en-US" dirty="0" smtClean="0">
                <a:hlinkClick r:id="rId5" tooltip="Light scattering"/>
              </a:rPr>
              <a:t>Light scattering</a:t>
            </a:r>
            <a:r>
              <a:rPr lang="en-US" dirty="0" smtClean="0"/>
              <a:t>: measure particle size distribution and particulate mass based on a light scattering measurement of individual particles in the sampled air</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D35B50-54EA-42F2-A611-60305C3F5AD8}" type="slidenum">
              <a:rPr lang="en-US" smtClean="0"/>
              <a:pPr/>
              <a:t>9</a:t>
            </a:fld>
            <a:endParaRPr lang="en-US"/>
          </a:p>
        </p:txBody>
      </p:sp>
    </p:spTree>
    <p:extLst>
      <p:ext uri="{BB962C8B-B14F-4D97-AF65-F5344CB8AC3E}">
        <p14:creationId xmlns:p14="http://schemas.microsoft.com/office/powerpoint/2010/main" val="215778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https://www.eea.europa.eu/data-and-maps/data/aqereporting-2</a:t>
            </a:r>
          </a:p>
          <a:p>
            <a:endParaRPr lang="en-US" dirty="0" smtClean="0"/>
          </a:p>
          <a:p>
            <a:endParaRPr lang="en-US" dirty="0" smtClean="0"/>
          </a:p>
          <a:p>
            <a:r>
              <a:rPr lang="en-US" dirty="0" smtClean="0">
                <a:hlinkClick r:id="rId3" tooltip="Nephelometry"/>
              </a:rPr>
              <a:t>Nephelometry</a:t>
            </a:r>
            <a:r>
              <a:rPr lang="en-US" dirty="0" smtClean="0"/>
              <a:t>: Nephelometry is a light scattering method to detect particles in liquid samples. The principle is to measure forwarded scattered light when a laser beam passes through a sample and the light is deflected by the particles.</a:t>
            </a:r>
          </a:p>
          <a:p>
            <a:endParaRPr lang="en-US" dirty="0" smtClean="0"/>
          </a:p>
          <a:p>
            <a:r>
              <a:rPr lang="en-US" dirty="0" smtClean="0">
                <a:hlinkClick r:id="rId4" tooltip="Non-dispersive infrared spectroscopy (NDIR)"/>
              </a:rPr>
              <a:t>Non-dispersive infrared spectroscopy</a:t>
            </a:r>
            <a:r>
              <a:rPr lang="en-US" dirty="0" smtClean="0"/>
              <a:t>: A </a:t>
            </a:r>
            <a:r>
              <a:rPr lang="en-US" dirty="0" err="1" smtClean="0"/>
              <a:t>nondispersive</a:t>
            </a:r>
            <a:r>
              <a:rPr lang="en-US" dirty="0" smtClean="0"/>
              <a:t> infrared sensor (or NDIR) sensor is a simple spectroscopic device often used as gas detector. The main components are an infrared source (lamp), a sample chamber or light tube, a wavelength sample chamber, and gas concentration is measured electro-optically by its absorption of a specific wavelength in the infrared (IR). The IR light is directed through the sample chamber towards the detector. In parallel there is another chamber with an enclosed reference gas, typically nitrogen. The detector has an optical filter in front of it that eliminates all light except the wavelength that the selected gas molecules can absorb.</a:t>
            </a:r>
          </a:p>
          <a:p>
            <a:endParaRPr lang="en-US" dirty="0" smtClean="0"/>
          </a:p>
          <a:p>
            <a:r>
              <a:rPr lang="en-US" dirty="0" smtClean="0">
                <a:hlinkClick r:id="rId5" tooltip="Tapered Element Oscillating Microbalance (TEOM)"/>
              </a:rPr>
              <a:t>Tapered Element Oscillating Microbalance</a:t>
            </a:r>
            <a:r>
              <a:rPr lang="en-US" dirty="0" smtClean="0"/>
              <a:t>: A continuous direct mass measurement of particulate matter utilizing a tapered element oscillating microbalance (TEOM). Small vibrating glass tube whose oscillation frequency changes when aerosol particles are deposited on it</a:t>
            </a:r>
          </a:p>
        </p:txBody>
      </p:sp>
      <p:sp>
        <p:nvSpPr>
          <p:cNvPr id="4" name="Slide Number Placeholder 3"/>
          <p:cNvSpPr>
            <a:spLocks noGrp="1"/>
          </p:cNvSpPr>
          <p:nvPr>
            <p:ph type="sldNum" sz="quarter" idx="10"/>
          </p:nvPr>
        </p:nvSpPr>
        <p:spPr/>
        <p:txBody>
          <a:bodyPr/>
          <a:lstStyle/>
          <a:p>
            <a:fld id="{B5D35B50-54EA-42F2-A611-60305C3F5AD8}" type="slidenum">
              <a:rPr lang="en-US" smtClean="0"/>
              <a:pPr/>
              <a:t>10</a:t>
            </a:fld>
            <a:endParaRPr lang="en-US"/>
          </a:p>
        </p:txBody>
      </p:sp>
    </p:spTree>
    <p:extLst>
      <p:ext uri="{BB962C8B-B14F-4D97-AF65-F5344CB8AC3E}">
        <p14:creationId xmlns:p14="http://schemas.microsoft.com/office/powerpoint/2010/main" val="2157780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28" name="AutoShape 4"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Image result for πανεπιστημιο πελοποννησου images"/>
          <p:cNvSpPr>
            <a:spLocks noChangeAspect="1" noChangeArrowheads="1"/>
          </p:cNvSpPr>
          <p:nvPr userDrawn="1"/>
        </p:nvSpPr>
        <p:spPr bwMode="auto">
          <a:xfrm>
            <a:off x="155575" y="-555625"/>
            <a:ext cx="1162050" cy="1162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0" name="Footer Placeholder 4"/>
          <p:cNvSpPr txBox="1">
            <a:spLocks/>
          </p:cNvSpPr>
          <p:nvPr userDrawn="1"/>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MSc in Space Science Technologies and Applications</a:t>
            </a:r>
            <a:endParaRPr lang="en-US"/>
          </a:p>
        </p:txBody>
      </p:sp>
      <p:sp>
        <p:nvSpPr>
          <p:cNvPr id="9" name="Slide Number Placeholder 8"/>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MSc in Space Science Technologies and Applications</a:t>
            </a:r>
            <a:endParaRPr lang="en-US"/>
          </a:p>
        </p:txBody>
      </p:sp>
      <p:sp>
        <p:nvSpPr>
          <p:cNvPr id="4" name="Slide Number Placeholder 3"/>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F817-4076-47C1-92D6-6590793B472D}" type="slidenum">
              <a:rPr lang="en-US" smtClean="0"/>
              <a:pPr/>
              <a:t>‹#›</a:t>
            </a:fld>
            <a:endParaRPr lang="en-US"/>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496" y="86899"/>
            <a:ext cx="1944216" cy="82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atmosphere-upatras.gr/" TargetMode="External"/><Relationship Id="rId7" Type="http://schemas.openxmlformats.org/officeDocument/2006/relationships/hyperlink" Target="http://www.patrasair.g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zQbeLSh-XF8"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nature.com/news/earth-observation-enters-next-phase-1.15006" TargetMode="External"/><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direct.com/science/article/pii/S135223101201114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calipso.larc.nasa.gov/"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calipso.larc.nasa.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youtube.com/watch?time_continue=154&amp;v=jG8mtlaiW9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earlinet.org/index.php?eID=tx_cms_showpic&amp;file=844&amp;md5=39c53bd9ac453afa3f9f4afe6a12902a94f2e492&amp;parameters%5b0%5d=YTo0OntzOjU6IndpZHRoIjtzOjQ6IjgwMG0iO3M6NjoiaGVpZ2h0IjtzOjQ6IjYw&amp;parameters%5b1%5d=MG0iO3M6NzoiYm9keVRhZyI7czo0MToiPGJvZHkgc3R5bGU9Im1hcmdpbjowOyBi&amp;parameters%5b2%5d=YWNrZ3JvdW5kOiNmZmY7Ij4iO3M6NDoid3JhcCI7czozNzoiPGEgaHJlZj0iamF2&amp;parameters%5b3%5d=YXNjcmlwdDpjbG9zZSgpOyI+IHwgPC9hPiI7fQ=="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hyperlink" Target="http://www.meteo.noa.gr/aclab/aclab_infrastructure.html" TargetMode="External"/><Relationship Id="rId4" Type="http://schemas.openxmlformats.org/officeDocument/2006/relationships/hyperlink" Target="http://laqs.iceht.forth.gr/en/laqs/research-facilitie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youtube.com/watch?v=C87a3LtRYtM" TargetMode="External"/><Relationship Id="rId4" Type="http://schemas.openxmlformats.org/officeDocument/2006/relationships/hyperlink" Target="http://aircasting.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irvisual.com/ap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aircasting.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youtube.com/watch?v=X6pYcwALVR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youtube.com/watch?v=LgMPoXTiAvk"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lwEfMbuweX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xperiment.com/projects/measurement-of-atmospheric-pollution-profiles-using-dron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laqs.iceht.forth.gr/en/laqs/research-facilities.html" TargetMode="Externa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hyperlink" Target="https://www.youtube.com/watch?v=1xUJbNLVjN8" TargetMode="Externa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psi.ch/lac/smog-chamb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youtube.com/watch?v=mp3kztZy7o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85800" y="177281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ysClr val="windowText" lastClr="000000"/>
                </a:solidFill>
                <a:effectLst/>
                <a:uLnTx/>
                <a:uFillTx/>
                <a:latin typeface="Calibri"/>
                <a:ea typeface="+mj-ea"/>
                <a:cs typeface="+mj-cs"/>
              </a:rPr>
              <a:t>Ατμοσφαιρική Ρύπανση (ΕΕΕ423)</a:t>
            </a:r>
            <a:endParaRPr kumimoji="0" lang="el-G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6" name="Subtitle 2"/>
          <p:cNvSpPr txBox="1">
            <a:spLocks/>
          </p:cNvSpPr>
          <p:nvPr/>
        </p:nvSpPr>
        <p:spPr>
          <a:xfrm>
            <a:off x="457200" y="3501008"/>
            <a:ext cx="8229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rPr>
              <a:t>Μάθημα </a:t>
            </a:r>
            <a:r>
              <a:rPr lang="en-US" dirty="0">
                <a:solidFill>
                  <a:sysClr val="windowText" lastClr="000000">
                    <a:tint val="75000"/>
                  </a:sysClr>
                </a:solidFill>
                <a:latin typeface="Calibri"/>
              </a:rPr>
              <a:t>8</a:t>
            </a:r>
            <a:r>
              <a:rPr kumimoji="0" lang="el-GR" sz="3200" b="0" i="0" u="none" strike="noStrike" kern="1200" cap="none" spc="0" normalizeH="0" baseline="30000" noProof="0" dirty="0" smtClean="0">
                <a:ln>
                  <a:noFill/>
                </a:ln>
                <a:solidFill>
                  <a:sysClr val="windowText" lastClr="000000">
                    <a:tint val="75000"/>
                  </a:sysClr>
                </a:solidFill>
                <a:effectLst/>
                <a:uLnTx/>
                <a:uFillTx/>
                <a:latin typeface="Calibri"/>
                <a:ea typeface="+mn-ea"/>
                <a:cs typeface="+mn-cs"/>
              </a:rPr>
              <a:t>ο</a:t>
            </a:r>
            <a:endPar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endParaRPr>
          </a:p>
          <a:p>
            <a:pPr lvl="0"/>
            <a:r>
              <a:rPr lang="el-GR" dirty="0"/>
              <a:t>Μέθοδοι και τεχνικές καταγραφής ατμοσφαιρικής ρύπανσης</a:t>
            </a:r>
            <a:endParaRPr lang="el-GR" dirty="0">
              <a:solidFill>
                <a:sysClr val="windowText" lastClr="000000">
                  <a:tint val="75000"/>
                </a:sysClr>
              </a:solidFill>
              <a:latin typeface="Calibri"/>
            </a:endParaRPr>
          </a:p>
        </p:txBody>
      </p:sp>
      <p:sp>
        <p:nvSpPr>
          <p:cNvPr id="17"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8" name="Footer Placeholder 4"/>
          <p:cNvSpPr txBox="1">
            <a:spLocks/>
          </p:cNvSpPr>
          <p:nvPr/>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1484784"/>
          <a:ext cx="6516216" cy="1737360"/>
        </p:xfrm>
        <a:graphic>
          <a:graphicData uri="http://schemas.openxmlformats.org/drawingml/2006/table">
            <a:tbl>
              <a:tblPr firstRow="1" bandRow="1">
                <a:tableStyleId>{5C22544A-7EE6-4342-B048-85BDC9FD1C3A}</a:tableStyleId>
              </a:tblPr>
              <a:tblGrid>
                <a:gridCol w="2172072"/>
                <a:gridCol w="2172072"/>
                <a:gridCol w="2172072"/>
              </a:tblGrid>
              <a:tr h="1728192">
                <a:tc>
                  <a:txBody>
                    <a:bodyPr/>
                    <a:lstStyle/>
                    <a:p>
                      <a:pPr algn="l"/>
                      <a:r>
                        <a:rPr lang="en-US" dirty="0" smtClean="0"/>
                        <a:t>Nephelometry</a:t>
                      </a:r>
                      <a:endParaRPr lang="el-GR" dirty="0"/>
                    </a:p>
                  </a:txBody>
                  <a:tcPr anchor="ctr"/>
                </a:tc>
                <a:tc>
                  <a:txBody>
                    <a:bodyPr/>
                    <a:lstStyle/>
                    <a:p>
                      <a:pPr algn="l"/>
                      <a:r>
                        <a:rPr lang="en-US" sz="1800" dirty="0" smtClean="0"/>
                        <a:t>light scattering method to detect particles in liquid samples. Measure forwarded scattered light </a:t>
                      </a:r>
                      <a:endParaRPr lang="el-GR"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PM2.5, PM10</a:t>
                      </a:r>
                      <a:endParaRPr lang="el-GR" dirty="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10</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1418469363"/>
              </p:ext>
            </p:extLst>
          </p:nvPr>
        </p:nvGraphicFramePr>
        <p:xfrm>
          <a:off x="0" y="3212976"/>
          <a:ext cx="6516216" cy="1939672"/>
        </p:xfrm>
        <a:graphic>
          <a:graphicData uri="http://schemas.openxmlformats.org/drawingml/2006/table">
            <a:tbl>
              <a:tblPr firstRow="1" bandRow="1">
                <a:tableStyleId>{5C22544A-7EE6-4342-B048-85BDC9FD1C3A}</a:tableStyleId>
              </a:tblPr>
              <a:tblGrid>
                <a:gridCol w="2172072"/>
                <a:gridCol w="2172072"/>
                <a:gridCol w="2172072"/>
              </a:tblGrid>
              <a:tr h="1939672">
                <a:tc>
                  <a:txBody>
                    <a:bodyPr/>
                    <a:lstStyle/>
                    <a:p>
                      <a:pPr algn="l"/>
                      <a:r>
                        <a:rPr lang="el-GR" dirty="0" smtClean="0"/>
                        <a:t>Φασματοσκοπία</a:t>
                      </a:r>
                    </a:p>
                    <a:p>
                      <a:pPr algn="l"/>
                      <a:r>
                        <a:rPr lang="en-US" dirty="0" smtClean="0"/>
                        <a:t>Non-dispersive infrared spectroscopy</a:t>
                      </a:r>
                      <a:endParaRPr lang="el-GR" dirty="0"/>
                    </a:p>
                  </a:txBody>
                  <a:tcPr anchor="ctr"/>
                </a:tc>
                <a:tc>
                  <a:txBody>
                    <a:bodyPr/>
                    <a:lstStyle/>
                    <a:p>
                      <a:pPr algn="l"/>
                      <a:r>
                        <a:rPr lang="en-US" sz="1600" dirty="0" smtClean="0"/>
                        <a:t>concentration is measured electro-optically by its absorption of a specific wavelength in the infrared</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
                      </a:r>
                      <a:endParaRPr lang="el-GR" dirty="0"/>
                    </a:p>
                  </a:txBody>
                  <a:tcPr anchor="ctr"/>
                </a:tc>
              </a:tr>
            </a:tbl>
          </a:graphicData>
        </a:graphic>
      </p:graphicFrame>
      <p:graphicFrame>
        <p:nvGraphicFramePr>
          <p:cNvPr id="10" name="Content Placeholder 4"/>
          <p:cNvGraphicFramePr>
            <a:graphicFrameLocks/>
          </p:cNvGraphicFramePr>
          <p:nvPr/>
        </p:nvGraphicFramePr>
        <p:xfrm>
          <a:off x="0" y="5157192"/>
          <a:ext cx="6516216" cy="1656184"/>
        </p:xfrm>
        <a:graphic>
          <a:graphicData uri="http://schemas.openxmlformats.org/drawingml/2006/table">
            <a:tbl>
              <a:tblPr firstRow="1" bandRow="1">
                <a:tableStyleId>{5C22544A-7EE6-4342-B048-85BDC9FD1C3A}</a:tableStyleId>
              </a:tblPr>
              <a:tblGrid>
                <a:gridCol w="2172072"/>
                <a:gridCol w="2172072"/>
                <a:gridCol w="2172072"/>
              </a:tblGrid>
              <a:tr h="1656184">
                <a:tc>
                  <a:txBody>
                    <a:bodyPr/>
                    <a:lstStyle/>
                    <a:p>
                      <a:pPr algn="l"/>
                      <a:r>
                        <a:rPr lang="en-US" dirty="0" smtClean="0"/>
                        <a:t>Tapered Element Oscillating Microbalance</a:t>
                      </a:r>
                      <a:endParaRPr lang="el-GR" dirty="0"/>
                    </a:p>
                  </a:txBody>
                  <a:tcPr anchor="ctr"/>
                </a:tc>
                <a:tc>
                  <a:txBody>
                    <a:bodyPr/>
                    <a:lstStyle/>
                    <a:p>
                      <a:pPr algn="l"/>
                      <a:r>
                        <a:rPr lang="en-US" sz="1600" dirty="0" smtClean="0"/>
                        <a:t>small vibrating glass tube whose oscillation frequency changes when aerosol particles are deposited on it</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PM-10 or PM-2.5 mass concentrations</a:t>
                      </a:r>
                      <a:endParaRPr lang="el-GR" dirty="0"/>
                    </a:p>
                  </a:txBody>
                  <a:tcPr anchor="ctr"/>
                </a:tc>
              </a:tr>
            </a:tbl>
          </a:graphicData>
        </a:graphic>
      </p:graphicFrame>
      <p:pic>
        <p:nvPicPr>
          <p:cNvPr id="12" name="Picture 11" descr="Capture.JPG"/>
          <p:cNvPicPr>
            <a:picLocks noChangeAspect="1"/>
          </p:cNvPicPr>
          <p:nvPr/>
        </p:nvPicPr>
        <p:blipFill>
          <a:blip r:embed="rId3" cstate="print"/>
          <a:stretch>
            <a:fillRect/>
          </a:stretch>
        </p:blipFill>
        <p:spPr>
          <a:xfrm>
            <a:off x="6615642" y="1484784"/>
            <a:ext cx="2422255" cy="1584176"/>
          </a:xfrm>
          <a:prstGeom prst="rect">
            <a:avLst/>
          </a:prstGeom>
        </p:spPr>
      </p:pic>
      <p:pic>
        <p:nvPicPr>
          <p:cNvPr id="13" name="Picture 12" descr="Capture.JPG"/>
          <p:cNvPicPr>
            <a:picLocks noChangeAspect="1"/>
          </p:cNvPicPr>
          <p:nvPr/>
        </p:nvPicPr>
        <p:blipFill>
          <a:blip r:embed="rId4" cstate="print"/>
          <a:stretch>
            <a:fillRect/>
          </a:stretch>
        </p:blipFill>
        <p:spPr>
          <a:xfrm>
            <a:off x="6744816" y="3429000"/>
            <a:ext cx="2219672" cy="1192587"/>
          </a:xfrm>
          <a:prstGeom prst="rect">
            <a:avLst/>
          </a:prstGeom>
        </p:spPr>
      </p:pic>
      <p:pic>
        <p:nvPicPr>
          <p:cNvPr id="14" name="Picture 13" descr="Capture.JPG"/>
          <p:cNvPicPr>
            <a:picLocks noChangeAspect="1"/>
          </p:cNvPicPr>
          <p:nvPr/>
        </p:nvPicPr>
        <p:blipFill>
          <a:blip r:embed="rId5" cstate="print"/>
          <a:stretch>
            <a:fillRect/>
          </a:stretch>
        </p:blipFill>
        <p:spPr>
          <a:xfrm>
            <a:off x="7164289" y="5085184"/>
            <a:ext cx="1440160" cy="1646560"/>
          </a:xfrm>
          <a:prstGeom prst="rect">
            <a:avLst/>
          </a:prstGeom>
        </p:spPr>
      </p:pic>
      <p:sp>
        <p:nvSpPr>
          <p:cNvPr id="11" name="Title 1"/>
          <p:cNvSpPr txBox="1">
            <a:spLocks/>
          </p:cNvSpPr>
          <p:nvPr/>
        </p:nvSpPr>
        <p:spPr>
          <a:xfrm>
            <a:off x="0" y="773832"/>
            <a:ext cx="9144000" cy="854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t>Μέθοδοι μέτρησης /αρχές λειτουργίας οργάνων/ μετρούμενοι ρύποι</a:t>
            </a:r>
            <a:endParaRPr lang="el-GR" sz="2400" dirty="0"/>
          </a:p>
        </p:txBody>
      </p:sp>
      <p:sp>
        <p:nvSpPr>
          <p:cNvPr id="15"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Σταθμοί επιφάνειας</a:t>
            </a:r>
            <a:endParaRPr lang="el-GR" dirty="0"/>
          </a:p>
        </p:txBody>
      </p:sp>
    </p:spTree>
    <p:extLst>
      <p:ext uri="{BB962C8B-B14F-4D97-AF65-F5344CB8AC3E}">
        <p14:creationId xmlns:p14="http://schemas.microsoft.com/office/powerpoint/2010/main" val="1544155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34141104"/>
              </p:ext>
            </p:extLst>
          </p:nvPr>
        </p:nvGraphicFramePr>
        <p:xfrm>
          <a:off x="0" y="1484784"/>
          <a:ext cx="6516216" cy="1728192"/>
        </p:xfrm>
        <a:graphic>
          <a:graphicData uri="http://schemas.openxmlformats.org/drawingml/2006/table">
            <a:tbl>
              <a:tblPr firstRow="1" bandRow="1">
                <a:tableStyleId>{5C22544A-7EE6-4342-B048-85BDC9FD1C3A}</a:tableStyleId>
              </a:tblPr>
              <a:tblGrid>
                <a:gridCol w="2172072"/>
                <a:gridCol w="2172072"/>
                <a:gridCol w="2172072"/>
              </a:tblGrid>
              <a:tr h="1728192">
                <a:tc>
                  <a:txBody>
                    <a:bodyPr/>
                    <a:lstStyle/>
                    <a:p>
                      <a:pPr algn="l"/>
                      <a:r>
                        <a:rPr lang="el-GR" dirty="0" smtClean="0"/>
                        <a:t>Φωτομετρία</a:t>
                      </a:r>
                    </a:p>
                    <a:p>
                      <a:pPr algn="l"/>
                      <a:r>
                        <a:rPr lang="en-US" dirty="0" smtClean="0"/>
                        <a:t>Ultraviolet (UV) photometry</a:t>
                      </a:r>
                      <a:endParaRPr lang="el-GR" dirty="0"/>
                    </a:p>
                  </a:txBody>
                  <a:tcPr anchor="ctr"/>
                </a:tc>
                <a:tc>
                  <a:txBody>
                    <a:bodyPr/>
                    <a:lstStyle/>
                    <a:p>
                      <a:pPr algn="l"/>
                      <a:r>
                        <a:rPr lang="en-US" sz="1800" dirty="0" smtClean="0"/>
                        <a:t>absorption of UV light by the ozone, measure reduction of the quanta of light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Ozone</a:t>
                      </a:r>
                      <a:endParaRPr lang="el-GR" dirty="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11</a:t>
            </a:fld>
            <a:endParaRPr lang="en-US"/>
          </a:p>
        </p:txBody>
      </p:sp>
      <p:graphicFrame>
        <p:nvGraphicFramePr>
          <p:cNvPr id="8" name="Content Placeholder 4"/>
          <p:cNvGraphicFramePr>
            <a:graphicFrameLocks/>
          </p:cNvGraphicFramePr>
          <p:nvPr/>
        </p:nvGraphicFramePr>
        <p:xfrm>
          <a:off x="0" y="3284984"/>
          <a:ext cx="6516216" cy="1075576"/>
        </p:xfrm>
        <a:graphic>
          <a:graphicData uri="http://schemas.openxmlformats.org/drawingml/2006/table">
            <a:tbl>
              <a:tblPr firstRow="1" bandRow="1">
                <a:tableStyleId>{5C22544A-7EE6-4342-B048-85BDC9FD1C3A}</a:tableStyleId>
              </a:tblPr>
              <a:tblGrid>
                <a:gridCol w="2172072"/>
                <a:gridCol w="2172072"/>
                <a:gridCol w="2172072"/>
              </a:tblGrid>
              <a:tr h="1075576">
                <a:tc>
                  <a:txBody>
                    <a:bodyPr/>
                    <a:lstStyle/>
                    <a:p>
                      <a:pPr algn="l"/>
                      <a:r>
                        <a:rPr lang="en-US" dirty="0" smtClean="0"/>
                        <a:t>UV fluorescence</a:t>
                      </a:r>
                      <a:endParaRPr lang="el-GR" dirty="0"/>
                    </a:p>
                  </a:txBody>
                  <a:tcPr anchor="ctr"/>
                </a:tc>
                <a:tc>
                  <a:txBody>
                    <a:bodyPr/>
                    <a:lstStyle/>
                    <a:p>
                      <a:pPr algn="l"/>
                      <a:r>
                        <a:rPr lang="en-US" sz="1600" dirty="0" smtClean="0"/>
                        <a:t>UV fluorescence principle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SO2</a:t>
                      </a:r>
                      <a:endParaRPr lang="el-GR" dirty="0"/>
                    </a:p>
                  </a:txBody>
                  <a:tcPr anchor="ctr"/>
                </a:tc>
              </a:tr>
            </a:tbl>
          </a:graphicData>
        </a:graphic>
      </p:graphicFrame>
      <p:pic>
        <p:nvPicPr>
          <p:cNvPr id="11" name="Picture 10" descr="Capture.JPG"/>
          <p:cNvPicPr>
            <a:picLocks noChangeAspect="1"/>
          </p:cNvPicPr>
          <p:nvPr/>
        </p:nvPicPr>
        <p:blipFill>
          <a:blip r:embed="rId3" cstate="print"/>
          <a:stretch>
            <a:fillRect/>
          </a:stretch>
        </p:blipFill>
        <p:spPr>
          <a:xfrm>
            <a:off x="6588224" y="1759976"/>
            <a:ext cx="2536439" cy="1308984"/>
          </a:xfrm>
          <a:prstGeom prst="rect">
            <a:avLst/>
          </a:prstGeom>
        </p:spPr>
      </p:pic>
      <p:pic>
        <p:nvPicPr>
          <p:cNvPr id="15" name="Picture 14" descr="Capture.JPG"/>
          <p:cNvPicPr>
            <a:picLocks noChangeAspect="1"/>
          </p:cNvPicPr>
          <p:nvPr/>
        </p:nvPicPr>
        <p:blipFill>
          <a:blip r:embed="rId4" cstate="print"/>
          <a:stretch>
            <a:fillRect/>
          </a:stretch>
        </p:blipFill>
        <p:spPr>
          <a:xfrm>
            <a:off x="6588224" y="3284984"/>
            <a:ext cx="2398810" cy="1080120"/>
          </a:xfrm>
          <a:prstGeom prst="rect">
            <a:avLst/>
          </a:prstGeom>
        </p:spPr>
      </p:pic>
      <p:sp>
        <p:nvSpPr>
          <p:cNvPr id="9"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Σταθμοί επιφάνειας</a:t>
            </a:r>
            <a:endParaRPr lang="el-GR" dirty="0"/>
          </a:p>
        </p:txBody>
      </p:sp>
      <p:sp>
        <p:nvSpPr>
          <p:cNvPr id="10" name="Title 1"/>
          <p:cNvSpPr txBox="1">
            <a:spLocks/>
          </p:cNvSpPr>
          <p:nvPr/>
        </p:nvSpPr>
        <p:spPr>
          <a:xfrm>
            <a:off x="152400" y="926232"/>
            <a:ext cx="9144000" cy="854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t>Μέθοδοι μέτρησης /αρχές λειτουργίας οργάνων/ μετρούμενοι ρύποι</a:t>
            </a:r>
            <a:endParaRPr lang="el-GR" sz="2400" dirty="0"/>
          </a:p>
        </p:txBody>
      </p:sp>
    </p:spTree>
    <p:extLst>
      <p:ext uri="{BB962C8B-B14F-4D97-AF65-F5344CB8AC3E}">
        <p14:creationId xmlns:p14="http://schemas.microsoft.com/office/powerpoint/2010/main" val="1483317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507288" cy="566936"/>
          </a:xfrm>
        </p:spPr>
        <p:txBody>
          <a:bodyPr>
            <a:noAutofit/>
          </a:bodyPr>
          <a:lstStyle/>
          <a:p>
            <a:r>
              <a:rPr lang="el-GR" sz="2800" dirty="0" smtClean="0"/>
              <a:t>Καταγραφή στην Ελλάδα</a:t>
            </a:r>
            <a:r>
              <a:rPr lang="el-GR" sz="2800" dirty="0"/>
              <a:t> </a:t>
            </a:r>
            <a:r>
              <a:rPr lang="en-US" sz="2800" dirty="0" smtClean="0"/>
              <a:t>(EEA 2017)</a:t>
            </a:r>
            <a:endParaRPr lang="el-GR" sz="2800"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12</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179512" y="1340768"/>
            <a:ext cx="2592288" cy="26394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2987824" y="1340768"/>
            <a:ext cx="6084169" cy="26126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2" name="Picture 4"/>
          <p:cNvPicPr>
            <a:picLocks noChangeAspect="1" noChangeArrowheads="1"/>
          </p:cNvPicPr>
          <p:nvPr/>
        </p:nvPicPr>
        <p:blipFill>
          <a:blip r:embed="rId5" cstate="print"/>
          <a:srcRect/>
          <a:stretch>
            <a:fillRect/>
          </a:stretch>
        </p:blipFill>
        <p:spPr bwMode="auto">
          <a:xfrm>
            <a:off x="1115616" y="4113734"/>
            <a:ext cx="6696744" cy="26864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itle 2"/>
          <p:cNvSpPr txBox="1">
            <a:spLocks/>
          </p:cNvSpPr>
          <p:nvPr/>
        </p:nvSpPr>
        <p:spPr>
          <a:xfrm>
            <a:off x="590872"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Σταθμοί επιφάνειας</a:t>
            </a:r>
            <a:endParaRPr lang="el-GR" dirty="0"/>
          </a:p>
        </p:txBody>
      </p:sp>
    </p:spTree>
    <p:extLst>
      <p:ext uri="{BB962C8B-B14F-4D97-AF65-F5344CB8AC3E}">
        <p14:creationId xmlns:p14="http://schemas.microsoft.com/office/powerpoint/2010/main" val="1215355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856"/>
            <a:ext cx="8507288" cy="566936"/>
          </a:xfrm>
        </p:spPr>
        <p:txBody>
          <a:bodyPr>
            <a:noAutofit/>
          </a:bodyPr>
          <a:lstStyle/>
          <a:p>
            <a:r>
              <a:rPr lang="el-GR" sz="2800" dirty="0" smtClean="0"/>
              <a:t>Καταγραφή στην Πάτρα </a:t>
            </a:r>
            <a:r>
              <a:rPr lang="en-US" sz="2800" dirty="0" smtClean="0"/>
              <a:t>(</a:t>
            </a:r>
            <a:r>
              <a:rPr lang="el-GR" sz="2800" dirty="0" smtClean="0"/>
              <a:t>Αιθέρας, </a:t>
            </a:r>
            <a:r>
              <a:rPr lang="el-GR" sz="2800" dirty="0"/>
              <a:t> </a:t>
            </a:r>
            <a:r>
              <a:rPr lang="el-GR" sz="2800" dirty="0">
                <a:hlinkClick r:id="rId3"/>
              </a:rPr>
              <a:t>Εργαστηρίου Φυσικής της Ατμόσφαιρας του Πανεπιστημίου Πατρών</a:t>
            </a:r>
            <a:r>
              <a:rPr lang="en-US" sz="2800" dirty="0" smtClean="0"/>
              <a:t> 2017)</a:t>
            </a:r>
            <a:endParaRPr lang="el-GR" sz="2800"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13</a:t>
            </a:fld>
            <a:endParaRPr lang="en-US"/>
          </a:p>
        </p:txBody>
      </p:sp>
      <p:sp>
        <p:nvSpPr>
          <p:cNvPr id="7" name="Title 2"/>
          <p:cNvSpPr txBox="1">
            <a:spLocks/>
          </p:cNvSpPr>
          <p:nvPr/>
        </p:nvSpPr>
        <p:spPr>
          <a:xfrm>
            <a:off x="590872"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Σταθμοί επιφάνειας</a:t>
            </a:r>
            <a:endParaRPr lang="el-GR" dirty="0"/>
          </a:p>
        </p:txBody>
      </p:sp>
      <p:pic>
        <p:nvPicPr>
          <p:cNvPr id="3" name="Picture 2" descr="http://www.patrasair.gr/images/photos/maps/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844824"/>
            <a:ext cx="5738495" cy="45907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patrasair.gr/images/photos/tab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4587" y="4697760"/>
            <a:ext cx="348941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patrasair.gr/images/photos/maps/r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9" y="1842075"/>
            <a:ext cx="6264696" cy="3758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12" y="6444044"/>
            <a:ext cx="4104456" cy="369332"/>
          </a:xfrm>
          <a:prstGeom prst="rect">
            <a:avLst/>
          </a:prstGeom>
          <a:noFill/>
        </p:spPr>
        <p:txBody>
          <a:bodyPr wrap="square" rtlCol="0">
            <a:spAutoFit/>
          </a:bodyPr>
          <a:lstStyle/>
          <a:p>
            <a:r>
              <a:rPr lang="en-US" i="1" dirty="0"/>
              <a:t>Source: </a:t>
            </a:r>
            <a:r>
              <a:rPr lang="en-US" i="1" dirty="0">
                <a:hlinkClick r:id="rId7"/>
              </a:rPr>
              <a:t>http://www.patrasair.gr</a:t>
            </a:r>
            <a:r>
              <a:rPr lang="en-US" i="1" dirty="0" smtClean="0">
                <a:hlinkClick r:id="rId7"/>
              </a:rPr>
              <a:t>/</a:t>
            </a:r>
            <a:r>
              <a:rPr lang="en-US" i="1" dirty="0" smtClean="0"/>
              <a:t> </a:t>
            </a:r>
            <a:endParaRPr lang="el-GR" i="1" dirty="0"/>
          </a:p>
        </p:txBody>
      </p:sp>
    </p:spTree>
    <p:extLst>
      <p:ext uri="{BB962C8B-B14F-4D97-AF65-F5344CB8AC3E}">
        <p14:creationId xmlns:p14="http://schemas.microsoft.com/office/powerpoint/2010/main" val="181522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Σταθμοί επιφάνειας</a:t>
            </a:r>
            <a:br>
              <a:rPr lang="el-GR" dirty="0"/>
            </a:b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14</a:t>
            </a:fld>
            <a:endParaRPr lang="en-US"/>
          </a:p>
        </p:txBody>
      </p:sp>
      <p:pic>
        <p:nvPicPr>
          <p:cNvPr id="5" name="Content Placeholder 4" descr="https://i.imgur.com/oZEdQCs.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965512"/>
            <a:ext cx="9144000" cy="57953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063" t="31142" r="34975" b="28341"/>
          <a:stretch/>
        </p:blipFill>
        <p:spPr bwMode="auto">
          <a:xfrm>
            <a:off x="3203848" y="260648"/>
            <a:ext cx="2727435" cy="296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9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Στατικοί σταθμοί εδάφους</a:t>
            </a:r>
          </a:p>
          <a:p>
            <a:pPr marL="514350" indent="-514350">
              <a:buFont typeface="+mj-lt"/>
              <a:buAutoNum type="arabicPeriod"/>
            </a:pPr>
            <a:r>
              <a:rPr lang="el-GR" dirty="0" smtClean="0"/>
              <a:t>Τηλεπισκόπηση:</a:t>
            </a:r>
          </a:p>
          <a:p>
            <a:r>
              <a:rPr lang="el-GR" sz="2800" dirty="0" smtClean="0"/>
              <a:t>Δορυφόροι &amp; όργανα εδάφους</a:t>
            </a:r>
          </a:p>
          <a:p>
            <a:pPr marL="514350" indent="-514350">
              <a:buFont typeface="+mj-lt"/>
              <a:buAutoNum type="arabicPeriod" startAt="3"/>
            </a:pPr>
            <a:r>
              <a:rPr lang="el-GR" dirty="0" smtClean="0"/>
              <a:t>Κινητοί σταθμοί εδάφους &amp; καθ’ ύψος:</a:t>
            </a:r>
          </a:p>
          <a:p>
            <a:r>
              <a:rPr lang="el-GR" sz="2800" dirty="0" smtClean="0"/>
              <a:t>Μεταφορικά μέσα, ατομικοί αισθητήρες κλπ.</a:t>
            </a:r>
          </a:p>
          <a:p>
            <a:pPr marL="514350" indent="-514350">
              <a:buFont typeface="+mj-lt"/>
              <a:buAutoNum type="arabicPeriod" startAt="4"/>
            </a:pPr>
            <a:r>
              <a:rPr lang="el-GR" dirty="0"/>
              <a:t>Εργαστήριο χημικών αναλύσεων</a:t>
            </a:r>
          </a:p>
          <a:p>
            <a:pPr marL="514350" indent="-514350">
              <a:buFont typeface="+mj-lt"/>
              <a:buAutoNum type="arabicPeriod" startAt="4"/>
            </a:pPr>
            <a:r>
              <a:rPr lang="el-GR" dirty="0" err="1" smtClean="0"/>
              <a:t>Αερο</a:t>
            </a:r>
            <a:r>
              <a:rPr lang="el-GR" dirty="0" smtClean="0"/>
              <a:t>-σήραγγες</a:t>
            </a:r>
          </a:p>
        </p:txBody>
      </p:sp>
    </p:spTree>
    <p:extLst>
      <p:ext uri="{BB962C8B-B14F-4D97-AF65-F5344CB8AC3E}">
        <p14:creationId xmlns:p14="http://schemas.microsoft.com/office/powerpoint/2010/main" val="20900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lstStyle/>
          <a:p>
            <a:r>
              <a:rPr lang="el-GR" dirty="0" smtClean="0"/>
              <a:t>Τηλεπισκόπηση – </a:t>
            </a:r>
            <a:r>
              <a:rPr lang="en-US" dirty="0" smtClean="0"/>
              <a:t>Remote sensing</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16</a:t>
            </a:fld>
            <a:endParaRPr lang="en-US"/>
          </a:p>
        </p:txBody>
      </p:sp>
      <p:pic>
        <p:nvPicPr>
          <p:cNvPr id="5122" name="Picture 2" descr="Priniciple of non-linear Lida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293096"/>
            <a:ext cx="3355234" cy="25227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412776"/>
            <a:ext cx="8568952" cy="369332"/>
          </a:xfrm>
          <a:prstGeom prst="rect">
            <a:avLst/>
          </a:prstGeom>
          <a:noFill/>
        </p:spPr>
        <p:txBody>
          <a:bodyPr wrap="square" rtlCol="0">
            <a:spAutoFit/>
          </a:bodyPr>
          <a:lstStyle/>
          <a:p>
            <a:pPr algn="ctr"/>
            <a:r>
              <a:rPr lang="el-GR" b="1" dirty="0" smtClean="0"/>
              <a:t>Καταγραφή αέριας ρύπανσης με αισθητήρα που βρίσκεται σε απόσταση από αυτήν</a:t>
            </a:r>
            <a:endParaRPr lang="el-GR" b="1" dirty="0"/>
          </a:p>
        </p:txBody>
      </p:sp>
      <p:sp>
        <p:nvSpPr>
          <p:cNvPr id="6" name="TextBox 5"/>
          <p:cNvSpPr txBox="1"/>
          <p:nvPr/>
        </p:nvSpPr>
        <p:spPr>
          <a:xfrm>
            <a:off x="107504" y="1916832"/>
            <a:ext cx="4464496" cy="646331"/>
          </a:xfrm>
          <a:prstGeom prst="rect">
            <a:avLst/>
          </a:prstGeom>
          <a:noFill/>
        </p:spPr>
        <p:txBody>
          <a:bodyPr wrap="square" rtlCol="0">
            <a:spAutoFit/>
          </a:bodyPr>
          <a:lstStyle/>
          <a:p>
            <a:r>
              <a:rPr lang="el-GR" b="1" dirty="0" smtClean="0"/>
              <a:t>Ενεργοί</a:t>
            </a:r>
            <a:r>
              <a:rPr lang="el-GR" dirty="0" smtClean="0"/>
              <a:t> </a:t>
            </a:r>
            <a:r>
              <a:rPr lang="en-US" dirty="0" smtClean="0"/>
              <a:t>vs. </a:t>
            </a:r>
            <a:r>
              <a:rPr lang="el-GR" b="1" dirty="0" smtClean="0"/>
              <a:t>Παθητικοί</a:t>
            </a:r>
            <a:r>
              <a:rPr lang="en-US" dirty="0" smtClean="0"/>
              <a:t> </a:t>
            </a:r>
            <a:r>
              <a:rPr lang="el-GR" dirty="0" smtClean="0"/>
              <a:t>αισθητήρες: </a:t>
            </a:r>
          </a:p>
          <a:p>
            <a:endParaRPr lang="el-GR" dirty="0"/>
          </a:p>
        </p:txBody>
      </p:sp>
      <p:pic>
        <p:nvPicPr>
          <p:cNvPr id="5124" name="Picture 4" descr="Image result for passive active sensors air qua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2276872"/>
            <a:ext cx="4572508" cy="3429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24400" y="2069231"/>
            <a:ext cx="4464496" cy="2308324"/>
          </a:xfrm>
          <a:prstGeom prst="rect">
            <a:avLst/>
          </a:prstGeom>
          <a:noFill/>
        </p:spPr>
        <p:txBody>
          <a:bodyPr wrap="square" rtlCol="0">
            <a:spAutoFit/>
          </a:bodyPr>
          <a:lstStyle/>
          <a:p>
            <a:r>
              <a:rPr lang="en-US" b="1" dirty="0" smtClean="0"/>
              <a:t>1.</a:t>
            </a:r>
            <a:r>
              <a:rPr lang="el-GR" b="1" dirty="0" smtClean="0"/>
              <a:t>Δορυφορική τηλεπισκόπηση</a:t>
            </a:r>
            <a:r>
              <a:rPr lang="el-GR" dirty="0" smtClean="0"/>
              <a:t>: εξοπλισμός κατάλληλος για μέτρηση αέριας ρύπανσης πάνω σε δορυφόρους της γης</a:t>
            </a:r>
          </a:p>
          <a:p>
            <a:endParaRPr lang="el-GR" dirty="0"/>
          </a:p>
          <a:p>
            <a:r>
              <a:rPr lang="en-US" b="1" dirty="0" smtClean="0"/>
              <a:t>2.</a:t>
            </a:r>
            <a:r>
              <a:rPr lang="el-GR" b="1" dirty="0" smtClean="0"/>
              <a:t>Τηλεπισκόπηση εδάφους</a:t>
            </a:r>
            <a:r>
              <a:rPr lang="el-GR" dirty="0" smtClean="0"/>
              <a:t>: </a:t>
            </a:r>
          </a:p>
          <a:p>
            <a:r>
              <a:rPr lang="el-GR" dirty="0" smtClean="0"/>
              <a:t>Λέιζερ Ραντάρ (</a:t>
            </a:r>
            <a:r>
              <a:rPr lang="en-US" dirty="0" err="1" smtClean="0"/>
              <a:t>Lidars</a:t>
            </a:r>
            <a:r>
              <a:rPr lang="en-US" dirty="0" smtClean="0"/>
              <a:t>)</a:t>
            </a:r>
          </a:p>
          <a:p>
            <a:r>
              <a:rPr lang="el-GR" dirty="0" err="1" smtClean="0"/>
              <a:t>Ραδιόμετρα</a:t>
            </a:r>
            <a:endParaRPr lang="el-GR" dirty="0"/>
          </a:p>
          <a:p>
            <a:r>
              <a:rPr lang="el-GR" dirty="0" smtClean="0"/>
              <a:t>Φωτόμετρα</a:t>
            </a:r>
            <a:endParaRPr lang="el-GR" dirty="0"/>
          </a:p>
        </p:txBody>
      </p:sp>
      <p:sp>
        <p:nvSpPr>
          <p:cNvPr id="3" name="TextBox 2"/>
          <p:cNvSpPr txBox="1"/>
          <p:nvPr/>
        </p:nvSpPr>
        <p:spPr>
          <a:xfrm>
            <a:off x="3419872" y="44624"/>
            <a:ext cx="6048672" cy="369332"/>
          </a:xfrm>
          <a:prstGeom prst="rect">
            <a:avLst/>
          </a:prstGeom>
          <a:noFill/>
        </p:spPr>
        <p:txBody>
          <a:bodyPr wrap="square" rtlCol="0">
            <a:spAutoFit/>
          </a:bodyPr>
          <a:lstStyle/>
          <a:p>
            <a:r>
              <a:rPr lang="en-US" dirty="0">
                <a:solidFill>
                  <a:srgbClr val="C00000"/>
                </a:solidFill>
              </a:rPr>
              <a:t>Video: </a:t>
            </a:r>
            <a:r>
              <a:rPr lang="en-US" dirty="0">
                <a:solidFill>
                  <a:srgbClr val="C00000"/>
                </a:solidFill>
                <a:hlinkClick r:id="rId5"/>
              </a:rPr>
              <a:t>https://</a:t>
            </a:r>
            <a:r>
              <a:rPr lang="en-US" dirty="0" smtClean="0">
                <a:solidFill>
                  <a:srgbClr val="C00000"/>
                </a:solidFill>
                <a:hlinkClick r:id="rId5"/>
              </a:rPr>
              <a:t>www.youtube.com/watch?v=zQbeLSh-XF8</a:t>
            </a:r>
            <a:r>
              <a:rPr lang="en-US" dirty="0" smtClean="0">
                <a:solidFill>
                  <a:srgbClr val="C00000"/>
                </a:solidFill>
              </a:rPr>
              <a:t> </a:t>
            </a:r>
            <a:endParaRPr lang="el-GR" dirty="0">
              <a:solidFill>
                <a:srgbClr val="C00000"/>
              </a:solidFill>
            </a:endParaRPr>
          </a:p>
        </p:txBody>
      </p:sp>
    </p:spTree>
    <p:extLst>
      <p:ext uri="{BB962C8B-B14F-4D97-AF65-F5344CB8AC3E}">
        <p14:creationId xmlns:p14="http://schemas.microsoft.com/office/powerpoint/2010/main" val="2159793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17</a:t>
            </a:fld>
            <a:endParaRPr lang="en-US"/>
          </a:p>
        </p:txBody>
      </p:sp>
      <p:pic>
        <p:nvPicPr>
          <p:cNvPr id="3074" name="Picture 2" descr="http://www.esa.int/var/esa/storage/images/esa_multimedia/images/2017/07/bringing_air_pollution_into_focus/17076098-1-eng-GB/Bringing_air_pollution_into_focus_node_full_image_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1075"/>
            <a:ext cx="7167341" cy="4034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1124744"/>
            <a:ext cx="8568952" cy="646331"/>
          </a:xfrm>
          <a:prstGeom prst="rect">
            <a:avLst/>
          </a:prstGeom>
          <a:noFill/>
        </p:spPr>
        <p:txBody>
          <a:bodyPr wrap="square" rtlCol="0">
            <a:spAutoFit/>
          </a:bodyPr>
          <a:lstStyle/>
          <a:p>
            <a:r>
              <a:rPr lang="el-GR" dirty="0" smtClean="0"/>
              <a:t>Οι παρατηρήσεις από δορυφόρους γίνονται σε διαφορετικές τροχιές, γωνίες λήψης, </a:t>
            </a:r>
            <a:r>
              <a:rPr lang="el-GR" dirty="0" err="1" smtClean="0"/>
              <a:t>ζενίθιες</a:t>
            </a:r>
            <a:r>
              <a:rPr lang="el-GR" dirty="0" smtClean="0"/>
              <a:t> γωνίες και ποικίλουν χρονικά μέσα στην ημέρα και στο έτος (εποχή)</a:t>
            </a:r>
            <a:r>
              <a:rPr lang="en-US" dirty="0" smtClean="0"/>
              <a:t>. </a:t>
            </a:r>
            <a:endParaRPr lang="el-GR" dirty="0"/>
          </a:p>
        </p:txBody>
      </p:sp>
      <p:sp>
        <p:nvSpPr>
          <p:cNvPr id="3" name="TextBox 2"/>
          <p:cNvSpPr txBox="1"/>
          <p:nvPr/>
        </p:nvSpPr>
        <p:spPr>
          <a:xfrm>
            <a:off x="0" y="5736158"/>
            <a:ext cx="9144000" cy="1077218"/>
          </a:xfrm>
          <a:prstGeom prst="rect">
            <a:avLst/>
          </a:prstGeom>
          <a:noFill/>
        </p:spPr>
        <p:txBody>
          <a:bodyPr wrap="square" rtlCol="0">
            <a:spAutoFit/>
          </a:bodyPr>
          <a:lstStyle/>
          <a:p>
            <a:pPr algn="just"/>
            <a:r>
              <a:rPr lang="en-US" sz="1600" i="1" dirty="0"/>
              <a:t>Sentinel-5 Precursor is the first Copernicus mission dedicated to monitoring our atmosphere. With air pollution a major concern, the satellite carries the state-of-the-art </a:t>
            </a:r>
            <a:r>
              <a:rPr lang="en-US" sz="1600" i="1" dirty="0" err="1"/>
              <a:t>Tropomi</a:t>
            </a:r>
            <a:r>
              <a:rPr lang="en-US" sz="1600" i="1" dirty="0"/>
              <a:t> instrument to map a multitude of trace gases such as nitrogen dioxide, ozone, formaldehyde, </a:t>
            </a:r>
            <a:r>
              <a:rPr lang="en-US" sz="1600" i="1" dirty="0" err="1"/>
              <a:t>sulphur</a:t>
            </a:r>
            <a:r>
              <a:rPr lang="en-US" sz="1600" i="1" dirty="0"/>
              <a:t> dioxide, methane, carbon monoxide and aerosols – all of which affect the air we breathe and therefore our health, and our climate.</a:t>
            </a:r>
            <a:endParaRPr lang="el-GR" sz="1600" i="1" dirty="0"/>
          </a:p>
        </p:txBody>
      </p:sp>
    </p:spTree>
    <p:extLst>
      <p:ext uri="{BB962C8B-B14F-4D97-AF65-F5344CB8AC3E}">
        <p14:creationId xmlns:p14="http://schemas.microsoft.com/office/powerpoint/2010/main" val="1859747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18256"/>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18</a:t>
            </a:fld>
            <a:endParaRPr lang="en-US"/>
          </a:p>
        </p:txBody>
      </p:sp>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1196752"/>
            <a:ext cx="6045543" cy="47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87624" y="6120774"/>
            <a:ext cx="7488832" cy="369332"/>
          </a:xfrm>
          <a:prstGeom prst="rect">
            <a:avLst/>
          </a:prstGeom>
          <a:noFill/>
        </p:spPr>
        <p:txBody>
          <a:bodyPr wrap="square" rtlCol="0">
            <a:spAutoFit/>
          </a:bodyPr>
          <a:lstStyle/>
          <a:p>
            <a:r>
              <a:rPr lang="en-US" i="1" dirty="0" smtClean="0">
                <a:solidFill>
                  <a:schemeClr val="tx1">
                    <a:lumMod val="50000"/>
                    <a:lumOff val="50000"/>
                  </a:schemeClr>
                </a:solidFill>
              </a:rPr>
              <a:t>Source:  </a:t>
            </a:r>
            <a:r>
              <a:rPr lang="fr-FR" i="1" dirty="0" smtClean="0">
                <a:solidFill>
                  <a:schemeClr val="tx1">
                    <a:lumMod val="50000"/>
                    <a:lumOff val="50000"/>
                  </a:schemeClr>
                </a:solidFill>
              </a:rPr>
              <a:t> </a:t>
            </a:r>
            <a:r>
              <a:rPr lang="fr-FR" i="1" dirty="0" err="1">
                <a:solidFill>
                  <a:schemeClr val="tx1">
                    <a:lumMod val="50000"/>
                    <a:lumOff val="50000"/>
                  </a:schemeClr>
                </a:solidFill>
              </a:rPr>
              <a:t>Remote</a:t>
            </a:r>
            <a:r>
              <a:rPr lang="fr-FR" i="1" dirty="0">
                <a:solidFill>
                  <a:schemeClr val="tx1">
                    <a:lumMod val="50000"/>
                    <a:lumOff val="50000"/>
                  </a:schemeClr>
                </a:solidFill>
              </a:rPr>
              <a:t> Sens. </a:t>
            </a:r>
            <a:r>
              <a:rPr lang="fr-FR" b="1" i="1" dirty="0">
                <a:solidFill>
                  <a:schemeClr val="tx1">
                    <a:lumMod val="50000"/>
                    <a:lumOff val="50000"/>
                  </a:schemeClr>
                </a:solidFill>
              </a:rPr>
              <a:t>2011</a:t>
            </a:r>
            <a:r>
              <a:rPr lang="fr-FR" i="1" dirty="0">
                <a:solidFill>
                  <a:schemeClr val="tx1">
                    <a:lumMod val="50000"/>
                    <a:lumOff val="50000"/>
                  </a:schemeClr>
                </a:solidFill>
              </a:rPr>
              <a:t>, 3, 524-538; doi:10.3390/rs3030524 </a:t>
            </a:r>
            <a:endParaRPr lang="el-GR" i="1" dirty="0">
              <a:solidFill>
                <a:schemeClr val="tx1">
                  <a:lumMod val="50000"/>
                  <a:lumOff val="50000"/>
                </a:schemeClr>
              </a:solidFill>
            </a:endParaRPr>
          </a:p>
        </p:txBody>
      </p:sp>
    </p:spTree>
    <p:extLst>
      <p:ext uri="{BB962C8B-B14F-4D97-AF65-F5344CB8AC3E}">
        <p14:creationId xmlns:p14="http://schemas.microsoft.com/office/powerpoint/2010/main" val="197180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888" y="-99392"/>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19</a:t>
            </a:fld>
            <a:endParaRPr lang="en-US"/>
          </a:p>
        </p:txBody>
      </p:sp>
      <p:pic>
        <p:nvPicPr>
          <p:cNvPr id="15361"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4839" y="1207293"/>
            <a:ext cx="652350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5723964"/>
            <a:ext cx="8496944" cy="369332"/>
          </a:xfrm>
          <a:prstGeom prst="rect">
            <a:avLst/>
          </a:prstGeom>
          <a:noFill/>
        </p:spPr>
        <p:txBody>
          <a:bodyPr wrap="square" rtlCol="0">
            <a:spAutoFit/>
          </a:bodyPr>
          <a:lstStyle/>
          <a:p>
            <a:r>
              <a:rPr lang="en-US" b="1" cap="all" dirty="0" smtClean="0"/>
              <a:t>Cams - COPERNICUS</a:t>
            </a:r>
            <a:r>
              <a:rPr lang="en-US" b="1" dirty="0" smtClean="0"/>
              <a:t>: </a:t>
            </a:r>
            <a:r>
              <a:rPr lang="el-GR" b="1" dirty="0" smtClean="0"/>
              <a:t>Ευρωπαϊκό πρόγραμμα παρατήρησης της ατμόσφαιρας της γης</a:t>
            </a:r>
            <a:r>
              <a:rPr lang="en-US" b="1" dirty="0" smtClean="0"/>
              <a:t> </a:t>
            </a:r>
            <a:endParaRPr lang="el-GR" dirty="0"/>
          </a:p>
        </p:txBody>
      </p:sp>
    </p:spTree>
    <p:extLst>
      <p:ext uri="{BB962C8B-B14F-4D97-AF65-F5344CB8AC3E}">
        <p14:creationId xmlns:p14="http://schemas.microsoft.com/office/powerpoint/2010/main" val="3414311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80728"/>
            <a:ext cx="8496944" cy="646331"/>
          </a:xfrm>
          <a:prstGeom prst="rect">
            <a:avLst/>
          </a:prstGeom>
          <a:noFill/>
        </p:spPr>
        <p:txBody>
          <a:bodyPr wrap="square" rtlCol="0">
            <a:spAutoFit/>
          </a:bodyPr>
          <a:lstStyle/>
          <a:p>
            <a:pPr algn="just"/>
            <a:r>
              <a:rPr lang="el-GR" b="1" dirty="0" smtClean="0"/>
              <a:t>Ορισμός</a:t>
            </a:r>
            <a:r>
              <a:rPr lang="el-GR" dirty="0" smtClean="0"/>
              <a:t>: Ιστορικά</a:t>
            </a:r>
            <a:r>
              <a:rPr lang="en-US" dirty="0" smtClean="0"/>
              <a:t>, </a:t>
            </a:r>
            <a:r>
              <a:rPr lang="el-GR" u="sng" dirty="0" smtClean="0"/>
              <a:t>η ποιότητα της ατμόσφαιρας καταγράφεται </a:t>
            </a:r>
            <a:r>
              <a:rPr lang="el-GR" dirty="0" smtClean="0"/>
              <a:t>για 2 βασικούς λόγους</a:t>
            </a:r>
            <a:r>
              <a:rPr lang="en-US" dirty="0" smtClean="0"/>
              <a:t>:</a:t>
            </a:r>
          </a:p>
          <a:p>
            <a:pPr algn="just"/>
            <a:r>
              <a:rPr lang="el-GR" dirty="0" smtClean="0"/>
              <a:t>Νομική </a:t>
            </a:r>
            <a:r>
              <a:rPr lang="el-GR" u="sng" dirty="0" smtClean="0"/>
              <a:t>παρακολούθηση</a:t>
            </a:r>
            <a:r>
              <a:rPr lang="el-GR" dirty="0" smtClean="0"/>
              <a:t> (υγεία-</a:t>
            </a:r>
            <a:r>
              <a:rPr lang="el-GR" dirty="0" err="1" smtClean="0"/>
              <a:t>κλίμ</a:t>
            </a:r>
            <a:r>
              <a:rPr lang="el-GR" dirty="0" smtClean="0"/>
              <a:t>α) και επιστημονική </a:t>
            </a:r>
            <a:r>
              <a:rPr lang="el-GR" u="sng" dirty="0" smtClean="0"/>
              <a:t>έρευνα</a:t>
            </a:r>
            <a:r>
              <a:rPr lang="en-US" dirty="0" smtClean="0"/>
              <a:t>.</a:t>
            </a:r>
            <a:r>
              <a:rPr lang="en-US" dirty="0"/>
              <a:t> </a:t>
            </a:r>
            <a:endParaRPr lang="el-GR" dirty="0"/>
          </a:p>
        </p:txBody>
      </p:sp>
      <p:pic>
        <p:nvPicPr>
          <p:cNvPr id="1026" name="Picture 2" descr="Image result for global air pol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1628800"/>
            <a:ext cx="9491464" cy="474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78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171400"/>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20</a:t>
            </a:fld>
            <a:endParaRPr lang="en-US"/>
          </a:p>
        </p:txBody>
      </p:sp>
      <p:sp>
        <p:nvSpPr>
          <p:cNvPr id="5" name="TextBox 4"/>
          <p:cNvSpPr txBox="1"/>
          <p:nvPr/>
        </p:nvSpPr>
        <p:spPr>
          <a:xfrm>
            <a:off x="323528" y="910461"/>
            <a:ext cx="8568952" cy="646331"/>
          </a:xfrm>
          <a:prstGeom prst="rect">
            <a:avLst/>
          </a:prstGeom>
          <a:noFill/>
        </p:spPr>
        <p:txBody>
          <a:bodyPr wrap="square" rtlCol="0">
            <a:spAutoFit/>
          </a:bodyPr>
          <a:lstStyle/>
          <a:p>
            <a:r>
              <a:rPr lang="en-US" b="1" dirty="0"/>
              <a:t>Europe has launched the first satellite </a:t>
            </a:r>
            <a:r>
              <a:rPr lang="en-US" dirty="0"/>
              <a:t>of what is heralded as one of the most ambitious Earth-observation </a:t>
            </a:r>
            <a:r>
              <a:rPr lang="en-US" dirty="0" err="1"/>
              <a:t>programmes</a:t>
            </a:r>
            <a:r>
              <a:rPr lang="en-US" dirty="0"/>
              <a:t> </a:t>
            </a:r>
            <a:r>
              <a:rPr lang="en-US" dirty="0" smtClean="0"/>
              <a:t>ever </a:t>
            </a:r>
            <a:r>
              <a:rPr lang="el-GR" dirty="0" smtClean="0"/>
              <a:t>(3/4/15)</a:t>
            </a:r>
            <a:endParaRPr lang="el-GR" dirty="0"/>
          </a:p>
        </p:txBody>
      </p:sp>
      <p:pic>
        <p:nvPicPr>
          <p:cNvPr id="921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200" y="2132856"/>
            <a:ext cx="8229600" cy="4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6165304"/>
            <a:ext cx="8496944" cy="646331"/>
          </a:xfrm>
          <a:prstGeom prst="rect">
            <a:avLst/>
          </a:prstGeom>
          <a:noFill/>
        </p:spPr>
        <p:txBody>
          <a:bodyPr wrap="square" rtlCol="0">
            <a:spAutoFit/>
          </a:bodyPr>
          <a:lstStyle/>
          <a:p>
            <a:r>
              <a:rPr lang="en-US" i="1" dirty="0" smtClean="0">
                <a:solidFill>
                  <a:schemeClr val="tx1">
                    <a:lumMod val="50000"/>
                    <a:lumOff val="50000"/>
                  </a:schemeClr>
                </a:solidFill>
              </a:rPr>
              <a:t>Source:</a:t>
            </a:r>
            <a:r>
              <a:rPr lang="el-GR" i="1" dirty="0" smtClean="0">
                <a:solidFill>
                  <a:schemeClr val="tx1">
                    <a:lumMod val="50000"/>
                    <a:lumOff val="50000"/>
                  </a:schemeClr>
                </a:solidFill>
              </a:rPr>
              <a:t>  </a:t>
            </a:r>
            <a:r>
              <a:rPr lang="en-US" i="1" dirty="0">
                <a:solidFill>
                  <a:schemeClr val="tx1">
                    <a:lumMod val="50000"/>
                    <a:lumOff val="50000"/>
                  </a:schemeClr>
                </a:solidFill>
                <a:hlinkClick r:id="rId6"/>
              </a:rPr>
              <a:t>https://</a:t>
            </a:r>
            <a:r>
              <a:rPr lang="en-US" i="1" dirty="0" smtClean="0">
                <a:solidFill>
                  <a:schemeClr val="tx1">
                    <a:lumMod val="50000"/>
                    <a:lumOff val="50000"/>
                  </a:schemeClr>
                </a:solidFill>
                <a:hlinkClick r:id="rId6"/>
              </a:rPr>
              <a:t>www.nature.com/news/earth-observation-enters-next-phase-1.15006</a:t>
            </a:r>
            <a:endParaRPr lang="el-GR" i="1" dirty="0" smtClean="0">
              <a:solidFill>
                <a:schemeClr val="tx1">
                  <a:lumMod val="50000"/>
                  <a:lumOff val="50000"/>
                </a:schemeClr>
              </a:solidFill>
            </a:endParaRPr>
          </a:p>
          <a:p>
            <a:pPr algn="ctr"/>
            <a:r>
              <a:rPr lang="en-US" dirty="0"/>
              <a:t>The European Space Agency (ESA) is Europe's gateway to space.</a:t>
            </a:r>
            <a:r>
              <a:rPr lang="el-GR" i="1" dirty="0" smtClean="0">
                <a:solidFill>
                  <a:schemeClr val="tx1">
                    <a:lumMod val="50000"/>
                    <a:lumOff val="50000"/>
                  </a:schemeClr>
                </a:solidFill>
              </a:rPr>
              <a:t> </a:t>
            </a:r>
            <a:endParaRPr lang="el-GR" i="1" dirty="0">
              <a:solidFill>
                <a:schemeClr val="tx1">
                  <a:lumMod val="50000"/>
                  <a:lumOff val="50000"/>
                </a:schemeClr>
              </a:solidFill>
            </a:endParaRPr>
          </a:p>
        </p:txBody>
      </p:sp>
      <p:pic>
        <p:nvPicPr>
          <p:cNvPr id="3" name="satellite_esa_1710_015_AR_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59832" y="4149080"/>
            <a:ext cx="2962716" cy="1666528"/>
          </a:xfrm>
          <a:prstGeom prst="rect">
            <a:avLst/>
          </a:prstGeom>
        </p:spPr>
      </p:pic>
      <p:sp>
        <p:nvSpPr>
          <p:cNvPr id="8" name="TextBox 7"/>
          <p:cNvSpPr txBox="1"/>
          <p:nvPr/>
        </p:nvSpPr>
        <p:spPr>
          <a:xfrm>
            <a:off x="323528" y="1486525"/>
            <a:ext cx="8424936" cy="646331"/>
          </a:xfrm>
          <a:prstGeom prst="rect">
            <a:avLst/>
          </a:prstGeom>
          <a:noFill/>
        </p:spPr>
        <p:txBody>
          <a:bodyPr wrap="square" rtlCol="0">
            <a:spAutoFit/>
          </a:bodyPr>
          <a:lstStyle/>
          <a:p>
            <a:r>
              <a:rPr lang="en-US" dirty="0" smtClean="0"/>
              <a:t>The </a:t>
            </a:r>
            <a:r>
              <a:rPr lang="en-US" dirty="0"/>
              <a:t>first Copernicus mission </a:t>
            </a:r>
            <a:r>
              <a:rPr lang="en-US" b="1" dirty="0"/>
              <a:t>dedicated to monitoring our atmosphere</a:t>
            </a:r>
            <a:r>
              <a:rPr lang="en-US" dirty="0"/>
              <a:t>, Sentinel‑5P, has been launched from the </a:t>
            </a:r>
            <a:r>
              <a:rPr lang="en-US" dirty="0" err="1"/>
              <a:t>Plesetsk</a:t>
            </a:r>
            <a:r>
              <a:rPr lang="en-US" dirty="0"/>
              <a:t> </a:t>
            </a:r>
            <a:r>
              <a:rPr lang="en-US" dirty="0" err="1"/>
              <a:t>Cosmodrome</a:t>
            </a:r>
            <a:r>
              <a:rPr lang="en-US" dirty="0"/>
              <a:t> in northern </a:t>
            </a:r>
            <a:r>
              <a:rPr lang="en-US" dirty="0" smtClean="0"/>
              <a:t>Russia</a:t>
            </a:r>
            <a:r>
              <a:rPr lang="el-GR" dirty="0" smtClean="0"/>
              <a:t> (13/10/17)</a:t>
            </a:r>
            <a:r>
              <a:rPr lang="en-US" dirty="0" smtClean="0"/>
              <a:t>.</a:t>
            </a:r>
            <a:endParaRPr lang="en-US" dirty="0"/>
          </a:p>
        </p:txBody>
      </p:sp>
    </p:spTree>
    <p:extLst>
      <p:ext uri="{BB962C8B-B14F-4D97-AF65-F5344CB8AC3E}">
        <p14:creationId xmlns:p14="http://schemas.microsoft.com/office/powerpoint/2010/main" val="8724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27384"/>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21</a:t>
            </a:fld>
            <a:endParaRPr lang="en-US"/>
          </a:p>
        </p:txBody>
      </p:sp>
      <p:sp>
        <p:nvSpPr>
          <p:cNvPr id="7" name="TextBox 6"/>
          <p:cNvSpPr txBox="1"/>
          <p:nvPr/>
        </p:nvSpPr>
        <p:spPr>
          <a:xfrm>
            <a:off x="107504" y="6444044"/>
            <a:ext cx="9036496" cy="369332"/>
          </a:xfrm>
          <a:prstGeom prst="rect">
            <a:avLst/>
          </a:prstGeom>
          <a:noFill/>
        </p:spPr>
        <p:txBody>
          <a:bodyPr wrap="square" rtlCol="0">
            <a:spAutoFit/>
          </a:bodyPr>
          <a:lstStyle/>
          <a:p>
            <a:r>
              <a:rPr lang="en-US" i="1" dirty="0" smtClean="0">
                <a:solidFill>
                  <a:schemeClr val="tx1">
                    <a:lumMod val="50000"/>
                    <a:lumOff val="50000"/>
                  </a:schemeClr>
                </a:solidFill>
              </a:rPr>
              <a:t>Source:  </a:t>
            </a:r>
            <a:r>
              <a:rPr lang="fr-FR" i="1" dirty="0">
                <a:solidFill>
                  <a:schemeClr val="tx1">
                    <a:lumMod val="50000"/>
                    <a:lumOff val="50000"/>
                  </a:schemeClr>
                </a:solidFill>
              </a:rPr>
              <a:t> https://earthobservatory.nasa.gov/GlobalMaps/view.php?d1=MODAL2_M_AER_OD</a:t>
            </a:r>
            <a:endParaRPr lang="el-GR" i="1" dirty="0">
              <a:solidFill>
                <a:schemeClr val="tx1">
                  <a:lumMod val="50000"/>
                  <a:lumOff val="50000"/>
                </a:schemeClr>
              </a:solidFill>
            </a:endParaRPr>
          </a:p>
        </p:txBody>
      </p:sp>
      <p:pic>
        <p:nvPicPr>
          <p:cNvPr id="5" name="MODAL2_M_AER_O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31640" y="2614897"/>
            <a:ext cx="5756052" cy="3854041"/>
          </a:xfrm>
        </p:spPr>
      </p:pic>
      <p:sp>
        <p:nvSpPr>
          <p:cNvPr id="6" name="TextBox 5"/>
          <p:cNvSpPr txBox="1"/>
          <p:nvPr/>
        </p:nvSpPr>
        <p:spPr>
          <a:xfrm>
            <a:off x="0" y="908720"/>
            <a:ext cx="9144000" cy="1877437"/>
          </a:xfrm>
          <a:prstGeom prst="rect">
            <a:avLst/>
          </a:prstGeom>
          <a:noFill/>
        </p:spPr>
        <p:txBody>
          <a:bodyPr wrap="square" rtlCol="0">
            <a:spAutoFit/>
          </a:bodyPr>
          <a:lstStyle/>
          <a:p>
            <a:pPr algn="just"/>
            <a:r>
              <a:rPr lang="el-GR" dirty="0" smtClean="0"/>
              <a:t>Το οπτικό βάθος των αερολυμάτων (</a:t>
            </a:r>
            <a:r>
              <a:rPr lang="en-US" dirty="0" smtClean="0"/>
              <a:t>Aerosol </a:t>
            </a:r>
            <a:r>
              <a:rPr lang="en-US" dirty="0"/>
              <a:t>optical </a:t>
            </a:r>
            <a:r>
              <a:rPr lang="en-US" dirty="0" smtClean="0"/>
              <a:t>depth</a:t>
            </a:r>
            <a:r>
              <a:rPr lang="el-GR" dirty="0"/>
              <a:t> </a:t>
            </a:r>
            <a:r>
              <a:rPr lang="el-GR" dirty="0" smtClean="0"/>
              <a:t>– </a:t>
            </a:r>
            <a:r>
              <a:rPr lang="en-US" dirty="0" smtClean="0"/>
              <a:t>AOD) </a:t>
            </a:r>
            <a:r>
              <a:rPr lang="el-GR" dirty="0" smtClean="0"/>
              <a:t>είναι το μέτρο της εξασθένησης της ηλιακής ακτινοβολίας από τα σωματίδια σκόνης και αέριας ρύπανσης. </a:t>
            </a:r>
          </a:p>
          <a:p>
            <a:pPr algn="just"/>
            <a:r>
              <a:rPr lang="el-GR" sz="1600" dirty="0" smtClean="0"/>
              <a:t>Τα αιωρούμενα σωματίδια (σκόνη, καπνός, ρύπανση) δεσμεύουν το φως του ήλιου απορροφώντας ή/και σκεδάζοντάς το. Το</a:t>
            </a:r>
            <a:r>
              <a:rPr lang="en-US" sz="1600" dirty="0" smtClean="0"/>
              <a:t> </a:t>
            </a:r>
            <a:r>
              <a:rPr lang="en-US" sz="1600" dirty="0"/>
              <a:t>AOD </a:t>
            </a:r>
            <a:r>
              <a:rPr lang="el-GR" sz="1600" dirty="0" smtClean="0"/>
              <a:t> εκφράζει το μέτρο της παρεμπόδισης της διάδοσης της άμεσης ηλιακής ακτινοβολίας στο έδαφος, από τα αιωρούμενα σωματίδια.</a:t>
            </a:r>
            <a:r>
              <a:rPr lang="en-US" sz="1600" dirty="0" smtClean="0"/>
              <a:t> </a:t>
            </a:r>
            <a:r>
              <a:rPr lang="el-GR" sz="1600" dirty="0" smtClean="0"/>
              <a:t>Είναι ένας </a:t>
            </a:r>
            <a:r>
              <a:rPr lang="el-GR" sz="1600" dirty="0" err="1" smtClean="0"/>
              <a:t>αδιάστατος</a:t>
            </a:r>
            <a:r>
              <a:rPr lang="el-GR" sz="1600" dirty="0" smtClean="0"/>
              <a:t> αριθμός που εκφράζει το ποσό των αιωρούμενων σωματιδίων που περιέχεται σε μια κατακόρυφη στήλη της ατμόσφαιρας πάνω από το εκάστοτε σημείο μέτρησης. </a:t>
            </a:r>
            <a:endParaRPr lang="el-GR" sz="1600" dirty="0"/>
          </a:p>
        </p:txBody>
      </p:sp>
    </p:spTree>
    <p:extLst>
      <p:ext uri="{BB962C8B-B14F-4D97-AF65-F5344CB8AC3E}">
        <p14:creationId xmlns:p14="http://schemas.microsoft.com/office/powerpoint/2010/main" val="1559148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2625" y="2276872"/>
            <a:ext cx="56187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06896" y="-27384"/>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22</a:t>
            </a:fld>
            <a:endParaRPr lang="en-US"/>
          </a:p>
        </p:txBody>
      </p:sp>
      <p:sp>
        <p:nvSpPr>
          <p:cNvPr id="6" name="TextBox 5"/>
          <p:cNvSpPr txBox="1"/>
          <p:nvPr/>
        </p:nvSpPr>
        <p:spPr>
          <a:xfrm>
            <a:off x="0" y="908720"/>
            <a:ext cx="9144000" cy="1877437"/>
          </a:xfrm>
          <a:prstGeom prst="rect">
            <a:avLst/>
          </a:prstGeom>
          <a:noFill/>
        </p:spPr>
        <p:txBody>
          <a:bodyPr wrap="square" rtlCol="0">
            <a:spAutoFit/>
          </a:bodyPr>
          <a:lstStyle/>
          <a:p>
            <a:pPr algn="just"/>
            <a:r>
              <a:rPr lang="el-GR" dirty="0" smtClean="0"/>
              <a:t>Το οπτικό βάθος των αερολυμάτων (</a:t>
            </a:r>
            <a:r>
              <a:rPr lang="en-US" dirty="0" smtClean="0"/>
              <a:t>Aerosol </a:t>
            </a:r>
            <a:r>
              <a:rPr lang="en-US" dirty="0"/>
              <a:t>optical </a:t>
            </a:r>
            <a:r>
              <a:rPr lang="en-US" dirty="0" smtClean="0"/>
              <a:t>depth</a:t>
            </a:r>
            <a:r>
              <a:rPr lang="el-GR" dirty="0"/>
              <a:t> </a:t>
            </a:r>
            <a:r>
              <a:rPr lang="el-GR" dirty="0" smtClean="0"/>
              <a:t>– </a:t>
            </a:r>
            <a:r>
              <a:rPr lang="en-US" dirty="0" smtClean="0"/>
              <a:t>AOD) </a:t>
            </a:r>
            <a:r>
              <a:rPr lang="el-GR" dirty="0" smtClean="0"/>
              <a:t>είναι το μέτρο της εξασθένησης της ηλιακής ακτινοβολίας από τα σωματίδια σκόνης και αέριας ρύπανσης. </a:t>
            </a:r>
          </a:p>
          <a:p>
            <a:pPr algn="just"/>
            <a:r>
              <a:rPr lang="el-GR" sz="1600" dirty="0" smtClean="0"/>
              <a:t>Τα αιωρούμενα σωματίδια (σκόνη, καπνός, ρύπανση) δεσμεύουν το φως του ήλιου απορροφώντας ή/και σκεδάζοντάς το. Το</a:t>
            </a:r>
            <a:r>
              <a:rPr lang="en-US" sz="1600" dirty="0" smtClean="0"/>
              <a:t> </a:t>
            </a:r>
            <a:r>
              <a:rPr lang="en-US" sz="1600" dirty="0"/>
              <a:t>AOD </a:t>
            </a:r>
            <a:r>
              <a:rPr lang="el-GR" sz="1600" dirty="0" smtClean="0"/>
              <a:t> εκφράζει το μέτρο της παρεμπόδισης της διάδοσης της άμεσης ηλιακής ακτινοβολίας στο έδαφος, από τα αιωρούμενα σωματίδια.</a:t>
            </a:r>
            <a:r>
              <a:rPr lang="en-US" sz="1600" dirty="0" smtClean="0"/>
              <a:t> </a:t>
            </a:r>
            <a:r>
              <a:rPr lang="el-GR" sz="1600" dirty="0" smtClean="0"/>
              <a:t>Είναι ένας </a:t>
            </a:r>
            <a:r>
              <a:rPr lang="el-GR" sz="1600" dirty="0" err="1" smtClean="0"/>
              <a:t>αδιάστατος</a:t>
            </a:r>
            <a:r>
              <a:rPr lang="el-GR" sz="1600" dirty="0" smtClean="0"/>
              <a:t> αριθμός που εκφράζει το ποσό των αιωρούμενων σωματιδίων που περιέχεται σε μια κατακόρυφη στήλη της ατμόσφαιρας πάνω από το εκάστοτε σημείο μέτρησης. </a:t>
            </a:r>
            <a:endParaRPr lang="el-GR" sz="1600" dirty="0"/>
          </a:p>
        </p:txBody>
      </p:sp>
    </p:spTree>
    <p:extLst>
      <p:ext uri="{BB962C8B-B14F-4D97-AF65-F5344CB8AC3E}">
        <p14:creationId xmlns:p14="http://schemas.microsoft.com/office/powerpoint/2010/main" val="1702635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27384"/>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23</a:t>
            </a:fld>
            <a:endParaRPr lang="en-US"/>
          </a:p>
        </p:txBody>
      </p:sp>
      <p:sp>
        <p:nvSpPr>
          <p:cNvPr id="7" name="TextBox 6"/>
          <p:cNvSpPr txBox="1"/>
          <p:nvPr/>
        </p:nvSpPr>
        <p:spPr>
          <a:xfrm>
            <a:off x="107504" y="6444044"/>
            <a:ext cx="9036496" cy="646331"/>
          </a:xfrm>
          <a:prstGeom prst="rect">
            <a:avLst/>
          </a:prstGeom>
          <a:noFill/>
        </p:spPr>
        <p:txBody>
          <a:bodyPr wrap="square" rtlCol="0">
            <a:spAutoFit/>
          </a:bodyPr>
          <a:lstStyle/>
          <a:p>
            <a:r>
              <a:rPr lang="en-US" i="1" dirty="0" smtClean="0">
                <a:solidFill>
                  <a:schemeClr val="tx1">
                    <a:lumMod val="50000"/>
                    <a:lumOff val="50000"/>
                  </a:schemeClr>
                </a:solidFill>
              </a:rPr>
              <a:t>Source:</a:t>
            </a:r>
            <a:r>
              <a:rPr lang="el-GR" i="1" dirty="0" smtClean="0">
                <a:solidFill>
                  <a:schemeClr val="tx1">
                    <a:lumMod val="50000"/>
                    <a:lumOff val="50000"/>
                  </a:schemeClr>
                </a:solidFill>
              </a:rPr>
              <a:t> </a:t>
            </a:r>
            <a:r>
              <a:rPr lang="en-US" dirty="0" smtClean="0">
                <a:hlinkClick r:id="rId3"/>
              </a:rPr>
              <a:t>http</a:t>
            </a:r>
            <a:r>
              <a:rPr lang="en-US" dirty="0">
                <a:hlinkClick r:id="rId3"/>
              </a:rPr>
              <a:t>://</a:t>
            </a:r>
            <a:r>
              <a:rPr lang="en-US" dirty="0" smtClean="0">
                <a:hlinkClick r:id="rId3"/>
              </a:rPr>
              <a:t>www.sciencedirect.com/science/article/pii/S135223101201114</a:t>
            </a:r>
            <a:r>
              <a:rPr lang="el-GR" dirty="0" smtClean="0">
                <a:hlinkClick r:id="rId3"/>
              </a:rPr>
              <a:t>4</a:t>
            </a:r>
            <a:r>
              <a:rPr lang="el-GR" dirty="0" smtClean="0"/>
              <a:t> </a:t>
            </a:r>
            <a:endParaRPr lang="el-GR" dirty="0"/>
          </a:p>
          <a:p>
            <a:r>
              <a:rPr lang="el-GR" i="1" dirty="0" smtClean="0">
                <a:solidFill>
                  <a:schemeClr val="tx1">
                    <a:lumMod val="50000"/>
                    <a:lumOff val="50000"/>
                  </a:schemeClr>
                </a:solidFill>
              </a:rPr>
              <a:t> </a:t>
            </a:r>
            <a:endParaRPr lang="el-GR" i="1" dirty="0">
              <a:solidFill>
                <a:schemeClr val="tx1">
                  <a:lumMod val="50000"/>
                  <a:lumOff val="50000"/>
                </a:schemeClr>
              </a:solidFill>
            </a:endParaRPr>
          </a:p>
        </p:txBody>
      </p:sp>
      <p:pic>
        <p:nvPicPr>
          <p:cNvPr id="1229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69283" y="1916832"/>
            <a:ext cx="68672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OMTO3G sampl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0771" t="7812" r="9409" b="13056"/>
          <a:stretch/>
        </p:blipFill>
        <p:spPr bwMode="auto">
          <a:xfrm>
            <a:off x="-177396" y="2348880"/>
            <a:ext cx="3813292" cy="30243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908720"/>
            <a:ext cx="9144000" cy="923330"/>
          </a:xfrm>
          <a:prstGeom prst="rect">
            <a:avLst/>
          </a:prstGeom>
          <a:noFill/>
        </p:spPr>
        <p:txBody>
          <a:bodyPr wrap="square" rtlCol="0">
            <a:spAutoFit/>
          </a:bodyPr>
          <a:lstStyle/>
          <a:p>
            <a:pPr algn="just"/>
            <a:r>
              <a:rPr lang="el-GR" dirty="0" smtClean="0"/>
              <a:t>Ο αισθητήρας </a:t>
            </a:r>
            <a:r>
              <a:rPr lang="en-US" dirty="0" smtClean="0"/>
              <a:t>OMI </a:t>
            </a:r>
            <a:r>
              <a:rPr lang="el-GR" dirty="0" smtClean="0"/>
              <a:t>βρίσκεται στον δορυφόρο </a:t>
            </a:r>
            <a:r>
              <a:rPr lang="en-US" dirty="0" smtClean="0"/>
              <a:t>Aura </a:t>
            </a:r>
            <a:r>
              <a:rPr lang="el-GR" dirty="0" smtClean="0"/>
              <a:t>και καταγράφει την </a:t>
            </a:r>
            <a:r>
              <a:rPr lang="el-GR" dirty="0" err="1" smtClean="0"/>
              <a:t>τροποσφαιρική</a:t>
            </a:r>
            <a:r>
              <a:rPr lang="el-GR" dirty="0" smtClean="0"/>
              <a:t> στήλη </a:t>
            </a:r>
            <a:r>
              <a:rPr lang="en-US" dirty="0" smtClean="0"/>
              <a:t>NO</a:t>
            </a:r>
            <a:r>
              <a:rPr lang="en-US" baseline="-25000" dirty="0" smtClean="0"/>
              <a:t>2</a:t>
            </a:r>
            <a:r>
              <a:rPr lang="en-US" dirty="0"/>
              <a:t> </a:t>
            </a:r>
            <a:r>
              <a:rPr lang="el-GR" dirty="0" smtClean="0"/>
              <a:t>σε ημερήσια βάση</a:t>
            </a:r>
            <a:r>
              <a:rPr lang="en-US" dirty="0" smtClean="0"/>
              <a:t>. </a:t>
            </a:r>
            <a:r>
              <a:rPr lang="el-GR" dirty="0" smtClean="0"/>
              <a:t> Ο ΟΜΙ παίρνει </a:t>
            </a:r>
            <a:r>
              <a:rPr lang="en-US" dirty="0" smtClean="0"/>
              <a:t>60 </a:t>
            </a:r>
            <a:r>
              <a:rPr lang="el-GR" dirty="0" smtClean="0"/>
              <a:t>μετρήσεις κατά μήκος </a:t>
            </a:r>
            <a:r>
              <a:rPr lang="en-US" dirty="0" smtClean="0"/>
              <a:t>2600</a:t>
            </a:r>
            <a:r>
              <a:rPr lang="en-US" dirty="0"/>
              <a:t> km </a:t>
            </a:r>
            <a:r>
              <a:rPr lang="el-GR" dirty="0" smtClean="0"/>
              <a:t>διακριτικής ικανότητας </a:t>
            </a:r>
            <a:r>
              <a:rPr lang="en-US" dirty="0" smtClean="0"/>
              <a:t>13</a:t>
            </a:r>
            <a:r>
              <a:rPr lang="en-US" dirty="0"/>
              <a:t> × 24 </a:t>
            </a:r>
            <a:r>
              <a:rPr lang="en-US" dirty="0" smtClean="0"/>
              <a:t>km</a:t>
            </a:r>
            <a:r>
              <a:rPr lang="en-US" baseline="30000" dirty="0" smtClean="0"/>
              <a:t>2</a:t>
            </a:r>
            <a:r>
              <a:rPr lang="el-GR" dirty="0"/>
              <a:t> </a:t>
            </a:r>
            <a:r>
              <a:rPr lang="el-GR" dirty="0" smtClean="0"/>
              <a:t>και παρατηρεί την ίδια τοποθεσία κάθε </a:t>
            </a:r>
            <a:r>
              <a:rPr lang="en-US" dirty="0" smtClean="0"/>
              <a:t>16 </a:t>
            </a:r>
            <a:r>
              <a:rPr lang="el-GR" dirty="0" smtClean="0"/>
              <a:t>ημέρες. </a:t>
            </a:r>
            <a:endParaRPr lang="el-GR" sz="1600" dirty="0"/>
          </a:p>
        </p:txBody>
      </p:sp>
    </p:spTree>
    <p:extLst>
      <p:ext uri="{BB962C8B-B14F-4D97-AF65-F5344CB8AC3E}">
        <p14:creationId xmlns:p14="http://schemas.microsoft.com/office/powerpoint/2010/main" val="35833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24744"/>
            <a:ext cx="8559218" cy="4525963"/>
          </a:xfrm>
        </p:spPr>
        <p:txBody>
          <a:bodyPr>
            <a:normAutofit fontScale="92500" lnSpcReduction="10000"/>
          </a:bodyPr>
          <a:lstStyle/>
          <a:p>
            <a:pPr marL="0" indent="0">
              <a:buNone/>
            </a:pPr>
            <a:r>
              <a:rPr lang="el-GR" u="sng" dirty="0" smtClean="0"/>
              <a:t>Παραδείγματα προβλημάτων - εφαρμογών:</a:t>
            </a:r>
          </a:p>
          <a:p>
            <a:r>
              <a:rPr lang="en-US" dirty="0" smtClean="0"/>
              <a:t>Tracking </a:t>
            </a:r>
            <a:r>
              <a:rPr lang="en-US" dirty="0"/>
              <a:t>pollutant </a:t>
            </a:r>
            <a:r>
              <a:rPr lang="en-US" dirty="0" smtClean="0"/>
              <a:t>plumes</a:t>
            </a:r>
          </a:p>
          <a:p>
            <a:r>
              <a:rPr lang="en-US" dirty="0"/>
              <a:t>AQ forecasting </a:t>
            </a:r>
            <a:r>
              <a:rPr lang="en-US" dirty="0" smtClean="0"/>
              <a:t>support</a:t>
            </a:r>
          </a:p>
          <a:p>
            <a:r>
              <a:rPr lang="en-US" dirty="0"/>
              <a:t>Evaluating output of models and providing input to </a:t>
            </a:r>
            <a:r>
              <a:rPr lang="en-US" dirty="0" smtClean="0"/>
              <a:t>models</a:t>
            </a:r>
            <a:endParaRPr lang="el-GR" dirty="0" smtClean="0"/>
          </a:p>
          <a:p>
            <a:r>
              <a:rPr lang="en-US" dirty="0"/>
              <a:t>Aerosol </a:t>
            </a:r>
            <a:r>
              <a:rPr lang="en-US" dirty="0" smtClean="0"/>
              <a:t>Characterization</a:t>
            </a:r>
            <a:endParaRPr lang="el-GR" dirty="0" smtClean="0"/>
          </a:p>
          <a:p>
            <a:r>
              <a:rPr lang="en-US" dirty="0" smtClean="0"/>
              <a:t>Aerosol Trends</a:t>
            </a:r>
            <a:endParaRPr lang="el-GR" dirty="0" smtClean="0"/>
          </a:p>
          <a:p>
            <a:r>
              <a:rPr lang="en-US" dirty="0" smtClean="0"/>
              <a:t>Aerosol </a:t>
            </a:r>
            <a:r>
              <a:rPr lang="en-US" dirty="0" err="1" smtClean="0"/>
              <a:t>Radiative</a:t>
            </a:r>
            <a:endParaRPr lang="en-US" dirty="0" smtClean="0"/>
          </a:p>
          <a:p>
            <a:pPr marL="0" indent="0">
              <a:buNone/>
            </a:pPr>
            <a:r>
              <a:rPr lang="en-US" dirty="0" smtClean="0"/>
              <a:t> </a:t>
            </a:r>
            <a:r>
              <a:rPr lang="en-US" dirty="0"/>
              <a:t>Forcing</a:t>
            </a:r>
            <a:endParaRPr lang="en-US" dirty="0" smtClean="0"/>
          </a:p>
          <a:p>
            <a:endParaRPr lang="el-GR" dirty="0"/>
          </a:p>
          <a:p>
            <a:endParaRPr lang="el-GR" dirty="0"/>
          </a:p>
          <a:p>
            <a:endParaRPr lang="en-US" dirty="0"/>
          </a:p>
          <a:p>
            <a:endParaRPr lang="el-GR" dirty="0"/>
          </a:p>
          <a:p>
            <a:endParaRPr lang="el-GR" dirty="0"/>
          </a:p>
        </p:txBody>
      </p:sp>
      <p:sp>
        <p:nvSpPr>
          <p:cNvPr id="2" name="Title 1"/>
          <p:cNvSpPr>
            <a:spLocks noGrp="1"/>
          </p:cNvSpPr>
          <p:nvPr>
            <p:ph type="title"/>
          </p:nvPr>
        </p:nvSpPr>
        <p:spPr>
          <a:xfrm>
            <a:off x="734888" y="-99392"/>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a:xfrm>
            <a:off x="6841232" y="6356350"/>
            <a:ext cx="2133600" cy="365125"/>
          </a:xfrm>
        </p:spPr>
        <p:txBody>
          <a:bodyPr/>
          <a:lstStyle/>
          <a:p>
            <a:fld id="{51DFF817-4076-47C1-92D6-6590793B472D}" type="slidenum">
              <a:rPr lang="en-US" smtClean="0"/>
              <a:pPr/>
              <a:t>24</a:t>
            </a:fld>
            <a:endParaRPr lang="en-US"/>
          </a:p>
        </p:txBody>
      </p:sp>
      <p:pic>
        <p:nvPicPr>
          <p:cNvPr id="19458" name="Picture 2" descr="https://ars.els-cdn.com/content/image/1-s2.0-S1352231014004270-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043" y="3310345"/>
            <a:ext cx="3381375" cy="313372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op) NASA Terra MODIS true color image from June 12, 2008, showing widespread…"/>
          <p:cNvPicPr>
            <a:picLocks noChangeAspect="1" noChangeArrowheads="1"/>
          </p:cNvPicPr>
          <p:nvPr/>
        </p:nvPicPr>
        <p:blipFill rotWithShape="1">
          <a:blip r:embed="rId4">
            <a:extLst>
              <a:ext uri="{28A0092B-C50C-407E-A947-70E740481C1C}">
                <a14:useLocalDpi xmlns:a14="http://schemas.microsoft.com/office/drawing/2010/main" val="0"/>
              </a:ext>
            </a:extLst>
          </a:blip>
          <a:srcRect b="43332"/>
          <a:stretch/>
        </p:blipFill>
        <p:spPr bwMode="auto">
          <a:xfrm>
            <a:off x="6054143" y="3339127"/>
            <a:ext cx="2962275" cy="354625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omi toms o3 d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808" y="3339127"/>
            <a:ext cx="4179776" cy="3134832"/>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http://www.mdpi.com/atmosphere/atmosphere-08-00227/article_deploy/html/images/atmosphere-08-00227-g00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4725144"/>
            <a:ext cx="5247648" cy="2029811"/>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2972" y="4149080"/>
            <a:ext cx="4615742" cy="263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9"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903" y="3573017"/>
            <a:ext cx="4312693" cy="323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2" end="2"/>
                                            </p:txEl>
                                          </p:spTgt>
                                        </p:tgtEl>
                                        <p:attrNameLst>
                                          <p:attrName>style.fontWeight</p:attrName>
                                        </p:attrNameLst>
                                      </p:cBhvr>
                                      <p:to>
                                        <p:strVal val="bold"/>
                                      </p:to>
                                    </p:set>
                                  </p:childTnLst>
                                </p:cTn>
                              </p:par>
                              <p:par>
                                <p:cTn id="11" presetID="1" presetClass="entr" presetSubtype="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subTnLst>
                                    <p:set>
                                      <p:cBhvr override="childStyle">
                                        <p:cTn dur="1" fill="hold" display="0" masterRel="nextClick" afterEffect="1"/>
                                        <p:tgtEl>
                                          <p:spTgt spid="1946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5">
                                            <p:txEl>
                                              <p:pRg st="3" end="3"/>
                                            </p:txEl>
                                          </p:spTgt>
                                        </p:tgtEl>
                                        <p:attrNameLst>
                                          <p:attrName>style.fontWeight</p:attrName>
                                        </p:attrNameLst>
                                      </p:cBhvr>
                                      <p:to>
                                        <p:strVal val="bold"/>
                                      </p:to>
                                    </p:set>
                                  </p:childTnLst>
                                </p:cTn>
                              </p:par>
                              <p:par>
                                <p:cTn id="17" presetID="1" presetClass="entr" presetSubtype="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subTnLst>
                                    <p:set>
                                      <p:cBhvr override="childStyle">
                                        <p:cTn dur="1" fill="hold" display="0" masterRel="nextClick" afterEffect="1"/>
                                        <p:tgtEl>
                                          <p:spTgt spid="1946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5">
                                            <p:txEl>
                                              <p:pRg st="4" end="4"/>
                                            </p:txEl>
                                          </p:spTgt>
                                        </p:tgtEl>
                                        <p:attrNameLst>
                                          <p:attrName>style.fontWeight</p:attrName>
                                        </p:attrNameLst>
                                      </p:cBhvr>
                                      <p:to>
                                        <p:strVal val="bold"/>
                                      </p:to>
                                    </p:set>
                                  </p:childTnLst>
                                </p:cTn>
                              </p:par>
                              <p:par>
                                <p:cTn id="23" presetID="1" presetClass="entr" presetSubtype="0" fill="hold" nodeType="withEffect">
                                  <p:stCondLst>
                                    <p:cond delay="0"/>
                                  </p:stCondLst>
                                  <p:childTnLst>
                                    <p:set>
                                      <p:cBhvr>
                                        <p:cTn id="24" dur="1" fill="hold">
                                          <p:stCondLst>
                                            <p:cond delay="0"/>
                                          </p:stCondLst>
                                        </p:cTn>
                                        <p:tgtEl>
                                          <p:spTgt spid="19467"/>
                                        </p:tgtEl>
                                        <p:attrNameLst>
                                          <p:attrName>style.visibility</p:attrName>
                                        </p:attrNameLst>
                                      </p:cBhvr>
                                      <p:to>
                                        <p:strVal val="visible"/>
                                      </p:to>
                                    </p:set>
                                  </p:childTnLst>
                                  <p:subTnLst>
                                    <p:set>
                                      <p:cBhvr override="childStyle">
                                        <p:cTn dur="1" fill="hold" display="0" masterRel="nextClick" afterEffect="1"/>
                                        <p:tgtEl>
                                          <p:spTgt spid="1946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5" presetClass="emph" presetSubtype="0" nodeType="clickEffect">
                                  <p:stCondLst>
                                    <p:cond delay="0"/>
                                  </p:stCondLst>
                                  <p:iterate type="lt">
                                    <p:tmAbs val="25"/>
                                  </p:iterate>
                                  <p:childTnLst>
                                    <p:set>
                                      <p:cBhvr override="childStyle">
                                        <p:cTn id="28" dur="indefinite"/>
                                        <p:tgtEl>
                                          <p:spTgt spid="5">
                                            <p:txEl>
                                              <p:pRg st="5" end="5"/>
                                            </p:txEl>
                                          </p:spTgt>
                                        </p:tgtEl>
                                        <p:attrNameLst>
                                          <p:attrName>style.fontWeight</p:attrName>
                                        </p:attrNameLst>
                                      </p:cBhvr>
                                      <p:to>
                                        <p:strVal val="bold"/>
                                      </p:to>
                                    </p:set>
                                  </p:childTnLst>
                                </p:cTn>
                              </p:par>
                              <p:par>
                                <p:cTn id="29" presetID="1" presetClass="entr" presetSubtype="0" fill="hold" nodeType="withEffect">
                                  <p:stCondLst>
                                    <p:cond delay="0"/>
                                  </p:stCondLst>
                                  <p:childTnLst>
                                    <p:set>
                                      <p:cBhvr>
                                        <p:cTn id="30" dur="1" fill="hold">
                                          <p:stCondLst>
                                            <p:cond delay="0"/>
                                          </p:stCondLst>
                                        </p:cTn>
                                        <p:tgtEl>
                                          <p:spTgt spid="19463"/>
                                        </p:tgtEl>
                                        <p:attrNameLst>
                                          <p:attrName>style.visibility</p:attrName>
                                        </p:attrNameLst>
                                      </p:cBhvr>
                                      <p:to>
                                        <p:strVal val="visible"/>
                                      </p:to>
                                    </p:set>
                                  </p:childTnLst>
                                  <p:subTnLst>
                                    <p:set>
                                      <p:cBhvr override="childStyle">
                                        <p:cTn dur="1" fill="hold" display="0" masterRel="nextClick" afterEffect="1"/>
                                        <p:tgtEl>
                                          <p:spTgt spid="19463"/>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5">
                                            <p:txEl>
                                              <p:pRg st="6" end="6"/>
                                            </p:txEl>
                                          </p:spTgt>
                                        </p:tgtEl>
                                        <p:attrNameLst>
                                          <p:attrName>style.fontWeight</p:attrName>
                                        </p:attrNameLst>
                                      </p:cBhvr>
                                      <p:to>
                                        <p:strVal val="bold"/>
                                      </p:to>
                                    </p:set>
                                  </p:childTnLst>
                                </p:cTn>
                              </p:par>
                              <p:par>
                                <p:cTn id="35" presetID="15" presetClass="emph" presetSubtype="0" nodeType="withEffect">
                                  <p:stCondLst>
                                    <p:cond delay="0"/>
                                  </p:stCondLst>
                                  <p:iterate type="lt">
                                    <p:tmAbs val="25"/>
                                  </p:iterate>
                                  <p:childTnLst>
                                    <p:set>
                                      <p:cBhvr override="childStyle">
                                        <p:cTn id="36" dur="indefinite"/>
                                        <p:tgtEl>
                                          <p:spTgt spid="5">
                                            <p:txEl>
                                              <p:pRg st="7" end="7"/>
                                            </p:txEl>
                                          </p:spTgt>
                                        </p:tgtEl>
                                        <p:attrNameLst>
                                          <p:attrName>style.fontWeight</p:attrName>
                                        </p:attrNameLst>
                                      </p:cBhvr>
                                      <p:to>
                                        <p:strVal val="bold"/>
                                      </p:to>
                                    </p:set>
                                  </p:childTnLst>
                                </p:cTn>
                              </p:par>
                              <p:par>
                                <p:cTn id="37" presetID="1" presetClass="entr" presetSubtype="0" fill="hold" nodeType="withEffect">
                                  <p:stCondLst>
                                    <p:cond delay="0"/>
                                  </p:stCondLst>
                                  <p:childTnLst>
                                    <p:set>
                                      <p:cBhvr>
                                        <p:cTn id="38" dur="1" fill="hold">
                                          <p:stCondLst>
                                            <p:cond delay="0"/>
                                          </p:stCondLst>
                                        </p:cTn>
                                        <p:tgtEl>
                                          <p:spTgt spid="19465"/>
                                        </p:tgtEl>
                                        <p:attrNameLst>
                                          <p:attrName>style.visibility</p:attrName>
                                        </p:attrNameLst>
                                      </p:cBhvr>
                                      <p:to>
                                        <p:strVal val="visible"/>
                                      </p:to>
                                    </p:set>
                                  </p:childTnLst>
                                  <p:subTnLst>
                                    <p:set>
                                      <p:cBhvr override="childStyle">
                                        <p:cTn dur="1" fill="hold" display="0" masterRel="nextClick" afterEffect="1"/>
                                        <p:tgtEl>
                                          <p:spTgt spid="1946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hancements to Visualization of CALIPSO (VOCAL) through Case Studies of Saharan 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06" y="1843597"/>
            <a:ext cx="8306587" cy="4672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2880" y="44624"/>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25</a:t>
            </a:fld>
            <a:endParaRPr lang="en-US"/>
          </a:p>
        </p:txBody>
      </p:sp>
      <p:sp>
        <p:nvSpPr>
          <p:cNvPr id="3" name="Content Placeholder 2"/>
          <p:cNvSpPr>
            <a:spLocks noGrp="1"/>
          </p:cNvSpPr>
          <p:nvPr>
            <p:ph idx="1"/>
          </p:nvPr>
        </p:nvSpPr>
        <p:spPr>
          <a:xfrm>
            <a:off x="107504" y="980728"/>
            <a:ext cx="8928991" cy="862869"/>
          </a:xfrm>
        </p:spPr>
        <p:txBody>
          <a:bodyPr>
            <a:normAutofit/>
          </a:bodyPr>
          <a:lstStyle/>
          <a:p>
            <a:pPr marL="0" indent="0">
              <a:buNone/>
            </a:pPr>
            <a:r>
              <a:rPr lang="el-GR" sz="2400" dirty="0" smtClean="0"/>
              <a:t>Ο δορυφόρος </a:t>
            </a:r>
            <a:r>
              <a:rPr lang="en-US" sz="2400" dirty="0" smtClean="0"/>
              <a:t>Cloud-Aerosol </a:t>
            </a:r>
            <a:r>
              <a:rPr lang="en-US" sz="2400" dirty="0" err="1"/>
              <a:t>Lidar</a:t>
            </a:r>
            <a:r>
              <a:rPr lang="en-US" sz="2400" dirty="0"/>
              <a:t> and Infrared Pathfinder Satellite Observations (</a:t>
            </a:r>
            <a:r>
              <a:rPr lang="en-US" sz="2400" dirty="0">
                <a:hlinkClick r:id="rId4"/>
              </a:rPr>
              <a:t>CALIPSO</a:t>
            </a:r>
            <a:r>
              <a:rPr lang="en-US" sz="2400" dirty="0"/>
              <a:t>) </a:t>
            </a:r>
            <a:r>
              <a:rPr lang="el-GR" sz="2400" dirty="0" smtClean="0"/>
              <a:t>εκτοξεύτηκε τον Απρίλιο </a:t>
            </a:r>
            <a:r>
              <a:rPr lang="en-US" sz="2400" dirty="0" smtClean="0"/>
              <a:t> </a:t>
            </a:r>
            <a:r>
              <a:rPr lang="en-US" sz="2400" dirty="0"/>
              <a:t>28, </a:t>
            </a:r>
            <a:r>
              <a:rPr lang="en-US" sz="2400" dirty="0" smtClean="0"/>
              <a:t>2006</a:t>
            </a:r>
            <a:endParaRPr lang="el-GR" sz="2400" dirty="0"/>
          </a:p>
        </p:txBody>
      </p:sp>
      <p:sp>
        <p:nvSpPr>
          <p:cNvPr id="6" name="Rectangle 5"/>
          <p:cNvSpPr/>
          <p:nvPr/>
        </p:nvSpPr>
        <p:spPr>
          <a:xfrm>
            <a:off x="0" y="6516052"/>
            <a:ext cx="9144000" cy="369332"/>
          </a:xfrm>
          <a:prstGeom prst="rect">
            <a:avLst/>
          </a:prstGeom>
        </p:spPr>
        <p:txBody>
          <a:bodyPr wrap="square">
            <a:spAutoFit/>
          </a:bodyPr>
          <a:lstStyle/>
          <a:p>
            <a:pPr algn="ctr"/>
            <a:r>
              <a:rPr lang="en-US" dirty="0"/>
              <a:t>CALIPSO is a partnership between NASA and the French Space </a:t>
            </a:r>
            <a:r>
              <a:rPr lang="en-US" dirty="0" smtClean="0"/>
              <a:t>Agency </a:t>
            </a:r>
            <a:r>
              <a:rPr lang="el-GR" dirty="0" smtClean="0"/>
              <a:t>(</a:t>
            </a:r>
            <a:r>
              <a:rPr lang="en-US" dirty="0" smtClean="0"/>
              <a:t>CNES</a:t>
            </a:r>
            <a:r>
              <a:rPr lang="el-GR" dirty="0" smtClean="0"/>
              <a:t>)</a:t>
            </a:r>
            <a:r>
              <a:rPr lang="en-US" dirty="0" smtClean="0"/>
              <a:t>.</a:t>
            </a:r>
            <a:endParaRPr lang="el-GR" dirty="0"/>
          </a:p>
        </p:txBody>
      </p:sp>
      <p:sp>
        <p:nvSpPr>
          <p:cNvPr id="8" name="TextBox 7"/>
          <p:cNvSpPr txBox="1"/>
          <p:nvPr/>
        </p:nvSpPr>
        <p:spPr>
          <a:xfrm>
            <a:off x="395535" y="1840756"/>
            <a:ext cx="8329757" cy="2308324"/>
          </a:xfrm>
          <a:prstGeom prst="rect">
            <a:avLst/>
          </a:prstGeom>
          <a:noFill/>
        </p:spPr>
        <p:txBody>
          <a:bodyPr wrap="square" rtlCol="0">
            <a:spAutoFit/>
          </a:bodyPr>
          <a:lstStyle/>
          <a:p>
            <a:r>
              <a:rPr lang="el-GR" dirty="0" smtClean="0">
                <a:solidFill>
                  <a:schemeClr val="bg1"/>
                </a:solidFill>
              </a:rPr>
              <a:t>Για τη μελέτη </a:t>
            </a:r>
            <a:r>
              <a:rPr lang="el-GR" dirty="0">
                <a:solidFill>
                  <a:schemeClr val="bg1"/>
                </a:solidFill>
              </a:rPr>
              <a:t>της επίδρασης των νεφών και των αιωρούμενων σωματιδίων στο κλίμα και τον καιρό. </a:t>
            </a:r>
            <a:endParaRPr lang="el-GR" dirty="0" smtClean="0">
              <a:solidFill>
                <a:schemeClr val="bg1"/>
              </a:solidFill>
            </a:endParaRPr>
          </a:p>
          <a:p>
            <a:endParaRPr lang="el-GR" dirty="0" smtClean="0">
              <a:solidFill>
                <a:schemeClr val="bg1"/>
              </a:solidFill>
            </a:endParaRPr>
          </a:p>
          <a:p>
            <a:r>
              <a:rPr lang="el-GR" dirty="0" smtClean="0">
                <a:solidFill>
                  <a:schemeClr val="bg1"/>
                </a:solidFill>
              </a:rPr>
              <a:t>Είναι </a:t>
            </a:r>
            <a:r>
              <a:rPr lang="el-GR" dirty="0">
                <a:solidFill>
                  <a:schemeClr val="bg1"/>
                </a:solidFill>
              </a:rPr>
              <a:t>εξοπλισμένος με 3 όργανα:</a:t>
            </a:r>
          </a:p>
          <a:p>
            <a:r>
              <a:rPr lang="en-US" dirty="0">
                <a:solidFill>
                  <a:schemeClr val="bg1"/>
                </a:solidFill>
              </a:rPr>
              <a:t>the Cloud-Aerosol </a:t>
            </a:r>
            <a:r>
              <a:rPr lang="en-US" dirty="0" err="1">
                <a:solidFill>
                  <a:schemeClr val="bg1"/>
                </a:solidFill>
              </a:rPr>
              <a:t>Lidar</a:t>
            </a:r>
            <a:r>
              <a:rPr lang="en-US" dirty="0">
                <a:solidFill>
                  <a:schemeClr val="bg1"/>
                </a:solidFill>
              </a:rPr>
              <a:t> with Orthogonal Polarization (CALIOP </a:t>
            </a:r>
            <a:r>
              <a:rPr lang="en-US" dirty="0" err="1">
                <a:solidFill>
                  <a:schemeClr val="bg1"/>
                </a:solidFill>
              </a:rPr>
              <a:t>Lidar</a:t>
            </a:r>
            <a:r>
              <a:rPr lang="en-US" dirty="0">
                <a:solidFill>
                  <a:schemeClr val="bg1"/>
                </a:solidFill>
              </a:rPr>
              <a:t>)</a:t>
            </a:r>
            <a:endParaRPr lang="el-GR" dirty="0">
              <a:solidFill>
                <a:schemeClr val="bg1"/>
              </a:solidFill>
            </a:endParaRPr>
          </a:p>
          <a:p>
            <a:r>
              <a:rPr lang="en-US" dirty="0">
                <a:solidFill>
                  <a:schemeClr val="bg1"/>
                </a:solidFill>
              </a:rPr>
              <a:t>the Imaging Infrared Radiometer (IIR)</a:t>
            </a:r>
            <a:endParaRPr lang="el-GR" dirty="0">
              <a:solidFill>
                <a:schemeClr val="bg1"/>
              </a:solidFill>
            </a:endParaRPr>
          </a:p>
          <a:p>
            <a:r>
              <a:rPr lang="en-US" dirty="0">
                <a:solidFill>
                  <a:schemeClr val="bg1"/>
                </a:solidFill>
              </a:rPr>
              <a:t>the Wide Field Camera (WFC). </a:t>
            </a:r>
            <a:endParaRPr lang="el-GR" dirty="0">
              <a:solidFill>
                <a:schemeClr val="bg1"/>
              </a:solidFill>
            </a:endParaRPr>
          </a:p>
          <a:p>
            <a:endParaRPr lang="el-GR" dirty="0">
              <a:solidFill>
                <a:schemeClr val="bg1"/>
              </a:solidFill>
            </a:endParaRPr>
          </a:p>
        </p:txBody>
      </p:sp>
    </p:spTree>
    <p:extLst>
      <p:ext uri="{BB962C8B-B14F-4D97-AF65-F5344CB8AC3E}">
        <p14:creationId xmlns:p14="http://schemas.microsoft.com/office/powerpoint/2010/main" val="396004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44624"/>
            <a:ext cx="8229600" cy="1143000"/>
          </a:xfrm>
        </p:spPr>
        <p:txBody>
          <a:bodyPr/>
          <a:lstStyle/>
          <a:p>
            <a:r>
              <a:rPr lang="el-GR" dirty="0" smtClean="0"/>
              <a:t>Δορυφορικές μετρήσεις</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26</a:t>
            </a:fld>
            <a:endParaRPr lang="en-US"/>
          </a:p>
        </p:txBody>
      </p:sp>
      <p:sp>
        <p:nvSpPr>
          <p:cNvPr id="3" name="Content Placeholder 2"/>
          <p:cNvSpPr>
            <a:spLocks noGrp="1"/>
          </p:cNvSpPr>
          <p:nvPr>
            <p:ph idx="1"/>
          </p:nvPr>
        </p:nvSpPr>
        <p:spPr>
          <a:xfrm>
            <a:off x="107504" y="980728"/>
            <a:ext cx="8928991" cy="862869"/>
          </a:xfrm>
        </p:spPr>
        <p:txBody>
          <a:bodyPr>
            <a:normAutofit/>
          </a:bodyPr>
          <a:lstStyle/>
          <a:p>
            <a:pPr marL="0" indent="0">
              <a:buNone/>
            </a:pPr>
            <a:r>
              <a:rPr lang="el-GR" sz="2400" dirty="0" smtClean="0"/>
              <a:t>Ο δορυφόρος </a:t>
            </a:r>
            <a:r>
              <a:rPr lang="en-US" sz="2400" dirty="0" smtClean="0"/>
              <a:t>Cloud-Aerosol </a:t>
            </a:r>
            <a:r>
              <a:rPr lang="en-US" sz="2400" dirty="0" err="1"/>
              <a:t>Lidar</a:t>
            </a:r>
            <a:r>
              <a:rPr lang="en-US" sz="2400" dirty="0"/>
              <a:t> and Infrared Pathfinder Satellite Observations (</a:t>
            </a:r>
            <a:r>
              <a:rPr lang="en-US" sz="2400" dirty="0">
                <a:hlinkClick r:id="rId3"/>
              </a:rPr>
              <a:t>CALIPSO</a:t>
            </a:r>
            <a:r>
              <a:rPr lang="en-US" sz="2400" dirty="0"/>
              <a:t>) </a:t>
            </a:r>
            <a:r>
              <a:rPr lang="el-GR" sz="2400" dirty="0" smtClean="0"/>
              <a:t>εκτοξεύτηκε τον Απρίλιο </a:t>
            </a:r>
            <a:r>
              <a:rPr lang="en-US" sz="2400" dirty="0" smtClean="0"/>
              <a:t> </a:t>
            </a:r>
            <a:r>
              <a:rPr lang="en-US" sz="2400" dirty="0"/>
              <a:t>28, </a:t>
            </a:r>
            <a:r>
              <a:rPr lang="en-US" sz="2400" dirty="0" smtClean="0"/>
              <a:t>2006</a:t>
            </a:r>
            <a:endParaRPr lang="el-GR" sz="2400" dirty="0"/>
          </a:p>
        </p:txBody>
      </p:sp>
      <p:sp>
        <p:nvSpPr>
          <p:cNvPr id="6" name="Rectangle 5"/>
          <p:cNvSpPr/>
          <p:nvPr/>
        </p:nvSpPr>
        <p:spPr>
          <a:xfrm>
            <a:off x="0" y="6516052"/>
            <a:ext cx="9144000" cy="369332"/>
          </a:xfrm>
          <a:prstGeom prst="rect">
            <a:avLst/>
          </a:prstGeom>
        </p:spPr>
        <p:txBody>
          <a:bodyPr wrap="square">
            <a:spAutoFit/>
          </a:bodyPr>
          <a:lstStyle/>
          <a:p>
            <a:pPr algn="ctr"/>
            <a:r>
              <a:rPr lang="en-US" dirty="0"/>
              <a:t>CALIPSO is a partnership between NASA and the French Space </a:t>
            </a:r>
            <a:r>
              <a:rPr lang="en-US" dirty="0" smtClean="0"/>
              <a:t>Agency </a:t>
            </a:r>
            <a:r>
              <a:rPr lang="el-GR" dirty="0" smtClean="0"/>
              <a:t>(</a:t>
            </a:r>
            <a:r>
              <a:rPr lang="en-US" dirty="0" smtClean="0"/>
              <a:t>CNES</a:t>
            </a:r>
            <a:r>
              <a:rPr lang="el-GR" dirty="0" smtClean="0"/>
              <a:t>)</a:t>
            </a:r>
            <a:r>
              <a:rPr lang="en-US" dirty="0" smtClean="0"/>
              <a:t>.</a:t>
            </a:r>
            <a:endParaRPr lang="el-GR" dirty="0"/>
          </a:p>
        </p:txBody>
      </p:sp>
      <p:sp>
        <p:nvSpPr>
          <p:cNvPr id="8" name="TextBox 7"/>
          <p:cNvSpPr txBox="1"/>
          <p:nvPr/>
        </p:nvSpPr>
        <p:spPr>
          <a:xfrm>
            <a:off x="395535" y="1840756"/>
            <a:ext cx="8329757" cy="3693319"/>
          </a:xfrm>
          <a:prstGeom prst="rect">
            <a:avLst/>
          </a:prstGeom>
          <a:noFill/>
        </p:spPr>
        <p:txBody>
          <a:bodyPr wrap="square" rtlCol="0">
            <a:spAutoFit/>
          </a:bodyPr>
          <a:lstStyle/>
          <a:p>
            <a:r>
              <a:rPr lang="el-GR" dirty="0" smtClean="0"/>
              <a:t>Για τη μελέτη </a:t>
            </a:r>
            <a:r>
              <a:rPr lang="el-GR" dirty="0"/>
              <a:t>της επίδρασης των νεφών και των αιωρούμενων σωματιδίων στο κλίμα και τον καιρό. </a:t>
            </a:r>
            <a:endParaRPr lang="el-GR" dirty="0" smtClean="0"/>
          </a:p>
          <a:p>
            <a:endParaRPr lang="el-GR" dirty="0" smtClean="0"/>
          </a:p>
          <a:p>
            <a:r>
              <a:rPr lang="el-GR" dirty="0" smtClean="0"/>
              <a:t>Είναι </a:t>
            </a:r>
            <a:r>
              <a:rPr lang="el-GR" dirty="0"/>
              <a:t>εξοπλισμένος με 3 όργανα:</a:t>
            </a:r>
          </a:p>
          <a:p>
            <a:r>
              <a:rPr lang="en-US" dirty="0"/>
              <a:t>the Cloud-Aerosol </a:t>
            </a:r>
            <a:r>
              <a:rPr lang="en-US" dirty="0" err="1"/>
              <a:t>Lidar</a:t>
            </a:r>
            <a:r>
              <a:rPr lang="en-US" dirty="0"/>
              <a:t> with Orthogonal Polarization (CALIOP </a:t>
            </a:r>
            <a:r>
              <a:rPr lang="en-US" dirty="0" err="1"/>
              <a:t>Lidar</a:t>
            </a:r>
            <a:r>
              <a:rPr lang="en-US" dirty="0"/>
              <a:t>)</a:t>
            </a:r>
            <a:endParaRPr lang="el-GR" dirty="0"/>
          </a:p>
          <a:p>
            <a:r>
              <a:rPr lang="en-US" dirty="0"/>
              <a:t>the Imaging Infrared Radiometer (IIR)</a:t>
            </a:r>
            <a:endParaRPr lang="el-GR" dirty="0"/>
          </a:p>
          <a:p>
            <a:r>
              <a:rPr lang="en-US" dirty="0"/>
              <a:t>the Wide Field Camera (WFC). </a:t>
            </a:r>
            <a:endParaRPr lang="el-GR" dirty="0" smtClean="0"/>
          </a:p>
          <a:p>
            <a:endParaRPr lang="el-GR" dirty="0"/>
          </a:p>
          <a:p>
            <a:endParaRPr lang="el-GR" dirty="0" smtClean="0"/>
          </a:p>
          <a:p>
            <a:endParaRPr lang="el-GR" dirty="0"/>
          </a:p>
          <a:p>
            <a:endParaRPr lang="el-GR" dirty="0" smtClean="0"/>
          </a:p>
          <a:p>
            <a:r>
              <a:rPr lang="en-US" dirty="0" smtClean="0"/>
              <a:t>Video: </a:t>
            </a:r>
            <a:r>
              <a:rPr lang="en-US" dirty="0" smtClean="0">
                <a:hlinkClick r:id="rId4"/>
              </a:rPr>
              <a:t>https</a:t>
            </a:r>
            <a:r>
              <a:rPr lang="en-US" dirty="0">
                <a:hlinkClick r:id="rId4"/>
              </a:rPr>
              <a:t>://</a:t>
            </a:r>
            <a:r>
              <a:rPr lang="en-US" dirty="0" smtClean="0">
                <a:hlinkClick r:id="rId4"/>
              </a:rPr>
              <a:t>www.youtube.com/watch?time_continue=154&amp;v=jG8mtlaiW9A</a:t>
            </a:r>
            <a:r>
              <a:rPr lang="el-GR" dirty="0" smtClean="0"/>
              <a:t> </a:t>
            </a:r>
            <a:endParaRPr lang="el-GR" dirty="0"/>
          </a:p>
          <a:p>
            <a:endParaRPr lang="el-GR" dirty="0"/>
          </a:p>
        </p:txBody>
      </p:sp>
    </p:spTree>
    <p:extLst>
      <p:ext uri="{BB962C8B-B14F-4D97-AF65-F5344CB8AC3E}">
        <p14:creationId xmlns:p14="http://schemas.microsoft.com/office/powerpoint/2010/main" val="4035265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171400"/>
            <a:ext cx="8229600" cy="1143000"/>
          </a:xfrm>
        </p:spPr>
        <p:txBody>
          <a:bodyPr/>
          <a:lstStyle/>
          <a:p>
            <a:r>
              <a:rPr lang="el-GR" dirty="0" smtClean="0"/>
              <a:t>Λέιζερ </a:t>
            </a:r>
            <a:r>
              <a:rPr lang="el-GR" dirty="0" err="1" smtClean="0"/>
              <a:t>ραντάρς</a:t>
            </a:r>
            <a:r>
              <a:rPr lang="el-GR" dirty="0" smtClean="0"/>
              <a:t> (</a:t>
            </a:r>
            <a:r>
              <a:rPr lang="en-US" dirty="0" err="1" smtClean="0"/>
              <a:t>Lidars</a:t>
            </a:r>
            <a:r>
              <a:rPr lang="en-US"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27</a:t>
            </a:fld>
            <a:endParaRPr lang="en-US"/>
          </a:p>
        </p:txBody>
      </p:sp>
      <p:sp>
        <p:nvSpPr>
          <p:cNvPr id="3" name="Content Placeholder 2"/>
          <p:cNvSpPr>
            <a:spLocks noGrp="1"/>
          </p:cNvSpPr>
          <p:nvPr>
            <p:ph idx="1"/>
          </p:nvPr>
        </p:nvSpPr>
        <p:spPr>
          <a:xfrm>
            <a:off x="457200" y="991269"/>
            <a:ext cx="8363272" cy="4525963"/>
          </a:xfrm>
        </p:spPr>
        <p:txBody>
          <a:bodyPr>
            <a:normAutofit/>
          </a:bodyPr>
          <a:lstStyle/>
          <a:p>
            <a:pPr marL="0" indent="0" algn="just">
              <a:buNone/>
            </a:pPr>
            <a:r>
              <a:rPr lang="el-GR" dirty="0" smtClean="0"/>
              <a:t>Το </a:t>
            </a:r>
            <a:r>
              <a:rPr lang="en-US" dirty="0" err="1" smtClean="0"/>
              <a:t>Lidar</a:t>
            </a:r>
            <a:r>
              <a:rPr lang="en-US" dirty="0" smtClean="0"/>
              <a:t> (light </a:t>
            </a:r>
            <a:r>
              <a:rPr lang="en-US" dirty="0"/>
              <a:t>Detection and </a:t>
            </a:r>
            <a:r>
              <a:rPr lang="en-US" dirty="0" smtClean="0"/>
              <a:t>Ranging) </a:t>
            </a:r>
            <a:r>
              <a:rPr lang="el-GR" dirty="0" smtClean="0"/>
              <a:t>εκπέμπει δέσμη φωτός από </a:t>
            </a:r>
            <a:r>
              <a:rPr lang="en-US" dirty="0" smtClean="0"/>
              <a:t>laser</a:t>
            </a:r>
            <a:r>
              <a:rPr lang="el-GR" dirty="0" smtClean="0"/>
              <a:t>, σε </a:t>
            </a:r>
            <a:r>
              <a:rPr lang="el-GR" dirty="0"/>
              <a:t>επιλεγμένα μήκη </a:t>
            </a:r>
            <a:r>
              <a:rPr lang="el-GR" dirty="0" smtClean="0"/>
              <a:t>κύματος και λαμβάνει το επιστρεφόμενο φως λόγω ανάκλασης ή/και σκέδασης σε απομακρυσμένους στόχους.</a:t>
            </a:r>
            <a:r>
              <a:rPr lang="en-US" dirty="0" smtClean="0"/>
              <a:t> </a:t>
            </a:r>
            <a:endParaRPr lang="el-GR" dirty="0"/>
          </a:p>
        </p:txBody>
      </p:sp>
      <p:pic>
        <p:nvPicPr>
          <p:cNvPr id="18436" name="Picture 4" descr="https://www.picoquant.com/images/uploads/application_images/7358/lidar-2__500x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789040"/>
            <a:ext cx="4762500"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LIDAR/Ranging/S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879527"/>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108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171400"/>
            <a:ext cx="8229600" cy="1143000"/>
          </a:xfrm>
        </p:spPr>
        <p:txBody>
          <a:bodyPr/>
          <a:lstStyle/>
          <a:p>
            <a:r>
              <a:rPr lang="el-GR" dirty="0" smtClean="0"/>
              <a:t>Λέιζερ </a:t>
            </a:r>
            <a:r>
              <a:rPr lang="el-GR" dirty="0" err="1" smtClean="0"/>
              <a:t>ραντάρς</a:t>
            </a:r>
            <a:r>
              <a:rPr lang="el-GR" dirty="0" smtClean="0"/>
              <a:t> (</a:t>
            </a:r>
            <a:r>
              <a:rPr lang="en-US" dirty="0" err="1" smtClean="0"/>
              <a:t>Lidars</a:t>
            </a:r>
            <a:r>
              <a:rPr lang="en-US" dirty="0" smtClean="0"/>
              <a:t>)</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28</a:t>
            </a:fld>
            <a:endParaRPr lang="en-US"/>
          </a:p>
        </p:txBody>
      </p:sp>
      <p:sp>
        <p:nvSpPr>
          <p:cNvPr id="3" name="Content Placeholder 2"/>
          <p:cNvSpPr>
            <a:spLocks noGrp="1"/>
          </p:cNvSpPr>
          <p:nvPr>
            <p:ph idx="1"/>
          </p:nvPr>
        </p:nvSpPr>
        <p:spPr>
          <a:xfrm>
            <a:off x="457200" y="991269"/>
            <a:ext cx="8363272" cy="4525963"/>
          </a:xfrm>
        </p:spPr>
        <p:txBody>
          <a:bodyPr>
            <a:normAutofit/>
          </a:bodyPr>
          <a:lstStyle/>
          <a:p>
            <a:pPr marL="0" indent="0">
              <a:buNone/>
            </a:pPr>
            <a:r>
              <a:rPr lang="el-GR" dirty="0" smtClean="0"/>
              <a:t>Α </a:t>
            </a:r>
            <a:r>
              <a:rPr lang="en-US" dirty="0" smtClean="0"/>
              <a:t>European </a:t>
            </a:r>
            <a:r>
              <a:rPr lang="en-US" dirty="0"/>
              <a:t>Aerosol Research </a:t>
            </a:r>
            <a:r>
              <a:rPr lang="en-US" dirty="0" err="1"/>
              <a:t>Lidar</a:t>
            </a:r>
            <a:r>
              <a:rPr lang="en-US" dirty="0"/>
              <a:t> Network to Establish an Aerosol Climatology: EARLINET</a:t>
            </a:r>
          </a:p>
        </p:txBody>
      </p:sp>
      <p:pic>
        <p:nvPicPr>
          <p:cNvPr id="2253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321" y="2035223"/>
            <a:ext cx="5350183" cy="4922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2348880"/>
            <a:ext cx="3168352" cy="3693319"/>
          </a:xfrm>
          <a:prstGeom prst="rect">
            <a:avLst/>
          </a:prstGeom>
          <a:noFill/>
        </p:spPr>
        <p:txBody>
          <a:bodyPr wrap="square" rtlCol="0">
            <a:spAutoFit/>
          </a:bodyPr>
          <a:lstStyle/>
          <a:p>
            <a:r>
              <a:rPr lang="el-GR" dirty="0" smtClean="0"/>
              <a:t>Σήμερα</a:t>
            </a:r>
            <a:r>
              <a:rPr lang="en-US" dirty="0" smtClean="0"/>
              <a:t>, </a:t>
            </a:r>
            <a:r>
              <a:rPr lang="el-GR" dirty="0" smtClean="0"/>
              <a:t>οι σταθμοί  του δικτύου είναι </a:t>
            </a:r>
            <a:r>
              <a:rPr lang="en-US" dirty="0" smtClean="0"/>
              <a:t>28 </a:t>
            </a:r>
            <a:r>
              <a:rPr lang="el-GR" dirty="0" smtClean="0"/>
              <a:t>και φαίνονται στο διπλανό σχήμα</a:t>
            </a:r>
            <a:r>
              <a:rPr lang="en-US" dirty="0" smtClean="0"/>
              <a:t>.</a:t>
            </a:r>
            <a:endParaRPr lang="en-US" dirty="0"/>
          </a:p>
          <a:p>
            <a:r>
              <a:rPr lang="en-US" dirty="0">
                <a:hlinkClick r:id="rId4"/>
              </a:rPr>
              <a:t/>
            </a:r>
            <a:br>
              <a:rPr lang="en-US" dirty="0">
                <a:hlinkClick r:id="rId4"/>
              </a:rPr>
            </a:br>
            <a:r>
              <a:rPr lang="el-GR" u="sng" dirty="0" smtClean="0"/>
              <a:t>Δεδομένα</a:t>
            </a:r>
            <a:r>
              <a:rPr lang="el-GR" dirty="0" smtClean="0"/>
              <a:t>: </a:t>
            </a:r>
            <a:r>
              <a:rPr lang="en-US" b="1" dirty="0" smtClean="0"/>
              <a:t>aerosol</a:t>
            </a:r>
            <a:r>
              <a:rPr lang="en-US" dirty="0" smtClean="0"/>
              <a:t> </a:t>
            </a:r>
            <a:r>
              <a:rPr lang="en-US" dirty="0"/>
              <a:t>backscatter coefficient profiles (as a function of height above mean sea level), </a:t>
            </a:r>
            <a:r>
              <a:rPr lang="en-US" dirty="0" smtClean="0"/>
              <a:t>at </a:t>
            </a:r>
            <a:r>
              <a:rPr lang="en-US" dirty="0"/>
              <a:t>one or more out of the following wavelengths: 355 nm, 532 nm and 1064 nm. In case Raman-</a:t>
            </a:r>
            <a:r>
              <a:rPr lang="en-US" dirty="0" err="1"/>
              <a:t>lidars</a:t>
            </a:r>
            <a:r>
              <a:rPr lang="en-US" dirty="0"/>
              <a:t> are operated, both </a:t>
            </a:r>
            <a:r>
              <a:rPr lang="en-US" b="1" dirty="0"/>
              <a:t>backscatter and extinction coefficients </a:t>
            </a:r>
            <a:r>
              <a:rPr lang="en-US" dirty="0"/>
              <a:t>are provided.</a:t>
            </a:r>
            <a:endParaRPr lang="el-GR" dirty="0"/>
          </a:p>
        </p:txBody>
      </p:sp>
    </p:spTree>
    <p:extLst>
      <p:ext uri="{BB962C8B-B14F-4D97-AF65-F5344CB8AC3E}">
        <p14:creationId xmlns:p14="http://schemas.microsoft.com/office/powerpoint/2010/main" val="927767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960" y="-99392"/>
            <a:ext cx="8229600" cy="1143000"/>
          </a:xfrm>
        </p:spPr>
        <p:txBody>
          <a:bodyPr/>
          <a:lstStyle/>
          <a:p>
            <a:r>
              <a:rPr lang="el-GR" dirty="0" smtClean="0"/>
              <a:t>Φωτόμετρα</a:t>
            </a:r>
            <a:r>
              <a:rPr lang="en-US" dirty="0" smtClean="0"/>
              <a:t> - </a:t>
            </a:r>
            <a:r>
              <a:rPr lang="en-US" dirty="0" err="1" smtClean="0"/>
              <a:t>Sunphotometers</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29</a:t>
            </a:fld>
            <a:endParaRPr lang="en-US"/>
          </a:p>
        </p:txBody>
      </p:sp>
      <p:pic>
        <p:nvPicPr>
          <p:cNvPr id="5" name="Picture 2" descr="Photograph of the CIMEL sun photometer at the Polar Environment Atmospheric Research Laborato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55976" y="1844824"/>
            <a:ext cx="44577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931876"/>
            <a:ext cx="9144000" cy="369332"/>
          </a:xfrm>
          <a:prstGeom prst="rect">
            <a:avLst/>
          </a:prstGeom>
          <a:noFill/>
        </p:spPr>
        <p:txBody>
          <a:bodyPr wrap="square" rtlCol="0">
            <a:spAutoFit/>
          </a:bodyPr>
          <a:lstStyle/>
          <a:p>
            <a:r>
              <a:rPr lang="en-US" dirty="0"/>
              <a:t>Land-based </a:t>
            </a:r>
            <a:r>
              <a:rPr lang="en-US" dirty="0" smtClean="0"/>
              <a:t>remote sensing instruments of the </a:t>
            </a:r>
            <a:r>
              <a:rPr lang="en-US" b="1" dirty="0"/>
              <a:t>AERONET</a:t>
            </a:r>
            <a:r>
              <a:rPr lang="en-US" dirty="0"/>
              <a:t> (</a:t>
            </a:r>
            <a:r>
              <a:rPr lang="en-US" b="1" dirty="0" err="1"/>
              <a:t>AE</a:t>
            </a:r>
            <a:r>
              <a:rPr lang="en-US" dirty="0" err="1"/>
              <a:t>rosol</a:t>
            </a:r>
            <a:r>
              <a:rPr lang="en-US" b="1" dirty="0"/>
              <a:t> </a:t>
            </a:r>
            <a:r>
              <a:rPr lang="en-US" b="1" dirty="0" err="1"/>
              <a:t>RO</a:t>
            </a:r>
            <a:r>
              <a:rPr lang="en-US" dirty="0" err="1"/>
              <a:t>botic</a:t>
            </a:r>
            <a:r>
              <a:rPr lang="en-US" dirty="0"/>
              <a:t> </a:t>
            </a:r>
            <a:r>
              <a:rPr lang="en-US" b="1" dirty="0" err="1"/>
              <a:t>NET</a:t>
            </a:r>
            <a:r>
              <a:rPr lang="en-US" dirty="0" err="1"/>
              <a:t>work</a:t>
            </a:r>
            <a:r>
              <a:rPr lang="en-US" dirty="0"/>
              <a:t>) </a:t>
            </a:r>
            <a:r>
              <a:rPr lang="en-US" dirty="0" smtClean="0"/>
              <a:t>program</a:t>
            </a:r>
            <a:r>
              <a:rPr lang="el-GR" dirty="0"/>
              <a:t>:</a:t>
            </a:r>
            <a:endParaRPr lang="en-US" dirty="0" smtClean="0"/>
          </a:p>
        </p:txBody>
      </p:sp>
      <p:sp>
        <p:nvSpPr>
          <p:cNvPr id="7" name="TextBox 6"/>
          <p:cNvSpPr txBox="1"/>
          <p:nvPr/>
        </p:nvSpPr>
        <p:spPr>
          <a:xfrm>
            <a:off x="179512" y="908720"/>
            <a:ext cx="8712968" cy="923330"/>
          </a:xfrm>
          <a:prstGeom prst="rect">
            <a:avLst/>
          </a:prstGeom>
          <a:noFill/>
        </p:spPr>
        <p:txBody>
          <a:bodyPr wrap="square" rtlCol="0">
            <a:spAutoFit/>
          </a:bodyPr>
          <a:lstStyle/>
          <a:p>
            <a:r>
              <a:rPr lang="el-GR" dirty="0" smtClean="0"/>
              <a:t>Μετρήσεις υψηλής ακρίβειας </a:t>
            </a:r>
            <a:r>
              <a:rPr lang="en-US" dirty="0" smtClean="0"/>
              <a:t>AOD </a:t>
            </a:r>
            <a:r>
              <a:rPr lang="el-GR" dirty="0" smtClean="0"/>
              <a:t>, οπτικών ιδιοτήτων των αερολυμάτων (π.χ. </a:t>
            </a:r>
            <a:r>
              <a:rPr lang="en-US" dirty="0" smtClean="0"/>
              <a:t>single </a:t>
            </a:r>
            <a:r>
              <a:rPr lang="en-US" dirty="0"/>
              <a:t>scattering albedo, the aerosol phase function, the asymmetry parameter, the indexes of refraction and the size distribution</a:t>
            </a:r>
            <a:r>
              <a:rPr lang="el-GR" dirty="0" smtClean="0"/>
              <a:t>) και τύπων αερολυμάτων σε επιλεγμένα μήκη κύματος.</a:t>
            </a:r>
          </a:p>
        </p:txBody>
      </p:sp>
      <p:pic>
        <p:nvPicPr>
          <p:cNvPr id="1740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8" y="1935882"/>
            <a:ext cx="23907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descr="Image result for aeronet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5329064"/>
            <a:ext cx="3042481" cy="15254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512" y="5329064"/>
            <a:ext cx="4968552" cy="1477328"/>
          </a:xfrm>
          <a:prstGeom prst="rect">
            <a:avLst/>
          </a:prstGeom>
          <a:noFill/>
        </p:spPr>
        <p:txBody>
          <a:bodyPr wrap="square" rtlCol="0">
            <a:spAutoFit/>
          </a:bodyPr>
          <a:lstStyle/>
          <a:p>
            <a:r>
              <a:rPr lang="el-GR" dirty="0" smtClean="0"/>
              <a:t>&gt;</a:t>
            </a:r>
            <a:r>
              <a:rPr lang="en-US" dirty="0" smtClean="0"/>
              <a:t>200 </a:t>
            </a:r>
            <a:r>
              <a:rPr lang="en-US" dirty="0"/>
              <a:t>carefully calibrated sun photometers </a:t>
            </a:r>
            <a:r>
              <a:rPr lang="en-US" dirty="0" smtClean="0"/>
              <a:t>around </a:t>
            </a:r>
            <a:r>
              <a:rPr lang="en-US" dirty="0"/>
              <a:t>the world. The relatively simple instruments deduce the amount and type of aerosol in the sky by measuring the intensity of light under cloud-free conditions. </a:t>
            </a:r>
            <a:endParaRPr lang="el-GR" dirty="0"/>
          </a:p>
        </p:txBody>
      </p:sp>
    </p:spTree>
    <p:extLst>
      <p:ext uri="{BB962C8B-B14F-4D97-AF65-F5344CB8AC3E}">
        <p14:creationId xmlns:p14="http://schemas.microsoft.com/office/powerpoint/2010/main" val="3534273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26064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Εισαγωγή</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251520" y="980728"/>
            <a:ext cx="8496944" cy="646331"/>
          </a:xfrm>
          <a:prstGeom prst="rect">
            <a:avLst/>
          </a:prstGeom>
          <a:noFill/>
        </p:spPr>
        <p:txBody>
          <a:bodyPr wrap="square" rtlCol="0">
            <a:spAutoFit/>
          </a:bodyPr>
          <a:lstStyle/>
          <a:p>
            <a:pPr algn="just"/>
            <a:r>
              <a:rPr lang="el-GR" b="1" dirty="0" smtClean="0"/>
              <a:t>Ορισμός</a:t>
            </a:r>
            <a:r>
              <a:rPr lang="el-GR" dirty="0" smtClean="0"/>
              <a:t>: </a:t>
            </a:r>
            <a:r>
              <a:rPr lang="el-GR" dirty="0"/>
              <a:t>Ιστορικά</a:t>
            </a:r>
            <a:r>
              <a:rPr lang="en-US" dirty="0"/>
              <a:t>, </a:t>
            </a:r>
            <a:r>
              <a:rPr lang="el-GR" u="sng" dirty="0"/>
              <a:t>η ποιότητα της ατμόσφαιρας καταγράφεται </a:t>
            </a:r>
            <a:r>
              <a:rPr lang="el-GR" dirty="0"/>
              <a:t>για 2 βασικούς λόγους</a:t>
            </a:r>
            <a:r>
              <a:rPr lang="en-US" dirty="0"/>
              <a:t>:</a:t>
            </a:r>
          </a:p>
          <a:p>
            <a:pPr algn="just"/>
            <a:r>
              <a:rPr lang="el-GR" dirty="0"/>
              <a:t>Νομική </a:t>
            </a:r>
            <a:r>
              <a:rPr lang="el-GR" u="sng" dirty="0"/>
              <a:t>παρακολούθηση</a:t>
            </a:r>
            <a:r>
              <a:rPr lang="el-GR" dirty="0"/>
              <a:t> (υγεία-</a:t>
            </a:r>
            <a:r>
              <a:rPr lang="el-GR" dirty="0" err="1"/>
              <a:t>κλίμ</a:t>
            </a:r>
            <a:r>
              <a:rPr lang="el-GR" dirty="0"/>
              <a:t>α) και επιστημονική </a:t>
            </a:r>
            <a:r>
              <a:rPr lang="el-GR" u="sng" dirty="0"/>
              <a:t>έρευνα</a:t>
            </a:r>
            <a:r>
              <a:rPr lang="en-US" dirty="0"/>
              <a:t>. </a:t>
            </a:r>
            <a:endParaRPr lang="el-GR" dirty="0"/>
          </a:p>
        </p:txBody>
      </p:sp>
      <p:pic>
        <p:nvPicPr>
          <p:cNvPr id="1026" name="Picture 2" descr="Image result for global air pol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1628800"/>
            <a:ext cx="9491464" cy="4745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7" y="3212976"/>
            <a:ext cx="3467858" cy="200841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431" y="4939158"/>
            <a:ext cx="2972569" cy="1950494"/>
          </a:xfrm>
          <a:prstGeom prst="rect">
            <a:avLst/>
          </a:prstGeom>
        </p:spPr>
      </p:pic>
      <p:pic>
        <p:nvPicPr>
          <p:cNvPr id="1034" name="Picture 10" descr="Image result for eufar measuremen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431" y="2632892"/>
            <a:ext cx="3651027" cy="23062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av air quality measurements pre-tec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874" t="23204" r="9354" b="20944"/>
          <a:stretch/>
        </p:blipFill>
        <p:spPr bwMode="auto">
          <a:xfrm>
            <a:off x="6860927" y="1398537"/>
            <a:ext cx="1887537" cy="1119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tellite air qual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5247" y="4939159"/>
            <a:ext cx="3188307" cy="195049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942" y="1641065"/>
            <a:ext cx="1471612" cy="244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descr="Image result for personal sensor air qual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501" y="2009840"/>
            <a:ext cx="3046139" cy="203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3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Στατικοί σταθμοί εδάφους</a:t>
            </a:r>
          </a:p>
          <a:p>
            <a:pPr marL="514350" indent="-514350">
              <a:buFont typeface="+mj-lt"/>
              <a:buAutoNum type="arabicPeriod"/>
            </a:pPr>
            <a:r>
              <a:rPr lang="el-GR" dirty="0" smtClean="0"/>
              <a:t>Τηλεπισκόπηση:</a:t>
            </a:r>
          </a:p>
          <a:p>
            <a:r>
              <a:rPr lang="el-GR" sz="2800" dirty="0" smtClean="0"/>
              <a:t>Δορυφόροι &amp; όργανα εδάφους</a:t>
            </a:r>
          </a:p>
          <a:p>
            <a:pPr marL="514350" indent="-514350">
              <a:buFont typeface="+mj-lt"/>
              <a:buAutoNum type="arabicPeriod" startAt="3"/>
            </a:pPr>
            <a:r>
              <a:rPr lang="el-GR" dirty="0" smtClean="0"/>
              <a:t>Κινητοί σταθμοί εδάφους &amp; καθ’ ύψος:</a:t>
            </a:r>
          </a:p>
          <a:p>
            <a:r>
              <a:rPr lang="el-GR" sz="2800" dirty="0" smtClean="0"/>
              <a:t>Μεταφορικά μέσα, ατομικοί αισθητήρες κλπ.</a:t>
            </a:r>
          </a:p>
          <a:p>
            <a:pPr marL="514350" indent="-514350">
              <a:buFont typeface="+mj-lt"/>
              <a:buAutoNum type="arabicPeriod" startAt="4"/>
            </a:pPr>
            <a:r>
              <a:rPr lang="el-GR" dirty="0"/>
              <a:t>Εργαστήριο χημικών αναλύσεων</a:t>
            </a:r>
          </a:p>
          <a:p>
            <a:pPr marL="514350" indent="-514350">
              <a:buFont typeface="+mj-lt"/>
              <a:buAutoNum type="arabicPeriod" startAt="4"/>
            </a:pPr>
            <a:r>
              <a:rPr lang="el-GR" dirty="0" err="1" smtClean="0"/>
              <a:t>Αερο</a:t>
            </a:r>
            <a:r>
              <a:rPr lang="el-GR" dirty="0" smtClean="0"/>
              <a:t>-σήραγγες</a:t>
            </a:r>
          </a:p>
        </p:txBody>
      </p:sp>
    </p:spTree>
    <p:extLst>
      <p:ext uri="{BB962C8B-B14F-4D97-AF65-F5344CB8AC3E}">
        <p14:creationId xmlns:p14="http://schemas.microsoft.com/office/powerpoint/2010/main" val="17724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3" end="3"/>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9">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bwMode="auto">
          <a:xfrm>
            <a:off x="2087216" y="260648"/>
            <a:ext cx="7056784" cy="661987"/>
          </a:xfrm>
          <a:prstGeom prst="rect">
            <a:avLst/>
          </a:prstGeom>
        </p:spPr>
        <p:txBody>
          <a:bodyPr vert="horz" lIns="91440" tIns="45720" rIns="91440" bIns="45720" rtlCol="0" anchor="ctr">
            <a:normAutofit fontScale="90000"/>
          </a:bodyPr>
          <a:lstStyle/>
          <a:p>
            <a:r>
              <a:rPr lang="el-GR" dirty="0"/>
              <a:t>Κινητός σταθμός εδάφους</a:t>
            </a:r>
            <a:endParaRPr lang="fr-FR" dirty="0"/>
          </a:p>
        </p:txBody>
      </p:sp>
      <p:sp>
        <p:nvSpPr>
          <p:cNvPr id="13" name="Rectangle 1"/>
          <p:cNvSpPr>
            <a:spLocks noChangeArrowheads="1"/>
          </p:cNvSpPr>
          <p:nvPr/>
        </p:nvSpPr>
        <p:spPr bwMode="auto">
          <a:xfrm>
            <a:off x="179512" y="980728"/>
            <a:ext cx="885698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l-GR" dirty="0" smtClean="0">
                <a:latin typeface="Calibri" pitchFamily="34" charset="0"/>
              </a:rPr>
              <a:t>Α </a:t>
            </a:r>
            <a:r>
              <a:rPr lang="en-US" dirty="0" smtClean="0">
                <a:latin typeface="Calibri" pitchFamily="34" charset="0"/>
              </a:rPr>
              <a:t>Mobile AQ Monitoring Station enhances mobility and flexibility in cases of special events (e.g. pollution emergencies/accidents, wildfires, collocation with satellite swaths) or research campaigns</a:t>
            </a:r>
            <a:r>
              <a:rPr lang="el-GR" dirty="0" smtClean="0">
                <a:latin typeface="Calibri" pitchFamily="34" charset="0"/>
              </a:rPr>
              <a:t>. </a:t>
            </a:r>
            <a:r>
              <a:rPr lang="en-US" dirty="0" smtClean="0"/>
              <a:t>Its design allows the </a:t>
            </a:r>
            <a:r>
              <a:rPr lang="en-US" dirty="0"/>
              <a:t>use of different instrumentation depending on the measurement objectives.</a:t>
            </a:r>
            <a:endParaRPr lang="en-US" dirty="0" smtClean="0">
              <a:latin typeface="Calibri" pitchFamily="34" charset="0"/>
            </a:endParaRPr>
          </a:p>
          <a:p>
            <a:pPr marL="342900" indent="-342900" algn="just"/>
            <a:endParaRPr lang="en-US" dirty="0" smtClean="0">
              <a:latin typeface="Calibri" pitchFamily="34" charset="0"/>
            </a:endParaRPr>
          </a:p>
          <a:p>
            <a:pPr algn="just"/>
            <a:endParaRPr lang="en-US" dirty="0" smtClean="0">
              <a:latin typeface="Calibri" pitchFamily="34" charset="0"/>
            </a:endParaRPr>
          </a:p>
        </p:txBody>
      </p:sp>
      <p:sp>
        <p:nvSpPr>
          <p:cNvPr id="14" name="Rectangle 13"/>
          <p:cNvSpPr/>
          <p:nvPr/>
        </p:nvSpPr>
        <p:spPr>
          <a:xfrm>
            <a:off x="179512" y="5448126"/>
            <a:ext cx="8856984" cy="1077218"/>
          </a:xfrm>
          <a:prstGeom prst="rect">
            <a:avLst/>
          </a:prstGeom>
        </p:spPr>
        <p:txBody>
          <a:bodyPr wrap="square">
            <a:spAutoFit/>
          </a:bodyPr>
          <a:lstStyle/>
          <a:p>
            <a:pPr algn="just"/>
            <a:r>
              <a:rPr lang="el-GR" sz="1600" u="sng" dirty="0" smtClean="0">
                <a:solidFill>
                  <a:schemeClr val="tx2">
                    <a:lumMod val="60000"/>
                    <a:lumOff val="40000"/>
                  </a:schemeClr>
                </a:solidFill>
                <a:latin typeface="Calibri" pitchFamily="34" charset="0"/>
              </a:rPr>
              <a:t>Ενδεικτικά μετρητικά συστήματα – εξοπλισμός οχημάτων</a:t>
            </a:r>
            <a:r>
              <a:rPr lang="en-US" sz="1600" u="sng" dirty="0" smtClean="0">
                <a:solidFill>
                  <a:schemeClr val="tx2">
                    <a:lumMod val="60000"/>
                    <a:lumOff val="40000"/>
                  </a:schemeClr>
                </a:solidFill>
                <a:latin typeface="Calibri" pitchFamily="34" charset="0"/>
              </a:rPr>
              <a:t>:</a:t>
            </a:r>
          </a:p>
          <a:p>
            <a:pPr algn="just"/>
            <a:r>
              <a:rPr lang="en-US" sz="1600" dirty="0" smtClean="0">
                <a:solidFill>
                  <a:schemeClr val="tx2">
                    <a:lumMod val="60000"/>
                    <a:lumOff val="40000"/>
                  </a:schemeClr>
                </a:solidFill>
                <a:latin typeface="Calibri" pitchFamily="34" charset="0"/>
              </a:rPr>
              <a:t>NO, ΝΟ</a:t>
            </a:r>
            <a:r>
              <a:rPr lang="en-US" sz="1600" baseline="-25000" dirty="0" smtClean="0">
                <a:solidFill>
                  <a:schemeClr val="tx2">
                    <a:lumMod val="60000"/>
                    <a:lumOff val="40000"/>
                  </a:schemeClr>
                </a:solidFill>
                <a:latin typeface="Calibri" pitchFamily="34" charset="0"/>
              </a:rPr>
              <a:t>2</a:t>
            </a:r>
            <a:r>
              <a:rPr lang="en-US" sz="1600" dirty="0" smtClean="0">
                <a:solidFill>
                  <a:schemeClr val="tx2">
                    <a:lumMod val="60000"/>
                    <a:lumOff val="40000"/>
                  </a:schemeClr>
                </a:solidFill>
                <a:latin typeface="Calibri" pitchFamily="34" charset="0"/>
              </a:rPr>
              <a:t>, O</a:t>
            </a:r>
            <a:r>
              <a:rPr lang="en-US" sz="1600" baseline="-25000" dirty="0" smtClean="0">
                <a:solidFill>
                  <a:schemeClr val="tx2">
                    <a:lumMod val="60000"/>
                    <a:lumOff val="40000"/>
                  </a:schemeClr>
                </a:solidFill>
                <a:latin typeface="Calibri" pitchFamily="34" charset="0"/>
              </a:rPr>
              <a:t>3</a:t>
            </a:r>
            <a:r>
              <a:rPr lang="en-US" sz="1600" dirty="0" smtClean="0">
                <a:solidFill>
                  <a:schemeClr val="tx2">
                    <a:lumMod val="60000"/>
                    <a:lumOff val="40000"/>
                  </a:schemeClr>
                </a:solidFill>
                <a:latin typeface="Calibri" pitchFamily="34" charset="0"/>
              </a:rPr>
              <a:t>, SO</a:t>
            </a:r>
            <a:r>
              <a:rPr lang="en-US" sz="1600" baseline="-25000" dirty="0" smtClean="0">
                <a:solidFill>
                  <a:schemeClr val="tx2">
                    <a:lumMod val="60000"/>
                    <a:lumOff val="40000"/>
                  </a:schemeClr>
                </a:solidFill>
                <a:latin typeface="Calibri" pitchFamily="34" charset="0"/>
              </a:rPr>
              <a:t>2</a:t>
            </a:r>
            <a:r>
              <a:rPr lang="en-US" sz="1600" dirty="0" smtClean="0">
                <a:solidFill>
                  <a:schemeClr val="tx2">
                    <a:lumMod val="60000"/>
                    <a:lumOff val="40000"/>
                  </a:schemeClr>
                </a:solidFill>
                <a:latin typeface="Calibri" pitchFamily="34" charset="0"/>
              </a:rPr>
              <a:t>, CO, HC, CH</a:t>
            </a:r>
            <a:r>
              <a:rPr lang="en-US" sz="1600" baseline="-25000" dirty="0" smtClean="0">
                <a:solidFill>
                  <a:schemeClr val="tx2">
                    <a:lumMod val="60000"/>
                    <a:lumOff val="40000"/>
                  </a:schemeClr>
                </a:solidFill>
                <a:latin typeface="Calibri" pitchFamily="34" charset="0"/>
              </a:rPr>
              <a:t>4</a:t>
            </a:r>
            <a:r>
              <a:rPr lang="en-US" sz="1600" dirty="0" smtClean="0">
                <a:solidFill>
                  <a:schemeClr val="tx2">
                    <a:lumMod val="60000"/>
                    <a:lumOff val="40000"/>
                  </a:schemeClr>
                </a:solidFill>
                <a:latin typeface="Calibri" pitchFamily="34" charset="0"/>
              </a:rPr>
              <a:t>, PM</a:t>
            </a:r>
            <a:r>
              <a:rPr lang="en-US" sz="1600" baseline="-25000" dirty="0" smtClean="0">
                <a:solidFill>
                  <a:schemeClr val="tx2">
                    <a:lumMod val="60000"/>
                    <a:lumOff val="40000"/>
                  </a:schemeClr>
                </a:solidFill>
                <a:latin typeface="Calibri" pitchFamily="34" charset="0"/>
              </a:rPr>
              <a:t>10</a:t>
            </a:r>
            <a:r>
              <a:rPr lang="en-US" sz="1600" dirty="0" smtClean="0">
                <a:solidFill>
                  <a:schemeClr val="tx2">
                    <a:lumMod val="60000"/>
                    <a:lumOff val="40000"/>
                  </a:schemeClr>
                </a:solidFill>
                <a:latin typeface="Calibri" pitchFamily="34" charset="0"/>
              </a:rPr>
              <a:t>, DOAS (BTX), meteorological station, noise monitoring</a:t>
            </a:r>
            <a:r>
              <a:rPr lang="el-GR" sz="1600" dirty="0" smtClean="0">
                <a:solidFill>
                  <a:schemeClr val="tx2">
                    <a:lumMod val="60000"/>
                    <a:lumOff val="40000"/>
                  </a:schemeClr>
                </a:solidFill>
                <a:latin typeface="Calibri" pitchFamily="34" charset="0"/>
              </a:rPr>
              <a:t>,</a:t>
            </a:r>
            <a:r>
              <a:rPr lang="en-US" sz="1600" dirty="0" smtClean="0">
                <a:solidFill>
                  <a:schemeClr val="tx2">
                    <a:lumMod val="60000"/>
                    <a:lumOff val="40000"/>
                  </a:schemeClr>
                </a:solidFill>
              </a:rPr>
              <a:t> </a:t>
            </a:r>
            <a:r>
              <a:rPr lang="en-US" sz="1600" dirty="0">
                <a:solidFill>
                  <a:schemeClr val="tx2">
                    <a:lumMod val="60000"/>
                    <a:lumOff val="40000"/>
                  </a:schemeClr>
                </a:solidFill>
              </a:rPr>
              <a:t>Volatile </a:t>
            </a:r>
            <a:r>
              <a:rPr lang="en-US" sz="1600" dirty="0" smtClean="0">
                <a:solidFill>
                  <a:schemeClr val="tx2">
                    <a:lumMod val="60000"/>
                    <a:lumOff val="40000"/>
                  </a:schemeClr>
                </a:solidFill>
              </a:rPr>
              <a:t>Organic</a:t>
            </a:r>
            <a:r>
              <a:rPr lang="el-GR" sz="1600" dirty="0" smtClean="0">
                <a:solidFill>
                  <a:schemeClr val="tx2">
                    <a:lumMod val="60000"/>
                    <a:lumOff val="40000"/>
                  </a:schemeClr>
                </a:solidFill>
              </a:rPr>
              <a:t>,</a:t>
            </a:r>
            <a:r>
              <a:rPr lang="en-US" sz="1600" dirty="0" smtClean="0">
                <a:solidFill>
                  <a:schemeClr val="tx2">
                    <a:lumMod val="60000"/>
                    <a:lumOff val="40000"/>
                  </a:schemeClr>
                </a:solidFill>
              </a:rPr>
              <a:t> </a:t>
            </a:r>
            <a:r>
              <a:rPr lang="en-US" sz="1600" dirty="0">
                <a:solidFill>
                  <a:schemeClr val="tx2">
                    <a:lumMod val="60000"/>
                    <a:lumOff val="40000"/>
                  </a:schemeClr>
                </a:solidFill>
              </a:rPr>
              <a:t>particle-phase (size distribution, mass/composition distribution using an Aerosol Mass Spectrometer, black carbon) pollutants and their properties (scattering, absorption, volatility</a:t>
            </a:r>
            <a:r>
              <a:rPr lang="en-US" sz="1600" dirty="0" smtClean="0">
                <a:solidFill>
                  <a:schemeClr val="tx2">
                    <a:lumMod val="60000"/>
                    <a:lumOff val="40000"/>
                  </a:schemeClr>
                </a:solidFill>
              </a:rPr>
              <a:t>).</a:t>
            </a:r>
            <a:endParaRPr lang="en-US" sz="1600" dirty="0" smtClean="0">
              <a:solidFill>
                <a:schemeClr val="tx2">
                  <a:lumMod val="60000"/>
                  <a:lumOff val="40000"/>
                </a:schemeClr>
              </a:solidFill>
              <a:latin typeface="Arial Rounded MT Bold" pitchFamily="34" charset="0"/>
            </a:endParaRPr>
          </a:p>
        </p:txBody>
      </p:sp>
      <p:pic>
        <p:nvPicPr>
          <p:cNvPr id="9" name="Picture 2" descr="van-internal_small"/>
          <p:cNvPicPr>
            <a:picLocks noChangeAspect="1" noChangeArrowheads="1"/>
          </p:cNvPicPr>
          <p:nvPr/>
        </p:nvPicPr>
        <p:blipFill>
          <a:blip r:embed="rId2" cstate="print"/>
          <a:srcRect/>
          <a:stretch>
            <a:fillRect/>
          </a:stretch>
        </p:blipFill>
        <p:spPr bwMode="auto">
          <a:xfrm>
            <a:off x="4661839" y="2076943"/>
            <a:ext cx="4230641" cy="2360169"/>
          </a:xfrm>
          <a:prstGeom prst="rect">
            <a:avLst/>
          </a:prstGeom>
          <a:noFill/>
        </p:spPr>
      </p:pic>
      <p:pic>
        <p:nvPicPr>
          <p:cNvPr id="6" name="Picture 2" descr="http://laqs.iceht.forth.gr/images/athens/p1030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2220963"/>
            <a:ext cx="4067835" cy="2288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6" y="4509120"/>
            <a:ext cx="4933046" cy="923330"/>
          </a:xfrm>
          <a:prstGeom prst="rect">
            <a:avLst/>
          </a:prstGeom>
          <a:noFill/>
        </p:spPr>
        <p:txBody>
          <a:bodyPr wrap="square" rtlCol="0">
            <a:spAutoFit/>
          </a:bodyPr>
          <a:lstStyle/>
          <a:p>
            <a:pPr algn="ctr"/>
            <a:r>
              <a:rPr lang="el-GR" dirty="0" smtClean="0"/>
              <a:t>Τμήμα Χημ. Μηχ., Πανεπιστήμιο Πατρών </a:t>
            </a:r>
            <a:r>
              <a:rPr lang="en-US" dirty="0">
                <a:hlinkClick r:id="rId4"/>
              </a:rPr>
              <a:t>http://</a:t>
            </a:r>
            <a:r>
              <a:rPr lang="en-US" dirty="0" smtClean="0">
                <a:hlinkClick r:id="rId4"/>
              </a:rPr>
              <a:t>laqs.iceht.forth.gr/en/laqs/research-facilities.html</a:t>
            </a:r>
            <a:r>
              <a:rPr lang="el-GR" dirty="0" smtClean="0"/>
              <a:t> </a:t>
            </a:r>
            <a:endParaRPr lang="el-GR" dirty="0"/>
          </a:p>
        </p:txBody>
      </p:sp>
      <p:sp>
        <p:nvSpPr>
          <p:cNvPr id="8" name="TextBox 7"/>
          <p:cNvSpPr txBox="1"/>
          <p:nvPr/>
        </p:nvSpPr>
        <p:spPr>
          <a:xfrm>
            <a:off x="4716136" y="4472516"/>
            <a:ext cx="4464376" cy="923330"/>
          </a:xfrm>
          <a:prstGeom prst="rect">
            <a:avLst/>
          </a:prstGeom>
          <a:noFill/>
        </p:spPr>
        <p:txBody>
          <a:bodyPr wrap="square" rtlCol="0">
            <a:spAutoFit/>
          </a:bodyPr>
          <a:lstStyle/>
          <a:p>
            <a:pPr algn="ctr"/>
            <a:r>
              <a:rPr lang="el-GR" dirty="0" smtClean="0"/>
              <a:t>Εθνικό Αστεροσκοπείο Αθηνών </a:t>
            </a:r>
          </a:p>
          <a:p>
            <a:pPr algn="ctr"/>
            <a:r>
              <a:rPr lang="en-US" dirty="0">
                <a:hlinkClick r:id="rId5"/>
              </a:rPr>
              <a:t>http://</a:t>
            </a:r>
            <a:r>
              <a:rPr lang="en-US" dirty="0" smtClean="0">
                <a:hlinkClick r:id="rId5"/>
              </a:rPr>
              <a:t>www.meteo.noa.gr/aclab/aclab_infrastructure.html</a:t>
            </a:r>
            <a:r>
              <a:rPr lang="el-GR" dirty="0" smtClean="0"/>
              <a:t> </a:t>
            </a:r>
            <a:endParaRPr lang="el-GR" dirty="0"/>
          </a:p>
        </p:txBody>
      </p:sp>
    </p:spTree>
    <p:extLst>
      <p:ext uri="{BB962C8B-B14F-4D97-AF65-F5344CB8AC3E}">
        <p14:creationId xmlns:p14="http://schemas.microsoft.com/office/powerpoint/2010/main" val="9378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44624"/>
            <a:ext cx="8229600" cy="1143000"/>
          </a:xfrm>
        </p:spPr>
        <p:txBody>
          <a:bodyPr/>
          <a:lstStyle/>
          <a:p>
            <a:r>
              <a:rPr lang="el-GR" dirty="0" smtClean="0"/>
              <a:t>Παρατηρητήρια πολιτών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32</a:t>
            </a:fld>
            <a:endParaRPr lang="en-US"/>
          </a:p>
        </p:txBody>
      </p:sp>
      <p:sp>
        <p:nvSpPr>
          <p:cNvPr id="5" name="TextBox 4"/>
          <p:cNvSpPr txBox="1"/>
          <p:nvPr/>
        </p:nvSpPr>
        <p:spPr>
          <a:xfrm>
            <a:off x="31972" y="1052736"/>
            <a:ext cx="8932516" cy="923330"/>
          </a:xfrm>
          <a:prstGeom prst="rect">
            <a:avLst/>
          </a:prstGeom>
          <a:noFill/>
        </p:spPr>
        <p:txBody>
          <a:bodyPr wrap="square" rtlCol="0">
            <a:spAutoFit/>
          </a:bodyPr>
          <a:lstStyle/>
          <a:p>
            <a:r>
              <a:rPr lang="en-US" dirty="0"/>
              <a:t>Attributes of sensor platforms are relatively lower in cost, easier to use and less bulky than traditional equipment, and provide the possibility for citizens and communities to monitor their local air quality that may affect their health</a:t>
            </a:r>
            <a:endParaRPr lang="el-GR"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10916"/>
            <a:ext cx="60960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03648" y="5373216"/>
            <a:ext cx="6096000" cy="646331"/>
          </a:xfrm>
          <a:prstGeom prst="rect">
            <a:avLst/>
          </a:prstGeom>
          <a:noFill/>
        </p:spPr>
        <p:txBody>
          <a:bodyPr wrap="square" rtlCol="0">
            <a:spAutoFit/>
          </a:bodyPr>
          <a:lstStyle/>
          <a:p>
            <a:r>
              <a:rPr lang="en-US" dirty="0" err="1"/>
              <a:t>AirCasting</a:t>
            </a:r>
            <a:r>
              <a:rPr lang="en-US" dirty="0"/>
              <a:t> - an open-source solution for collecting, displaying and sharing air pollution data (</a:t>
            </a:r>
            <a:r>
              <a:rPr lang="en-US" dirty="0">
                <a:hlinkClick r:id="rId4"/>
              </a:rPr>
              <a:t>http://aircasting.org/</a:t>
            </a:r>
            <a:r>
              <a:rPr lang="en-US" dirty="0"/>
              <a:t>). </a:t>
            </a:r>
            <a:endParaRPr lang="el-GR" dirty="0"/>
          </a:p>
        </p:txBody>
      </p:sp>
      <p:sp>
        <p:nvSpPr>
          <p:cNvPr id="8" name="TextBox 7"/>
          <p:cNvSpPr txBox="1"/>
          <p:nvPr/>
        </p:nvSpPr>
        <p:spPr>
          <a:xfrm>
            <a:off x="50380" y="6381328"/>
            <a:ext cx="7449267" cy="369332"/>
          </a:xfrm>
          <a:prstGeom prst="rect">
            <a:avLst/>
          </a:prstGeom>
          <a:noFill/>
        </p:spPr>
        <p:txBody>
          <a:bodyPr wrap="square" rtlCol="0">
            <a:spAutoFit/>
          </a:bodyPr>
          <a:lstStyle/>
          <a:p>
            <a:r>
              <a:rPr lang="en-US" dirty="0" smtClean="0">
                <a:solidFill>
                  <a:srgbClr val="C00000"/>
                </a:solidFill>
              </a:rPr>
              <a:t>Video</a:t>
            </a:r>
            <a:r>
              <a:rPr lang="en-US" dirty="0">
                <a:solidFill>
                  <a:srgbClr val="C00000"/>
                </a:solidFill>
              </a:rPr>
              <a:t>: </a:t>
            </a:r>
            <a:r>
              <a:rPr lang="en-US" dirty="0">
                <a:solidFill>
                  <a:srgbClr val="C00000"/>
                </a:solidFill>
                <a:hlinkClick r:id="rId5"/>
              </a:rPr>
              <a:t>https://</a:t>
            </a:r>
            <a:r>
              <a:rPr lang="en-US" dirty="0" smtClean="0">
                <a:solidFill>
                  <a:srgbClr val="C00000"/>
                </a:solidFill>
                <a:hlinkClick r:id="rId5"/>
              </a:rPr>
              <a:t>www.youtube.com/watch?v=C87a3LtRYtM</a:t>
            </a:r>
            <a:r>
              <a:rPr lang="en-US" dirty="0" smtClean="0">
                <a:solidFill>
                  <a:srgbClr val="C00000"/>
                </a:solidFill>
              </a:rPr>
              <a:t> </a:t>
            </a:r>
            <a:endParaRPr lang="en-US" dirty="0" smtClean="0">
              <a:solidFill>
                <a:srgbClr val="C00000"/>
              </a:solidFill>
            </a:endParaRPr>
          </a:p>
        </p:txBody>
      </p:sp>
    </p:spTree>
    <p:extLst>
      <p:ext uri="{BB962C8B-B14F-4D97-AF65-F5344CB8AC3E}">
        <p14:creationId xmlns:p14="http://schemas.microsoft.com/office/powerpoint/2010/main" val="2071934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44624"/>
            <a:ext cx="8229600" cy="1143000"/>
          </a:xfrm>
        </p:spPr>
        <p:txBody>
          <a:bodyPr/>
          <a:lstStyle/>
          <a:p>
            <a:r>
              <a:rPr lang="el-GR" dirty="0" smtClean="0"/>
              <a:t>Παρατηρητήρια πολιτών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33</a:t>
            </a:fld>
            <a:endParaRPr lang="en-US"/>
          </a:p>
        </p:txBody>
      </p:sp>
      <p:sp>
        <p:nvSpPr>
          <p:cNvPr id="5" name="TextBox 4"/>
          <p:cNvSpPr txBox="1"/>
          <p:nvPr/>
        </p:nvSpPr>
        <p:spPr>
          <a:xfrm>
            <a:off x="31972" y="1052736"/>
            <a:ext cx="8932516" cy="646331"/>
          </a:xfrm>
          <a:prstGeom prst="rect">
            <a:avLst/>
          </a:prstGeom>
          <a:noFill/>
        </p:spPr>
        <p:txBody>
          <a:bodyPr wrap="square" rtlCol="0">
            <a:spAutoFit/>
          </a:bodyPr>
          <a:lstStyle/>
          <a:p>
            <a:r>
              <a:rPr lang="en-US" dirty="0" err="1" smtClean="0"/>
              <a:t>AirVisual</a:t>
            </a:r>
            <a:r>
              <a:rPr lang="en-US" dirty="0" smtClean="0"/>
              <a:t> </a:t>
            </a:r>
            <a:r>
              <a:rPr lang="en-US" dirty="0"/>
              <a:t>now hosts the largest global </a:t>
            </a:r>
            <a:r>
              <a:rPr lang="en-US" dirty="0">
                <a:hlinkClick r:id="rId3"/>
              </a:rPr>
              <a:t>air quality data set</a:t>
            </a:r>
            <a:r>
              <a:rPr lang="en-US" dirty="0"/>
              <a:t>, covering 9,000 cities across nearly 70 countries. </a:t>
            </a:r>
            <a:endParaRPr lang="el-GR" dirty="0"/>
          </a:p>
        </p:txBody>
      </p:sp>
      <p:sp>
        <p:nvSpPr>
          <p:cNvPr id="6" name="TextBox 5"/>
          <p:cNvSpPr txBox="1"/>
          <p:nvPr/>
        </p:nvSpPr>
        <p:spPr>
          <a:xfrm>
            <a:off x="251520" y="5373216"/>
            <a:ext cx="8568952" cy="1200329"/>
          </a:xfrm>
          <a:prstGeom prst="rect">
            <a:avLst/>
          </a:prstGeom>
          <a:noFill/>
        </p:spPr>
        <p:txBody>
          <a:bodyPr wrap="square" rtlCol="0">
            <a:spAutoFit/>
          </a:bodyPr>
          <a:lstStyle/>
          <a:p>
            <a:pPr algn="just"/>
            <a:r>
              <a:rPr lang="en-US" dirty="0" err="1"/>
              <a:t>AirVisual</a:t>
            </a:r>
            <a:r>
              <a:rPr lang="en-US" dirty="0"/>
              <a:t>, a social enterprise driving free air quality data and forecasts, has facilitated the first real-time public air pollution measurements from a growing number of communities across the globe, by equipping engaged citizens with accessible and connected air </a:t>
            </a:r>
            <a:r>
              <a:rPr lang="en-US" dirty="0" smtClean="0"/>
              <a:t>monitors (</a:t>
            </a:r>
            <a:r>
              <a:rPr lang="en-US" dirty="0" smtClean="0">
                <a:hlinkClick r:id="rId4"/>
              </a:rPr>
              <a:t>http</a:t>
            </a:r>
            <a:r>
              <a:rPr lang="en-US" dirty="0">
                <a:hlinkClick r:id="rId4"/>
              </a:rPr>
              <a:t>://aircasting.org/</a:t>
            </a:r>
            <a:r>
              <a:rPr lang="en-US" dirty="0"/>
              <a:t>). </a:t>
            </a:r>
            <a:endParaRPr lang="el-GR" dirty="0"/>
          </a:p>
        </p:txBody>
      </p:sp>
      <p:pic>
        <p:nvPicPr>
          <p:cNvPr id="5122" name="Picture 2" descr="AirVisual's world map of air quality monitoring stations, the biggest air quality dataset currently available, but still plenty of uncharted territory for the community yet to cover: airvisual.com/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699068"/>
            <a:ext cx="8228693" cy="368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80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20" y="-18256"/>
            <a:ext cx="8229600" cy="1143000"/>
          </a:xfrm>
        </p:spPr>
        <p:txBody>
          <a:bodyPr/>
          <a:lstStyle/>
          <a:p>
            <a:r>
              <a:rPr lang="el-GR" dirty="0" smtClean="0"/>
              <a:t>Παρατηρητήρια πολιτών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34</a:t>
            </a:fld>
            <a:endParaRPr lang="en-US"/>
          </a:p>
        </p:txBody>
      </p:sp>
      <p:pic>
        <p:nvPicPr>
          <p:cNvPr id="4098" name="Picture 2" descr="Image result for uav air quality measurements pre-tec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511" y="1693607"/>
            <a:ext cx="7128792" cy="44716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6444044"/>
            <a:ext cx="8208912" cy="369332"/>
          </a:xfrm>
          <a:prstGeom prst="rect">
            <a:avLst/>
          </a:prstGeom>
          <a:noFill/>
        </p:spPr>
        <p:txBody>
          <a:bodyPr wrap="square" rtlCol="0">
            <a:spAutoFit/>
          </a:bodyPr>
          <a:lstStyle/>
          <a:p>
            <a:r>
              <a:rPr lang="en-US" dirty="0">
                <a:solidFill>
                  <a:srgbClr val="C00000"/>
                </a:solidFill>
              </a:rPr>
              <a:t>Video: </a:t>
            </a:r>
            <a:r>
              <a:rPr lang="en-US" dirty="0">
                <a:solidFill>
                  <a:srgbClr val="C00000"/>
                </a:solidFill>
                <a:hlinkClick r:id="rId4"/>
              </a:rPr>
              <a:t>https://</a:t>
            </a:r>
            <a:r>
              <a:rPr lang="en-US" dirty="0" smtClean="0">
                <a:solidFill>
                  <a:srgbClr val="C00000"/>
                </a:solidFill>
                <a:hlinkClick r:id="rId4"/>
              </a:rPr>
              <a:t>www.youtube.com/watch?v=X6pYcwALVRU</a:t>
            </a:r>
            <a:r>
              <a:rPr lang="en-US" dirty="0" smtClean="0">
                <a:solidFill>
                  <a:srgbClr val="C00000"/>
                </a:solidFill>
              </a:rPr>
              <a:t> </a:t>
            </a:r>
            <a:endParaRPr lang="el-GR" dirty="0">
              <a:solidFill>
                <a:srgbClr val="C00000"/>
              </a:solidFill>
            </a:endParaRPr>
          </a:p>
        </p:txBody>
      </p:sp>
      <p:sp>
        <p:nvSpPr>
          <p:cNvPr id="5" name="TextBox 4"/>
          <p:cNvSpPr txBox="1"/>
          <p:nvPr/>
        </p:nvSpPr>
        <p:spPr>
          <a:xfrm>
            <a:off x="107504" y="1124744"/>
            <a:ext cx="6552728" cy="369332"/>
          </a:xfrm>
          <a:prstGeom prst="rect">
            <a:avLst/>
          </a:prstGeom>
          <a:noFill/>
        </p:spPr>
        <p:txBody>
          <a:bodyPr wrap="square" rtlCol="0">
            <a:spAutoFit/>
          </a:bodyPr>
          <a:lstStyle/>
          <a:p>
            <a:r>
              <a:rPr lang="en-US" b="1" dirty="0"/>
              <a:t>The </a:t>
            </a:r>
            <a:r>
              <a:rPr lang="en-US" b="1" dirty="0" err="1"/>
              <a:t>Aeroflex</a:t>
            </a:r>
            <a:r>
              <a:rPr lang="en-US" b="1" dirty="0"/>
              <a:t>: A Bicycle for Mobile Air Quality Measurements</a:t>
            </a:r>
            <a:endParaRPr lang="el-GR"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058" y="1493887"/>
            <a:ext cx="6380654" cy="359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bwMode="auto">
          <a:xfrm>
            <a:off x="1368152" y="332656"/>
            <a:ext cx="8028384" cy="661987"/>
          </a:xfrm>
          <a:prstGeom prst="rect">
            <a:avLst/>
          </a:prstGeom>
        </p:spPr>
        <p:txBody>
          <a:bodyPr vert="horz" lIns="91440" tIns="45720" rIns="91440" bIns="45720" rtlCol="0" anchor="ctr">
            <a:normAutofit fontScale="90000"/>
          </a:bodyPr>
          <a:lstStyle/>
          <a:p>
            <a:r>
              <a:rPr lang="el-GR" dirty="0" smtClean="0"/>
              <a:t>Μετρήσεις καθ’ ύψος</a:t>
            </a:r>
            <a:r>
              <a:rPr lang="en-US" dirty="0" smtClean="0"/>
              <a:t> - </a:t>
            </a:r>
            <a:r>
              <a:rPr lang="el-GR" dirty="0" smtClean="0"/>
              <a:t>Αεροσκάφη</a:t>
            </a:r>
            <a:endParaRPr lang="fr-FR"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9120068" cy="517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039890"/>
            <a:ext cx="6840760" cy="369332"/>
          </a:xfrm>
          <a:prstGeom prst="rect">
            <a:avLst/>
          </a:prstGeom>
          <a:noFill/>
        </p:spPr>
        <p:txBody>
          <a:bodyPr wrap="square" rtlCol="0">
            <a:spAutoFit/>
          </a:bodyPr>
          <a:lstStyle/>
          <a:p>
            <a:r>
              <a:rPr lang="en-US" dirty="0">
                <a:solidFill>
                  <a:srgbClr val="C00000"/>
                </a:solidFill>
              </a:rPr>
              <a:t>Video: </a:t>
            </a:r>
            <a:r>
              <a:rPr lang="en-US" dirty="0">
                <a:solidFill>
                  <a:srgbClr val="C00000"/>
                </a:solidFill>
                <a:hlinkClick r:id="rId4"/>
              </a:rPr>
              <a:t>https://</a:t>
            </a:r>
            <a:r>
              <a:rPr lang="en-US" dirty="0" smtClean="0">
                <a:solidFill>
                  <a:srgbClr val="C00000"/>
                </a:solidFill>
                <a:hlinkClick r:id="rId4"/>
              </a:rPr>
              <a:t>www.youtube.com/watch?v=LgMPoXTiAvk</a:t>
            </a:r>
            <a:r>
              <a:rPr lang="en-US" dirty="0" smtClean="0">
                <a:solidFill>
                  <a:srgbClr val="C00000"/>
                </a:solidFill>
              </a:rPr>
              <a:t> </a:t>
            </a:r>
            <a:endParaRPr lang="el-GR" dirty="0">
              <a:solidFill>
                <a:srgbClr val="C00000"/>
              </a:solidFill>
            </a:endParaRPr>
          </a:p>
        </p:txBody>
      </p:sp>
    </p:spTree>
    <p:extLst>
      <p:ext uri="{BB962C8B-B14F-4D97-AF65-F5344CB8AC3E}">
        <p14:creationId xmlns:p14="http://schemas.microsoft.com/office/powerpoint/2010/main" val="685186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bwMode="auto">
          <a:xfrm>
            <a:off x="1224136" y="548680"/>
            <a:ext cx="8316416" cy="661987"/>
          </a:xfrm>
          <a:prstGeom prst="rect">
            <a:avLst/>
          </a:prstGeom>
        </p:spPr>
        <p:txBody>
          <a:bodyPr vert="horz" lIns="91440" tIns="45720" rIns="91440" bIns="45720" rtlCol="0" anchor="ctr">
            <a:normAutofit fontScale="90000"/>
          </a:bodyPr>
          <a:lstStyle/>
          <a:p>
            <a:r>
              <a:rPr lang="el-GR" dirty="0" smtClean="0"/>
              <a:t>Μετρήσεις καθ’ ύψος</a:t>
            </a:r>
            <a:r>
              <a:rPr lang="en-US" dirty="0"/>
              <a:t> - </a:t>
            </a:r>
            <a:r>
              <a:rPr lang="el-GR" dirty="0"/>
              <a:t>Αεροσκάφη</a:t>
            </a:r>
            <a:endParaRPr lang="fr-FR"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1074034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760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bwMode="auto">
          <a:xfrm>
            <a:off x="1259632" y="260648"/>
            <a:ext cx="8605464" cy="661987"/>
          </a:xfrm>
          <a:prstGeom prst="rect">
            <a:avLst/>
          </a:prstGeom>
        </p:spPr>
        <p:txBody>
          <a:bodyPr vert="horz" lIns="91440" tIns="45720" rIns="91440" bIns="45720" rtlCol="0" anchor="ctr">
            <a:normAutofit fontScale="90000"/>
          </a:bodyPr>
          <a:lstStyle/>
          <a:p>
            <a:r>
              <a:rPr lang="el-GR" dirty="0" smtClean="0"/>
              <a:t>Μετρήσεις καθ’ ύψος</a:t>
            </a:r>
            <a:r>
              <a:rPr lang="en-US" dirty="0"/>
              <a:t> - </a:t>
            </a:r>
            <a:r>
              <a:rPr lang="el-GR" dirty="0"/>
              <a:t>Αεροσκάφη</a:t>
            </a:r>
            <a:endParaRPr lang="fr-FR" dirty="0"/>
          </a:p>
        </p:txBody>
      </p:sp>
      <p:pic>
        <p:nvPicPr>
          <p:cNvPr id="4" name="Picture 3"/>
          <p:cNvPicPr>
            <a:picLocks noChangeAspect="1"/>
          </p:cNvPicPr>
          <p:nvPr/>
        </p:nvPicPr>
        <p:blipFill>
          <a:blip r:embed="rId3"/>
          <a:stretch>
            <a:fillRect/>
          </a:stretch>
        </p:blipFill>
        <p:spPr>
          <a:xfrm>
            <a:off x="5076055" y="980728"/>
            <a:ext cx="3982373" cy="2986780"/>
          </a:xfrm>
          <a:prstGeom prst="rect">
            <a:avLst/>
          </a:prstGeom>
        </p:spPr>
      </p:pic>
      <p:pic>
        <p:nvPicPr>
          <p:cNvPr id="5" name="Picture 4"/>
          <p:cNvPicPr>
            <a:picLocks noChangeAspect="1"/>
          </p:cNvPicPr>
          <p:nvPr/>
        </p:nvPicPr>
        <p:blipFill>
          <a:blip r:embed="rId4"/>
          <a:stretch>
            <a:fillRect/>
          </a:stretch>
        </p:blipFill>
        <p:spPr>
          <a:xfrm>
            <a:off x="5076056" y="3888432"/>
            <a:ext cx="3995936" cy="2996952"/>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3908228474"/>
              </p:ext>
            </p:extLst>
          </p:nvPr>
        </p:nvGraphicFramePr>
        <p:xfrm>
          <a:off x="395536" y="2253066"/>
          <a:ext cx="4176464" cy="3644502"/>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p:cNvSpPr/>
          <p:nvPr/>
        </p:nvSpPr>
        <p:spPr>
          <a:xfrm>
            <a:off x="144017" y="1052736"/>
            <a:ext cx="5076055" cy="1200329"/>
          </a:xfrm>
          <a:prstGeom prst="rect">
            <a:avLst/>
          </a:prstGeom>
        </p:spPr>
        <p:txBody>
          <a:bodyPr wrap="square">
            <a:spAutoFit/>
          </a:bodyPr>
          <a:lstStyle/>
          <a:p>
            <a:r>
              <a:rPr lang="en-US" sz="2400" dirty="0" smtClean="0">
                <a:latin typeface="Times New Roman"/>
              </a:rPr>
              <a:t>Project: </a:t>
            </a:r>
            <a:r>
              <a:rPr lang="en-US" sz="2400" b="1" dirty="0" smtClean="0">
                <a:latin typeface="Times New Roman"/>
              </a:rPr>
              <a:t>AEGEAN </a:t>
            </a:r>
            <a:r>
              <a:rPr lang="en-US" sz="2400" dirty="0" smtClean="0">
                <a:latin typeface="Times New Roman"/>
              </a:rPr>
              <a:t>Pollution: </a:t>
            </a:r>
            <a:r>
              <a:rPr lang="en-US" sz="2400" b="1" dirty="0" smtClean="0">
                <a:latin typeface="Times New Roman"/>
              </a:rPr>
              <a:t>G</a:t>
            </a:r>
            <a:r>
              <a:rPr lang="en-US" sz="2400" dirty="0" smtClean="0">
                <a:latin typeface="Times New Roman"/>
              </a:rPr>
              <a:t>aseous and </a:t>
            </a:r>
            <a:r>
              <a:rPr lang="en-US" sz="2400" b="1" dirty="0" smtClean="0">
                <a:latin typeface="Times New Roman"/>
              </a:rPr>
              <a:t>A</a:t>
            </a:r>
            <a:r>
              <a:rPr lang="en-US" sz="2400" dirty="0" smtClean="0">
                <a:latin typeface="Times New Roman"/>
              </a:rPr>
              <a:t>erosol airborne </a:t>
            </a:r>
            <a:r>
              <a:rPr lang="en-US" sz="2400" b="1" dirty="0" err="1" smtClean="0">
                <a:latin typeface="Times New Roman"/>
              </a:rPr>
              <a:t>ME</a:t>
            </a:r>
            <a:r>
              <a:rPr lang="en-US" sz="2400" dirty="0" err="1" smtClean="0">
                <a:latin typeface="Times New Roman"/>
              </a:rPr>
              <a:t>asurements</a:t>
            </a:r>
            <a:r>
              <a:rPr lang="en-US" sz="2400" dirty="0" smtClean="0">
                <a:latin typeface="Times New Roman"/>
              </a:rPr>
              <a:t> (</a:t>
            </a:r>
            <a:r>
              <a:rPr lang="en-US" sz="2400" b="1" dirty="0" smtClean="0">
                <a:latin typeface="Times New Roman"/>
              </a:rPr>
              <a:t>AEGEAN_GAME)</a:t>
            </a:r>
            <a:endParaRPr lang="en-US" sz="2400" dirty="0">
              <a:latin typeface="Times New Roman"/>
            </a:endParaRPr>
          </a:p>
        </p:txBody>
      </p:sp>
      <p:sp>
        <p:nvSpPr>
          <p:cNvPr id="9" name="TextBox 8"/>
          <p:cNvSpPr txBox="1"/>
          <p:nvPr/>
        </p:nvSpPr>
        <p:spPr>
          <a:xfrm>
            <a:off x="-37916" y="5877272"/>
            <a:ext cx="4897948" cy="1015663"/>
          </a:xfrm>
          <a:prstGeom prst="rect">
            <a:avLst/>
          </a:prstGeom>
          <a:noFill/>
        </p:spPr>
        <p:txBody>
          <a:bodyPr wrap="square" rtlCol="0">
            <a:spAutoFit/>
          </a:bodyPr>
          <a:lstStyle/>
          <a:p>
            <a:pPr hangingPunct="0"/>
            <a:r>
              <a:rPr lang="en-US" sz="1200" b="1" dirty="0" smtClean="0"/>
              <a:t>Participants: 	</a:t>
            </a:r>
            <a:r>
              <a:rPr lang="en-US" sz="1200" dirty="0" smtClean="0"/>
              <a:t>University of Athens			 	National Observatory of Athens, Greece		        	University of the Aegean, </a:t>
            </a:r>
            <a:r>
              <a:rPr lang="en-US" sz="1200" dirty="0" err="1" smtClean="0"/>
              <a:t>Mytilini</a:t>
            </a:r>
            <a:r>
              <a:rPr lang="en-US" sz="1200" dirty="0" smtClean="0"/>
              <a:t>, Greece		 	University of Crete, </a:t>
            </a:r>
            <a:r>
              <a:rPr lang="en-US" sz="1200" dirty="0" err="1" smtClean="0"/>
              <a:t>Heraklion</a:t>
            </a:r>
            <a:r>
              <a:rPr lang="en-US" sz="1200" dirty="0" smtClean="0"/>
              <a:t>, Greece			University of Manchester, U.K.</a:t>
            </a:r>
            <a:endParaRPr lang="en-US" sz="1200" dirty="0"/>
          </a:p>
        </p:txBody>
      </p:sp>
    </p:spTree>
    <p:extLst>
      <p:ext uri="{BB962C8B-B14F-4D97-AF65-F5344CB8AC3E}">
        <p14:creationId xmlns:p14="http://schemas.microsoft.com/office/powerpoint/2010/main" val="904370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bwMode="auto">
          <a:xfrm>
            <a:off x="1259632" y="260648"/>
            <a:ext cx="8605464" cy="661987"/>
          </a:xfrm>
          <a:prstGeom prst="rect">
            <a:avLst/>
          </a:prstGeom>
        </p:spPr>
        <p:txBody>
          <a:bodyPr vert="horz" lIns="91440" tIns="45720" rIns="91440" bIns="45720" rtlCol="0" anchor="ctr">
            <a:normAutofit fontScale="90000"/>
          </a:bodyPr>
          <a:lstStyle/>
          <a:p>
            <a:r>
              <a:rPr lang="el-GR" dirty="0" smtClean="0"/>
              <a:t>Μετρήσεις καθ’ ύψος</a:t>
            </a:r>
            <a:r>
              <a:rPr lang="en-US" dirty="0"/>
              <a:t> - </a:t>
            </a:r>
            <a:r>
              <a:rPr lang="en-US" dirty="0" smtClean="0"/>
              <a:t>Balloons</a:t>
            </a:r>
            <a:endParaRPr lang="fr-FR" dirty="0"/>
          </a:p>
        </p:txBody>
      </p:sp>
      <p:sp>
        <p:nvSpPr>
          <p:cNvPr id="7" name="Rectangle 6"/>
          <p:cNvSpPr/>
          <p:nvPr/>
        </p:nvSpPr>
        <p:spPr>
          <a:xfrm>
            <a:off x="144017" y="1052736"/>
            <a:ext cx="5076055" cy="4524315"/>
          </a:xfrm>
          <a:prstGeom prst="rect">
            <a:avLst/>
          </a:prstGeom>
        </p:spPr>
        <p:txBody>
          <a:bodyPr wrap="square">
            <a:spAutoFit/>
          </a:bodyPr>
          <a:lstStyle/>
          <a:p>
            <a:r>
              <a:rPr lang="el-GR" sz="2400" dirty="0" smtClean="0"/>
              <a:t>Τα μπαλόνια εξοπλίζονται με κατάλληλο εξοπλισμό (π.χ.</a:t>
            </a:r>
            <a:r>
              <a:rPr lang="en-US" sz="2400" dirty="0"/>
              <a:t> ozone </a:t>
            </a:r>
            <a:r>
              <a:rPr lang="en-US" sz="2400" dirty="0" err="1"/>
              <a:t>sonde</a:t>
            </a:r>
            <a:r>
              <a:rPr lang="en-US" sz="2400" dirty="0"/>
              <a:t> and </a:t>
            </a:r>
            <a:r>
              <a:rPr lang="en-US" sz="2400" dirty="0" smtClean="0"/>
              <a:t>meteorological </a:t>
            </a:r>
            <a:r>
              <a:rPr lang="en-US" sz="2400" dirty="0" err="1"/>
              <a:t>sonde</a:t>
            </a:r>
            <a:r>
              <a:rPr lang="el-GR" sz="2400" dirty="0" smtClean="0"/>
              <a:t>) και ανυψώνονται παραπάνω από </a:t>
            </a:r>
            <a:r>
              <a:rPr lang="en-US" sz="2400" dirty="0" smtClean="0"/>
              <a:t>20 miles</a:t>
            </a:r>
            <a:r>
              <a:rPr lang="el-GR" sz="2400" dirty="0" smtClean="0"/>
              <a:t>.</a:t>
            </a:r>
            <a:r>
              <a:rPr lang="en-US" sz="2400" dirty="0"/>
              <a:t>  </a:t>
            </a:r>
            <a:r>
              <a:rPr lang="el-GR" sz="2400" dirty="0" smtClean="0"/>
              <a:t>Είναι εφοδιασμένα με ραδιοπομπό που μεταδίδει τα δεδομένα και τη θέση (</a:t>
            </a:r>
            <a:r>
              <a:rPr lang="en-US" sz="2400" dirty="0" smtClean="0"/>
              <a:t>GPS) </a:t>
            </a:r>
            <a:r>
              <a:rPr lang="el-GR" sz="2400" dirty="0" smtClean="0"/>
              <a:t>σε επίγειο σταθμό. </a:t>
            </a:r>
          </a:p>
          <a:p>
            <a:r>
              <a:rPr lang="el-GR" sz="2400" dirty="0" smtClean="0"/>
              <a:t>Τα δεδομένα αυτά είναι υψηλής ακρίβειας και μπορούν να χρησιμοποιηθούν για συγκρίσεις με μετρήσεις πχ  ενός </a:t>
            </a:r>
            <a:r>
              <a:rPr lang="en-US" sz="2400" dirty="0" err="1" smtClean="0"/>
              <a:t>Lidar</a:t>
            </a:r>
            <a:r>
              <a:rPr lang="el-GR" sz="2400" dirty="0" smtClean="0"/>
              <a:t>.</a:t>
            </a:r>
            <a:endParaRPr lang="en-US" sz="2400" dirty="0"/>
          </a:p>
        </p:txBody>
      </p:sp>
      <p:sp>
        <p:nvSpPr>
          <p:cNvPr id="9" name="TextBox 8"/>
          <p:cNvSpPr txBox="1"/>
          <p:nvPr/>
        </p:nvSpPr>
        <p:spPr>
          <a:xfrm>
            <a:off x="0" y="6581001"/>
            <a:ext cx="6986180" cy="276999"/>
          </a:xfrm>
          <a:prstGeom prst="rect">
            <a:avLst/>
          </a:prstGeom>
          <a:noFill/>
        </p:spPr>
        <p:txBody>
          <a:bodyPr wrap="square" rtlCol="0">
            <a:spAutoFit/>
          </a:bodyPr>
          <a:lstStyle/>
          <a:p>
            <a:pPr hangingPunct="0"/>
            <a:r>
              <a:rPr lang="en-US" sz="1200" b="1" dirty="0">
                <a:solidFill>
                  <a:srgbClr val="C00000"/>
                </a:solidFill>
              </a:rPr>
              <a:t>Video: </a:t>
            </a:r>
            <a:r>
              <a:rPr lang="en-US" sz="1200" b="1" dirty="0">
                <a:solidFill>
                  <a:srgbClr val="C00000"/>
                </a:solidFill>
                <a:hlinkClick r:id="rId3"/>
              </a:rPr>
              <a:t>https://</a:t>
            </a:r>
            <a:r>
              <a:rPr lang="en-US" sz="1200" b="1" dirty="0" smtClean="0">
                <a:solidFill>
                  <a:srgbClr val="C00000"/>
                </a:solidFill>
                <a:hlinkClick r:id="rId3"/>
              </a:rPr>
              <a:t>www.youtube.com/watch?v=lwEfMbuweXE</a:t>
            </a:r>
            <a:r>
              <a:rPr lang="en-US" sz="1200" b="1" dirty="0" smtClean="0">
                <a:solidFill>
                  <a:srgbClr val="C00000"/>
                </a:solidFill>
              </a:rPr>
              <a:t> </a:t>
            </a:r>
            <a:endParaRPr lang="en-US" sz="1200" dirty="0">
              <a:solidFill>
                <a:srgbClr val="C00000"/>
              </a:solidFill>
            </a:endParaRPr>
          </a:p>
        </p:txBody>
      </p:sp>
      <p:pic>
        <p:nvPicPr>
          <p:cNvPr id="8194" name="Picture 2" descr="launch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480" y="908720"/>
            <a:ext cx="3048000" cy="405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24128" y="4941168"/>
            <a:ext cx="3240360" cy="2031325"/>
          </a:xfrm>
          <a:prstGeom prst="rect">
            <a:avLst/>
          </a:prstGeom>
          <a:noFill/>
        </p:spPr>
        <p:txBody>
          <a:bodyPr wrap="square" rtlCol="0">
            <a:spAutoFit/>
          </a:bodyPr>
          <a:lstStyle/>
          <a:p>
            <a:r>
              <a:rPr lang="en-US" dirty="0"/>
              <a:t>The balloon and the payload lift off, and the </a:t>
            </a:r>
            <a:r>
              <a:rPr lang="en-US" dirty="0" err="1"/>
              <a:t>sondes</a:t>
            </a:r>
            <a:r>
              <a:rPr lang="en-US" dirty="0"/>
              <a:t> immediately begin collecting and returning meteorological and ozone data.</a:t>
            </a:r>
          </a:p>
          <a:p>
            <a:r>
              <a:rPr lang="en-US" b="1" i="1" dirty="0"/>
              <a:t>Credits: NASA/David C. Bowman</a:t>
            </a:r>
          </a:p>
          <a:p>
            <a:endParaRPr lang="el-GR" dirty="0"/>
          </a:p>
        </p:txBody>
      </p:sp>
    </p:spTree>
    <p:extLst>
      <p:ext uri="{BB962C8B-B14F-4D97-AF65-F5344CB8AC3E}">
        <p14:creationId xmlns:p14="http://schemas.microsoft.com/office/powerpoint/2010/main" val="2921810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25760"/>
            <a:ext cx="8229600" cy="1143000"/>
          </a:xfrm>
        </p:spPr>
        <p:txBody>
          <a:bodyPr>
            <a:normAutofit fontScale="90000"/>
          </a:bodyPr>
          <a:lstStyle/>
          <a:p>
            <a:r>
              <a:rPr lang="el-GR" dirty="0"/>
              <a:t>Μετρήσεις καθ’ ύψος</a:t>
            </a:r>
            <a:r>
              <a:rPr lang="en-US" dirty="0"/>
              <a:t> </a:t>
            </a:r>
            <a:r>
              <a:rPr lang="en-US" dirty="0" smtClean="0"/>
              <a:t>– </a:t>
            </a:r>
            <a:r>
              <a:rPr lang="el-GR" dirty="0" smtClean="0"/>
              <a:t/>
            </a:r>
            <a:br>
              <a:rPr lang="el-GR" dirty="0" smtClean="0"/>
            </a:br>
            <a:r>
              <a:rPr lang="en-US" dirty="0" smtClean="0"/>
              <a:t>UAV’s –</a:t>
            </a:r>
            <a:r>
              <a:rPr lang="el-GR" dirty="0" smtClean="0"/>
              <a:t> </a:t>
            </a:r>
            <a:r>
              <a:rPr lang="en-US" dirty="0" smtClean="0"/>
              <a:t>Drones </a:t>
            </a:r>
            <a:endParaRPr lang="el-GR" dirty="0"/>
          </a:p>
        </p:txBody>
      </p:sp>
      <p:sp>
        <p:nvSpPr>
          <p:cNvPr id="3" name="Content Placeholder 2"/>
          <p:cNvSpPr>
            <a:spLocks noGrp="1"/>
          </p:cNvSpPr>
          <p:nvPr>
            <p:ph idx="1"/>
          </p:nvPr>
        </p:nvSpPr>
        <p:spPr>
          <a:xfrm>
            <a:off x="457200" y="1279301"/>
            <a:ext cx="8579296" cy="4525963"/>
          </a:xfrm>
        </p:spPr>
        <p:txBody>
          <a:bodyPr>
            <a:normAutofit/>
          </a:bodyPr>
          <a:lstStyle/>
          <a:p>
            <a:pPr marL="0" indent="0" algn="ctr">
              <a:buNone/>
            </a:pPr>
            <a:r>
              <a:rPr lang="el-GR" sz="2800" dirty="0" smtClean="0"/>
              <a:t>Μετρήσεις προφίλ ατμοσφαιρικής ρύπανσης με τη χρήση μη επανδρωμένων εναέριων οχημάτων</a:t>
            </a:r>
            <a:endParaRPr lang="en-US" sz="2800" dirty="0"/>
          </a:p>
          <a:p>
            <a:pPr algn="ctr"/>
            <a:endParaRPr lang="el-GR" sz="2800"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39</a:t>
            </a:fld>
            <a:endParaRPr lang="en-US"/>
          </a:p>
        </p:txBody>
      </p:sp>
      <p:pic>
        <p:nvPicPr>
          <p:cNvPr id="7170" name="Picture 2" descr="https://d3t9s8cdqyboc5.cloudfront.net/images?path=25298/e6lRXwOHTSqeIRoKSnQM_IMG_0851.JPG&amp;width=650&amp;he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272662"/>
            <a:ext cx="5472608" cy="41086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6514" y="6402814"/>
            <a:ext cx="8829981" cy="338554"/>
          </a:xfrm>
          <a:prstGeom prst="rect">
            <a:avLst/>
          </a:prstGeom>
          <a:noFill/>
        </p:spPr>
        <p:txBody>
          <a:bodyPr wrap="square" rtlCol="0">
            <a:spAutoFit/>
          </a:bodyPr>
          <a:lstStyle/>
          <a:p>
            <a:r>
              <a:rPr lang="en-US" sz="1600" dirty="0">
                <a:solidFill>
                  <a:schemeClr val="tx1">
                    <a:lumMod val="50000"/>
                    <a:lumOff val="50000"/>
                  </a:schemeClr>
                </a:solidFill>
              </a:rPr>
              <a:t>Source: </a:t>
            </a:r>
            <a:r>
              <a:rPr lang="en-US" sz="1600" dirty="0">
                <a:solidFill>
                  <a:schemeClr val="tx1">
                    <a:lumMod val="50000"/>
                    <a:lumOff val="50000"/>
                  </a:schemeClr>
                </a:solidFill>
                <a:hlinkClick r:id="rId4"/>
              </a:rPr>
              <a:t>https://</a:t>
            </a:r>
            <a:r>
              <a:rPr lang="en-US" sz="1600" dirty="0" smtClean="0">
                <a:solidFill>
                  <a:schemeClr val="tx1">
                    <a:lumMod val="50000"/>
                    <a:lumOff val="50000"/>
                  </a:schemeClr>
                </a:solidFill>
                <a:hlinkClick r:id="rId4"/>
              </a:rPr>
              <a:t>experiment.com/projects/measurement-of-atmospheric-pollution-profiles-using-drones</a:t>
            </a:r>
            <a:r>
              <a:rPr lang="en-US" sz="1600" dirty="0" smtClean="0">
                <a:solidFill>
                  <a:schemeClr val="tx1">
                    <a:lumMod val="50000"/>
                    <a:lumOff val="50000"/>
                  </a:schemeClr>
                </a:solidFill>
              </a:rPr>
              <a:t> </a:t>
            </a:r>
            <a:endParaRPr lang="el-GR" sz="1600" dirty="0">
              <a:solidFill>
                <a:schemeClr val="tx1">
                  <a:lumMod val="50000"/>
                  <a:lumOff val="50000"/>
                </a:schemeClr>
              </a:solidFill>
            </a:endParaRPr>
          </a:p>
        </p:txBody>
      </p:sp>
    </p:spTree>
    <p:extLst>
      <p:ext uri="{BB962C8B-B14F-4D97-AF65-F5344CB8AC3E}">
        <p14:creationId xmlns:p14="http://schemas.microsoft.com/office/powerpoint/2010/main" val="604453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Στατικοί σταθμοί εδάφους</a:t>
            </a:r>
          </a:p>
          <a:p>
            <a:pPr marL="514350" indent="-514350">
              <a:buFont typeface="+mj-lt"/>
              <a:buAutoNum type="arabicPeriod"/>
            </a:pPr>
            <a:r>
              <a:rPr lang="el-GR" dirty="0" smtClean="0"/>
              <a:t>Τηλεπισκόπηση:</a:t>
            </a:r>
          </a:p>
          <a:p>
            <a:r>
              <a:rPr lang="el-GR" sz="2800" dirty="0" smtClean="0"/>
              <a:t>Δορυφόροι &amp; όργανα εδάφους</a:t>
            </a:r>
          </a:p>
          <a:p>
            <a:pPr marL="514350" indent="-514350">
              <a:buFont typeface="+mj-lt"/>
              <a:buAutoNum type="arabicPeriod" startAt="3"/>
            </a:pPr>
            <a:r>
              <a:rPr lang="el-GR" dirty="0" smtClean="0"/>
              <a:t>Κινητοί σταθμοί εδάφους &amp; καθ’ ύψος:</a:t>
            </a:r>
          </a:p>
          <a:p>
            <a:r>
              <a:rPr lang="el-GR" sz="2800" dirty="0" smtClean="0"/>
              <a:t>Μεταφορικά μέσα, ατομικοί αισθητήρες κλπ.</a:t>
            </a:r>
          </a:p>
          <a:p>
            <a:pPr marL="514350" indent="-514350">
              <a:buFont typeface="+mj-lt"/>
              <a:buAutoNum type="arabicPeriod" startAt="4"/>
            </a:pPr>
            <a:r>
              <a:rPr lang="el-GR" dirty="0"/>
              <a:t>Εργαστήριο χημικών αναλύσεων</a:t>
            </a:r>
          </a:p>
          <a:p>
            <a:pPr marL="514350" indent="-514350">
              <a:buFont typeface="+mj-lt"/>
              <a:buAutoNum type="arabicPeriod" startAt="4"/>
            </a:pPr>
            <a:r>
              <a:rPr lang="el-GR" dirty="0" err="1" smtClean="0"/>
              <a:t>Αερο</a:t>
            </a:r>
            <a:r>
              <a:rPr lang="el-GR" dirty="0" smtClean="0"/>
              <a:t>-σήραγγες</a:t>
            </a:r>
          </a:p>
        </p:txBody>
      </p:sp>
    </p:spTree>
    <p:extLst>
      <p:ext uri="{BB962C8B-B14F-4D97-AF65-F5344CB8AC3E}">
        <p14:creationId xmlns:p14="http://schemas.microsoft.com/office/powerpoint/2010/main" val="402096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11349"/>
            <a:ext cx="8229600" cy="47419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Στατικοί σταθμοί εδάφους</a:t>
            </a:r>
          </a:p>
          <a:p>
            <a:pPr marL="514350" indent="-514350">
              <a:buFont typeface="+mj-lt"/>
              <a:buAutoNum type="arabicPeriod"/>
            </a:pPr>
            <a:r>
              <a:rPr lang="el-GR" dirty="0" smtClean="0"/>
              <a:t>Τηλεπισκόπηση:</a:t>
            </a:r>
          </a:p>
          <a:p>
            <a:r>
              <a:rPr lang="el-GR" sz="2800" dirty="0" smtClean="0"/>
              <a:t>Δορυφόροι &amp; όργανα εδάφους</a:t>
            </a:r>
          </a:p>
          <a:p>
            <a:pPr marL="514350" indent="-514350">
              <a:buFont typeface="+mj-lt"/>
              <a:buAutoNum type="arabicPeriod" startAt="3"/>
            </a:pPr>
            <a:r>
              <a:rPr lang="el-GR" dirty="0" smtClean="0"/>
              <a:t>Κινητοί σταθμοί εδάφους &amp; καθ’ ύψος:</a:t>
            </a:r>
          </a:p>
          <a:p>
            <a:r>
              <a:rPr lang="el-GR" sz="2800" dirty="0" smtClean="0"/>
              <a:t>Μεταφορικά μέσα, ατομικοί αισθητήρες κλπ.</a:t>
            </a:r>
          </a:p>
          <a:p>
            <a:pPr marL="514350" indent="-514350">
              <a:buFont typeface="+mj-lt"/>
              <a:buAutoNum type="arabicPeriod" startAt="4"/>
            </a:pPr>
            <a:r>
              <a:rPr lang="el-GR" dirty="0"/>
              <a:t>Εργαστήριο χημικών αναλύσεων</a:t>
            </a:r>
          </a:p>
          <a:p>
            <a:pPr marL="514350" indent="-514350">
              <a:buFont typeface="+mj-lt"/>
              <a:buAutoNum type="arabicPeriod" startAt="4"/>
            </a:pPr>
            <a:r>
              <a:rPr lang="el-GR" dirty="0" err="1" smtClean="0"/>
              <a:t>Αερο</a:t>
            </a:r>
            <a:r>
              <a:rPr lang="el-GR" dirty="0" smtClean="0"/>
              <a:t>-σήραγγες</a:t>
            </a:r>
          </a:p>
        </p:txBody>
      </p:sp>
    </p:spTree>
    <p:extLst>
      <p:ext uri="{BB962C8B-B14F-4D97-AF65-F5344CB8AC3E}">
        <p14:creationId xmlns:p14="http://schemas.microsoft.com/office/powerpoint/2010/main" val="138508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5" end="5"/>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9">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1143000"/>
          </a:xfrm>
        </p:spPr>
        <p:txBody>
          <a:bodyPr/>
          <a:lstStyle/>
          <a:p>
            <a:r>
              <a:rPr lang="el-GR" dirty="0" smtClean="0"/>
              <a:t>Εργαστήριο χημικών αναλύσεων</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41</a:t>
            </a:fld>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6787" y="2924944"/>
            <a:ext cx="7210425"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1600" y="6112520"/>
            <a:ext cx="7344816" cy="646331"/>
          </a:xfrm>
          <a:prstGeom prst="rect">
            <a:avLst/>
          </a:prstGeom>
          <a:noFill/>
        </p:spPr>
        <p:txBody>
          <a:bodyPr wrap="square" rtlCol="0">
            <a:spAutoFit/>
          </a:bodyPr>
          <a:lstStyle/>
          <a:p>
            <a:pPr algn="ctr"/>
            <a:r>
              <a:rPr lang="el-GR" dirty="0" smtClean="0"/>
              <a:t>Τμήμα Χημ. Μηχ., Πανεπιστήμιο Πατρών </a:t>
            </a:r>
            <a:r>
              <a:rPr lang="en-US" dirty="0">
                <a:hlinkClick r:id="rId3"/>
              </a:rPr>
              <a:t>http://</a:t>
            </a:r>
            <a:r>
              <a:rPr lang="en-US" dirty="0" smtClean="0">
                <a:hlinkClick r:id="rId3"/>
              </a:rPr>
              <a:t>laqs.iceht.forth.gr/en/laqs/research-facilities.html</a:t>
            </a:r>
            <a:r>
              <a:rPr lang="el-GR" dirty="0" smtClean="0"/>
              <a:t> </a:t>
            </a:r>
            <a:endParaRPr lang="el-GR" dirty="0"/>
          </a:p>
        </p:txBody>
      </p:sp>
      <p:sp>
        <p:nvSpPr>
          <p:cNvPr id="6" name="TextBox 5"/>
          <p:cNvSpPr txBox="1"/>
          <p:nvPr/>
        </p:nvSpPr>
        <p:spPr>
          <a:xfrm>
            <a:off x="1259632" y="1436583"/>
            <a:ext cx="6120680" cy="1200329"/>
          </a:xfrm>
          <a:prstGeom prst="rect">
            <a:avLst/>
          </a:prstGeom>
          <a:noFill/>
        </p:spPr>
        <p:txBody>
          <a:bodyPr wrap="square" rtlCol="0">
            <a:spAutoFit/>
          </a:bodyPr>
          <a:lstStyle/>
          <a:p>
            <a:r>
              <a:rPr lang="el-GR" dirty="0" smtClean="0"/>
              <a:t>Χρησιμοποιείται για την χημική ανάλυση των φίλτρων που συλλέγονται από τους σταθμούς μέτρησης (ανόργανα και οργανικά συστατικά σωματιδίων, διαχωρισμός οργανικού/στοιχειακού άνθρακα κλπ). </a:t>
            </a:r>
            <a:endParaRPr lang="el-GR" dirty="0"/>
          </a:p>
        </p:txBody>
      </p:sp>
      <p:pic>
        <p:nvPicPr>
          <p:cNvPr id="24580" name="Picture 4" descr="http://laqs.iceht.forth.gr/images/instacc/9.fr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1100" y="1238250"/>
            <a:ext cx="1461297" cy="1974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3819790" y="2317475"/>
            <a:ext cx="8659448" cy="369332"/>
          </a:xfrm>
          <a:prstGeom prst="rect">
            <a:avLst/>
          </a:prstGeom>
          <a:noFill/>
        </p:spPr>
        <p:txBody>
          <a:bodyPr wrap="square" rtlCol="0">
            <a:spAutoFit/>
          </a:bodyPr>
          <a:lstStyle/>
          <a:p>
            <a:r>
              <a:rPr lang="en-US" dirty="0" smtClean="0">
                <a:solidFill>
                  <a:srgbClr val="C00000"/>
                </a:solidFill>
              </a:rPr>
              <a:t>Video</a:t>
            </a:r>
            <a:r>
              <a:rPr lang="en-US" dirty="0">
                <a:solidFill>
                  <a:srgbClr val="C00000"/>
                </a:solidFill>
              </a:rPr>
              <a:t>: </a:t>
            </a:r>
            <a:r>
              <a:rPr lang="en-US" dirty="0">
                <a:solidFill>
                  <a:srgbClr val="C00000"/>
                </a:solidFill>
                <a:hlinkClick r:id="rId5"/>
              </a:rPr>
              <a:t>https://</a:t>
            </a:r>
            <a:r>
              <a:rPr lang="en-US" dirty="0" smtClean="0">
                <a:solidFill>
                  <a:srgbClr val="C00000"/>
                </a:solidFill>
                <a:hlinkClick r:id="rId5"/>
              </a:rPr>
              <a:t>www.youtube.com/watch?v=1xUJbNLVjN8</a:t>
            </a:r>
            <a:r>
              <a:rPr lang="en-US" dirty="0" smtClean="0">
                <a:solidFill>
                  <a:srgbClr val="C00000"/>
                </a:solidFill>
              </a:rPr>
              <a:t> </a:t>
            </a:r>
            <a:endParaRPr lang="el-GR" dirty="0"/>
          </a:p>
        </p:txBody>
      </p:sp>
    </p:spTree>
    <p:extLst>
      <p:ext uri="{BB962C8B-B14F-4D97-AF65-F5344CB8AC3E}">
        <p14:creationId xmlns:p14="http://schemas.microsoft.com/office/powerpoint/2010/main" val="1872942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nside the smog cha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348880"/>
            <a:ext cx="5108491"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90264"/>
            <a:ext cx="8229600" cy="1143000"/>
          </a:xfrm>
        </p:spPr>
        <p:txBody>
          <a:bodyPr/>
          <a:lstStyle/>
          <a:p>
            <a:r>
              <a:rPr lang="el-GR" dirty="0" err="1" smtClean="0"/>
              <a:t>Αεροσήραγγα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42</a:t>
            </a:fld>
            <a:endParaRPr lang="en-US"/>
          </a:p>
        </p:txBody>
      </p:sp>
      <p:sp>
        <p:nvSpPr>
          <p:cNvPr id="5" name="TextBox 4"/>
          <p:cNvSpPr txBox="1"/>
          <p:nvPr/>
        </p:nvSpPr>
        <p:spPr>
          <a:xfrm>
            <a:off x="107504" y="836712"/>
            <a:ext cx="4752528" cy="5909310"/>
          </a:xfrm>
          <a:prstGeom prst="rect">
            <a:avLst/>
          </a:prstGeom>
          <a:noFill/>
        </p:spPr>
        <p:txBody>
          <a:bodyPr wrap="square" rtlCol="0">
            <a:spAutoFit/>
          </a:bodyPr>
          <a:lstStyle/>
          <a:p>
            <a:r>
              <a:rPr lang="el-GR" u="sng" dirty="0" smtClean="0"/>
              <a:t>Στόχοι</a:t>
            </a:r>
            <a:r>
              <a:rPr lang="el-GR" dirty="0" smtClean="0"/>
              <a:t>: </a:t>
            </a:r>
          </a:p>
          <a:p>
            <a:r>
              <a:rPr lang="el-GR" dirty="0" smtClean="0"/>
              <a:t>δημιουργία (οργανικών) σωματιδίων, </a:t>
            </a:r>
          </a:p>
          <a:p>
            <a:r>
              <a:rPr lang="el-GR" dirty="0" smtClean="0"/>
              <a:t>φωτοχημική γήρανση </a:t>
            </a:r>
          </a:p>
          <a:p>
            <a:r>
              <a:rPr lang="el-GR" dirty="0" smtClean="0"/>
              <a:t>Πρόδρομες οργανικές ενώσεις και δημιουργία δευτερογενών οργανικών σωματιδίων</a:t>
            </a:r>
            <a:endParaRPr lang="en-US" dirty="0"/>
          </a:p>
          <a:p>
            <a:r>
              <a:rPr lang="el-GR" dirty="0" smtClean="0"/>
              <a:t>Διεργασίες </a:t>
            </a:r>
            <a:r>
              <a:rPr lang="el-GR" dirty="0" err="1" smtClean="0"/>
              <a:t>πυρηνοποίησης</a:t>
            </a:r>
            <a:endParaRPr lang="en-US" dirty="0"/>
          </a:p>
          <a:p>
            <a:r>
              <a:rPr lang="el-GR" dirty="0" smtClean="0"/>
              <a:t>Διεργασίες δημιουργίας νεφών μέσω πυρήνων συμπύκνωσης </a:t>
            </a:r>
          </a:p>
          <a:p>
            <a:r>
              <a:rPr lang="el-GR" dirty="0" smtClean="0"/>
              <a:t>Σύγκριση μετρήσεων οργάνων </a:t>
            </a:r>
          </a:p>
          <a:p>
            <a:r>
              <a:rPr lang="el-GR" dirty="0" smtClean="0"/>
              <a:t>Χημική σύσταση σωματιδίων, ετερογενείς αντιδράσεις κλπ </a:t>
            </a:r>
          </a:p>
          <a:p>
            <a:r>
              <a:rPr lang="el-GR" dirty="0" smtClean="0"/>
              <a:t>Δημιουργία σωματιδίων λόγω διαφορετικών τύπων καυσίμων και πηγών ρύπανσης</a:t>
            </a:r>
            <a:endParaRPr lang="el-GR" dirty="0"/>
          </a:p>
          <a:p>
            <a:endParaRPr lang="el-GR" dirty="0" smtClean="0"/>
          </a:p>
          <a:p>
            <a:r>
              <a:rPr lang="el-GR" dirty="0" smtClean="0"/>
              <a:t>Σε μια </a:t>
            </a:r>
            <a:r>
              <a:rPr lang="el-GR" dirty="0" err="1" smtClean="0"/>
              <a:t>αεροσήραγγα</a:t>
            </a:r>
            <a:r>
              <a:rPr lang="el-GR" dirty="0" smtClean="0"/>
              <a:t>  η θερμοκρασία είναι ρυθμιζόμενη, ενώ η </a:t>
            </a:r>
            <a:r>
              <a:rPr lang="el-GR" dirty="0" err="1" smtClean="0"/>
              <a:t>φωτοκάλυψη</a:t>
            </a:r>
            <a:r>
              <a:rPr lang="el-GR" dirty="0" smtClean="0"/>
              <a:t> ρυθμίζεται ώστε να προσομοιώνει συνθήκες ηλιόλουστης ή νεφελώδους ημέρας. </a:t>
            </a:r>
          </a:p>
          <a:p>
            <a:r>
              <a:rPr lang="el-GR" dirty="0" smtClean="0"/>
              <a:t>Διαθέτει οργανολογία παροχέτευσης και μέτρησης </a:t>
            </a:r>
            <a:r>
              <a:rPr lang="el-GR" dirty="0" err="1" smtClean="0"/>
              <a:t>στοχευμένων</a:t>
            </a:r>
            <a:r>
              <a:rPr lang="el-GR" dirty="0" smtClean="0"/>
              <a:t> ρύπων και διεργασιών εντός των αεροθαλάμων. </a:t>
            </a:r>
            <a:endParaRPr lang="el-GR" dirty="0"/>
          </a:p>
        </p:txBody>
      </p:sp>
      <p:sp>
        <p:nvSpPr>
          <p:cNvPr id="7" name="TextBox 6"/>
          <p:cNvSpPr txBox="1"/>
          <p:nvPr/>
        </p:nvSpPr>
        <p:spPr>
          <a:xfrm>
            <a:off x="2987824" y="5661248"/>
            <a:ext cx="7344816" cy="369332"/>
          </a:xfrm>
          <a:prstGeom prst="rect">
            <a:avLst/>
          </a:prstGeom>
          <a:noFill/>
        </p:spPr>
        <p:txBody>
          <a:bodyPr wrap="square" rtlCol="0">
            <a:spAutoFit/>
          </a:bodyPr>
          <a:lstStyle/>
          <a:p>
            <a:pPr algn="ctr"/>
            <a:r>
              <a:rPr lang="en-US" dirty="0" smtClean="0"/>
              <a:t>PSI, </a:t>
            </a:r>
            <a:r>
              <a:rPr lang="el-GR" dirty="0" smtClean="0"/>
              <a:t>Ελβετία </a:t>
            </a:r>
            <a:r>
              <a:rPr lang="en-US" dirty="0" smtClean="0">
                <a:hlinkClick r:id="rId4"/>
              </a:rPr>
              <a:t>https</a:t>
            </a:r>
            <a:r>
              <a:rPr lang="en-US" dirty="0">
                <a:hlinkClick r:id="rId4"/>
              </a:rPr>
              <a:t>://</a:t>
            </a:r>
            <a:r>
              <a:rPr lang="en-US" dirty="0" smtClean="0">
                <a:hlinkClick r:id="rId4"/>
              </a:rPr>
              <a:t>www.psi.ch/lac/smog-chamber</a:t>
            </a:r>
            <a:r>
              <a:rPr lang="el-GR" dirty="0" smtClean="0"/>
              <a:t>  </a:t>
            </a:r>
            <a:endParaRPr lang="el-GR" dirty="0"/>
          </a:p>
        </p:txBody>
      </p:sp>
    </p:spTree>
    <p:extLst>
      <p:ext uri="{BB962C8B-B14F-4D97-AF65-F5344CB8AC3E}">
        <p14:creationId xmlns:p14="http://schemas.microsoft.com/office/powerpoint/2010/main" val="3792424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l-GR" dirty="0" err="1" smtClean="0"/>
              <a:t>Αεροσήραγγα</a:t>
            </a:r>
            <a:endParaRPr lang="el-GR" dirty="0"/>
          </a:p>
        </p:txBody>
      </p:sp>
      <p:sp>
        <p:nvSpPr>
          <p:cNvPr id="4" name="Slide Number Placeholder 3"/>
          <p:cNvSpPr>
            <a:spLocks noGrp="1"/>
          </p:cNvSpPr>
          <p:nvPr>
            <p:ph type="sldNum" sz="quarter" idx="12"/>
          </p:nvPr>
        </p:nvSpPr>
        <p:spPr/>
        <p:txBody>
          <a:bodyPr/>
          <a:lstStyle/>
          <a:p>
            <a:fld id="{51DFF817-4076-47C1-92D6-6590793B472D}" type="slidenum">
              <a:rPr lang="en-US" smtClean="0"/>
              <a:pPr/>
              <a:t>43</a:t>
            </a:fld>
            <a:endParaRPr lang="en-US"/>
          </a:p>
        </p:txBody>
      </p:sp>
      <p:sp>
        <p:nvSpPr>
          <p:cNvPr id="7" name="TextBox 6"/>
          <p:cNvSpPr txBox="1"/>
          <p:nvPr/>
        </p:nvSpPr>
        <p:spPr>
          <a:xfrm>
            <a:off x="755576" y="5661248"/>
            <a:ext cx="7344816" cy="646331"/>
          </a:xfrm>
          <a:prstGeom prst="rect">
            <a:avLst/>
          </a:prstGeom>
          <a:noFill/>
        </p:spPr>
        <p:txBody>
          <a:bodyPr wrap="square" rtlCol="0">
            <a:spAutoFit/>
          </a:bodyPr>
          <a:lstStyle/>
          <a:p>
            <a:pPr algn="ctr"/>
            <a:r>
              <a:rPr lang="en-US" dirty="0"/>
              <a:t>A glimpse into the world's largest smog chamber.</a:t>
            </a:r>
          </a:p>
          <a:p>
            <a:pPr algn="ctr"/>
            <a:r>
              <a:rPr lang="en-US" i="1" dirty="0"/>
              <a:t>Courtesy University of California, Riverside</a:t>
            </a:r>
          </a:p>
        </p:txBody>
      </p:sp>
      <p:pic>
        <p:nvPicPr>
          <p:cNvPr id="3074" name="Picture 2" descr="https://www.popsci.com/g00/3_c-6bbb.utux78hn.htr_/c-6RTWJUMJZX77x24myyux78x3ax2fx2fbbb.utux78hn.htrx2fx78nyjx78x2futux78hn.htrx2fknqjx78x2fx78ydqjx78x2f100_6c_x2fuzgqnhx2fnrutwyx2f7569x2fUXH5469_HQ_556_BJG.oulx3fnytpx3d_ly32DNUx26n65h.rfwp.nrflj.yduj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453" y="1498822"/>
            <a:ext cx="6238875" cy="41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93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692696"/>
            <a:ext cx="6588224" cy="1572543"/>
          </a:xfrm>
        </p:spPr>
        <p:txBody>
          <a:bodyPr>
            <a:noAutofit/>
          </a:bodyPr>
          <a:lstStyle/>
          <a:p>
            <a:pPr algn="l"/>
            <a:r>
              <a:rPr lang="el-GR" sz="2000" dirty="0" smtClean="0"/>
              <a:t>1. Δειγματοληψία: φίλτρο συλλογής σωματιδίων σε ορισμένο χρονικό διάστημα (αντικατάστασης του φίλτρου)</a:t>
            </a:r>
            <a:r>
              <a:rPr lang="en-US" sz="2000" dirty="0" smtClean="0"/>
              <a:t>. </a:t>
            </a:r>
            <a:br>
              <a:rPr lang="en-US" sz="2000" dirty="0" smtClean="0"/>
            </a:br>
            <a:r>
              <a:rPr lang="en-US" sz="2000" dirty="0" smtClean="0"/>
              <a:t>2. </a:t>
            </a:r>
            <a:r>
              <a:rPr lang="el-GR" sz="2000" dirty="0" smtClean="0"/>
              <a:t>Αυτόματη-στιγμιαία καταγραφή αέριου ρύπου. </a:t>
            </a:r>
            <a:endParaRPr lang="el-GR" sz="2000" dirty="0"/>
          </a:p>
        </p:txBody>
      </p:sp>
      <p:sp>
        <p:nvSpPr>
          <p:cNvPr id="12"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Σταθμοί επιφάνειας</a:t>
            </a:r>
            <a:endParaRPr lang="el-GR" dirty="0"/>
          </a:p>
        </p:txBody>
      </p:sp>
      <p:pic>
        <p:nvPicPr>
          <p:cNvPr id="14" name="Picture 8" descr="http://www.meteo.noa.gr/images/services/3_1_1.jpg"/>
          <p:cNvPicPr>
            <a:picLocks noGrp="1" noChangeAspect="1" noChangeArrowheads="1"/>
          </p:cNvPicPr>
          <p:nvPr>
            <p:ph idx="1"/>
          </p:nvPr>
        </p:nvPicPr>
        <p:blipFill>
          <a:blip r:embed="rId3" cstate="print"/>
          <a:srcRect l="27162" r="5580" b="33777"/>
          <a:stretch>
            <a:fillRect/>
          </a:stretch>
        </p:blipFill>
        <p:spPr bwMode="auto">
          <a:xfrm>
            <a:off x="4769768" y="4293096"/>
            <a:ext cx="3945555" cy="2428024"/>
          </a:xfrm>
          <a:prstGeom prst="rect">
            <a:avLst/>
          </a:prstGeom>
          <a:noFill/>
        </p:spPr>
      </p:pic>
      <p:pic>
        <p:nvPicPr>
          <p:cNvPr id="23554" name="Picture 2" descr="Instrument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15" y="3429000"/>
            <a:ext cx="4214404" cy="316080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430161"/>
            <a:ext cx="3034680" cy="322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139" y="2037581"/>
            <a:ext cx="47339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997" y="6525344"/>
            <a:ext cx="9007485" cy="369332"/>
          </a:xfrm>
          <a:prstGeom prst="rect">
            <a:avLst/>
          </a:prstGeom>
          <a:noFill/>
        </p:spPr>
        <p:txBody>
          <a:bodyPr wrap="square" rtlCol="0">
            <a:spAutoFit/>
          </a:bodyPr>
          <a:lstStyle/>
          <a:p>
            <a:r>
              <a:rPr lang="en-US" dirty="0">
                <a:solidFill>
                  <a:srgbClr val="C00000"/>
                </a:solidFill>
              </a:rPr>
              <a:t>Video: </a:t>
            </a:r>
            <a:r>
              <a:rPr lang="en-US" dirty="0">
                <a:solidFill>
                  <a:srgbClr val="C00000"/>
                </a:solidFill>
                <a:hlinkClick r:id="rId7"/>
              </a:rPr>
              <a:t>https://</a:t>
            </a:r>
            <a:r>
              <a:rPr lang="en-US" dirty="0" smtClean="0">
                <a:solidFill>
                  <a:srgbClr val="C00000"/>
                </a:solidFill>
                <a:hlinkClick r:id="rId7"/>
              </a:rPr>
              <a:t>www.youtube.com/watch?v=mp3kztZy7ow</a:t>
            </a:r>
            <a:r>
              <a:rPr lang="en-US" dirty="0" smtClean="0">
                <a:solidFill>
                  <a:srgbClr val="C00000"/>
                </a:solidFill>
              </a:rPr>
              <a:t> </a:t>
            </a:r>
            <a:endParaRPr lang="el-GR" dirty="0">
              <a:solidFill>
                <a:srgbClr val="C00000"/>
              </a:solidFill>
            </a:endParaRPr>
          </a:p>
        </p:txBody>
      </p:sp>
    </p:spTree>
    <p:extLst>
      <p:ext uri="{BB962C8B-B14F-4D97-AF65-F5344CB8AC3E}">
        <p14:creationId xmlns:p14="http://schemas.microsoft.com/office/powerpoint/2010/main" val="402934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44000" cy="854968"/>
          </a:xfrm>
        </p:spPr>
        <p:txBody>
          <a:bodyPr>
            <a:noAutofit/>
          </a:bodyPr>
          <a:lstStyle/>
          <a:p>
            <a:r>
              <a:rPr lang="el-GR" sz="2400" dirty="0" smtClean="0"/>
              <a:t>Μέθοδοι μέτρησης /αρχές λειτουργίας οργάνων/ μετρούμενοι ρύποι</a:t>
            </a:r>
            <a:endParaRPr lang="el-GR" sz="2400" dirty="0"/>
          </a:p>
        </p:txBody>
      </p:sp>
      <p:graphicFrame>
        <p:nvGraphicFramePr>
          <p:cNvPr id="5" name="Content Placeholder 4"/>
          <p:cNvGraphicFramePr>
            <a:graphicFrameLocks noGrp="1"/>
          </p:cNvGraphicFramePr>
          <p:nvPr>
            <p:ph idx="1"/>
          </p:nvPr>
        </p:nvGraphicFramePr>
        <p:xfrm>
          <a:off x="0" y="1484784"/>
          <a:ext cx="6516216" cy="1612776"/>
        </p:xfrm>
        <a:graphic>
          <a:graphicData uri="http://schemas.openxmlformats.org/drawingml/2006/table">
            <a:tbl>
              <a:tblPr firstRow="1" bandRow="1">
                <a:tableStyleId>{5C22544A-7EE6-4342-B048-85BDC9FD1C3A}</a:tableStyleId>
              </a:tblPr>
              <a:tblGrid>
                <a:gridCol w="2172072"/>
                <a:gridCol w="2172072"/>
                <a:gridCol w="2172072"/>
              </a:tblGrid>
              <a:tr h="1612776">
                <a:tc>
                  <a:txBody>
                    <a:bodyPr/>
                    <a:lstStyle/>
                    <a:p>
                      <a:pPr algn="l"/>
                      <a:r>
                        <a:rPr lang="en-US" dirty="0" smtClean="0"/>
                        <a:t>Beta ray attenuation</a:t>
                      </a:r>
                      <a:endParaRPr lang="el-GR" dirty="0"/>
                    </a:p>
                  </a:txBody>
                  <a:tcPr anchor="ctr"/>
                </a:tc>
                <a:tc>
                  <a:txBody>
                    <a:bodyPr/>
                    <a:lstStyle/>
                    <a:p>
                      <a:pPr algn="l"/>
                      <a:r>
                        <a:rPr lang="en-US" sz="1600" dirty="0" smtClean="0"/>
                        <a:t>radiometric microbalance system, strength of a beta ray beam passing through the filter paper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Mass of PM10, PM2.5 &amp; PM1</a:t>
                      </a:r>
                      <a:endParaRPr lang="el-GR" dirty="0" smtClean="0"/>
                    </a:p>
                    <a:p>
                      <a:pPr algn="l"/>
                      <a:endParaRPr lang="el-GR" dirty="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6</a:t>
            </a:fld>
            <a:endParaRPr lang="en-US"/>
          </a:p>
        </p:txBody>
      </p:sp>
      <p:pic>
        <p:nvPicPr>
          <p:cNvPr id="7" name="Picture 6" descr="Capture.JPG"/>
          <p:cNvPicPr>
            <a:picLocks noChangeAspect="1"/>
          </p:cNvPicPr>
          <p:nvPr/>
        </p:nvPicPr>
        <p:blipFill>
          <a:blip r:embed="rId3" cstate="print"/>
          <a:stretch>
            <a:fillRect/>
          </a:stretch>
        </p:blipFill>
        <p:spPr>
          <a:xfrm>
            <a:off x="7148088" y="1600930"/>
            <a:ext cx="1168328" cy="1684054"/>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801245179"/>
              </p:ext>
            </p:extLst>
          </p:nvPr>
        </p:nvGraphicFramePr>
        <p:xfrm>
          <a:off x="0" y="3068960"/>
          <a:ext cx="6516216" cy="1870328"/>
        </p:xfrm>
        <a:graphic>
          <a:graphicData uri="http://schemas.openxmlformats.org/drawingml/2006/table">
            <a:tbl>
              <a:tblPr firstRow="1" bandRow="1">
                <a:tableStyleId>{5C22544A-7EE6-4342-B048-85BDC9FD1C3A}</a:tableStyleId>
              </a:tblPr>
              <a:tblGrid>
                <a:gridCol w="2172072"/>
                <a:gridCol w="2172072"/>
                <a:gridCol w="2172072"/>
              </a:tblGrid>
              <a:tr h="1870328">
                <a:tc>
                  <a:txBody>
                    <a:bodyPr/>
                    <a:lstStyle/>
                    <a:p>
                      <a:pPr algn="l"/>
                      <a:r>
                        <a:rPr lang="el-GR" dirty="0" smtClean="0"/>
                        <a:t>Φασματοσκοπία</a:t>
                      </a:r>
                      <a:r>
                        <a:rPr lang="el-GR" baseline="0" dirty="0" smtClean="0"/>
                        <a:t> </a:t>
                      </a:r>
                      <a:r>
                        <a:rPr lang="en-US" dirty="0" smtClean="0"/>
                        <a:t>Cavity ring down spectroscopy</a:t>
                      </a:r>
                      <a:endParaRPr lang="el-GR" dirty="0"/>
                    </a:p>
                  </a:txBody>
                  <a:tcPr anchor="ctr"/>
                </a:tc>
                <a:tc>
                  <a:txBody>
                    <a:bodyPr/>
                    <a:lstStyle/>
                    <a:p>
                      <a:pPr algn="l"/>
                      <a:r>
                        <a:rPr lang="en-US" sz="1600" dirty="0" smtClean="0"/>
                        <a:t>optical spectroscopic technique , measurement of absolute optical extinction by samples that scatter and absorb light</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Ppt</a:t>
                      </a:r>
                      <a:r>
                        <a:rPr lang="en-US" baseline="0" dirty="0" smtClean="0"/>
                        <a:t> CO2, CH4 &amp; CO</a:t>
                      </a:r>
                      <a:endParaRPr lang="el-GR" dirty="0" smtClean="0"/>
                    </a:p>
                    <a:p>
                      <a:pPr algn="l"/>
                      <a:endParaRPr lang="el-GR" dirty="0"/>
                    </a:p>
                  </a:txBody>
                  <a:tcPr anchor="ctr"/>
                </a:tc>
              </a:tr>
            </a:tbl>
          </a:graphicData>
        </a:graphic>
      </p:graphicFrame>
      <p:pic>
        <p:nvPicPr>
          <p:cNvPr id="9" name="Picture 8" descr="Capture.JPG"/>
          <p:cNvPicPr>
            <a:picLocks noChangeAspect="1"/>
          </p:cNvPicPr>
          <p:nvPr/>
        </p:nvPicPr>
        <p:blipFill>
          <a:blip r:embed="rId4" cstate="print"/>
          <a:stretch>
            <a:fillRect/>
          </a:stretch>
        </p:blipFill>
        <p:spPr>
          <a:xfrm>
            <a:off x="6876256" y="3356992"/>
            <a:ext cx="2020765" cy="1512168"/>
          </a:xfrm>
          <a:prstGeom prst="rect">
            <a:avLst/>
          </a:prstGeom>
        </p:spPr>
      </p:pic>
      <p:graphicFrame>
        <p:nvGraphicFramePr>
          <p:cNvPr id="10" name="Content Placeholder 4"/>
          <p:cNvGraphicFramePr>
            <a:graphicFrameLocks/>
          </p:cNvGraphicFramePr>
          <p:nvPr>
            <p:extLst>
              <p:ext uri="{D42A27DB-BD31-4B8C-83A1-F6EECF244321}">
                <p14:modId xmlns:p14="http://schemas.microsoft.com/office/powerpoint/2010/main" val="1092763312"/>
              </p:ext>
            </p:extLst>
          </p:nvPr>
        </p:nvGraphicFramePr>
        <p:xfrm>
          <a:off x="0" y="4941168"/>
          <a:ext cx="6516216" cy="1872208"/>
        </p:xfrm>
        <a:graphic>
          <a:graphicData uri="http://schemas.openxmlformats.org/drawingml/2006/table">
            <a:tbl>
              <a:tblPr firstRow="1" bandRow="1">
                <a:tableStyleId>{5C22544A-7EE6-4342-B048-85BDC9FD1C3A}</a:tableStyleId>
              </a:tblPr>
              <a:tblGrid>
                <a:gridCol w="2172072"/>
                <a:gridCol w="2172072"/>
                <a:gridCol w="2172072"/>
              </a:tblGrid>
              <a:tr h="1872208">
                <a:tc>
                  <a:txBody>
                    <a:bodyPr/>
                    <a:lstStyle/>
                    <a:p>
                      <a:pPr algn="l"/>
                      <a:r>
                        <a:rPr lang="el-GR" dirty="0" smtClean="0"/>
                        <a:t>Χημιφωταύγεια</a:t>
                      </a:r>
                    </a:p>
                    <a:p>
                      <a:pPr algn="l"/>
                      <a:r>
                        <a:rPr lang="en-US" dirty="0" err="1" smtClean="0"/>
                        <a:t>Chemiluminescence</a:t>
                      </a:r>
                      <a:endParaRPr lang="el-GR" dirty="0"/>
                    </a:p>
                  </a:txBody>
                  <a:tcPr anchor="ctr"/>
                </a:tc>
                <a:tc>
                  <a:txBody>
                    <a:bodyPr/>
                    <a:lstStyle/>
                    <a:p>
                      <a:pPr algn="l"/>
                      <a:r>
                        <a:rPr lang="en-US" sz="1600" dirty="0" smtClean="0"/>
                        <a:t>emission of light (luminescence), as the result of a chemical reaction. activated NO2 </a:t>
                      </a:r>
                      <a:r>
                        <a:rPr lang="en-US" sz="1600" dirty="0" err="1" smtClean="0"/>
                        <a:t>luminesces</a:t>
                      </a:r>
                      <a:r>
                        <a:rPr lang="en-US" sz="1600" dirty="0" smtClean="0"/>
                        <a:t> broadband visible to infrared light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NO2</a:t>
                      </a:r>
                      <a:endParaRPr lang="el-GR" dirty="0" smtClean="0"/>
                    </a:p>
                    <a:p>
                      <a:pPr algn="l"/>
                      <a:endParaRPr lang="el-GR" dirty="0"/>
                    </a:p>
                  </a:txBody>
                  <a:tcPr anchor="ctr"/>
                </a:tc>
              </a:tr>
            </a:tbl>
          </a:graphicData>
        </a:graphic>
      </p:graphicFrame>
      <p:pic>
        <p:nvPicPr>
          <p:cNvPr id="11" name="Picture 10" descr="Capture.JPG"/>
          <p:cNvPicPr>
            <a:picLocks noChangeAspect="1"/>
          </p:cNvPicPr>
          <p:nvPr/>
        </p:nvPicPr>
        <p:blipFill>
          <a:blip r:embed="rId5" cstate="print"/>
          <a:stretch>
            <a:fillRect/>
          </a:stretch>
        </p:blipFill>
        <p:spPr>
          <a:xfrm>
            <a:off x="6726734" y="5229200"/>
            <a:ext cx="2417266" cy="1298097"/>
          </a:xfrm>
          <a:prstGeom prst="rect">
            <a:avLst/>
          </a:prstGeom>
        </p:spPr>
      </p:pic>
      <p:sp>
        <p:nvSpPr>
          <p:cNvPr id="12"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Σταθμοί επιφάνειας</a:t>
            </a:r>
            <a:endParaRPr lang="el-GR" dirty="0"/>
          </a:p>
        </p:txBody>
      </p:sp>
    </p:spTree>
    <p:extLst>
      <p:ext uri="{BB962C8B-B14F-4D97-AF65-F5344CB8AC3E}">
        <p14:creationId xmlns:p14="http://schemas.microsoft.com/office/powerpoint/2010/main" val="2407500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1484784"/>
          <a:ext cx="6516216" cy="1728192"/>
        </p:xfrm>
        <a:graphic>
          <a:graphicData uri="http://schemas.openxmlformats.org/drawingml/2006/table">
            <a:tbl>
              <a:tblPr firstRow="1" bandRow="1">
                <a:tableStyleId>{5C22544A-7EE6-4342-B048-85BDC9FD1C3A}</a:tableStyleId>
              </a:tblPr>
              <a:tblGrid>
                <a:gridCol w="2172072"/>
                <a:gridCol w="2172072"/>
                <a:gridCol w="2172072"/>
              </a:tblGrid>
              <a:tr h="1728192">
                <a:tc>
                  <a:txBody>
                    <a:bodyPr/>
                    <a:lstStyle/>
                    <a:p>
                      <a:pPr algn="l"/>
                      <a:r>
                        <a:rPr lang="en-US" dirty="0" smtClean="0"/>
                        <a:t>Cold vapour atomic fluorescence </a:t>
                      </a:r>
                      <a:endParaRPr lang="el-GR" dirty="0"/>
                    </a:p>
                  </a:txBody>
                  <a:tcPr anchor="ctr"/>
                </a:tc>
                <a:tc>
                  <a:txBody>
                    <a:bodyPr/>
                    <a:lstStyle/>
                    <a:p>
                      <a:pPr algn="l"/>
                      <a:r>
                        <a:rPr lang="en-US" sz="1600" dirty="0" smtClean="0"/>
                        <a:t>Free mercury atoms in a carrier gas are excited </a:t>
                      </a:r>
                      <a:r>
                        <a:rPr lang="en-US" sz="1600" baseline="0" dirty="0" smtClean="0"/>
                        <a:t>The excited atoms re-radiate their absorbed energy (fluoresce)</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trace amounts of volatile heavy metals such as mercury</a:t>
                      </a:r>
                      <a:endParaRPr lang="el-GR" dirty="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7</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1136460573"/>
              </p:ext>
            </p:extLst>
          </p:nvPr>
        </p:nvGraphicFramePr>
        <p:xfrm>
          <a:off x="0" y="3212976"/>
          <a:ext cx="6516216" cy="1684784"/>
        </p:xfrm>
        <a:graphic>
          <a:graphicData uri="http://schemas.openxmlformats.org/drawingml/2006/table">
            <a:tbl>
              <a:tblPr firstRow="1" bandRow="1">
                <a:tableStyleId>{5C22544A-7EE6-4342-B048-85BDC9FD1C3A}</a:tableStyleId>
              </a:tblPr>
              <a:tblGrid>
                <a:gridCol w="2172072"/>
                <a:gridCol w="2172072"/>
                <a:gridCol w="2172072"/>
              </a:tblGrid>
              <a:tr h="1684784">
                <a:tc>
                  <a:txBody>
                    <a:bodyPr/>
                    <a:lstStyle/>
                    <a:p>
                      <a:pPr algn="l"/>
                      <a:r>
                        <a:rPr lang="el-GR" dirty="0" smtClean="0"/>
                        <a:t>Φασματοσκοπία</a:t>
                      </a:r>
                    </a:p>
                    <a:p>
                      <a:pPr algn="l"/>
                      <a:r>
                        <a:rPr lang="en-US" dirty="0" smtClean="0"/>
                        <a:t>Differential Optical Absorption Spectroscopy (DOAS)</a:t>
                      </a:r>
                      <a:endParaRPr lang="el-GR" dirty="0"/>
                    </a:p>
                  </a:txBody>
                  <a:tcPr anchor="ctr"/>
                </a:tc>
                <a:tc>
                  <a:txBody>
                    <a:bodyPr/>
                    <a:lstStyle/>
                    <a:p>
                      <a:pPr algn="l"/>
                      <a:r>
                        <a:rPr lang="en-US" sz="1600" dirty="0" smtClean="0"/>
                        <a:t>optical absorption in the ultraviolet wavelength region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SO2, NO2</a:t>
                      </a:r>
                      <a:endParaRPr lang="el-GR" dirty="0"/>
                    </a:p>
                  </a:txBody>
                  <a:tcPr anchor="ctr"/>
                </a:tc>
              </a:tr>
            </a:tbl>
          </a:graphicData>
        </a:graphic>
      </p:graphicFrame>
      <p:graphicFrame>
        <p:nvGraphicFramePr>
          <p:cNvPr id="10" name="Content Placeholder 4"/>
          <p:cNvGraphicFramePr>
            <a:graphicFrameLocks/>
          </p:cNvGraphicFramePr>
          <p:nvPr/>
        </p:nvGraphicFramePr>
        <p:xfrm>
          <a:off x="0" y="4869160"/>
          <a:ext cx="6516216" cy="1758672"/>
        </p:xfrm>
        <a:graphic>
          <a:graphicData uri="http://schemas.openxmlformats.org/drawingml/2006/table">
            <a:tbl>
              <a:tblPr firstRow="1" bandRow="1">
                <a:tableStyleId>{5C22544A-7EE6-4342-B048-85BDC9FD1C3A}</a:tableStyleId>
              </a:tblPr>
              <a:tblGrid>
                <a:gridCol w="2172072"/>
                <a:gridCol w="2172072"/>
                <a:gridCol w="2172072"/>
              </a:tblGrid>
              <a:tr h="1758672">
                <a:tc>
                  <a:txBody>
                    <a:bodyPr/>
                    <a:lstStyle/>
                    <a:p>
                      <a:pPr algn="l"/>
                      <a:r>
                        <a:rPr lang="en-US" dirty="0" smtClean="0"/>
                        <a:t>Flame ionization detection</a:t>
                      </a:r>
                      <a:endParaRPr lang="el-GR" dirty="0"/>
                    </a:p>
                  </a:txBody>
                  <a:tcPr anchor="ctr"/>
                </a:tc>
                <a:tc>
                  <a:txBody>
                    <a:bodyPr/>
                    <a:lstStyle/>
                    <a:p>
                      <a:pPr algn="l"/>
                      <a:r>
                        <a:rPr lang="en-US" sz="1600" dirty="0" smtClean="0"/>
                        <a:t>detection of organic compounds is most effectively done with flame ionization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NO2</a:t>
                      </a:r>
                      <a:endParaRPr lang="el-GR" dirty="0" smtClean="0"/>
                    </a:p>
                    <a:p>
                      <a:pPr algn="l"/>
                      <a:endParaRPr lang="el-GR" dirty="0"/>
                    </a:p>
                  </a:txBody>
                  <a:tcPr anchor="ctr"/>
                </a:tc>
              </a:tr>
            </a:tbl>
          </a:graphicData>
        </a:graphic>
      </p:graphicFrame>
      <p:pic>
        <p:nvPicPr>
          <p:cNvPr id="12" name="Picture 11" descr="Capture.JPG"/>
          <p:cNvPicPr>
            <a:picLocks noChangeAspect="1"/>
          </p:cNvPicPr>
          <p:nvPr/>
        </p:nvPicPr>
        <p:blipFill>
          <a:blip r:embed="rId3" cstate="print"/>
          <a:stretch>
            <a:fillRect/>
          </a:stretch>
        </p:blipFill>
        <p:spPr>
          <a:xfrm>
            <a:off x="6660232" y="1844824"/>
            <a:ext cx="2326267" cy="934219"/>
          </a:xfrm>
          <a:prstGeom prst="rect">
            <a:avLst/>
          </a:prstGeom>
        </p:spPr>
      </p:pic>
      <p:pic>
        <p:nvPicPr>
          <p:cNvPr id="13" name="Picture 12" descr="AQM_Products_210px.jpg"/>
          <p:cNvPicPr>
            <a:picLocks noChangeAspect="1"/>
          </p:cNvPicPr>
          <p:nvPr/>
        </p:nvPicPr>
        <p:blipFill>
          <a:blip r:embed="rId4" cstate="print"/>
          <a:stretch>
            <a:fillRect/>
          </a:stretch>
        </p:blipFill>
        <p:spPr>
          <a:xfrm>
            <a:off x="6660231" y="3284984"/>
            <a:ext cx="2247817" cy="1584176"/>
          </a:xfrm>
          <a:prstGeom prst="rect">
            <a:avLst/>
          </a:prstGeom>
        </p:spPr>
      </p:pic>
      <p:pic>
        <p:nvPicPr>
          <p:cNvPr id="14" name="Picture 13" descr="Capture.JPG"/>
          <p:cNvPicPr>
            <a:picLocks noChangeAspect="1"/>
          </p:cNvPicPr>
          <p:nvPr/>
        </p:nvPicPr>
        <p:blipFill>
          <a:blip r:embed="rId5" cstate="print"/>
          <a:stretch>
            <a:fillRect/>
          </a:stretch>
        </p:blipFill>
        <p:spPr>
          <a:xfrm>
            <a:off x="6588225" y="5157192"/>
            <a:ext cx="2569202" cy="1416511"/>
          </a:xfrm>
          <a:prstGeom prst="rect">
            <a:avLst/>
          </a:prstGeom>
        </p:spPr>
      </p:pic>
      <p:sp>
        <p:nvSpPr>
          <p:cNvPr id="3" name="Title 2"/>
          <p:cNvSpPr>
            <a:spLocks noGrp="1"/>
          </p:cNvSpPr>
          <p:nvPr>
            <p:ph type="title"/>
          </p:nvPr>
        </p:nvSpPr>
        <p:spPr>
          <a:xfrm>
            <a:off x="457200" y="-162272"/>
            <a:ext cx="8229600" cy="1143000"/>
          </a:xfrm>
        </p:spPr>
        <p:txBody>
          <a:bodyPr/>
          <a:lstStyle/>
          <a:p>
            <a:r>
              <a:rPr lang="el-GR" dirty="0" smtClean="0"/>
              <a:t>Σταθμοί επιφάνειας</a:t>
            </a:r>
            <a:endParaRPr lang="el-GR" dirty="0"/>
          </a:p>
        </p:txBody>
      </p:sp>
      <p:sp>
        <p:nvSpPr>
          <p:cNvPr id="11" name="Title 1"/>
          <p:cNvSpPr txBox="1">
            <a:spLocks/>
          </p:cNvSpPr>
          <p:nvPr/>
        </p:nvSpPr>
        <p:spPr>
          <a:xfrm>
            <a:off x="0" y="773832"/>
            <a:ext cx="9144000" cy="854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smtClean="0"/>
              <a:t>Μέθοδοι μέτρησης /αρχές λειτουργίας οργάνων/ μετρούμενοι ρύποι</a:t>
            </a:r>
            <a:endParaRPr lang="el-GR" sz="2400" dirty="0"/>
          </a:p>
        </p:txBody>
      </p:sp>
    </p:spTree>
    <p:extLst>
      <p:ext uri="{BB962C8B-B14F-4D97-AF65-F5344CB8AC3E}">
        <p14:creationId xmlns:p14="http://schemas.microsoft.com/office/powerpoint/2010/main" val="3688424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04701480"/>
              </p:ext>
            </p:extLst>
          </p:nvPr>
        </p:nvGraphicFramePr>
        <p:xfrm>
          <a:off x="0" y="1484784"/>
          <a:ext cx="6516216" cy="3600400"/>
        </p:xfrm>
        <a:graphic>
          <a:graphicData uri="http://schemas.openxmlformats.org/drawingml/2006/table">
            <a:tbl>
              <a:tblPr firstRow="1" bandRow="1">
                <a:tableStyleId>{5C22544A-7EE6-4342-B048-85BDC9FD1C3A}</a:tableStyleId>
              </a:tblPr>
              <a:tblGrid>
                <a:gridCol w="2172072"/>
                <a:gridCol w="2172072"/>
                <a:gridCol w="2172072"/>
              </a:tblGrid>
              <a:tr h="3600400">
                <a:tc>
                  <a:txBody>
                    <a:bodyPr/>
                    <a:lstStyle/>
                    <a:p>
                      <a:pPr algn="l"/>
                      <a:r>
                        <a:rPr lang="el-GR" dirty="0" smtClean="0"/>
                        <a:t>Χρωματογραφία</a:t>
                      </a:r>
                      <a:r>
                        <a:rPr lang="el-GR" baseline="0" dirty="0" smtClean="0"/>
                        <a:t> </a:t>
                      </a:r>
                    </a:p>
                    <a:p>
                      <a:pPr algn="l"/>
                      <a:r>
                        <a:rPr lang="en-US" dirty="0" smtClean="0"/>
                        <a:t>Gas chromatography</a:t>
                      </a:r>
                      <a:endParaRPr lang="el-GR" dirty="0"/>
                    </a:p>
                  </a:txBody>
                  <a:tcPr anchor="ctr"/>
                </a:tc>
                <a:tc>
                  <a:txBody>
                    <a:bodyPr/>
                    <a:lstStyle/>
                    <a:p>
                      <a:pPr algn="l"/>
                      <a:r>
                        <a:rPr lang="en-US" sz="1600" dirty="0" smtClean="0"/>
                        <a:t>each compound elutes at a different time, known as the retention time of the compound. The comparison of retention times is what gives GC its analytical usefulness.</a:t>
                      </a:r>
                    </a:p>
                    <a:p>
                      <a:pPr algn="l"/>
                      <a:r>
                        <a:rPr lang="en-US" sz="1600" dirty="0" smtClean="0"/>
                        <a:t>Can be followed by followed by flame ionization detection , mass spectrometry,</a:t>
                      </a:r>
                      <a:r>
                        <a:rPr lang="en-US" sz="1600" baseline="0" dirty="0" smtClean="0"/>
                        <a:t> photo ionization detection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Toluene,</a:t>
                      </a:r>
                      <a:r>
                        <a:rPr lang="en-US" baseline="0" dirty="0" smtClean="0"/>
                        <a:t> benzene, toluene, ethyl benzene,  o-Xylene, Total non-methane hydrocarbons  etc.</a:t>
                      </a:r>
                      <a:endParaRPr lang="en-US" dirty="0" smtClean="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8</a:t>
            </a:fld>
            <a:endParaRPr lang="en-US"/>
          </a:p>
        </p:txBody>
      </p:sp>
      <p:graphicFrame>
        <p:nvGraphicFramePr>
          <p:cNvPr id="10" name="Content Placeholder 4"/>
          <p:cNvGraphicFramePr>
            <a:graphicFrameLocks/>
          </p:cNvGraphicFramePr>
          <p:nvPr/>
        </p:nvGraphicFramePr>
        <p:xfrm>
          <a:off x="0" y="5085184"/>
          <a:ext cx="6516216" cy="1798320"/>
        </p:xfrm>
        <a:graphic>
          <a:graphicData uri="http://schemas.openxmlformats.org/drawingml/2006/table">
            <a:tbl>
              <a:tblPr firstRow="1" bandRow="1">
                <a:tableStyleId>{5C22544A-7EE6-4342-B048-85BDC9FD1C3A}</a:tableStyleId>
              </a:tblPr>
              <a:tblGrid>
                <a:gridCol w="2172072"/>
                <a:gridCol w="2172072"/>
                <a:gridCol w="2172072"/>
              </a:tblGrid>
              <a:tr h="1584176">
                <a:tc>
                  <a:txBody>
                    <a:bodyPr/>
                    <a:lstStyle/>
                    <a:p>
                      <a:pPr algn="l"/>
                      <a:r>
                        <a:rPr lang="en-US" dirty="0" smtClean="0"/>
                        <a:t>Infrared gas filter correlation</a:t>
                      </a:r>
                      <a:endParaRPr lang="el-GR" dirty="0"/>
                    </a:p>
                  </a:txBody>
                  <a:tcPr anchor="ctr"/>
                </a:tc>
                <a:tc>
                  <a:txBody>
                    <a:bodyPr/>
                    <a:lstStyle/>
                    <a:p>
                      <a:pPr algn="l"/>
                      <a:r>
                        <a:rPr lang="en-US" sz="1600" dirty="0" smtClean="0"/>
                        <a:t>ability of gases to absorb unique light wavelengths: the absorbance difference provides a direct output of the gas concentration</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
                      </a:r>
                      <a:endParaRPr lang="el-GR" dirty="0" smtClean="0"/>
                    </a:p>
                    <a:p>
                      <a:pPr algn="l"/>
                      <a:endParaRPr lang="el-GR" dirty="0"/>
                    </a:p>
                  </a:txBody>
                  <a:tcPr anchor="ctr"/>
                </a:tc>
              </a:tr>
            </a:tbl>
          </a:graphicData>
        </a:graphic>
      </p:graphicFrame>
      <p:pic>
        <p:nvPicPr>
          <p:cNvPr id="11" name="Picture 10" descr="Capture.JPG"/>
          <p:cNvPicPr>
            <a:picLocks noChangeAspect="1"/>
          </p:cNvPicPr>
          <p:nvPr/>
        </p:nvPicPr>
        <p:blipFill>
          <a:blip r:embed="rId3" cstate="print"/>
          <a:stretch>
            <a:fillRect/>
          </a:stretch>
        </p:blipFill>
        <p:spPr>
          <a:xfrm>
            <a:off x="6680160" y="1484784"/>
            <a:ext cx="2212320" cy="3528392"/>
          </a:xfrm>
          <a:prstGeom prst="rect">
            <a:avLst/>
          </a:prstGeom>
        </p:spPr>
      </p:pic>
      <p:pic>
        <p:nvPicPr>
          <p:cNvPr id="15" name="Picture 14" descr="Capture.JPG"/>
          <p:cNvPicPr>
            <a:picLocks noChangeAspect="1"/>
          </p:cNvPicPr>
          <p:nvPr/>
        </p:nvPicPr>
        <p:blipFill>
          <a:blip r:embed="rId4" cstate="print"/>
          <a:stretch>
            <a:fillRect/>
          </a:stretch>
        </p:blipFill>
        <p:spPr>
          <a:xfrm>
            <a:off x="6588224" y="5229074"/>
            <a:ext cx="2555776" cy="1459777"/>
          </a:xfrm>
          <a:prstGeom prst="rect">
            <a:avLst/>
          </a:prstGeom>
        </p:spPr>
      </p:pic>
      <p:sp>
        <p:nvSpPr>
          <p:cNvPr id="8"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Σταθμοί επιφάνειας</a:t>
            </a:r>
            <a:endParaRPr lang="el-GR" dirty="0"/>
          </a:p>
        </p:txBody>
      </p:sp>
      <p:sp>
        <p:nvSpPr>
          <p:cNvPr id="12" name="Title 1"/>
          <p:cNvSpPr>
            <a:spLocks noGrp="1"/>
          </p:cNvSpPr>
          <p:nvPr>
            <p:ph type="title"/>
          </p:nvPr>
        </p:nvSpPr>
        <p:spPr>
          <a:xfrm>
            <a:off x="0" y="773832"/>
            <a:ext cx="9144000" cy="854968"/>
          </a:xfrm>
        </p:spPr>
        <p:txBody>
          <a:bodyPr>
            <a:noAutofit/>
          </a:bodyPr>
          <a:lstStyle/>
          <a:p>
            <a:r>
              <a:rPr lang="el-GR" sz="2400" dirty="0" smtClean="0"/>
              <a:t>Μέθοδοι μέτρησης /αρχές λειτουργίας οργάνων/ μετρούμενοι ρύποι</a:t>
            </a:r>
            <a:endParaRPr lang="el-GR" sz="2400" dirty="0"/>
          </a:p>
        </p:txBody>
      </p:sp>
    </p:spTree>
    <p:extLst>
      <p:ext uri="{BB962C8B-B14F-4D97-AF65-F5344CB8AC3E}">
        <p14:creationId xmlns:p14="http://schemas.microsoft.com/office/powerpoint/2010/main" val="2117315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81121754"/>
              </p:ext>
            </p:extLst>
          </p:nvPr>
        </p:nvGraphicFramePr>
        <p:xfrm>
          <a:off x="0" y="1484784"/>
          <a:ext cx="6516216" cy="1737360"/>
        </p:xfrm>
        <a:graphic>
          <a:graphicData uri="http://schemas.openxmlformats.org/drawingml/2006/table">
            <a:tbl>
              <a:tblPr firstRow="1" bandRow="1">
                <a:tableStyleId>{5C22544A-7EE6-4342-B048-85BDC9FD1C3A}</a:tableStyleId>
              </a:tblPr>
              <a:tblGrid>
                <a:gridCol w="2172072"/>
                <a:gridCol w="2172072"/>
                <a:gridCol w="2172072"/>
              </a:tblGrid>
              <a:tr h="1728192">
                <a:tc>
                  <a:txBody>
                    <a:bodyPr/>
                    <a:lstStyle/>
                    <a:p>
                      <a:pPr algn="l"/>
                      <a:r>
                        <a:rPr lang="el-GR" dirty="0" smtClean="0"/>
                        <a:t>Χρωματογραφία</a:t>
                      </a:r>
                    </a:p>
                    <a:p>
                      <a:pPr algn="l"/>
                      <a:r>
                        <a:rPr lang="en-US" dirty="0" smtClean="0"/>
                        <a:t>Ion chromatography </a:t>
                      </a:r>
                      <a:endParaRPr lang="el-GR" dirty="0"/>
                    </a:p>
                  </a:txBody>
                  <a:tcPr anchor="ctr"/>
                </a:tc>
                <a:tc>
                  <a:txBody>
                    <a:bodyPr/>
                    <a:lstStyle/>
                    <a:p>
                      <a:pPr algn="l"/>
                      <a:r>
                        <a:rPr lang="en-US" sz="1800" dirty="0" smtClean="0"/>
                        <a:t>separation of ions and polar molecules based on their charge</a:t>
                      </a:r>
                      <a:endParaRPr lang="el-GR"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Calcium, magnesium, sodium, sulphate, ammonium, chloride, nitrate, potassium  in PM2.5</a:t>
                      </a:r>
                      <a:endParaRPr lang="el-GR" dirty="0"/>
                    </a:p>
                  </a:txBody>
                  <a:tcPr anchor="ctr"/>
                </a:tc>
              </a:tr>
            </a:tbl>
          </a:graphicData>
        </a:graphic>
      </p:graphicFrame>
      <p:sp>
        <p:nvSpPr>
          <p:cNvPr id="4" name="Slide Number Placeholder 3"/>
          <p:cNvSpPr>
            <a:spLocks noGrp="1"/>
          </p:cNvSpPr>
          <p:nvPr>
            <p:ph type="sldNum" sz="quarter" idx="12"/>
          </p:nvPr>
        </p:nvSpPr>
        <p:spPr/>
        <p:txBody>
          <a:bodyPr/>
          <a:lstStyle/>
          <a:p>
            <a:fld id="{51DFF817-4076-47C1-92D6-6590793B472D}" type="slidenum">
              <a:rPr lang="en-US" smtClean="0"/>
              <a:pPr/>
              <a:t>9</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816092310"/>
              </p:ext>
            </p:extLst>
          </p:nvPr>
        </p:nvGraphicFramePr>
        <p:xfrm>
          <a:off x="0" y="3212976"/>
          <a:ext cx="6516216" cy="2083688"/>
        </p:xfrm>
        <a:graphic>
          <a:graphicData uri="http://schemas.openxmlformats.org/drawingml/2006/table">
            <a:tbl>
              <a:tblPr firstRow="1" bandRow="1">
                <a:tableStyleId>{5C22544A-7EE6-4342-B048-85BDC9FD1C3A}</a:tableStyleId>
              </a:tblPr>
              <a:tblGrid>
                <a:gridCol w="2172072"/>
                <a:gridCol w="2172072"/>
                <a:gridCol w="2172072"/>
              </a:tblGrid>
              <a:tr h="2083688">
                <a:tc>
                  <a:txBody>
                    <a:bodyPr/>
                    <a:lstStyle/>
                    <a:p>
                      <a:pPr algn="l"/>
                      <a:r>
                        <a:rPr lang="el-GR" dirty="0" smtClean="0"/>
                        <a:t>Απορρόφηση</a:t>
                      </a:r>
                      <a:r>
                        <a:rPr lang="el-GR" baseline="0" dirty="0" smtClean="0"/>
                        <a:t> φωτός </a:t>
                      </a:r>
                      <a:r>
                        <a:rPr lang="en-US" dirty="0" smtClean="0"/>
                        <a:t>Light absorption</a:t>
                      </a:r>
                      <a:endParaRPr lang="el-GR" dirty="0"/>
                    </a:p>
                  </a:txBody>
                  <a:tcPr anchor="ctr"/>
                </a:tc>
                <a:tc>
                  <a:txBody>
                    <a:bodyPr/>
                    <a:lstStyle/>
                    <a:p>
                      <a:pPr algn="l"/>
                      <a:r>
                        <a:rPr lang="en-US" sz="1600" dirty="0" smtClean="0"/>
                        <a:t>light absorption of carbon particles at  different wavelengths. Interpretation of the differences in optical response across the wavelength spectrum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Black Carbon, ozone, CO, aerosol size distribution, physical properties, and assist in identifying the primary components</a:t>
                      </a:r>
                      <a:endParaRPr lang="el-GR" dirty="0"/>
                    </a:p>
                  </a:txBody>
                  <a:tcPr anchor="ctr"/>
                </a:tc>
              </a:tr>
            </a:tbl>
          </a:graphicData>
        </a:graphic>
      </p:graphicFrame>
      <p:graphicFrame>
        <p:nvGraphicFramePr>
          <p:cNvPr id="10" name="Content Placeholder 4"/>
          <p:cNvGraphicFramePr>
            <a:graphicFrameLocks/>
          </p:cNvGraphicFramePr>
          <p:nvPr>
            <p:extLst>
              <p:ext uri="{D42A27DB-BD31-4B8C-83A1-F6EECF244321}">
                <p14:modId xmlns:p14="http://schemas.microsoft.com/office/powerpoint/2010/main" val="3669520562"/>
              </p:ext>
            </p:extLst>
          </p:nvPr>
        </p:nvGraphicFramePr>
        <p:xfrm>
          <a:off x="0" y="5301208"/>
          <a:ext cx="6516216" cy="1535048"/>
        </p:xfrm>
        <a:graphic>
          <a:graphicData uri="http://schemas.openxmlformats.org/drawingml/2006/table">
            <a:tbl>
              <a:tblPr firstRow="1" bandRow="1">
                <a:tableStyleId>{5C22544A-7EE6-4342-B048-85BDC9FD1C3A}</a:tableStyleId>
              </a:tblPr>
              <a:tblGrid>
                <a:gridCol w="2172072"/>
                <a:gridCol w="2172072"/>
                <a:gridCol w="2172072"/>
              </a:tblGrid>
              <a:tr h="1535048">
                <a:tc>
                  <a:txBody>
                    <a:bodyPr/>
                    <a:lstStyle/>
                    <a:p>
                      <a:pPr algn="l"/>
                      <a:r>
                        <a:rPr lang="el-GR" dirty="0" smtClean="0"/>
                        <a:t>Σκέδαση φωτός</a:t>
                      </a:r>
                    </a:p>
                    <a:p>
                      <a:pPr algn="l"/>
                      <a:r>
                        <a:rPr lang="en-US" dirty="0" smtClean="0"/>
                        <a:t>Light scattering</a:t>
                      </a:r>
                      <a:endParaRPr lang="el-GR" dirty="0"/>
                    </a:p>
                  </a:txBody>
                  <a:tcPr anchor="ctr"/>
                </a:tc>
                <a:tc>
                  <a:txBody>
                    <a:bodyPr/>
                    <a:lstStyle/>
                    <a:p>
                      <a:pPr algn="l"/>
                      <a:r>
                        <a:rPr lang="en-US" sz="1600" dirty="0" smtClean="0"/>
                        <a:t>fine dust monitoring,</a:t>
                      </a:r>
                      <a:r>
                        <a:rPr lang="en-US" sz="1600" baseline="0" dirty="0" smtClean="0"/>
                        <a:t> measuring the light scattered by a sample into a plurality of angles</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Dust -PM10, PM2.5, PM1 and the TC (Total particle counts).,</a:t>
                      </a:r>
                      <a:r>
                        <a:rPr lang="en-US" baseline="0" dirty="0" smtClean="0"/>
                        <a:t> particle size distribution</a:t>
                      </a:r>
                      <a:endParaRPr lang="el-GR" dirty="0"/>
                    </a:p>
                  </a:txBody>
                  <a:tcPr anchor="ctr"/>
                </a:tc>
              </a:tr>
            </a:tbl>
          </a:graphicData>
        </a:graphic>
      </p:graphicFrame>
      <p:pic>
        <p:nvPicPr>
          <p:cNvPr id="11" name="Picture 10" descr="Capture.JPG"/>
          <p:cNvPicPr>
            <a:picLocks noChangeAspect="1"/>
          </p:cNvPicPr>
          <p:nvPr/>
        </p:nvPicPr>
        <p:blipFill>
          <a:blip r:embed="rId3" cstate="print"/>
          <a:stretch>
            <a:fillRect/>
          </a:stretch>
        </p:blipFill>
        <p:spPr>
          <a:xfrm>
            <a:off x="7092280" y="1484784"/>
            <a:ext cx="1224136" cy="1831670"/>
          </a:xfrm>
          <a:prstGeom prst="rect">
            <a:avLst/>
          </a:prstGeom>
        </p:spPr>
      </p:pic>
      <p:pic>
        <p:nvPicPr>
          <p:cNvPr id="15" name="Picture 14" descr="Capture.JPG"/>
          <p:cNvPicPr>
            <a:picLocks noChangeAspect="1"/>
          </p:cNvPicPr>
          <p:nvPr/>
        </p:nvPicPr>
        <p:blipFill>
          <a:blip r:embed="rId4" cstate="print"/>
          <a:stretch>
            <a:fillRect/>
          </a:stretch>
        </p:blipFill>
        <p:spPr>
          <a:xfrm>
            <a:off x="6663056" y="3717032"/>
            <a:ext cx="2373440" cy="1315789"/>
          </a:xfrm>
          <a:prstGeom prst="rect">
            <a:avLst/>
          </a:prstGeom>
        </p:spPr>
      </p:pic>
      <p:pic>
        <p:nvPicPr>
          <p:cNvPr id="16" name="Picture 15" descr="Capture.JPG"/>
          <p:cNvPicPr>
            <a:picLocks noChangeAspect="1"/>
          </p:cNvPicPr>
          <p:nvPr/>
        </p:nvPicPr>
        <p:blipFill>
          <a:blip r:embed="rId5" cstate="print"/>
          <a:stretch>
            <a:fillRect/>
          </a:stretch>
        </p:blipFill>
        <p:spPr>
          <a:xfrm>
            <a:off x="6804248" y="5373216"/>
            <a:ext cx="2160240" cy="1296144"/>
          </a:xfrm>
          <a:prstGeom prst="rect">
            <a:avLst/>
          </a:prstGeom>
        </p:spPr>
      </p:pic>
      <p:sp>
        <p:nvSpPr>
          <p:cNvPr id="12" name="Title 1"/>
          <p:cNvSpPr txBox="1">
            <a:spLocks/>
          </p:cNvSpPr>
          <p:nvPr/>
        </p:nvSpPr>
        <p:spPr>
          <a:xfrm>
            <a:off x="0" y="773832"/>
            <a:ext cx="9144000" cy="854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t>Μέθοδοι μέτρησης /αρχές λειτουργίας οργάνων/ μετρούμενοι ρύποι</a:t>
            </a:r>
            <a:endParaRPr lang="el-GR" sz="2400" dirty="0"/>
          </a:p>
        </p:txBody>
      </p:sp>
      <p:sp>
        <p:nvSpPr>
          <p:cNvPr id="13" name="Title 2"/>
          <p:cNvSpPr txBox="1">
            <a:spLocks/>
          </p:cNvSpPr>
          <p:nvPr/>
        </p:nvSpPr>
        <p:spPr>
          <a:xfrm>
            <a:off x="457200"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Σταθμοί επιφάνειας</a:t>
            </a:r>
            <a:endParaRPr lang="el-GR" dirty="0"/>
          </a:p>
        </p:txBody>
      </p:sp>
    </p:spTree>
    <p:extLst>
      <p:ext uri="{BB962C8B-B14F-4D97-AF65-F5344CB8AC3E}">
        <p14:creationId xmlns:p14="http://schemas.microsoft.com/office/powerpoint/2010/main" val="1241553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13371</TotalTime>
  <Words>8507</Words>
  <Application>Microsoft Office PowerPoint</Application>
  <PresentationFormat>On-screen Show (4:3)</PresentationFormat>
  <Paragraphs>689</Paragraphs>
  <Slides>43</Slides>
  <Notes>39</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1. Δειγματοληψία: φίλτρο συλλογής σωματιδίων σε ορισμένο χρονικό διάστημα (αντικατάστασης του φίλτρου).  2. Αυτόματη-στιγμιαία καταγραφή αέριου ρύπου. </vt:lpstr>
      <vt:lpstr>Μέθοδοι μέτρησης /αρχές λειτουργίας οργάνων/ μετρούμενοι ρύποι</vt:lpstr>
      <vt:lpstr>Σταθμοί επιφάνειας</vt:lpstr>
      <vt:lpstr>Μέθοδοι μέτρησης /αρχές λειτουργίας οργάνων/ μετρούμενοι ρύποι</vt:lpstr>
      <vt:lpstr>PowerPoint Presentation</vt:lpstr>
      <vt:lpstr>PowerPoint Presentation</vt:lpstr>
      <vt:lpstr>PowerPoint Presentation</vt:lpstr>
      <vt:lpstr>Καταγραφή στην Ελλάδα (EEA 2017)</vt:lpstr>
      <vt:lpstr>Καταγραφή στην Πάτρα (Αιθέρας,  Εργαστηρίου Φυσικής της Ατμόσφαιρας του Πανεπιστημίου Πατρών 2017)</vt:lpstr>
      <vt:lpstr>Σταθμοί επιφάνειας </vt:lpstr>
      <vt:lpstr>PowerPoint Presentation</vt:lpstr>
      <vt:lpstr>Τηλεπισκόπηση – Remote sensing</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Δορυφορικές μετρήσεις</vt:lpstr>
      <vt:lpstr>Λέιζερ ραντάρς (Lidars)</vt:lpstr>
      <vt:lpstr>Λέιζερ ραντάρς (Lidars)</vt:lpstr>
      <vt:lpstr>Φωτόμετρα - Sunphotometers</vt:lpstr>
      <vt:lpstr>PowerPoint Presentation</vt:lpstr>
      <vt:lpstr>Κινητός σταθμός εδάφους</vt:lpstr>
      <vt:lpstr>Παρατηρητήρια πολιτών</vt:lpstr>
      <vt:lpstr>Παρατηρητήρια πολιτών</vt:lpstr>
      <vt:lpstr>Παρατηρητήρια πολιτών</vt:lpstr>
      <vt:lpstr>Μετρήσεις καθ’ ύψος - Αεροσκάφη</vt:lpstr>
      <vt:lpstr>Μετρήσεις καθ’ ύψος - Αεροσκάφη</vt:lpstr>
      <vt:lpstr>Μετρήσεις καθ’ ύψος - Αεροσκάφη</vt:lpstr>
      <vt:lpstr>Μετρήσεις καθ’ ύψος - Balloons</vt:lpstr>
      <vt:lpstr>Μετρήσεις καθ’ ύψος –  UAV’s – Drones </vt:lpstr>
      <vt:lpstr>PowerPoint Presentation</vt:lpstr>
      <vt:lpstr>Εργαστήριο χημικών αναλύσεων</vt:lpstr>
      <vt:lpstr>Αεροσήραγγα</vt:lpstr>
      <vt:lpstr>Αεροσήραγγα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Haris</dc:creator>
  <cp:lastModifiedBy>Eleni Athanasopoulou</cp:lastModifiedBy>
  <cp:revision>409</cp:revision>
  <dcterms:created xsi:type="dcterms:W3CDTF">2015-09-27T14:50:11Z</dcterms:created>
  <dcterms:modified xsi:type="dcterms:W3CDTF">2017-12-04T13:38:21Z</dcterms:modified>
</cp:coreProperties>
</file>