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56"/>
  </p:notesMasterIdLst>
  <p:handoutMasterIdLst>
    <p:handoutMasterId r:id="rId57"/>
  </p:handoutMasterIdLst>
  <p:sldIdLst>
    <p:sldId id="592" r:id="rId4"/>
    <p:sldId id="376" r:id="rId5"/>
    <p:sldId id="377" r:id="rId6"/>
    <p:sldId id="378" r:id="rId7"/>
    <p:sldId id="519" r:id="rId8"/>
    <p:sldId id="524" r:id="rId9"/>
    <p:sldId id="523" r:id="rId10"/>
    <p:sldId id="525" r:id="rId11"/>
    <p:sldId id="526" r:id="rId12"/>
    <p:sldId id="528" r:id="rId13"/>
    <p:sldId id="591" r:id="rId14"/>
    <p:sldId id="589" r:id="rId15"/>
    <p:sldId id="531" r:id="rId16"/>
    <p:sldId id="532" r:id="rId17"/>
    <p:sldId id="533" r:id="rId18"/>
    <p:sldId id="501" r:id="rId19"/>
    <p:sldId id="534" r:id="rId20"/>
    <p:sldId id="535" r:id="rId21"/>
    <p:sldId id="588" r:id="rId22"/>
    <p:sldId id="520" r:id="rId23"/>
    <p:sldId id="496" r:id="rId24"/>
    <p:sldId id="537" r:id="rId25"/>
    <p:sldId id="539" r:id="rId26"/>
    <p:sldId id="538" r:id="rId27"/>
    <p:sldId id="540" r:id="rId28"/>
    <p:sldId id="541" r:id="rId29"/>
    <p:sldId id="542" r:id="rId30"/>
    <p:sldId id="543" r:id="rId31"/>
    <p:sldId id="29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6" r:id="rId45"/>
    <p:sldId id="557" r:id="rId46"/>
    <p:sldId id="558" r:id="rId47"/>
    <p:sldId id="559" r:id="rId48"/>
    <p:sldId id="560" r:id="rId49"/>
    <p:sldId id="562" r:id="rId50"/>
    <p:sldId id="563" r:id="rId51"/>
    <p:sldId id="564" r:id="rId52"/>
    <p:sldId id="566" r:id="rId53"/>
    <p:sldId id="567" r:id="rId54"/>
    <p:sldId id="568" r:id="rId5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574" autoAdjust="0"/>
  </p:normalViewPr>
  <p:slideViewPr>
    <p:cSldViewPr snapToGrid="0">
      <p:cViewPr varScale="1">
        <p:scale>
          <a:sx n="92" d="100"/>
          <a:sy n="92" d="100"/>
        </p:scale>
        <p:origin x="-498"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11FF19-E6DB-4D62-8657-FBC56A41EFA7}" type="datetime1">
              <a:rPr lang="el-GR" smtClean="0"/>
              <a:pPr rtl="0"/>
              <a:t>27/4/2020</a:t>
            </a:fld>
            <a:endParaRPr lang="el-GR" dirty="0"/>
          </a:p>
        </p:txBody>
      </p:sp>
      <p:sp>
        <p:nvSpPr>
          <p:cNvPr id="4" name="Θέση υποσέλιδου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extLst>
      <p:ext uri="{BB962C8B-B14F-4D97-AF65-F5344CB8AC3E}">
        <p14:creationId xmlns=""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6868B1-A99F-4EE7-9D64-101CDE3DF3D3}" type="datetime1">
              <a:rPr lang="el-GR" smtClean="0"/>
              <a:pPr rtl="0"/>
              <a:t>27/4/2020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l-GR" smtClean="0"/>
              <a:pPr rtl="0"/>
              <a:t>‹#›</a:t>
            </a:fld>
            <a:endParaRPr lang="el-GR" dirty="0"/>
          </a:p>
        </p:txBody>
      </p:sp>
    </p:spTree>
    <p:extLst>
      <p:ext uri="{BB962C8B-B14F-4D97-AF65-F5344CB8AC3E}">
        <p14:creationId xmlns=""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a:t>
            </a:fld>
            <a:endParaRPr lang="el-GR" dirty="0"/>
          </a:p>
        </p:txBody>
      </p:sp>
    </p:spTree>
    <p:extLst>
      <p:ext uri="{BB962C8B-B14F-4D97-AF65-F5344CB8AC3E}">
        <p14:creationId xmlns="" xmlns:p14="http://schemas.microsoft.com/office/powerpoint/2010/main" val="41440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11</a:t>
            </a:fld>
            <a:endParaRPr lang="el-GR" dirty="0"/>
          </a:p>
        </p:txBody>
      </p:sp>
    </p:spTree>
    <p:extLst>
      <p:ext uri="{BB962C8B-B14F-4D97-AF65-F5344CB8AC3E}">
        <p14:creationId xmlns="" xmlns:p14="http://schemas.microsoft.com/office/powerpoint/2010/main" val="330911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12</a:t>
            </a:fld>
            <a:endParaRPr lang="el-GR" dirty="0"/>
          </a:p>
        </p:txBody>
      </p:sp>
    </p:spTree>
    <p:extLst>
      <p:ext uri="{BB962C8B-B14F-4D97-AF65-F5344CB8AC3E}">
        <p14:creationId xmlns="" xmlns:p14="http://schemas.microsoft.com/office/powerpoint/2010/main" val="330751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13</a:t>
            </a:fld>
            <a:endParaRPr lang="el-GR" dirty="0"/>
          </a:p>
        </p:txBody>
      </p:sp>
    </p:spTree>
    <p:extLst>
      <p:ext uri="{BB962C8B-B14F-4D97-AF65-F5344CB8AC3E}">
        <p14:creationId xmlns="" xmlns:p14="http://schemas.microsoft.com/office/powerpoint/2010/main" val="266371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14</a:t>
            </a:fld>
            <a:endParaRPr lang="el-GR" dirty="0"/>
          </a:p>
        </p:txBody>
      </p:sp>
    </p:spTree>
    <p:extLst>
      <p:ext uri="{BB962C8B-B14F-4D97-AF65-F5344CB8AC3E}">
        <p14:creationId xmlns="" xmlns:p14="http://schemas.microsoft.com/office/powerpoint/2010/main" val="347473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15</a:t>
            </a:fld>
            <a:endParaRPr lang="el-GR" dirty="0"/>
          </a:p>
        </p:txBody>
      </p:sp>
    </p:spTree>
    <p:extLst>
      <p:ext uri="{BB962C8B-B14F-4D97-AF65-F5344CB8AC3E}">
        <p14:creationId xmlns="" xmlns:p14="http://schemas.microsoft.com/office/powerpoint/2010/main" val="336480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16</a:t>
            </a:fld>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17</a:t>
            </a:fld>
            <a:endParaRPr lang="el-GR" dirty="0"/>
          </a:p>
        </p:txBody>
      </p:sp>
    </p:spTree>
    <p:extLst>
      <p:ext uri="{BB962C8B-B14F-4D97-AF65-F5344CB8AC3E}">
        <p14:creationId xmlns="" xmlns:p14="http://schemas.microsoft.com/office/powerpoint/2010/main" val="33259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18</a:t>
            </a:fld>
            <a:endParaRPr lang="el-GR" dirty="0"/>
          </a:p>
        </p:txBody>
      </p:sp>
    </p:spTree>
    <p:extLst>
      <p:ext uri="{BB962C8B-B14F-4D97-AF65-F5344CB8AC3E}">
        <p14:creationId xmlns="" xmlns:p14="http://schemas.microsoft.com/office/powerpoint/2010/main" val="2353321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20</a:t>
            </a:fld>
            <a:endParaRPr lang="el-GR" dirty="0"/>
          </a:p>
        </p:txBody>
      </p:sp>
    </p:spTree>
    <p:extLst>
      <p:ext uri="{BB962C8B-B14F-4D97-AF65-F5344CB8AC3E}">
        <p14:creationId xmlns="" xmlns:p14="http://schemas.microsoft.com/office/powerpoint/2010/main" val="320857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21</a:t>
            </a:fld>
            <a:endParaRPr lang="el-GR" dirty="0"/>
          </a:p>
        </p:txBody>
      </p:sp>
    </p:spTree>
    <p:extLst>
      <p:ext uri="{BB962C8B-B14F-4D97-AF65-F5344CB8AC3E}">
        <p14:creationId xmlns="" xmlns:p14="http://schemas.microsoft.com/office/powerpoint/2010/main" val="226772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a:t>
            </a:fld>
            <a:endParaRPr lang="el-GR" dirty="0"/>
          </a:p>
        </p:txBody>
      </p:sp>
    </p:spTree>
    <p:extLst>
      <p:ext uri="{BB962C8B-B14F-4D97-AF65-F5344CB8AC3E}">
        <p14:creationId xmlns="" xmlns:p14="http://schemas.microsoft.com/office/powerpoint/2010/main" val="2745394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22</a:t>
            </a:fld>
            <a:endParaRPr lang="el-GR" dirty="0"/>
          </a:p>
        </p:txBody>
      </p:sp>
    </p:spTree>
    <p:extLst>
      <p:ext uri="{BB962C8B-B14F-4D97-AF65-F5344CB8AC3E}">
        <p14:creationId xmlns="" xmlns:p14="http://schemas.microsoft.com/office/powerpoint/2010/main" val="279372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23</a:t>
            </a:fld>
            <a:endParaRPr lang="el-GR" dirty="0"/>
          </a:p>
        </p:txBody>
      </p:sp>
    </p:spTree>
    <p:extLst>
      <p:ext uri="{BB962C8B-B14F-4D97-AF65-F5344CB8AC3E}">
        <p14:creationId xmlns="" xmlns:p14="http://schemas.microsoft.com/office/powerpoint/2010/main" val="2715613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24</a:t>
            </a:fld>
            <a:endParaRPr lang="el-GR" dirty="0"/>
          </a:p>
        </p:txBody>
      </p:sp>
    </p:spTree>
    <p:extLst>
      <p:ext uri="{BB962C8B-B14F-4D97-AF65-F5344CB8AC3E}">
        <p14:creationId xmlns="" xmlns:p14="http://schemas.microsoft.com/office/powerpoint/2010/main" val="350921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25</a:t>
            </a:fld>
            <a:endParaRPr lang="el-GR" dirty="0"/>
          </a:p>
        </p:txBody>
      </p:sp>
    </p:spTree>
    <p:extLst>
      <p:ext uri="{BB962C8B-B14F-4D97-AF65-F5344CB8AC3E}">
        <p14:creationId xmlns="" xmlns:p14="http://schemas.microsoft.com/office/powerpoint/2010/main" val="183342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26</a:t>
            </a:fld>
            <a:endParaRPr lang="el-GR" dirty="0"/>
          </a:p>
        </p:txBody>
      </p:sp>
    </p:spTree>
    <p:extLst>
      <p:ext uri="{BB962C8B-B14F-4D97-AF65-F5344CB8AC3E}">
        <p14:creationId xmlns="" xmlns:p14="http://schemas.microsoft.com/office/powerpoint/2010/main" val="3693708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27</a:t>
            </a:fld>
            <a:endParaRPr lang="el-GR" dirty="0"/>
          </a:p>
        </p:txBody>
      </p:sp>
    </p:spTree>
    <p:extLst>
      <p:ext uri="{BB962C8B-B14F-4D97-AF65-F5344CB8AC3E}">
        <p14:creationId xmlns="" xmlns:p14="http://schemas.microsoft.com/office/powerpoint/2010/main" val="1799979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28</a:t>
            </a:fld>
            <a:endParaRPr lang="el-GR" dirty="0"/>
          </a:p>
        </p:txBody>
      </p:sp>
    </p:spTree>
    <p:extLst>
      <p:ext uri="{BB962C8B-B14F-4D97-AF65-F5344CB8AC3E}">
        <p14:creationId xmlns="" xmlns:p14="http://schemas.microsoft.com/office/powerpoint/2010/main" val="26554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29</a:t>
            </a:fld>
            <a:endParaRPr lang="el-GR" dirty="0"/>
          </a:p>
        </p:txBody>
      </p:sp>
    </p:spTree>
    <p:extLst>
      <p:ext uri="{BB962C8B-B14F-4D97-AF65-F5344CB8AC3E}">
        <p14:creationId xmlns="" xmlns:p14="http://schemas.microsoft.com/office/powerpoint/2010/main" val="249650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30</a:t>
            </a:fld>
            <a:endParaRPr lang="el-GR" dirty="0"/>
          </a:p>
        </p:txBody>
      </p:sp>
    </p:spTree>
    <p:extLst>
      <p:ext uri="{BB962C8B-B14F-4D97-AF65-F5344CB8AC3E}">
        <p14:creationId xmlns="" xmlns:p14="http://schemas.microsoft.com/office/powerpoint/2010/main" val="4211402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31</a:t>
            </a:fld>
            <a:endParaRPr lang="el-GR" dirty="0"/>
          </a:p>
        </p:txBody>
      </p:sp>
    </p:spTree>
    <p:extLst>
      <p:ext uri="{BB962C8B-B14F-4D97-AF65-F5344CB8AC3E}">
        <p14:creationId xmlns="" xmlns:p14="http://schemas.microsoft.com/office/powerpoint/2010/main" val="96575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a:t>
            </a:fld>
            <a:endParaRPr lang="el-GR" dirty="0"/>
          </a:p>
        </p:txBody>
      </p:sp>
    </p:spTree>
    <p:extLst>
      <p:ext uri="{BB962C8B-B14F-4D97-AF65-F5344CB8AC3E}">
        <p14:creationId xmlns="" xmlns:p14="http://schemas.microsoft.com/office/powerpoint/2010/main" val="3380239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32</a:t>
            </a:fld>
            <a:endParaRPr lang="el-GR" dirty="0"/>
          </a:p>
        </p:txBody>
      </p:sp>
    </p:spTree>
    <p:extLst>
      <p:ext uri="{BB962C8B-B14F-4D97-AF65-F5344CB8AC3E}">
        <p14:creationId xmlns="" xmlns:p14="http://schemas.microsoft.com/office/powerpoint/2010/main" val="957864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33</a:t>
            </a:fld>
            <a:endParaRPr lang="el-GR" dirty="0"/>
          </a:p>
        </p:txBody>
      </p:sp>
    </p:spTree>
    <p:extLst>
      <p:ext uri="{BB962C8B-B14F-4D97-AF65-F5344CB8AC3E}">
        <p14:creationId xmlns="" xmlns:p14="http://schemas.microsoft.com/office/powerpoint/2010/main" val="3809109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34</a:t>
            </a:fld>
            <a:endParaRPr lang="el-GR" dirty="0"/>
          </a:p>
        </p:txBody>
      </p:sp>
    </p:spTree>
    <p:extLst>
      <p:ext uri="{BB962C8B-B14F-4D97-AF65-F5344CB8AC3E}">
        <p14:creationId xmlns="" xmlns:p14="http://schemas.microsoft.com/office/powerpoint/2010/main" val="3809010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35</a:t>
            </a:fld>
            <a:endParaRPr lang="el-GR" dirty="0"/>
          </a:p>
        </p:txBody>
      </p:sp>
    </p:spTree>
    <p:extLst>
      <p:ext uri="{BB962C8B-B14F-4D97-AF65-F5344CB8AC3E}">
        <p14:creationId xmlns="" xmlns:p14="http://schemas.microsoft.com/office/powerpoint/2010/main" val="3597967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36</a:t>
            </a:fld>
            <a:endParaRPr lang="el-GR" dirty="0"/>
          </a:p>
        </p:txBody>
      </p:sp>
    </p:spTree>
    <p:extLst>
      <p:ext uri="{BB962C8B-B14F-4D97-AF65-F5344CB8AC3E}">
        <p14:creationId xmlns="" xmlns:p14="http://schemas.microsoft.com/office/powerpoint/2010/main" val="3838003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37</a:t>
            </a:fld>
            <a:endParaRPr lang="el-GR" dirty="0"/>
          </a:p>
        </p:txBody>
      </p:sp>
    </p:spTree>
    <p:extLst>
      <p:ext uri="{BB962C8B-B14F-4D97-AF65-F5344CB8AC3E}">
        <p14:creationId xmlns="" xmlns:p14="http://schemas.microsoft.com/office/powerpoint/2010/main" val="3283296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38</a:t>
            </a:fld>
            <a:endParaRPr lang="el-GR" dirty="0"/>
          </a:p>
        </p:txBody>
      </p:sp>
    </p:spTree>
    <p:extLst>
      <p:ext uri="{BB962C8B-B14F-4D97-AF65-F5344CB8AC3E}">
        <p14:creationId xmlns="" xmlns:p14="http://schemas.microsoft.com/office/powerpoint/2010/main" val="4078451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39</a:t>
            </a:fld>
            <a:endParaRPr lang="el-GR" dirty="0"/>
          </a:p>
        </p:txBody>
      </p:sp>
    </p:spTree>
    <p:extLst>
      <p:ext uri="{BB962C8B-B14F-4D97-AF65-F5344CB8AC3E}">
        <p14:creationId xmlns="" xmlns:p14="http://schemas.microsoft.com/office/powerpoint/2010/main" val="841420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40</a:t>
            </a:fld>
            <a:endParaRPr lang="el-GR" dirty="0"/>
          </a:p>
        </p:txBody>
      </p:sp>
    </p:spTree>
    <p:extLst>
      <p:ext uri="{BB962C8B-B14F-4D97-AF65-F5344CB8AC3E}">
        <p14:creationId xmlns="" xmlns:p14="http://schemas.microsoft.com/office/powerpoint/2010/main" val="170913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41</a:t>
            </a:fld>
            <a:endParaRPr lang="el-GR" dirty="0"/>
          </a:p>
        </p:txBody>
      </p:sp>
    </p:spTree>
    <p:extLst>
      <p:ext uri="{BB962C8B-B14F-4D97-AF65-F5344CB8AC3E}">
        <p14:creationId xmlns="" xmlns:p14="http://schemas.microsoft.com/office/powerpoint/2010/main" val="313076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a:t>
            </a:fld>
            <a:endParaRPr lang="el-GR" dirty="0"/>
          </a:p>
        </p:txBody>
      </p:sp>
    </p:spTree>
    <p:extLst>
      <p:ext uri="{BB962C8B-B14F-4D97-AF65-F5344CB8AC3E}">
        <p14:creationId xmlns="" xmlns:p14="http://schemas.microsoft.com/office/powerpoint/2010/main" val="702535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42</a:t>
            </a:fld>
            <a:endParaRPr lang="el-GR" dirty="0"/>
          </a:p>
        </p:txBody>
      </p:sp>
    </p:spTree>
    <p:extLst>
      <p:ext uri="{BB962C8B-B14F-4D97-AF65-F5344CB8AC3E}">
        <p14:creationId xmlns="" xmlns:p14="http://schemas.microsoft.com/office/powerpoint/2010/main" val="2704404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43</a:t>
            </a:fld>
            <a:endParaRPr lang="el-GR" dirty="0"/>
          </a:p>
        </p:txBody>
      </p:sp>
    </p:spTree>
    <p:extLst>
      <p:ext uri="{BB962C8B-B14F-4D97-AF65-F5344CB8AC3E}">
        <p14:creationId xmlns="" xmlns:p14="http://schemas.microsoft.com/office/powerpoint/2010/main" val="81823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44</a:t>
            </a:fld>
            <a:endParaRPr lang="el-GR" dirty="0"/>
          </a:p>
        </p:txBody>
      </p:sp>
    </p:spTree>
    <p:extLst>
      <p:ext uri="{BB962C8B-B14F-4D97-AF65-F5344CB8AC3E}">
        <p14:creationId xmlns="" xmlns:p14="http://schemas.microsoft.com/office/powerpoint/2010/main" val="3292599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45</a:t>
            </a:fld>
            <a:endParaRPr lang="el-GR" dirty="0"/>
          </a:p>
        </p:txBody>
      </p:sp>
    </p:spTree>
    <p:extLst>
      <p:ext uri="{BB962C8B-B14F-4D97-AF65-F5344CB8AC3E}">
        <p14:creationId xmlns="" xmlns:p14="http://schemas.microsoft.com/office/powerpoint/2010/main" val="2893645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46</a:t>
            </a:fld>
            <a:endParaRPr lang="el-GR" dirty="0"/>
          </a:p>
        </p:txBody>
      </p:sp>
    </p:spTree>
    <p:extLst>
      <p:ext uri="{BB962C8B-B14F-4D97-AF65-F5344CB8AC3E}">
        <p14:creationId xmlns="" xmlns:p14="http://schemas.microsoft.com/office/powerpoint/2010/main" val="4277899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47</a:t>
            </a:fld>
            <a:endParaRPr lang="el-GR" dirty="0"/>
          </a:p>
        </p:txBody>
      </p:sp>
    </p:spTree>
    <p:extLst>
      <p:ext uri="{BB962C8B-B14F-4D97-AF65-F5344CB8AC3E}">
        <p14:creationId xmlns="" xmlns:p14="http://schemas.microsoft.com/office/powerpoint/2010/main" val="399105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48</a:t>
            </a:fld>
            <a:endParaRPr lang="el-GR" dirty="0"/>
          </a:p>
        </p:txBody>
      </p:sp>
    </p:spTree>
    <p:extLst>
      <p:ext uri="{BB962C8B-B14F-4D97-AF65-F5344CB8AC3E}">
        <p14:creationId xmlns="" xmlns:p14="http://schemas.microsoft.com/office/powerpoint/2010/main" val="1244406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49</a:t>
            </a:fld>
            <a:endParaRPr lang="el-GR" dirty="0"/>
          </a:p>
        </p:txBody>
      </p:sp>
    </p:spTree>
    <p:extLst>
      <p:ext uri="{BB962C8B-B14F-4D97-AF65-F5344CB8AC3E}">
        <p14:creationId xmlns="" xmlns:p14="http://schemas.microsoft.com/office/powerpoint/2010/main" val="3208573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50</a:t>
            </a:fld>
            <a:endParaRPr lang="el-GR" dirty="0"/>
          </a:p>
        </p:txBody>
      </p:sp>
    </p:spTree>
    <p:extLst>
      <p:ext uri="{BB962C8B-B14F-4D97-AF65-F5344CB8AC3E}">
        <p14:creationId xmlns="" xmlns:p14="http://schemas.microsoft.com/office/powerpoint/2010/main" val="1817082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51</a:t>
            </a:fld>
            <a:endParaRPr lang="el-GR" dirty="0"/>
          </a:p>
        </p:txBody>
      </p:sp>
    </p:spTree>
    <p:extLst>
      <p:ext uri="{BB962C8B-B14F-4D97-AF65-F5344CB8AC3E}">
        <p14:creationId xmlns="" xmlns:p14="http://schemas.microsoft.com/office/powerpoint/2010/main" val="264550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6</a:t>
            </a:fld>
            <a:endParaRPr lang="el-GR" dirty="0"/>
          </a:p>
        </p:txBody>
      </p:sp>
    </p:spTree>
    <p:extLst>
      <p:ext uri="{BB962C8B-B14F-4D97-AF65-F5344CB8AC3E}">
        <p14:creationId xmlns="" xmlns:p14="http://schemas.microsoft.com/office/powerpoint/2010/main" val="3059408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52</a:t>
            </a:fld>
            <a:endParaRPr lang="el-GR" dirty="0"/>
          </a:p>
        </p:txBody>
      </p:sp>
    </p:spTree>
    <p:extLst>
      <p:ext uri="{BB962C8B-B14F-4D97-AF65-F5344CB8AC3E}">
        <p14:creationId xmlns="" xmlns:p14="http://schemas.microsoft.com/office/powerpoint/2010/main" val="414123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7</a:t>
            </a:fld>
            <a:endParaRPr lang="el-GR" dirty="0"/>
          </a:p>
        </p:txBody>
      </p:sp>
    </p:spTree>
    <p:extLst>
      <p:ext uri="{BB962C8B-B14F-4D97-AF65-F5344CB8AC3E}">
        <p14:creationId xmlns="" xmlns:p14="http://schemas.microsoft.com/office/powerpoint/2010/main" val="359675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8</a:t>
            </a:fld>
            <a:endParaRPr lang="el-GR" dirty="0"/>
          </a:p>
        </p:txBody>
      </p:sp>
    </p:spTree>
    <p:extLst>
      <p:ext uri="{BB962C8B-B14F-4D97-AF65-F5344CB8AC3E}">
        <p14:creationId xmlns="" xmlns:p14="http://schemas.microsoft.com/office/powerpoint/2010/main" val="144240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9</a:t>
            </a:fld>
            <a:endParaRPr lang="el-GR" dirty="0"/>
          </a:p>
        </p:txBody>
      </p:sp>
    </p:spTree>
    <p:extLst>
      <p:ext uri="{BB962C8B-B14F-4D97-AF65-F5344CB8AC3E}">
        <p14:creationId xmlns="" xmlns:p14="http://schemas.microsoft.com/office/powerpoint/2010/main" val="80248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10</a:t>
            </a:fld>
            <a:endParaRPr lang="el-GR" dirty="0"/>
          </a:p>
        </p:txBody>
      </p:sp>
    </p:spTree>
    <p:extLst>
      <p:ext uri="{BB962C8B-B14F-4D97-AF65-F5344CB8AC3E}">
        <p14:creationId xmlns="" xmlns:p14="http://schemas.microsoft.com/office/powerpoint/2010/main" val="357438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80000"/>
              </a:lnSpc>
              <a:defRPr lang="en-ZA" sz="4000" b="1" spc="-300" dirty="0"/>
            </a:lvl1pPr>
          </a:lstStyle>
          <a:p>
            <a:pPr lvl="0" algn="r" rtl="0"/>
            <a:r>
              <a:rPr lang="el-GR" dirty="0"/>
              <a:t>Κάντε κλικ για να επεξεργαστείτε τον τίτλο της παρουσίασης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pc="-50" baseline="0" dirty="0">
                <a:solidFill>
                  <a:schemeClr val="bg1"/>
                </a:solidFill>
              </a:defRPr>
            </a:lvl1pPr>
          </a:lstStyle>
          <a:p>
            <a:pPr marL="266700" lvl="0" indent="-266700" algn="ctr" rtl="0"/>
            <a:r>
              <a:rPr lang="el-GR"/>
              <a:t>Κάντε κλικ για να επεξεργαστείτε τον υπότιτλο του υποδείγματος</a:t>
            </a:r>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6" name="Θέση κειμένου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1" name="Θέση κειμένου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3" name="Θέση κειμένου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5" name="Θέση κειμένου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7" name="Θέση κειμένου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5" name="Υπότιτλος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υποσέλιδου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el-GR" dirty="0"/>
              <a:t>Προσθήκη υποσέλιδου</a:t>
            </a:r>
          </a:p>
        </p:txBody>
      </p:sp>
      <p:sp>
        <p:nvSpPr>
          <p:cNvPr id="4" name="Θέση αριθμού διαφάνειας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 name="Θέση υποσέλιδου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el-GR" dirty="0"/>
              <a:t>Προσθέστε υποσέλιδο</a:t>
            </a:r>
          </a:p>
        </p:txBody>
      </p:sp>
      <p:sp>
        <p:nvSpPr>
          <p:cNvPr id="3" name="Θέση αριθμού διαφάνειας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l-GR" smtClean="0"/>
              <a:pPr rtl="0"/>
              <a:t>‹#›</a:t>
            </a:fld>
            <a:endParaRPr lang="el-GR" dirty="0"/>
          </a:p>
        </p:txBody>
      </p:sp>
      <p:sp>
        <p:nvSpPr>
          <p:cNvPr id="4" name="Τίτλος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Tree>
    <p:extLst>
      <p:ext uri="{BB962C8B-B14F-4D97-AF65-F5344CB8AC3E}">
        <p14:creationId xmlns=""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Διαφάνεια τίτλου">
    <p:spTree>
      <p:nvGrpSpPr>
        <p:cNvPr id="1" name=""/>
        <p:cNvGrpSpPr/>
        <p:nvPr/>
      </p:nvGrpSpPr>
      <p:grpSpPr>
        <a:xfrm>
          <a:off x="0" y="0"/>
          <a:ext cx="0" cy="0"/>
          <a:chOff x="0" y="0"/>
          <a:chExt cx="0" cy="0"/>
        </a:xfrm>
      </p:grpSpPr>
      <p:sp>
        <p:nvSpPr>
          <p:cNvPr id="11" name="Θέση εικόνας 10"/>
          <p:cNvSpPr>
            <a:spLocks noGrp="1"/>
          </p:cNvSpPr>
          <p:nvPr>
            <p:ph type="pic" sz="quarter" idx="13" hasCustomPrompt="1"/>
          </p:nvPr>
        </p:nvSpPr>
        <p:spPr>
          <a:xfrm>
            <a:off x="0" y="0"/>
            <a:ext cx="12192000" cy="6784058"/>
          </a:xfrm>
          <a:solidFill>
            <a:schemeClr val="bg1">
              <a:lumMod val="95000"/>
            </a:schemeClr>
          </a:solidFill>
        </p:spPr>
        <p:txBody>
          <a:bodyPr tIns="1116000" rIns="0" rtlCol="0" anchor="t"/>
          <a:lstStyle>
            <a:lvl1pPr marL="0" indent="0" algn="ctr">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ctrTitle" hasCustomPrompt="1"/>
          </p:nvPr>
        </p:nvSpPr>
        <p:spPr>
          <a:xfrm>
            <a:off x="144000" y="3163899"/>
            <a:ext cx="4860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defRPr>
            </a:lvl1pPr>
          </a:lstStyle>
          <a:p>
            <a:pPr rtl="0"/>
            <a:r>
              <a:rPr lang="el-GR" noProof="0" dirty="0"/>
              <a:t>Τίτλος εξωφύλλου 1</a:t>
            </a:r>
          </a:p>
        </p:txBody>
      </p:sp>
      <p:sp>
        <p:nvSpPr>
          <p:cNvPr id="3" name="Υπότιτλος 2"/>
          <p:cNvSpPr>
            <a:spLocks noGrp="1"/>
          </p:cNvSpPr>
          <p:nvPr>
            <p:ph type="subTitle" idx="1" hasCustomPrompt="1"/>
          </p:nvPr>
        </p:nvSpPr>
        <p:spPr>
          <a:xfrm>
            <a:off x="144000" y="5119698"/>
            <a:ext cx="4860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12" name="Ορθογώνιο 11"/>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3" name="Ορθογώνιο 12"/>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 xmlns:p14="http://schemas.microsoft.com/office/powerpoint/2010/main" val="89965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1">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3" name="Τίτλος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000" b="1" spc="-300">
                <a:solidFill>
                  <a:schemeClr val="tx1">
                    <a:lumMod val="75000"/>
                    <a:lumOff val="25000"/>
                  </a:schemeClr>
                </a:solidFill>
                <a:latin typeface="+mj-lt"/>
              </a:defRPr>
            </a:lvl1pPr>
          </a:lstStyle>
          <a:p>
            <a:pP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1">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000" b="1" spc="-300">
                <a:solidFill>
                  <a:schemeClr val="tx1">
                    <a:lumMod val="75000"/>
                    <a:lumOff val="25000"/>
                  </a:schemeClr>
                </a:solidFill>
              </a:defRPr>
            </a:lvl1pPr>
          </a:lstStyle>
          <a:p>
            <a:pPr rtl="0"/>
            <a:r>
              <a:rPr lang="el-GR" dirty="0"/>
              <a:t>Επεξεργασία τίτλου σελίδας</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2">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4000" b="1" spc="-300">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Αριστερή θέση σύγκρισης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spc="-4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Επεξεργασία στυλ υποδείγματος κειμένου</a:t>
            </a:r>
          </a:p>
        </p:txBody>
      </p:sp>
      <p:sp>
        <p:nvSpPr>
          <p:cNvPr id="4" name="Θέση περιεχομένου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2" name="Αριστερή θέση σύγκρισης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spc="-40" baseline="0"/>
            </a:lvl1pPr>
          </a:lstStyle>
          <a:p>
            <a:pPr lvl="0" rtl="0"/>
            <a:r>
              <a:rPr lang="el-GR"/>
              <a:t>Επεξεργασία στυλ υποδείγματος κειμένου</a:t>
            </a:r>
          </a:p>
        </p:txBody>
      </p:sp>
      <p:sp>
        <p:nvSpPr>
          <p:cNvPr id="8" name="Θέση κειμένου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el-GR" dirty="0"/>
              <a:t>Προσθήκη υποσέλιδου</a:t>
            </a:r>
          </a:p>
        </p:txBody>
      </p:sp>
      <p:sp>
        <p:nvSpPr>
          <p:cNvPr id="6" name="Θέση αριθμού διαφάνειας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Προσθέστε υποσέλιδο</a:t>
            </a:r>
          </a:p>
        </p:txBody>
      </p:sp>
      <p:sp>
        <p:nvSpPr>
          <p:cNvPr id="2" name="Θέση αριθμού διαφάνειας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
        <p:nvSpPr>
          <p:cNvPr id="5" name="Τίτλος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Tree>
    <p:extLst>
      <p:ext uri="{BB962C8B-B14F-4D97-AF65-F5344CB8AC3E}">
        <p14:creationId xmlns=""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υχαριστούμε">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Ευχαριστούμε</a:t>
            </a:r>
          </a:p>
        </p:txBody>
      </p:sp>
      <p:sp>
        <p:nvSpPr>
          <p:cNvPr id="9" name="Θέση κειμένου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Πλήρες όνομα</a:t>
            </a:r>
          </a:p>
        </p:txBody>
      </p:sp>
      <p:sp>
        <p:nvSpPr>
          <p:cNvPr id="10" name="Θέση κειμένου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Αριθμός τηλεφώνου</a:t>
            </a:r>
          </a:p>
        </p:txBody>
      </p:sp>
      <p:sp>
        <p:nvSpPr>
          <p:cNvPr id="11" name="Θέση κειμένου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80000"/>
              </a:lnSpc>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Email ή όνομα χρήστη μέσου κοινωνικής δικτύωσης</a:t>
            </a:r>
          </a:p>
        </p:txBody>
      </p:sp>
      <p:sp>
        <p:nvSpPr>
          <p:cNvPr id="12" name="Θέση κειμένου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Τοποθεσία Web εταιρείας</a:t>
            </a:r>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Ορθογώνιο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l-GR" dirty="0"/>
              <a:t>Κάντε κλικ για να επεξεργαστείτε τη σελίδα τίτλου</a:t>
            </a:r>
          </a:p>
        </p:txBody>
      </p:sp>
      <p:sp>
        <p:nvSpPr>
          <p:cNvPr id="3" name="Θέση κειμένου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l-GR" smtClean="0"/>
              <a:pPr rtl="0"/>
              <a:t>‹#›</a:t>
            </a:fld>
            <a:endParaRPr lang="el-GR" dirty="0"/>
          </a:p>
        </p:txBody>
      </p:sp>
      <p:sp>
        <p:nvSpPr>
          <p:cNvPr id="4" name="Πλαίσιο κειμένου 3">
            <a:extLst>
              <a:ext uri="{FF2B5EF4-FFF2-40B4-BE49-F238E27FC236}">
                <a16:creationId xmlns="" xmlns:a16="http://schemas.microsoft.com/office/drawing/2014/main" id="{34FDC6F9-37F9-4E25-AECA-D307B8421C73}"/>
              </a:ext>
            </a:extLst>
          </p:cNvPr>
          <p:cNvSpPr txBox="1"/>
          <p:nvPr userDrawn="1"/>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el-GR" sz="2500" b="1" i="0" spc="-100" dirty="0">
                <a:solidFill>
                  <a:schemeClr val="accent1"/>
                </a:solidFill>
                <a:latin typeface="+mj-lt"/>
              </a:rPr>
              <a:t>TREY</a:t>
            </a:r>
            <a:r>
              <a:rPr lang="el-GR" sz="1600" b="1" i="0" spc="-100" dirty="0">
                <a:solidFill>
                  <a:schemeClr val="accent1"/>
                </a:solidFill>
                <a:latin typeface="+mj-lt"/>
              </a:rPr>
              <a:t> </a:t>
            </a:r>
            <a:r>
              <a:rPr lang="el-GR" sz="1600" b="1" i="0" spc="-100" baseline="0" dirty="0">
                <a:solidFill>
                  <a:schemeClr val="accent1"/>
                </a:solidFill>
                <a:latin typeface="+mj-lt"/>
              </a:rPr>
              <a:t/>
            </a:r>
            <a:br>
              <a:rPr lang="el-GR" sz="1600" b="1" i="0" spc="-100" baseline="0" dirty="0">
                <a:solidFill>
                  <a:schemeClr val="accent1"/>
                </a:solidFill>
                <a:latin typeface="+mj-lt"/>
              </a:rPr>
            </a:br>
            <a:r>
              <a:rPr lang="el-GR" sz="1200" b="0" i="0" spc="140" dirty="0" err="1">
                <a:solidFill>
                  <a:schemeClr val="tx1">
                    <a:lumMod val="75000"/>
                    <a:lumOff val="25000"/>
                  </a:schemeClr>
                </a:solidFill>
                <a:latin typeface="+mj-lt"/>
              </a:rPr>
              <a:t>research</a:t>
            </a:r>
            <a:endParaRPr lang="el-GR" sz="1200" b="0" i="0" spc="140" dirty="0">
              <a:solidFill>
                <a:schemeClr val="tx1">
                  <a:lumMod val="75000"/>
                  <a:lumOff val="25000"/>
                </a:schemeClr>
              </a:solidFill>
              <a:latin typeface="+mj-lt"/>
            </a:endParaRPr>
          </a:p>
        </p:txBody>
      </p:sp>
      <p:sp>
        <p:nvSpPr>
          <p:cNvPr id="9" name="Ορθογώνιο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Ορθογώνιο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8" name="Ευθεία γραμμή σύνδεσης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11" descr="Χέρια που πλησιάζουν σε κύκλο">
            <a:extLst>
              <a:ext uri="{FF2B5EF4-FFF2-40B4-BE49-F238E27FC236}">
                <a16:creationId xmlns="" xmlns:a16="http://schemas.microsoft.com/office/drawing/2014/main" id="{4D739FD5-D041-47E8-A566-EE0A8CF41A29}"/>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a:xfrm>
            <a:off x="0" y="0"/>
            <a:ext cx="9780588" cy="6804025"/>
          </a:xfrm>
        </p:spPr>
      </p:pic>
      <p:pic>
        <p:nvPicPr>
          <p:cNvPr id="8" name="Picture 2" descr="ÎÏÎ¿ÏÎ­Î»ÎµÏÎ¼Î± ÎµÎ¹ÎºÏÎ½Î±Ï Î³Î¹Î± ÏÎ±Î½ÎµÏÎ¹ÏÏÎ·Î¼Î¹Î¿ ÏÎ±ÏÏÏÎ½ Î»Î¿Î³Î¿">
            <a:extLst>
              <a:ext uri="{FF2B5EF4-FFF2-40B4-BE49-F238E27FC236}">
                <a16:creationId xmlns="" xmlns:a16="http://schemas.microsoft.com/office/drawing/2014/main" id="{139B15F6-3DB5-4A23-BD28-6AF613E194C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80588" y="16314"/>
            <a:ext cx="2411412" cy="73903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DA609F2A-BA9F-463D-B34A-1CEBC29FCD57}"/>
              </a:ext>
            </a:extLst>
          </p:cNvPr>
          <p:cNvSpPr txBox="1"/>
          <p:nvPr/>
        </p:nvSpPr>
        <p:spPr>
          <a:xfrm>
            <a:off x="9244208" y="750398"/>
            <a:ext cx="2947792" cy="523220"/>
          </a:xfrm>
          <a:prstGeom prst="rect">
            <a:avLst/>
          </a:prstGeom>
          <a:solidFill>
            <a:schemeClr val="tx1"/>
          </a:solidFill>
        </p:spPr>
        <p:txBody>
          <a:bodyPr wrap="square" rtlCol="0">
            <a:spAutoFit/>
          </a:bodyPr>
          <a:lstStyle/>
          <a:p>
            <a:pPr algn="ctr"/>
            <a:r>
              <a:rPr lang="el-GR" sz="1400" b="1" dirty="0">
                <a:solidFill>
                  <a:schemeClr val="bg1"/>
                </a:solidFill>
              </a:rPr>
              <a:t>ΤΜΗΜΑ ΔΙΟΙΚΗΣΗΣ ΕΠΙΧΕΙΡΗΣΕΩΝ</a:t>
            </a:r>
            <a:r>
              <a:rPr lang="en-US" sz="1400" b="1" dirty="0">
                <a:solidFill>
                  <a:schemeClr val="bg1"/>
                </a:solidFill>
              </a:rPr>
              <a:t> </a:t>
            </a:r>
            <a:r>
              <a:rPr lang="el-GR" sz="1400" b="1" dirty="0">
                <a:solidFill>
                  <a:schemeClr val="bg1"/>
                </a:solidFill>
              </a:rPr>
              <a:t>ΑΚΑΔΗΜΑΪΚΟ ΕΤΟΣ: 2018-19 </a:t>
            </a:r>
            <a:endParaRPr lang="el-GR" sz="1400" dirty="0">
              <a:solidFill>
                <a:schemeClr val="bg1"/>
              </a:solidFill>
            </a:endParaRPr>
          </a:p>
        </p:txBody>
      </p:sp>
      <p:sp>
        <p:nvSpPr>
          <p:cNvPr id="11" name="Τίτλος 2">
            <a:extLst>
              <a:ext uri="{FF2B5EF4-FFF2-40B4-BE49-F238E27FC236}">
                <a16:creationId xmlns="" xmlns:a16="http://schemas.microsoft.com/office/drawing/2014/main" id="{84A32E7D-3F66-40BB-9FB2-2B372BF4C68B}"/>
              </a:ext>
            </a:extLst>
          </p:cNvPr>
          <p:cNvSpPr txBox="1">
            <a:spLocks/>
          </p:cNvSpPr>
          <p:nvPr/>
        </p:nvSpPr>
        <p:spPr>
          <a:xfrm>
            <a:off x="5331854" y="2807590"/>
            <a:ext cx="6860145" cy="802901"/>
          </a:xfrm>
          <a:prstGeom prst="rect">
            <a:avLst/>
          </a:prstGeom>
          <a:solidFill>
            <a:schemeClr val="bg1"/>
          </a:solidFill>
        </p:spPr>
        <p:txBody>
          <a:bodyPr vert="horz" lIns="180000" tIns="180000" rIns="252000" bIns="180000" rtlCol="0" anchor="t">
            <a:noAutofit/>
          </a:bodyPr>
          <a:lstStyle>
            <a:lvl1pPr algn="r" defTabSz="914400" rtl="0" eaLnBrk="1" latinLnBrk="0" hangingPunct="1">
              <a:lnSpc>
                <a:spcPct val="80000"/>
              </a:lnSpc>
              <a:spcBef>
                <a:spcPct val="0"/>
              </a:spcBef>
              <a:buNone/>
              <a:defRPr lang="en-ZA" sz="4000" b="1" kern="1200" spc="-300" dirty="0">
                <a:solidFill>
                  <a:schemeClr val="tx1">
                    <a:lumMod val="75000"/>
                    <a:lumOff val="25000"/>
                  </a:schemeClr>
                </a:solidFill>
                <a:latin typeface="+mj-lt"/>
                <a:ea typeface="+mj-ea"/>
                <a:cs typeface="+mj-cs"/>
              </a:defRPr>
            </a:lvl1pPr>
          </a:lstStyle>
          <a:p>
            <a:pPr algn="ctr"/>
            <a:r>
              <a:rPr lang="el-GR" sz="3600"/>
              <a:t>Ανάλυση της Εργασίας</a:t>
            </a:r>
          </a:p>
        </p:txBody>
      </p:sp>
      <p:sp>
        <p:nvSpPr>
          <p:cNvPr id="12" name="Υπότιτλος 3">
            <a:extLst>
              <a:ext uri="{FF2B5EF4-FFF2-40B4-BE49-F238E27FC236}">
                <a16:creationId xmlns="" xmlns:a16="http://schemas.microsoft.com/office/drawing/2014/main" id="{CFEBF1A2-D697-401C-804E-934924935701}"/>
              </a:ext>
            </a:extLst>
          </p:cNvPr>
          <p:cNvSpPr txBox="1">
            <a:spLocks/>
          </p:cNvSpPr>
          <p:nvPr/>
        </p:nvSpPr>
        <p:spPr>
          <a:xfrm>
            <a:off x="5341245" y="3607763"/>
            <a:ext cx="6856210" cy="581025"/>
          </a:xfrm>
          <a:prstGeom prst="rect">
            <a:avLst/>
          </a:prstGeom>
          <a:solidFill>
            <a:schemeClr val="tx1">
              <a:alpha val="80000"/>
            </a:scheme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lang="en-ZA" sz="1800" kern="1200" spc="-50" baseline="0" dirty="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b="1" dirty="0"/>
              <a:t>Λεωνίδας Ε. Μαρούδας -  Καθηγητής</a:t>
            </a:r>
            <a:endParaRPr lang="el-GR" dirty="0"/>
          </a:p>
        </p:txBody>
      </p:sp>
    </p:spTree>
    <p:extLst>
      <p:ext uri="{BB962C8B-B14F-4D97-AF65-F5344CB8AC3E}">
        <p14:creationId xmlns="" xmlns:p14="http://schemas.microsoft.com/office/powerpoint/2010/main" val="111364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10</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4" name="Εικόνα 3" descr="Εικόνα που περιέχει στιγμιότυπο οθόνης&#10;&#10;Η περιγραφή δημιουργήθηκε αυτόματα">
            <a:extLst>
              <a:ext uri="{FF2B5EF4-FFF2-40B4-BE49-F238E27FC236}">
                <a16:creationId xmlns="" xmlns:a16="http://schemas.microsoft.com/office/drawing/2014/main" id="{1D4705BA-BF0C-43E5-8507-03904AD072E1}"/>
              </a:ext>
            </a:extLst>
          </p:cNvPr>
          <p:cNvPicPr>
            <a:picLocks noChangeAspect="1"/>
          </p:cNvPicPr>
          <p:nvPr/>
        </p:nvPicPr>
        <p:blipFill>
          <a:blip r:embed="rId3"/>
          <a:stretch>
            <a:fillRect/>
          </a:stretch>
        </p:blipFill>
        <p:spPr>
          <a:xfrm>
            <a:off x="51544" y="833075"/>
            <a:ext cx="12088912" cy="5191850"/>
          </a:xfrm>
          <a:prstGeom prst="rect">
            <a:avLst/>
          </a:prstGeom>
        </p:spPr>
      </p:pic>
    </p:spTree>
    <p:extLst>
      <p:ext uri="{BB962C8B-B14F-4D97-AF65-F5344CB8AC3E}">
        <p14:creationId xmlns="" xmlns:p14="http://schemas.microsoft.com/office/powerpoint/2010/main" val="358966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11</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 name="Εικόνα 5" descr="Εικόνα που περιέχει κείμενο&#10;&#10;Η περιγραφή δημιουργήθηκε αυτόματα">
            <a:extLst>
              <a:ext uri="{FF2B5EF4-FFF2-40B4-BE49-F238E27FC236}">
                <a16:creationId xmlns="" xmlns:a16="http://schemas.microsoft.com/office/drawing/2014/main" id="{38B069A2-1AB1-416F-85FB-FBA64F0F8085}"/>
              </a:ext>
            </a:extLst>
          </p:cNvPr>
          <p:cNvPicPr>
            <a:picLocks noChangeAspect="1"/>
          </p:cNvPicPr>
          <p:nvPr/>
        </p:nvPicPr>
        <p:blipFill>
          <a:blip r:embed="rId3"/>
          <a:stretch>
            <a:fillRect/>
          </a:stretch>
        </p:blipFill>
        <p:spPr>
          <a:xfrm>
            <a:off x="1184596" y="1042606"/>
            <a:ext cx="7868748" cy="5353797"/>
          </a:xfrm>
          <a:prstGeom prst="rect">
            <a:avLst/>
          </a:prstGeom>
        </p:spPr>
      </p:pic>
      <p:sp>
        <p:nvSpPr>
          <p:cNvPr id="10" name="TextBox 9">
            <a:extLst>
              <a:ext uri="{FF2B5EF4-FFF2-40B4-BE49-F238E27FC236}">
                <a16:creationId xmlns="" xmlns:a16="http://schemas.microsoft.com/office/drawing/2014/main" id="{C70D0728-40FC-4A8C-B007-7578D9F5DCD2}"/>
              </a:ext>
            </a:extLst>
          </p:cNvPr>
          <p:cNvSpPr txBox="1"/>
          <p:nvPr/>
        </p:nvSpPr>
        <p:spPr>
          <a:xfrm>
            <a:off x="1857196" y="193186"/>
            <a:ext cx="8477607" cy="461665"/>
          </a:xfrm>
          <a:prstGeom prst="rect">
            <a:avLst/>
          </a:prstGeom>
        </p:spPr>
        <p:txBody>
          <a:bodyPr wrap="square">
            <a:spAutoFit/>
          </a:bodyPr>
          <a:lstStyle>
            <a:defPPr rtl="0">
              <a:defRPr lang="el-GR"/>
            </a:defPPr>
            <a:lvl1pPr algn="ctr">
              <a:defRPr sz="2800" b="1">
                <a:solidFill>
                  <a:schemeClr val="accent1">
                    <a:lumMod val="75000"/>
                  </a:schemeClr>
                </a:solidFill>
              </a:defRPr>
            </a:lvl1pPr>
          </a:lstStyle>
          <a:p>
            <a:r>
              <a:rPr lang="el-GR" sz="2400" dirty="0">
                <a:solidFill>
                  <a:schemeClr val="tx1">
                    <a:lumMod val="75000"/>
                    <a:lumOff val="25000"/>
                  </a:schemeClr>
                </a:solidFill>
              </a:rPr>
              <a:t>Εμπλουτισμός Εργασίας &amp; Εργασιακή Απόδοση</a:t>
            </a:r>
          </a:p>
        </p:txBody>
      </p:sp>
    </p:spTree>
    <p:extLst>
      <p:ext uri="{BB962C8B-B14F-4D97-AF65-F5344CB8AC3E}">
        <p14:creationId xmlns="" xmlns:p14="http://schemas.microsoft.com/office/powerpoint/2010/main" val="247998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12</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7" name="Ορθογώνιο 6">
            <a:extLst>
              <a:ext uri="{FF2B5EF4-FFF2-40B4-BE49-F238E27FC236}">
                <a16:creationId xmlns="" xmlns:a16="http://schemas.microsoft.com/office/drawing/2014/main" id="{9D0672FA-B1C1-40C3-9CC8-B169B98B49EB}"/>
              </a:ext>
            </a:extLst>
          </p:cNvPr>
          <p:cNvSpPr/>
          <p:nvPr/>
        </p:nvSpPr>
        <p:spPr>
          <a:xfrm>
            <a:off x="3031107" y="225039"/>
            <a:ext cx="6129783" cy="523220"/>
          </a:xfrm>
          <a:prstGeom prst="rect">
            <a:avLst/>
          </a:prstGeom>
        </p:spPr>
        <p:txBody>
          <a:bodyPr wrap="square">
            <a:spAutoFit/>
          </a:bodyPr>
          <a:lstStyle/>
          <a:p>
            <a:pPr algn="ctr"/>
            <a:r>
              <a:rPr lang="el-GR" sz="2800" b="1" dirty="0">
                <a:solidFill>
                  <a:schemeClr val="accent1">
                    <a:lumMod val="75000"/>
                  </a:schemeClr>
                </a:solidFill>
              </a:rPr>
              <a:t>Εμπλουτισμός Εργασίας </a:t>
            </a:r>
            <a:r>
              <a:rPr lang="el-GR" sz="2000" b="1" i="1" dirty="0"/>
              <a:t>σημαίνει</a:t>
            </a:r>
          </a:p>
        </p:txBody>
      </p:sp>
      <p:pic>
        <p:nvPicPr>
          <p:cNvPr id="4" name="Εικόνα 3" descr="Εικόνα που περιέχει αντικείμενο&#10;&#10;Η περιγραφή δημιουργήθηκε αυτόματα">
            <a:extLst>
              <a:ext uri="{FF2B5EF4-FFF2-40B4-BE49-F238E27FC236}">
                <a16:creationId xmlns="" xmlns:a16="http://schemas.microsoft.com/office/drawing/2014/main" id="{68EAE31E-44BC-4BEE-864B-EF9D4E1FFDFD}"/>
              </a:ext>
            </a:extLst>
          </p:cNvPr>
          <p:cNvPicPr>
            <a:picLocks noChangeAspect="1"/>
          </p:cNvPicPr>
          <p:nvPr/>
        </p:nvPicPr>
        <p:blipFill>
          <a:blip r:embed="rId3"/>
          <a:stretch>
            <a:fillRect/>
          </a:stretch>
        </p:blipFill>
        <p:spPr>
          <a:xfrm>
            <a:off x="3070097" y="1151257"/>
            <a:ext cx="6051801" cy="5287899"/>
          </a:xfrm>
          <a:prstGeom prst="rect">
            <a:avLst/>
          </a:prstGeom>
        </p:spPr>
      </p:pic>
    </p:spTree>
    <p:extLst>
      <p:ext uri="{BB962C8B-B14F-4D97-AF65-F5344CB8AC3E}">
        <p14:creationId xmlns="" xmlns:p14="http://schemas.microsoft.com/office/powerpoint/2010/main" val="157967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 xmlns:a16="http://schemas.microsoft.com/office/drawing/2014/main" id="{7D92A1D7-4CC3-49CE-A54E-C5F824388346}"/>
              </a:ext>
            </a:extLst>
          </p:cNvPr>
          <p:cNvPicPr/>
          <p:nvPr/>
        </p:nvPicPr>
        <p:blipFill>
          <a:blip r:embed="rId3" cstate="print"/>
          <a:stretch>
            <a:fillRect/>
          </a:stretch>
        </p:blipFill>
        <p:spPr>
          <a:xfrm>
            <a:off x="6185688" y="0"/>
            <a:ext cx="6018838" cy="3713127"/>
          </a:xfrm>
          <a:prstGeom prst="rect">
            <a:avLst/>
          </a:prstGeom>
        </p:spPr>
      </p:pic>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576197" y="1277654"/>
            <a:ext cx="5089807" cy="5021338"/>
          </a:xfrm>
        </p:spPr>
        <p:txBody>
          <a:bodyPr rtlCol="0"/>
          <a:lstStyle/>
          <a:p>
            <a:pPr marL="0" indent="0">
              <a:buNone/>
            </a:pPr>
            <a:r>
              <a:rPr lang="el-GR" sz="2400" dirty="0"/>
              <a:t>Η διεύρυνση καθηκόντων &amp; ο εμπλουτισμός </a:t>
            </a:r>
            <a:r>
              <a:rPr lang="en-US" sz="2400" dirty="0"/>
              <a:t>  </a:t>
            </a:r>
            <a:r>
              <a:rPr lang="el-GR" sz="2400" dirty="0"/>
              <a:t>της εργασίας</a:t>
            </a:r>
            <a:r>
              <a:rPr lang="en-US" sz="2400" dirty="0"/>
              <a:t>:</a:t>
            </a:r>
            <a:endParaRPr lang="el-GR" sz="2400" dirty="0"/>
          </a:p>
          <a:p>
            <a:pPr marL="0" lvl="0" indent="0">
              <a:buNone/>
            </a:pPr>
            <a:endParaRPr lang="el-GR" sz="800" dirty="0"/>
          </a:p>
          <a:p>
            <a:pPr>
              <a:buFont typeface="Wingdings" panose="05000000000000000000" pitchFamily="2" charset="2"/>
              <a:buChar char="ü"/>
            </a:pPr>
            <a:r>
              <a:rPr lang="el-GR" dirty="0"/>
              <a:t>εκτός από το κόστος εκπαίδευσης και το κόστος ανασχεδιασμού της παραγωγικής διαδικασίας, καθώς και της τεχνολογίας, </a:t>
            </a:r>
            <a:r>
              <a:rPr lang="el-GR" b="1" dirty="0"/>
              <a:t>συνοδεύεται από την αντίδραση στην αλλαγή</a:t>
            </a:r>
            <a:r>
              <a:rPr lang="el-GR" dirty="0"/>
              <a:t>.</a:t>
            </a:r>
          </a:p>
          <a:p>
            <a:pPr>
              <a:buFont typeface="Wingdings" panose="05000000000000000000" pitchFamily="2" charset="2"/>
              <a:buChar char="ü"/>
            </a:pPr>
            <a:endParaRPr lang="el-GR" sz="800" dirty="0"/>
          </a:p>
          <a:p>
            <a:pPr>
              <a:buFont typeface="Wingdings" panose="05000000000000000000" pitchFamily="2" charset="2"/>
              <a:buChar char="ü"/>
            </a:pPr>
            <a:r>
              <a:rPr lang="el-GR" b="1" dirty="0"/>
              <a:t>σημαίνει παραπάνω ευθύνες: </a:t>
            </a:r>
            <a:r>
              <a:rPr lang="el-GR" dirty="0"/>
              <a:t>άτομα με μικρή ή ανύπαρκτη ανάγκη για επιτεύγματα, τείνουν να απογοητεύονται.</a:t>
            </a:r>
          </a:p>
          <a:p>
            <a:pPr>
              <a:buFont typeface="Wingdings" panose="05000000000000000000" pitchFamily="2" charset="2"/>
              <a:buChar char="ü"/>
            </a:pPr>
            <a:endParaRPr lang="el-GR" sz="800" dirty="0"/>
          </a:p>
          <a:p>
            <a:pPr>
              <a:buFont typeface="Wingdings" panose="05000000000000000000" pitchFamily="2" charset="2"/>
              <a:buChar char="ü"/>
            </a:pPr>
            <a:r>
              <a:rPr lang="el-GR" b="1" dirty="0"/>
              <a:t>αποσκοπεί στην αύξηση της παραγωγικότητας</a:t>
            </a:r>
            <a:r>
              <a:rPr lang="el-GR" dirty="0"/>
              <a:t>, άρα θα πρέπει να συνοδεύεται από «εμπλουτισμό» των αμοιβών/παροχών. </a:t>
            </a:r>
          </a:p>
          <a:p>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6185686" y="4189449"/>
            <a:ext cx="5987672" cy="598450"/>
          </a:xfrm>
          <a:solidFill>
            <a:schemeClr val="bg1">
              <a:lumMod val="95000"/>
            </a:schemeClr>
          </a:solidFill>
        </p:spPr>
        <p:txBody>
          <a:bodyPr rtlCol="0"/>
          <a:lstStyle/>
          <a:p>
            <a:r>
              <a:rPr lang="el-GR" sz="3200" dirty="0"/>
              <a:t>Ο Εμπλουτισμός της Εργασίας</a:t>
            </a:r>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185688" y="4787900"/>
            <a:ext cx="6018838" cy="711026"/>
          </a:xfrm>
        </p:spPr>
        <p:txBody>
          <a:bodyPr rtlCol="0"/>
          <a:lstStyle/>
          <a:p>
            <a:r>
              <a:rPr lang="el-GR" sz="3200" b="1" spc="-300" dirty="0">
                <a:latin typeface="+mj-lt"/>
                <a:ea typeface="+mj-ea"/>
                <a:cs typeface="+mj-cs"/>
              </a:rPr>
              <a:t>δεν </a:t>
            </a:r>
            <a:r>
              <a:rPr lang="en-US" sz="3200" b="1" spc="-300" dirty="0">
                <a:latin typeface="+mj-lt"/>
                <a:ea typeface="+mj-ea"/>
                <a:cs typeface="+mj-cs"/>
              </a:rPr>
              <a:t>  </a:t>
            </a:r>
            <a:r>
              <a:rPr lang="el-GR" sz="3200" b="1" spc="-300" dirty="0">
                <a:latin typeface="+mj-lt"/>
                <a:ea typeface="+mj-ea"/>
                <a:cs typeface="+mj-cs"/>
              </a:rPr>
              <a:t>είναι </a:t>
            </a:r>
            <a:r>
              <a:rPr lang="en-US" sz="3200" b="1" spc="-300" dirty="0">
                <a:latin typeface="+mj-lt"/>
                <a:ea typeface="+mj-ea"/>
                <a:cs typeface="+mj-cs"/>
              </a:rPr>
              <a:t> </a:t>
            </a:r>
            <a:r>
              <a:rPr lang="el-GR" sz="3200" b="1" spc="-300" dirty="0">
                <a:latin typeface="+mj-lt"/>
                <a:ea typeface="+mj-ea"/>
                <a:cs typeface="+mj-cs"/>
              </a:rPr>
              <a:t>Πανάκεια</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13</a:t>
            </a:fld>
            <a:endParaRPr lang="el-GR" dirty="0"/>
          </a:p>
        </p:txBody>
      </p:sp>
      <p:sp>
        <p:nvSpPr>
          <p:cNvPr id="12" name="TextBox 11">
            <a:extLst>
              <a:ext uri="{FF2B5EF4-FFF2-40B4-BE49-F238E27FC236}">
                <a16:creationId xmlns="" xmlns:a16="http://schemas.microsoft.com/office/drawing/2014/main" id="{24A0CD2F-B3EF-4B77-BB80-A026EAB4383E}"/>
              </a:ext>
            </a:extLst>
          </p:cNvPr>
          <p:cNvSpPr txBox="1"/>
          <p:nvPr/>
        </p:nvSpPr>
        <p:spPr>
          <a:xfrm>
            <a:off x="10384077" y="637134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2975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Εικόνα 14">
            <a:extLst>
              <a:ext uri="{FF2B5EF4-FFF2-40B4-BE49-F238E27FC236}">
                <a16:creationId xmlns="" xmlns:a16="http://schemas.microsoft.com/office/drawing/2014/main" id="{42488598-ED9E-42FE-A53C-D4B486DFC78C}"/>
              </a:ext>
            </a:extLst>
          </p:cNvPr>
          <p:cNvPicPr>
            <a:picLocks noChangeAspect="1"/>
          </p:cNvPicPr>
          <p:nvPr/>
        </p:nvPicPr>
        <p:blipFill>
          <a:blip r:embed="rId3"/>
          <a:stretch>
            <a:fillRect/>
          </a:stretch>
        </p:blipFill>
        <p:spPr>
          <a:xfrm>
            <a:off x="6425852" y="-31546"/>
            <a:ext cx="5766147" cy="3719621"/>
          </a:xfrm>
          <a:prstGeom prst="rect">
            <a:avLst/>
          </a:prstGeom>
        </p:spPr>
      </p:pic>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265217" y="1104219"/>
            <a:ext cx="5728636" cy="5179597"/>
          </a:xfrm>
        </p:spPr>
        <p:txBody>
          <a:bodyPr rtlCol="0"/>
          <a:lstStyle/>
          <a:p>
            <a:pPr lvl="0"/>
            <a:r>
              <a:rPr lang="el-GR" sz="2000" dirty="0"/>
              <a:t>Εταιρεία οικονομικών συμβούλων</a:t>
            </a:r>
          </a:p>
          <a:p>
            <a:pPr marL="0" lvl="0" indent="0">
              <a:buNone/>
            </a:pPr>
            <a:endParaRPr lang="el-GR" sz="800" dirty="0"/>
          </a:p>
          <a:p>
            <a:pPr lvl="0"/>
            <a:r>
              <a:rPr lang="el-GR" sz="2000" dirty="0"/>
              <a:t>Πρόγραμμα οριζόντιου εμπλουτισμού</a:t>
            </a:r>
          </a:p>
          <a:p>
            <a:pPr marL="0" lvl="0" indent="0">
              <a:buNone/>
            </a:pPr>
            <a:endParaRPr lang="el-GR" sz="800" dirty="0"/>
          </a:p>
          <a:p>
            <a:pPr lvl="0"/>
            <a:r>
              <a:rPr lang="el-GR" sz="2000" dirty="0"/>
              <a:t>Προετοιμασία, διαλογή, κωδικοποίηση εγγράφων/αιτήσεων: ομαδοποίηση</a:t>
            </a:r>
          </a:p>
          <a:p>
            <a:pPr lvl="1">
              <a:buFont typeface="Wingdings" panose="05000000000000000000" pitchFamily="2" charset="2"/>
              <a:buChar char="ü"/>
            </a:pPr>
            <a:r>
              <a:rPr lang="el-GR" sz="1800" dirty="0"/>
              <a:t>Ανάγκες εκπαίδευσης-κόστος</a:t>
            </a:r>
          </a:p>
          <a:p>
            <a:pPr lvl="1">
              <a:buFont typeface="Wingdings" panose="05000000000000000000" pitchFamily="2" charset="2"/>
              <a:buChar char="ü"/>
            </a:pPr>
            <a:r>
              <a:rPr lang="el-GR" sz="1800" dirty="0"/>
              <a:t>Περισσότερη ικανοποίηση από την εργασία, μείωση ρουτίνας, λιγότερη πλήξη</a:t>
            </a:r>
          </a:p>
          <a:p>
            <a:pPr lvl="1">
              <a:buFont typeface="Wingdings" panose="05000000000000000000" pitchFamily="2" charset="2"/>
              <a:buChar char="ü"/>
            </a:pPr>
            <a:r>
              <a:rPr lang="el-GR" sz="1800" dirty="0"/>
              <a:t>Μειώθηκαν τα λάθη, καθώς τώρα κάθε εργαζόμενος παρακολουθούσε ολόκληρη την διαδικασία</a:t>
            </a:r>
          </a:p>
          <a:p>
            <a:pPr lvl="1">
              <a:buFont typeface="Wingdings" panose="05000000000000000000" pitchFamily="2" charset="2"/>
              <a:buChar char="ü"/>
            </a:pPr>
            <a:r>
              <a:rPr lang="el-GR" sz="1800" dirty="0"/>
              <a:t>Βελτίωση υπηρεσιών και ικανοποίηση πελατών</a:t>
            </a:r>
          </a:p>
          <a:p>
            <a:pPr lvl="1"/>
            <a:endParaRPr lang="el-GR" sz="800" dirty="0"/>
          </a:p>
          <a:p>
            <a:pPr lvl="0"/>
            <a:r>
              <a:rPr lang="el-GR" sz="2000" dirty="0"/>
              <a:t>Δύο χρόνια αργότερα: μείωση ικανοποίησης, αύξηση λαθών </a:t>
            </a:r>
          </a:p>
          <a:p>
            <a:pPr marL="0" indent="0" rtl="0">
              <a:buNone/>
            </a:pPr>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6425852" y="3802899"/>
            <a:ext cx="5334148" cy="740244"/>
          </a:xfrm>
        </p:spPr>
        <p:txBody>
          <a:bodyPr rtlCol="0"/>
          <a:lstStyle/>
          <a:p>
            <a:pPr algn="ctr"/>
            <a:r>
              <a:rPr lang="el-GR" dirty="0"/>
              <a:t>Παράδειγμα</a:t>
            </a:r>
            <a:endParaRPr lang="el-GR" sz="36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425852" y="4543143"/>
            <a:ext cx="5334148" cy="873864"/>
          </a:xfrm>
        </p:spPr>
        <p:txBody>
          <a:bodyPr rtlCol="0"/>
          <a:lstStyle/>
          <a:p>
            <a:r>
              <a:rPr lang="el-GR" sz="4000" b="1" spc="-300" dirty="0">
                <a:latin typeface="+mj-lt"/>
                <a:ea typeface="+mj-ea"/>
                <a:cs typeface="+mj-cs"/>
              </a:rPr>
              <a:t>οριζόντιου εμπλουτισμού</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14</a:t>
            </a:fld>
            <a:endParaRPr lang="el-GR" dirty="0"/>
          </a:p>
        </p:txBody>
      </p:sp>
    </p:spTree>
    <p:extLst>
      <p:ext uri="{BB962C8B-B14F-4D97-AF65-F5344CB8AC3E}">
        <p14:creationId xmlns="" xmlns:p14="http://schemas.microsoft.com/office/powerpoint/2010/main" val="128458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Γραφείο με υπολογιστή, τηλέφωνο, βιβλία κ.λπ.">
            <a:extLst>
              <a:ext uri="{FF2B5EF4-FFF2-40B4-BE49-F238E27FC236}">
                <a16:creationId xmlns=""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6235700" y="3416017"/>
            <a:ext cx="5956300" cy="919219"/>
          </a:xfrm>
        </p:spPr>
        <p:txBody>
          <a:bodyPr rtlCol="0"/>
          <a:lstStyle/>
          <a:p>
            <a:pPr algn="ctr"/>
            <a:r>
              <a:rPr lang="el-GR" dirty="0"/>
              <a:t>Ανάλυση</a:t>
            </a:r>
            <a:br>
              <a:rPr lang="el-GR" dirty="0"/>
            </a:br>
            <a:endParaRPr lang="el-GR" sz="4800" spc="-340" dirty="0"/>
          </a:p>
        </p:txBody>
      </p:sp>
      <p:sp>
        <p:nvSpPr>
          <p:cNvPr id="14" name="Θέση κειμένου 13">
            <a:extLst>
              <a:ext uri="{FF2B5EF4-FFF2-40B4-BE49-F238E27FC236}">
                <a16:creationId xmlns="" xmlns:a16="http://schemas.microsoft.com/office/drawing/2014/main" id="{F278402B-CA7D-4F5B-B3FA-ED74AB3CFB6C}"/>
              </a:ext>
            </a:extLst>
          </p:cNvPr>
          <p:cNvSpPr>
            <a:spLocks noGrp="1"/>
          </p:cNvSpPr>
          <p:nvPr>
            <p:ph type="body" sz="quarter" idx="13"/>
          </p:nvPr>
        </p:nvSpPr>
        <p:spPr>
          <a:xfrm>
            <a:off x="6235700" y="4335236"/>
            <a:ext cx="5956300" cy="919219"/>
          </a:xfrm>
        </p:spPr>
        <p:txBody>
          <a:bodyPr rtlCol="0"/>
          <a:lstStyle/>
          <a:p>
            <a:pPr lvl="1" algn="ctr"/>
            <a:r>
              <a:rPr lang="el-GR" sz="4000" b="1" spc="-300" dirty="0">
                <a:latin typeface="+mj-lt"/>
                <a:ea typeface="+mj-ea"/>
                <a:cs typeface="+mj-cs"/>
              </a:rPr>
              <a:t>Θέσης   εργασίας</a:t>
            </a:r>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15</a:t>
            </a:fld>
            <a:endParaRPr lang="el-GR" dirty="0"/>
          </a:p>
        </p:txBody>
      </p:sp>
      <p:sp>
        <p:nvSpPr>
          <p:cNvPr id="6" name="TextBox 5">
            <a:extLst>
              <a:ext uri="{FF2B5EF4-FFF2-40B4-BE49-F238E27FC236}">
                <a16:creationId xmlns="" xmlns:a16="http://schemas.microsoft.com/office/drawing/2014/main" id="{058B2612-4032-4D9E-8ED6-E40CE3E418B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18733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p:cNvGrpSpPr/>
          <p:nvPr/>
        </p:nvGrpSpPr>
        <p:grpSpPr>
          <a:xfrm>
            <a:off x="386166" y="288871"/>
            <a:ext cx="3064760" cy="3339222"/>
            <a:chOff x="1341135" y="289370"/>
            <a:chExt cx="3064760" cy="3339222"/>
          </a:xfrm>
        </p:grpSpPr>
        <p:sp>
          <p:nvSpPr>
            <p:cNvPr id="37" name="Έλλειψη 36"/>
            <p:cNvSpPr/>
            <p:nvPr/>
          </p:nvSpPr>
          <p:spPr>
            <a:xfrm>
              <a:off x="1341135" y="832175"/>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Ανάλυση θέσης εργασίας</a:t>
              </a:r>
            </a:p>
          </p:txBody>
        </p:sp>
        <p:sp>
          <p:nvSpPr>
            <p:cNvPr id="40" name="Έλλειψη 39"/>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p:cNvSpPr txBox="1"/>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p:cNvSpPr/>
          <p:nvPr/>
        </p:nvSpPr>
        <p:spPr>
          <a:xfrm>
            <a:off x="4616174" y="509435"/>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45" name="Έλλειψη 44"/>
          <p:cNvSpPr/>
          <p:nvPr/>
        </p:nvSpPr>
        <p:spPr>
          <a:xfrm>
            <a:off x="4616173" y="2457786"/>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
        <p:nvSpPr>
          <p:cNvPr id="2" name="Θέση αριθμού διαφάνειας 1"/>
          <p:cNvSpPr>
            <a:spLocks noGrp="1"/>
          </p:cNvSpPr>
          <p:nvPr>
            <p:ph type="sldNum" sz="quarter" idx="13"/>
          </p:nvPr>
        </p:nvSpPr>
        <p:spPr/>
        <p:txBody>
          <a:bodyPr rtlCol="0"/>
          <a:lstStyle/>
          <a:p>
            <a:pPr rtl="0"/>
            <a:fld id="{4B73C415-D670-4716-A5EC-CC4D52CA2BAC}" type="slidenum">
              <a:rPr lang="el-GR" smtClean="0"/>
              <a:pPr rtl="0"/>
              <a:t>16</a:t>
            </a:fld>
            <a:endParaRPr lang="el-GR" dirty="0"/>
          </a:p>
        </p:txBody>
      </p:sp>
      <p:sp>
        <p:nvSpPr>
          <p:cNvPr id="4" name="Title 3" hidden="1"/>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p:cNvSpPr/>
          <p:nvPr/>
        </p:nvSpPr>
        <p:spPr>
          <a:xfrm>
            <a:off x="5365315" y="475559"/>
            <a:ext cx="5294334" cy="1754326"/>
          </a:xfrm>
          <a:prstGeom prst="rect">
            <a:avLst/>
          </a:prstGeom>
        </p:spPr>
        <p:txBody>
          <a:bodyPr wrap="square">
            <a:spAutoFit/>
          </a:bodyPr>
          <a:lstStyle/>
          <a:p>
            <a:pPr lvl="0"/>
            <a:r>
              <a:rPr lang="el-GR" b="1" dirty="0"/>
              <a:t>Παραδοσιακά</a:t>
            </a:r>
            <a:r>
              <a:rPr lang="el-GR" dirty="0"/>
              <a:t> προσπαθεί να προσδιορίσει τα σημαντικότερα καθήκοντα και τις ευθύνες που απαρτίζουν μια συγκεκριμένη θέση και τη γνώση, τις δεξιότητες και τις ικανότητες που απαιτούνται για την ανάληψη αυτών των καθηκόντων και ευθυνών.</a:t>
            </a:r>
          </a:p>
        </p:txBody>
      </p:sp>
      <p:sp>
        <p:nvSpPr>
          <p:cNvPr id="19" name="Ορθογώνιο 18"/>
          <p:cNvSpPr/>
          <p:nvPr/>
        </p:nvSpPr>
        <p:spPr>
          <a:xfrm>
            <a:off x="5365315" y="2429777"/>
            <a:ext cx="6096000" cy="1477328"/>
          </a:xfrm>
          <a:prstGeom prst="rect">
            <a:avLst/>
          </a:prstGeom>
        </p:spPr>
        <p:txBody>
          <a:bodyPr>
            <a:spAutoFit/>
          </a:bodyPr>
          <a:lstStyle/>
          <a:p>
            <a:pPr lvl="0"/>
            <a:r>
              <a:rPr lang="el-GR" b="1" dirty="0"/>
              <a:t>Τα τελευταία χρόνια</a:t>
            </a:r>
            <a:r>
              <a:rPr lang="el-GR" dirty="0"/>
              <a:t>, έχει αυξηθεί το ενδιαφέρον για τη χρήση της ανάλυσης θέσης εργασίας με σκοπό την αναγνώριση των ικανοτήτων που απαιτεί η ανάληψη μιας θέσης.</a:t>
            </a:r>
          </a:p>
          <a:p>
            <a:r>
              <a:rPr lang="el-GR" dirty="0"/>
              <a:t> </a:t>
            </a:r>
          </a:p>
        </p:txBody>
      </p:sp>
      <p:sp>
        <p:nvSpPr>
          <p:cNvPr id="48" name="TextBox 47"/>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
        <p:nvSpPr>
          <p:cNvPr id="14" name="Έλλειψη 44">
            <a:extLst>
              <a:ext uri="{FF2B5EF4-FFF2-40B4-BE49-F238E27FC236}">
                <a16:creationId xmlns="" xmlns:a16="http://schemas.microsoft.com/office/drawing/2014/main" id="{2F087E75-4962-4038-BFA4-E74F242177B0}"/>
              </a:ext>
            </a:extLst>
          </p:cNvPr>
          <p:cNvSpPr/>
          <p:nvPr/>
        </p:nvSpPr>
        <p:spPr>
          <a:xfrm>
            <a:off x="4618261" y="406320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γ</a:t>
            </a:r>
          </a:p>
        </p:txBody>
      </p:sp>
      <p:sp>
        <p:nvSpPr>
          <p:cNvPr id="15" name="Ορθογώνιο 14">
            <a:extLst>
              <a:ext uri="{FF2B5EF4-FFF2-40B4-BE49-F238E27FC236}">
                <a16:creationId xmlns="" xmlns:a16="http://schemas.microsoft.com/office/drawing/2014/main" id="{4C073928-F63B-44B7-8494-FFBFD9F70266}"/>
              </a:ext>
            </a:extLst>
          </p:cNvPr>
          <p:cNvSpPr/>
          <p:nvPr/>
        </p:nvSpPr>
        <p:spPr>
          <a:xfrm>
            <a:off x="5367403" y="4035193"/>
            <a:ext cx="6096000" cy="2308324"/>
          </a:xfrm>
          <a:prstGeom prst="rect">
            <a:avLst/>
          </a:prstGeom>
        </p:spPr>
        <p:txBody>
          <a:bodyPr>
            <a:spAutoFit/>
          </a:bodyPr>
          <a:lstStyle/>
          <a:p>
            <a:pPr lvl="0"/>
            <a:r>
              <a:rPr lang="el-GR" dirty="0"/>
              <a:t>«</a:t>
            </a:r>
            <a:r>
              <a:rPr lang="el-GR" b="1" dirty="0"/>
              <a:t>Η διαδικασία συγκέντρωσης και καταγραφής των σημαντικών δραστηριοτήτων</a:t>
            </a:r>
            <a:r>
              <a:rPr lang="el-GR" dirty="0"/>
              <a:t>, τις οποίες εκτελεί ένας εργαζόμενος, των απαιτήσεων και των τεχνικών και περιβαλλοντικών δεδομένων της θέσης, καθώς και του συνόλου των προσόντων, των γνώσεων, των ικανοτήτων και των </a:t>
            </a:r>
            <a:r>
              <a:rPr lang="el-GR" dirty="0" err="1"/>
              <a:t>υπευθυνοτήτων</a:t>
            </a:r>
            <a:r>
              <a:rPr lang="el-GR" dirty="0"/>
              <a:t> που πρέπει να συνδυάζει ο εργαζόμενος για την επιτυχή διεξαγωγή της εργασίας του». </a:t>
            </a:r>
          </a:p>
          <a:p>
            <a:r>
              <a:rPr lang="el-GR"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17</a:t>
            </a:fld>
            <a:endParaRPr lang="el-GR" dirty="0"/>
          </a:p>
        </p:txBody>
      </p:sp>
      <p:sp>
        <p:nvSpPr>
          <p:cNvPr id="12" name="TextBox 11">
            <a:extLst>
              <a:ext uri="{FF2B5EF4-FFF2-40B4-BE49-F238E27FC236}">
                <a16:creationId xmlns="" xmlns:a16="http://schemas.microsoft.com/office/drawing/2014/main" id="{24A0CD2F-B3EF-4B77-BB80-A026EAB4383E}"/>
              </a:ext>
            </a:extLst>
          </p:cNvPr>
          <p:cNvSpPr txBox="1"/>
          <p:nvPr/>
        </p:nvSpPr>
        <p:spPr>
          <a:xfrm>
            <a:off x="10384077" y="6193548"/>
            <a:ext cx="1052186" cy="596865"/>
          </a:xfrm>
          <a:prstGeom prst="rect">
            <a:avLst/>
          </a:prstGeom>
          <a:solidFill>
            <a:schemeClr val="bg1"/>
          </a:solidFill>
        </p:spPr>
        <p:txBody>
          <a:bodyPr wrap="square" rtlCol="0">
            <a:spAutoFit/>
          </a:bodyPr>
          <a:lstStyle/>
          <a:p>
            <a:endParaRPr lang="el-GR" dirty="0"/>
          </a:p>
        </p:txBody>
      </p:sp>
      <p:pic>
        <p:nvPicPr>
          <p:cNvPr id="7" name="Εικόνα 6" descr="Εικόνα που περιέχει άτομο, εσωτερικό, άνδρας, έδαφος&#10;&#10;Η περιγραφή δημιουργήθηκε αυτόματα">
            <a:extLst>
              <a:ext uri="{FF2B5EF4-FFF2-40B4-BE49-F238E27FC236}">
                <a16:creationId xmlns="" xmlns:a16="http://schemas.microsoft.com/office/drawing/2014/main" id="{D0DA86BA-5974-4296-933D-15D35C86B9E2}"/>
              </a:ext>
            </a:extLst>
          </p:cNvPr>
          <p:cNvPicPr>
            <a:picLocks noChangeAspect="1"/>
          </p:cNvPicPr>
          <p:nvPr/>
        </p:nvPicPr>
        <p:blipFill>
          <a:blip r:embed="rId3"/>
          <a:stretch>
            <a:fillRect/>
          </a:stretch>
        </p:blipFill>
        <p:spPr>
          <a:xfrm>
            <a:off x="7111800" y="576197"/>
            <a:ext cx="5080200" cy="3119185"/>
          </a:xfrm>
          <a:prstGeom prst="rect">
            <a:avLst/>
          </a:prstGeom>
        </p:spPr>
      </p:pic>
      <p:pic>
        <p:nvPicPr>
          <p:cNvPr id="15" name="Εικόνα 14" descr="Εικόνα που περιέχει τοίχος, εσωτερικό, άτομο&#10;&#10;Η περιγραφή δημιουργήθηκε αυτόματα">
            <a:extLst>
              <a:ext uri="{FF2B5EF4-FFF2-40B4-BE49-F238E27FC236}">
                <a16:creationId xmlns="" xmlns:a16="http://schemas.microsoft.com/office/drawing/2014/main" id="{3E50B2AF-05F8-429A-A8B1-C3C9F97C56C7}"/>
              </a:ext>
            </a:extLst>
          </p:cNvPr>
          <p:cNvPicPr>
            <a:picLocks noChangeAspect="1"/>
          </p:cNvPicPr>
          <p:nvPr/>
        </p:nvPicPr>
        <p:blipFill>
          <a:blip r:embed="rId4"/>
          <a:stretch>
            <a:fillRect/>
          </a:stretch>
        </p:blipFill>
        <p:spPr>
          <a:xfrm>
            <a:off x="6096000" y="0"/>
            <a:ext cx="6096000" cy="6371348"/>
          </a:xfrm>
          <a:prstGeom prst="rect">
            <a:avLst/>
          </a:prstGeom>
        </p:spPr>
      </p:pic>
      <p:sp>
        <p:nvSpPr>
          <p:cNvPr id="18" name="Έλλειψη 36">
            <a:extLst>
              <a:ext uri="{FF2B5EF4-FFF2-40B4-BE49-F238E27FC236}">
                <a16:creationId xmlns="" xmlns:a16="http://schemas.microsoft.com/office/drawing/2014/main" id="{6D3F1052-A3BD-47A1-86E1-2BA73F446644}"/>
              </a:ext>
            </a:extLst>
          </p:cNvPr>
          <p:cNvSpPr/>
          <p:nvPr/>
        </p:nvSpPr>
        <p:spPr>
          <a:xfrm>
            <a:off x="951989" y="1628384"/>
            <a:ext cx="3787623" cy="36714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Η ανάλυση εργασίας αφορά στη φύση της εργασίας </a:t>
            </a:r>
            <a:endParaRPr lang="en-US" sz="2400" dirty="0">
              <a:solidFill>
                <a:schemeClr val="tx1"/>
              </a:solidFill>
            </a:endParaRPr>
          </a:p>
          <a:p>
            <a:pPr algn="ctr"/>
            <a:r>
              <a:rPr lang="en-US" sz="2400" dirty="0">
                <a:solidFill>
                  <a:schemeClr val="tx1"/>
                </a:solidFill>
              </a:rPr>
              <a:t>&amp;</a:t>
            </a:r>
            <a:r>
              <a:rPr lang="el-GR" sz="2400" dirty="0">
                <a:solidFill>
                  <a:schemeClr val="tx1"/>
                </a:solidFill>
              </a:rPr>
              <a:t> </a:t>
            </a:r>
            <a:endParaRPr lang="en-US" sz="2400" dirty="0">
              <a:solidFill>
                <a:schemeClr val="tx1"/>
              </a:solidFill>
            </a:endParaRPr>
          </a:p>
          <a:p>
            <a:pPr algn="ctr"/>
            <a:r>
              <a:rPr lang="el-GR" sz="2400" dirty="0">
                <a:solidFill>
                  <a:schemeClr val="tx1"/>
                </a:solidFill>
              </a:rPr>
              <a:t>όχι στο άτομο που την εκτελεί </a:t>
            </a:r>
          </a:p>
        </p:txBody>
      </p:sp>
      <p:sp>
        <p:nvSpPr>
          <p:cNvPr id="21" name="Έλλειψη 39">
            <a:extLst>
              <a:ext uri="{FF2B5EF4-FFF2-40B4-BE49-F238E27FC236}">
                <a16:creationId xmlns="" xmlns:a16="http://schemas.microsoft.com/office/drawing/2014/main" id="{136F7DE0-19A3-455A-9630-E7C97E641DB1}"/>
              </a:ext>
            </a:extLst>
          </p:cNvPr>
          <p:cNvSpPr/>
          <p:nvPr/>
        </p:nvSpPr>
        <p:spPr>
          <a:xfrm>
            <a:off x="3686206" y="4622876"/>
            <a:ext cx="785586" cy="764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Tree>
    <p:extLst>
      <p:ext uri="{BB962C8B-B14F-4D97-AF65-F5344CB8AC3E}">
        <p14:creationId xmlns="" xmlns:p14="http://schemas.microsoft.com/office/powerpoint/2010/main" val="383510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978755"/>
            <a:ext cx="11340000" cy="432000"/>
          </a:xfrm>
        </p:spPr>
        <p:txBody>
          <a:bodyPr rtlCol="0"/>
          <a:lstStyle/>
          <a:p>
            <a:r>
              <a:rPr lang="el-GR" dirty="0"/>
              <a:t>Η ανάλυση εργασίας περιλαμβάνει δύο στάδια:</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dirty="0"/>
              <a:t>Περιγραφή εργασίας</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3050976"/>
            <a:ext cx="4985961" cy="2194694"/>
          </a:xfrm>
        </p:spPr>
        <p:txBody>
          <a:bodyPr rtlCol="0"/>
          <a:lstStyle/>
          <a:p>
            <a:r>
              <a:rPr lang="el-GR" dirty="0"/>
              <a:t>δηλαδή αναλυτική περιγραφή του τι γίνεται, πως γίνεται, γιατί γίνεται και σε ποιο φυσικό χώρο γίνεται, καθήκοντα, υποχρεώσεις, δεξιότητες και ευθύνες του φορέα που εκτελεί την εργασία και αναμενόμενη πρότυπη απόδοση.</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r>
              <a:rPr lang="el-GR" dirty="0"/>
              <a:t>Προδιαγραφή εργασίας</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8" y="3047667"/>
            <a:ext cx="4986064" cy="2196041"/>
          </a:xfrm>
        </p:spPr>
        <p:txBody>
          <a:bodyPr rtlCol="0"/>
          <a:lstStyle/>
          <a:p>
            <a:pPr lvl="0"/>
            <a:r>
              <a:rPr lang="el-GR" dirty="0"/>
              <a:t>δηλαδή, κατάλογος με τις γνώσεις, τις δεξιότητες και τις ικανότητες που πρέπει να έχει ένας εργαζόμενος για να εκτελέσει επιτυχώς μια συγκεκριμένη εργασία. Προκύπτει συνήθως μετά την περιγραφή της θέσης εργασίας.</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18</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77957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a:extLst>
              <a:ext uri="{FF2B5EF4-FFF2-40B4-BE49-F238E27FC236}">
                <a16:creationId xmlns="" xmlns:a16="http://schemas.microsoft.com/office/drawing/2014/main" id="{EEFED99B-6A9B-4CA8-B695-EA66F0572E96}"/>
              </a:ext>
            </a:extLst>
          </p:cNvPr>
          <p:cNvPicPr>
            <a:picLocks noChangeAspect="1" noChangeArrowheads="1"/>
          </p:cNvPicPr>
          <p:nvPr/>
        </p:nvPicPr>
        <p:blipFill rotWithShape="1">
          <a:blip r:embed="rId2" cstate="print"/>
          <a:srcRect l="5053" r="15413" b="2"/>
          <a:stretch/>
        </p:blipFill>
        <p:spPr>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p:spPr>
      </p:pic>
    </p:spTree>
    <p:extLst>
      <p:ext uri="{BB962C8B-B14F-4D97-AF65-F5344CB8AC3E}">
        <p14:creationId xmlns="" xmlns:p14="http://schemas.microsoft.com/office/powerpoint/2010/main" val="221212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207824" y="-10818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5807680" y="2181653"/>
            <a:ext cx="6027476" cy="3726687"/>
          </a:xfrm>
        </p:spPr>
        <p:txBody>
          <a:bodyPr rtlCol="0"/>
          <a:lstStyle/>
          <a:p>
            <a:pPr marL="0" indent="0" algn="ctr">
              <a:buNone/>
            </a:pPr>
            <a:r>
              <a:rPr lang="el-GR" sz="2000" dirty="0"/>
              <a:t>Η διαδικασία διαμόρφωσης των οργανωτικών δομών μιας επιχείρησης ή οργανισμού και προσδιορισμού των σχέσεων μεταξύ αυτών.</a:t>
            </a:r>
          </a:p>
          <a:p>
            <a:endParaRPr lang="el-GR" sz="2400" dirty="0"/>
          </a:p>
          <a:p>
            <a:pPr lvl="1"/>
            <a:r>
              <a:rPr lang="el-GR" sz="2000" dirty="0"/>
              <a:t>Σχεδιασμός θέσεων εργασίας και καταμερισμός εργασίας </a:t>
            </a:r>
          </a:p>
          <a:p>
            <a:pPr marL="266700" lvl="1" indent="0">
              <a:buNone/>
            </a:pPr>
            <a:endParaRPr lang="el-GR" sz="200" dirty="0"/>
          </a:p>
          <a:p>
            <a:pPr lvl="1"/>
            <a:r>
              <a:rPr lang="el-GR" sz="2000" dirty="0"/>
              <a:t>Σχεδιασμός τμημάτων</a:t>
            </a:r>
          </a:p>
          <a:p>
            <a:pPr marL="266700" lvl="1" indent="0">
              <a:buNone/>
            </a:pPr>
            <a:endParaRPr lang="el-GR" sz="200" dirty="0"/>
          </a:p>
          <a:p>
            <a:pPr lvl="1"/>
            <a:r>
              <a:rPr lang="el-GR" sz="2000" dirty="0"/>
              <a:t>Εύρος διοίκησης και ιεραρχικά επίπεδα</a:t>
            </a:r>
          </a:p>
          <a:p>
            <a:pPr marL="266700" lvl="1" indent="0">
              <a:buNone/>
            </a:pPr>
            <a:endParaRPr lang="el-GR" sz="200" dirty="0"/>
          </a:p>
          <a:p>
            <a:pPr lvl="1"/>
            <a:r>
              <a:rPr lang="el-GR" sz="2000" dirty="0"/>
              <a:t>Σχέσεις εξουσίας μεταξύ θέσεων ιεραρχικών επιπέδων</a:t>
            </a:r>
          </a:p>
          <a:p>
            <a:pPr marL="266700" lvl="1" indent="0">
              <a:buNone/>
            </a:pPr>
            <a:endParaRPr lang="el-GR" sz="200" dirty="0"/>
          </a:p>
          <a:p>
            <a:pPr lvl="1"/>
            <a:r>
              <a:rPr lang="el-GR" sz="2000" dirty="0"/>
              <a:t>Βαθμός συγκέντρωσης ή αποκέντρωσης εξουσίας</a:t>
            </a:r>
          </a:p>
          <a:p>
            <a:pPr marL="266700" lvl="1" indent="0">
              <a:buNone/>
            </a:pPr>
            <a:endParaRPr lang="el-GR" sz="2000" dirty="0"/>
          </a:p>
          <a:p>
            <a:pPr marL="266700" lvl="1" indent="-266700">
              <a:spcBef>
                <a:spcPts val="1000"/>
              </a:spcBef>
            </a:pPr>
            <a:endParaRPr lang="el-GR" sz="1800" dirty="0"/>
          </a:p>
          <a:p>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a:t>
            </a:fld>
            <a:endParaRPr lang="el-GR" dirty="0"/>
          </a:p>
        </p:txBody>
      </p:sp>
      <p:sp>
        <p:nvSpPr>
          <p:cNvPr id="8" name="TextBox 7">
            <a:extLst>
              <a:ext uri="{FF2B5EF4-FFF2-40B4-BE49-F238E27FC236}">
                <a16:creationId xmlns="" xmlns:a16="http://schemas.microsoft.com/office/drawing/2014/main" id="{1297F202-B1A9-4B1D-8846-604F8115F3DF}"/>
              </a:ext>
            </a:extLst>
          </p:cNvPr>
          <p:cNvSpPr txBox="1"/>
          <p:nvPr/>
        </p:nvSpPr>
        <p:spPr>
          <a:xfrm>
            <a:off x="10409129" y="6202864"/>
            <a:ext cx="1052186" cy="596865"/>
          </a:xfrm>
          <a:prstGeom prst="rect">
            <a:avLst/>
          </a:prstGeom>
          <a:solidFill>
            <a:schemeClr val="bg1"/>
          </a:solidFill>
        </p:spPr>
        <p:txBody>
          <a:bodyPr wrap="square" rtlCol="0">
            <a:spAutoFit/>
          </a:bodyPr>
          <a:lstStyle/>
          <a:p>
            <a:endParaRPr lang="el-GR" dirty="0"/>
          </a:p>
        </p:txBody>
      </p:sp>
      <p:pic>
        <p:nvPicPr>
          <p:cNvPr id="11" name="Picture 2" descr="Î£ÏÎµÏÎ¹ÎºÎ® ÎµÎ¹ÎºÏÎ½Î±">
            <a:extLst>
              <a:ext uri="{FF2B5EF4-FFF2-40B4-BE49-F238E27FC236}">
                <a16:creationId xmlns="" xmlns:a16="http://schemas.microsoft.com/office/drawing/2014/main" id="{245F1AF3-C1E6-48E7-9549-4F413F5918D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50777"/>
            <a:ext cx="5550100" cy="49068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009882" y="180305"/>
            <a:ext cx="6750118" cy="772170"/>
          </a:xfrm>
        </p:spPr>
        <p:txBody>
          <a:bodyPr rtlCol="0"/>
          <a:lstStyle/>
          <a:p>
            <a:r>
              <a:rPr lang="el-GR" sz="3200" dirty="0"/>
              <a:t>Εισαγωγικές παρατηρήσεις</a:t>
            </a:r>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5009882" y="952475"/>
            <a:ext cx="6750118" cy="813695"/>
          </a:xfrm>
        </p:spPr>
        <p:txBody>
          <a:bodyPr rtlCol="0"/>
          <a:lstStyle/>
          <a:p>
            <a:r>
              <a:rPr lang="el-GR" sz="3200" b="1" dirty="0"/>
              <a:t> Η λειτουργία της Οργάνωσης </a:t>
            </a:r>
            <a:endParaRPr lang="en-US" sz="3200" dirty="0"/>
          </a:p>
        </p:txBody>
      </p:sp>
    </p:spTree>
    <p:extLst>
      <p:ext uri="{BB962C8B-B14F-4D97-AF65-F5344CB8AC3E}">
        <p14:creationId xmlns="" xmlns:p14="http://schemas.microsoft.com/office/powerpoint/2010/main" val="23264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 xmlns:a16="http://schemas.microsoft.com/office/drawing/2014/main" id="{9B59FF50-C336-450F-8511-5C1D25AF414C}"/>
              </a:ext>
            </a:extLst>
          </p:cNvPr>
          <p:cNvPicPr>
            <a:picLocks noChangeAspect="1"/>
          </p:cNvPicPr>
          <p:nvPr/>
        </p:nvPicPr>
        <p:blipFill>
          <a:blip r:embed="rId3"/>
          <a:stretch>
            <a:fillRect/>
          </a:stretch>
        </p:blipFill>
        <p:spPr>
          <a:xfrm>
            <a:off x="-1" y="0"/>
            <a:ext cx="9782827" cy="6371350"/>
          </a:xfrm>
          <a:prstGeom prst="rect">
            <a:avLst/>
          </a:prstGeom>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5847008" y="3537881"/>
            <a:ext cx="6344992" cy="955829"/>
          </a:xfrm>
        </p:spPr>
        <p:txBody>
          <a:bodyPr rtlCol="0"/>
          <a:lstStyle/>
          <a:p>
            <a:pPr algn="ctr"/>
            <a:r>
              <a:rPr lang="el-GR" dirty="0"/>
              <a:t>Ανάλυση</a:t>
            </a:r>
            <a:endParaRPr lang="el-GR" sz="4800" spc="-340" dirty="0"/>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20</a:t>
            </a:fld>
            <a:endParaRPr lang="el-GR" dirty="0"/>
          </a:p>
        </p:txBody>
      </p:sp>
      <p:sp>
        <p:nvSpPr>
          <p:cNvPr id="6" name="TextBox 5">
            <a:extLst>
              <a:ext uri="{FF2B5EF4-FFF2-40B4-BE49-F238E27FC236}">
                <a16:creationId xmlns="" xmlns:a16="http://schemas.microsoft.com/office/drawing/2014/main" id="{058B2612-4032-4D9E-8ED6-E40CE3E418B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7" name="Θέση κειμένου 2">
            <a:extLst>
              <a:ext uri="{FF2B5EF4-FFF2-40B4-BE49-F238E27FC236}">
                <a16:creationId xmlns="" xmlns:a16="http://schemas.microsoft.com/office/drawing/2014/main" id="{3E634794-127C-4E02-9431-2F210BBF340E}"/>
              </a:ext>
            </a:extLst>
          </p:cNvPr>
          <p:cNvSpPr txBox="1">
            <a:spLocks/>
          </p:cNvSpPr>
          <p:nvPr/>
        </p:nvSpPr>
        <p:spPr>
          <a:xfrm>
            <a:off x="5840892" y="4493710"/>
            <a:ext cx="6344992" cy="754829"/>
          </a:xfrm>
          <a:prstGeom prst="rect">
            <a:avLst/>
          </a:prstGeom>
          <a:solidFill>
            <a:schemeClr val="tx1">
              <a:lumMod val="95000"/>
              <a:lumOff val="5000"/>
            </a:schemeClr>
          </a:solidFill>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200" dirty="0">
                <a:solidFill>
                  <a:schemeClr val="bg1"/>
                </a:solidFill>
              </a:rPr>
              <a:t>θέσης εργασίας</a:t>
            </a:r>
          </a:p>
        </p:txBody>
      </p:sp>
    </p:spTree>
    <p:extLst>
      <p:ext uri="{BB962C8B-B14F-4D97-AF65-F5344CB8AC3E}">
        <p14:creationId xmlns="" xmlns:p14="http://schemas.microsoft.com/office/powerpoint/2010/main" val="372094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Εικόνα 16" descr="Εικόνα που περιέχει άτομο, δάπεδο, εσωτερικό, γυναίκα&#10;&#10;Η περιγραφή δημιουργήθηκε αυτόματα">
            <a:extLst>
              <a:ext uri="{FF2B5EF4-FFF2-40B4-BE49-F238E27FC236}">
                <a16:creationId xmlns="" xmlns:a16="http://schemas.microsoft.com/office/drawing/2014/main" id="{EB6135E8-F0EC-4BB7-AF11-EAC2D89E7794}"/>
              </a:ext>
            </a:extLst>
          </p:cNvPr>
          <p:cNvPicPr>
            <a:picLocks noChangeAspect="1"/>
          </p:cNvPicPr>
          <p:nvPr/>
        </p:nvPicPr>
        <p:blipFill>
          <a:blip r:embed="rId3"/>
          <a:stretch>
            <a:fillRect/>
          </a:stretch>
        </p:blipFill>
        <p:spPr>
          <a:xfrm>
            <a:off x="-7319" y="-5337"/>
            <a:ext cx="5982234" cy="6376687"/>
          </a:xfrm>
          <a:prstGeom prst="rect">
            <a:avLst/>
          </a:prstGeom>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632516" y="2225531"/>
            <a:ext cx="2553368"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549030" y="1197886"/>
            <a:ext cx="6611802" cy="1013884"/>
          </a:xfrm>
        </p:spPr>
        <p:txBody>
          <a:bodyPr rtlCol="0"/>
          <a:lstStyle/>
          <a:p>
            <a:r>
              <a:rPr lang="el-GR" sz="3200" dirty="0"/>
              <a:t>Η προσέγγιση των εργασιών</a:t>
            </a:r>
            <a:r>
              <a:rPr lang="el-GR" dirty="0"/>
              <a:t/>
            </a:r>
            <a:br>
              <a:rPr lang="el-GR" dirty="0"/>
            </a:br>
            <a:r>
              <a:rPr lang="en-US" dirty="0"/>
              <a:t>                                                 </a:t>
            </a:r>
            <a:r>
              <a:rPr lang="en-US" sz="2800" dirty="0"/>
              <a:t>(Task-Based Job Analysis)</a:t>
            </a:r>
            <a:endParaRPr lang="el-GR" sz="2800"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398678" y="2937936"/>
            <a:ext cx="5472000" cy="3154517"/>
          </a:xfrm>
        </p:spPr>
        <p:txBody>
          <a:bodyPr rtlCol="0"/>
          <a:lstStyle/>
          <a:p>
            <a:pPr lvl="0"/>
            <a:r>
              <a:rPr lang="el-GR" sz="2000" dirty="0"/>
              <a:t>Είναι η συνήθης, η πιο κοινή μορφή ΑΘΕ</a:t>
            </a:r>
            <a:endParaRPr lang="en-US" sz="2000" dirty="0"/>
          </a:p>
          <a:p>
            <a:pPr marL="0" lvl="0" indent="0">
              <a:buNone/>
            </a:pPr>
            <a:endParaRPr lang="el-GR" sz="800" dirty="0"/>
          </a:p>
          <a:p>
            <a:pPr lvl="0"/>
            <a:r>
              <a:rPr lang="el-GR" sz="2000" dirty="0"/>
              <a:t>Δίνει έμφαση στα καθήκοντα, τις εργασίες, τις αρμοδιότητες, γνώσεις και δεξιότητες που εκτελούνται και που αντίστοιχα απαιτούνται στα πλαίσια μιας θέσης εργασίας.</a:t>
            </a:r>
            <a:endParaRPr lang="en-US" sz="2000" dirty="0"/>
          </a:p>
          <a:p>
            <a:pPr lvl="0"/>
            <a:endParaRPr lang="el-GR" sz="200" dirty="0"/>
          </a:p>
          <a:p>
            <a:pPr lvl="2">
              <a:buFont typeface="Wingdings" panose="05000000000000000000" pitchFamily="2" charset="2"/>
              <a:buChar char="Ø"/>
            </a:pPr>
            <a:r>
              <a:rPr lang="el-GR" sz="1800" dirty="0"/>
              <a:t>Οι εργασίες (</a:t>
            </a:r>
            <a:r>
              <a:rPr lang="el-GR" sz="1800" dirty="0" err="1"/>
              <a:t>tasks</a:t>
            </a:r>
            <a:r>
              <a:rPr lang="el-GR" sz="1800" dirty="0"/>
              <a:t>) είναι διακριτές δραστηριότητες που περιλαμβάνουν την άσκηση φυσικών και πνευματικών ενεργειών και που ομαδοποιούνται σε καθήκοντα. </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21</a:t>
            </a:fld>
            <a:endParaRPr lang="el-GR" dirty="0"/>
          </a:p>
        </p:txBody>
      </p:sp>
      <p:sp>
        <p:nvSpPr>
          <p:cNvPr id="11" name="TextBox 10">
            <a:extLst>
              <a:ext uri="{FF2B5EF4-FFF2-40B4-BE49-F238E27FC236}">
                <a16:creationId xmlns="" xmlns:a16="http://schemas.microsoft.com/office/drawing/2014/main" id="{2DC39BD1-EC4B-4750-97D5-A7D246693B2B}"/>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00678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20000" y="856062"/>
            <a:ext cx="11340000" cy="432000"/>
          </a:xfrm>
        </p:spPr>
        <p:txBody>
          <a:bodyPr rtlCol="0"/>
          <a:lstStyle/>
          <a:p>
            <a:r>
              <a:rPr lang="el-GR" dirty="0"/>
              <a:t>Η προσέγγιση των ικανοτήτων</a:t>
            </a:r>
            <a:br>
              <a:rPr lang="el-GR" dirty="0"/>
            </a:br>
            <a:r>
              <a:rPr lang="el-GR" sz="2400" dirty="0"/>
              <a:t>(</a:t>
            </a:r>
            <a:r>
              <a:rPr lang="en-US" sz="2400" dirty="0"/>
              <a:t>Competency-Based Job Analysis)</a:t>
            </a:r>
            <a:r>
              <a:rPr lang="en-US" dirty="0"/>
              <a:t/>
            </a:r>
            <a:br>
              <a:rPr lang="en-US" dirty="0"/>
            </a:br>
            <a:endParaRPr lang="el-GR" dirty="0"/>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2200" dirty="0"/>
              <a:t>Δίνει έμφαση:</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838034"/>
            <a:ext cx="5472000" cy="681780"/>
          </a:xfrm>
        </p:spPr>
        <p:txBody>
          <a:bodyPr rtlCol="0"/>
          <a:lstStyle/>
          <a:p>
            <a:r>
              <a:rPr lang="el-GR" spc="-40" dirty="0"/>
              <a:t>στον τρόπο με τον οποίο οι γνώσεις και δεξιότητες χρησιμοποιούνται στα πλαίσια εκτέλεσης των εργασιών που εμπίπτουν στην θέση εργασίας</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2671672"/>
          </a:xfrm>
        </p:spPr>
        <p:txBody>
          <a:bodyPr rtlCol="0"/>
          <a:lstStyle/>
          <a:p>
            <a:r>
              <a:rPr lang="el-GR" sz="2200" dirty="0"/>
              <a:t>Γιατί κάποιες οργανώσεις χρησιμοποιούν αυτή την προσέγγιση;</a:t>
            </a:r>
          </a:p>
          <a:p>
            <a:pPr marL="266700" lvl="1" indent="-266700">
              <a:spcBef>
                <a:spcPts val="1000"/>
              </a:spcBef>
            </a:pPr>
            <a:r>
              <a:rPr lang="el-GR" sz="1800" spc="-40" dirty="0"/>
              <a:t>Για να επικοινωνήσουμε στα πλαίσια μιας οργάνωσης πρότυπες συμπεριφορές που προσθέτουν αξία</a:t>
            </a:r>
          </a:p>
          <a:p>
            <a:pPr marL="266700" lvl="1" indent="-266700">
              <a:spcBef>
                <a:spcPts val="1000"/>
              </a:spcBef>
            </a:pPr>
            <a:r>
              <a:rPr lang="el-GR" sz="1800" spc="-40" dirty="0"/>
              <a:t>Ώστε να γνωστοποιηθεί ποιες ικανότητες είναι σημαντικό να ενισχυθούν</a:t>
            </a:r>
          </a:p>
          <a:p>
            <a:pPr marL="266700" lvl="1" indent="-266700">
              <a:spcBef>
                <a:spcPts val="1000"/>
              </a:spcBef>
            </a:pPr>
            <a:r>
              <a:rPr lang="el-GR" sz="1800" spc="-40" dirty="0"/>
              <a:t>Ώστε να τονισθεί ο ρόλος των ικανοτήτων των ατόμων στην ενίσχυση του ανταγωνιστικού πλεονεκτήματος.</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22</a:t>
            </a:fld>
            <a:endParaRPr lang="el-GR" dirty="0"/>
          </a:p>
        </p:txBody>
      </p:sp>
      <p:sp>
        <p:nvSpPr>
          <p:cNvPr id="14" name="Ορθογώνιο 13">
            <a:extLst>
              <a:ext uri="{FF2B5EF4-FFF2-40B4-BE49-F238E27FC236}">
                <a16:creationId xmlns="" xmlns:a16="http://schemas.microsoft.com/office/drawing/2014/main" id="{18922FF1-A741-4745-9E60-98004F463E3D}"/>
              </a:ext>
            </a:extLst>
          </p:cNvPr>
          <p:cNvSpPr/>
          <p:nvPr/>
        </p:nvSpPr>
        <p:spPr>
          <a:xfrm>
            <a:off x="343296" y="3722657"/>
            <a:ext cx="5471991" cy="1354410"/>
          </a:xfrm>
          <a:prstGeom prst="rect">
            <a:avLst/>
          </a:prstGeom>
        </p:spPr>
        <p:txBody>
          <a:bodyPr wrap="square">
            <a:spAutoFit/>
          </a:bodyPr>
          <a:lstStyle/>
          <a:p>
            <a:pPr algn="just">
              <a:lnSpc>
                <a:spcPct val="114000"/>
              </a:lnSpc>
            </a:pPr>
            <a:r>
              <a:rPr lang="el-GR" sz="2200" b="1" spc="-40" dirty="0">
                <a:solidFill>
                  <a:schemeClr val="tx1">
                    <a:lumMod val="75000"/>
                    <a:lumOff val="25000"/>
                  </a:schemeClr>
                </a:solidFill>
              </a:rPr>
              <a:t>Τεχνικές ικανότητες:</a:t>
            </a:r>
          </a:p>
          <a:p>
            <a:pPr marL="266700" indent="-266700">
              <a:lnSpc>
                <a:spcPct val="90000"/>
              </a:lnSpc>
              <a:spcBef>
                <a:spcPts val="1000"/>
              </a:spcBef>
              <a:buFont typeface="Arial" panose="020B0604020202020204" pitchFamily="34" charset="0"/>
              <a:buChar char="•"/>
            </a:pPr>
            <a:r>
              <a:rPr lang="el-GR" spc="-40" dirty="0">
                <a:solidFill>
                  <a:schemeClr val="tx1">
                    <a:lumMod val="75000"/>
                    <a:lumOff val="25000"/>
                  </a:schemeClr>
                </a:solidFill>
              </a:rPr>
              <a:t>γνώσεις και δεξιότητες, π.χ. γνώση χρήσης εξειδικευμένου λογισμικού, χειρισμού ανυψωτικού μηχανήματος, κ.λπ.</a:t>
            </a:r>
          </a:p>
        </p:txBody>
      </p:sp>
      <p:sp>
        <p:nvSpPr>
          <p:cNvPr id="17" name="Ορθογώνιο 16">
            <a:extLst>
              <a:ext uri="{FF2B5EF4-FFF2-40B4-BE49-F238E27FC236}">
                <a16:creationId xmlns="" xmlns:a16="http://schemas.microsoft.com/office/drawing/2014/main" id="{57C3AE72-320A-4BC1-8C06-6A92D818584C}"/>
              </a:ext>
            </a:extLst>
          </p:cNvPr>
          <p:cNvSpPr/>
          <p:nvPr/>
        </p:nvSpPr>
        <p:spPr>
          <a:xfrm>
            <a:off x="6177985" y="5263482"/>
            <a:ext cx="5892112" cy="1307024"/>
          </a:xfrm>
          <a:prstGeom prst="rect">
            <a:avLst/>
          </a:prstGeom>
        </p:spPr>
        <p:txBody>
          <a:bodyPr wrap="square">
            <a:spAutoFit/>
          </a:bodyPr>
          <a:lstStyle/>
          <a:p>
            <a:pPr lvl="0"/>
            <a:r>
              <a:rPr lang="el-GR" sz="2200" b="1" spc="-40" dirty="0">
                <a:solidFill>
                  <a:schemeClr val="tx1">
                    <a:lumMod val="75000"/>
                    <a:lumOff val="25000"/>
                  </a:schemeClr>
                </a:solidFill>
              </a:rPr>
              <a:t>Προσέγγιση ικανοτήτων: </a:t>
            </a:r>
          </a:p>
          <a:p>
            <a:pPr marL="266700" lvl="1" indent="-266700">
              <a:lnSpc>
                <a:spcPct val="90000"/>
              </a:lnSpc>
              <a:spcBef>
                <a:spcPts val="1000"/>
              </a:spcBef>
              <a:buFont typeface="Arial" panose="020B0604020202020204" pitchFamily="34" charset="0"/>
              <a:buChar char="•"/>
            </a:pPr>
            <a:r>
              <a:rPr lang="el-GR" spc="-40" dirty="0">
                <a:solidFill>
                  <a:schemeClr val="tx1">
                    <a:lumMod val="75000"/>
                    <a:lumOff val="25000"/>
                  </a:schemeClr>
                </a:solidFill>
              </a:rPr>
              <a:t>Επιχειρεί να εντοπίσει και να αναδείξει τους «σιωπηρούς» παράγοντες που μπορεί να είναι κρίσιμοι για την επίτευξη της εξαιρετικής απόδοσης</a:t>
            </a:r>
          </a:p>
        </p:txBody>
      </p:sp>
      <p:sp>
        <p:nvSpPr>
          <p:cNvPr id="18" name="TextBox 17">
            <a:extLst>
              <a:ext uri="{FF2B5EF4-FFF2-40B4-BE49-F238E27FC236}">
                <a16:creationId xmlns="" xmlns:a16="http://schemas.microsoft.com/office/drawing/2014/main" id="{448CC9F8-5F1C-4608-AE50-67991C334C67}"/>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
        <p:nvSpPr>
          <p:cNvPr id="15" name="Ορθογώνιο 14">
            <a:extLst>
              <a:ext uri="{FF2B5EF4-FFF2-40B4-BE49-F238E27FC236}">
                <a16:creationId xmlns="" xmlns:a16="http://schemas.microsoft.com/office/drawing/2014/main" id="{EADEAE6C-CA80-4E9C-BA89-F5962654132D}"/>
              </a:ext>
            </a:extLst>
          </p:cNvPr>
          <p:cNvSpPr/>
          <p:nvPr/>
        </p:nvSpPr>
        <p:spPr>
          <a:xfrm>
            <a:off x="345384" y="5115131"/>
            <a:ext cx="5471991" cy="1556323"/>
          </a:xfrm>
          <a:prstGeom prst="rect">
            <a:avLst/>
          </a:prstGeom>
        </p:spPr>
        <p:txBody>
          <a:bodyPr wrap="square">
            <a:spAutoFit/>
          </a:bodyPr>
          <a:lstStyle/>
          <a:p>
            <a:r>
              <a:rPr lang="el-GR" sz="2200" b="1" spc="-40" dirty="0" err="1">
                <a:solidFill>
                  <a:schemeClr val="tx1">
                    <a:lumMod val="75000"/>
                    <a:lumOff val="25000"/>
                  </a:schemeClr>
                </a:solidFill>
              </a:rPr>
              <a:t>Συμπεριφορικές</a:t>
            </a:r>
            <a:r>
              <a:rPr lang="el-GR" sz="2200" b="1" spc="-40" dirty="0">
                <a:solidFill>
                  <a:schemeClr val="tx1">
                    <a:lumMod val="75000"/>
                    <a:lumOff val="25000"/>
                  </a:schemeClr>
                </a:solidFill>
              </a:rPr>
              <a:t> ικανότητες:</a:t>
            </a:r>
          </a:p>
          <a:p>
            <a:pPr marL="266700" lvl="1" indent="-266700">
              <a:lnSpc>
                <a:spcPct val="90000"/>
              </a:lnSpc>
              <a:spcBef>
                <a:spcPts val="1000"/>
              </a:spcBef>
              <a:buFont typeface="Arial" panose="020B0604020202020204" pitchFamily="34" charset="0"/>
              <a:buChar char="•"/>
            </a:pPr>
            <a:r>
              <a:rPr lang="el-GR" spc="-40" dirty="0">
                <a:solidFill>
                  <a:schemeClr val="tx1">
                    <a:lumMod val="75000"/>
                    <a:lumOff val="25000"/>
                  </a:schemeClr>
                </a:solidFill>
              </a:rPr>
              <a:t>ομαδικότητα, ικανότητα επικοινωνίας, ηγετικές ικανότητες, ικανότητες επίλυσης συγκρούσεων, προσαρμοστικότητα, αποφασιστικότητα, δημιουργικότητα, κ.λπ.</a:t>
            </a:r>
          </a:p>
        </p:txBody>
      </p:sp>
    </p:spTree>
    <p:extLst>
      <p:ext uri="{BB962C8B-B14F-4D97-AF65-F5344CB8AC3E}">
        <p14:creationId xmlns="" xmlns:p14="http://schemas.microsoft.com/office/powerpoint/2010/main" val="50538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201884" y="1528175"/>
            <a:ext cx="5635245" cy="4014314"/>
          </a:xfrm>
        </p:spPr>
        <p:txBody>
          <a:bodyPr rtlCol="0"/>
          <a:lstStyle/>
          <a:p>
            <a:pPr marL="0" indent="0" algn="ctr">
              <a:buNone/>
            </a:pPr>
            <a:r>
              <a:rPr lang="el-GR" dirty="0"/>
              <a:t>Τα τελευταία χρόνια χρησιμοποιείται η προσέγγιση των ικανοτήτων με στόχο την αναγνώριση αυτών που απαιτεί η ανάληψη μιας θέσης</a:t>
            </a:r>
          </a:p>
          <a:p>
            <a:pPr marL="0" indent="0" algn="ctr">
              <a:buNone/>
            </a:pPr>
            <a:endParaRPr lang="el-GR" dirty="0"/>
          </a:p>
          <a:p>
            <a:pPr marL="0" indent="0" algn="ctr">
              <a:buNone/>
            </a:pPr>
            <a:r>
              <a:rPr lang="el-GR" dirty="0"/>
              <a:t> </a:t>
            </a:r>
            <a:endParaRPr lang="en-US" dirty="0"/>
          </a:p>
          <a:p>
            <a:pPr marL="0" indent="0" algn="ctr">
              <a:buNone/>
            </a:pPr>
            <a:endParaRPr lang="el-GR" dirty="0"/>
          </a:p>
          <a:p>
            <a:pPr marL="0" indent="0" algn="ctr">
              <a:buNone/>
            </a:pPr>
            <a:r>
              <a:rPr lang="el-GR" dirty="0"/>
              <a:t>ιδιαίτερα των συμπεριφορών που χρειάζονται για την ανάληψη ενός ρόλου.</a:t>
            </a:r>
          </a:p>
          <a:p>
            <a:pPr marL="0" indent="0" algn="ctr">
              <a:buNone/>
            </a:pPr>
            <a:endParaRPr lang="el-GR" dirty="0"/>
          </a:p>
          <a:p>
            <a:pPr algn="ctr"/>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23</a:t>
            </a:fld>
            <a:endParaRPr lang="el-GR" dirty="0"/>
          </a:p>
        </p:txBody>
      </p:sp>
      <p:pic>
        <p:nvPicPr>
          <p:cNvPr id="11" name="Γραφικό 10" descr="Βέλος: Περιστροφή δεξιά">
            <a:extLst>
              <a:ext uri="{FF2B5EF4-FFF2-40B4-BE49-F238E27FC236}">
                <a16:creationId xmlns="" xmlns:a16="http://schemas.microsoft.com/office/drawing/2014/main" id="{7D24FEBD-0745-4F30-AFD5-687C35DA53E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555840" y="3278686"/>
            <a:ext cx="751031" cy="751031"/>
          </a:xfrm>
          <a:prstGeom prst="rect">
            <a:avLst/>
          </a:prstGeom>
        </p:spPr>
      </p:pic>
      <p:sp>
        <p:nvSpPr>
          <p:cNvPr id="14" name="TextBox 13">
            <a:extLst>
              <a:ext uri="{FF2B5EF4-FFF2-40B4-BE49-F238E27FC236}">
                <a16:creationId xmlns="" xmlns:a16="http://schemas.microsoft.com/office/drawing/2014/main" id="{FCC9FA73-6AC0-49C5-A04F-0976DFB2FEE0}"/>
              </a:ext>
            </a:extLst>
          </p:cNvPr>
          <p:cNvSpPr txBox="1"/>
          <p:nvPr/>
        </p:nvSpPr>
        <p:spPr>
          <a:xfrm>
            <a:off x="10409129" y="6396402"/>
            <a:ext cx="1052186" cy="596865"/>
          </a:xfrm>
          <a:prstGeom prst="rect">
            <a:avLst/>
          </a:prstGeom>
          <a:solidFill>
            <a:schemeClr val="bg1"/>
          </a:solidFill>
        </p:spPr>
        <p:txBody>
          <a:bodyPr wrap="square" rtlCol="0">
            <a:spAutoFit/>
          </a:bodyPr>
          <a:lstStyle/>
          <a:p>
            <a:endParaRPr lang="el-GR" dirty="0"/>
          </a:p>
        </p:txBody>
      </p:sp>
      <p:pic>
        <p:nvPicPr>
          <p:cNvPr id="1032" name="Picture 8" descr="Î£ÏÎµÏÎ¹ÎºÎ® ÎµÎ¹ÎºÏÎ½Î±">
            <a:extLst>
              <a:ext uri="{FF2B5EF4-FFF2-40B4-BE49-F238E27FC236}">
                <a16:creationId xmlns="" xmlns:a16="http://schemas.microsoft.com/office/drawing/2014/main" id="{94D5A860-EB2C-4209-953E-C0904D169E9B}"/>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76373" y="6126"/>
            <a:ext cx="5515627" cy="6365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223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24</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 name="Εικόνα 5">
            <a:extLst>
              <a:ext uri="{FF2B5EF4-FFF2-40B4-BE49-F238E27FC236}">
                <a16:creationId xmlns="" xmlns:a16="http://schemas.microsoft.com/office/drawing/2014/main" id="{95381AE6-9F71-4593-A4EB-13F9FAD7104B}"/>
              </a:ext>
            </a:extLst>
          </p:cNvPr>
          <p:cNvPicPr/>
          <p:nvPr/>
        </p:nvPicPr>
        <p:blipFill>
          <a:blip r:embed="rId3" cstate="print"/>
          <a:stretch>
            <a:fillRect/>
          </a:stretch>
        </p:blipFill>
        <p:spPr>
          <a:xfrm>
            <a:off x="3931726" y="897479"/>
            <a:ext cx="7078652" cy="5539030"/>
          </a:xfrm>
          <a:prstGeom prst="rect">
            <a:avLst/>
          </a:prstGeom>
        </p:spPr>
      </p:pic>
      <p:grpSp>
        <p:nvGrpSpPr>
          <p:cNvPr id="7" name="Ομάδα 6" descr="Πώς να χρησιμοποιήσετε αυτό το πρότυπο&#10;">
            <a:extLst>
              <a:ext uri="{FF2B5EF4-FFF2-40B4-BE49-F238E27FC236}">
                <a16:creationId xmlns="" xmlns:a16="http://schemas.microsoft.com/office/drawing/2014/main" id="{AD5538EB-36E2-413E-85EE-F48F7D2A8BDC}"/>
              </a:ext>
            </a:extLst>
          </p:cNvPr>
          <p:cNvGrpSpPr/>
          <p:nvPr/>
        </p:nvGrpSpPr>
        <p:grpSpPr>
          <a:xfrm>
            <a:off x="348588" y="97938"/>
            <a:ext cx="2620081" cy="2585314"/>
            <a:chOff x="1341135" y="591578"/>
            <a:chExt cx="2980629" cy="3019099"/>
          </a:xfrm>
        </p:grpSpPr>
        <p:sp>
          <p:nvSpPr>
            <p:cNvPr id="8" name="Έλλειψη 36">
              <a:extLst>
                <a:ext uri="{FF2B5EF4-FFF2-40B4-BE49-F238E27FC236}">
                  <a16:creationId xmlns="" xmlns:a16="http://schemas.microsoft.com/office/drawing/2014/main" id="{3B4D76F1-33A0-43E8-BB4A-319C4A8142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Επαρκείς ικανότητες</a:t>
              </a:r>
            </a:p>
          </p:txBody>
        </p:sp>
        <p:sp>
          <p:nvSpPr>
            <p:cNvPr id="11" name="Έλλειψη 40">
              <a:extLst>
                <a:ext uri="{FF2B5EF4-FFF2-40B4-BE49-F238E27FC236}">
                  <a16:creationId xmlns="" xmlns:a16="http://schemas.microsoft.com/office/drawing/2014/main" id="{DC15A619-0E4F-4763-B480-19DDE908725E}"/>
                </a:ext>
              </a:extLst>
            </p:cNvPr>
            <p:cNvSpPr/>
            <p:nvPr/>
          </p:nvSpPr>
          <p:spPr>
            <a:xfrm>
              <a:off x="1537865" y="3001655"/>
              <a:ext cx="360000" cy="36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2" name="Τίτλος 2">
              <a:extLst>
                <a:ext uri="{FF2B5EF4-FFF2-40B4-BE49-F238E27FC236}">
                  <a16:creationId xmlns="" xmlns:a16="http://schemas.microsoft.com/office/drawing/2014/main" id="{BED5EB90-0EC9-45C7-A26C-1F59BC204A4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3120342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Î£ÏÎµÏÎ¹ÎºÎ® ÎµÎ¹ÎºÏÎ½Î±">
            <a:extLst>
              <a:ext uri="{FF2B5EF4-FFF2-40B4-BE49-F238E27FC236}">
                <a16:creationId xmlns="" xmlns:a16="http://schemas.microsoft.com/office/drawing/2014/main" id="{1257345B-78C5-433F-AEBB-7928CE1760C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1" y="0"/>
            <a:ext cx="6096000" cy="380289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175364" y="651355"/>
            <a:ext cx="5728636" cy="5830948"/>
          </a:xfrm>
        </p:spPr>
        <p:txBody>
          <a:bodyPr rtlCol="0"/>
          <a:lstStyle/>
          <a:p>
            <a:pPr lvl="0"/>
            <a:r>
              <a:rPr lang="el-GR" sz="2400" dirty="0"/>
              <a:t>Παράγοντες:</a:t>
            </a:r>
          </a:p>
          <a:p>
            <a:pPr lvl="1">
              <a:buFont typeface="Wingdings" panose="05000000000000000000" pitchFamily="2" charset="2"/>
              <a:buChar char="ü"/>
            </a:pPr>
            <a:r>
              <a:rPr lang="el-GR" sz="1800" dirty="0"/>
              <a:t>Η φύση και το αντικείμενο της εργασίας</a:t>
            </a:r>
          </a:p>
          <a:p>
            <a:pPr lvl="1">
              <a:buFont typeface="Wingdings" panose="05000000000000000000" pitchFamily="2" charset="2"/>
              <a:buChar char="ü"/>
            </a:pPr>
            <a:r>
              <a:rPr lang="el-GR" sz="1800" dirty="0"/>
              <a:t>Ο ρυθμός εναλλαγής του αντικειμένου εργασίας</a:t>
            </a:r>
            <a:endParaRPr lang="en-US" sz="1800" dirty="0"/>
          </a:p>
          <a:p>
            <a:pPr marL="266700" lvl="1" indent="0">
              <a:buNone/>
            </a:pPr>
            <a:endParaRPr lang="el-GR" sz="1800" dirty="0"/>
          </a:p>
          <a:p>
            <a:pPr lvl="0"/>
            <a:r>
              <a:rPr lang="el-GR" sz="2400" dirty="0"/>
              <a:t>Επιχειρήσεις του τομέα των νέων τεχνολογιών </a:t>
            </a:r>
            <a:endParaRPr lang="en-US" sz="2400" dirty="0"/>
          </a:p>
          <a:p>
            <a:pPr lvl="1">
              <a:buFont typeface="Wingdings" panose="05000000000000000000" pitchFamily="2" charset="2"/>
              <a:buChar char="ü"/>
            </a:pPr>
            <a:r>
              <a:rPr lang="el-GR" sz="1800" dirty="0"/>
              <a:t>(π.χ., ανάπτυξη λογισμικού) – δια-τμηματικές ομάδες έργου, όπου τα μέλη είναι πιθανό να εκτελούν πολλές διαφορετικές εργασίες και να χρησιμοποιούν πολλές ικανότητες – συχνές μετακινήσεις από έργο σε έργο και από ομάδα σε ομάδα. </a:t>
            </a:r>
            <a:endParaRPr lang="en-US" sz="1800" dirty="0"/>
          </a:p>
          <a:p>
            <a:pPr lvl="0"/>
            <a:endParaRPr lang="el-GR" dirty="0"/>
          </a:p>
          <a:p>
            <a:r>
              <a:rPr lang="el-GR" sz="2400" dirty="0"/>
              <a:t>Όταν η έμφαση δίνεται στις ικανότητες </a:t>
            </a:r>
            <a:endParaRPr lang="en-US" sz="2400" dirty="0"/>
          </a:p>
          <a:p>
            <a:pPr lvl="1">
              <a:buFont typeface="Wingdings" panose="05000000000000000000" pitchFamily="2" charset="2"/>
              <a:buChar char="ü"/>
            </a:pPr>
            <a:r>
              <a:rPr lang="el-GR" sz="1800" dirty="0"/>
              <a:t>που μπορούν να εξασφαλίσουν αποτελέσματα, παρά στα καθήκοντα ή τις δραστηριότητες που θα εκτελεί κάποιος στα πλαίσια της θέσης του.</a:t>
            </a:r>
          </a:p>
          <a:p>
            <a:pPr rtl="0"/>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6050070" y="3802899"/>
            <a:ext cx="6141929" cy="985000"/>
          </a:xfrm>
        </p:spPr>
        <p:txBody>
          <a:bodyPr rtlCol="0"/>
          <a:lstStyle/>
          <a:p>
            <a:pPr algn="ctr"/>
            <a:r>
              <a:rPr lang="el-GR" sz="3600" dirty="0"/>
              <a:t>Επιλογή</a:t>
            </a:r>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050071" y="4787900"/>
            <a:ext cx="6141928" cy="1162800"/>
          </a:xfrm>
        </p:spPr>
        <p:txBody>
          <a:bodyPr rtlCol="0"/>
          <a:lstStyle/>
          <a:p>
            <a:pPr algn="ctr"/>
            <a:r>
              <a:rPr lang="el-GR" sz="3200" b="1" spc="-300" dirty="0">
                <a:latin typeface="+mj-lt"/>
                <a:ea typeface="+mj-ea"/>
                <a:cs typeface="+mj-cs"/>
              </a:rPr>
              <a:t>μεταξύ αυτών των δύο προσεγγίσεων</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25</a:t>
            </a:fld>
            <a:endParaRPr lang="el-GR" dirty="0"/>
          </a:p>
        </p:txBody>
      </p:sp>
    </p:spTree>
    <p:extLst>
      <p:ext uri="{BB962C8B-B14F-4D97-AF65-F5344CB8AC3E}">
        <p14:creationId xmlns="" xmlns:p14="http://schemas.microsoft.com/office/powerpoint/2010/main" val="2416114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Η διαδικασία ανάλυσης της θέσης εργασίας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α</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150292" y="1009473"/>
            <a:ext cx="426810"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1</a:t>
            </a:r>
            <a:endParaRPr lang="el-GR" b="1" dirty="0">
              <a:latin typeface="Arial" panose="020B0604020202020204" pitchFamily="34" charset="0"/>
              <a:cs typeface="Arial" panose="020B0604020202020204" pitchFamily="34" charset="0"/>
            </a:endParaRP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150291" y="1867430"/>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2</a:t>
            </a:r>
            <a:endParaRPr lang="el-GR" b="1" dirty="0">
              <a:latin typeface="Arial" panose="020B0604020202020204" pitchFamily="34" charset="0"/>
              <a:cs typeface="Arial" panose="020B0604020202020204" pitchFamily="34" charset="0"/>
            </a:endParaRP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150290" y="2780510"/>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3</a:t>
            </a:r>
            <a:endParaRPr lang="el-GR" b="1" dirty="0">
              <a:latin typeface="Arial" panose="020B0604020202020204" pitchFamily="34" charset="0"/>
              <a:cs typeface="Arial" panose="020B0604020202020204" pitchFamily="34" charset="0"/>
            </a:endParaRP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26</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a:extLst>
              <a:ext uri="{FF2B5EF4-FFF2-40B4-BE49-F238E27FC236}">
                <a16:creationId xmlns="" xmlns:a16="http://schemas.microsoft.com/office/drawing/2014/main" id="{0AF58940-2DCF-4226-AC7D-F6CF9A69A3E8}"/>
              </a:ext>
            </a:extLst>
          </p:cNvPr>
          <p:cNvSpPr/>
          <p:nvPr/>
        </p:nvSpPr>
        <p:spPr>
          <a:xfrm>
            <a:off x="4977007" y="390663"/>
            <a:ext cx="6096000" cy="369332"/>
          </a:xfrm>
          <a:prstGeom prst="rect">
            <a:avLst/>
          </a:prstGeom>
        </p:spPr>
        <p:txBody>
          <a:bodyPr>
            <a:spAutoFit/>
          </a:bodyPr>
          <a:lstStyle/>
          <a:p>
            <a:r>
              <a:rPr lang="el-GR" dirty="0"/>
              <a:t>Περιλαμβάνει τα ακόλουθα βήματα:</a:t>
            </a:r>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4996105" y="1009473"/>
            <a:ext cx="6186309" cy="646331"/>
          </a:xfrm>
          <a:prstGeom prst="rect">
            <a:avLst/>
          </a:prstGeom>
        </p:spPr>
        <p:txBody>
          <a:bodyPr wrap="square">
            <a:spAutoFit/>
          </a:bodyPr>
          <a:lstStyle/>
          <a:p>
            <a:pPr lvl="0"/>
            <a:r>
              <a:rPr lang="el-GR" dirty="0"/>
              <a:t>Προσδιορισμός εργασιών που θα αναλυθούν και μελέτη των υπαρχόντων στοιχείων </a:t>
            </a:r>
            <a:r>
              <a:rPr lang="en-US" dirty="0"/>
              <a:t>&amp;</a:t>
            </a:r>
            <a:r>
              <a:rPr lang="el-GR" dirty="0"/>
              <a:t> πληροφοριών</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4996104" y="1867430"/>
            <a:ext cx="6350537" cy="646331"/>
          </a:xfrm>
          <a:prstGeom prst="rect">
            <a:avLst/>
          </a:prstGeom>
        </p:spPr>
        <p:txBody>
          <a:bodyPr wrap="square">
            <a:spAutoFit/>
          </a:bodyPr>
          <a:lstStyle/>
          <a:p>
            <a:pPr lvl="0"/>
            <a:r>
              <a:rPr lang="el-GR" dirty="0"/>
              <a:t>Εξήγηση των λόγων που επιβάλλουν την ανάλυση εργασίας στους άμεσα και έμμεσα επηρεαζόμενους</a:t>
            </a:r>
          </a:p>
        </p:txBody>
      </p:sp>
      <p:sp>
        <p:nvSpPr>
          <p:cNvPr id="11" name="Ορθογώνιο 10">
            <a:extLst>
              <a:ext uri="{FF2B5EF4-FFF2-40B4-BE49-F238E27FC236}">
                <a16:creationId xmlns="" xmlns:a16="http://schemas.microsoft.com/office/drawing/2014/main" id="{540E8CBE-C5CF-46C0-8A2A-D845E203F65E}"/>
              </a:ext>
            </a:extLst>
          </p:cNvPr>
          <p:cNvSpPr/>
          <p:nvPr/>
        </p:nvSpPr>
        <p:spPr>
          <a:xfrm>
            <a:off x="4996104" y="2798861"/>
            <a:ext cx="6396371" cy="646331"/>
          </a:xfrm>
          <a:prstGeom prst="rect">
            <a:avLst/>
          </a:prstGeom>
        </p:spPr>
        <p:txBody>
          <a:bodyPr wrap="square">
            <a:spAutoFit/>
          </a:bodyPr>
          <a:lstStyle/>
          <a:p>
            <a:pPr lvl="0"/>
            <a:r>
              <a:rPr lang="el-GR" dirty="0"/>
              <a:t>Ορισμός των προσώπων που συμμετέχουν στην ανάλυση και εξασφάλιση της συμμετοχής τους</a:t>
            </a:r>
          </a:p>
        </p:txBody>
      </p:sp>
      <p:sp>
        <p:nvSpPr>
          <p:cNvPr id="47" name="Έλλειψη 43">
            <a:extLst>
              <a:ext uri="{FF2B5EF4-FFF2-40B4-BE49-F238E27FC236}">
                <a16:creationId xmlns="" xmlns:a16="http://schemas.microsoft.com/office/drawing/2014/main" id="{EFBFA8C9-A8E6-42EC-9767-B0D870872789}"/>
              </a:ext>
            </a:extLst>
          </p:cNvPr>
          <p:cNvSpPr/>
          <p:nvPr/>
        </p:nvSpPr>
        <p:spPr>
          <a:xfrm>
            <a:off x="4150289" y="3663519"/>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4</a:t>
            </a:r>
            <a:endParaRPr lang="el-GR" b="1" dirty="0">
              <a:latin typeface="Arial" panose="020B0604020202020204" pitchFamily="34" charset="0"/>
              <a:cs typeface="Arial" panose="020B0604020202020204" pitchFamily="34" charset="0"/>
            </a:endParaRP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007402" y="3694396"/>
            <a:ext cx="6186309" cy="369332"/>
          </a:xfrm>
          <a:prstGeom prst="rect">
            <a:avLst/>
          </a:prstGeom>
        </p:spPr>
        <p:txBody>
          <a:bodyPr wrap="none">
            <a:spAutoFit/>
          </a:bodyPr>
          <a:lstStyle/>
          <a:p>
            <a:pPr lvl="0"/>
            <a:r>
              <a:rPr lang="el-GR" dirty="0"/>
              <a:t>Προσδιορισμός της μεθόδου ανάλυσης που θα ακολουθηθεί</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83668"/>
            <a:ext cx="1052186" cy="596865"/>
          </a:xfrm>
          <a:prstGeom prst="rect">
            <a:avLst/>
          </a:prstGeom>
          <a:solidFill>
            <a:schemeClr val="bg1"/>
          </a:solidFill>
        </p:spPr>
        <p:txBody>
          <a:bodyPr wrap="square" rtlCol="0">
            <a:spAutoFit/>
          </a:bodyPr>
          <a:lstStyle/>
          <a:p>
            <a:endParaRPr lang="el-GR" dirty="0"/>
          </a:p>
        </p:txBody>
      </p:sp>
      <p:sp>
        <p:nvSpPr>
          <p:cNvPr id="20" name="Έλλειψη 43">
            <a:extLst>
              <a:ext uri="{FF2B5EF4-FFF2-40B4-BE49-F238E27FC236}">
                <a16:creationId xmlns="" xmlns:a16="http://schemas.microsoft.com/office/drawing/2014/main" id="{7C9D0ACA-5875-4C9F-BC18-2051662CB536}"/>
              </a:ext>
            </a:extLst>
          </p:cNvPr>
          <p:cNvSpPr/>
          <p:nvPr/>
        </p:nvSpPr>
        <p:spPr>
          <a:xfrm>
            <a:off x="4152377" y="4417167"/>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5</a:t>
            </a:r>
            <a:endParaRPr lang="el-GR" b="1" dirty="0">
              <a:latin typeface="Arial" panose="020B0604020202020204" pitchFamily="34" charset="0"/>
              <a:cs typeface="Arial" panose="020B0604020202020204" pitchFamily="34" charset="0"/>
            </a:endParaRPr>
          </a:p>
        </p:txBody>
      </p:sp>
      <p:sp>
        <p:nvSpPr>
          <p:cNvPr id="21" name="Ορθογώνιο 20">
            <a:extLst>
              <a:ext uri="{FF2B5EF4-FFF2-40B4-BE49-F238E27FC236}">
                <a16:creationId xmlns="" xmlns:a16="http://schemas.microsoft.com/office/drawing/2014/main" id="{BCF35436-9BCF-4A1A-94AC-9D859FD1EB18}"/>
              </a:ext>
            </a:extLst>
          </p:cNvPr>
          <p:cNvSpPr/>
          <p:nvPr/>
        </p:nvSpPr>
        <p:spPr>
          <a:xfrm>
            <a:off x="5009490" y="4448044"/>
            <a:ext cx="6643165" cy="369332"/>
          </a:xfrm>
          <a:prstGeom prst="rect">
            <a:avLst/>
          </a:prstGeom>
        </p:spPr>
        <p:txBody>
          <a:bodyPr wrap="none">
            <a:spAutoFit/>
          </a:bodyPr>
          <a:lstStyle/>
          <a:p>
            <a:pPr lvl="0"/>
            <a:r>
              <a:rPr lang="el-GR" dirty="0"/>
              <a:t>Εκτέλεση της ανάλυσης (συλλογή πληροφοριών και δεδομένων)</a:t>
            </a:r>
          </a:p>
        </p:txBody>
      </p:sp>
      <p:sp>
        <p:nvSpPr>
          <p:cNvPr id="23" name="Έλλειψη 43">
            <a:extLst>
              <a:ext uri="{FF2B5EF4-FFF2-40B4-BE49-F238E27FC236}">
                <a16:creationId xmlns="" xmlns:a16="http://schemas.microsoft.com/office/drawing/2014/main" id="{DFA01AC8-507C-42DF-BCF8-4DEF116CCE95}"/>
              </a:ext>
            </a:extLst>
          </p:cNvPr>
          <p:cNvSpPr/>
          <p:nvPr/>
        </p:nvSpPr>
        <p:spPr>
          <a:xfrm>
            <a:off x="4154465" y="5208393"/>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6</a:t>
            </a:r>
            <a:endParaRPr lang="el-GR" b="1" dirty="0">
              <a:latin typeface="Arial" panose="020B0604020202020204" pitchFamily="34" charset="0"/>
              <a:cs typeface="Arial" panose="020B0604020202020204" pitchFamily="34" charset="0"/>
            </a:endParaRPr>
          </a:p>
        </p:txBody>
      </p:sp>
      <p:sp>
        <p:nvSpPr>
          <p:cNvPr id="24" name="Ορθογώνιο 23">
            <a:extLst>
              <a:ext uri="{FF2B5EF4-FFF2-40B4-BE49-F238E27FC236}">
                <a16:creationId xmlns="" xmlns:a16="http://schemas.microsoft.com/office/drawing/2014/main" id="{2420F193-59B1-456D-8369-06C06CDCF8A4}"/>
              </a:ext>
            </a:extLst>
          </p:cNvPr>
          <p:cNvSpPr/>
          <p:nvPr/>
        </p:nvSpPr>
        <p:spPr>
          <a:xfrm>
            <a:off x="5011578" y="5239270"/>
            <a:ext cx="5982728" cy="369332"/>
          </a:xfrm>
          <a:prstGeom prst="rect">
            <a:avLst/>
          </a:prstGeom>
        </p:spPr>
        <p:txBody>
          <a:bodyPr wrap="none">
            <a:spAutoFit/>
          </a:bodyPr>
          <a:lstStyle/>
          <a:p>
            <a:pPr lvl="0"/>
            <a:r>
              <a:rPr lang="el-GR" dirty="0"/>
              <a:t>Σύνταξη της περιγραφής και της προδιαγραφής της θέσης</a:t>
            </a:r>
          </a:p>
        </p:txBody>
      </p:sp>
      <p:sp>
        <p:nvSpPr>
          <p:cNvPr id="25" name="Έλλειψη 43">
            <a:extLst>
              <a:ext uri="{FF2B5EF4-FFF2-40B4-BE49-F238E27FC236}">
                <a16:creationId xmlns="" xmlns:a16="http://schemas.microsoft.com/office/drawing/2014/main" id="{70B65836-F4AC-4A68-8316-25191E963209}"/>
              </a:ext>
            </a:extLst>
          </p:cNvPr>
          <p:cNvSpPr/>
          <p:nvPr/>
        </p:nvSpPr>
        <p:spPr>
          <a:xfrm>
            <a:off x="4144027" y="5949515"/>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7</a:t>
            </a:r>
            <a:endParaRPr lang="el-GR" b="1" dirty="0">
              <a:latin typeface="Arial" panose="020B0604020202020204" pitchFamily="34" charset="0"/>
              <a:cs typeface="Arial" panose="020B0604020202020204" pitchFamily="34" charset="0"/>
            </a:endParaRPr>
          </a:p>
        </p:txBody>
      </p:sp>
      <p:sp>
        <p:nvSpPr>
          <p:cNvPr id="26" name="Ορθογώνιο 25">
            <a:extLst>
              <a:ext uri="{FF2B5EF4-FFF2-40B4-BE49-F238E27FC236}">
                <a16:creationId xmlns="" xmlns:a16="http://schemas.microsoft.com/office/drawing/2014/main" id="{742AD044-5DC0-4AEF-9BC2-ED71F3690AE2}"/>
              </a:ext>
            </a:extLst>
          </p:cNvPr>
          <p:cNvSpPr/>
          <p:nvPr/>
        </p:nvSpPr>
        <p:spPr>
          <a:xfrm>
            <a:off x="5001139" y="5980392"/>
            <a:ext cx="6651515" cy="646331"/>
          </a:xfrm>
          <a:prstGeom prst="rect">
            <a:avLst/>
          </a:prstGeom>
        </p:spPr>
        <p:txBody>
          <a:bodyPr wrap="square">
            <a:spAutoFit/>
          </a:bodyPr>
          <a:lstStyle/>
          <a:p>
            <a:r>
              <a:rPr lang="el-GR" dirty="0"/>
              <a:t>Δημιουργία βάσης δεδομένων ανάλυσης για κάθε θέση εργασίας, η οποία πρέπει να είναι ενημερωμένη.</a:t>
            </a:r>
          </a:p>
        </p:txBody>
      </p:sp>
    </p:spTree>
    <p:extLst>
      <p:ext uri="{BB962C8B-B14F-4D97-AF65-F5344CB8AC3E}">
        <p14:creationId xmlns="" xmlns:p14="http://schemas.microsoft.com/office/powerpoint/2010/main" val="1775464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Η διαδικασία ανάλυσης της θέσης εργασίας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β</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27</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4996105" y="809057"/>
            <a:ext cx="5137451" cy="4524315"/>
          </a:xfrm>
          <a:prstGeom prst="rect">
            <a:avLst/>
          </a:prstGeom>
        </p:spPr>
        <p:txBody>
          <a:bodyPr wrap="square">
            <a:spAutoFit/>
          </a:bodyPr>
          <a:lstStyle/>
          <a:p>
            <a:pPr marL="285750" indent="-285750">
              <a:buFont typeface="Wingdings" panose="05000000000000000000" pitchFamily="2" charset="2"/>
              <a:buChar char="ü"/>
            </a:pPr>
            <a:r>
              <a:rPr lang="el-GR" dirty="0"/>
              <a:t>Η ανάλυση εργασίας συμβάλλει στην πλήρη καταγραφή και αξιολόγηση του περιεχόμενου και των προδιαγραφών της κάθε εργασίας.</a:t>
            </a:r>
          </a:p>
          <a:p>
            <a:endParaRPr lang="el-GR" dirty="0"/>
          </a:p>
          <a:p>
            <a:endParaRPr lang="el-GR" dirty="0"/>
          </a:p>
          <a:p>
            <a:pPr marL="285750" indent="-285750">
              <a:buFont typeface="Wingdings" panose="05000000000000000000" pitchFamily="2" charset="2"/>
              <a:buChar char="ü"/>
            </a:pPr>
            <a:r>
              <a:rPr lang="el-GR" dirty="0"/>
              <a:t>Στην σχετική διαδικασία πρέπει να λαμβάνεται υπόψη </a:t>
            </a:r>
            <a:r>
              <a:rPr lang="el-GR" b="1" dirty="0"/>
              <a:t>η αρνητική στάση των εργαζομένων στις αλλαγές,</a:t>
            </a:r>
            <a:r>
              <a:rPr lang="el-GR" dirty="0"/>
              <a:t> αφού</a:t>
            </a:r>
            <a:r>
              <a:rPr lang="el-GR" b="1" dirty="0"/>
              <a:t> </a:t>
            </a:r>
            <a:r>
              <a:rPr lang="el-GR" dirty="0"/>
              <a:t>η ανάλυση μπορεί να οδηγήσει στον επαναπροσδιορισμό των καθηκόντων και των προδιαγραφών άρα σε αλλαγή. </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l-GR" dirty="0"/>
              <a:t>Για το λόγο αυτό είναι ουσιαστικό να εξασφαλίζεται η κατανόηση και η συμμετοχή των εργαζομένων στη διαδικασία.</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111583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524786"/>
            <a:ext cx="11340000" cy="432000"/>
          </a:xfrm>
        </p:spPr>
        <p:txBody>
          <a:bodyPr rtlCol="0"/>
          <a:lstStyle/>
          <a:p>
            <a:r>
              <a:rPr lang="el-GR" dirty="0"/>
              <a:t>Η ανάλυση εργασίας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281688" y="2622846"/>
            <a:ext cx="5472000" cy="3475232"/>
          </a:xfrm>
        </p:spPr>
        <p:txBody>
          <a:bodyPr vert="horz" lIns="0" tIns="0" rIns="0" bIns="0" rtlCol="0">
            <a:noAutofit/>
          </a:bodyPr>
          <a:lstStyle/>
          <a:p>
            <a:pPr marL="0" indent="0">
              <a:buNone/>
            </a:pPr>
            <a:r>
              <a:rPr lang="el-GR" sz="2400" b="1" dirty="0"/>
              <a:t>1. </a:t>
            </a:r>
            <a:r>
              <a:rPr lang="el-GR" dirty="0"/>
              <a:t>Υπολογισμός του πως οι αλλαγές στο περιβάλλον επηρεάζουν συγκεκριμένες εργασίες</a:t>
            </a:r>
          </a:p>
          <a:p>
            <a:pPr marL="0" indent="0">
              <a:buNone/>
            </a:pPr>
            <a:r>
              <a:rPr lang="el-GR" sz="2400" b="1" dirty="0"/>
              <a:t>2. </a:t>
            </a:r>
            <a:r>
              <a:rPr lang="el-GR" dirty="0"/>
              <a:t>Περιορισμός των μη απαραίτητων απαιτήσεων στην εργασία οι οποίες μπορεί να προκαλέσουν διακρίσεις στην απασχόληση</a:t>
            </a:r>
          </a:p>
          <a:p>
            <a:pPr marL="0" indent="0">
              <a:buNone/>
            </a:pPr>
            <a:r>
              <a:rPr lang="el-GR" sz="2400" b="1" dirty="0"/>
              <a:t>3. </a:t>
            </a:r>
            <a:r>
              <a:rPr lang="el-GR" dirty="0"/>
              <a:t>Ανακάλυψη στοιχείων της εργασίας που βοηθούν ή κρύβουν την ποιότητα της  εργασιακής ζωής</a:t>
            </a:r>
          </a:p>
          <a:p>
            <a:pPr marL="0" indent="0">
              <a:buNone/>
            </a:pPr>
            <a:r>
              <a:rPr lang="el-GR" sz="2400" b="1" dirty="0"/>
              <a:t>4. </a:t>
            </a:r>
            <a:r>
              <a:rPr lang="el-GR" dirty="0"/>
              <a:t>Προγραμματισμός για μελλοντικές απαιτήσεις ΑΔ</a:t>
            </a:r>
          </a:p>
          <a:p>
            <a:pPr marL="0" indent="0">
              <a:buNone/>
            </a:pPr>
            <a:r>
              <a:rPr lang="el-GR" sz="2400" b="1" dirty="0"/>
              <a:t>5. </a:t>
            </a:r>
            <a:r>
              <a:rPr lang="el-GR" dirty="0"/>
              <a:t>Συνδυασμός αιτήσεων εργασίας και δημιουργούμενων θέσεων</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28</a:t>
            </a:fld>
            <a:endParaRPr lang="el-GR" dirty="0"/>
          </a:p>
        </p:txBody>
      </p:sp>
      <p:sp>
        <p:nvSpPr>
          <p:cNvPr id="16" name="Θέση περιεχομένου 4">
            <a:extLst>
              <a:ext uri="{FF2B5EF4-FFF2-40B4-BE49-F238E27FC236}">
                <a16:creationId xmlns="" xmlns:a16="http://schemas.microsoft.com/office/drawing/2014/main" id="{62FBA8CD-E104-4D01-9E1B-48BEBAF30680}"/>
              </a:ext>
            </a:extLst>
          </p:cNvPr>
          <p:cNvSpPr txBox="1">
            <a:spLocks/>
          </p:cNvSpPr>
          <p:nvPr/>
        </p:nvSpPr>
        <p:spPr>
          <a:xfrm>
            <a:off x="6300000" y="2622846"/>
            <a:ext cx="5472000" cy="3475232"/>
          </a:xfrm>
          <a:prstGeom prst="rect">
            <a:avLst/>
          </a:prstGeom>
        </p:spPr>
        <p:txBody>
          <a:bodyPr vert="horz" lIns="0" tIns="0" rIns="0" bIns="0" rtlCol="0">
            <a:noAutofit/>
          </a:bodyPr>
          <a:lstStyle>
            <a:lvl1pPr indent="0">
              <a:lnSpc>
                <a:spcPct val="90000"/>
              </a:lnSpc>
              <a:spcBef>
                <a:spcPts val="1000"/>
              </a:spcBef>
              <a:buFont typeface="Arial" panose="020B0604020202020204" pitchFamily="34" charset="0"/>
              <a:buNone/>
              <a:defRPr sz="24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dirty="0"/>
              <a:t>6. </a:t>
            </a:r>
            <a:r>
              <a:rPr lang="el-GR" sz="1800" b="0" dirty="0"/>
              <a:t>Καθορισμός εκπαιδευτικών αναγκών για νέους και έμπειρους εργαζόμενους</a:t>
            </a:r>
          </a:p>
          <a:p>
            <a:r>
              <a:rPr lang="el-GR" dirty="0"/>
              <a:t>7. </a:t>
            </a:r>
            <a:r>
              <a:rPr lang="el-GR" sz="1800" b="0" dirty="0"/>
              <a:t>Δημιουργία σχεδίων για ανάπτυξη ικανοτήτων των εργαζομένων</a:t>
            </a:r>
          </a:p>
          <a:p>
            <a:r>
              <a:rPr lang="el-GR" dirty="0"/>
              <a:t>8. </a:t>
            </a:r>
            <a:r>
              <a:rPr lang="el-GR" sz="1800" b="0" dirty="0"/>
              <a:t>Ορισμός ρεαλιστικών προτύπων απόδοσης</a:t>
            </a:r>
          </a:p>
          <a:p>
            <a:r>
              <a:rPr lang="el-GR" dirty="0"/>
              <a:t>9.</a:t>
            </a:r>
            <a:r>
              <a:rPr lang="el-GR" sz="1800" b="0" dirty="0"/>
              <a:t>Τοποθέτηση εργαζομένων σε θέσεις που μπορούν να χρησιμοποιήσουν τα προσόντα τους αποτελεσματικά</a:t>
            </a:r>
          </a:p>
          <a:p>
            <a:r>
              <a:rPr lang="el-GR" dirty="0"/>
              <a:t>10. </a:t>
            </a:r>
            <a:r>
              <a:rPr lang="el-GR" sz="1800" b="0" dirty="0"/>
              <a:t>Δίκαιη αποζημίωση των εργαζομένων</a:t>
            </a:r>
          </a:p>
        </p:txBody>
      </p:sp>
      <p:sp>
        <p:nvSpPr>
          <p:cNvPr id="17" name="TextBox 16">
            <a:extLst>
              <a:ext uri="{FF2B5EF4-FFF2-40B4-BE49-F238E27FC236}">
                <a16:creationId xmlns="" xmlns:a16="http://schemas.microsoft.com/office/drawing/2014/main" id="{55FFD950-0806-4DDB-A371-A23268DD703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
        <p:nvSpPr>
          <p:cNvPr id="14" name="Τίτλος 1">
            <a:extLst>
              <a:ext uri="{FF2B5EF4-FFF2-40B4-BE49-F238E27FC236}">
                <a16:creationId xmlns="" xmlns:a16="http://schemas.microsoft.com/office/drawing/2014/main" id="{378886DA-8979-440E-87EE-F757FBC7DB5E}"/>
              </a:ext>
            </a:extLst>
          </p:cNvPr>
          <p:cNvSpPr txBox="1">
            <a:spLocks/>
          </p:cNvSpPr>
          <p:nvPr/>
        </p:nvSpPr>
        <p:spPr>
          <a:xfrm>
            <a:off x="421562" y="1103070"/>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l-GR" sz="2200" b="0" dirty="0"/>
              <a:t>παρέχει εισροές σε μια σειρά άλλες ενέργειες της ΔΑΔ και με τον τρόπο αυτό συμβάλει στα ακόλουθα:</a:t>
            </a:r>
          </a:p>
        </p:txBody>
      </p:sp>
    </p:spTree>
    <p:extLst>
      <p:ext uri="{BB962C8B-B14F-4D97-AF65-F5344CB8AC3E}">
        <p14:creationId xmlns="" xmlns:p14="http://schemas.microsoft.com/office/powerpoint/2010/main" val="315931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ÎÏÎ¿ÏÎ­Î»ÎµÏÎ¼Î± ÎµÎ¹ÎºÏÎ½Î±Ï Î³Î¹Î± FACTORY PRODUCTION">
            <a:extLst>
              <a:ext uri="{FF2B5EF4-FFF2-40B4-BE49-F238E27FC236}">
                <a16:creationId xmlns="" xmlns:a16="http://schemas.microsoft.com/office/drawing/2014/main" id="{A9AE576F-D2A6-4420-886C-EBF82E8E73C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11412" y="-1717"/>
            <a:ext cx="9780588" cy="637306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700" y="3883067"/>
            <a:ext cx="5198302" cy="669967"/>
          </a:xfrm>
        </p:spPr>
        <p:txBody>
          <a:bodyPr rtlCol="0"/>
          <a:lstStyle/>
          <a:p>
            <a:pPr algn="ctr"/>
            <a:r>
              <a:rPr lang="el-GR" dirty="0"/>
              <a:t>Μέθοδοι</a:t>
            </a: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4541357"/>
            <a:ext cx="5198302" cy="669967"/>
          </a:xfrm>
        </p:spPr>
        <p:txBody>
          <a:bodyPr rtlCol="0"/>
          <a:lstStyle/>
          <a:p>
            <a:pPr algn="ctr">
              <a:spcBef>
                <a:spcPct val="0"/>
              </a:spcBef>
            </a:pPr>
            <a:r>
              <a:rPr lang="el-GR" sz="4000" b="1" spc="-300" dirty="0">
                <a:latin typeface="+mj-lt"/>
                <a:ea typeface="+mj-ea"/>
                <a:cs typeface="+mj-cs"/>
              </a:rPr>
              <a:t>συλλογής   δεδομένων</a:t>
            </a: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29</a:t>
            </a:fld>
            <a:endParaRPr lang="el-GR" dirty="0"/>
          </a:p>
        </p:txBody>
      </p:sp>
      <p:sp>
        <p:nvSpPr>
          <p:cNvPr id="6" name="TextBox 5">
            <a:extLst>
              <a:ext uri="{FF2B5EF4-FFF2-40B4-BE49-F238E27FC236}">
                <a16:creationId xmlns="" xmlns:a16="http://schemas.microsoft.com/office/drawing/2014/main" id="{29AAC49B-43B5-4F2F-9D36-691D2AEBAD37}"/>
              </a:ext>
            </a:extLst>
          </p:cNvPr>
          <p:cNvSpPr txBox="1"/>
          <p:nvPr/>
        </p:nvSpPr>
        <p:spPr>
          <a:xfrm>
            <a:off x="10396603" y="6386051"/>
            <a:ext cx="977030" cy="432000"/>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11769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720098"/>
            <a:ext cx="11340000" cy="432000"/>
          </a:xfrm>
        </p:spPr>
        <p:txBody>
          <a:bodyPr rtlCol="0"/>
          <a:lstStyle/>
          <a:p>
            <a:r>
              <a:rPr lang="el-GR" dirty="0"/>
              <a:t>Σχεδίαση θέσης εργασίας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612566"/>
            <a:ext cx="4916604" cy="3187134"/>
          </a:xfrm>
        </p:spPr>
        <p:txBody>
          <a:bodyPr rtlCol="0"/>
          <a:lstStyle/>
          <a:p>
            <a:pPr>
              <a:buFont typeface="Wingdings" panose="05000000000000000000" pitchFamily="2" charset="2"/>
              <a:buChar char="ü"/>
            </a:pPr>
            <a:r>
              <a:rPr lang="el-GR" dirty="0"/>
              <a:t>Η </a:t>
            </a:r>
            <a:r>
              <a:rPr lang="el-GR" b="1" dirty="0"/>
              <a:t>οργάνωση </a:t>
            </a:r>
            <a:r>
              <a:rPr lang="el-GR" dirty="0"/>
              <a:t>των </a:t>
            </a:r>
            <a:r>
              <a:rPr lang="el-GR" b="1" dirty="0"/>
              <a:t>εργασιακών δραστηριοτήτων</a:t>
            </a:r>
            <a:r>
              <a:rPr lang="el-GR" dirty="0"/>
              <a:t>, των καθηκόντων και άλλων στοιχείων σε μία παραγωγική μονάδα εργασίας.</a:t>
            </a:r>
          </a:p>
          <a:p>
            <a:pPr>
              <a:buFont typeface="Wingdings" panose="05000000000000000000" pitchFamily="2" charset="2"/>
              <a:buChar char="ü"/>
            </a:pPr>
            <a:endParaRPr lang="el-GR" dirty="0"/>
          </a:p>
          <a:p>
            <a:pPr>
              <a:buFont typeface="Wingdings" panose="05000000000000000000" pitchFamily="2" charset="2"/>
              <a:buChar char="ü"/>
            </a:pPr>
            <a:endParaRPr lang="el-GR" sz="2000" b="1" dirty="0"/>
          </a:p>
          <a:p>
            <a:pPr>
              <a:buFont typeface="Wingdings" panose="05000000000000000000" pitchFamily="2" charset="2"/>
              <a:buChar char="ü"/>
            </a:pPr>
            <a:r>
              <a:rPr lang="el-GR" dirty="0"/>
              <a:t>Η </a:t>
            </a:r>
            <a:r>
              <a:rPr lang="el-GR" b="1" dirty="0"/>
              <a:t>διαδικασία</a:t>
            </a:r>
            <a:r>
              <a:rPr lang="el-GR" dirty="0"/>
              <a:t> όπου καθορίζεται </a:t>
            </a:r>
            <a:r>
              <a:rPr lang="el-GR" b="1" dirty="0"/>
              <a:t>πώς θα εκτελεστεί η εργασία</a:t>
            </a:r>
            <a:r>
              <a:rPr lang="el-GR" dirty="0"/>
              <a:t> και ποια είναι τα καθήκοντα που απαιτούνται για τη συγκεκριμένη εργασία.</a:t>
            </a:r>
          </a:p>
          <a:p>
            <a:pPr>
              <a:buFont typeface="Wingdings" panose="05000000000000000000" pitchFamily="2" charset="2"/>
              <a:buChar char="ü"/>
            </a:pPr>
            <a:endParaRPr lang="el-GR" dirty="0"/>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9" y="2609257"/>
            <a:ext cx="4823224" cy="3716388"/>
          </a:xfrm>
        </p:spPr>
        <p:txBody>
          <a:bodyPr rtlCol="0"/>
          <a:lstStyle/>
          <a:p>
            <a:pPr>
              <a:buFont typeface="Wingdings" panose="05000000000000000000" pitchFamily="2" charset="2"/>
              <a:buChar char="ü"/>
            </a:pPr>
            <a:r>
              <a:rPr lang="el-GR" dirty="0"/>
              <a:t>«Η </a:t>
            </a:r>
            <a:r>
              <a:rPr lang="el-GR" b="1" dirty="0"/>
              <a:t>διαδικασία δόμησης </a:t>
            </a:r>
            <a:r>
              <a:rPr lang="el-GR" dirty="0"/>
              <a:t>της</a:t>
            </a:r>
            <a:r>
              <a:rPr lang="el-GR" b="1" dirty="0"/>
              <a:t> εργασίας </a:t>
            </a:r>
            <a:r>
              <a:rPr lang="el-GR" dirty="0"/>
              <a:t>και ο καθορισμός συγκεκριμένων εργασιακών δραστηριοτήτων ενός ατόμου ή ενός συνόλου ατόμων για την επίτευξη συγκεκριμένων </a:t>
            </a:r>
            <a:r>
              <a:rPr lang="el-GR" dirty="0" err="1"/>
              <a:t>οργανωσιακών</a:t>
            </a:r>
            <a:r>
              <a:rPr lang="el-GR" dirty="0"/>
              <a:t> στόχων» .</a:t>
            </a:r>
          </a:p>
          <a:p>
            <a:pPr>
              <a:buFont typeface="Wingdings" panose="05000000000000000000" pitchFamily="2" charset="2"/>
              <a:buChar char="ü"/>
            </a:pPr>
            <a:endParaRPr lang="el-GR" dirty="0"/>
          </a:p>
          <a:p>
            <a:pPr>
              <a:buFont typeface="Wingdings" panose="05000000000000000000" pitchFamily="2" charset="2"/>
              <a:buChar char="ü"/>
            </a:pPr>
            <a:r>
              <a:rPr lang="el-GR" b="1" dirty="0"/>
              <a:t>Δηλαδή</a:t>
            </a:r>
            <a:r>
              <a:rPr lang="el-GR" dirty="0"/>
              <a:t>: πώς θα πρέπει να εκτελείται μια εργασία, ποιος θα την εκτελεί και που θα την εκτελεί.</a:t>
            </a:r>
          </a:p>
          <a:p>
            <a:pPr>
              <a:buFont typeface="Wingdings" panose="05000000000000000000" pitchFamily="2" charset="2"/>
              <a:buChar char="ü"/>
            </a:pPr>
            <a:endParaRPr lang="el-GR"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a:t>
            </a:fld>
            <a:endParaRPr lang="el-GR" dirty="0"/>
          </a:p>
        </p:txBody>
      </p:sp>
      <p:sp>
        <p:nvSpPr>
          <p:cNvPr id="18" name="TextBox 17">
            <a:extLst>
              <a:ext uri="{FF2B5EF4-FFF2-40B4-BE49-F238E27FC236}">
                <a16:creationId xmlns="" xmlns:a16="http://schemas.microsoft.com/office/drawing/2014/main" id="{E38AF9E9-1B87-429B-BFDF-ADD788F7EC10}"/>
              </a:ext>
            </a:extLst>
          </p:cNvPr>
          <p:cNvSpPr txBox="1"/>
          <p:nvPr/>
        </p:nvSpPr>
        <p:spPr>
          <a:xfrm>
            <a:off x="10509337" y="621376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06264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312789" y="663879"/>
            <a:ext cx="5472000" cy="5695093"/>
          </a:xfrm>
        </p:spPr>
        <p:txBody>
          <a:bodyPr rtlCol="0"/>
          <a:lstStyle/>
          <a:p>
            <a:pPr lvl="0"/>
            <a:r>
              <a:rPr lang="el-GR" sz="2400" dirty="0"/>
              <a:t>Παρατήρηση</a:t>
            </a:r>
          </a:p>
          <a:p>
            <a:pPr marL="0" indent="0">
              <a:buNone/>
            </a:pPr>
            <a:r>
              <a:rPr lang="el-GR" dirty="0"/>
              <a:t>Είναι μέθοδος κατάλληλη για συνηθισμένες εργασίες και όχι εργασίες που απαιτούν δημιουργικότητα. Μπορεί να γίνει άμεσα ή έμμεσα με βιντεοσκόπηση. Καταγράφει ενέργειες του φορέα της εργασίας για την διεκπεραίωσή της. Μπορεί να γίνει είτε για το σύνολο των ενεργειών είτε για τις πιο σημαντικές και σταθερές.</a:t>
            </a:r>
          </a:p>
          <a:p>
            <a:pPr marL="0" indent="0">
              <a:buNone/>
            </a:pPr>
            <a:endParaRPr lang="el-GR" dirty="0"/>
          </a:p>
          <a:p>
            <a:pPr lvl="1">
              <a:buFont typeface="Wingdings" panose="05000000000000000000" pitchFamily="2" charset="2"/>
              <a:buChar char="ü"/>
            </a:pPr>
            <a:r>
              <a:rPr lang="el-GR" sz="1800" dirty="0"/>
              <a:t>Άμεση, από προϊστάμενο, καταγραφή κινήσεων και χρονομέτρηση κινήσεων.</a:t>
            </a:r>
          </a:p>
          <a:p>
            <a:pPr lvl="1">
              <a:buFont typeface="Wingdings" panose="05000000000000000000" pitchFamily="2" charset="2"/>
              <a:buChar char="ü"/>
            </a:pPr>
            <a:r>
              <a:rPr lang="el-GR" sz="1800" dirty="0"/>
              <a:t>Αυτοπαρατήρηση, όπως ημερολόγια, από τον εργαζόμενο. Ο εργαζόμενος για ένα μεγάλο διάστημα καταγράφει τι κάνει σύμφωνα με τις οδηγίες που του δίνονται. Είναι χρονοβόρα, επιβαρύνει τον εργαζόμενο και δημιουργεί κόστος.</a:t>
            </a:r>
          </a:p>
          <a:p>
            <a:pPr lvl="1">
              <a:buFont typeface="Wingdings" panose="05000000000000000000" pitchFamily="2" charset="2"/>
              <a:buChar char="ü"/>
            </a:pPr>
            <a:r>
              <a:rPr lang="el-GR" sz="1800" dirty="0"/>
              <a:t>Κατάλληλη για επαναλαμβανόμενες εργασίες ρουτίνας.</a:t>
            </a:r>
          </a:p>
          <a:p>
            <a:pPr rtl="0"/>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450905" y="4336093"/>
            <a:ext cx="5741095" cy="986597"/>
          </a:xfrm>
        </p:spPr>
        <p:txBody>
          <a:bodyPr rtlCol="0"/>
          <a:lstStyle/>
          <a:p>
            <a:pPr algn="ctr"/>
            <a:r>
              <a:rPr lang="el-GR" sz="3600" b="1" spc="-300" dirty="0">
                <a:latin typeface="+mj-lt"/>
                <a:ea typeface="+mj-ea"/>
                <a:cs typeface="+mj-cs"/>
              </a:rPr>
              <a:t>Βασικές μέθοδοι</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30</a:t>
            </a:fld>
            <a:endParaRPr lang="el-GR" dirty="0"/>
          </a:p>
        </p:txBody>
      </p:sp>
      <p:pic>
        <p:nvPicPr>
          <p:cNvPr id="3074" name="Picture 2" descr="ÎÏÎ¿ÏÎ­Î»ÎµÏÎ¼Î± ÎµÎ¹ÎºÏÎ½Î±Ï Î³Î¹Î± manufacturing workers">
            <a:extLst>
              <a:ext uri="{FF2B5EF4-FFF2-40B4-BE49-F238E27FC236}">
                <a16:creationId xmlns="" xmlns:a16="http://schemas.microsoft.com/office/drawing/2014/main" id="{ED20DD48-8BA4-4133-93FD-B70680AEC11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50906" y="0"/>
            <a:ext cx="5741095" cy="43340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6222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25523" y="1277655"/>
            <a:ext cx="5472000" cy="4805745"/>
          </a:xfrm>
        </p:spPr>
        <p:txBody>
          <a:bodyPr rtlCol="0"/>
          <a:lstStyle/>
          <a:p>
            <a:r>
              <a:rPr lang="el-GR" sz="2400" dirty="0"/>
              <a:t>Συνεντεύξεις </a:t>
            </a:r>
          </a:p>
          <a:p>
            <a:pPr marL="0" indent="0">
              <a:buNone/>
            </a:pPr>
            <a:r>
              <a:rPr lang="el-GR" dirty="0"/>
              <a:t>Πρόκειται για συνηθισμένη μέθοδο η οποία βοηθά στο να καταγραφούν ενέργειες ή συμπεριφορές που μπορεί ο αναλυτής να μην μπορεί να παρατηρήσει εύκολα με άλλη μέθοδο, όμως απαιτεί επένδυση σε χρόνο.</a:t>
            </a:r>
          </a:p>
          <a:p>
            <a:pPr marL="0" indent="0">
              <a:buNone/>
            </a:pPr>
            <a:endParaRPr lang="el-GR" dirty="0"/>
          </a:p>
          <a:p>
            <a:pPr lvl="1">
              <a:buFont typeface="Wingdings" panose="05000000000000000000" pitchFamily="2" charset="2"/>
              <a:buChar char="ü"/>
            </a:pPr>
            <a:r>
              <a:rPr lang="el-GR" sz="1800" dirty="0"/>
              <a:t>Ατομική ή ομαδική</a:t>
            </a:r>
          </a:p>
          <a:p>
            <a:pPr marL="266700" lvl="1" indent="0">
              <a:buNone/>
            </a:pPr>
            <a:endParaRPr lang="el-GR" sz="1800" dirty="0"/>
          </a:p>
          <a:p>
            <a:pPr lvl="1">
              <a:buFont typeface="Wingdings" panose="05000000000000000000" pitchFamily="2" charset="2"/>
              <a:buChar char="ü"/>
            </a:pPr>
            <a:r>
              <a:rPr lang="el-GR" sz="1800" dirty="0"/>
              <a:t>Συχνά από τον προϊστάμενο και τον υφιστάμενο</a:t>
            </a:r>
          </a:p>
          <a:p>
            <a:pPr marL="266700" lvl="1" indent="0">
              <a:buNone/>
            </a:pPr>
            <a:endParaRPr lang="el-GR" sz="1800" dirty="0"/>
          </a:p>
          <a:p>
            <a:pPr lvl="1">
              <a:buFont typeface="Wingdings" panose="05000000000000000000" pitchFamily="2" charset="2"/>
              <a:buChar char="ü"/>
            </a:pPr>
            <a:r>
              <a:rPr lang="el-GR" sz="1800" dirty="0"/>
              <a:t>Υψηλές απαιτήσεις χρόνου</a:t>
            </a:r>
          </a:p>
          <a:p>
            <a:pPr marL="266700" lvl="1" indent="0">
              <a:buNone/>
            </a:pPr>
            <a:endParaRPr lang="el-GR" sz="1800" dirty="0"/>
          </a:p>
          <a:p>
            <a:pPr lvl="1">
              <a:buFont typeface="Wingdings" panose="05000000000000000000" pitchFamily="2" charset="2"/>
              <a:buChar char="ü"/>
            </a:pPr>
            <a:r>
              <a:rPr lang="el-GR" sz="1800" dirty="0"/>
              <a:t>Συνδυαστικά με άλλες μεθόδους</a:t>
            </a:r>
          </a:p>
          <a:p>
            <a:pPr rtl="0"/>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450905" y="3810001"/>
            <a:ext cx="5741095" cy="986597"/>
          </a:xfrm>
        </p:spPr>
        <p:txBody>
          <a:bodyPr rtlCol="0"/>
          <a:lstStyle/>
          <a:p>
            <a:pPr algn="ctr"/>
            <a:r>
              <a:rPr lang="el-GR" sz="3600" b="1" spc="-300" dirty="0">
                <a:latin typeface="+mj-lt"/>
                <a:ea typeface="+mj-ea"/>
                <a:cs typeface="+mj-cs"/>
              </a:rPr>
              <a:t>Βασικές μέθοδοι</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31</a:t>
            </a:fld>
            <a:endParaRPr lang="el-GR" dirty="0"/>
          </a:p>
        </p:txBody>
      </p:sp>
      <p:pic>
        <p:nvPicPr>
          <p:cNvPr id="4098" name="Picture 2" descr="ÎÏÎ¿ÏÎ­Î»ÎµÏÎ¼Î± ÎµÎ¹ÎºÏÎ½Î±Ï Î³Î¹Î± interviews for jobs">
            <a:extLst>
              <a:ext uri="{FF2B5EF4-FFF2-40B4-BE49-F238E27FC236}">
                <a16:creationId xmlns="" xmlns:a16="http://schemas.microsoft.com/office/drawing/2014/main" id="{09BD1E6B-7010-448E-ADA1-209DBDD43F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50904" y="187888"/>
            <a:ext cx="5741095" cy="3495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793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ÎÏÎ¿ÏÎ­Î»ÎµÏÎ¼Î± ÎµÎ¹ÎºÏÎ½Î±Ï Î³Î¹Î± questionnaire job">
            <a:extLst>
              <a:ext uri="{FF2B5EF4-FFF2-40B4-BE49-F238E27FC236}">
                <a16:creationId xmlns="" xmlns:a16="http://schemas.microsoft.com/office/drawing/2014/main" id="{0FD5C7BF-47D7-46B0-BC33-2C67C7EB432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50904" y="0"/>
            <a:ext cx="5741096" cy="370060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25523" y="1277655"/>
            <a:ext cx="5472000" cy="4805745"/>
          </a:xfrm>
        </p:spPr>
        <p:txBody>
          <a:bodyPr rtlCol="0"/>
          <a:lstStyle/>
          <a:p>
            <a:pPr lvl="0"/>
            <a:r>
              <a:rPr lang="el-GR" sz="2400" dirty="0"/>
              <a:t>Ερωτηματολόγια</a:t>
            </a:r>
            <a:endParaRPr lang="el-GR" sz="200" dirty="0"/>
          </a:p>
          <a:p>
            <a:pPr marL="0" indent="0">
              <a:buNone/>
            </a:pPr>
            <a:r>
              <a:rPr lang="el-GR" dirty="0"/>
              <a:t>Οι εργαζόμενοι και οι προϊστάμενοι συμπληρώνουν ειδικό ερωτηματολόγιο με πολλές και δύσκολές ερωτήσεις, οι απαντήσεις των οποίων μπορεί να είναι ανοικτές ή κλειστές. </a:t>
            </a:r>
          </a:p>
          <a:p>
            <a:pPr marL="0" indent="0">
              <a:buNone/>
            </a:pPr>
            <a:r>
              <a:rPr lang="el-GR" dirty="0"/>
              <a:t> </a:t>
            </a:r>
          </a:p>
          <a:p>
            <a:pPr lvl="1">
              <a:buFont typeface="Wingdings" panose="05000000000000000000" pitchFamily="2" charset="2"/>
              <a:buChar char="ü"/>
            </a:pPr>
            <a:r>
              <a:rPr lang="el-GR" sz="1800" dirty="0"/>
              <a:t>Προϊστάμενοι και υφιστάμενοι</a:t>
            </a:r>
          </a:p>
          <a:p>
            <a:pPr marL="266700" lvl="1" indent="0">
              <a:buNone/>
            </a:pPr>
            <a:endParaRPr lang="el-GR" sz="1800" dirty="0"/>
          </a:p>
          <a:p>
            <a:pPr lvl="1">
              <a:buFont typeface="Wingdings" panose="05000000000000000000" pitchFamily="2" charset="2"/>
              <a:buChar char="ü"/>
            </a:pPr>
            <a:r>
              <a:rPr lang="el-GR" sz="1800" dirty="0"/>
              <a:t>Συλλογή πολλών δεδομένων για μεγάλο αριθμό εργασιών</a:t>
            </a:r>
          </a:p>
          <a:p>
            <a:pPr marL="266700" lvl="1" indent="0">
              <a:buNone/>
            </a:pPr>
            <a:endParaRPr lang="el-GR" sz="1800" dirty="0"/>
          </a:p>
          <a:p>
            <a:pPr lvl="1">
              <a:buFont typeface="Wingdings" panose="05000000000000000000" pitchFamily="2" charset="2"/>
              <a:buChar char="ü"/>
            </a:pPr>
            <a:r>
              <a:rPr lang="el-GR" sz="1800" dirty="0"/>
              <a:t>Μικρές απαιτήσεις σε χρόνο και άλλους πόρους</a:t>
            </a:r>
          </a:p>
          <a:p>
            <a:pPr marL="266700" lvl="1" indent="0">
              <a:buNone/>
            </a:pPr>
            <a:endParaRPr lang="el-GR" sz="1800" dirty="0"/>
          </a:p>
          <a:p>
            <a:pPr lvl="1">
              <a:buFont typeface="Wingdings" panose="05000000000000000000" pitchFamily="2" charset="2"/>
              <a:buChar char="ü"/>
            </a:pPr>
            <a:r>
              <a:rPr lang="el-GR" sz="1800" dirty="0"/>
              <a:t>Συνδυαστικά με συνεντεύξεις και παρατήρηση για αποσαφήνιση/επιβεβαίωση πληροφοριών</a:t>
            </a:r>
          </a:p>
          <a:p>
            <a:pPr rtl="0"/>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450905" y="3810001"/>
            <a:ext cx="5741095" cy="986597"/>
          </a:xfrm>
        </p:spPr>
        <p:txBody>
          <a:bodyPr rtlCol="0"/>
          <a:lstStyle/>
          <a:p>
            <a:pPr algn="ctr"/>
            <a:r>
              <a:rPr lang="el-GR" sz="3600" b="1" spc="-300" dirty="0">
                <a:latin typeface="+mj-lt"/>
                <a:ea typeface="+mj-ea"/>
                <a:cs typeface="+mj-cs"/>
              </a:rPr>
              <a:t>Βασικές μέθοδοι</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32</a:t>
            </a:fld>
            <a:endParaRPr lang="el-GR" dirty="0"/>
          </a:p>
        </p:txBody>
      </p:sp>
    </p:spTree>
    <p:extLst>
      <p:ext uri="{BB962C8B-B14F-4D97-AF65-F5344CB8AC3E}">
        <p14:creationId xmlns="" xmlns:p14="http://schemas.microsoft.com/office/powerpoint/2010/main" val="369843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20000" y="856062"/>
            <a:ext cx="11340000" cy="432000"/>
          </a:xfrm>
        </p:spPr>
        <p:txBody>
          <a:bodyPr rtlCol="0"/>
          <a:lstStyle/>
          <a:p>
            <a:r>
              <a:rPr lang="el-GR" dirty="0"/>
              <a:t>Συμπληρωματικές μέθοδοι</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lvl="0"/>
            <a:r>
              <a:rPr lang="el-GR" dirty="0"/>
              <a:t>Καταγραφή κρίσιμων περιστατικών:</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838034"/>
            <a:ext cx="5472000" cy="681780"/>
          </a:xfrm>
        </p:spPr>
        <p:txBody>
          <a:bodyPr rtlCol="0"/>
          <a:lstStyle/>
          <a:p>
            <a:r>
              <a:rPr lang="el-GR" dirty="0"/>
              <a:t>Καταγράφονται οι συμπεριφορές που σχετίζονται με τα κρίσιμα καθήκοντα και τις ευθύνες που απαιτούνται για την εκτέλεση της εργασίας.</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1629926"/>
          </a:xfrm>
        </p:spPr>
        <p:txBody>
          <a:bodyPr rtlCol="0"/>
          <a:lstStyle/>
          <a:p>
            <a:r>
              <a:rPr lang="el-GR" dirty="0"/>
              <a:t>Ανάλυση φυσικών ικανοτήτων:</a:t>
            </a:r>
          </a:p>
          <a:p>
            <a:pPr marL="266700" indent="-266700">
              <a:buFont typeface="Arial" panose="020B0604020202020204" pitchFamily="34" charset="0"/>
              <a:buChar char="•"/>
            </a:pPr>
            <a:r>
              <a:rPr lang="el-GR" sz="1800" b="0" dirty="0"/>
              <a:t>Καταγράφονται οι απαιτούμενες φυσικές ικανότητες και δεξιότητες για να εκτελεσθεί ικανοποιητικά η εργασία. Είναι κατάλληλη μόνο για χειρωνακτικές εργασίες.</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33</a:t>
            </a:fld>
            <a:endParaRPr lang="el-GR" dirty="0"/>
          </a:p>
        </p:txBody>
      </p:sp>
      <p:sp>
        <p:nvSpPr>
          <p:cNvPr id="14" name="Ορθογώνιο 13">
            <a:extLst>
              <a:ext uri="{FF2B5EF4-FFF2-40B4-BE49-F238E27FC236}">
                <a16:creationId xmlns="" xmlns:a16="http://schemas.microsoft.com/office/drawing/2014/main" id="{18922FF1-A741-4745-9E60-98004F463E3D}"/>
              </a:ext>
            </a:extLst>
          </p:cNvPr>
          <p:cNvSpPr/>
          <p:nvPr/>
        </p:nvSpPr>
        <p:spPr>
          <a:xfrm>
            <a:off x="420000" y="4235310"/>
            <a:ext cx="5471991" cy="1882567"/>
          </a:xfrm>
          <a:prstGeom prst="rect">
            <a:avLst/>
          </a:prstGeom>
        </p:spPr>
        <p:txBody>
          <a:bodyPr wrap="square">
            <a:spAutoFit/>
          </a:bodyPr>
          <a:lstStyle/>
          <a:p>
            <a:pPr>
              <a:lnSpc>
                <a:spcPct val="90000"/>
              </a:lnSpc>
              <a:spcBef>
                <a:spcPts val="1000"/>
              </a:spcBef>
            </a:pPr>
            <a:r>
              <a:rPr lang="el-GR" sz="2400" b="1" spc="-40" dirty="0">
                <a:solidFill>
                  <a:schemeClr val="tx1">
                    <a:lumMod val="75000"/>
                    <a:lumOff val="25000"/>
                  </a:schemeClr>
                </a:solidFill>
              </a:rPr>
              <a:t>Εκτέλεση εργασίας από τον ίδιο τον αναλυτή:</a:t>
            </a:r>
            <a:endParaRPr lang="el-GR" dirty="0"/>
          </a:p>
          <a:p>
            <a:pPr marL="266700"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Ο αναλυτής εκτελεί ο ίδιος την υπό ανάλυση εργασία για να διαπιστώσει τις απαιτήσεις της. Προσφέρεται μόνο για εύκολες εργασίες χαμηλής ειδίκευσης.</a:t>
            </a:r>
          </a:p>
        </p:txBody>
      </p:sp>
      <p:sp>
        <p:nvSpPr>
          <p:cNvPr id="17" name="Ορθογώνιο 16">
            <a:extLst>
              <a:ext uri="{FF2B5EF4-FFF2-40B4-BE49-F238E27FC236}">
                <a16:creationId xmlns="" xmlns:a16="http://schemas.microsoft.com/office/drawing/2014/main" id="{57C3AE72-320A-4BC1-8C06-6A92D818584C}"/>
              </a:ext>
            </a:extLst>
          </p:cNvPr>
          <p:cNvSpPr/>
          <p:nvPr/>
        </p:nvSpPr>
        <p:spPr>
          <a:xfrm>
            <a:off x="6299886" y="4232884"/>
            <a:ext cx="5688225" cy="1300869"/>
          </a:xfrm>
          <a:prstGeom prst="rect">
            <a:avLst/>
          </a:prstGeom>
        </p:spPr>
        <p:txBody>
          <a:bodyPr wrap="square">
            <a:spAutoFit/>
          </a:bodyPr>
          <a:lstStyle/>
          <a:p>
            <a:pPr>
              <a:lnSpc>
                <a:spcPct val="90000"/>
              </a:lnSpc>
              <a:spcBef>
                <a:spcPts val="1000"/>
              </a:spcBef>
            </a:pPr>
            <a:r>
              <a:rPr lang="el-GR" sz="2400" b="1" spc="-40" dirty="0">
                <a:solidFill>
                  <a:schemeClr val="tx1">
                    <a:lumMod val="75000"/>
                    <a:lumOff val="25000"/>
                  </a:schemeClr>
                </a:solidFill>
              </a:rPr>
              <a:t>Μελέτη κινήσεων:</a:t>
            </a:r>
          </a:p>
          <a:p>
            <a:pPr marL="266700" indent="-266700">
              <a:lnSpc>
                <a:spcPct val="90000"/>
              </a:lnSpc>
              <a:spcBef>
                <a:spcPts val="1000"/>
              </a:spcBef>
              <a:buFont typeface="Arial" panose="020B0604020202020204" pitchFamily="34" charset="0"/>
              <a:buChar char="•"/>
            </a:pPr>
            <a:r>
              <a:rPr lang="el-GR" spc="-40" dirty="0">
                <a:solidFill>
                  <a:schemeClr val="tx1">
                    <a:lumMod val="75000"/>
                    <a:lumOff val="25000"/>
                  </a:schemeClr>
                </a:solidFill>
              </a:rPr>
              <a:t>Περιλαμβάνει χρονομέτρηση των απαιτούμενων κινήσεων και χρησιμοποιείται για εργασίες χαμηλής ειδίκευσης</a:t>
            </a:r>
          </a:p>
        </p:txBody>
      </p:sp>
      <p:sp>
        <p:nvSpPr>
          <p:cNvPr id="18" name="TextBox 17">
            <a:extLst>
              <a:ext uri="{FF2B5EF4-FFF2-40B4-BE49-F238E27FC236}">
                <a16:creationId xmlns="" xmlns:a16="http://schemas.microsoft.com/office/drawing/2014/main" id="{448CC9F8-5F1C-4608-AE50-67991C334C67}"/>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486159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394356" y="676258"/>
            <a:ext cx="5472000" cy="5695093"/>
          </a:xfrm>
        </p:spPr>
        <p:txBody>
          <a:bodyPr rtlCol="0"/>
          <a:lstStyle/>
          <a:p>
            <a:r>
              <a:rPr lang="el-GR" sz="2400" dirty="0"/>
              <a:t>Με βάση:</a:t>
            </a:r>
          </a:p>
          <a:p>
            <a:pPr marL="0" indent="0">
              <a:buNone/>
            </a:pPr>
            <a:endParaRPr lang="el-GR" sz="800" dirty="0"/>
          </a:p>
          <a:p>
            <a:pPr lvl="1">
              <a:buFont typeface="Wingdings" panose="05000000000000000000" pitchFamily="2" charset="2"/>
              <a:buChar char="ü"/>
            </a:pPr>
            <a:r>
              <a:rPr lang="el-GR" sz="1800" dirty="0"/>
              <a:t>Το σκοπό της ανάλυσης</a:t>
            </a:r>
          </a:p>
          <a:p>
            <a:pPr marL="266700" lvl="1" indent="0">
              <a:buNone/>
            </a:pPr>
            <a:endParaRPr lang="el-GR" sz="1800" dirty="0"/>
          </a:p>
          <a:p>
            <a:pPr lvl="1">
              <a:buFont typeface="Wingdings" panose="05000000000000000000" pitchFamily="2" charset="2"/>
              <a:buChar char="ü"/>
            </a:pPr>
            <a:r>
              <a:rPr lang="el-GR" sz="1800" dirty="0"/>
              <a:t>Το κόστος και τους χρονικούς περιορισμούς</a:t>
            </a:r>
          </a:p>
          <a:p>
            <a:pPr marL="266700" lvl="1" indent="0">
              <a:buNone/>
            </a:pPr>
            <a:endParaRPr lang="el-GR" sz="1800" dirty="0"/>
          </a:p>
          <a:p>
            <a:pPr lvl="1">
              <a:buFont typeface="Wingdings" panose="05000000000000000000" pitchFamily="2" charset="2"/>
              <a:buChar char="ü"/>
            </a:pPr>
            <a:r>
              <a:rPr lang="el-GR" sz="1800" dirty="0"/>
              <a:t>Την προσβασιμότητα στο χώρο εργασίας ή την επικινδυνότητα της εργασίας</a:t>
            </a:r>
          </a:p>
          <a:p>
            <a:pPr marL="266700" lvl="1" indent="0">
              <a:buNone/>
            </a:pPr>
            <a:endParaRPr lang="el-GR" sz="1800" dirty="0"/>
          </a:p>
          <a:p>
            <a:pPr lvl="1">
              <a:buFont typeface="Wingdings" panose="05000000000000000000" pitchFamily="2" charset="2"/>
              <a:buChar char="ü"/>
            </a:pPr>
            <a:r>
              <a:rPr lang="el-GR" sz="1800" dirty="0"/>
              <a:t>Το ρυθμό επανάληψης των εργασιών/καθηκόντων</a:t>
            </a:r>
          </a:p>
          <a:p>
            <a:pPr marL="266700" lvl="1" indent="0">
              <a:buNone/>
            </a:pPr>
            <a:endParaRPr lang="el-GR" sz="1800" dirty="0"/>
          </a:p>
          <a:p>
            <a:pPr lvl="1">
              <a:buFont typeface="Wingdings" panose="05000000000000000000" pitchFamily="2" charset="2"/>
              <a:buChar char="ü"/>
            </a:pPr>
            <a:r>
              <a:rPr lang="el-GR" sz="1800" dirty="0"/>
              <a:t>Τον αριθμό των ατόμων που δουλεύουν σε αυτή τη θέση</a:t>
            </a:r>
          </a:p>
          <a:p>
            <a:pPr marL="266700" lvl="1" indent="0">
              <a:buNone/>
            </a:pPr>
            <a:endParaRPr lang="el-GR" sz="1800" dirty="0"/>
          </a:p>
          <a:p>
            <a:pPr lvl="1">
              <a:buFont typeface="Wingdings" panose="05000000000000000000" pitchFamily="2" charset="2"/>
              <a:buChar char="ü"/>
            </a:pPr>
            <a:r>
              <a:rPr lang="el-GR" sz="1800" dirty="0"/>
              <a:t>Την εκπαίδευση που απαιτείται για να γίνουν αυτές οι αναλύσεις</a:t>
            </a:r>
          </a:p>
          <a:p>
            <a:pPr rtl="0"/>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450905" y="4098099"/>
            <a:ext cx="5741095" cy="986597"/>
          </a:xfrm>
        </p:spPr>
        <p:txBody>
          <a:bodyPr rtlCol="0"/>
          <a:lstStyle/>
          <a:p>
            <a:pPr algn="ctr"/>
            <a:r>
              <a:rPr lang="el-GR" sz="3600" b="1" spc="-300" dirty="0">
                <a:latin typeface="+mj-lt"/>
                <a:ea typeface="+mj-ea"/>
                <a:cs typeface="+mj-cs"/>
              </a:rPr>
              <a:t>Επιλογή Μεθόδου</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34</a:t>
            </a:fld>
            <a:endParaRPr lang="el-GR" dirty="0"/>
          </a:p>
        </p:txBody>
      </p:sp>
      <p:pic>
        <p:nvPicPr>
          <p:cNvPr id="6146" name="Picture 2" descr="ÎÏÎ¿ÏÎ­Î»ÎµÏÎ¼Î± ÎµÎ¹ÎºÏÎ½Î±Ï Î³Î¹Î± job analysis">
            <a:extLst>
              <a:ext uri="{FF2B5EF4-FFF2-40B4-BE49-F238E27FC236}">
                <a16:creationId xmlns="" xmlns:a16="http://schemas.microsoft.com/office/drawing/2014/main" id="{95A66F76-1EE8-40AF-A2B7-42CBB7D15B9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50904" y="0"/>
            <a:ext cx="5741095" cy="40889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267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281688" y="1354128"/>
            <a:ext cx="5472000" cy="360000"/>
          </a:xfrm>
        </p:spPr>
        <p:txBody>
          <a:bodyPr rtlCol="0"/>
          <a:lstStyle/>
          <a:p>
            <a:r>
              <a:rPr lang="el-GR" dirty="0">
                <a:solidFill>
                  <a:schemeClr val="accent1">
                    <a:lumMod val="75000"/>
                  </a:schemeClr>
                </a:solidFill>
              </a:rPr>
              <a:t>Πηγές άντλησης πληροφοριών</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281688" y="2622846"/>
            <a:ext cx="5472000" cy="3475232"/>
          </a:xfrm>
        </p:spPr>
        <p:txBody>
          <a:bodyPr vert="horz" lIns="0" tIns="0" rIns="0" bIns="0" rtlCol="0">
            <a:noAutofit/>
          </a:bodyPr>
          <a:lstStyle/>
          <a:p>
            <a:pPr>
              <a:buFont typeface="Wingdings" panose="05000000000000000000" pitchFamily="2" charset="2"/>
              <a:buChar char="ü"/>
            </a:pPr>
            <a:r>
              <a:rPr lang="el-GR" dirty="0"/>
              <a:t>Τρέχουσα θέση εργασίας (χωρίς να είναι απαραίτητο ότι υπάρχει)</a:t>
            </a:r>
          </a:p>
          <a:p>
            <a:pPr marL="0" indent="0">
              <a:buNone/>
            </a:pPr>
            <a:endParaRPr lang="el-GR" sz="200" dirty="0"/>
          </a:p>
          <a:p>
            <a:pPr>
              <a:buFont typeface="Wingdings" panose="05000000000000000000" pitchFamily="2" charset="2"/>
              <a:buChar char="ü"/>
            </a:pPr>
            <a:r>
              <a:rPr lang="el-GR" dirty="0"/>
              <a:t>Προϊστάμενος</a:t>
            </a:r>
          </a:p>
          <a:p>
            <a:pPr marL="0" indent="0">
              <a:buNone/>
            </a:pPr>
            <a:endParaRPr lang="el-GR" sz="200" dirty="0"/>
          </a:p>
          <a:p>
            <a:pPr>
              <a:buFont typeface="Wingdings" panose="05000000000000000000" pitchFamily="2" charset="2"/>
              <a:buChar char="ü"/>
            </a:pPr>
            <a:r>
              <a:rPr lang="el-GR" dirty="0"/>
              <a:t>Προηγούμενοι κάτοχοι θέσης</a:t>
            </a:r>
          </a:p>
          <a:p>
            <a:pPr marL="0" indent="0">
              <a:buNone/>
            </a:pPr>
            <a:endParaRPr lang="el-GR" sz="200" dirty="0"/>
          </a:p>
          <a:p>
            <a:pPr>
              <a:buFont typeface="Wingdings" panose="05000000000000000000" pitchFamily="2" charset="2"/>
              <a:buChar char="ü"/>
            </a:pPr>
            <a:r>
              <a:rPr lang="el-GR" dirty="0"/>
              <a:t>Αναλυτές θέσεων εργασίας (εξωτερικοί σύμβουλοι)</a:t>
            </a:r>
          </a:p>
          <a:p>
            <a:pPr marL="0" indent="0">
              <a:buNone/>
            </a:pPr>
            <a:endParaRPr lang="el-GR" sz="200" dirty="0"/>
          </a:p>
          <a:p>
            <a:pPr>
              <a:buFont typeface="Wingdings" panose="05000000000000000000" pitchFamily="2" charset="2"/>
              <a:buChar char="ü"/>
            </a:pPr>
            <a:r>
              <a:rPr lang="el-GR" dirty="0"/>
              <a:t>Ειδικοί στη συγκεκριμένη θέση (π.χ., εργαζόμενοι στην ίδια θέση σε άλλη εταιρεία)</a:t>
            </a:r>
          </a:p>
          <a:p>
            <a:pPr marL="0" indent="0">
              <a:buNone/>
            </a:pPr>
            <a:endParaRPr lang="el-GR" sz="200" dirty="0"/>
          </a:p>
          <a:p>
            <a:pPr>
              <a:buFont typeface="Wingdings" panose="05000000000000000000" pitchFamily="2" charset="2"/>
              <a:buChar char="ü"/>
            </a:pPr>
            <a:r>
              <a:rPr lang="el-GR" dirty="0"/>
              <a:t>Διάφοροι φορείς του κλάδου και επαγγελματικοί οργανισμοί (π.χ., επιμελητήρια)</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a:cxnSpLocks/>
          </p:cNvCxnSpPr>
          <p:nvPr/>
        </p:nvCxnSpPr>
        <p:spPr>
          <a:xfrm>
            <a:off x="5958214" y="2363035"/>
            <a:ext cx="0" cy="383734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288000" y="1341602"/>
            <a:ext cx="4734904" cy="358775"/>
          </a:xfrm>
        </p:spPr>
        <p:txBody>
          <a:bodyPr rtlCol="0"/>
          <a:lstStyle/>
          <a:p>
            <a:r>
              <a:rPr lang="el-GR" dirty="0">
                <a:solidFill>
                  <a:schemeClr val="accent3">
                    <a:lumMod val="50000"/>
                  </a:schemeClr>
                </a:solidFill>
              </a:rPr>
              <a:t>Βάση Δεδομένων </a:t>
            </a:r>
            <a:r>
              <a:rPr lang="en-US" dirty="0">
                <a:solidFill>
                  <a:schemeClr val="accent3">
                    <a:lumMod val="50000"/>
                  </a:schemeClr>
                </a:solidFill>
              </a:rPr>
              <a:t>O*Net (Occupational Information Network)</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35</a:t>
            </a:fld>
            <a:endParaRPr lang="el-GR" dirty="0"/>
          </a:p>
        </p:txBody>
      </p:sp>
      <p:sp>
        <p:nvSpPr>
          <p:cNvPr id="16" name="Θέση περιεχομένου 4">
            <a:extLst>
              <a:ext uri="{FF2B5EF4-FFF2-40B4-BE49-F238E27FC236}">
                <a16:creationId xmlns="" xmlns:a16="http://schemas.microsoft.com/office/drawing/2014/main" id="{62FBA8CD-E104-4D01-9E1B-48BEBAF30680}"/>
              </a:ext>
            </a:extLst>
          </p:cNvPr>
          <p:cNvSpPr txBox="1">
            <a:spLocks/>
          </p:cNvSpPr>
          <p:nvPr/>
        </p:nvSpPr>
        <p:spPr>
          <a:xfrm>
            <a:off x="6300000" y="2622846"/>
            <a:ext cx="5472000" cy="3475232"/>
          </a:xfrm>
          <a:prstGeom prst="rect">
            <a:avLst/>
          </a:prstGeom>
        </p:spPr>
        <p:txBody>
          <a:bodyPr vert="horz" lIns="0" tIns="0" rIns="0" bIns="0" rtlCol="0">
            <a:noAutofit/>
          </a:bodyPr>
          <a:lstStyle>
            <a:lvl1pPr marL="266700" indent="-266700">
              <a:lnSpc>
                <a:spcPct val="90000"/>
              </a:lnSpc>
              <a:spcBef>
                <a:spcPts val="1000"/>
              </a:spcBef>
              <a:buFont typeface="Wingdings" panose="05000000000000000000" pitchFamily="2" charset="2"/>
              <a:buChar char="ü"/>
              <a:defRPr>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dirty="0"/>
              <a:t>Πληροφορίες για περισσότερα από 1000 επαγγέλματα οργανωμένα ανά κλάδο </a:t>
            </a:r>
          </a:p>
          <a:p>
            <a:pPr marL="0" indent="0">
              <a:buNone/>
            </a:pPr>
            <a:endParaRPr lang="el-GR" dirty="0"/>
          </a:p>
          <a:p>
            <a:r>
              <a:rPr lang="el-GR" dirty="0"/>
              <a:t>Περιλαμβάνει πληροφορίες για:</a:t>
            </a:r>
          </a:p>
          <a:p>
            <a:pPr lvl="1"/>
            <a:r>
              <a:rPr lang="el-GR" sz="1700" dirty="0"/>
              <a:t>Καθήκοντα και σημασία καθηκόντων, συχνότητα </a:t>
            </a:r>
          </a:p>
          <a:p>
            <a:pPr lvl="1"/>
            <a:r>
              <a:rPr lang="el-GR" sz="1700" dirty="0"/>
              <a:t>Ικανότητες, εκπαίδευση, εμπειρία</a:t>
            </a:r>
          </a:p>
          <a:p>
            <a:pPr lvl="1"/>
            <a:r>
              <a:rPr lang="el-GR" sz="1700" dirty="0"/>
              <a:t>Στυλ εργασίας, αξίες, ενδιαφέροντα </a:t>
            </a:r>
          </a:p>
        </p:txBody>
      </p:sp>
      <p:sp>
        <p:nvSpPr>
          <p:cNvPr id="17" name="TextBox 16">
            <a:extLst>
              <a:ext uri="{FF2B5EF4-FFF2-40B4-BE49-F238E27FC236}">
                <a16:creationId xmlns="" xmlns:a16="http://schemas.microsoft.com/office/drawing/2014/main" id="{55FFD950-0806-4DDB-A371-A23268DD703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661759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Είδη πληροφοριών για τη θέση</a:t>
              </a:r>
            </a:p>
            <a:p>
              <a:pPr algn="ctr">
                <a:lnSpc>
                  <a:spcPts val="3000"/>
                </a:lnSpc>
              </a:pPr>
              <a:r>
                <a:rPr lang="el-GR" sz="2400" spc="-70" dirty="0"/>
                <a:t>εργασίας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α</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312919" y="1454737"/>
            <a:ext cx="378747"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1</a:t>
            </a:r>
            <a:endParaRPr lang="el-GR" b="1" dirty="0">
              <a:latin typeface="Arial" panose="020B0604020202020204" pitchFamily="34" charset="0"/>
              <a:cs typeface="Arial" panose="020B0604020202020204" pitchFamily="34" charset="0"/>
            </a:endParaRP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312919" y="2312694"/>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2</a:t>
            </a:r>
            <a:endParaRPr lang="el-GR" b="1" dirty="0">
              <a:latin typeface="Arial" panose="020B0604020202020204" pitchFamily="34" charset="0"/>
              <a:cs typeface="Arial" panose="020B0604020202020204" pitchFamily="34" charset="0"/>
            </a:endParaRP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312918" y="3225774"/>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3</a:t>
            </a:r>
            <a:endParaRPr lang="el-GR" b="1" dirty="0">
              <a:latin typeface="Arial" panose="020B0604020202020204" pitchFamily="34" charset="0"/>
              <a:cs typeface="Arial" panose="020B0604020202020204" pitchFamily="34" charset="0"/>
            </a:endParaRP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36</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158733" y="1454737"/>
            <a:ext cx="5489664" cy="646331"/>
          </a:xfrm>
          <a:prstGeom prst="rect">
            <a:avLst/>
          </a:prstGeom>
        </p:spPr>
        <p:txBody>
          <a:bodyPr wrap="square">
            <a:spAutoFit/>
          </a:bodyPr>
          <a:lstStyle/>
          <a:p>
            <a:pPr lvl="0"/>
            <a:r>
              <a:rPr lang="el-GR" b="1" dirty="0"/>
              <a:t>Εργασίες ή δραστηριότητες </a:t>
            </a:r>
            <a:r>
              <a:rPr lang="el-GR" dirty="0"/>
              <a:t>(τι κάνει κατά την εκτέλεση της εργασίας του)</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158732" y="2312694"/>
            <a:ext cx="5489664" cy="369332"/>
          </a:xfrm>
          <a:prstGeom prst="rect">
            <a:avLst/>
          </a:prstGeom>
        </p:spPr>
        <p:txBody>
          <a:bodyPr wrap="square">
            <a:spAutoFit/>
          </a:bodyPr>
          <a:lstStyle/>
          <a:p>
            <a:pPr lvl="0"/>
            <a:r>
              <a:rPr lang="el-GR" b="1" dirty="0"/>
              <a:t>Εύρος διοίκησης </a:t>
            </a:r>
            <a:r>
              <a:rPr lang="el-GR" dirty="0"/>
              <a:t>(υποκείμενες θέσεις στην ιεραρχία)</a:t>
            </a:r>
          </a:p>
        </p:txBody>
      </p:sp>
      <p:sp>
        <p:nvSpPr>
          <p:cNvPr id="11" name="Ορθογώνιο 10">
            <a:extLst>
              <a:ext uri="{FF2B5EF4-FFF2-40B4-BE49-F238E27FC236}">
                <a16:creationId xmlns="" xmlns:a16="http://schemas.microsoft.com/office/drawing/2014/main" id="{540E8CBE-C5CF-46C0-8A2A-D845E203F65E}"/>
              </a:ext>
            </a:extLst>
          </p:cNvPr>
          <p:cNvSpPr/>
          <p:nvPr/>
        </p:nvSpPr>
        <p:spPr>
          <a:xfrm>
            <a:off x="5158732" y="3244125"/>
            <a:ext cx="5489664" cy="923330"/>
          </a:xfrm>
          <a:prstGeom prst="rect">
            <a:avLst/>
          </a:prstGeom>
        </p:spPr>
        <p:txBody>
          <a:bodyPr wrap="square">
            <a:spAutoFit/>
          </a:bodyPr>
          <a:lstStyle/>
          <a:p>
            <a:pPr lvl="0"/>
            <a:r>
              <a:rPr lang="el-GR" b="1" dirty="0"/>
              <a:t>Εργαλεία</a:t>
            </a:r>
            <a:r>
              <a:rPr lang="el-GR" dirty="0"/>
              <a:t> και εξοπλισμός που χρησιμοποιούνται κατά την εκτέλεση της εργασίας (π.χ., λογισμικό, μηχανήματα)</a:t>
            </a:r>
          </a:p>
        </p:txBody>
      </p:sp>
      <p:sp>
        <p:nvSpPr>
          <p:cNvPr id="47" name="Έλλειψη 43">
            <a:extLst>
              <a:ext uri="{FF2B5EF4-FFF2-40B4-BE49-F238E27FC236}">
                <a16:creationId xmlns="" xmlns:a16="http://schemas.microsoft.com/office/drawing/2014/main" id="{EFBFA8C9-A8E6-42EC-9767-B0D870872789}"/>
              </a:ext>
            </a:extLst>
          </p:cNvPr>
          <p:cNvSpPr/>
          <p:nvPr/>
        </p:nvSpPr>
        <p:spPr>
          <a:xfrm>
            <a:off x="4312917" y="4434459"/>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4</a:t>
            </a:r>
            <a:endParaRPr lang="el-GR" b="1" dirty="0">
              <a:latin typeface="Arial" panose="020B0604020202020204" pitchFamily="34" charset="0"/>
              <a:cs typeface="Arial" panose="020B0604020202020204" pitchFamily="34" charset="0"/>
            </a:endParaRP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170030" y="4465336"/>
            <a:ext cx="5489664" cy="923330"/>
          </a:xfrm>
          <a:prstGeom prst="rect">
            <a:avLst/>
          </a:prstGeom>
        </p:spPr>
        <p:txBody>
          <a:bodyPr wrap="square">
            <a:spAutoFit/>
          </a:bodyPr>
          <a:lstStyle/>
          <a:p>
            <a:pPr lvl="0"/>
            <a:r>
              <a:rPr lang="el-GR" b="1" dirty="0"/>
              <a:t>Εργασιακό περιβάλλον </a:t>
            </a:r>
            <a:r>
              <a:rPr lang="el-GR" dirty="0"/>
              <a:t>(απαίτηση ταξιδιών, κίνδυνοι από το φυσικό περιβάλλον, πρόγραμμα εργασίας: ώρες, ημέρες)</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909795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Είδη πληροφοριών για τη θέση</a:t>
              </a:r>
            </a:p>
            <a:p>
              <a:pPr algn="ctr">
                <a:lnSpc>
                  <a:spcPts val="3000"/>
                </a:lnSpc>
              </a:pPr>
              <a:r>
                <a:rPr lang="el-GR" sz="2400" spc="-70" dirty="0"/>
                <a:t>εργασίας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β</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312919" y="1454737"/>
            <a:ext cx="378747"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5</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312919" y="2463006"/>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6</a:t>
            </a: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312918" y="3376086"/>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7</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37</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158733" y="1454737"/>
            <a:ext cx="5489664" cy="923330"/>
          </a:xfrm>
          <a:prstGeom prst="rect">
            <a:avLst/>
          </a:prstGeom>
        </p:spPr>
        <p:txBody>
          <a:bodyPr wrap="square">
            <a:spAutoFit/>
          </a:bodyPr>
          <a:lstStyle/>
          <a:p>
            <a:pPr lvl="0"/>
            <a:r>
              <a:rPr lang="el-GR" b="1" dirty="0"/>
              <a:t>Κοινωνικοί παράγοντες </a:t>
            </a:r>
            <a:r>
              <a:rPr lang="el-GR" dirty="0"/>
              <a:t>(αλληλεπίδραση με ανθρώπους σε διάφορα επίπεδα ιεραρχίας, εργασία σε ομάδες, επαφές με εξωτερικές ομάδες)</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158732" y="2463006"/>
            <a:ext cx="5489664" cy="646331"/>
          </a:xfrm>
          <a:prstGeom prst="rect">
            <a:avLst/>
          </a:prstGeom>
        </p:spPr>
        <p:txBody>
          <a:bodyPr wrap="square">
            <a:spAutoFit/>
          </a:bodyPr>
          <a:lstStyle/>
          <a:p>
            <a:pPr lvl="0"/>
            <a:r>
              <a:rPr lang="el-GR" b="1" dirty="0"/>
              <a:t>Εξουσία</a:t>
            </a:r>
            <a:r>
              <a:rPr lang="el-GR" dirty="0"/>
              <a:t> (δικαίωμα λήψης αποφάσεων, π.χ., ύψος οικ. εγκρίσεων)</a:t>
            </a:r>
          </a:p>
        </p:txBody>
      </p:sp>
      <p:sp>
        <p:nvSpPr>
          <p:cNvPr id="11" name="Ορθογώνιο 10">
            <a:extLst>
              <a:ext uri="{FF2B5EF4-FFF2-40B4-BE49-F238E27FC236}">
                <a16:creationId xmlns="" xmlns:a16="http://schemas.microsoft.com/office/drawing/2014/main" id="{540E8CBE-C5CF-46C0-8A2A-D845E203F65E}"/>
              </a:ext>
            </a:extLst>
          </p:cNvPr>
          <p:cNvSpPr/>
          <p:nvPr/>
        </p:nvSpPr>
        <p:spPr>
          <a:xfrm>
            <a:off x="5158732" y="3394437"/>
            <a:ext cx="5489664" cy="646331"/>
          </a:xfrm>
          <a:prstGeom prst="rect">
            <a:avLst/>
          </a:prstGeom>
        </p:spPr>
        <p:txBody>
          <a:bodyPr wrap="square">
            <a:spAutoFit/>
          </a:bodyPr>
          <a:lstStyle/>
          <a:p>
            <a:pPr lvl="0"/>
            <a:r>
              <a:rPr lang="el-GR" b="1" dirty="0"/>
              <a:t>Φυσικές απαιτήσεις της δουλειάς </a:t>
            </a:r>
            <a:r>
              <a:rPr lang="el-GR" dirty="0"/>
              <a:t>(ορθοστασία, βάρη, περπάτημα)</a:t>
            </a:r>
          </a:p>
        </p:txBody>
      </p:sp>
      <p:sp>
        <p:nvSpPr>
          <p:cNvPr id="47" name="Έλλειψη 43">
            <a:extLst>
              <a:ext uri="{FF2B5EF4-FFF2-40B4-BE49-F238E27FC236}">
                <a16:creationId xmlns="" xmlns:a16="http://schemas.microsoft.com/office/drawing/2014/main" id="{EFBFA8C9-A8E6-42EC-9767-B0D870872789}"/>
              </a:ext>
            </a:extLst>
          </p:cNvPr>
          <p:cNvSpPr/>
          <p:nvPr/>
        </p:nvSpPr>
        <p:spPr>
          <a:xfrm>
            <a:off x="4312917" y="4434459"/>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8</a:t>
            </a: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170030" y="4465336"/>
            <a:ext cx="5489664" cy="646331"/>
          </a:xfrm>
          <a:prstGeom prst="rect">
            <a:avLst/>
          </a:prstGeom>
        </p:spPr>
        <p:txBody>
          <a:bodyPr wrap="square">
            <a:spAutoFit/>
          </a:bodyPr>
          <a:lstStyle/>
          <a:p>
            <a:pPr lvl="0"/>
            <a:r>
              <a:rPr lang="el-GR" b="1" dirty="0"/>
              <a:t>Γνώσεις, δεξιότητες που απαιτούνται </a:t>
            </a:r>
            <a:r>
              <a:rPr lang="el-GR" dirty="0"/>
              <a:t>(εμπειρία, εκπαίδευση)</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
        <p:nvSpPr>
          <p:cNvPr id="19" name="Έλλειψη 43">
            <a:extLst>
              <a:ext uri="{FF2B5EF4-FFF2-40B4-BE49-F238E27FC236}">
                <a16:creationId xmlns="" xmlns:a16="http://schemas.microsoft.com/office/drawing/2014/main" id="{15CBBCA2-6419-4C7E-B3E2-98963034A3ED}"/>
              </a:ext>
            </a:extLst>
          </p:cNvPr>
          <p:cNvSpPr/>
          <p:nvPr/>
        </p:nvSpPr>
        <p:spPr>
          <a:xfrm>
            <a:off x="4315005" y="5313367"/>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latin typeface="Arial" panose="020B0604020202020204" pitchFamily="34" charset="0"/>
                <a:cs typeface="Arial" panose="020B0604020202020204" pitchFamily="34" charset="0"/>
              </a:rPr>
              <a:t>9</a:t>
            </a:r>
            <a:endParaRPr lang="el-GR" b="1" dirty="0">
              <a:latin typeface="Arial" panose="020B0604020202020204" pitchFamily="34" charset="0"/>
              <a:cs typeface="Arial" panose="020B0604020202020204" pitchFamily="34" charset="0"/>
            </a:endParaRPr>
          </a:p>
        </p:txBody>
      </p:sp>
      <p:sp>
        <p:nvSpPr>
          <p:cNvPr id="20" name="Ορθογώνιο 19">
            <a:extLst>
              <a:ext uri="{FF2B5EF4-FFF2-40B4-BE49-F238E27FC236}">
                <a16:creationId xmlns="" xmlns:a16="http://schemas.microsoft.com/office/drawing/2014/main" id="{DE6F8256-89E5-4676-8048-9328775BF196}"/>
              </a:ext>
            </a:extLst>
          </p:cNvPr>
          <p:cNvSpPr/>
          <p:nvPr/>
        </p:nvSpPr>
        <p:spPr>
          <a:xfrm>
            <a:off x="5172118" y="5344244"/>
            <a:ext cx="5489664" cy="646331"/>
          </a:xfrm>
          <a:prstGeom prst="rect">
            <a:avLst/>
          </a:prstGeom>
        </p:spPr>
        <p:txBody>
          <a:bodyPr wrap="square">
            <a:spAutoFit/>
          </a:bodyPr>
          <a:lstStyle/>
          <a:p>
            <a:pPr lvl="0"/>
            <a:r>
              <a:rPr lang="el-GR" b="1" dirty="0"/>
              <a:t>Πιστοποιήσεις</a:t>
            </a:r>
            <a:r>
              <a:rPr lang="el-GR" dirty="0"/>
              <a:t> (επιθυμητά) και </a:t>
            </a:r>
            <a:r>
              <a:rPr lang="el-GR" b="1" dirty="0"/>
              <a:t>άδεια επαγγέλματος </a:t>
            </a:r>
            <a:r>
              <a:rPr lang="el-GR" dirty="0"/>
              <a:t>(απαιτούμενα)</a:t>
            </a:r>
          </a:p>
        </p:txBody>
      </p:sp>
    </p:spTree>
    <p:extLst>
      <p:ext uri="{BB962C8B-B14F-4D97-AF65-F5344CB8AC3E}">
        <p14:creationId xmlns="" xmlns:p14="http://schemas.microsoft.com/office/powerpoint/2010/main" val="168270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287736" y="1277655"/>
            <a:ext cx="5875069" cy="4805745"/>
          </a:xfrm>
        </p:spPr>
        <p:txBody>
          <a:bodyPr rtlCol="0"/>
          <a:lstStyle/>
          <a:p>
            <a:r>
              <a:rPr lang="el-GR" sz="2200" dirty="0"/>
              <a:t>Περιγραφή θέσης εργασίας </a:t>
            </a:r>
            <a:r>
              <a:rPr lang="el-GR" i="1" dirty="0"/>
              <a:t>(</a:t>
            </a:r>
            <a:r>
              <a:rPr lang="el-GR" i="1" dirty="0" err="1"/>
              <a:t>Job</a:t>
            </a:r>
            <a:r>
              <a:rPr lang="el-GR" i="1" dirty="0"/>
              <a:t> </a:t>
            </a:r>
            <a:r>
              <a:rPr lang="el-GR" i="1" dirty="0" err="1"/>
              <a:t>Description</a:t>
            </a:r>
            <a:r>
              <a:rPr lang="el-GR" i="1" dirty="0"/>
              <a:t>)</a:t>
            </a:r>
          </a:p>
          <a:p>
            <a:pPr lvl="1">
              <a:buFont typeface="Wingdings" panose="05000000000000000000" pitchFamily="2" charset="2"/>
              <a:buChar char="ü"/>
            </a:pPr>
            <a:r>
              <a:rPr lang="el-GR" sz="1800" dirty="0"/>
              <a:t>Συστηματική, αναλυτική περιγραφή των εργασιακών καθηκόντων και αρμοδιοτήτων</a:t>
            </a:r>
          </a:p>
          <a:p>
            <a:pPr lvl="1">
              <a:buFont typeface="Wingdings" panose="05000000000000000000" pitchFamily="2" charset="2"/>
              <a:buChar char="ü"/>
            </a:pPr>
            <a:r>
              <a:rPr lang="el-GR" sz="1800" dirty="0"/>
              <a:t>Διασφαλίζει ότι οι εργαζόμενοι και οι προϊστάμενοι έχουν την ίδια πληροφόρηση σχετικά με το ποιος κάνει τι</a:t>
            </a:r>
          </a:p>
          <a:p>
            <a:pPr marL="266700" lvl="1" indent="0">
              <a:buNone/>
            </a:pPr>
            <a:endParaRPr lang="el-GR" sz="1800" dirty="0"/>
          </a:p>
          <a:p>
            <a:pPr lvl="0"/>
            <a:r>
              <a:rPr lang="el-GR" sz="2200" dirty="0"/>
              <a:t>Προδιαγραφές θέσης εργασίας </a:t>
            </a:r>
            <a:r>
              <a:rPr lang="el-GR" i="1" dirty="0"/>
              <a:t>(</a:t>
            </a:r>
            <a:r>
              <a:rPr lang="el-GR" i="1" dirty="0" err="1"/>
              <a:t>Job</a:t>
            </a:r>
            <a:r>
              <a:rPr lang="el-GR" i="1" dirty="0"/>
              <a:t> </a:t>
            </a:r>
            <a:r>
              <a:rPr lang="el-GR" i="1" dirty="0" err="1"/>
              <a:t>Specification</a:t>
            </a:r>
            <a:r>
              <a:rPr lang="el-GR" i="1" dirty="0"/>
              <a:t>)</a:t>
            </a:r>
          </a:p>
          <a:p>
            <a:pPr lvl="1">
              <a:buFont typeface="Wingdings" panose="05000000000000000000" pitchFamily="2" charset="2"/>
              <a:buChar char="ü"/>
            </a:pPr>
            <a:r>
              <a:rPr lang="el-GR" sz="1800" dirty="0"/>
              <a:t>Αναλυτική περίληψη των προσόντων που απαιτούνται για την εκτέλεση των συγκεκριμένων εργασιών</a:t>
            </a:r>
          </a:p>
          <a:p>
            <a:pPr lvl="1">
              <a:buFont typeface="Wingdings" panose="05000000000000000000" pitchFamily="2" charset="2"/>
              <a:buChar char="ü"/>
            </a:pPr>
            <a:r>
              <a:rPr lang="el-GR" sz="1800" dirty="0"/>
              <a:t>Γνώση, Δεξιότητες, Ικανότητες </a:t>
            </a:r>
          </a:p>
          <a:p>
            <a:pPr marL="266700" lvl="1" indent="0">
              <a:buNone/>
            </a:pPr>
            <a:endParaRPr lang="el-GR" sz="1800" dirty="0"/>
          </a:p>
          <a:p>
            <a:pPr lvl="0"/>
            <a:r>
              <a:rPr lang="el-GR" sz="2200" dirty="0"/>
              <a:t>Πρότυπα απόδοσης </a:t>
            </a:r>
            <a:r>
              <a:rPr lang="el-GR" i="1" dirty="0"/>
              <a:t>(</a:t>
            </a:r>
            <a:r>
              <a:rPr lang="el-GR" i="1" dirty="0" err="1"/>
              <a:t>Performance</a:t>
            </a:r>
            <a:r>
              <a:rPr lang="el-GR" i="1" dirty="0"/>
              <a:t> </a:t>
            </a:r>
            <a:r>
              <a:rPr lang="el-GR" i="1" dirty="0" err="1"/>
              <a:t>Standards</a:t>
            </a:r>
            <a:r>
              <a:rPr lang="el-GR" i="1" dirty="0"/>
              <a:t>)</a:t>
            </a:r>
          </a:p>
          <a:p>
            <a:pPr lvl="1">
              <a:buFont typeface="Wingdings" panose="05000000000000000000" pitchFamily="2" charset="2"/>
              <a:buChar char="ü"/>
            </a:pPr>
            <a:r>
              <a:rPr lang="el-GR" sz="1800" dirty="0"/>
              <a:t>Καθορίζει το επίπεδο της απόδοσης που θεωρείται επιθυμητό</a:t>
            </a:r>
          </a:p>
          <a:p>
            <a:pPr rtl="0"/>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776582" y="4586613"/>
            <a:ext cx="5415418" cy="986597"/>
          </a:xfrm>
        </p:spPr>
        <p:txBody>
          <a:bodyPr rtlCol="0"/>
          <a:lstStyle/>
          <a:p>
            <a:pPr algn="ctr"/>
            <a:r>
              <a:rPr lang="el-GR" sz="3400" b="1" spc="-300" dirty="0">
                <a:latin typeface="+mj-lt"/>
                <a:ea typeface="+mj-ea"/>
                <a:cs typeface="+mj-cs"/>
              </a:rPr>
              <a:t>Ανάλυσης  Θέσης  Εργασίας</a:t>
            </a:r>
          </a:p>
          <a:p>
            <a:pPr algn="ctr"/>
            <a:r>
              <a:rPr lang="el-GR" sz="4000" b="1" spc="-300" dirty="0">
                <a:latin typeface="+mj-lt"/>
                <a:ea typeface="+mj-ea"/>
                <a:cs typeface="+mj-cs"/>
              </a:rPr>
              <a:t> </a:t>
            </a:r>
          </a:p>
          <a:p>
            <a:pPr algn="ctr"/>
            <a:endParaRPr lang="el-GR" sz="3600" b="1" spc="-300" dirty="0">
              <a:latin typeface="+mj-lt"/>
              <a:ea typeface="+mj-ea"/>
              <a:cs typeface="+mj-cs"/>
            </a:endParaRP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38</a:t>
            </a:fld>
            <a:endParaRPr lang="el-GR" dirty="0"/>
          </a:p>
        </p:txBody>
      </p:sp>
      <p:sp>
        <p:nvSpPr>
          <p:cNvPr id="9" name="Τίτλος 1">
            <a:extLst>
              <a:ext uri="{FF2B5EF4-FFF2-40B4-BE49-F238E27FC236}">
                <a16:creationId xmlns="" xmlns:a16="http://schemas.microsoft.com/office/drawing/2014/main" id="{9FBEE792-FE63-4D35-9AFE-9C18DE10AD7D}"/>
              </a:ext>
            </a:extLst>
          </p:cNvPr>
          <p:cNvSpPr>
            <a:spLocks noGrp="1"/>
          </p:cNvSpPr>
          <p:nvPr>
            <p:ph type="title"/>
          </p:nvPr>
        </p:nvSpPr>
        <p:spPr>
          <a:xfrm>
            <a:off x="6776580" y="3819570"/>
            <a:ext cx="5415419" cy="740244"/>
          </a:xfrm>
        </p:spPr>
        <p:txBody>
          <a:bodyPr rtlCol="0"/>
          <a:lstStyle/>
          <a:p>
            <a:pPr algn="ctr"/>
            <a:r>
              <a:rPr lang="el-GR" dirty="0"/>
              <a:t>Αποτελέσματα</a:t>
            </a:r>
            <a:endParaRPr lang="el-GR" sz="3600" dirty="0"/>
          </a:p>
        </p:txBody>
      </p:sp>
      <p:pic>
        <p:nvPicPr>
          <p:cNvPr id="7172" name="Picture 4" descr="ÎÏÎ¿ÏÎ­Î»ÎµÏÎ¼Î± ÎµÎ¹ÎºÏÎ½Î±Ï Î³Î¹Î± job analysis">
            <a:extLst>
              <a:ext uri="{FF2B5EF4-FFF2-40B4-BE49-F238E27FC236}">
                <a16:creationId xmlns="" xmlns:a16="http://schemas.microsoft.com/office/drawing/2014/main" id="{08D46909-7C92-4DDC-BBAB-DBC7A9A58D9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78664" y="16528"/>
            <a:ext cx="5415420" cy="36840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9008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39</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 name="Εικόνα 5">
            <a:extLst>
              <a:ext uri="{FF2B5EF4-FFF2-40B4-BE49-F238E27FC236}">
                <a16:creationId xmlns="" xmlns:a16="http://schemas.microsoft.com/office/drawing/2014/main" id="{D7B1F8B0-A3CF-479B-841C-AC078416A8C2}"/>
              </a:ext>
            </a:extLst>
          </p:cNvPr>
          <p:cNvPicPr/>
          <p:nvPr/>
        </p:nvPicPr>
        <p:blipFill>
          <a:blip r:embed="rId3" cstate="print"/>
          <a:stretch>
            <a:fillRect/>
          </a:stretch>
        </p:blipFill>
        <p:spPr>
          <a:xfrm>
            <a:off x="2526913" y="864296"/>
            <a:ext cx="7138174" cy="4397257"/>
          </a:xfrm>
          <a:prstGeom prst="rect">
            <a:avLst/>
          </a:prstGeom>
        </p:spPr>
      </p:pic>
    </p:spTree>
    <p:extLst>
      <p:ext uri="{BB962C8B-B14F-4D97-AF65-F5344CB8AC3E}">
        <p14:creationId xmlns="" xmlns:p14="http://schemas.microsoft.com/office/powerpoint/2010/main" val="385361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202438" y="1140047"/>
            <a:ext cx="5728636" cy="5179597"/>
          </a:xfrm>
        </p:spPr>
        <p:txBody>
          <a:bodyPr rtlCol="0"/>
          <a:lstStyle/>
          <a:p>
            <a:pPr marL="0" lvl="0" indent="0">
              <a:buNone/>
            </a:pPr>
            <a:endParaRPr lang="el-GR" sz="900" dirty="0"/>
          </a:p>
          <a:p>
            <a:r>
              <a:rPr lang="el-GR" sz="2000" dirty="0"/>
              <a:t>Η </a:t>
            </a:r>
            <a:r>
              <a:rPr lang="el-GR" sz="2000" b="1" dirty="0"/>
              <a:t>διαδικασία αλλαγής </a:t>
            </a:r>
            <a:r>
              <a:rPr lang="el-GR" sz="2000" dirty="0"/>
              <a:t>των στοιχείων μιας παραγωγικής μονάδας εργασίας.</a:t>
            </a:r>
          </a:p>
          <a:p>
            <a:pPr marL="0" indent="0">
              <a:buNone/>
            </a:pPr>
            <a:endParaRPr lang="el-GR" sz="2000" dirty="0"/>
          </a:p>
          <a:p>
            <a:r>
              <a:rPr lang="el-GR" sz="2000" dirty="0"/>
              <a:t>Η </a:t>
            </a:r>
            <a:r>
              <a:rPr lang="el-GR" sz="2000" b="1" dirty="0"/>
              <a:t>διαδικασία μεταβολής </a:t>
            </a:r>
            <a:r>
              <a:rPr lang="el-GR" sz="2000" dirty="0"/>
              <a:t>των καθηκόντων ή του τρόπου με τον οποίο εκτελείται η εργασία σε ήδη υφιστάμενη θέση απασχόλησης.</a:t>
            </a:r>
          </a:p>
          <a:p>
            <a:pPr marL="0" indent="0">
              <a:buNone/>
            </a:pPr>
            <a:endParaRPr lang="el-GR" sz="2000" dirty="0"/>
          </a:p>
          <a:p>
            <a:r>
              <a:rPr lang="el-GR" sz="2000" dirty="0"/>
              <a:t>Ο </a:t>
            </a:r>
            <a:r>
              <a:rPr lang="el-GR" sz="2000" b="1" dirty="0"/>
              <a:t>ανασχεδιασμός </a:t>
            </a:r>
            <a:r>
              <a:rPr lang="el-GR" sz="2000" dirty="0"/>
              <a:t>των</a:t>
            </a:r>
            <a:r>
              <a:rPr lang="el-GR" sz="2000" b="1" dirty="0"/>
              <a:t> θέσεων εργασίας </a:t>
            </a:r>
            <a:r>
              <a:rPr lang="el-GR" sz="2000" dirty="0"/>
              <a:t>μπορεί να είναι αναγκαίος τόσο στα πλαίσια βελτίωσης της παραγωγικής διαδικασίας και της ένταξης νέων τεχνολογιών όσο και στα πλαίσια της υποκίνησης.</a:t>
            </a:r>
          </a:p>
          <a:p>
            <a:pPr marL="0" indent="0" rtl="0">
              <a:buNone/>
            </a:pPr>
            <a:endParaRPr lang="el-GR" dirty="0"/>
          </a:p>
          <a:p>
            <a:pPr rtl="0"/>
            <a:endParaRPr lang="el-GR" dirty="0"/>
          </a:p>
        </p:txBody>
      </p:sp>
      <p:pic>
        <p:nvPicPr>
          <p:cNvPr id="9" name="Θέση εικόνας 8" descr="Χειρισμός κινητού τηλεφώνου με αφή">
            <a:extLst>
              <a:ext uri="{FF2B5EF4-FFF2-40B4-BE49-F238E27FC236}">
                <a16:creationId xmlns=""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6425852" y="3802899"/>
            <a:ext cx="5334148" cy="985000"/>
          </a:xfrm>
        </p:spPr>
        <p:txBody>
          <a:bodyPr rtlCol="0"/>
          <a:lstStyle/>
          <a:p>
            <a:pPr algn="ctr"/>
            <a:r>
              <a:rPr lang="el-GR" dirty="0"/>
              <a:t>Ανασχεδιασμός</a:t>
            </a:r>
            <a:endParaRPr lang="el-GR" sz="36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425852" y="4787900"/>
            <a:ext cx="5334148" cy="865925"/>
          </a:xfrm>
        </p:spPr>
        <p:txBody>
          <a:bodyPr rtlCol="0"/>
          <a:lstStyle/>
          <a:p>
            <a:pPr algn="ctr"/>
            <a:r>
              <a:rPr lang="el-GR" sz="4000" b="1" spc="-300" dirty="0">
                <a:latin typeface="+mj-lt"/>
                <a:ea typeface="+mj-ea"/>
                <a:cs typeface="+mj-cs"/>
              </a:rPr>
              <a:t>θέσης εργασίας</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4</a:t>
            </a:fld>
            <a:endParaRPr lang="el-GR" dirty="0"/>
          </a:p>
        </p:txBody>
      </p:sp>
    </p:spTree>
    <p:extLst>
      <p:ext uri="{BB962C8B-B14F-4D97-AF65-F5344CB8AC3E}">
        <p14:creationId xmlns="" xmlns:p14="http://schemas.microsoft.com/office/powerpoint/2010/main" val="1241269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ÎÏÎ¿ÏÎ­Î»ÎµÏÎ¼Î± ÎµÎ¹ÎºÏÎ½Î±Ï Î³Î¹Î± job analysis">
            <a:extLst>
              <a:ext uri="{FF2B5EF4-FFF2-40B4-BE49-F238E27FC236}">
                <a16:creationId xmlns="" xmlns:a16="http://schemas.microsoft.com/office/drawing/2014/main" id="{57D32572-5B1D-4765-9716-632BD8F9A2B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782826" cy="63713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5847008" y="3738880"/>
            <a:ext cx="6344992" cy="754829"/>
          </a:xfrm>
        </p:spPr>
        <p:txBody>
          <a:bodyPr rtlCol="0"/>
          <a:lstStyle/>
          <a:p>
            <a:r>
              <a:rPr lang="el-GR" dirty="0"/>
              <a:t>Περιγραφή  &amp; Προδιαγραφές</a:t>
            </a:r>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40</a:t>
            </a:fld>
            <a:endParaRPr lang="el-GR" dirty="0"/>
          </a:p>
        </p:txBody>
      </p:sp>
      <p:sp>
        <p:nvSpPr>
          <p:cNvPr id="6" name="TextBox 5">
            <a:extLst>
              <a:ext uri="{FF2B5EF4-FFF2-40B4-BE49-F238E27FC236}">
                <a16:creationId xmlns="" xmlns:a16="http://schemas.microsoft.com/office/drawing/2014/main" id="{058B2612-4032-4D9E-8ED6-E40CE3E418B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7" name="Θέση κειμένου 2">
            <a:extLst>
              <a:ext uri="{FF2B5EF4-FFF2-40B4-BE49-F238E27FC236}">
                <a16:creationId xmlns="" xmlns:a16="http://schemas.microsoft.com/office/drawing/2014/main" id="{3E634794-127C-4E02-9431-2F210BBF340E}"/>
              </a:ext>
            </a:extLst>
          </p:cNvPr>
          <p:cNvSpPr txBox="1">
            <a:spLocks/>
          </p:cNvSpPr>
          <p:nvPr/>
        </p:nvSpPr>
        <p:spPr>
          <a:xfrm>
            <a:off x="5840892" y="4493710"/>
            <a:ext cx="6344992" cy="754829"/>
          </a:xfrm>
          <a:prstGeom prst="rect">
            <a:avLst/>
          </a:prstGeom>
          <a:solidFill>
            <a:schemeClr val="tx1">
              <a:lumMod val="95000"/>
              <a:lumOff val="5000"/>
            </a:schemeClr>
          </a:solidFill>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200" dirty="0">
                <a:solidFill>
                  <a:schemeClr val="bg1"/>
                </a:solidFill>
              </a:rPr>
              <a:t>θέσης εργασίας</a:t>
            </a:r>
          </a:p>
        </p:txBody>
      </p:sp>
    </p:spTree>
    <p:extLst>
      <p:ext uri="{BB962C8B-B14F-4D97-AF65-F5344CB8AC3E}">
        <p14:creationId xmlns="" xmlns:p14="http://schemas.microsoft.com/office/powerpoint/2010/main" val="3867216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ÎÏÎ¿ÏÎ­Î»ÎµÏÎ¼Î± ÎµÎ¹ÎºÏÎ½Î±Ï Î³Î¹Î± job description">
            <a:extLst>
              <a:ext uri="{FF2B5EF4-FFF2-40B4-BE49-F238E27FC236}">
                <a16:creationId xmlns="" xmlns:a16="http://schemas.microsoft.com/office/drawing/2014/main" id="{84D2343F-198A-450D-85A2-70CA6E86A11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114824"/>
            <a:ext cx="6237963" cy="469517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632516" y="2225531"/>
            <a:ext cx="2553368"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812077" y="1197886"/>
            <a:ext cx="6348755" cy="1013884"/>
          </a:xfrm>
        </p:spPr>
        <p:txBody>
          <a:bodyPr rtlCol="0"/>
          <a:lstStyle/>
          <a:p>
            <a:pPr algn="ctr"/>
            <a:r>
              <a:rPr lang="el-GR" sz="3200" dirty="0"/>
              <a:t>Η  αναγκαιότητα  της  περιγραφής  της  θέσης  εργασίας</a:t>
            </a:r>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910305" y="2778594"/>
            <a:ext cx="5212949" cy="3154517"/>
          </a:xfrm>
        </p:spPr>
        <p:txBody>
          <a:bodyPr rtlCol="0"/>
          <a:lstStyle/>
          <a:p>
            <a:pPr lvl="1">
              <a:buFont typeface="Wingdings" panose="05000000000000000000" pitchFamily="2" charset="2"/>
              <a:buChar char="ü"/>
            </a:pPr>
            <a:r>
              <a:rPr lang="el-GR" sz="1800" dirty="0" err="1"/>
              <a:t>Ενόψη</a:t>
            </a:r>
            <a:r>
              <a:rPr lang="el-GR" sz="1800" dirty="0"/>
              <a:t> προσλήψεων (π.χ. κενές θέσεις εργασίας που πρόκειται να καλυφθούν)</a:t>
            </a:r>
          </a:p>
          <a:p>
            <a:pPr marL="266700" lvl="1" indent="0">
              <a:buNone/>
            </a:pPr>
            <a:endParaRPr lang="el-GR" sz="1800" dirty="0"/>
          </a:p>
          <a:p>
            <a:pPr lvl="1">
              <a:buFont typeface="Wingdings" panose="05000000000000000000" pitchFamily="2" charset="2"/>
              <a:buChar char="ü"/>
            </a:pPr>
            <a:r>
              <a:rPr lang="el-GR" sz="1800" dirty="0"/>
              <a:t>Δημιουργία νέων θέσεων εργασίας (π.χ. ΙΤ, τηλεματική)</a:t>
            </a:r>
          </a:p>
          <a:p>
            <a:pPr marL="266700" lvl="1" indent="0">
              <a:buNone/>
            </a:pPr>
            <a:endParaRPr lang="el-GR" sz="1800" dirty="0"/>
          </a:p>
          <a:p>
            <a:pPr lvl="1">
              <a:buFont typeface="Wingdings" panose="05000000000000000000" pitchFamily="2" charset="2"/>
              <a:buChar char="ü"/>
            </a:pPr>
            <a:r>
              <a:rPr lang="el-GR" sz="1800" dirty="0"/>
              <a:t>Αναδιοργάνωση θέσεων εργασίας λόγω συγχώνευσης ή κατάργησης</a:t>
            </a:r>
          </a:p>
          <a:p>
            <a:pPr marL="266700" lvl="1" indent="0">
              <a:buNone/>
            </a:pPr>
            <a:endParaRPr lang="el-GR" sz="1800" dirty="0"/>
          </a:p>
          <a:p>
            <a:pPr lvl="1">
              <a:buFont typeface="Wingdings" panose="05000000000000000000" pitchFamily="2" charset="2"/>
              <a:buChar char="ü"/>
            </a:pPr>
            <a:r>
              <a:rPr lang="el-GR" sz="1800" b="1" dirty="0"/>
              <a:t>Σημαντικό</a:t>
            </a:r>
            <a:r>
              <a:rPr lang="el-GR" sz="1800" dirty="0"/>
              <a:t>: Πριν την περιγραφή πρέπει πάντα να προηγείται ανάλυση θέσεων εργασίας. </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41</a:t>
            </a:fld>
            <a:endParaRPr lang="el-GR" dirty="0"/>
          </a:p>
        </p:txBody>
      </p:sp>
      <p:sp>
        <p:nvSpPr>
          <p:cNvPr id="11" name="TextBox 10">
            <a:extLst>
              <a:ext uri="{FF2B5EF4-FFF2-40B4-BE49-F238E27FC236}">
                <a16:creationId xmlns="" xmlns:a16="http://schemas.microsoft.com/office/drawing/2014/main" id="{2DC39BD1-EC4B-4750-97D5-A7D246693B2B}"/>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4025963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Î£ÏÎµÏÎ¹ÎºÎ® ÎµÎ¹ÎºÏÎ½Î±">
            <a:extLst>
              <a:ext uri="{FF2B5EF4-FFF2-40B4-BE49-F238E27FC236}">
                <a16:creationId xmlns="" xmlns:a16="http://schemas.microsoft.com/office/drawing/2014/main" id="{FBBEEBB0-8C0E-4879-9A54-145DAF7A29C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76579" y="-1"/>
            <a:ext cx="5415420" cy="637135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13414" y="1026127"/>
            <a:ext cx="5323924" cy="4805745"/>
          </a:xfrm>
        </p:spPr>
        <p:txBody>
          <a:bodyPr rtlCol="0"/>
          <a:lstStyle/>
          <a:p>
            <a:pPr>
              <a:buFont typeface="Wingdings" panose="05000000000000000000" pitchFamily="2" charset="2"/>
              <a:buChar char="ü"/>
            </a:pPr>
            <a:r>
              <a:rPr lang="el-GR" sz="2200" dirty="0"/>
              <a:t>Να προσδιορίσει</a:t>
            </a:r>
          </a:p>
          <a:p>
            <a:pPr marL="266700" lvl="1" indent="0">
              <a:buNone/>
            </a:pPr>
            <a:r>
              <a:rPr lang="el-GR" sz="1800" dirty="0"/>
              <a:t>τις βασικές λειτουργίες κάθε θέσης σε σχέση με τους στόχους της οργάνωσης</a:t>
            </a:r>
          </a:p>
          <a:p>
            <a:pPr lvl="1">
              <a:buFont typeface="Wingdings" panose="05000000000000000000" pitchFamily="2" charset="2"/>
              <a:buChar char="ü"/>
            </a:pPr>
            <a:endParaRPr lang="el-GR" sz="1800" dirty="0"/>
          </a:p>
          <a:p>
            <a:pPr>
              <a:buFont typeface="Wingdings" panose="05000000000000000000" pitchFamily="2" charset="2"/>
              <a:buChar char="ü"/>
            </a:pPr>
            <a:r>
              <a:rPr lang="el-GR" sz="2200" dirty="0"/>
              <a:t>Να αποσαφηνίσει</a:t>
            </a:r>
          </a:p>
          <a:p>
            <a:pPr marL="266700" lvl="1" indent="0">
              <a:buNone/>
            </a:pPr>
            <a:r>
              <a:rPr lang="el-GR" sz="1800" dirty="0"/>
              <a:t>τις υποχρεώσεις και τις απαιτήσεις </a:t>
            </a:r>
          </a:p>
          <a:p>
            <a:pPr lvl="1">
              <a:buFont typeface="Wingdings" panose="05000000000000000000" pitchFamily="2" charset="2"/>
              <a:buChar char="ü"/>
            </a:pPr>
            <a:endParaRPr lang="el-GR" sz="1800" dirty="0"/>
          </a:p>
          <a:p>
            <a:pPr>
              <a:buFont typeface="Wingdings" panose="05000000000000000000" pitchFamily="2" charset="2"/>
              <a:buChar char="ü"/>
            </a:pPr>
            <a:r>
              <a:rPr lang="el-GR" sz="2200" dirty="0"/>
              <a:t>Να οριοθετήσει</a:t>
            </a:r>
          </a:p>
          <a:p>
            <a:pPr marL="266700" lvl="1" indent="0">
              <a:buNone/>
            </a:pPr>
            <a:r>
              <a:rPr lang="el-GR" sz="1800" dirty="0"/>
              <a:t>τις σχέσεις εξουσίας μεταξύ των θέσεων εργασίας (ιεραρχική δομή)</a:t>
            </a:r>
          </a:p>
          <a:p>
            <a:pPr rtl="0"/>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776582" y="4574087"/>
            <a:ext cx="5415418" cy="986597"/>
          </a:xfrm>
        </p:spPr>
        <p:txBody>
          <a:bodyPr rtlCol="0"/>
          <a:lstStyle/>
          <a:p>
            <a:pPr algn="ctr"/>
            <a:r>
              <a:rPr lang="el-GR" sz="3400" b="1" spc="-300" dirty="0">
                <a:latin typeface="+mj-lt"/>
                <a:ea typeface="+mj-ea"/>
                <a:cs typeface="+mj-cs"/>
              </a:rPr>
              <a:t>Περιγραφής  Θέσης  Εργασίας</a:t>
            </a:r>
          </a:p>
          <a:p>
            <a:pPr algn="ctr"/>
            <a:r>
              <a:rPr lang="el-GR" sz="4000" b="1" spc="-300" dirty="0">
                <a:latin typeface="+mj-lt"/>
                <a:ea typeface="+mj-ea"/>
                <a:cs typeface="+mj-cs"/>
              </a:rPr>
              <a:t> </a:t>
            </a:r>
          </a:p>
          <a:p>
            <a:pPr algn="ctr"/>
            <a:endParaRPr lang="el-GR" sz="3600" b="1" spc="-300" dirty="0">
              <a:latin typeface="+mj-lt"/>
              <a:ea typeface="+mj-ea"/>
              <a:cs typeface="+mj-cs"/>
            </a:endParaRP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42</a:t>
            </a:fld>
            <a:endParaRPr lang="el-GR" dirty="0"/>
          </a:p>
        </p:txBody>
      </p:sp>
      <p:sp>
        <p:nvSpPr>
          <p:cNvPr id="9" name="Τίτλος 1">
            <a:extLst>
              <a:ext uri="{FF2B5EF4-FFF2-40B4-BE49-F238E27FC236}">
                <a16:creationId xmlns="" xmlns:a16="http://schemas.microsoft.com/office/drawing/2014/main" id="{9FBEE792-FE63-4D35-9AFE-9C18DE10AD7D}"/>
              </a:ext>
            </a:extLst>
          </p:cNvPr>
          <p:cNvSpPr>
            <a:spLocks noGrp="1"/>
          </p:cNvSpPr>
          <p:nvPr>
            <p:ph type="title"/>
          </p:nvPr>
        </p:nvSpPr>
        <p:spPr>
          <a:xfrm>
            <a:off x="6776580" y="3819570"/>
            <a:ext cx="5415419" cy="740244"/>
          </a:xfrm>
        </p:spPr>
        <p:txBody>
          <a:bodyPr rtlCol="0"/>
          <a:lstStyle/>
          <a:p>
            <a:pPr algn="ctr"/>
            <a:r>
              <a:rPr lang="el-GR" dirty="0"/>
              <a:t>Σκοπός</a:t>
            </a:r>
          </a:p>
        </p:txBody>
      </p:sp>
    </p:spTree>
    <p:extLst>
      <p:ext uri="{BB962C8B-B14F-4D97-AF65-F5344CB8AC3E}">
        <p14:creationId xmlns="" xmlns:p14="http://schemas.microsoft.com/office/powerpoint/2010/main" val="1311014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900566"/>
            <a:ext cx="11340000" cy="432000"/>
          </a:xfrm>
        </p:spPr>
        <p:txBody>
          <a:bodyPr rtlCol="0"/>
          <a:lstStyle/>
          <a:p>
            <a:r>
              <a:rPr lang="el-GR" dirty="0"/>
              <a:t>Περιεχόμενο της περιγραφής της θέσης εργασίας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281688" y="2384851"/>
            <a:ext cx="5472000" cy="3986499"/>
          </a:xfrm>
        </p:spPr>
        <p:txBody>
          <a:bodyPr vert="horz" lIns="0" tIns="0" rIns="0" bIns="0" rtlCol="0">
            <a:noAutofit/>
          </a:bodyPr>
          <a:lstStyle/>
          <a:p>
            <a:pPr marL="0" indent="0">
              <a:buNone/>
            </a:pPr>
            <a:r>
              <a:rPr lang="el-GR" sz="2400" b="1" dirty="0"/>
              <a:t>1</a:t>
            </a:r>
            <a:r>
              <a:rPr lang="en-US" sz="2400" b="1" dirty="0"/>
              <a:t>. </a:t>
            </a:r>
            <a:r>
              <a:rPr lang="el-GR" sz="2000" b="1" dirty="0"/>
              <a:t>Διακριτικά θέσης:</a:t>
            </a:r>
          </a:p>
          <a:p>
            <a:pPr lvl="1"/>
            <a:r>
              <a:rPr lang="el-GR" sz="1800" dirty="0"/>
              <a:t>Τίτλος θέσης </a:t>
            </a:r>
          </a:p>
          <a:p>
            <a:pPr lvl="1"/>
            <a:r>
              <a:rPr lang="el-GR" sz="1800" dirty="0"/>
              <a:t>Κωδικός θέσης – Τμήμα ένταξης</a:t>
            </a:r>
          </a:p>
          <a:p>
            <a:pPr lvl="1"/>
            <a:r>
              <a:rPr lang="el-GR" sz="1800" dirty="0"/>
              <a:t>Θέση στην ιεραρχία και σχέσεις αναφοράς</a:t>
            </a:r>
          </a:p>
          <a:p>
            <a:pPr lvl="1"/>
            <a:r>
              <a:rPr lang="el-GR" sz="1800" dirty="0"/>
              <a:t>Τοποθεσία &amp; ημερομηνία δημιουργίας/αναθεώρησης ανάλυσης</a:t>
            </a:r>
          </a:p>
          <a:p>
            <a:pPr lvl="1"/>
            <a:r>
              <a:rPr lang="el-GR" sz="1800" dirty="0"/>
              <a:t>Μισθολογική κλίμακα – αποδοχές – υπερωριακή απασχόληση</a:t>
            </a:r>
            <a:endParaRPr lang="en-US" sz="1800" dirty="0"/>
          </a:p>
          <a:p>
            <a:pPr lvl="1"/>
            <a:endParaRPr lang="el-GR" sz="1800" dirty="0"/>
          </a:p>
          <a:p>
            <a:pPr marL="0" indent="0">
              <a:buNone/>
            </a:pPr>
            <a:r>
              <a:rPr lang="en-US" sz="2400" b="1" dirty="0"/>
              <a:t>2. </a:t>
            </a:r>
            <a:r>
              <a:rPr lang="el-GR" sz="2000" b="1" dirty="0"/>
              <a:t>Περίληψη θέσης:</a:t>
            </a:r>
            <a:endParaRPr lang="en-US" sz="2000" b="1" dirty="0"/>
          </a:p>
          <a:p>
            <a:pPr marL="0" indent="0">
              <a:buNone/>
            </a:pPr>
            <a:r>
              <a:rPr lang="el-GR" dirty="0"/>
              <a:t>Γενικές αρμοδιότητες, κύρια καθήκοντα, στοιχεία που αποδίδουν την ουσία και το διακριτό χαρακτήρα της θέσης</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a:cxnSpLocks/>
          </p:cNvCxnSpPr>
          <p:nvPr/>
        </p:nvCxnSpPr>
        <p:spPr>
          <a:xfrm>
            <a:off x="6096000" y="2363035"/>
            <a:ext cx="0" cy="37350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43</a:t>
            </a:fld>
            <a:endParaRPr lang="el-GR" dirty="0"/>
          </a:p>
        </p:txBody>
      </p:sp>
      <p:sp>
        <p:nvSpPr>
          <p:cNvPr id="16" name="Θέση περιεχομένου 4">
            <a:extLst>
              <a:ext uri="{FF2B5EF4-FFF2-40B4-BE49-F238E27FC236}">
                <a16:creationId xmlns="" xmlns:a16="http://schemas.microsoft.com/office/drawing/2014/main" id="{62FBA8CD-E104-4D01-9E1B-48BEBAF30680}"/>
              </a:ext>
            </a:extLst>
          </p:cNvPr>
          <p:cNvSpPr txBox="1">
            <a:spLocks/>
          </p:cNvSpPr>
          <p:nvPr/>
        </p:nvSpPr>
        <p:spPr>
          <a:xfrm>
            <a:off x="6300000" y="2384852"/>
            <a:ext cx="5472000" cy="3475232"/>
          </a:xfrm>
          <a:prstGeom prst="rect">
            <a:avLst/>
          </a:prstGeom>
        </p:spPr>
        <p:txBody>
          <a:bodyPr vert="horz" lIns="0" tIns="0" rIns="0" bIns="0" rtlCol="0">
            <a:noAutofit/>
          </a:bodyPr>
          <a:lstStyle>
            <a:lvl1pPr indent="0">
              <a:lnSpc>
                <a:spcPct val="90000"/>
              </a:lnSpc>
              <a:spcBef>
                <a:spcPts val="1000"/>
              </a:spcBef>
              <a:buFont typeface="Arial" panose="020B0604020202020204" pitchFamily="34" charset="0"/>
              <a:buNone/>
              <a:defRPr sz="24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3. </a:t>
            </a:r>
            <a:r>
              <a:rPr lang="el-GR" sz="2000" dirty="0"/>
              <a:t>Περιγραφή θέσης: </a:t>
            </a:r>
            <a:endParaRPr lang="en-US" sz="2000" dirty="0"/>
          </a:p>
          <a:p>
            <a:pPr lvl="0"/>
            <a:r>
              <a:rPr lang="el-GR" sz="1800" b="0" dirty="0"/>
              <a:t>Αναλυτική περιγραφή αρμοδιοτήτων, εργασιών, ιδιαίτερων συνθηκών και απαιτήσεων (π.χ., συχνές μετακινήσεις, ταξίδια, κίνδυνοι, διαθεσιμότητα)</a:t>
            </a:r>
            <a:endParaRPr lang="en-US" sz="1800" b="0" dirty="0"/>
          </a:p>
          <a:p>
            <a:pPr lvl="0"/>
            <a:endParaRPr lang="el-GR" sz="1800" b="0" dirty="0"/>
          </a:p>
          <a:p>
            <a:pPr lvl="0"/>
            <a:r>
              <a:rPr lang="en-US" dirty="0"/>
              <a:t>4. </a:t>
            </a:r>
            <a:r>
              <a:rPr lang="el-GR" sz="2000" dirty="0"/>
              <a:t>Τελευταία ενότητα</a:t>
            </a:r>
          </a:p>
          <a:p>
            <a:pPr lvl="1"/>
            <a:r>
              <a:rPr lang="el-GR" sz="1800" dirty="0"/>
              <a:t>Υπογραφές / Εγκρίσεις</a:t>
            </a:r>
          </a:p>
          <a:p>
            <a:pPr lvl="1"/>
            <a:r>
              <a:rPr lang="el-GR" sz="1800" dirty="0"/>
              <a:t>Νομικές διευκρινίσεις </a:t>
            </a:r>
          </a:p>
        </p:txBody>
      </p:sp>
      <p:sp>
        <p:nvSpPr>
          <p:cNvPr id="17" name="TextBox 16">
            <a:extLst>
              <a:ext uri="{FF2B5EF4-FFF2-40B4-BE49-F238E27FC236}">
                <a16:creationId xmlns="" xmlns:a16="http://schemas.microsoft.com/office/drawing/2014/main" id="{55FFD950-0806-4DDB-A371-A23268DD703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818180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371642" cy="3556619"/>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spc="-70" dirty="0"/>
                <a:t>Περιεχόμενα των Προδιαγραφών της Θέσης</a:t>
              </a:r>
            </a:p>
            <a:p>
              <a:pPr algn="ctr">
                <a:lnSpc>
                  <a:spcPts val="3000"/>
                </a:lnSpc>
              </a:pPr>
              <a:r>
                <a:rPr lang="el-GR" sz="2400" spc="-70" dirty="0"/>
                <a:t>εργασίας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α</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826485" y="1830517"/>
            <a:ext cx="378747"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1</a:t>
            </a:r>
            <a:endParaRPr lang="el-GR" b="1" dirty="0">
              <a:latin typeface="Arial" panose="020B0604020202020204" pitchFamily="34" charset="0"/>
              <a:cs typeface="Arial" panose="020B0604020202020204" pitchFamily="34" charset="0"/>
            </a:endParaRP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826485" y="4116438"/>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2</a:t>
            </a:r>
            <a:endParaRPr lang="el-GR" b="1" dirty="0">
              <a:latin typeface="Arial" panose="020B0604020202020204" pitchFamily="34" charset="0"/>
              <a:cs typeface="Arial" panose="020B0604020202020204" pitchFamily="34" charset="0"/>
            </a:endParaRP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44</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672299" y="1830517"/>
            <a:ext cx="5489664" cy="1785104"/>
          </a:xfrm>
          <a:prstGeom prst="rect">
            <a:avLst/>
          </a:prstGeom>
        </p:spPr>
        <p:txBody>
          <a:bodyPr wrap="square">
            <a:spAutoFit/>
          </a:bodyPr>
          <a:lstStyle/>
          <a:p>
            <a:pPr lvl="0">
              <a:buClr>
                <a:schemeClr val="accent1">
                  <a:lumMod val="50000"/>
                </a:schemeClr>
              </a:buClr>
            </a:pPr>
            <a:r>
              <a:rPr lang="el-GR" sz="2000" b="1" dirty="0"/>
              <a:t>Διακριτικά θέσης:</a:t>
            </a:r>
          </a:p>
          <a:p>
            <a:pPr marL="742950" lvl="1" indent="-285750">
              <a:buClr>
                <a:schemeClr val="accent1">
                  <a:lumMod val="50000"/>
                </a:schemeClr>
              </a:buClr>
              <a:buFont typeface="Courier New" panose="02070309020205020404" pitchFamily="49" charset="0"/>
              <a:buChar char="o"/>
            </a:pPr>
            <a:r>
              <a:rPr lang="el-GR" dirty="0"/>
              <a:t>Τίτλος θέσης </a:t>
            </a:r>
          </a:p>
          <a:p>
            <a:pPr marL="742950" lvl="1" indent="-285750">
              <a:buClr>
                <a:schemeClr val="accent1">
                  <a:lumMod val="50000"/>
                </a:schemeClr>
              </a:buClr>
              <a:buFont typeface="Courier New" panose="02070309020205020404" pitchFamily="49" charset="0"/>
              <a:buChar char="o"/>
            </a:pPr>
            <a:r>
              <a:rPr lang="el-GR" dirty="0"/>
              <a:t>Κωδικός θέσης – Τμήμα ένταξης</a:t>
            </a:r>
          </a:p>
          <a:p>
            <a:pPr marL="742950" lvl="1" indent="-285750">
              <a:buClr>
                <a:schemeClr val="accent1">
                  <a:lumMod val="50000"/>
                </a:schemeClr>
              </a:buClr>
              <a:buFont typeface="Courier New" panose="02070309020205020404" pitchFamily="49" charset="0"/>
              <a:buChar char="o"/>
            </a:pPr>
            <a:r>
              <a:rPr lang="el-GR" dirty="0"/>
              <a:t>Θέση στην ιεραρχία και σχέσεις αναφοράς</a:t>
            </a:r>
          </a:p>
          <a:p>
            <a:pPr marL="742950" lvl="1" indent="-285750">
              <a:buClr>
                <a:schemeClr val="accent1">
                  <a:lumMod val="50000"/>
                </a:schemeClr>
              </a:buClr>
              <a:buFont typeface="Courier New" panose="02070309020205020404" pitchFamily="49" charset="0"/>
              <a:buChar char="o"/>
            </a:pPr>
            <a:r>
              <a:rPr lang="el-GR" dirty="0"/>
              <a:t>Τοποθεσία &amp; ημερομηνία δημιουργίας/αναθεώρησης ανάλυσης</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672298" y="4116438"/>
            <a:ext cx="5489664" cy="1508105"/>
          </a:xfrm>
          <a:prstGeom prst="rect">
            <a:avLst/>
          </a:prstGeom>
        </p:spPr>
        <p:txBody>
          <a:bodyPr wrap="square">
            <a:spAutoFit/>
          </a:bodyPr>
          <a:lstStyle/>
          <a:p>
            <a:pPr>
              <a:buClr>
                <a:schemeClr val="accent1">
                  <a:lumMod val="50000"/>
                </a:schemeClr>
              </a:buClr>
            </a:pPr>
            <a:r>
              <a:rPr lang="el-GR" sz="2000" b="1" dirty="0"/>
              <a:t>Περίληψη θέσης: </a:t>
            </a:r>
            <a:endParaRPr lang="en-US" sz="2000" b="1" dirty="0"/>
          </a:p>
          <a:p>
            <a:pPr lvl="0"/>
            <a:r>
              <a:rPr lang="el-GR" dirty="0"/>
              <a:t>Έμφαση στο στόχο της θέσης, βασικός ρόλος, αρμοδιότητες, κύρια καθήκοντα και στοιχεία που αποδίδουν την ουσία και το διακριτό χαρακτήρα της θέσης</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775372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371642" cy="3556619"/>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spc="-70" dirty="0"/>
                <a:t>Περιεχόμενα των Προδιαγραφών της Θέσης</a:t>
              </a:r>
            </a:p>
            <a:p>
              <a:pPr algn="ctr">
                <a:lnSpc>
                  <a:spcPts val="3000"/>
                </a:lnSpc>
              </a:pPr>
              <a:r>
                <a:rPr lang="el-GR" sz="2400" spc="-70" dirty="0"/>
                <a:t>εργασίας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β</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5114583" y="1880621"/>
            <a:ext cx="378747"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3</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5114583" y="4166542"/>
            <a:ext cx="378748"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4</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45</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960397" y="1880621"/>
            <a:ext cx="5489664" cy="1508105"/>
          </a:xfrm>
          <a:prstGeom prst="rect">
            <a:avLst/>
          </a:prstGeom>
        </p:spPr>
        <p:txBody>
          <a:bodyPr wrap="square">
            <a:spAutoFit/>
          </a:bodyPr>
          <a:lstStyle/>
          <a:p>
            <a:pPr lvl="0"/>
            <a:r>
              <a:rPr lang="el-GR" sz="2000" b="1" dirty="0"/>
              <a:t>Προδιαγραφές της θέσης εργασίας: </a:t>
            </a:r>
          </a:p>
          <a:p>
            <a:r>
              <a:rPr lang="el-GR" dirty="0"/>
              <a:t>Γνώσεις, δεξιότητες, τίτλοι σπουδών, εμπειρία, πιστοποιήσεις, επαγγελματικές άδειες, ικανότητες (π.χ., ηγεσία, συναισθηματική εργασία), προσαρμοστικότητα, ευελιξία, κλπ. </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960396" y="4166542"/>
            <a:ext cx="5489664" cy="954107"/>
          </a:xfrm>
          <a:prstGeom prst="rect">
            <a:avLst/>
          </a:prstGeom>
        </p:spPr>
        <p:txBody>
          <a:bodyPr wrap="square">
            <a:spAutoFit/>
          </a:bodyPr>
          <a:lstStyle/>
          <a:p>
            <a:pPr lvl="0"/>
            <a:r>
              <a:rPr lang="el-GR" sz="2000" b="1" dirty="0"/>
              <a:t>Τελευταία ενότητα</a:t>
            </a:r>
          </a:p>
          <a:p>
            <a:pPr marL="742950" lvl="1" indent="-285750">
              <a:buFont typeface="Courier New" panose="02070309020205020404" pitchFamily="49" charset="0"/>
              <a:buChar char="o"/>
            </a:pPr>
            <a:r>
              <a:rPr lang="el-GR" dirty="0"/>
              <a:t>Υπογραφές / Εγκρίσεις</a:t>
            </a:r>
          </a:p>
          <a:p>
            <a:pPr marL="742950" lvl="1" indent="-285750">
              <a:buFont typeface="Courier New" panose="02070309020205020404" pitchFamily="49" charset="0"/>
              <a:buChar char="o"/>
            </a:pPr>
            <a:r>
              <a:rPr lang="el-GR" dirty="0"/>
              <a:t>Νομικές διευκρινίσεις</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078218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900566"/>
            <a:ext cx="11340000" cy="432000"/>
          </a:xfrm>
        </p:spPr>
        <p:txBody>
          <a:bodyPr rtlCol="0"/>
          <a:lstStyle/>
          <a:p>
            <a:r>
              <a:rPr lang="el-GR" dirty="0"/>
              <a:t>Αποφυγή λαθών στην Ανάλυση της Θέσης Εργασίας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281688" y="2209487"/>
            <a:ext cx="5472000" cy="3986499"/>
          </a:xfrm>
        </p:spPr>
        <p:txBody>
          <a:bodyPr vert="horz" lIns="0" tIns="0" rIns="0" bIns="0" rtlCol="0">
            <a:noAutofit/>
          </a:bodyPr>
          <a:lstStyle/>
          <a:p>
            <a:pPr marL="0" lvl="0" indent="0">
              <a:buNone/>
            </a:pPr>
            <a:r>
              <a:rPr lang="el-GR" sz="2400" b="1" dirty="0"/>
              <a:t>1. </a:t>
            </a:r>
            <a:r>
              <a:rPr lang="el-GR" sz="2000" b="1" dirty="0"/>
              <a:t>Έμφαση στη θέση</a:t>
            </a:r>
          </a:p>
          <a:p>
            <a:pPr lvl="1">
              <a:buFont typeface="Wingdings" panose="05000000000000000000" pitchFamily="2" charset="2"/>
              <a:buChar char="ü"/>
            </a:pPr>
            <a:r>
              <a:rPr lang="el-GR" sz="1800" dirty="0"/>
              <a:t>Η ΑΘΕ καταγράφει τις κύριες αρμοδιότητες και τις αναγκαίες γνώσεις και δεξιότητες για τη θέση – όχι του ατόμου που κατέχει τη θέση αυτή τη στιγμή</a:t>
            </a:r>
          </a:p>
          <a:p>
            <a:pPr marL="266700" lvl="1" indent="0">
              <a:buNone/>
            </a:pPr>
            <a:endParaRPr lang="el-GR" sz="800" dirty="0"/>
          </a:p>
          <a:p>
            <a:pPr marL="0" lvl="0" indent="0">
              <a:buNone/>
            </a:pPr>
            <a:r>
              <a:rPr lang="el-GR" sz="2400" b="1" dirty="0"/>
              <a:t>2. </a:t>
            </a:r>
            <a:r>
              <a:rPr lang="el-GR" sz="2000" b="1" dirty="0"/>
              <a:t>Περιορισμοί Ανάλυσης ΘΕ</a:t>
            </a:r>
          </a:p>
          <a:p>
            <a:pPr lvl="1">
              <a:buFont typeface="Wingdings" panose="05000000000000000000" pitchFamily="2" charset="2"/>
              <a:buChar char="ü"/>
            </a:pPr>
            <a:r>
              <a:rPr lang="el-GR" sz="1800" dirty="0"/>
              <a:t>Πολλά καθήκοντα &amp; μεγάλος βαθμός αυτονομίας</a:t>
            </a:r>
          </a:p>
          <a:p>
            <a:pPr marL="266700" lvl="1" indent="0">
              <a:buNone/>
            </a:pPr>
            <a:endParaRPr lang="el-GR" sz="800" dirty="0"/>
          </a:p>
          <a:p>
            <a:pPr marL="0" lvl="0" indent="0">
              <a:buNone/>
            </a:pPr>
            <a:r>
              <a:rPr lang="el-GR" sz="2400" b="1" dirty="0"/>
              <a:t>3. </a:t>
            </a:r>
            <a:r>
              <a:rPr lang="el-GR" sz="2000" b="1" dirty="0"/>
              <a:t>Επιφυλακτικότητα </a:t>
            </a:r>
          </a:p>
          <a:p>
            <a:pPr lvl="1">
              <a:buFont typeface="Wingdings" panose="05000000000000000000" pitchFamily="2" charset="2"/>
              <a:buChar char="ü"/>
            </a:pPr>
            <a:r>
              <a:rPr lang="el-GR" sz="1800" dirty="0"/>
              <a:t>η ΑΘΕ γίνεται αντιληπτή ως διαδικασία ελέγχου - «η ΑΘΕ δίνει πληροφορίες για την εργασία μου και με εκθέτει στο μηχανισμό επίβλεψης και ελέγχου».</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a:cxnSpLocks/>
          </p:cNvCxnSpPr>
          <p:nvPr/>
        </p:nvCxnSpPr>
        <p:spPr>
          <a:xfrm>
            <a:off x="6096000" y="2363035"/>
            <a:ext cx="0" cy="37350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46</a:t>
            </a:fld>
            <a:endParaRPr lang="el-GR" dirty="0"/>
          </a:p>
        </p:txBody>
      </p:sp>
      <p:sp>
        <p:nvSpPr>
          <p:cNvPr id="17" name="TextBox 16">
            <a:extLst>
              <a:ext uri="{FF2B5EF4-FFF2-40B4-BE49-F238E27FC236}">
                <a16:creationId xmlns="" xmlns:a16="http://schemas.microsoft.com/office/drawing/2014/main" id="{55FFD950-0806-4DDB-A371-A23268DD703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
        <p:nvSpPr>
          <p:cNvPr id="16" name="Θέση περιεχομένου 4">
            <a:extLst>
              <a:ext uri="{FF2B5EF4-FFF2-40B4-BE49-F238E27FC236}">
                <a16:creationId xmlns="" xmlns:a16="http://schemas.microsoft.com/office/drawing/2014/main" id="{62FBA8CD-E104-4D01-9E1B-48BEBAF30680}"/>
              </a:ext>
            </a:extLst>
          </p:cNvPr>
          <p:cNvSpPr txBox="1">
            <a:spLocks/>
          </p:cNvSpPr>
          <p:nvPr/>
        </p:nvSpPr>
        <p:spPr>
          <a:xfrm>
            <a:off x="6300000" y="2196961"/>
            <a:ext cx="5472000" cy="4481129"/>
          </a:xfrm>
          <a:prstGeom prst="rect">
            <a:avLst/>
          </a:prstGeom>
        </p:spPr>
        <p:txBody>
          <a:bodyPr vert="horz" lIns="0" tIns="0" rIns="0" bIns="0" rtlCol="0">
            <a:noAutofit/>
          </a:bodyPr>
          <a:lstStyle>
            <a:lvl1pPr indent="0">
              <a:lnSpc>
                <a:spcPct val="90000"/>
              </a:lnSpc>
              <a:spcBef>
                <a:spcPts val="1000"/>
              </a:spcBef>
              <a:buFont typeface="Arial" panose="020B0604020202020204" pitchFamily="34" charset="0"/>
              <a:buNone/>
              <a:defRPr sz="24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l-GR" dirty="0"/>
              <a:t>4. </a:t>
            </a:r>
            <a:r>
              <a:rPr lang="el-GR" sz="2000" dirty="0"/>
              <a:t>«Διοικητικός ζουρλομανδύας»</a:t>
            </a:r>
          </a:p>
          <a:p>
            <a:pPr lvl="1">
              <a:buFont typeface="Wingdings" panose="05000000000000000000" pitchFamily="2" charset="2"/>
              <a:buChar char="ü"/>
            </a:pPr>
            <a:r>
              <a:rPr lang="el-GR" sz="1800" dirty="0"/>
              <a:t>ο φόβος ότι η ΑΘΕ θα κάνει τα καθήκοντα τυπικά και θα περιορίσει την ευελιξία και δημιουργικότητα που μπορεί να ασκεί το άτομο</a:t>
            </a:r>
          </a:p>
          <a:p>
            <a:pPr marL="266700" lvl="1" indent="0">
              <a:buNone/>
            </a:pPr>
            <a:endParaRPr lang="el-GR" b="1" dirty="0"/>
          </a:p>
          <a:p>
            <a:r>
              <a:rPr lang="el-GR" dirty="0"/>
              <a:t>5. </a:t>
            </a:r>
            <a:r>
              <a:rPr lang="el-GR" sz="2000" dirty="0"/>
              <a:t>«Πληθωρικοί» τίτλοι </a:t>
            </a:r>
          </a:p>
          <a:p>
            <a:pPr lvl="1">
              <a:buFont typeface="Wingdings" panose="05000000000000000000" pitchFamily="2" charset="2"/>
              <a:buChar char="ü"/>
            </a:pPr>
            <a:r>
              <a:rPr lang="el-GR" sz="1800" dirty="0"/>
              <a:t>Κύρος αντί αύξησης οικονομικών ανταμοιβών, προαγωγή χωρίς νέο αντικείμενο ούτε μεγαλύτερο εύρος διοίκησης</a:t>
            </a:r>
          </a:p>
          <a:p>
            <a:pPr lvl="1">
              <a:buFont typeface="Wingdings" panose="05000000000000000000" pitchFamily="2" charset="2"/>
              <a:buChar char="ü"/>
            </a:pPr>
            <a:r>
              <a:rPr lang="el-GR" sz="1800" dirty="0"/>
              <a:t>Κίνητρα για τη διατήρηση εργαζομένων στην εταιρεία</a:t>
            </a:r>
          </a:p>
          <a:p>
            <a:pPr lvl="0"/>
            <a:r>
              <a:rPr lang="el-GR" dirty="0"/>
              <a:t>6. </a:t>
            </a:r>
            <a:r>
              <a:rPr lang="el-GR" sz="2000" dirty="0"/>
              <a:t>«Φουσκωμένες» αρμοδιότητες</a:t>
            </a:r>
          </a:p>
          <a:p>
            <a:pPr lvl="1">
              <a:buFont typeface="Wingdings" panose="05000000000000000000" pitchFamily="2" charset="2"/>
              <a:buChar char="ü"/>
            </a:pPr>
            <a:r>
              <a:rPr lang="el-GR" sz="1800" dirty="0"/>
              <a:t>Πληροφορίες που συλλέγονται στα πλαίσια της ΑΘΕ θα χρησιμοποιηθούν για τον προσδιορισμό της αμοιβής της θέσης </a:t>
            </a:r>
          </a:p>
        </p:txBody>
      </p:sp>
    </p:spTree>
    <p:extLst>
      <p:ext uri="{BB962C8B-B14F-4D97-AF65-F5344CB8AC3E}">
        <p14:creationId xmlns="" xmlns:p14="http://schemas.microsoft.com/office/powerpoint/2010/main" val="1776417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47</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 name="Εικόνα 5">
            <a:extLst>
              <a:ext uri="{FF2B5EF4-FFF2-40B4-BE49-F238E27FC236}">
                <a16:creationId xmlns="" xmlns:a16="http://schemas.microsoft.com/office/drawing/2014/main" id="{BFBC7906-420A-4320-8412-C17757972C25}"/>
              </a:ext>
            </a:extLst>
          </p:cNvPr>
          <p:cNvPicPr>
            <a:picLocks noChangeAspect="1" noChangeArrowheads="1"/>
          </p:cNvPicPr>
          <p:nvPr/>
        </p:nvPicPr>
        <p:blipFill>
          <a:blip r:embed="rId3" cstate="print"/>
          <a:srcRect/>
          <a:stretch>
            <a:fillRect/>
          </a:stretch>
        </p:blipFill>
        <p:spPr>
          <a:xfrm>
            <a:off x="3433445" y="414740"/>
            <a:ext cx="5325109" cy="5878207"/>
          </a:xfrm>
          <a:prstGeom prst="rect">
            <a:avLst/>
          </a:prstGeom>
          <a:noFill/>
          <a:ln w="9525">
            <a:noFill/>
            <a:miter lim="800000"/>
            <a:headEnd/>
            <a:tailEnd/>
          </a:ln>
        </p:spPr>
      </p:pic>
    </p:spTree>
    <p:extLst>
      <p:ext uri="{BB962C8B-B14F-4D97-AF65-F5344CB8AC3E}">
        <p14:creationId xmlns="" xmlns:p14="http://schemas.microsoft.com/office/powerpoint/2010/main" val="2096706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48</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2" name="TextBox 1">
            <a:extLst>
              <a:ext uri="{FF2B5EF4-FFF2-40B4-BE49-F238E27FC236}">
                <a16:creationId xmlns="" xmlns:a16="http://schemas.microsoft.com/office/drawing/2014/main" id="{8FF19FB7-9B11-44FE-9F9B-CA77FE88F659}"/>
              </a:ext>
            </a:extLst>
          </p:cNvPr>
          <p:cNvSpPr txBox="1"/>
          <p:nvPr/>
        </p:nvSpPr>
        <p:spPr>
          <a:xfrm>
            <a:off x="919967" y="199569"/>
            <a:ext cx="10352066" cy="892552"/>
          </a:xfrm>
          <a:prstGeom prst="rect">
            <a:avLst/>
          </a:prstGeom>
          <a:noFill/>
        </p:spPr>
        <p:txBody>
          <a:bodyPr wrap="square" rtlCol="0">
            <a:spAutoFit/>
          </a:bodyPr>
          <a:lstStyle/>
          <a:p>
            <a:pPr algn="ctr"/>
            <a:r>
              <a:rPr lang="el-GR" sz="2600" b="1" spc="-150" dirty="0">
                <a:solidFill>
                  <a:schemeClr val="tx1">
                    <a:lumMod val="75000"/>
                    <a:lumOff val="25000"/>
                  </a:schemeClr>
                </a:solidFill>
                <a:latin typeface="+mj-lt"/>
                <a:ea typeface="+mj-ea"/>
                <a:cs typeface="+mj-cs"/>
              </a:rPr>
              <a:t>Κατανομή αρμοδιοτήτων για την Ανάλυση της Θέσης Εργασίας</a:t>
            </a:r>
          </a:p>
          <a:p>
            <a:pPr algn="ctr"/>
            <a:endParaRPr lang="el-GR" sz="2600" dirty="0"/>
          </a:p>
        </p:txBody>
      </p:sp>
      <p:sp>
        <p:nvSpPr>
          <p:cNvPr id="3" name="Ορθογώνιο: Στρογγύλεμα γωνιών 2">
            <a:extLst>
              <a:ext uri="{FF2B5EF4-FFF2-40B4-BE49-F238E27FC236}">
                <a16:creationId xmlns="" xmlns:a16="http://schemas.microsoft.com/office/drawing/2014/main" id="{54224E92-8DEB-4B9A-A512-E93BFA450D56}"/>
              </a:ext>
            </a:extLst>
          </p:cNvPr>
          <p:cNvSpPr/>
          <p:nvPr/>
        </p:nvSpPr>
        <p:spPr>
          <a:xfrm>
            <a:off x="1437536" y="1200690"/>
            <a:ext cx="4346532" cy="3768144"/>
          </a:xfrm>
          <a:prstGeom prst="roundRect">
            <a:avLst/>
          </a:prstGeom>
          <a:solidFill>
            <a:schemeClr val="accent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dirty="0">
              <a:solidFill>
                <a:schemeClr val="bg1"/>
              </a:solidFill>
            </a:endParaRPr>
          </a:p>
          <a:p>
            <a:pPr algn="ctr"/>
            <a:r>
              <a:rPr lang="el-GR" sz="2000" b="1" dirty="0">
                <a:solidFill>
                  <a:schemeClr val="bg1"/>
                </a:solidFill>
              </a:rPr>
              <a:t>Μονάδα Ανθρωπίνων Πόρων</a:t>
            </a: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p:txBody>
      </p:sp>
      <p:cxnSp>
        <p:nvCxnSpPr>
          <p:cNvPr id="8" name="Ευθεία γραμμή σύνδεσης 7">
            <a:extLst>
              <a:ext uri="{FF2B5EF4-FFF2-40B4-BE49-F238E27FC236}">
                <a16:creationId xmlns="" xmlns:a16="http://schemas.microsoft.com/office/drawing/2014/main" id="{7CF3A1CA-7B32-4612-95BD-BCF63919F730}"/>
              </a:ext>
            </a:extLst>
          </p:cNvPr>
          <p:cNvCxnSpPr/>
          <p:nvPr/>
        </p:nvCxnSpPr>
        <p:spPr>
          <a:xfrm>
            <a:off x="1425010" y="237281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 xmlns:a16="http://schemas.microsoft.com/office/drawing/2014/main" id="{FBAA6C87-2D1E-4FB8-AA8F-6D68B7A7876A}"/>
              </a:ext>
            </a:extLst>
          </p:cNvPr>
          <p:cNvCxnSpPr/>
          <p:nvPr/>
        </p:nvCxnSpPr>
        <p:spPr>
          <a:xfrm>
            <a:off x="1437536" y="1963456"/>
            <a:ext cx="435905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Ορθογώνιο 12">
            <a:extLst>
              <a:ext uri="{FF2B5EF4-FFF2-40B4-BE49-F238E27FC236}">
                <a16:creationId xmlns="" xmlns:a16="http://schemas.microsoft.com/office/drawing/2014/main" id="{9F76D896-2B4E-4E55-934C-DE14CF2CEC25}"/>
              </a:ext>
            </a:extLst>
          </p:cNvPr>
          <p:cNvSpPr/>
          <p:nvPr/>
        </p:nvSpPr>
        <p:spPr>
          <a:xfrm>
            <a:off x="1437536" y="1965569"/>
            <a:ext cx="4334005" cy="424091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Συντονίζει ανάλυση εργασίας</a:t>
            </a:r>
          </a:p>
        </p:txBody>
      </p:sp>
      <p:sp>
        <p:nvSpPr>
          <p:cNvPr id="11" name="Ορθογώνιο: Στρογγύλεμα γωνιών 10">
            <a:extLst>
              <a:ext uri="{FF2B5EF4-FFF2-40B4-BE49-F238E27FC236}">
                <a16:creationId xmlns="" xmlns:a16="http://schemas.microsoft.com/office/drawing/2014/main" id="{E84D54BD-0F80-44E4-A274-F5729EEAA250}"/>
              </a:ext>
            </a:extLst>
          </p:cNvPr>
          <p:cNvSpPr/>
          <p:nvPr/>
        </p:nvSpPr>
        <p:spPr>
          <a:xfrm>
            <a:off x="6428984" y="1231285"/>
            <a:ext cx="4346532" cy="3768144"/>
          </a:xfrm>
          <a:prstGeom prst="roundRect">
            <a:avLst/>
          </a:prstGeom>
          <a:solidFill>
            <a:schemeClr val="accent4">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dirty="0">
              <a:solidFill>
                <a:schemeClr val="bg1"/>
              </a:solidFill>
            </a:endParaRPr>
          </a:p>
          <a:p>
            <a:pPr algn="ctr"/>
            <a:r>
              <a:rPr lang="el-GR" sz="2000" b="1" dirty="0">
                <a:solidFill>
                  <a:schemeClr val="bg1"/>
                </a:solidFill>
              </a:rPr>
              <a:t>Μάνατζερ</a:t>
            </a: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a:p>
            <a:pPr algn="ctr"/>
            <a:endParaRPr lang="el-GR" sz="2000" b="1" dirty="0">
              <a:solidFill>
                <a:schemeClr val="bg1"/>
              </a:solidFill>
            </a:endParaRPr>
          </a:p>
        </p:txBody>
      </p:sp>
      <p:cxnSp>
        <p:nvCxnSpPr>
          <p:cNvPr id="14" name="Ευθεία γραμμή σύνδεσης 13">
            <a:extLst>
              <a:ext uri="{FF2B5EF4-FFF2-40B4-BE49-F238E27FC236}">
                <a16:creationId xmlns="" xmlns:a16="http://schemas.microsoft.com/office/drawing/2014/main" id="{4F7EA18A-BE59-4501-BAEB-BCE40AADD8DD}"/>
              </a:ext>
            </a:extLst>
          </p:cNvPr>
          <p:cNvCxnSpPr/>
          <p:nvPr/>
        </p:nvCxnSpPr>
        <p:spPr>
          <a:xfrm>
            <a:off x="6416458" y="240340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 xmlns:a16="http://schemas.microsoft.com/office/drawing/2014/main" id="{CB22894B-F5D8-4492-A8B6-BBC7D17C8764}"/>
              </a:ext>
            </a:extLst>
          </p:cNvPr>
          <p:cNvCxnSpPr/>
          <p:nvPr/>
        </p:nvCxnSpPr>
        <p:spPr>
          <a:xfrm>
            <a:off x="6428984" y="1930551"/>
            <a:ext cx="435905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Ορθογώνιο 15">
            <a:extLst>
              <a:ext uri="{FF2B5EF4-FFF2-40B4-BE49-F238E27FC236}">
                <a16:creationId xmlns="" xmlns:a16="http://schemas.microsoft.com/office/drawing/2014/main" id="{01FEBBD7-1C9A-46E5-969D-4B932B9FC208}"/>
              </a:ext>
            </a:extLst>
          </p:cNvPr>
          <p:cNvSpPr/>
          <p:nvPr/>
        </p:nvSpPr>
        <p:spPr>
          <a:xfrm>
            <a:off x="6428984" y="1930550"/>
            <a:ext cx="4334005" cy="427808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Συντονίζει ανάλυση εργασίας</a:t>
            </a:r>
          </a:p>
        </p:txBody>
      </p:sp>
      <p:sp>
        <p:nvSpPr>
          <p:cNvPr id="17" name="Ορθογώνιο 16">
            <a:extLst>
              <a:ext uri="{FF2B5EF4-FFF2-40B4-BE49-F238E27FC236}">
                <a16:creationId xmlns="" xmlns:a16="http://schemas.microsoft.com/office/drawing/2014/main" id="{5D941C9A-5C7A-47F6-87AC-73404749DB68}"/>
              </a:ext>
            </a:extLst>
          </p:cNvPr>
          <p:cNvSpPr/>
          <p:nvPr/>
        </p:nvSpPr>
        <p:spPr>
          <a:xfrm>
            <a:off x="6428984" y="2018327"/>
            <a:ext cx="4334005" cy="4278094"/>
          </a:xfrm>
          <a:prstGeom prst="rect">
            <a:avLst/>
          </a:prstGeom>
        </p:spPr>
        <p:txBody>
          <a:bodyPr wrap="square">
            <a:spAutoFit/>
          </a:bodyPr>
          <a:lstStyle/>
          <a:p>
            <a:pPr marL="285750" indent="-285750">
              <a:buFont typeface="Wingdings" panose="05000000000000000000" pitchFamily="2" charset="2"/>
              <a:buChar char="ü"/>
            </a:pPr>
            <a:r>
              <a:rPr lang="el-GR" sz="1600" dirty="0"/>
              <a:t>Συμπληρώνουν ή βοηθούν στην συμπλήρωση των πληροφοριών ανάλυσης της εργασίας.</a:t>
            </a:r>
          </a:p>
          <a:p>
            <a:pPr marL="285750" indent="-285750">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Αναθεωρούν τις περιγραφές και τις προδιαγραφές των θέσεων εργασίας και διατηρούν την ακρίβειά τους.</a:t>
            </a:r>
          </a:p>
          <a:p>
            <a:pPr marL="285750" indent="-285750">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Αιτούνται για νέες αναλύσεις καθώς αλλάζουν οι θέσεις εργασίας</a:t>
            </a:r>
          </a:p>
          <a:p>
            <a:pPr marL="285750" indent="-285750">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Χρησιμοποιούν τις πληροφορίες ανάλυσης των θέσεων εργασίας για να προσδιορίσουν τα πρότυπα απόδοσης</a:t>
            </a:r>
          </a:p>
          <a:p>
            <a:pPr marL="285750" indent="-285750" algn="r">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Παρέχουν πληροφορίες σε εξωτερικούς εμπειρογνώμονες</a:t>
            </a:r>
          </a:p>
        </p:txBody>
      </p:sp>
      <p:sp>
        <p:nvSpPr>
          <p:cNvPr id="4" name="Ορθογώνιο 3">
            <a:extLst>
              <a:ext uri="{FF2B5EF4-FFF2-40B4-BE49-F238E27FC236}">
                <a16:creationId xmlns="" xmlns:a16="http://schemas.microsoft.com/office/drawing/2014/main" id="{78D63594-9FEB-4EC6-A3A1-29774A103666}"/>
              </a:ext>
            </a:extLst>
          </p:cNvPr>
          <p:cNvSpPr/>
          <p:nvPr/>
        </p:nvSpPr>
        <p:spPr>
          <a:xfrm>
            <a:off x="1450236" y="1935944"/>
            <a:ext cx="4334005" cy="3785652"/>
          </a:xfrm>
          <a:prstGeom prst="rect">
            <a:avLst/>
          </a:prstGeom>
          <a:solidFill>
            <a:schemeClr val="bg1"/>
          </a:solidFill>
        </p:spPr>
        <p:txBody>
          <a:bodyPr wrap="square">
            <a:spAutoFit/>
          </a:bodyPr>
          <a:lstStyle/>
          <a:p>
            <a:pPr marL="285750" indent="-285750">
              <a:buFont typeface="Wingdings" panose="05000000000000000000" pitchFamily="2" charset="2"/>
              <a:buChar char="ü"/>
            </a:pPr>
            <a:r>
              <a:rPr lang="el-GR" sz="1600" dirty="0"/>
              <a:t>Συντονίζει την ανάλυση της εργασίας.</a:t>
            </a:r>
          </a:p>
          <a:p>
            <a:pPr marL="285750" indent="-285750">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Συντάσσει τις περιγραφές&amp; τις προδιαγραφές των θέσεων εργασίας, για έλεγχο από τους μάνατζερ.</a:t>
            </a:r>
          </a:p>
          <a:p>
            <a:pPr marL="285750" indent="-285750">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Περιοδικά επανελέγχει τις περιγραφές &amp; τις προδιαγραφές των θέσεων εργασίας. </a:t>
            </a:r>
          </a:p>
          <a:p>
            <a:pPr marL="285750" indent="-285750">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Αναθεωρεί τις διαχειριστικές πληροφορίες για να εξασφαλίσει την ακρίβεια.</a:t>
            </a:r>
          </a:p>
          <a:p>
            <a:pPr marL="285750" indent="-285750">
              <a:buFont typeface="Wingdings" panose="05000000000000000000" pitchFamily="2" charset="2"/>
              <a:buChar char="ü"/>
            </a:pPr>
            <a:endParaRPr lang="el-GR" sz="1600" dirty="0"/>
          </a:p>
          <a:p>
            <a:pPr marL="285750" indent="-285750">
              <a:buFont typeface="Wingdings" panose="05000000000000000000" pitchFamily="2" charset="2"/>
              <a:buChar char="ü"/>
            </a:pPr>
            <a:r>
              <a:rPr lang="el-GR" sz="1600" dirty="0"/>
              <a:t>Μπορεί να αναζητήσει τη συνδρομή εξωτερικών εμπειρογνωμόνων για δύσκολες ή ασυνήθιστες αναλύσεις. </a:t>
            </a:r>
          </a:p>
        </p:txBody>
      </p:sp>
    </p:spTree>
    <p:extLst>
      <p:ext uri="{BB962C8B-B14F-4D97-AF65-F5344CB8AC3E}">
        <p14:creationId xmlns="" xmlns:p14="http://schemas.microsoft.com/office/powerpoint/2010/main" val="699139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 xmlns:a16="http://schemas.microsoft.com/office/drawing/2014/main" id="{9B59FF50-C336-450F-8511-5C1D25AF414C}"/>
              </a:ext>
            </a:extLst>
          </p:cNvPr>
          <p:cNvPicPr>
            <a:picLocks noChangeAspect="1"/>
          </p:cNvPicPr>
          <p:nvPr/>
        </p:nvPicPr>
        <p:blipFill>
          <a:blip r:embed="rId3"/>
          <a:stretch>
            <a:fillRect/>
          </a:stretch>
        </p:blipFill>
        <p:spPr>
          <a:xfrm>
            <a:off x="-1" y="0"/>
            <a:ext cx="9782827" cy="6371350"/>
          </a:xfrm>
          <a:prstGeom prst="rect">
            <a:avLst/>
          </a:prstGeom>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5847008" y="3537881"/>
            <a:ext cx="6344992" cy="955829"/>
          </a:xfrm>
        </p:spPr>
        <p:txBody>
          <a:bodyPr rtlCol="0"/>
          <a:lstStyle/>
          <a:p>
            <a:pPr algn="ctr"/>
            <a:r>
              <a:rPr lang="el-GR" dirty="0"/>
              <a:t>Οριζόντια ολοκλήρωση</a:t>
            </a:r>
            <a:endParaRPr lang="el-GR" sz="4800" spc="-340" dirty="0"/>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49</a:t>
            </a:fld>
            <a:endParaRPr lang="el-GR" dirty="0"/>
          </a:p>
        </p:txBody>
      </p:sp>
      <p:sp>
        <p:nvSpPr>
          <p:cNvPr id="6" name="TextBox 5">
            <a:extLst>
              <a:ext uri="{FF2B5EF4-FFF2-40B4-BE49-F238E27FC236}">
                <a16:creationId xmlns="" xmlns:a16="http://schemas.microsoft.com/office/drawing/2014/main" id="{058B2612-4032-4D9E-8ED6-E40CE3E418B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7" name="Θέση κειμένου 2">
            <a:extLst>
              <a:ext uri="{FF2B5EF4-FFF2-40B4-BE49-F238E27FC236}">
                <a16:creationId xmlns="" xmlns:a16="http://schemas.microsoft.com/office/drawing/2014/main" id="{3E634794-127C-4E02-9431-2F210BBF340E}"/>
              </a:ext>
            </a:extLst>
          </p:cNvPr>
          <p:cNvSpPr txBox="1">
            <a:spLocks/>
          </p:cNvSpPr>
          <p:nvPr/>
        </p:nvSpPr>
        <p:spPr>
          <a:xfrm>
            <a:off x="5840892" y="4493710"/>
            <a:ext cx="6344992" cy="754829"/>
          </a:xfrm>
          <a:prstGeom prst="rect">
            <a:avLst/>
          </a:prstGeom>
          <a:solidFill>
            <a:schemeClr val="tx1">
              <a:lumMod val="95000"/>
              <a:lumOff val="5000"/>
            </a:schemeClr>
          </a:solidFill>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200" dirty="0">
                <a:solidFill>
                  <a:schemeClr val="bg1"/>
                </a:solidFill>
              </a:rPr>
              <a:t>υποσυστημάτων ΔΑΠ</a:t>
            </a:r>
          </a:p>
        </p:txBody>
      </p:sp>
    </p:spTree>
    <p:extLst>
      <p:ext uri="{BB962C8B-B14F-4D97-AF65-F5344CB8AC3E}">
        <p14:creationId xmlns="" xmlns:p14="http://schemas.microsoft.com/office/powerpoint/2010/main" val="6498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Ομάδα 7" descr="Πώς να χρησιμοποιήσετε αυτό το πρότυπο&#10;"/>
          <p:cNvGrpSpPr/>
          <p:nvPr/>
        </p:nvGrpSpPr>
        <p:grpSpPr>
          <a:xfrm>
            <a:off x="5067451" y="4020544"/>
            <a:ext cx="2057098" cy="2014427"/>
            <a:chOff x="1341135" y="591578"/>
            <a:chExt cx="3015198" cy="3019099"/>
          </a:xfrm>
        </p:grpSpPr>
        <p:sp>
          <p:nvSpPr>
            <p:cNvPr id="10" name="Έλλειψη 36"/>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400" spc="-70" dirty="0"/>
                <a:t>HRM</a:t>
              </a:r>
              <a:endParaRPr lang="el-GR" sz="2400" spc="-70" dirty="0"/>
            </a:p>
          </p:txBody>
        </p:sp>
        <p:sp>
          <p:nvSpPr>
            <p:cNvPr id="13" name="Έλλειψη 40"/>
            <p:cNvSpPr/>
            <p:nvPr/>
          </p:nvSpPr>
          <p:spPr>
            <a:xfrm>
              <a:off x="3523777" y="2423836"/>
              <a:ext cx="832556" cy="8267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800" dirty="0"/>
            </a:p>
          </p:txBody>
        </p:sp>
        <p:sp>
          <p:nvSpPr>
            <p:cNvPr id="14" name="Τίτλος 2"/>
            <p:cNvSpPr txBox="1"/>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2" name="Ορθογώνιο 1"/>
          <p:cNvSpPr/>
          <p:nvPr/>
        </p:nvSpPr>
        <p:spPr>
          <a:xfrm>
            <a:off x="3372197" y="2366669"/>
            <a:ext cx="5228823" cy="1217769"/>
          </a:xfrm>
          <a:prstGeom prst="rect">
            <a:avLst/>
          </a:prstGeom>
        </p:spPr>
        <p:txBody>
          <a:bodyPr vert="horz" lIns="0" tIns="0" rIns="0" bIns="0" rtlCol="0" anchor="b">
            <a:noAutofit/>
          </a:bodyPr>
          <a:lstStyle/>
          <a:p>
            <a:pPr algn="ctr">
              <a:lnSpc>
                <a:spcPct val="90000"/>
              </a:lnSpc>
              <a:spcBef>
                <a:spcPts val="1000"/>
              </a:spcBef>
            </a:pPr>
            <a:r>
              <a:rPr lang="el-GR" sz="2400" dirty="0">
                <a:solidFill>
                  <a:schemeClr val="tx1">
                    <a:lumMod val="75000"/>
                    <a:lumOff val="25000"/>
                  </a:schemeClr>
                </a:solidFill>
              </a:rPr>
              <a:t>Η ανάλυση μιας θέσης εργασίας μπορεί να γίνει για μια θέση που έχει ήδη σχεδιαστεί ή μια εργασία να επανασχεδιαστεί βάσει των αποτελεσμάτων μιας πρόσφατης ανάλυσης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50</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5" name="Εικόνα 4">
            <a:extLst>
              <a:ext uri="{FF2B5EF4-FFF2-40B4-BE49-F238E27FC236}">
                <a16:creationId xmlns="" xmlns:a16="http://schemas.microsoft.com/office/drawing/2014/main" id="{9819716C-3118-4476-AB0B-6A10514D7409}"/>
              </a:ext>
            </a:extLst>
          </p:cNvPr>
          <p:cNvPicPr>
            <a:picLocks noChangeAspect="1" noChangeArrowheads="1"/>
          </p:cNvPicPr>
          <p:nvPr/>
        </p:nvPicPr>
        <p:blipFill>
          <a:blip r:embed="rId3" cstate="print"/>
          <a:srcRect/>
          <a:stretch>
            <a:fillRect/>
          </a:stretch>
        </p:blipFill>
        <p:spPr>
          <a:xfrm>
            <a:off x="1181886" y="842375"/>
            <a:ext cx="9828227" cy="5173249"/>
          </a:xfrm>
          <a:prstGeom prst="rect">
            <a:avLst/>
          </a:prstGeom>
          <a:noFill/>
          <a:ln w="9525">
            <a:noFill/>
            <a:miter lim="800000"/>
            <a:headEnd/>
            <a:tailEnd/>
          </a:ln>
        </p:spPr>
      </p:pic>
    </p:spTree>
    <p:extLst>
      <p:ext uri="{BB962C8B-B14F-4D97-AF65-F5344CB8AC3E}">
        <p14:creationId xmlns="" xmlns:p14="http://schemas.microsoft.com/office/powerpoint/2010/main" val="1168935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900566"/>
            <a:ext cx="11340000" cy="432000"/>
          </a:xfrm>
        </p:spPr>
        <p:txBody>
          <a:bodyPr rtlCol="0"/>
          <a:lstStyle/>
          <a:p>
            <a:r>
              <a:rPr lang="el-GR" dirty="0"/>
              <a:t>Ανάλυση Θέσης Εργασίας και Λειτουργίες ΔΑΠ</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281688" y="2272117"/>
            <a:ext cx="5472000" cy="3986499"/>
          </a:xfrm>
        </p:spPr>
        <p:txBody>
          <a:bodyPr vert="horz" lIns="0" tIns="0" rIns="0" bIns="0" rtlCol="0">
            <a:noAutofit/>
          </a:bodyPr>
          <a:lstStyle/>
          <a:p>
            <a:pPr marL="0" lvl="0" indent="0">
              <a:buNone/>
            </a:pPr>
            <a:r>
              <a:rPr lang="el-GR" sz="2400" b="1" dirty="0"/>
              <a:t>1. Προσέλκυση &amp; επιλογή προσωπικού</a:t>
            </a:r>
          </a:p>
          <a:p>
            <a:pPr lvl="2">
              <a:buFont typeface="Wingdings" panose="05000000000000000000" pitchFamily="2" charset="2"/>
              <a:buChar char="ü"/>
            </a:pPr>
            <a:r>
              <a:rPr lang="el-GR" sz="1800" dirty="0"/>
              <a:t>Διάθεση στην αγορά εργασίας</a:t>
            </a:r>
          </a:p>
          <a:p>
            <a:pPr marL="542925" lvl="2" indent="0">
              <a:buNone/>
            </a:pPr>
            <a:endParaRPr lang="el-GR" sz="200" dirty="0"/>
          </a:p>
          <a:p>
            <a:pPr lvl="2">
              <a:buFont typeface="Wingdings" panose="05000000000000000000" pitchFamily="2" charset="2"/>
              <a:buChar char="ü"/>
            </a:pPr>
            <a:r>
              <a:rPr lang="el-GR" sz="1800" dirty="0"/>
              <a:t>Κριτήρια επιλογής</a:t>
            </a:r>
          </a:p>
          <a:p>
            <a:pPr marL="542925" lvl="2" indent="0">
              <a:buNone/>
            </a:pPr>
            <a:endParaRPr lang="el-GR" sz="200" dirty="0"/>
          </a:p>
          <a:p>
            <a:pPr lvl="2">
              <a:buFont typeface="Wingdings" panose="05000000000000000000" pitchFamily="2" charset="2"/>
              <a:buChar char="ü"/>
            </a:pPr>
            <a:r>
              <a:rPr lang="el-GR" sz="1800" dirty="0"/>
              <a:t>Επιλογή μεθόδων</a:t>
            </a:r>
          </a:p>
          <a:p>
            <a:pPr marL="266700" lvl="1" indent="0">
              <a:buNone/>
            </a:pPr>
            <a:endParaRPr lang="el-GR" b="1" dirty="0"/>
          </a:p>
          <a:p>
            <a:pPr marL="266700" lvl="1" indent="0">
              <a:buNone/>
            </a:pPr>
            <a:endParaRPr lang="el-GR" sz="200" dirty="0"/>
          </a:p>
          <a:p>
            <a:pPr marL="0" lvl="0" indent="0">
              <a:buNone/>
            </a:pPr>
            <a:r>
              <a:rPr lang="el-GR" sz="2400" b="1" dirty="0"/>
              <a:t>2. Εκπαίδευση</a:t>
            </a:r>
          </a:p>
          <a:p>
            <a:pPr lvl="2">
              <a:buFont typeface="Wingdings" panose="05000000000000000000" pitchFamily="2" charset="2"/>
              <a:buChar char="ü"/>
            </a:pPr>
            <a:r>
              <a:rPr lang="el-GR" sz="1800" dirty="0"/>
              <a:t>Ανάγκες εκπαίδευσης για νέους εργαζομένους</a:t>
            </a:r>
          </a:p>
          <a:p>
            <a:pPr marL="542925" lvl="2" indent="0">
              <a:buNone/>
            </a:pPr>
            <a:endParaRPr lang="el-GR" sz="200" dirty="0"/>
          </a:p>
          <a:p>
            <a:pPr lvl="2">
              <a:buFont typeface="Wingdings" panose="05000000000000000000" pitchFamily="2" charset="2"/>
              <a:buChar char="ü"/>
            </a:pPr>
            <a:r>
              <a:rPr lang="el-GR" sz="1800" dirty="0"/>
              <a:t>Περιεχόμενο προγραμμάτων εκπαίδευσης</a:t>
            </a:r>
          </a:p>
          <a:p>
            <a:pPr marL="542925" lvl="2" indent="0">
              <a:buNone/>
            </a:pPr>
            <a:endParaRPr lang="el-GR" sz="200" dirty="0"/>
          </a:p>
          <a:p>
            <a:pPr lvl="2">
              <a:buFont typeface="Wingdings" panose="05000000000000000000" pitchFamily="2" charset="2"/>
              <a:buChar char="ü"/>
            </a:pPr>
            <a:r>
              <a:rPr lang="el-GR" sz="1800" dirty="0"/>
              <a:t>Αξιολόγηση εκπαίδευσης</a:t>
            </a:r>
          </a:p>
          <a:p>
            <a:endParaRPr lang="el-GR" dirty="0"/>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a:cxnSpLocks/>
          </p:cNvCxnSpPr>
          <p:nvPr/>
        </p:nvCxnSpPr>
        <p:spPr>
          <a:xfrm>
            <a:off x="6096000" y="2363035"/>
            <a:ext cx="0" cy="37350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51</a:t>
            </a:fld>
            <a:endParaRPr lang="el-GR" dirty="0"/>
          </a:p>
        </p:txBody>
      </p:sp>
      <p:sp>
        <p:nvSpPr>
          <p:cNvPr id="17" name="TextBox 16">
            <a:extLst>
              <a:ext uri="{FF2B5EF4-FFF2-40B4-BE49-F238E27FC236}">
                <a16:creationId xmlns="" xmlns:a16="http://schemas.microsoft.com/office/drawing/2014/main" id="{55FFD950-0806-4DDB-A371-A23268DD703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
        <p:nvSpPr>
          <p:cNvPr id="16" name="Θέση περιεχομένου 4">
            <a:extLst>
              <a:ext uri="{FF2B5EF4-FFF2-40B4-BE49-F238E27FC236}">
                <a16:creationId xmlns="" xmlns:a16="http://schemas.microsoft.com/office/drawing/2014/main" id="{62FBA8CD-E104-4D01-9E1B-48BEBAF30680}"/>
              </a:ext>
            </a:extLst>
          </p:cNvPr>
          <p:cNvSpPr txBox="1">
            <a:spLocks/>
          </p:cNvSpPr>
          <p:nvPr/>
        </p:nvSpPr>
        <p:spPr>
          <a:xfrm>
            <a:off x="6300000" y="2259591"/>
            <a:ext cx="5472000" cy="4481129"/>
          </a:xfrm>
          <a:prstGeom prst="rect">
            <a:avLst/>
          </a:prstGeom>
        </p:spPr>
        <p:txBody>
          <a:bodyPr vert="horz" lIns="0" tIns="0" rIns="0" bIns="0" rtlCol="0">
            <a:noAutofit/>
          </a:bodyPr>
          <a:lstStyle>
            <a:lvl1pPr lvl="0" indent="0">
              <a:lnSpc>
                <a:spcPct val="90000"/>
              </a:lnSpc>
              <a:spcBef>
                <a:spcPts val="1000"/>
              </a:spcBef>
              <a:buFont typeface="Arial" panose="020B0604020202020204" pitchFamily="34" charset="0"/>
              <a:buNone/>
              <a:defRPr sz="2400" b="1">
                <a:solidFill>
                  <a:schemeClr val="tx1">
                    <a:lumMod val="75000"/>
                    <a:lumOff val="25000"/>
                  </a:schemeClr>
                </a:solidFill>
              </a:defRPr>
            </a:lvl1pPr>
            <a:lvl2pPr marL="542925" lvl="1" indent="-276225">
              <a:lnSpc>
                <a:spcPct val="90000"/>
              </a:lnSpc>
              <a:spcBef>
                <a:spcPts val="500"/>
              </a:spcBef>
              <a:buFont typeface="Arial" panose="020B0604020202020204" pitchFamily="34" charset="0"/>
              <a:buChar char="•"/>
              <a:defRPr sz="1600" b="1">
                <a:solidFill>
                  <a:schemeClr val="tx1">
                    <a:lumMod val="75000"/>
                    <a:lumOff val="25000"/>
                  </a:schemeClr>
                </a:solidFill>
              </a:defRPr>
            </a:lvl2pPr>
            <a:lvl3pPr marL="809625" lvl="2" indent="-266700">
              <a:lnSpc>
                <a:spcPct val="90000"/>
              </a:lnSpc>
              <a:spcBef>
                <a:spcPts val="500"/>
              </a:spcBef>
              <a:buFont typeface="Wingdings" panose="05000000000000000000" pitchFamily="2" charset="2"/>
              <a:buChar char="ü"/>
              <a:defRPr>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dirty="0"/>
              <a:t>3. Ανταμοιβές</a:t>
            </a:r>
          </a:p>
          <a:p>
            <a:pPr lvl="2"/>
            <a:r>
              <a:rPr lang="el-GR" dirty="0"/>
              <a:t>Προσδιορισμός ανταμοιβής που να ανταποκρίνεται στην αξία της θέσης εργασίας</a:t>
            </a:r>
          </a:p>
          <a:p>
            <a:pPr marL="542925" lvl="2" indent="0">
              <a:buNone/>
            </a:pPr>
            <a:endParaRPr lang="el-GR" sz="200" dirty="0"/>
          </a:p>
          <a:p>
            <a:pPr lvl="2"/>
            <a:r>
              <a:rPr lang="el-GR" dirty="0"/>
              <a:t>Αναπροσαρμογές συστήματος ανταμοιβών</a:t>
            </a:r>
          </a:p>
          <a:p>
            <a:pPr lvl="2"/>
            <a:endParaRPr lang="el-GR" dirty="0"/>
          </a:p>
          <a:p>
            <a:pPr marL="542925" lvl="2" indent="0">
              <a:buNone/>
            </a:pPr>
            <a:endParaRPr lang="el-GR" dirty="0"/>
          </a:p>
          <a:p>
            <a:r>
              <a:rPr lang="el-GR" dirty="0"/>
              <a:t>4. Διοίκηση απόδοσης</a:t>
            </a:r>
          </a:p>
          <a:p>
            <a:pPr lvl="2"/>
            <a:r>
              <a:rPr lang="el-GR" dirty="0"/>
              <a:t>Πρότυπα απόδοσης</a:t>
            </a:r>
          </a:p>
          <a:p>
            <a:pPr marL="542925" lvl="2" indent="0">
              <a:buNone/>
            </a:pPr>
            <a:endParaRPr lang="el-GR" sz="200" dirty="0"/>
          </a:p>
          <a:p>
            <a:pPr lvl="2"/>
            <a:r>
              <a:rPr lang="el-GR" dirty="0"/>
              <a:t>Κριτήρια αξιολόγησης</a:t>
            </a:r>
          </a:p>
          <a:p>
            <a:pPr marL="542925" lvl="2" indent="0">
              <a:buNone/>
            </a:pPr>
            <a:endParaRPr lang="el-GR" sz="200" dirty="0"/>
          </a:p>
          <a:p>
            <a:pPr lvl="2"/>
            <a:r>
              <a:rPr lang="el-GR" dirty="0"/>
              <a:t>Μέθοδοι και φόρμες αξιολόγησης</a:t>
            </a:r>
          </a:p>
          <a:p>
            <a:pPr marL="542925" lvl="2" indent="0">
              <a:buNone/>
            </a:pPr>
            <a:endParaRPr lang="el-GR" sz="200" dirty="0"/>
          </a:p>
          <a:p>
            <a:pPr lvl="2"/>
            <a:r>
              <a:rPr lang="el-GR" dirty="0"/>
              <a:t>Επικοινωνία και παροχή </a:t>
            </a:r>
            <a:r>
              <a:rPr lang="el-GR" dirty="0" err="1"/>
              <a:t>feedback</a:t>
            </a:r>
            <a:r>
              <a:rPr lang="el-GR" dirty="0"/>
              <a:t> στους εργαζομένους</a:t>
            </a:r>
          </a:p>
        </p:txBody>
      </p:sp>
    </p:spTree>
    <p:extLst>
      <p:ext uri="{BB962C8B-B14F-4D97-AF65-F5344CB8AC3E}">
        <p14:creationId xmlns="" xmlns:p14="http://schemas.microsoft.com/office/powerpoint/2010/main" val="2315577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52</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 name="Εικόνα 5">
            <a:extLst>
              <a:ext uri="{FF2B5EF4-FFF2-40B4-BE49-F238E27FC236}">
                <a16:creationId xmlns="" xmlns:a16="http://schemas.microsoft.com/office/drawing/2014/main" id="{66AF7864-385E-4C48-AC8F-F146E0F7EBE0}"/>
              </a:ext>
            </a:extLst>
          </p:cNvPr>
          <p:cNvPicPr/>
          <p:nvPr/>
        </p:nvPicPr>
        <p:blipFill>
          <a:blip r:embed="rId3" cstate="print"/>
          <a:stretch>
            <a:fillRect/>
          </a:stretch>
        </p:blipFill>
        <p:spPr>
          <a:xfrm>
            <a:off x="2101656" y="646400"/>
            <a:ext cx="7988688" cy="5565199"/>
          </a:xfrm>
          <a:prstGeom prst="rect">
            <a:avLst/>
          </a:prstGeom>
        </p:spPr>
      </p:pic>
    </p:spTree>
    <p:extLst>
      <p:ext uri="{BB962C8B-B14F-4D97-AF65-F5344CB8AC3E}">
        <p14:creationId xmlns="" xmlns:p14="http://schemas.microsoft.com/office/powerpoint/2010/main" val="256067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6</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3" name="Εικόνα 2" descr="Εικόνα που περιέχει κείμενο&#10;&#10;Η περιγραφή δημιουργήθηκε αυτόματα">
            <a:extLst>
              <a:ext uri="{FF2B5EF4-FFF2-40B4-BE49-F238E27FC236}">
                <a16:creationId xmlns="" xmlns:a16="http://schemas.microsoft.com/office/drawing/2014/main" id="{98E20129-EBA8-47C3-A847-14E16332907B}"/>
              </a:ext>
            </a:extLst>
          </p:cNvPr>
          <p:cNvPicPr>
            <a:picLocks noChangeAspect="1"/>
          </p:cNvPicPr>
          <p:nvPr/>
        </p:nvPicPr>
        <p:blipFill>
          <a:blip r:embed="rId3"/>
          <a:stretch>
            <a:fillRect/>
          </a:stretch>
        </p:blipFill>
        <p:spPr>
          <a:xfrm>
            <a:off x="2376330" y="100208"/>
            <a:ext cx="7439340" cy="6291152"/>
          </a:xfrm>
          <a:prstGeom prst="rect">
            <a:avLst/>
          </a:prstGeom>
        </p:spPr>
      </p:pic>
    </p:spTree>
    <p:extLst>
      <p:ext uri="{BB962C8B-B14F-4D97-AF65-F5344CB8AC3E}">
        <p14:creationId xmlns="" xmlns:p14="http://schemas.microsoft.com/office/powerpoint/2010/main" val="309454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Τεχνικές Σχεδιασμού Θέσεων Εργασίας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563649" y="62786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563649" y="199162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563648" y="2936814"/>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γ</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7</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409463" y="627862"/>
            <a:ext cx="6051852" cy="1021690"/>
          </a:xfrm>
          <a:prstGeom prst="rect">
            <a:avLst/>
          </a:prstGeom>
        </p:spPr>
        <p:txBody>
          <a:bodyPr wrap="square">
            <a:spAutoFit/>
          </a:bodyPr>
          <a:lstStyle/>
          <a:p>
            <a:pPr>
              <a:lnSpc>
                <a:spcPct val="114000"/>
              </a:lnSpc>
            </a:pPr>
            <a:r>
              <a:rPr lang="el-GR" b="1" dirty="0">
                <a:solidFill>
                  <a:schemeClr val="tx1">
                    <a:lumMod val="75000"/>
                    <a:lumOff val="25000"/>
                  </a:schemeClr>
                </a:solidFill>
              </a:rPr>
              <a:t>Απλούστευση εργασίας</a:t>
            </a:r>
            <a:r>
              <a:rPr lang="el-GR" dirty="0">
                <a:solidFill>
                  <a:schemeClr val="tx1">
                    <a:lumMod val="75000"/>
                    <a:lumOff val="25000"/>
                  </a:schemeClr>
                </a:solidFill>
              </a:rPr>
              <a:t>: εδώ οι θέσεις εργασίας χωρίζονται σε μικρότερες συνιστώσες και στη συνέχεια κατανέμονται στους εργαζομένους ως μικρότερες θέσεις εργασίας</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409463" y="1991622"/>
            <a:ext cx="6096000" cy="705899"/>
          </a:xfrm>
          <a:prstGeom prst="rect">
            <a:avLst/>
          </a:prstGeom>
        </p:spPr>
        <p:txBody>
          <a:bodyPr wrap="square">
            <a:spAutoFit/>
          </a:bodyPr>
          <a:lstStyle/>
          <a:p>
            <a:pPr>
              <a:lnSpc>
                <a:spcPct val="114000"/>
              </a:lnSpc>
            </a:pPr>
            <a:r>
              <a:rPr lang="el-GR" b="1" dirty="0">
                <a:solidFill>
                  <a:schemeClr val="tx1">
                    <a:lumMod val="75000"/>
                    <a:lumOff val="25000"/>
                  </a:schemeClr>
                </a:solidFill>
              </a:rPr>
              <a:t>Διεύρυνση εργασίας</a:t>
            </a:r>
            <a:r>
              <a:rPr lang="el-GR" dirty="0">
                <a:solidFill>
                  <a:schemeClr val="tx1">
                    <a:lumMod val="75000"/>
                    <a:lumOff val="25000"/>
                  </a:schemeClr>
                </a:solidFill>
              </a:rPr>
              <a:t>: αυξάνει την ποικιλία εργασιών προσθέτοντας νέα καθήκοντα παρόμοιας δυσκολίας</a:t>
            </a:r>
          </a:p>
        </p:txBody>
      </p:sp>
      <p:sp>
        <p:nvSpPr>
          <p:cNvPr id="11" name="Ορθογώνιο 10">
            <a:extLst>
              <a:ext uri="{FF2B5EF4-FFF2-40B4-BE49-F238E27FC236}">
                <a16:creationId xmlns="" xmlns:a16="http://schemas.microsoft.com/office/drawing/2014/main" id="{540E8CBE-C5CF-46C0-8A2A-D845E203F65E}"/>
              </a:ext>
            </a:extLst>
          </p:cNvPr>
          <p:cNvSpPr/>
          <p:nvPr/>
        </p:nvSpPr>
        <p:spPr>
          <a:xfrm>
            <a:off x="5409464" y="2955165"/>
            <a:ext cx="6051852" cy="1021690"/>
          </a:xfrm>
          <a:prstGeom prst="rect">
            <a:avLst/>
          </a:prstGeom>
        </p:spPr>
        <p:txBody>
          <a:bodyPr wrap="square">
            <a:spAutoFit/>
          </a:bodyPr>
          <a:lstStyle/>
          <a:p>
            <a:pPr>
              <a:lnSpc>
                <a:spcPct val="114000"/>
              </a:lnSpc>
            </a:pPr>
            <a:r>
              <a:rPr lang="el-GR" b="1" dirty="0">
                <a:solidFill>
                  <a:schemeClr val="tx1">
                    <a:lumMod val="75000"/>
                    <a:lumOff val="25000"/>
                  </a:schemeClr>
                </a:solidFill>
              </a:rPr>
              <a:t>Εναλλαγή θέσεων εργασίας</a:t>
            </a:r>
            <a:r>
              <a:rPr lang="el-GR" dirty="0">
                <a:solidFill>
                  <a:schemeClr val="tx1">
                    <a:lumMod val="75000"/>
                    <a:lumOff val="25000"/>
                  </a:schemeClr>
                </a:solidFill>
              </a:rPr>
              <a:t>: συστηματική μετατόπιση των εργαζομένων μεταξύ των θέσεων εργασίας που περιλαμβάνουν καθήκοντα παρόμοιας δυσκολίας</a:t>
            </a:r>
          </a:p>
        </p:txBody>
      </p:sp>
      <p:sp>
        <p:nvSpPr>
          <p:cNvPr id="47" name="Έλλειψη 43">
            <a:extLst>
              <a:ext uri="{FF2B5EF4-FFF2-40B4-BE49-F238E27FC236}">
                <a16:creationId xmlns="" xmlns:a16="http://schemas.microsoft.com/office/drawing/2014/main" id="{EFBFA8C9-A8E6-42EC-9767-B0D870872789}"/>
              </a:ext>
            </a:extLst>
          </p:cNvPr>
          <p:cNvSpPr/>
          <p:nvPr/>
        </p:nvSpPr>
        <p:spPr>
          <a:xfrm>
            <a:off x="4527267" y="4390735"/>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δ</a:t>
            </a: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420760" y="4409086"/>
            <a:ext cx="6096001" cy="1969065"/>
          </a:xfrm>
          <a:prstGeom prst="rect">
            <a:avLst/>
          </a:prstGeom>
        </p:spPr>
        <p:txBody>
          <a:bodyPr wrap="square">
            <a:spAutoFit/>
          </a:bodyPr>
          <a:lstStyle/>
          <a:p>
            <a:pPr>
              <a:lnSpc>
                <a:spcPct val="114000"/>
              </a:lnSpc>
            </a:pPr>
            <a:r>
              <a:rPr lang="el-GR" b="1" dirty="0">
                <a:solidFill>
                  <a:schemeClr val="tx1">
                    <a:lumMod val="75000"/>
                    <a:lumOff val="25000"/>
                  </a:schemeClr>
                </a:solidFill>
              </a:rPr>
              <a:t>Εμπλουτισμός της εργασίας</a:t>
            </a:r>
            <a:r>
              <a:rPr lang="el-GR" dirty="0">
                <a:solidFill>
                  <a:schemeClr val="tx1">
                    <a:lumMod val="75000"/>
                    <a:lumOff val="25000"/>
                  </a:schemeClr>
                </a:solidFill>
              </a:rPr>
              <a:t>: ενίσχυση της απασχόλησης με την προσθήκη περισσότερων σημαντικών καθηκόντων και εργασιών (</a:t>
            </a:r>
            <a:r>
              <a:rPr lang="el-GR" b="1" i="1" dirty="0">
                <a:solidFill>
                  <a:schemeClr val="tx1">
                    <a:lumMod val="75000"/>
                    <a:lumOff val="25000"/>
                  </a:schemeClr>
                </a:solidFill>
              </a:rPr>
              <a:t>κάθετη επέκταση</a:t>
            </a:r>
            <a:r>
              <a:rPr lang="el-GR" dirty="0">
                <a:solidFill>
                  <a:schemeClr val="tx1">
                    <a:lumMod val="75000"/>
                    <a:lumOff val="25000"/>
                  </a:schemeClr>
                </a:solidFill>
              </a:rPr>
              <a:t>) για να καταστεί η απασχόληση πιο ανταποδοτική ή ικανοποιητική</a:t>
            </a:r>
          </a:p>
          <a:p>
            <a:pPr>
              <a:lnSpc>
                <a:spcPct val="114000"/>
              </a:lnSpc>
            </a:pPr>
            <a:r>
              <a:rPr lang="el-GR" dirty="0">
                <a:solidFill>
                  <a:schemeClr val="tx1">
                    <a:lumMod val="75000"/>
                    <a:lumOff val="25000"/>
                  </a:schemeClr>
                </a:solidFill>
              </a:rPr>
              <a:t>Παροχή ευκαιριών για επίτευξη, αναγνώριση, ανάπτυξη, υπευθυνότητα και απόδοση</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19527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52194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 xmlns:a16="http://schemas.microsoft.com/office/drawing/2014/main" id="{79D5AC6D-54D9-472F-B608-0991BC8C1228}"/>
              </a:ext>
            </a:extLst>
          </p:cNvPr>
          <p:cNvPicPr>
            <a:picLocks noChangeAspect="1" noChangeArrowheads="1"/>
          </p:cNvPicPr>
          <p:nvPr/>
        </p:nvPicPr>
        <p:blipFill>
          <a:blip r:embed="rId3" cstate="print"/>
          <a:srcRect/>
          <a:stretch>
            <a:fillRect/>
          </a:stretch>
        </p:blipFill>
        <p:spPr>
          <a:xfrm>
            <a:off x="6426558" y="-1"/>
            <a:ext cx="5765442" cy="3700599"/>
          </a:xfrm>
          <a:prstGeom prst="rect">
            <a:avLst/>
          </a:prstGeom>
          <a:noFill/>
          <a:ln w="9525">
            <a:noFill/>
            <a:miter lim="800000"/>
            <a:headEnd/>
            <a:tailEnd/>
          </a:ln>
        </p:spPr>
      </p:pic>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01482" y="1693441"/>
            <a:ext cx="4897797" cy="4014314"/>
          </a:xfrm>
        </p:spPr>
        <p:txBody>
          <a:bodyPr rtlCol="0"/>
          <a:lstStyle/>
          <a:p>
            <a:pPr lvl="0"/>
            <a:r>
              <a:rPr lang="el-GR" b="1" dirty="0"/>
              <a:t>Υπόθεση: </a:t>
            </a:r>
            <a:r>
              <a:rPr lang="el-GR" dirty="0"/>
              <a:t>οι εργασίες που απαιτούν περισσότερη πρωτοβουλία, αυτενέργεια και ευθύνη είναι πιο ενδιαφέρουσες.</a:t>
            </a:r>
          </a:p>
          <a:p>
            <a:pPr marL="0" indent="0" algn="ctr">
              <a:buNone/>
            </a:pPr>
            <a:endParaRPr lang="el-GR" dirty="0"/>
          </a:p>
          <a:p>
            <a:pPr marL="0" indent="0" algn="ctr">
              <a:buNone/>
            </a:pPr>
            <a:r>
              <a:rPr lang="el-GR" dirty="0"/>
              <a:t> </a:t>
            </a:r>
          </a:p>
          <a:p>
            <a:r>
              <a:rPr lang="el-GR" b="1" dirty="0"/>
              <a:t>Συμπέρασμα: </a:t>
            </a:r>
            <a:r>
              <a:rPr lang="el-GR" dirty="0"/>
              <a:t>οι εργασίες θα πρέπει να εμπλουτίζονται ώστε οι εργαζόμενοι να αισθάνονται περισσότερο ευχαριστημένοι άρα και να παρακινούνται για να βελτιώσουν την απόδοσή τους. </a:t>
            </a:r>
          </a:p>
          <a:p>
            <a:pPr marL="0" indent="0" algn="ctr">
              <a:buNone/>
            </a:pPr>
            <a:endParaRPr lang="el-GR" dirty="0"/>
          </a:p>
          <a:p>
            <a:pPr algn="ctr"/>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6288000" y="3802899"/>
            <a:ext cx="5472000" cy="985000"/>
          </a:xfrm>
        </p:spPr>
        <p:txBody>
          <a:bodyPr rtlCol="0"/>
          <a:lstStyle/>
          <a:p>
            <a:r>
              <a:rPr lang="el-GR" dirty="0"/>
              <a:t>Εμπλουτισμός εργασίας</a:t>
            </a:r>
            <a:endParaRPr lang="el-GR" sz="3200"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8</a:t>
            </a:fld>
            <a:endParaRPr lang="el-GR" dirty="0"/>
          </a:p>
        </p:txBody>
      </p:sp>
      <p:pic>
        <p:nvPicPr>
          <p:cNvPr id="11" name="Γραφικό 10" descr="Βέλος: Περιστροφή δεξιά">
            <a:extLst>
              <a:ext uri="{FF2B5EF4-FFF2-40B4-BE49-F238E27FC236}">
                <a16:creationId xmlns="" xmlns:a16="http://schemas.microsoft.com/office/drawing/2014/main" id="{7D24FEBD-0745-4F30-AFD5-687C35DA53E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563977" y="2949567"/>
            <a:ext cx="751031" cy="751031"/>
          </a:xfrm>
          <a:prstGeom prst="rect">
            <a:avLst/>
          </a:prstGeom>
        </p:spPr>
      </p:pic>
      <p:sp>
        <p:nvSpPr>
          <p:cNvPr id="14" name="TextBox 13">
            <a:extLst>
              <a:ext uri="{FF2B5EF4-FFF2-40B4-BE49-F238E27FC236}">
                <a16:creationId xmlns="" xmlns:a16="http://schemas.microsoft.com/office/drawing/2014/main" id="{FCC9FA73-6AC0-49C5-A04F-0976DFB2FEE0}"/>
              </a:ext>
            </a:extLst>
          </p:cNvPr>
          <p:cNvSpPr txBox="1"/>
          <p:nvPr/>
        </p:nvSpPr>
        <p:spPr>
          <a:xfrm>
            <a:off x="10409129" y="63964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41972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703184"/>
            <a:ext cx="11340000" cy="432000"/>
          </a:xfrm>
        </p:spPr>
        <p:txBody>
          <a:bodyPr rtlCol="0"/>
          <a:lstStyle/>
          <a:p>
            <a:r>
              <a:rPr lang="el-GR" dirty="0"/>
              <a:t>Οριζόντιος &amp; Κάθετος Εμπλουτισμός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054396" cy="360000"/>
          </a:xfrm>
        </p:spPr>
        <p:txBody>
          <a:bodyPr rtlCol="0"/>
          <a:lstStyle/>
          <a:p>
            <a:r>
              <a:rPr lang="el-GR" dirty="0"/>
              <a:t>Οριζόντιος εμπλουτισμός εργασίας  (</a:t>
            </a:r>
            <a:r>
              <a:rPr lang="el-GR" dirty="0" err="1"/>
              <a:t>job</a:t>
            </a:r>
            <a:r>
              <a:rPr lang="el-GR" dirty="0"/>
              <a:t> </a:t>
            </a:r>
            <a:r>
              <a:rPr lang="el-GR" dirty="0" err="1"/>
              <a:t>enlargement</a:t>
            </a:r>
            <a:r>
              <a:rPr lang="el-GR" dirty="0"/>
              <a:t>)</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3440166"/>
            <a:ext cx="4951357" cy="2194694"/>
          </a:xfrm>
        </p:spPr>
        <p:txBody>
          <a:bodyPr vert="horz" lIns="0" tIns="0" rIns="0" bIns="0" rtlCol="0">
            <a:noAutofit/>
          </a:bodyPr>
          <a:lstStyle/>
          <a:p>
            <a:pPr marL="0" indent="0">
              <a:buNone/>
            </a:pPr>
            <a:r>
              <a:rPr lang="el-GR" dirty="0"/>
              <a:t>Αύξηση της ποικιλίας των καθηκόντων/εργασιών του εργαζόμενου, καθώς λαμβάνει μέρος σε περισσότερες φάσεις της παραγωγικής διαδικασίας ή αλλάζει σε τακτικά χρονικά διαστήματα θέση και καθήκοντα</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4647033" cy="358775"/>
          </a:xfrm>
        </p:spPr>
        <p:txBody>
          <a:bodyPr rtlCol="0"/>
          <a:lstStyle/>
          <a:p>
            <a:r>
              <a:rPr lang="el-GR" dirty="0"/>
              <a:t>Κάθετος εμπλουτισμός εργασίας (</a:t>
            </a:r>
            <a:r>
              <a:rPr lang="el-GR" dirty="0" err="1"/>
              <a:t>job</a:t>
            </a:r>
            <a:r>
              <a:rPr lang="el-GR" dirty="0"/>
              <a:t> </a:t>
            </a:r>
            <a:r>
              <a:rPr lang="el-GR" dirty="0" err="1"/>
              <a:t>enrichment</a:t>
            </a:r>
            <a:r>
              <a:rPr lang="el-GR" dirty="0"/>
              <a:t>) </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8" y="3436858"/>
            <a:ext cx="4951358" cy="2196041"/>
          </a:xfrm>
        </p:spPr>
        <p:txBody>
          <a:bodyPr vert="horz" lIns="0" tIns="0" rIns="0" bIns="0" rtlCol="0">
            <a:noAutofit/>
          </a:bodyPr>
          <a:lstStyle/>
          <a:p>
            <a:pPr marL="0" indent="0">
              <a:buNone/>
            </a:pPr>
            <a:r>
              <a:rPr lang="el-GR" dirty="0"/>
              <a:t>Παίρνει μέρος στη διαχείριση της δουλειάς του ή των καθηκόντων του. Συμμετέχει στις αποφάσεις που αφορούν στον προγραμματισμό, στην οργάνωση και στον έλεγχο της δουλειάς του</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9</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331035629"/>
      </p:ext>
    </p:extLst>
  </p:cSld>
  <p:clrMapOvr>
    <a:masterClrMapping/>
  </p:clrMapOvr>
</p:sld>
</file>

<file path=ppt/theme/theme1.xml><?xml version="1.0" encoding="utf-8"?>
<a:theme xmlns:a="http://schemas.openxmlformats.org/drawingml/2006/main" name="Θέμα του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5934_TF16411250.potx" id="{3C0E6330-9B1A-4628-A4E7-3CF2811D1CCB}" vid="{3631A1C8-585C-495E-B6B7-243DB00EAD5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fb0879af-3eba-417a-a55a-ffe6dcd6ca77"/>
    <ds:schemaRef ds:uri="http://schemas.microsoft.com/office/2006/documentManagement/types"/>
    <ds:schemaRef ds:uri="http://purl.org/dc/elements/1.1/"/>
    <ds:schemaRef ds:uri="http://schemas.openxmlformats.org/package/2006/metadata/core-properties"/>
    <ds:schemaRef ds:uri="http://www.w3.org/XML/1998/namespace"/>
    <ds:schemaRef ds:uri="6dc4bcd6-49db-4c07-9060-8acfc67cef9f"/>
    <ds:schemaRef ds:uri="http://purl.org/dc/terms/"/>
    <ds:schemaRef ds:uri="http://schemas.microsoft.com/sharepoint/v3"/>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Έξυπνη επαγγελματική παρουσίαση</Template>
  <TotalTime>0</TotalTime>
  <Words>2909</Words>
  <Application>Microsoft Office PowerPoint</Application>
  <PresentationFormat>Προσαρμογή</PresentationFormat>
  <Paragraphs>541</Paragraphs>
  <Slides>52</Slides>
  <Notes>50</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Θέμα του Office</vt:lpstr>
      <vt:lpstr>Διαφάνεια 1</vt:lpstr>
      <vt:lpstr>Εισαγωγικές παρατηρήσεις</vt:lpstr>
      <vt:lpstr>Σχεδίαση θέσης εργασίας</vt:lpstr>
      <vt:lpstr>Ανασχεδιασμός</vt:lpstr>
      <vt:lpstr>Διαφάνεια 5</vt:lpstr>
      <vt:lpstr>Διαφάνεια 6</vt:lpstr>
      <vt:lpstr>How to customize this template</vt:lpstr>
      <vt:lpstr>Εμπλουτισμός εργασίας</vt:lpstr>
      <vt:lpstr>Οριζόντιος &amp; Κάθετος Εμπλουτισμός</vt:lpstr>
      <vt:lpstr>Διαφάνεια 10</vt:lpstr>
      <vt:lpstr>Διαφάνεια 11</vt:lpstr>
      <vt:lpstr>Διαφάνεια 12</vt:lpstr>
      <vt:lpstr>Ο Εμπλουτισμός της Εργασίας</vt:lpstr>
      <vt:lpstr>Παράδειγμα</vt:lpstr>
      <vt:lpstr>Ανάλυση </vt:lpstr>
      <vt:lpstr>How to customize this template</vt:lpstr>
      <vt:lpstr>Διαφάνεια 17</vt:lpstr>
      <vt:lpstr>Η ανάλυση εργασίας περιλαμβάνει δύο στάδια:</vt:lpstr>
      <vt:lpstr>Διαφάνεια 19</vt:lpstr>
      <vt:lpstr>Ανάλυση</vt:lpstr>
      <vt:lpstr>Η προσέγγιση των εργασιών                                                  (Task-Based Job Analysis)</vt:lpstr>
      <vt:lpstr>Η προσέγγιση των ικανοτήτων (Competency-Based Job Analysis) </vt:lpstr>
      <vt:lpstr>Διαφάνεια 23</vt:lpstr>
      <vt:lpstr>Διαφάνεια 24</vt:lpstr>
      <vt:lpstr>Επιλογή</vt:lpstr>
      <vt:lpstr>How to customize this template</vt:lpstr>
      <vt:lpstr>How to customize this template</vt:lpstr>
      <vt:lpstr>Η ανάλυση εργασίας</vt:lpstr>
      <vt:lpstr>Μέθοδοι</vt:lpstr>
      <vt:lpstr>Διαφάνεια 30</vt:lpstr>
      <vt:lpstr>Διαφάνεια 31</vt:lpstr>
      <vt:lpstr>Διαφάνεια 32</vt:lpstr>
      <vt:lpstr>Συμπληρωματικές μέθοδοι</vt:lpstr>
      <vt:lpstr>Διαφάνεια 34</vt:lpstr>
      <vt:lpstr>Διαφάνεια 35</vt:lpstr>
      <vt:lpstr>How to customize this template</vt:lpstr>
      <vt:lpstr>How to customize this template</vt:lpstr>
      <vt:lpstr>Αποτελέσματα</vt:lpstr>
      <vt:lpstr>Διαφάνεια 39</vt:lpstr>
      <vt:lpstr>Περιγραφή  &amp; Προδιαγραφές</vt:lpstr>
      <vt:lpstr>Η  αναγκαιότητα  της  περιγραφής  της  θέσης  εργασίας</vt:lpstr>
      <vt:lpstr>Σκοπός</vt:lpstr>
      <vt:lpstr>Περιεχόμενο της περιγραφής της θέσης εργασίας</vt:lpstr>
      <vt:lpstr>How to customize this template</vt:lpstr>
      <vt:lpstr>How to customize this template</vt:lpstr>
      <vt:lpstr>Αποφυγή λαθών στην Ανάλυση της Θέσης Εργασίας</vt:lpstr>
      <vt:lpstr>Διαφάνεια 47</vt:lpstr>
      <vt:lpstr>Διαφάνεια 48</vt:lpstr>
      <vt:lpstr>Οριζόντια ολοκλήρωση</vt:lpstr>
      <vt:lpstr>Διαφάνεια 50</vt:lpstr>
      <vt:lpstr>Ανάλυση Θέσης Εργασίας και Λειτουργίες ΔΑΠ</vt:lpstr>
      <vt:lpstr>Διαφάνεια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2018-12-25T15:19:00Z</dcterms:created>
  <dcterms:modified xsi:type="dcterms:W3CDTF">2020-04-27T00:07:48Z</dcterms:modified>
</cp:coreProperties>
</file>