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59" r:id="rId3"/>
    <p:sldId id="260" r:id="rId4"/>
    <p:sldId id="261" r:id="rId5"/>
    <p:sldId id="262" r:id="rId6"/>
    <p:sldId id="263" r:id="rId7"/>
    <p:sldId id="264" r:id="rId8"/>
    <p:sldId id="265" r:id="rId9"/>
    <p:sldId id="267" r:id="rId10"/>
    <p:sldId id="268" r:id="rId11"/>
    <p:sldId id="274"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2178" y="-90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6BC3CB-C0DE-490E-AFF9-49D9018E36C2}" type="datetimeFigureOut">
              <a:rPr lang="el-GR" smtClean="0"/>
              <a:pPr/>
              <a:t>14/3/2013</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BDA96A-E20D-4011-8CEF-5337CE54530E}"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1</a:t>
            </a:fld>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10</a:t>
            </a:fld>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11</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2</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3</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4</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5</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6</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7</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8</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9</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8DC2EEE3-2CC6-4491-BB04-D09E5A632FCD}" type="datetimeFigureOut">
              <a:rPr lang="el-GR" smtClean="0"/>
              <a:pPr/>
              <a:t>14/3/2013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F50AFC4-523A-4701-BF58-9CE9C5B184CA}"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8DC2EEE3-2CC6-4491-BB04-D09E5A632FCD}" type="datetimeFigureOut">
              <a:rPr lang="el-GR" smtClean="0"/>
              <a:pPr/>
              <a:t>14/3/2013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F50AFC4-523A-4701-BF58-9CE9C5B184CA}"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8DC2EEE3-2CC6-4491-BB04-D09E5A632FCD}" type="datetimeFigureOut">
              <a:rPr lang="el-GR" smtClean="0"/>
              <a:pPr/>
              <a:t>14/3/2013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F50AFC4-523A-4701-BF58-9CE9C5B184CA}"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8DC2EEE3-2CC6-4491-BB04-D09E5A632FCD}" type="datetimeFigureOut">
              <a:rPr lang="el-GR" smtClean="0"/>
              <a:pPr/>
              <a:t>14/3/2013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F50AFC4-523A-4701-BF58-9CE9C5B184CA}"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C2EEE3-2CC6-4491-BB04-D09E5A632FCD}" type="datetimeFigureOut">
              <a:rPr lang="el-GR" smtClean="0"/>
              <a:pPr/>
              <a:t>14/3/2013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F50AFC4-523A-4701-BF58-9CE9C5B184CA}"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8DC2EEE3-2CC6-4491-BB04-D09E5A632FCD}" type="datetimeFigureOut">
              <a:rPr lang="el-GR" smtClean="0"/>
              <a:pPr/>
              <a:t>14/3/2013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F50AFC4-523A-4701-BF58-9CE9C5B184CA}"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8DC2EEE3-2CC6-4491-BB04-D09E5A632FCD}" type="datetimeFigureOut">
              <a:rPr lang="el-GR" smtClean="0"/>
              <a:pPr/>
              <a:t>14/3/2013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5F50AFC4-523A-4701-BF58-9CE9C5B184CA}"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8DC2EEE3-2CC6-4491-BB04-D09E5A632FCD}" type="datetimeFigureOut">
              <a:rPr lang="el-GR" smtClean="0"/>
              <a:pPr/>
              <a:t>14/3/2013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5F50AFC4-523A-4701-BF58-9CE9C5B184CA}"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C2EEE3-2CC6-4491-BB04-D09E5A632FCD}" type="datetimeFigureOut">
              <a:rPr lang="el-GR" smtClean="0"/>
              <a:pPr/>
              <a:t>14/3/2013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5F50AFC4-523A-4701-BF58-9CE9C5B184CA}"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C2EEE3-2CC6-4491-BB04-D09E5A632FCD}" type="datetimeFigureOut">
              <a:rPr lang="el-GR" smtClean="0"/>
              <a:pPr/>
              <a:t>14/3/2013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F50AFC4-523A-4701-BF58-9CE9C5B184CA}"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C2EEE3-2CC6-4491-BB04-D09E5A632FCD}" type="datetimeFigureOut">
              <a:rPr lang="el-GR" smtClean="0"/>
              <a:pPr/>
              <a:t>14/3/2013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F50AFC4-523A-4701-BF58-9CE9C5B184CA}"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C2EEE3-2CC6-4491-BB04-D09E5A632FCD}" type="datetimeFigureOut">
              <a:rPr lang="el-GR" smtClean="0"/>
              <a:pPr/>
              <a:t>14/3/2013</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50AFC4-523A-4701-BF58-9CE9C5B184CA}"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3352800"/>
          </a:xfrm>
          <a:solidFill>
            <a:schemeClr val="accent5">
              <a:lumMod val="40000"/>
              <a:lumOff val="60000"/>
            </a:schemeClr>
          </a:solidFill>
        </p:spPr>
        <p:txBody>
          <a:bodyPr>
            <a:normAutofit/>
          </a:bodyPr>
          <a:lstStyle/>
          <a:p>
            <a:r>
              <a:rPr lang="el-GR" sz="4000" dirty="0" smtClean="0">
                <a:latin typeface="Tahoma" pitchFamily="34" charset="0"/>
                <a:cs typeface="Tahoma" pitchFamily="34" charset="0"/>
              </a:rPr>
              <a:t/>
            </a:r>
            <a:br>
              <a:rPr lang="el-GR" sz="4000" dirty="0" smtClean="0">
                <a:latin typeface="Tahoma" pitchFamily="34" charset="0"/>
                <a:cs typeface="Tahoma" pitchFamily="34" charset="0"/>
              </a:rPr>
            </a:br>
            <a:r>
              <a:rPr lang="el-GR" sz="4000" dirty="0" smtClean="0">
                <a:latin typeface="Tahoma" pitchFamily="34" charset="0"/>
                <a:cs typeface="Tahoma" pitchFamily="34" charset="0"/>
              </a:rPr>
              <a:t>ΚΟΙΝΩΝΙΟΛΟΓΙΑ ΤΗΣ ΟΙΚΟΓΕΝΕΙΑΣ</a:t>
            </a:r>
            <a:endParaRPr lang="el-GR" sz="4000" dirty="0">
              <a:latin typeface="Tahoma" pitchFamily="34" charset="0"/>
              <a:cs typeface="Tahoma" pitchFamily="34" charset="0"/>
            </a:endParaRPr>
          </a:p>
        </p:txBody>
      </p:sp>
      <p:sp>
        <p:nvSpPr>
          <p:cNvPr id="6" name="TextBox 5"/>
          <p:cNvSpPr txBox="1"/>
          <p:nvPr/>
        </p:nvSpPr>
        <p:spPr>
          <a:xfrm>
            <a:off x="3505200" y="4503003"/>
            <a:ext cx="5638800" cy="707886"/>
          </a:xfrm>
          <a:prstGeom prst="rect">
            <a:avLst/>
          </a:prstGeom>
          <a:noFill/>
        </p:spPr>
        <p:txBody>
          <a:bodyPr wrap="square" rtlCol="0">
            <a:spAutoFit/>
          </a:bodyPr>
          <a:lstStyle/>
          <a:p>
            <a:pPr algn="ctr"/>
            <a:r>
              <a:rPr lang="el-GR" sz="2000" dirty="0" smtClean="0">
                <a:latin typeface="Tahoma" pitchFamily="34" charset="0"/>
                <a:cs typeface="Tahoma" pitchFamily="34" charset="0"/>
              </a:rPr>
              <a:t>ΑΝΤΙΓΟΝΗ-ΑΛΜΠΑ ΠΑΠΑΚΩΝΣΤΑΝΤΙΝΟΥ</a:t>
            </a:r>
            <a:endParaRPr lang="en-US" sz="2000" dirty="0" smtClean="0">
              <a:latin typeface="Tahoma" pitchFamily="34" charset="0"/>
              <a:cs typeface="Tahoma" pitchFamily="34" charset="0"/>
            </a:endParaRPr>
          </a:p>
          <a:p>
            <a:pPr algn="ctr"/>
            <a:r>
              <a:rPr lang="el-GR" sz="2000" dirty="0" smtClean="0">
                <a:latin typeface="Tahoma" pitchFamily="34" charset="0"/>
                <a:cs typeface="Tahoma" pitchFamily="34" charset="0"/>
              </a:rPr>
              <a:t>Διδάσκουσα Π.Δ. 407/80</a:t>
            </a:r>
            <a:endParaRPr lang="el-GR" sz="2000" dirty="0">
              <a:latin typeface="Tahoma" pitchFamily="34" charset="0"/>
              <a:cs typeface="Tahoma" pitchFamily="34" charset="0"/>
            </a:endParaRPr>
          </a:p>
        </p:txBody>
      </p:sp>
      <p:sp>
        <p:nvSpPr>
          <p:cNvPr id="5" name="TextBox 4"/>
          <p:cNvSpPr txBox="1"/>
          <p:nvPr/>
        </p:nvSpPr>
        <p:spPr>
          <a:xfrm>
            <a:off x="457200" y="6183868"/>
            <a:ext cx="8077200" cy="369332"/>
          </a:xfrm>
          <a:prstGeom prst="rect">
            <a:avLst/>
          </a:prstGeom>
          <a:noFill/>
        </p:spPr>
        <p:txBody>
          <a:bodyPr wrap="square" rtlCol="0">
            <a:spAutoFit/>
          </a:bodyPr>
          <a:lstStyle/>
          <a:p>
            <a:pPr algn="ctr"/>
            <a:r>
              <a:rPr lang="el-GR" dirty="0" smtClean="0">
                <a:latin typeface="Tahoma" pitchFamily="34" charset="0"/>
                <a:cs typeface="Tahoma" pitchFamily="34" charset="0"/>
              </a:rPr>
              <a:t>ΜΑΘΗΜΑ </a:t>
            </a:r>
            <a:r>
              <a:rPr lang="en-US" dirty="0" smtClean="0">
                <a:latin typeface="Tahoma" pitchFamily="34" charset="0"/>
                <a:cs typeface="Tahoma" pitchFamily="34" charset="0"/>
              </a:rPr>
              <a:t>2</a:t>
            </a:r>
            <a:r>
              <a:rPr lang="el-GR" baseline="30000" dirty="0" smtClean="0">
                <a:latin typeface="Tahoma" pitchFamily="34" charset="0"/>
                <a:cs typeface="Tahoma" pitchFamily="34" charset="0"/>
              </a:rPr>
              <a:t>Ο</a:t>
            </a:r>
            <a:r>
              <a:rPr lang="el-GR" dirty="0" smtClean="0">
                <a:latin typeface="Tahoma" pitchFamily="34" charset="0"/>
                <a:cs typeface="Tahoma" pitchFamily="34" charset="0"/>
              </a:rPr>
              <a:t> (</a:t>
            </a:r>
            <a:r>
              <a:rPr lang="en-US" dirty="0" smtClean="0">
                <a:latin typeface="Tahoma" pitchFamily="34" charset="0"/>
                <a:cs typeface="Tahoma" pitchFamily="34" charset="0"/>
              </a:rPr>
              <a:t>22</a:t>
            </a:r>
            <a:r>
              <a:rPr lang="el-GR" dirty="0" smtClean="0">
                <a:latin typeface="Tahoma" pitchFamily="34" charset="0"/>
                <a:cs typeface="Tahoma" pitchFamily="34" charset="0"/>
              </a:rPr>
              <a:t>/02/2013): Η ΟΙΚΟΓΕΝΕΙΑ</a:t>
            </a:r>
            <a:r>
              <a:rPr lang="en-US" dirty="0" smtClean="0">
                <a:latin typeface="Tahoma" pitchFamily="34" charset="0"/>
                <a:cs typeface="Tahoma" pitchFamily="34" charset="0"/>
              </a:rPr>
              <a:t> </a:t>
            </a:r>
            <a:r>
              <a:rPr lang="el-GR" dirty="0" smtClean="0">
                <a:latin typeface="Tahoma" pitchFamily="34" charset="0"/>
                <a:cs typeface="Tahoma" pitchFamily="34" charset="0"/>
              </a:rPr>
              <a:t>ΣΤΙΣ ΚΟΙΝΩΝΙΚΕΣ ΕΠΙΣΤΗΜΕΣ</a:t>
            </a:r>
            <a:endParaRPr lang="el-GR" dirty="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 Η ΟΙΚΟΓΕΝΕΙΑ </a:t>
            </a:r>
            <a:br>
              <a:rPr lang="el-GR" sz="3600" b="1" dirty="0" smtClean="0">
                <a:latin typeface="Tahoma" pitchFamily="34" charset="0"/>
                <a:cs typeface="Tahoma" pitchFamily="34" charset="0"/>
              </a:rPr>
            </a:br>
            <a:r>
              <a:rPr lang="el-GR" sz="3600" b="1" dirty="0" smtClean="0">
                <a:latin typeface="Tahoma" pitchFamily="34" charset="0"/>
                <a:cs typeface="Tahoma" pitchFamily="34" charset="0"/>
              </a:rPr>
              <a:t>ΣΤΙΣ ΚΟΙΝΩΝΙΚΕΣ ΕΠΙΣΤΗΜΕΣ</a:t>
            </a:r>
            <a:endParaRPr lang="el-GR" sz="3600" b="1" dirty="0">
              <a:latin typeface="Tahoma" pitchFamily="34" charset="0"/>
              <a:cs typeface="Tahoma" pitchFamily="34" charset="0"/>
            </a:endParaRPr>
          </a:p>
        </p:txBody>
      </p:sp>
      <p:sp>
        <p:nvSpPr>
          <p:cNvPr id="3" name="TextBox 2"/>
          <p:cNvSpPr txBox="1"/>
          <p:nvPr/>
        </p:nvSpPr>
        <p:spPr>
          <a:xfrm>
            <a:off x="0" y="1600200"/>
            <a:ext cx="9144000" cy="461665"/>
          </a:xfrm>
          <a:prstGeom prst="rect">
            <a:avLst/>
          </a:prstGeom>
          <a:noFill/>
        </p:spPr>
        <p:txBody>
          <a:bodyPr wrap="square" rtlCol="0">
            <a:spAutoFit/>
          </a:bodyPr>
          <a:lstStyle/>
          <a:p>
            <a:pPr marL="180000" indent="-540000">
              <a:spcAft>
                <a:spcPts val="600"/>
              </a:spcAft>
            </a:pPr>
            <a:r>
              <a:rPr lang="el-GR" sz="2400" i="1" u="sng" dirty="0" smtClean="0">
                <a:latin typeface="Tahoma" pitchFamily="34" charset="0"/>
                <a:cs typeface="Tahoma" pitchFamily="34" charset="0"/>
              </a:rPr>
              <a:t>Η εθνολογία</a:t>
            </a:r>
          </a:p>
        </p:txBody>
      </p:sp>
      <p:sp>
        <p:nvSpPr>
          <p:cNvPr id="4" name="TextBox 3"/>
          <p:cNvSpPr txBox="1"/>
          <p:nvPr/>
        </p:nvSpPr>
        <p:spPr>
          <a:xfrm>
            <a:off x="0" y="2205335"/>
            <a:ext cx="9144000" cy="830997"/>
          </a:xfrm>
          <a:prstGeom prst="rect">
            <a:avLst/>
          </a:prstGeom>
          <a:noFill/>
        </p:spPr>
        <p:txBody>
          <a:bodyPr wrap="square" rtlCol="0">
            <a:spAutoFit/>
          </a:bodyPr>
          <a:lstStyle/>
          <a:p>
            <a:r>
              <a:rPr lang="el-GR" sz="2400" dirty="0" smtClean="0">
                <a:latin typeface="Tahoma" pitchFamily="34" charset="0"/>
                <a:cs typeface="Tahoma" pitchFamily="34" charset="0"/>
              </a:rPr>
              <a:t>Σε ό,τι αφορά το πλέγμα των ενδο-οικογενειακών σχέσεων η εθνολογία ενδιαφέρεται για:</a:t>
            </a:r>
            <a:endParaRPr lang="el-GR" sz="2400" dirty="0">
              <a:latin typeface="Tahoma" pitchFamily="34" charset="0"/>
              <a:ea typeface="Tahoma" pitchFamily="34" charset="0"/>
              <a:cs typeface="Tahoma" pitchFamily="34" charset="0"/>
            </a:endParaRPr>
          </a:p>
        </p:txBody>
      </p:sp>
      <p:sp>
        <p:nvSpPr>
          <p:cNvPr id="10" name="TextBox 9"/>
          <p:cNvSpPr txBox="1"/>
          <p:nvPr/>
        </p:nvSpPr>
        <p:spPr>
          <a:xfrm>
            <a:off x="0" y="3166646"/>
            <a:ext cx="9144000" cy="830997"/>
          </a:xfrm>
          <a:prstGeom prst="rect">
            <a:avLst/>
          </a:prstGeom>
          <a:noFill/>
        </p:spPr>
        <p:txBody>
          <a:bodyPr wrap="square" rtlCol="0">
            <a:spAutoFit/>
          </a:bodyPr>
          <a:lstStyle/>
          <a:p>
            <a:r>
              <a:rPr lang="el-GR" sz="2400" dirty="0" smtClean="0">
                <a:latin typeface="Tahoma" pitchFamily="34" charset="0"/>
                <a:cs typeface="Tahoma" pitchFamily="34" charset="0"/>
              </a:rPr>
              <a:t>α. την ονοματοθεσία και τις προσφονήσεις των μελών μιας οικογένειας.</a:t>
            </a:r>
            <a:endParaRPr lang="el-GR" sz="2400" dirty="0">
              <a:latin typeface="Tahoma" pitchFamily="34" charset="0"/>
              <a:ea typeface="Tahoma" pitchFamily="34" charset="0"/>
              <a:cs typeface="Tahoma" pitchFamily="34" charset="0"/>
            </a:endParaRPr>
          </a:p>
        </p:txBody>
      </p:sp>
      <p:sp>
        <p:nvSpPr>
          <p:cNvPr id="11" name="TextBox 10"/>
          <p:cNvSpPr txBox="1"/>
          <p:nvPr/>
        </p:nvSpPr>
        <p:spPr>
          <a:xfrm>
            <a:off x="0" y="4127957"/>
            <a:ext cx="9144000" cy="461665"/>
          </a:xfrm>
          <a:prstGeom prst="rect">
            <a:avLst/>
          </a:prstGeom>
          <a:noFill/>
        </p:spPr>
        <p:txBody>
          <a:bodyPr wrap="square" rtlCol="0">
            <a:spAutoFit/>
          </a:bodyPr>
          <a:lstStyle/>
          <a:p>
            <a:r>
              <a:rPr lang="el-GR" sz="2400" dirty="0" smtClean="0">
                <a:latin typeface="Tahoma" pitchFamily="34" charset="0"/>
                <a:ea typeface="Tahoma" pitchFamily="34" charset="0"/>
                <a:cs typeface="Tahoma" pitchFamily="34" charset="0"/>
              </a:rPr>
              <a:t>β.</a:t>
            </a:r>
            <a:r>
              <a:rPr lang="el-GR" sz="2400" dirty="0" smtClean="0">
                <a:latin typeface="Tahoma" pitchFamily="34" charset="0"/>
                <a:cs typeface="Tahoma" pitchFamily="34" charset="0"/>
              </a:rPr>
              <a:t> τους τρόπους αναπαραγωγής των οικογενειακών σχημάτων.</a:t>
            </a:r>
            <a:r>
              <a:rPr lang="el-GR" sz="2400" dirty="0" smtClean="0">
                <a:latin typeface="Tahoma" pitchFamily="34" charset="0"/>
                <a:ea typeface="Tahoma" pitchFamily="34" charset="0"/>
                <a:cs typeface="Tahoma" pitchFamily="34" charset="0"/>
              </a:rPr>
              <a:t> </a:t>
            </a:r>
            <a:endParaRPr lang="el-GR" sz="2400" dirty="0">
              <a:latin typeface="Tahoma" pitchFamily="34" charset="0"/>
              <a:ea typeface="Tahoma" pitchFamily="34" charset="0"/>
              <a:cs typeface="Tahoma" pitchFamily="34" charset="0"/>
            </a:endParaRPr>
          </a:p>
        </p:txBody>
      </p:sp>
      <p:sp>
        <p:nvSpPr>
          <p:cNvPr id="8" name="TextBox 7"/>
          <p:cNvSpPr txBox="1"/>
          <p:nvPr/>
        </p:nvSpPr>
        <p:spPr>
          <a:xfrm>
            <a:off x="0" y="4719935"/>
            <a:ext cx="9144000" cy="461665"/>
          </a:xfrm>
          <a:prstGeom prst="rect">
            <a:avLst/>
          </a:prstGeom>
          <a:noFill/>
        </p:spPr>
        <p:txBody>
          <a:bodyPr wrap="square" rtlCol="0">
            <a:spAutoFit/>
          </a:bodyPr>
          <a:lstStyle/>
          <a:p>
            <a:r>
              <a:rPr lang="el-GR" sz="2400" dirty="0" smtClean="0">
                <a:latin typeface="Tahoma" pitchFamily="34" charset="0"/>
                <a:ea typeface="Tahoma" pitchFamily="34" charset="0"/>
                <a:cs typeface="Tahoma" pitchFamily="34" charset="0"/>
              </a:rPr>
              <a:t>γ.</a:t>
            </a:r>
            <a:r>
              <a:rPr lang="el-GR" sz="2400" dirty="0" smtClean="0">
                <a:latin typeface="Tahoma" pitchFamily="34" charset="0"/>
                <a:cs typeface="Tahoma" pitchFamily="34" charset="0"/>
              </a:rPr>
              <a:t> τη σημασία της συγγένειας στην επιλογή συντρόφου.</a:t>
            </a:r>
            <a:endParaRPr lang="el-GR" sz="24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randombar(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5"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randombar(vertical)">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5"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randombar(vertical)">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0"/>
            <a:ext cx="9144000" cy="1219200"/>
          </a:xfrm>
          <a:prstGeom prst="rect">
            <a:avLst/>
          </a:prstGeom>
          <a:solidFill>
            <a:schemeClr val="accent5">
              <a:lumMod val="40000"/>
              <a:lumOff val="60000"/>
            </a:schemeClr>
          </a:solidFill>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l-GR" sz="3600" b="1" i="0" u="none" strike="noStrike" kern="1200" cap="none" spc="0" normalizeH="0" baseline="0" noProof="0" dirty="0" smtClean="0">
              <a:ln>
                <a:noFill/>
              </a:ln>
              <a:solidFill>
                <a:schemeClr val="tx1"/>
              </a:solidFill>
              <a:effectLst/>
              <a:uLnTx/>
              <a:uFillTx/>
              <a:latin typeface="Tahoma" pitchFamily="34" charset="0"/>
              <a:ea typeface="+mj-ea"/>
              <a:cs typeface="Tahoma" pitchFamily="34"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l-GR" sz="3600" b="1" noProof="0" dirty="0" smtClean="0">
                <a:latin typeface="Tahoma" pitchFamily="34" charset="0"/>
                <a:ea typeface="+mj-ea"/>
                <a:cs typeface="Tahoma" pitchFamily="34" charset="0"/>
              </a:rPr>
              <a:t>ΒΙΒΛΙΟΓΡΑΦΙΑ ΜΑΘΗΜΑΤΟΣ</a:t>
            </a:r>
            <a:endParaRPr kumimoji="0" lang="el-GR" sz="3600" b="1" i="0" u="none" strike="noStrike" kern="1200" cap="none" spc="0" normalizeH="0" baseline="0" noProof="0" dirty="0">
              <a:ln>
                <a:noFill/>
              </a:ln>
              <a:solidFill>
                <a:schemeClr val="tx1"/>
              </a:solidFill>
              <a:effectLst/>
              <a:uLnTx/>
              <a:uFillTx/>
              <a:latin typeface="Tahoma" pitchFamily="34" charset="0"/>
              <a:ea typeface="+mj-ea"/>
              <a:cs typeface="Tahoma" pitchFamily="34" charset="0"/>
            </a:endParaRPr>
          </a:p>
        </p:txBody>
      </p:sp>
      <p:sp>
        <p:nvSpPr>
          <p:cNvPr id="10" name="TextBox 9"/>
          <p:cNvSpPr txBox="1"/>
          <p:nvPr/>
        </p:nvSpPr>
        <p:spPr>
          <a:xfrm>
            <a:off x="0" y="1219200"/>
            <a:ext cx="9144000" cy="2554545"/>
          </a:xfrm>
          <a:prstGeom prst="rect">
            <a:avLst/>
          </a:prstGeom>
          <a:noFill/>
        </p:spPr>
        <p:txBody>
          <a:bodyPr wrap="square" rtlCol="0">
            <a:spAutoFit/>
          </a:bodyPr>
          <a:lstStyle/>
          <a:p>
            <a:pPr marL="457200" lvl="0" indent="-457200">
              <a:buFont typeface="+mj-lt"/>
              <a:buAutoNum type="arabicPeriod"/>
            </a:pPr>
            <a:r>
              <a:rPr lang="fr-FR" sz="1600" dirty="0" smtClean="0">
                <a:latin typeface="Tahoma" pitchFamily="34" charset="0"/>
                <a:cs typeface="Tahoma" pitchFamily="34" charset="0"/>
              </a:rPr>
              <a:t>Arnaud, A.J., 1991. Le droit. In : F. </a:t>
            </a:r>
            <a:r>
              <a:rPr lang="fr-FR" sz="1600" dirty="0" err="1" smtClean="0">
                <a:latin typeface="Tahoma" pitchFamily="34" charset="0"/>
                <a:cs typeface="Tahoma" pitchFamily="34" charset="0"/>
              </a:rPr>
              <a:t>Singly</a:t>
            </a:r>
            <a:r>
              <a:rPr lang="fr-FR" sz="1600" dirty="0" smtClean="0">
                <a:latin typeface="Tahoma" pitchFamily="34" charset="0"/>
                <a:cs typeface="Tahoma" pitchFamily="34" charset="0"/>
              </a:rPr>
              <a:t> de (</a:t>
            </a:r>
            <a:r>
              <a:rPr lang="fr-FR" sz="1600" dirty="0" err="1" smtClean="0">
                <a:latin typeface="Tahoma" pitchFamily="34" charset="0"/>
                <a:cs typeface="Tahoma" pitchFamily="34" charset="0"/>
              </a:rPr>
              <a:t>sd</a:t>
            </a:r>
            <a:r>
              <a:rPr lang="fr-FR" sz="1600" dirty="0" smtClean="0">
                <a:latin typeface="Tahoma" pitchFamily="34" charset="0"/>
                <a:cs typeface="Tahoma" pitchFamily="34" charset="0"/>
              </a:rPr>
              <a:t>), </a:t>
            </a:r>
            <a:r>
              <a:rPr lang="fr-FR" sz="1600" i="1" dirty="0" smtClean="0">
                <a:latin typeface="Tahoma" pitchFamily="34" charset="0"/>
                <a:cs typeface="Tahoma" pitchFamily="34" charset="0"/>
              </a:rPr>
              <a:t>La famille, l’état des savoirs</a:t>
            </a:r>
            <a:r>
              <a:rPr lang="fr-FR" sz="1600" dirty="0" smtClean="0">
                <a:latin typeface="Tahoma" pitchFamily="34" charset="0"/>
                <a:cs typeface="Tahoma" pitchFamily="34" charset="0"/>
              </a:rPr>
              <a:t>. Paris : La Découverte, 356-364</a:t>
            </a:r>
            <a:endParaRPr lang="el-GR" sz="1600" dirty="0" smtClean="0">
              <a:latin typeface="Tahoma" pitchFamily="34" charset="0"/>
              <a:cs typeface="Tahoma" pitchFamily="34" charset="0"/>
            </a:endParaRPr>
          </a:p>
          <a:p>
            <a:pPr marL="457200" lvl="0" indent="-457200">
              <a:buFont typeface="+mj-lt"/>
              <a:buAutoNum type="arabicPeriod"/>
            </a:pPr>
            <a:r>
              <a:rPr lang="fr-FR" sz="1600" dirty="0" smtClean="0">
                <a:latin typeface="Tahoma" pitchFamily="34" charset="0"/>
                <a:cs typeface="Tahoma" pitchFamily="34" charset="0"/>
              </a:rPr>
              <a:t>Bras </a:t>
            </a:r>
            <a:r>
              <a:rPr lang="fr-FR" sz="1600" dirty="0" smtClean="0">
                <a:latin typeface="Tahoma" pitchFamily="34" charset="0"/>
                <a:cs typeface="Tahoma" pitchFamily="34" charset="0"/>
              </a:rPr>
              <a:t>le, H. 1991. La démographie historique. In : F. </a:t>
            </a:r>
            <a:r>
              <a:rPr lang="fr-FR" sz="1600" dirty="0" err="1" smtClean="0">
                <a:latin typeface="Tahoma" pitchFamily="34" charset="0"/>
                <a:cs typeface="Tahoma" pitchFamily="34" charset="0"/>
              </a:rPr>
              <a:t>Singly</a:t>
            </a:r>
            <a:r>
              <a:rPr lang="fr-FR" sz="1600" dirty="0" smtClean="0">
                <a:latin typeface="Tahoma" pitchFamily="34" charset="0"/>
                <a:cs typeface="Tahoma" pitchFamily="34" charset="0"/>
              </a:rPr>
              <a:t> de (</a:t>
            </a:r>
            <a:r>
              <a:rPr lang="fr-FR" sz="1600" dirty="0" err="1" smtClean="0">
                <a:latin typeface="Tahoma" pitchFamily="34" charset="0"/>
                <a:cs typeface="Tahoma" pitchFamily="34" charset="0"/>
              </a:rPr>
              <a:t>sd</a:t>
            </a:r>
            <a:r>
              <a:rPr lang="fr-FR" sz="1600" dirty="0" smtClean="0">
                <a:latin typeface="Tahoma" pitchFamily="34" charset="0"/>
                <a:cs typeface="Tahoma" pitchFamily="34" charset="0"/>
              </a:rPr>
              <a:t>), </a:t>
            </a:r>
            <a:r>
              <a:rPr lang="fr-FR" sz="1600" i="1" dirty="0" smtClean="0">
                <a:latin typeface="Tahoma" pitchFamily="34" charset="0"/>
                <a:cs typeface="Tahoma" pitchFamily="34" charset="0"/>
              </a:rPr>
              <a:t>La famille, l’état des savoirs</a:t>
            </a:r>
            <a:r>
              <a:rPr lang="fr-FR" sz="1600" dirty="0" smtClean="0">
                <a:latin typeface="Tahoma" pitchFamily="34" charset="0"/>
                <a:cs typeface="Tahoma" pitchFamily="34" charset="0"/>
              </a:rPr>
              <a:t>. Paris : La Découverte, pp. 347-356</a:t>
            </a:r>
            <a:endParaRPr lang="el-GR" sz="1600" dirty="0" smtClean="0">
              <a:latin typeface="Tahoma" pitchFamily="34" charset="0"/>
              <a:cs typeface="Tahoma" pitchFamily="34" charset="0"/>
            </a:endParaRPr>
          </a:p>
          <a:p>
            <a:pPr marL="457200" lvl="0" indent="-457200">
              <a:buFont typeface="+mj-lt"/>
              <a:buAutoNum type="arabicPeriod"/>
            </a:pPr>
            <a:r>
              <a:rPr lang="fr-FR" sz="1600" dirty="0" err="1" smtClean="0">
                <a:latin typeface="Tahoma" pitchFamily="34" charset="0"/>
                <a:cs typeface="Tahoma" pitchFamily="34" charset="0"/>
              </a:rPr>
              <a:t>Herpin</a:t>
            </a:r>
            <a:r>
              <a:rPr lang="fr-FR" sz="1600" dirty="0" smtClean="0">
                <a:latin typeface="Tahoma" pitchFamily="34" charset="0"/>
                <a:cs typeface="Tahoma" pitchFamily="34" charset="0"/>
              </a:rPr>
              <a:t>, N. &amp; Verger, D. 1991. L’économie. In : F. </a:t>
            </a:r>
            <a:r>
              <a:rPr lang="fr-FR" sz="1600" dirty="0" err="1" smtClean="0">
                <a:latin typeface="Tahoma" pitchFamily="34" charset="0"/>
                <a:cs typeface="Tahoma" pitchFamily="34" charset="0"/>
              </a:rPr>
              <a:t>Singly</a:t>
            </a:r>
            <a:r>
              <a:rPr lang="fr-FR" sz="1600" dirty="0" smtClean="0">
                <a:latin typeface="Tahoma" pitchFamily="34" charset="0"/>
                <a:cs typeface="Tahoma" pitchFamily="34" charset="0"/>
              </a:rPr>
              <a:t> de (</a:t>
            </a:r>
            <a:r>
              <a:rPr lang="fr-FR" sz="1600" dirty="0" err="1" smtClean="0">
                <a:latin typeface="Tahoma" pitchFamily="34" charset="0"/>
                <a:cs typeface="Tahoma" pitchFamily="34" charset="0"/>
              </a:rPr>
              <a:t>sd</a:t>
            </a:r>
            <a:r>
              <a:rPr lang="fr-FR" sz="1600" dirty="0" smtClean="0">
                <a:latin typeface="Tahoma" pitchFamily="34" charset="0"/>
                <a:cs typeface="Tahoma" pitchFamily="34" charset="0"/>
              </a:rPr>
              <a:t>), </a:t>
            </a:r>
            <a:r>
              <a:rPr lang="fr-FR" sz="1600" i="1" dirty="0" smtClean="0">
                <a:latin typeface="Tahoma" pitchFamily="34" charset="0"/>
                <a:cs typeface="Tahoma" pitchFamily="34" charset="0"/>
              </a:rPr>
              <a:t>La famille, l’état des savoirs</a:t>
            </a:r>
            <a:r>
              <a:rPr lang="fr-FR" sz="1600" dirty="0" smtClean="0">
                <a:latin typeface="Tahoma" pitchFamily="34" charset="0"/>
                <a:cs typeface="Tahoma" pitchFamily="34" charset="0"/>
              </a:rPr>
              <a:t>. Paris : La Découverte, pp. 364-376</a:t>
            </a:r>
          </a:p>
          <a:p>
            <a:pPr marL="457200" lvl="0" indent="-457200">
              <a:buFont typeface="+mj-lt"/>
              <a:buAutoNum type="arabicPeriod"/>
            </a:pPr>
            <a:r>
              <a:rPr lang="fr-FR" sz="1600" dirty="0" smtClean="0">
                <a:latin typeface="Tahoma" pitchFamily="34" charset="0"/>
                <a:cs typeface="Tahoma" pitchFamily="34" charset="0"/>
              </a:rPr>
              <a:t>Segalen</a:t>
            </a:r>
            <a:r>
              <a:rPr lang="fr-FR" sz="1600" dirty="0" smtClean="0">
                <a:latin typeface="Tahoma" pitchFamily="34" charset="0"/>
                <a:cs typeface="Tahoma" pitchFamily="34" charset="0"/>
              </a:rPr>
              <a:t>, M. 1991. L’ethnologie. In : F. </a:t>
            </a:r>
            <a:r>
              <a:rPr lang="fr-FR" sz="1600" dirty="0" err="1" smtClean="0">
                <a:latin typeface="Tahoma" pitchFamily="34" charset="0"/>
                <a:cs typeface="Tahoma" pitchFamily="34" charset="0"/>
              </a:rPr>
              <a:t>Singly</a:t>
            </a:r>
            <a:r>
              <a:rPr lang="fr-FR" sz="1600" dirty="0" smtClean="0">
                <a:latin typeface="Tahoma" pitchFamily="34" charset="0"/>
                <a:cs typeface="Tahoma" pitchFamily="34" charset="0"/>
              </a:rPr>
              <a:t> de (</a:t>
            </a:r>
            <a:r>
              <a:rPr lang="fr-FR" sz="1600" dirty="0" err="1" smtClean="0">
                <a:latin typeface="Tahoma" pitchFamily="34" charset="0"/>
                <a:cs typeface="Tahoma" pitchFamily="34" charset="0"/>
              </a:rPr>
              <a:t>sd</a:t>
            </a:r>
            <a:r>
              <a:rPr lang="fr-FR" sz="1600" dirty="0" smtClean="0">
                <a:latin typeface="Tahoma" pitchFamily="34" charset="0"/>
                <a:cs typeface="Tahoma" pitchFamily="34" charset="0"/>
              </a:rPr>
              <a:t>), </a:t>
            </a:r>
            <a:r>
              <a:rPr lang="fr-FR" sz="1600" i="1" dirty="0" smtClean="0">
                <a:latin typeface="Tahoma" pitchFamily="34" charset="0"/>
                <a:cs typeface="Tahoma" pitchFamily="34" charset="0"/>
              </a:rPr>
              <a:t>La famille, l’état des savoirs</a:t>
            </a:r>
            <a:r>
              <a:rPr lang="fr-FR" sz="1600" dirty="0" smtClean="0">
                <a:latin typeface="Tahoma" pitchFamily="34" charset="0"/>
                <a:cs typeface="Tahoma" pitchFamily="34" charset="0"/>
              </a:rPr>
              <a:t>. Paris : La Découverte, pp. 376-384 </a:t>
            </a:r>
            <a:endParaRPr lang="el-GR" sz="1600" dirty="0" smtClean="0">
              <a:latin typeface="Tahoma" pitchFamily="34" charset="0"/>
              <a:cs typeface="Tahoma" pitchFamily="34" charset="0"/>
            </a:endParaRPr>
          </a:p>
          <a:p>
            <a:pPr marL="457200" lvl="0" indent="-457200">
              <a:buFont typeface="+mj-lt"/>
              <a:buAutoNum type="arabicPeriod"/>
            </a:pPr>
            <a:r>
              <a:rPr lang="fr-FR" sz="1600" dirty="0" err="1" smtClean="0">
                <a:latin typeface="Tahoma" pitchFamily="34" charset="0"/>
                <a:cs typeface="Tahoma" pitchFamily="34" charset="0"/>
              </a:rPr>
              <a:t>Singly</a:t>
            </a:r>
            <a:r>
              <a:rPr lang="fr-FR" sz="1600" dirty="0" smtClean="0">
                <a:latin typeface="Tahoma" pitchFamily="34" charset="0"/>
                <a:cs typeface="Tahoma" pitchFamily="34" charset="0"/>
              </a:rPr>
              <a:t> de, F. (</a:t>
            </a:r>
            <a:r>
              <a:rPr lang="fr-FR" sz="1600" dirty="0" err="1" smtClean="0">
                <a:latin typeface="Tahoma" pitchFamily="34" charset="0"/>
                <a:cs typeface="Tahoma" pitchFamily="34" charset="0"/>
              </a:rPr>
              <a:t>sd</a:t>
            </a:r>
            <a:r>
              <a:rPr lang="fr-FR" sz="1600" dirty="0" smtClean="0">
                <a:latin typeface="Tahoma" pitchFamily="34" charset="0"/>
                <a:cs typeface="Tahoma" pitchFamily="34" charset="0"/>
              </a:rPr>
              <a:t>).1991. La famille, l’état des savoirs. Paris : La Découverte</a:t>
            </a:r>
            <a:endParaRPr lang="el-GR" sz="1600" dirty="0" smtClean="0">
              <a:latin typeface="Tahoma" pitchFamily="34" charset="0"/>
              <a:cs typeface="Tahoma" pitchFamily="34" charset="0"/>
            </a:endParaRPr>
          </a:p>
          <a:p>
            <a:pPr>
              <a:spcAft>
                <a:spcPts val="1200"/>
              </a:spcAft>
            </a:pPr>
            <a:endParaRPr lang="el-GR" sz="1600" dirty="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 Η ΟΙΚΟΓΕΝΕΙΑ </a:t>
            </a:r>
            <a:br>
              <a:rPr lang="el-GR" sz="3600" b="1" dirty="0" smtClean="0">
                <a:latin typeface="Tahoma" pitchFamily="34" charset="0"/>
                <a:cs typeface="Tahoma" pitchFamily="34" charset="0"/>
              </a:rPr>
            </a:br>
            <a:r>
              <a:rPr lang="el-GR" sz="3600" b="1" dirty="0" smtClean="0">
                <a:latin typeface="Tahoma" pitchFamily="34" charset="0"/>
                <a:cs typeface="Tahoma" pitchFamily="34" charset="0"/>
              </a:rPr>
              <a:t>ΣΤΙΣ ΚΟΙΝΩΝΙΚΕΣ ΕΠΙΣΤΗΜΕΣ</a:t>
            </a:r>
            <a:endParaRPr lang="el-GR" sz="3600" b="1" dirty="0">
              <a:latin typeface="Tahoma" pitchFamily="34" charset="0"/>
              <a:cs typeface="Tahoma" pitchFamily="34" charset="0"/>
            </a:endParaRPr>
          </a:p>
        </p:txBody>
      </p:sp>
      <p:sp>
        <p:nvSpPr>
          <p:cNvPr id="3" name="TextBox 2"/>
          <p:cNvSpPr txBox="1"/>
          <p:nvPr/>
        </p:nvSpPr>
        <p:spPr>
          <a:xfrm>
            <a:off x="0" y="1823621"/>
            <a:ext cx="9144000" cy="4031873"/>
          </a:xfrm>
          <a:prstGeom prst="rect">
            <a:avLst/>
          </a:prstGeom>
          <a:noFill/>
        </p:spPr>
        <p:txBody>
          <a:bodyPr wrap="square" rtlCol="0">
            <a:spAutoFit/>
          </a:bodyPr>
          <a:lstStyle/>
          <a:p>
            <a:pPr marL="180000" indent="-540000">
              <a:spcAft>
                <a:spcPts val="600"/>
              </a:spcAft>
              <a:buFont typeface="Arial" pitchFamily="34" charset="0"/>
              <a:buChar char="•"/>
            </a:pPr>
            <a:r>
              <a:rPr lang="el-GR" sz="2400" dirty="0" smtClean="0">
                <a:latin typeface="Tahoma" pitchFamily="34" charset="0"/>
                <a:cs typeface="Tahoma" pitchFamily="34" charset="0"/>
              </a:rPr>
              <a:t>Η δημογραφία</a:t>
            </a:r>
          </a:p>
          <a:p>
            <a:pPr marL="180000" indent="-540000">
              <a:spcAft>
                <a:spcPts val="600"/>
              </a:spcAft>
              <a:buFont typeface="Arial" pitchFamily="34" charset="0"/>
              <a:buChar char="•"/>
            </a:pPr>
            <a:r>
              <a:rPr lang="el-GR" sz="2400" dirty="0" smtClean="0">
                <a:latin typeface="Tahoma" pitchFamily="34" charset="0"/>
                <a:cs typeface="Tahoma" pitchFamily="34" charset="0"/>
              </a:rPr>
              <a:t>Η νομική</a:t>
            </a:r>
          </a:p>
          <a:p>
            <a:pPr marL="180000" indent="-540000">
              <a:spcAft>
                <a:spcPts val="600"/>
              </a:spcAft>
              <a:buFont typeface="Arial" pitchFamily="34" charset="0"/>
              <a:buChar char="•"/>
            </a:pPr>
            <a:r>
              <a:rPr lang="el-GR" sz="2400" dirty="0" smtClean="0">
                <a:latin typeface="Tahoma" pitchFamily="34" charset="0"/>
                <a:ea typeface="Tahoma" pitchFamily="34" charset="0"/>
                <a:cs typeface="Tahoma" pitchFamily="34" charset="0"/>
              </a:rPr>
              <a:t>Η οικονομία</a:t>
            </a:r>
          </a:p>
          <a:p>
            <a:pPr marL="180000" indent="-540000">
              <a:spcAft>
                <a:spcPts val="600"/>
              </a:spcAft>
              <a:buFont typeface="Arial" pitchFamily="34" charset="0"/>
              <a:buChar char="•"/>
            </a:pPr>
            <a:r>
              <a:rPr lang="el-GR" sz="2400" dirty="0" smtClean="0">
                <a:latin typeface="Tahoma" pitchFamily="34" charset="0"/>
                <a:ea typeface="Tahoma" pitchFamily="34" charset="0"/>
                <a:cs typeface="Tahoma" pitchFamily="34" charset="0"/>
              </a:rPr>
              <a:t>Η εθνολογία</a:t>
            </a:r>
          </a:p>
          <a:p>
            <a:pPr marL="180000" indent="-540000">
              <a:spcAft>
                <a:spcPts val="600"/>
              </a:spcAft>
              <a:buFont typeface="Arial" pitchFamily="34" charset="0"/>
              <a:buChar char="•"/>
            </a:pPr>
            <a:r>
              <a:rPr lang="el-GR" sz="2400" dirty="0" smtClean="0">
                <a:latin typeface="Tahoma" pitchFamily="34" charset="0"/>
                <a:ea typeface="Tahoma" pitchFamily="34" charset="0"/>
                <a:cs typeface="Tahoma" pitchFamily="34" charset="0"/>
              </a:rPr>
              <a:t>Η ιστορία</a:t>
            </a:r>
          </a:p>
          <a:p>
            <a:pPr marL="180000" indent="-540000">
              <a:spcAft>
                <a:spcPts val="600"/>
              </a:spcAft>
              <a:buFont typeface="Arial" pitchFamily="34" charset="0"/>
              <a:buChar char="•"/>
            </a:pPr>
            <a:r>
              <a:rPr lang="el-GR" sz="2400" dirty="0" smtClean="0">
                <a:latin typeface="Tahoma" pitchFamily="34" charset="0"/>
                <a:ea typeface="Tahoma" pitchFamily="34" charset="0"/>
                <a:cs typeface="Tahoma" pitchFamily="34" charset="0"/>
              </a:rPr>
              <a:t>Η ψυχανάλυση</a:t>
            </a:r>
          </a:p>
          <a:p>
            <a:pPr marL="180000" indent="-540000">
              <a:spcAft>
                <a:spcPts val="600"/>
              </a:spcAft>
              <a:buFont typeface="Arial" pitchFamily="34" charset="0"/>
              <a:buChar char="•"/>
            </a:pPr>
            <a:r>
              <a:rPr lang="el-GR" sz="2400" dirty="0" smtClean="0">
                <a:latin typeface="Tahoma" pitchFamily="34" charset="0"/>
                <a:ea typeface="Tahoma" pitchFamily="34" charset="0"/>
                <a:cs typeface="Tahoma" pitchFamily="34" charset="0"/>
              </a:rPr>
              <a:t>Η ψυχολογία</a:t>
            </a:r>
          </a:p>
          <a:p>
            <a:pPr marL="180000" indent="-540000">
              <a:spcAft>
                <a:spcPts val="600"/>
              </a:spcAft>
              <a:buFont typeface="Arial" pitchFamily="34" charset="0"/>
              <a:buChar char="•"/>
            </a:pPr>
            <a:r>
              <a:rPr lang="el-GR" sz="2400" dirty="0" smtClean="0">
                <a:latin typeface="Tahoma" pitchFamily="34" charset="0"/>
                <a:ea typeface="Tahoma" pitchFamily="34" charset="0"/>
                <a:cs typeface="Tahoma" pitchFamily="34" charset="0"/>
              </a:rPr>
              <a:t>Οι πολιτικές επιστήμες</a:t>
            </a:r>
          </a:p>
          <a:p>
            <a:pPr marL="180000" indent="-540000">
              <a:spcAft>
                <a:spcPts val="600"/>
              </a:spcAft>
              <a:buFont typeface="Arial" pitchFamily="34" charset="0"/>
              <a:buChar char="•"/>
            </a:pPr>
            <a:r>
              <a:rPr lang="el-GR" sz="2400" dirty="0" smtClean="0">
                <a:latin typeface="Tahoma" pitchFamily="34" charset="0"/>
                <a:ea typeface="Tahoma" pitchFamily="34" charset="0"/>
                <a:cs typeface="Tahoma" pitchFamily="34" charset="0"/>
              </a:rPr>
              <a:t>Η κοινωνιολογία</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 Η ΟΙΚΟΓΕΝΕΙΑ </a:t>
            </a:r>
            <a:br>
              <a:rPr lang="el-GR" sz="3600" b="1" dirty="0" smtClean="0">
                <a:latin typeface="Tahoma" pitchFamily="34" charset="0"/>
                <a:cs typeface="Tahoma" pitchFamily="34" charset="0"/>
              </a:rPr>
            </a:br>
            <a:r>
              <a:rPr lang="el-GR" sz="3600" b="1" dirty="0" smtClean="0">
                <a:latin typeface="Tahoma" pitchFamily="34" charset="0"/>
                <a:cs typeface="Tahoma" pitchFamily="34" charset="0"/>
              </a:rPr>
              <a:t>ΣΤΙΣ ΚΟΙΝΩΝΙΚΕΣ ΕΠΙΣΤΗΜΕΣ</a:t>
            </a:r>
            <a:endParaRPr lang="el-GR" sz="3600" b="1" dirty="0">
              <a:latin typeface="Tahoma" pitchFamily="34" charset="0"/>
              <a:cs typeface="Tahoma" pitchFamily="34" charset="0"/>
            </a:endParaRPr>
          </a:p>
        </p:txBody>
      </p:sp>
      <p:sp>
        <p:nvSpPr>
          <p:cNvPr id="3" name="TextBox 2"/>
          <p:cNvSpPr txBox="1"/>
          <p:nvPr/>
        </p:nvSpPr>
        <p:spPr>
          <a:xfrm>
            <a:off x="0" y="1600200"/>
            <a:ext cx="9144000" cy="461665"/>
          </a:xfrm>
          <a:prstGeom prst="rect">
            <a:avLst/>
          </a:prstGeom>
          <a:noFill/>
        </p:spPr>
        <p:txBody>
          <a:bodyPr wrap="square" rtlCol="0">
            <a:spAutoFit/>
          </a:bodyPr>
          <a:lstStyle/>
          <a:p>
            <a:pPr marL="180000" indent="-540000">
              <a:spcAft>
                <a:spcPts val="600"/>
              </a:spcAft>
            </a:pPr>
            <a:r>
              <a:rPr lang="el-GR" sz="2400" i="1" u="sng" dirty="0" smtClean="0">
                <a:latin typeface="Tahoma" pitchFamily="34" charset="0"/>
                <a:cs typeface="Tahoma" pitchFamily="34" charset="0"/>
              </a:rPr>
              <a:t>Η δημογραφία</a:t>
            </a:r>
          </a:p>
        </p:txBody>
      </p:sp>
      <p:sp>
        <p:nvSpPr>
          <p:cNvPr id="4" name="TextBox 3"/>
          <p:cNvSpPr txBox="1"/>
          <p:nvPr/>
        </p:nvSpPr>
        <p:spPr>
          <a:xfrm>
            <a:off x="0" y="2140803"/>
            <a:ext cx="9144000" cy="830997"/>
          </a:xfrm>
          <a:prstGeom prst="rect">
            <a:avLst/>
          </a:prstGeom>
          <a:noFill/>
        </p:spPr>
        <p:txBody>
          <a:bodyPr wrap="square" rtlCol="0">
            <a:spAutoFit/>
          </a:bodyPr>
          <a:lstStyle/>
          <a:p>
            <a:r>
              <a:rPr lang="el-GR" sz="2400" dirty="0" smtClean="0">
                <a:latin typeface="Tahoma" pitchFamily="34" charset="0"/>
                <a:ea typeface="Tahoma" pitchFamily="34" charset="0"/>
                <a:cs typeface="Tahoma" pitchFamily="34" charset="0"/>
              </a:rPr>
              <a:t>Η επιστήμη της δημογραφίας δεν μελετά την οικογένεια αλλά το νοικοκυριό.</a:t>
            </a:r>
            <a:endParaRPr lang="el-GR" sz="2400" dirty="0">
              <a:latin typeface="Tahoma" pitchFamily="34" charset="0"/>
              <a:ea typeface="Tahoma" pitchFamily="34" charset="0"/>
              <a:cs typeface="Tahoma" pitchFamily="34" charset="0"/>
            </a:endParaRPr>
          </a:p>
        </p:txBody>
      </p:sp>
      <p:sp>
        <p:nvSpPr>
          <p:cNvPr id="5" name="TextBox 4"/>
          <p:cNvSpPr txBox="1"/>
          <p:nvPr/>
        </p:nvSpPr>
        <p:spPr>
          <a:xfrm>
            <a:off x="0" y="3055203"/>
            <a:ext cx="9144000" cy="830997"/>
          </a:xfrm>
          <a:prstGeom prst="rect">
            <a:avLst/>
          </a:prstGeom>
          <a:noFill/>
        </p:spPr>
        <p:txBody>
          <a:bodyPr wrap="square" rtlCol="0">
            <a:spAutoFit/>
          </a:bodyPr>
          <a:lstStyle/>
          <a:p>
            <a:r>
              <a:rPr lang="el-GR" sz="2400" dirty="0" smtClean="0">
                <a:latin typeface="Tahoma" pitchFamily="34" charset="0"/>
                <a:ea typeface="Tahoma" pitchFamily="34" charset="0"/>
                <a:cs typeface="Tahoma" pitchFamily="34" charset="0"/>
              </a:rPr>
              <a:t>Εξετάζει τη γονιμότητα του ζευγαριού και τη δομή και τις αναδιαρθρώσεις της οικογένειας.</a:t>
            </a:r>
            <a:endParaRPr lang="el-GR" sz="2400" dirty="0">
              <a:latin typeface="Tahoma" pitchFamily="34" charset="0"/>
              <a:ea typeface="Tahoma" pitchFamily="34" charset="0"/>
              <a:cs typeface="Tahoma" pitchFamily="34" charset="0"/>
            </a:endParaRPr>
          </a:p>
        </p:txBody>
      </p:sp>
      <p:sp>
        <p:nvSpPr>
          <p:cNvPr id="6" name="TextBox 5"/>
          <p:cNvSpPr txBox="1"/>
          <p:nvPr/>
        </p:nvSpPr>
        <p:spPr>
          <a:xfrm>
            <a:off x="0" y="3957935"/>
            <a:ext cx="9144000" cy="461665"/>
          </a:xfrm>
          <a:prstGeom prst="rect">
            <a:avLst/>
          </a:prstGeom>
          <a:noFill/>
        </p:spPr>
        <p:txBody>
          <a:bodyPr wrap="square" rtlCol="0">
            <a:spAutoFit/>
          </a:bodyPr>
          <a:lstStyle/>
          <a:p>
            <a:r>
              <a:rPr lang="el-GR" sz="2400" dirty="0" smtClean="0">
                <a:latin typeface="Tahoma" pitchFamily="34" charset="0"/>
                <a:ea typeface="Tahoma" pitchFamily="34" charset="0"/>
                <a:cs typeface="Tahoma" pitchFamily="34" charset="0"/>
              </a:rPr>
              <a:t>Η οικογένεια μπορεί να οριστεί με 4 τρόπους :</a:t>
            </a:r>
            <a:endParaRPr lang="el-GR" sz="2400" dirty="0">
              <a:latin typeface="Tahoma" pitchFamily="34" charset="0"/>
              <a:ea typeface="Tahoma" pitchFamily="34" charset="0"/>
              <a:cs typeface="Tahoma" pitchFamily="34" charset="0"/>
            </a:endParaRPr>
          </a:p>
        </p:txBody>
      </p:sp>
      <p:sp>
        <p:nvSpPr>
          <p:cNvPr id="7" name="TextBox 6"/>
          <p:cNvSpPr txBox="1"/>
          <p:nvPr/>
        </p:nvSpPr>
        <p:spPr>
          <a:xfrm>
            <a:off x="0" y="4549676"/>
            <a:ext cx="9067800" cy="2308324"/>
          </a:xfrm>
          <a:prstGeom prst="rect">
            <a:avLst/>
          </a:prstGeom>
          <a:noFill/>
        </p:spPr>
        <p:txBody>
          <a:bodyPr wrap="square" rtlCol="0">
            <a:spAutoFit/>
          </a:bodyPr>
          <a:lstStyle/>
          <a:p>
            <a:pPr marL="457200" lvl="0" indent="-457200" algn="just">
              <a:buFont typeface="+mj-lt"/>
              <a:buAutoNum type="arabicPeriod"/>
            </a:pPr>
            <a:r>
              <a:rPr lang="el-GR" sz="2400" dirty="0" smtClean="0">
                <a:latin typeface="Tahoma" pitchFamily="34" charset="0"/>
                <a:ea typeface="Tahoma" pitchFamily="34" charset="0"/>
                <a:cs typeface="Tahoma" pitchFamily="34" charset="0"/>
              </a:rPr>
              <a:t>οι γονείς και τα παιδιά που έχουν γεννηθεί ζωντανά, άσχετα εάν είναι εν ζωή τη στιγμή που πραγματοποιείται η απογραφή.</a:t>
            </a:r>
          </a:p>
          <a:p>
            <a:pPr marL="457200" lvl="0" indent="-457200" algn="just">
              <a:buFont typeface="+mj-lt"/>
              <a:buAutoNum type="arabicPeriod"/>
            </a:pPr>
            <a:r>
              <a:rPr lang="el-GR" sz="2400" dirty="0" smtClean="0">
                <a:latin typeface="Tahoma" pitchFamily="34" charset="0"/>
                <a:ea typeface="Tahoma" pitchFamily="34" charset="0"/>
                <a:cs typeface="Tahoma" pitchFamily="34" charset="0"/>
              </a:rPr>
              <a:t>οι γονείς και τα παιδιά που είναι εν ζωή, άσχετα με την ηλικία τους ή μέχρι κάποια συγκεκριμένη ηλικία.</a:t>
            </a:r>
          </a:p>
          <a:p>
            <a:pPr marL="457200" lvl="0" indent="-457200" algn="just">
              <a:buFont typeface="+mj-lt"/>
              <a:buAutoNum type="arabicPeriod"/>
            </a:pPr>
            <a:r>
              <a:rPr lang="el-GR" sz="2400" dirty="0" smtClean="0">
                <a:latin typeface="Tahoma" pitchFamily="34" charset="0"/>
                <a:ea typeface="Tahoma" pitchFamily="34" charset="0"/>
                <a:cs typeface="Tahoma" pitchFamily="34" charset="0"/>
              </a:rPr>
              <a:t>οι γονείς και τα παιδιά που είναι ακόμη υπό την ευθύνη τους.</a:t>
            </a:r>
          </a:p>
          <a:p>
            <a:pPr marL="457200" lvl="0" indent="-457200" algn="just">
              <a:buFont typeface="+mj-lt"/>
              <a:buAutoNum type="arabicPeriod"/>
            </a:pPr>
            <a:r>
              <a:rPr lang="el-GR" sz="2400" dirty="0" smtClean="0">
                <a:latin typeface="Tahoma" pitchFamily="34" charset="0"/>
                <a:ea typeface="Tahoma" pitchFamily="34" charset="0"/>
                <a:cs typeface="Tahoma" pitchFamily="34" charset="0"/>
              </a:rPr>
              <a:t>οι γονείς και τα παιδιά που μένουν στην πατρική εστία. </a:t>
            </a:r>
            <a:endParaRPr lang="el-GR" sz="24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Righ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trips(downRigh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up)">
                                      <p:cBhvr>
                                        <p:cTn id="2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 Η ΟΙΚΟΓΕΝΕΙΑ </a:t>
            </a:r>
            <a:br>
              <a:rPr lang="el-GR" sz="3600" b="1" dirty="0" smtClean="0">
                <a:latin typeface="Tahoma" pitchFamily="34" charset="0"/>
                <a:cs typeface="Tahoma" pitchFamily="34" charset="0"/>
              </a:rPr>
            </a:br>
            <a:r>
              <a:rPr lang="el-GR" sz="3600" b="1" dirty="0" smtClean="0">
                <a:latin typeface="Tahoma" pitchFamily="34" charset="0"/>
                <a:cs typeface="Tahoma" pitchFamily="34" charset="0"/>
              </a:rPr>
              <a:t>ΣΤΙΣ ΚΟΙΝΩΝΙΚΕΣ ΕΠΙΣΤΗΜΕΣ</a:t>
            </a:r>
            <a:endParaRPr lang="el-GR" sz="3600" b="1" dirty="0">
              <a:latin typeface="Tahoma" pitchFamily="34" charset="0"/>
              <a:cs typeface="Tahoma" pitchFamily="34" charset="0"/>
            </a:endParaRPr>
          </a:p>
        </p:txBody>
      </p:sp>
      <p:sp>
        <p:nvSpPr>
          <p:cNvPr id="3" name="TextBox 2"/>
          <p:cNvSpPr txBox="1"/>
          <p:nvPr/>
        </p:nvSpPr>
        <p:spPr>
          <a:xfrm>
            <a:off x="0" y="1518096"/>
            <a:ext cx="9144000" cy="461665"/>
          </a:xfrm>
          <a:prstGeom prst="rect">
            <a:avLst/>
          </a:prstGeom>
          <a:noFill/>
        </p:spPr>
        <p:txBody>
          <a:bodyPr wrap="square" rtlCol="0">
            <a:spAutoFit/>
          </a:bodyPr>
          <a:lstStyle/>
          <a:p>
            <a:pPr marL="180000" indent="-540000" algn="ctr">
              <a:spcAft>
                <a:spcPts val="600"/>
              </a:spcAft>
            </a:pPr>
            <a:r>
              <a:rPr lang="el-GR" sz="2400" u="sng" dirty="0" smtClean="0">
                <a:latin typeface="Tahoma" pitchFamily="34" charset="0"/>
                <a:cs typeface="Tahoma" pitchFamily="34" charset="0"/>
              </a:rPr>
              <a:t>Η τυπολογία του </a:t>
            </a:r>
            <a:r>
              <a:rPr lang="en-US" sz="2400" u="sng" dirty="0" err="1" smtClean="0">
                <a:latin typeface="Tahoma" pitchFamily="34" charset="0"/>
                <a:cs typeface="Tahoma" pitchFamily="34" charset="0"/>
              </a:rPr>
              <a:t>Laslett</a:t>
            </a:r>
            <a:r>
              <a:rPr lang="en-US" sz="2400" u="sng" dirty="0" smtClean="0">
                <a:latin typeface="Tahoma" pitchFamily="34" charset="0"/>
                <a:cs typeface="Tahoma" pitchFamily="34" charset="0"/>
              </a:rPr>
              <a:t> </a:t>
            </a:r>
            <a:r>
              <a:rPr lang="el-GR" sz="2400" u="sng" dirty="0" smtClean="0">
                <a:latin typeface="Tahoma" pitchFamily="34" charset="0"/>
                <a:cs typeface="Tahoma" pitchFamily="34" charset="0"/>
              </a:rPr>
              <a:t>για τη δομή του νοικοκυριού</a:t>
            </a:r>
          </a:p>
        </p:txBody>
      </p:sp>
      <p:graphicFrame>
        <p:nvGraphicFramePr>
          <p:cNvPr id="8" name="Table 7"/>
          <p:cNvGraphicFramePr>
            <a:graphicFrameLocks noGrp="1"/>
          </p:cNvGraphicFramePr>
          <p:nvPr/>
        </p:nvGraphicFramePr>
        <p:xfrm>
          <a:off x="838200" y="2026920"/>
          <a:ext cx="7467600" cy="4983480"/>
        </p:xfrm>
        <a:graphic>
          <a:graphicData uri="http://schemas.openxmlformats.org/drawingml/2006/table">
            <a:tbl>
              <a:tblPr/>
              <a:tblGrid>
                <a:gridCol w="4037865"/>
                <a:gridCol w="3429735"/>
              </a:tblGrid>
              <a:tr h="192024">
                <a:tc>
                  <a:txBody>
                    <a:bodyPr/>
                    <a:lstStyle/>
                    <a:p>
                      <a:pPr algn="ctr">
                        <a:lnSpc>
                          <a:spcPct val="115000"/>
                        </a:lnSpc>
                        <a:spcAft>
                          <a:spcPts val="0"/>
                        </a:spcAft>
                      </a:pPr>
                      <a:r>
                        <a:rPr lang="el-GR" sz="1200" b="1" dirty="0">
                          <a:latin typeface="Tahoma" pitchFamily="34" charset="0"/>
                          <a:ea typeface="Tahoma" pitchFamily="34" charset="0"/>
                          <a:cs typeface="Tahoma" pitchFamily="34" charset="0"/>
                        </a:rPr>
                        <a:t>Κατηγορία</a:t>
                      </a:r>
                      <a:endParaRPr lang="el-GR" sz="1200" dirty="0">
                        <a:latin typeface="Tahoma" pitchFamily="34" charset="0"/>
                        <a:ea typeface="Tahoma" pitchFamily="34" charset="0"/>
                        <a:cs typeface="Tahoma" pitchFamily="34" charset="0"/>
                      </a:endParaRP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200" b="1">
                          <a:latin typeface="Tahoma" pitchFamily="34" charset="0"/>
                          <a:ea typeface="Tahoma" pitchFamily="34" charset="0"/>
                          <a:cs typeface="Tahoma" pitchFamily="34" charset="0"/>
                        </a:rPr>
                        <a:t>Ιδιότητα</a:t>
                      </a:r>
                      <a:endParaRPr lang="el-GR" sz="1200">
                        <a:latin typeface="Tahoma" pitchFamily="34" charset="0"/>
                        <a:ea typeface="Tahoma" pitchFamily="34" charset="0"/>
                        <a:cs typeface="Tahoma" pitchFamily="34" charset="0"/>
                      </a:endParaRP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048">
                <a:tc>
                  <a:txBody>
                    <a:bodyPr/>
                    <a:lstStyle/>
                    <a:p>
                      <a:pPr marL="342900" lvl="0" indent="-342900" algn="just">
                        <a:lnSpc>
                          <a:spcPct val="115000"/>
                        </a:lnSpc>
                        <a:spcAft>
                          <a:spcPts val="0"/>
                        </a:spcAft>
                        <a:buFont typeface="+mj-lt"/>
                        <a:buAutoNum type="arabicPeriod"/>
                      </a:pPr>
                      <a:r>
                        <a:rPr lang="el-GR" sz="1200">
                          <a:latin typeface="Tahoma" pitchFamily="34" charset="0"/>
                          <a:ea typeface="Tahoma" pitchFamily="34" charset="0"/>
                          <a:cs typeface="Tahoma" pitchFamily="34" charset="0"/>
                        </a:rPr>
                        <a:t>Μόνος</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dirty="0">
                          <a:latin typeface="Tahoma" pitchFamily="34" charset="0"/>
                          <a:ea typeface="Tahoma" pitchFamily="34" charset="0"/>
                          <a:cs typeface="Tahoma" pitchFamily="34" charset="0"/>
                        </a:rPr>
                        <a:t>α. Χήρος/α</a:t>
                      </a:r>
                    </a:p>
                    <a:p>
                      <a:pPr algn="just">
                        <a:lnSpc>
                          <a:spcPct val="115000"/>
                        </a:lnSpc>
                        <a:spcAft>
                          <a:spcPts val="0"/>
                        </a:spcAft>
                      </a:pPr>
                      <a:r>
                        <a:rPr lang="el-GR" sz="1200" dirty="0">
                          <a:latin typeface="Tahoma" pitchFamily="34" charset="0"/>
                          <a:ea typeface="Tahoma" pitchFamily="34" charset="0"/>
                          <a:cs typeface="Tahoma" pitchFamily="34" charset="0"/>
                        </a:rPr>
                        <a:t>β. Ελεύθερος </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6072">
                <a:tc>
                  <a:txBody>
                    <a:bodyPr/>
                    <a:lstStyle/>
                    <a:p>
                      <a:pPr marL="342900" lvl="0" indent="-342900" algn="just">
                        <a:lnSpc>
                          <a:spcPct val="115000"/>
                        </a:lnSpc>
                        <a:spcAft>
                          <a:spcPts val="0"/>
                        </a:spcAft>
                        <a:buFont typeface="+mj-lt"/>
                        <a:buAutoNum type="arabicPeriod" startAt="2"/>
                      </a:pPr>
                      <a:r>
                        <a:rPr lang="el-GR" sz="1200" dirty="0">
                          <a:latin typeface="Tahoma" pitchFamily="34" charset="0"/>
                          <a:ea typeface="Tahoma" pitchFamily="34" charset="0"/>
                          <a:cs typeface="Tahoma" pitchFamily="34" charset="0"/>
                        </a:rPr>
                        <a:t>Νοικοκυριό χωρίς οικογένεια</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latin typeface="Tahoma" pitchFamily="34" charset="0"/>
                          <a:ea typeface="Tahoma" pitchFamily="34" charset="0"/>
                          <a:cs typeface="Tahoma" pitchFamily="34" charset="0"/>
                        </a:rPr>
                        <a:t>α. Αδέλφια που συγκατοικούν</a:t>
                      </a:r>
                    </a:p>
                    <a:p>
                      <a:pPr algn="just">
                        <a:lnSpc>
                          <a:spcPct val="115000"/>
                        </a:lnSpc>
                        <a:spcAft>
                          <a:spcPts val="0"/>
                        </a:spcAft>
                      </a:pPr>
                      <a:r>
                        <a:rPr lang="el-GR" sz="1200">
                          <a:latin typeface="Tahoma" pitchFamily="34" charset="0"/>
                          <a:ea typeface="Tahoma" pitchFamily="34" charset="0"/>
                          <a:cs typeface="Tahoma" pitchFamily="34" charset="0"/>
                        </a:rPr>
                        <a:t>β. Συγγενείς που συγκατοικούν</a:t>
                      </a:r>
                    </a:p>
                    <a:p>
                      <a:pPr algn="just">
                        <a:lnSpc>
                          <a:spcPct val="115000"/>
                        </a:lnSpc>
                        <a:spcAft>
                          <a:spcPts val="0"/>
                        </a:spcAft>
                      </a:pPr>
                      <a:r>
                        <a:rPr lang="el-GR" sz="1200">
                          <a:latin typeface="Tahoma" pitchFamily="34" charset="0"/>
                          <a:ea typeface="Tahoma" pitchFamily="34" charset="0"/>
                          <a:cs typeface="Tahoma" pitchFamily="34" charset="0"/>
                        </a:rPr>
                        <a:t>γ. Συγκάτοικοι χωρίς συγγένεια </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0120">
                <a:tc>
                  <a:txBody>
                    <a:bodyPr/>
                    <a:lstStyle/>
                    <a:p>
                      <a:pPr marL="342900" lvl="0" indent="-342900" algn="just">
                        <a:lnSpc>
                          <a:spcPct val="115000"/>
                        </a:lnSpc>
                        <a:spcAft>
                          <a:spcPts val="0"/>
                        </a:spcAft>
                        <a:buFont typeface="+mj-lt"/>
                        <a:buAutoNum type="arabicPeriod" startAt="3"/>
                      </a:pPr>
                      <a:r>
                        <a:rPr lang="el-GR" sz="1200" dirty="0">
                          <a:latin typeface="Tahoma" pitchFamily="34" charset="0"/>
                          <a:ea typeface="Tahoma" pitchFamily="34" charset="0"/>
                          <a:cs typeface="Tahoma" pitchFamily="34" charset="0"/>
                        </a:rPr>
                        <a:t>Απλό νοικοκυριό</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dirty="0">
                          <a:latin typeface="Tahoma" pitchFamily="34" charset="0"/>
                          <a:ea typeface="Tahoma" pitchFamily="34" charset="0"/>
                          <a:cs typeface="Tahoma" pitchFamily="34" charset="0"/>
                        </a:rPr>
                        <a:t>α. Παντρεμένο ζευγάρι</a:t>
                      </a:r>
                    </a:p>
                    <a:p>
                      <a:pPr algn="just">
                        <a:lnSpc>
                          <a:spcPct val="115000"/>
                        </a:lnSpc>
                        <a:spcAft>
                          <a:spcPts val="0"/>
                        </a:spcAft>
                      </a:pPr>
                      <a:r>
                        <a:rPr lang="el-GR" sz="1200" dirty="0">
                          <a:latin typeface="Tahoma" pitchFamily="34" charset="0"/>
                          <a:ea typeface="Tahoma" pitchFamily="34" charset="0"/>
                          <a:cs typeface="Tahoma" pitchFamily="34" charset="0"/>
                        </a:rPr>
                        <a:t>β. Παντρεμένο ζευγάρι με παιδιά</a:t>
                      </a:r>
                    </a:p>
                    <a:p>
                      <a:pPr algn="just">
                        <a:lnSpc>
                          <a:spcPct val="115000"/>
                        </a:lnSpc>
                        <a:spcAft>
                          <a:spcPts val="0"/>
                        </a:spcAft>
                      </a:pPr>
                      <a:r>
                        <a:rPr lang="el-GR" sz="1200" dirty="0">
                          <a:latin typeface="Tahoma" pitchFamily="34" charset="0"/>
                          <a:ea typeface="Tahoma" pitchFamily="34" charset="0"/>
                          <a:cs typeface="Tahoma" pitchFamily="34" charset="0"/>
                        </a:rPr>
                        <a:t>γ. Χήρα με παιδιά</a:t>
                      </a:r>
                    </a:p>
                    <a:p>
                      <a:pPr algn="just">
                        <a:lnSpc>
                          <a:spcPct val="115000"/>
                        </a:lnSpc>
                        <a:spcAft>
                          <a:spcPts val="0"/>
                        </a:spcAft>
                      </a:pPr>
                      <a:r>
                        <a:rPr lang="el-GR" sz="1200" dirty="0">
                          <a:latin typeface="Tahoma" pitchFamily="34" charset="0"/>
                          <a:ea typeface="Tahoma" pitchFamily="34" charset="0"/>
                          <a:cs typeface="Tahoma" pitchFamily="34" charset="0"/>
                        </a:rPr>
                        <a:t>δ. Χήρος με παιδιά</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8096">
                <a:tc>
                  <a:txBody>
                    <a:bodyPr/>
                    <a:lstStyle/>
                    <a:p>
                      <a:pPr marL="342900" lvl="0" indent="-342900" algn="just">
                        <a:lnSpc>
                          <a:spcPct val="115000"/>
                        </a:lnSpc>
                        <a:spcAft>
                          <a:spcPts val="0"/>
                        </a:spcAft>
                        <a:buFont typeface="+mj-lt"/>
                        <a:buAutoNum type="arabicPeriod" startAt="4"/>
                      </a:pPr>
                      <a:r>
                        <a:rPr lang="el-GR" sz="1200" dirty="0">
                          <a:latin typeface="Tahoma" pitchFamily="34" charset="0"/>
                          <a:ea typeface="Tahoma" pitchFamily="34" charset="0"/>
                          <a:cs typeface="Tahoma" pitchFamily="34" charset="0"/>
                        </a:rPr>
                        <a:t>Εκτεταμένη οικογένεια</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latin typeface="Tahoma" pitchFamily="34" charset="0"/>
                          <a:ea typeface="Tahoma" pitchFamily="34" charset="0"/>
                          <a:cs typeface="Tahoma" pitchFamily="34" charset="0"/>
                        </a:rPr>
                        <a:t>α. Εκτεταμένη προς τα πάνω</a:t>
                      </a:r>
                    </a:p>
                    <a:p>
                      <a:pPr algn="just">
                        <a:lnSpc>
                          <a:spcPct val="115000"/>
                        </a:lnSpc>
                        <a:spcAft>
                          <a:spcPts val="0"/>
                        </a:spcAft>
                      </a:pPr>
                      <a:r>
                        <a:rPr lang="el-GR" sz="1200">
                          <a:latin typeface="Tahoma" pitchFamily="34" charset="0"/>
                          <a:ea typeface="Tahoma" pitchFamily="34" charset="0"/>
                          <a:cs typeface="Tahoma" pitchFamily="34" charset="0"/>
                        </a:rPr>
                        <a:t>β. Εκτεταμένη σε απογόνους</a:t>
                      </a:r>
                    </a:p>
                    <a:p>
                      <a:pPr algn="just">
                        <a:lnSpc>
                          <a:spcPct val="115000"/>
                        </a:lnSpc>
                        <a:spcAft>
                          <a:spcPts val="0"/>
                        </a:spcAft>
                      </a:pPr>
                      <a:r>
                        <a:rPr lang="el-GR" sz="1200">
                          <a:latin typeface="Tahoma" pitchFamily="34" charset="0"/>
                          <a:ea typeface="Tahoma" pitchFamily="34" charset="0"/>
                          <a:cs typeface="Tahoma" pitchFamily="34" charset="0"/>
                        </a:rPr>
                        <a:t>γ. Εκτεταμένη πλευρικά</a:t>
                      </a:r>
                    </a:p>
                    <a:p>
                      <a:pPr algn="just">
                        <a:lnSpc>
                          <a:spcPct val="115000"/>
                        </a:lnSpc>
                        <a:spcAft>
                          <a:spcPts val="0"/>
                        </a:spcAft>
                      </a:pPr>
                      <a:r>
                        <a:rPr lang="el-GR" sz="1200">
                          <a:latin typeface="Tahoma" pitchFamily="34" charset="0"/>
                          <a:ea typeface="Tahoma" pitchFamily="34" charset="0"/>
                          <a:cs typeface="Tahoma" pitchFamily="34" charset="0"/>
                        </a:rPr>
                        <a:t>δ. Συνδυασμός των παραπάνω </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44168">
                <a:tc>
                  <a:txBody>
                    <a:bodyPr/>
                    <a:lstStyle/>
                    <a:p>
                      <a:pPr marL="342900" lvl="0" indent="-342900" algn="just">
                        <a:lnSpc>
                          <a:spcPct val="115000"/>
                        </a:lnSpc>
                        <a:spcAft>
                          <a:spcPts val="0"/>
                        </a:spcAft>
                        <a:buFont typeface="+mj-lt"/>
                        <a:buAutoNum type="arabicPeriod" startAt="5"/>
                      </a:pPr>
                      <a:r>
                        <a:rPr lang="el-GR" sz="1200" dirty="0">
                          <a:latin typeface="Tahoma" pitchFamily="34" charset="0"/>
                          <a:ea typeface="Tahoma" pitchFamily="34" charset="0"/>
                          <a:cs typeface="Tahoma" pitchFamily="34" charset="0"/>
                        </a:rPr>
                        <a:t>Νοικοκυριό με πολλαπλότητα</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latin typeface="Tahoma" pitchFamily="34" charset="0"/>
                          <a:ea typeface="Tahoma" pitchFamily="34" charset="0"/>
                          <a:cs typeface="Tahoma" pitchFamily="34" charset="0"/>
                        </a:rPr>
                        <a:t>α. Πολλαπλότητα προγόνων</a:t>
                      </a:r>
                    </a:p>
                    <a:p>
                      <a:pPr algn="just">
                        <a:lnSpc>
                          <a:spcPct val="115000"/>
                        </a:lnSpc>
                        <a:spcAft>
                          <a:spcPts val="0"/>
                        </a:spcAft>
                      </a:pPr>
                      <a:r>
                        <a:rPr lang="el-GR" sz="1200">
                          <a:latin typeface="Tahoma" pitchFamily="34" charset="0"/>
                          <a:ea typeface="Tahoma" pitchFamily="34" charset="0"/>
                          <a:cs typeface="Tahoma" pitchFamily="34" charset="0"/>
                        </a:rPr>
                        <a:t>β. Πολλαπλότητα απογόνων</a:t>
                      </a:r>
                    </a:p>
                    <a:p>
                      <a:pPr algn="just">
                        <a:lnSpc>
                          <a:spcPct val="115000"/>
                        </a:lnSpc>
                        <a:spcAft>
                          <a:spcPts val="0"/>
                        </a:spcAft>
                      </a:pPr>
                      <a:r>
                        <a:rPr lang="el-GR" sz="1200">
                          <a:latin typeface="Tahoma" pitchFamily="34" charset="0"/>
                          <a:ea typeface="Tahoma" pitchFamily="34" charset="0"/>
                          <a:cs typeface="Tahoma" pitchFamily="34" charset="0"/>
                        </a:rPr>
                        <a:t>γ. Πολλαπλότητα προγόνων και απογόνων</a:t>
                      </a:r>
                    </a:p>
                    <a:p>
                      <a:pPr algn="just">
                        <a:lnSpc>
                          <a:spcPct val="115000"/>
                        </a:lnSpc>
                        <a:spcAft>
                          <a:spcPts val="0"/>
                        </a:spcAft>
                      </a:pPr>
                      <a:r>
                        <a:rPr lang="el-GR" sz="1200">
                          <a:latin typeface="Tahoma" pitchFamily="34" charset="0"/>
                          <a:ea typeface="Tahoma" pitchFamily="34" charset="0"/>
                          <a:cs typeface="Tahoma" pitchFamily="34" charset="0"/>
                        </a:rPr>
                        <a:t>δ. Πολλαπλότητα αδελφικών οικογενειών</a:t>
                      </a:r>
                    </a:p>
                    <a:p>
                      <a:pPr algn="just">
                        <a:lnSpc>
                          <a:spcPct val="115000"/>
                        </a:lnSpc>
                        <a:spcAft>
                          <a:spcPts val="0"/>
                        </a:spcAft>
                      </a:pPr>
                      <a:r>
                        <a:rPr lang="el-GR" sz="1200">
                          <a:latin typeface="Tahoma" pitchFamily="34" charset="0"/>
                          <a:ea typeface="Tahoma" pitchFamily="34" charset="0"/>
                          <a:cs typeface="Tahoma" pitchFamily="34" charset="0"/>
                        </a:rPr>
                        <a:t>ε. Άλλο </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6072">
                <a:tc>
                  <a:txBody>
                    <a:bodyPr/>
                    <a:lstStyle/>
                    <a:p>
                      <a:pPr marL="342900" lvl="0" indent="-342900" algn="just">
                        <a:lnSpc>
                          <a:spcPct val="115000"/>
                        </a:lnSpc>
                        <a:spcAft>
                          <a:spcPts val="0"/>
                        </a:spcAft>
                        <a:buFont typeface="+mj-lt"/>
                        <a:buAutoNum type="arabicPeriod" startAt="6"/>
                      </a:pPr>
                      <a:r>
                        <a:rPr lang="el-GR" sz="1200" dirty="0">
                          <a:latin typeface="Tahoma" pitchFamily="34" charset="0"/>
                          <a:ea typeface="Tahoma" pitchFamily="34" charset="0"/>
                          <a:cs typeface="Tahoma" pitchFamily="34" charset="0"/>
                        </a:rPr>
                        <a:t>Νοικοκυριό με αδιευκρίνιστη δομή, που περιλαμβάνει άτομα με δεσμούς συγγένειας</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l-GR" sz="1200" dirty="0">
                        <a:latin typeface="Tahoma" pitchFamily="34" charset="0"/>
                        <a:ea typeface="Tahoma" pitchFamily="34" charset="0"/>
                        <a:cs typeface="Tahoma" pitchFamily="34" charset="0"/>
                      </a:endParaRP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150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chemeClr val="tx1"/>
                </a:solidFill>
                <a:effectLst/>
                <a:latin typeface="Bookman Old Style" pitchFamily="18" charset="0"/>
                <a:ea typeface="Calibri" pitchFamily="34" charset="0"/>
                <a:cs typeface="Tahoma" pitchFamily="34" charset="0"/>
              </a:rPr>
              <a:t>Πίνακας Ι</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 Η ΟΙΚΟΓΕΝΕΙΑ </a:t>
            </a:r>
            <a:br>
              <a:rPr lang="el-GR" sz="3600" b="1" dirty="0" smtClean="0">
                <a:latin typeface="Tahoma" pitchFamily="34" charset="0"/>
                <a:cs typeface="Tahoma" pitchFamily="34" charset="0"/>
              </a:rPr>
            </a:br>
            <a:r>
              <a:rPr lang="el-GR" sz="3600" b="1" dirty="0" smtClean="0">
                <a:latin typeface="Tahoma" pitchFamily="34" charset="0"/>
                <a:cs typeface="Tahoma" pitchFamily="34" charset="0"/>
              </a:rPr>
              <a:t>ΣΤΙΣ ΚΟΙΝΩΝΙΚΕΣ ΕΠΙΣΤΗΜΕΣ</a:t>
            </a:r>
            <a:endParaRPr lang="el-GR" sz="3600" b="1" dirty="0">
              <a:latin typeface="Tahoma" pitchFamily="34" charset="0"/>
              <a:cs typeface="Tahoma" pitchFamily="34" charset="0"/>
            </a:endParaRPr>
          </a:p>
        </p:txBody>
      </p:sp>
      <p:sp>
        <p:nvSpPr>
          <p:cNvPr id="3" name="TextBox 2"/>
          <p:cNvSpPr txBox="1"/>
          <p:nvPr/>
        </p:nvSpPr>
        <p:spPr>
          <a:xfrm>
            <a:off x="0" y="1600200"/>
            <a:ext cx="9144000" cy="461665"/>
          </a:xfrm>
          <a:prstGeom prst="rect">
            <a:avLst/>
          </a:prstGeom>
          <a:noFill/>
        </p:spPr>
        <p:txBody>
          <a:bodyPr wrap="square" rtlCol="0">
            <a:spAutoFit/>
          </a:bodyPr>
          <a:lstStyle/>
          <a:p>
            <a:pPr marL="180000" indent="-540000">
              <a:spcAft>
                <a:spcPts val="600"/>
              </a:spcAft>
            </a:pPr>
            <a:r>
              <a:rPr lang="el-GR" sz="2400" u="sng" dirty="0" smtClean="0">
                <a:latin typeface="Tahoma" pitchFamily="34" charset="0"/>
                <a:cs typeface="Tahoma" pitchFamily="34" charset="0"/>
              </a:rPr>
              <a:t>Μορφές ενδοοικογενειακών συστημάτων:</a:t>
            </a:r>
          </a:p>
        </p:txBody>
      </p:sp>
      <p:sp>
        <p:nvSpPr>
          <p:cNvPr id="4" name="TextBox 3"/>
          <p:cNvSpPr txBox="1"/>
          <p:nvPr/>
        </p:nvSpPr>
        <p:spPr>
          <a:xfrm>
            <a:off x="0" y="2140803"/>
            <a:ext cx="9144000" cy="830997"/>
          </a:xfrm>
          <a:prstGeom prst="rect">
            <a:avLst/>
          </a:prstGeom>
          <a:noFill/>
        </p:spPr>
        <p:txBody>
          <a:bodyPr wrap="square" rtlCol="0">
            <a:spAutoFit/>
          </a:bodyPr>
          <a:lstStyle/>
          <a:p>
            <a:pPr marL="457200" indent="-457200">
              <a:buFont typeface="+mj-lt"/>
              <a:buAutoNum type="arabicPeriod"/>
            </a:pPr>
            <a:r>
              <a:rPr lang="el-GR" sz="2400" dirty="0" smtClean="0">
                <a:latin typeface="Tahoma" pitchFamily="34" charset="0"/>
                <a:ea typeface="Tahoma" pitchFamily="34" charset="0"/>
                <a:cs typeface="Tahoma" pitchFamily="34" charset="0"/>
              </a:rPr>
              <a:t>Η πυρηνική οικογένεια</a:t>
            </a:r>
            <a:r>
              <a:rPr lang="en-US" sz="2400" dirty="0" smtClean="0">
                <a:latin typeface="Tahoma" pitchFamily="34" charset="0"/>
                <a:ea typeface="Tahoma" pitchFamily="34" charset="0"/>
                <a:cs typeface="Tahoma" pitchFamily="34" charset="0"/>
              </a:rPr>
              <a:t>      </a:t>
            </a:r>
            <a:r>
              <a:rPr lang="el-GR" sz="2400" dirty="0" smtClean="0">
                <a:latin typeface="Tahoma" pitchFamily="34" charset="0"/>
                <a:ea typeface="Tahoma" pitchFamily="34" charset="0"/>
                <a:cs typeface="Tahoma" pitchFamily="34" charset="0"/>
              </a:rPr>
              <a:t>τα παιδιά μετά το γάμο τους αποχωρούν από το σπίτι.</a:t>
            </a:r>
            <a:endParaRPr lang="el-GR" sz="2400" dirty="0">
              <a:latin typeface="Tahoma" pitchFamily="34" charset="0"/>
              <a:ea typeface="Tahoma" pitchFamily="34" charset="0"/>
              <a:cs typeface="Tahoma" pitchFamily="34" charset="0"/>
            </a:endParaRPr>
          </a:p>
        </p:txBody>
      </p:sp>
      <p:sp>
        <p:nvSpPr>
          <p:cNvPr id="8" name="TextBox 7"/>
          <p:cNvSpPr txBox="1"/>
          <p:nvPr/>
        </p:nvSpPr>
        <p:spPr>
          <a:xfrm>
            <a:off x="0" y="3055203"/>
            <a:ext cx="9144000" cy="830997"/>
          </a:xfrm>
          <a:prstGeom prst="rect">
            <a:avLst/>
          </a:prstGeom>
          <a:noFill/>
        </p:spPr>
        <p:txBody>
          <a:bodyPr wrap="square" rtlCol="0">
            <a:spAutoFit/>
          </a:bodyPr>
          <a:lstStyle/>
          <a:p>
            <a:pPr marL="457200" indent="-457200">
              <a:buFont typeface="+mj-lt"/>
              <a:buAutoNum type="arabicPeriod" startAt="2"/>
            </a:pPr>
            <a:r>
              <a:rPr lang="el-GR" sz="2400" dirty="0" smtClean="0">
                <a:latin typeface="Tahoma" pitchFamily="34" charset="0"/>
                <a:ea typeface="Tahoma" pitchFamily="34" charset="0"/>
                <a:cs typeface="Tahoma" pitchFamily="34" charset="0"/>
              </a:rPr>
              <a:t>Η οικογένεια στέλεχος      ένα από τα παιδιά παραμένει στο σπίτι μετά το γάμο του και το κληρονομεί.</a:t>
            </a:r>
            <a:endParaRPr lang="el-GR" sz="2400" dirty="0">
              <a:latin typeface="Tahoma" pitchFamily="34" charset="0"/>
              <a:ea typeface="Tahoma" pitchFamily="34" charset="0"/>
              <a:cs typeface="Tahoma" pitchFamily="34" charset="0"/>
            </a:endParaRPr>
          </a:p>
        </p:txBody>
      </p:sp>
      <p:sp>
        <p:nvSpPr>
          <p:cNvPr id="9" name="TextBox 8"/>
          <p:cNvSpPr txBox="1"/>
          <p:nvPr/>
        </p:nvSpPr>
        <p:spPr>
          <a:xfrm>
            <a:off x="0" y="4114800"/>
            <a:ext cx="9144000" cy="830997"/>
          </a:xfrm>
          <a:prstGeom prst="rect">
            <a:avLst/>
          </a:prstGeom>
          <a:noFill/>
        </p:spPr>
        <p:txBody>
          <a:bodyPr wrap="square" rtlCol="0">
            <a:spAutoFit/>
          </a:bodyPr>
          <a:lstStyle/>
          <a:p>
            <a:pPr marL="457200" indent="-457200">
              <a:buFont typeface="+mj-lt"/>
              <a:buAutoNum type="arabicPeriod" startAt="3"/>
            </a:pPr>
            <a:r>
              <a:rPr lang="el-GR" sz="2400" dirty="0" smtClean="0">
                <a:latin typeface="Tahoma" pitchFamily="34" charset="0"/>
                <a:ea typeface="Tahoma" pitchFamily="34" charset="0"/>
                <a:cs typeface="Tahoma" pitchFamily="34" charset="0"/>
              </a:rPr>
              <a:t>Η οικογένεια </a:t>
            </a:r>
            <a:r>
              <a:rPr lang="en-US" sz="2400" dirty="0" err="1" smtClean="0">
                <a:latin typeface="Tahoma" pitchFamily="34" charset="0"/>
                <a:ea typeface="Tahoma" pitchFamily="34" charset="0"/>
                <a:cs typeface="Tahoma" pitchFamily="34" charset="0"/>
              </a:rPr>
              <a:t>Zadrouga</a:t>
            </a:r>
            <a:r>
              <a:rPr lang="el-GR" sz="2400" dirty="0" smtClean="0">
                <a:latin typeface="Tahoma" pitchFamily="34" charset="0"/>
                <a:ea typeface="Tahoma" pitchFamily="34" charset="0"/>
                <a:cs typeface="Tahoma" pitchFamily="34" charset="0"/>
              </a:rPr>
              <a:t>      όλα τα παιδιά παραμένουν στο σπίτι με τις οικογένειές τους.</a:t>
            </a:r>
            <a:endParaRPr lang="el-GR" sz="2400" dirty="0">
              <a:latin typeface="Tahoma" pitchFamily="34" charset="0"/>
              <a:ea typeface="Tahoma" pitchFamily="34" charset="0"/>
              <a:cs typeface="Tahoma" pitchFamily="34" charset="0"/>
            </a:endParaRPr>
          </a:p>
        </p:txBody>
      </p:sp>
      <p:sp>
        <p:nvSpPr>
          <p:cNvPr id="11" name="Right Arrow 10"/>
          <p:cNvSpPr/>
          <p:nvPr/>
        </p:nvSpPr>
        <p:spPr>
          <a:xfrm>
            <a:off x="3657600" y="2286000"/>
            <a:ext cx="304800" cy="228600"/>
          </a:xfrm>
          <a:prstGeom prst="rightArrow">
            <a:avLst/>
          </a:prstGeom>
          <a:solidFill>
            <a:schemeClr val="accent5">
              <a:lumMod val="40000"/>
              <a:lumOff val="60000"/>
            </a:schemeClr>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Right Arrow 11"/>
          <p:cNvSpPr/>
          <p:nvPr/>
        </p:nvSpPr>
        <p:spPr>
          <a:xfrm>
            <a:off x="3657600" y="3207603"/>
            <a:ext cx="304800" cy="228600"/>
          </a:xfrm>
          <a:prstGeom prst="rightArrow">
            <a:avLst/>
          </a:prstGeom>
          <a:solidFill>
            <a:schemeClr val="accent5">
              <a:lumMod val="40000"/>
              <a:lumOff val="60000"/>
            </a:schemeClr>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Right Arrow 12"/>
          <p:cNvSpPr/>
          <p:nvPr/>
        </p:nvSpPr>
        <p:spPr>
          <a:xfrm>
            <a:off x="3733800" y="4267200"/>
            <a:ext cx="304800" cy="228600"/>
          </a:xfrm>
          <a:prstGeom prst="rightArrow">
            <a:avLst/>
          </a:prstGeom>
          <a:solidFill>
            <a:schemeClr val="accent5">
              <a:lumMod val="40000"/>
              <a:lumOff val="60000"/>
            </a:schemeClr>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wipe(left)">
                                      <p:cBhvr>
                                        <p:cTn id="10" dur="5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left)">
                                      <p:cBhvr>
                                        <p:cTn id="15" dur="500"/>
                                        <p:tgtEl>
                                          <p:spTgt spid="8"/>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wipe(left)">
                                      <p:cBhvr>
                                        <p:cTn id="18" dur="500"/>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wipe(left)">
                                      <p:cBhvr>
                                        <p:cTn id="23" dur="500"/>
                                        <p:tgtEl>
                                          <p:spTgt spid="9"/>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wipe(left)">
                                      <p:cBhvr>
                                        <p:cTn id="2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9" grpId="0"/>
      <p:bldP spid="11" grpId="0" animBg="1"/>
      <p:bldP spid="12" grpId="0" animBg="1"/>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 Η ΟΙΚΟΓΕΝΕΙΑ </a:t>
            </a:r>
            <a:br>
              <a:rPr lang="el-GR" sz="3600" b="1" dirty="0" smtClean="0">
                <a:latin typeface="Tahoma" pitchFamily="34" charset="0"/>
                <a:cs typeface="Tahoma" pitchFamily="34" charset="0"/>
              </a:rPr>
            </a:br>
            <a:r>
              <a:rPr lang="el-GR" sz="3600" b="1" dirty="0" smtClean="0">
                <a:latin typeface="Tahoma" pitchFamily="34" charset="0"/>
                <a:cs typeface="Tahoma" pitchFamily="34" charset="0"/>
              </a:rPr>
              <a:t>ΣΤΙΣ ΚΟΙΝΩΝΙΚΕΣ ΕΠΙΣΤΗΜΕΣ</a:t>
            </a:r>
            <a:endParaRPr lang="el-GR" sz="3600" b="1" dirty="0">
              <a:latin typeface="Tahoma" pitchFamily="34" charset="0"/>
              <a:cs typeface="Tahoma" pitchFamily="34" charset="0"/>
            </a:endParaRPr>
          </a:p>
        </p:txBody>
      </p:sp>
      <p:sp>
        <p:nvSpPr>
          <p:cNvPr id="3" name="TextBox 2"/>
          <p:cNvSpPr txBox="1"/>
          <p:nvPr/>
        </p:nvSpPr>
        <p:spPr>
          <a:xfrm>
            <a:off x="0" y="1600200"/>
            <a:ext cx="9144000" cy="461665"/>
          </a:xfrm>
          <a:prstGeom prst="rect">
            <a:avLst/>
          </a:prstGeom>
          <a:noFill/>
        </p:spPr>
        <p:txBody>
          <a:bodyPr wrap="square" rtlCol="0">
            <a:spAutoFit/>
          </a:bodyPr>
          <a:lstStyle/>
          <a:p>
            <a:pPr marL="180000" indent="-540000">
              <a:spcAft>
                <a:spcPts val="600"/>
              </a:spcAft>
            </a:pPr>
            <a:r>
              <a:rPr lang="el-GR" sz="2400" i="1" u="sng" dirty="0" smtClean="0">
                <a:latin typeface="Tahoma" pitchFamily="34" charset="0"/>
                <a:cs typeface="Tahoma" pitchFamily="34" charset="0"/>
              </a:rPr>
              <a:t>Η νομική</a:t>
            </a:r>
          </a:p>
        </p:txBody>
      </p:sp>
      <p:sp>
        <p:nvSpPr>
          <p:cNvPr id="4" name="TextBox 3"/>
          <p:cNvSpPr txBox="1"/>
          <p:nvPr/>
        </p:nvSpPr>
        <p:spPr>
          <a:xfrm>
            <a:off x="0" y="2293203"/>
            <a:ext cx="9144000" cy="830997"/>
          </a:xfrm>
          <a:prstGeom prst="rect">
            <a:avLst/>
          </a:prstGeom>
          <a:noFill/>
        </p:spPr>
        <p:txBody>
          <a:bodyPr wrap="square" rtlCol="0">
            <a:spAutoFit/>
          </a:bodyPr>
          <a:lstStyle/>
          <a:p>
            <a:pPr algn="just"/>
            <a:r>
              <a:rPr lang="el-GR" sz="2400" dirty="0" smtClean="0">
                <a:latin typeface="Tahoma" pitchFamily="34" charset="0"/>
                <a:ea typeface="Tahoma" pitchFamily="34" charset="0"/>
                <a:cs typeface="Tahoma" pitchFamily="34" charset="0"/>
              </a:rPr>
              <a:t>Η νομική επιστήμη ασχολείται κυρίως με το γάμο και τις σχέσεις ανάμεσα στους συζύγους.</a:t>
            </a:r>
            <a:endParaRPr lang="el-GR" sz="2400" dirty="0">
              <a:latin typeface="Tahoma" pitchFamily="34" charset="0"/>
              <a:ea typeface="Tahoma" pitchFamily="34" charset="0"/>
              <a:cs typeface="Tahoma" pitchFamily="34" charset="0"/>
            </a:endParaRPr>
          </a:p>
        </p:txBody>
      </p:sp>
      <p:sp>
        <p:nvSpPr>
          <p:cNvPr id="5" name="TextBox 4"/>
          <p:cNvSpPr txBox="1"/>
          <p:nvPr/>
        </p:nvSpPr>
        <p:spPr>
          <a:xfrm>
            <a:off x="0" y="3383340"/>
            <a:ext cx="9144000" cy="1569660"/>
          </a:xfrm>
          <a:prstGeom prst="rect">
            <a:avLst/>
          </a:prstGeom>
          <a:noFill/>
        </p:spPr>
        <p:txBody>
          <a:bodyPr wrap="square" rtlCol="0">
            <a:spAutoFit/>
          </a:bodyPr>
          <a:lstStyle/>
          <a:p>
            <a:pPr algn="just"/>
            <a:r>
              <a:rPr lang="el-GR" sz="2400" dirty="0" smtClean="0">
                <a:latin typeface="Tahoma" pitchFamily="34" charset="0"/>
                <a:ea typeface="Tahoma" pitchFamily="34" charset="0"/>
                <a:cs typeface="Tahoma" pitchFamily="34" charset="0"/>
              </a:rPr>
              <a:t>Τα θέματα της οικογένειας εντάσσονται στο αστικό δίκαιο το οποίο έχει καθήκον να προστατεύει ρόλους, να ρυθμίζει σχέσεις, να προσδιορίζει υποχρεώσεις και να ορίζει δικαιώματα, να εγκυάται την κοινωνική συνοχή και τάξη. </a:t>
            </a:r>
            <a:endParaRPr lang="el-GR" sz="2400" dirty="0">
              <a:latin typeface="Tahoma" pitchFamily="34" charset="0"/>
              <a:ea typeface="Tahoma" pitchFamily="34" charset="0"/>
              <a:cs typeface="Tahoma" pitchFamily="34" charset="0"/>
            </a:endParaRPr>
          </a:p>
        </p:txBody>
      </p:sp>
      <p:sp>
        <p:nvSpPr>
          <p:cNvPr id="6" name="TextBox 5"/>
          <p:cNvSpPr txBox="1"/>
          <p:nvPr/>
        </p:nvSpPr>
        <p:spPr>
          <a:xfrm>
            <a:off x="0" y="5417403"/>
            <a:ext cx="9144000" cy="830997"/>
          </a:xfrm>
          <a:prstGeom prst="rect">
            <a:avLst/>
          </a:prstGeom>
          <a:noFill/>
        </p:spPr>
        <p:txBody>
          <a:bodyPr wrap="square" rtlCol="0">
            <a:spAutoFit/>
          </a:bodyPr>
          <a:lstStyle/>
          <a:p>
            <a:pPr algn="ctr"/>
            <a:r>
              <a:rPr lang="el-GR" sz="2400" i="1" dirty="0" smtClean="0">
                <a:latin typeface="Tahoma" pitchFamily="34" charset="0"/>
                <a:ea typeface="Tahoma" pitchFamily="34" charset="0"/>
                <a:cs typeface="Tahoma" pitchFamily="34" charset="0"/>
              </a:rPr>
              <a:t>Πώς επηρεάζεται όμως η νομική από τις κοινωνικές εξελίξεις και την πρόοδο της τεχνολογίας;</a:t>
            </a:r>
            <a:endParaRPr lang="el-GR" sz="2400" i="1"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Righ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trips(downRigh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slide(fromBottom)">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 Η ΟΙΚΟΓΕΝΕΙΑ </a:t>
            </a:r>
            <a:br>
              <a:rPr lang="el-GR" sz="3600" b="1" dirty="0" smtClean="0">
                <a:latin typeface="Tahoma" pitchFamily="34" charset="0"/>
                <a:cs typeface="Tahoma" pitchFamily="34" charset="0"/>
              </a:rPr>
            </a:br>
            <a:r>
              <a:rPr lang="el-GR" sz="3600" b="1" dirty="0" smtClean="0">
                <a:latin typeface="Tahoma" pitchFamily="34" charset="0"/>
                <a:cs typeface="Tahoma" pitchFamily="34" charset="0"/>
              </a:rPr>
              <a:t>ΣΤΙΣ ΚΟΙΝΩΝΙΚΕΣ ΕΠΙΣΤΗΜΕΣ</a:t>
            </a:r>
            <a:endParaRPr lang="el-GR" sz="3600" b="1" dirty="0">
              <a:latin typeface="Tahoma" pitchFamily="34" charset="0"/>
              <a:cs typeface="Tahoma" pitchFamily="34" charset="0"/>
            </a:endParaRPr>
          </a:p>
        </p:txBody>
      </p:sp>
      <p:sp>
        <p:nvSpPr>
          <p:cNvPr id="3" name="TextBox 2"/>
          <p:cNvSpPr txBox="1"/>
          <p:nvPr/>
        </p:nvSpPr>
        <p:spPr>
          <a:xfrm>
            <a:off x="0" y="1600200"/>
            <a:ext cx="9144000" cy="461665"/>
          </a:xfrm>
          <a:prstGeom prst="rect">
            <a:avLst/>
          </a:prstGeom>
          <a:noFill/>
        </p:spPr>
        <p:txBody>
          <a:bodyPr wrap="square" rtlCol="0">
            <a:spAutoFit/>
          </a:bodyPr>
          <a:lstStyle/>
          <a:p>
            <a:pPr marL="180000" indent="-540000">
              <a:spcAft>
                <a:spcPts val="600"/>
              </a:spcAft>
            </a:pPr>
            <a:r>
              <a:rPr lang="el-GR" sz="2400" i="1" u="sng" dirty="0" smtClean="0">
                <a:latin typeface="Tahoma" pitchFamily="34" charset="0"/>
                <a:cs typeface="Tahoma" pitchFamily="34" charset="0"/>
              </a:rPr>
              <a:t>Η οικονομία</a:t>
            </a:r>
          </a:p>
        </p:txBody>
      </p:sp>
      <p:sp>
        <p:nvSpPr>
          <p:cNvPr id="4" name="TextBox 3"/>
          <p:cNvSpPr txBox="1"/>
          <p:nvPr/>
        </p:nvSpPr>
        <p:spPr>
          <a:xfrm>
            <a:off x="0" y="2293203"/>
            <a:ext cx="9144000" cy="461665"/>
          </a:xfrm>
          <a:prstGeom prst="rect">
            <a:avLst/>
          </a:prstGeom>
          <a:noFill/>
        </p:spPr>
        <p:txBody>
          <a:bodyPr wrap="square" rtlCol="0">
            <a:spAutoFit/>
          </a:bodyPr>
          <a:lstStyle/>
          <a:p>
            <a:r>
              <a:rPr lang="el-GR" sz="2400" dirty="0" smtClean="0">
                <a:latin typeface="Tahoma" pitchFamily="34" charset="0"/>
                <a:ea typeface="Tahoma" pitchFamily="34" charset="0"/>
                <a:cs typeface="Tahoma" pitchFamily="34" charset="0"/>
              </a:rPr>
              <a:t>Αντίληψη του ατόμου ως παραγωγό και καταναλωτή.</a:t>
            </a:r>
            <a:endParaRPr lang="el-GR" sz="2400" dirty="0">
              <a:latin typeface="Tahoma" pitchFamily="34" charset="0"/>
              <a:ea typeface="Tahoma" pitchFamily="34" charset="0"/>
              <a:cs typeface="Tahoma" pitchFamily="34" charset="0"/>
            </a:endParaRPr>
          </a:p>
        </p:txBody>
      </p:sp>
      <p:sp>
        <p:nvSpPr>
          <p:cNvPr id="5" name="TextBox 4"/>
          <p:cNvSpPr txBox="1"/>
          <p:nvPr/>
        </p:nvSpPr>
        <p:spPr>
          <a:xfrm>
            <a:off x="0" y="2895600"/>
            <a:ext cx="9144000" cy="1200329"/>
          </a:xfrm>
          <a:prstGeom prst="rect">
            <a:avLst/>
          </a:prstGeom>
          <a:noFill/>
        </p:spPr>
        <p:txBody>
          <a:bodyPr wrap="square" rtlCol="0">
            <a:spAutoFit/>
          </a:bodyPr>
          <a:lstStyle/>
          <a:p>
            <a:pPr algn="just"/>
            <a:r>
              <a:rPr lang="el-GR" sz="2400" dirty="0" smtClean="0">
                <a:latin typeface="Tahoma" pitchFamily="34" charset="0"/>
                <a:ea typeface="Tahoma" pitchFamily="34" charset="0"/>
                <a:cs typeface="Tahoma" pitchFamily="34" charset="0"/>
              </a:rPr>
              <a:t>Η αμερικάνικη οικονομική θεωρία εξέλαβε το νοικοκυριό ως μια </a:t>
            </a:r>
            <a:r>
              <a:rPr lang="el-GR" sz="2400" dirty="0" smtClean="0">
                <a:latin typeface="Tahoma" pitchFamily="34" charset="0"/>
                <a:cs typeface="Tahoma" pitchFamily="34" charset="0"/>
              </a:rPr>
              <a:t>οικονομική οργάνωση σύνθετη και πολύπλευρη, που θα μπορούσε κανείς να παρομοιάσει με την οικονομική οργάνωση ενός κράτους</a:t>
            </a:r>
            <a:r>
              <a:rPr lang="el-GR" sz="2400" dirty="0" smtClean="0">
                <a:latin typeface="Tahoma" pitchFamily="34" charset="0"/>
                <a:ea typeface="Tahoma" pitchFamily="34" charset="0"/>
                <a:cs typeface="Tahoma" pitchFamily="34" charset="0"/>
              </a:rPr>
              <a:t>. </a:t>
            </a:r>
            <a:endParaRPr lang="el-GR" sz="2400" dirty="0">
              <a:latin typeface="Tahoma" pitchFamily="34" charset="0"/>
              <a:ea typeface="Tahoma" pitchFamily="34" charset="0"/>
              <a:cs typeface="Tahoma" pitchFamily="34" charset="0"/>
            </a:endParaRPr>
          </a:p>
        </p:txBody>
      </p:sp>
      <p:sp>
        <p:nvSpPr>
          <p:cNvPr id="6" name="TextBox 5"/>
          <p:cNvSpPr txBox="1"/>
          <p:nvPr/>
        </p:nvSpPr>
        <p:spPr>
          <a:xfrm>
            <a:off x="-304800" y="4338935"/>
            <a:ext cx="9144000" cy="461665"/>
          </a:xfrm>
          <a:prstGeom prst="rect">
            <a:avLst/>
          </a:prstGeom>
          <a:noFill/>
        </p:spPr>
        <p:txBody>
          <a:bodyPr wrap="square" rtlCol="0">
            <a:spAutoFit/>
          </a:bodyPr>
          <a:lstStyle/>
          <a:p>
            <a:pPr algn="ctr"/>
            <a:r>
              <a:rPr lang="el-GR" sz="2400" i="1" dirty="0" smtClean="0">
                <a:latin typeface="Tahoma" pitchFamily="34" charset="0"/>
                <a:ea typeface="Tahoma" pitchFamily="34" charset="0"/>
                <a:cs typeface="Tahoma" pitchFamily="34" charset="0"/>
              </a:rPr>
              <a:t>Πιο το οικονομικό παράδοξο της οικογένειας; </a:t>
            </a:r>
            <a:endParaRPr lang="el-GR" sz="2400" i="1" dirty="0">
              <a:latin typeface="Tahoma" pitchFamily="34" charset="0"/>
              <a:ea typeface="Tahoma" pitchFamily="34" charset="0"/>
              <a:cs typeface="Tahoma" pitchFamily="34" charset="0"/>
            </a:endParaRPr>
          </a:p>
        </p:txBody>
      </p:sp>
      <p:sp>
        <p:nvSpPr>
          <p:cNvPr id="7" name="Curved Right Arrow 6"/>
          <p:cNvSpPr/>
          <p:nvPr/>
        </p:nvSpPr>
        <p:spPr>
          <a:xfrm>
            <a:off x="76200" y="4419600"/>
            <a:ext cx="990600" cy="1143000"/>
          </a:xfrm>
          <a:prstGeom prst="curvedRightArrow">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8" name="TextBox 7"/>
          <p:cNvSpPr txBox="1"/>
          <p:nvPr/>
        </p:nvSpPr>
        <p:spPr>
          <a:xfrm>
            <a:off x="1066800" y="5105400"/>
            <a:ext cx="8077200" cy="1200329"/>
          </a:xfrm>
          <a:prstGeom prst="rect">
            <a:avLst/>
          </a:prstGeom>
          <a:noFill/>
        </p:spPr>
        <p:txBody>
          <a:bodyPr wrap="square" rtlCol="0">
            <a:spAutoFit/>
          </a:bodyPr>
          <a:lstStyle/>
          <a:p>
            <a:pPr algn="just"/>
            <a:r>
              <a:rPr lang="el-GR" sz="2400" dirty="0" smtClean="0">
                <a:latin typeface="Tahoma" pitchFamily="34" charset="0"/>
                <a:cs typeface="Tahoma" pitchFamily="34" charset="0"/>
              </a:rPr>
              <a:t>Οι ενδοοικογενειακές σχέσεις συνεπάγονται την ανταλλαγή εξυπηρετήσεων χωρίς οικονομικό όφελος, ενώ και σε εξωοικογενειακό επίπεδο τα μέλη της έχουν κέρδος.</a:t>
            </a:r>
            <a:endParaRPr lang="el-GR" sz="2400" dirty="0">
              <a:latin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Righ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trips(downRigh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slide(fromBottom)">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up)">
                                      <p:cBhvr>
                                        <p:cTn id="22" dur="500"/>
                                        <p:tgtEl>
                                          <p:spTgt spid="7"/>
                                        </p:tgtEl>
                                      </p:cBhvr>
                                    </p:animEffect>
                                  </p:childTnLst>
                                </p:cTn>
                              </p:par>
                              <p:par>
                                <p:cTn id="23" presetID="22" presetClass="entr" presetSubtype="1"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up)">
                                      <p:cBhvr>
                                        <p:cTn id="2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animBg="1"/>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 Η ΟΙΚΟΓΕΝΕΙΑ </a:t>
            </a:r>
            <a:br>
              <a:rPr lang="el-GR" sz="3600" b="1" dirty="0" smtClean="0">
                <a:latin typeface="Tahoma" pitchFamily="34" charset="0"/>
                <a:cs typeface="Tahoma" pitchFamily="34" charset="0"/>
              </a:rPr>
            </a:br>
            <a:r>
              <a:rPr lang="el-GR" sz="3600" b="1" dirty="0" smtClean="0">
                <a:latin typeface="Tahoma" pitchFamily="34" charset="0"/>
                <a:cs typeface="Tahoma" pitchFamily="34" charset="0"/>
              </a:rPr>
              <a:t>ΣΤΙΣ ΚΟΙΝΩΝΙΚΕΣ ΕΠΙΣΤΗΜΕΣ</a:t>
            </a:r>
            <a:endParaRPr lang="el-GR" sz="3600" b="1" dirty="0">
              <a:latin typeface="Tahoma" pitchFamily="34" charset="0"/>
              <a:cs typeface="Tahoma" pitchFamily="34" charset="0"/>
            </a:endParaRPr>
          </a:p>
        </p:txBody>
      </p:sp>
      <p:sp>
        <p:nvSpPr>
          <p:cNvPr id="3" name="TextBox 2"/>
          <p:cNvSpPr txBox="1"/>
          <p:nvPr/>
        </p:nvSpPr>
        <p:spPr>
          <a:xfrm>
            <a:off x="0" y="1600200"/>
            <a:ext cx="9144000" cy="461665"/>
          </a:xfrm>
          <a:prstGeom prst="rect">
            <a:avLst/>
          </a:prstGeom>
          <a:noFill/>
        </p:spPr>
        <p:txBody>
          <a:bodyPr wrap="square" rtlCol="0">
            <a:spAutoFit/>
          </a:bodyPr>
          <a:lstStyle/>
          <a:p>
            <a:pPr marL="180000" indent="-540000">
              <a:spcAft>
                <a:spcPts val="600"/>
              </a:spcAft>
            </a:pPr>
            <a:r>
              <a:rPr lang="el-GR" sz="2400" i="1" u="sng" dirty="0" smtClean="0">
                <a:latin typeface="Tahoma" pitchFamily="34" charset="0"/>
                <a:cs typeface="Tahoma" pitchFamily="34" charset="0"/>
              </a:rPr>
              <a:t>Η οικονομία</a:t>
            </a:r>
          </a:p>
        </p:txBody>
      </p:sp>
      <p:sp>
        <p:nvSpPr>
          <p:cNvPr id="4" name="TextBox 3"/>
          <p:cNvSpPr txBox="1"/>
          <p:nvPr/>
        </p:nvSpPr>
        <p:spPr>
          <a:xfrm>
            <a:off x="0" y="2205335"/>
            <a:ext cx="9144000" cy="461665"/>
          </a:xfrm>
          <a:prstGeom prst="rect">
            <a:avLst/>
          </a:prstGeom>
          <a:noFill/>
        </p:spPr>
        <p:txBody>
          <a:bodyPr wrap="square" rtlCol="0">
            <a:spAutoFit/>
          </a:bodyPr>
          <a:lstStyle/>
          <a:p>
            <a:r>
              <a:rPr lang="el-GR" sz="2400" dirty="0" smtClean="0">
                <a:latin typeface="Tahoma" pitchFamily="34" charset="0"/>
                <a:ea typeface="Tahoma" pitchFamily="34" charset="0"/>
                <a:cs typeface="Tahoma" pitchFamily="34" charset="0"/>
              </a:rPr>
              <a:t>Αντικείμενα της οικονομίας της οικογένειας:</a:t>
            </a:r>
            <a:endParaRPr lang="el-GR" sz="2400" dirty="0">
              <a:latin typeface="Tahoma" pitchFamily="34" charset="0"/>
              <a:ea typeface="Tahoma" pitchFamily="34" charset="0"/>
              <a:cs typeface="Tahoma" pitchFamily="34" charset="0"/>
            </a:endParaRPr>
          </a:p>
        </p:txBody>
      </p:sp>
      <p:sp>
        <p:nvSpPr>
          <p:cNvPr id="5" name="TextBox 4"/>
          <p:cNvSpPr txBox="1"/>
          <p:nvPr/>
        </p:nvSpPr>
        <p:spPr>
          <a:xfrm>
            <a:off x="0" y="2751498"/>
            <a:ext cx="9144000" cy="830997"/>
          </a:xfrm>
          <a:prstGeom prst="rect">
            <a:avLst/>
          </a:prstGeom>
          <a:noFill/>
        </p:spPr>
        <p:txBody>
          <a:bodyPr wrap="square" rtlCol="0">
            <a:spAutoFit/>
          </a:bodyPr>
          <a:lstStyle/>
          <a:p>
            <a:pPr algn="just">
              <a:buFont typeface="Arial" pitchFamily="34" charset="0"/>
              <a:buChar char="•"/>
            </a:pPr>
            <a:r>
              <a:rPr lang="el-GR" sz="2400" dirty="0" smtClean="0">
                <a:latin typeface="Tahoma" pitchFamily="34" charset="0"/>
                <a:ea typeface="Tahoma" pitchFamily="34" charset="0"/>
                <a:cs typeface="Tahoma" pitchFamily="34" charset="0"/>
              </a:rPr>
              <a:t> Η διαχείρηση των χρημάτων και του χρόνου για την προμήθεια αγαθών. </a:t>
            </a:r>
            <a:endParaRPr lang="el-GR" sz="2400" dirty="0">
              <a:latin typeface="Tahoma" pitchFamily="34" charset="0"/>
              <a:ea typeface="Tahoma" pitchFamily="34" charset="0"/>
              <a:cs typeface="Tahoma" pitchFamily="34" charset="0"/>
            </a:endParaRPr>
          </a:p>
        </p:txBody>
      </p:sp>
      <p:sp>
        <p:nvSpPr>
          <p:cNvPr id="9" name="TextBox 8"/>
          <p:cNvSpPr txBox="1"/>
          <p:nvPr/>
        </p:nvSpPr>
        <p:spPr>
          <a:xfrm>
            <a:off x="0" y="3659790"/>
            <a:ext cx="9144000" cy="461665"/>
          </a:xfrm>
          <a:prstGeom prst="rect">
            <a:avLst/>
          </a:prstGeom>
          <a:noFill/>
        </p:spPr>
        <p:txBody>
          <a:bodyPr wrap="square" rtlCol="0">
            <a:spAutoFit/>
          </a:bodyPr>
          <a:lstStyle/>
          <a:p>
            <a:pPr>
              <a:buFont typeface="Arial" pitchFamily="34" charset="0"/>
              <a:buChar char="•"/>
            </a:pPr>
            <a:r>
              <a:rPr lang="el-GR" sz="2400" dirty="0" smtClean="0">
                <a:latin typeface="Tahoma" pitchFamily="34" charset="0"/>
                <a:ea typeface="Tahoma" pitchFamily="34" charset="0"/>
                <a:cs typeface="Tahoma" pitchFamily="34" charset="0"/>
              </a:rPr>
              <a:t> Τα οικονομικά οφέλη του γάμου. </a:t>
            </a:r>
            <a:endParaRPr lang="el-GR" sz="2400" dirty="0">
              <a:latin typeface="Tahoma" pitchFamily="34" charset="0"/>
              <a:ea typeface="Tahoma" pitchFamily="34" charset="0"/>
              <a:cs typeface="Tahoma" pitchFamily="34" charset="0"/>
            </a:endParaRPr>
          </a:p>
        </p:txBody>
      </p:sp>
      <p:sp>
        <p:nvSpPr>
          <p:cNvPr id="10" name="TextBox 9"/>
          <p:cNvSpPr txBox="1"/>
          <p:nvPr/>
        </p:nvSpPr>
        <p:spPr>
          <a:xfrm>
            <a:off x="0" y="4198750"/>
            <a:ext cx="9144000" cy="830997"/>
          </a:xfrm>
          <a:prstGeom prst="rect">
            <a:avLst/>
          </a:prstGeom>
          <a:noFill/>
        </p:spPr>
        <p:txBody>
          <a:bodyPr wrap="square" rtlCol="0">
            <a:spAutoFit/>
          </a:bodyPr>
          <a:lstStyle/>
          <a:p>
            <a:pPr algn="just">
              <a:buFont typeface="Arial" pitchFamily="34" charset="0"/>
              <a:buChar char="•"/>
            </a:pPr>
            <a:r>
              <a:rPr lang="el-GR" sz="2400" dirty="0" smtClean="0">
                <a:latin typeface="Tahoma" pitchFamily="34" charset="0"/>
                <a:ea typeface="Tahoma" pitchFamily="34" charset="0"/>
                <a:cs typeface="Tahoma" pitchFamily="34" charset="0"/>
              </a:rPr>
              <a:t> Η σωστή διαχείρηση του γάμου ώστε να έχει το μέγιστο δυνατό όφελος για το άτομο. </a:t>
            </a:r>
            <a:endParaRPr lang="el-GR" sz="2400" dirty="0">
              <a:latin typeface="Tahoma" pitchFamily="34" charset="0"/>
              <a:ea typeface="Tahoma" pitchFamily="34" charset="0"/>
              <a:cs typeface="Tahoma" pitchFamily="34" charset="0"/>
            </a:endParaRPr>
          </a:p>
        </p:txBody>
      </p:sp>
      <p:sp>
        <p:nvSpPr>
          <p:cNvPr id="11" name="TextBox 10"/>
          <p:cNvSpPr txBox="1"/>
          <p:nvPr/>
        </p:nvSpPr>
        <p:spPr>
          <a:xfrm>
            <a:off x="0" y="5107042"/>
            <a:ext cx="9144000" cy="830997"/>
          </a:xfrm>
          <a:prstGeom prst="rect">
            <a:avLst/>
          </a:prstGeom>
          <a:noFill/>
        </p:spPr>
        <p:txBody>
          <a:bodyPr wrap="square" rtlCol="0">
            <a:spAutoFit/>
          </a:bodyPr>
          <a:lstStyle/>
          <a:p>
            <a:pPr algn="just">
              <a:buFont typeface="Arial" pitchFamily="34" charset="0"/>
              <a:buChar char="•"/>
            </a:pPr>
            <a:r>
              <a:rPr lang="el-GR" sz="2400" dirty="0" smtClean="0">
                <a:latin typeface="Tahoma" pitchFamily="34" charset="0"/>
                <a:ea typeface="Tahoma" pitchFamily="34" charset="0"/>
                <a:cs typeface="Tahoma" pitchFamily="34" charset="0"/>
              </a:rPr>
              <a:t> Τα παιδιά ως αγαθό, έσοδα και έξοδα που προκύπτουν για το ζευγάρι. Μελέτη της υπογεννητικότητας. </a:t>
            </a:r>
            <a:endParaRPr lang="el-GR" sz="2400" dirty="0">
              <a:latin typeface="Tahoma" pitchFamily="34" charset="0"/>
              <a:ea typeface="Tahoma" pitchFamily="34" charset="0"/>
              <a:cs typeface="Tahoma" pitchFamily="34" charset="0"/>
            </a:endParaRPr>
          </a:p>
        </p:txBody>
      </p:sp>
      <p:sp>
        <p:nvSpPr>
          <p:cNvPr id="12" name="TextBox 11"/>
          <p:cNvSpPr txBox="1"/>
          <p:nvPr/>
        </p:nvSpPr>
        <p:spPr>
          <a:xfrm>
            <a:off x="0" y="6015335"/>
            <a:ext cx="9144000" cy="461665"/>
          </a:xfrm>
          <a:prstGeom prst="rect">
            <a:avLst/>
          </a:prstGeom>
          <a:noFill/>
        </p:spPr>
        <p:txBody>
          <a:bodyPr wrap="square" rtlCol="0">
            <a:spAutoFit/>
          </a:bodyPr>
          <a:lstStyle/>
          <a:p>
            <a:pPr>
              <a:buFont typeface="Arial" pitchFamily="34" charset="0"/>
              <a:buChar char="•"/>
            </a:pPr>
            <a:r>
              <a:rPr lang="el-GR" sz="2400" dirty="0" smtClean="0">
                <a:latin typeface="Tahoma" pitchFamily="34" charset="0"/>
                <a:ea typeface="Tahoma" pitchFamily="34" charset="0"/>
                <a:cs typeface="Tahoma" pitchFamily="34" charset="0"/>
              </a:rPr>
              <a:t> Αίτια γονεϊκής υπερπροσφοράς. </a:t>
            </a:r>
            <a:endParaRPr lang="el-GR" sz="24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5"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randombar(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5"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randombar(vertic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5"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randombar(vertical)">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5"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randombar(vertical)">
                                      <p:cBhvr>
                                        <p:cTn id="2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0" grpId="0"/>
      <p:bldP spid="11"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 Η ΟΙΚΟΓΕΝΕΙΑ </a:t>
            </a:r>
            <a:br>
              <a:rPr lang="el-GR" sz="3600" b="1" dirty="0" smtClean="0">
                <a:latin typeface="Tahoma" pitchFamily="34" charset="0"/>
                <a:cs typeface="Tahoma" pitchFamily="34" charset="0"/>
              </a:rPr>
            </a:br>
            <a:r>
              <a:rPr lang="el-GR" sz="3600" b="1" dirty="0" smtClean="0">
                <a:latin typeface="Tahoma" pitchFamily="34" charset="0"/>
                <a:cs typeface="Tahoma" pitchFamily="34" charset="0"/>
              </a:rPr>
              <a:t>ΣΤΙΣ ΚΟΙΝΩΝΙΚΕΣ ΕΠΙΣΤΗΜΕΣ</a:t>
            </a:r>
            <a:endParaRPr lang="el-GR" sz="3600" b="1" dirty="0">
              <a:latin typeface="Tahoma" pitchFamily="34" charset="0"/>
              <a:cs typeface="Tahoma" pitchFamily="34" charset="0"/>
            </a:endParaRPr>
          </a:p>
        </p:txBody>
      </p:sp>
      <p:sp>
        <p:nvSpPr>
          <p:cNvPr id="3" name="TextBox 2"/>
          <p:cNvSpPr txBox="1"/>
          <p:nvPr/>
        </p:nvSpPr>
        <p:spPr>
          <a:xfrm>
            <a:off x="0" y="1600200"/>
            <a:ext cx="9144000" cy="461665"/>
          </a:xfrm>
          <a:prstGeom prst="rect">
            <a:avLst/>
          </a:prstGeom>
          <a:noFill/>
        </p:spPr>
        <p:txBody>
          <a:bodyPr wrap="square" rtlCol="0">
            <a:spAutoFit/>
          </a:bodyPr>
          <a:lstStyle/>
          <a:p>
            <a:pPr marL="180000" indent="-540000">
              <a:spcAft>
                <a:spcPts val="600"/>
              </a:spcAft>
            </a:pPr>
            <a:r>
              <a:rPr lang="el-GR" sz="2400" i="1" u="sng" dirty="0" smtClean="0">
                <a:latin typeface="Tahoma" pitchFamily="34" charset="0"/>
                <a:cs typeface="Tahoma" pitchFamily="34" charset="0"/>
              </a:rPr>
              <a:t>Η εθνολογία</a:t>
            </a:r>
          </a:p>
        </p:txBody>
      </p:sp>
      <p:sp>
        <p:nvSpPr>
          <p:cNvPr id="4" name="TextBox 3"/>
          <p:cNvSpPr txBox="1"/>
          <p:nvPr/>
        </p:nvSpPr>
        <p:spPr>
          <a:xfrm>
            <a:off x="0" y="2205335"/>
            <a:ext cx="9144000" cy="461665"/>
          </a:xfrm>
          <a:prstGeom prst="rect">
            <a:avLst/>
          </a:prstGeom>
          <a:noFill/>
        </p:spPr>
        <p:txBody>
          <a:bodyPr wrap="square" rtlCol="0">
            <a:spAutoFit/>
          </a:bodyPr>
          <a:lstStyle/>
          <a:p>
            <a:r>
              <a:rPr lang="el-GR" sz="2400" dirty="0" smtClean="0">
                <a:latin typeface="Tahoma" pitchFamily="34" charset="0"/>
                <a:cs typeface="Tahoma" pitchFamily="34" charset="0"/>
              </a:rPr>
              <a:t>Οι εθνολόγοι επικεντρώθηκαν στο:</a:t>
            </a:r>
            <a:endParaRPr lang="el-GR" sz="2400" dirty="0">
              <a:latin typeface="Tahoma" pitchFamily="34" charset="0"/>
              <a:ea typeface="Tahoma" pitchFamily="34" charset="0"/>
              <a:cs typeface="Tahoma" pitchFamily="34" charset="0"/>
            </a:endParaRPr>
          </a:p>
        </p:txBody>
      </p:sp>
      <p:sp>
        <p:nvSpPr>
          <p:cNvPr id="9" name="TextBox 8"/>
          <p:cNvSpPr txBox="1"/>
          <p:nvPr/>
        </p:nvSpPr>
        <p:spPr>
          <a:xfrm>
            <a:off x="0" y="2786702"/>
            <a:ext cx="9144000" cy="830997"/>
          </a:xfrm>
          <a:prstGeom prst="rect">
            <a:avLst/>
          </a:prstGeom>
          <a:noFill/>
        </p:spPr>
        <p:txBody>
          <a:bodyPr wrap="square" rtlCol="0">
            <a:spAutoFit/>
          </a:bodyPr>
          <a:lstStyle/>
          <a:p>
            <a:r>
              <a:rPr lang="el-GR" sz="2400" dirty="0" smtClean="0">
                <a:latin typeface="Tahoma" pitchFamily="34" charset="0"/>
                <a:cs typeface="Tahoma" pitchFamily="34" charset="0"/>
              </a:rPr>
              <a:t>α. να κατανοήσουν την καθημερινότητα των οικογενειών παλαιοτέρων χρόνων.</a:t>
            </a:r>
            <a:endParaRPr lang="el-GR" sz="2400" dirty="0">
              <a:latin typeface="Tahoma" pitchFamily="34" charset="0"/>
              <a:ea typeface="Tahoma" pitchFamily="34" charset="0"/>
              <a:cs typeface="Tahoma" pitchFamily="34" charset="0"/>
            </a:endParaRPr>
          </a:p>
        </p:txBody>
      </p:sp>
      <p:sp>
        <p:nvSpPr>
          <p:cNvPr id="10" name="TextBox 9"/>
          <p:cNvSpPr txBox="1"/>
          <p:nvPr/>
        </p:nvSpPr>
        <p:spPr>
          <a:xfrm>
            <a:off x="0" y="3737401"/>
            <a:ext cx="9144000" cy="830997"/>
          </a:xfrm>
          <a:prstGeom prst="rect">
            <a:avLst/>
          </a:prstGeom>
          <a:noFill/>
        </p:spPr>
        <p:txBody>
          <a:bodyPr wrap="square" rtlCol="0">
            <a:spAutoFit/>
          </a:bodyPr>
          <a:lstStyle/>
          <a:p>
            <a:r>
              <a:rPr lang="el-GR" sz="2400" dirty="0" smtClean="0">
                <a:latin typeface="Tahoma" pitchFamily="34" charset="0"/>
                <a:cs typeface="Tahoma" pitchFamily="34" charset="0"/>
              </a:rPr>
              <a:t>β. να καταγράψουν τα σημαντικά γεγονότα της ζωής των μελών μια οικογένειας (γάμος, γέννηση, ενηλικίωση).</a:t>
            </a:r>
            <a:endParaRPr lang="el-GR" sz="2400" dirty="0">
              <a:latin typeface="Tahoma" pitchFamily="34" charset="0"/>
              <a:ea typeface="Tahoma" pitchFamily="34" charset="0"/>
              <a:cs typeface="Tahoma" pitchFamily="34" charset="0"/>
            </a:endParaRPr>
          </a:p>
        </p:txBody>
      </p:sp>
      <p:sp>
        <p:nvSpPr>
          <p:cNvPr id="11" name="TextBox 10"/>
          <p:cNvSpPr txBox="1"/>
          <p:nvPr/>
        </p:nvSpPr>
        <p:spPr>
          <a:xfrm>
            <a:off x="0" y="4688100"/>
            <a:ext cx="9144000" cy="830997"/>
          </a:xfrm>
          <a:prstGeom prst="rect">
            <a:avLst/>
          </a:prstGeom>
          <a:noFill/>
        </p:spPr>
        <p:txBody>
          <a:bodyPr wrap="square" rtlCol="0">
            <a:spAutoFit/>
          </a:bodyPr>
          <a:lstStyle/>
          <a:p>
            <a:r>
              <a:rPr lang="el-GR" sz="2400" dirty="0" smtClean="0">
                <a:latin typeface="Tahoma" pitchFamily="34" charset="0"/>
                <a:ea typeface="Tahoma" pitchFamily="34" charset="0"/>
                <a:cs typeface="Tahoma" pitchFamily="34" charset="0"/>
              </a:rPr>
              <a:t>γ.</a:t>
            </a:r>
            <a:r>
              <a:rPr lang="el-GR" sz="2400" dirty="0" smtClean="0">
                <a:latin typeface="Tahoma" pitchFamily="34" charset="0"/>
                <a:cs typeface="Tahoma" pitchFamily="34" charset="0"/>
              </a:rPr>
              <a:t> να βρουν το κοινό σημείο όλων των οικογενειακών σχημάτων, από τα πιο εξωτικά και προτόγονα μέχρι τα σημερινά σύγχρονα.</a:t>
            </a:r>
            <a:r>
              <a:rPr lang="el-GR" sz="2400" dirty="0" smtClean="0">
                <a:latin typeface="Tahoma" pitchFamily="34" charset="0"/>
                <a:ea typeface="Tahoma" pitchFamily="34" charset="0"/>
                <a:cs typeface="Tahoma" pitchFamily="34" charset="0"/>
              </a:rPr>
              <a:t> </a:t>
            </a:r>
            <a:endParaRPr lang="el-GR" sz="2400" dirty="0">
              <a:latin typeface="Tahoma" pitchFamily="34" charset="0"/>
              <a:ea typeface="Tahoma" pitchFamily="34" charset="0"/>
              <a:cs typeface="Tahoma" pitchFamily="34" charset="0"/>
            </a:endParaRPr>
          </a:p>
        </p:txBody>
      </p:sp>
      <p:sp>
        <p:nvSpPr>
          <p:cNvPr id="8" name="TextBox 7"/>
          <p:cNvSpPr txBox="1"/>
          <p:nvPr/>
        </p:nvSpPr>
        <p:spPr>
          <a:xfrm>
            <a:off x="0" y="5638800"/>
            <a:ext cx="9144000" cy="830997"/>
          </a:xfrm>
          <a:prstGeom prst="rect">
            <a:avLst/>
          </a:prstGeom>
          <a:noFill/>
        </p:spPr>
        <p:txBody>
          <a:bodyPr wrap="square" rtlCol="0">
            <a:spAutoFit/>
          </a:bodyPr>
          <a:lstStyle/>
          <a:p>
            <a:r>
              <a:rPr lang="el-GR" sz="2400" dirty="0" smtClean="0">
                <a:latin typeface="Tahoma" pitchFamily="34" charset="0"/>
                <a:ea typeface="Tahoma" pitchFamily="34" charset="0"/>
                <a:cs typeface="Tahoma" pitchFamily="34" charset="0"/>
              </a:rPr>
              <a:t>δ.</a:t>
            </a:r>
            <a:r>
              <a:rPr lang="el-GR" sz="2400" dirty="0" smtClean="0">
                <a:latin typeface="Tahoma" pitchFamily="34" charset="0"/>
                <a:cs typeface="Tahoma" pitchFamily="34" charset="0"/>
              </a:rPr>
              <a:t> να κατανοήσουν τους ενδο-οικογενεϊακούς τρόπους λειτουργίας και αναπαραγωγής των οικογενειών.</a:t>
            </a:r>
            <a:r>
              <a:rPr lang="el-GR" sz="2400" dirty="0" smtClean="0">
                <a:latin typeface="Tahoma" pitchFamily="34" charset="0"/>
                <a:ea typeface="Tahoma" pitchFamily="34" charset="0"/>
                <a:cs typeface="Tahoma" pitchFamily="34" charset="0"/>
              </a:rPr>
              <a:t> </a:t>
            </a:r>
            <a:endParaRPr lang="el-GR" sz="24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4" presetClass="entr" presetSubtype="5"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randombar(vertical)">
                                      <p:cBhvr>
                                        <p:cTn id="11" dur="500"/>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14" presetClass="entr" presetSubtype="5"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randombar(vertical)">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5"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randombar(vertical)">
                                      <p:cBhvr>
                                        <p:cTn id="21" dur="500"/>
                                        <p:tgtEl>
                                          <p:spTgt spid="11"/>
                                        </p:tgtEl>
                                      </p:cBhvr>
                                    </p:animEffect>
                                  </p:childTnLst>
                                </p:cTn>
                              </p:par>
                            </p:childTnLst>
                          </p:cTn>
                        </p:par>
                      </p:childTnLst>
                    </p:cTn>
                  </p:par>
                  <p:par>
                    <p:cTn id="22" fill="hold">
                      <p:stCondLst>
                        <p:cond delay="indefinite"/>
                      </p:stCondLst>
                      <p:childTnLst>
                        <p:par>
                          <p:cTn id="23" fill="hold">
                            <p:stCondLst>
                              <p:cond delay="0"/>
                            </p:stCondLst>
                            <p:childTnLst>
                              <p:par>
                                <p:cTn id="24" presetID="14" presetClass="entr" presetSubtype="5"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randombar(vertical)">
                                      <p:cBhvr>
                                        <p:cTn id="2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P spid="10" grpId="0"/>
      <p:bldP spid="11" grpId="0"/>
      <p:bldP spid="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1076</TotalTime>
  <Words>683</Words>
  <Application>Microsoft Office PowerPoint</Application>
  <PresentationFormat>On-screen Show (4:3)</PresentationFormat>
  <Paragraphs>107</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 ΚΟΙΝΩΝΙΟΛΟΓΙΑ ΤΗΣ ΟΙΚΟΓΕΝΕΙΑΣ</vt:lpstr>
      <vt:lpstr> Η ΟΙΚΟΓΕΝΕΙΑ  ΣΤΙΣ ΚΟΙΝΩΝΙΚΕΣ ΕΠΙΣΤΗΜΕΣ</vt:lpstr>
      <vt:lpstr> Η ΟΙΚΟΓΕΝΕΙΑ  ΣΤΙΣ ΚΟΙΝΩΝΙΚΕΣ ΕΠΙΣΤΗΜΕΣ</vt:lpstr>
      <vt:lpstr> Η ΟΙΚΟΓΕΝΕΙΑ  ΣΤΙΣ ΚΟΙΝΩΝΙΚΕΣ ΕΠΙΣΤΗΜΕΣ</vt:lpstr>
      <vt:lpstr> Η ΟΙΚΟΓΕΝΕΙΑ  ΣΤΙΣ ΚΟΙΝΩΝΙΚΕΣ ΕΠΙΣΤΗΜΕΣ</vt:lpstr>
      <vt:lpstr> Η ΟΙΚΟΓΕΝΕΙΑ  ΣΤΙΣ ΚΟΙΝΩΝΙΚΕΣ ΕΠΙΣΤΗΜΕΣ</vt:lpstr>
      <vt:lpstr> Η ΟΙΚΟΓΕΝΕΙΑ  ΣΤΙΣ ΚΟΙΝΩΝΙΚΕΣ ΕΠΙΣΤΗΜΕΣ</vt:lpstr>
      <vt:lpstr> Η ΟΙΚΟΓΕΝΕΙΑ  ΣΤΙΣ ΚΟΙΝΩΝΙΚΕΣ ΕΠΙΣΤΗΜΕΣ</vt:lpstr>
      <vt:lpstr> Η ΟΙΚΟΓΕΝΕΙΑ  ΣΤΙΣ ΚΟΙΝΩΝΙΚΕΣ ΕΠΙΣΤΗΜΕΣ</vt:lpstr>
      <vt:lpstr> Η ΟΙΚΟΓΕΝΕΙΑ  ΣΤΙΣ ΚΟΙΝΩΝΙΚΕΣ ΕΠΙΣΤΗΜΕΣ</vt:lpstr>
      <vt:lpstr>Slide 11</vt:lpstr>
    </vt:vector>
  </TitlesOfParts>
  <Company>Acer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ΚΟΙΝΩΝΙΟΛΟΓΙΑ ΤΗΣ ΟΙΚΟΓΕΝΕΙΑΣ</dc:title>
  <dc:creator>Valued Acer Customer</dc:creator>
  <cp:lastModifiedBy>user</cp:lastModifiedBy>
  <cp:revision>93</cp:revision>
  <dcterms:created xsi:type="dcterms:W3CDTF">2013-02-12T22:27:07Z</dcterms:created>
  <dcterms:modified xsi:type="dcterms:W3CDTF">2013-03-14T09:48:35Z</dcterms:modified>
</cp:coreProperties>
</file>