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327" r:id="rId2"/>
    <p:sldId id="343" r:id="rId3"/>
    <p:sldId id="344" r:id="rId4"/>
    <p:sldId id="285" r:id="rId5"/>
    <p:sldId id="286" r:id="rId6"/>
    <p:sldId id="328" r:id="rId7"/>
    <p:sldId id="329" r:id="rId8"/>
    <p:sldId id="330" r:id="rId9"/>
    <p:sldId id="331" r:id="rId10"/>
    <p:sldId id="287" r:id="rId11"/>
    <p:sldId id="288" r:id="rId12"/>
    <p:sldId id="291" r:id="rId13"/>
    <p:sldId id="292" r:id="rId14"/>
    <p:sldId id="293" r:id="rId15"/>
    <p:sldId id="294" r:id="rId16"/>
    <p:sldId id="295" r:id="rId17"/>
    <p:sldId id="296" r:id="rId18"/>
    <p:sldId id="297" r:id="rId19"/>
    <p:sldId id="332" r:id="rId20"/>
    <p:sldId id="298" r:id="rId21"/>
    <p:sldId id="334" r:id="rId22"/>
    <p:sldId id="333"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2" r:id="rId36"/>
    <p:sldId id="313" r:id="rId37"/>
    <p:sldId id="315" r:id="rId38"/>
    <p:sldId id="316" r:id="rId39"/>
    <p:sldId id="317" r:id="rId40"/>
    <p:sldId id="318" r:id="rId41"/>
    <p:sldId id="319" r:id="rId42"/>
    <p:sldId id="335" r:id="rId43"/>
    <p:sldId id="336" r:id="rId44"/>
    <p:sldId id="337" r:id="rId45"/>
    <p:sldId id="338" r:id="rId46"/>
    <p:sldId id="339" r:id="rId47"/>
    <p:sldId id="340" r:id="rId48"/>
    <p:sldId id="341" r:id="rId49"/>
    <p:sldId id="342" r:id="rId50"/>
    <p:sldId id="277" r:id="rId51"/>
    <p:sldId id="278" r:id="rId52"/>
    <p:sldId id="279" r:id="rId53"/>
    <p:sldId id="280" r:id="rId54"/>
    <p:sldId id="281" r:id="rId55"/>
    <p:sldId id="282" r:id="rId56"/>
    <p:sldId id="283" r:id="rId57"/>
    <p:sldId id="345" r:id="rId58"/>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72"/>
      </p:cViewPr>
      <p:guideLst>
        <p:guide orient="horz" pos="2160"/>
        <p:guide pos="2880"/>
      </p:guideLst>
    </p:cSldViewPr>
  </p:slideViewPr>
  <p:notesTextViewPr>
    <p:cViewPr>
      <p:scale>
        <a:sx n="1" d="1"/>
        <a:sy n="1" d="1"/>
      </p:scale>
      <p:origin x="0" y="0"/>
    </p:cViewPr>
  </p:notesTextViewPr>
  <p:sorterViewPr>
    <p:cViewPr>
      <p:scale>
        <a:sx n="100" d="100"/>
        <a:sy n="100" d="100"/>
      </p:scale>
      <p:origin x="0" y="-27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ED03F-8B03-4B8E-8252-0180D947940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l-GR"/>
        </a:p>
      </dgm:t>
    </dgm:pt>
    <dgm:pt modelId="{14412CA2-DBF5-43FC-A371-C6415F8D3ADF}">
      <dgm:prSet phldrT="[Κείμενο]" custT="1"/>
      <dgm:spPr/>
      <dgm:t>
        <a:bodyPr/>
        <a:lstStyle/>
        <a:p>
          <a:r>
            <a:rPr lang="el-GR" sz="2800" dirty="0" smtClean="0"/>
            <a:t>Περιεχόμενο </a:t>
          </a:r>
          <a:endParaRPr lang="el-GR" sz="2800" dirty="0"/>
        </a:p>
      </dgm:t>
    </dgm:pt>
    <dgm:pt modelId="{D26F13D3-4A5F-42AE-AE00-EDFA097E3DA2}" type="parTrans" cxnId="{84A8B00B-EF9D-4718-9C73-8D60AC57DA84}">
      <dgm:prSet/>
      <dgm:spPr/>
      <dgm:t>
        <a:bodyPr/>
        <a:lstStyle/>
        <a:p>
          <a:endParaRPr lang="el-GR"/>
        </a:p>
      </dgm:t>
    </dgm:pt>
    <dgm:pt modelId="{56BFA89E-A1A1-48DC-8F0E-BFFD36F0E4D9}" type="sibTrans" cxnId="{84A8B00B-EF9D-4718-9C73-8D60AC57DA84}">
      <dgm:prSet/>
      <dgm:spPr/>
      <dgm:t>
        <a:bodyPr/>
        <a:lstStyle/>
        <a:p>
          <a:endParaRPr lang="el-GR"/>
        </a:p>
      </dgm:t>
    </dgm:pt>
    <dgm:pt modelId="{C1043AD6-23A6-4A18-BB52-5B85E89F9244}">
      <dgm:prSet phldrT="[Κείμενο]" custT="1"/>
      <dgm:spPr/>
      <dgm:t>
        <a:bodyPr/>
        <a:lstStyle/>
        <a:p>
          <a:r>
            <a:rPr lang="el-GR" sz="2800" dirty="0" smtClean="0"/>
            <a:t>Παιδαγωγική</a:t>
          </a:r>
          <a:endParaRPr lang="el-GR" sz="2800" dirty="0"/>
        </a:p>
      </dgm:t>
    </dgm:pt>
    <dgm:pt modelId="{F36D25E6-B064-4B46-9DC3-0C60BE6DB04F}" type="parTrans" cxnId="{0FD746BB-0507-4049-9FCA-50A1214A5523}">
      <dgm:prSet/>
      <dgm:spPr/>
      <dgm:t>
        <a:bodyPr/>
        <a:lstStyle/>
        <a:p>
          <a:endParaRPr lang="el-GR"/>
        </a:p>
      </dgm:t>
    </dgm:pt>
    <dgm:pt modelId="{1ED4D6EC-5720-4455-8A91-06887612D417}" type="sibTrans" cxnId="{0FD746BB-0507-4049-9FCA-50A1214A5523}">
      <dgm:prSet/>
      <dgm:spPr/>
      <dgm:t>
        <a:bodyPr/>
        <a:lstStyle/>
        <a:p>
          <a:endParaRPr lang="el-GR"/>
        </a:p>
      </dgm:t>
    </dgm:pt>
    <dgm:pt modelId="{50865058-0258-478D-B267-E39E3EEF0470}" type="pres">
      <dgm:prSet presAssocID="{779ED03F-8B03-4B8E-8252-0180D947940A}" presName="composite" presStyleCnt="0">
        <dgm:presLayoutVars>
          <dgm:chMax val="1"/>
          <dgm:dir/>
          <dgm:resizeHandles val="exact"/>
        </dgm:presLayoutVars>
      </dgm:prSet>
      <dgm:spPr/>
      <dgm:t>
        <a:bodyPr/>
        <a:lstStyle/>
        <a:p>
          <a:endParaRPr lang="el-GR"/>
        </a:p>
      </dgm:t>
    </dgm:pt>
    <dgm:pt modelId="{722447F9-D4C9-47A6-A918-2D4BDC742C1A}" type="pres">
      <dgm:prSet presAssocID="{779ED03F-8B03-4B8E-8252-0180D947940A}" presName="radial" presStyleCnt="0">
        <dgm:presLayoutVars>
          <dgm:animLvl val="ctr"/>
        </dgm:presLayoutVars>
      </dgm:prSet>
      <dgm:spPr/>
    </dgm:pt>
    <dgm:pt modelId="{A6C1F004-BD34-409C-83A5-24AD0E8FD0D1}" type="pres">
      <dgm:prSet presAssocID="{14412CA2-DBF5-43FC-A371-C6415F8D3ADF}" presName="centerShape" presStyleLbl="vennNode1" presStyleIdx="0" presStyleCnt="2" custLinFactNeighborX="-6013" custLinFactNeighborY="15925"/>
      <dgm:spPr/>
      <dgm:t>
        <a:bodyPr/>
        <a:lstStyle/>
        <a:p>
          <a:endParaRPr lang="el-GR"/>
        </a:p>
      </dgm:t>
    </dgm:pt>
    <dgm:pt modelId="{D2B85742-474C-455A-B29B-F8153583E238}" type="pres">
      <dgm:prSet presAssocID="{C1043AD6-23A6-4A18-BB52-5B85E89F9244}" presName="node" presStyleLbl="vennNode1" presStyleIdx="1" presStyleCnt="2" custScaleX="208805" custScaleY="200802" custRadScaleRad="116884" custRadScaleInc="4475">
        <dgm:presLayoutVars>
          <dgm:bulletEnabled val="1"/>
        </dgm:presLayoutVars>
      </dgm:prSet>
      <dgm:spPr/>
      <dgm:t>
        <a:bodyPr/>
        <a:lstStyle/>
        <a:p>
          <a:endParaRPr lang="el-GR"/>
        </a:p>
      </dgm:t>
    </dgm:pt>
  </dgm:ptLst>
  <dgm:cxnLst>
    <dgm:cxn modelId="{84A8B00B-EF9D-4718-9C73-8D60AC57DA84}" srcId="{779ED03F-8B03-4B8E-8252-0180D947940A}" destId="{14412CA2-DBF5-43FC-A371-C6415F8D3ADF}" srcOrd="0" destOrd="0" parTransId="{D26F13D3-4A5F-42AE-AE00-EDFA097E3DA2}" sibTransId="{56BFA89E-A1A1-48DC-8F0E-BFFD36F0E4D9}"/>
    <dgm:cxn modelId="{0F3D6F15-4F14-4F68-A584-D58D19A2E02F}" type="presOf" srcId="{779ED03F-8B03-4B8E-8252-0180D947940A}" destId="{50865058-0258-478D-B267-E39E3EEF0470}" srcOrd="0" destOrd="0" presId="urn:microsoft.com/office/officeart/2005/8/layout/radial3"/>
    <dgm:cxn modelId="{EF13EB6B-C3BB-4E50-9C2E-100D1033C9AE}" type="presOf" srcId="{14412CA2-DBF5-43FC-A371-C6415F8D3ADF}" destId="{A6C1F004-BD34-409C-83A5-24AD0E8FD0D1}" srcOrd="0" destOrd="0" presId="urn:microsoft.com/office/officeart/2005/8/layout/radial3"/>
    <dgm:cxn modelId="{0FD746BB-0507-4049-9FCA-50A1214A5523}" srcId="{14412CA2-DBF5-43FC-A371-C6415F8D3ADF}" destId="{C1043AD6-23A6-4A18-BB52-5B85E89F9244}" srcOrd="0" destOrd="0" parTransId="{F36D25E6-B064-4B46-9DC3-0C60BE6DB04F}" sibTransId="{1ED4D6EC-5720-4455-8A91-06887612D417}"/>
    <dgm:cxn modelId="{9A01D9CE-CB8A-42A0-901D-07C51E4CBB6B}" type="presOf" srcId="{C1043AD6-23A6-4A18-BB52-5B85E89F9244}" destId="{D2B85742-474C-455A-B29B-F8153583E238}" srcOrd="0" destOrd="0" presId="urn:microsoft.com/office/officeart/2005/8/layout/radial3"/>
    <dgm:cxn modelId="{F5B2526A-E2A9-424E-A95B-2B0D2F26450D}" type="presParOf" srcId="{50865058-0258-478D-B267-E39E3EEF0470}" destId="{722447F9-D4C9-47A6-A918-2D4BDC742C1A}" srcOrd="0" destOrd="0" presId="urn:microsoft.com/office/officeart/2005/8/layout/radial3"/>
    <dgm:cxn modelId="{9BAA59E9-E378-4F1F-A6FC-38AE99EA7845}" type="presParOf" srcId="{722447F9-D4C9-47A6-A918-2D4BDC742C1A}" destId="{A6C1F004-BD34-409C-83A5-24AD0E8FD0D1}" srcOrd="0" destOrd="0" presId="urn:microsoft.com/office/officeart/2005/8/layout/radial3"/>
    <dgm:cxn modelId="{D4A641CA-415C-4639-914C-D521A7066CE5}" type="presParOf" srcId="{722447F9-D4C9-47A6-A918-2D4BDC742C1A}" destId="{D2B85742-474C-455A-B29B-F8153583E238}" srcOrd="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Παιδαγωγική </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Περιεχόμενο</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272" custLinFactNeighborY="-49940"/>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1A6AC5B8-D922-4ECD-9D7C-6EE44DF538CB}" type="presOf" srcId="{214B4D3A-60A1-4F1A-B56F-C6A13EA08F57}" destId="{44196E7A-A823-4E9B-B3A5-8A77479D54B2}" srcOrd="0"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44AF6CA1-1BEC-4C66-9CCF-5983E4C308BE}" type="presOf" srcId="{5983B054-2782-4ECA-89E2-9A58CDED89FE}" destId="{17CFA9F9-CC93-4F04-9AF4-FEC4388AECFD}" srcOrd="1"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737362CB-EEF7-49A4-A946-8A35BA449F79}" type="presOf" srcId="{709043B6-4890-4528-9F85-CEAA0FF266A8}" destId="{3F6FEF65-D2B6-4F98-B523-65FFDB70D53D}" srcOrd="0" destOrd="0" presId="urn:microsoft.com/office/officeart/2005/8/layout/venn1"/>
    <dgm:cxn modelId="{6BFA4770-3328-4191-91F0-D56A208FFF97}" type="presOf" srcId="{709043B6-4890-4528-9F85-CEAA0FF266A8}" destId="{EC90653A-F1FB-4498-896F-84E3BF98FBB2}" srcOrd="1" destOrd="0" presId="urn:microsoft.com/office/officeart/2005/8/layout/venn1"/>
    <dgm:cxn modelId="{F4715618-1B05-4FF2-8D3D-6252E57E260A}" type="presOf" srcId="{214B4D3A-60A1-4F1A-B56F-C6A13EA08F57}" destId="{7C0CB3C9-63AE-47A6-A8B8-D6390332D92B}" srcOrd="1" destOrd="0" presId="urn:microsoft.com/office/officeart/2005/8/layout/venn1"/>
    <dgm:cxn modelId="{71E03368-1E67-40D5-AFFC-513EE91743F0}" type="presOf" srcId="{B6748F70-9E08-467B-B86C-3F1708D6831A}" destId="{6A0AAE54-D196-417E-8FB3-794DA3BB49E0}"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0D6D96E0-014F-4CB8-92D0-91A4BD9C159E}" type="presOf" srcId="{5983B054-2782-4ECA-89E2-9A58CDED89FE}" destId="{7A5264C0-03D8-4341-A4D8-3B96CEDCD24D}" srcOrd="0" destOrd="0" presId="urn:microsoft.com/office/officeart/2005/8/layout/venn1"/>
    <dgm:cxn modelId="{51FAE2A5-C3F1-464A-8302-3D71DAED425A}" type="presParOf" srcId="{6A0AAE54-D196-417E-8FB3-794DA3BB49E0}" destId="{3F6FEF65-D2B6-4F98-B523-65FFDB70D53D}" srcOrd="0" destOrd="0" presId="urn:microsoft.com/office/officeart/2005/8/layout/venn1"/>
    <dgm:cxn modelId="{4D5FF58B-3DD6-4A83-929E-D37BDA60C476}" type="presParOf" srcId="{6A0AAE54-D196-417E-8FB3-794DA3BB49E0}" destId="{EC90653A-F1FB-4498-896F-84E3BF98FBB2}" srcOrd="1" destOrd="0" presId="urn:microsoft.com/office/officeart/2005/8/layout/venn1"/>
    <dgm:cxn modelId="{E1575A5F-F590-4CC7-8FA6-9EBB74CD25A5}" type="presParOf" srcId="{6A0AAE54-D196-417E-8FB3-794DA3BB49E0}" destId="{7A5264C0-03D8-4341-A4D8-3B96CEDCD24D}" srcOrd="2" destOrd="0" presId="urn:microsoft.com/office/officeart/2005/8/layout/venn1"/>
    <dgm:cxn modelId="{AE24E164-AC18-4F72-A42B-F25F94AFE5EF}" type="presParOf" srcId="{6A0AAE54-D196-417E-8FB3-794DA3BB49E0}" destId="{17CFA9F9-CC93-4F04-9AF4-FEC4388AECFD}" srcOrd="3" destOrd="0" presId="urn:microsoft.com/office/officeart/2005/8/layout/venn1"/>
    <dgm:cxn modelId="{2E8DECD6-6B7C-48C1-8D3A-A4F14CE90D9B}" type="presParOf" srcId="{6A0AAE54-D196-417E-8FB3-794DA3BB49E0}" destId="{44196E7A-A823-4E9B-B3A5-8A77479D54B2}" srcOrd="4" destOrd="0" presId="urn:microsoft.com/office/officeart/2005/8/layout/venn1"/>
    <dgm:cxn modelId="{20F668D4-3DA5-454E-B7D4-348FD1C86A8B}"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Παιδαγωγική</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Περιεχόμενο</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EBBADA23-8F77-4F12-A69F-C9A7547FB72A}" type="presOf" srcId="{709043B6-4890-4528-9F85-CEAA0FF266A8}" destId="{EC90653A-F1FB-4498-896F-84E3BF98FBB2}" srcOrd="1" destOrd="0" presId="urn:microsoft.com/office/officeart/2005/8/layout/venn1"/>
    <dgm:cxn modelId="{531B3BC8-F217-40B4-80C0-4300389A7394}" type="presOf" srcId="{B6748F70-9E08-467B-B86C-3F1708D6831A}" destId="{6A0AAE54-D196-417E-8FB3-794DA3BB49E0}" srcOrd="0" destOrd="0" presId="urn:microsoft.com/office/officeart/2005/8/layout/venn1"/>
    <dgm:cxn modelId="{D29BA870-7C02-4625-96C6-0A5EC3F5F972}" type="presOf" srcId="{709043B6-4890-4528-9F85-CEAA0FF266A8}" destId="{3F6FEF65-D2B6-4F98-B523-65FFDB70D53D}"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17A549CA-CD83-4FC6-97C8-ADDE89CFAB3C}" type="presOf" srcId="{5983B054-2782-4ECA-89E2-9A58CDED89FE}" destId="{17CFA9F9-CC93-4F04-9AF4-FEC4388AECFD}" srcOrd="1"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C8318A41-EBF1-40E9-AD7B-52C5AFC3D06B}" type="presOf" srcId="{214B4D3A-60A1-4F1A-B56F-C6A13EA08F57}" destId="{7C0CB3C9-63AE-47A6-A8B8-D6390332D92B}" srcOrd="1" destOrd="0" presId="urn:microsoft.com/office/officeart/2005/8/layout/venn1"/>
    <dgm:cxn modelId="{F1D7237C-5FCF-47A3-8140-AACC5044DAC4}" type="presOf" srcId="{5983B054-2782-4ECA-89E2-9A58CDED89FE}" destId="{7A5264C0-03D8-4341-A4D8-3B96CEDCD24D}" srcOrd="0" destOrd="0" presId="urn:microsoft.com/office/officeart/2005/8/layout/venn1"/>
    <dgm:cxn modelId="{75DB5E4A-0DEF-4FC1-B630-5D3255D0EA2C}" type="presOf" srcId="{214B4D3A-60A1-4F1A-B56F-C6A13EA08F57}" destId="{44196E7A-A823-4E9B-B3A5-8A77479D54B2}" srcOrd="0"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C954D7AD-6617-4920-8F3F-C1B74F1C0F85}" type="presParOf" srcId="{6A0AAE54-D196-417E-8FB3-794DA3BB49E0}" destId="{3F6FEF65-D2B6-4F98-B523-65FFDB70D53D}" srcOrd="0" destOrd="0" presId="urn:microsoft.com/office/officeart/2005/8/layout/venn1"/>
    <dgm:cxn modelId="{BF5CDD68-6B0E-4AD7-AB76-4C37350BB9AE}" type="presParOf" srcId="{6A0AAE54-D196-417E-8FB3-794DA3BB49E0}" destId="{EC90653A-F1FB-4498-896F-84E3BF98FBB2}" srcOrd="1" destOrd="0" presId="urn:microsoft.com/office/officeart/2005/8/layout/venn1"/>
    <dgm:cxn modelId="{FFD67AE9-895F-4A9D-A558-1BEDAC1375A0}" type="presParOf" srcId="{6A0AAE54-D196-417E-8FB3-794DA3BB49E0}" destId="{7A5264C0-03D8-4341-A4D8-3B96CEDCD24D}" srcOrd="2" destOrd="0" presId="urn:microsoft.com/office/officeart/2005/8/layout/venn1"/>
    <dgm:cxn modelId="{59EC48E3-3E38-4A7F-9F94-5E8343D5C6CC}" type="presParOf" srcId="{6A0AAE54-D196-417E-8FB3-794DA3BB49E0}" destId="{17CFA9F9-CC93-4F04-9AF4-FEC4388AECFD}" srcOrd="3" destOrd="0" presId="urn:microsoft.com/office/officeart/2005/8/layout/venn1"/>
    <dgm:cxn modelId="{FC606B86-68F8-42FF-A7D6-22833AE6B3D2}" type="presParOf" srcId="{6A0AAE54-D196-417E-8FB3-794DA3BB49E0}" destId="{44196E7A-A823-4E9B-B3A5-8A77479D54B2}" srcOrd="4" destOrd="0" presId="urn:microsoft.com/office/officeart/2005/8/layout/venn1"/>
    <dgm:cxn modelId="{A255E2C0-D65F-4029-87F7-328ABAB977DE}"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1F004-BD34-409C-83A5-24AD0E8FD0D1}">
      <dsp:nvSpPr>
        <dsp:cNvPr id="0" name=""/>
        <dsp:cNvSpPr/>
      </dsp:nvSpPr>
      <dsp:spPr>
        <a:xfrm>
          <a:off x="1561549" y="1119237"/>
          <a:ext cx="2792362" cy="27923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l-GR" sz="2800" kern="1200" dirty="0" smtClean="0"/>
            <a:t>Περιεχόμενο </a:t>
          </a:r>
          <a:endParaRPr lang="el-GR" sz="2800" kern="1200" dirty="0"/>
        </a:p>
      </dsp:txBody>
      <dsp:txXfrm>
        <a:off x="1970481" y="1528169"/>
        <a:ext cx="1974498" cy="1974498"/>
      </dsp:txXfrm>
    </dsp:sp>
    <dsp:sp modelId="{D2B85742-474C-455A-B29B-F8153583E238}">
      <dsp:nvSpPr>
        <dsp:cNvPr id="0" name=""/>
        <dsp:cNvSpPr/>
      </dsp:nvSpPr>
      <dsp:spPr>
        <a:xfrm>
          <a:off x="3757621" y="1108039"/>
          <a:ext cx="2915296" cy="280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l-GR" sz="2800" kern="1200" dirty="0" smtClean="0"/>
            <a:t>Παιδαγωγική</a:t>
          </a:r>
          <a:endParaRPr lang="el-GR" sz="2800" kern="1200" dirty="0"/>
        </a:p>
      </dsp:txBody>
      <dsp:txXfrm>
        <a:off x="4184556" y="1518611"/>
        <a:ext cx="2061426" cy="1982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107444" y="2262474"/>
          <a:ext cx="2522446" cy="23285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l-GR" sz="2000" kern="1200" dirty="0" smtClean="0"/>
            <a:t>Τεχνολογία</a:t>
          </a:r>
          <a:endParaRPr lang="el-GR" sz="2000" kern="1200" dirty="0"/>
        </a:p>
      </dsp:txBody>
      <dsp:txXfrm>
        <a:off x="2443771" y="2669974"/>
        <a:ext cx="1849794" cy="1047856"/>
      </dsp:txXfrm>
    </dsp:sp>
    <dsp:sp modelId="{7A5264C0-03D8-4341-A4D8-3B96CEDCD24D}">
      <dsp:nvSpPr>
        <dsp:cNvPr id="0" name=""/>
        <dsp:cNvSpPr/>
      </dsp:nvSpPr>
      <dsp:spPr>
        <a:xfrm>
          <a:off x="2994014" y="623866"/>
          <a:ext cx="2359274" cy="24182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smtClean="0"/>
            <a:t>Παιδαγωγική </a:t>
          </a:r>
          <a:endParaRPr lang="el-GR" sz="2000" kern="1200" dirty="0"/>
        </a:p>
      </dsp:txBody>
      <dsp:txXfrm>
        <a:off x="3715559" y="1248584"/>
        <a:ext cx="1415564" cy="1330045"/>
      </dsp:txXfrm>
    </dsp:sp>
    <dsp:sp modelId="{44196E7A-A823-4E9B-B3A5-8A77479D54B2}">
      <dsp:nvSpPr>
        <dsp:cNvPr id="0" name=""/>
        <dsp:cNvSpPr/>
      </dsp:nvSpPr>
      <dsp:spPr>
        <a:xfrm>
          <a:off x="1321759" y="662146"/>
          <a:ext cx="2348703" cy="24444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smtClean="0"/>
            <a:t>Περιεχόμενο</a:t>
          </a:r>
          <a:endParaRPr lang="el-GR" sz="2000" kern="1200" dirty="0"/>
        </a:p>
      </dsp:txBody>
      <dsp:txXfrm>
        <a:off x="1542929" y="1293621"/>
        <a:ext cx="1409221" cy="1344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kern="1200" dirty="0" smtClean="0"/>
            <a:t>Τεχνολογία</a:t>
          </a:r>
          <a:endParaRPr lang="el-GR" sz="2200"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Παιδαγωγική</a:t>
          </a:r>
          <a:endParaRPr lang="el-GR" sz="2200"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Περιεχόμενο</a:t>
          </a:r>
          <a:endParaRPr lang="el-GR" sz="2200" kern="1200" dirty="0"/>
        </a:p>
      </dsp:txBody>
      <dsp:txXfrm>
        <a:off x="1670699" y="1378328"/>
        <a:ext cx="1501499" cy="1432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8653D15E-3C37-4219-86BE-7E7679A13581}" type="datetimeFigureOut">
              <a:rPr lang="en-GB" smtClean="0"/>
              <a:pPr/>
              <a:t>01/12/2015</a:t>
            </a:fld>
            <a:endParaRPr lang="en-GB"/>
          </a:p>
        </p:txBody>
      </p:sp>
      <p:sp>
        <p:nvSpPr>
          <p:cNvPr id="4" name="3 - Θέση εικόνας διαφάνειας"/>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a:defRPr sz="1200"/>
            </a:lvl1pPr>
          </a:lstStyle>
          <a:p>
            <a:fld id="{D2127032-93FB-4C20-B40A-C45A7F9ED0D9}" type="slidenum">
              <a:rPr lang="en-GB" smtClean="0"/>
              <a:pPr/>
              <a:t>‹#›</a:t>
            </a:fld>
            <a:endParaRPr lang="en-GB"/>
          </a:p>
        </p:txBody>
      </p:sp>
    </p:spTree>
    <p:extLst>
      <p:ext uri="{BB962C8B-B14F-4D97-AF65-F5344CB8AC3E}">
        <p14:creationId xmlns:p14="http://schemas.microsoft.com/office/powerpoint/2010/main" val="3269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9633-7742-4A81-A605-04A506022172}" type="slidenum">
              <a:rPr lang="en-GB" altLang="el-GR" smtClean="0"/>
              <a:pPr fontAlgn="base">
                <a:spcBef>
                  <a:spcPct val="0"/>
                </a:spcBef>
                <a:spcAft>
                  <a:spcPct val="0"/>
                </a:spcAft>
                <a:defRPr/>
              </a:pPr>
              <a:t>1</a:t>
            </a:fld>
            <a:endParaRPr lang="en-GB" altLang="el-GR" smtClean="0"/>
          </a:p>
        </p:txBody>
      </p:sp>
      <p:sp>
        <p:nvSpPr>
          <p:cNvPr id="6451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28557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10914-D6B4-487F-850E-2549208DCA80}" type="slidenum">
              <a:rPr lang="en-GB"/>
              <a:pPr>
                <a:defRPr/>
              </a:pPr>
              <a:t>10</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27163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B594AC-5BB3-4DEC-A118-2602B18F4E85}" type="slidenum">
              <a:rPr lang="en-GB"/>
              <a:pPr>
                <a:defRPr/>
              </a:pPr>
              <a:t>11</a:t>
            </a:fld>
            <a:endParaRPr lang="en-GB"/>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018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F9E6C0-40C8-488B-B7A2-C123706CA515}" type="slidenum">
              <a:rPr lang="en-GB"/>
              <a:pPr>
                <a:defRPr/>
              </a:pPr>
              <a:t>12</a:t>
            </a:fld>
            <a:endParaRPr lang="en-GB"/>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83531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C3F084B-62D4-4C51-9955-E7E49D2D6E50}" type="slidenum">
              <a:rPr lang="en-GB" smtClean="0"/>
              <a:pPr>
                <a:defRPr/>
              </a:pPr>
              <a:t>13</a:t>
            </a:fld>
            <a:endParaRPr lang="en-GB"/>
          </a:p>
        </p:txBody>
      </p:sp>
    </p:spTree>
    <p:extLst>
      <p:ext uri="{BB962C8B-B14F-4D97-AF65-F5344CB8AC3E}">
        <p14:creationId xmlns:p14="http://schemas.microsoft.com/office/powerpoint/2010/main" val="281124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166A0-87BE-4280-AA41-3FC24699FBD2}" type="slidenum">
              <a:rPr lang="en-GB"/>
              <a:pPr>
                <a:defRPr/>
              </a:pPr>
              <a:t>14</a:t>
            </a:fld>
            <a:endParaRPr lang="en-GB"/>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75514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9D0281-3D5E-4592-ACD6-CF6A4ED664B8}" type="slidenum">
              <a:rPr lang="en-GB"/>
              <a:pPr>
                <a:defRPr/>
              </a:pPr>
              <a:t>15</a:t>
            </a:fld>
            <a:endParaRPr lang="en-GB"/>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06570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CD01BC-B8C3-4A98-B4F6-A89720CAA0DD}" type="slidenum">
              <a:rPr lang="en-GB"/>
              <a:pPr>
                <a:defRPr/>
              </a:pPr>
              <a:t>16</a:t>
            </a:fld>
            <a:endParaRPr lang="en-GB"/>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49323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2CB8DC-95E6-493C-86EF-83DC03C984AE}" type="slidenum">
              <a:rPr lang="en-GB"/>
              <a:pPr>
                <a:defRPr/>
              </a:pPr>
              <a:t>17</a:t>
            </a:fld>
            <a:endParaRPr lang="en-GB"/>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17221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50949B-9084-483D-A220-6F5B309051B2}" type="slidenum">
              <a:rPr lang="en-GB"/>
              <a:pPr>
                <a:defRPr/>
              </a:pPr>
              <a:t>18</a:t>
            </a:fld>
            <a:endParaRPr lang="en-GB"/>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4996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16294-0B48-4177-ABE9-48D75BE0FAFF}" type="slidenum">
              <a:rPr lang="en-GB"/>
              <a:pPr>
                <a:defRPr/>
              </a:pPr>
              <a:t>19</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81492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208975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16294-0B48-4177-ABE9-48D75BE0FAFF}" type="slidenum">
              <a:rPr lang="en-GB"/>
              <a:pPr>
                <a:defRPr/>
              </a:pPr>
              <a:t>20</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81247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16294-0B48-4177-ABE9-48D75BE0FAFF}" type="slidenum">
              <a:rPr lang="en-GB"/>
              <a:pPr>
                <a:defRPr/>
              </a:pPr>
              <a:t>21</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7368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16294-0B48-4177-ABE9-48D75BE0FAFF}" type="slidenum">
              <a:rPr lang="en-GB"/>
              <a:pPr>
                <a:defRPr/>
              </a:pPr>
              <a:t>22</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58887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92EFA1-9C79-4D4C-8544-278F62B7C0C2}" type="slidenum">
              <a:rPr lang="en-GB" smtClean="0"/>
              <a:pPr>
                <a:defRPr/>
              </a:pPr>
              <a:t>23</a:t>
            </a:fld>
            <a:endParaRPr lang="en-GB"/>
          </a:p>
        </p:txBody>
      </p:sp>
    </p:spTree>
    <p:extLst>
      <p:ext uri="{BB962C8B-B14F-4D97-AF65-F5344CB8AC3E}">
        <p14:creationId xmlns:p14="http://schemas.microsoft.com/office/powerpoint/2010/main" val="103428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116EEC-29B1-4ECD-9F2D-D6F1C880A716}" type="slidenum">
              <a:rPr lang="en-GB"/>
              <a:pPr>
                <a:defRPr/>
              </a:pPr>
              <a:t>24</a:t>
            </a:fld>
            <a:endParaRPr lang="en-GB"/>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260871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957705-F213-435A-8CE0-905E73FB8D23}" type="slidenum">
              <a:rPr lang="en-GB"/>
              <a:pPr>
                <a:defRPr/>
              </a:pPr>
              <a:t>25</a:t>
            </a:fld>
            <a:endParaRPr lang="en-GB"/>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20170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301A59-5C47-4111-B9C1-62A1302A99A8}" type="slidenum">
              <a:rPr lang="en-GB"/>
              <a:pPr>
                <a:defRPr/>
              </a:pPr>
              <a:t>26</a:t>
            </a:fld>
            <a:endParaRPr lang="en-GB"/>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182029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041F13-843B-4531-A0DE-D0F43D71F302}" type="slidenum">
              <a:rPr lang="en-GB"/>
              <a:pPr>
                <a:defRPr/>
              </a:pPr>
              <a:t>27</a:t>
            </a:fld>
            <a:endParaRPr lang="en-GB"/>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823292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EA3EDB-4353-4503-9808-F95AA8A09BB8}" type="slidenum">
              <a:rPr lang="en-GB"/>
              <a:pPr>
                <a:defRPr/>
              </a:pPr>
              <a:t>28</a:t>
            </a:fld>
            <a:endParaRPr lang="en-GB"/>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0215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5EF09A-AFC3-4C90-A885-A925F3152BB8}" type="slidenum">
              <a:rPr lang="en-GB" altLang="el-GR" smtClean="0"/>
              <a:pPr>
                <a:spcBef>
                  <a:spcPct val="0"/>
                </a:spcBef>
              </a:pPr>
              <a:t>42</a:t>
            </a:fld>
            <a:endParaRPr lang="en-GB" altLang="el-GR" smtClean="0"/>
          </a:p>
        </p:txBody>
      </p:sp>
    </p:spTree>
    <p:extLst>
      <p:ext uri="{BB962C8B-B14F-4D97-AF65-F5344CB8AC3E}">
        <p14:creationId xmlns:p14="http://schemas.microsoft.com/office/powerpoint/2010/main" val="402923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25578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29AE9D-58DF-4AF0-827A-8DD84FBDA3E9}" type="slidenum">
              <a:rPr lang="en-GB" altLang="el-GR" smtClean="0"/>
              <a:pPr>
                <a:spcBef>
                  <a:spcPct val="0"/>
                </a:spcBef>
              </a:pPr>
              <a:t>43</a:t>
            </a:fld>
            <a:endParaRPr lang="en-GB" altLang="el-GR" smtClean="0"/>
          </a:p>
        </p:txBody>
      </p:sp>
    </p:spTree>
    <p:extLst>
      <p:ext uri="{BB962C8B-B14F-4D97-AF65-F5344CB8AC3E}">
        <p14:creationId xmlns:p14="http://schemas.microsoft.com/office/powerpoint/2010/main" val="2119249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FAD056-970C-489C-90CA-E0E43B9BE443}" type="slidenum">
              <a:rPr lang="en-GB" altLang="el-GR" smtClean="0"/>
              <a:pPr>
                <a:spcBef>
                  <a:spcPct val="0"/>
                </a:spcBef>
              </a:pPr>
              <a:t>44</a:t>
            </a:fld>
            <a:endParaRPr lang="en-GB" altLang="el-GR" smtClean="0"/>
          </a:p>
        </p:txBody>
      </p:sp>
    </p:spTree>
    <p:extLst>
      <p:ext uri="{BB962C8B-B14F-4D97-AF65-F5344CB8AC3E}">
        <p14:creationId xmlns:p14="http://schemas.microsoft.com/office/powerpoint/2010/main" val="157491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AF4B5C-24D3-4A7B-83DD-C4C39AC4290C}" type="slidenum">
              <a:rPr lang="en-GB" altLang="el-GR" smtClean="0"/>
              <a:pPr>
                <a:spcBef>
                  <a:spcPct val="0"/>
                </a:spcBef>
              </a:pPr>
              <a:t>45</a:t>
            </a:fld>
            <a:endParaRPr lang="en-GB" altLang="el-GR" smtClean="0"/>
          </a:p>
        </p:txBody>
      </p:sp>
    </p:spTree>
    <p:extLst>
      <p:ext uri="{BB962C8B-B14F-4D97-AF65-F5344CB8AC3E}">
        <p14:creationId xmlns:p14="http://schemas.microsoft.com/office/powerpoint/2010/main" val="1703672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622E40-5E1F-4301-97C0-2817C2F894F9}" type="slidenum">
              <a:rPr lang="en-GB" altLang="el-GR" smtClean="0"/>
              <a:pPr>
                <a:spcBef>
                  <a:spcPct val="0"/>
                </a:spcBef>
              </a:pPr>
              <a:t>46</a:t>
            </a:fld>
            <a:endParaRPr lang="en-GB" altLang="el-GR" smtClean="0"/>
          </a:p>
        </p:txBody>
      </p:sp>
    </p:spTree>
    <p:extLst>
      <p:ext uri="{BB962C8B-B14F-4D97-AF65-F5344CB8AC3E}">
        <p14:creationId xmlns:p14="http://schemas.microsoft.com/office/powerpoint/2010/main" val="1964803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A8C53-76CD-4187-9B83-ED89D2A7D3D3}" type="slidenum">
              <a:rPr lang="en-GB" altLang="el-GR" smtClean="0"/>
              <a:pPr>
                <a:spcBef>
                  <a:spcPct val="0"/>
                </a:spcBef>
              </a:pPr>
              <a:t>47</a:t>
            </a:fld>
            <a:endParaRPr lang="en-GB" altLang="el-GR" smtClean="0"/>
          </a:p>
        </p:txBody>
      </p:sp>
    </p:spTree>
    <p:extLst>
      <p:ext uri="{BB962C8B-B14F-4D97-AF65-F5344CB8AC3E}">
        <p14:creationId xmlns:p14="http://schemas.microsoft.com/office/powerpoint/2010/main" val="2398752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E20E68-516B-4B77-9F14-CEBF6994E26F}" type="slidenum">
              <a:rPr lang="en-GB" altLang="el-GR" smtClean="0"/>
              <a:pPr>
                <a:spcBef>
                  <a:spcPct val="0"/>
                </a:spcBef>
              </a:pPr>
              <a:t>48</a:t>
            </a:fld>
            <a:endParaRPr lang="en-GB" altLang="el-GR" smtClean="0"/>
          </a:p>
        </p:txBody>
      </p:sp>
    </p:spTree>
    <p:extLst>
      <p:ext uri="{BB962C8B-B14F-4D97-AF65-F5344CB8AC3E}">
        <p14:creationId xmlns:p14="http://schemas.microsoft.com/office/powerpoint/2010/main" val="4179814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55EC1D-3DC1-4C5A-9CF3-35A3625C808A}" type="slidenum">
              <a:rPr lang="en-GB" altLang="el-GR" smtClean="0"/>
              <a:pPr>
                <a:spcBef>
                  <a:spcPct val="0"/>
                </a:spcBef>
              </a:pPr>
              <a:t>49</a:t>
            </a:fld>
            <a:endParaRPr lang="en-GB" altLang="el-GR" smtClean="0"/>
          </a:p>
        </p:txBody>
      </p:sp>
    </p:spTree>
    <p:extLst>
      <p:ext uri="{BB962C8B-B14F-4D97-AF65-F5344CB8AC3E}">
        <p14:creationId xmlns:p14="http://schemas.microsoft.com/office/powerpoint/2010/main" val="1702089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137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endParaRPr lang="en-US" smtClean="0"/>
          </a:p>
        </p:txBody>
      </p:sp>
      <p:sp>
        <p:nvSpPr>
          <p:cNvPr id="4" name="Θέση αριθμού διαφάνειας 3"/>
          <p:cNvSpPr>
            <a:spLocks noGrp="1"/>
          </p:cNvSpPr>
          <p:nvPr>
            <p:ph type="sldNum" sz="quarter" idx="5"/>
          </p:nvPr>
        </p:nvSpPr>
        <p:spPr/>
        <p:txBody>
          <a:bodyPr/>
          <a:lstStyle/>
          <a:p>
            <a:pPr>
              <a:defRPr/>
            </a:pPr>
            <a:fld id="{4C1B4115-2BA1-448A-949C-3955E8017EFC}" type="slidenum">
              <a:rPr lang="el-GR" smtClean="0"/>
              <a:pPr>
                <a:defRPr/>
              </a:pPr>
              <a:t>50</a:t>
            </a:fld>
            <a:endParaRPr lang="el-GR"/>
          </a:p>
        </p:txBody>
      </p:sp>
    </p:spTree>
    <p:extLst>
      <p:ext uri="{BB962C8B-B14F-4D97-AF65-F5344CB8AC3E}">
        <p14:creationId xmlns:p14="http://schemas.microsoft.com/office/powerpoint/2010/main" val="85053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750604C-998E-4ACA-B72D-93C6121E1959}" type="slidenum">
              <a:rPr lang="el-GR" smtClean="0"/>
              <a:pPr>
                <a:defRPr/>
              </a:pPr>
              <a:t>51</a:t>
            </a:fld>
            <a:endParaRPr lang="el-GR"/>
          </a:p>
        </p:txBody>
      </p:sp>
    </p:spTree>
    <p:extLst>
      <p:ext uri="{BB962C8B-B14F-4D97-AF65-F5344CB8AC3E}">
        <p14:creationId xmlns:p14="http://schemas.microsoft.com/office/powerpoint/2010/main" val="267131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84883D4-7420-4A44-B0CD-F9791E380935}" type="slidenum">
              <a:rPr lang="el-GR" smtClean="0"/>
              <a:pPr>
                <a:defRPr/>
              </a:pPr>
              <a:t>52</a:t>
            </a:fld>
            <a:endParaRPr lang="el-GR"/>
          </a:p>
        </p:txBody>
      </p:sp>
    </p:spTree>
    <p:extLst>
      <p:ext uri="{BB962C8B-B14F-4D97-AF65-F5344CB8AC3E}">
        <p14:creationId xmlns:p14="http://schemas.microsoft.com/office/powerpoint/2010/main" val="238346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BCC1C-5E70-44BB-B27F-04293293EAA0}" type="slidenum">
              <a:rPr lang="en-GB" smtClean="0"/>
              <a:pPr fontAlgn="base">
                <a:spcBef>
                  <a:spcPct val="0"/>
                </a:spcBef>
                <a:spcAft>
                  <a:spcPct val="0"/>
                </a:spcAft>
                <a:defRPr/>
              </a:pPr>
              <a:t>4</a:t>
            </a:fld>
            <a:endParaRPr lang="en-GB" smtClean="0"/>
          </a:p>
        </p:txBody>
      </p:sp>
    </p:spTree>
    <p:extLst>
      <p:ext uri="{BB962C8B-B14F-4D97-AF65-F5344CB8AC3E}">
        <p14:creationId xmlns:p14="http://schemas.microsoft.com/office/powerpoint/2010/main" val="3268413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BA16AC-4185-4FE5-964D-4827B3C044F1}" type="slidenum">
              <a:rPr lang="el-GR" smtClean="0"/>
              <a:pPr>
                <a:defRPr/>
              </a:pPr>
              <a:t>53</a:t>
            </a:fld>
            <a:endParaRPr lang="el-GR"/>
          </a:p>
        </p:txBody>
      </p:sp>
    </p:spTree>
    <p:extLst>
      <p:ext uri="{BB962C8B-B14F-4D97-AF65-F5344CB8AC3E}">
        <p14:creationId xmlns:p14="http://schemas.microsoft.com/office/powerpoint/2010/main" val="995186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5DDF99C-F23C-45AA-9144-48B71541FADE}" type="slidenum">
              <a:rPr lang="el-GR" smtClean="0"/>
              <a:pPr>
                <a:defRPr/>
              </a:pPr>
              <a:t>54</a:t>
            </a:fld>
            <a:endParaRPr lang="el-GR"/>
          </a:p>
        </p:txBody>
      </p:sp>
    </p:spTree>
    <p:extLst>
      <p:ext uri="{BB962C8B-B14F-4D97-AF65-F5344CB8AC3E}">
        <p14:creationId xmlns:p14="http://schemas.microsoft.com/office/powerpoint/2010/main" val="687000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55</a:t>
            </a:fld>
            <a:endParaRPr lang="el-GR"/>
          </a:p>
        </p:txBody>
      </p:sp>
    </p:spTree>
    <p:extLst>
      <p:ext uri="{BB962C8B-B14F-4D97-AF65-F5344CB8AC3E}">
        <p14:creationId xmlns:p14="http://schemas.microsoft.com/office/powerpoint/2010/main" val="650243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56</a:t>
            </a:fld>
            <a:endParaRPr lang="el-GR"/>
          </a:p>
        </p:txBody>
      </p:sp>
    </p:spTree>
    <p:extLst>
      <p:ext uri="{BB962C8B-B14F-4D97-AF65-F5344CB8AC3E}">
        <p14:creationId xmlns:p14="http://schemas.microsoft.com/office/powerpoint/2010/main" val="4041710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35018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36240-DE6E-42BF-9E4D-0A3881D6B65C}" type="slidenum">
              <a:rPr lang="en-GB" smtClean="0"/>
              <a:pPr fontAlgn="base">
                <a:spcBef>
                  <a:spcPct val="0"/>
                </a:spcBef>
                <a:spcAft>
                  <a:spcPct val="0"/>
                </a:spcAft>
                <a:defRPr/>
              </a:pPr>
              <a:t>5</a:t>
            </a:fld>
            <a:endParaRPr lang="en-GB" smtClean="0"/>
          </a:p>
        </p:txBody>
      </p:sp>
    </p:spTree>
    <p:extLst>
      <p:ext uri="{BB962C8B-B14F-4D97-AF65-F5344CB8AC3E}">
        <p14:creationId xmlns:p14="http://schemas.microsoft.com/office/powerpoint/2010/main" val="38162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10914-D6B4-487F-850E-2549208DCA80}" type="slidenum">
              <a:rPr lang="en-GB"/>
              <a:pPr>
                <a:defRPr/>
              </a:pPr>
              <a:t>6</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14762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10914-D6B4-487F-850E-2549208DCA80}" type="slidenum">
              <a:rPr lang="en-GB"/>
              <a:pPr>
                <a:defRPr/>
              </a:pPr>
              <a:t>7</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66607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10914-D6B4-487F-850E-2549208DCA80}" type="slidenum">
              <a:rPr lang="en-GB"/>
              <a:pPr>
                <a:defRPr/>
              </a:pPr>
              <a:t>8</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4004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B1E838-2417-4267-A1F4-FB5D9B18AB0F}" type="slidenum">
              <a:rPr lang="en-GB"/>
              <a:pPr>
                <a:defRPr/>
              </a:pPr>
              <a:t>9</a:t>
            </a:fld>
            <a:endParaRPr lang="en-GB"/>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33867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7" name="Title 6"/>
          <p:cNvSpPr>
            <a:spLocks noGrp="1"/>
          </p:cNvSpPr>
          <p:nvPr>
            <p:ph type="title"/>
          </p:nvPr>
        </p:nvSpPr>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1726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293283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1"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2515768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148970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TextBox 4"/>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91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229100" y="6412468"/>
            <a:ext cx="2790700" cy="276999"/>
          </a:xfrm>
          <a:prstGeom prst="rect">
            <a:avLst/>
          </a:prstGeom>
        </p:spPr>
        <p:txBody>
          <a:bodyPr wrap="none">
            <a:spAutoFit/>
          </a:body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omis@upatras.g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467544" y="3645024"/>
            <a:ext cx="8229600" cy="1152128"/>
          </a:xfrm>
        </p:spPr>
        <p:txBody>
          <a:bodyPr rtlCol="0">
            <a:noAutofit/>
          </a:bodyPr>
          <a:lstStyle/>
          <a:p>
            <a:pPr algn="ctr"/>
            <a:r>
              <a:rPr lang="el-GR" sz="2800" dirty="0" smtClean="0"/>
              <a:t>Διδακτική της Πληροφορικής</a:t>
            </a:r>
            <a:r>
              <a:rPr lang="el-GR" sz="2800" dirty="0"/>
              <a:t> </a:t>
            </a:r>
            <a:r>
              <a:rPr lang="el-GR" sz="2800" dirty="0" smtClean="0"/>
              <a:t>και των ΤΠΕ </a:t>
            </a:r>
            <a:br>
              <a:rPr lang="el-GR" sz="2800" dirty="0" smtClean="0"/>
            </a:br>
            <a:r>
              <a:rPr lang="el-GR" sz="1600" dirty="0" smtClean="0"/>
              <a:t>Μάθημα </a:t>
            </a:r>
            <a:r>
              <a:rPr lang="el-GR" sz="1600" dirty="0"/>
              <a:t>επιλογής </a:t>
            </a:r>
            <a:r>
              <a:rPr lang="el-GR" sz="1600" dirty="0" smtClean="0"/>
              <a:t>ΣΤ’ </a:t>
            </a:r>
            <a:r>
              <a:rPr lang="el-GR" sz="1600" dirty="0"/>
              <a:t>εξάμηνο, </a:t>
            </a:r>
            <a:r>
              <a:rPr lang="en-US" sz="1600" dirty="0"/>
              <a:t/>
            </a:r>
            <a:br>
              <a:rPr lang="en-US" sz="1600" dirty="0"/>
            </a:br>
            <a:r>
              <a:rPr lang="el-GR" altLang="el-GR" sz="1600" dirty="0"/>
              <a:t>Τμήμα Επιστημών της Εκπαίδευσης και της Αγωγής στην Προσχολική</a:t>
            </a:r>
            <a:r>
              <a:rPr lang="en-US" altLang="el-GR" sz="1600" dirty="0"/>
              <a:t> </a:t>
            </a:r>
            <a:r>
              <a:rPr lang="el-GR" altLang="el-GR" sz="1600" dirty="0"/>
              <a:t>Ηλικία</a:t>
            </a:r>
            <a:r>
              <a:rPr lang="en-GB" altLang="el-GR" sz="1600" dirty="0"/>
              <a:t>, </a:t>
            </a:r>
            <a:r>
              <a:rPr lang="el-GR" altLang="el-GR" sz="1600" dirty="0" smtClean="0"/>
              <a:t/>
            </a:r>
            <a:br>
              <a:rPr lang="el-GR" altLang="el-GR" sz="1600" dirty="0" smtClean="0"/>
            </a:br>
            <a:r>
              <a:rPr lang="el-GR" altLang="el-GR" sz="1600" dirty="0" smtClean="0"/>
              <a:t>Πανεπιστήμιο </a:t>
            </a:r>
            <a:r>
              <a:rPr lang="el-GR" altLang="el-GR" sz="1600" dirty="0" smtClean="0"/>
              <a:t>Πατρών</a:t>
            </a:r>
            <a:r>
              <a:rPr lang="en-US" sz="2800" dirty="0"/>
              <a:t/>
            </a:r>
            <a:br>
              <a:rPr lang="en-US" sz="2800" dirty="0"/>
            </a:br>
            <a:r>
              <a:rPr lang="en-US" sz="1600" dirty="0"/>
              <a:t/>
            </a:r>
            <a:br>
              <a:rPr lang="en-US" sz="1600" dirty="0"/>
            </a:br>
            <a:r>
              <a:rPr lang="el-GR" altLang="el-GR" sz="2800" dirty="0" smtClean="0">
                <a:solidFill>
                  <a:srgbClr val="FF0000"/>
                </a:solidFill>
              </a:rPr>
              <a:t> </a:t>
            </a:r>
            <a:r>
              <a:rPr lang="el-GR" altLang="el-GR" sz="2400" dirty="0" smtClean="0">
                <a:solidFill>
                  <a:schemeClr val="tx1"/>
                </a:solidFill>
              </a:rPr>
              <a:t>Ενότητα </a:t>
            </a:r>
            <a:r>
              <a:rPr lang="en-US" altLang="el-GR" sz="2400" dirty="0">
                <a:solidFill>
                  <a:schemeClr val="tx1"/>
                </a:solidFill>
              </a:rPr>
              <a:t>9</a:t>
            </a:r>
            <a:r>
              <a:rPr lang="el-GR" altLang="el-GR" sz="2400" dirty="0" smtClean="0">
                <a:solidFill>
                  <a:schemeClr val="tx1"/>
                </a:solidFill>
              </a:rPr>
              <a:t>: </a:t>
            </a:r>
            <a:r>
              <a:rPr lang="el-GR" altLang="el-GR" sz="2400" dirty="0" smtClean="0">
                <a:solidFill>
                  <a:schemeClr val="tx1"/>
                </a:solidFill>
              </a:rPr>
              <a:t>Διδακτικός Μετασχηματισμός</a:t>
            </a:r>
            <a:r>
              <a:rPr lang="en-US" altLang="el-GR" sz="2400" dirty="0" smtClean="0">
                <a:solidFill>
                  <a:schemeClr val="tx1"/>
                </a:solidFill>
              </a:rPr>
              <a:t> </a:t>
            </a:r>
            <a:r>
              <a:rPr lang="el-GR" altLang="el-GR" sz="2400" dirty="0" smtClean="0">
                <a:solidFill>
                  <a:schemeClr val="tx1"/>
                </a:solidFill>
              </a:rPr>
              <a:t>Τεχνολογική Παιδαγωγική Γνώση </a:t>
            </a:r>
            <a:r>
              <a:rPr lang="en-US" altLang="el-GR" sz="2400" dirty="0" smtClean="0">
                <a:solidFill>
                  <a:schemeClr val="tx1"/>
                </a:solidFill>
              </a:rPr>
              <a:t/>
            </a:r>
            <a:br>
              <a:rPr lang="en-US" altLang="el-GR" sz="2400" dirty="0" smtClean="0">
                <a:solidFill>
                  <a:schemeClr val="tx1"/>
                </a:solidFill>
              </a:rPr>
            </a:br>
            <a:r>
              <a:rPr lang="el-GR" altLang="el-GR" sz="2400" dirty="0" smtClean="0">
                <a:solidFill>
                  <a:schemeClr val="tx1"/>
                </a:solidFill>
              </a:rPr>
              <a:t>Περιεχομένου &amp; Κοινωνικές Πρακτικές Αναφοράς</a:t>
            </a:r>
            <a:r>
              <a:rPr lang="en-US" altLang="el-GR" sz="2400" dirty="0" smtClean="0">
                <a:solidFill>
                  <a:schemeClr val="tx1"/>
                </a:solidFill>
              </a:rPr>
              <a:t> </a:t>
            </a:r>
            <a:br>
              <a:rPr lang="en-US" altLang="el-GR" sz="2400" dirty="0" smtClean="0">
                <a:solidFill>
                  <a:schemeClr val="tx1"/>
                </a:solidFill>
              </a:rPr>
            </a:br>
            <a:r>
              <a:rPr lang="el-GR" altLang="el-GR" sz="2400" dirty="0">
                <a:solidFill>
                  <a:schemeClr val="tx1"/>
                </a:solidFill>
              </a:rPr>
              <a:t>Δ</a:t>
            </a:r>
            <a:r>
              <a:rPr lang="el-GR" altLang="el-GR" sz="2400" dirty="0" smtClean="0">
                <a:solidFill>
                  <a:schemeClr val="tx1"/>
                </a:solidFill>
              </a:rPr>
              <a:t>ιδακτικό </a:t>
            </a:r>
            <a:r>
              <a:rPr lang="el-GR" altLang="el-GR" sz="2400" dirty="0" smtClean="0">
                <a:solidFill>
                  <a:schemeClr val="tx1"/>
                </a:solidFill>
              </a:rPr>
              <a:t>Συμβόλαιο</a:t>
            </a:r>
            <a:r>
              <a:rPr lang="en-US" altLang="el-GR" sz="2400" dirty="0" smtClean="0">
                <a:solidFill>
                  <a:schemeClr val="tx1"/>
                </a:solidFill>
              </a:rPr>
              <a:t/>
            </a:r>
            <a:br>
              <a:rPr lang="en-US" altLang="el-GR" sz="2400" dirty="0" smtClean="0">
                <a:solidFill>
                  <a:schemeClr val="tx1"/>
                </a:solidFill>
              </a:rPr>
            </a:br>
            <a:r>
              <a:rPr lang="el-GR" sz="2400" b="0" dirty="0" smtClean="0">
                <a:solidFill>
                  <a:schemeClr val="tx1"/>
                </a:solidFill>
              </a:rPr>
              <a:t>Βασίλειος </a:t>
            </a:r>
            <a:r>
              <a:rPr lang="el-GR" sz="2400" b="0" dirty="0">
                <a:solidFill>
                  <a:schemeClr val="tx1"/>
                </a:solidFill>
              </a:rPr>
              <a:t>Κόμης</a:t>
            </a:r>
            <a:br>
              <a:rPr lang="el-GR" sz="2400" b="0" dirty="0">
                <a:solidFill>
                  <a:schemeClr val="tx1"/>
                </a:solidFill>
              </a:rPr>
            </a:br>
            <a:r>
              <a:rPr lang="el-GR" sz="2400" b="0" dirty="0">
                <a:solidFill>
                  <a:schemeClr val="tx1"/>
                </a:solidFill>
              </a:rPr>
              <a:t>ΤΕΕΑΠΗ</a:t>
            </a:r>
            <a:br>
              <a:rPr lang="el-GR" sz="2400" b="0" dirty="0">
                <a:solidFill>
                  <a:schemeClr val="tx1"/>
                </a:solidFill>
              </a:rPr>
            </a:br>
            <a:r>
              <a:rPr lang="el-GR" altLang="el-GR" sz="2800" dirty="0" smtClean="0">
                <a:solidFill>
                  <a:schemeClr val="tx1"/>
                </a:solidFill>
              </a:rPr>
              <a:t>  </a:t>
            </a:r>
            <a:r>
              <a:rPr lang="el-GR" altLang="el-GR" sz="2800" dirty="0" smtClean="0">
                <a:solidFill>
                  <a:srgbClr val="FF0000"/>
                </a:solidFill>
              </a:rPr>
              <a:t/>
            </a:r>
            <a:br>
              <a:rPr lang="el-GR" altLang="el-GR" sz="2800" dirty="0" smtClean="0">
                <a:solidFill>
                  <a:srgbClr val="FF0000"/>
                </a:solidFill>
              </a:rPr>
            </a:br>
            <a:r>
              <a:rPr lang="en-US" sz="2800" dirty="0" smtClean="0"/>
              <a:t/>
            </a:r>
            <a:br>
              <a:rPr lang="en-US" sz="2800" dirty="0" smtClean="0"/>
            </a:br>
            <a:endParaRPr lang="en-GB" sz="4000" dirty="0">
              <a:solidFill>
                <a:schemeClr val="tx2">
                  <a:satMod val="130000"/>
                </a:schemeClr>
              </a:solidFill>
              <a:latin typeface="Tahoma Greek" charset="-95"/>
            </a:endParaRPr>
          </a:p>
        </p:txBody>
      </p:sp>
      <p:pic>
        <p:nvPicPr>
          <p:cNvPr id="14340" name="Εικόνα 12"/>
          <p:cNvPicPr>
            <a:picLocks noChangeAspect="1"/>
          </p:cNvPicPr>
          <p:nvPr/>
        </p:nvPicPr>
        <p:blipFill>
          <a:blip r:embed="rId3" cstate="print"/>
          <a:srcRect/>
          <a:stretch>
            <a:fillRect/>
          </a:stretch>
        </p:blipFill>
        <p:spPr bwMode="auto">
          <a:xfrm>
            <a:off x="467544" y="76727"/>
            <a:ext cx="3694113" cy="1389063"/>
          </a:xfrm>
          <a:prstGeom prst="rect">
            <a:avLst/>
          </a:prstGeom>
          <a:noFill/>
          <a:ln w="9525">
            <a:noFill/>
            <a:miter lim="800000"/>
            <a:headEnd/>
            <a:tailEnd/>
          </a:ln>
        </p:spPr>
      </p:pic>
      <p:pic>
        <p:nvPicPr>
          <p:cNvPr id="14341" name="Εικόνα 3"/>
          <p:cNvPicPr>
            <a:picLocks noChangeAspect="1"/>
          </p:cNvPicPr>
          <p:nvPr/>
        </p:nvPicPr>
        <p:blipFill>
          <a:blip r:embed="rId4" cstate="print"/>
          <a:srcRect/>
          <a:stretch>
            <a:fillRect/>
          </a:stretch>
        </p:blipFill>
        <p:spPr bwMode="auto">
          <a:xfrm>
            <a:off x="4427984" y="303739"/>
            <a:ext cx="4514850" cy="935037"/>
          </a:xfrm>
          <a:prstGeom prst="rect">
            <a:avLst/>
          </a:prstGeom>
          <a:noFill/>
          <a:ln w="9525">
            <a:noFill/>
            <a:miter lim="800000"/>
            <a:headEnd/>
            <a:tailEnd/>
          </a:ln>
        </p:spPr>
      </p:pic>
      <p:pic>
        <p:nvPicPr>
          <p:cNvPr id="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451127"/>
            <a:ext cx="4310289" cy="1025873"/>
          </a:xfrm>
          <a:prstGeom prst="rect">
            <a:avLst/>
          </a:prstGeom>
          <a:noFill/>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274638"/>
            <a:ext cx="8219256" cy="1282154"/>
          </a:xfrm>
        </p:spPr>
        <p:txBody>
          <a:bodyPr>
            <a:noAutofit/>
          </a:bodyPr>
          <a:lstStyle/>
          <a:p>
            <a:pPr>
              <a:defRPr/>
            </a:pPr>
            <a:r>
              <a:rPr lang="en-US" sz="4000" b="1" dirty="0" err="1">
                <a:effectLst/>
              </a:rPr>
              <a:t>Διδακτικός</a:t>
            </a:r>
            <a:r>
              <a:rPr lang="en-US" sz="4000" b="1" dirty="0">
                <a:effectLst/>
              </a:rPr>
              <a:t> </a:t>
            </a:r>
            <a:r>
              <a:rPr lang="en-US" sz="4000" b="1" dirty="0" err="1">
                <a:effectLst/>
              </a:rPr>
              <a:t>Μετασχηματισμός</a:t>
            </a:r>
            <a:r>
              <a:rPr lang="en-US" sz="4000" b="1" dirty="0">
                <a:effectLst/>
              </a:rPr>
              <a:t> </a:t>
            </a:r>
            <a:r>
              <a:rPr lang="en-US" sz="4000" b="1" dirty="0" err="1">
                <a:effectLst/>
              </a:rPr>
              <a:t>βασικών</a:t>
            </a:r>
            <a:r>
              <a:rPr lang="en-US" sz="4000" b="1" dirty="0">
                <a:effectLst/>
              </a:rPr>
              <a:t> </a:t>
            </a:r>
            <a:r>
              <a:rPr lang="en-US" sz="4000" b="1" dirty="0" err="1">
                <a:effectLst/>
              </a:rPr>
              <a:t>εννοιών</a:t>
            </a:r>
            <a:r>
              <a:rPr lang="en-US" sz="4000" b="1" dirty="0">
                <a:effectLst/>
              </a:rPr>
              <a:t> </a:t>
            </a:r>
            <a:r>
              <a:rPr lang="en-US" sz="4000" b="1" dirty="0" err="1">
                <a:effectLst/>
              </a:rPr>
              <a:t>Πληροφορικής</a:t>
            </a:r>
            <a:endParaRPr lang="en-US" sz="4000" b="1" dirty="0">
              <a:effectLst/>
            </a:endParaRPr>
          </a:p>
        </p:txBody>
      </p:sp>
      <p:sp>
        <p:nvSpPr>
          <p:cNvPr id="16387" name="Rectangle 3"/>
          <p:cNvSpPr>
            <a:spLocks noGrp="1" noChangeArrowheads="1"/>
          </p:cNvSpPr>
          <p:nvPr>
            <p:ph type="body" idx="1"/>
          </p:nvPr>
        </p:nvSpPr>
        <p:spPr>
          <a:xfrm>
            <a:off x="900113" y="2017713"/>
            <a:ext cx="8054975" cy="4114800"/>
          </a:xfrm>
        </p:spPr>
        <p:txBody>
          <a:bodyPr>
            <a:normAutofit lnSpcReduction="10000"/>
          </a:bodyPr>
          <a:lstStyle/>
          <a:p>
            <a:pPr>
              <a:lnSpc>
                <a:spcPct val="80000"/>
              </a:lnSpc>
              <a:spcBef>
                <a:spcPts val="1200"/>
              </a:spcBef>
              <a:spcAft>
                <a:spcPts val="300"/>
              </a:spcAft>
            </a:pPr>
            <a:r>
              <a:rPr lang="en-GB" sz="2800" dirty="0" smtClean="0"/>
              <a:t>Σπ</a:t>
            </a:r>
            <a:r>
              <a:rPr lang="en-GB" sz="2800" dirty="0" err="1" smtClean="0"/>
              <a:t>άνι</a:t>
            </a:r>
            <a:r>
              <a:rPr lang="en-GB" sz="2800" dirty="0" smtClean="0"/>
              <a:t>α οι επιστημονικές γνώσεις διδάσκονται αυτές καθαυτές στις διάφορες σχολικές βαθμίδες</a:t>
            </a:r>
            <a:r>
              <a:rPr lang="el-GR" sz="2800" dirty="0" smtClean="0"/>
              <a:t>: </a:t>
            </a:r>
          </a:p>
          <a:p>
            <a:pPr lvl="1">
              <a:lnSpc>
                <a:spcPct val="80000"/>
              </a:lnSpc>
              <a:spcBef>
                <a:spcPts val="1200"/>
              </a:spcBef>
              <a:spcAft>
                <a:spcPts val="300"/>
              </a:spcAft>
            </a:pPr>
            <a:r>
              <a:rPr lang="el-GR" sz="2400" dirty="0" smtClean="0"/>
              <a:t>Πανεπιστήμιο (μεγάλη σχέση επιστημονικής και πανεπιστημιακής γνώσης)</a:t>
            </a:r>
          </a:p>
          <a:p>
            <a:pPr lvl="1">
              <a:lnSpc>
                <a:spcPct val="80000"/>
              </a:lnSpc>
              <a:spcBef>
                <a:spcPts val="1200"/>
              </a:spcBef>
              <a:spcAft>
                <a:spcPts val="300"/>
              </a:spcAft>
            </a:pPr>
            <a:r>
              <a:rPr lang="el-GR" sz="2400" dirty="0" smtClean="0"/>
              <a:t>Σχολική εκπαίδευση (μικρή σχέση επιστημονικής και σχολικής γνώσης) </a:t>
            </a:r>
            <a:r>
              <a:rPr lang="en-GB" sz="2400" dirty="0" smtClean="0"/>
              <a:t> </a:t>
            </a:r>
          </a:p>
          <a:p>
            <a:pPr>
              <a:lnSpc>
                <a:spcPct val="80000"/>
              </a:lnSpc>
              <a:spcBef>
                <a:spcPts val="1200"/>
              </a:spcBef>
              <a:spcAft>
                <a:spcPts val="300"/>
              </a:spcAft>
            </a:pPr>
            <a:r>
              <a:rPr lang="en-GB" sz="2800" dirty="0" smtClean="0"/>
              <a:t>Ο </a:t>
            </a:r>
            <a:r>
              <a:rPr lang="en-GB" sz="2800" b="1" dirty="0" err="1" smtClean="0"/>
              <a:t>διδ</a:t>
            </a:r>
            <a:r>
              <a:rPr lang="en-GB" sz="2800" b="1" dirty="0" smtClean="0"/>
              <a:t>ακτικός μετασχηματισμός</a:t>
            </a:r>
            <a:r>
              <a:rPr lang="en-GB" sz="2800" dirty="0" smtClean="0"/>
              <a:t> (</a:t>
            </a:r>
            <a:r>
              <a:rPr lang="en-US" sz="2800" dirty="0" smtClean="0"/>
              <a:t>didactic transposition</a:t>
            </a:r>
            <a:r>
              <a:rPr lang="en-GB" sz="2800" dirty="0" smtClean="0"/>
              <a:t>)</a:t>
            </a:r>
            <a:r>
              <a:rPr lang="el-GR" sz="2800" dirty="0" smtClean="0"/>
              <a:t> </a:t>
            </a:r>
            <a:r>
              <a:rPr lang="en-GB" sz="2800" dirty="0" smtClean="0"/>
              <a:t>ή </a:t>
            </a:r>
            <a:r>
              <a:rPr lang="en-GB" sz="2800" dirty="0" err="1" smtClean="0"/>
              <a:t>διδ</a:t>
            </a:r>
            <a:r>
              <a:rPr lang="en-GB" sz="2800" dirty="0" smtClean="0"/>
              <a:t>ακτική μετάθεση,</a:t>
            </a:r>
            <a:r>
              <a:rPr lang="el-GR" sz="2800" dirty="0" smtClean="0"/>
              <a:t> </a:t>
            </a:r>
            <a:r>
              <a:rPr lang="en-GB" sz="2800" dirty="0" err="1" smtClean="0"/>
              <a:t>χρησιμο</a:t>
            </a:r>
            <a:r>
              <a:rPr lang="en-GB" sz="2800" dirty="0" smtClean="0"/>
              <a:t>ποιήθηκε για πρώτη φορά στα πλαίσια της Διδακτικής των Μαθηματικών για να καταδείξει αυτή τη διαδικασία.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512" y="214313"/>
            <a:ext cx="8856984" cy="982439"/>
          </a:xfrm>
        </p:spPr>
        <p:txBody>
          <a:bodyPr>
            <a:noAutofit/>
          </a:bodyPr>
          <a:lstStyle/>
          <a:p>
            <a:pPr>
              <a:spcBef>
                <a:spcPts val="1200"/>
              </a:spcBef>
              <a:spcAft>
                <a:spcPts val="300"/>
              </a:spcAft>
              <a:defRPr/>
            </a:pPr>
            <a:r>
              <a:rPr lang="el-GR" dirty="0" smtClean="0"/>
              <a:t>Αρχές Διδακτικού Μετασχηματισμού </a:t>
            </a:r>
            <a:endParaRPr lang="en-US" dirty="0"/>
          </a:p>
        </p:txBody>
      </p:sp>
      <p:sp>
        <p:nvSpPr>
          <p:cNvPr id="17411" name="Rectangle 3"/>
          <p:cNvSpPr>
            <a:spLocks noGrp="1" noChangeArrowheads="1"/>
          </p:cNvSpPr>
          <p:nvPr>
            <p:ph type="body" idx="1"/>
          </p:nvPr>
        </p:nvSpPr>
        <p:spPr>
          <a:xfrm>
            <a:off x="323528" y="1340768"/>
            <a:ext cx="8419653" cy="4896544"/>
          </a:xfrm>
        </p:spPr>
        <p:txBody>
          <a:bodyPr/>
          <a:lstStyle/>
          <a:p>
            <a:pPr>
              <a:lnSpc>
                <a:spcPct val="90000"/>
              </a:lnSpc>
              <a:spcBef>
                <a:spcPts val="1200"/>
              </a:spcBef>
              <a:spcAft>
                <a:spcPts val="300"/>
              </a:spcAft>
            </a:pPr>
            <a:r>
              <a:rPr lang="el-GR" sz="2800" dirty="0" smtClean="0"/>
              <a:t>Ο </a:t>
            </a:r>
            <a:r>
              <a:rPr lang="el-GR" sz="2800" b="1" i="1" dirty="0" smtClean="0"/>
              <a:t>Διδακτικός Μετασχηματισμός</a:t>
            </a:r>
            <a:r>
              <a:rPr lang="el-GR" sz="2800" dirty="0" smtClean="0"/>
              <a:t> ασχολείται με</a:t>
            </a:r>
          </a:p>
          <a:p>
            <a:pPr lvl="1">
              <a:lnSpc>
                <a:spcPct val="90000"/>
              </a:lnSpc>
              <a:spcBef>
                <a:spcPts val="1200"/>
              </a:spcBef>
              <a:spcAft>
                <a:spcPts val="300"/>
              </a:spcAft>
            </a:pPr>
            <a:r>
              <a:rPr lang="el-GR" sz="2400" dirty="0" smtClean="0"/>
              <a:t>(σε γενικό επίπεδο) τη μετάβαση</a:t>
            </a:r>
            <a:r>
              <a:rPr lang="en-GB" sz="2400" dirty="0" smtClean="0"/>
              <a:t> </a:t>
            </a:r>
            <a:r>
              <a:rPr lang="en-GB" sz="2400" dirty="0" err="1" smtClean="0"/>
              <a:t>από</a:t>
            </a:r>
            <a:r>
              <a:rPr lang="en-GB" sz="2400" dirty="0" smtClean="0"/>
              <a:t> </a:t>
            </a:r>
            <a:r>
              <a:rPr lang="en-GB" sz="2400" dirty="0" err="1" smtClean="0"/>
              <a:t>ένα</a:t>
            </a:r>
            <a:r>
              <a:rPr lang="en-GB" sz="2400" dirty="0" smtClean="0"/>
              <a:t> “</a:t>
            </a:r>
            <a:r>
              <a:rPr lang="en-GB" sz="2400" dirty="0" err="1" smtClean="0"/>
              <a:t>αντικείμενο</a:t>
            </a:r>
            <a:r>
              <a:rPr lang="en-GB" sz="2400" dirty="0" smtClean="0"/>
              <a:t> </a:t>
            </a:r>
            <a:r>
              <a:rPr lang="en-GB" sz="2400" dirty="0" err="1" smtClean="0"/>
              <a:t>επιστημονικής</a:t>
            </a:r>
            <a:r>
              <a:rPr lang="en-GB" sz="2400" dirty="0" smtClean="0"/>
              <a:t> </a:t>
            </a:r>
            <a:r>
              <a:rPr lang="en-GB" sz="2400" dirty="0" err="1" smtClean="0"/>
              <a:t>γνώσης</a:t>
            </a:r>
            <a:r>
              <a:rPr lang="en-GB" sz="2400" dirty="0" smtClean="0"/>
              <a:t>” </a:t>
            </a:r>
            <a:r>
              <a:rPr lang="en-GB" sz="2400" dirty="0" err="1" smtClean="0"/>
              <a:t>σε</a:t>
            </a:r>
            <a:r>
              <a:rPr lang="en-GB" sz="2400" dirty="0" smtClean="0"/>
              <a:t> </a:t>
            </a:r>
            <a:r>
              <a:rPr lang="en-GB" sz="2400" dirty="0" err="1" smtClean="0"/>
              <a:t>ένα</a:t>
            </a:r>
            <a:r>
              <a:rPr lang="en-GB" sz="2400" dirty="0" smtClean="0"/>
              <a:t> “</a:t>
            </a:r>
            <a:r>
              <a:rPr lang="en-GB" sz="2400" dirty="0" err="1" smtClean="0"/>
              <a:t>αντικείμενο</a:t>
            </a:r>
            <a:r>
              <a:rPr lang="en-GB" sz="2400" dirty="0" smtClean="0"/>
              <a:t> </a:t>
            </a:r>
            <a:r>
              <a:rPr lang="en-GB" sz="2400" dirty="0" err="1" smtClean="0"/>
              <a:t>διδασκαλίας</a:t>
            </a:r>
            <a:r>
              <a:rPr lang="en-GB" sz="2400" dirty="0" smtClean="0"/>
              <a:t>” </a:t>
            </a:r>
            <a:endParaRPr lang="el-GR" sz="2400" dirty="0" smtClean="0"/>
          </a:p>
          <a:p>
            <a:pPr lvl="1">
              <a:lnSpc>
                <a:spcPct val="90000"/>
              </a:lnSpc>
              <a:spcBef>
                <a:spcPts val="1200"/>
              </a:spcBef>
              <a:spcAft>
                <a:spcPts val="300"/>
              </a:spcAft>
            </a:pPr>
            <a:r>
              <a:rPr lang="el-GR" sz="2400" dirty="0" smtClean="0"/>
              <a:t>(σε ειδικό επίπεδο) Την Π</a:t>
            </a:r>
            <a:r>
              <a:rPr lang="en-US" sz="2400" dirty="0" err="1" smtClean="0"/>
              <a:t>εριγρ</a:t>
            </a:r>
            <a:r>
              <a:rPr lang="el-GR" sz="2400" dirty="0" smtClean="0">
                <a:latin typeface="Arial" charset="0"/>
              </a:rPr>
              <a:t>αφή των </a:t>
            </a:r>
            <a:r>
              <a:rPr lang="en-US" sz="2400" dirty="0" err="1" smtClean="0"/>
              <a:t>γενικ</a:t>
            </a:r>
            <a:r>
              <a:rPr lang="el-GR" sz="2400" dirty="0" err="1" smtClean="0">
                <a:latin typeface="Arial" charset="0"/>
              </a:rPr>
              <a:t>ών</a:t>
            </a:r>
            <a:r>
              <a:rPr lang="en-US" sz="2400" dirty="0" smtClean="0"/>
              <a:t> </a:t>
            </a:r>
            <a:r>
              <a:rPr lang="en-US" sz="2400" dirty="0" err="1" smtClean="0"/>
              <a:t>μηχανισμ</a:t>
            </a:r>
            <a:r>
              <a:rPr lang="el-GR" sz="2400" dirty="0" err="1" smtClean="0">
                <a:latin typeface="Arial" charset="0"/>
              </a:rPr>
              <a:t>ών</a:t>
            </a:r>
            <a:r>
              <a:rPr lang="en-US" sz="2400" dirty="0" smtClean="0"/>
              <a:t> </a:t>
            </a:r>
            <a:r>
              <a:rPr lang="en-US" sz="2400" dirty="0" err="1" smtClean="0"/>
              <a:t>που</a:t>
            </a:r>
            <a:r>
              <a:rPr lang="en-US" sz="2400" dirty="0" smtClean="0"/>
              <a:t> </a:t>
            </a:r>
            <a:r>
              <a:rPr lang="en-US" sz="2400" dirty="0" err="1" smtClean="0"/>
              <a:t>επιτρέπουν</a:t>
            </a:r>
            <a:r>
              <a:rPr lang="en-US" sz="2400" dirty="0" smtClean="0"/>
              <a:t> </a:t>
            </a:r>
            <a:r>
              <a:rPr lang="en-US" sz="2400" dirty="0" err="1" smtClean="0"/>
              <a:t>το</a:t>
            </a:r>
            <a:r>
              <a:rPr lang="en-US" sz="2400" dirty="0" smtClean="0"/>
              <a:t> </a:t>
            </a:r>
            <a:r>
              <a:rPr lang="en-US" sz="2400" dirty="0" err="1" smtClean="0"/>
              <a:t>πέρασμα</a:t>
            </a:r>
            <a:r>
              <a:rPr lang="en-US" sz="2400" dirty="0" smtClean="0"/>
              <a:t> </a:t>
            </a:r>
            <a:r>
              <a:rPr lang="en-US" sz="2400" dirty="0" err="1" smtClean="0"/>
              <a:t>από</a:t>
            </a:r>
            <a:r>
              <a:rPr lang="en-US" sz="2400" dirty="0" smtClean="0"/>
              <a:t> </a:t>
            </a:r>
            <a:r>
              <a:rPr lang="en-US" sz="2400" dirty="0" err="1" smtClean="0"/>
              <a:t>ένα</a:t>
            </a:r>
            <a:r>
              <a:rPr lang="en-US" sz="2400" dirty="0" smtClean="0"/>
              <a:t> “</a:t>
            </a:r>
            <a:r>
              <a:rPr lang="en-US" sz="2400" dirty="0" err="1" smtClean="0"/>
              <a:t>αντικείμενο</a:t>
            </a:r>
            <a:r>
              <a:rPr lang="en-US" sz="2400" dirty="0" smtClean="0"/>
              <a:t> </a:t>
            </a:r>
            <a:r>
              <a:rPr lang="en-US" sz="2400" dirty="0" err="1" smtClean="0"/>
              <a:t>επιστημονικής</a:t>
            </a:r>
            <a:r>
              <a:rPr lang="en-US" sz="2400" dirty="0" smtClean="0"/>
              <a:t> </a:t>
            </a:r>
            <a:r>
              <a:rPr lang="en-US" sz="2400" dirty="0" err="1" smtClean="0"/>
              <a:t>γνώσης</a:t>
            </a:r>
            <a:r>
              <a:rPr lang="en-US" sz="2400" dirty="0" smtClean="0"/>
              <a:t>” </a:t>
            </a:r>
            <a:r>
              <a:rPr lang="en-US" sz="2400" dirty="0" err="1" smtClean="0"/>
              <a:t>σε</a:t>
            </a:r>
            <a:r>
              <a:rPr lang="en-US" sz="2400" dirty="0" smtClean="0"/>
              <a:t> </a:t>
            </a:r>
            <a:r>
              <a:rPr lang="en-US" sz="2400" dirty="0" err="1" smtClean="0"/>
              <a:t>ένα</a:t>
            </a:r>
            <a:r>
              <a:rPr lang="en-US" sz="2400" dirty="0" smtClean="0"/>
              <a:t> “</a:t>
            </a:r>
            <a:r>
              <a:rPr lang="en-US" sz="2400" dirty="0" err="1" smtClean="0"/>
              <a:t>αντικείμενο</a:t>
            </a:r>
            <a:r>
              <a:rPr lang="en-US" sz="2400" dirty="0" smtClean="0"/>
              <a:t> </a:t>
            </a:r>
            <a:r>
              <a:rPr lang="en-US" sz="2400" dirty="0" err="1" smtClean="0"/>
              <a:t>διδασκαλίας</a:t>
            </a:r>
            <a:r>
              <a:rPr lang="en-US" sz="2400" dirty="0" smtClean="0"/>
              <a:t>” </a:t>
            </a:r>
            <a:endParaRPr lang="el-GR" sz="2400" dirty="0" smtClean="0"/>
          </a:p>
          <a:p>
            <a:pPr>
              <a:lnSpc>
                <a:spcPct val="90000"/>
              </a:lnSpc>
              <a:spcBef>
                <a:spcPts val="1200"/>
              </a:spcBef>
              <a:spcAft>
                <a:spcPts val="300"/>
              </a:spcAft>
            </a:pPr>
            <a:r>
              <a:rPr lang="el-GR" sz="2400" dirty="0" smtClean="0">
                <a:latin typeface="Arial" charset="0"/>
              </a:rPr>
              <a:t>Δ</a:t>
            </a:r>
            <a:r>
              <a:rPr lang="en-US" sz="2400" dirty="0" err="1" smtClean="0"/>
              <a:t>ιάκριση</a:t>
            </a:r>
            <a:r>
              <a:rPr lang="en-US" sz="2400" dirty="0" smtClean="0"/>
              <a:t> </a:t>
            </a:r>
            <a:r>
              <a:rPr lang="en-US" sz="2400" dirty="0" err="1" smtClean="0"/>
              <a:t>ανάμεσα</a:t>
            </a:r>
            <a:r>
              <a:rPr lang="en-US" sz="2400" dirty="0" smtClean="0"/>
              <a:t> </a:t>
            </a:r>
            <a:r>
              <a:rPr lang="en-US" sz="2400" dirty="0" err="1" smtClean="0"/>
              <a:t>στην</a:t>
            </a:r>
            <a:r>
              <a:rPr lang="en-US" sz="2400" dirty="0" smtClean="0"/>
              <a:t> “</a:t>
            </a:r>
            <a:r>
              <a:rPr lang="en-US" sz="2400" dirty="0" err="1" smtClean="0"/>
              <a:t>επιστημονική</a:t>
            </a:r>
            <a:r>
              <a:rPr lang="en-US" sz="2400" dirty="0" smtClean="0"/>
              <a:t> </a:t>
            </a:r>
            <a:r>
              <a:rPr lang="en-US" sz="2400" dirty="0" err="1" smtClean="0"/>
              <a:t>γνώση</a:t>
            </a:r>
            <a:r>
              <a:rPr lang="en-US" sz="2400" dirty="0" smtClean="0"/>
              <a:t>” (</a:t>
            </a:r>
            <a:r>
              <a:rPr lang="en-US" sz="2400" dirty="0" err="1" smtClean="0"/>
              <a:t>όπως</a:t>
            </a:r>
            <a:r>
              <a:rPr lang="en-US" sz="2400" dirty="0" smtClean="0"/>
              <a:t> </a:t>
            </a:r>
            <a:r>
              <a:rPr lang="en-US" sz="2400" dirty="0" err="1" smtClean="0"/>
              <a:t>αυτή</a:t>
            </a:r>
            <a:r>
              <a:rPr lang="en-US" sz="2400" dirty="0" smtClean="0"/>
              <a:t> </a:t>
            </a:r>
            <a:r>
              <a:rPr lang="en-US" sz="2400" dirty="0" err="1" smtClean="0"/>
              <a:t>παράγεται</a:t>
            </a:r>
            <a:r>
              <a:rPr lang="en-US" sz="2400" dirty="0" smtClean="0"/>
              <a:t> </a:t>
            </a:r>
            <a:r>
              <a:rPr lang="en-US" sz="2400" dirty="0" err="1" smtClean="0"/>
              <a:t>από</a:t>
            </a:r>
            <a:r>
              <a:rPr lang="en-US" sz="2400" dirty="0" smtClean="0"/>
              <a:t> </a:t>
            </a:r>
            <a:r>
              <a:rPr lang="en-US" sz="2400" dirty="0" err="1" smtClean="0"/>
              <a:t>την</a:t>
            </a:r>
            <a:r>
              <a:rPr lang="en-US" sz="2400" dirty="0" smtClean="0"/>
              <a:t> </a:t>
            </a:r>
            <a:r>
              <a:rPr lang="en-US" sz="2400" dirty="0" err="1" smtClean="0"/>
              <a:t>επιστημονική</a:t>
            </a:r>
            <a:r>
              <a:rPr lang="en-US" sz="2400" dirty="0" smtClean="0"/>
              <a:t> </a:t>
            </a:r>
            <a:r>
              <a:rPr lang="en-US" sz="2400" dirty="0" err="1" smtClean="0"/>
              <a:t>έρευνα</a:t>
            </a:r>
            <a:r>
              <a:rPr lang="en-US" sz="2400" dirty="0" smtClean="0"/>
              <a:t>) </a:t>
            </a:r>
            <a:r>
              <a:rPr lang="en-US" sz="2400" dirty="0" err="1" smtClean="0"/>
              <a:t>και</a:t>
            </a:r>
            <a:r>
              <a:rPr lang="en-US" sz="2400" dirty="0" smtClean="0"/>
              <a:t> </a:t>
            </a:r>
            <a:r>
              <a:rPr lang="en-US" sz="2400" dirty="0" err="1" smtClean="0"/>
              <a:t>στη</a:t>
            </a:r>
            <a:r>
              <a:rPr lang="en-US" sz="2400" dirty="0" smtClean="0"/>
              <a:t> “</a:t>
            </a:r>
            <a:r>
              <a:rPr lang="en-US" sz="2400" dirty="0" err="1" smtClean="0"/>
              <a:t>διδαχθείσα</a:t>
            </a:r>
            <a:r>
              <a:rPr lang="en-US" sz="2400" dirty="0" smtClean="0"/>
              <a:t> </a:t>
            </a:r>
            <a:r>
              <a:rPr lang="en-US" sz="2400" dirty="0" err="1" smtClean="0"/>
              <a:t>γνώση</a:t>
            </a:r>
            <a:r>
              <a:rPr lang="en-US" sz="2400" dirty="0" smtClean="0"/>
              <a:t>” (</a:t>
            </a:r>
            <a:r>
              <a:rPr lang="en-US" sz="2400" dirty="0" err="1" smtClean="0"/>
              <a:t>όπως</a:t>
            </a:r>
            <a:r>
              <a:rPr lang="en-US" sz="2400" dirty="0" smtClean="0"/>
              <a:t> </a:t>
            </a:r>
            <a:r>
              <a:rPr lang="en-US" sz="2400" dirty="0" err="1" smtClean="0"/>
              <a:t>αυτή</a:t>
            </a:r>
            <a:r>
              <a:rPr lang="en-US" sz="2400" dirty="0" smtClean="0"/>
              <a:t> </a:t>
            </a:r>
            <a:r>
              <a:rPr lang="en-US" sz="2400" dirty="0" err="1" smtClean="0"/>
              <a:t>μπορεί</a:t>
            </a:r>
            <a:r>
              <a:rPr lang="en-US" sz="2400" dirty="0" smtClean="0"/>
              <a:t> </a:t>
            </a:r>
            <a:r>
              <a:rPr lang="en-US" sz="2400" dirty="0" err="1" smtClean="0"/>
              <a:t>να</a:t>
            </a:r>
            <a:r>
              <a:rPr lang="en-US" sz="2400" dirty="0" smtClean="0"/>
              <a:t> </a:t>
            </a:r>
            <a:r>
              <a:rPr lang="en-US" sz="2400" dirty="0" err="1" smtClean="0"/>
              <a:t>παρατηρηθεί</a:t>
            </a:r>
            <a:r>
              <a:rPr lang="en-US" sz="2400" dirty="0" smtClean="0"/>
              <a:t> </a:t>
            </a:r>
            <a:r>
              <a:rPr lang="en-US" sz="2400" dirty="0" err="1" smtClean="0"/>
              <a:t>στη</a:t>
            </a:r>
            <a:r>
              <a:rPr lang="en-US" sz="2400" dirty="0" smtClean="0"/>
              <a:t> </a:t>
            </a:r>
            <a:r>
              <a:rPr lang="en-US" sz="2400" dirty="0" err="1" smtClean="0"/>
              <a:t>σχολική</a:t>
            </a:r>
            <a:r>
              <a:rPr lang="en-US" sz="2400" dirty="0" smtClean="0"/>
              <a:t> </a:t>
            </a:r>
            <a:r>
              <a:rPr lang="en-US" sz="2400" dirty="0" err="1" smtClean="0"/>
              <a:t>πρακτική</a:t>
            </a:r>
            <a:r>
              <a:rPr lang="en-US" sz="2400" dirty="0" smtClean="0"/>
              <a:t>) </a:t>
            </a:r>
            <a:endParaRPr lang="el-GR" sz="2400" dirty="0" smtClean="0">
              <a:latin typeface="Arial" charset="0"/>
            </a:endParaRPr>
          </a:p>
          <a:p>
            <a:pPr lvl="1">
              <a:lnSpc>
                <a:spcPct val="90000"/>
              </a:lnSpc>
              <a:spcBef>
                <a:spcPts val="1200"/>
              </a:spcBef>
              <a:spcAft>
                <a:spcPts val="300"/>
              </a:spcAft>
            </a:pPr>
            <a:r>
              <a:rPr lang="en-US" sz="2000" dirty="0" smtClean="0"/>
              <a:t>η </a:t>
            </a:r>
            <a:r>
              <a:rPr lang="en-US" sz="2000" dirty="0" err="1" smtClean="0"/>
              <a:t>Διδακτική</a:t>
            </a:r>
            <a:r>
              <a:rPr lang="en-US" sz="2000" dirty="0" smtClean="0"/>
              <a:t> </a:t>
            </a:r>
            <a:r>
              <a:rPr lang="en-US" sz="2000" dirty="0" err="1" smtClean="0"/>
              <a:t>μελετά</a:t>
            </a:r>
            <a:r>
              <a:rPr lang="en-US" sz="2000" dirty="0" smtClean="0"/>
              <a:t> </a:t>
            </a:r>
            <a:r>
              <a:rPr lang="en-US" sz="2000" dirty="0" err="1" smtClean="0"/>
              <a:t>πως</a:t>
            </a:r>
            <a:r>
              <a:rPr lang="en-US" sz="2000" dirty="0" smtClean="0"/>
              <a:t> </a:t>
            </a:r>
            <a:r>
              <a:rPr lang="en-US" sz="2000" dirty="0" err="1" smtClean="0"/>
              <a:t>γίνεται</a:t>
            </a:r>
            <a:r>
              <a:rPr lang="en-US" sz="2000" dirty="0" smtClean="0"/>
              <a:t> ο </a:t>
            </a:r>
            <a:r>
              <a:rPr lang="en-US" sz="2000" b="1" dirty="0" err="1" smtClean="0"/>
              <a:t>μετασχηματισμός</a:t>
            </a:r>
            <a:r>
              <a:rPr lang="en-US" sz="2000" dirty="0" smtClean="0"/>
              <a:t> </a:t>
            </a:r>
            <a:r>
              <a:rPr lang="en-US" sz="2000" dirty="0" err="1" smtClean="0"/>
              <a:t>των</a:t>
            </a:r>
            <a:r>
              <a:rPr lang="en-US" sz="2000" dirty="0" smtClean="0"/>
              <a:t> </a:t>
            </a:r>
            <a:r>
              <a:rPr lang="en-US" sz="2000" dirty="0" err="1" smtClean="0"/>
              <a:t>εννοιών</a:t>
            </a:r>
            <a:r>
              <a:rPr lang="en-US" sz="20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l-GR" dirty="0"/>
              <a:t>Λειτουργίες του Διδακτικού </a:t>
            </a:r>
            <a:r>
              <a:rPr lang="el-GR" dirty="0" smtClean="0"/>
              <a:t>Μετασχηματισμού (1)</a:t>
            </a:r>
            <a:endParaRPr lang="en-US" dirty="0"/>
          </a:p>
        </p:txBody>
      </p:sp>
      <p:sp>
        <p:nvSpPr>
          <p:cNvPr id="20483" name="Rectangle 3"/>
          <p:cNvSpPr>
            <a:spLocks noGrp="1" noChangeArrowheads="1"/>
          </p:cNvSpPr>
          <p:nvPr>
            <p:ph type="body" idx="1"/>
          </p:nvPr>
        </p:nvSpPr>
        <p:spPr>
          <a:xfrm>
            <a:off x="683568" y="1700808"/>
            <a:ext cx="7669212" cy="4579937"/>
          </a:xfrm>
        </p:spPr>
        <p:txBody>
          <a:bodyPr/>
          <a:lstStyle/>
          <a:p>
            <a:pPr>
              <a:lnSpc>
                <a:spcPct val="80000"/>
              </a:lnSpc>
            </a:pPr>
            <a:r>
              <a:rPr lang="el-GR" sz="2800" dirty="0" smtClean="0"/>
              <a:t>Ο διδακτικός μετασχηματισμός δεν περιγράφει απλώς τη μετατροπή μιας “επιστημονικής” γνώσης σε διδακτική γνώση με τη μορφή κεφαλαίων σχολικών βιβλίων για παράδειγμα. </a:t>
            </a:r>
          </a:p>
          <a:p>
            <a:pPr>
              <a:lnSpc>
                <a:spcPct val="80000"/>
              </a:lnSpc>
            </a:pPr>
            <a:r>
              <a:rPr lang="el-GR" sz="2800" dirty="0" smtClean="0"/>
              <a:t>Διαπνέει, αντιθέτως, όλο το φάσμα της διδασκαλίας και είναι σε στενή σχέση </a:t>
            </a:r>
          </a:p>
          <a:p>
            <a:pPr>
              <a:lnSpc>
                <a:spcPct val="80000"/>
              </a:lnSpc>
            </a:pPr>
            <a:r>
              <a:rPr lang="el-GR" sz="2800" dirty="0" smtClean="0"/>
              <a:t>με τον τόπο, </a:t>
            </a:r>
          </a:p>
          <a:p>
            <a:pPr>
              <a:lnSpc>
                <a:spcPct val="80000"/>
              </a:lnSpc>
            </a:pPr>
            <a:r>
              <a:rPr lang="el-GR" sz="2800" dirty="0" smtClean="0"/>
              <a:t>το κοινό </a:t>
            </a:r>
          </a:p>
          <a:p>
            <a:pPr>
              <a:lnSpc>
                <a:spcPct val="80000"/>
              </a:lnSpc>
            </a:pPr>
            <a:r>
              <a:rPr lang="el-GR" sz="2800" dirty="0" smtClean="0"/>
              <a:t>και τους διδακτικούς στόχους που τίθενται </a:t>
            </a:r>
          </a:p>
          <a:p>
            <a:pPr>
              <a:lnSpc>
                <a:spcPct val="80000"/>
              </a:lnSpc>
            </a:pPr>
            <a:r>
              <a:rPr lang="el-GR" sz="2800" dirty="0" smtClean="0"/>
              <a:t>Επηρεάζοντας συνεπώς ουσιαστικά τη διαμόρφωση του προγράμματος σπουδών.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Λειτουργίες του Διδακτικού Μετασχηματισμού (2)</a:t>
            </a:r>
            <a:endParaRPr lang="en-GB" dirty="0"/>
          </a:p>
        </p:txBody>
      </p:sp>
      <p:sp>
        <p:nvSpPr>
          <p:cNvPr id="21507" name="Content Placeholder 2"/>
          <p:cNvSpPr>
            <a:spLocks noGrp="1"/>
          </p:cNvSpPr>
          <p:nvPr>
            <p:ph idx="1"/>
          </p:nvPr>
        </p:nvSpPr>
        <p:spPr>
          <a:xfrm>
            <a:off x="467544" y="1700808"/>
            <a:ext cx="8001000" cy="4319588"/>
          </a:xfrm>
        </p:spPr>
        <p:txBody>
          <a:bodyPr>
            <a:normAutofit lnSpcReduction="10000"/>
          </a:bodyPr>
          <a:lstStyle/>
          <a:p>
            <a:pPr>
              <a:lnSpc>
                <a:spcPct val="80000"/>
              </a:lnSpc>
            </a:pPr>
            <a:r>
              <a:rPr lang="el-GR" sz="2800" dirty="0" smtClean="0"/>
              <a:t>Η έννοια του διδακτικού μετασχηματισμού επιτρέπει να χαρακτηρίσουμε το μετασχηματισμό της γνώσης ανάμεσα σε μια </a:t>
            </a:r>
            <a:r>
              <a:rPr lang="el-GR" sz="2800" b="1" dirty="0" smtClean="0"/>
              <a:t>κατάσταση αναφοράς</a:t>
            </a:r>
            <a:r>
              <a:rPr lang="el-GR" sz="2800" dirty="0" smtClean="0"/>
              <a:t> και μια </a:t>
            </a:r>
            <a:r>
              <a:rPr lang="el-GR" sz="2800" b="1" dirty="0" smtClean="0"/>
              <a:t>κατάσταση μετάδοσης</a:t>
            </a:r>
            <a:r>
              <a:rPr lang="el-GR" sz="2800" dirty="0" smtClean="0"/>
              <a:t>. </a:t>
            </a:r>
          </a:p>
          <a:p>
            <a:pPr>
              <a:lnSpc>
                <a:spcPct val="80000"/>
              </a:lnSpc>
            </a:pPr>
            <a:r>
              <a:rPr lang="el-GR" sz="2800" dirty="0" smtClean="0"/>
              <a:t>Η </a:t>
            </a:r>
            <a:r>
              <a:rPr lang="el-GR" sz="2800" b="1" i="1" dirty="0" smtClean="0"/>
              <a:t>κατάσταση αναφοράς</a:t>
            </a:r>
            <a:r>
              <a:rPr lang="el-GR" sz="2800" dirty="0" smtClean="0"/>
              <a:t> αφορά αυτό που θεωρείται (σε κάποια χρονική περίοδο) επιστημονική γνώση όπως αυτή παράγεται από τους επιστήμονες. </a:t>
            </a:r>
          </a:p>
          <a:p>
            <a:pPr>
              <a:lnSpc>
                <a:spcPct val="80000"/>
              </a:lnSpc>
            </a:pPr>
            <a:r>
              <a:rPr lang="el-GR" sz="2800" dirty="0" smtClean="0"/>
              <a:t>Η </a:t>
            </a:r>
            <a:r>
              <a:rPr lang="el-GR" sz="2800" b="1" i="1" dirty="0" smtClean="0"/>
              <a:t>κατάσταση μετάδοσης</a:t>
            </a:r>
            <a:r>
              <a:rPr lang="el-GR" sz="2800" dirty="0" smtClean="0"/>
              <a:t> αφορά όλο το σχολικό σύστημα, αποτέλεσμα του οποίου είναι η σχολική γνώση αλλά και η γνώση που έχει προσκτηθεί από τους μαθητές. </a:t>
            </a:r>
            <a:endParaRPr lang="en-GB"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3568" y="404664"/>
            <a:ext cx="8043863" cy="1055688"/>
          </a:xfrm>
        </p:spPr>
        <p:txBody>
          <a:bodyPr/>
          <a:lstStyle/>
          <a:p>
            <a:pPr>
              <a:defRPr/>
            </a:pPr>
            <a:r>
              <a:rPr lang="el-GR" dirty="0"/>
              <a:t>Οι Διδακτικοί Μετασχηματισμοί</a:t>
            </a:r>
            <a:endParaRPr lang="en-GB" dirty="0"/>
          </a:p>
        </p:txBody>
      </p:sp>
      <p:sp>
        <p:nvSpPr>
          <p:cNvPr id="22531" name="Rectangle 3"/>
          <p:cNvSpPr>
            <a:spLocks noGrp="1" noChangeArrowheads="1"/>
          </p:cNvSpPr>
          <p:nvPr>
            <p:ph type="body" idx="1"/>
          </p:nvPr>
        </p:nvSpPr>
        <p:spPr>
          <a:xfrm>
            <a:off x="539552" y="1772816"/>
            <a:ext cx="8199438" cy="4148137"/>
          </a:xfrm>
        </p:spPr>
        <p:txBody>
          <a:bodyPr/>
          <a:lstStyle/>
          <a:p>
            <a:r>
              <a:rPr lang="el-GR" sz="2800" dirty="0" smtClean="0"/>
              <a:t>Το</a:t>
            </a:r>
            <a:r>
              <a:rPr lang="en-GB" sz="2800" dirty="0" smtClean="0"/>
              <a:t> </a:t>
            </a:r>
            <a:r>
              <a:rPr lang="en-GB" sz="2800" dirty="0" err="1" smtClean="0"/>
              <a:t>πέρασμα</a:t>
            </a:r>
            <a:r>
              <a:rPr lang="en-GB" sz="2800" dirty="0" smtClean="0"/>
              <a:t> </a:t>
            </a:r>
            <a:r>
              <a:rPr lang="en-GB" sz="2800" dirty="0" err="1" smtClean="0"/>
              <a:t>από</a:t>
            </a:r>
            <a:r>
              <a:rPr lang="en-GB" sz="2800" dirty="0" smtClean="0"/>
              <a:t> </a:t>
            </a:r>
            <a:r>
              <a:rPr lang="en-GB" sz="2800" dirty="0" err="1" smtClean="0"/>
              <a:t>την</a:t>
            </a:r>
            <a:r>
              <a:rPr lang="en-GB" sz="2800" dirty="0" smtClean="0"/>
              <a:t> </a:t>
            </a:r>
            <a:r>
              <a:rPr lang="en-GB" sz="2800" dirty="0" err="1" smtClean="0"/>
              <a:t>επιστημονική</a:t>
            </a:r>
            <a:r>
              <a:rPr lang="en-GB" sz="2800" dirty="0" smtClean="0"/>
              <a:t> </a:t>
            </a:r>
            <a:r>
              <a:rPr lang="en-GB" sz="2800" dirty="0" err="1" smtClean="0"/>
              <a:t>γνώση</a:t>
            </a:r>
            <a:r>
              <a:rPr lang="en-GB" sz="2800" dirty="0" smtClean="0"/>
              <a:t> </a:t>
            </a:r>
            <a:r>
              <a:rPr lang="en-GB" sz="2800" dirty="0" err="1" smtClean="0"/>
              <a:t>στη</a:t>
            </a:r>
            <a:r>
              <a:rPr lang="en-GB" sz="2800" dirty="0" smtClean="0"/>
              <a:t> </a:t>
            </a:r>
            <a:r>
              <a:rPr lang="en-GB" sz="2800" dirty="0" err="1" smtClean="0"/>
              <a:t>διδαχθείσα</a:t>
            </a:r>
            <a:r>
              <a:rPr lang="en-GB" sz="2800" dirty="0" smtClean="0"/>
              <a:t> </a:t>
            </a:r>
            <a:r>
              <a:rPr lang="en-GB" sz="2800" dirty="0" err="1" smtClean="0"/>
              <a:t>γνώση</a:t>
            </a:r>
            <a:r>
              <a:rPr lang="en-GB" sz="2800" dirty="0" smtClean="0"/>
              <a:t> </a:t>
            </a:r>
            <a:r>
              <a:rPr lang="en-GB" sz="2800" u="sng" dirty="0" err="1" smtClean="0"/>
              <a:t>δεν</a:t>
            </a:r>
            <a:r>
              <a:rPr lang="en-GB" sz="2800" u="sng" dirty="0" smtClean="0"/>
              <a:t> </a:t>
            </a:r>
            <a:r>
              <a:rPr lang="en-GB" sz="2800" u="sng" dirty="0" err="1" smtClean="0"/>
              <a:t>είναι</a:t>
            </a:r>
            <a:r>
              <a:rPr lang="en-GB" sz="2800" u="sng" dirty="0" smtClean="0"/>
              <a:t> </a:t>
            </a:r>
            <a:r>
              <a:rPr lang="en-GB" sz="2800" u="sng" dirty="0" err="1" smtClean="0"/>
              <a:t>ποτέ</a:t>
            </a:r>
            <a:r>
              <a:rPr lang="en-GB" sz="2800" u="sng" dirty="0" smtClean="0"/>
              <a:t> </a:t>
            </a:r>
            <a:r>
              <a:rPr lang="en-GB" sz="2800" u="sng" dirty="0" err="1" smtClean="0"/>
              <a:t>άμεσο</a:t>
            </a:r>
            <a:r>
              <a:rPr lang="en-GB" sz="2800" dirty="0" smtClean="0"/>
              <a:t>. </a:t>
            </a:r>
            <a:endParaRPr lang="el-GR" sz="2800" dirty="0" smtClean="0"/>
          </a:p>
          <a:p>
            <a:r>
              <a:rPr lang="el-GR" sz="2800" dirty="0" smtClean="0"/>
              <a:t>Ο</a:t>
            </a:r>
            <a:r>
              <a:rPr lang="en-GB" sz="2800" dirty="0" smtClean="0"/>
              <a:t> κα</a:t>
            </a:r>
            <a:r>
              <a:rPr lang="en-GB" sz="2800" dirty="0" err="1" smtClean="0"/>
              <a:t>θορισμός</a:t>
            </a:r>
            <a:r>
              <a:rPr lang="en-GB" sz="2800" dirty="0" smtClean="0"/>
              <a:t> </a:t>
            </a:r>
            <a:r>
              <a:rPr lang="en-GB" sz="2800" dirty="0" err="1" smtClean="0"/>
              <a:t>μι</a:t>
            </a:r>
            <a:r>
              <a:rPr lang="en-GB" sz="2800" dirty="0" smtClean="0"/>
              <a:t>ας επιστημονικής γνώσης σε αντικείμενο διδασκαλίας τροποποιεί σε μεγάλο βαθμό τη φύση της γνώσης αυτής αφού αφενός αλλάζουν τα ερωτήματα που μπορούν να απαντηθούν μέσω αυτής της γνώσης αλλά και οι σχέσεις που η ίδια διατηρεί με άλλες έννοιες </a:t>
            </a:r>
            <a:r>
              <a:rPr lang="el-GR" sz="2800" dirty="0" smtClean="0"/>
              <a:t>(</a:t>
            </a:r>
            <a:r>
              <a:rPr lang="fr-FR" sz="2800" dirty="0" err="1" smtClean="0"/>
              <a:t>Astolfi</a:t>
            </a:r>
            <a:r>
              <a:rPr lang="en-GB" sz="2800" dirty="0" smtClean="0"/>
              <a:t> &amp; </a:t>
            </a:r>
            <a:r>
              <a:rPr lang="fr-FR" sz="2800" dirty="0" err="1" smtClean="0"/>
              <a:t>Develay</a:t>
            </a:r>
            <a:r>
              <a:rPr lang="en-GB" sz="2800" dirty="0" smtClean="0"/>
              <a:t>, 1989</a:t>
            </a:r>
            <a:r>
              <a:rPr lang="el-GR" sz="2800" dirty="0" smtClean="0"/>
              <a:t>)</a:t>
            </a:r>
            <a:r>
              <a:rPr lang="en-GB" sz="2800" dirty="0" smtClean="0"/>
              <a:t>. </a:t>
            </a:r>
            <a:endParaRPr lang="el-GR" sz="2800" dirty="0" smtClean="0"/>
          </a:p>
          <a:p>
            <a:endParaRPr lang="el-GR" sz="2800" dirty="0" smtClean="0"/>
          </a:p>
        </p:txBody>
      </p:sp>
      <p:sp>
        <p:nvSpPr>
          <p:cNvPr id="22532" name="Rectangle 9"/>
          <p:cNvSpPr>
            <a:spLocks noChangeArrowheads="1"/>
          </p:cNvSpPr>
          <p:nvPr/>
        </p:nvSpPr>
        <p:spPr bwMode="auto">
          <a:xfrm>
            <a:off x="0" y="2955925"/>
            <a:ext cx="9144000" cy="0"/>
          </a:xfrm>
          <a:prstGeom prst="rect">
            <a:avLst/>
          </a:prstGeom>
          <a:noFill/>
          <a:ln w="9525">
            <a:noFill/>
            <a:miter lim="800000"/>
            <a:headEnd/>
            <a:tailEnd/>
          </a:ln>
        </p:spPr>
        <p:txBody>
          <a:bodyPr wrap="none" anchor="ctr">
            <a:spAutoFit/>
          </a:bodyPr>
          <a:lstStyle/>
          <a:p>
            <a:endParaRPr lang="en-GB"/>
          </a:p>
        </p:txBody>
      </p:sp>
      <p:sp>
        <p:nvSpPr>
          <p:cNvPr id="22533" name="Rectangle 13"/>
          <p:cNvSpPr>
            <a:spLocks noChangeArrowheads="1"/>
          </p:cNvSpPr>
          <p:nvPr/>
        </p:nvSpPr>
        <p:spPr bwMode="auto">
          <a:xfrm>
            <a:off x="900113" y="5805488"/>
            <a:ext cx="6913562" cy="854075"/>
          </a:xfrm>
          <a:prstGeom prst="rect">
            <a:avLst/>
          </a:prstGeom>
          <a:noFill/>
          <a:ln w="9525">
            <a:noFill/>
            <a:miter lim="800000"/>
            <a:headEnd/>
            <a:tailEnd/>
          </a:ln>
        </p:spPr>
        <p:txBody>
          <a:bodyPr anchor="ctr">
            <a:spAutoFit/>
          </a:bodyPr>
          <a:lstStyle/>
          <a:p>
            <a:pPr indent="180975" algn="ctr"/>
            <a:r>
              <a:rPr lang="en-GB" sz="800"/>
              <a:t/>
            </a:r>
            <a:br>
              <a:rPr lang="en-GB" sz="800"/>
            </a:br>
            <a:endParaRPr lang="en-GB" sz="2400"/>
          </a:p>
          <a:p>
            <a:pPr indent="180975" eaLnBrk="0" hangingPunct="0"/>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1563" y="214313"/>
            <a:ext cx="8072437" cy="1127125"/>
          </a:xfrm>
        </p:spPr>
        <p:txBody>
          <a:bodyPr>
            <a:normAutofit fontScale="90000"/>
          </a:bodyPr>
          <a:lstStyle/>
          <a:p>
            <a:pPr>
              <a:defRPr/>
            </a:pPr>
            <a:r>
              <a:rPr lang="el-GR" sz="4000" dirty="0"/>
              <a:t>Πλαίσιο ανάδυσης του διδακτικού μετασχηματισμού</a:t>
            </a:r>
            <a:endParaRPr lang="en-GB" sz="4000" dirty="0"/>
          </a:p>
        </p:txBody>
      </p:sp>
      <p:sp>
        <p:nvSpPr>
          <p:cNvPr id="23555" name="Rectangle 3"/>
          <p:cNvSpPr>
            <a:spLocks noGrp="1" noChangeArrowheads="1"/>
          </p:cNvSpPr>
          <p:nvPr>
            <p:ph type="body" idx="1"/>
          </p:nvPr>
        </p:nvSpPr>
        <p:spPr>
          <a:xfrm>
            <a:off x="971600" y="2017713"/>
            <a:ext cx="7983488" cy="1266825"/>
          </a:xfrm>
        </p:spPr>
        <p:txBody>
          <a:bodyPr>
            <a:normAutofit fontScale="92500"/>
          </a:bodyPr>
          <a:lstStyle/>
          <a:p>
            <a:r>
              <a:rPr lang="el-GR" dirty="0" smtClean="0"/>
              <a:t>«Δύο» διακριτοί διδακτικοί μετασχηματισμοί </a:t>
            </a:r>
          </a:p>
          <a:p>
            <a:r>
              <a:rPr lang="el-GR" dirty="0" smtClean="0"/>
              <a:t>Μια διαδικασία σε δύο στάδια</a:t>
            </a:r>
          </a:p>
          <a:p>
            <a:endParaRPr lang="en-GB" dirty="0" smtClean="0"/>
          </a:p>
        </p:txBody>
      </p:sp>
      <p:grpSp>
        <p:nvGrpSpPr>
          <p:cNvPr id="2" name="Group 4"/>
          <p:cNvGrpSpPr>
            <a:grpSpLocks/>
          </p:cNvGrpSpPr>
          <p:nvPr/>
        </p:nvGrpSpPr>
        <p:grpSpPr bwMode="auto">
          <a:xfrm>
            <a:off x="857250" y="3857625"/>
            <a:ext cx="8107363" cy="1371600"/>
            <a:chOff x="158" y="2838"/>
            <a:chExt cx="5489" cy="864"/>
          </a:xfrm>
        </p:grpSpPr>
        <p:sp>
          <p:nvSpPr>
            <p:cNvPr id="23559" name="Oval 5"/>
            <p:cNvSpPr>
              <a:spLocks noChangeArrowheads="1"/>
            </p:cNvSpPr>
            <p:nvPr/>
          </p:nvSpPr>
          <p:spPr bwMode="auto">
            <a:xfrm>
              <a:off x="158" y="2840"/>
              <a:ext cx="1452" cy="862"/>
            </a:xfrm>
            <a:prstGeom prst="ellipse">
              <a:avLst/>
            </a:prstGeom>
            <a:solidFill>
              <a:srgbClr val="FFFFFF"/>
            </a:solidFill>
            <a:ln w="9525">
              <a:solidFill>
                <a:srgbClr val="000000"/>
              </a:solidFill>
              <a:round/>
              <a:headEnd/>
              <a:tailEnd/>
            </a:ln>
          </p:spPr>
          <p:txBody>
            <a:bodyPr/>
            <a:lstStyle/>
            <a:p>
              <a:pPr algn="ctr"/>
              <a:r>
                <a:rPr lang="el-GR" sz="2000">
                  <a:cs typeface="Times New Roman" pitchFamily="18" charset="0"/>
                </a:rPr>
                <a:t>αντικείμενο γνώσης </a:t>
              </a:r>
              <a:endParaRPr lang="el-GR" sz="2000"/>
            </a:p>
          </p:txBody>
        </p:sp>
        <p:sp>
          <p:nvSpPr>
            <p:cNvPr id="23560" name="Oval 6"/>
            <p:cNvSpPr>
              <a:spLocks noChangeArrowheads="1"/>
            </p:cNvSpPr>
            <p:nvPr/>
          </p:nvSpPr>
          <p:spPr bwMode="auto">
            <a:xfrm>
              <a:off x="1995" y="2838"/>
              <a:ext cx="1581" cy="862"/>
            </a:xfrm>
            <a:prstGeom prst="ellipse">
              <a:avLst/>
            </a:prstGeom>
            <a:solidFill>
              <a:srgbClr val="FFFFFF"/>
            </a:solidFill>
            <a:ln w="9525">
              <a:solidFill>
                <a:srgbClr val="000000"/>
              </a:solidFill>
              <a:round/>
              <a:headEnd/>
              <a:tailEnd/>
            </a:ln>
          </p:spPr>
          <p:txBody>
            <a:bodyPr/>
            <a:lstStyle/>
            <a:p>
              <a:pPr algn="ctr"/>
              <a:r>
                <a:rPr lang="el-GR" sz="2000">
                  <a:cs typeface="Times New Roman" pitchFamily="18" charset="0"/>
                </a:rPr>
                <a:t>αντικείμενο για διδασκαλία</a:t>
              </a:r>
              <a:endParaRPr lang="el-GR" sz="2000"/>
            </a:p>
          </p:txBody>
        </p:sp>
        <p:sp>
          <p:nvSpPr>
            <p:cNvPr id="23561" name="Oval 7"/>
            <p:cNvSpPr>
              <a:spLocks noChangeArrowheads="1"/>
            </p:cNvSpPr>
            <p:nvPr/>
          </p:nvSpPr>
          <p:spPr bwMode="auto">
            <a:xfrm>
              <a:off x="4059" y="2840"/>
              <a:ext cx="1588" cy="862"/>
            </a:xfrm>
            <a:prstGeom prst="ellipse">
              <a:avLst/>
            </a:prstGeom>
            <a:solidFill>
              <a:srgbClr val="FFFFFF"/>
            </a:solidFill>
            <a:ln w="9525">
              <a:solidFill>
                <a:srgbClr val="000000"/>
              </a:solidFill>
              <a:round/>
              <a:headEnd/>
              <a:tailEnd/>
            </a:ln>
          </p:spPr>
          <p:txBody>
            <a:bodyPr/>
            <a:lstStyle/>
            <a:p>
              <a:pPr algn="ctr"/>
              <a:r>
                <a:rPr lang="el-GR" sz="2000">
                  <a:cs typeface="Times New Roman" pitchFamily="18" charset="0"/>
                </a:rPr>
                <a:t>αντικείμενο διδασκαλίας </a:t>
              </a:r>
              <a:endParaRPr lang="el-GR" sz="2000"/>
            </a:p>
          </p:txBody>
        </p:sp>
        <p:sp>
          <p:nvSpPr>
            <p:cNvPr id="23562" name="Line 8"/>
            <p:cNvSpPr>
              <a:spLocks noChangeShapeType="1"/>
            </p:cNvSpPr>
            <p:nvPr/>
          </p:nvSpPr>
          <p:spPr bwMode="auto">
            <a:xfrm>
              <a:off x="1610" y="3294"/>
              <a:ext cx="408" cy="0"/>
            </a:xfrm>
            <a:prstGeom prst="line">
              <a:avLst/>
            </a:prstGeom>
            <a:noFill/>
            <a:ln w="9525">
              <a:solidFill>
                <a:schemeClr val="tx1"/>
              </a:solidFill>
              <a:round/>
              <a:headEnd/>
              <a:tailEnd type="triangle" w="med" len="med"/>
            </a:ln>
          </p:spPr>
          <p:txBody>
            <a:bodyPr/>
            <a:lstStyle/>
            <a:p>
              <a:endParaRPr lang="en-GB"/>
            </a:p>
          </p:txBody>
        </p:sp>
        <p:sp>
          <p:nvSpPr>
            <p:cNvPr id="23563" name="Line 9"/>
            <p:cNvSpPr>
              <a:spLocks noChangeShapeType="1"/>
            </p:cNvSpPr>
            <p:nvPr/>
          </p:nvSpPr>
          <p:spPr bwMode="auto">
            <a:xfrm>
              <a:off x="3606" y="3294"/>
              <a:ext cx="453" cy="0"/>
            </a:xfrm>
            <a:prstGeom prst="line">
              <a:avLst/>
            </a:prstGeom>
            <a:noFill/>
            <a:ln w="9525">
              <a:solidFill>
                <a:schemeClr val="tx1"/>
              </a:solidFill>
              <a:round/>
              <a:headEnd/>
              <a:tailEnd type="triangle" w="med" len="med"/>
            </a:ln>
          </p:spPr>
          <p:txBody>
            <a:bodyPr/>
            <a:lstStyle/>
            <a:p>
              <a:endParaRPr lang="en-GB"/>
            </a:p>
          </p:txBody>
        </p:sp>
        <p:sp>
          <p:nvSpPr>
            <p:cNvPr id="23564" name="Text Box 10"/>
            <p:cNvSpPr txBox="1">
              <a:spLocks noChangeArrowheads="1"/>
            </p:cNvSpPr>
            <p:nvPr/>
          </p:nvSpPr>
          <p:spPr bwMode="auto">
            <a:xfrm>
              <a:off x="1643" y="2851"/>
              <a:ext cx="344" cy="231"/>
            </a:xfrm>
            <a:prstGeom prst="rect">
              <a:avLst/>
            </a:prstGeom>
            <a:noFill/>
            <a:ln w="9525">
              <a:noFill/>
              <a:miter lim="800000"/>
              <a:headEnd/>
              <a:tailEnd/>
            </a:ln>
          </p:spPr>
          <p:txBody>
            <a:bodyPr wrap="none">
              <a:spAutoFit/>
            </a:bodyPr>
            <a:lstStyle/>
            <a:p>
              <a:r>
                <a:rPr lang="el-GR"/>
                <a:t>1ος</a:t>
              </a:r>
              <a:endParaRPr lang="en-GB"/>
            </a:p>
          </p:txBody>
        </p:sp>
        <p:sp>
          <p:nvSpPr>
            <p:cNvPr id="23565" name="Text Box 11"/>
            <p:cNvSpPr txBox="1">
              <a:spLocks noChangeArrowheads="1"/>
            </p:cNvSpPr>
            <p:nvPr/>
          </p:nvSpPr>
          <p:spPr bwMode="auto">
            <a:xfrm>
              <a:off x="3651" y="2886"/>
              <a:ext cx="344" cy="231"/>
            </a:xfrm>
            <a:prstGeom prst="rect">
              <a:avLst/>
            </a:prstGeom>
            <a:noFill/>
            <a:ln w="9525">
              <a:noFill/>
              <a:miter lim="800000"/>
              <a:headEnd/>
              <a:tailEnd/>
            </a:ln>
          </p:spPr>
          <p:txBody>
            <a:bodyPr wrap="none">
              <a:spAutoFit/>
            </a:bodyPr>
            <a:lstStyle/>
            <a:p>
              <a:r>
                <a:rPr lang="el-GR"/>
                <a:t>2ος</a:t>
              </a:r>
              <a:endParaRPr lang="en-GB"/>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6013" y="214313"/>
            <a:ext cx="7827962" cy="1462087"/>
          </a:xfrm>
        </p:spPr>
        <p:txBody>
          <a:bodyPr/>
          <a:lstStyle/>
          <a:p>
            <a:pPr>
              <a:defRPr/>
            </a:pPr>
            <a:r>
              <a:rPr lang="el-GR" sz="4000" dirty="0"/>
              <a:t>Ε</a:t>
            </a:r>
            <a:r>
              <a:rPr lang="en-GB" sz="4000" dirty="0" err="1"/>
              <a:t>ξωτερικό</a:t>
            </a:r>
            <a:r>
              <a:rPr lang="el-GR" sz="4000" dirty="0"/>
              <a:t>ς</a:t>
            </a:r>
            <a:r>
              <a:rPr lang="en-GB" sz="4000" dirty="0"/>
              <a:t> </a:t>
            </a:r>
            <a:r>
              <a:rPr lang="en-GB" sz="4000" dirty="0" err="1"/>
              <a:t>μετασχηματισμό</a:t>
            </a:r>
            <a:r>
              <a:rPr lang="el-GR" sz="4000" dirty="0"/>
              <a:t>ς</a:t>
            </a:r>
            <a:r>
              <a:rPr lang="en-GB" sz="4000" dirty="0"/>
              <a:t> </a:t>
            </a:r>
            <a:r>
              <a:rPr lang="el-GR" sz="4000" dirty="0" smtClean="0"/>
              <a:t>&amp; Ε</a:t>
            </a:r>
            <a:r>
              <a:rPr lang="en-GB" sz="4000" dirty="0" err="1" smtClean="0"/>
              <a:t>σωτερικό</a:t>
            </a:r>
            <a:r>
              <a:rPr lang="el-GR" sz="4000" dirty="0"/>
              <a:t>ς</a:t>
            </a:r>
            <a:r>
              <a:rPr lang="en-GB" sz="4000" dirty="0"/>
              <a:t> </a:t>
            </a:r>
            <a:r>
              <a:rPr lang="en-GB" sz="4000" dirty="0" err="1"/>
              <a:t>μετασχηματισμό</a:t>
            </a:r>
            <a:r>
              <a:rPr lang="el-GR" sz="4000" dirty="0"/>
              <a:t>ς</a:t>
            </a:r>
            <a:r>
              <a:rPr lang="en-GB" sz="4000" dirty="0"/>
              <a:t> </a:t>
            </a:r>
          </a:p>
        </p:txBody>
      </p:sp>
      <p:sp>
        <p:nvSpPr>
          <p:cNvPr id="24579" name="Rectangle 3"/>
          <p:cNvSpPr>
            <a:spLocks noGrp="1" noChangeArrowheads="1"/>
          </p:cNvSpPr>
          <p:nvPr>
            <p:ph type="body" idx="1"/>
          </p:nvPr>
        </p:nvSpPr>
        <p:spPr>
          <a:xfrm>
            <a:off x="1143000" y="1785938"/>
            <a:ext cx="7772400" cy="768350"/>
          </a:xfrm>
        </p:spPr>
        <p:txBody>
          <a:bodyPr/>
          <a:lstStyle/>
          <a:p>
            <a:r>
              <a:rPr lang="el-GR" smtClean="0"/>
              <a:t>Εξελικτική διαδικασία</a:t>
            </a:r>
            <a:endParaRPr lang="en-GB" smtClean="0"/>
          </a:p>
        </p:txBody>
      </p:sp>
      <p:sp>
        <p:nvSpPr>
          <p:cNvPr id="24580" name="Oval 15"/>
          <p:cNvSpPr>
            <a:spLocks noChangeArrowheads="1"/>
          </p:cNvSpPr>
          <p:nvPr/>
        </p:nvSpPr>
        <p:spPr bwMode="auto">
          <a:xfrm>
            <a:off x="768568" y="4351631"/>
            <a:ext cx="2643188" cy="1008063"/>
          </a:xfrm>
          <a:prstGeom prst="ellipse">
            <a:avLst/>
          </a:prstGeom>
          <a:solidFill>
            <a:srgbClr val="FFFFFF"/>
          </a:solidFill>
          <a:ln w="9525">
            <a:solidFill>
              <a:srgbClr val="000000"/>
            </a:solidFill>
            <a:round/>
            <a:headEnd/>
            <a:tailEnd/>
          </a:ln>
        </p:spPr>
        <p:txBody>
          <a:bodyPr/>
          <a:lstStyle/>
          <a:p>
            <a:pPr algn="ctr">
              <a:spcAft>
                <a:spcPts val="600"/>
              </a:spcAft>
            </a:pPr>
            <a:r>
              <a:rPr lang="en-US" sz="2400">
                <a:latin typeface="Times New Roman" pitchFamily="18" charset="0"/>
              </a:rPr>
              <a:t>επιστημονική γνώση</a:t>
            </a:r>
          </a:p>
          <a:p>
            <a:endParaRPr lang="en-GB" sz="2400"/>
          </a:p>
        </p:txBody>
      </p:sp>
      <p:sp>
        <p:nvSpPr>
          <p:cNvPr id="24581" name="Oval 16"/>
          <p:cNvSpPr>
            <a:spLocks noChangeArrowheads="1"/>
          </p:cNvSpPr>
          <p:nvPr/>
        </p:nvSpPr>
        <p:spPr bwMode="auto">
          <a:xfrm>
            <a:off x="4197568" y="4494506"/>
            <a:ext cx="1584325" cy="792163"/>
          </a:xfrm>
          <a:prstGeom prst="ellipse">
            <a:avLst/>
          </a:prstGeom>
          <a:solidFill>
            <a:srgbClr val="FFFFFF"/>
          </a:solidFill>
          <a:ln w="9525">
            <a:solidFill>
              <a:srgbClr val="000000"/>
            </a:solidFill>
            <a:round/>
            <a:headEnd/>
            <a:tailEnd/>
          </a:ln>
        </p:spPr>
        <p:txBody>
          <a:bodyPr/>
          <a:lstStyle/>
          <a:p>
            <a:pPr algn="ctr">
              <a:spcAft>
                <a:spcPts val="600"/>
              </a:spcAft>
            </a:pPr>
            <a:r>
              <a:rPr lang="en-US" sz="2000">
                <a:latin typeface="Times New Roman" pitchFamily="18" charset="0"/>
              </a:rPr>
              <a:t>διδακτέα γνώση</a:t>
            </a:r>
          </a:p>
          <a:p>
            <a:endParaRPr lang="en-GB" sz="2000"/>
          </a:p>
        </p:txBody>
      </p:sp>
      <p:sp>
        <p:nvSpPr>
          <p:cNvPr id="24582" name="Oval 17"/>
          <p:cNvSpPr>
            <a:spLocks noChangeArrowheads="1"/>
          </p:cNvSpPr>
          <p:nvPr/>
        </p:nvSpPr>
        <p:spPr bwMode="auto">
          <a:xfrm>
            <a:off x="6499443" y="4291306"/>
            <a:ext cx="2447925" cy="1079500"/>
          </a:xfrm>
          <a:prstGeom prst="ellipse">
            <a:avLst/>
          </a:prstGeom>
          <a:solidFill>
            <a:srgbClr val="FFFFFF"/>
          </a:solidFill>
          <a:ln w="9525">
            <a:solidFill>
              <a:srgbClr val="000000"/>
            </a:solidFill>
            <a:round/>
            <a:headEnd/>
            <a:tailEnd/>
          </a:ln>
        </p:spPr>
        <p:txBody>
          <a:bodyPr/>
          <a:lstStyle/>
          <a:p>
            <a:pPr algn="ctr">
              <a:spcAft>
                <a:spcPts val="600"/>
              </a:spcAft>
            </a:pPr>
            <a:r>
              <a:rPr lang="en-US" sz="2400">
                <a:latin typeface="Times New Roman" pitchFamily="18" charset="0"/>
              </a:rPr>
              <a:t>διδαχθείσα γνώση</a:t>
            </a:r>
          </a:p>
          <a:p>
            <a:endParaRPr lang="en-GB" sz="2400"/>
          </a:p>
        </p:txBody>
      </p:sp>
      <p:sp>
        <p:nvSpPr>
          <p:cNvPr id="24583" name="Text Box 19"/>
          <p:cNvSpPr txBox="1">
            <a:spLocks noChangeArrowheads="1"/>
          </p:cNvSpPr>
          <p:nvPr/>
        </p:nvSpPr>
        <p:spPr bwMode="auto">
          <a:xfrm>
            <a:off x="2911693" y="3994444"/>
            <a:ext cx="1890713" cy="457200"/>
          </a:xfrm>
          <a:prstGeom prst="rect">
            <a:avLst/>
          </a:prstGeom>
          <a:noFill/>
          <a:ln w="9525">
            <a:noFill/>
            <a:miter lim="800000"/>
            <a:headEnd/>
            <a:tailEnd/>
          </a:ln>
        </p:spPr>
        <p:txBody>
          <a:bodyPr/>
          <a:lstStyle/>
          <a:p>
            <a:pPr algn="ctr"/>
            <a:r>
              <a:rPr lang="en-US" sz="1600">
                <a:latin typeface="Times New Roman" pitchFamily="18" charset="0"/>
              </a:rPr>
              <a:t>εξωτερικός μετασχηματισμός</a:t>
            </a:r>
            <a:endParaRPr lang="en-GB" sz="1600"/>
          </a:p>
        </p:txBody>
      </p:sp>
      <p:sp>
        <p:nvSpPr>
          <p:cNvPr id="24584" name="Text Box 20"/>
          <p:cNvSpPr txBox="1">
            <a:spLocks noChangeArrowheads="1"/>
          </p:cNvSpPr>
          <p:nvPr/>
        </p:nvSpPr>
        <p:spPr bwMode="auto">
          <a:xfrm>
            <a:off x="5131018" y="3930944"/>
            <a:ext cx="1873250" cy="457200"/>
          </a:xfrm>
          <a:prstGeom prst="rect">
            <a:avLst/>
          </a:prstGeom>
          <a:noFill/>
          <a:ln w="9525">
            <a:noFill/>
            <a:miter lim="800000"/>
            <a:headEnd/>
            <a:tailEnd/>
          </a:ln>
        </p:spPr>
        <p:txBody>
          <a:bodyPr/>
          <a:lstStyle/>
          <a:p>
            <a:pPr algn="ctr"/>
            <a:r>
              <a:rPr lang="en-US" sz="1600">
                <a:latin typeface="Times New Roman" pitchFamily="18" charset="0"/>
              </a:rPr>
              <a:t>εσωτερικός μετασχηματισμός</a:t>
            </a:r>
            <a:endParaRPr lang="en-GB" sz="1600"/>
          </a:p>
        </p:txBody>
      </p:sp>
      <p:sp>
        <p:nvSpPr>
          <p:cNvPr id="24585" name="Text Box 22"/>
          <p:cNvSpPr txBox="1">
            <a:spLocks noChangeArrowheads="1"/>
          </p:cNvSpPr>
          <p:nvPr/>
        </p:nvSpPr>
        <p:spPr bwMode="auto">
          <a:xfrm>
            <a:off x="1025743" y="2562519"/>
            <a:ext cx="3168650" cy="1008062"/>
          </a:xfrm>
          <a:prstGeom prst="rect">
            <a:avLst/>
          </a:prstGeom>
          <a:solidFill>
            <a:srgbClr val="FFFFFF"/>
          </a:solidFill>
          <a:ln w="9525">
            <a:solidFill>
              <a:srgbClr val="000000"/>
            </a:solidFill>
            <a:miter lim="800000"/>
            <a:headEnd/>
            <a:tailEnd/>
          </a:ln>
        </p:spPr>
        <p:txBody>
          <a:bodyPr/>
          <a:lstStyle/>
          <a:p>
            <a:pPr algn="ctr"/>
            <a:r>
              <a:rPr lang="en-GB" sz="2000" b="1">
                <a:latin typeface="Times New Roman" pitchFamily="18" charset="0"/>
              </a:rPr>
              <a:t>Νοόσφαιρα</a:t>
            </a:r>
            <a:r>
              <a:rPr lang="en-GB" sz="2000">
                <a:latin typeface="Times New Roman" pitchFamily="18" charset="0"/>
              </a:rPr>
              <a:t>: </a:t>
            </a:r>
            <a:r>
              <a:rPr lang="en-GB">
                <a:latin typeface="Times New Roman" pitchFamily="18" charset="0"/>
              </a:rPr>
              <a:t>ερευνητές, συγγραφείς Α.Π., συγγραφείς βιβλίων, κλπ</a:t>
            </a:r>
            <a:r>
              <a:rPr lang="en-GB" sz="2000">
                <a:latin typeface="Times New Roman" pitchFamily="18" charset="0"/>
              </a:rPr>
              <a:t>.</a:t>
            </a:r>
            <a:endParaRPr lang="en-GB" sz="2000"/>
          </a:p>
        </p:txBody>
      </p:sp>
      <p:sp>
        <p:nvSpPr>
          <p:cNvPr id="24586" name="Text Box 24"/>
          <p:cNvSpPr txBox="1">
            <a:spLocks noChangeArrowheads="1"/>
          </p:cNvSpPr>
          <p:nvPr/>
        </p:nvSpPr>
        <p:spPr bwMode="auto">
          <a:xfrm>
            <a:off x="5491381" y="2635544"/>
            <a:ext cx="2089150" cy="792162"/>
          </a:xfrm>
          <a:prstGeom prst="rect">
            <a:avLst/>
          </a:prstGeom>
          <a:solidFill>
            <a:srgbClr val="FFFFFF"/>
          </a:solidFill>
          <a:ln w="9525">
            <a:solidFill>
              <a:srgbClr val="000000"/>
            </a:solidFill>
            <a:miter lim="800000"/>
            <a:headEnd/>
            <a:tailEnd/>
          </a:ln>
        </p:spPr>
        <p:txBody>
          <a:bodyPr/>
          <a:lstStyle/>
          <a:p>
            <a:pPr algn="ctr"/>
            <a:r>
              <a:rPr lang="en-GB" sz="2400">
                <a:latin typeface="Times New Roman" pitchFamily="18" charset="0"/>
              </a:rPr>
              <a:t>εκπαιδευτικός</a:t>
            </a:r>
            <a:endParaRPr lang="en-GB" sz="2400"/>
          </a:p>
        </p:txBody>
      </p:sp>
      <p:sp>
        <p:nvSpPr>
          <p:cNvPr id="24587" name="Line 29"/>
          <p:cNvSpPr>
            <a:spLocks noChangeShapeType="1"/>
          </p:cNvSpPr>
          <p:nvPr/>
        </p:nvSpPr>
        <p:spPr bwMode="auto">
          <a:xfrm>
            <a:off x="2754531" y="3643606"/>
            <a:ext cx="1014412" cy="1065213"/>
          </a:xfrm>
          <a:prstGeom prst="line">
            <a:avLst/>
          </a:prstGeom>
          <a:noFill/>
          <a:ln w="19050">
            <a:solidFill>
              <a:schemeClr val="tx1"/>
            </a:solidFill>
            <a:prstDash val="sysDot"/>
            <a:round/>
            <a:headEnd/>
            <a:tailEnd type="triangle" w="lg" len="lg"/>
          </a:ln>
        </p:spPr>
        <p:txBody>
          <a:bodyPr/>
          <a:lstStyle/>
          <a:p>
            <a:endParaRPr lang="en-GB"/>
          </a:p>
        </p:txBody>
      </p:sp>
      <p:sp>
        <p:nvSpPr>
          <p:cNvPr id="24588" name="Line 30"/>
          <p:cNvSpPr>
            <a:spLocks noChangeShapeType="1"/>
          </p:cNvSpPr>
          <p:nvPr/>
        </p:nvSpPr>
        <p:spPr bwMode="auto">
          <a:xfrm flipH="1">
            <a:off x="6054943" y="3494381"/>
            <a:ext cx="434975" cy="1214438"/>
          </a:xfrm>
          <a:prstGeom prst="line">
            <a:avLst/>
          </a:prstGeom>
          <a:noFill/>
          <a:ln w="19050">
            <a:solidFill>
              <a:schemeClr val="tx1"/>
            </a:solidFill>
            <a:prstDash val="sysDot"/>
            <a:round/>
            <a:headEnd/>
            <a:tailEnd type="triangle" w="lg" len="lg"/>
          </a:ln>
        </p:spPr>
        <p:txBody>
          <a:bodyPr/>
          <a:lstStyle/>
          <a:p>
            <a:endParaRPr lang="en-GB"/>
          </a:p>
        </p:txBody>
      </p:sp>
      <p:cxnSp>
        <p:nvCxnSpPr>
          <p:cNvPr id="18" name="Straight Arrow Connector 17"/>
          <p:cNvCxnSpPr>
            <a:stCxn id="24580" idx="6"/>
          </p:cNvCxnSpPr>
          <p:nvPr/>
        </p:nvCxnSpPr>
        <p:spPr>
          <a:xfrm flipV="1">
            <a:off x="3411756" y="4851694"/>
            <a:ext cx="714375"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40631" y="4923131"/>
            <a:ext cx="7143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4848445" y="5421621"/>
            <a:ext cx="2857520" cy="785818"/>
          </a:xfrm>
          <a:prstGeom prst="cloud">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l-GR" sz="1600" b="1" dirty="0">
                <a:ln w="12700">
                  <a:solidFill>
                    <a:schemeClr val="tx2">
                      <a:satMod val="155000"/>
                    </a:schemeClr>
                  </a:solidFill>
                  <a:prstDash val="solid"/>
                </a:ln>
                <a:solidFill>
                  <a:schemeClr val="bg2">
                    <a:tint val="85000"/>
                    <a:satMod val="155000"/>
                  </a:schemeClr>
                </a:solidFill>
              </a:rPr>
              <a:t>Κρυφό Αναλυτικό Πρόγραμμα  </a:t>
            </a:r>
          </a:p>
        </p:txBody>
      </p:sp>
      <p:cxnSp>
        <p:nvCxnSpPr>
          <p:cNvPr id="21" name="Straight Arrow Connector 20"/>
          <p:cNvCxnSpPr/>
          <p:nvPr/>
        </p:nvCxnSpPr>
        <p:spPr>
          <a:xfrm rot="5400000" flipH="1" flipV="1">
            <a:off x="5955724" y="5171575"/>
            <a:ext cx="428625"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defRPr/>
            </a:pPr>
            <a:r>
              <a:rPr lang="el-GR" dirty="0"/>
              <a:t>Ο ΔΜ δεν είναι απλούστευση της επιστημονικής γνώσης</a:t>
            </a:r>
            <a:endParaRPr lang="en-GB" dirty="0"/>
          </a:p>
        </p:txBody>
      </p:sp>
      <p:sp>
        <p:nvSpPr>
          <p:cNvPr id="25603" name="Rectangle 3"/>
          <p:cNvSpPr>
            <a:spLocks noGrp="1" noChangeArrowheads="1"/>
          </p:cNvSpPr>
          <p:nvPr>
            <p:ph type="body" idx="1"/>
          </p:nvPr>
        </p:nvSpPr>
        <p:spPr>
          <a:xfrm>
            <a:off x="539552" y="1700808"/>
            <a:ext cx="8169275" cy="4883150"/>
          </a:xfrm>
        </p:spPr>
        <p:txBody>
          <a:bodyPr/>
          <a:lstStyle/>
          <a:p>
            <a:pPr>
              <a:lnSpc>
                <a:spcPct val="80000"/>
              </a:lnSpc>
            </a:pPr>
            <a:r>
              <a:rPr lang="el-GR" sz="2400" dirty="0" smtClean="0"/>
              <a:t>Τ</a:t>
            </a:r>
            <a:r>
              <a:rPr lang="en-GB" sz="2400" dirty="0" smtClean="0"/>
              <a:t>α </a:t>
            </a:r>
            <a:r>
              <a:rPr lang="en-GB" sz="2400" dirty="0" err="1" smtClean="0"/>
              <a:t>αντικείμενα</a:t>
            </a:r>
            <a:r>
              <a:rPr lang="en-GB" sz="2400" dirty="0" smtClean="0"/>
              <a:t> </a:t>
            </a:r>
            <a:r>
              <a:rPr lang="en-GB" sz="2400" dirty="0" err="1" smtClean="0"/>
              <a:t>που</a:t>
            </a:r>
            <a:r>
              <a:rPr lang="en-GB" sz="2400" dirty="0" smtClean="0"/>
              <a:t> </a:t>
            </a:r>
            <a:r>
              <a:rPr lang="en-GB" sz="2400" dirty="0" err="1" smtClean="0"/>
              <a:t>θεωρούνται</a:t>
            </a:r>
            <a:r>
              <a:rPr lang="en-GB" sz="2400" dirty="0" smtClean="0"/>
              <a:t> </a:t>
            </a:r>
            <a:r>
              <a:rPr lang="en-GB" sz="2400" dirty="0" err="1" smtClean="0"/>
              <a:t>ως</a:t>
            </a:r>
            <a:r>
              <a:rPr lang="en-GB" sz="2400" dirty="0" smtClean="0"/>
              <a:t> “</a:t>
            </a:r>
            <a:r>
              <a:rPr lang="en-GB" sz="2400" dirty="0" err="1" smtClean="0"/>
              <a:t>αντικείμενα</a:t>
            </a:r>
            <a:r>
              <a:rPr lang="en-GB" sz="2400" dirty="0" smtClean="0"/>
              <a:t> </a:t>
            </a:r>
            <a:r>
              <a:rPr lang="en-GB" sz="2400" dirty="0" err="1" smtClean="0"/>
              <a:t>διδασκαλίας</a:t>
            </a:r>
            <a:r>
              <a:rPr lang="en-GB" sz="2400" dirty="0" smtClean="0"/>
              <a:t>” </a:t>
            </a:r>
            <a:r>
              <a:rPr lang="en-GB" sz="2400" dirty="0" err="1" smtClean="0"/>
              <a:t>δεν</a:t>
            </a:r>
            <a:r>
              <a:rPr lang="en-GB" sz="2400" dirty="0" smtClean="0"/>
              <a:t> </a:t>
            </a:r>
            <a:r>
              <a:rPr lang="en-GB" sz="2400" dirty="0" err="1" smtClean="0"/>
              <a:t>προέρχονται</a:t>
            </a:r>
            <a:r>
              <a:rPr lang="en-GB" sz="2400" dirty="0" smtClean="0"/>
              <a:t> </a:t>
            </a:r>
            <a:r>
              <a:rPr lang="en-GB" sz="2400" dirty="0" err="1" smtClean="0"/>
              <a:t>από</a:t>
            </a:r>
            <a:r>
              <a:rPr lang="en-GB" sz="2400" dirty="0" smtClean="0"/>
              <a:t> “</a:t>
            </a:r>
            <a:r>
              <a:rPr lang="en-GB" sz="2400" dirty="0" err="1" smtClean="0">
                <a:solidFill>
                  <a:srgbClr val="FF0000"/>
                </a:solidFill>
              </a:rPr>
              <a:t>απλουστεύσεις</a:t>
            </a:r>
            <a:r>
              <a:rPr lang="en-GB" sz="2400" dirty="0" smtClean="0"/>
              <a:t>” </a:t>
            </a:r>
            <a:r>
              <a:rPr lang="en-GB" sz="2400" dirty="0" err="1" smtClean="0"/>
              <a:t>πιο</a:t>
            </a:r>
            <a:r>
              <a:rPr lang="en-GB" sz="2400" dirty="0" smtClean="0"/>
              <a:t> </a:t>
            </a:r>
            <a:r>
              <a:rPr lang="en-GB" sz="2400" dirty="0" err="1" smtClean="0"/>
              <a:t>σύνθετων</a:t>
            </a:r>
            <a:r>
              <a:rPr lang="en-GB" sz="2400" dirty="0" smtClean="0"/>
              <a:t> </a:t>
            </a:r>
            <a:r>
              <a:rPr lang="en-GB" sz="2400" dirty="0" err="1" smtClean="0"/>
              <a:t>αντικειμένων</a:t>
            </a:r>
            <a:r>
              <a:rPr lang="en-GB" sz="2400" dirty="0" smtClean="0"/>
              <a:t> </a:t>
            </a:r>
            <a:r>
              <a:rPr lang="en-GB" sz="2400" dirty="0" err="1" smtClean="0"/>
              <a:t>που</a:t>
            </a:r>
            <a:r>
              <a:rPr lang="en-GB" sz="2400" dirty="0" smtClean="0"/>
              <a:t> </a:t>
            </a:r>
            <a:r>
              <a:rPr lang="en-GB" sz="2400" dirty="0" err="1" smtClean="0"/>
              <a:t>προέρχονται</a:t>
            </a:r>
            <a:r>
              <a:rPr lang="en-GB" sz="2400" dirty="0" smtClean="0"/>
              <a:t> </a:t>
            </a:r>
            <a:r>
              <a:rPr lang="en-GB" sz="2400" dirty="0" err="1" smtClean="0"/>
              <a:t>από</a:t>
            </a:r>
            <a:r>
              <a:rPr lang="en-GB" sz="2400" dirty="0" smtClean="0"/>
              <a:t> </a:t>
            </a:r>
            <a:r>
              <a:rPr lang="en-GB" sz="2400" dirty="0" err="1" smtClean="0"/>
              <a:t>την</a:t>
            </a:r>
            <a:r>
              <a:rPr lang="en-GB" sz="2400" dirty="0" smtClean="0"/>
              <a:t> </a:t>
            </a:r>
            <a:r>
              <a:rPr lang="en-GB" sz="2400" dirty="0" err="1" smtClean="0"/>
              <a:t>επιστημονική</a:t>
            </a:r>
            <a:r>
              <a:rPr lang="en-GB" sz="2400" dirty="0" smtClean="0"/>
              <a:t> </a:t>
            </a:r>
            <a:r>
              <a:rPr lang="en-GB" sz="2400" dirty="0" err="1" smtClean="0"/>
              <a:t>κοινότητα</a:t>
            </a:r>
            <a:r>
              <a:rPr lang="en-GB" sz="2400" dirty="0" smtClean="0"/>
              <a:t>. </a:t>
            </a:r>
            <a:endParaRPr lang="el-GR" sz="2400" dirty="0" smtClean="0"/>
          </a:p>
          <a:p>
            <a:pPr>
              <a:lnSpc>
                <a:spcPct val="80000"/>
              </a:lnSpc>
            </a:pPr>
            <a:r>
              <a:rPr lang="en-GB" sz="2400" dirty="0" err="1" smtClean="0"/>
              <a:t>Είναι</a:t>
            </a:r>
            <a:r>
              <a:rPr lang="en-GB" sz="2400" dirty="0" smtClean="0"/>
              <a:t>, </a:t>
            </a:r>
            <a:r>
              <a:rPr lang="en-GB" sz="2400" dirty="0" err="1" smtClean="0"/>
              <a:t>αντιθέτως</a:t>
            </a:r>
            <a:r>
              <a:rPr lang="en-GB" sz="2400" dirty="0" smtClean="0"/>
              <a:t>, </a:t>
            </a:r>
            <a:r>
              <a:rPr lang="en-GB" sz="2400" dirty="0" err="1" smtClean="0"/>
              <a:t>το</a:t>
            </a:r>
            <a:r>
              <a:rPr lang="en-GB" sz="2400" dirty="0" smtClean="0"/>
              <a:t> </a:t>
            </a:r>
            <a:r>
              <a:rPr lang="en-GB" sz="2400" dirty="0" err="1" smtClean="0"/>
              <a:t>αποτέλεσμα</a:t>
            </a:r>
            <a:r>
              <a:rPr lang="en-GB" sz="2400" dirty="0" smtClean="0"/>
              <a:t> </a:t>
            </a:r>
            <a:r>
              <a:rPr lang="en-GB" sz="2400" dirty="0" err="1" smtClean="0"/>
              <a:t>μιας</a:t>
            </a:r>
            <a:r>
              <a:rPr lang="en-GB" sz="2400" dirty="0" smtClean="0"/>
              <a:t> </a:t>
            </a:r>
            <a:r>
              <a:rPr lang="en-GB" sz="2400" dirty="0" err="1" smtClean="0"/>
              <a:t>διδακτικής</a:t>
            </a:r>
            <a:r>
              <a:rPr lang="en-GB" sz="2400" dirty="0" smtClean="0"/>
              <a:t> </a:t>
            </a:r>
            <a:r>
              <a:rPr lang="en-GB" sz="2400" dirty="0" err="1" smtClean="0"/>
              <a:t>προσπάθειας</a:t>
            </a:r>
            <a:r>
              <a:rPr lang="en-GB" sz="2400" dirty="0" smtClean="0"/>
              <a:t>, </a:t>
            </a:r>
            <a:r>
              <a:rPr lang="en-GB" sz="2400" dirty="0" err="1" smtClean="0"/>
              <a:t>μιας</a:t>
            </a:r>
            <a:r>
              <a:rPr lang="en-GB" sz="2400" dirty="0" smtClean="0"/>
              <a:t> </a:t>
            </a:r>
            <a:r>
              <a:rPr lang="en-GB" sz="2400" dirty="0" err="1" smtClean="0"/>
              <a:t>αποσύνθεσης</a:t>
            </a:r>
            <a:r>
              <a:rPr lang="en-GB" sz="2400" dirty="0" smtClean="0"/>
              <a:t>, </a:t>
            </a:r>
            <a:r>
              <a:rPr lang="en-GB" sz="2400" dirty="0" err="1" smtClean="0"/>
              <a:t>μιας</a:t>
            </a:r>
            <a:r>
              <a:rPr lang="en-GB" sz="2400" dirty="0" smtClean="0"/>
              <a:t> </a:t>
            </a:r>
            <a:r>
              <a:rPr lang="en-GB" sz="2400" dirty="0" err="1" smtClean="0">
                <a:solidFill>
                  <a:srgbClr val="FF0000"/>
                </a:solidFill>
              </a:rPr>
              <a:t>κατασκευής</a:t>
            </a:r>
            <a:r>
              <a:rPr lang="en-GB" sz="2400" dirty="0" smtClean="0">
                <a:solidFill>
                  <a:srgbClr val="FF0000"/>
                </a:solidFill>
              </a:rPr>
              <a:t>,</a:t>
            </a:r>
            <a:r>
              <a:rPr lang="en-GB" sz="2400" dirty="0" smtClean="0"/>
              <a:t> </a:t>
            </a:r>
            <a:r>
              <a:rPr lang="en-GB" sz="2400" dirty="0" err="1" smtClean="0"/>
              <a:t>που</a:t>
            </a:r>
            <a:r>
              <a:rPr lang="en-GB" sz="2400" dirty="0" smtClean="0"/>
              <a:t> </a:t>
            </a:r>
            <a:r>
              <a:rPr lang="en-GB" sz="2400" dirty="0" err="1" smtClean="0"/>
              <a:t>τα</a:t>
            </a:r>
            <a:r>
              <a:rPr lang="en-GB" sz="2400" dirty="0" smtClean="0"/>
              <a:t> </a:t>
            </a:r>
            <a:r>
              <a:rPr lang="en-GB" sz="2400" dirty="0" err="1" smtClean="0"/>
              <a:t>κάνει</a:t>
            </a:r>
            <a:r>
              <a:rPr lang="en-GB" sz="2400" dirty="0" smtClean="0"/>
              <a:t> </a:t>
            </a:r>
            <a:r>
              <a:rPr lang="en-GB" sz="2400" dirty="0" err="1" smtClean="0"/>
              <a:t>να</a:t>
            </a:r>
            <a:r>
              <a:rPr lang="en-GB" sz="2400" dirty="0" smtClean="0"/>
              <a:t> </a:t>
            </a:r>
            <a:r>
              <a:rPr lang="en-GB" sz="2400" dirty="0" err="1" smtClean="0"/>
              <a:t>διαφέρουν</a:t>
            </a:r>
            <a:r>
              <a:rPr lang="en-GB" sz="2400" dirty="0" smtClean="0"/>
              <a:t> </a:t>
            </a:r>
            <a:r>
              <a:rPr lang="en-GB" sz="2400" dirty="0" err="1" smtClean="0"/>
              <a:t>ποιοτικά</a:t>
            </a:r>
            <a:r>
              <a:rPr lang="en-GB" sz="2400" dirty="0" smtClean="0"/>
              <a:t>. </a:t>
            </a:r>
            <a:endParaRPr lang="el-GR" sz="2400" dirty="0" smtClean="0"/>
          </a:p>
          <a:p>
            <a:pPr>
              <a:lnSpc>
                <a:spcPct val="80000"/>
              </a:lnSpc>
            </a:pPr>
            <a:r>
              <a:rPr lang="en-GB" sz="2400" dirty="0" smtClean="0"/>
              <a:t>Ο </a:t>
            </a:r>
            <a:r>
              <a:rPr lang="en-GB" sz="2400" dirty="0" err="1" smtClean="0"/>
              <a:t>όρος</a:t>
            </a:r>
            <a:r>
              <a:rPr lang="en-GB" sz="2400" dirty="0" smtClean="0"/>
              <a:t> </a:t>
            </a:r>
            <a:r>
              <a:rPr lang="en-GB" sz="2400" dirty="0" err="1" smtClean="0"/>
              <a:t>του</a:t>
            </a:r>
            <a:r>
              <a:rPr lang="en-GB" sz="2400" dirty="0" smtClean="0"/>
              <a:t> </a:t>
            </a:r>
            <a:r>
              <a:rPr lang="en-GB" sz="2400" i="1" dirty="0" err="1" smtClean="0"/>
              <a:t>μετασχηματισμού</a:t>
            </a:r>
            <a:r>
              <a:rPr lang="en-GB" sz="2400" dirty="0" smtClean="0"/>
              <a:t> </a:t>
            </a:r>
            <a:r>
              <a:rPr lang="en-GB" sz="2400" dirty="0" err="1" smtClean="0"/>
              <a:t>υπογραμμίζει</a:t>
            </a:r>
            <a:r>
              <a:rPr lang="en-GB" sz="2400" dirty="0" smtClean="0"/>
              <a:t> </a:t>
            </a:r>
            <a:r>
              <a:rPr lang="en-GB" sz="2400" dirty="0" err="1" smtClean="0"/>
              <a:t>ότι</a:t>
            </a:r>
            <a:r>
              <a:rPr lang="en-GB" sz="2400" dirty="0" smtClean="0"/>
              <a:t> η </a:t>
            </a:r>
            <a:r>
              <a:rPr lang="en-GB" sz="2400" dirty="0" err="1" smtClean="0">
                <a:solidFill>
                  <a:srgbClr val="FF0000"/>
                </a:solidFill>
              </a:rPr>
              <a:t>γνώση</a:t>
            </a:r>
            <a:r>
              <a:rPr lang="en-GB" sz="2400" dirty="0" smtClean="0">
                <a:solidFill>
                  <a:srgbClr val="FF0000"/>
                </a:solidFill>
              </a:rPr>
              <a:t> </a:t>
            </a:r>
            <a:r>
              <a:rPr lang="en-GB" sz="2400" dirty="0" err="1" smtClean="0">
                <a:solidFill>
                  <a:srgbClr val="FF0000"/>
                </a:solidFill>
              </a:rPr>
              <a:t>δεν</a:t>
            </a:r>
            <a:r>
              <a:rPr lang="en-GB" sz="2400" dirty="0" smtClean="0">
                <a:solidFill>
                  <a:srgbClr val="FF0000"/>
                </a:solidFill>
              </a:rPr>
              <a:t> </a:t>
            </a:r>
            <a:r>
              <a:rPr lang="en-GB" sz="2400" dirty="0" err="1" smtClean="0">
                <a:solidFill>
                  <a:srgbClr val="FF0000"/>
                </a:solidFill>
              </a:rPr>
              <a:t>μπορεί</a:t>
            </a:r>
            <a:r>
              <a:rPr lang="en-GB" sz="2400" dirty="0" smtClean="0">
                <a:solidFill>
                  <a:srgbClr val="FF0000"/>
                </a:solidFill>
              </a:rPr>
              <a:t> </a:t>
            </a:r>
            <a:r>
              <a:rPr lang="en-GB" sz="2400" dirty="0" err="1" smtClean="0">
                <a:solidFill>
                  <a:srgbClr val="FF0000"/>
                </a:solidFill>
              </a:rPr>
              <a:t>να</a:t>
            </a:r>
            <a:r>
              <a:rPr lang="en-GB" sz="2400" dirty="0" smtClean="0">
                <a:solidFill>
                  <a:srgbClr val="FF0000"/>
                </a:solidFill>
              </a:rPr>
              <a:t> </a:t>
            </a:r>
            <a:r>
              <a:rPr lang="en-GB" sz="2400" dirty="0" err="1" smtClean="0">
                <a:solidFill>
                  <a:srgbClr val="FF0000"/>
                </a:solidFill>
              </a:rPr>
              <a:t>μεταδοθεί</a:t>
            </a:r>
            <a:r>
              <a:rPr lang="en-GB" sz="2400" dirty="0" smtClean="0">
                <a:solidFill>
                  <a:srgbClr val="FF0000"/>
                </a:solidFill>
              </a:rPr>
              <a:t> </a:t>
            </a:r>
            <a:r>
              <a:rPr lang="en-GB" sz="2400" dirty="0" err="1" smtClean="0">
                <a:solidFill>
                  <a:srgbClr val="FF0000"/>
                </a:solidFill>
              </a:rPr>
              <a:t>αυτή</a:t>
            </a:r>
            <a:r>
              <a:rPr lang="en-GB" sz="2400" dirty="0" smtClean="0">
                <a:solidFill>
                  <a:srgbClr val="FF0000"/>
                </a:solidFill>
              </a:rPr>
              <a:t> </a:t>
            </a:r>
            <a:r>
              <a:rPr lang="en-GB" sz="2400" dirty="0" err="1" smtClean="0">
                <a:solidFill>
                  <a:srgbClr val="FF0000"/>
                </a:solidFill>
              </a:rPr>
              <a:t>καθαυτή</a:t>
            </a:r>
            <a:r>
              <a:rPr lang="en-GB" sz="2400" dirty="0" smtClean="0"/>
              <a:t> </a:t>
            </a:r>
            <a:endParaRPr lang="el-GR" sz="2400" dirty="0" smtClean="0"/>
          </a:p>
          <a:p>
            <a:pPr>
              <a:lnSpc>
                <a:spcPct val="80000"/>
              </a:lnSpc>
            </a:pPr>
            <a:r>
              <a:rPr lang="en-GB" sz="2400" dirty="0" smtClean="0"/>
              <a:t>και ο </a:t>
            </a:r>
            <a:r>
              <a:rPr lang="en-GB" sz="2400" dirty="0" err="1" smtClean="0"/>
              <a:t>όρος</a:t>
            </a:r>
            <a:r>
              <a:rPr lang="en-GB" sz="2400" dirty="0" smtClean="0"/>
              <a:t> </a:t>
            </a:r>
            <a:r>
              <a:rPr lang="en-GB" sz="2400" dirty="0" err="1" smtClean="0"/>
              <a:t>του</a:t>
            </a:r>
            <a:r>
              <a:rPr lang="en-GB" sz="2400" dirty="0" smtClean="0"/>
              <a:t> </a:t>
            </a:r>
            <a:r>
              <a:rPr lang="en-GB" sz="2400" i="1" dirty="0" err="1" smtClean="0"/>
              <a:t>διδ</a:t>
            </a:r>
            <a:r>
              <a:rPr lang="en-GB" sz="2400" i="1" dirty="0" smtClean="0"/>
              <a:t>ακτικού</a:t>
            </a:r>
            <a:r>
              <a:rPr lang="en-GB" sz="2400" dirty="0" smtClean="0"/>
              <a:t> καθιστά εμφανή την αναγκαιότητα εύρεσης κανόνων αυτού του μετασχηματισμού που να είναι κατάλληλοι στη δομή της γνώσης που πρέπει να προσκτηθεί και τρόπους που λαμβάνουν υπόψη τους τη διαδικασία της μάθησης </a:t>
            </a:r>
            <a:r>
              <a:rPr lang="el-GR" sz="2400" dirty="0" smtClean="0"/>
              <a:t>(</a:t>
            </a:r>
            <a:r>
              <a:rPr lang="en-GB" sz="2400" dirty="0" err="1" smtClean="0"/>
              <a:t>Astolfi</a:t>
            </a:r>
            <a:r>
              <a:rPr lang="en-GB" sz="2400" dirty="0" smtClean="0"/>
              <a:t> &amp; </a:t>
            </a:r>
            <a:r>
              <a:rPr lang="en-US" sz="2400" dirty="0" err="1" smtClean="0"/>
              <a:t>Develay</a:t>
            </a:r>
            <a:r>
              <a:rPr lang="en-GB" sz="2400" dirty="0" smtClean="0"/>
              <a:t>, 1989</a:t>
            </a:r>
            <a:r>
              <a:rPr lang="el-GR" sz="2400" dirty="0" smtClean="0"/>
              <a:t>)</a:t>
            </a:r>
            <a:r>
              <a:rPr lang="en-GB" sz="24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l-GR" dirty="0" smtClean="0"/>
              <a:t>Παραδείγματα </a:t>
            </a:r>
            <a:endParaRPr lang="en-GB" dirty="0"/>
          </a:p>
        </p:txBody>
      </p:sp>
      <p:sp>
        <p:nvSpPr>
          <p:cNvPr id="26627" name="Rectangle 3"/>
          <p:cNvSpPr>
            <a:spLocks noGrp="1" noChangeArrowheads="1"/>
          </p:cNvSpPr>
          <p:nvPr>
            <p:ph type="body" idx="1"/>
          </p:nvPr>
        </p:nvSpPr>
        <p:spPr>
          <a:xfrm>
            <a:off x="539552" y="1340768"/>
            <a:ext cx="7862887" cy="4800600"/>
          </a:xfrm>
        </p:spPr>
        <p:txBody>
          <a:bodyPr/>
          <a:lstStyle/>
          <a:p>
            <a:pPr>
              <a:lnSpc>
                <a:spcPct val="80000"/>
              </a:lnSpc>
            </a:pPr>
            <a:r>
              <a:rPr lang="en-GB" sz="2400" dirty="0" smtClean="0"/>
              <a:t>«</a:t>
            </a:r>
            <a:r>
              <a:rPr lang="en-GB" sz="2400" dirty="0" err="1" smtClean="0"/>
              <a:t>Λειτουργικά</a:t>
            </a:r>
            <a:r>
              <a:rPr lang="en-GB" sz="2400" dirty="0" smtClean="0"/>
              <a:t> </a:t>
            </a:r>
            <a:r>
              <a:rPr lang="en-GB" sz="2400" dirty="0" err="1" smtClean="0"/>
              <a:t>Συστήματα</a:t>
            </a:r>
            <a:r>
              <a:rPr lang="en-GB" sz="2400" dirty="0" smtClean="0"/>
              <a:t>» </a:t>
            </a:r>
            <a:endParaRPr lang="el-GR" sz="2400" dirty="0" smtClean="0"/>
          </a:p>
          <a:p>
            <a:pPr>
              <a:lnSpc>
                <a:spcPct val="80000"/>
              </a:lnSpc>
            </a:pPr>
            <a:r>
              <a:rPr lang="en-GB" sz="2400" dirty="0" err="1" smtClean="0"/>
              <a:t>το</a:t>
            </a:r>
            <a:r>
              <a:rPr lang="en-GB" sz="2400" dirty="0" smtClean="0"/>
              <a:t> </a:t>
            </a:r>
            <a:r>
              <a:rPr lang="en-GB" sz="2400" dirty="0" err="1" smtClean="0"/>
              <a:t>αντικείμενο</a:t>
            </a:r>
            <a:r>
              <a:rPr lang="en-GB" sz="2400" dirty="0" smtClean="0"/>
              <a:t> </a:t>
            </a:r>
            <a:r>
              <a:rPr lang="en-GB" sz="2400" dirty="0" err="1" smtClean="0"/>
              <a:t>αυτό</a:t>
            </a:r>
            <a:r>
              <a:rPr lang="en-GB" sz="2400" dirty="0" smtClean="0"/>
              <a:t>, </a:t>
            </a:r>
            <a:r>
              <a:rPr lang="en-GB" sz="2400" dirty="0" err="1" smtClean="0"/>
              <a:t>δεν</a:t>
            </a:r>
            <a:r>
              <a:rPr lang="en-GB" sz="2400" dirty="0" smtClean="0"/>
              <a:t> </a:t>
            </a:r>
            <a:r>
              <a:rPr lang="en-GB" sz="2400" dirty="0" err="1" smtClean="0"/>
              <a:t>είναι</a:t>
            </a:r>
            <a:r>
              <a:rPr lang="en-GB" sz="2400" dirty="0" smtClean="0"/>
              <a:t> </a:t>
            </a:r>
            <a:r>
              <a:rPr lang="en-GB" sz="2400" dirty="0" err="1" smtClean="0"/>
              <a:t>διδάξιμο</a:t>
            </a:r>
            <a:r>
              <a:rPr lang="en-GB" sz="2400" dirty="0" smtClean="0"/>
              <a:t>, </a:t>
            </a:r>
            <a:r>
              <a:rPr lang="en-GB" sz="2400" dirty="0" err="1" smtClean="0"/>
              <a:t>αυτό</a:t>
            </a:r>
            <a:r>
              <a:rPr lang="en-GB" sz="2400" dirty="0" smtClean="0"/>
              <a:t> </a:t>
            </a:r>
            <a:r>
              <a:rPr lang="en-GB" sz="2400" dirty="0" err="1" smtClean="0"/>
              <a:t>καθαυτό</a:t>
            </a:r>
            <a:r>
              <a:rPr lang="en-GB" sz="2400" dirty="0" smtClean="0"/>
              <a:t>, </a:t>
            </a:r>
            <a:r>
              <a:rPr lang="en-GB" sz="2400" dirty="0" err="1" smtClean="0"/>
              <a:t>τουλάχιστον</a:t>
            </a:r>
            <a:r>
              <a:rPr lang="en-GB" sz="2400" dirty="0" smtClean="0"/>
              <a:t> </a:t>
            </a:r>
            <a:r>
              <a:rPr lang="en-GB" sz="2400" dirty="0" err="1" smtClean="0"/>
              <a:t>εκτός</a:t>
            </a:r>
            <a:r>
              <a:rPr lang="en-GB" sz="2400" dirty="0" smtClean="0"/>
              <a:t> </a:t>
            </a:r>
            <a:r>
              <a:rPr lang="en-GB" sz="2400" dirty="0" err="1" smtClean="0"/>
              <a:t>του</a:t>
            </a:r>
            <a:r>
              <a:rPr lang="en-GB" sz="2400" dirty="0" smtClean="0"/>
              <a:t> </a:t>
            </a:r>
            <a:r>
              <a:rPr lang="en-GB" sz="2400" dirty="0" err="1" smtClean="0"/>
              <a:t>χώρου</a:t>
            </a:r>
            <a:r>
              <a:rPr lang="en-GB" sz="2400" dirty="0" smtClean="0"/>
              <a:t> </a:t>
            </a:r>
            <a:r>
              <a:rPr lang="en-GB" sz="2400" dirty="0" err="1" smtClean="0"/>
              <a:t>παραγωγής</a:t>
            </a:r>
            <a:r>
              <a:rPr lang="en-GB" sz="2400" dirty="0" smtClean="0"/>
              <a:t> </a:t>
            </a:r>
            <a:r>
              <a:rPr lang="en-GB" sz="2400" dirty="0" err="1" smtClean="0"/>
              <a:t>του</a:t>
            </a:r>
            <a:r>
              <a:rPr lang="en-GB" sz="2400" dirty="0" smtClean="0"/>
              <a:t>, </a:t>
            </a:r>
            <a:r>
              <a:rPr lang="en-GB" sz="2400" dirty="0" err="1" smtClean="0"/>
              <a:t>δηλαδή</a:t>
            </a:r>
            <a:r>
              <a:rPr lang="en-GB" sz="2400" dirty="0" smtClean="0"/>
              <a:t> </a:t>
            </a:r>
            <a:r>
              <a:rPr lang="en-GB" sz="2400" dirty="0" err="1" smtClean="0"/>
              <a:t>τα</a:t>
            </a:r>
            <a:r>
              <a:rPr lang="en-GB" sz="2400" dirty="0" smtClean="0"/>
              <a:t> </a:t>
            </a:r>
            <a:r>
              <a:rPr lang="en-GB" sz="2400" dirty="0" err="1" smtClean="0"/>
              <a:t>Πανεπιστήμια</a:t>
            </a:r>
            <a:r>
              <a:rPr lang="en-GB" sz="2400" dirty="0" smtClean="0"/>
              <a:t> (</a:t>
            </a:r>
            <a:r>
              <a:rPr lang="en-GB" sz="2400" dirty="0" err="1" smtClean="0"/>
              <a:t>Κόμης</a:t>
            </a:r>
            <a:r>
              <a:rPr lang="en-GB" sz="2400" dirty="0" smtClean="0"/>
              <a:t>, 2000). </a:t>
            </a:r>
            <a:endParaRPr lang="el-GR" sz="2400" dirty="0" smtClean="0"/>
          </a:p>
          <a:p>
            <a:pPr>
              <a:lnSpc>
                <a:spcPct val="80000"/>
              </a:lnSpc>
            </a:pPr>
            <a:r>
              <a:rPr lang="en-GB" sz="2400" dirty="0" err="1" smtClean="0"/>
              <a:t>Συγκεκριμένοι</a:t>
            </a:r>
            <a:r>
              <a:rPr lang="en-GB" sz="2400" dirty="0" smtClean="0"/>
              <a:t> </a:t>
            </a:r>
            <a:r>
              <a:rPr lang="en-GB" sz="2400" dirty="0" err="1" smtClean="0"/>
              <a:t>μηχανισμοί</a:t>
            </a:r>
            <a:r>
              <a:rPr lang="en-GB" sz="2400" dirty="0" smtClean="0"/>
              <a:t> </a:t>
            </a:r>
            <a:r>
              <a:rPr lang="en-GB" sz="2400" dirty="0" err="1" smtClean="0"/>
              <a:t>πρέπει</a:t>
            </a:r>
            <a:r>
              <a:rPr lang="en-GB" sz="2400" dirty="0" smtClean="0"/>
              <a:t> </a:t>
            </a:r>
            <a:r>
              <a:rPr lang="en-GB" sz="2400" dirty="0" err="1" smtClean="0"/>
              <a:t>να</a:t>
            </a:r>
            <a:r>
              <a:rPr lang="en-GB" sz="2400" dirty="0" smtClean="0"/>
              <a:t> </a:t>
            </a:r>
            <a:r>
              <a:rPr lang="en-GB" sz="2400" dirty="0" err="1" smtClean="0"/>
              <a:t>τεθούν</a:t>
            </a:r>
            <a:r>
              <a:rPr lang="en-GB" sz="2400" dirty="0" smtClean="0"/>
              <a:t> </a:t>
            </a:r>
            <a:r>
              <a:rPr lang="en-GB" sz="2400" dirty="0" err="1" smtClean="0"/>
              <a:t>σε</a:t>
            </a:r>
            <a:r>
              <a:rPr lang="en-GB" sz="2400" dirty="0" smtClean="0"/>
              <a:t> </a:t>
            </a:r>
            <a:r>
              <a:rPr lang="en-GB" sz="2400" dirty="0" err="1" smtClean="0"/>
              <a:t>λειτουργία</a:t>
            </a:r>
            <a:r>
              <a:rPr lang="en-GB" sz="2400" dirty="0" smtClean="0"/>
              <a:t> </a:t>
            </a:r>
            <a:r>
              <a:rPr lang="en-GB" sz="2400" dirty="0" err="1" smtClean="0"/>
              <a:t>ώστε</a:t>
            </a:r>
            <a:r>
              <a:rPr lang="en-GB" sz="2400" dirty="0" smtClean="0"/>
              <a:t> η </a:t>
            </a:r>
            <a:r>
              <a:rPr lang="en-GB" sz="2400" dirty="0" err="1" smtClean="0"/>
              <a:t>γνώση</a:t>
            </a:r>
            <a:r>
              <a:rPr lang="en-GB" sz="2400" dirty="0" smtClean="0"/>
              <a:t> </a:t>
            </a:r>
            <a:r>
              <a:rPr lang="en-GB" sz="2400" dirty="0" err="1" smtClean="0"/>
              <a:t>αυτή</a:t>
            </a:r>
            <a:r>
              <a:rPr lang="en-GB" sz="2400" dirty="0" smtClean="0"/>
              <a:t> </a:t>
            </a:r>
            <a:r>
              <a:rPr lang="en-GB" sz="2400" dirty="0" err="1" smtClean="0"/>
              <a:t>να</a:t>
            </a:r>
            <a:r>
              <a:rPr lang="en-GB" sz="2400" dirty="0" smtClean="0"/>
              <a:t> </a:t>
            </a:r>
            <a:r>
              <a:rPr lang="en-GB" sz="2400" dirty="0" err="1" smtClean="0"/>
              <a:t>βγει</a:t>
            </a:r>
            <a:r>
              <a:rPr lang="en-GB" sz="2400" dirty="0" smtClean="0"/>
              <a:t> </a:t>
            </a:r>
            <a:r>
              <a:rPr lang="en-GB" sz="2400" dirty="0" err="1" smtClean="0"/>
              <a:t>από</a:t>
            </a:r>
            <a:r>
              <a:rPr lang="en-GB" sz="2400" dirty="0" smtClean="0"/>
              <a:t> </a:t>
            </a:r>
            <a:r>
              <a:rPr lang="en-GB" sz="2400" dirty="0" err="1" smtClean="0"/>
              <a:t>τον</a:t>
            </a:r>
            <a:r>
              <a:rPr lang="en-GB" sz="2400" dirty="0" smtClean="0"/>
              <a:t> </a:t>
            </a:r>
            <a:r>
              <a:rPr lang="en-GB" sz="2400" dirty="0" err="1" smtClean="0"/>
              <a:t>επιστημονικό</a:t>
            </a:r>
            <a:r>
              <a:rPr lang="en-GB" sz="2400" dirty="0" smtClean="0"/>
              <a:t> </a:t>
            </a:r>
            <a:r>
              <a:rPr lang="en-GB" sz="2400" dirty="0" err="1" smtClean="0"/>
              <a:t>της</a:t>
            </a:r>
            <a:r>
              <a:rPr lang="en-GB" sz="2400" dirty="0" smtClean="0"/>
              <a:t> </a:t>
            </a:r>
            <a:r>
              <a:rPr lang="en-GB" sz="2400" dirty="0" err="1" smtClean="0"/>
              <a:t>χώρο</a:t>
            </a:r>
            <a:r>
              <a:rPr lang="en-GB" sz="2400" dirty="0" smtClean="0"/>
              <a:t> </a:t>
            </a:r>
            <a:r>
              <a:rPr lang="en-GB" sz="2400" dirty="0" err="1" smtClean="0"/>
              <a:t>και</a:t>
            </a:r>
            <a:r>
              <a:rPr lang="en-GB" sz="2400" dirty="0" smtClean="0"/>
              <a:t> </a:t>
            </a:r>
            <a:r>
              <a:rPr lang="en-GB" sz="2400" dirty="0" err="1" smtClean="0"/>
              <a:t>να</a:t>
            </a:r>
            <a:r>
              <a:rPr lang="en-GB" sz="2400" dirty="0" smtClean="0"/>
              <a:t> </a:t>
            </a:r>
            <a:r>
              <a:rPr lang="en-GB" sz="2400" dirty="0" err="1" smtClean="0"/>
              <a:t>εισαχθεί</a:t>
            </a:r>
            <a:r>
              <a:rPr lang="en-GB" sz="2400" dirty="0" smtClean="0"/>
              <a:t> </a:t>
            </a:r>
            <a:r>
              <a:rPr lang="en-GB" sz="2400" dirty="0" err="1" smtClean="0"/>
              <a:t>στη</a:t>
            </a:r>
            <a:r>
              <a:rPr lang="en-GB" sz="2400" dirty="0" smtClean="0"/>
              <a:t> </a:t>
            </a:r>
            <a:r>
              <a:rPr lang="en-GB" sz="2400" dirty="0" err="1" smtClean="0"/>
              <a:t>διδακτική</a:t>
            </a:r>
            <a:r>
              <a:rPr lang="en-GB" sz="2400" dirty="0" smtClean="0"/>
              <a:t> </a:t>
            </a:r>
            <a:r>
              <a:rPr lang="en-GB" sz="2400" dirty="0" err="1" smtClean="0"/>
              <a:t>πράξη</a:t>
            </a:r>
            <a:r>
              <a:rPr lang="en-GB" sz="2400" dirty="0" smtClean="0"/>
              <a:t>. </a:t>
            </a:r>
            <a:endParaRPr lang="el-GR" sz="2400" dirty="0" smtClean="0"/>
          </a:p>
          <a:p>
            <a:pPr>
              <a:lnSpc>
                <a:spcPct val="80000"/>
              </a:lnSpc>
            </a:pPr>
            <a:r>
              <a:rPr lang="en-GB" sz="2400" dirty="0" err="1" smtClean="0"/>
              <a:t>Από</a:t>
            </a:r>
            <a:r>
              <a:rPr lang="en-GB" sz="2400" dirty="0" smtClean="0"/>
              <a:t> </a:t>
            </a:r>
            <a:r>
              <a:rPr lang="en-GB" sz="2400" dirty="0" err="1" smtClean="0"/>
              <a:t>τη</a:t>
            </a:r>
            <a:r>
              <a:rPr lang="en-GB" sz="2400" dirty="0" smtClean="0"/>
              <a:t> </a:t>
            </a:r>
            <a:r>
              <a:rPr lang="en-GB" sz="2400" dirty="0" err="1" smtClean="0"/>
              <a:t>στιγμή</a:t>
            </a:r>
            <a:r>
              <a:rPr lang="en-GB" sz="2400" dirty="0" smtClean="0"/>
              <a:t> </a:t>
            </a:r>
            <a:r>
              <a:rPr lang="en-GB" sz="2400" dirty="0" err="1" smtClean="0"/>
              <a:t>που</a:t>
            </a:r>
            <a:r>
              <a:rPr lang="en-GB" sz="2400" dirty="0" smtClean="0"/>
              <a:t> </a:t>
            </a:r>
            <a:r>
              <a:rPr lang="en-GB" sz="2400" dirty="0" err="1" smtClean="0"/>
              <a:t>πραγματοποιηθούν</a:t>
            </a:r>
            <a:r>
              <a:rPr lang="en-GB" sz="2400" dirty="0" smtClean="0"/>
              <a:t> </a:t>
            </a:r>
            <a:r>
              <a:rPr lang="en-GB" sz="2400" dirty="0" err="1" smtClean="0"/>
              <a:t>τέτοιου</a:t>
            </a:r>
            <a:r>
              <a:rPr lang="en-GB" sz="2400" dirty="0" smtClean="0"/>
              <a:t> </a:t>
            </a:r>
            <a:r>
              <a:rPr lang="en-GB" sz="2400" dirty="0" err="1" smtClean="0"/>
              <a:t>τύπου</a:t>
            </a:r>
            <a:r>
              <a:rPr lang="en-GB" sz="2400" dirty="0" smtClean="0"/>
              <a:t> </a:t>
            </a:r>
            <a:r>
              <a:rPr lang="en-GB" sz="2400" dirty="0" err="1" smtClean="0"/>
              <a:t>λειτουργίες</a:t>
            </a:r>
            <a:r>
              <a:rPr lang="en-GB" sz="2400" dirty="0" smtClean="0"/>
              <a:t>, η </a:t>
            </a:r>
            <a:r>
              <a:rPr lang="en-GB" sz="2400" dirty="0" err="1" smtClean="0"/>
              <a:t>διδακτέα</a:t>
            </a:r>
            <a:r>
              <a:rPr lang="en-GB" sz="2400" dirty="0" smtClean="0"/>
              <a:t> </a:t>
            </a:r>
            <a:r>
              <a:rPr lang="en-GB" sz="2400" dirty="0" err="1" smtClean="0"/>
              <a:t>γνώση</a:t>
            </a:r>
            <a:r>
              <a:rPr lang="en-GB" sz="2400" dirty="0" smtClean="0"/>
              <a:t> </a:t>
            </a:r>
            <a:r>
              <a:rPr lang="en-GB" sz="2400" dirty="0" err="1" smtClean="0"/>
              <a:t>είναι</a:t>
            </a:r>
            <a:r>
              <a:rPr lang="en-GB" sz="2400" dirty="0" smtClean="0"/>
              <a:t> </a:t>
            </a:r>
            <a:r>
              <a:rPr lang="en-GB" sz="2400" dirty="0" err="1" smtClean="0"/>
              <a:t>αναμφισβήτητα</a:t>
            </a:r>
            <a:r>
              <a:rPr lang="en-GB" sz="2400" dirty="0" smtClean="0"/>
              <a:t> </a:t>
            </a:r>
            <a:r>
              <a:rPr lang="en-GB" sz="2400" dirty="0" err="1" smtClean="0"/>
              <a:t>διαφορετική</a:t>
            </a:r>
            <a:r>
              <a:rPr lang="en-GB" sz="2400" dirty="0" smtClean="0"/>
              <a:t> </a:t>
            </a:r>
            <a:r>
              <a:rPr lang="en-GB" sz="2400" dirty="0" err="1" smtClean="0"/>
              <a:t>από</a:t>
            </a:r>
            <a:r>
              <a:rPr lang="en-GB" sz="2400" dirty="0" smtClean="0"/>
              <a:t> </a:t>
            </a:r>
            <a:r>
              <a:rPr lang="en-GB" sz="2400" dirty="0" err="1" smtClean="0"/>
              <a:t>την</a:t>
            </a:r>
            <a:r>
              <a:rPr lang="en-GB" sz="2400" dirty="0" smtClean="0"/>
              <a:t> </a:t>
            </a:r>
            <a:r>
              <a:rPr lang="en-GB" sz="2400" dirty="0" err="1" smtClean="0"/>
              <a:t>επιστημονική</a:t>
            </a:r>
            <a:r>
              <a:rPr lang="en-GB" sz="2400" dirty="0" smtClean="0"/>
              <a:t> </a:t>
            </a:r>
            <a:r>
              <a:rPr lang="en-GB" sz="2400" dirty="0" err="1" smtClean="0"/>
              <a:t>γνώση</a:t>
            </a:r>
            <a:r>
              <a:rPr lang="en-GB" sz="2400" dirty="0" smtClean="0"/>
              <a:t> </a:t>
            </a:r>
            <a:r>
              <a:rPr lang="en-GB" sz="2400" dirty="0" err="1" smtClean="0"/>
              <a:t>που</a:t>
            </a:r>
            <a:r>
              <a:rPr lang="en-GB" sz="2400" dirty="0" smtClean="0"/>
              <a:t> </a:t>
            </a:r>
            <a:r>
              <a:rPr lang="en-GB" sz="2400" dirty="0" err="1" smtClean="0"/>
              <a:t>χρησιμεύει</a:t>
            </a:r>
            <a:r>
              <a:rPr lang="en-GB" sz="2400" dirty="0" smtClean="0"/>
              <a:t> </a:t>
            </a:r>
            <a:r>
              <a:rPr lang="en-GB" sz="2400" dirty="0" err="1" smtClean="0"/>
              <a:t>ως</a:t>
            </a:r>
            <a:r>
              <a:rPr lang="en-GB" sz="2400" dirty="0" smtClean="0"/>
              <a:t> </a:t>
            </a:r>
            <a:r>
              <a:rPr lang="en-GB" sz="2400" dirty="0" err="1" smtClean="0"/>
              <a:t>αναφορά</a:t>
            </a:r>
            <a:r>
              <a:rPr lang="en-GB" sz="2400" dirty="0" smtClean="0"/>
              <a:t> </a:t>
            </a:r>
            <a:r>
              <a:rPr lang="en-GB" sz="2400" dirty="0" err="1" smtClean="0"/>
              <a:t>της</a:t>
            </a:r>
            <a:r>
              <a:rPr lang="en-GB" sz="2400" dirty="0" smtClean="0"/>
              <a:t>. </a:t>
            </a:r>
            <a:endParaRPr lang="el-GR" sz="2400" dirty="0" smtClean="0"/>
          </a:p>
          <a:p>
            <a:pPr>
              <a:lnSpc>
                <a:spcPct val="80000"/>
              </a:lnSpc>
            </a:pPr>
            <a:r>
              <a:rPr lang="en-GB" sz="2400" dirty="0" err="1" smtClean="0"/>
              <a:t>Το</a:t>
            </a:r>
            <a:r>
              <a:rPr lang="en-GB" sz="2400" dirty="0" smtClean="0"/>
              <a:t> </a:t>
            </a:r>
            <a:r>
              <a:rPr lang="en-GB" sz="2400" dirty="0" err="1" smtClean="0"/>
              <a:t>επιστημολογικό</a:t>
            </a:r>
            <a:r>
              <a:rPr lang="en-GB" sz="2400" dirty="0" smtClean="0"/>
              <a:t> </a:t>
            </a:r>
            <a:r>
              <a:rPr lang="en-GB" sz="2400" dirty="0" err="1" smtClean="0"/>
              <a:t>της</a:t>
            </a:r>
            <a:r>
              <a:rPr lang="en-GB" sz="2400" dirty="0" smtClean="0"/>
              <a:t> </a:t>
            </a:r>
            <a:r>
              <a:rPr lang="en-GB" sz="2400" dirty="0" err="1" smtClean="0"/>
              <a:t>περιβάλλον</a:t>
            </a:r>
            <a:r>
              <a:rPr lang="en-GB" sz="2400" dirty="0" smtClean="0"/>
              <a:t> </a:t>
            </a:r>
            <a:r>
              <a:rPr lang="en-GB" sz="2400" dirty="0" err="1" smtClean="0"/>
              <a:t>είναι</a:t>
            </a:r>
            <a:r>
              <a:rPr lang="en-GB" sz="2400" dirty="0" smtClean="0"/>
              <a:t> </a:t>
            </a:r>
            <a:r>
              <a:rPr lang="en-GB" sz="2400" dirty="0" err="1" smtClean="0"/>
              <a:t>επίσης</a:t>
            </a:r>
            <a:r>
              <a:rPr lang="en-GB" sz="2400" dirty="0" smtClean="0"/>
              <a:t> </a:t>
            </a:r>
            <a:r>
              <a:rPr lang="en-GB" sz="2400" dirty="0" err="1" smtClean="0"/>
              <a:t>διαφορετικό</a:t>
            </a:r>
            <a:r>
              <a:rPr lang="en-GB" sz="2400" dirty="0" smtClean="0"/>
              <a:t> </a:t>
            </a:r>
            <a:r>
              <a:rPr lang="en-GB" sz="2400" dirty="0" err="1" smtClean="0"/>
              <a:t>όπως</a:t>
            </a:r>
            <a:r>
              <a:rPr lang="en-GB" sz="2400" dirty="0" smtClean="0"/>
              <a:t> </a:t>
            </a:r>
            <a:r>
              <a:rPr lang="en-GB" sz="2400" dirty="0" err="1" smtClean="0"/>
              <a:t>και</a:t>
            </a:r>
            <a:r>
              <a:rPr lang="en-GB" sz="2400" dirty="0" smtClean="0"/>
              <a:t> η </a:t>
            </a:r>
            <a:r>
              <a:rPr lang="en-GB" sz="2400" dirty="0" err="1" smtClean="0"/>
              <a:t>σημασία</a:t>
            </a:r>
            <a:r>
              <a:rPr lang="en-GB" sz="2400" dirty="0" smtClean="0"/>
              <a:t> </a:t>
            </a:r>
            <a:r>
              <a:rPr lang="en-GB" sz="2400" dirty="0" err="1" smtClean="0"/>
              <a:t>της</a:t>
            </a:r>
            <a:r>
              <a:rPr lang="en-GB" sz="2400" dirty="0" smtClean="0"/>
              <a:t> </a:t>
            </a:r>
            <a:r>
              <a:rPr lang="en-GB" sz="2400" dirty="0" err="1" smtClean="0"/>
              <a:t>και</a:t>
            </a:r>
            <a:r>
              <a:rPr lang="en-GB" sz="2400" dirty="0" smtClean="0"/>
              <a:t> η </a:t>
            </a:r>
            <a:r>
              <a:rPr lang="en-GB" sz="2400" dirty="0" err="1" smtClean="0"/>
              <a:t>εμβέλεια</a:t>
            </a:r>
            <a:r>
              <a:rPr lang="en-GB" sz="2400" dirty="0" smtClean="0"/>
              <a:t> </a:t>
            </a:r>
            <a:r>
              <a:rPr lang="en-GB" sz="2400" dirty="0" err="1" smtClean="0"/>
              <a:t>των</a:t>
            </a:r>
            <a:r>
              <a:rPr lang="en-GB" sz="2400" dirty="0" smtClean="0"/>
              <a:t> </a:t>
            </a:r>
            <a:r>
              <a:rPr lang="en-GB" sz="2400" dirty="0" err="1" smtClean="0"/>
              <a:t>εννοιών</a:t>
            </a:r>
            <a:r>
              <a:rPr lang="en-GB" sz="2400" dirty="0" smtClean="0"/>
              <a:t> </a:t>
            </a:r>
            <a:r>
              <a:rPr lang="en-GB" sz="2400" dirty="0" err="1" smtClean="0"/>
              <a:t>που</a:t>
            </a:r>
            <a:r>
              <a:rPr lang="en-GB" sz="2400" dirty="0" smtClean="0"/>
              <a:t> </a:t>
            </a:r>
            <a:r>
              <a:rPr lang="en-GB" sz="2400" dirty="0" err="1" smtClean="0"/>
              <a:t>την</a:t>
            </a:r>
            <a:r>
              <a:rPr lang="en-GB" sz="2400" dirty="0" smtClean="0"/>
              <a:t> </a:t>
            </a:r>
            <a:r>
              <a:rPr lang="en-GB" sz="2400" dirty="0" err="1" smtClean="0"/>
              <a:t>δομούν</a:t>
            </a:r>
            <a:r>
              <a:rPr lang="en-GB" sz="24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defRPr/>
            </a:pPr>
            <a:r>
              <a:rPr lang="el-GR" sz="4000" dirty="0"/>
              <a:t>Κοινωνικές πρακτικές </a:t>
            </a:r>
            <a:r>
              <a:rPr lang="el-GR" sz="4000" dirty="0" smtClean="0"/>
              <a:t>αναφοράς</a:t>
            </a:r>
            <a:endParaRPr lang="el-GR" sz="4000" dirty="0"/>
          </a:p>
        </p:txBody>
      </p:sp>
      <p:sp>
        <p:nvSpPr>
          <p:cNvPr id="27651" name="Rectangle 3"/>
          <p:cNvSpPr>
            <a:spLocks noGrp="1" noChangeArrowheads="1"/>
          </p:cNvSpPr>
          <p:nvPr>
            <p:ph type="body" idx="1"/>
          </p:nvPr>
        </p:nvSpPr>
        <p:spPr>
          <a:xfrm>
            <a:off x="611560" y="1484784"/>
            <a:ext cx="7954963" cy="4794250"/>
          </a:xfrm>
        </p:spPr>
        <p:txBody>
          <a:bodyPr>
            <a:normAutofit lnSpcReduction="10000"/>
          </a:bodyPr>
          <a:lstStyle/>
          <a:p>
            <a:r>
              <a:rPr lang="el-GR" sz="2800" dirty="0"/>
              <a:t>Η σχολική γνώση οφείλει να οικοδομείται στο πλαίσιο διδακτικών δραστηριοτήτων οι οποίες εμπεριέχουν καταστάσεις και δράσεις μιας δεδομένης κοινωνικής πρακτικής  </a:t>
            </a:r>
          </a:p>
          <a:p>
            <a:r>
              <a:rPr lang="el-GR" sz="2800" dirty="0" smtClean="0"/>
              <a:t>Η σχολική γνώση δεν προέρχεται μόνο από την επιστημονική γνώση όπως αυτή παράγεται στα πανεπιστήμια αλλά επηρεάζεται και από άλλους παράγοντες</a:t>
            </a:r>
          </a:p>
          <a:p>
            <a:r>
              <a:rPr lang="el-GR" sz="2800" dirty="0" smtClean="0"/>
              <a:t>Οι παράγοντες αυτοί, που έχουν κοινωνική προέλευση, μελετώνται με τον όρο «κοινωνικές πρακτικές αναφοράς»</a:t>
            </a:r>
          </a:p>
        </p:txBody>
      </p:sp>
    </p:spTree>
    <p:extLst>
      <p:ext uri="{BB962C8B-B14F-4D97-AF65-F5344CB8AC3E}">
        <p14:creationId xmlns:p14="http://schemas.microsoft.com/office/powerpoint/2010/main" val="22301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559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el-GR" sz="4000" dirty="0" smtClean="0"/>
              <a:t>Πολλαπλές προελεύσεις της σχολικής γνώσης </a:t>
            </a:r>
            <a:endParaRPr lang="el-GR" sz="4000" dirty="0"/>
          </a:p>
        </p:txBody>
      </p:sp>
      <p:sp>
        <p:nvSpPr>
          <p:cNvPr id="27651" name="Rectangle 3"/>
          <p:cNvSpPr>
            <a:spLocks noGrp="1" noChangeArrowheads="1"/>
          </p:cNvSpPr>
          <p:nvPr>
            <p:ph type="body" idx="1"/>
          </p:nvPr>
        </p:nvSpPr>
        <p:spPr>
          <a:xfrm>
            <a:off x="611560" y="1484784"/>
            <a:ext cx="7954963" cy="4794250"/>
          </a:xfrm>
        </p:spPr>
        <p:txBody>
          <a:bodyPr>
            <a:normAutofit/>
          </a:bodyPr>
          <a:lstStyle/>
          <a:p>
            <a:r>
              <a:rPr lang="el-GR" sz="2800" dirty="0" smtClean="0"/>
              <a:t>Η σχολική γνώση συνεπώς προέρχεται </a:t>
            </a:r>
          </a:p>
          <a:p>
            <a:pPr lvl="1"/>
            <a:r>
              <a:rPr lang="el-GR" sz="2400" dirty="0" smtClean="0"/>
              <a:t>αφενός από την επιστημονική γνώση όπως αυτή παράγεται στα πανεπιστήμια και τα ερευνητικά κέντρα και </a:t>
            </a:r>
          </a:p>
          <a:p>
            <a:pPr lvl="1"/>
            <a:r>
              <a:rPr lang="el-GR" sz="2400" dirty="0"/>
              <a:t>α</a:t>
            </a:r>
            <a:r>
              <a:rPr lang="el-GR" sz="2400" dirty="0" smtClean="0"/>
              <a:t>φετέρου από μια σειρά κοινωνικών και </a:t>
            </a:r>
            <a:r>
              <a:rPr lang="el-GR" sz="2400" dirty="0" err="1" smtClean="0"/>
              <a:t>κοινωνικοτεχνικών</a:t>
            </a:r>
            <a:r>
              <a:rPr lang="el-GR" sz="2400" dirty="0" smtClean="0"/>
              <a:t> παραγόντων και διαδικασιών με κοινωνική προέλευση </a:t>
            </a:r>
          </a:p>
          <a:p>
            <a:r>
              <a:rPr lang="el-GR" sz="2800" dirty="0" smtClean="0"/>
              <a:t>Οι παράγοντες αυτοί ονομάζονται «κοινωνικές </a:t>
            </a:r>
            <a:r>
              <a:rPr lang="el-GR" sz="2800" dirty="0"/>
              <a:t>πρακτικές αναφοράς</a:t>
            </a:r>
            <a:r>
              <a:rPr lang="el-GR" sz="2800" dirty="0" smtClean="0"/>
              <a:t>»</a:t>
            </a:r>
          </a:p>
          <a:p>
            <a:pPr lvl="1"/>
            <a:r>
              <a:rPr lang="el-GR" sz="2400" dirty="0" smtClean="0"/>
              <a:t>Παράδειγμα: τα λογισμικά γενικής χρήσης (π.χ. «επεξεργασία κειμένου»)</a:t>
            </a:r>
            <a:endParaRPr lang="el-G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el-GR" sz="4000" dirty="0" smtClean="0"/>
              <a:t>Η έννοια της κοινωνικής πρακτικής αναφοράς στη διδακτική</a:t>
            </a:r>
            <a:endParaRPr lang="el-GR" sz="4000" dirty="0"/>
          </a:p>
        </p:txBody>
      </p:sp>
      <p:sp>
        <p:nvSpPr>
          <p:cNvPr id="27651" name="Rectangle 3"/>
          <p:cNvSpPr>
            <a:spLocks noGrp="1" noChangeArrowheads="1"/>
          </p:cNvSpPr>
          <p:nvPr>
            <p:ph type="body" idx="1"/>
          </p:nvPr>
        </p:nvSpPr>
        <p:spPr>
          <a:xfrm>
            <a:off x="611560" y="1484784"/>
            <a:ext cx="7954963" cy="4794250"/>
          </a:xfrm>
        </p:spPr>
        <p:txBody>
          <a:bodyPr>
            <a:normAutofit/>
          </a:bodyPr>
          <a:lstStyle/>
          <a:p>
            <a:pPr marL="0" indent="0">
              <a:buNone/>
            </a:pPr>
            <a:r>
              <a:rPr lang="el-GR" sz="2800" dirty="0"/>
              <a:t>α</a:t>
            </a:r>
            <a:r>
              <a:rPr lang="el-GR" sz="2800" dirty="0" smtClean="0"/>
              <a:t>) συνίσταται </a:t>
            </a:r>
            <a:r>
              <a:rPr lang="el-GR" sz="2800" dirty="0"/>
              <a:t>από δραστηριότητες μετατροπής ενός ανθρώπινου ή </a:t>
            </a:r>
            <a:r>
              <a:rPr lang="el-GR" sz="2800" dirty="0" smtClean="0"/>
              <a:t>φυσικού</a:t>
            </a:r>
            <a:r>
              <a:rPr lang="el-GR" sz="2800" dirty="0"/>
              <a:t> </a:t>
            </a:r>
            <a:r>
              <a:rPr lang="el-GR" sz="2800" dirty="0" smtClean="0"/>
              <a:t>δεδομένου </a:t>
            </a:r>
            <a:r>
              <a:rPr lang="el-GR" sz="2800" dirty="0"/>
              <a:t>— είναι, δηλαδή, μια </a:t>
            </a:r>
            <a:r>
              <a:rPr lang="el-GR" sz="2800" dirty="0" smtClean="0"/>
              <a:t>«πρακτική»,</a:t>
            </a:r>
            <a:endParaRPr lang="el-GR" sz="2800" dirty="0"/>
          </a:p>
          <a:p>
            <a:pPr marL="0" indent="0">
              <a:buNone/>
            </a:pPr>
            <a:r>
              <a:rPr lang="el-GR" sz="2800" dirty="0"/>
              <a:t>β) αφορά το σύνολο ενός κοινωνικού τομέα και όχι ατομικούς ρόλους — </a:t>
            </a:r>
            <a:r>
              <a:rPr lang="el-GR" sz="2800" dirty="0" smtClean="0"/>
              <a:t>έχει δηλαδή κατά </a:t>
            </a:r>
            <a:r>
              <a:rPr lang="el-GR" sz="2800" dirty="0"/>
              <a:t>κύριο λόγο κοινωνική προέλευση, </a:t>
            </a:r>
            <a:r>
              <a:rPr lang="el-GR" sz="2800" dirty="0" smtClean="0"/>
              <a:t>και</a:t>
            </a:r>
          </a:p>
          <a:p>
            <a:pPr marL="0" indent="0">
              <a:buNone/>
            </a:pPr>
            <a:r>
              <a:rPr lang="el-GR" sz="2800" dirty="0" smtClean="0"/>
              <a:t>γ) </a:t>
            </a:r>
            <a:r>
              <a:rPr lang="el-GR" sz="2800" dirty="0"/>
              <a:t>σχέση της με τις διδακτικές δραστηριότητες δεν είναι αυτονόητη, </a:t>
            </a:r>
            <a:r>
              <a:rPr lang="el-GR" sz="2800" dirty="0" smtClean="0"/>
              <a:t>αλλά υπάρχει </a:t>
            </a:r>
            <a:r>
              <a:rPr lang="el-GR" sz="2800" dirty="0"/>
              <a:t>μόνο με όρους </a:t>
            </a:r>
            <a:r>
              <a:rPr lang="el-GR" sz="2800" dirty="0" smtClean="0"/>
              <a:t>σύγκρισης - χρησιμοποιείται </a:t>
            </a:r>
            <a:r>
              <a:rPr lang="el-GR" sz="2800" dirty="0"/>
              <a:t>δηλαδή ως </a:t>
            </a:r>
            <a:r>
              <a:rPr lang="el-GR" sz="2800" dirty="0" smtClean="0"/>
              <a:t>«αναφορά» </a:t>
            </a:r>
            <a:r>
              <a:rPr lang="el-GR" sz="2800" dirty="0"/>
              <a:t>κατά την εξέλιξη μιας διδακτικής δραστηριότητας</a:t>
            </a:r>
            <a:endParaRPr lang="el-GR" sz="2800" dirty="0" smtClean="0"/>
          </a:p>
        </p:txBody>
      </p:sp>
    </p:spTree>
    <p:extLst>
      <p:ext uri="{BB962C8B-B14F-4D97-AF65-F5344CB8AC3E}">
        <p14:creationId xmlns:p14="http://schemas.microsoft.com/office/powerpoint/2010/main" val="2932020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defRPr/>
            </a:pPr>
            <a:r>
              <a:rPr lang="el-GR" sz="4000" dirty="0" smtClean="0"/>
              <a:t>Διδακτική και πρακτικές αναφοράς</a:t>
            </a:r>
            <a:endParaRPr lang="el-GR" sz="4000" dirty="0"/>
          </a:p>
        </p:txBody>
      </p:sp>
      <p:sp>
        <p:nvSpPr>
          <p:cNvPr id="27651" name="Rectangle 3"/>
          <p:cNvSpPr>
            <a:spLocks noGrp="1" noChangeArrowheads="1"/>
          </p:cNvSpPr>
          <p:nvPr>
            <p:ph type="body" idx="1"/>
          </p:nvPr>
        </p:nvSpPr>
        <p:spPr>
          <a:xfrm>
            <a:off x="611560" y="1484784"/>
            <a:ext cx="7954963" cy="4794250"/>
          </a:xfrm>
        </p:spPr>
        <p:txBody>
          <a:bodyPr>
            <a:normAutofit/>
          </a:bodyPr>
          <a:lstStyle/>
          <a:p>
            <a:r>
              <a:rPr lang="el-GR" sz="2800" dirty="0"/>
              <a:t>Η</a:t>
            </a:r>
            <a:r>
              <a:rPr lang="el-GR" sz="2800" dirty="0" smtClean="0"/>
              <a:t> </a:t>
            </a:r>
            <a:r>
              <a:rPr lang="el-GR" sz="2800" dirty="0"/>
              <a:t>Διδακτική </a:t>
            </a:r>
            <a:r>
              <a:rPr lang="el-GR" sz="2800" dirty="0" smtClean="0"/>
              <a:t>των επιστημών, συνεπώς, μελετά </a:t>
            </a:r>
            <a:r>
              <a:rPr lang="el-GR" sz="2800" dirty="0"/>
              <a:t>την ιδέα των ≪</a:t>
            </a:r>
            <a:r>
              <a:rPr lang="el-GR" sz="2800" dirty="0" smtClean="0"/>
              <a:t>κοινωνικών πρακτικών </a:t>
            </a:r>
            <a:r>
              <a:rPr lang="el-GR" sz="2800" dirty="0"/>
              <a:t>αναφοράς</a:t>
            </a:r>
            <a:r>
              <a:rPr lang="el-GR" sz="2800" dirty="0" smtClean="0"/>
              <a:t>≫</a:t>
            </a:r>
            <a:endParaRPr lang="el-GR" sz="2800" dirty="0"/>
          </a:p>
          <a:p>
            <a:r>
              <a:rPr lang="el-GR" sz="2800" dirty="0" smtClean="0"/>
              <a:t>Ασχολείται </a:t>
            </a:r>
            <a:r>
              <a:rPr lang="el-GR" sz="2800" dirty="0"/>
              <a:t>δηλαδή με την μελέτη του τρόπου με τον οποίο </a:t>
            </a:r>
            <a:r>
              <a:rPr lang="el-GR" sz="2800" dirty="0" smtClean="0"/>
              <a:t>οι</a:t>
            </a:r>
            <a:r>
              <a:rPr lang="el-GR" sz="2800" dirty="0"/>
              <a:t> </a:t>
            </a:r>
            <a:r>
              <a:rPr lang="el-GR" sz="2800" dirty="0" smtClean="0"/>
              <a:t>δραστηριότητες </a:t>
            </a:r>
            <a:r>
              <a:rPr lang="el-GR" sz="2800" dirty="0"/>
              <a:t>παραγωγής, οι μηχανικές, οι τεχνικές ακόμα και οι οικιακές </a:t>
            </a:r>
            <a:r>
              <a:rPr lang="el-GR" sz="2800" dirty="0" smtClean="0"/>
              <a:t>δραστηριότητες </a:t>
            </a:r>
            <a:r>
              <a:rPr lang="el-GR" sz="2800" dirty="0"/>
              <a:t>μπορούν να παίξουν ρόλο αναφοράς για τις διάφορες επιστημονικές </a:t>
            </a:r>
            <a:r>
              <a:rPr lang="el-GR" sz="2800" dirty="0" smtClean="0"/>
              <a:t>σχολικές δραστηριότητες</a:t>
            </a:r>
            <a:r>
              <a:rPr lang="el-GR" sz="2800" dirty="0"/>
              <a:t>.</a:t>
            </a:r>
          </a:p>
        </p:txBody>
      </p:sp>
    </p:spTree>
    <p:extLst>
      <p:ext uri="{BB962C8B-B14F-4D97-AF65-F5344CB8AC3E}">
        <p14:creationId xmlns:p14="http://schemas.microsoft.com/office/powerpoint/2010/main" val="598985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74638"/>
            <a:ext cx="8538914" cy="1143000"/>
          </a:xfrm>
        </p:spPr>
        <p:txBody>
          <a:bodyPr>
            <a:normAutofit fontScale="90000"/>
          </a:bodyPr>
          <a:lstStyle/>
          <a:p>
            <a:pPr>
              <a:defRPr/>
            </a:pPr>
            <a:r>
              <a:rPr lang="el-GR" dirty="0" err="1" smtClean="0"/>
              <a:t>Κοινωνικοτεχνικές</a:t>
            </a:r>
            <a:r>
              <a:rPr lang="el-GR" dirty="0" smtClean="0"/>
              <a:t> πρακτικές αναφοράς</a:t>
            </a:r>
            <a:endParaRPr lang="en-GB" dirty="0"/>
          </a:p>
        </p:txBody>
      </p:sp>
      <p:sp>
        <p:nvSpPr>
          <p:cNvPr id="28675" name="Content Placeholder 2"/>
          <p:cNvSpPr>
            <a:spLocks noGrp="1"/>
          </p:cNvSpPr>
          <p:nvPr>
            <p:ph idx="1"/>
          </p:nvPr>
        </p:nvSpPr>
        <p:spPr>
          <a:xfrm>
            <a:off x="755576" y="1556792"/>
            <a:ext cx="7499350" cy="4176712"/>
          </a:xfrm>
        </p:spPr>
        <p:txBody>
          <a:bodyPr/>
          <a:lstStyle/>
          <a:p>
            <a:r>
              <a:rPr lang="el-GR" sz="2400" dirty="0" smtClean="0"/>
              <a:t>Αφορούν στις πρακτικές που σχετίζονται με τις τεχνικές και την τεχνολογία </a:t>
            </a:r>
          </a:p>
          <a:p>
            <a:r>
              <a:rPr lang="en-GB" sz="2400" dirty="0" err="1" smtClean="0"/>
              <a:t>Οι</a:t>
            </a:r>
            <a:r>
              <a:rPr lang="en-GB" sz="2400" dirty="0" smtClean="0"/>
              <a:t> </a:t>
            </a:r>
            <a:r>
              <a:rPr lang="en-GB" sz="2400" dirty="0" err="1" smtClean="0"/>
              <a:t>κοινωνικοτεχνικές</a:t>
            </a:r>
            <a:r>
              <a:rPr lang="el-GR" sz="2400" dirty="0" smtClean="0"/>
              <a:t> </a:t>
            </a:r>
            <a:r>
              <a:rPr lang="en-GB" sz="2400" dirty="0" smtClean="0"/>
              <a:t>πρα</a:t>
            </a:r>
            <a:r>
              <a:rPr lang="en-GB" sz="2400" dirty="0" err="1" smtClean="0"/>
              <a:t>κτικές</a:t>
            </a:r>
            <a:r>
              <a:rPr lang="en-GB" sz="2400" dirty="0" smtClean="0"/>
              <a:t> ανα</a:t>
            </a:r>
            <a:r>
              <a:rPr lang="en-GB" sz="2400" dirty="0" err="1" smtClean="0"/>
              <a:t>φοράς</a:t>
            </a:r>
            <a:r>
              <a:rPr lang="el-GR" sz="2400" dirty="0" smtClean="0"/>
              <a:t> αναδεικνύουν</a:t>
            </a:r>
            <a:r>
              <a:rPr lang="en-GB" sz="2400" dirty="0" smtClean="0"/>
              <a:t> </a:t>
            </a:r>
            <a:r>
              <a:rPr lang="en-GB" sz="2400" dirty="0" err="1" smtClean="0"/>
              <a:t>την</a:t>
            </a:r>
            <a:r>
              <a:rPr lang="en-GB" sz="2400" dirty="0" smtClean="0"/>
              <a:t> π</a:t>
            </a:r>
            <a:r>
              <a:rPr lang="en-GB" sz="2400" dirty="0" err="1" smtClean="0"/>
              <a:t>ολλ</a:t>
            </a:r>
            <a:r>
              <a:rPr lang="en-GB" sz="2400" dirty="0" smtClean="0"/>
              <a:t>απλότητα των δυνατών πηγών που εμπνέουν και θεμελιώνουν την </a:t>
            </a:r>
            <a:r>
              <a:rPr lang="en-GB" sz="2400" i="1" dirty="0" smtClean="0"/>
              <a:t>εγκυρότητα</a:t>
            </a:r>
            <a:r>
              <a:rPr lang="en-GB" sz="2400" dirty="0" smtClean="0"/>
              <a:t> μιας σχολικής γνώσης (</a:t>
            </a:r>
            <a:r>
              <a:rPr lang="fr-FR" sz="2400" dirty="0" err="1" smtClean="0"/>
              <a:t>Martinand</a:t>
            </a:r>
            <a:r>
              <a:rPr lang="en-GB" sz="2400" dirty="0" smtClean="0"/>
              <a:t>, 1992)</a:t>
            </a:r>
            <a:endParaRPr lang="el-GR" sz="2400" dirty="0" smtClean="0"/>
          </a:p>
          <a:p>
            <a:r>
              <a:rPr lang="en-GB" sz="2400" dirty="0" smtClean="0"/>
              <a:t>β</a:t>
            </a:r>
            <a:r>
              <a:rPr lang="en-GB" sz="2400" dirty="0" err="1" smtClean="0"/>
              <a:t>ρίσκουν</a:t>
            </a:r>
            <a:r>
              <a:rPr lang="en-GB" sz="2400" dirty="0" smtClean="0"/>
              <a:t> </a:t>
            </a:r>
            <a:r>
              <a:rPr lang="en-GB" sz="2400" dirty="0" err="1" smtClean="0"/>
              <a:t>ιδι</a:t>
            </a:r>
            <a:r>
              <a:rPr lang="en-GB" sz="2400" dirty="0" smtClean="0"/>
              <a:t>αίτερη εφαρμογή στην Πληροφορική, αφού τέτοιες πρακτικές αναφοράς στις σύγχρονες κοινωνίες ενισχύονται από χώρους όπως τα ηλεκτρονικά παιγνίδια, ο κινηματογράφος, κλπ. </a:t>
            </a:r>
            <a:r>
              <a:rPr lang="el-GR" sz="2400" dirty="0" smtClean="0"/>
              <a:t> </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l-GR" dirty="0"/>
              <a:t>Παραδείγματα ΚΠΑ (1)</a:t>
            </a:r>
            <a:endParaRPr lang="el-GR" sz="2400" dirty="0"/>
          </a:p>
        </p:txBody>
      </p:sp>
      <p:sp>
        <p:nvSpPr>
          <p:cNvPr id="29699" name="Rectangle 3"/>
          <p:cNvSpPr>
            <a:spLocks noGrp="1" noChangeArrowheads="1"/>
          </p:cNvSpPr>
          <p:nvPr>
            <p:ph type="body" idx="1"/>
          </p:nvPr>
        </p:nvSpPr>
        <p:spPr>
          <a:xfrm>
            <a:off x="323528" y="1484784"/>
            <a:ext cx="8241854" cy="4608512"/>
          </a:xfrm>
        </p:spPr>
        <p:txBody>
          <a:bodyPr>
            <a:normAutofit fontScale="92500" lnSpcReduction="10000"/>
          </a:bodyPr>
          <a:lstStyle/>
          <a:p>
            <a:pPr>
              <a:lnSpc>
                <a:spcPct val="80000"/>
              </a:lnSpc>
            </a:pPr>
            <a:r>
              <a:rPr lang="el-GR" sz="2800" dirty="0" smtClean="0"/>
              <a:t>Η έννοια των κοινωνικών πρακτικών αναφοράς επεκτείνει το πλαίσιο μέσα στο οποίο απαντώνται ερωτήματα διδακτικής υφής. </a:t>
            </a:r>
          </a:p>
          <a:p>
            <a:pPr>
              <a:lnSpc>
                <a:spcPct val="80000"/>
              </a:lnSpc>
            </a:pPr>
            <a:r>
              <a:rPr lang="el-GR" sz="2800" dirty="0" smtClean="0"/>
              <a:t>Οι κοινωνικές πρακτικές αναφοράς παίζουν ιδιαίτερο ρόλο στο χώρο της πληροφορικής. </a:t>
            </a:r>
          </a:p>
          <a:p>
            <a:pPr>
              <a:lnSpc>
                <a:spcPct val="80000"/>
              </a:lnSpc>
            </a:pPr>
            <a:r>
              <a:rPr lang="el-GR" sz="2800" dirty="0" smtClean="0"/>
              <a:t>Στην περίπτωση της πληροφορικής καταργεί το διαχωρισμό ανάμεσα στην «πληροφορική - γνωστικό αντικείμενο» και στην «πληροφορική – μέσο» αφού εστιάζει το ενδιαφέρον στην επίλυση προβλημάτων (</a:t>
            </a:r>
            <a:r>
              <a:rPr lang="fr-FR" sz="2800" dirty="0" smtClean="0"/>
              <a:t>Orange</a:t>
            </a:r>
            <a:r>
              <a:rPr lang="el-GR" sz="2800" dirty="0" smtClean="0"/>
              <a:t>, 1990). </a:t>
            </a:r>
          </a:p>
          <a:p>
            <a:pPr>
              <a:lnSpc>
                <a:spcPct val="80000"/>
              </a:lnSpc>
            </a:pPr>
            <a:r>
              <a:rPr lang="el-GR" sz="2800" dirty="0" smtClean="0"/>
              <a:t>Το γεγονός αυτό εξηγείται από την ευρεία διάδοση που έχουν σήμερα οι τεχνολογίες της πληροφορικής στο περιβάλλον των μαθητών οι οποίοι έρχονται πλέον στο σχολείο φέροντας αρκετές «γνώσεις» πληροφορικής αποκτημένες στο εξωσχολικό περιβάλλον. </a:t>
            </a:r>
          </a:p>
          <a:p>
            <a:pPr>
              <a:lnSpc>
                <a:spcPct val="80000"/>
              </a:lnSpc>
            </a:pPr>
            <a:endParaRPr lang="el-GR"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274638"/>
            <a:ext cx="8219256" cy="922114"/>
          </a:xfrm>
        </p:spPr>
        <p:txBody>
          <a:bodyPr/>
          <a:lstStyle/>
          <a:p>
            <a:pPr>
              <a:defRPr/>
            </a:pPr>
            <a:r>
              <a:rPr lang="el-GR" dirty="0"/>
              <a:t>Παραδείγματα ΚΠΑ (2) </a:t>
            </a:r>
          </a:p>
        </p:txBody>
      </p:sp>
      <p:sp>
        <p:nvSpPr>
          <p:cNvPr id="30723" name="Rectangle 3"/>
          <p:cNvSpPr>
            <a:spLocks noGrp="1" noChangeArrowheads="1"/>
          </p:cNvSpPr>
          <p:nvPr>
            <p:ph type="body" idx="1"/>
          </p:nvPr>
        </p:nvSpPr>
        <p:spPr>
          <a:xfrm>
            <a:off x="323528" y="1196752"/>
            <a:ext cx="8312721" cy="4680520"/>
          </a:xfrm>
        </p:spPr>
        <p:txBody>
          <a:bodyPr>
            <a:noAutofit/>
          </a:bodyPr>
          <a:lstStyle/>
          <a:p>
            <a:pPr>
              <a:lnSpc>
                <a:spcPct val="80000"/>
              </a:lnSpc>
            </a:pPr>
            <a:r>
              <a:rPr lang="el-GR" sz="2000" dirty="0" smtClean="0"/>
              <a:t>Πολλές σχολικές πρακτικές προκύπτουν από κοινωνικές πρακτικές που επιβάλλονται καταρχήν και στη συνέχεια αναζητείται για αυτές ένα θεσμικό εκπαιδευτικό πλαίσιο για να ενταχθούν. </a:t>
            </a:r>
          </a:p>
          <a:p>
            <a:pPr>
              <a:lnSpc>
                <a:spcPct val="80000"/>
              </a:lnSpc>
            </a:pPr>
            <a:r>
              <a:rPr lang="el-GR" sz="2000" dirty="0" smtClean="0"/>
              <a:t>Χαρακτηριστικό παράδειγμα είναι η πληροφορική και η ένταξή της στην εκπαίδευση. </a:t>
            </a:r>
          </a:p>
          <a:p>
            <a:pPr>
              <a:lnSpc>
                <a:spcPct val="80000"/>
              </a:lnSpc>
            </a:pPr>
            <a:r>
              <a:rPr lang="el-GR" sz="2000" dirty="0" smtClean="0"/>
              <a:t>Οι περισσότεροι πλέον μαθητές που αποκτούν γνώσεις στην πληροφορική εκτός σχολείου, ενώ σε μεγάλο βαθμό η ένταξη της πληροφορικής στο σχολείο υιοθετείται από τις κοινωνικές πιέσεις και την αυξανόμενη </a:t>
            </a:r>
            <a:r>
              <a:rPr lang="el-GR" sz="2000" dirty="0" err="1" smtClean="0"/>
              <a:t>πληροφοριοποίηση</a:t>
            </a:r>
            <a:r>
              <a:rPr lang="el-GR" sz="2000" dirty="0" smtClean="0"/>
              <a:t> της κοινωνίας. </a:t>
            </a:r>
          </a:p>
          <a:p>
            <a:pPr>
              <a:lnSpc>
                <a:spcPct val="80000"/>
              </a:lnSpc>
            </a:pPr>
            <a:r>
              <a:rPr lang="el-GR" sz="2000" dirty="0" smtClean="0"/>
              <a:t>Ο διδακτικός μετασχηματισμός σχετίζεται συνεπώς άμεσα με τις «κοινωνικές πρακτικές αναφοράς». </a:t>
            </a:r>
          </a:p>
          <a:p>
            <a:pPr>
              <a:lnSpc>
                <a:spcPct val="80000"/>
              </a:lnSpc>
            </a:pPr>
            <a:r>
              <a:rPr lang="el-GR" sz="2000" dirty="0" smtClean="0"/>
              <a:t>Ο χώρος της πληροφορικής περιλαμβάνει πολλές κοινωνικές πρακτικές αναφοράς. Όπως για παράδειγμα τις αναφορές που οι μαθητές διαθέτουν από τη χρήση ηλεκτρονικών παιγνιδιών που επηρεάζουν σε μεγάλο βαθμό τις αναπαραστάσεις τους και συνεπώς τις λογικές χρήσης που σχηματίζουν για το πληροφορικό σύστημα.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l-GR" dirty="0"/>
              <a:t>Παραδείγματα ΚΠΑ (3) </a:t>
            </a:r>
          </a:p>
        </p:txBody>
      </p:sp>
      <p:sp>
        <p:nvSpPr>
          <p:cNvPr id="31747" name="Rectangle 3"/>
          <p:cNvSpPr>
            <a:spLocks noGrp="1" noChangeArrowheads="1"/>
          </p:cNvSpPr>
          <p:nvPr>
            <p:ph type="body" idx="1"/>
          </p:nvPr>
        </p:nvSpPr>
        <p:spPr>
          <a:xfrm>
            <a:off x="611560" y="1412776"/>
            <a:ext cx="8026400" cy="4579937"/>
          </a:xfrm>
        </p:spPr>
        <p:txBody>
          <a:bodyPr>
            <a:normAutofit lnSpcReduction="10000"/>
          </a:bodyPr>
          <a:lstStyle/>
          <a:p>
            <a:pPr>
              <a:lnSpc>
                <a:spcPct val="80000"/>
              </a:lnSpc>
            </a:pPr>
            <a:r>
              <a:rPr lang="el-GR" sz="2000" dirty="0" smtClean="0"/>
              <a:t>Η πληροφορική και οι υπολογιστές αποτελούν εργαλείο δουλειάς όλο και περισσότερων επαγγελμάτων, παρεμβαίνουν σε ένα μεγάλο σύνολο κοινωνικών πρακτικών: </a:t>
            </a:r>
          </a:p>
          <a:p>
            <a:pPr>
              <a:lnSpc>
                <a:spcPct val="80000"/>
              </a:lnSpc>
            </a:pPr>
            <a:r>
              <a:rPr lang="el-GR" sz="2000" dirty="0" smtClean="0"/>
              <a:t>βελτιστοποίηση, </a:t>
            </a:r>
          </a:p>
          <a:p>
            <a:pPr>
              <a:lnSpc>
                <a:spcPct val="80000"/>
              </a:lnSpc>
            </a:pPr>
            <a:r>
              <a:rPr lang="el-GR" sz="2000" dirty="0" smtClean="0"/>
              <a:t>αυτόματος έλεγχος, </a:t>
            </a:r>
          </a:p>
          <a:p>
            <a:pPr>
              <a:lnSpc>
                <a:spcPct val="80000"/>
              </a:lnSpc>
            </a:pPr>
            <a:r>
              <a:rPr lang="el-GR" sz="2000" dirty="0" smtClean="0"/>
              <a:t>επιχειρησιακή έρευνα, </a:t>
            </a:r>
          </a:p>
          <a:p>
            <a:pPr>
              <a:lnSpc>
                <a:spcPct val="80000"/>
              </a:lnSpc>
            </a:pPr>
            <a:r>
              <a:rPr lang="el-GR" sz="2000" b="1" dirty="0" smtClean="0"/>
              <a:t>αναζήτηση σε βάσεις δεδομένων</a:t>
            </a:r>
            <a:r>
              <a:rPr lang="el-GR" sz="2000" dirty="0" smtClean="0"/>
              <a:t>, </a:t>
            </a:r>
          </a:p>
          <a:p>
            <a:pPr>
              <a:lnSpc>
                <a:spcPct val="80000"/>
              </a:lnSpc>
            </a:pPr>
            <a:r>
              <a:rPr lang="el-GR" sz="2000" b="1" dirty="0" smtClean="0"/>
              <a:t>επικοινωνία μέσω δικτύων υπολογιστών</a:t>
            </a:r>
            <a:r>
              <a:rPr lang="el-GR" sz="2000" dirty="0" smtClean="0"/>
              <a:t>, </a:t>
            </a:r>
          </a:p>
          <a:p>
            <a:pPr>
              <a:lnSpc>
                <a:spcPct val="80000"/>
              </a:lnSpc>
            </a:pPr>
            <a:r>
              <a:rPr lang="el-GR" sz="2000" b="1" dirty="0" smtClean="0"/>
              <a:t>συγγραφή κειμένων</a:t>
            </a:r>
            <a:r>
              <a:rPr lang="el-GR" sz="2000" dirty="0" smtClean="0"/>
              <a:t>, κλπ. </a:t>
            </a:r>
          </a:p>
          <a:p>
            <a:pPr>
              <a:lnSpc>
                <a:spcPct val="80000"/>
              </a:lnSpc>
            </a:pPr>
            <a:r>
              <a:rPr lang="el-GR" sz="2000" dirty="0" smtClean="0"/>
              <a:t>Κάτω από το πρίσμα αυτό, είναι απαραίτητο να γίνουν μελέτες σχετικά με το πώς οι παραπάνω πρακτικές μπορούν να αποτελέσουν αναφορές για την ανάπτυξη διδακτικών καταστάσεων αλλά και με ποιες μορφές μπορούν να μετασχηματιστούν. </a:t>
            </a:r>
          </a:p>
          <a:p>
            <a:pPr>
              <a:lnSpc>
                <a:spcPct val="80000"/>
              </a:lnSpc>
            </a:pPr>
            <a:r>
              <a:rPr lang="el-GR" sz="2000" dirty="0" smtClean="0"/>
              <a:t>Σημαντικό ρόλο σε αυτό το πλαίσιο παίζει η προσπάθεια αποφυγής της απλής τεχνικής εκμάθησης των διαφόρων υπολογιστικών εργαλείων και η εστίαση στις διαχρονικές έννοιες που χαρακτηρίζουν τη λειτουργία και τη χρήση τους</a:t>
            </a:r>
            <a:r>
              <a:rPr lang="el-GR" sz="1800" dirty="0" smtClean="0"/>
              <a:t>.</a:t>
            </a:r>
            <a:endParaRPr lang="en-GB"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1563" y="428625"/>
            <a:ext cx="7858125" cy="1295400"/>
          </a:xfrm>
        </p:spPr>
        <p:txBody>
          <a:bodyPr>
            <a:normAutofit fontScale="90000"/>
          </a:bodyPr>
          <a:lstStyle/>
          <a:p>
            <a:pPr>
              <a:defRPr/>
            </a:pPr>
            <a:r>
              <a:rPr lang="el-GR" sz="3600" dirty="0"/>
              <a:t>Στάδια του διδακτικού μετασχηματισμού &amp; κοινωνικές πρακτικές αναφοράς</a:t>
            </a:r>
            <a:r>
              <a:rPr lang="en-GB" sz="3600" dirty="0"/>
              <a:t/>
            </a:r>
            <a:br>
              <a:rPr lang="en-GB" sz="3600" dirty="0"/>
            </a:br>
            <a:endParaRPr lang="el-GR" sz="3600" dirty="0"/>
          </a:p>
        </p:txBody>
      </p:sp>
      <p:grpSp>
        <p:nvGrpSpPr>
          <p:cNvPr id="2" name="Group 4"/>
          <p:cNvGrpSpPr>
            <a:grpSpLocks/>
          </p:cNvGrpSpPr>
          <p:nvPr/>
        </p:nvGrpSpPr>
        <p:grpSpPr bwMode="auto">
          <a:xfrm>
            <a:off x="542131" y="1724025"/>
            <a:ext cx="8250237" cy="3720391"/>
            <a:chOff x="947" y="2608"/>
            <a:chExt cx="7830" cy="3022"/>
          </a:xfrm>
        </p:grpSpPr>
        <p:sp>
          <p:nvSpPr>
            <p:cNvPr id="32778" name="Oval 5"/>
            <p:cNvSpPr>
              <a:spLocks noChangeArrowheads="1"/>
            </p:cNvSpPr>
            <p:nvPr/>
          </p:nvSpPr>
          <p:spPr bwMode="auto">
            <a:xfrm>
              <a:off x="6797" y="2914"/>
              <a:ext cx="1980" cy="720"/>
            </a:xfrm>
            <a:prstGeom prst="ellipse">
              <a:avLst/>
            </a:prstGeom>
            <a:solidFill>
              <a:srgbClr val="FFFFFF"/>
            </a:solidFill>
            <a:ln w="9525">
              <a:solidFill>
                <a:srgbClr val="000000"/>
              </a:solidFill>
              <a:prstDash val="sysDot"/>
              <a:round/>
              <a:headEnd/>
              <a:tailEnd/>
            </a:ln>
          </p:spPr>
          <p:txBody>
            <a:bodyPr/>
            <a:lstStyle/>
            <a:p>
              <a:pPr algn="ctr"/>
              <a:r>
                <a:rPr lang="el-GR" sz="1600">
                  <a:latin typeface="Times New Roman" pitchFamily="18" charset="0"/>
                  <a:cs typeface="Times New Roman" pitchFamily="18" charset="0"/>
                </a:rPr>
                <a:t>Οικοδομημένες Γνώσεις</a:t>
              </a:r>
              <a:endParaRPr lang="en-GB" sz="1600">
                <a:latin typeface="Times New Roman" pitchFamily="18" charset="0"/>
              </a:endParaRPr>
            </a:p>
            <a:p>
              <a:pPr eaLnBrk="0" hangingPunct="0"/>
              <a:endParaRPr lang="en-GB" sz="1600">
                <a:latin typeface="Times New Roman" pitchFamily="18" charset="0"/>
              </a:endParaRPr>
            </a:p>
          </p:txBody>
        </p:sp>
        <p:grpSp>
          <p:nvGrpSpPr>
            <p:cNvPr id="3" name="Group 6"/>
            <p:cNvGrpSpPr>
              <a:grpSpLocks/>
            </p:cNvGrpSpPr>
            <p:nvPr/>
          </p:nvGrpSpPr>
          <p:grpSpPr bwMode="auto">
            <a:xfrm>
              <a:off x="947" y="2608"/>
              <a:ext cx="7740" cy="2520"/>
              <a:chOff x="887" y="2128"/>
              <a:chExt cx="7740" cy="2520"/>
            </a:xfrm>
          </p:grpSpPr>
          <p:sp>
            <p:nvSpPr>
              <p:cNvPr id="32781" name="Text Box 7"/>
              <p:cNvSpPr txBox="1">
                <a:spLocks noChangeArrowheads="1"/>
              </p:cNvSpPr>
              <p:nvPr/>
            </p:nvSpPr>
            <p:spPr bwMode="auto">
              <a:xfrm>
                <a:off x="2687" y="3388"/>
                <a:ext cx="1522" cy="540"/>
              </a:xfrm>
              <a:prstGeom prst="rect">
                <a:avLst/>
              </a:prstGeom>
              <a:noFill/>
              <a:ln w="9525">
                <a:noFill/>
                <a:miter lim="800000"/>
                <a:headEnd/>
                <a:tailEnd/>
              </a:ln>
            </p:spPr>
            <p:txBody>
              <a:bodyPr/>
              <a:lstStyle/>
              <a:p>
                <a:pPr algn="ctr"/>
                <a:r>
                  <a:rPr lang="el-GR" sz="1400" b="1">
                    <a:latin typeface="Times New Roman" pitchFamily="18" charset="0"/>
                    <a:cs typeface="Times New Roman" pitchFamily="18" charset="0"/>
                  </a:rPr>
                  <a:t>εξωτερικός μετασχηματισμός</a:t>
                </a:r>
                <a:endParaRPr lang="el-GR" sz="1400" b="1">
                  <a:latin typeface="Times New Roman" pitchFamily="18" charset="0"/>
                </a:endParaRPr>
              </a:p>
            </p:txBody>
          </p:sp>
          <p:sp>
            <p:nvSpPr>
              <p:cNvPr id="32782" name="Line 8"/>
              <p:cNvSpPr>
                <a:spLocks noChangeShapeType="1"/>
              </p:cNvSpPr>
              <p:nvPr/>
            </p:nvSpPr>
            <p:spPr bwMode="auto">
              <a:xfrm>
                <a:off x="2867" y="3388"/>
                <a:ext cx="1080" cy="0"/>
              </a:xfrm>
              <a:prstGeom prst="line">
                <a:avLst/>
              </a:prstGeom>
              <a:noFill/>
              <a:ln w="9525">
                <a:solidFill>
                  <a:srgbClr val="000000"/>
                </a:solidFill>
                <a:round/>
                <a:headEnd/>
                <a:tailEnd type="triangle" w="med" len="med"/>
              </a:ln>
            </p:spPr>
            <p:txBody>
              <a:bodyPr/>
              <a:lstStyle/>
              <a:p>
                <a:endParaRPr lang="en-GB"/>
              </a:p>
            </p:txBody>
          </p:sp>
          <p:sp>
            <p:nvSpPr>
              <p:cNvPr id="32783" name="Oval 9"/>
              <p:cNvSpPr>
                <a:spLocks noChangeArrowheads="1"/>
              </p:cNvSpPr>
              <p:nvPr/>
            </p:nvSpPr>
            <p:spPr bwMode="auto">
              <a:xfrm>
                <a:off x="887" y="2965"/>
                <a:ext cx="1980" cy="783"/>
              </a:xfrm>
              <a:prstGeom prst="ellipse">
                <a:avLst/>
              </a:prstGeom>
              <a:solidFill>
                <a:srgbClr val="FFFFFF"/>
              </a:solidFill>
              <a:ln w="9525">
                <a:solidFill>
                  <a:srgbClr val="000000"/>
                </a:solidFill>
                <a:round/>
                <a:headEnd/>
                <a:tailEnd/>
              </a:ln>
            </p:spPr>
            <p:txBody>
              <a:bodyPr/>
              <a:lstStyle/>
              <a:p>
                <a:pPr algn="ctr"/>
                <a:r>
                  <a:rPr lang="el-GR" sz="1600">
                    <a:latin typeface="Times New Roman" pitchFamily="18" charset="0"/>
                    <a:cs typeface="Times New Roman" pitchFamily="18" charset="0"/>
                  </a:rPr>
                  <a:t>Επιστημονικές Γνώσεις</a:t>
                </a:r>
                <a:endParaRPr lang="en-GB" sz="1600">
                  <a:latin typeface="Times New Roman" pitchFamily="18" charset="0"/>
                </a:endParaRPr>
              </a:p>
              <a:p>
                <a:pPr eaLnBrk="0" hangingPunct="0"/>
                <a:endParaRPr lang="en-GB" sz="2400">
                  <a:latin typeface="Times New Roman" pitchFamily="18" charset="0"/>
                </a:endParaRPr>
              </a:p>
            </p:txBody>
          </p:sp>
          <p:sp>
            <p:nvSpPr>
              <p:cNvPr id="32784" name="Oval 10"/>
              <p:cNvSpPr>
                <a:spLocks noChangeArrowheads="1"/>
              </p:cNvSpPr>
              <p:nvPr/>
            </p:nvSpPr>
            <p:spPr bwMode="auto">
              <a:xfrm>
                <a:off x="3947" y="3028"/>
                <a:ext cx="1546" cy="783"/>
              </a:xfrm>
              <a:prstGeom prst="ellipse">
                <a:avLst/>
              </a:prstGeom>
              <a:solidFill>
                <a:srgbClr val="FFFFFF"/>
              </a:solidFill>
              <a:ln w="9525">
                <a:solidFill>
                  <a:srgbClr val="000000"/>
                </a:solidFill>
                <a:round/>
                <a:headEnd/>
                <a:tailEnd/>
              </a:ln>
            </p:spPr>
            <p:txBody>
              <a:bodyPr/>
              <a:lstStyle/>
              <a:p>
                <a:pPr algn="ctr"/>
                <a:r>
                  <a:rPr lang="el-GR" sz="1600">
                    <a:latin typeface="Times New Roman" pitchFamily="18" charset="0"/>
                    <a:cs typeface="Times New Roman" pitchFamily="18" charset="0"/>
                  </a:rPr>
                  <a:t>Διδακτέες Γνώσεις</a:t>
                </a:r>
                <a:endParaRPr lang="en-GB" sz="1600">
                  <a:latin typeface="Times New Roman" pitchFamily="18" charset="0"/>
                </a:endParaRPr>
              </a:p>
              <a:p>
                <a:pPr eaLnBrk="0" hangingPunct="0"/>
                <a:endParaRPr lang="en-GB" sz="1600">
                  <a:latin typeface="Times New Roman" pitchFamily="18" charset="0"/>
                </a:endParaRPr>
              </a:p>
            </p:txBody>
          </p:sp>
          <p:sp>
            <p:nvSpPr>
              <p:cNvPr id="32785" name="Oval 11"/>
              <p:cNvSpPr>
                <a:spLocks noChangeArrowheads="1"/>
              </p:cNvSpPr>
              <p:nvPr/>
            </p:nvSpPr>
            <p:spPr bwMode="auto">
              <a:xfrm>
                <a:off x="6827" y="3028"/>
                <a:ext cx="1800" cy="720"/>
              </a:xfrm>
              <a:prstGeom prst="ellipse">
                <a:avLst/>
              </a:prstGeom>
              <a:solidFill>
                <a:srgbClr val="FFFFFF"/>
              </a:solidFill>
              <a:ln w="9525">
                <a:solidFill>
                  <a:srgbClr val="000000"/>
                </a:solidFill>
                <a:round/>
                <a:headEnd/>
                <a:tailEnd/>
              </a:ln>
            </p:spPr>
            <p:txBody>
              <a:bodyPr/>
              <a:lstStyle/>
              <a:p>
                <a:pPr algn="ctr"/>
                <a:r>
                  <a:rPr lang="el-GR" sz="1600">
                    <a:latin typeface="Times New Roman" pitchFamily="18" charset="0"/>
                    <a:cs typeface="Times New Roman" pitchFamily="18" charset="0"/>
                  </a:rPr>
                  <a:t>«Διδαχθείσες Γνώσεις»</a:t>
                </a:r>
                <a:endParaRPr lang="en-GB" sz="1600">
                  <a:latin typeface="Times New Roman" pitchFamily="18" charset="0"/>
                </a:endParaRPr>
              </a:p>
              <a:p>
                <a:pPr eaLnBrk="0" hangingPunct="0"/>
                <a:endParaRPr lang="en-GB" sz="1600">
                  <a:latin typeface="Times New Roman" pitchFamily="18" charset="0"/>
                </a:endParaRPr>
              </a:p>
            </p:txBody>
          </p:sp>
          <p:sp>
            <p:nvSpPr>
              <p:cNvPr id="32786" name="Text Box 12"/>
              <p:cNvSpPr txBox="1">
                <a:spLocks noChangeArrowheads="1"/>
              </p:cNvSpPr>
              <p:nvPr/>
            </p:nvSpPr>
            <p:spPr bwMode="auto">
              <a:xfrm>
                <a:off x="5387" y="2848"/>
                <a:ext cx="1620" cy="540"/>
              </a:xfrm>
              <a:prstGeom prst="rect">
                <a:avLst/>
              </a:prstGeom>
              <a:noFill/>
              <a:ln w="9525">
                <a:noFill/>
                <a:miter lim="800000"/>
                <a:headEnd/>
                <a:tailEnd/>
              </a:ln>
            </p:spPr>
            <p:txBody>
              <a:bodyPr/>
              <a:lstStyle/>
              <a:p>
                <a:pPr algn="ctr"/>
                <a:endParaRPr lang="el-GR" sz="1400">
                  <a:latin typeface="Times New Roman" pitchFamily="18" charset="0"/>
                </a:endParaRPr>
              </a:p>
              <a:p>
                <a:pPr algn="ctr"/>
                <a:endParaRPr lang="el-GR" sz="1400">
                  <a:latin typeface="Times New Roman" pitchFamily="18" charset="0"/>
                </a:endParaRPr>
              </a:p>
              <a:p>
                <a:pPr algn="ctr"/>
                <a:endParaRPr lang="el-GR" sz="1400">
                  <a:latin typeface="Times New Roman" pitchFamily="18" charset="0"/>
                </a:endParaRPr>
              </a:p>
              <a:p>
                <a:pPr algn="ctr"/>
                <a:r>
                  <a:rPr lang="el-GR" sz="1400" b="1">
                    <a:latin typeface="Times New Roman" pitchFamily="18" charset="0"/>
                    <a:cs typeface="Times New Roman" pitchFamily="18" charset="0"/>
                  </a:rPr>
                  <a:t>εσωτερικός μετασχηματισμός</a:t>
                </a:r>
                <a:endParaRPr lang="el-GR" sz="1400" b="1">
                  <a:latin typeface="Times New Roman" pitchFamily="18" charset="0"/>
                </a:endParaRPr>
              </a:p>
            </p:txBody>
          </p:sp>
          <p:sp>
            <p:nvSpPr>
              <p:cNvPr id="32787" name="Line 13"/>
              <p:cNvSpPr>
                <a:spLocks noChangeShapeType="1"/>
              </p:cNvSpPr>
              <p:nvPr/>
            </p:nvSpPr>
            <p:spPr bwMode="auto">
              <a:xfrm>
                <a:off x="5567" y="3388"/>
                <a:ext cx="1260" cy="0"/>
              </a:xfrm>
              <a:prstGeom prst="line">
                <a:avLst/>
              </a:prstGeom>
              <a:noFill/>
              <a:ln w="9525">
                <a:solidFill>
                  <a:srgbClr val="000000"/>
                </a:solidFill>
                <a:round/>
                <a:headEnd/>
                <a:tailEnd type="triangle" w="med" len="med"/>
              </a:ln>
            </p:spPr>
            <p:txBody>
              <a:bodyPr/>
              <a:lstStyle/>
              <a:p>
                <a:endParaRPr lang="en-GB"/>
              </a:p>
            </p:txBody>
          </p:sp>
          <p:sp>
            <p:nvSpPr>
              <p:cNvPr id="32788" name="Line 14"/>
              <p:cNvSpPr>
                <a:spLocks noChangeShapeType="1"/>
              </p:cNvSpPr>
              <p:nvPr/>
            </p:nvSpPr>
            <p:spPr bwMode="auto">
              <a:xfrm flipV="1">
                <a:off x="5567" y="3388"/>
                <a:ext cx="540" cy="720"/>
              </a:xfrm>
              <a:prstGeom prst="line">
                <a:avLst/>
              </a:prstGeom>
              <a:noFill/>
              <a:ln w="9525">
                <a:solidFill>
                  <a:srgbClr val="000000"/>
                </a:solidFill>
                <a:round/>
                <a:headEnd/>
                <a:tailEnd type="triangle" w="med" len="med"/>
              </a:ln>
            </p:spPr>
            <p:txBody>
              <a:bodyPr/>
              <a:lstStyle/>
              <a:p>
                <a:endParaRPr lang="en-GB"/>
              </a:p>
            </p:txBody>
          </p:sp>
          <p:sp>
            <p:nvSpPr>
              <p:cNvPr id="32789" name="AutoShape 15"/>
              <p:cNvSpPr>
                <a:spLocks noChangeArrowheads="1"/>
              </p:cNvSpPr>
              <p:nvPr/>
            </p:nvSpPr>
            <p:spPr bwMode="auto">
              <a:xfrm>
                <a:off x="1604" y="4108"/>
                <a:ext cx="1800" cy="540"/>
              </a:xfrm>
              <a:prstGeom prst="cloudCallout">
                <a:avLst>
                  <a:gd name="adj1" fmla="val -33944"/>
                  <a:gd name="adj2" fmla="val -112407"/>
                </a:avLst>
              </a:prstGeom>
              <a:solidFill>
                <a:srgbClr val="C0C0C0"/>
              </a:solidFill>
              <a:ln w="9525">
                <a:solidFill>
                  <a:srgbClr val="C0C0C0"/>
                </a:solidFill>
                <a:round/>
                <a:headEnd/>
                <a:tailEnd/>
              </a:ln>
            </p:spPr>
            <p:txBody>
              <a:bodyPr/>
              <a:lstStyle/>
              <a:p>
                <a:pPr algn="ctr"/>
                <a:r>
                  <a:rPr lang="el-GR" sz="1600">
                    <a:latin typeface="Times New Roman" pitchFamily="18" charset="0"/>
                    <a:cs typeface="Times New Roman" pitchFamily="18" charset="0"/>
                  </a:rPr>
                  <a:t>Επιστήμονες</a:t>
                </a:r>
                <a:endParaRPr lang="el-GR" sz="1600">
                  <a:latin typeface="Times New Roman" pitchFamily="18" charset="0"/>
                </a:endParaRPr>
              </a:p>
            </p:txBody>
          </p:sp>
          <p:sp>
            <p:nvSpPr>
              <p:cNvPr id="32790" name="AutoShape 16"/>
              <p:cNvSpPr>
                <a:spLocks noChangeArrowheads="1"/>
              </p:cNvSpPr>
              <p:nvPr/>
            </p:nvSpPr>
            <p:spPr bwMode="auto">
              <a:xfrm>
                <a:off x="6467" y="4108"/>
                <a:ext cx="1800" cy="540"/>
              </a:xfrm>
              <a:prstGeom prst="cloudCallout">
                <a:avLst>
                  <a:gd name="adj1" fmla="val 10889"/>
                  <a:gd name="adj2" fmla="val -114074"/>
                </a:avLst>
              </a:prstGeom>
              <a:solidFill>
                <a:srgbClr val="C0C0C0"/>
              </a:solidFill>
              <a:ln w="9525">
                <a:solidFill>
                  <a:srgbClr val="C0C0C0"/>
                </a:solidFill>
                <a:round/>
                <a:headEnd/>
                <a:tailEnd/>
              </a:ln>
            </p:spPr>
            <p:txBody>
              <a:bodyPr/>
              <a:lstStyle/>
              <a:p>
                <a:pPr algn="ctr"/>
                <a:r>
                  <a:rPr lang="el-GR" sz="1600">
                    <a:latin typeface="Times New Roman" pitchFamily="18" charset="0"/>
                    <a:cs typeface="Times New Roman" pitchFamily="18" charset="0"/>
                  </a:rPr>
                  <a:t>Μαθητές</a:t>
                </a:r>
                <a:endParaRPr lang="el-GR" sz="1600">
                  <a:latin typeface="Times New Roman" pitchFamily="18" charset="0"/>
                </a:endParaRPr>
              </a:p>
            </p:txBody>
          </p:sp>
          <p:sp>
            <p:nvSpPr>
              <p:cNvPr id="32791" name="AutoShape 17"/>
              <p:cNvSpPr>
                <a:spLocks noChangeArrowheads="1"/>
              </p:cNvSpPr>
              <p:nvPr/>
            </p:nvSpPr>
            <p:spPr bwMode="auto">
              <a:xfrm>
                <a:off x="3947" y="4108"/>
                <a:ext cx="2025" cy="540"/>
              </a:xfrm>
              <a:prstGeom prst="cloudCallout">
                <a:avLst>
                  <a:gd name="adj1" fmla="val -7722"/>
                  <a:gd name="adj2" fmla="val -105000"/>
                </a:avLst>
              </a:prstGeom>
              <a:solidFill>
                <a:srgbClr val="C0C0C0"/>
              </a:solidFill>
              <a:ln w="9525">
                <a:solidFill>
                  <a:srgbClr val="C0C0C0"/>
                </a:solidFill>
                <a:round/>
                <a:headEnd/>
                <a:tailEnd/>
              </a:ln>
            </p:spPr>
            <p:txBody>
              <a:bodyPr/>
              <a:lstStyle/>
              <a:p>
                <a:pPr algn="ctr"/>
                <a:r>
                  <a:rPr lang="el-GR" sz="1600">
                    <a:latin typeface="Times New Roman" pitchFamily="18" charset="0"/>
                    <a:cs typeface="Times New Roman" pitchFamily="18" charset="0"/>
                  </a:rPr>
                  <a:t>Εκπαιδευτικοί</a:t>
                </a:r>
                <a:endParaRPr lang="el-GR" sz="1600">
                  <a:latin typeface="Times New Roman" pitchFamily="18" charset="0"/>
                </a:endParaRPr>
              </a:p>
            </p:txBody>
          </p:sp>
          <p:sp>
            <p:nvSpPr>
              <p:cNvPr id="32792" name="AutoShape 18"/>
              <p:cNvSpPr>
                <a:spLocks noChangeArrowheads="1"/>
              </p:cNvSpPr>
              <p:nvPr/>
            </p:nvSpPr>
            <p:spPr bwMode="auto">
              <a:xfrm>
                <a:off x="2327" y="2308"/>
                <a:ext cx="1800" cy="540"/>
              </a:xfrm>
              <a:prstGeom prst="cloudCallout">
                <a:avLst>
                  <a:gd name="adj1" fmla="val -24944"/>
                  <a:gd name="adj2" fmla="val 94074"/>
                </a:avLst>
              </a:prstGeom>
              <a:solidFill>
                <a:srgbClr val="FFFFFF"/>
              </a:solidFill>
              <a:ln w="9525">
                <a:solidFill>
                  <a:srgbClr val="000000"/>
                </a:solidFill>
                <a:round/>
                <a:headEnd/>
                <a:tailEnd/>
              </a:ln>
            </p:spPr>
            <p:txBody>
              <a:bodyPr/>
              <a:lstStyle/>
              <a:p>
                <a:r>
                  <a:rPr lang="el-GR" sz="800">
                    <a:latin typeface="Times New Roman" pitchFamily="18" charset="0"/>
                    <a:cs typeface="Times New Roman" pitchFamily="18" charset="0"/>
                  </a:rPr>
                  <a:t>Επιστήμονες</a:t>
                </a:r>
                <a:endParaRPr lang="el-GR" sz="2400">
                  <a:latin typeface="Times New Roman" pitchFamily="18" charset="0"/>
                </a:endParaRPr>
              </a:p>
            </p:txBody>
          </p:sp>
          <p:sp>
            <p:nvSpPr>
              <p:cNvPr id="32793" name="AutoShape 19"/>
              <p:cNvSpPr>
                <a:spLocks noChangeArrowheads="1"/>
              </p:cNvSpPr>
              <p:nvPr/>
            </p:nvSpPr>
            <p:spPr bwMode="auto">
              <a:xfrm>
                <a:off x="1067" y="2128"/>
                <a:ext cx="3420" cy="720"/>
              </a:xfrm>
              <a:prstGeom prst="cloudCallout">
                <a:avLst>
                  <a:gd name="adj1" fmla="val 44417"/>
                  <a:gd name="adj2" fmla="val 74722"/>
                </a:avLst>
              </a:prstGeom>
              <a:solidFill>
                <a:srgbClr val="FFFFFF"/>
              </a:solidFill>
              <a:ln w="9525">
                <a:solidFill>
                  <a:srgbClr val="000000"/>
                </a:solidFill>
                <a:round/>
                <a:headEnd/>
                <a:tailEnd/>
              </a:ln>
            </p:spPr>
            <p:txBody>
              <a:bodyPr/>
              <a:lstStyle/>
              <a:p>
                <a:r>
                  <a:rPr lang="el-GR" sz="1600">
                    <a:latin typeface="Times New Roman" pitchFamily="18" charset="0"/>
                    <a:cs typeface="Times New Roman" pitchFamily="18" charset="0"/>
                  </a:rPr>
                  <a:t>Ερευνητές, συγγραφείς Α.Π., συγγραφείς βιβλίων</a:t>
                </a:r>
                <a:r>
                  <a:rPr lang="el-GR" sz="1600">
                    <a:latin typeface="Times New Roman" pitchFamily="18" charset="0"/>
                  </a:rPr>
                  <a:t> ..</a:t>
                </a:r>
                <a:endParaRPr lang="en-GB" sz="1600">
                  <a:latin typeface="Times New Roman" pitchFamily="18" charset="0"/>
                </a:endParaRPr>
              </a:p>
              <a:p>
                <a:pPr eaLnBrk="0" hangingPunct="0"/>
                <a:endParaRPr lang="en-GB" sz="1600">
                  <a:latin typeface="Times New Roman" pitchFamily="18" charset="0"/>
                </a:endParaRPr>
              </a:p>
            </p:txBody>
          </p:sp>
          <p:sp>
            <p:nvSpPr>
              <p:cNvPr id="32794" name="Line 20"/>
              <p:cNvSpPr>
                <a:spLocks noChangeShapeType="1"/>
              </p:cNvSpPr>
              <p:nvPr/>
            </p:nvSpPr>
            <p:spPr bwMode="auto">
              <a:xfrm>
                <a:off x="3407" y="2848"/>
                <a:ext cx="0" cy="540"/>
              </a:xfrm>
              <a:prstGeom prst="line">
                <a:avLst/>
              </a:prstGeom>
              <a:noFill/>
              <a:ln w="9525">
                <a:solidFill>
                  <a:srgbClr val="000000"/>
                </a:solidFill>
                <a:round/>
                <a:headEnd/>
                <a:tailEnd type="triangle" w="med" len="med"/>
              </a:ln>
            </p:spPr>
            <p:txBody>
              <a:bodyPr/>
              <a:lstStyle/>
              <a:p>
                <a:endParaRPr lang="en-GB"/>
              </a:p>
            </p:txBody>
          </p:sp>
        </p:grpSp>
        <p:sp>
          <p:nvSpPr>
            <p:cNvPr id="32780" name="AutoShape 21"/>
            <p:cNvSpPr>
              <a:spLocks noChangeArrowheads="1"/>
            </p:cNvSpPr>
            <p:nvPr/>
          </p:nvSpPr>
          <p:spPr bwMode="auto">
            <a:xfrm>
              <a:off x="2657" y="5221"/>
              <a:ext cx="4404" cy="409"/>
            </a:xfrm>
            <a:prstGeom prst="wedgeRoundRectCallout">
              <a:avLst>
                <a:gd name="adj1" fmla="val 1180"/>
                <a:gd name="adj2" fmla="val -40862"/>
                <a:gd name="adj3" fmla="val 16667"/>
              </a:avLst>
            </a:prstGeom>
            <a:solidFill>
              <a:srgbClr val="FFFFFF"/>
            </a:solidFill>
            <a:ln w="9525">
              <a:solidFill>
                <a:srgbClr val="000000"/>
              </a:solidFill>
              <a:prstDash val="sysDot"/>
              <a:miter lim="800000"/>
              <a:headEnd/>
              <a:tailEnd/>
            </a:ln>
          </p:spPr>
          <p:txBody>
            <a:bodyPr/>
            <a:lstStyle/>
            <a:p>
              <a:r>
                <a:rPr lang="el-GR" b="1" dirty="0">
                  <a:latin typeface="Times New Roman" pitchFamily="18" charset="0"/>
                  <a:cs typeface="Times New Roman" pitchFamily="18" charset="0"/>
                </a:rPr>
                <a:t>Κοινωνικές </a:t>
              </a:r>
              <a:r>
                <a:rPr lang="el-GR" b="1" dirty="0" smtClean="0">
                  <a:latin typeface="Times New Roman" pitchFamily="18" charset="0"/>
                  <a:cs typeface="Times New Roman" pitchFamily="18" charset="0"/>
                </a:rPr>
                <a:t>&amp; τεχνικές πρακτικές </a:t>
              </a:r>
              <a:r>
                <a:rPr lang="el-GR" b="1" dirty="0">
                  <a:latin typeface="Times New Roman" pitchFamily="18" charset="0"/>
                  <a:cs typeface="Times New Roman" pitchFamily="18" charset="0"/>
                </a:rPr>
                <a:t>αναφοράς</a:t>
              </a:r>
            </a:p>
            <a:p>
              <a:pPr eaLnBrk="0" hangingPunct="0"/>
              <a:endParaRPr lang="el-GR" dirty="0">
                <a:latin typeface="Times New Roman" pitchFamily="18" charset="0"/>
              </a:endParaRPr>
            </a:p>
          </p:txBody>
        </p:sp>
      </p:grpSp>
      <p:sp>
        <p:nvSpPr>
          <p:cNvPr id="32773" name="Rectangle 22"/>
          <p:cNvSpPr>
            <a:spLocks noChangeArrowheads="1"/>
          </p:cNvSpPr>
          <p:nvPr/>
        </p:nvSpPr>
        <p:spPr bwMode="auto">
          <a:xfrm>
            <a:off x="95250" y="2279650"/>
            <a:ext cx="9144000" cy="0"/>
          </a:xfrm>
          <a:prstGeom prst="rect">
            <a:avLst/>
          </a:prstGeom>
          <a:noFill/>
          <a:ln w="9525">
            <a:noFill/>
            <a:miter lim="800000"/>
            <a:headEnd/>
            <a:tailEnd/>
          </a:ln>
        </p:spPr>
        <p:txBody>
          <a:bodyPr wrap="none" anchor="ctr">
            <a:spAutoFit/>
          </a:bodyPr>
          <a:lstStyle/>
          <a:p>
            <a:endParaRPr lang="en-GB"/>
          </a:p>
        </p:txBody>
      </p:sp>
      <p:sp>
        <p:nvSpPr>
          <p:cNvPr id="32774" name="Rectangle 23"/>
          <p:cNvSpPr>
            <a:spLocks noChangeArrowheads="1"/>
          </p:cNvSpPr>
          <p:nvPr/>
        </p:nvSpPr>
        <p:spPr bwMode="auto">
          <a:xfrm>
            <a:off x="3100189" y="1990874"/>
            <a:ext cx="2927350" cy="1217613"/>
          </a:xfrm>
          <a:prstGeom prst="rect">
            <a:avLst/>
          </a:prstGeom>
          <a:noFill/>
          <a:ln w="9525">
            <a:noFill/>
            <a:miter lim="800000"/>
            <a:headEnd/>
            <a:tailEnd/>
          </a:ln>
        </p:spPr>
        <p:txBody>
          <a:bodyPr wrap="none" anchor="ctr">
            <a:spAutoFit/>
          </a:bodyPr>
          <a:lstStyle/>
          <a:p>
            <a:r>
              <a:rPr lang="en-GB" sz="800"/>
              <a:t/>
            </a:r>
            <a:br>
              <a:rPr lang="en-GB" sz="800"/>
            </a:br>
            <a:endParaRPr lang="en-GB" sz="2400">
              <a:latin typeface="Times New Roman" pitchFamily="18" charset="0"/>
            </a:endParaRPr>
          </a:p>
          <a:p>
            <a:pPr eaLnBrk="0" hangingPunct="0"/>
            <a:r>
              <a:rPr lang="el-GR" sz="900">
                <a:latin typeface="Times New Roman" pitchFamily="18" charset="0"/>
                <a:cs typeface="Times New Roman" pitchFamily="18" charset="0"/>
              </a:rPr>
              <a:t> </a:t>
            </a:r>
            <a:endParaRPr lang="en-GB" sz="800">
              <a:latin typeface="Times New Roman" pitchFamily="18" charset="0"/>
            </a:endParaRPr>
          </a:p>
          <a:p>
            <a:pPr eaLnBrk="0" hangingPunct="0"/>
            <a:r>
              <a:rPr lang="el-GR" sz="900">
                <a:latin typeface="Times New Roman" pitchFamily="18" charset="0"/>
                <a:cs typeface="Times New Roman" pitchFamily="18" charset="0"/>
              </a:rPr>
              <a:t>			</a:t>
            </a:r>
            <a:endParaRPr lang="en-GB" sz="800">
              <a:latin typeface="Times New Roman" pitchFamily="18" charset="0"/>
            </a:endParaRPr>
          </a:p>
          <a:p>
            <a:pPr eaLnBrk="0" hangingPunct="0"/>
            <a:endParaRPr lang="en-GB" sz="2400">
              <a:latin typeface="Times New Roman" pitchFamily="18" charset="0"/>
            </a:endParaRPr>
          </a:p>
        </p:txBody>
      </p:sp>
      <p:sp>
        <p:nvSpPr>
          <p:cNvPr id="32775" name="Rectangle 24"/>
          <p:cNvSpPr>
            <a:spLocks noChangeArrowheads="1"/>
          </p:cNvSpPr>
          <p:nvPr/>
        </p:nvSpPr>
        <p:spPr bwMode="auto">
          <a:xfrm>
            <a:off x="2195513" y="5584825"/>
            <a:ext cx="184150" cy="944563"/>
          </a:xfrm>
          <a:prstGeom prst="rect">
            <a:avLst/>
          </a:prstGeom>
          <a:noFill/>
          <a:ln w="9525">
            <a:noFill/>
            <a:miter lim="800000"/>
            <a:headEnd/>
            <a:tailEnd/>
          </a:ln>
        </p:spPr>
        <p:txBody>
          <a:bodyPr wrap="none" anchor="ctr">
            <a:spAutoFit/>
          </a:bodyPr>
          <a:lstStyle/>
          <a:p>
            <a:r>
              <a:rPr lang="en-GB" sz="800"/>
              <a:t/>
            </a:r>
            <a:br>
              <a:rPr lang="en-GB" sz="800"/>
            </a:br>
            <a:endParaRPr lang="en-GB" sz="2400">
              <a:latin typeface="Times New Roman" pitchFamily="18" charset="0"/>
            </a:endParaRPr>
          </a:p>
          <a:p>
            <a:pPr eaLnBrk="0" hangingPunct="0"/>
            <a:endParaRPr lang="en-GB" sz="2400">
              <a:latin typeface="Times New Roman" pitchFamily="18" charset="0"/>
            </a:endParaRPr>
          </a:p>
        </p:txBody>
      </p:sp>
      <p:sp>
        <p:nvSpPr>
          <p:cNvPr id="4" name="Δεξιό βέλος 3"/>
          <p:cNvSpPr/>
          <p:nvPr/>
        </p:nvSpPr>
        <p:spPr>
          <a:xfrm rot="16200000">
            <a:off x="2771800" y="4797152"/>
            <a:ext cx="288032" cy="14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16200000">
            <a:off x="4595303" y="4791199"/>
            <a:ext cx="288032" cy="14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16200000">
            <a:off x="6432083" y="4791200"/>
            <a:ext cx="288032" cy="14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28688" y="214313"/>
            <a:ext cx="8015287" cy="982662"/>
          </a:xfrm>
        </p:spPr>
        <p:txBody>
          <a:bodyPr/>
          <a:lstStyle/>
          <a:p>
            <a:pPr>
              <a:defRPr/>
            </a:pPr>
            <a:r>
              <a:rPr lang="el-GR" sz="3600" dirty="0"/>
              <a:t>Επίπεδα Διδακτικού Μετασχηματισμού</a:t>
            </a:r>
            <a:endParaRPr lang="en-US" sz="3600" dirty="0"/>
          </a:p>
        </p:txBody>
      </p:sp>
      <p:grpSp>
        <p:nvGrpSpPr>
          <p:cNvPr id="2" name="Group 19"/>
          <p:cNvGrpSpPr>
            <a:grpSpLocks/>
          </p:cNvGrpSpPr>
          <p:nvPr/>
        </p:nvGrpSpPr>
        <p:grpSpPr bwMode="auto">
          <a:xfrm>
            <a:off x="611560" y="1571625"/>
            <a:ext cx="7949829" cy="4665687"/>
            <a:chOff x="807" y="2219"/>
            <a:chExt cx="3399" cy="2097"/>
          </a:xfrm>
        </p:grpSpPr>
        <p:sp>
          <p:nvSpPr>
            <p:cNvPr id="33798" name="Text Box 4"/>
            <p:cNvSpPr txBox="1">
              <a:spLocks noChangeArrowheads="1"/>
            </p:cNvSpPr>
            <p:nvPr/>
          </p:nvSpPr>
          <p:spPr bwMode="auto">
            <a:xfrm>
              <a:off x="807" y="2219"/>
              <a:ext cx="1152" cy="672"/>
            </a:xfrm>
            <a:prstGeom prst="rect">
              <a:avLst/>
            </a:prstGeom>
            <a:solidFill>
              <a:srgbClr val="FFFFFF"/>
            </a:solidFill>
            <a:ln w="9525">
              <a:solidFill>
                <a:srgbClr val="000000"/>
              </a:solidFill>
              <a:miter lim="800000"/>
              <a:headEnd/>
              <a:tailEnd/>
            </a:ln>
          </p:spPr>
          <p:txBody>
            <a:bodyPr/>
            <a:lstStyle/>
            <a:p>
              <a:pPr algn="ctr"/>
              <a:r>
                <a:rPr lang="en-US" sz="1600" b="1">
                  <a:latin typeface="Times New Roman" pitchFamily="18" charset="0"/>
                </a:rPr>
                <a:t>Επιστημονικές γνώσεις</a:t>
              </a:r>
            </a:p>
            <a:p>
              <a:pPr algn="ctr"/>
              <a:r>
                <a:rPr lang="en-US" sz="1600">
                  <a:latin typeface="Times New Roman" pitchFamily="18" charset="0"/>
                </a:rPr>
                <a:t>(η Πληροφορική επιστήμη με το ιδιαίτερο πεδίο της)</a:t>
              </a:r>
              <a:endParaRPr lang="en-GB" sz="1600"/>
            </a:p>
          </p:txBody>
        </p:sp>
        <p:sp>
          <p:nvSpPr>
            <p:cNvPr id="33799" name="Text Box 5"/>
            <p:cNvSpPr txBox="1">
              <a:spLocks noChangeArrowheads="1"/>
            </p:cNvSpPr>
            <p:nvPr/>
          </p:nvSpPr>
          <p:spPr bwMode="auto">
            <a:xfrm>
              <a:off x="2535" y="2219"/>
              <a:ext cx="1671" cy="672"/>
            </a:xfrm>
            <a:prstGeom prst="rect">
              <a:avLst/>
            </a:prstGeom>
            <a:solidFill>
              <a:srgbClr val="FFFFFF"/>
            </a:solidFill>
            <a:ln w="9525">
              <a:solidFill>
                <a:srgbClr val="000000"/>
              </a:solidFill>
              <a:miter lim="800000"/>
              <a:headEnd/>
              <a:tailEnd/>
            </a:ln>
          </p:spPr>
          <p:txBody>
            <a:bodyPr/>
            <a:lstStyle/>
            <a:p>
              <a:pPr algn="ctr"/>
              <a:r>
                <a:rPr lang="en-US" sz="1600" b="1">
                  <a:latin typeface="Times New Roman" pitchFamily="18" charset="0"/>
                </a:rPr>
                <a:t>Κοινωνικές πρακτικές αναφοράς</a:t>
              </a:r>
            </a:p>
            <a:p>
              <a:pPr algn="ctr"/>
              <a:r>
                <a:rPr lang="en-US" sz="1600">
                  <a:latin typeface="Times New Roman" pitchFamily="18" charset="0"/>
                </a:rPr>
                <a:t>(γνώσεις - πρακτικές στην πληροφορική που αποκτούνται χωρίς διδασκαλία, π.χ. στο πλαίσιο ηλεκτρονικών παιγνιδιών, στον κινηματογράφο, κλπ.)</a:t>
              </a:r>
              <a:endParaRPr lang="en-GB" sz="1600"/>
            </a:p>
          </p:txBody>
        </p:sp>
        <p:sp>
          <p:nvSpPr>
            <p:cNvPr id="33800" name="Text Box 6"/>
            <p:cNvSpPr txBox="1">
              <a:spLocks noChangeArrowheads="1"/>
            </p:cNvSpPr>
            <p:nvPr/>
          </p:nvSpPr>
          <p:spPr bwMode="auto">
            <a:xfrm>
              <a:off x="2132" y="3239"/>
              <a:ext cx="749" cy="288"/>
            </a:xfrm>
            <a:prstGeom prst="rect">
              <a:avLst/>
            </a:prstGeom>
            <a:solidFill>
              <a:srgbClr val="FFFFFF"/>
            </a:solidFill>
            <a:ln w="9525">
              <a:solidFill>
                <a:srgbClr val="000000"/>
              </a:solidFill>
              <a:miter lim="800000"/>
              <a:headEnd/>
              <a:tailEnd/>
            </a:ln>
          </p:spPr>
          <p:txBody>
            <a:bodyPr/>
            <a:lstStyle/>
            <a:p>
              <a:pPr algn="ctr"/>
              <a:r>
                <a:rPr lang="en-GB" sz="1600">
                  <a:latin typeface="Times New Roman" pitchFamily="18" charset="0"/>
                </a:rPr>
                <a:t>διδακτέες </a:t>
              </a:r>
            </a:p>
            <a:p>
              <a:pPr algn="ctr"/>
              <a:r>
                <a:rPr lang="en-GB" sz="1600">
                  <a:latin typeface="Times New Roman" pitchFamily="18" charset="0"/>
                </a:rPr>
                <a:t>γνώσεις</a:t>
              </a:r>
              <a:r>
                <a:rPr lang="en-GB" sz="1200">
                  <a:latin typeface="Times New Roman" pitchFamily="18" charset="0"/>
                </a:rPr>
                <a:t> </a:t>
              </a:r>
              <a:endParaRPr lang="en-GB"/>
            </a:p>
          </p:txBody>
        </p:sp>
        <p:sp>
          <p:nvSpPr>
            <p:cNvPr id="33801" name="Text Box 7"/>
            <p:cNvSpPr txBox="1">
              <a:spLocks noChangeArrowheads="1"/>
            </p:cNvSpPr>
            <p:nvPr/>
          </p:nvSpPr>
          <p:spPr bwMode="auto">
            <a:xfrm>
              <a:off x="2132" y="3634"/>
              <a:ext cx="749" cy="288"/>
            </a:xfrm>
            <a:prstGeom prst="rect">
              <a:avLst/>
            </a:prstGeom>
            <a:solidFill>
              <a:srgbClr val="FFFFFF"/>
            </a:solidFill>
            <a:ln w="9525">
              <a:solidFill>
                <a:srgbClr val="000000"/>
              </a:solidFill>
              <a:miter lim="800000"/>
              <a:headEnd/>
              <a:tailEnd/>
            </a:ln>
          </p:spPr>
          <p:txBody>
            <a:bodyPr/>
            <a:lstStyle/>
            <a:p>
              <a:pPr algn="ctr"/>
              <a:r>
                <a:rPr lang="en-GB" sz="1600">
                  <a:latin typeface="Times New Roman" pitchFamily="18" charset="0"/>
                </a:rPr>
                <a:t>διδαγμένες</a:t>
              </a:r>
            </a:p>
            <a:p>
              <a:pPr algn="ctr"/>
              <a:r>
                <a:rPr lang="en-GB" sz="1600">
                  <a:latin typeface="Times New Roman" pitchFamily="18" charset="0"/>
                </a:rPr>
                <a:t>γνώσεις</a:t>
              </a:r>
              <a:endParaRPr lang="en-GB" sz="1600"/>
            </a:p>
          </p:txBody>
        </p:sp>
        <p:sp>
          <p:nvSpPr>
            <p:cNvPr id="33802" name="Text Box 8"/>
            <p:cNvSpPr txBox="1">
              <a:spLocks noChangeArrowheads="1"/>
            </p:cNvSpPr>
            <p:nvPr/>
          </p:nvSpPr>
          <p:spPr bwMode="auto">
            <a:xfrm>
              <a:off x="2074" y="4028"/>
              <a:ext cx="864" cy="288"/>
            </a:xfrm>
            <a:prstGeom prst="rect">
              <a:avLst/>
            </a:prstGeom>
            <a:solidFill>
              <a:srgbClr val="FFFFFF"/>
            </a:solidFill>
            <a:ln w="9525">
              <a:solidFill>
                <a:srgbClr val="000000"/>
              </a:solidFill>
              <a:miter lim="800000"/>
              <a:headEnd/>
              <a:tailEnd/>
            </a:ln>
          </p:spPr>
          <p:txBody>
            <a:bodyPr/>
            <a:lstStyle/>
            <a:p>
              <a:pPr algn="ctr"/>
              <a:r>
                <a:rPr lang="en-GB" sz="1600">
                  <a:latin typeface="Times New Roman" pitchFamily="18" charset="0"/>
                </a:rPr>
                <a:t>γνώσεις που έχουν</a:t>
              </a:r>
            </a:p>
            <a:p>
              <a:pPr algn="ctr"/>
              <a:r>
                <a:rPr lang="en-GB" sz="1600">
                  <a:latin typeface="Times New Roman" pitchFamily="18" charset="0"/>
                </a:rPr>
                <a:t>οικοδομηθεί</a:t>
              </a:r>
              <a:r>
                <a:rPr lang="en-GB" sz="1200">
                  <a:latin typeface="Times New Roman" pitchFamily="18" charset="0"/>
                </a:rPr>
                <a:t> </a:t>
              </a:r>
              <a:endParaRPr lang="en-GB"/>
            </a:p>
          </p:txBody>
        </p:sp>
        <p:sp>
          <p:nvSpPr>
            <p:cNvPr id="33803" name="Line 9"/>
            <p:cNvSpPr>
              <a:spLocks noChangeShapeType="1"/>
            </p:cNvSpPr>
            <p:nvPr/>
          </p:nvSpPr>
          <p:spPr bwMode="auto">
            <a:xfrm>
              <a:off x="2535" y="3917"/>
              <a:ext cx="0" cy="106"/>
            </a:xfrm>
            <a:prstGeom prst="line">
              <a:avLst/>
            </a:prstGeom>
            <a:noFill/>
            <a:ln w="9525">
              <a:solidFill>
                <a:srgbClr val="000000"/>
              </a:solidFill>
              <a:round/>
              <a:headEnd/>
              <a:tailEnd type="triangle" w="med" len="med"/>
            </a:ln>
          </p:spPr>
          <p:txBody>
            <a:bodyPr/>
            <a:lstStyle/>
            <a:p>
              <a:endParaRPr lang="en-GB"/>
            </a:p>
          </p:txBody>
        </p:sp>
        <p:sp>
          <p:nvSpPr>
            <p:cNvPr id="33804" name="Line 10"/>
            <p:cNvSpPr>
              <a:spLocks noChangeShapeType="1"/>
            </p:cNvSpPr>
            <p:nvPr/>
          </p:nvSpPr>
          <p:spPr bwMode="auto">
            <a:xfrm>
              <a:off x="2535" y="3523"/>
              <a:ext cx="0" cy="129"/>
            </a:xfrm>
            <a:prstGeom prst="line">
              <a:avLst/>
            </a:prstGeom>
            <a:noFill/>
            <a:ln w="9525">
              <a:solidFill>
                <a:srgbClr val="000000"/>
              </a:solidFill>
              <a:round/>
              <a:headEnd/>
              <a:tailEnd type="triangle" w="med" len="med"/>
            </a:ln>
          </p:spPr>
          <p:txBody>
            <a:bodyPr/>
            <a:lstStyle/>
            <a:p>
              <a:endParaRPr lang="en-GB"/>
            </a:p>
          </p:txBody>
        </p:sp>
        <p:sp>
          <p:nvSpPr>
            <p:cNvPr id="33805" name="Line 11"/>
            <p:cNvSpPr>
              <a:spLocks noChangeShapeType="1"/>
            </p:cNvSpPr>
            <p:nvPr/>
          </p:nvSpPr>
          <p:spPr bwMode="auto">
            <a:xfrm flipH="1" flipV="1">
              <a:off x="1498" y="2946"/>
              <a:ext cx="1037" cy="125"/>
            </a:xfrm>
            <a:prstGeom prst="line">
              <a:avLst/>
            </a:prstGeom>
            <a:noFill/>
            <a:ln w="9525">
              <a:solidFill>
                <a:srgbClr val="000000"/>
              </a:solidFill>
              <a:round/>
              <a:headEnd/>
              <a:tailEnd type="triangle" w="med" len="med"/>
            </a:ln>
          </p:spPr>
          <p:txBody>
            <a:bodyPr/>
            <a:lstStyle/>
            <a:p>
              <a:endParaRPr lang="en-GB"/>
            </a:p>
          </p:txBody>
        </p:sp>
        <p:sp>
          <p:nvSpPr>
            <p:cNvPr id="33806" name="Line 12"/>
            <p:cNvSpPr>
              <a:spLocks noChangeShapeType="1"/>
            </p:cNvSpPr>
            <p:nvPr/>
          </p:nvSpPr>
          <p:spPr bwMode="auto">
            <a:xfrm flipV="1">
              <a:off x="2535" y="2946"/>
              <a:ext cx="1037" cy="125"/>
            </a:xfrm>
            <a:prstGeom prst="line">
              <a:avLst/>
            </a:prstGeom>
            <a:noFill/>
            <a:ln w="9525">
              <a:solidFill>
                <a:srgbClr val="000000"/>
              </a:solidFill>
              <a:round/>
              <a:headEnd/>
              <a:tailEnd type="triangle" w="med" len="med"/>
            </a:ln>
          </p:spPr>
          <p:txBody>
            <a:bodyPr/>
            <a:lstStyle/>
            <a:p>
              <a:endParaRPr lang="en-GB"/>
            </a:p>
          </p:txBody>
        </p:sp>
        <p:sp>
          <p:nvSpPr>
            <p:cNvPr id="33807" name="Line 13"/>
            <p:cNvSpPr>
              <a:spLocks noChangeShapeType="1"/>
            </p:cNvSpPr>
            <p:nvPr/>
          </p:nvSpPr>
          <p:spPr bwMode="auto">
            <a:xfrm>
              <a:off x="2535" y="3071"/>
              <a:ext cx="0" cy="172"/>
            </a:xfrm>
            <a:prstGeom prst="line">
              <a:avLst/>
            </a:prstGeom>
            <a:noFill/>
            <a:ln w="9525">
              <a:solidFill>
                <a:srgbClr val="000000"/>
              </a:solidFill>
              <a:round/>
              <a:headEnd/>
              <a:tailEnd type="triangle" w="med" len="med"/>
            </a:ln>
          </p:spPr>
          <p:txBody>
            <a:bodyPr/>
            <a:lstStyle/>
            <a:p>
              <a:endParaRPr lang="en-GB"/>
            </a:p>
          </p:txBody>
        </p:sp>
        <p:sp>
          <p:nvSpPr>
            <p:cNvPr id="33808" name="Text Box 14"/>
            <p:cNvSpPr txBox="1">
              <a:spLocks noChangeArrowheads="1"/>
            </p:cNvSpPr>
            <p:nvPr/>
          </p:nvSpPr>
          <p:spPr bwMode="auto">
            <a:xfrm>
              <a:off x="2938" y="3125"/>
              <a:ext cx="1232" cy="346"/>
            </a:xfrm>
            <a:prstGeom prst="rect">
              <a:avLst/>
            </a:prstGeom>
            <a:solidFill>
              <a:srgbClr val="FFFFFF"/>
            </a:solidFill>
            <a:ln w="9525">
              <a:noFill/>
              <a:miter lim="800000"/>
              <a:headEnd/>
              <a:tailEnd/>
            </a:ln>
          </p:spPr>
          <p:txBody>
            <a:bodyPr/>
            <a:lstStyle/>
            <a:p>
              <a:pPr algn="ctr"/>
              <a:r>
                <a:rPr lang="en-GB" sz="1600" b="1">
                  <a:solidFill>
                    <a:srgbClr val="FF0000"/>
                  </a:solidFill>
                  <a:latin typeface="Times New Roman" pitchFamily="18" charset="0"/>
                </a:rPr>
                <a:t>Διδακτικοποίηση</a:t>
              </a:r>
              <a:r>
                <a:rPr lang="en-GB" sz="1600">
                  <a:solidFill>
                    <a:srgbClr val="FF0000"/>
                  </a:solidFill>
                  <a:latin typeface="Times New Roman" pitchFamily="18" charset="0"/>
                </a:rPr>
                <a:t>: εργασία των δημιουργών αναλυτικών προγραμμάτων</a:t>
              </a:r>
              <a:endParaRPr lang="en-GB" sz="1600">
                <a:solidFill>
                  <a:srgbClr val="FF0000"/>
                </a:solidFill>
              </a:endParaRPr>
            </a:p>
          </p:txBody>
        </p:sp>
        <p:sp>
          <p:nvSpPr>
            <p:cNvPr id="33809" name="Text Box 15"/>
            <p:cNvSpPr txBox="1">
              <a:spLocks noChangeArrowheads="1"/>
            </p:cNvSpPr>
            <p:nvPr/>
          </p:nvSpPr>
          <p:spPr bwMode="auto">
            <a:xfrm>
              <a:off x="1153" y="3125"/>
              <a:ext cx="921" cy="481"/>
            </a:xfrm>
            <a:prstGeom prst="rect">
              <a:avLst/>
            </a:prstGeom>
            <a:solidFill>
              <a:srgbClr val="FFFFFF"/>
            </a:solidFill>
            <a:ln w="9525">
              <a:noFill/>
              <a:miter lim="800000"/>
              <a:headEnd/>
              <a:tailEnd/>
            </a:ln>
          </p:spPr>
          <p:txBody>
            <a:bodyPr/>
            <a:lstStyle/>
            <a:p>
              <a:pPr algn="ctr"/>
              <a:r>
                <a:rPr lang="en-GB" sz="1600" b="1">
                  <a:latin typeface="Times New Roman" pitchFamily="18" charset="0"/>
                </a:rPr>
                <a:t>Aξιολογιοποίηση</a:t>
              </a:r>
              <a:r>
                <a:rPr lang="en-GB" sz="1600">
                  <a:latin typeface="Times New Roman" pitchFamily="18" charset="0"/>
                </a:rPr>
                <a:t>: απάντηση σε παιδαγωγικούς στόχους</a:t>
              </a:r>
              <a:endParaRPr lang="en-GB" sz="1600"/>
            </a:p>
          </p:txBody>
        </p:sp>
        <p:sp>
          <p:nvSpPr>
            <p:cNvPr id="33810" name="Text Box 16"/>
            <p:cNvSpPr txBox="1">
              <a:spLocks noChangeArrowheads="1"/>
            </p:cNvSpPr>
            <p:nvPr/>
          </p:nvSpPr>
          <p:spPr bwMode="auto">
            <a:xfrm>
              <a:off x="2938" y="3465"/>
              <a:ext cx="692" cy="261"/>
            </a:xfrm>
            <a:prstGeom prst="rect">
              <a:avLst/>
            </a:prstGeom>
            <a:solidFill>
              <a:srgbClr val="FFFFFF"/>
            </a:solidFill>
            <a:ln w="9525">
              <a:noFill/>
              <a:miter lim="800000"/>
              <a:headEnd/>
              <a:tailEnd/>
            </a:ln>
          </p:spPr>
          <p:txBody>
            <a:bodyPr/>
            <a:lstStyle/>
            <a:p>
              <a:pPr algn="ctr"/>
              <a:r>
                <a:rPr lang="en-GB" sz="1600" i="1">
                  <a:solidFill>
                    <a:srgbClr val="FF0000"/>
                  </a:solidFill>
                  <a:latin typeface="Times New Roman" pitchFamily="18" charset="0"/>
                </a:rPr>
                <a:t>εργασία του εκπαιδευτικού</a:t>
              </a:r>
              <a:endParaRPr lang="en-GB" sz="1600" i="1">
                <a:solidFill>
                  <a:srgbClr val="FF0000"/>
                </a:solidFill>
              </a:endParaRPr>
            </a:p>
          </p:txBody>
        </p:sp>
        <p:sp>
          <p:nvSpPr>
            <p:cNvPr id="33811" name="Text Box 17"/>
            <p:cNvSpPr txBox="1">
              <a:spLocks noChangeArrowheads="1"/>
            </p:cNvSpPr>
            <p:nvPr/>
          </p:nvSpPr>
          <p:spPr bwMode="auto">
            <a:xfrm>
              <a:off x="2996" y="3917"/>
              <a:ext cx="576" cy="288"/>
            </a:xfrm>
            <a:prstGeom prst="rect">
              <a:avLst/>
            </a:prstGeom>
            <a:solidFill>
              <a:srgbClr val="FFFFFF"/>
            </a:solidFill>
            <a:ln w="9525">
              <a:noFill/>
              <a:miter lim="800000"/>
              <a:headEnd/>
              <a:tailEnd/>
            </a:ln>
          </p:spPr>
          <p:txBody>
            <a:bodyPr/>
            <a:lstStyle/>
            <a:p>
              <a:pPr algn="ctr"/>
              <a:r>
                <a:rPr lang="en-GB" sz="1600" i="1">
                  <a:solidFill>
                    <a:srgbClr val="FF0000"/>
                  </a:solidFill>
                  <a:latin typeface="Times New Roman" pitchFamily="18" charset="0"/>
                </a:rPr>
                <a:t>εργασία του μαθητή</a:t>
              </a:r>
              <a:endParaRPr lang="en-GB" sz="1600" i="1">
                <a:solidFill>
                  <a:srgbClr val="FF0000"/>
                </a:solidFill>
              </a:endParaRPr>
            </a:p>
          </p:txBody>
        </p:sp>
        <p:sp>
          <p:nvSpPr>
            <p:cNvPr id="33812" name="Line 18"/>
            <p:cNvSpPr>
              <a:spLocks noChangeShapeType="1"/>
            </p:cNvSpPr>
            <p:nvPr/>
          </p:nvSpPr>
          <p:spPr bwMode="auto">
            <a:xfrm>
              <a:off x="1959" y="2676"/>
              <a:ext cx="576" cy="0"/>
            </a:xfrm>
            <a:prstGeom prst="line">
              <a:avLst/>
            </a:prstGeom>
            <a:noFill/>
            <a:ln w="9525">
              <a:solidFill>
                <a:srgbClr val="000000"/>
              </a:solidFill>
              <a:round/>
              <a:headEnd type="triangle" w="med" len="me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4435" y="836712"/>
            <a:ext cx="8003232" cy="1228998"/>
          </a:xfrm>
        </p:spPr>
        <p:txBody>
          <a:bodyPr>
            <a:normAutofit fontScale="90000"/>
          </a:bodyPr>
          <a:lstStyle/>
          <a:p>
            <a:pPr algn="ctr">
              <a:defRPr/>
            </a:pPr>
            <a:r>
              <a:rPr lang="en-US" b="1" dirty="0" smtClean="0"/>
              <a:t/>
            </a:r>
            <a:br>
              <a:rPr lang="en-US" b="1" dirty="0" smtClean="0"/>
            </a:br>
            <a:r>
              <a:rPr lang="en-US" b="1" dirty="0" smtClean="0"/>
              <a:t/>
            </a:r>
            <a:br>
              <a:rPr lang="en-US" b="1" dirty="0" smtClean="0"/>
            </a:br>
            <a:r>
              <a:rPr lang="el-GR" b="1" dirty="0" smtClean="0"/>
              <a:t>Η Τεχνολογική Παιδαγωγική Γνώση Περιεχομένου στη Διδακτική της Πληροφορικής  </a:t>
            </a:r>
            <a:br>
              <a:rPr lang="el-GR" b="1" dirty="0" smtClean="0"/>
            </a:br>
            <a:r>
              <a:rPr lang="el-GR" b="1" dirty="0" smtClean="0"/>
              <a:t/>
            </a:r>
            <a:br>
              <a:rPr lang="el-GR" b="1" dirty="0" smtClean="0"/>
            </a:br>
            <a:endParaRPr lang="el-GR" dirty="0"/>
          </a:p>
        </p:txBody>
      </p:sp>
      <p:sp>
        <p:nvSpPr>
          <p:cNvPr id="6" name="5 - Θέση περιεχομένου"/>
          <p:cNvSpPr>
            <a:spLocks noGrp="1"/>
          </p:cNvSpPr>
          <p:nvPr>
            <p:ph idx="1"/>
          </p:nvPr>
        </p:nvSpPr>
        <p:spPr>
          <a:xfrm>
            <a:off x="438067" y="2564904"/>
            <a:ext cx="8229600" cy="3057203"/>
          </a:xfrm>
        </p:spPr>
        <p:txBody>
          <a:bodyPr>
            <a:normAutofit fontScale="85000" lnSpcReduction="10000"/>
          </a:bodyPr>
          <a:lstStyle/>
          <a:p>
            <a:pPr marL="0" lvl="1" indent="0">
              <a:buNone/>
            </a:pPr>
            <a:r>
              <a:rPr lang="el-GR" sz="2800" b="1" dirty="0" smtClean="0"/>
              <a:t>Η </a:t>
            </a:r>
            <a:r>
              <a:rPr lang="el-GR" sz="2800" b="1" dirty="0"/>
              <a:t>Τεχνολογική Παιδαγωγική Γνώση Περιεχομένου </a:t>
            </a:r>
            <a:r>
              <a:rPr lang="el-GR" sz="2800" dirty="0"/>
              <a:t>(</a:t>
            </a:r>
            <a:r>
              <a:rPr lang="en-US" sz="2800" dirty="0" smtClean="0"/>
              <a:t>Technological Pedagogical Content Knowledge</a:t>
            </a:r>
            <a:r>
              <a:rPr lang="el-GR" sz="2800" dirty="0" smtClean="0"/>
              <a:t>)</a:t>
            </a:r>
            <a:r>
              <a:rPr lang="el-GR" sz="2800" dirty="0"/>
              <a:t> </a:t>
            </a:r>
            <a:r>
              <a:rPr lang="en-US" sz="2800" dirty="0" smtClean="0"/>
              <a:t>TPACK</a:t>
            </a:r>
            <a:r>
              <a:rPr lang="el-GR" sz="2800" dirty="0" smtClean="0"/>
              <a:t> </a:t>
            </a:r>
            <a:r>
              <a:rPr lang="el-GR" dirty="0"/>
              <a:t>ως προσέγγιση </a:t>
            </a:r>
            <a:r>
              <a:rPr lang="el-GR" dirty="0" smtClean="0"/>
              <a:t>εντάσσει τις </a:t>
            </a:r>
            <a:r>
              <a:rPr lang="el-GR" dirty="0"/>
              <a:t>χρήσεις της Τεχνολογίας στην παιδαγωγική και διδακτική αντιμετώπιση των γνωστικών </a:t>
            </a:r>
            <a:r>
              <a:rPr lang="el-GR" dirty="0" smtClean="0"/>
              <a:t>αντικειμένων</a:t>
            </a:r>
            <a:endParaRPr lang="en-US" dirty="0" smtClean="0"/>
          </a:p>
          <a:p>
            <a:pPr marL="0" lvl="1" indent="0">
              <a:buNone/>
            </a:pPr>
            <a:r>
              <a:rPr lang="el-GR" dirty="0" smtClean="0"/>
              <a:t>Προεκτείνει τη έννοια της </a:t>
            </a:r>
            <a:r>
              <a:rPr lang="el-GR" b="1" dirty="0" smtClean="0"/>
              <a:t>Παιδαγωγικής Γνώσης </a:t>
            </a:r>
            <a:r>
              <a:rPr lang="el-GR" b="1" dirty="0"/>
              <a:t>Περιεχομένου</a:t>
            </a:r>
            <a:r>
              <a:rPr lang="el-GR" dirty="0" smtClean="0"/>
              <a:t> εντάσσοντας την Τεχνολογία στη διδακτική πράξη </a:t>
            </a:r>
            <a:endParaRPr lang="en-US" dirty="0"/>
          </a:p>
          <a:p>
            <a:pPr marL="0" indent="0">
              <a:buNone/>
            </a:pPr>
            <a:r>
              <a:rPr lang="el-GR" sz="2800" dirty="0" smtClean="0"/>
              <a:t> </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210568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defRPr/>
            </a:pPr>
            <a:r>
              <a:rPr lang="el-GR" dirty="0" smtClean="0"/>
              <a:t>από τη Γνώση Περιεχομένου</a:t>
            </a:r>
            <a:r>
              <a:rPr lang="el-GR" dirty="0"/>
              <a:t> </a:t>
            </a:r>
            <a:r>
              <a:rPr lang="en-US" dirty="0" smtClean="0"/>
              <a:t>(CK) </a:t>
            </a:r>
            <a:r>
              <a:rPr lang="el-GR" dirty="0" smtClean="0"/>
              <a:t>στην Παιδαγωγική Γνώση</a:t>
            </a:r>
            <a:r>
              <a:rPr lang="en-US" dirty="0" smtClean="0"/>
              <a:t> (PK)</a:t>
            </a:r>
            <a:endParaRPr lang="el-GR" dirty="0"/>
          </a:p>
        </p:txBody>
      </p:sp>
      <p:sp>
        <p:nvSpPr>
          <p:cNvPr id="35843" name="2 - Θέση περιεχομένου"/>
          <p:cNvSpPr>
            <a:spLocks noGrp="1"/>
          </p:cNvSpPr>
          <p:nvPr>
            <p:ph idx="1"/>
          </p:nvPr>
        </p:nvSpPr>
        <p:spPr>
          <a:xfrm>
            <a:off x="1435100" y="1785938"/>
            <a:ext cx="7499350" cy="4462462"/>
          </a:xfrm>
        </p:spPr>
        <p:txBody>
          <a:bodyPr/>
          <a:lstStyle/>
          <a:p>
            <a:pPr>
              <a:buFont typeface="Wingdings 2" pitchFamily="18" charset="2"/>
              <a:buNone/>
            </a:pPr>
            <a:r>
              <a:rPr lang="el-GR" dirty="0" smtClean="0"/>
              <a:t>Βασικός εκφραστής ο </a:t>
            </a:r>
            <a:r>
              <a:rPr lang="en-US" dirty="0" smtClean="0"/>
              <a:t>Shulman </a:t>
            </a:r>
            <a:endParaRPr lang="el-GR" dirty="0" smtClean="0"/>
          </a:p>
        </p:txBody>
      </p:sp>
      <p:sp>
        <p:nvSpPr>
          <p:cNvPr id="4" name="3 - Έλλειψη"/>
          <p:cNvSpPr/>
          <p:nvPr/>
        </p:nvSpPr>
        <p:spPr>
          <a:xfrm>
            <a:off x="1928813" y="2857500"/>
            <a:ext cx="2143125" cy="192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5845" name="4 - TextBox"/>
          <p:cNvSpPr txBox="1">
            <a:spLocks noChangeArrowheads="1"/>
          </p:cNvSpPr>
          <p:nvPr/>
        </p:nvSpPr>
        <p:spPr bwMode="auto">
          <a:xfrm>
            <a:off x="2071688" y="3571875"/>
            <a:ext cx="1857375" cy="646331"/>
          </a:xfrm>
          <a:prstGeom prst="rect">
            <a:avLst/>
          </a:prstGeom>
          <a:noFill/>
          <a:ln w="9525">
            <a:noFill/>
            <a:miter lim="800000"/>
            <a:headEnd/>
            <a:tailEnd/>
          </a:ln>
        </p:spPr>
        <p:txBody>
          <a:bodyPr>
            <a:spAutoFit/>
          </a:bodyPr>
          <a:lstStyle/>
          <a:p>
            <a:pPr algn="ctr"/>
            <a:r>
              <a:rPr lang="el-GR" dirty="0" smtClean="0"/>
              <a:t>Γνώση Περιεχομένου</a:t>
            </a:r>
            <a:endParaRPr lang="el-GR" dirty="0"/>
          </a:p>
        </p:txBody>
      </p:sp>
      <p:sp>
        <p:nvSpPr>
          <p:cNvPr id="8" name="7 - Έλλειψη"/>
          <p:cNvSpPr/>
          <p:nvPr/>
        </p:nvSpPr>
        <p:spPr>
          <a:xfrm>
            <a:off x="6357938" y="2857500"/>
            <a:ext cx="2143125" cy="192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8 - TextBox"/>
          <p:cNvSpPr txBox="1">
            <a:spLocks noChangeArrowheads="1"/>
          </p:cNvSpPr>
          <p:nvPr/>
        </p:nvSpPr>
        <p:spPr bwMode="auto">
          <a:xfrm>
            <a:off x="6715125" y="3643313"/>
            <a:ext cx="1500188" cy="646331"/>
          </a:xfrm>
          <a:prstGeom prst="rect">
            <a:avLst/>
          </a:prstGeom>
          <a:noFill/>
          <a:ln w="9525">
            <a:noFill/>
            <a:miter lim="800000"/>
            <a:headEnd/>
            <a:tailEnd/>
          </a:ln>
        </p:spPr>
        <p:txBody>
          <a:bodyPr>
            <a:spAutoFit/>
          </a:bodyPr>
          <a:lstStyle/>
          <a:p>
            <a:pPr algn="ctr"/>
            <a:r>
              <a:rPr lang="el-GR" dirty="0" smtClean="0"/>
              <a:t>Παιδαγωγική Γνώση</a:t>
            </a:r>
            <a:endParaRPr lang="el-GR" dirty="0"/>
          </a:p>
        </p:txBody>
      </p:sp>
      <p:sp>
        <p:nvSpPr>
          <p:cNvPr id="10" name="9 - Δεξιό βέλος"/>
          <p:cNvSpPr/>
          <p:nvPr/>
        </p:nvSpPr>
        <p:spPr>
          <a:xfrm>
            <a:off x="4286250" y="3786188"/>
            <a:ext cx="17145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151781"/>
            <a:ext cx="7586663" cy="1500187"/>
          </a:xfrm>
        </p:spPr>
        <p:txBody>
          <a:bodyPr>
            <a:normAutofit/>
          </a:bodyPr>
          <a:lstStyle/>
          <a:p>
            <a:pPr algn="ctr">
              <a:defRPr/>
            </a:pPr>
            <a:r>
              <a:rPr lang="el-GR" sz="3200" dirty="0" smtClean="0"/>
              <a:t>Παιδαγωγική Γνώση Περιεχομένου (</a:t>
            </a:r>
            <a:r>
              <a:rPr lang="en-US" sz="3200" dirty="0" smtClean="0"/>
              <a:t>PCK</a:t>
            </a:r>
            <a:r>
              <a:rPr lang="el-GR" sz="3200" dirty="0" smtClean="0"/>
              <a:t>) </a:t>
            </a:r>
            <a:r>
              <a:rPr lang="en-US" sz="3200" dirty="0"/>
              <a:t>Shulman (1987</a:t>
            </a:r>
            <a:r>
              <a:rPr lang="en-US" sz="3200" dirty="0" smtClean="0"/>
              <a:t>)</a:t>
            </a:r>
            <a:endParaRPr lang="el-GR" sz="3200" dirty="0"/>
          </a:p>
        </p:txBody>
      </p:sp>
      <p:graphicFrame>
        <p:nvGraphicFramePr>
          <p:cNvPr id="10" name="9 - Θέση περιεχομένου"/>
          <p:cNvGraphicFramePr>
            <a:graphicFrameLocks noGrp="1"/>
          </p:cNvGraphicFramePr>
          <p:nvPr>
            <p:ph idx="1"/>
            <p:extLst>
              <p:ext uri="{D42A27DB-BD31-4B8C-83A1-F6EECF244321}">
                <p14:modId xmlns:p14="http://schemas.microsoft.com/office/powerpoint/2010/main" val="3851122326"/>
              </p:ext>
            </p:extLst>
          </p:nvPr>
        </p:nvGraphicFramePr>
        <p:xfrm>
          <a:off x="395536" y="1556792"/>
          <a:ext cx="82296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Λυγισμένο βέλος"/>
          <p:cNvSpPr/>
          <p:nvPr/>
        </p:nvSpPr>
        <p:spPr>
          <a:xfrm>
            <a:off x="4427984" y="1916832"/>
            <a:ext cx="642937" cy="1997397"/>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7" name="6 - TextBox"/>
          <p:cNvSpPr txBox="1">
            <a:spLocks noChangeArrowheads="1"/>
          </p:cNvSpPr>
          <p:nvPr/>
        </p:nvSpPr>
        <p:spPr bwMode="auto">
          <a:xfrm>
            <a:off x="5104011" y="1556792"/>
            <a:ext cx="3500437" cy="954107"/>
          </a:xfrm>
          <a:prstGeom prst="rect">
            <a:avLst/>
          </a:prstGeom>
          <a:noFill/>
          <a:ln w="9525">
            <a:noFill/>
            <a:miter lim="800000"/>
            <a:headEnd/>
            <a:tailEnd/>
          </a:ln>
        </p:spPr>
        <p:txBody>
          <a:bodyPr>
            <a:spAutoFit/>
          </a:bodyPr>
          <a:lstStyle/>
          <a:p>
            <a:r>
              <a:rPr lang="el-GR" sz="2800" dirty="0" smtClean="0"/>
              <a:t>Παιδαγωγική Γνώση Περιεχομένου</a:t>
            </a:r>
            <a:endParaRPr lang="el-GR" sz="2800" dirty="0"/>
          </a:p>
        </p:txBody>
      </p:sp>
      <p:sp>
        <p:nvSpPr>
          <p:cNvPr id="8" name="7 - TextBox"/>
          <p:cNvSpPr txBox="1"/>
          <p:nvPr/>
        </p:nvSpPr>
        <p:spPr>
          <a:xfrm>
            <a:off x="251520" y="5733256"/>
            <a:ext cx="8352928" cy="861774"/>
          </a:xfrm>
          <a:prstGeom prst="rect">
            <a:avLst/>
          </a:prstGeom>
          <a:noFill/>
        </p:spPr>
        <p:txBody>
          <a:bodyPr wrap="square" rtlCol="0">
            <a:spAutoFit/>
          </a:bodyPr>
          <a:lstStyle/>
          <a:p>
            <a:r>
              <a:rPr lang="en-US" sz="1600" b="1" dirty="0" err="1" smtClean="0"/>
              <a:t>Shulman</a:t>
            </a:r>
            <a:r>
              <a:rPr lang="en-US" sz="1600" b="1" dirty="0" smtClean="0"/>
              <a:t>, L. (1987).</a:t>
            </a:r>
            <a:r>
              <a:rPr lang="en-US" sz="1600" dirty="0" smtClean="0"/>
              <a:t> Knowledge and teaching: Foundations of the new reform. </a:t>
            </a:r>
            <a:r>
              <a:rPr lang="en-US" sz="1600" i="1" dirty="0" smtClean="0"/>
              <a:t>Harvard Educational Review</a:t>
            </a:r>
            <a:r>
              <a:rPr lang="en-US" sz="1600" dirty="0" smtClean="0"/>
              <a:t> 57,  1–22.</a:t>
            </a:r>
            <a:endParaRPr lang="el-GR" sz="160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556792"/>
            <a:ext cx="8140700" cy="4536504"/>
          </a:xfrm>
        </p:spPr>
        <p:txBody>
          <a:bodyPr>
            <a:noAutofit/>
          </a:bodyPr>
          <a:lstStyle/>
          <a:p>
            <a:pPr algn="just">
              <a:buFont typeface="Wingdings 2" pitchFamily="18" charset="2"/>
              <a:buNone/>
              <a:defRPr/>
            </a:pPr>
            <a:r>
              <a:rPr lang="el-GR" sz="1800" dirty="0" smtClean="0"/>
              <a:t>Ο </a:t>
            </a:r>
            <a:r>
              <a:rPr lang="en-US" sz="1800" dirty="0" err="1" smtClean="0"/>
              <a:t>Shulman</a:t>
            </a:r>
            <a:r>
              <a:rPr lang="en-US" sz="1800" dirty="0" smtClean="0"/>
              <a:t> </a:t>
            </a:r>
            <a:r>
              <a:rPr lang="el-GR" sz="1800" dirty="0" smtClean="0"/>
              <a:t>θέτει την ΠΓΠ στη βάση της διδασκαλίας και θεωρεί ότι αποτελείται από τρεις υποκατηγορίες και τέσσερα συγκεκριμένα χαρακτηριστικά</a:t>
            </a:r>
            <a:r>
              <a:rPr lang="en-US" sz="1800" dirty="0" smtClean="0"/>
              <a:t>: </a:t>
            </a:r>
          </a:p>
          <a:p>
            <a:pPr algn="just">
              <a:defRPr/>
            </a:pPr>
            <a:r>
              <a:rPr lang="en-US" sz="2400" b="1" dirty="0" smtClean="0">
                <a:solidFill>
                  <a:schemeClr val="accent3">
                    <a:lumMod val="75000"/>
                  </a:schemeClr>
                </a:solidFill>
              </a:rPr>
              <a:t>Content knowledge</a:t>
            </a:r>
            <a:r>
              <a:rPr lang="el-GR" sz="2400" b="1" dirty="0" smtClean="0">
                <a:solidFill>
                  <a:schemeClr val="accent3">
                    <a:lumMod val="75000"/>
                  </a:schemeClr>
                </a:solidFill>
              </a:rPr>
              <a:t>: </a:t>
            </a:r>
            <a:r>
              <a:rPr lang="el-GR" sz="1800" dirty="0" smtClean="0"/>
              <a:t>Η γνώση του περιεχομένου</a:t>
            </a:r>
            <a:r>
              <a:rPr lang="en-US" sz="1800" dirty="0" smtClean="0"/>
              <a:t> </a:t>
            </a:r>
          </a:p>
          <a:p>
            <a:pPr algn="just">
              <a:defRPr/>
            </a:pPr>
            <a:r>
              <a:rPr lang="en-US" sz="2400" b="1" dirty="0" smtClean="0">
                <a:solidFill>
                  <a:schemeClr val="accent3">
                    <a:lumMod val="75000"/>
                  </a:schemeClr>
                </a:solidFill>
              </a:rPr>
              <a:t>General pedagogical knowledge</a:t>
            </a:r>
            <a:r>
              <a:rPr lang="el-GR" sz="2400" b="1" dirty="0" smtClean="0">
                <a:solidFill>
                  <a:schemeClr val="accent3">
                    <a:lumMod val="75000"/>
                  </a:schemeClr>
                </a:solidFill>
              </a:rPr>
              <a:t>: </a:t>
            </a:r>
            <a:r>
              <a:rPr lang="el-GR" sz="1800" dirty="0" smtClean="0"/>
              <a:t>Η παιδαγωγική γνώση. Οι αρχές και οι στρατηγικές που θα πρέπει να διέπουν μια σχολική τάξη, </a:t>
            </a:r>
            <a:endParaRPr lang="en-US" sz="1800" dirty="0" smtClean="0"/>
          </a:p>
          <a:p>
            <a:pPr algn="just">
              <a:defRPr/>
            </a:pPr>
            <a:r>
              <a:rPr lang="en-US" sz="2400" b="1" dirty="0" smtClean="0">
                <a:solidFill>
                  <a:schemeClr val="accent3">
                    <a:lumMod val="75000"/>
                  </a:schemeClr>
                </a:solidFill>
              </a:rPr>
              <a:t>Curricular knowledge</a:t>
            </a:r>
            <a:r>
              <a:rPr lang="el-GR" sz="2400" b="1" dirty="0" smtClean="0">
                <a:solidFill>
                  <a:schemeClr val="accent3">
                    <a:lumMod val="75000"/>
                  </a:schemeClr>
                </a:solidFill>
              </a:rPr>
              <a:t>: </a:t>
            </a:r>
            <a:r>
              <a:rPr lang="el-GR" sz="1800" dirty="0" smtClean="0"/>
              <a:t>Η γνώση του αναλυτικού προγράμματος, </a:t>
            </a:r>
            <a:endParaRPr lang="en-US" sz="1800" dirty="0" smtClean="0"/>
          </a:p>
          <a:p>
            <a:pPr algn="just">
              <a:defRPr/>
            </a:pPr>
            <a:r>
              <a:rPr lang="en-US" sz="2400" b="1" dirty="0" smtClean="0">
                <a:solidFill>
                  <a:schemeClr val="accent3">
                    <a:lumMod val="75000"/>
                  </a:schemeClr>
                </a:solidFill>
              </a:rPr>
              <a:t>Knowledge of learners</a:t>
            </a:r>
            <a:r>
              <a:rPr lang="el-GR" sz="1800" dirty="0" smtClean="0"/>
              <a:t>: Τα χαρακτηριστικά των εκπαιδευόμενων, </a:t>
            </a:r>
            <a:endParaRPr lang="en-US" sz="1800" dirty="0" smtClean="0"/>
          </a:p>
          <a:p>
            <a:pPr algn="just">
              <a:defRPr/>
            </a:pPr>
            <a:r>
              <a:rPr lang="en-US" sz="2400" b="1" dirty="0" smtClean="0">
                <a:solidFill>
                  <a:schemeClr val="accent3">
                    <a:lumMod val="75000"/>
                  </a:schemeClr>
                </a:solidFill>
              </a:rPr>
              <a:t>Knowledge of educational context</a:t>
            </a:r>
            <a:r>
              <a:rPr lang="el-GR" sz="2400" b="1" dirty="0" smtClean="0">
                <a:solidFill>
                  <a:schemeClr val="accent3">
                    <a:lumMod val="75000"/>
                  </a:schemeClr>
                </a:solidFill>
              </a:rPr>
              <a:t>: </a:t>
            </a:r>
            <a:r>
              <a:rPr lang="el-GR" sz="1800" dirty="0" smtClean="0"/>
              <a:t>Η γνώση των εκπαιδευτικών περιβαλλόντων και </a:t>
            </a:r>
            <a:endParaRPr lang="en-US" sz="1800" dirty="0" smtClean="0"/>
          </a:p>
          <a:p>
            <a:pPr algn="just">
              <a:defRPr/>
            </a:pPr>
            <a:r>
              <a:rPr lang="en-US" sz="2400" b="1" dirty="0" smtClean="0">
                <a:solidFill>
                  <a:schemeClr val="accent3">
                    <a:lumMod val="75000"/>
                  </a:schemeClr>
                </a:solidFill>
              </a:rPr>
              <a:t>Knowledge of educational values</a:t>
            </a:r>
            <a:r>
              <a:rPr lang="el-GR" sz="2400" b="1" dirty="0" smtClean="0">
                <a:solidFill>
                  <a:schemeClr val="accent3">
                    <a:lumMod val="75000"/>
                  </a:schemeClr>
                </a:solidFill>
              </a:rPr>
              <a:t>: </a:t>
            </a:r>
            <a:r>
              <a:rPr lang="el-GR" sz="1800" dirty="0" smtClean="0"/>
              <a:t>Η γνώση των εκπαιδευτικών στόχων.</a:t>
            </a:r>
            <a:endParaRPr lang="en-US" sz="1800" dirty="0" smtClean="0"/>
          </a:p>
          <a:p>
            <a:pPr algn="just">
              <a:defRPr/>
            </a:pPr>
            <a:endParaRPr lang="el-GR" sz="2000" i="1" dirty="0"/>
          </a:p>
        </p:txBody>
      </p:sp>
      <p:sp>
        <p:nvSpPr>
          <p:cNvPr id="4" name="1 - Τίτλος"/>
          <p:cNvSpPr>
            <a:spLocks noGrp="1"/>
          </p:cNvSpPr>
          <p:nvPr>
            <p:ph type="title"/>
          </p:nvPr>
        </p:nvSpPr>
        <p:spPr>
          <a:xfrm>
            <a:off x="827584" y="151781"/>
            <a:ext cx="7586663" cy="1405011"/>
          </a:xfrm>
        </p:spPr>
        <p:txBody>
          <a:bodyPr>
            <a:normAutofit/>
          </a:bodyPr>
          <a:lstStyle/>
          <a:p>
            <a:pPr algn="ctr">
              <a:defRPr/>
            </a:pPr>
            <a:r>
              <a:rPr lang="el-GR" sz="3200" dirty="0" smtClean="0"/>
              <a:t>Βασικές αρχές Παιδαγωγικής Γνώσης Περιεχομένου (ΠΓΠ)</a:t>
            </a:r>
            <a:endParaRPr lang="el-GR"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ΠΔΓ κατά </a:t>
            </a:r>
            <a:r>
              <a:rPr lang="en-US" dirty="0" smtClean="0"/>
              <a:t>Grossman </a:t>
            </a:r>
            <a:r>
              <a:rPr lang="el-GR" dirty="0" smtClean="0"/>
              <a:t>(1990) </a:t>
            </a:r>
            <a:endParaRPr lang="el-GR" dirty="0"/>
          </a:p>
        </p:txBody>
      </p:sp>
      <p:sp>
        <p:nvSpPr>
          <p:cNvPr id="3" name="2 - Θέση περιεχομένου"/>
          <p:cNvSpPr>
            <a:spLocks noGrp="1"/>
          </p:cNvSpPr>
          <p:nvPr>
            <p:ph idx="1"/>
          </p:nvPr>
        </p:nvSpPr>
        <p:spPr>
          <a:xfrm>
            <a:off x="539552" y="1700808"/>
            <a:ext cx="8280920" cy="4464496"/>
          </a:xfrm>
        </p:spPr>
        <p:txBody>
          <a:bodyPr>
            <a:normAutofit/>
          </a:bodyPr>
          <a:lstStyle/>
          <a:p>
            <a:pPr algn="just">
              <a:defRPr/>
            </a:pPr>
            <a:r>
              <a:rPr lang="el-GR" sz="2800" b="1" dirty="0" smtClean="0">
                <a:solidFill>
                  <a:schemeClr val="accent4">
                    <a:lumMod val="75000"/>
                  </a:schemeClr>
                </a:solidFill>
              </a:rPr>
              <a:t>ΠΓΠ</a:t>
            </a:r>
            <a:r>
              <a:rPr lang="en-US" sz="2800" dirty="0" smtClean="0"/>
              <a:t>: </a:t>
            </a:r>
            <a:r>
              <a:rPr lang="el-GR" sz="2800" b="1" dirty="0" smtClean="0">
                <a:solidFill>
                  <a:schemeClr val="accent3">
                    <a:lumMod val="75000"/>
                  </a:schemeClr>
                </a:solidFill>
              </a:rPr>
              <a:t>συνιστώσα</a:t>
            </a:r>
            <a:r>
              <a:rPr lang="el-GR" sz="2800" dirty="0" smtClean="0"/>
              <a:t> </a:t>
            </a:r>
            <a:r>
              <a:rPr lang="el-GR" sz="2800" b="1" dirty="0" smtClean="0">
                <a:solidFill>
                  <a:schemeClr val="accent3">
                    <a:lumMod val="75000"/>
                  </a:schemeClr>
                </a:solidFill>
              </a:rPr>
              <a:t>δύο</a:t>
            </a:r>
            <a:r>
              <a:rPr lang="el-GR" sz="2800" dirty="0" smtClean="0"/>
              <a:t> </a:t>
            </a:r>
            <a:r>
              <a:rPr lang="el-GR" sz="2800" b="1" dirty="0" smtClean="0">
                <a:solidFill>
                  <a:schemeClr val="accent3">
                    <a:lumMod val="75000"/>
                  </a:schemeClr>
                </a:solidFill>
              </a:rPr>
              <a:t>εκ</a:t>
            </a:r>
            <a:r>
              <a:rPr lang="el-GR" sz="2800" dirty="0" smtClean="0"/>
              <a:t> </a:t>
            </a:r>
            <a:r>
              <a:rPr lang="el-GR" sz="2800" b="1" dirty="0" smtClean="0">
                <a:solidFill>
                  <a:schemeClr val="accent3">
                    <a:lumMod val="75000"/>
                  </a:schemeClr>
                </a:solidFill>
              </a:rPr>
              <a:t>των</a:t>
            </a:r>
            <a:r>
              <a:rPr lang="el-GR" sz="2800" dirty="0" smtClean="0"/>
              <a:t> </a:t>
            </a:r>
            <a:r>
              <a:rPr lang="el-GR" sz="2800" b="1" dirty="0" smtClean="0">
                <a:solidFill>
                  <a:schemeClr val="accent3">
                    <a:lumMod val="75000"/>
                  </a:schemeClr>
                </a:solidFill>
              </a:rPr>
              <a:t>στοιχείων</a:t>
            </a:r>
            <a:r>
              <a:rPr lang="el-GR" sz="2800" dirty="0" smtClean="0"/>
              <a:t> που παρέθεσε αρχικώς ο </a:t>
            </a:r>
            <a:r>
              <a:rPr lang="en-US" sz="2800" dirty="0" err="1" smtClean="0"/>
              <a:t>Shulman</a:t>
            </a:r>
            <a:r>
              <a:rPr lang="en-US" sz="2800" dirty="0" smtClean="0"/>
              <a:t> </a:t>
            </a:r>
            <a:r>
              <a:rPr lang="en-US" sz="2800" i="1" dirty="0" smtClean="0"/>
              <a:t>(</a:t>
            </a:r>
            <a:r>
              <a:rPr lang="el-GR" sz="2800" i="1" dirty="0" smtClean="0"/>
              <a:t>ο μετασχηματισμός του διδακτικού αντικειμένου και η κατανόηση, εκ μέρους των εκπαιδευτικών, των δυσκολιών που μπορεί να έχουν οι μαθητές τους</a:t>
            </a:r>
            <a:r>
              <a:rPr lang="en-US" sz="2800" i="1" dirty="0" smtClean="0"/>
              <a:t>)</a:t>
            </a:r>
            <a:r>
              <a:rPr lang="en-US" sz="2800" dirty="0" smtClean="0"/>
              <a:t> </a:t>
            </a:r>
            <a:r>
              <a:rPr lang="el-GR" sz="2800" b="1" dirty="0" smtClean="0">
                <a:solidFill>
                  <a:schemeClr val="accent3">
                    <a:lumMod val="75000"/>
                  </a:schemeClr>
                </a:solidFill>
              </a:rPr>
              <a:t>σε</a:t>
            </a:r>
            <a:r>
              <a:rPr lang="el-GR" sz="2800" dirty="0" smtClean="0"/>
              <a:t> </a:t>
            </a:r>
            <a:r>
              <a:rPr lang="el-GR" sz="2800" b="1" dirty="0" smtClean="0">
                <a:solidFill>
                  <a:schemeClr val="accent3">
                    <a:lumMod val="75000"/>
                  </a:schemeClr>
                </a:solidFill>
              </a:rPr>
              <a:t>συνδυασμό</a:t>
            </a:r>
            <a:r>
              <a:rPr lang="el-GR" sz="2800" dirty="0" smtClean="0"/>
              <a:t> </a:t>
            </a:r>
            <a:r>
              <a:rPr lang="el-GR" sz="2800" b="1" dirty="0" smtClean="0">
                <a:solidFill>
                  <a:schemeClr val="accent3">
                    <a:lumMod val="75000"/>
                  </a:schemeClr>
                </a:solidFill>
              </a:rPr>
              <a:t>με</a:t>
            </a:r>
            <a:r>
              <a:rPr lang="el-GR" sz="2800" dirty="0" smtClean="0"/>
              <a:t> </a:t>
            </a:r>
            <a:r>
              <a:rPr lang="el-GR" sz="2800" b="1" dirty="0" smtClean="0">
                <a:solidFill>
                  <a:schemeClr val="accent3">
                    <a:lumMod val="75000"/>
                  </a:schemeClr>
                </a:solidFill>
              </a:rPr>
              <a:t>ένα τρίτο στοιχείο</a:t>
            </a:r>
            <a:r>
              <a:rPr lang="el-GR" sz="2800" dirty="0" smtClean="0"/>
              <a:t>, τη γνώση και τις απόψεις για τους στόχους του κάθε </a:t>
            </a:r>
            <a:r>
              <a:rPr lang="el-GR" sz="2800" b="1" dirty="0" smtClean="0"/>
              <a:t>διδακτικού αντικειμένου</a:t>
            </a:r>
            <a:r>
              <a:rPr lang="el-GR" sz="2800" dirty="0" smtClean="0"/>
              <a:t>.</a:t>
            </a:r>
          </a:p>
          <a:p>
            <a:pPr lvl="1" algn="just">
              <a:defRPr/>
            </a:pPr>
            <a:r>
              <a:rPr lang="el-GR" sz="2400" dirty="0" smtClean="0"/>
              <a:t>Στο πλαίσιο αυτό, γίνεται άμεση σύνδεση της ΠΓΠ με τον Διδακτικό Μετασχηματισμό, όπως αυτός χρησιμοποιείται στη Διδακτική των Επιστημών </a:t>
            </a:r>
            <a:endParaRPr lang="el-G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ΠΓΠ κατά </a:t>
            </a:r>
            <a:r>
              <a:rPr lang="en-US" dirty="0" smtClean="0"/>
              <a:t>Cochran et al</a:t>
            </a:r>
            <a:r>
              <a:rPr lang="el-GR" dirty="0" smtClean="0"/>
              <a:t>. (1993) </a:t>
            </a:r>
            <a:endParaRPr lang="el-GR" dirty="0"/>
          </a:p>
        </p:txBody>
      </p:sp>
      <p:sp>
        <p:nvSpPr>
          <p:cNvPr id="3" name="2 - Θέση περιεχομένου"/>
          <p:cNvSpPr>
            <a:spLocks noGrp="1"/>
          </p:cNvSpPr>
          <p:nvPr>
            <p:ph idx="1"/>
          </p:nvPr>
        </p:nvSpPr>
        <p:spPr>
          <a:xfrm>
            <a:off x="467544" y="1412776"/>
            <a:ext cx="8466906" cy="4835624"/>
          </a:xfrm>
        </p:spPr>
        <p:txBody>
          <a:bodyPr>
            <a:normAutofit lnSpcReduction="10000"/>
          </a:bodyPr>
          <a:lstStyle/>
          <a:p>
            <a:pPr algn="just">
              <a:defRPr/>
            </a:pPr>
            <a:r>
              <a:rPr lang="el-GR" sz="2600" dirty="0" smtClean="0"/>
              <a:t>Οι </a:t>
            </a:r>
            <a:r>
              <a:rPr lang="en-US" sz="2600" dirty="0"/>
              <a:t>Cochran et al</a:t>
            </a:r>
            <a:r>
              <a:rPr lang="el-GR" sz="2600" dirty="0"/>
              <a:t>. </a:t>
            </a:r>
            <a:r>
              <a:rPr lang="el-GR" sz="2600" dirty="0" smtClean="0"/>
              <a:t>Βασιζόμενοι στις αρχές του εποικοδομισμού αντικατέστησαν την έννοια </a:t>
            </a:r>
            <a:r>
              <a:rPr lang="en-US" sz="2600" b="1" dirty="0" smtClean="0">
                <a:solidFill>
                  <a:schemeClr val="accent3">
                    <a:lumMod val="75000"/>
                  </a:schemeClr>
                </a:solidFill>
              </a:rPr>
              <a:t>Knowledge</a:t>
            </a:r>
            <a:r>
              <a:rPr lang="el-GR" sz="2600" dirty="0" smtClean="0"/>
              <a:t> με την έννοια </a:t>
            </a:r>
            <a:r>
              <a:rPr lang="en-US" sz="2600" b="1" dirty="0" smtClean="0">
                <a:solidFill>
                  <a:schemeClr val="accent3">
                    <a:lumMod val="75000"/>
                  </a:schemeClr>
                </a:solidFill>
              </a:rPr>
              <a:t>Knowing</a:t>
            </a:r>
            <a:r>
              <a:rPr lang="en-US" sz="2600" dirty="0" smtClean="0"/>
              <a:t> </a:t>
            </a:r>
            <a:r>
              <a:rPr lang="el-GR" sz="2600" dirty="0" smtClean="0"/>
              <a:t>καθότι πίστευαν ότι η πρώτη ήταν πολύ στατική για να είναι συμβατή με τις προοπτικές του εποικοδομισμού. </a:t>
            </a:r>
          </a:p>
          <a:p>
            <a:pPr algn="just">
              <a:defRPr/>
            </a:pPr>
            <a:r>
              <a:rPr lang="el-GR" sz="2600" dirty="0" smtClean="0"/>
              <a:t>Έτσι προέκυψε ο όρος </a:t>
            </a:r>
            <a:r>
              <a:rPr lang="en-US" sz="2600" b="1" dirty="0" err="1" smtClean="0">
                <a:solidFill>
                  <a:schemeClr val="accent4">
                    <a:lumMod val="75000"/>
                  </a:schemeClr>
                </a:solidFill>
              </a:rPr>
              <a:t>PCKg</a:t>
            </a:r>
            <a:r>
              <a:rPr lang="en-US" sz="2600" dirty="0" smtClean="0"/>
              <a:t> </a:t>
            </a:r>
            <a:r>
              <a:rPr lang="el-GR" sz="2600" dirty="0" smtClean="0"/>
              <a:t>ο οποίος ορίζεται ουσιαστικά από τέσσερα στοιχεία: </a:t>
            </a:r>
          </a:p>
          <a:p>
            <a:pPr algn="just">
              <a:defRPr/>
            </a:pPr>
            <a:r>
              <a:rPr lang="el-GR" sz="2600" b="1" dirty="0" smtClean="0">
                <a:solidFill>
                  <a:schemeClr val="accent3">
                    <a:lumMod val="75000"/>
                  </a:schemeClr>
                </a:solidFill>
              </a:rPr>
              <a:t>παιδαγωγική γνώση</a:t>
            </a:r>
            <a:r>
              <a:rPr lang="el-GR" sz="3500" dirty="0" smtClean="0"/>
              <a:t> </a:t>
            </a:r>
            <a:endParaRPr lang="en-US" sz="3500" dirty="0" smtClean="0"/>
          </a:p>
          <a:p>
            <a:pPr algn="just">
              <a:defRPr/>
            </a:pPr>
            <a:r>
              <a:rPr lang="el-GR" sz="2600" b="1" dirty="0" smtClean="0">
                <a:solidFill>
                  <a:schemeClr val="accent3">
                    <a:lumMod val="75000"/>
                  </a:schemeClr>
                </a:solidFill>
              </a:rPr>
              <a:t>γνώση περιεχομένου</a:t>
            </a:r>
            <a:r>
              <a:rPr lang="el-GR" sz="3500" dirty="0" smtClean="0"/>
              <a:t> </a:t>
            </a:r>
          </a:p>
          <a:p>
            <a:pPr algn="just">
              <a:defRPr/>
            </a:pPr>
            <a:r>
              <a:rPr lang="el-GR" sz="2600" b="1" dirty="0" smtClean="0">
                <a:solidFill>
                  <a:schemeClr val="accent3">
                    <a:lumMod val="75000"/>
                  </a:schemeClr>
                </a:solidFill>
              </a:rPr>
              <a:t>γνώση των χαρακτηριστικών των μαθητών</a:t>
            </a:r>
            <a:endParaRPr lang="el-GR" sz="3500" dirty="0" smtClean="0"/>
          </a:p>
          <a:p>
            <a:pPr algn="just">
              <a:defRPr/>
            </a:pPr>
            <a:r>
              <a:rPr lang="el-GR" sz="2600" b="1" dirty="0" smtClean="0">
                <a:solidFill>
                  <a:schemeClr val="accent3">
                    <a:lumMod val="75000"/>
                  </a:schemeClr>
                </a:solidFill>
              </a:rPr>
              <a:t>γνώση του περιβάλλοντος μάθησης</a:t>
            </a:r>
            <a:r>
              <a:rPr lang="el-GR" sz="2600" dirty="0" smtClean="0"/>
              <a:t> </a:t>
            </a:r>
          </a:p>
          <a:p>
            <a:pPr>
              <a:defRPr/>
            </a:pP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Από τη ΠΓΠ στην Τεχνολογική ΠΓΠ</a:t>
            </a:r>
            <a:endParaRPr lang="el-GR" dirty="0"/>
          </a:p>
        </p:txBody>
      </p:sp>
      <p:sp>
        <p:nvSpPr>
          <p:cNvPr id="3" name="2 - Θέση περιεχομένου"/>
          <p:cNvSpPr>
            <a:spLocks noGrp="1"/>
          </p:cNvSpPr>
          <p:nvPr>
            <p:ph idx="1"/>
          </p:nvPr>
        </p:nvSpPr>
        <p:spPr>
          <a:xfrm>
            <a:off x="457200" y="1417638"/>
            <a:ext cx="8080052" cy="4968552"/>
          </a:xfrm>
        </p:spPr>
        <p:txBody>
          <a:bodyPr>
            <a:normAutofit fontScale="77500" lnSpcReduction="20000"/>
          </a:bodyPr>
          <a:lstStyle/>
          <a:p>
            <a:pPr>
              <a:buFont typeface="Wingdings 2" pitchFamily="18" charset="2"/>
              <a:buNone/>
              <a:defRPr/>
            </a:pPr>
            <a:r>
              <a:rPr lang="el-GR" dirty="0" smtClean="0"/>
              <a:t>Οι </a:t>
            </a:r>
            <a:r>
              <a:rPr lang="en-US" dirty="0" err="1" smtClean="0"/>
              <a:t>Margerum</a:t>
            </a:r>
            <a:r>
              <a:rPr lang="en-US" dirty="0" smtClean="0"/>
              <a:t>-Leys </a:t>
            </a:r>
            <a:r>
              <a:rPr lang="el-GR" dirty="0"/>
              <a:t>&amp; </a:t>
            </a:r>
            <a:r>
              <a:rPr lang="en-US" dirty="0"/>
              <a:t>Marx (2000) </a:t>
            </a:r>
            <a:r>
              <a:rPr lang="el-GR" dirty="0" smtClean="0"/>
              <a:t>εισάγουν τον όρο </a:t>
            </a:r>
            <a:r>
              <a:rPr lang="en-US" sz="3100" b="1" dirty="0" smtClean="0">
                <a:solidFill>
                  <a:schemeClr val="accent4">
                    <a:lumMod val="75000"/>
                  </a:schemeClr>
                </a:solidFill>
              </a:rPr>
              <a:t>PCK of Educational Technology</a:t>
            </a:r>
            <a:r>
              <a:rPr lang="en-US" dirty="0" smtClean="0"/>
              <a:t>, </a:t>
            </a:r>
            <a:r>
              <a:rPr lang="el-GR" dirty="0" smtClean="0"/>
              <a:t>που απαρτίζεται από τρία μέρη</a:t>
            </a:r>
            <a:r>
              <a:rPr lang="en-US" dirty="0" smtClean="0"/>
              <a:t>: </a:t>
            </a:r>
            <a:endParaRPr lang="el-GR" dirty="0" smtClean="0"/>
          </a:p>
          <a:p>
            <a:pPr>
              <a:defRPr/>
            </a:pPr>
            <a:r>
              <a:rPr lang="el-GR" sz="3000" b="1" dirty="0" smtClean="0">
                <a:solidFill>
                  <a:schemeClr val="accent3">
                    <a:lumMod val="75000"/>
                  </a:schemeClr>
                </a:solidFill>
              </a:rPr>
              <a:t>α</a:t>
            </a:r>
            <a:r>
              <a:rPr lang="en-US" sz="3000" b="1" dirty="0" smtClean="0">
                <a:solidFill>
                  <a:schemeClr val="accent3">
                    <a:lumMod val="75000"/>
                  </a:schemeClr>
                </a:solidFill>
              </a:rPr>
              <a:t>) Content knowledge of educational technology. </a:t>
            </a:r>
            <a:r>
              <a:rPr lang="el-GR" dirty="0" smtClean="0"/>
              <a:t>Η γνώση και ο τρόπος με τον οποίο χρησιμοποιούνται οι δυνατότητες της τεχνολογίας στην διαδικασία της μάθησης και της διδασκαλίας, </a:t>
            </a:r>
          </a:p>
          <a:p>
            <a:pPr>
              <a:defRPr/>
            </a:pPr>
            <a:r>
              <a:rPr lang="el-GR" sz="3000" b="1" dirty="0" smtClean="0">
                <a:solidFill>
                  <a:schemeClr val="accent3">
                    <a:lumMod val="75000"/>
                  </a:schemeClr>
                </a:solidFill>
              </a:rPr>
              <a:t>β) </a:t>
            </a:r>
            <a:r>
              <a:rPr lang="en-US" sz="3000" b="1" dirty="0" smtClean="0">
                <a:solidFill>
                  <a:schemeClr val="accent3">
                    <a:lumMod val="75000"/>
                  </a:schemeClr>
                </a:solidFill>
              </a:rPr>
              <a:t>Pedagogical knowledge</a:t>
            </a:r>
            <a:r>
              <a:rPr lang="el-GR" sz="3000" b="1" dirty="0" smtClean="0">
                <a:solidFill>
                  <a:schemeClr val="accent3">
                    <a:lumMod val="75000"/>
                  </a:schemeClr>
                </a:solidFill>
              </a:rPr>
              <a:t>. </a:t>
            </a:r>
            <a:r>
              <a:rPr lang="el-GR" dirty="0" smtClean="0"/>
              <a:t>Η παιδαγωγική γνώση και η εφαρμογή της με τη χρήση της τεχνολογίας και </a:t>
            </a:r>
          </a:p>
          <a:p>
            <a:pPr algn="just">
              <a:defRPr/>
            </a:pPr>
            <a:r>
              <a:rPr lang="el-GR" sz="3000" b="1" dirty="0" smtClean="0">
                <a:solidFill>
                  <a:schemeClr val="accent3">
                    <a:lumMod val="75000"/>
                  </a:schemeClr>
                </a:solidFill>
              </a:rPr>
              <a:t>γ) </a:t>
            </a:r>
            <a:r>
              <a:rPr lang="en-US" sz="3000" b="1" dirty="0" smtClean="0">
                <a:solidFill>
                  <a:schemeClr val="accent3">
                    <a:lumMod val="75000"/>
                  </a:schemeClr>
                </a:solidFill>
              </a:rPr>
              <a:t>Pedagogical content knowledge of educational technology</a:t>
            </a:r>
            <a:r>
              <a:rPr lang="el-GR" sz="3000" b="1" dirty="0" smtClean="0">
                <a:solidFill>
                  <a:schemeClr val="accent3">
                    <a:lumMod val="75000"/>
                  </a:schemeClr>
                </a:solidFill>
              </a:rPr>
              <a:t>. </a:t>
            </a:r>
            <a:r>
              <a:rPr lang="el-GR" dirty="0" smtClean="0"/>
              <a:t>‘Η γνώση που προκύπτει από την πείρα χρησιμοποιώντας τεχνολογία για τη διαδικασία της διδασκαλίας και της μάθησης και η οποία ισχύει στην συνέχεια για την ίδια τη χρήση της τεχνολογίας στην διδασκαλία και την μάθηση’</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Η Τεχνολογική ΠΓΠ</a:t>
            </a:r>
            <a:endParaRPr lang="el-GR" dirty="0"/>
          </a:p>
        </p:txBody>
      </p:sp>
      <p:sp>
        <p:nvSpPr>
          <p:cNvPr id="3" name="2 - Θέση περιεχομένου"/>
          <p:cNvSpPr>
            <a:spLocks noGrp="1"/>
          </p:cNvSpPr>
          <p:nvPr>
            <p:ph idx="1"/>
          </p:nvPr>
        </p:nvSpPr>
        <p:spPr/>
        <p:txBody>
          <a:bodyPr>
            <a:normAutofit fontScale="92500" lnSpcReduction="10000"/>
          </a:bodyPr>
          <a:lstStyle/>
          <a:p>
            <a:pPr algn="just">
              <a:defRPr/>
            </a:pPr>
            <a:r>
              <a:rPr lang="el-GR" sz="3000" dirty="0" smtClean="0"/>
              <a:t>Ο </a:t>
            </a:r>
            <a:r>
              <a:rPr lang="en-US" sz="2800" dirty="0"/>
              <a:t>Pierson</a:t>
            </a:r>
            <a:r>
              <a:rPr lang="el-GR" sz="2800" dirty="0"/>
              <a:t> </a:t>
            </a:r>
            <a:r>
              <a:rPr lang="en-US" sz="2800" dirty="0"/>
              <a:t>(1999</a:t>
            </a:r>
            <a:r>
              <a:rPr lang="en-US" sz="2800" dirty="0" smtClean="0"/>
              <a:t>)</a:t>
            </a:r>
            <a:r>
              <a:rPr lang="el-GR" sz="2800" dirty="0" smtClean="0"/>
              <a:t>, μ</a:t>
            </a:r>
            <a:r>
              <a:rPr lang="el-GR" sz="3000" dirty="0" smtClean="0"/>
              <a:t>ε απώτερο στόχο την αποσαφήνιση του όρου ‘ενσωμάτωση της τεχνολογίας’, κατέληξε στο ότι ένας ‘καλός δάσκαλος’ μπορεί να κατέχει άριστα το </a:t>
            </a:r>
            <a:r>
              <a:rPr lang="en-US" sz="2500" b="1" dirty="0" smtClean="0">
                <a:solidFill>
                  <a:schemeClr val="accent3">
                    <a:lumMod val="75000"/>
                  </a:schemeClr>
                </a:solidFill>
              </a:rPr>
              <a:t>Content</a:t>
            </a:r>
            <a:r>
              <a:rPr lang="en-US" sz="3000" dirty="0" smtClean="0"/>
              <a:t> </a:t>
            </a:r>
            <a:r>
              <a:rPr lang="en-US" sz="2500" b="1" dirty="0" smtClean="0">
                <a:solidFill>
                  <a:schemeClr val="accent3">
                    <a:lumMod val="75000"/>
                  </a:schemeClr>
                </a:solidFill>
              </a:rPr>
              <a:t>Knowledge</a:t>
            </a:r>
            <a:r>
              <a:rPr lang="en-US" sz="3000" dirty="0" smtClean="0"/>
              <a:t> </a:t>
            </a:r>
            <a:r>
              <a:rPr lang="el-GR" sz="3000" dirty="0" smtClean="0"/>
              <a:t>και το </a:t>
            </a:r>
            <a:r>
              <a:rPr lang="en-US" sz="2500" b="1" dirty="0" smtClean="0">
                <a:solidFill>
                  <a:schemeClr val="accent3">
                    <a:lumMod val="75000"/>
                  </a:schemeClr>
                </a:solidFill>
              </a:rPr>
              <a:t>Pedagogical</a:t>
            </a:r>
            <a:r>
              <a:rPr lang="en-US" sz="3000" dirty="0" smtClean="0"/>
              <a:t> </a:t>
            </a:r>
            <a:r>
              <a:rPr lang="en-US" sz="2500" b="1" dirty="0" smtClean="0">
                <a:solidFill>
                  <a:schemeClr val="accent3">
                    <a:lumMod val="75000"/>
                  </a:schemeClr>
                </a:solidFill>
              </a:rPr>
              <a:t>Knowledge</a:t>
            </a:r>
            <a:r>
              <a:rPr lang="en-US" sz="3000" dirty="0" smtClean="0"/>
              <a:t> </a:t>
            </a:r>
            <a:r>
              <a:rPr lang="el-GR" sz="3000" dirty="0" smtClean="0"/>
              <a:t>όμως για να μπορέσουμε να μιλήσουμε για κατάλληλη ενσωμάτωση της Τεχνολογίας θα πρέπει να προσθέσουμε και ένα άλλο στοιχείο το </a:t>
            </a:r>
            <a:r>
              <a:rPr lang="en-US" sz="2500" b="1" dirty="0" smtClean="0">
                <a:solidFill>
                  <a:schemeClr val="accent3">
                    <a:lumMod val="75000"/>
                  </a:schemeClr>
                </a:solidFill>
              </a:rPr>
              <a:t>Technological</a:t>
            </a:r>
            <a:r>
              <a:rPr lang="en-US" sz="3000" dirty="0" smtClean="0"/>
              <a:t> </a:t>
            </a:r>
            <a:r>
              <a:rPr lang="en-US" sz="2500" b="1" dirty="0" smtClean="0">
                <a:solidFill>
                  <a:schemeClr val="accent3">
                    <a:lumMod val="75000"/>
                  </a:schemeClr>
                </a:solidFill>
              </a:rPr>
              <a:t>Knowledge</a:t>
            </a:r>
            <a:r>
              <a:rPr lang="el-GR" sz="3000" dirty="0" smtClean="0"/>
              <a:t>. </a:t>
            </a:r>
          </a:p>
          <a:p>
            <a:pPr algn="just">
              <a:defRPr/>
            </a:pPr>
            <a:r>
              <a:rPr lang="el-GR" sz="3000" dirty="0" smtClean="0"/>
              <a:t>Έτσι προκύπτει ο όρος </a:t>
            </a:r>
            <a:r>
              <a:rPr lang="en-US" sz="2600" b="1" dirty="0" smtClean="0">
                <a:solidFill>
                  <a:schemeClr val="accent4">
                    <a:lumMod val="75000"/>
                  </a:schemeClr>
                </a:solidFill>
              </a:rPr>
              <a:t>Technological Pedagogical Content Knowledge</a:t>
            </a:r>
            <a:r>
              <a:rPr lang="el-GR" sz="2600" b="1" dirty="0" smtClean="0">
                <a:solidFill>
                  <a:schemeClr val="accent4">
                    <a:lumMod val="75000"/>
                  </a:schemeClr>
                </a:solidFill>
              </a:rPr>
              <a:t> (</a:t>
            </a:r>
            <a:r>
              <a:rPr lang="en-US" sz="2600" b="1" dirty="0" smtClean="0">
                <a:solidFill>
                  <a:schemeClr val="accent4">
                    <a:lumMod val="75000"/>
                  </a:schemeClr>
                </a:solidFill>
              </a:rPr>
              <a:t>TPCK</a:t>
            </a:r>
            <a:r>
              <a:rPr lang="el-GR" sz="2600" b="1" dirty="0" smtClean="0">
                <a:solidFill>
                  <a:schemeClr val="accent4">
                    <a:lumMod val="75000"/>
                  </a:schemeClr>
                </a:solidFill>
              </a:rPr>
              <a:t>)</a:t>
            </a:r>
            <a:endParaRPr lang="el-GR" sz="3000" dirty="0" smtClean="0"/>
          </a:p>
          <a:p>
            <a:pPr>
              <a:defRPr/>
            </a:pP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Πως ορίζεται η ΤΠΓΠ; </a:t>
            </a:r>
            <a:endParaRPr lang="el-GR" dirty="0"/>
          </a:p>
        </p:txBody>
      </p:sp>
      <p:sp>
        <p:nvSpPr>
          <p:cNvPr id="3" name="2 - Θέση περιεχομένου"/>
          <p:cNvSpPr>
            <a:spLocks noGrp="1"/>
          </p:cNvSpPr>
          <p:nvPr>
            <p:ph idx="1"/>
          </p:nvPr>
        </p:nvSpPr>
        <p:spPr/>
        <p:txBody>
          <a:bodyPr>
            <a:normAutofit fontScale="85000" lnSpcReduction="20000"/>
          </a:bodyPr>
          <a:lstStyle/>
          <a:p>
            <a:pPr algn="just">
              <a:buFont typeface="Wingdings 2" pitchFamily="18" charset="2"/>
              <a:buNone/>
              <a:defRPr/>
            </a:pPr>
            <a:r>
              <a:rPr lang="el-GR" dirty="0" smtClean="0"/>
              <a:t>Ο </a:t>
            </a:r>
            <a:r>
              <a:rPr lang="en-US" dirty="0" err="1"/>
              <a:t>Niess</a:t>
            </a:r>
            <a:r>
              <a:rPr lang="el-GR" dirty="0"/>
              <a:t> (2005</a:t>
            </a:r>
            <a:r>
              <a:rPr lang="el-GR" dirty="0" smtClean="0"/>
              <a:t>) ορίζει την ΤΠΓΠ (</a:t>
            </a:r>
            <a:r>
              <a:rPr lang="en-US" sz="2800" b="1" dirty="0" smtClean="0">
                <a:solidFill>
                  <a:schemeClr val="accent4">
                    <a:lumMod val="75000"/>
                  </a:schemeClr>
                </a:solidFill>
              </a:rPr>
              <a:t>TPCK</a:t>
            </a:r>
            <a:r>
              <a:rPr lang="el-GR" sz="2800" b="1" dirty="0" smtClean="0">
                <a:solidFill>
                  <a:schemeClr val="accent4">
                    <a:lumMod val="75000"/>
                  </a:schemeClr>
                </a:solidFill>
              </a:rPr>
              <a:t>)</a:t>
            </a:r>
            <a:r>
              <a:rPr lang="en-US" dirty="0" smtClean="0"/>
              <a:t> </a:t>
            </a:r>
            <a:r>
              <a:rPr lang="el-GR" dirty="0" smtClean="0"/>
              <a:t>ως την ενοποίηση μιας διαρκούς ανάπτυξης τριών στοιχείων: </a:t>
            </a:r>
          </a:p>
          <a:p>
            <a:pPr algn="just">
              <a:defRPr/>
            </a:pPr>
            <a:r>
              <a:rPr lang="el-GR" dirty="0" smtClean="0"/>
              <a:t>α) της γνώσης του αντικειμένου, </a:t>
            </a:r>
          </a:p>
          <a:p>
            <a:pPr algn="just">
              <a:defRPr/>
            </a:pPr>
            <a:r>
              <a:rPr lang="el-GR" dirty="0" smtClean="0"/>
              <a:t>β) της τεχνολογίας και </a:t>
            </a:r>
          </a:p>
          <a:p>
            <a:pPr algn="just">
              <a:defRPr/>
            </a:pPr>
            <a:r>
              <a:rPr lang="el-GR" dirty="0" smtClean="0"/>
              <a:t>γ) της γνώσης των μεθόδων διδασκαλίας και μάθησης.</a:t>
            </a:r>
          </a:p>
          <a:p>
            <a:pPr algn="just">
              <a:buFont typeface="Wingdings 2" pitchFamily="18" charset="2"/>
              <a:buNone/>
              <a:defRPr/>
            </a:pPr>
            <a:endParaRPr lang="el-GR" dirty="0" smtClean="0"/>
          </a:p>
          <a:p>
            <a:pPr algn="just">
              <a:buFont typeface="Wingdings 2" pitchFamily="18" charset="2"/>
              <a:buNone/>
              <a:defRPr/>
            </a:pPr>
            <a:r>
              <a:rPr lang="el-GR" dirty="0" smtClean="0"/>
              <a:t>Πρόκειται για μία διαρκή διαδικασία, την οποία θα πρέπει να λαμβάνουν υπόψη οι εκπαιδευτικοί έτσι ώστε η διδασκαλία τους να είναι ευέλικτη και ευπροσάρμοστη αναλόγως τις επιταγές του εκάστοτε γνωστικού αντικειμένου αλλά και της χρήσης των ΤΠΕ.</a:t>
            </a:r>
          </a:p>
          <a:p>
            <a:pPr>
              <a:defRPr/>
            </a:pP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defRPr/>
            </a:pPr>
            <a:r>
              <a:rPr lang="el-GR" sz="2800" dirty="0" smtClean="0"/>
              <a:t>Τεχνολογική Παιδαγωγική Γνώση Περιεχομένου (</a:t>
            </a:r>
            <a:r>
              <a:rPr lang="en-US" sz="2800" dirty="0" smtClean="0"/>
              <a:t>TPCK</a:t>
            </a:r>
            <a:r>
              <a:rPr lang="el-GR" sz="2800" dirty="0" smtClean="0"/>
              <a:t>)</a:t>
            </a:r>
            <a:endParaRPr lang="el-GR" sz="280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170579286"/>
              </p:ext>
            </p:extLst>
          </p:nvPr>
        </p:nvGraphicFramePr>
        <p:xfrm>
          <a:off x="251520" y="1196752"/>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Ελεύθερη σχεδίαση"/>
          <p:cNvSpPr/>
          <p:nvPr/>
        </p:nvSpPr>
        <p:spPr>
          <a:xfrm>
            <a:off x="3635896" y="3212976"/>
            <a:ext cx="3714776" cy="228601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l-GR"/>
          </a:p>
        </p:txBody>
      </p:sp>
      <p:sp>
        <p:nvSpPr>
          <p:cNvPr id="7" name="6 - TextBox"/>
          <p:cNvSpPr txBox="1">
            <a:spLocks noChangeArrowheads="1"/>
          </p:cNvSpPr>
          <p:nvPr/>
        </p:nvSpPr>
        <p:spPr bwMode="auto">
          <a:xfrm>
            <a:off x="3923928" y="5577413"/>
            <a:ext cx="5786437" cy="369332"/>
          </a:xfrm>
          <a:prstGeom prst="rect">
            <a:avLst/>
          </a:prstGeom>
          <a:noFill/>
          <a:ln w="9525">
            <a:noFill/>
            <a:miter lim="800000"/>
            <a:headEnd/>
            <a:tailEnd/>
          </a:ln>
        </p:spPr>
        <p:txBody>
          <a:bodyPr>
            <a:spAutoFit/>
          </a:bodyPr>
          <a:lstStyle/>
          <a:p>
            <a:r>
              <a:rPr lang="el-GR" b="1" dirty="0"/>
              <a:t>Τεχνολογική Παιδαγωγική Γνώση Περιεχομένου</a:t>
            </a:r>
          </a:p>
        </p:txBody>
      </p:sp>
      <p:sp>
        <p:nvSpPr>
          <p:cNvPr id="6" name="5 - TextBox"/>
          <p:cNvSpPr txBox="1"/>
          <p:nvPr/>
        </p:nvSpPr>
        <p:spPr>
          <a:xfrm>
            <a:off x="5796136" y="1196752"/>
            <a:ext cx="3347864" cy="2585323"/>
          </a:xfrm>
          <a:prstGeom prst="rect">
            <a:avLst/>
          </a:prstGeom>
          <a:noFill/>
        </p:spPr>
        <p:txBody>
          <a:bodyPr wrap="square" rtlCol="0">
            <a:spAutoFit/>
          </a:bodyPr>
          <a:lstStyle/>
          <a:p>
            <a:pPr algn="just"/>
            <a:r>
              <a:rPr lang="en-US" sz="1200" b="1" dirty="0" err="1" smtClean="0"/>
              <a:t>Niess</a:t>
            </a:r>
            <a:r>
              <a:rPr lang="en-US" sz="1200" b="1" dirty="0" smtClean="0"/>
              <a:t>, M.L</a:t>
            </a:r>
            <a:r>
              <a:rPr lang="en-US" sz="1200" dirty="0" smtClean="0"/>
              <a:t>. </a:t>
            </a:r>
            <a:r>
              <a:rPr lang="en-US" sz="1200" b="1" dirty="0" smtClean="0"/>
              <a:t>(2005).</a:t>
            </a:r>
            <a:r>
              <a:rPr lang="en-US" sz="1200" dirty="0" smtClean="0"/>
              <a:t> Preparing teachers to teach science and mathematics with technology: Developing a technology pedagogical content knowledge, </a:t>
            </a:r>
            <a:r>
              <a:rPr lang="en-US" sz="1200" i="1" dirty="0" smtClean="0"/>
              <a:t>Teaching and Teacher Education</a:t>
            </a:r>
            <a:r>
              <a:rPr lang="en-US" sz="1200" dirty="0" smtClean="0"/>
              <a:t> 21, 509–523 </a:t>
            </a:r>
            <a:endParaRPr lang="el-GR" sz="1200" dirty="0" smtClean="0"/>
          </a:p>
          <a:p>
            <a:pPr algn="just"/>
            <a:r>
              <a:rPr lang="en-US" sz="1200" b="1" dirty="0" smtClean="0"/>
              <a:t>Pierson, E.</a:t>
            </a:r>
            <a:r>
              <a:rPr lang="en-US" sz="1200" dirty="0" smtClean="0"/>
              <a:t> M. (</a:t>
            </a:r>
            <a:r>
              <a:rPr lang="en-US" sz="1200" b="1" dirty="0" smtClean="0"/>
              <a:t>2001).</a:t>
            </a:r>
            <a:r>
              <a:rPr lang="en-US" sz="1200" dirty="0" smtClean="0"/>
              <a:t> Technology Integration Practice as a Function of Pedagogical Expertise, The entity from which ERIC acquires the content, including journal, organization, and conference names, or by means of online submission from the </a:t>
            </a:r>
            <a:r>
              <a:rPr lang="en-US" sz="1200" dirty="0" err="1" smtClean="0"/>
              <a:t>author.</a:t>
            </a:r>
            <a:r>
              <a:rPr lang="en-US" sz="1200" i="1" dirty="0" err="1" smtClean="0"/>
              <a:t>Journal</a:t>
            </a:r>
            <a:r>
              <a:rPr lang="en-US" sz="1200" i="1" dirty="0" smtClean="0"/>
              <a:t> of Research on Technology in Education</a:t>
            </a:r>
            <a:r>
              <a:rPr lang="en-US" sz="1200" dirty="0" smtClean="0"/>
              <a:t>, 33 (4)</a:t>
            </a:r>
            <a:endParaRPr lang="el-GR" sz="120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defRPr/>
            </a:pPr>
            <a:r>
              <a:rPr lang="el-GR" sz="2800" dirty="0" smtClean="0"/>
              <a:t>Τεχνολογική Παιδαγωγική Γνώση Περιεχομένου (</a:t>
            </a:r>
            <a:r>
              <a:rPr lang="en-US" sz="2800" dirty="0" smtClean="0"/>
              <a:t>TPACK</a:t>
            </a:r>
            <a:r>
              <a:rPr lang="el-GR" sz="2800" dirty="0" smtClean="0"/>
              <a:t>)</a:t>
            </a:r>
          </a:p>
        </p:txBody>
      </p:sp>
      <p:sp>
        <p:nvSpPr>
          <p:cNvPr id="3" name="2 - Θέση περιεχομένου"/>
          <p:cNvSpPr>
            <a:spLocks noGrp="1"/>
          </p:cNvSpPr>
          <p:nvPr>
            <p:ph idx="1"/>
          </p:nvPr>
        </p:nvSpPr>
        <p:spPr>
          <a:xfrm>
            <a:off x="492058" y="1772816"/>
            <a:ext cx="7992888" cy="4104456"/>
          </a:xfrm>
        </p:spPr>
        <p:txBody>
          <a:bodyPr>
            <a:normAutofit/>
          </a:bodyPr>
          <a:lstStyle/>
          <a:p>
            <a:pPr>
              <a:buFont typeface="Wingdings 2" pitchFamily="18" charset="2"/>
              <a:buNone/>
              <a:defRPr/>
            </a:pPr>
            <a:r>
              <a:rPr lang="el-GR" sz="2800" dirty="0" smtClean="0"/>
              <a:t>Οι </a:t>
            </a:r>
            <a:r>
              <a:rPr lang="en-US" sz="2800" dirty="0"/>
              <a:t>Mishra &amp; Koehler (2006, </a:t>
            </a:r>
            <a:r>
              <a:rPr lang="en-US" sz="2800" dirty="0" smtClean="0"/>
              <a:t>2008)</a:t>
            </a:r>
            <a:r>
              <a:rPr lang="el-GR" sz="2800" dirty="0" smtClean="0"/>
              <a:t> εισάγουν μια νέα διάσταση της ΤΠΓΠ : </a:t>
            </a:r>
            <a:endParaRPr lang="en-US" sz="2800" dirty="0" smtClean="0"/>
          </a:p>
          <a:p>
            <a:pPr algn="just">
              <a:defRPr/>
            </a:pPr>
            <a:r>
              <a:rPr lang="el-GR" sz="2800" dirty="0" smtClean="0"/>
              <a:t>με το ακρωνύμιο δίνεται έμφαση στα τρία ξεχωριστά αντικείμενα γνώσης που απαρτίζουν τον όρο (Τεχνολογία </a:t>
            </a:r>
            <a:r>
              <a:rPr lang="en-US" sz="2000" b="1" dirty="0" smtClean="0">
                <a:solidFill>
                  <a:schemeClr val="accent3">
                    <a:lumMod val="75000"/>
                  </a:schemeClr>
                </a:solidFill>
              </a:rPr>
              <a:t>Technology</a:t>
            </a:r>
            <a:r>
              <a:rPr lang="el-GR" sz="2000" b="1" dirty="0" smtClean="0">
                <a:solidFill>
                  <a:schemeClr val="accent3">
                    <a:lumMod val="75000"/>
                  </a:schemeClr>
                </a:solidFill>
              </a:rPr>
              <a:t>, </a:t>
            </a:r>
            <a:r>
              <a:rPr lang="el-GR" sz="2800" dirty="0"/>
              <a:t>Παιδαγωγική</a:t>
            </a:r>
            <a:r>
              <a:rPr lang="el-GR" sz="2000" b="1" dirty="0" smtClean="0">
                <a:solidFill>
                  <a:schemeClr val="accent3">
                    <a:lumMod val="75000"/>
                  </a:schemeClr>
                </a:solidFill>
              </a:rPr>
              <a:t> </a:t>
            </a:r>
            <a:r>
              <a:rPr lang="en-US" sz="2000" b="1" dirty="0" smtClean="0">
                <a:solidFill>
                  <a:schemeClr val="accent3">
                    <a:lumMod val="75000"/>
                  </a:schemeClr>
                </a:solidFill>
              </a:rPr>
              <a:t>Pedagogy</a:t>
            </a:r>
            <a:r>
              <a:rPr lang="el-GR" sz="2000" b="1" dirty="0" smtClean="0">
                <a:solidFill>
                  <a:schemeClr val="accent3">
                    <a:lumMod val="75000"/>
                  </a:schemeClr>
                </a:solidFill>
              </a:rPr>
              <a:t>, </a:t>
            </a:r>
            <a:r>
              <a:rPr lang="el-GR" sz="2800" dirty="0"/>
              <a:t>Περιεχόμενο</a:t>
            </a:r>
            <a:r>
              <a:rPr lang="el-GR" sz="2000" b="1" dirty="0" smtClean="0">
                <a:solidFill>
                  <a:schemeClr val="accent3">
                    <a:lumMod val="75000"/>
                  </a:schemeClr>
                </a:solidFill>
              </a:rPr>
              <a:t> </a:t>
            </a:r>
            <a:r>
              <a:rPr lang="en-US" sz="2000" b="1" dirty="0" smtClean="0">
                <a:solidFill>
                  <a:schemeClr val="accent3">
                    <a:lumMod val="75000"/>
                  </a:schemeClr>
                </a:solidFill>
              </a:rPr>
              <a:t>Content</a:t>
            </a:r>
            <a:r>
              <a:rPr lang="el-GR" sz="2800" dirty="0" smtClean="0"/>
              <a:t>) ενώ</a:t>
            </a:r>
            <a:endParaRPr lang="en-US" sz="2800" dirty="0" smtClean="0"/>
          </a:p>
          <a:p>
            <a:pPr algn="just">
              <a:defRPr/>
            </a:pPr>
            <a:r>
              <a:rPr lang="el-GR" sz="2800" dirty="0" smtClean="0"/>
              <a:t>αναδεικνύεται το γεγονός πως αυτά τα τρία στοιχεία θα πρέπει να μελετηθούν ως ένα ενιαίο σύνολο (</a:t>
            </a:r>
            <a:r>
              <a:rPr lang="en-US" sz="2400" b="1" dirty="0" smtClean="0">
                <a:solidFill>
                  <a:schemeClr val="accent4">
                    <a:lumMod val="75000"/>
                  </a:schemeClr>
                </a:solidFill>
              </a:rPr>
              <a:t>Total </a:t>
            </a:r>
            <a:r>
              <a:rPr lang="en-US" sz="2400" b="1" dirty="0" err="1" smtClean="0">
                <a:solidFill>
                  <a:schemeClr val="accent4">
                    <a:lumMod val="75000"/>
                  </a:schemeClr>
                </a:solidFill>
              </a:rPr>
              <a:t>PACKage</a:t>
            </a:r>
            <a:r>
              <a:rPr lang="el-GR" sz="2800" dirty="0" smtClean="0"/>
              <a:t>) .</a:t>
            </a:r>
            <a:endParaRPr lang="el-G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i="1" dirty="0" smtClean="0"/>
              <a:t>Σκοπός</a:t>
            </a:r>
            <a:r>
              <a:rPr lang="en-GB" b="1" dirty="0" smtClean="0"/>
              <a:t/>
            </a:r>
            <a:br>
              <a:rPr lang="en-GB" b="1" dirty="0" smtClean="0"/>
            </a:br>
            <a:endParaRPr lang="en-GB" dirty="0"/>
          </a:p>
        </p:txBody>
      </p:sp>
      <p:sp>
        <p:nvSpPr>
          <p:cNvPr id="3" name="Content Placeholder 2"/>
          <p:cNvSpPr>
            <a:spLocks noGrp="1"/>
          </p:cNvSpPr>
          <p:nvPr>
            <p:ph idx="1"/>
          </p:nvPr>
        </p:nvSpPr>
        <p:spPr>
          <a:xfrm>
            <a:off x="1071563" y="1214438"/>
            <a:ext cx="7862887" cy="4800600"/>
          </a:xfrm>
        </p:spPr>
        <p:txBody>
          <a:bodyPr>
            <a:normAutofit lnSpcReduction="10000"/>
          </a:bodyPr>
          <a:lstStyle/>
          <a:p>
            <a:pPr marL="0" indent="0">
              <a:buNone/>
            </a:pPr>
            <a:r>
              <a:rPr lang="el-GR" dirty="0" smtClean="0"/>
              <a:t>Η παρουσίαση βασικών εννοιών </a:t>
            </a:r>
            <a:r>
              <a:rPr lang="el-GR" dirty="0" err="1" smtClean="0"/>
              <a:t>αναπλαισίωσης</a:t>
            </a:r>
            <a:r>
              <a:rPr lang="el-GR" dirty="0" smtClean="0"/>
              <a:t> </a:t>
            </a:r>
            <a:r>
              <a:rPr lang="el-GR" dirty="0"/>
              <a:t>της </a:t>
            </a:r>
            <a:r>
              <a:rPr lang="el-GR" dirty="0" smtClean="0"/>
              <a:t>γνώσης:</a:t>
            </a:r>
          </a:p>
          <a:p>
            <a:r>
              <a:rPr lang="el-GR" dirty="0" smtClean="0"/>
              <a:t>του Διδακτικού Μετασχηματισμού, </a:t>
            </a:r>
          </a:p>
          <a:p>
            <a:r>
              <a:rPr lang="el-GR" dirty="0" smtClean="0"/>
              <a:t>της Τεχνολογικής Παιδαγωγικής Γνώσης Περιεχομένου και </a:t>
            </a:r>
          </a:p>
          <a:p>
            <a:r>
              <a:rPr lang="el-GR" dirty="0" smtClean="0"/>
              <a:t>των  Κοινωνικών και </a:t>
            </a:r>
            <a:r>
              <a:rPr lang="el-GR" dirty="0" err="1" smtClean="0"/>
              <a:t>Κοινωνικοτεχνικών</a:t>
            </a:r>
            <a:r>
              <a:rPr lang="el-GR" dirty="0" smtClean="0"/>
              <a:t> Πρακτικών Αναφοράς </a:t>
            </a:r>
          </a:p>
          <a:p>
            <a:pPr marL="0" indent="0">
              <a:buNone/>
            </a:pPr>
            <a:r>
              <a:rPr lang="el-GR" dirty="0" smtClean="0"/>
              <a:t>στο πλαίσιο της Διδακτικής της Πληροφορικής και των ΤΠΕ </a:t>
            </a:r>
          </a:p>
          <a:p>
            <a:pPr eaLnBrk="1" hangingPunct="1"/>
            <a:endParaRPr lang="el-GR" dirty="0" smtClean="0"/>
          </a:p>
          <a:p>
            <a:pPr eaLnBrk="1" hangingPunct="1"/>
            <a:endParaRPr lang="el-GR" dirty="0" smtClean="0"/>
          </a:p>
          <a:p>
            <a:pPr eaLnBrk="1" hangingPunct="1"/>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63" y="274638"/>
            <a:ext cx="8072437" cy="1143000"/>
          </a:xfrm>
        </p:spPr>
        <p:txBody>
          <a:bodyPr>
            <a:noAutofit/>
          </a:bodyPr>
          <a:lstStyle/>
          <a:p>
            <a:pPr algn="ctr">
              <a:defRPr/>
            </a:pPr>
            <a:r>
              <a:rPr lang="el-GR" sz="2800" dirty="0" smtClean="0"/>
              <a:t>Τεχνολογική Παιδαγωγική Γνώση Περιεχομένου (</a:t>
            </a:r>
            <a:r>
              <a:rPr lang="en-US" sz="2800" dirty="0" smtClean="0"/>
              <a:t>TPACK</a:t>
            </a:r>
            <a:r>
              <a:rPr lang="el-GR" sz="2800" dirty="0" smtClean="0"/>
              <a:t>) κατά </a:t>
            </a:r>
            <a:r>
              <a:rPr lang="en-US" sz="2800" dirty="0"/>
              <a:t>Mishra &amp; Koehler (2006, 2008)</a:t>
            </a:r>
            <a:br>
              <a:rPr lang="en-US" sz="2800" dirty="0"/>
            </a:br>
            <a:endParaRPr lang="el-GR" sz="280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169666507"/>
              </p:ext>
            </p:extLst>
          </p:nvPr>
        </p:nvGraphicFramePr>
        <p:xfrm>
          <a:off x="1000100" y="1161243"/>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500563" y="1304131"/>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10" name="9 - Λυγισμένο βέλος"/>
          <p:cNvSpPr/>
          <p:nvPr/>
        </p:nvSpPr>
        <p:spPr>
          <a:xfrm rot="5400000">
            <a:off x="5429251" y="3518693"/>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11" name="10 - Λυγισμένο βέλος"/>
          <p:cNvSpPr/>
          <p:nvPr/>
        </p:nvSpPr>
        <p:spPr>
          <a:xfrm rot="5400000" flipV="1">
            <a:off x="2786063" y="3661568"/>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15" name="14 - Ελεύθερη σχεδίαση"/>
          <p:cNvSpPr/>
          <p:nvPr/>
        </p:nvSpPr>
        <p:spPr>
          <a:xfrm>
            <a:off x="4429092" y="3232945"/>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l-GR"/>
          </a:p>
        </p:txBody>
      </p:sp>
      <p:sp>
        <p:nvSpPr>
          <p:cNvPr id="16" name="15 - TextBox"/>
          <p:cNvSpPr txBox="1">
            <a:spLocks noChangeArrowheads="1"/>
          </p:cNvSpPr>
          <p:nvPr/>
        </p:nvSpPr>
        <p:spPr bwMode="auto">
          <a:xfrm>
            <a:off x="4857750" y="1161256"/>
            <a:ext cx="2286000" cy="646331"/>
          </a:xfrm>
          <a:prstGeom prst="rect">
            <a:avLst/>
          </a:prstGeom>
          <a:noFill/>
          <a:ln w="9525">
            <a:noFill/>
            <a:miter lim="800000"/>
            <a:headEnd/>
            <a:tailEnd/>
          </a:ln>
        </p:spPr>
        <p:txBody>
          <a:bodyPr>
            <a:spAutoFit/>
          </a:bodyPr>
          <a:lstStyle/>
          <a:p>
            <a:pPr algn="ctr"/>
            <a:r>
              <a:rPr lang="el-GR" dirty="0" smtClean="0"/>
              <a:t>Παιδαγωγική Γνώση Περιεχομένου</a:t>
            </a:r>
            <a:endParaRPr lang="el-GR" dirty="0"/>
          </a:p>
        </p:txBody>
      </p:sp>
      <p:sp>
        <p:nvSpPr>
          <p:cNvPr id="17" name="16 - TextBox"/>
          <p:cNvSpPr txBox="1">
            <a:spLocks noChangeArrowheads="1"/>
          </p:cNvSpPr>
          <p:nvPr/>
        </p:nvSpPr>
        <p:spPr bwMode="auto">
          <a:xfrm>
            <a:off x="1071563" y="4733131"/>
            <a:ext cx="2214562" cy="646331"/>
          </a:xfrm>
          <a:prstGeom prst="rect">
            <a:avLst/>
          </a:prstGeom>
          <a:noFill/>
          <a:ln w="9525">
            <a:noFill/>
            <a:miter lim="800000"/>
            <a:headEnd/>
            <a:tailEnd/>
          </a:ln>
        </p:spPr>
        <p:txBody>
          <a:bodyPr>
            <a:spAutoFit/>
          </a:bodyPr>
          <a:lstStyle/>
          <a:p>
            <a:pPr algn="ctr"/>
            <a:r>
              <a:rPr lang="el-GR" dirty="0" smtClean="0"/>
              <a:t>Τεχνολογική Γνώση Περιεχομένου</a:t>
            </a:r>
            <a:endParaRPr lang="el-GR" dirty="0"/>
          </a:p>
        </p:txBody>
      </p:sp>
      <p:sp>
        <p:nvSpPr>
          <p:cNvPr id="19" name="18 - TextBox"/>
          <p:cNvSpPr txBox="1">
            <a:spLocks noChangeArrowheads="1"/>
          </p:cNvSpPr>
          <p:nvPr/>
        </p:nvSpPr>
        <p:spPr bwMode="auto">
          <a:xfrm>
            <a:off x="5715000" y="4518819"/>
            <a:ext cx="2857500" cy="646331"/>
          </a:xfrm>
          <a:prstGeom prst="rect">
            <a:avLst/>
          </a:prstGeom>
          <a:noFill/>
          <a:ln w="9525">
            <a:noFill/>
            <a:miter lim="800000"/>
            <a:headEnd/>
            <a:tailEnd/>
          </a:ln>
        </p:spPr>
        <p:txBody>
          <a:bodyPr>
            <a:spAutoFit/>
          </a:bodyPr>
          <a:lstStyle/>
          <a:p>
            <a:pPr algn="ctr"/>
            <a:r>
              <a:rPr lang="el-GR" dirty="0" smtClean="0"/>
              <a:t>Τεχνολογική Παιδαγωγική Γνώση </a:t>
            </a:r>
            <a:endParaRPr lang="el-GR" dirty="0"/>
          </a:p>
        </p:txBody>
      </p:sp>
      <p:sp>
        <p:nvSpPr>
          <p:cNvPr id="20" name="19 - TextBox"/>
          <p:cNvSpPr txBox="1">
            <a:spLocks noChangeArrowheads="1"/>
          </p:cNvSpPr>
          <p:nvPr/>
        </p:nvSpPr>
        <p:spPr bwMode="auto">
          <a:xfrm>
            <a:off x="3635896" y="5900788"/>
            <a:ext cx="5786437" cy="369332"/>
          </a:xfrm>
          <a:prstGeom prst="rect">
            <a:avLst/>
          </a:prstGeom>
          <a:noFill/>
          <a:ln w="9525">
            <a:noFill/>
            <a:miter lim="800000"/>
            <a:headEnd/>
            <a:tailEnd/>
          </a:ln>
        </p:spPr>
        <p:txBody>
          <a:bodyPr>
            <a:spAutoFit/>
          </a:bodyPr>
          <a:lstStyle/>
          <a:p>
            <a:r>
              <a:rPr lang="el-GR" b="1" dirty="0"/>
              <a:t>Τεχνολογική Παιδαγωγική Γνώση Περιεχομένου</a:t>
            </a:r>
          </a:p>
        </p:txBody>
      </p:sp>
      <p:sp>
        <p:nvSpPr>
          <p:cNvPr id="12" name="11 - TextBox"/>
          <p:cNvSpPr txBox="1"/>
          <p:nvPr/>
        </p:nvSpPr>
        <p:spPr>
          <a:xfrm>
            <a:off x="107108" y="1571612"/>
            <a:ext cx="1785984" cy="3600986"/>
          </a:xfrm>
          <a:prstGeom prst="rect">
            <a:avLst/>
          </a:prstGeom>
          <a:noFill/>
        </p:spPr>
        <p:txBody>
          <a:bodyPr wrap="square" rtlCol="0">
            <a:spAutoFit/>
          </a:bodyPr>
          <a:lstStyle/>
          <a:p>
            <a:pPr algn="just"/>
            <a:r>
              <a:rPr lang="en-US" sz="1050" b="1" dirty="0" err="1" smtClean="0"/>
              <a:t>Mishra</a:t>
            </a:r>
            <a:r>
              <a:rPr lang="en-US" sz="1050" b="1" dirty="0" smtClean="0"/>
              <a:t>, P., &amp; Koehler, M.J. (2007).</a:t>
            </a:r>
            <a:r>
              <a:rPr lang="en-US" sz="1050" dirty="0" smtClean="0"/>
              <a:t> Technological Pedagogical Content Knowledge (TPCK): Confronting the Wicked Problems of Teaching with Technology, </a:t>
            </a:r>
            <a:r>
              <a:rPr lang="en-US" sz="1050" i="1" dirty="0" smtClean="0"/>
              <a:t>Invited address at the annual meeting of Society Information Technology and Teacher Education. </a:t>
            </a:r>
            <a:endParaRPr lang="el-GR" sz="1050" dirty="0" smtClean="0"/>
          </a:p>
          <a:p>
            <a:pPr algn="just"/>
            <a:r>
              <a:rPr lang="en-US" sz="1050" b="1" dirty="0" err="1" smtClean="0"/>
              <a:t>Mishra</a:t>
            </a:r>
            <a:r>
              <a:rPr lang="en-US" sz="1050" b="1" dirty="0" smtClean="0"/>
              <a:t>, P., &amp; Koehler, M.J. (2008).</a:t>
            </a:r>
            <a:r>
              <a:rPr lang="en-US" sz="1050" dirty="0" smtClean="0"/>
              <a:t> Introducing TPCK. In AACTE committee on innovation and technology, </a:t>
            </a:r>
            <a:r>
              <a:rPr lang="en-US" sz="1050" i="1" dirty="0" smtClean="0"/>
              <a:t>Handbook of technological pedagogical content knowledge (TPCK) for educators,</a:t>
            </a:r>
            <a:r>
              <a:rPr lang="en-US" sz="1050" dirty="0" smtClean="0"/>
              <a:t> 3–29, New York: </a:t>
            </a:r>
            <a:r>
              <a:rPr lang="en-US" sz="1050" dirty="0" err="1" smtClean="0"/>
              <a:t>Routledge</a:t>
            </a:r>
            <a:r>
              <a:rPr lang="en-US" sz="1050" dirty="0" smtClean="0"/>
              <a:t>.</a:t>
            </a:r>
            <a:endParaRPr lang="el-GR" sz="105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400" b="1" i="1" dirty="0" smtClean="0"/>
              <a:t>Η ΤΠΓΠ αναλυτικά…</a:t>
            </a:r>
          </a:p>
        </p:txBody>
      </p:sp>
      <p:sp>
        <p:nvSpPr>
          <p:cNvPr id="3" name="2 - Θέση περιεχομένου"/>
          <p:cNvSpPr>
            <a:spLocks noGrp="1"/>
          </p:cNvSpPr>
          <p:nvPr>
            <p:ph idx="1"/>
          </p:nvPr>
        </p:nvSpPr>
        <p:spPr/>
        <p:txBody>
          <a:bodyPr>
            <a:normAutofit fontScale="47500" lnSpcReduction="20000"/>
          </a:bodyPr>
          <a:lstStyle/>
          <a:p>
            <a:pPr algn="just">
              <a:defRPr/>
            </a:pPr>
            <a:r>
              <a:rPr lang="en-US" sz="4200" b="1" dirty="0" smtClean="0">
                <a:solidFill>
                  <a:schemeClr val="accent3">
                    <a:lumMod val="75000"/>
                  </a:schemeClr>
                </a:solidFill>
              </a:rPr>
              <a:t>Content Knowledge</a:t>
            </a:r>
            <a:r>
              <a:rPr lang="el-GR" dirty="0" smtClean="0"/>
              <a:t>. Είναι η γνώση περιεχομένου του εκάστοτε γνωστικού αντικειμένου, </a:t>
            </a:r>
          </a:p>
          <a:p>
            <a:pPr algn="just">
              <a:defRPr/>
            </a:pPr>
            <a:r>
              <a:rPr lang="en-US" sz="4200" b="1" dirty="0" smtClean="0">
                <a:solidFill>
                  <a:schemeClr val="accent3">
                    <a:lumMod val="75000"/>
                  </a:schemeClr>
                </a:solidFill>
              </a:rPr>
              <a:t>Pedagogical Knowledge</a:t>
            </a:r>
            <a:r>
              <a:rPr lang="el-GR" sz="4200" b="1" dirty="0" smtClean="0">
                <a:solidFill>
                  <a:schemeClr val="accent3">
                    <a:lumMod val="75000"/>
                  </a:schemeClr>
                </a:solidFill>
              </a:rPr>
              <a:t>. </a:t>
            </a:r>
            <a:r>
              <a:rPr lang="el-GR" dirty="0" smtClean="0"/>
              <a:t>Η παιδαγωγική γνώση,  </a:t>
            </a:r>
          </a:p>
          <a:p>
            <a:pPr algn="just">
              <a:defRPr/>
            </a:pPr>
            <a:r>
              <a:rPr lang="en-US" sz="4200" b="1" dirty="0" smtClean="0">
                <a:solidFill>
                  <a:schemeClr val="accent3">
                    <a:lumMod val="75000"/>
                  </a:schemeClr>
                </a:solidFill>
              </a:rPr>
              <a:t>Pedagogical Content Knowledge</a:t>
            </a:r>
            <a:r>
              <a:rPr lang="el-GR" sz="4200" b="1" dirty="0" smtClean="0">
                <a:solidFill>
                  <a:schemeClr val="accent3">
                    <a:lumMod val="75000"/>
                  </a:schemeClr>
                </a:solidFill>
              </a:rPr>
              <a:t>. </a:t>
            </a:r>
            <a:r>
              <a:rPr lang="el-GR" dirty="0" smtClean="0"/>
              <a:t>Ο τρόπος με το οποίο η παιδαγωγική γνώση μπορεί να εφαρμοσθεί στην διδασκαλία συγκεκριμένων γνωστικών αντικειμένων, </a:t>
            </a:r>
          </a:p>
          <a:p>
            <a:pPr algn="just">
              <a:defRPr/>
            </a:pPr>
            <a:r>
              <a:rPr lang="en-US" sz="4200" b="1" dirty="0" smtClean="0">
                <a:solidFill>
                  <a:schemeClr val="accent3">
                    <a:lumMod val="75000"/>
                  </a:schemeClr>
                </a:solidFill>
              </a:rPr>
              <a:t>Technology</a:t>
            </a:r>
            <a:r>
              <a:rPr lang="en-US" dirty="0" smtClean="0"/>
              <a:t> </a:t>
            </a:r>
            <a:r>
              <a:rPr lang="en-US" sz="4200" b="1" dirty="0" smtClean="0">
                <a:solidFill>
                  <a:schemeClr val="accent3">
                    <a:lumMod val="75000"/>
                  </a:schemeClr>
                </a:solidFill>
              </a:rPr>
              <a:t>Knowledge</a:t>
            </a:r>
            <a:r>
              <a:rPr lang="el-GR" dirty="0" smtClean="0"/>
              <a:t>. Η τεχνολογική γνώση (χρήση υπολογιστή, περιφερειακών, λογισμικών κτλ.) βλέποντάς την όχι ως κάτι ‘στατικό’ αλλά ως κάτι που διαρκώς εξελίσσεται και που για αυτόν τον λόγο απαιτεί συνεχής αναπροσαρμογή στο τρόπο χρήσεώς της στην εκπαιδευτική διαδικασία, </a:t>
            </a:r>
          </a:p>
          <a:p>
            <a:pPr algn="just">
              <a:defRPr/>
            </a:pPr>
            <a:r>
              <a:rPr lang="en-US" sz="4200" b="1" dirty="0" smtClean="0">
                <a:solidFill>
                  <a:schemeClr val="accent3">
                    <a:lumMod val="75000"/>
                  </a:schemeClr>
                </a:solidFill>
              </a:rPr>
              <a:t>Technological</a:t>
            </a:r>
            <a:r>
              <a:rPr lang="en-US" dirty="0" smtClean="0"/>
              <a:t> </a:t>
            </a:r>
            <a:r>
              <a:rPr lang="en-US" sz="4200" b="1" dirty="0" smtClean="0">
                <a:solidFill>
                  <a:schemeClr val="accent3">
                    <a:lumMod val="75000"/>
                  </a:schemeClr>
                </a:solidFill>
              </a:rPr>
              <a:t>Content</a:t>
            </a:r>
            <a:r>
              <a:rPr lang="en-US" dirty="0" smtClean="0"/>
              <a:t> </a:t>
            </a:r>
            <a:r>
              <a:rPr lang="en-US" sz="4200" b="1" dirty="0" smtClean="0">
                <a:solidFill>
                  <a:schemeClr val="accent3">
                    <a:lumMod val="75000"/>
                  </a:schemeClr>
                </a:solidFill>
              </a:rPr>
              <a:t>Knowledge</a:t>
            </a:r>
            <a:r>
              <a:rPr lang="el-GR" dirty="0" smtClean="0"/>
              <a:t>. Το πώς η διδασκαλία του εκάστοτε γνωστικού αντικειμένου αλλάζει με τη χρήση των ΤΠΕ, </a:t>
            </a:r>
          </a:p>
          <a:p>
            <a:pPr algn="just">
              <a:defRPr/>
            </a:pPr>
            <a:r>
              <a:rPr lang="en-US" sz="4800" b="1" dirty="0" smtClean="0">
                <a:solidFill>
                  <a:schemeClr val="accent3">
                    <a:lumMod val="75000"/>
                  </a:schemeClr>
                </a:solidFill>
              </a:rPr>
              <a:t>Technological</a:t>
            </a:r>
            <a:r>
              <a:rPr lang="en-US" dirty="0" smtClean="0"/>
              <a:t> </a:t>
            </a:r>
            <a:r>
              <a:rPr lang="en-US" sz="4800" b="1" dirty="0" smtClean="0">
                <a:solidFill>
                  <a:schemeClr val="accent3">
                    <a:lumMod val="75000"/>
                  </a:schemeClr>
                </a:solidFill>
              </a:rPr>
              <a:t>Pedagogical Knowledge</a:t>
            </a:r>
            <a:r>
              <a:rPr lang="el-GR" sz="4800" b="1" dirty="0" smtClean="0">
                <a:solidFill>
                  <a:schemeClr val="accent3">
                    <a:lumMod val="75000"/>
                  </a:schemeClr>
                </a:solidFill>
              </a:rPr>
              <a:t>. </a:t>
            </a:r>
            <a:r>
              <a:rPr lang="el-GR" dirty="0" smtClean="0"/>
              <a:t>Η γνώση του να μπορείς να επιλέγεις τον καλύτερο δυνατό τρόπο χρήσεως των διαθέσιμων τεχνολογικών μέσων έτσι ώστε να επαναπροσδιορίζονται οι εκπαιδευτικοί στόχοι και </a:t>
            </a:r>
          </a:p>
          <a:p>
            <a:pPr algn="just">
              <a:defRPr/>
            </a:pPr>
            <a:r>
              <a:rPr lang="en-US" sz="4200" b="1" dirty="0" smtClean="0">
                <a:solidFill>
                  <a:schemeClr val="accent3">
                    <a:lumMod val="75000"/>
                  </a:schemeClr>
                </a:solidFill>
              </a:rPr>
              <a:t>Technological</a:t>
            </a:r>
            <a:r>
              <a:rPr lang="en-US" dirty="0" smtClean="0"/>
              <a:t> </a:t>
            </a:r>
            <a:r>
              <a:rPr lang="en-US" sz="4200" b="1" dirty="0" smtClean="0">
                <a:solidFill>
                  <a:schemeClr val="accent3">
                    <a:lumMod val="75000"/>
                  </a:schemeClr>
                </a:solidFill>
              </a:rPr>
              <a:t>Pedagogical</a:t>
            </a:r>
            <a:r>
              <a:rPr lang="en-US" dirty="0" smtClean="0"/>
              <a:t> </a:t>
            </a:r>
            <a:r>
              <a:rPr lang="en-US" sz="4200" b="1" dirty="0" smtClean="0">
                <a:solidFill>
                  <a:schemeClr val="accent3">
                    <a:lumMod val="75000"/>
                  </a:schemeClr>
                </a:solidFill>
              </a:rPr>
              <a:t>Content</a:t>
            </a:r>
            <a:r>
              <a:rPr lang="en-US" dirty="0" smtClean="0"/>
              <a:t> </a:t>
            </a:r>
            <a:r>
              <a:rPr lang="en-US" sz="4800" b="1" dirty="0" smtClean="0">
                <a:solidFill>
                  <a:schemeClr val="accent3">
                    <a:lumMod val="75000"/>
                  </a:schemeClr>
                </a:solidFill>
              </a:rPr>
              <a:t>Knowledge</a:t>
            </a:r>
            <a:r>
              <a:rPr lang="el-GR" dirty="0" smtClean="0"/>
              <a:t>. Πρόκειται για την γνώση που αναδύεται από την αλληλεπίδραση της γνώσης του περιεχομένου, της παιδαγωγικής και της τεχνολογικής γνώσης και όχι μόνο η γνώση που προκύπτει από την μελέτη της κάθε μίας ξεχωριστά.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00125" y="714375"/>
            <a:ext cx="7864475" cy="2232025"/>
          </a:xfrm>
        </p:spPr>
        <p:txBody>
          <a:bodyPr/>
          <a:lstStyle/>
          <a:p>
            <a:pPr algn="ctr">
              <a:defRPr/>
            </a:pPr>
            <a:r>
              <a:rPr lang="el-GR" dirty="0" smtClean="0">
                <a:latin typeface="Arial" pitchFamily="34" charset="0"/>
              </a:rPr>
              <a:t>Διδακτική </a:t>
            </a:r>
            <a:r>
              <a:rPr lang="el-GR" dirty="0">
                <a:latin typeface="Arial" pitchFamily="34" charset="0"/>
              </a:rPr>
              <a:t>της Πληροφορικής</a:t>
            </a:r>
            <a:r>
              <a:rPr lang="en-GB" dirty="0">
                <a:latin typeface="Arial" pitchFamily="34" charset="0"/>
              </a:rPr>
              <a:t/>
            </a:r>
            <a:br>
              <a:rPr lang="en-GB" dirty="0">
                <a:latin typeface="Arial" pitchFamily="34" charset="0"/>
              </a:rPr>
            </a:br>
            <a:r>
              <a:rPr lang="el-GR" sz="3600" dirty="0" smtClean="0">
                <a:latin typeface="Arial" pitchFamily="34" charset="0"/>
              </a:rPr>
              <a:t>Διδακτικό Συμβόλαιο</a:t>
            </a:r>
            <a:endParaRPr lang="en-US" dirty="0">
              <a:latin typeface="Arial" pitchFamily="34" charset="0"/>
            </a:endParaRPr>
          </a:p>
        </p:txBody>
      </p:sp>
      <p:sp>
        <p:nvSpPr>
          <p:cNvPr id="14340" name="Rectangle 3"/>
          <p:cNvSpPr>
            <a:spLocks noGrp="1" noChangeArrowheads="1"/>
          </p:cNvSpPr>
          <p:nvPr>
            <p:ph type="body" idx="1"/>
          </p:nvPr>
        </p:nvSpPr>
        <p:spPr>
          <a:xfrm>
            <a:off x="1042988" y="3644900"/>
            <a:ext cx="7772400" cy="2487613"/>
          </a:xfrm>
        </p:spPr>
        <p:txBody>
          <a:bodyPr/>
          <a:lstStyle/>
          <a:p>
            <a:pPr>
              <a:spcBef>
                <a:spcPts val="1200"/>
              </a:spcBef>
              <a:spcAft>
                <a:spcPts val="300"/>
              </a:spcAft>
              <a:buFont typeface="Wingdings" panose="05000000000000000000" pitchFamily="2" charset="2"/>
              <a:buNone/>
            </a:pPr>
            <a:r>
              <a:rPr lang="en-US" altLang="el-GR" sz="2400" smtClean="0"/>
              <a:t>Βασίλης Κόμης, </a:t>
            </a:r>
            <a:r>
              <a:rPr lang="el-GR" altLang="el-GR" sz="2400" smtClean="0"/>
              <a:t> </a:t>
            </a:r>
            <a:endParaRPr lang="en-US" altLang="el-GR" sz="2400" smtClean="0"/>
          </a:p>
          <a:p>
            <a:pPr>
              <a:spcBef>
                <a:spcPts val="1200"/>
              </a:spcBef>
              <a:spcAft>
                <a:spcPts val="300"/>
              </a:spcAft>
              <a:buFont typeface="Wingdings" panose="05000000000000000000" pitchFamily="2" charset="2"/>
              <a:buNone/>
            </a:pPr>
            <a:r>
              <a:rPr lang="en-US" altLang="el-GR" sz="2400" smtClean="0"/>
              <a:t>Πανεπιστήμιο Πατρών</a:t>
            </a:r>
            <a:endParaRPr lang="el-GR" altLang="el-GR" sz="2400" smtClean="0"/>
          </a:p>
          <a:p>
            <a:pPr>
              <a:spcBef>
                <a:spcPts val="1200"/>
              </a:spcBef>
              <a:spcAft>
                <a:spcPts val="300"/>
              </a:spcAft>
              <a:buFont typeface="Wingdings" panose="05000000000000000000" pitchFamily="2" charset="2"/>
              <a:buNone/>
            </a:pPr>
            <a:r>
              <a:rPr lang="en-US" altLang="el-GR" sz="2400" smtClean="0">
                <a:hlinkClick r:id="rId3"/>
              </a:rPr>
              <a:t>komis@upatras.gr</a:t>
            </a:r>
            <a:r>
              <a:rPr lang="el-GR" altLang="el-GR" smtClean="0"/>
              <a:t> </a:t>
            </a:r>
            <a:endParaRPr lang="en-US" altLang="el-GR" smtClean="0"/>
          </a:p>
        </p:txBody>
      </p:sp>
      <p:sp>
        <p:nvSpPr>
          <p:cNvPr id="1434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0A9DE39-7B7B-40E4-B06B-2552705A4B5E}" type="slidenum">
              <a:rPr lang="en-US" altLang="el-GR" sz="1200" smtClean="0">
                <a:solidFill>
                  <a:srgbClr val="B5A788"/>
                </a:solidFill>
              </a:rPr>
              <a:pPr>
                <a:spcBef>
                  <a:spcPct val="0"/>
                </a:spcBef>
                <a:buClrTx/>
                <a:buSzTx/>
                <a:buFontTx/>
                <a:buNone/>
              </a:pPr>
              <a:t>42</a:t>
            </a:fld>
            <a:endParaRPr lang="en-US" altLang="el-GR" sz="1200" smtClean="0">
              <a:solidFill>
                <a:srgbClr val="B5A788"/>
              </a:solidFill>
            </a:endParaRPr>
          </a:p>
        </p:txBody>
      </p:sp>
    </p:spTree>
    <p:extLst>
      <p:ext uri="{BB962C8B-B14F-4D97-AF65-F5344CB8AC3E}">
        <p14:creationId xmlns:p14="http://schemas.microsoft.com/office/powerpoint/2010/main" val="2579247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i="1" dirty="0" smtClean="0">
                <a:solidFill>
                  <a:schemeClr val="tx2">
                    <a:satMod val="130000"/>
                  </a:schemeClr>
                </a:solidFill>
              </a:rPr>
              <a:t>Σκοπός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1071563" y="1214438"/>
            <a:ext cx="7862887" cy="4800600"/>
          </a:xfrm>
        </p:spPr>
        <p:txBody>
          <a:bodyPr/>
          <a:lstStyle/>
          <a:p>
            <a:pPr eaLnBrk="1" hangingPunct="1"/>
            <a:r>
              <a:rPr lang="el-GR" altLang="el-GR" smtClean="0"/>
              <a:t>Η παρουσίαση της έννοιας του Διδακτικού Συμβολαίου</a:t>
            </a:r>
          </a:p>
          <a:p>
            <a:pPr eaLnBrk="1" hangingPunct="1"/>
            <a:endParaRPr lang="el-GR" altLang="el-GR" smtClean="0"/>
          </a:p>
          <a:p>
            <a:pPr eaLnBrk="1" hangingPunct="1"/>
            <a:endParaRPr lang="el-GR" altLang="el-GR" smtClean="0"/>
          </a:p>
          <a:p>
            <a:pPr eaLnBrk="1" hangingPunct="1"/>
            <a:endParaRPr lang="en-GB" altLang="el-GR"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B9F833C-0F25-4C35-A30A-3EBC221575C6}" type="slidenum">
              <a:rPr lang="en-US" altLang="el-GR" sz="1200" smtClean="0">
                <a:solidFill>
                  <a:srgbClr val="B5A788"/>
                </a:solidFill>
              </a:rPr>
              <a:pPr>
                <a:spcBef>
                  <a:spcPct val="0"/>
                </a:spcBef>
                <a:buClrTx/>
                <a:buSzTx/>
                <a:buFontTx/>
                <a:buNone/>
              </a:pPr>
              <a:t>43</a:t>
            </a:fld>
            <a:endParaRPr lang="en-US" altLang="el-GR" sz="1200" smtClean="0">
              <a:solidFill>
                <a:srgbClr val="B5A788"/>
              </a:solidFill>
            </a:endParaRPr>
          </a:p>
        </p:txBody>
      </p:sp>
    </p:spTree>
    <p:extLst>
      <p:ext uri="{BB962C8B-B14F-4D97-AF65-F5344CB8AC3E}">
        <p14:creationId xmlns:p14="http://schemas.microsoft.com/office/powerpoint/2010/main" val="428369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i="1" dirty="0" smtClean="0">
                <a:solidFill>
                  <a:schemeClr val="tx2">
                    <a:satMod val="130000"/>
                  </a:schemeClr>
                </a:solidFill>
              </a:rPr>
              <a:t>Έννοιες – Κλειδιά</a:t>
            </a:r>
            <a:endParaRPr lang="en-GB" dirty="0">
              <a:solidFill>
                <a:schemeClr val="tx2">
                  <a:satMod val="130000"/>
                </a:schemeClr>
              </a:solidFill>
            </a:endParaRPr>
          </a:p>
        </p:txBody>
      </p:sp>
      <p:graphicFrame>
        <p:nvGraphicFramePr>
          <p:cNvPr id="8" name="Content Placeholder 7"/>
          <p:cNvGraphicFramePr>
            <a:graphicFrameLocks noGrp="1"/>
          </p:cNvGraphicFramePr>
          <p:nvPr>
            <p:ph idx="1"/>
          </p:nvPr>
        </p:nvGraphicFramePr>
        <p:xfrm>
          <a:off x="1071563" y="1447800"/>
          <a:ext cx="7862888" cy="4767263"/>
        </p:xfrm>
        <a:graphic>
          <a:graphicData uri="http://schemas.openxmlformats.org/drawingml/2006/table">
            <a:tbl>
              <a:tblPr firstRow="1" bandRow="1">
                <a:tableStyleId>{8A107856-5554-42FB-B03E-39F5DBC370BA}</a:tableStyleId>
              </a:tblPr>
              <a:tblGrid>
                <a:gridCol w="3931444"/>
                <a:gridCol w="3931444"/>
              </a:tblGrid>
              <a:tr h="4767263">
                <a:tc>
                  <a:txBody>
                    <a:bodyPr/>
                    <a:lstStyle/>
                    <a:p>
                      <a:pPr lvl="0">
                        <a:lnSpc>
                          <a:spcPct val="150000"/>
                        </a:lnSpc>
                        <a:buFont typeface="Arial" pitchFamily="34" charset="0"/>
                        <a:buChar char="•"/>
                      </a:pPr>
                      <a:r>
                        <a:rPr lang="el-GR" sz="2000" dirty="0" smtClean="0"/>
                        <a:t>Διδακτική</a:t>
                      </a:r>
                      <a:r>
                        <a:rPr lang="el-GR" sz="2000" baseline="0" dirty="0" smtClean="0"/>
                        <a:t> της Πληροφορικής</a:t>
                      </a:r>
                    </a:p>
                    <a:p>
                      <a:pPr lvl="0">
                        <a:lnSpc>
                          <a:spcPct val="150000"/>
                        </a:lnSpc>
                        <a:buFont typeface="Arial" pitchFamily="34" charset="0"/>
                        <a:buChar char="•"/>
                      </a:pPr>
                      <a:r>
                        <a:rPr lang="el-GR" sz="2000" baseline="0" dirty="0" smtClean="0"/>
                        <a:t>Διδακτική κατάσταση</a:t>
                      </a:r>
                    </a:p>
                    <a:p>
                      <a:pPr lvl="0">
                        <a:lnSpc>
                          <a:spcPct val="150000"/>
                        </a:lnSpc>
                        <a:buFont typeface="Arial" pitchFamily="34" charset="0"/>
                        <a:buChar char="•"/>
                      </a:pPr>
                      <a:r>
                        <a:rPr lang="el-GR" sz="2000" baseline="0" dirty="0" smtClean="0"/>
                        <a:t>Διδακτικό συμβόλαιο </a:t>
                      </a:r>
                      <a:endParaRPr lang="en-GB" sz="2000" dirty="0"/>
                    </a:p>
                  </a:txBody>
                  <a:tcPr/>
                </a:tc>
                <a:tc>
                  <a:txBody>
                    <a:bodyPr/>
                    <a:lstStyle/>
                    <a:p>
                      <a:pPr lvl="0">
                        <a:lnSpc>
                          <a:spcPct val="150000"/>
                        </a:lnSpc>
                        <a:buFont typeface="Arial" pitchFamily="34" charset="0"/>
                        <a:buChar char="•"/>
                      </a:pPr>
                      <a:endParaRPr lang="en-GB" sz="2000" dirty="0"/>
                    </a:p>
                  </a:txBody>
                  <a:tcPr/>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44A78A7-F361-46EC-A0F6-8504C665F6A0}" type="slidenum">
              <a:rPr lang="en-US" altLang="el-GR" sz="1200" smtClean="0">
                <a:solidFill>
                  <a:srgbClr val="B5A788"/>
                </a:solidFill>
              </a:rPr>
              <a:pPr>
                <a:spcBef>
                  <a:spcPct val="0"/>
                </a:spcBef>
                <a:buClrTx/>
                <a:buSzTx/>
                <a:buFontTx/>
                <a:buNone/>
              </a:pPr>
              <a:t>44</a:t>
            </a:fld>
            <a:endParaRPr lang="en-US" altLang="el-GR" sz="1200" smtClean="0">
              <a:solidFill>
                <a:srgbClr val="B5A788"/>
              </a:solidFill>
            </a:endParaRPr>
          </a:p>
        </p:txBody>
      </p:sp>
    </p:spTree>
    <p:extLst>
      <p:ext uri="{BB962C8B-B14F-4D97-AF65-F5344CB8AC3E}">
        <p14:creationId xmlns:p14="http://schemas.microsoft.com/office/powerpoint/2010/main" val="3341716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n-GB" dirty="0"/>
          </a:p>
        </p:txBody>
      </p:sp>
      <p:sp>
        <p:nvSpPr>
          <p:cNvPr id="20483" name="Content Placeholder 2"/>
          <p:cNvSpPr>
            <a:spLocks noGrp="1"/>
          </p:cNvSpPr>
          <p:nvPr>
            <p:ph idx="1"/>
          </p:nvPr>
        </p:nvSpPr>
        <p:spPr>
          <a:xfrm>
            <a:off x="1071563" y="1447800"/>
            <a:ext cx="7862887" cy="4800600"/>
          </a:xfrm>
        </p:spPr>
        <p:txBody>
          <a:bodyPr/>
          <a:lstStyle/>
          <a:p>
            <a:r>
              <a:rPr lang="el-GR" altLang="el-GR" smtClean="0"/>
              <a:t>Εννοείται κάθε οργανωμένη προσπάθεια του εκπαιδευτικού για να διδάξει στους μαθητές μια συγκεκριμένη γνώση </a:t>
            </a:r>
          </a:p>
          <a:p>
            <a:pPr lvl="1"/>
            <a:r>
              <a:rPr lang="el-GR" altLang="el-GR" smtClean="0"/>
              <a:t>Οι διδακτικές καταστάσεις διέπονται από κοινωνικά θεσμοθετημένους μηχανισμούς (σχολείο, αναλυτικό πρόγραμμα, διδακτικό υλικό)</a:t>
            </a:r>
            <a:endParaRPr lang="en-GB" altLang="el-GR" smtClean="0"/>
          </a:p>
        </p:txBody>
      </p:sp>
      <p:sp>
        <p:nvSpPr>
          <p:cNvPr id="204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E99451B-C34F-40D0-8841-44E88338AC67}" type="slidenum">
              <a:rPr lang="en-US" altLang="el-GR" sz="1200" smtClean="0">
                <a:solidFill>
                  <a:srgbClr val="B5A788"/>
                </a:solidFill>
              </a:rPr>
              <a:pPr>
                <a:spcBef>
                  <a:spcPct val="0"/>
                </a:spcBef>
                <a:buClrTx/>
                <a:buSzTx/>
                <a:buFontTx/>
                <a:buNone/>
              </a:pPr>
              <a:t>45</a:t>
            </a:fld>
            <a:endParaRPr lang="en-US" altLang="el-GR" sz="1200" smtClean="0">
              <a:solidFill>
                <a:srgbClr val="B5A788"/>
              </a:solidFill>
            </a:endParaRPr>
          </a:p>
        </p:txBody>
      </p:sp>
    </p:spTree>
    <p:extLst>
      <p:ext uri="{BB962C8B-B14F-4D97-AF65-F5344CB8AC3E}">
        <p14:creationId xmlns:p14="http://schemas.microsoft.com/office/powerpoint/2010/main" val="309881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7862887" cy="1143000"/>
          </a:xfrm>
        </p:spPr>
        <p:txBody>
          <a:bodyPr>
            <a:normAutofit fontScale="90000"/>
          </a:bodyPr>
          <a:lstStyle/>
          <a:p>
            <a:pPr>
              <a:defRPr/>
            </a:pPr>
            <a:r>
              <a:rPr lang="el-GR" dirty="0" smtClean="0"/>
              <a:t>Η έννοια του διδακτικού συμβολαίου (1)</a:t>
            </a:r>
            <a:endParaRPr lang="en-GB" dirty="0"/>
          </a:p>
        </p:txBody>
      </p:sp>
      <p:sp>
        <p:nvSpPr>
          <p:cNvPr id="22531" name="Content Placeholder 2"/>
          <p:cNvSpPr>
            <a:spLocks noGrp="1"/>
          </p:cNvSpPr>
          <p:nvPr>
            <p:ph idx="1"/>
          </p:nvPr>
        </p:nvSpPr>
        <p:spPr>
          <a:xfrm>
            <a:off x="1143000" y="1714500"/>
            <a:ext cx="7572375" cy="4533900"/>
          </a:xfrm>
        </p:spPr>
        <p:txBody>
          <a:bodyPr/>
          <a:lstStyle/>
          <a:p>
            <a:pPr>
              <a:lnSpc>
                <a:spcPct val="80000"/>
              </a:lnSpc>
              <a:spcBef>
                <a:spcPts val="1200"/>
              </a:spcBef>
              <a:spcAft>
                <a:spcPts val="300"/>
              </a:spcAft>
            </a:pPr>
            <a:r>
              <a:rPr lang="en-GB" altLang="el-GR" sz="2800" smtClean="0"/>
              <a:t>O όρος του διδακτικού συμβολαίου διατυπώθηκε αρχικά από τον G. Brousseau </a:t>
            </a:r>
            <a:endParaRPr lang="el-GR" altLang="el-GR" sz="2800" smtClean="0"/>
          </a:p>
          <a:p>
            <a:pPr>
              <a:lnSpc>
                <a:spcPct val="80000"/>
              </a:lnSpc>
              <a:spcBef>
                <a:spcPts val="1200"/>
              </a:spcBef>
              <a:spcAft>
                <a:spcPts val="300"/>
              </a:spcAft>
            </a:pPr>
            <a:r>
              <a:rPr lang="el-GR" altLang="el-GR" sz="2400" smtClean="0"/>
              <a:t>Είναι  ένα συμβόλαιο ανάμεσα στον εκπαιδευτικό, τους μαθητές και τη γνώση </a:t>
            </a:r>
          </a:p>
          <a:p>
            <a:pPr>
              <a:lnSpc>
                <a:spcPct val="80000"/>
              </a:lnSpc>
              <a:spcBef>
                <a:spcPts val="1200"/>
              </a:spcBef>
              <a:spcAft>
                <a:spcPts val="300"/>
              </a:spcAft>
            </a:pPr>
            <a:r>
              <a:rPr lang="el-GR" altLang="el-GR" sz="2400" smtClean="0"/>
              <a:t>Παραπέμπει σε δεσμεύσεις που απορρέουν από την αποδοχή των όρων μιας συμφωνίας </a:t>
            </a:r>
          </a:p>
          <a:p>
            <a:pPr>
              <a:lnSpc>
                <a:spcPct val="80000"/>
              </a:lnSpc>
              <a:spcBef>
                <a:spcPts val="1200"/>
              </a:spcBef>
              <a:spcAft>
                <a:spcPts val="300"/>
              </a:spcAft>
            </a:pPr>
            <a:r>
              <a:rPr lang="el-GR" altLang="el-GR" smtClean="0"/>
              <a:t>Το διδακτικό συμβόλαιο συνδέεται άμεσα με τη Διδακτική Κατάσταση</a:t>
            </a:r>
            <a:endParaRPr lang="en-GB" altLang="el-GR" smtClean="0"/>
          </a:p>
          <a:p>
            <a:pPr>
              <a:lnSpc>
                <a:spcPct val="80000"/>
              </a:lnSpc>
              <a:spcBef>
                <a:spcPts val="1200"/>
              </a:spcBef>
              <a:spcAft>
                <a:spcPts val="300"/>
              </a:spcAft>
            </a:pPr>
            <a:endParaRPr lang="el-GR" altLang="el-GR" sz="2400" smtClean="0"/>
          </a:p>
        </p:txBody>
      </p:sp>
      <p:sp>
        <p:nvSpPr>
          <p:cNvPr id="225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D9AC652-7A46-40EB-8CA3-B1EF72F42399}" type="slidenum">
              <a:rPr lang="en-US" altLang="el-GR" sz="1200" smtClean="0">
                <a:solidFill>
                  <a:srgbClr val="B5A788"/>
                </a:solidFill>
              </a:rPr>
              <a:pPr>
                <a:spcBef>
                  <a:spcPct val="0"/>
                </a:spcBef>
                <a:buClrTx/>
                <a:buSzTx/>
                <a:buFontTx/>
                <a:buNone/>
              </a:pPr>
              <a:t>46</a:t>
            </a:fld>
            <a:endParaRPr lang="en-US" altLang="el-GR" sz="1200" smtClean="0">
              <a:solidFill>
                <a:srgbClr val="B5A788"/>
              </a:solidFill>
            </a:endParaRPr>
          </a:p>
        </p:txBody>
      </p:sp>
    </p:spTree>
    <p:extLst>
      <p:ext uri="{BB962C8B-B14F-4D97-AF65-F5344CB8AC3E}">
        <p14:creationId xmlns:p14="http://schemas.microsoft.com/office/powerpoint/2010/main" val="903371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a:lnSpc>
                <a:spcPct val="80000"/>
              </a:lnSpc>
              <a:spcBef>
                <a:spcPts val="1200"/>
              </a:spcBef>
              <a:spcAft>
                <a:spcPts val="300"/>
              </a:spcAft>
              <a:defRPr/>
            </a:pPr>
            <a:r>
              <a:rPr lang="el-GR" sz="3600" dirty="0" smtClean="0"/>
              <a:t>Η έννοια του διδακτικού συμβολαίου (2)</a:t>
            </a:r>
            <a:endParaRPr lang="en-GB" sz="5400" dirty="0"/>
          </a:p>
        </p:txBody>
      </p:sp>
      <p:sp>
        <p:nvSpPr>
          <p:cNvPr id="24579" name="Content Placeholder 2"/>
          <p:cNvSpPr>
            <a:spLocks noGrp="1"/>
          </p:cNvSpPr>
          <p:nvPr>
            <p:ph idx="1"/>
          </p:nvPr>
        </p:nvSpPr>
        <p:spPr>
          <a:xfrm>
            <a:off x="1143000" y="1643063"/>
            <a:ext cx="7791450" cy="4605337"/>
          </a:xfrm>
        </p:spPr>
        <p:txBody>
          <a:bodyPr/>
          <a:lstStyle/>
          <a:p>
            <a:pPr>
              <a:lnSpc>
                <a:spcPct val="80000"/>
              </a:lnSpc>
              <a:spcBef>
                <a:spcPts val="1200"/>
              </a:spcBef>
              <a:spcAft>
                <a:spcPts val="300"/>
              </a:spcAft>
            </a:pPr>
            <a:r>
              <a:rPr lang="en-US" altLang="el-GR" sz="2800" smtClean="0"/>
              <a:t>Το </a:t>
            </a:r>
            <a:r>
              <a:rPr lang="en-US" altLang="el-GR" sz="2800" b="1" smtClean="0"/>
              <a:t>διδακτικό συμβόλαιο</a:t>
            </a:r>
            <a:r>
              <a:rPr lang="en-US" altLang="el-GR" sz="2800" smtClean="0"/>
              <a:t> καθορίζει </a:t>
            </a:r>
            <a:endParaRPr lang="el-GR" altLang="el-GR" sz="2800" smtClean="0"/>
          </a:p>
          <a:p>
            <a:pPr lvl="1">
              <a:lnSpc>
                <a:spcPct val="80000"/>
              </a:lnSpc>
              <a:spcBef>
                <a:spcPts val="1200"/>
              </a:spcBef>
              <a:spcAft>
                <a:spcPts val="300"/>
              </a:spcAft>
            </a:pPr>
            <a:r>
              <a:rPr lang="en-US" altLang="el-GR" sz="2400" smtClean="0"/>
              <a:t>τους ρόλους, </a:t>
            </a:r>
            <a:endParaRPr lang="el-GR" altLang="el-GR" sz="2400" smtClean="0"/>
          </a:p>
          <a:p>
            <a:pPr lvl="1">
              <a:lnSpc>
                <a:spcPct val="80000"/>
              </a:lnSpc>
              <a:spcBef>
                <a:spcPts val="1200"/>
              </a:spcBef>
              <a:spcAft>
                <a:spcPts val="300"/>
              </a:spcAft>
            </a:pPr>
            <a:r>
              <a:rPr lang="en-US" altLang="el-GR" sz="2400" smtClean="0"/>
              <a:t>τη θέση </a:t>
            </a:r>
            <a:endParaRPr lang="el-GR" altLang="el-GR" sz="2400" smtClean="0"/>
          </a:p>
          <a:p>
            <a:pPr lvl="1">
              <a:lnSpc>
                <a:spcPct val="80000"/>
              </a:lnSpc>
              <a:spcBef>
                <a:spcPts val="1200"/>
              </a:spcBef>
              <a:spcAft>
                <a:spcPts val="300"/>
              </a:spcAft>
            </a:pPr>
            <a:r>
              <a:rPr lang="en-US" altLang="el-GR" sz="2400" smtClean="0"/>
              <a:t>και τις λειτουργίες ανάμεσα στον εκπαιδευτικό, τους μαθητές και τη γνώση</a:t>
            </a:r>
            <a:endParaRPr lang="el-GR" altLang="el-GR" sz="2400" smtClean="0"/>
          </a:p>
          <a:p>
            <a:pPr>
              <a:lnSpc>
                <a:spcPct val="80000"/>
              </a:lnSpc>
              <a:spcBef>
                <a:spcPts val="1200"/>
              </a:spcBef>
              <a:spcAft>
                <a:spcPts val="300"/>
              </a:spcAft>
            </a:pPr>
            <a:r>
              <a:rPr lang="en-US" altLang="el-GR" sz="2800" smtClean="0"/>
              <a:t>Π</a:t>
            </a:r>
            <a:r>
              <a:rPr lang="el-GR" altLang="el-GR" sz="2800" smtClean="0"/>
              <a:t>εριγράφει </a:t>
            </a:r>
            <a:r>
              <a:rPr lang="en-US" altLang="el-GR" sz="2800" smtClean="0"/>
              <a:t>τις αλληλεπιδράσεις, συνειδητές ή ασυνείδητες που λαμβάνουν χώρα ανάμεσα σε ένα εκπαιδευτικό και τους μαθητές του, κυρίως όσον αφορά στην οικοδόμηση των γνώσεων </a:t>
            </a:r>
            <a:endParaRPr lang="el-GR" altLang="el-GR" sz="2800" smtClean="0"/>
          </a:p>
          <a:p>
            <a:pPr lvl="1">
              <a:lnSpc>
                <a:spcPct val="80000"/>
              </a:lnSpc>
              <a:spcBef>
                <a:spcPts val="1200"/>
              </a:spcBef>
              <a:spcAft>
                <a:spcPts val="300"/>
              </a:spcAft>
            </a:pPr>
            <a:r>
              <a:rPr lang="el-GR" altLang="el-GR" sz="2400" smtClean="0"/>
              <a:t>Διέπει συνεπώς όλη τη λειτουργία της σχολικής τάξης </a:t>
            </a:r>
            <a:r>
              <a:rPr lang="en-US" altLang="el-GR" sz="2400" smtClean="0"/>
              <a:t> </a:t>
            </a:r>
            <a:endParaRPr lang="en-GB" altLang="el-GR" sz="3200" smtClean="0"/>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9763860-EE95-4FBB-A42D-2E22E3E8F758}" type="slidenum">
              <a:rPr lang="en-US" altLang="el-GR" sz="1200" smtClean="0">
                <a:solidFill>
                  <a:srgbClr val="B5A788"/>
                </a:solidFill>
              </a:rPr>
              <a:pPr>
                <a:spcBef>
                  <a:spcPct val="0"/>
                </a:spcBef>
                <a:buClrTx/>
                <a:buSzTx/>
                <a:buFontTx/>
                <a:buNone/>
              </a:pPr>
              <a:t>47</a:t>
            </a:fld>
            <a:endParaRPr lang="en-US" altLang="el-GR" sz="1200" smtClean="0">
              <a:solidFill>
                <a:srgbClr val="B5A788"/>
              </a:solidFill>
            </a:endParaRPr>
          </a:p>
        </p:txBody>
      </p:sp>
    </p:spTree>
    <p:extLst>
      <p:ext uri="{BB962C8B-B14F-4D97-AF65-F5344CB8AC3E}">
        <p14:creationId xmlns:p14="http://schemas.microsoft.com/office/powerpoint/2010/main" val="2110015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Αρχές του Διδακτικού Συμβολαίου</a:t>
            </a:r>
            <a:endParaRPr lang="en-GB" dirty="0"/>
          </a:p>
        </p:txBody>
      </p:sp>
      <p:sp>
        <p:nvSpPr>
          <p:cNvPr id="3" name="Content Placeholder 2"/>
          <p:cNvSpPr>
            <a:spLocks noGrp="1"/>
          </p:cNvSpPr>
          <p:nvPr>
            <p:ph idx="1"/>
          </p:nvPr>
        </p:nvSpPr>
        <p:spPr>
          <a:xfrm>
            <a:off x="1071563" y="1447800"/>
            <a:ext cx="7862887" cy="4800600"/>
          </a:xfrm>
        </p:spPr>
        <p:txBody>
          <a:bodyPr>
            <a:normAutofit lnSpcReduction="10000"/>
          </a:bodyPr>
          <a:lstStyle/>
          <a:p>
            <a:pPr>
              <a:lnSpc>
                <a:spcPct val="80000"/>
              </a:lnSpc>
              <a:spcBef>
                <a:spcPts val="1200"/>
              </a:spcBef>
              <a:spcAft>
                <a:spcPts val="300"/>
              </a:spcAft>
              <a:defRPr/>
            </a:pPr>
            <a:r>
              <a:rPr lang="el-GR" sz="2800" dirty="0" smtClean="0">
                <a:latin typeface="+mj-lt"/>
              </a:rPr>
              <a:t>Το διδακτικό συμβόλαιο συνίσταται από το σύνολο των (σχετικών με τις διδακτέες γνώσεις) συμπεριφορών του εκπαιδευτικού όπως αναμένονται από το μαθητή και το σύνολο των συμπεριφορών του μαθητή όπως προσδοκόνται από τον εκπαιδευτικό</a:t>
            </a:r>
          </a:p>
          <a:p>
            <a:pPr>
              <a:lnSpc>
                <a:spcPct val="80000"/>
              </a:lnSpc>
              <a:spcBef>
                <a:spcPts val="1200"/>
              </a:spcBef>
              <a:spcAft>
                <a:spcPts val="300"/>
              </a:spcAft>
              <a:defRPr/>
            </a:pPr>
            <a:r>
              <a:rPr lang="en-US" sz="2800" dirty="0" err="1" smtClean="0">
                <a:latin typeface="+mj-lt"/>
              </a:rPr>
              <a:t>Το</a:t>
            </a:r>
            <a:r>
              <a:rPr lang="en-US" sz="2800" dirty="0" smtClean="0">
                <a:latin typeface="+mj-lt"/>
              </a:rPr>
              <a:t> </a:t>
            </a:r>
            <a:r>
              <a:rPr lang="en-US" sz="2800" dirty="0" err="1" smtClean="0">
                <a:latin typeface="+mj-lt"/>
              </a:rPr>
              <a:t>διδακτικό</a:t>
            </a:r>
            <a:r>
              <a:rPr lang="en-US" sz="2800" dirty="0" smtClean="0">
                <a:latin typeface="+mj-lt"/>
              </a:rPr>
              <a:t> </a:t>
            </a:r>
            <a:r>
              <a:rPr lang="en-US" sz="2800" dirty="0" err="1" smtClean="0">
                <a:latin typeface="+mj-lt"/>
              </a:rPr>
              <a:t>συμβόλαιο</a:t>
            </a:r>
            <a:r>
              <a:rPr lang="en-US" sz="2800" dirty="0" smtClean="0">
                <a:latin typeface="+mj-lt"/>
              </a:rPr>
              <a:t> </a:t>
            </a:r>
            <a:r>
              <a:rPr lang="en-US" sz="2800" dirty="0" err="1" smtClean="0">
                <a:latin typeface="+mj-lt"/>
              </a:rPr>
              <a:t>ρυθμίζει</a:t>
            </a:r>
            <a:r>
              <a:rPr lang="en-US" sz="2800" dirty="0" smtClean="0">
                <a:latin typeface="+mj-lt"/>
              </a:rPr>
              <a:t> </a:t>
            </a:r>
            <a:r>
              <a:rPr lang="el-GR" sz="2800" dirty="0" smtClean="0">
                <a:latin typeface="+mj-lt"/>
              </a:rPr>
              <a:t>συνεπώς </a:t>
            </a:r>
            <a:r>
              <a:rPr lang="en-US" sz="2800" dirty="0" err="1" smtClean="0">
                <a:latin typeface="+mj-lt"/>
              </a:rPr>
              <a:t>την</a:t>
            </a:r>
            <a:r>
              <a:rPr lang="en-US" sz="2800" dirty="0" smtClean="0">
                <a:latin typeface="+mj-lt"/>
              </a:rPr>
              <a:t> </a:t>
            </a:r>
            <a:r>
              <a:rPr lang="en-US" sz="2800" dirty="0" err="1" smtClean="0">
                <a:latin typeface="+mj-lt"/>
              </a:rPr>
              <a:t>προσδοκώμενη</a:t>
            </a:r>
            <a:r>
              <a:rPr lang="en-US" sz="2800" dirty="0" smtClean="0">
                <a:latin typeface="+mj-lt"/>
              </a:rPr>
              <a:t> </a:t>
            </a:r>
            <a:r>
              <a:rPr lang="en-US" sz="2800" dirty="0" err="1" smtClean="0">
                <a:latin typeface="+mj-lt"/>
              </a:rPr>
              <a:t>συμπεριφορά</a:t>
            </a:r>
            <a:r>
              <a:rPr lang="en-US" sz="2800" dirty="0" smtClean="0">
                <a:latin typeface="+mj-lt"/>
              </a:rPr>
              <a:t> </a:t>
            </a:r>
            <a:r>
              <a:rPr lang="en-US" sz="2800" dirty="0" err="1" smtClean="0">
                <a:latin typeface="+mj-lt"/>
              </a:rPr>
              <a:t>του</a:t>
            </a:r>
            <a:r>
              <a:rPr lang="en-US" sz="2800" dirty="0" smtClean="0">
                <a:latin typeface="+mj-lt"/>
              </a:rPr>
              <a:t> </a:t>
            </a:r>
            <a:r>
              <a:rPr lang="en-US" sz="2800" dirty="0" err="1" smtClean="0">
                <a:latin typeface="+mj-lt"/>
              </a:rPr>
              <a:t>καθηγητή</a:t>
            </a:r>
            <a:r>
              <a:rPr lang="en-US" sz="2800" dirty="0" smtClean="0">
                <a:latin typeface="+mj-lt"/>
              </a:rPr>
              <a:t> </a:t>
            </a:r>
            <a:r>
              <a:rPr lang="en-US" sz="2800" dirty="0" err="1" smtClean="0">
                <a:latin typeface="+mj-lt"/>
              </a:rPr>
              <a:t>από</a:t>
            </a:r>
            <a:r>
              <a:rPr lang="en-US" sz="2800" dirty="0" smtClean="0">
                <a:latin typeface="+mj-lt"/>
              </a:rPr>
              <a:t> </a:t>
            </a:r>
            <a:r>
              <a:rPr lang="en-US" sz="2800" dirty="0" err="1" smtClean="0">
                <a:latin typeface="+mj-lt"/>
              </a:rPr>
              <a:t>τους</a:t>
            </a:r>
            <a:r>
              <a:rPr lang="en-US" sz="2800" dirty="0" smtClean="0">
                <a:latin typeface="+mj-lt"/>
              </a:rPr>
              <a:t> </a:t>
            </a:r>
            <a:r>
              <a:rPr lang="en-US" sz="2800" dirty="0" err="1" smtClean="0">
                <a:latin typeface="+mj-lt"/>
              </a:rPr>
              <a:t>μαθητές</a:t>
            </a:r>
            <a:r>
              <a:rPr lang="en-US" sz="2800" dirty="0" smtClean="0">
                <a:latin typeface="+mj-lt"/>
              </a:rPr>
              <a:t>, </a:t>
            </a:r>
            <a:r>
              <a:rPr lang="en-US" sz="2800" dirty="0" err="1" smtClean="0">
                <a:latin typeface="+mj-lt"/>
              </a:rPr>
              <a:t>των</a:t>
            </a:r>
            <a:r>
              <a:rPr lang="en-US" sz="2800" dirty="0" smtClean="0">
                <a:latin typeface="+mj-lt"/>
              </a:rPr>
              <a:t> </a:t>
            </a:r>
            <a:r>
              <a:rPr lang="en-US" sz="2800" dirty="0" err="1" smtClean="0">
                <a:latin typeface="+mj-lt"/>
              </a:rPr>
              <a:t>μαθητών</a:t>
            </a:r>
            <a:r>
              <a:rPr lang="en-US" sz="2800" dirty="0" smtClean="0">
                <a:latin typeface="+mj-lt"/>
              </a:rPr>
              <a:t> </a:t>
            </a:r>
            <a:r>
              <a:rPr lang="en-US" sz="2800" dirty="0" err="1" smtClean="0">
                <a:latin typeface="+mj-lt"/>
              </a:rPr>
              <a:t>από</a:t>
            </a:r>
            <a:r>
              <a:rPr lang="en-US" sz="2800" dirty="0" smtClean="0">
                <a:latin typeface="+mj-lt"/>
              </a:rPr>
              <a:t> </a:t>
            </a:r>
            <a:r>
              <a:rPr lang="en-US" sz="2800" dirty="0" err="1" smtClean="0">
                <a:latin typeface="+mj-lt"/>
              </a:rPr>
              <a:t>τον</a:t>
            </a:r>
            <a:r>
              <a:rPr lang="en-US" sz="2800" dirty="0" smtClean="0">
                <a:latin typeface="+mj-lt"/>
              </a:rPr>
              <a:t> </a:t>
            </a:r>
            <a:r>
              <a:rPr lang="en-US" sz="2800" dirty="0" err="1" smtClean="0">
                <a:latin typeface="+mj-lt"/>
              </a:rPr>
              <a:t>καθηγητή</a:t>
            </a:r>
            <a:r>
              <a:rPr lang="en-US" sz="2800" dirty="0" smtClean="0">
                <a:latin typeface="+mj-lt"/>
              </a:rPr>
              <a:t>, </a:t>
            </a:r>
            <a:r>
              <a:rPr lang="en-US" sz="2800" dirty="0" err="1" smtClean="0">
                <a:latin typeface="+mj-lt"/>
              </a:rPr>
              <a:t>τις</a:t>
            </a:r>
            <a:r>
              <a:rPr lang="en-US" sz="2800" dirty="0" smtClean="0">
                <a:latin typeface="+mj-lt"/>
              </a:rPr>
              <a:t> </a:t>
            </a:r>
            <a:r>
              <a:rPr lang="en-US" sz="2800" dirty="0" err="1" smtClean="0">
                <a:latin typeface="+mj-lt"/>
              </a:rPr>
              <a:t>σχέσεις</a:t>
            </a:r>
            <a:r>
              <a:rPr lang="en-US" sz="2800" dirty="0" smtClean="0">
                <a:latin typeface="+mj-lt"/>
              </a:rPr>
              <a:t> </a:t>
            </a:r>
            <a:r>
              <a:rPr lang="en-US" sz="2800" dirty="0" err="1" smtClean="0">
                <a:latin typeface="+mj-lt"/>
              </a:rPr>
              <a:t>των</a:t>
            </a:r>
            <a:r>
              <a:rPr lang="en-US" sz="2800" dirty="0" smtClean="0">
                <a:latin typeface="+mj-lt"/>
              </a:rPr>
              <a:t> </a:t>
            </a:r>
            <a:r>
              <a:rPr lang="en-US" sz="2800" dirty="0" err="1" smtClean="0">
                <a:latin typeface="+mj-lt"/>
              </a:rPr>
              <a:t>μεν</a:t>
            </a:r>
            <a:r>
              <a:rPr lang="en-US" sz="2800" dirty="0" smtClean="0">
                <a:latin typeface="+mj-lt"/>
              </a:rPr>
              <a:t> </a:t>
            </a:r>
            <a:r>
              <a:rPr lang="en-US" sz="2800" dirty="0" err="1" smtClean="0">
                <a:latin typeface="+mj-lt"/>
              </a:rPr>
              <a:t>και</a:t>
            </a:r>
            <a:r>
              <a:rPr lang="en-US" sz="2800" dirty="0" smtClean="0">
                <a:latin typeface="+mj-lt"/>
              </a:rPr>
              <a:t> </a:t>
            </a:r>
            <a:r>
              <a:rPr lang="en-US" sz="2800" dirty="0" err="1" smtClean="0">
                <a:latin typeface="+mj-lt"/>
              </a:rPr>
              <a:t>των</a:t>
            </a:r>
            <a:r>
              <a:rPr lang="en-US" sz="2800" dirty="0" smtClean="0">
                <a:latin typeface="+mj-lt"/>
              </a:rPr>
              <a:t> </a:t>
            </a:r>
            <a:r>
              <a:rPr lang="en-US" sz="2800" dirty="0" err="1" smtClean="0">
                <a:latin typeface="+mj-lt"/>
              </a:rPr>
              <a:t>δε</a:t>
            </a:r>
            <a:r>
              <a:rPr lang="en-US" sz="2800" dirty="0" smtClean="0">
                <a:latin typeface="+mj-lt"/>
              </a:rPr>
              <a:t> </a:t>
            </a:r>
            <a:r>
              <a:rPr lang="en-US" sz="2800" dirty="0" err="1" smtClean="0">
                <a:latin typeface="+mj-lt"/>
              </a:rPr>
              <a:t>με</a:t>
            </a:r>
            <a:r>
              <a:rPr lang="en-US" sz="2800" dirty="0" smtClean="0">
                <a:latin typeface="+mj-lt"/>
              </a:rPr>
              <a:t> </a:t>
            </a:r>
            <a:r>
              <a:rPr lang="en-US" sz="2800" dirty="0" err="1" smtClean="0">
                <a:latin typeface="+mj-lt"/>
              </a:rPr>
              <a:t>τη</a:t>
            </a:r>
            <a:r>
              <a:rPr lang="en-US" sz="2800" dirty="0" smtClean="0">
                <a:latin typeface="+mj-lt"/>
              </a:rPr>
              <a:t> </a:t>
            </a:r>
            <a:r>
              <a:rPr lang="en-US" sz="2800" dirty="0" err="1" smtClean="0">
                <a:latin typeface="+mj-lt"/>
              </a:rPr>
              <a:t>στοχευόμενη</a:t>
            </a:r>
            <a:r>
              <a:rPr lang="en-US" sz="2800" dirty="0" smtClean="0">
                <a:latin typeface="+mj-lt"/>
              </a:rPr>
              <a:t> </a:t>
            </a:r>
            <a:r>
              <a:rPr lang="en-US" sz="2800" dirty="0" err="1" smtClean="0">
                <a:latin typeface="+mj-lt"/>
              </a:rPr>
              <a:t>κατά</a:t>
            </a:r>
            <a:r>
              <a:rPr lang="en-US" sz="2800" dirty="0" smtClean="0">
                <a:latin typeface="+mj-lt"/>
              </a:rPr>
              <a:t> </a:t>
            </a:r>
            <a:r>
              <a:rPr lang="en-US" sz="2800" dirty="0" err="1" smtClean="0">
                <a:latin typeface="+mj-lt"/>
              </a:rPr>
              <a:t>τη</a:t>
            </a:r>
            <a:r>
              <a:rPr lang="en-US" sz="2800" dirty="0" smtClean="0">
                <a:latin typeface="+mj-lt"/>
              </a:rPr>
              <a:t> </a:t>
            </a:r>
            <a:r>
              <a:rPr lang="en-US" sz="2800" dirty="0" err="1" smtClean="0">
                <a:latin typeface="+mj-lt"/>
              </a:rPr>
              <a:t>μάθηση</a:t>
            </a:r>
            <a:r>
              <a:rPr lang="en-US" sz="2800" dirty="0" smtClean="0">
                <a:latin typeface="+mj-lt"/>
              </a:rPr>
              <a:t> </a:t>
            </a:r>
            <a:r>
              <a:rPr lang="en-US" sz="2800" dirty="0" err="1" smtClean="0">
                <a:latin typeface="+mj-lt"/>
              </a:rPr>
              <a:t>γνώση</a:t>
            </a:r>
            <a:r>
              <a:rPr lang="en-US" sz="2800" dirty="0" smtClean="0">
                <a:latin typeface="+mj-lt"/>
              </a:rPr>
              <a:t> </a:t>
            </a:r>
          </a:p>
          <a:p>
            <a:pPr lvl="1">
              <a:lnSpc>
                <a:spcPct val="80000"/>
              </a:lnSpc>
              <a:spcBef>
                <a:spcPts val="1200"/>
              </a:spcBef>
              <a:spcAft>
                <a:spcPts val="300"/>
              </a:spcAft>
              <a:defRPr/>
            </a:pPr>
            <a:r>
              <a:rPr lang="en-US" sz="2400" dirty="0" err="1" smtClean="0">
                <a:latin typeface="+mj-lt"/>
              </a:rPr>
              <a:t>Σημαντικό</a:t>
            </a:r>
            <a:r>
              <a:rPr lang="en-US" sz="2400" dirty="0" smtClean="0">
                <a:latin typeface="+mj-lt"/>
              </a:rPr>
              <a:t> </a:t>
            </a:r>
            <a:r>
              <a:rPr lang="en-US" sz="2400" dirty="0" err="1" smtClean="0">
                <a:latin typeface="+mj-lt"/>
              </a:rPr>
              <a:t>ρόλο</a:t>
            </a:r>
            <a:r>
              <a:rPr lang="en-US" sz="2400" dirty="0" smtClean="0">
                <a:latin typeface="+mj-lt"/>
              </a:rPr>
              <a:t> </a:t>
            </a:r>
            <a:r>
              <a:rPr lang="en-US" sz="2400" dirty="0" err="1" smtClean="0">
                <a:latin typeface="+mj-lt"/>
              </a:rPr>
              <a:t>διαδραματίζει</a:t>
            </a:r>
            <a:r>
              <a:rPr lang="en-US" sz="2400" dirty="0" smtClean="0">
                <a:latin typeface="+mj-lt"/>
              </a:rPr>
              <a:t> </a:t>
            </a:r>
            <a:r>
              <a:rPr lang="en-US" sz="2400" dirty="0" err="1" smtClean="0">
                <a:latin typeface="+mj-lt"/>
              </a:rPr>
              <a:t>το</a:t>
            </a:r>
            <a:r>
              <a:rPr lang="en-US" sz="2400" dirty="0" smtClean="0">
                <a:latin typeface="+mj-lt"/>
              </a:rPr>
              <a:t> </a:t>
            </a:r>
            <a:r>
              <a:rPr lang="en-US" sz="2400" dirty="0" err="1" smtClean="0">
                <a:latin typeface="+mj-lt"/>
              </a:rPr>
              <a:t>ζήτημα</a:t>
            </a:r>
            <a:r>
              <a:rPr lang="en-US" sz="2400" dirty="0" smtClean="0">
                <a:latin typeface="+mj-lt"/>
              </a:rPr>
              <a:t> </a:t>
            </a:r>
            <a:r>
              <a:rPr lang="en-US" sz="2400" dirty="0" err="1" smtClean="0">
                <a:latin typeface="+mj-lt"/>
              </a:rPr>
              <a:t>της</a:t>
            </a:r>
            <a:r>
              <a:rPr lang="en-US" sz="2400" dirty="0" smtClean="0">
                <a:latin typeface="+mj-lt"/>
              </a:rPr>
              <a:t> </a:t>
            </a:r>
            <a:r>
              <a:rPr lang="en-US" sz="2400" dirty="0" err="1" smtClean="0">
                <a:latin typeface="+mj-lt"/>
              </a:rPr>
              <a:t>αξιολόγησης</a:t>
            </a:r>
            <a:endParaRPr lang="en-GB" sz="3200" dirty="0">
              <a:latin typeface="+mj-lt"/>
            </a:endParaRPr>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C1711C3-ACE0-4E33-B332-EA65AAB9B59C}" type="slidenum">
              <a:rPr lang="en-US" altLang="el-GR" sz="1200" smtClean="0">
                <a:solidFill>
                  <a:srgbClr val="B5A788"/>
                </a:solidFill>
              </a:rPr>
              <a:pPr>
                <a:spcBef>
                  <a:spcPct val="0"/>
                </a:spcBef>
                <a:buClrTx/>
                <a:buSzTx/>
                <a:buFontTx/>
                <a:buNone/>
              </a:pPr>
              <a:t>48</a:t>
            </a:fld>
            <a:endParaRPr lang="en-US" altLang="el-GR" sz="1200" smtClean="0">
              <a:solidFill>
                <a:srgbClr val="B5A788"/>
              </a:solidFill>
            </a:endParaRPr>
          </a:p>
        </p:txBody>
      </p:sp>
    </p:spTree>
    <p:extLst>
      <p:ext uri="{BB962C8B-B14F-4D97-AF65-F5344CB8AC3E}">
        <p14:creationId xmlns:p14="http://schemas.microsoft.com/office/powerpoint/2010/main" val="2222977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err="1" smtClean="0"/>
              <a:t>Διδακτικό</a:t>
            </a:r>
            <a:r>
              <a:rPr lang="en-US" sz="3600" dirty="0" smtClean="0"/>
              <a:t> </a:t>
            </a:r>
            <a:r>
              <a:rPr lang="en-US" sz="3600" dirty="0" err="1" smtClean="0"/>
              <a:t>Συμβόλαιο</a:t>
            </a:r>
            <a:r>
              <a:rPr lang="en-US" sz="3600" dirty="0" smtClean="0"/>
              <a:t> </a:t>
            </a:r>
            <a:r>
              <a:rPr lang="en-US" sz="3600" dirty="0" err="1" smtClean="0"/>
              <a:t>στην</a:t>
            </a:r>
            <a:r>
              <a:rPr lang="en-US" sz="3600" dirty="0" smtClean="0"/>
              <a:t> </a:t>
            </a:r>
            <a:r>
              <a:rPr lang="en-US" sz="3600" dirty="0" err="1" smtClean="0"/>
              <a:t>τάξη</a:t>
            </a:r>
            <a:r>
              <a:rPr lang="en-US" sz="3600" dirty="0" smtClean="0"/>
              <a:t> </a:t>
            </a:r>
            <a:r>
              <a:rPr lang="en-US" sz="3600" dirty="0" err="1" smtClean="0"/>
              <a:t>της</a:t>
            </a:r>
            <a:r>
              <a:rPr lang="en-US" sz="3600" dirty="0" smtClean="0"/>
              <a:t> </a:t>
            </a:r>
            <a:r>
              <a:rPr lang="en-US" sz="3600" dirty="0" err="1" smtClean="0"/>
              <a:t>Πληροφορικής</a:t>
            </a:r>
            <a:endParaRPr lang="en-GB" dirty="0"/>
          </a:p>
        </p:txBody>
      </p:sp>
      <p:sp>
        <p:nvSpPr>
          <p:cNvPr id="28675" name="Content Placeholder 2"/>
          <p:cNvSpPr>
            <a:spLocks noGrp="1"/>
          </p:cNvSpPr>
          <p:nvPr>
            <p:ph idx="1"/>
          </p:nvPr>
        </p:nvSpPr>
        <p:spPr>
          <a:xfrm>
            <a:off x="1435100" y="1785938"/>
            <a:ext cx="6923088" cy="4462462"/>
          </a:xfrm>
        </p:spPr>
        <p:txBody>
          <a:bodyPr/>
          <a:lstStyle/>
          <a:p>
            <a:pPr>
              <a:lnSpc>
                <a:spcPct val="80000"/>
              </a:lnSpc>
              <a:spcBef>
                <a:spcPts val="1200"/>
              </a:spcBef>
              <a:spcAft>
                <a:spcPts val="300"/>
              </a:spcAft>
            </a:pPr>
            <a:r>
              <a:rPr lang="el-GR" altLang="el-GR" sz="2800" smtClean="0"/>
              <a:t>Στα μαθήματα της Πληροφορικής (αλλά και της χρήσης της σε άλλα μαθήματα) το ΔΣ πρέπει να λαμβάνει υπόψη του τον υπολογιστή και το λογισμικό που τον συνοδεύει  </a:t>
            </a:r>
          </a:p>
        </p:txBody>
      </p:sp>
      <p:sp>
        <p:nvSpPr>
          <p:cNvPr id="2867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F4E0B9F-6023-4867-8E94-5D2A0F4BBA6D}" type="slidenum">
              <a:rPr lang="en-US" altLang="el-GR" sz="1200" smtClean="0">
                <a:solidFill>
                  <a:srgbClr val="B5A788"/>
                </a:solidFill>
              </a:rPr>
              <a:pPr>
                <a:spcBef>
                  <a:spcPct val="0"/>
                </a:spcBef>
                <a:buClrTx/>
                <a:buSzTx/>
                <a:buFontTx/>
                <a:buNone/>
              </a:pPr>
              <a:t>49</a:t>
            </a:fld>
            <a:endParaRPr lang="en-US" altLang="el-GR" sz="1200" smtClean="0">
              <a:solidFill>
                <a:srgbClr val="B5A788"/>
              </a:solidFill>
            </a:endParaRPr>
          </a:p>
        </p:txBody>
      </p:sp>
    </p:spTree>
    <p:extLst>
      <p:ext uri="{BB962C8B-B14F-4D97-AF65-F5344CB8AC3E}">
        <p14:creationId xmlns:p14="http://schemas.microsoft.com/office/powerpoint/2010/main" val="371558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0"/>
            <a:ext cx="7499350" cy="1143000"/>
          </a:xfrm>
        </p:spPr>
        <p:txBody>
          <a:bodyPr/>
          <a:lstStyle/>
          <a:p>
            <a:pPr eaLnBrk="1" fontAlgn="auto" hangingPunct="1">
              <a:spcAft>
                <a:spcPts val="0"/>
              </a:spcAft>
              <a:defRPr/>
            </a:pPr>
            <a:r>
              <a:rPr lang="el-GR" i="1"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60779856"/>
              </p:ext>
            </p:extLst>
          </p:nvPr>
        </p:nvGraphicFramePr>
        <p:xfrm>
          <a:off x="1071563" y="1143000"/>
          <a:ext cx="7862888" cy="5029200"/>
        </p:xfrm>
        <a:graphic>
          <a:graphicData uri="http://schemas.openxmlformats.org/drawingml/2006/table">
            <a:tbl>
              <a:tblPr firstRow="1" bandRow="1">
                <a:tableStyleId>{8A107856-5554-42FB-B03E-39F5DBC370BA}</a:tableStyleId>
              </a:tblPr>
              <a:tblGrid>
                <a:gridCol w="3931444"/>
                <a:gridCol w="3931444"/>
              </a:tblGrid>
              <a:tr h="4767282">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400" baseline="0" dirty="0" err="1" smtClean="0"/>
                        <a:t>Αναπλαισίωση</a:t>
                      </a:r>
                      <a:r>
                        <a:rPr lang="el-GR" sz="2400" baseline="0" dirty="0" smtClean="0"/>
                        <a:t> της γνώσης</a:t>
                      </a:r>
                    </a:p>
                    <a:p>
                      <a:pPr lvl="0">
                        <a:lnSpc>
                          <a:spcPct val="150000"/>
                        </a:lnSpc>
                        <a:buFont typeface="Arial" pitchFamily="34" charset="0"/>
                        <a:buChar char="•"/>
                      </a:pPr>
                      <a:r>
                        <a:rPr lang="el-GR" sz="2400" dirty="0" smtClean="0"/>
                        <a:t>Διδακτικός</a:t>
                      </a:r>
                      <a:r>
                        <a:rPr lang="el-GR" sz="2400" baseline="0" dirty="0" smtClean="0"/>
                        <a:t> μετασχηματισμός</a:t>
                      </a:r>
                    </a:p>
                    <a:p>
                      <a:pPr lvl="0">
                        <a:lnSpc>
                          <a:spcPct val="150000"/>
                        </a:lnSpc>
                        <a:buFont typeface="Arial" pitchFamily="34" charset="0"/>
                        <a:buChar char="•"/>
                      </a:pPr>
                      <a:r>
                        <a:rPr lang="el-GR" sz="2400" baseline="0" dirty="0" smtClean="0"/>
                        <a:t>Παιδαγωγική γνώση περιεχομένου</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400" baseline="0" dirty="0" smtClean="0"/>
                        <a:t>Τεχνολογική Παιδαγωγική γνώση περιεχομένου</a:t>
                      </a:r>
                    </a:p>
                    <a:p>
                      <a:pPr lvl="0">
                        <a:lnSpc>
                          <a:spcPct val="150000"/>
                        </a:lnSpc>
                        <a:buFont typeface="Arial" pitchFamily="34" charset="0"/>
                        <a:buChar char="•"/>
                      </a:pPr>
                      <a:r>
                        <a:rPr lang="el-GR" sz="2400" baseline="0" dirty="0" smtClean="0"/>
                        <a:t>Κοινωνικές πρακτικές αναφοράς</a:t>
                      </a:r>
                      <a:endParaRPr lang="en-GB"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400" baseline="0" dirty="0" err="1" smtClean="0"/>
                        <a:t>Κοινωνικοτεχνικές</a:t>
                      </a:r>
                      <a:r>
                        <a:rPr lang="el-GR" sz="2400" baseline="0" dirty="0" smtClean="0"/>
                        <a:t> πρακτικές αναφοράς</a:t>
                      </a:r>
                    </a:p>
                    <a:p>
                      <a:pPr lvl="0">
                        <a:lnSpc>
                          <a:spcPct val="150000"/>
                        </a:lnSpc>
                        <a:buFont typeface="Arial" pitchFamily="34" charset="0"/>
                        <a:buChar char="•"/>
                      </a:pPr>
                      <a:r>
                        <a:rPr lang="el-GR" sz="2400" baseline="0" dirty="0" smtClean="0"/>
                        <a:t>Επιστημονική γνώση </a:t>
                      </a:r>
                    </a:p>
                    <a:p>
                      <a:pPr lvl="0">
                        <a:lnSpc>
                          <a:spcPct val="150000"/>
                        </a:lnSpc>
                        <a:buFont typeface="Arial" pitchFamily="34" charset="0"/>
                        <a:buChar char="•"/>
                      </a:pPr>
                      <a:r>
                        <a:rPr lang="el-GR" sz="2400" baseline="0" dirty="0" smtClean="0"/>
                        <a:t>Διδακτέα γνώση </a:t>
                      </a:r>
                    </a:p>
                    <a:p>
                      <a:pPr lvl="0">
                        <a:lnSpc>
                          <a:spcPct val="150000"/>
                        </a:lnSpc>
                        <a:buFont typeface="Arial" pitchFamily="34" charset="0"/>
                        <a:buChar char="•"/>
                      </a:pPr>
                      <a:r>
                        <a:rPr lang="el-GR" sz="2400" baseline="0" dirty="0" smtClean="0"/>
                        <a:t>Διδαχθείσα γνώση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400" baseline="0" dirty="0" smtClean="0"/>
                        <a:t>Σχολική γνώση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400" baseline="0" dirty="0" smtClean="0"/>
                        <a:t>Διδακτικό συμβόλαιο  </a:t>
                      </a:r>
                    </a:p>
                    <a:p>
                      <a:pPr lvl="0">
                        <a:lnSpc>
                          <a:spcPct val="150000"/>
                        </a:lnSpc>
                        <a:buFont typeface="Arial" pitchFamily="34" charset="0"/>
                        <a:buChar char="•"/>
                      </a:pPr>
                      <a:endParaRPr lang="en-GB" sz="24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l-GR" smtClean="0"/>
              <a:t>Χρηματοδότηση</a:t>
            </a:r>
          </a:p>
        </p:txBody>
      </p:sp>
      <p:sp>
        <p:nvSpPr>
          <p:cNvPr id="55299" name="Content Placeholder 2"/>
          <p:cNvSpPr>
            <a:spLocks noGrp="1"/>
          </p:cNvSpPr>
          <p:nvPr>
            <p:ph idx="1"/>
          </p:nvPr>
        </p:nvSpPr>
        <p:spPr>
          <a:xfrm>
            <a:off x="457200" y="1341438"/>
            <a:ext cx="8229600" cy="4525962"/>
          </a:xfrm>
        </p:spPr>
        <p:txBody>
          <a:bodyPr/>
          <a:lstStyle/>
          <a:p>
            <a:pPr eaLnBrk="1" hangingPunct="1"/>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pPr eaLnBrk="1" hangingPunct="1"/>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pPr eaLnBrk="1" hangingPunct="1"/>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5300"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l-GR" sz="4400" dirty="0" smtClean="0"/>
              <a:t>Σημειωματα</a:t>
            </a:r>
            <a:endParaRPr lang="el-GR" sz="4400" dirty="0"/>
          </a:p>
        </p:txBody>
      </p:sp>
      <p:sp>
        <p:nvSpPr>
          <p:cNvPr id="5" name="Text Placeholder 4"/>
          <p:cNvSpPr>
            <a:spLocks noGrp="1"/>
          </p:cNvSpPr>
          <p:nvPr>
            <p:ph type="body" idx="1"/>
          </p:nvPr>
        </p:nvSpPr>
        <p:spPr/>
        <p:txBody>
          <a:bodyPr/>
          <a:lstStyle/>
          <a:p>
            <a:pPr eaLnBrk="1" hangingPunct="1">
              <a:defRPr/>
            </a:pPr>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0" y="274638"/>
            <a:ext cx="9144000" cy="1143000"/>
          </a:xfrm>
        </p:spPr>
        <p:txBody>
          <a:bodyPr/>
          <a:lstStyle/>
          <a:p>
            <a:pPr eaLnBrk="1" hangingPunct="1"/>
            <a:r>
              <a:rPr lang="el-GR" smtClean="0"/>
              <a:t>Σημείωμα Ιστορικού Εκδόσεων</a:t>
            </a:r>
            <a:r>
              <a:rPr lang="en-US" smtClean="0"/>
              <a:t> </a:t>
            </a:r>
            <a:r>
              <a:rPr 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eaLnBrk="1" hangingPunct="1">
              <a:buFont typeface="Arial" pitchFamily="34" charset="0"/>
              <a:buNone/>
              <a:defRPr/>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endParaRPr lang="el-GR" sz="20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l-GR" smtClean="0"/>
              <a:t>Σημείωμα Αναφοράς</a:t>
            </a:r>
          </a:p>
        </p:txBody>
      </p:sp>
      <p:sp>
        <p:nvSpPr>
          <p:cNvPr id="3" name="Content Placeholder 2"/>
          <p:cNvSpPr>
            <a:spLocks noGrp="1"/>
          </p:cNvSpPr>
          <p:nvPr>
            <p:ph idx="1"/>
          </p:nvPr>
        </p:nvSpPr>
        <p:spPr/>
        <p:txBody>
          <a:bodyPr>
            <a:normAutofit/>
          </a:bodyPr>
          <a:lstStyle/>
          <a:p>
            <a:pPr marL="0" indent="0" algn="just">
              <a:lnSpc>
                <a:spcPct val="70000"/>
              </a:lnSpc>
              <a:buNone/>
            </a:pPr>
            <a:r>
              <a:rPr lang="el-GR" sz="2800" dirty="0" err="1" smtClean="0"/>
              <a:t>Copyright</a:t>
            </a:r>
            <a:r>
              <a:rPr lang="el-GR" sz="2800" dirty="0" smtClean="0"/>
              <a:t> Πανεπιστήμιο Πατρών</a:t>
            </a:r>
            <a:r>
              <a:rPr lang="en-US" sz="2800" dirty="0" smtClean="0"/>
              <a:t>, </a:t>
            </a:r>
            <a:r>
              <a:rPr lang="el-GR" sz="2800" dirty="0" smtClean="0"/>
              <a:t>Κόμης Βασίλης, 2015. Βασίλης Κόμης. </a:t>
            </a:r>
            <a:r>
              <a:rPr lang="el-GR" sz="2800" dirty="0"/>
              <a:t>«Διδακτική της Πληροφορικής και των Τεχνολογιών της Πληροφορίας και των Επικοινωνιών: </a:t>
            </a:r>
            <a:r>
              <a:rPr lang="el-GR" altLang="el-GR" sz="2800" dirty="0"/>
              <a:t>Διδακτικός Μετασχηματισμός</a:t>
            </a:r>
            <a:r>
              <a:rPr lang="en-US" altLang="el-GR" sz="2800" dirty="0"/>
              <a:t> </a:t>
            </a:r>
            <a:r>
              <a:rPr lang="el-GR" altLang="el-GR" sz="2800" dirty="0"/>
              <a:t>Τεχνολογική Παιδαγωγική Γνώση </a:t>
            </a:r>
            <a:r>
              <a:rPr lang="el-GR" altLang="el-GR" sz="2800" dirty="0" smtClean="0"/>
              <a:t>Περιεχομένου </a:t>
            </a:r>
            <a:r>
              <a:rPr lang="el-GR" altLang="el-GR" sz="2800" dirty="0"/>
              <a:t>&amp; Κοινωνικές Πρακτικές Αναφοράς</a:t>
            </a:r>
            <a:r>
              <a:rPr lang="en-US" altLang="el-GR" sz="2800" dirty="0"/>
              <a:t> </a:t>
            </a:r>
            <a:r>
              <a:rPr lang="el-GR" altLang="el-GR" sz="2800" dirty="0" smtClean="0"/>
              <a:t>Διδακτικό </a:t>
            </a:r>
            <a:r>
              <a:rPr lang="el-GR" altLang="el-GR" sz="2800" dirty="0"/>
              <a:t>Συμβόλαιο</a:t>
            </a:r>
            <a:r>
              <a:rPr lang="el-GR" sz="2800" dirty="0" smtClean="0"/>
              <a:t>». </a:t>
            </a:r>
            <a:r>
              <a:rPr lang="el-GR" sz="2800" dirty="0"/>
              <a:t>Έκδοση: </a:t>
            </a:r>
            <a:r>
              <a:rPr lang="el-GR" sz="2800" dirty="0" smtClean="0"/>
              <a:t>1.0</a:t>
            </a:r>
            <a:r>
              <a:rPr lang="el-GR" sz="2800" dirty="0"/>
              <a:t>. </a:t>
            </a:r>
            <a:r>
              <a:rPr lang="el-GR" sz="2800" dirty="0" smtClean="0"/>
              <a:t>Πάτρα 2015</a:t>
            </a:r>
            <a:r>
              <a:rPr lang="el-GR" sz="2800" dirty="0" smtClean="0"/>
              <a:t>.</a:t>
            </a:r>
            <a:endParaRPr lang="en-US" sz="2800" dirty="0" smtClean="0"/>
          </a:p>
          <a:p>
            <a:pPr marL="0" indent="0" algn="just">
              <a:lnSpc>
                <a:spcPct val="70000"/>
              </a:lnSpc>
              <a:buNone/>
            </a:pPr>
            <a:endParaRPr lang="en-US" sz="2800" dirty="0"/>
          </a:p>
          <a:p>
            <a:pPr marL="0" indent="0" algn="just">
              <a:lnSpc>
                <a:spcPct val="70000"/>
              </a:lnSpc>
              <a:buNone/>
            </a:pPr>
            <a:endParaRPr lang="en-US" sz="2800" dirty="0" smtClean="0"/>
          </a:p>
          <a:p>
            <a:pPr marL="0" indent="0" algn="just">
              <a:lnSpc>
                <a:spcPct val="70000"/>
              </a:lnSpc>
              <a:buNone/>
            </a:pPr>
            <a:r>
              <a:rPr lang="el-GR" sz="2800" dirty="0" smtClean="0"/>
              <a:t> </a:t>
            </a:r>
            <a:r>
              <a:rPr lang="el-GR" sz="2800" dirty="0"/>
              <a:t>Διαθέσιμο από τη δικτυακή </a:t>
            </a:r>
            <a:r>
              <a:rPr lang="el-GR" sz="2800" dirty="0" smtClean="0"/>
              <a:t>διεύθυνση: </a:t>
            </a:r>
            <a:r>
              <a:rPr lang="en-GB" sz="2800" dirty="0" smtClean="0"/>
              <a:t>https://</a:t>
            </a:r>
            <a:r>
              <a:rPr lang="en-GB" sz="2800" dirty="0" smtClean="0"/>
              <a:t>eclass.upatras.gr/courses/PN1477/</a:t>
            </a:r>
            <a:r>
              <a:rPr lang="el-GR" sz="2800" dirty="0" smtClean="0"/>
              <a:t>.</a:t>
            </a:r>
            <a:endParaRPr lang="el-GR" sz="2800" dirty="0"/>
          </a:p>
          <a:p>
            <a:pPr algn="just" eaLnBrk="1" hangingPunct="1">
              <a:defRPr/>
            </a:pPr>
            <a:endParaRPr lang="el-GR"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59395" name="Content Placeholder 2"/>
          <p:cNvSpPr>
            <a:spLocks noGrp="1"/>
          </p:cNvSpPr>
          <p:nvPr>
            <p:ph idx="1"/>
          </p:nvPr>
        </p:nvSpPr>
        <p:spPr>
          <a:xfrm>
            <a:off x="107950" y="765175"/>
            <a:ext cx="8928100" cy="1439863"/>
          </a:xfrm>
        </p:spPr>
        <p:txBody>
          <a:bodyPr>
            <a:normAutofit fontScale="92500" lnSpcReduction="10000"/>
          </a:bodyPr>
          <a:lstStyle/>
          <a:p>
            <a:pPr marL="0" indent="0" eaLnBrk="1" hangingPunct="1">
              <a:buFont typeface="Arial"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itchFamily="34" charset="0"/>
              <a:buNone/>
            </a:pPr>
            <a:endParaRPr lang="el-GR" sz="2000" smtClean="0"/>
          </a:p>
        </p:txBody>
      </p:sp>
      <p:pic>
        <p:nvPicPr>
          <p:cNvPr id="5939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748088" y="2357438"/>
            <a:ext cx="1647825" cy="576262"/>
          </a:xfrm>
          <a:prstGeom prst="rect">
            <a:avLst/>
          </a:prstGeom>
          <a:noFill/>
          <a:ln w="9525">
            <a:noFill/>
            <a:miter lim="800000"/>
            <a:headEnd/>
            <a:tailEnd/>
          </a:ln>
        </p:spPr>
      </p:pic>
      <p:sp>
        <p:nvSpPr>
          <p:cNvPr id="6" name="TextBox 5"/>
          <p:cNvSpPr txBox="1"/>
          <p:nvPr/>
        </p:nvSpPr>
        <p:spPr>
          <a:xfrm>
            <a:off x="107950" y="2852738"/>
            <a:ext cx="9036050" cy="3455987"/>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457200" y="2646040"/>
            <a:ext cx="8229600" cy="1143000"/>
          </a:xfrm>
        </p:spPr>
        <p:txBody>
          <a:bodyPr/>
          <a:lstStyle/>
          <a:p>
            <a:r>
              <a:rPr lang="el-GR" dirty="0" smtClean="0"/>
              <a:t>Τέλος </a:t>
            </a:r>
            <a:r>
              <a:rPr lang="en-US" dirty="0" smtClean="0"/>
              <a:t>9</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40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2501" y="0"/>
            <a:ext cx="8219256" cy="1282154"/>
          </a:xfrm>
        </p:spPr>
        <p:txBody>
          <a:bodyPr>
            <a:noAutofit/>
          </a:bodyPr>
          <a:lstStyle/>
          <a:p>
            <a:pPr>
              <a:defRPr/>
            </a:pPr>
            <a:r>
              <a:rPr lang="el-GR" sz="4000" b="1" dirty="0" smtClean="0">
                <a:effectLst/>
              </a:rPr>
              <a:t>Η </a:t>
            </a:r>
            <a:r>
              <a:rPr lang="el-GR" sz="4000" b="1" dirty="0" err="1" smtClean="0">
                <a:effectLst/>
              </a:rPr>
              <a:t>αναπλαισίωση</a:t>
            </a:r>
            <a:r>
              <a:rPr lang="el-GR" sz="4000" b="1" dirty="0" smtClean="0">
                <a:effectLst/>
              </a:rPr>
              <a:t> της γνώσης</a:t>
            </a:r>
            <a:endParaRPr lang="en-US" sz="4000" b="1" dirty="0">
              <a:effectLst/>
            </a:endParaRPr>
          </a:p>
        </p:txBody>
      </p:sp>
      <p:sp>
        <p:nvSpPr>
          <p:cNvPr id="16387" name="Rectangle 3"/>
          <p:cNvSpPr>
            <a:spLocks noGrp="1" noChangeArrowheads="1"/>
          </p:cNvSpPr>
          <p:nvPr>
            <p:ph type="body" idx="1"/>
          </p:nvPr>
        </p:nvSpPr>
        <p:spPr>
          <a:xfrm>
            <a:off x="656782" y="1124744"/>
            <a:ext cx="8054975" cy="4114800"/>
          </a:xfrm>
        </p:spPr>
        <p:txBody>
          <a:bodyPr>
            <a:noAutofit/>
          </a:bodyPr>
          <a:lstStyle/>
          <a:p>
            <a:pPr marL="0" indent="0">
              <a:lnSpc>
                <a:spcPct val="80000"/>
              </a:lnSpc>
              <a:spcBef>
                <a:spcPts val="1200"/>
              </a:spcBef>
              <a:spcAft>
                <a:spcPts val="300"/>
              </a:spcAft>
              <a:buNone/>
            </a:pPr>
            <a:r>
              <a:rPr lang="el-GR" sz="2800" dirty="0"/>
              <a:t>Κύριος</a:t>
            </a:r>
            <a:r>
              <a:rPr lang="el-GR" sz="2800" dirty="0" smtClean="0"/>
              <a:t> εμπνευστής</a:t>
            </a:r>
            <a:r>
              <a:rPr lang="el-GR" sz="2800" dirty="0"/>
              <a:t>: </a:t>
            </a:r>
            <a:r>
              <a:rPr lang="en-US" sz="2800" b="1" dirty="0"/>
              <a:t>B. Bernstein</a:t>
            </a:r>
            <a:endParaRPr lang="el-GR" sz="2800" b="1" dirty="0"/>
          </a:p>
          <a:p>
            <a:pPr>
              <a:lnSpc>
                <a:spcPct val="80000"/>
              </a:lnSpc>
              <a:spcBef>
                <a:spcPts val="1200"/>
              </a:spcBef>
              <a:spcAft>
                <a:spcPts val="300"/>
              </a:spcAft>
            </a:pPr>
            <a:r>
              <a:rPr lang="el-GR" sz="2800" dirty="0" smtClean="0"/>
              <a:t>Ο</a:t>
            </a:r>
            <a:r>
              <a:rPr lang="en-GB" sz="2800" dirty="0" smtClean="0"/>
              <a:t>ι επιστημονικές </a:t>
            </a:r>
            <a:r>
              <a:rPr lang="en-GB" sz="2800" dirty="0" err="1" smtClean="0"/>
              <a:t>γνώσεις</a:t>
            </a:r>
            <a:r>
              <a:rPr lang="en-GB" sz="2800" dirty="0" smtClean="0"/>
              <a:t> </a:t>
            </a:r>
            <a:r>
              <a:rPr lang="el-GR" sz="2800" dirty="0" smtClean="0"/>
              <a:t>ΔΕΝ </a:t>
            </a:r>
            <a:r>
              <a:rPr lang="en-GB" sz="2800" dirty="0" err="1" smtClean="0"/>
              <a:t>διδάσκοντ</a:t>
            </a:r>
            <a:r>
              <a:rPr lang="en-GB" sz="2800" dirty="0" smtClean="0"/>
              <a:t>αι αυτές καθαυτές στις διάφορες σχολικές βαθμίδες. </a:t>
            </a:r>
          </a:p>
          <a:p>
            <a:pPr>
              <a:lnSpc>
                <a:spcPct val="80000"/>
              </a:lnSpc>
              <a:spcBef>
                <a:spcPts val="1200"/>
              </a:spcBef>
              <a:spcAft>
                <a:spcPts val="300"/>
              </a:spcAft>
            </a:pPr>
            <a:r>
              <a:rPr lang="el-GR" sz="2800" dirty="0" smtClean="0"/>
              <a:t>Οι επιστημονικές γνώσεις «</a:t>
            </a:r>
            <a:r>
              <a:rPr lang="el-GR" sz="2800" dirty="0" err="1" smtClean="0"/>
              <a:t>αναπλαισιώνονται</a:t>
            </a:r>
            <a:r>
              <a:rPr lang="el-GR" sz="2800" dirty="0" smtClean="0"/>
              <a:t>»</a:t>
            </a:r>
          </a:p>
          <a:p>
            <a:pPr>
              <a:lnSpc>
                <a:spcPct val="80000"/>
              </a:lnSpc>
              <a:spcBef>
                <a:spcPts val="1200"/>
              </a:spcBef>
              <a:spcAft>
                <a:spcPts val="300"/>
              </a:spcAft>
            </a:pPr>
            <a:r>
              <a:rPr lang="el-GR" sz="2800" dirty="0" smtClean="0"/>
              <a:t>Η γνώση </a:t>
            </a:r>
            <a:r>
              <a:rPr lang="el-GR" sz="2800" dirty="0"/>
              <a:t>που </a:t>
            </a:r>
            <a:r>
              <a:rPr lang="el-GR" sz="2800" dirty="0" smtClean="0"/>
              <a:t>αναπτύσσεται στο ιδιαίτερο πεδίο παραγωγής </a:t>
            </a:r>
            <a:r>
              <a:rPr lang="el-GR" sz="2800" dirty="0"/>
              <a:t>της γνώσης </a:t>
            </a:r>
            <a:r>
              <a:rPr lang="el-GR" sz="2800" dirty="0" smtClean="0"/>
              <a:t>(π.χ. πανεπιστήμια ή ερευνητικά κέντρα) υπόκειται </a:t>
            </a:r>
            <a:r>
              <a:rPr lang="el-GR" sz="2800" dirty="0"/>
              <a:t>σε μια διαδικασία επιλογής κατά τη μεταφορά της στο πεδίο της αναπαραγωγής της γνώσης </a:t>
            </a:r>
            <a:r>
              <a:rPr lang="el-GR" sz="2800" dirty="0" smtClean="0"/>
              <a:t>(π.χ. το σχολείο) </a:t>
            </a:r>
            <a:r>
              <a:rPr lang="el-GR" sz="2800" dirty="0"/>
              <a:t>(</a:t>
            </a:r>
            <a:r>
              <a:rPr lang="en-US" sz="2800" dirty="0"/>
              <a:t>Bernstein</a:t>
            </a:r>
            <a:r>
              <a:rPr lang="el-GR" sz="2800" dirty="0"/>
              <a:t>, 2000).</a:t>
            </a:r>
            <a:r>
              <a:rPr lang="el-GR" sz="2800" dirty="0" smtClean="0"/>
              <a:t> </a:t>
            </a:r>
          </a:p>
          <a:p>
            <a:pPr marL="0" indent="0">
              <a:lnSpc>
                <a:spcPct val="80000"/>
              </a:lnSpc>
              <a:spcBef>
                <a:spcPts val="1200"/>
              </a:spcBef>
              <a:spcAft>
                <a:spcPts val="300"/>
              </a:spcAft>
              <a:buNone/>
            </a:pPr>
            <a:r>
              <a:rPr lang="el-GR" sz="2400" dirty="0" smtClean="0">
                <a:solidFill>
                  <a:srgbClr val="FF0000"/>
                </a:solidFill>
              </a:rPr>
              <a:t>Η προσχολική και η πρώτη σχολική εκπαίδευση απαιτούν την πιο σημαντική </a:t>
            </a:r>
            <a:r>
              <a:rPr lang="el-GR" sz="2400" dirty="0" err="1" smtClean="0">
                <a:solidFill>
                  <a:srgbClr val="FF0000"/>
                </a:solidFill>
              </a:rPr>
              <a:t>αναπλαισίωση</a:t>
            </a:r>
            <a:r>
              <a:rPr lang="el-GR" sz="2400" dirty="0" smtClean="0">
                <a:solidFill>
                  <a:srgbClr val="FF0000"/>
                </a:solidFill>
              </a:rPr>
              <a:t> της γνώσης</a:t>
            </a:r>
          </a:p>
        </p:txBody>
      </p:sp>
    </p:spTree>
    <p:extLst>
      <p:ext uri="{BB962C8B-B14F-4D97-AF65-F5344CB8AC3E}">
        <p14:creationId xmlns:p14="http://schemas.microsoft.com/office/powerpoint/2010/main" val="246606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274638"/>
            <a:ext cx="8219256" cy="1282154"/>
          </a:xfrm>
        </p:spPr>
        <p:txBody>
          <a:bodyPr>
            <a:noAutofit/>
          </a:bodyPr>
          <a:lstStyle/>
          <a:p>
            <a:pPr>
              <a:defRPr/>
            </a:pPr>
            <a:r>
              <a:rPr lang="el-GR" sz="4000" b="1" dirty="0" smtClean="0">
                <a:effectLst/>
              </a:rPr>
              <a:t>Η έννοια της </a:t>
            </a:r>
            <a:r>
              <a:rPr lang="el-GR" sz="4000" b="1" dirty="0" err="1" smtClean="0">
                <a:effectLst/>
              </a:rPr>
              <a:t>αναπλαισίωσης</a:t>
            </a:r>
            <a:r>
              <a:rPr lang="el-GR" sz="4000" b="1" dirty="0" smtClean="0">
                <a:effectLst/>
              </a:rPr>
              <a:t> της γνώσης</a:t>
            </a:r>
            <a:endParaRPr lang="en-US" sz="4000" b="1" dirty="0">
              <a:effectLst/>
            </a:endParaRPr>
          </a:p>
        </p:txBody>
      </p:sp>
      <p:sp>
        <p:nvSpPr>
          <p:cNvPr id="16387" name="Rectangle 3"/>
          <p:cNvSpPr>
            <a:spLocks noGrp="1" noChangeArrowheads="1"/>
          </p:cNvSpPr>
          <p:nvPr>
            <p:ph type="body" idx="1"/>
          </p:nvPr>
        </p:nvSpPr>
        <p:spPr>
          <a:xfrm>
            <a:off x="549684" y="1772816"/>
            <a:ext cx="8054975" cy="4114800"/>
          </a:xfrm>
        </p:spPr>
        <p:txBody>
          <a:bodyPr>
            <a:normAutofit/>
          </a:bodyPr>
          <a:lstStyle/>
          <a:p>
            <a:r>
              <a:rPr lang="el-GR" sz="2800" dirty="0"/>
              <a:t>Η διαδικασία της </a:t>
            </a:r>
            <a:r>
              <a:rPr lang="el-GR" sz="2800" b="1" dirty="0" err="1"/>
              <a:t>αναπλαισίωσης</a:t>
            </a:r>
            <a:r>
              <a:rPr lang="el-GR" sz="2800" b="1" dirty="0"/>
              <a:t> των γνώσεων </a:t>
            </a:r>
            <a:r>
              <a:rPr lang="el-GR" sz="2800" dirty="0" smtClean="0"/>
              <a:t>είναι θεμελιώδης στη διδακτική </a:t>
            </a:r>
          </a:p>
          <a:p>
            <a:pPr>
              <a:lnSpc>
                <a:spcPct val="80000"/>
              </a:lnSpc>
              <a:spcBef>
                <a:spcPts val="1200"/>
              </a:spcBef>
              <a:spcAft>
                <a:spcPts val="300"/>
              </a:spcAft>
            </a:pPr>
            <a:r>
              <a:rPr lang="el-GR" sz="2800" dirty="0" smtClean="0"/>
              <a:t>περιλαμβάνει αφενός την «απλοποίηση» </a:t>
            </a:r>
            <a:r>
              <a:rPr lang="el-GR" sz="2800" dirty="0"/>
              <a:t>της γνώσης για τις ανάγκες της διδασκαλίας, </a:t>
            </a:r>
            <a:endParaRPr lang="el-GR" sz="2800" dirty="0" smtClean="0"/>
          </a:p>
          <a:p>
            <a:pPr>
              <a:lnSpc>
                <a:spcPct val="80000"/>
              </a:lnSpc>
              <a:spcBef>
                <a:spcPts val="1200"/>
              </a:spcBef>
              <a:spcAft>
                <a:spcPts val="300"/>
              </a:spcAft>
            </a:pPr>
            <a:r>
              <a:rPr lang="el-GR" sz="2800" dirty="0"/>
              <a:t>π</a:t>
            </a:r>
            <a:r>
              <a:rPr lang="el-GR" sz="2800" dirty="0" smtClean="0"/>
              <a:t>ροσδιορίζεται και εξαρτάται αφετέρου από τη μορφή και τους κανόνες  </a:t>
            </a:r>
            <a:r>
              <a:rPr lang="el-GR" sz="2800" dirty="0"/>
              <a:t>της ειδικής σχέσης </a:t>
            </a:r>
            <a:r>
              <a:rPr lang="el-GR" sz="2800" dirty="0" smtClean="0"/>
              <a:t>η οποία δημιουργείται </a:t>
            </a:r>
            <a:r>
              <a:rPr lang="el-GR" sz="2800" dirty="0"/>
              <a:t>ανάμεσα στη γνώση και τα εμπλεκόμενα </a:t>
            </a:r>
            <a:r>
              <a:rPr lang="el-GR" sz="2800" dirty="0" smtClean="0"/>
              <a:t>άτομα (μαθητές - εκπαιδευτικούς), </a:t>
            </a:r>
            <a:r>
              <a:rPr lang="el-GR" sz="2800" dirty="0"/>
              <a:t>τον παιδαγωγικό </a:t>
            </a:r>
            <a:r>
              <a:rPr lang="el-GR" sz="2800" dirty="0" smtClean="0"/>
              <a:t>χώρο, το χρόνο και το πλαίσιο όπου επιτελείται.</a:t>
            </a:r>
          </a:p>
        </p:txBody>
      </p:sp>
    </p:spTree>
    <p:extLst>
      <p:ext uri="{BB962C8B-B14F-4D97-AF65-F5344CB8AC3E}">
        <p14:creationId xmlns:p14="http://schemas.microsoft.com/office/powerpoint/2010/main" val="68622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274638"/>
            <a:ext cx="8219256" cy="1282154"/>
          </a:xfrm>
        </p:spPr>
        <p:txBody>
          <a:bodyPr>
            <a:noAutofit/>
          </a:bodyPr>
          <a:lstStyle/>
          <a:p>
            <a:pPr>
              <a:defRPr/>
            </a:pPr>
            <a:r>
              <a:rPr lang="el-GR" sz="4000" b="1" dirty="0" smtClean="0">
                <a:effectLst/>
              </a:rPr>
              <a:t>Βασικές θεωρίες </a:t>
            </a:r>
            <a:r>
              <a:rPr lang="el-GR" sz="4000" b="1" dirty="0" err="1" smtClean="0">
                <a:effectLst/>
              </a:rPr>
              <a:t>αναπλαισίωσης</a:t>
            </a:r>
            <a:r>
              <a:rPr lang="el-GR" sz="4000" b="1" dirty="0" smtClean="0">
                <a:effectLst/>
              </a:rPr>
              <a:t> της γνώσης</a:t>
            </a:r>
            <a:endParaRPr lang="en-US" sz="4000" b="1" dirty="0">
              <a:effectLst/>
            </a:endParaRPr>
          </a:p>
        </p:txBody>
      </p:sp>
      <p:sp>
        <p:nvSpPr>
          <p:cNvPr id="16387" name="Rectangle 3"/>
          <p:cNvSpPr>
            <a:spLocks noGrp="1" noChangeArrowheads="1"/>
          </p:cNvSpPr>
          <p:nvPr>
            <p:ph type="body" idx="1"/>
          </p:nvPr>
        </p:nvSpPr>
        <p:spPr>
          <a:xfrm>
            <a:off x="467544" y="1772816"/>
            <a:ext cx="8137115" cy="4114800"/>
          </a:xfrm>
        </p:spPr>
        <p:txBody>
          <a:bodyPr>
            <a:normAutofit fontScale="92500" lnSpcReduction="20000"/>
          </a:bodyPr>
          <a:lstStyle/>
          <a:p>
            <a:r>
              <a:rPr lang="el-GR" sz="2800" dirty="0" smtClean="0"/>
              <a:t>Η κοινωνιολογικού τύπου προσέγγιση της </a:t>
            </a:r>
            <a:r>
              <a:rPr lang="el-GR" sz="2800" b="1" dirty="0" err="1" smtClean="0"/>
              <a:t>Αναπλαισίωσης</a:t>
            </a:r>
            <a:r>
              <a:rPr lang="el-GR" sz="2800" b="1" dirty="0" smtClean="0"/>
              <a:t> των Γνώσεων </a:t>
            </a:r>
            <a:r>
              <a:rPr lang="el-GR" sz="2800" dirty="0" smtClean="0"/>
              <a:t>(</a:t>
            </a:r>
            <a:r>
              <a:rPr lang="en-US" sz="2800" dirty="0"/>
              <a:t>Bernstein</a:t>
            </a:r>
            <a:r>
              <a:rPr lang="el-GR" sz="2800" dirty="0" smtClean="0"/>
              <a:t>), </a:t>
            </a:r>
          </a:p>
          <a:p>
            <a:pPr>
              <a:lnSpc>
                <a:spcPct val="80000"/>
              </a:lnSpc>
              <a:spcBef>
                <a:spcPts val="1200"/>
              </a:spcBef>
              <a:spcAft>
                <a:spcPts val="300"/>
              </a:spcAft>
            </a:pPr>
            <a:r>
              <a:rPr lang="el-GR" sz="2800" dirty="0" smtClean="0"/>
              <a:t>Ο </a:t>
            </a:r>
            <a:r>
              <a:rPr lang="el-GR" sz="2800" b="1" dirty="0" smtClean="0"/>
              <a:t>Διδακτικός Μετασχηματισμός </a:t>
            </a:r>
            <a:r>
              <a:rPr lang="el-GR" sz="2800" dirty="0" smtClean="0"/>
              <a:t>(</a:t>
            </a:r>
            <a:r>
              <a:rPr lang="en-US" sz="2800" dirty="0" err="1" smtClean="0"/>
              <a:t>Chevalard</a:t>
            </a:r>
            <a:r>
              <a:rPr lang="el-GR" sz="2800" dirty="0" smtClean="0"/>
              <a:t>) (ως κύρια προσέγγιση στη Διδακτική των Επιστημών),</a:t>
            </a:r>
          </a:p>
          <a:p>
            <a:pPr>
              <a:lnSpc>
                <a:spcPct val="80000"/>
              </a:lnSpc>
              <a:spcBef>
                <a:spcPts val="1200"/>
              </a:spcBef>
              <a:spcAft>
                <a:spcPts val="300"/>
              </a:spcAft>
            </a:pPr>
            <a:r>
              <a:rPr lang="el-GR" sz="2800" dirty="0" smtClean="0"/>
              <a:t>Οι </a:t>
            </a:r>
            <a:r>
              <a:rPr lang="el-GR" sz="2800" b="1" dirty="0" smtClean="0"/>
              <a:t>κοινωνικές (και </a:t>
            </a:r>
            <a:r>
              <a:rPr lang="el-GR" sz="2800" b="1" dirty="0" err="1" smtClean="0"/>
              <a:t>κοινωνικοτεχνικές</a:t>
            </a:r>
            <a:r>
              <a:rPr lang="el-GR" sz="2800" b="1" dirty="0" smtClean="0"/>
              <a:t>) πρακτικές αναφοράς </a:t>
            </a:r>
            <a:r>
              <a:rPr lang="el-GR" sz="2800" dirty="0" smtClean="0"/>
              <a:t>(</a:t>
            </a:r>
            <a:r>
              <a:rPr lang="en-US" sz="2800" dirty="0" err="1" smtClean="0"/>
              <a:t>Martinand</a:t>
            </a:r>
            <a:r>
              <a:rPr lang="el-GR" sz="2800" dirty="0" smtClean="0"/>
              <a:t>) (με έμφαση στα μαθήματα τεχνολογίας)</a:t>
            </a:r>
            <a:r>
              <a:rPr lang="en-US" sz="2800" dirty="0" smtClean="0"/>
              <a:t>,</a:t>
            </a:r>
          </a:p>
          <a:p>
            <a:pPr>
              <a:lnSpc>
                <a:spcPct val="80000"/>
              </a:lnSpc>
              <a:spcBef>
                <a:spcPts val="1200"/>
              </a:spcBef>
              <a:spcAft>
                <a:spcPts val="300"/>
              </a:spcAft>
            </a:pPr>
            <a:r>
              <a:rPr lang="el-GR" sz="2800" dirty="0" smtClean="0"/>
              <a:t>Η </a:t>
            </a:r>
            <a:r>
              <a:rPr lang="el-GR" sz="2800" b="1" dirty="0" smtClean="0"/>
              <a:t>Παιδαγωγική </a:t>
            </a:r>
            <a:r>
              <a:rPr lang="el-GR" sz="2800" b="1" dirty="0"/>
              <a:t>Γνώση Περιεχομένου </a:t>
            </a:r>
            <a:r>
              <a:rPr lang="el-GR" sz="2800" dirty="0" smtClean="0"/>
              <a:t>(</a:t>
            </a:r>
            <a:r>
              <a:rPr lang="en-US" sz="2800" dirty="0"/>
              <a:t>Shulman</a:t>
            </a:r>
            <a:r>
              <a:rPr lang="el-GR" sz="2800" dirty="0" smtClean="0"/>
              <a:t>) (ως προσέγγιση από τις Επιστήμες της Εκπαίδευσης)</a:t>
            </a:r>
          </a:p>
          <a:p>
            <a:pPr lvl="1">
              <a:lnSpc>
                <a:spcPct val="80000"/>
              </a:lnSpc>
              <a:spcBef>
                <a:spcPts val="1200"/>
              </a:spcBef>
              <a:spcAft>
                <a:spcPts val="300"/>
              </a:spcAft>
            </a:pPr>
            <a:r>
              <a:rPr lang="el-GR" sz="2600" dirty="0" smtClean="0"/>
              <a:t>Η </a:t>
            </a:r>
            <a:r>
              <a:rPr lang="el-GR" sz="2600" b="1" dirty="0" smtClean="0"/>
              <a:t>Τεχνολογική</a:t>
            </a:r>
            <a:r>
              <a:rPr lang="el-GR" sz="2600" dirty="0" smtClean="0"/>
              <a:t> </a:t>
            </a:r>
            <a:r>
              <a:rPr lang="el-GR" sz="2600" b="1" dirty="0"/>
              <a:t>Παιδαγωγική Γνώση </a:t>
            </a:r>
            <a:r>
              <a:rPr lang="el-GR" sz="2600" b="1" dirty="0" smtClean="0"/>
              <a:t>Περιεχομένου </a:t>
            </a:r>
            <a:r>
              <a:rPr lang="el-GR" sz="2600" dirty="0" smtClean="0"/>
              <a:t>(</a:t>
            </a:r>
            <a:r>
              <a:rPr lang="en-US" sz="2600" dirty="0" smtClean="0"/>
              <a:t>Mishra &amp; Koehle</a:t>
            </a:r>
            <a:r>
              <a:rPr lang="en-US" sz="2600" dirty="0"/>
              <a:t>r</a:t>
            </a:r>
            <a:r>
              <a:rPr lang="el-GR" sz="2600" dirty="0" smtClean="0"/>
              <a:t>)</a:t>
            </a:r>
            <a:r>
              <a:rPr lang="en-US" sz="2600" dirty="0" smtClean="0"/>
              <a:t> (</a:t>
            </a:r>
            <a:r>
              <a:rPr lang="el-GR" sz="2600" dirty="0" smtClean="0"/>
              <a:t>ως προσέγγιση εντάσσει τις χρήσεις της Τεχνολογίας στην παιδαγωγική και διδακτική αντιμετώπιση των γνωστικών αντικειμένων)</a:t>
            </a:r>
            <a:endParaRPr lang="en-US" sz="3000" dirty="0" smtClean="0"/>
          </a:p>
          <a:p>
            <a:pPr>
              <a:lnSpc>
                <a:spcPct val="80000"/>
              </a:lnSpc>
              <a:spcBef>
                <a:spcPts val="1200"/>
              </a:spcBef>
              <a:spcAft>
                <a:spcPts val="300"/>
              </a:spcAft>
            </a:pPr>
            <a:endParaRPr lang="el-GR" sz="2800" dirty="0" smtClean="0"/>
          </a:p>
          <a:p>
            <a:pPr>
              <a:lnSpc>
                <a:spcPct val="80000"/>
              </a:lnSpc>
              <a:spcBef>
                <a:spcPts val="1200"/>
              </a:spcBef>
              <a:spcAft>
                <a:spcPts val="300"/>
              </a:spcAft>
            </a:pPr>
            <a:endParaRPr lang="el-GR" sz="2800" dirty="0" smtClean="0"/>
          </a:p>
        </p:txBody>
      </p:sp>
    </p:spTree>
    <p:extLst>
      <p:ext uri="{BB962C8B-B14F-4D97-AF65-F5344CB8AC3E}">
        <p14:creationId xmlns:p14="http://schemas.microsoft.com/office/powerpoint/2010/main" val="181877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3608" y="73124"/>
            <a:ext cx="7776864" cy="1143000"/>
          </a:xfrm>
        </p:spPr>
        <p:txBody>
          <a:bodyPr>
            <a:normAutofit/>
          </a:bodyPr>
          <a:lstStyle/>
          <a:p>
            <a:pPr>
              <a:defRPr/>
            </a:pPr>
            <a:r>
              <a:rPr lang="el-GR" dirty="0" smtClean="0"/>
              <a:t>Προέλευση σχολικής γνώσης </a:t>
            </a:r>
            <a:endParaRPr lang="en-US" dirty="0"/>
          </a:p>
        </p:txBody>
      </p:sp>
      <p:sp>
        <p:nvSpPr>
          <p:cNvPr id="18435" name="Rectangle 3"/>
          <p:cNvSpPr>
            <a:spLocks noGrp="1" noChangeArrowheads="1"/>
          </p:cNvSpPr>
          <p:nvPr>
            <p:ph type="body" idx="1"/>
          </p:nvPr>
        </p:nvSpPr>
        <p:spPr>
          <a:xfrm>
            <a:off x="827584" y="1268760"/>
            <a:ext cx="8150919" cy="4800600"/>
          </a:xfrm>
        </p:spPr>
        <p:txBody>
          <a:bodyPr>
            <a:noAutofit/>
          </a:bodyPr>
          <a:lstStyle/>
          <a:p>
            <a:pPr marL="0" indent="0">
              <a:buNone/>
            </a:pPr>
            <a:r>
              <a:rPr lang="el-GR" sz="2400" dirty="0" smtClean="0"/>
              <a:t>Θεωρίες που περιγράφουν την προέλευση και το περιεχόμενο της σχολικής γνώσης </a:t>
            </a:r>
            <a:endParaRPr lang="en-US" sz="2400" dirty="0" smtClean="0"/>
          </a:p>
          <a:p>
            <a:pPr lvl="1"/>
            <a:r>
              <a:rPr lang="el-GR" sz="2000" dirty="0" smtClean="0"/>
              <a:t>Διδακτικός Μετασχηματισμός </a:t>
            </a:r>
          </a:p>
          <a:p>
            <a:pPr lvl="1"/>
            <a:r>
              <a:rPr lang="el-GR" sz="2000" dirty="0" err="1"/>
              <a:t>Αναπλαισίωση</a:t>
            </a:r>
            <a:r>
              <a:rPr lang="el-GR" sz="2000" dirty="0"/>
              <a:t> της </a:t>
            </a:r>
            <a:r>
              <a:rPr lang="el-GR" sz="2000" dirty="0" smtClean="0"/>
              <a:t>Γνώσης</a:t>
            </a:r>
          </a:p>
          <a:p>
            <a:pPr lvl="1"/>
            <a:r>
              <a:rPr lang="el-GR" sz="2000" dirty="0" smtClean="0"/>
              <a:t>Κοινωνικές και </a:t>
            </a:r>
            <a:r>
              <a:rPr lang="el-GR" sz="2000" dirty="0" err="1" smtClean="0"/>
              <a:t>κοινωνικοτεχνικές</a:t>
            </a:r>
            <a:r>
              <a:rPr lang="el-GR" sz="2000" dirty="0" smtClean="0"/>
              <a:t> Πρακτικές Αναφοράς </a:t>
            </a:r>
            <a:endParaRPr lang="el-GR" sz="2000" dirty="0"/>
          </a:p>
          <a:p>
            <a:pPr lvl="1"/>
            <a:r>
              <a:rPr lang="el-GR" sz="2000" dirty="0"/>
              <a:t>Παιδαγωγική Γνώση </a:t>
            </a:r>
            <a:r>
              <a:rPr lang="el-GR" sz="2000" dirty="0" smtClean="0"/>
              <a:t>Περιεχομένου</a:t>
            </a:r>
          </a:p>
          <a:p>
            <a:pPr lvl="1"/>
            <a:r>
              <a:rPr lang="el-GR" sz="2000" dirty="0" smtClean="0"/>
              <a:t>Τεχνολογική </a:t>
            </a:r>
            <a:r>
              <a:rPr lang="el-GR" sz="2000" dirty="0"/>
              <a:t>Παιδαγωγική Γνώση Περιεχομένου</a:t>
            </a:r>
            <a:endParaRPr lang="en-US" sz="2000" dirty="0"/>
          </a:p>
          <a:p>
            <a:endParaRPr lang="en-US" sz="2400" dirty="0" smtClean="0"/>
          </a:p>
          <a:p>
            <a:pPr marL="0" indent="0">
              <a:buNone/>
            </a:pPr>
            <a:r>
              <a:rPr lang="el-GR" sz="2000" b="1" dirty="0" smtClean="0"/>
              <a:t>Επιστημονική γνώση</a:t>
            </a:r>
          </a:p>
          <a:p>
            <a:pPr marL="0" indent="0">
              <a:buNone/>
            </a:pPr>
            <a:endParaRPr lang="el-GR" sz="2000" b="1" dirty="0" smtClean="0">
              <a:solidFill>
                <a:srgbClr val="FF0000"/>
              </a:solidFill>
            </a:endParaRPr>
          </a:p>
          <a:p>
            <a:pPr marL="0" indent="0">
              <a:buNone/>
            </a:pPr>
            <a:r>
              <a:rPr lang="el-GR" sz="2000" b="1" dirty="0" smtClean="0">
                <a:solidFill>
                  <a:srgbClr val="FF0000"/>
                </a:solidFill>
              </a:rPr>
              <a:t>Διδακτέα γνώση (σχολική γνώση) </a:t>
            </a:r>
          </a:p>
          <a:p>
            <a:pPr marL="0" indent="0">
              <a:buNone/>
            </a:pPr>
            <a:endParaRPr lang="el-GR" sz="2000" b="1" dirty="0" smtClean="0"/>
          </a:p>
          <a:p>
            <a:pPr marL="0" indent="0">
              <a:buNone/>
            </a:pPr>
            <a:r>
              <a:rPr lang="el-GR" sz="2000" b="1" dirty="0" smtClean="0"/>
              <a:t>Διδαχθείσα γνώση </a:t>
            </a:r>
            <a:endParaRPr lang="en-US" sz="2000" b="1" dirty="0" smtClean="0"/>
          </a:p>
          <a:p>
            <a:endParaRPr lang="el-GR" sz="2400" dirty="0" smtClean="0"/>
          </a:p>
        </p:txBody>
      </p:sp>
      <p:sp>
        <p:nvSpPr>
          <p:cNvPr id="6" name="Down Arrow 5"/>
          <p:cNvSpPr/>
          <p:nvPr/>
        </p:nvSpPr>
        <p:spPr>
          <a:xfrm>
            <a:off x="1907704" y="472514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Down Arrow 5"/>
          <p:cNvSpPr/>
          <p:nvPr/>
        </p:nvSpPr>
        <p:spPr>
          <a:xfrm>
            <a:off x="1912527" y="5517232"/>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7932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CTEGroup.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ICTEGroup.Gr</Template>
  <TotalTime>293</TotalTime>
  <Words>3673</Words>
  <Application>Microsoft Office PowerPoint</Application>
  <PresentationFormat>On-screen Show (4:3)</PresentationFormat>
  <Paragraphs>384</Paragraphs>
  <Slides>57</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Gill Sans MT</vt:lpstr>
      <vt:lpstr>Tahoma Greek</vt:lpstr>
      <vt:lpstr>Times New Roman</vt:lpstr>
      <vt:lpstr>Wingdings</vt:lpstr>
      <vt:lpstr>Wingdings 2</vt:lpstr>
      <vt:lpstr>ICTEGroup.Gr</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   Ενότητα 9: Διδακτικός Μετασχηματισμός Τεχνολογική Παιδαγωγική Γνώση  Περιεχομένου &amp; Κοινωνικές Πρακτικές Αναφοράς  Διδακτικό Συμβόλαιο Βασίλειος Κόμης ΤΕΕΑΠΗ     </vt:lpstr>
      <vt:lpstr>Άδειες Χρήσης</vt:lpstr>
      <vt:lpstr>Χρηματοδότηση</vt:lpstr>
      <vt:lpstr>Σκοπός </vt:lpstr>
      <vt:lpstr>Έννοιες – Κλειδιά</vt:lpstr>
      <vt:lpstr>Η αναπλαισίωση της γνώσης</vt:lpstr>
      <vt:lpstr>Η έννοια της αναπλαισίωσης της γνώσης</vt:lpstr>
      <vt:lpstr>Βασικές θεωρίες αναπλαισίωσης της γνώσης</vt:lpstr>
      <vt:lpstr>Προέλευση σχολικής γνώσης </vt:lpstr>
      <vt:lpstr>Διδακτικός Μετασχηματισμός βασικών εννοιών Πληροφορικής</vt:lpstr>
      <vt:lpstr>Αρχές Διδακτικού Μετασχηματισμού </vt:lpstr>
      <vt:lpstr>Λειτουργίες του Διδακτικού Μετασχηματισμού (1)</vt:lpstr>
      <vt:lpstr>Λειτουργίες του Διδακτικού Μετασχηματισμού (2)</vt:lpstr>
      <vt:lpstr>Οι Διδακτικοί Μετασχηματισμοί</vt:lpstr>
      <vt:lpstr>Πλαίσιο ανάδυσης του διδακτικού μετασχηματισμού</vt:lpstr>
      <vt:lpstr>Εξωτερικός μετασχηματισμός &amp; Εσωτερικός μετασχηματισμός </vt:lpstr>
      <vt:lpstr>Ο ΔΜ δεν είναι απλούστευση της επιστημονικής γνώσης</vt:lpstr>
      <vt:lpstr>Παραδείγματα </vt:lpstr>
      <vt:lpstr>Κοινωνικές πρακτικές αναφοράς</vt:lpstr>
      <vt:lpstr>Πολλαπλές προελεύσεις της σχολικής γνώσης </vt:lpstr>
      <vt:lpstr>Η έννοια της κοινωνικής πρακτικής αναφοράς στη διδακτική</vt:lpstr>
      <vt:lpstr>Διδακτική και πρακτικές αναφοράς</vt:lpstr>
      <vt:lpstr>Κοινωνικοτεχνικές πρακτικές αναφοράς</vt:lpstr>
      <vt:lpstr>Παραδείγματα ΚΠΑ (1)</vt:lpstr>
      <vt:lpstr>Παραδείγματα ΚΠΑ (2) </vt:lpstr>
      <vt:lpstr>Παραδείγματα ΚΠΑ (3) </vt:lpstr>
      <vt:lpstr>Στάδια του διδακτικού μετασχηματισμού &amp; κοινωνικές πρακτικές αναφοράς </vt:lpstr>
      <vt:lpstr>Επίπεδα Διδακτικού Μετασχηματισμού</vt:lpstr>
      <vt:lpstr>  Η Τεχνολογική Παιδαγωγική Γνώση Περιεχομένου στη Διδακτική της Πληροφορικής    </vt:lpstr>
      <vt:lpstr>από τη Γνώση Περιεχομένου (CK) στην Παιδαγωγική Γνώση (PK)</vt:lpstr>
      <vt:lpstr>Παιδαγωγική Γνώση Περιεχομένου (PCK) Shulman (1987)</vt:lpstr>
      <vt:lpstr>Βασικές αρχές Παιδαγωγικής Γνώσης Περιεχομένου (ΠΓΠ)</vt:lpstr>
      <vt:lpstr>ΠΔΓ κατά Grossman (1990) </vt:lpstr>
      <vt:lpstr>ΠΓΠ κατά Cochran et al. (1993) </vt:lpstr>
      <vt:lpstr>Από τη ΠΓΠ στην Τεχνολογική ΠΓΠ</vt:lpstr>
      <vt:lpstr>Η Τεχνολογική ΠΓΠ</vt:lpstr>
      <vt:lpstr>Πως ορίζεται η ΤΠΓΠ; </vt:lpstr>
      <vt:lpstr>Τεχνολογική Παιδαγωγική Γνώση Περιεχομένου (TPCK)</vt:lpstr>
      <vt:lpstr>Τεχνολογική Παιδαγωγική Γνώση Περιεχομένου (TPACK)</vt:lpstr>
      <vt:lpstr>Τεχνολογική Παιδαγωγική Γνώση Περιεχομένου (TPACK) κατά Mishra &amp; Koehler (2006, 2008) </vt:lpstr>
      <vt:lpstr>Η ΤΠΓΠ αναλυτικά…</vt:lpstr>
      <vt:lpstr>Διδακτική της Πληροφορικής Διδακτικό Συμβόλαιο</vt:lpstr>
      <vt:lpstr>Σκοπός </vt:lpstr>
      <vt:lpstr>Έννοιες – Κλειδιά</vt:lpstr>
      <vt:lpstr>Διδακτική κατάσταση</vt:lpstr>
      <vt:lpstr>Η έννοια του διδακτικού συμβολαίου (1)</vt:lpstr>
      <vt:lpstr>Η έννοια του διδακτικού συμβολαίου (2)</vt:lpstr>
      <vt:lpstr>Αρχές του Διδακτικού Συμβολαίου</vt:lpstr>
      <vt:lpstr>Διδακτικό Συμβόλαιο στην τάξη της Πληροφορικής</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lpstr>Τέλος 9ης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Andromahi</dc:creator>
  <cp:lastModifiedBy>Georgia Antonelou</cp:lastModifiedBy>
  <cp:revision>52</cp:revision>
  <dcterms:created xsi:type="dcterms:W3CDTF">2015-04-22T14:40:39Z</dcterms:created>
  <dcterms:modified xsi:type="dcterms:W3CDTF">2015-12-01T08:54:37Z</dcterms:modified>
</cp:coreProperties>
</file>