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2.xml" ContentType="application/vnd.openxmlformats-officedocument.themeOverride+xml"/>
  <Override PartName="/ppt/notesSlides/notesSlide70.xml" ContentType="application/vnd.openxmlformats-officedocument.presentationml.notesSlide+xml"/>
  <Override PartName="/ppt/theme/themeOverride3.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4" r:id="rId2"/>
    <p:sldMasterId id="2147483688" r:id="rId3"/>
    <p:sldMasterId id="2147483702" r:id="rId4"/>
    <p:sldMasterId id="2147483714" r:id="rId5"/>
  </p:sldMasterIdLst>
  <p:notesMasterIdLst>
    <p:notesMasterId r:id="rId122"/>
  </p:notesMasterIdLst>
  <p:sldIdLst>
    <p:sldId id="396" r:id="rId6"/>
    <p:sldId id="402" r:id="rId7"/>
    <p:sldId id="273" r:id="rId8"/>
    <p:sldId id="275" r:id="rId9"/>
    <p:sldId id="302" r:id="rId10"/>
    <p:sldId id="290" r:id="rId11"/>
    <p:sldId id="260" r:id="rId12"/>
    <p:sldId id="261" r:id="rId13"/>
    <p:sldId id="262" r:id="rId14"/>
    <p:sldId id="313" r:id="rId15"/>
    <p:sldId id="348" r:id="rId16"/>
    <p:sldId id="342" r:id="rId17"/>
    <p:sldId id="381" r:id="rId18"/>
    <p:sldId id="380" r:id="rId19"/>
    <p:sldId id="382" r:id="rId20"/>
    <p:sldId id="378" r:id="rId21"/>
    <p:sldId id="360" r:id="rId22"/>
    <p:sldId id="343" r:id="rId23"/>
    <p:sldId id="344" r:id="rId24"/>
    <p:sldId id="345" r:id="rId25"/>
    <p:sldId id="346" r:id="rId26"/>
    <p:sldId id="347" r:id="rId27"/>
    <p:sldId id="350" r:id="rId28"/>
    <p:sldId id="362" r:id="rId29"/>
    <p:sldId id="358" r:id="rId30"/>
    <p:sldId id="356" r:id="rId31"/>
    <p:sldId id="357" r:id="rId32"/>
    <p:sldId id="303" r:id="rId33"/>
    <p:sldId id="305" r:id="rId34"/>
    <p:sldId id="319" r:id="rId35"/>
    <p:sldId id="320" r:id="rId36"/>
    <p:sldId id="304" r:id="rId37"/>
    <p:sldId id="321" r:id="rId38"/>
    <p:sldId id="365" r:id="rId39"/>
    <p:sldId id="367" r:id="rId40"/>
    <p:sldId id="366" r:id="rId41"/>
    <p:sldId id="364" r:id="rId42"/>
    <p:sldId id="301" r:id="rId43"/>
    <p:sldId id="311" r:id="rId44"/>
    <p:sldId id="322" r:id="rId45"/>
    <p:sldId id="307" r:id="rId46"/>
    <p:sldId id="377" r:id="rId47"/>
    <p:sldId id="373" r:id="rId48"/>
    <p:sldId id="374" r:id="rId49"/>
    <p:sldId id="375" r:id="rId50"/>
    <p:sldId id="379" r:id="rId51"/>
    <p:sldId id="270" r:id="rId52"/>
    <p:sldId id="387" r:id="rId53"/>
    <p:sldId id="388" r:id="rId54"/>
    <p:sldId id="389" r:id="rId55"/>
    <p:sldId id="390" r:id="rId56"/>
    <p:sldId id="391" r:id="rId57"/>
    <p:sldId id="393" r:id="rId58"/>
    <p:sldId id="369" r:id="rId59"/>
    <p:sldId id="308" r:id="rId60"/>
    <p:sldId id="370" r:id="rId61"/>
    <p:sldId id="371" r:id="rId62"/>
    <p:sldId id="392" r:id="rId63"/>
    <p:sldId id="372" r:id="rId64"/>
    <p:sldId id="276" r:id="rId65"/>
    <p:sldId id="257" r:id="rId66"/>
    <p:sldId id="314" r:id="rId67"/>
    <p:sldId id="315" r:id="rId68"/>
    <p:sldId id="271" r:id="rId69"/>
    <p:sldId id="439" r:id="rId70"/>
    <p:sldId id="440" r:id="rId71"/>
    <p:sldId id="441" r:id="rId72"/>
    <p:sldId id="442" r:id="rId73"/>
    <p:sldId id="443" r:id="rId74"/>
    <p:sldId id="444" r:id="rId75"/>
    <p:sldId id="445" r:id="rId76"/>
    <p:sldId id="446" r:id="rId77"/>
    <p:sldId id="447" r:id="rId78"/>
    <p:sldId id="448" r:id="rId79"/>
    <p:sldId id="449" r:id="rId80"/>
    <p:sldId id="450" r:id="rId81"/>
    <p:sldId id="405" r:id="rId82"/>
    <p:sldId id="406" r:id="rId83"/>
    <p:sldId id="407" r:id="rId84"/>
    <p:sldId id="408" r:id="rId85"/>
    <p:sldId id="409" r:id="rId86"/>
    <p:sldId id="410" r:id="rId87"/>
    <p:sldId id="411" r:id="rId88"/>
    <p:sldId id="412" r:id="rId89"/>
    <p:sldId id="413" r:id="rId90"/>
    <p:sldId id="414" r:id="rId91"/>
    <p:sldId id="415" r:id="rId92"/>
    <p:sldId id="416" r:id="rId93"/>
    <p:sldId id="417" r:id="rId94"/>
    <p:sldId id="418" r:id="rId95"/>
    <p:sldId id="419" r:id="rId96"/>
    <p:sldId id="420" r:id="rId97"/>
    <p:sldId id="421" r:id="rId98"/>
    <p:sldId id="422" r:id="rId99"/>
    <p:sldId id="423" r:id="rId100"/>
    <p:sldId id="424" r:id="rId101"/>
    <p:sldId id="425" r:id="rId102"/>
    <p:sldId id="426" r:id="rId103"/>
    <p:sldId id="427" r:id="rId104"/>
    <p:sldId id="428" r:id="rId105"/>
    <p:sldId id="429" r:id="rId106"/>
    <p:sldId id="430" r:id="rId107"/>
    <p:sldId id="431" r:id="rId108"/>
    <p:sldId id="432" r:id="rId109"/>
    <p:sldId id="433" r:id="rId110"/>
    <p:sldId id="434" r:id="rId111"/>
    <p:sldId id="435" r:id="rId112"/>
    <p:sldId id="436" r:id="rId113"/>
    <p:sldId id="437" r:id="rId114"/>
    <p:sldId id="438" r:id="rId115"/>
    <p:sldId id="451" r:id="rId116"/>
    <p:sldId id="400" r:id="rId117"/>
    <p:sldId id="401" r:id="rId118"/>
    <p:sldId id="452" r:id="rId119"/>
    <p:sldId id="453" r:id="rId120"/>
    <p:sldId id="403" r:id="rId121"/>
  </p:sldIdLst>
  <p:sldSz cx="9144000" cy="6858000" type="screen4x3"/>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7E15"/>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4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de-DE"/>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de-DE"/>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2F048603-EAA5-3D49-9CB7-C28F9062391E}" type="slidenum">
              <a:rPr lang="de-DE"/>
              <a:pPr>
                <a:defRPr/>
              </a:pPr>
              <a:t>‹#›</a:t>
            </a:fld>
            <a:endParaRPr lang="de-DE"/>
          </a:p>
        </p:txBody>
      </p:sp>
    </p:spTree>
    <p:extLst>
      <p:ext uri="{BB962C8B-B14F-4D97-AF65-F5344CB8AC3E}">
        <p14:creationId xmlns:p14="http://schemas.microsoft.com/office/powerpoint/2010/main" val="4662148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Θέση εικόνας διαφάνειας 1"/>
          <p:cNvSpPr>
            <a:spLocks noGrp="1" noRot="1" noChangeAspect="1" noTextEdit="1"/>
          </p:cNvSpPr>
          <p:nvPr>
            <p:ph type="sldImg"/>
          </p:nvPr>
        </p:nvSpPr>
        <p:spPr>
          <a:xfrm>
            <a:off x="1143000" y="685800"/>
            <a:ext cx="4572000" cy="3429000"/>
          </a:xfrm>
          <a:ln/>
        </p:spPr>
      </p:sp>
      <p:sp>
        <p:nvSpPr>
          <p:cNvPr id="12083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l-GR" altLang="el-GR" smtClean="0">
              <a:solidFill>
                <a:srgbClr val="FF0000"/>
              </a:solidFill>
              <a:latin typeface="Arial" pitchFamily="34" charset="0"/>
              <a:cs typeface="Arial" pitchFamily="34" charset="0"/>
            </a:endParaRPr>
          </a:p>
        </p:txBody>
      </p:sp>
      <p:sp>
        <p:nvSpPr>
          <p:cNvPr id="120836"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72F0D6CA-B363-4F1B-B1E5-6E2627A97053}" type="slidenum">
              <a:rPr lang="el-GR" altLang="el-GR">
                <a:solidFill>
                  <a:srgbClr val="000000"/>
                </a:solidFill>
              </a:rPr>
              <a:pPr eaLnBrk="1" hangingPunct="1">
                <a:spcBef>
                  <a:spcPct val="0"/>
                </a:spcBef>
              </a:pPr>
              <a:t>1</a:t>
            </a:fld>
            <a:endParaRPr lang="el-GR" altLang="el-G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B1BBE34-8CD1-1949-9546-82C1C966260E}" type="slidenum">
              <a:rPr lang="de-DE"/>
              <a:pPr/>
              <a:t>29</a:t>
            </a:fld>
            <a:endParaRPr lang="de-DE"/>
          </a:p>
        </p:txBody>
      </p:sp>
      <p:sp>
        <p:nvSpPr>
          <p:cNvPr id="41987" name="Rectangle 2"/>
          <p:cNvSpPr>
            <a:spLocks noGrp="1" noRot="1" noChangeAspect="1" noChangeArrowheads="1" noTextEdit="1"/>
          </p:cNvSpPr>
          <p:nvPr>
            <p:ph type="sldImg"/>
          </p:nvPr>
        </p:nvSpPr>
        <p:spPr>
          <a:xfrm>
            <a:off x="1143000" y="685800"/>
            <a:ext cx="4572000" cy="3429000"/>
          </a:xfrm>
          <a:ln/>
        </p:spPr>
      </p:sp>
      <p:sp>
        <p:nvSpPr>
          <p:cNvPr id="4198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4772593-8690-1B49-B6BB-8D3CE6C6BE40}" type="slidenum">
              <a:rPr lang="de-DE"/>
              <a:pPr/>
              <a:t>32</a:t>
            </a:fld>
            <a:endParaRPr lang="de-DE"/>
          </a:p>
        </p:txBody>
      </p:sp>
      <p:sp>
        <p:nvSpPr>
          <p:cNvPr id="46083" name="Rectangle 2"/>
          <p:cNvSpPr>
            <a:spLocks noGrp="1" noRot="1" noChangeAspect="1" noChangeArrowheads="1" noTextEdit="1"/>
          </p:cNvSpPr>
          <p:nvPr>
            <p:ph type="sldImg"/>
          </p:nvPr>
        </p:nvSpPr>
        <p:spPr>
          <a:xfrm>
            <a:off x="1143000" y="685800"/>
            <a:ext cx="4572000" cy="3429000"/>
          </a:xfrm>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F2335C4-B62C-ED42-9DC7-B5259A57826C}" type="slidenum">
              <a:rPr lang="de-DE"/>
              <a:pPr/>
              <a:t>33</a:t>
            </a:fld>
            <a:endParaRPr lang="de-DE"/>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4772593-8690-1B49-B6BB-8D3CE6C6BE40}" type="slidenum">
              <a:rPr lang="de-DE"/>
              <a:pPr/>
              <a:t>34</a:t>
            </a:fld>
            <a:endParaRPr lang="de-DE"/>
          </a:p>
        </p:txBody>
      </p:sp>
      <p:sp>
        <p:nvSpPr>
          <p:cNvPr id="46083" name="Rectangle 2"/>
          <p:cNvSpPr>
            <a:spLocks noGrp="1" noRot="1" noChangeAspect="1" noChangeArrowheads="1" noTextEdit="1"/>
          </p:cNvSpPr>
          <p:nvPr>
            <p:ph type="sldImg"/>
          </p:nvPr>
        </p:nvSpPr>
        <p:spPr>
          <a:xfrm>
            <a:off x="1143000" y="685800"/>
            <a:ext cx="4572000" cy="3429000"/>
          </a:xfrm>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F2335C4-B62C-ED42-9DC7-B5259A57826C}" type="slidenum">
              <a:rPr lang="de-DE"/>
              <a:pPr/>
              <a:t>35</a:t>
            </a:fld>
            <a:endParaRPr lang="de-DE"/>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F2335C4-B62C-ED42-9DC7-B5259A57826C}" type="slidenum">
              <a:rPr lang="de-DE"/>
              <a:pPr/>
              <a:t>36</a:t>
            </a:fld>
            <a:endParaRPr lang="de-DE"/>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F2335C4-B62C-ED42-9DC7-B5259A57826C}" type="slidenum">
              <a:rPr lang="de-DE"/>
              <a:pPr/>
              <a:t>37</a:t>
            </a:fld>
            <a:endParaRPr lang="de-DE"/>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ED7FA2B-477E-D946-AE05-5FC95915F9CB}" type="slidenum">
              <a:rPr lang="de-DE"/>
              <a:pPr/>
              <a:t>38</a:t>
            </a:fld>
            <a:endParaRPr lang="de-DE"/>
          </a:p>
        </p:txBody>
      </p:sp>
      <p:sp>
        <p:nvSpPr>
          <p:cNvPr id="64515" name="Rectangle 2"/>
          <p:cNvSpPr>
            <a:spLocks noGrp="1" noRot="1" noChangeAspect="1" noChangeArrowheads="1" noTextEdit="1"/>
          </p:cNvSpPr>
          <p:nvPr>
            <p:ph type="sldImg"/>
          </p:nvPr>
        </p:nvSpPr>
        <p:spPr>
          <a:xfrm>
            <a:off x="1143000" y="685800"/>
            <a:ext cx="4572000" cy="3429000"/>
          </a:xfrm>
          <a:ln/>
        </p:spPr>
      </p:sp>
      <p:sp>
        <p:nvSpPr>
          <p:cNvPr id="6451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8F435A54-D06B-5D44-84D8-EA80E2B2DD58}" type="slidenum">
              <a:rPr lang="de-DE"/>
              <a:pPr/>
              <a:t>41</a:t>
            </a:fld>
            <a:endParaRPr lang="de-DE"/>
          </a:p>
        </p:txBody>
      </p:sp>
      <p:sp>
        <p:nvSpPr>
          <p:cNvPr id="90115" name="Rectangle 2"/>
          <p:cNvSpPr>
            <a:spLocks noGrp="1" noRot="1" noChangeAspect="1" noChangeArrowheads="1" noTextEdit="1"/>
          </p:cNvSpPr>
          <p:nvPr>
            <p:ph type="sldImg"/>
          </p:nvPr>
        </p:nvSpPr>
        <p:spPr>
          <a:xfrm>
            <a:off x="1143000" y="685800"/>
            <a:ext cx="4572000" cy="3429000"/>
          </a:xfrm>
          <a:ln/>
        </p:spPr>
      </p:sp>
      <p:sp>
        <p:nvSpPr>
          <p:cNvPr id="9011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903FD7-FB96-144C-A5AE-9706EED83581}" type="slidenum">
              <a:rPr lang="de-DE" sz="1200"/>
              <a:pPr/>
              <a:t>42</a:t>
            </a:fld>
            <a:endParaRPr lang="de-DE" sz="1200"/>
          </a:p>
        </p:txBody>
      </p:sp>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3893BAE-69ED-CD47-B9DC-01E4F0BF06D0}" type="slidenum">
              <a:rPr lang="de-DE"/>
              <a:pPr/>
              <a:t>3</a:t>
            </a:fld>
            <a:endParaRPr lang="de-DE"/>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B31D22-8BE4-364B-BBB6-FC61FF6045B7}" type="slidenum">
              <a:rPr lang="de-DE" sz="1200"/>
              <a:pPr/>
              <a:t>43</a:t>
            </a:fld>
            <a:endParaRPr lang="de-DE" sz="1200"/>
          </a:p>
        </p:txBody>
      </p:sp>
      <p:sp>
        <p:nvSpPr>
          <p:cNvPr id="61442" name="Rectangle 2"/>
          <p:cNvSpPr>
            <a:spLocks noGrp="1" noRot="1" noChangeAspect="1" noChangeArrowheads="1" noTextEdit="1"/>
          </p:cNvSpPr>
          <p:nvPr>
            <p:ph type="sldImg"/>
          </p:nvPr>
        </p:nvSpPr>
        <p:spPr>
          <a:xfrm>
            <a:off x="1143000" y="685800"/>
            <a:ext cx="4572000" cy="3429000"/>
          </a:xfrm>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A96868-BA28-364B-A0B2-85E2575B8B4F}" type="slidenum">
              <a:rPr lang="de-DE" sz="1200"/>
              <a:pPr/>
              <a:t>44</a:t>
            </a:fld>
            <a:endParaRPr lang="de-DE" sz="1200"/>
          </a:p>
        </p:txBody>
      </p:sp>
      <p:sp>
        <p:nvSpPr>
          <p:cNvPr id="63490" name="Rectangle 2"/>
          <p:cNvSpPr>
            <a:spLocks noGrp="1" noRot="1" noChangeAspect="1" noChangeArrowheads="1" noTextEdit="1"/>
          </p:cNvSpPr>
          <p:nvPr>
            <p:ph type="sldImg"/>
          </p:nvPr>
        </p:nvSpPr>
        <p:spPr>
          <a:xfrm>
            <a:off x="1143000" y="685800"/>
            <a:ext cx="4572000" cy="3429000"/>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7F97B0-C02D-4446-8F46-3660A6F0FA1C}" type="slidenum">
              <a:rPr lang="de-DE" sz="1200"/>
              <a:pPr/>
              <a:t>45</a:t>
            </a:fld>
            <a:endParaRPr lang="de-DE" sz="1200"/>
          </a:p>
        </p:txBody>
      </p:sp>
      <p:sp>
        <p:nvSpPr>
          <p:cNvPr id="65538" name="Rectangle 2"/>
          <p:cNvSpPr>
            <a:spLocks noGrp="1" noRot="1" noChangeAspect="1" noChangeArrowheads="1" noTextEdit="1"/>
          </p:cNvSpPr>
          <p:nvPr>
            <p:ph type="sldImg"/>
          </p:nvPr>
        </p:nvSpPr>
        <p:spPr>
          <a:xfrm>
            <a:off x="1143000" y="685800"/>
            <a:ext cx="4572000" cy="3429000"/>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8F435A54-D06B-5D44-84D8-EA80E2B2DD58}" type="slidenum">
              <a:rPr lang="de-DE"/>
              <a:pPr/>
              <a:t>46</a:t>
            </a:fld>
            <a:endParaRPr lang="de-DE"/>
          </a:p>
        </p:txBody>
      </p:sp>
      <p:sp>
        <p:nvSpPr>
          <p:cNvPr id="90115" name="Rectangle 2"/>
          <p:cNvSpPr>
            <a:spLocks noGrp="1" noRot="1" noChangeAspect="1" noChangeArrowheads="1" noTextEdit="1"/>
          </p:cNvSpPr>
          <p:nvPr>
            <p:ph type="sldImg"/>
          </p:nvPr>
        </p:nvSpPr>
        <p:spPr>
          <a:xfrm>
            <a:off x="1143000" y="685800"/>
            <a:ext cx="4572000" cy="3429000"/>
          </a:xfrm>
          <a:ln/>
        </p:spPr>
      </p:sp>
      <p:sp>
        <p:nvSpPr>
          <p:cNvPr id="9011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41D21A27-8544-B448-8021-D58914B7C86D}" type="slidenum">
              <a:rPr lang="de-DE"/>
              <a:pPr/>
              <a:t>47</a:t>
            </a:fld>
            <a:endParaRPr lang="de-DE"/>
          </a:p>
        </p:txBody>
      </p:sp>
      <p:sp>
        <p:nvSpPr>
          <p:cNvPr id="92163" name="Rectangle 2"/>
          <p:cNvSpPr>
            <a:spLocks noGrp="1" noRot="1" noChangeAspect="1" noChangeArrowheads="1" noTextEdit="1"/>
          </p:cNvSpPr>
          <p:nvPr>
            <p:ph type="sldImg"/>
          </p:nvPr>
        </p:nvSpPr>
        <p:spPr>
          <a:xfrm>
            <a:off x="1143000" y="685800"/>
            <a:ext cx="4572000" cy="3429000"/>
          </a:xfrm>
          <a:ln/>
        </p:spPr>
      </p:sp>
      <p:sp>
        <p:nvSpPr>
          <p:cNvPr id="921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BC569F-9CCD-AE4D-B453-2A3EBA55791E}" type="slidenum">
              <a:rPr lang="de-DE" sz="1200"/>
              <a:pPr/>
              <a:t>54</a:t>
            </a:fld>
            <a:endParaRPr lang="de-DE" sz="1200"/>
          </a:p>
        </p:txBody>
      </p:sp>
      <p:sp>
        <p:nvSpPr>
          <p:cNvPr id="53250" name="Rectangle 2"/>
          <p:cNvSpPr>
            <a:spLocks noGrp="1" noRot="1" noChangeAspect="1" noChangeArrowheads="1" noTextEdit="1"/>
          </p:cNvSpPr>
          <p:nvPr>
            <p:ph type="sldImg"/>
          </p:nvPr>
        </p:nvSpPr>
        <p:spPr>
          <a:xfrm>
            <a:off x="1143000" y="685800"/>
            <a:ext cx="4572000" cy="3429000"/>
          </a:xfrm>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62B560A-DC9F-A344-8473-A9AD58619691}" type="slidenum">
              <a:rPr lang="de-DE"/>
              <a:pPr/>
              <a:t>55</a:t>
            </a:fld>
            <a:endParaRPr lang="de-DE"/>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EE0D4B-4851-134E-8187-DBE39A676FCD}" type="slidenum">
              <a:rPr lang="de-DE" sz="1200"/>
              <a:pPr/>
              <a:t>56</a:t>
            </a:fld>
            <a:endParaRPr lang="de-DE" sz="1200"/>
          </a:p>
        </p:txBody>
      </p:sp>
      <p:sp>
        <p:nvSpPr>
          <p:cNvPr id="55298" name="Rectangle 2"/>
          <p:cNvSpPr>
            <a:spLocks noGrp="1" noRot="1" noChangeAspect="1" noChangeArrowheads="1" noTextEdit="1"/>
          </p:cNvSpPr>
          <p:nvPr>
            <p:ph type="sldImg"/>
          </p:nvPr>
        </p:nvSpPr>
        <p:spPr>
          <a:xfrm>
            <a:off x="1143000" y="685800"/>
            <a:ext cx="4572000" cy="342900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ACFD98-A52E-8A4C-ACD2-44687D8EF30C}" type="slidenum">
              <a:rPr lang="de-DE" sz="1200"/>
              <a:pPr/>
              <a:t>57</a:t>
            </a:fld>
            <a:endParaRPr lang="de-DE" sz="1200"/>
          </a:p>
        </p:txBody>
      </p:sp>
      <p:sp>
        <p:nvSpPr>
          <p:cNvPr id="57346" name="Rectangle 2"/>
          <p:cNvSpPr>
            <a:spLocks noGrp="1" noRot="1" noChangeAspect="1" noChangeArrowheads="1" noTextEdit="1"/>
          </p:cNvSpPr>
          <p:nvPr>
            <p:ph type="sldImg"/>
          </p:nvPr>
        </p:nvSpPr>
        <p:spPr>
          <a:xfrm>
            <a:off x="1143000" y="685800"/>
            <a:ext cx="4572000" cy="3429000"/>
          </a:xfrm>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70DF02-6C52-834F-9982-B5BB5D60FB58}" type="slidenum">
              <a:rPr lang="de-DE" sz="1200"/>
              <a:pPr/>
              <a:t>59</a:t>
            </a:fld>
            <a:endParaRPr lang="de-DE" sz="1200"/>
          </a:p>
        </p:txBody>
      </p:sp>
      <p:sp>
        <p:nvSpPr>
          <p:cNvPr id="59394" name="Rectangle 2"/>
          <p:cNvSpPr>
            <a:spLocks noGrp="1" noRot="1" noChangeAspect="1" noChangeArrowheads="1" noTextEdit="1"/>
          </p:cNvSpPr>
          <p:nvPr>
            <p:ph type="sldImg"/>
          </p:nvPr>
        </p:nvSpPr>
        <p:spPr>
          <a:xfrm>
            <a:off x="1143000" y="685800"/>
            <a:ext cx="4572000" cy="3429000"/>
          </a:xfrm>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8F4AB94-5489-2F49-9FAF-F11034BA4CB9}" type="slidenum">
              <a:rPr lang="de-DE"/>
              <a:pPr/>
              <a:t>4</a:t>
            </a:fld>
            <a:endParaRPr lang="de-DE"/>
          </a:p>
        </p:txBody>
      </p:sp>
      <p:sp>
        <p:nvSpPr>
          <p:cNvPr id="17411" name="Rectangle 2"/>
          <p:cNvSpPr>
            <a:spLocks noGrp="1" noRot="1" noChangeAspect="1" noChangeArrowheads="1" noTextEdit="1"/>
          </p:cNvSpPr>
          <p:nvPr>
            <p:ph type="sldImg"/>
          </p:nvPr>
        </p:nvSpPr>
        <p:spPr>
          <a:xfrm>
            <a:off x="1143000" y="685800"/>
            <a:ext cx="4572000" cy="3429000"/>
          </a:xfrm>
          <a:ln/>
        </p:spPr>
      </p:sp>
      <p:sp>
        <p:nvSpPr>
          <p:cNvPr id="174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D9E949D-4641-324E-9C5B-B75872105955}" type="slidenum">
              <a:rPr lang="de-DE"/>
              <a:pPr/>
              <a:t>60</a:t>
            </a:fld>
            <a:endParaRPr lang="de-DE"/>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B70736A-C22C-6442-941E-E517B1401BAC}" type="slidenum">
              <a:rPr lang="de-DE"/>
              <a:pPr/>
              <a:t>61</a:t>
            </a:fld>
            <a:endParaRPr lang="de-DE"/>
          </a:p>
        </p:txBody>
      </p:sp>
      <p:sp>
        <p:nvSpPr>
          <p:cNvPr id="104451" name="Rectangle 2"/>
          <p:cNvSpPr>
            <a:spLocks noGrp="1" noRot="1" noChangeAspect="1" noChangeArrowheads="1" noTextEdit="1"/>
          </p:cNvSpPr>
          <p:nvPr>
            <p:ph type="sldImg"/>
          </p:nvPr>
        </p:nvSpPr>
        <p:spPr>
          <a:xfrm>
            <a:off x="1143000" y="685800"/>
            <a:ext cx="4572000" cy="3429000"/>
          </a:xfrm>
          <a:ln/>
        </p:spPr>
      </p:sp>
      <p:sp>
        <p:nvSpPr>
          <p:cNvPr id="1044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7785AAB-9368-5C44-ADF4-DCFCA1CB2520}" type="slidenum">
              <a:rPr lang="de-DE"/>
              <a:pPr/>
              <a:t>63</a:t>
            </a:fld>
            <a:endParaRPr lang="de-DE"/>
          </a:p>
        </p:txBody>
      </p:sp>
      <p:sp>
        <p:nvSpPr>
          <p:cNvPr id="107523" name="Rectangle 2"/>
          <p:cNvSpPr>
            <a:spLocks noGrp="1" noRot="1" noChangeAspect="1" noChangeArrowheads="1" noTextEdit="1"/>
          </p:cNvSpPr>
          <p:nvPr>
            <p:ph type="sldImg"/>
          </p:nvPr>
        </p:nvSpPr>
        <p:spPr>
          <a:xfrm>
            <a:off x="1143000" y="685800"/>
            <a:ext cx="4572000" cy="3429000"/>
          </a:xfrm>
          <a:ln/>
        </p:spPr>
      </p:sp>
      <p:sp>
        <p:nvSpPr>
          <p:cNvPr id="10752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CDAADFA-1F2B-004A-9355-FF1EE3F82F88}" type="slidenum">
              <a:rPr lang="de-DE"/>
              <a:pPr/>
              <a:t>64</a:t>
            </a:fld>
            <a:endParaRPr lang="de-DE"/>
          </a:p>
        </p:txBody>
      </p:sp>
      <p:sp>
        <p:nvSpPr>
          <p:cNvPr id="86019" name="Rectangle 2"/>
          <p:cNvSpPr>
            <a:spLocks noGrp="1" noRot="1" noChangeAspect="1" noChangeArrowheads="1" noTextEdit="1"/>
          </p:cNvSpPr>
          <p:nvPr>
            <p:ph type="sldImg"/>
          </p:nvPr>
        </p:nvSpPr>
        <p:spPr>
          <a:xfrm>
            <a:off x="1143000" y="685800"/>
            <a:ext cx="4572000" cy="3429000"/>
          </a:xfrm>
          <a:ln/>
        </p:spPr>
      </p:sp>
      <p:sp>
        <p:nvSpPr>
          <p:cNvPr id="8602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77</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79D1DF25-FC0D-C84A-A98F-653021AB33CE}" type="slidenum">
              <a:rPr lang="de-DE"/>
              <a:pPr/>
              <a:t>78</a:t>
            </a:fld>
            <a:endParaRPr 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79</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79D1DF25-FC0D-C84A-A98F-653021AB33CE}" type="slidenum">
              <a:rPr lang="de-DE"/>
              <a:pPr/>
              <a:t>80</a:t>
            </a:fld>
            <a:endParaRPr 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7AAEC7ED-966B-DD44-87B2-2FE8ACF1932F}" type="slidenum">
              <a:rPr lang="de-DE"/>
              <a:pPr/>
              <a:t>81</a:t>
            </a:fld>
            <a:endParaRPr lang="de-DE"/>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82</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8420219-3DC7-4B4E-A988-4C6556CDFC60}" type="slidenum">
              <a:rPr lang="de-DE"/>
              <a:pPr/>
              <a:t>5</a:t>
            </a:fld>
            <a:endParaRPr lang="de-DE"/>
          </a:p>
        </p:txBody>
      </p:sp>
      <p:sp>
        <p:nvSpPr>
          <p:cNvPr id="19459" name="Rectangle 2"/>
          <p:cNvSpPr>
            <a:spLocks noGrp="1" noRot="1" noChangeAspect="1" noChangeArrowheads="1" noTextEdit="1"/>
          </p:cNvSpPr>
          <p:nvPr>
            <p:ph type="sldImg"/>
          </p:nvPr>
        </p:nvSpPr>
        <p:spPr>
          <a:xfrm>
            <a:off x="1143000" y="685800"/>
            <a:ext cx="4572000" cy="3429000"/>
          </a:xfrm>
          <a:ln/>
        </p:spPr>
      </p:sp>
      <p:sp>
        <p:nvSpPr>
          <p:cNvPr id="194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83</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7AAEC7ED-966B-DD44-87B2-2FE8ACF1932F}" type="slidenum">
              <a:rPr lang="de-DE"/>
              <a:pPr/>
              <a:t>84</a:t>
            </a:fld>
            <a:endParaRPr lang="de-DE"/>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p:spPr>
        <p:txBody>
          <a:bodyPr/>
          <a:lstStyle/>
          <a:p>
            <a:fld id="{689ADCC3-3A50-2B40-8406-0693F858B8C5}" type="slidenum">
              <a:rPr lang="de-DE"/>
              <a:pPr/>
              <a:t>85</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p:spPr>
        <p:txBody>
          <a:bodyPr/>
          <a:lstStyle/>
          <a:p>
            <a:fld id="{689ADCC3-3A50-2B40-8406-0693F858B8C5}" type="slidenum">
              <a:rPr lang="de-DE"/>
              <a:pPr/>
              <a:t>86</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79D1DF25-FC0D-C84A-A98F-653021AB33CE}" type="slidenum">
              <a:rPr lang="de-DE"/>
              <a:pPr/>
              <a:t>87</a:t>
            </a:fld>
            <a:endParaRPr 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79D1DF25-FC0D-C84A-A98F-653021AB33CE}" type="slidenum">
              <a:rPr lang="de-DE"/>
              <a:pPr/>
              <a:t>88</a:t>
            </a:fld>
            <a:endParaRPr 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7AAEC7ED-966B-DD44-87B2-2FE8ACF1932F}" type="slidenum">
              <a:rPr lang="de-DE"/>
              <a:pPr/>
              <a:t>89</a:t>
            </a:fld>
            <a:endParaRPr lang="de-DE"/>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79D1DF25-FC0D-C84A-A98F-653021AB33CE}" type="slidenum">
              <a:rPr lang="de-DE"/>
              <a:pPr/>
              <a:t>90</a:t>
            </a:fld>
            <a:endParaRPr 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79D1DF25-FC0D-C84A-A98F-653021AB33CE}" type="slidenum">
              <a:rPr lang="de-DE"/>
              <a:pPr/>
              <a:t>91</a:t>
            </a:fld>
            <a:endParaRPr 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79D1DF25-FC0D-C84A-A98F-653021AB33CE}" type="slidenum">
              <a:rPr lang="de-DE"/>
              <a:pPr/>
              <a:t>92</a:t>
            </a:fld>
            <a:endParaRPr 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55EB187-E9E9-1145-80A8-68332CEAAC55}" type="slidenum">
              <a:rPr lang="de-DE"/>
              <a:pPr/>
              <a:t>6</a:t>
            </a:fld>
            <a:endParaRPr lang="de-DE"/>
          </a:p>
        </p:txBody>
      </p:sp>
      <p:sp>
        <p:nvSpPr>
          <p:cNvPr id="21507" name="Rectangle 2"/>
          <p:cNvSpPr>
            <a:spLocks noGrp="1" noRot="1" noChangeAspect="1" noChangeArrowheads="1" noTextEdit="1"/>
          </p:cNvSpPr>
          <p:nvPr>
            <p:ph type="sldImg"/>
          </p:nvPr>
        </p:nvSpPr>
        <p:spPr>
          <a:xfrm>
            <a:off x="1143000" y="685800"/>
            <a:ext cx="4572000" cy="3429000"/>
          </a:xfrm>
          <a:ln/>
        </p:spPr>
      </p:sp>
      <p:sp>
        <p:nvSpPr>
          <p:cNvPr id="2150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7AAEC7ED-966B-DD44-87B2-2FE8ACF1932F}" type="slidenum">
              <a:rPr lang="de-DE"/>
              <a:pPr/>
              <a:t>93</a:t>
            </a:fld>
            <a:endParaRPr lang="de-DE"/>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FC86C0AC-6CBA-2643-AEF1-15F2039C703B}" type="slidenum">
              <a:rPr lang="de-DE"/>
              <a:pPr/>
              <a:t>94</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95</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FC86C0AC-6CBA-2643-AEF1-15F2039C703B}" type="slidenum">
              <a:rPr lang="de-DE"/>
              <a:pPr/>
              <a:t>96</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E7397982-DCB4-9848-8C93-E724E1C01BEA}" type="slidenum">
              <a:rPr lang="de-DE"/>
              <a:pPr/>
              <a:t>97</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98</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1"/>
          <p:cNvSpPr>
            <a:spLocks noGrp="1" noChangeArrowheads="1"/>
          </p:cNvSpPr>
          <p:nvPr>
            <p:ph type="sldNum" sz="quarter" idx="5"/>
          </p:nvPr>
        </p:nvSpPr>
        <p:spPr>
          <a:noFill/>
        </p:spPr>
        <p:txBody>
          <a:bodyPr/>
          <a:lstStyle/>
          <a:p>
            <a:fld id="{79F3211F-91BD-A74B-93C6-2D023DC199C3}" type="slidenum">
              <a:rPr lang="de-DE"/>
              <a:pPr/>
              <a:t>99</a:t>
            </a:fld>
            <a:endParaRPr lang="de-DE"/>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100</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31"/>
          <p:cNvSpPr>
            <a:spLocks noGrp="1" noChangeArrowheads="1"/>
          </p:cNvSpPr>
          <p:nvPr>
            <p:ph type="sldNum" sz="quarter" idx="5"/>
          </p:nvPr>
        </p:nvSpPr>
        <p:spPr>
          <a:noFill/>
        </p:spPr>
        <p:txBody>
          <a:bodyPr/>
          <a:lstStyle/>
          <a:p>
            <a:fld id="{9839C17A-84B1-8343-BE22-183F98527344}" type="slidenum">
              <a:rPr lang="de-DE"/>
              <a:pPr/>
              <a:t>101</a:t>
            </a:fld>
            <a:endParaRPr lang="de-DE"/>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102</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EE09D72-5EAB-1149-8424-49FD3251DB67}" type="slidenum">
              <a:rPr lang="de-DE"/>
              <a:pPr/>
              <a:t>7</a:t>
            </a:fld>
            <a:endParaRPr lang="de-DE"/>
          </a:p>
        </p:txBody>
      </p:sp>
      <p:sp>
        <p:nvSpPr>
          <p:cNvPr id="23555" name="Rectangle 2"/>
          <p:cNvSpPr>
            <a:spLocks noGrp="1" noRot="1" noChangeAspect="1" noChangeArrowheads="1" noTextEdit="1"/>
          </p:cNvSpPr>
          <p:nvPr>
            <p:ph type="sldImg"/>
          </p:nvPr>
        </p:nvSpPr>
        <p:spPr>
          <a:xfrm>
            <a:off x="1143000" y="685800"/>
            <a:ext cx="4572000" cy="3429000"/>
          </a:xfrm>
          <a:ln/>
        </p:spPr>
      </p:sp>
      <p:sp>
        <p:nvSpPr>
          <p:cNvPr id="2355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AAA5B817-190E-0346-8D39-D3ACB1E9B40F}" type="slidenum">
              <a:rPr lang="de-DE"/>
              <a:pPr/>
              <a:t>103</a:t>
            </a:fld>
            <a:endParaRPr lang="de-DE"/>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104</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EBBD5518-F17D-9F4A-AD1C-FFD030C39780}" type="slidenum">
              <a:rPr lang="de-DE"/>
              <a:pPr/>
              <a:t>105</a:t>
            </a:fld>
            <a:endParaRPr lang="de-DE"/>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D02D9820-8ABE-D543-B04D-C78F36D6FDE2}" type="slidenum">
              <a:rPr lang="de-DE"/>
              <a:pPr/>
              <a:t>106</a:t>
            </a:fld>
            <a:endParaRPr lang="de-DE"/>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5FD2FE89-0865-4F46-91C9-B2FDDF363AED}" type="slidenum">
              <a:rPr lang="de-DE"/>
              <a:pPr/>
              <a:t>107</a:t>
            </a:fld>
            <a:endParaRPr lang="de-DE"/>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13BB05-5C0A-264A-9D03-65723AB12B45}" type="slidenum">
              <a:rPr lang="de-DE"/>
              <a:pPr/>
              <a:t>108</a:t>
            </a:fld>
            <a:endParaRPr lang="de-DE"/>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13BB05-5C0A-264A-9D03-65723AB12B45}" type="slidenum">
              <a:rPr lang="de-DE"/>
              <a:pPr/>
              <a:t>109</a:t>
            </a:fld>
            <a:endParaRPr lang="de-DE"/>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p:cNvSpPr>
            <a:spLocks noGrp="1" noChangeArrowheads="1"/>
          </p:cNvSpPr>
          <p:nvPr>
            <p:ph type="sldNum" sz="quarter" idx="5"/>
          </p:nvPr>
        </p:nvSpPr>
        <p:spPr>
          <a:noFill/>
        </p:spPr>
        <p:txBody>
          <a:bodyPr/>
          <a:lstStyle/>
          <a:p>
            <a:fld id="{2CC825FC-C2FC-AB48-8759-85C1F49CCFAA}" type="slidenum">
              <a:rPr lang="de-DE"/>
              <a:pPr/>
              <a:t>110</a:t>
            </a:fld>
            <a:endParaRPr lang="de-DE"/>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Θέση εικόνας διαφάνειας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83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F30F4404-9387-4585-9CAA-C4CF8944C581}" type="slidenum">
              <a:rPr lang="el-GR" altLang="el-GR" smtClean="0">
                <a:solidFill>
                  <a:srgbClr val="000000"/>
                </a:solidFill>
              </a:rPr>
              <a:pPr/>
              <a:t>112</a:t>
            </a:fld>
            <a:endParaRPr lang="el-GR" altLang="el-GR" smtClean="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952500" y="685800"/>
            <a:ext cx="4953000"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113</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37D3D35-CC5F-C24C-A418-AEB237D506F0}" type="slidenum">
              <a:rPr lang="de-DE"/>
              <a:pPr/>
              <a:t>8</a:t>
            </a:fld>
            <a:endParaRPr lang="de-DE"/>
          </a:p>
        </p:txBody>
      </p:sp>
      <p:sp>
        <p:nvSpPr>
          <p:cNvPr id="25603" name="Rectangle 2"/>
          <p:cNvSpPr>
            <a:spLocks noGrp="1" noRot="1" noChangeAspect="1" noChangeArrowheads="1" noTextEdit="1"/>
          </p:cNvSpPr>
          <p:nvPr>
            <p:ph type="sldImg"/>
          </p:nvPr>
        </p:nvSpPr>
        <p:spPr>
          <a:xfrm>
            <a:off x="1143000" y="685800"/>
            <a:ext cx="4572000" cy="3429000"/>
          </a:xfrm>
          <a:ln/>
        </p:spPr>
      </p:sp>
      <p:sp>
        <p:nvSpPr>
          <p:cNvPr id="2560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latin typeface="Arial"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D45083-5ED0-4DFC-9DFD-CCC26A0D8DB1}" type="slidenum">
              <a:rPr lang="el-GR" altLang="el-GR" sz="1200" smtClean="0">
                <a:solidFill>
                  <a:srgbClr val="000000"/>
                </a:solidFill>
              </a:rPr>
              <a:pPr/>
              <a:t>114</a:t>
            </a:fld>
            <a:endParaRPr lang="el-GR" altLang="el-GR" sz="1200" smtClean="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latin typeface="Arial" pitchFamily="34" charset="0"/>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FEA9B69-4287-4D62-92B2-3783A6C655F8}" type="slidenum">
              <a:rPr lang="el-GR" altLang="el-GR" sz="1200" smtClean="0">
                <a:solidFill>
                  <a:srgbClr val="000000"/>
                </a:solidFill>
              </a:rPr>
              <a:pPr/>
              <a:t>115</a:t>
            </a:fld>
            <a:endParaRPr lang="el-GR" altLang="el-GR" sz="1200" smtClean="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latin typeface="Arial" pitchFamily="34" charset="0"/>
              <a:ea typeface="ヒラギノ角ゴ Pro W3"/>
              <a:cs typeface="ヒラギノ角ゴ Pro W3"/>
            </a:endParaRP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A8948FF-CF1B-4F16-BA88-560603BE5405}" type="slidenum">
              <a:rPr lang="el-GR" altLang="el-GR" smtClean="0">
                <a:solidFill>
                  <a:srgbClr val="000000"/>
                </a:solidFill>
                <a:latin typeface="Arial" pitchFamily="34" charset="0"/>
                <a:ea typeface="ヒラギノ角ゴ Pro W3"/>
                <a:cs typeface="ヒラギノ角ゴ Pro W3"/>
              </a:rPr>
              <a:pPr eaLnBrk="1" hangingPunct="1">
                <a:spcBef>
                  <a:spcPct val="0"/>
                </a:spcBef>
              </a:pPr>
              <a:t>116</a:t>
            </a:fld>
            <a:endParaRPr lang="el-GR" altLang="el-GR" smtClean="0">
              <a:solidFill>
                <a:srgbClr val="000000"/>
              </a:solidFill>
              <a:latin typeface="Arial" pitchFamily="34" charset="0"/>
              <a:ea typeface="ヒラギノ角ゴ Pro W3"/>
              <a:cs typeface="ヒラギノ角ゴ Pro W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134359D-9578-8646-861C-01825C0C6073}" type="slidenum">
              <a:rPr lang="de-DE"/>
              <a:pPr/>
              <a:t>9</a:t>
            </a:fld>
            <a:endParaRPr lang="de-DE"/>
          </a:p>
        </p:txBody>
      </p:sp>
      <p:sp>
        <p:nvSpPr>
          <p:cNvPr id="27651" name="Rectangle 2"/>
          <p:cNvSpPr>
            <a:spLocks noGrp="1" noRot="1" noChangeAspect="1" noChangeArrowheads="1" noTextEdit="1"/>
          </p:cNvSpPr>
          <p:nvPr>
            <p:ph type="sldImg"/>
          </p:nvPr>
        </p:nvSpPr>
        <p:spPr>
          <a:xfrm>
            <a:off x="1143000" y="685800"/>
            <a:ext cx="4572000" cy="3429000"/>
          </a:xfrm>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12C801A-3F4E-4943-811E-A82886226CE2}" type="slidenum">
              <a:rPr lang="de-DE"/>
              <a:pPr/>
              <a:t>28</a:t>
            </a:fld>
            <a:endParaRPr lang="de-DE"/>
          </a:p>
        </p:txBody>
      </p:sp>
      <p:sp>
        <p:nvSpPr>
          <p:cNvPr id="39939" name="Rectangle 2"/>
          <p:cNvSpPr>
            <a:spLocks noGrp="1" noRot="1" noChangeAspect="1" noChangeArrowheads="1" noTextEdit="1"/>
          </p:cNvSpPr>
          <p:nvPr>
            <p:ph type="sldImg"/>
          </p:nvPr>
        </p:nvSpPr>
        <p:spPr>
          <a:xfrm>
            <a:off x="1143000" y="685800"/>
            <a:ext cx="4572000" cy="3429000"/>
          </a:xfrm>
          <a:ln/>
        </p:spPr>
      </p:sp>
      <p:sp>
        <p:nvSpPr>
          <p:cNvPr id="3994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92CBEEA-694A-7048-A483-55D629017762}"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8E980FD9-58B5-574E-8AD4-385316AC80DA}"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7DEBF1B-D75B-E047-B2AA-ADA0181CE943}"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7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85385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429123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5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578692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0018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10113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62506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613510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47459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0C05A0B-5677-7244-8716-40CB8B06D364}" type="slidenum">
              <a:rPr lang="de-DE"/>
              <a:pPr>
                <a:defRPr/>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43670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10195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8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8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90881BF-5018-E24D-8F74-C6BA5179220F}"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32B9B30-B992-0844-BE1C-33A266BBF81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79626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825" y="463600"/>
            <a:ext cx="7770813" cy="1433513"/>
          </a:xfrm>
        </p:spPr>
        <p:txBody>
          <a:bodyPr/>
          <a:lstStyle/>
          <a:p>
            <a:r>
              <a:rPr lang="de-DE" smtClean="0"/>
              <a:t>Mastertitelformat bearbeiten</a:t>
            </a:r>
            <a:endParaRPr lang="de-DE"/>
          </a:p>
        </p:txBody>
      </p:sp>
      <p:sp>
        <p:nvSpPr>
          <p:cNvPr id="3" name="Rectangle 5"/>
          <p:cNvSpPr>
            <a:spLocks noGrp="1" noChangeArrowheads="1"/>
          </p:cNvSpPr>
          <p:nvPr>
            <p:ph type="sldNum" idx="10"/>
          </p:nvPr>
        </p:nvSpPr>
        <p:spPr>
          <a:ln/>
        </p:spPr>
        <p:txBody>
          <a:bodyPr/>
          <a:lstStyle>
            <a:lvl1pPr>
              <a:defRPr/>
            </a:lvl1pPr>
          </a:lstStyle>
          <a:p>
            <a:pPr>
              <a:defRPr/>
            </a:pPr>
            <a:fld id="{2E2F531A-4BC3-B845-95F2-C05FC71816CB}"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502886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88"/>
            <a:ext cx="8229600" cy="585152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A69EC8-F4E6-C543-9E23-1814043C3609}"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710179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53"/>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99C536E6-6E66-44CA-BFC9-6A0DB265E575}" type="datetimeFigureOut">
              <a:rPr lang="de-DE" altLang="el-GR"/>
              <a:pPr>
                <a:defRPr/>
              </a:pPr>
              <a:t>21.09.2015</a:t>
            </a:fld>
            <a:endParaRPr lang="de-DE" altLang="el-GR"/>
          </a:p>
        </p:txBody>
      </p:sp>
      <p:sp>
        <p:nvSpPr>
          <p:cNvPr id="5" name="Fußzeilenplatzhalter 4"/>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EA77C9B1-3949-4DC8-AF6B-55D36CE446F8}" type="slidenum">
              <a:rPr lang="de-DE" altLang="el-GR"/>
              <a:pPr>
                <a:defRPr/>
              </a:pPr>
              <a:t>‹#›</a:t>
            </a:fld>
            <a:endParaRPr lang="de-DE" altLang="el-GR"/>
          </a:p>
        </p:txBody>
      </p:sp>
    </p:spTree>
    <p:extLst>
      <p:ext uri="{BB962C8B-B14F-4D97-AF65-F5344CB8AC3E}">
        <p14:creationId xmlns:p14="http://schemas.microsoft.com/office/powerpoint/2010/main" val="6335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EE48705F-2A9C-43E3-98CC-8563751F3456}" type="datetimeFigureOut">
              <a:rPr lang="de-DE" altLang="el-GR"/>
              <a:pPr>
                <a:defRPr/>
              </a:pPr>
              <a:t>21.09.2015</a:t>
            </a:fld>
            <a:endParaRPr lang="de-DE" altLang="el-GR"/>
          </a:p>
        </p:txBody>
      </p:sp>
      <p:sp>
        <p:nvSpPr>
          <p:cNvPr id="5" name="Fußzeilenplatzhalter 4"/>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DE338211-F279-4E7E-B95F-DCAB3F3EBD80}" type="slidenum">
              <a:rPr lang="de-DE" altLang="el-GR"/>
              <a:pPr>
                <a:defRPr/>
              </a:pPr>
              <a:t>‹#›</a:t>
            </a:fld>
            <a:endParaRPr lang="de-DE" altLang="el-GR"/>
          </a:p>
        </p:txBody>
      </p:sp>
    </p:spTree>
    <p:extLst>
      <p:ext uri="{BB962C8B-B14F-4D97-AF65-F5344CB8AC3E}">
        <p14:creationId xmlns:p14="http://schemas.microsoft.com/office/powerpoint/2010/main" val="485536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8"/>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DE327FAC-F509-4E88-A0E3-C2A90129BBE8}" type="datetimeFigureOut">
              <a:rPr lang="de-DE" altLang="el-GR"/>
              <a:pPr>
                <a:defRPr/>
              </a:pPr>
              <a:t>21.09.2015</a:t>
            </a:fld>
            <a:endParaRPr lang="de-DE" altLang="el-GR"/>
          </a:p>
        </p:txBody>
      </p:sp>
      <p:sp>
        <p:nvSpPr>
          <p:cNvPr id="5" name="Fußzeilenplatzhalter 4"/>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89113F28-26FD-42E3-BD00-9B0D8633BA7A}" type="slidenum">
              <a:rPr lang="de-DE" altLang="el-GR"/>
              <a:pPr>
                <a:defRPr/>
              </a:pPr>
              <a:t>‹#›</a:t>
            </a:fld>
            <a:endParaRPr lang="de-DE" altLang="el-GR"/>
          </a:p>
        </p:txBody>
      </p:sp>
    </p:spTree>
    <p:extLst>
      <p:ext uri="{BB962C8B-B14F-4D97-AF65-F5344CB8AC3E}">
        <p14:creationId xmlns:p14="http://schemas.microsoft.com/office/powerpoint/2010/main" val="1161594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FDA39280-EEE3-4F25-B108-D5DD2AE9AA64}" type="datetimeFigureOut">
              <a:rPr lang="de-DE" altLang="el-GR"/>
              <a:pPr>
                <a:defRPr/>
              </a:pPr>
              <a:t>21.09.2015</a:t>
            </a:fld>
            <a:endParaRPr lang="de-DE" altLang="el-GR"/>
          </a:p>
        </p:txBody>
      </p:sp>
      <p:sp>
        <p:nvSpPr>
          <p:cNvPr id="6" name="Fußzeilenplatzhalter 5"/>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7" name="Foliennummernplatzhalter 6"/>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434C92E4-C0C7-4134-89B2-7D5A8D6D2791}" type="slidenum">
              <a:rPr lang="de-DE" altLang="el-GR"/>
              <a:pPr>
                <a:defRPr/>
              </a:pPr>
              <a:t>‹#›</a:t>
            </a:fld>
            <a:endParaRPr lang="de-DE" altLang="el-GR"/>
          </a:p>
        </p:txBody>
      </p:sp>
    </p:spTree>
    <p:extLst>
      <p:ext uri="{BB962C8B-B14F-4D97-AF65-F5344CB8AC3E}">
        <p14:creationId xmlns:p14="http://schemas.microsoft.com/office/powerpoint/2010/main" val="843928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CA6289E5-0668-45C9-A27C-86C851282BB8}" type="datetimeFigureOut">
              <a:rPr lang="de-DE" altLang="el-GR"/>
              <a:pPr>
                <a:defRPr/>
              </a:pPr>
              <a:t>21.09.2015</a:t>
            </a:fld>
            <a:endParaRPr lang="de-DE" altLang="el-GR"/>
          </a:p>
        </p:txBody>
      </p:sp>
      <p:sp>
        <p:nvSpPr>
          <p:cNvPr id="8" name="Fußzeilenplatzhalter 7"/>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9" name="Foliennummernplatzhalter 8"/>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BFDAE972-229E-4EAB-A951-380AB568F17A}" type="slidenum">
              <a:rPr lang="de-DE" altLang="el-GR"/>
              <a:pPr>
                <a:defRPr/>
              </a:pPr>
              <a:t>‹#›</a:t>
            </a:fld>
            <a:endParaRPr lang="de-DE" altLang="el-GR"/>
          </a:p>
        </p:txBody>
      </p:sp>
    </p:spTree>
    <p:extLst>
      <p:ext uri="{BB962C8B-B14F-4D97-AF65-F5344CB8AC3E}">
        <p14:creationId xmlns:p14="http://schemas.microsoft.com/office/powerpoint/2010/main" val="45616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591564F-F217-6442-9B21-C6524131C79B}" type="slidenum">
              <a:rPr lang="de-DE"/>
              <a:pPr>
                <a:defRPr/>
              </a:pPr>
              <a:t>‹#›</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C23A670F-83D4-4E2E-977E-A50FF45F7286}" type="datetimeFigureOut">
              <a:rPr lang="de-DE" altLang="el-GR"/>
              <a:pPr>
                <a:defRPr/>
              </a:pPr>
              <a:t>21.09.2015</a:t>
            </a:fld>
            <a:endParaRPr lang="de-DE" altLang="el-GR"/>
          </a:p>
        </p:txBody>
      </p:sp>
      <p:sp>
        <p:nvSpPr>
          <p:cNvPr id="4" name="Fußzeilenplatzhalter 3"/>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5" name="Foliennummernplatzhalter 4"/>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D496D8A5-C736-462E-9C55-F094323DECC3}" type="slidenum">
              <a:rPr lang="de-DE" altLang="el-GR"/>
              <a:pPr>
                <a:defRPr/>
              </a:pPr>
              <a:t>‹#›</a:t>
            </a:fld>
            <a:endParaRPr lang="de-DE" altLang="el-GR"/>
          </a:p>
        </p:txBody>
      </p:sp>
    </p:spTree>
    <p:extLst>
      <p:ext uri="{BB962C8B-B14F-4D97-AF65-F5344CB8AC3E}">
        <p14:creationId xmlns:p14="http://schemas.microsoft.com/office/powerpoint/2010/main" val="2428982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CB3B2D8C-8E26-42F7-B015-D71028AB80D8}" type="datetimeFigureOut">
              <a:rPr lang="de-DE" altLang="el-GR"/>
              <a:pPr>
                <a:defRPr/>
              </a:pPr>
              <a:t>21.09.2015</a:t>
            </a:fld>
            <a:endParaRPr lang="de-DE" altLang="el-GR"/>
          </a:p>
        </p:txBody>
      </p:sp>
      <p:sp>
        <p:nvSpPr>
          <p:cNvPr id="3" name="Fußzeilenplatzhalter 2"/>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4" name="Foliennummernplatzhalter 3"/>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B00461A8-487D-4247-A7D4-DE6EB504747B}" type="slidenum">
              <a:rPr lang="de-DE" altLang="el-GR"/>
              <a:pPr>
                <a:defRPr/>
              </a:pPr>
              <a:t>‹#›</a:t>
            </a:fld>
            <a:endParaRPr lang="de-DE" altLang="el-GR"/>
          </a:p>
        </p:txBody>
      </p:sp>
    </p:spTree>
    <p:extLst>
      <p:ext uri="{BB962C8B-B14F-4D97-AF65-F5344CB8AC3E}">
        <p14:creationId xmlns:p14="http://schemas.microsoft.com/office/powerpoint/2010/main" val="2857647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B8A152B7-64A3-4656-913B-FE9FC8638551}" type="datetimeFigureOut">
              <a:rPr lang="de-DE" altLang="el-GR"/>
              <a:pPr>
                <a:defRPr/>
              </a:pPr>
              <a:t>21.09.2015</a:t>
            </a:fld>
            <a:endParaRPr lang="de-DE" altLang="el-GR"/>
          </a:p>
        </p:txBody>
      </p:sp>
      <p:sp>
        <p:nvSpPr>
          <p:cNvPr id="6" name="Fußzeilenplatzhalter 5"/>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7" name="Foliennummernplatzhalter 6"/>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E561AAF4-4C8C-4821-971A-7AFF3E5EF4B3}" type="slidenum">
              <a:rPr lang="de-DE" altLang="el-GR"/>
              <a:pPr>
                <a:defRPr/>
              </a:pPr>
              <a:t>‹#›</a:t>
            </a:fld>
            <a:endParaRPr lang="de-DE" altLang="el-GR"/>
          </a:p>
        </p:txBody>
      </p:sp>
    </p:spTree>
    <p:extLst>
      <p:ext uri="{BB962C8B-B14F-4D97-AF65-F5344CB8AC3E}">
        <p14:creationId xmlns:p14="http://schemas.microsoft.com/office/powerpoint/2010/main" val="387786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E2C48870-E48E-4F9A-9499-954887A64141}" type="datetimeFigureOut">
              <a:rPr lang="de-DE" altLang="el-GR"/>
              <a:pPr>
                <a:defRPr/>
              </a:pPr>
              <a:t>21.09.2015</a:t>
            </a:fld>
            <a:endParaRPr lang="de-DE" altLang="el-GR"/>
          </a:p>
        </p:txBody>
      </p:sp>
      <p:sp>
        <p:nvSpPr>
          <p:cNvPr id="6" name="Fußzeilenplatzhalter 5"/>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7" name="Foliennummernplatzhalter 6"/>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6AB9A020-A525-4669-951E-E480BC3687B2}" type="slidenum">
              <a:rPr lang="de-DE" altLang="el-GR"/>
              <a:pPr>
                <a:defRPr/>
              </a:pPr>
              <a:t>‹#›</a:t>
            </a:fld>
            <a:endParaRPr lang="de-DE" altLang="el-GR"/>
          </a:p>
        </p:txBody>
      </p:sp>
    </p:spTree>
    <p:extLst>
      <p:ext uri="{BB962C8B-B14F-4D97-AF65-F5344CB8AC3E}">
        <p14:creationId xmlns:p14="http://schemas.microsoft.com/office/powerpoint/2010/main" val="797674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A3FC777C-9746-46CA-B9AB-4BE51ACF25DB}" type="datetimeFigureOut">
              <a:rPr lang="de-DE" altLang="el-GR"/>
              <a:pPr>
                <a:defRPr/>
              </a:pPr>
              <a:t>21.09.2015</a:t>
            </a:fld>
            <a:endParaRPr lang="de-DE" altLang="el-GR"/>
          </a:p>
        </p:txBody>
      </p:sp>
      <p:sp>
        <p:nvSpPr>
          <p:cNvPr id="5" name="Fußzeilenplatzhalter 4"/>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E45C652E-0E19-4261-A9D4-0C51C0D9B285}" type="slidenum">
              <a:rPr lang="de-DE" altLang="el-GR"/>
              <a:pPr>
                <a:defRPr/>
              </a:pPr>
              <a:t>‹#›</a:t>
            </a:fld>
            <a:endParaRPr lang="de-DE" altLang="el-GR"/>
          </a:p>
        </p:txBody>
      </p:sp>
    </p:spTree>
    <p:extLst>
      <p:ext uri="{BB962C8B-B14F-4D97-AF65-F5344CB8AC3E}">
        <p14:creationId xmlns:p14="http://schemas.microsoft.com/office/powerpoint/2010/main" val="2602547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66"/>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66"/>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914400" eaLnBrk="0" hangingPunct="0">
              <a:defRPr>
                <a:latin typeface="Arial" pitchFamily="34" charset="0"/>
                <a:ea typeface="MS PGothic" pitchFamily="34" charset="-128"/>
              </a:defRPr>
            </a:lvl1pPr>
          </a:lstStyle>
          <a:p>
            <a:pPr>
              <a:defRPr/>
            </a:pPr>
            <a:fld id="{E41DCE82-1FFD-4A72-A2AB-ADCF58285AEC}" type="datetimeFigureOut">
              <a:rPr lang="de-DE" altLang="el-GR"/>
              <a:pPr>
                <a:defRPr/>
              </a:pPr>
              <a:t>21.09.2015</a:t>
            </a:fld>
            <a:endParaRPr lang="de-DE" altLang="el-GR"/>
          </a:p>
        </p:txBody>
      </p:sp>
      <p:sp>
        <p:nvSpPr>
          <p:cNvPr id="5" name="Fußzeilenplatzhalter 4"/>
          <p:cNvSpPr>
            <a:spLocks noGrp="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0826C91E-E911-4176-86A3-907E4887AF21}" type="slidenum">
              <a:rPr lang="de-DE" altLang="el-GR"/>
              <a:pPr>
                <a:defRPr/>
              </a:pPr>
              <a:t>‹#›</a:t>
            </a:fld>
            <a:endParaRPr lang="de-DE" altLang="el-GR"/>
          </a:p>
        </p:txBody>
      </p:sp>
    </p:spTree>
    <p:extLst>
      <p:ext uri="{BB962C8B-B14F-4D97-AF65-F5344CB8AC3E}">
        <p14:creationId xmlns:p14="http://schemas.microsoft.com/office/powerpoint/2010/main" val="2175476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814" y="463578"/>
            <a:ext cx="7770813" cy="1433513"/>
          </a:xfrm>
        </p:spPr>
        <p:txBody>
          <a:bodyPr/>
          <a:lstStyle/>
          <a:p>
            <a:r>
              <a:rPr lang="de-DE" smtClean="0"/>
              <a:t>Mastertitelformat bearbeiten</a:t>
            </a:r>
            <a:endParaRPr lang="de-DE"/>
          </a:p>
        </p:txBody>
      </p:sp>
      <p:sp>
        <p:nvSpPr>
          <p:cNvPr id="3" name="Rectangle 5"/>
          <p:cNvSpPr>
            <a:spLocks noGrp="1" noChangeArrowheads="1"/>
          </p:cNvSpPr>
          <p:nvPr>
            <p:ph type="sldNum" idx="10"/>
          </p:nvPr>
        </p:nvSpPr>
        <p:spPr/>
        <p:txBody>
          <a:bodyPr/>
          <a:lstStyle>
            <a:lvl1pPr defTabSz="914400" eaLnBrk="0" hangingPunct="0">
              <a:defRPr>
                <a:latin typeface="Arial" pitchFamily="34" charset="0"/>
                <a:ea typeface="MS PGothic" pitchFamily="34" charset="-128"/>
              </a:defRPr>
            </a:lvl1pPr>
          </a:lstStyle>
          <a:p>
            <a:pPr>
              <a:defRPr/>
            </a:pPr>
            <a:fld id="{AA29485A-FDEC-4289-B018-0E17842A777B}" type="slidenum">
              <a:rPr lang="de-DE" altLang="el-GR"/>
              <a:pPr>
                <a:defRPr/>
              </a:pPr>
              <a:t>‹#›</a:t>
            </a:fld>
            <a:endParaRPr lang="de-DE" altLang="el-GR"/>
          </a:p>
        </p:txBody>
      </p:sp>
    </p:spTree>
    <p:extLst>
      <p:ext uri="{BB962C8B-B14F-4D97-AF65-F5344CB8AC3E}">
        <p14:creationId xmlns:p14="http://schemas.microsoft.com/office/powerpoint/2010/main" val="16813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66"/>
            <a:ext cx="8229600" cy="585152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cs typeface="+mn-cs"/>
              </a:defRPr>
            </a:lvl1pPr>
          </a:lstStyle>
          <a:p>
            <a:pPr>
              <a:defRPr/>
            </a:pPr>
            <a:endParaRPr lang="el-GR"/>
          </a:p>
        </p:txBody>
      </p:sp>
      <p:sp>
        <p:nvSpPr>
          <p:cNvPr id="4" name="Rectangle 5"/>
          <p:cNvSpPr>
            <a:spLocks noGrp="1" noChangeArrowheads="1"/>
          </p:cNvSpPr>
          <p:nvPr>
            <p:ph type="ftr" sz="quarter" idx="11"/>
          </p:nvPr>
        </p:nvSpPr>
        <p:spPr/>
        <p:txBody>
          <a:bodyPr rtlCol="0"/>
          <a:lstStyle>
            <a:lvl1pPr defTabSz="914400" eaLnBrk="0" fontAlgn="base" hangingPunct="0">
              <a:spcBef>
                <a:spcPct val="0"/>
              </a:spcBef>
              <a:spcAft>
                <a:spcPct val="0"/>
              </a:spcAft>
              <a:defRPr>
                <a:solidFill>
                  <a:prstClr val="black">
                    <a:tint val="75000"/>
                  </a:prstClr>
                </a:solidFill>
                <a:latin typeface="Arial" pitchFamily="34" charset="0"/>
                <a:ea typeface="ヒラギノ角ゴ Pro W3" pitchFamily="2" charset="-128"/>
              </a:defRPr>
            </a:lvl1pPr>
          </a:lstStyle>
          <a:p>
            <a:pPr>
              <a:defRPr/>
            </a:pPr>
            <a:endParaRPr lang="el-GR"/>
          </a:p>
        </p:txBody>
      </p:sp>
      <p:sp>
        <p:nvSpPr>
          <p:cNvPr id="5" name="Rectangle 6"/>
          <p:cNvSpPr>
            <a:spLocks noGrp="1" noChangeArrowheads="1"/>
          </p:cNvSpPr>
          <p:nvPr>
            <p:ph type="sldNum" sz="quarter" idx="12"/>
          </p:nvPr>
        </p:nvSpPr>
        <p:spPr/>
        <p:txBody>
          <a:bodyPr/>
          <a:lstStyle>
            <a:lvl1pPr defTabSz="914400" eaLnBrk="0" hangingPunct="0">
              <a:defRPr>
                <a:latin typeface="Arial" pitchFamily="34" charset="0"/>
                <a:ea typeface="MS PGothic" pitchFamily="34" charset="-128"/>
              </a:defRPr>
            </a:lvl1pPr>
          </a:lstStyle>
          <a:p>
            <a:pPr>
              <a:defRPr/>
            </a:pPr>
            <a:fld id="{301A8A15-53C1-491F-A6FE-9A270AE6DF73}" type="slidenum">
              <a:rPr lang="el-GR" altLang="el-GR"/>
              <a:pPr>
                <a:defRPr/>
              </a:pPr>
              <a:t>‹#›</a:t>
            </a:fld>
            <a:endParaRPr lang="el-GR" altLang="el-GR"/>
          </a:p>
        </p:txBody>
      </p:sp>
    </p:spTree>
    <p:extLst>
      <p:ext uri="{BB962C8B-B14F-4D97-AF65-F5344CB8AC3E}">
        <p14:creationId xmlns:p14="http://schemas.microsoft.com/office/powerpoint/2010/main" val="901550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el-GR"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Master-Untertitelformat bearbeiten</a:t>
            </a:r>
            <a:endParaRPr lang="de-DE"/>
          </a:p>
        </p:txBody>
      </p:sp>
      <p:sp>
        <p:nvSpPr>
          <p:cNvPr id="4" name="Datumsplatzhalter 3"/>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91829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mtClean="0"/>
              <a:t>Mastertitelformat bearbeiten</a:t>
            </a:r>
            <a:endParaRPr lang="de-DE"/>
          </a:p>
        </p:txBody>
      </p:sp>
      <p:sp>
        <p:nvSpPr>
          <p:cNvPr id="3" name="Inhaltsplatzhalter 2"/>
          <p:cNvSpPr>
            <a:spLocks noGrp="1"/>
          </p:cNvSpPr>
          <p:nvPr>
            <p:ph idx="1"/>
          </p:nvPr>
        </p:nvSpPr>
        <p:spPr/>
        <p:txBody>
          <a:body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Datumsplatzhalter 3"/>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3507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5F0F032-664D-8940-B8F4-99B6A4B0C8EA}" type="slidenum">
              <a:rPr lang="de-DE"/>
              <a:pPr>
                <a:defRPr/>
              </a:pPr>
              <a:t>‹#›</a:t>
            </a:fld>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l-GR"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Mastertextformat bearbeiten</a:t>
            </a:r>
          </a:p>
        </p:txBody>
      </p:sp>
      <p:sp>
        <p:nvSpPr>
          <p:cNvPr id="4" name="Datumsplatzhalter 3"/>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04163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5" name="Datumsplatzhalter 4"/>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505208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l-GR"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7" name="Datumsplatzhalter 6"/>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74165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mtClean="0"/>
              <a:t>Mastertitelformat bearbeiten</a:t>
            </a:r>
            <a:endParaRPr lang="de-DE"/>
          </a:p>
        </p:txBody>
      </p:sp>
      <p:sp>
        <p:nvSpPr>
          <p:cNvPr id="3" name="Datumsplatzhalter 2"/>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07252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80182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l-GR"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Mastertextformat bearbeiten</a:t>
            </a:r>
          </a:p>
        </p:txBody>
      </p:sp>
      <p:sp>
        <p:nvSpPr>
          <p:cNvPr id="5" name="Datumsplatzhalter 4"/>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679065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l-GR"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Mastertextformat bearbeiten</a:t>
            </a:r>
          </a:p>
        </p:txBody>
      </p:sp>
      <p:sp>
        <p:nvSpPr>
          <p:cNvPr id="5" name="Datumsplatzhalter 4"/>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8539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Datumsplatzhalter 3"/>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376945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el-GR"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Datumsplatzhalter 3"/>
          <p:cNvSpPr>
            <a:spLocks noGrp="1"/>
          </p:cNvSpPr>
          <p:nvPr>
            <p:ph type="dt" sz="half" idx="10"/>
          </p:nvPr>
        </p:nvSpPr>
        <p:spPr/>
        <p:txBody>
          <a:bodyPr/>
          <a:lstStyle/>
          <a:p>
            <a:fld id="{A750B092-DF7C-D24E-86A4-86EE480FD9CD}" type="datetimeFigureOut">
              <a:rPr lang="de-DE" smtClean="0">
                <a:solidFill>
                  <a:prstClr val="black">
                    <a:tint val="75000"/>
                  </a:prstClr>
                </a:solidFill>
              </a:rPr>
              <a:pPr/>
              <a:t>21.09.2015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F1DF562-F1B0-C242-A4F7-89E8D94BAFE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46630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3"/>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B0A23902-7770-4A65-93B2-77D5BBCD852C}" type="datetimeFigureOut">
              <a:rPr lang="de-DE"/>
              <a:pPr>
                <a:defRPr/>
              </a:pPr>
              <a:t>21.09.2015</a:t>
            </a:fld>
            <a:endParaRPr lang="de-DE"/>
          </a:p>
        </p:txBody>
      </p:sp>
      <p:sp>
        <p:nvSpPr>
          <p:cNvPr id="5" name="Fußzeilenplatzhalt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94596648-4C67-4262-B7C6-FE05B26FB63E}" type="slidenum">
              <a:rPr lang="de-DE"/>
              <a:pPr>
                <a:defRPr/>
              </a:pPr>
              <a:t>‹#›</a:t>
            </a:fld>
            <a:endParaRPr lang="de-DE"/>
          </a:p>
        </p:txBody>
      </p:sp>
    </p:spTree>
    <p:extLst>
      <p:ext uri="{BB962C8B-B14F-4D97-AF65-F5344CB8AC3E}">
        <p14:creationId xmlns:p14="http://schemas.microsoft.com/office/powerpoint/2010/main" val="347514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F281CACE-5CEB-604B-8DBC-C97E5FE2FE86}" type="slidenum">
              <a:rPr lang="de-DE"/>
              <a:pPr>
                <a:defRPr/>
              </a:pPr>
              <a:t>‹#›</a:t>
            </a:fld>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0F9273C5-02CC-4DF3-85E4-E7555718CE43}" type="datetimeFigureOut">
              <a:rPr lang="de-DE"/>
              <a:pPr>
                <a:defRPr/>
              </a:pPr>
              <a:t>21.09.2015</a:t>
            </a:fld>
            <a:endParaRPr lang="de-DE"/>
          </a:p>
        </p:txBody>
      </p:sp>
      <p:sp>
        <p:nvSpPr>
          <p:cNvPr id="5" name="Fußzeilenplatzhalt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92B77D10-E39E-4159-8BEC-1E136BA52765}" type="slidenum">
              <a:rPr lang="de-DE"/>
              <a:pPr>
                <a:defRPr/>
              </a:pPr>
              <a:t>‹#›</a:t>
            </a:fld>
            <a:endParaRPr lang="de-DE"/>
          </a:p>
        </p:txBody>
      </p:sp>
    </p:spTree>
    <p:extLst>
      <p:ext uri="{BB962C8B-B14F-4D97-AF65-F5344CB8AC3E}">
        <p14:creationId xmlns:p14="http://schemas.microsoft.com/office/powerpoint/2010/main" val="31730969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8"/>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D9539EBA-DA52-4EBC-92B0-561BDAD6C9BC}" type="datetimeFigureOut">
              <a:rPr lang="de-DE"/>
              <a:pPr>
                <a:defRPr/>
              </a:pPr>
              <a:t>21.09.2015</a:t>
            </a:fld>
            <a:endParaRPr lang="de-DE"/>
          </a:p>
        </p:txBody>
      </p:sp>
      <p:sp>
        <p:nvSpPr>
          <p:cNvPr id="5" name="Fußzeilenplatzhalt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40A17106-C6AF-46A1-A031-7F03D45B5FDF}" type="slidenum">
              <a:rPr lang="de-DE"/>
              <a:pPr>
                <a:defRPr/>
              </a:pPr>
              <a:t>‹#›</a:t>
            </a:fld>
            <a:endParaRPr lang="de-DE"/>
          </a:p>
        </p:txBody>
      </p:sp>
    </p:spTree>
    <p:extLst>
      <p:ext uri="{BB962C8B-B14F-4D97-AF65-F5344CB8AC3E}">
        <p14:creationId xmlns:p14="http://schemas.microsoft.com/office/powerpoint/2010/main" val="2683994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DBCF767A-A5E3-432B-B303-2FB7ABDBD535}" type="datetimeFigureOut">
              <a:rPr lang="de-DE"/>
              <a:pPr>
                <a:defRPr/>
              </a:pPr>
              <a:t>21.09.2015</a:t>
            </a:fld>
            <a:endParaRPr lang="de-DE"/>
          </a:p>
        </p:txBody>
      </p:sp>
      <p:sp>
        <p:nvSpPr>
          <p:cNvPr id="6" name="Fußzeilenplatzhalt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7" name="Foliennummernplatzhalter 6"/>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FF96CF99-C5CD-44CA-BC6B-0EF2481D747D}" type="slidenum">
              <a:rPr lang="de-DE"/>
              <a:pPr>
                <a:defRPr/>
              </a:pPr>
              <a:t>‹#›</a:t>
            </a:fld>
            <a:endParaRPr lang="de-DE"/>
          </a:p>
        </p:txBody>
      </p:sp>
    </p:spTree>
    <p:extLst>
      <p:ext uri="{BB962C8B-B14F-4D97-AF65-F5344CB8AC3E}">
        <p14:creationId xmlns:p14="http://schemas.microsoft.com/office/powerpoint/2010/main" val="4215628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E11D7B20-AD7C-4C42-B74B-2DBFA2E130A3}" type="datetimeFigureOut">
              <a:rPr lang="de-DE"/>
              <a:pPr>
                <a:defRPr/>
              </a:pPr>
              <a:t>21.09.2015</a:t>
            </a:fld>
            <a:endParaRPr lang="de-DE"/>
          </a:p>
        </p:txBody>
      </p:sp>
      <p:sp>
        <p:nvSpPr>
          <p:cNvPr id="8" name="Fußzeilenplatzhalter 7"/>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9" name="Foliennummernplatzhalter 8"/>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9D0BBC51-D4B2-419B-BD05-BCA47285C1AA}" type="slidenum">
              <a:rPr lang="de-DE"/>
              <a:pPr>
                <a:defRPr/>
              </a:pPr>
              <a:t>‹#›</a:t>
            </a:fld>
            <a:endParaRPr lang="de-DE"/>
          </a:p>
        </p:txBody>
      </p:sp>
    </p:spTree>
    <p:extLst>
      <p:ext uri="{BB962C8B-B14F-4D97-AF65-F5344CB8AC3E}">
        <p14:creationId xmlns:p14="http://schemas.microsoft.com/office/powerpoint/2010/main" val="42657630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ADD99337-40A7-4397-9899-7A9278A1AE77}" type="datetimeFigureOut">
              <a:rPr lang="de-DE"/>
              <a:pPr>
                <a:defRPr/>
              </a:pPr>
              <a:t>21.09.2015</a:t>
            </a:fld>
            <a:endParaRPr lang="de-DE"/>
          </a:p>
        </p:txBody>
      </p:sp>
      <p:sp>
        <p:nvSpPr>
          <p:cNvPr id="4" name="Fußzeilenplatzhalter 3"/>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5" name="Foliennummernplatzhalter 4"/>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E63CB1F6-477E-4924-B553-080394F76BCD}" type="slidenum">
              <a:rPr lang="de-DE"/>
              <a:pPr>
                <a:defRPr/>
              </a:pPr>
              <a:t>‹#›</a:t>
            </a:fld>
            <a:endParaRPr lang="de-DE"/>
          </a:p>
        </p:txBody>
      </p:sp>
    </p:spTree>
    <p:extLst>
      <p:ext uri="{BB962C8B-B14F-4D97-AF65-F5344CB8AC3E}">
        <p14:creationId xmlns:p14="http://schemas.microsoft.com/office/powerpoint/2010/main" val="2994682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75B031E7-DAD5-4AF3-BD54-37AD56480990}" type="datetimeFigureOut">
              <a:rPr lang="de-DE"/>
              <a:pPr>
                <a:defRPr/>
              </a:pPr>
              <a:t>21.09.2015</a:t>
            </a:fld>
            <a:endParaRPr lang="de-DE"/>
          </a:p>
        </p:txBody>
      </p:sp>
      <p:sp>
        <p:nvSpPr>
          <p:cNvPr id="3" name="Fußzeilenplatzhalter 2"/>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4" name="Foliennummernplatzhalter 3"/>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EE4AF193-1828-4BAD-A79F-1038467B2634}" type="slidenum">
              <a:rPr lang="de-DE"/>
              <a:pPr>
                <a:defRPr/>
              </a:pPr>
              <a:t>‹#›</a:t>
            </a:fld>
            <a:endParaRPr lang="de-DE"/>
          </a:p>
        </p:txBody>
      </p:sp>
    </p:spTree>
    <p:extLst>
      <p:ext uri="{BB962C8B-B14F-4D97-AF65-F5344CB8AC3E}">
        <p14:creationId xmlns:p14="http://schemas.microsoft.com/office/powerpoint/2010/main" val="1152514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874955C1-001A-4133-BF81-0E06991EDFD5}" type="datetimeFigureOut">
              <a:rPr lang="de-DE"/>
              <a:pPr>
                <a:defRPr/>
              </a:pPr>
              <a:t>21.09.2015</a:t>
            </a:fld>
            <a:endParaRPr lang="de-DE"/>
          </a:p>
        </p:txBody>
      </p:sp>
      <p:sp>
        <p:nvSpPr>
          <p:cNvPr id="6" name="Fußzeilenplatzhalt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7" name="Foliennummernplatzhalter 6"/>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C36E3C66-F911-4334-986A-B7ADC9265A4E}" type="slidenum">
              <a:rPr lang="de-DE"/>
              <a:pPr>
                <a:defRPr/>
              </a:pPr>
              <a:t>‹#›</a:t>
            </a:fld>
            <a:endParaRPr lang="de-DE"/>
          </a:p>
        </p:txBody>
      </p:sp>
    </p:spTree>
    <p:extLst>
      <p:ext uri="{BB962C8B-B14F-4D97-AF65-F5344CB8AC3E}">
        <p14:creationId xmlns:p14="http://schemas.microsoft.com/office/powerpoint/2010/main" val="3826395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A92BF3FA-2907-4D71-8FA8-AC63A0CA4EF4}" type="datetimeFigureOut">
              <a:rPr lang="de-DE"/>
              <a:pPr>
                <a:defRPr/>
              </a:pPr>
              <a:t>21.09.2015</a:t>
            </a:fld>
            <a:endParaRPr lang="de-DE"/>
          </a:p>
        </p:txBody>
      </p:sp>
      <p:sp>
        <p:nvSpPr>
          <p:cNvPr id="6" name="Fußzeilenplatzhalt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7" name="Foliennummernplatzhalter 6"/>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7D1D5E89-DBB5-49D0-B78D-02D21EBF3B36}" type="slidenum">
              <a:rPr lang="de-DE"/>
              <a:pPr>
                <a:defRPr/>
              </a:pPr>
              <a:t>‹#›</a:t>
            </a:fld>
            <a:endParaRPr lang="de-DE"/>
          </a:p>
        </p:txBody>
      </p:sp>
    </p:spTree>
    <p:extLst>
      <p:ext uri="{BB962C8B-B14F-4D97-AF65-F5344CB8AC3E}">
        <p14:creationId xmlns:p14="http://schemas.microsoft.com/office/powerpoint/2010/main" val="4245556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8CDC94BA-2CC4-44A1-9CD3-7249D3DE377B}" type="datetimeFigureOut">
              <a:rPr lang="de-DE"/>
              <a:pPr>
                <a:defRPr/>
              </a:pPr>
              <a:t>21.09.2015</a:t>
            </a:fld>
            <a:endParaRPr lang="de-DE"/>
          </a:p>
        </p:txBody>
      </p:sp>
      <p:sp>
        <p:nvSpPr>
          <p:cNvPr id="5" name="Fußzeilenplatzhalt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595B41D4-49CD-4F85-8664-86A473F3BFFE}" type="slidenum">
              <a:rPr lang="de-DE"/>
              <a:pPr>
                <a:defRPr/>
              </a:pPr>
              <a:t>‹#›</a:t>
            </a:fld>
            <a:endParaRPr lang="de-DE"/>
          </a:p>
        </p:txBody>
      </p:sp>
    </p:spTree>
    <p:extLst>
      <p:ext uri="{BB962C8B-B14F-4D97-AF65-F5344CB8AC3E}">
        <p14:creationId xmlns:p14="http://schemas.microsoft.com/office/powerpoint/2010/main" val="6454183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6"/>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46"/>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3A499D46-940E-4ED6-B0BC-5584B191690E}" type="datetimeFigureOut">
              <a:rPr lang="de-DE"/>
              <a:pPr>
                <a:defRPr/>
              </a:pPr>
              <a:t>21.09.2015</a:t>
            </a:fld>
            <a:endParaRPr lang="de-DE"/>
          </a:p>
        </p:txBody>
      </p:sp>
      <p:sp>
        <p:nvSpPr>
          <p:cNvPr id="5" name="Fußzeilenplatzhalt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de-DE"/>
          </a:p>
        </p:txBody>
      </p:sp>
      <p:sp>
        <p:nvSpPr>
          <p:cNvPr id="6" name="Foliennummernplatzhalter 5"/>
          <p:cNvSpPr>
            <a:spLocks noGrp="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7E082711-58D7-47BB-85C1-906362B49CA8}" type="slidenum">
              <a:rPr lang="de-DE"/>
              <a:pPr>
                <a:defRPr/>
              </a:pPr>
              <a:t>‹#›</a:t>
            </a:fld>
            <a:endParaRPr lang="de-DE"/>
          </a:p>
        </p:txBody>
      </p:sp>
    </p:spTree>
    <p:extLst>
      <p:ext uri="{BB962C8B-B14F-4D97-AF65-F5344CB8AC3E}">
        <p14:creationId xmlns:p14="http://schemas.microsoft.com/office/powerpoint/2010/main" val="23474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1E368C6E-99D1-6949-8968-9E0A4AACE498}" type="slidenum">
              <a:rPr lang="de-DE"/>
              <a:pPr>
                <a:defRPr/>
              </a:pPr>
              <a:t>‹#›</a:t>
            </a:fld>
            <a:endParaRPr lang="de-D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804" y="463558"/>
            <a:ext cx="7770813" cy="1433513"/>
          </a:xfrm>
        </p:spPr>
        <p:txBody>
          <a:bodyPr/>
          <a:lstStyle/>
          <a:p>
            <a:r>
              <a:rPr lang="de-DE" smtClean="0"/>
              <a:t>Mastertitelformat bearbeiten</a:t>
            </a:r>
            <a:endParaRPr lang="de-DE"/>
          </a:p>
        </p:txBody>
      </p:sp>
      <p:sp>
        <p:nvSpPr>
          <p:cNvPr id="3" name="Rectangle 5"/>
          <p:cNvSpPr>
            <a:spLocks noGrp="1" noChangeArrowheads="1"/>
          </p:cNvSpPr>
          <p:nvPr>
            <p:ph type="sldNum"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DDDF978E-8389-4158-9C84-8FFB0A31A1DB}" type="slidenum">
              <a:rPr lang="de-DE"/>
              <a:pPr>
                <a:defRPr/>
              </a:pPr>
              <a:t>‹#›</a:t>
            </a:fld>
            <a:endParaRPr lang="de-DE"/>
          </a:p>
        </p:txBody>
      </p:sp>
    </p:spTree>
    <p:extLst>
      <p:ext uri="{BB962C8B-B14F-4D97-AF65-F5344CB8AC3E}">
        <p14:creationId xmlns:p14="http://schemas.microsoft.com/office/powerpoint/2010/main" val="30004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46"/>
            <a:ext cx="8229600" cy="585152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el-GR"/>
          </a:p>
        </p:txBody>
      </p:sp>
      <p:sp>
        <p:nvSpPr>
          <p:cNvPr id="4" name="Rectangle 5"/>
          <p:cNvSpPr>
            <a:spLocks noGrp="1" noChangeArrowheads="1"/>
          </p:cNvSpPr>
          <p:nvPr>
            <p:ph type="ftr" sz="quarter" idx="11"/>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endParaRPr lang="el-GR"/>
          </a:p>
        </p:txBody>
      </p:sp>
      <p:sp>
        <p:nvSpPr>
          <p:cNvPr id="5"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latin typeface="Arial" pitchFamily="34" charset="0"/>
                <a:ea typeface="MS PGothic" pitchFamily="34" charset="-128"/>
              </a:defRPr>
            </a:lvl1pPr>
          </a:lstStyle>
          <a:p>
            <a:pPr>
              <a:defRPr/>
            </a:pPr>
            <a:fld id="{C72774E4-8B0D-4EE3-AE78-47997C4C9D29}" type="slidenum">
              <a:rPr lang="el-GR"/>
              <a:pPr>
                <a:defRPr/>
              </a:pPr>
              <a:t>‹#›</a:t>
            </a:fld>
            <a:endParaRPr lang="el-GR"/>
          </a:p>
        </p:txBody>
      </p:sp>
    </p:spTree>
    <p:extLst>
      <p:ext uri="{BB962C8B-B14F-4D97-AF65-F5344CB8AC3E}">
        <p14:creationId xmlns:p14="http://schemas.microsoft.com/office/powerpoint/2010/main" val="16464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22B88BC0-B829-634B-91FA-67C0CE39E6A4}"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D1CEC1DC-D4CE-8744-9A86-4C373AED9496}"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A133A3F3-2E3E-9C4C-908B-3ED83F58E871}"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57E1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cs typeface="ＭＳ Ｐゴシック" charset="-128"/>
              </a:defRPr>
            </a:lvl1pPr>
          </a:lstStyle>
          <a:p>
            <a:pPr>
              <a:defRPr/>
            </a:pPr>
            <a:fld id="{0CFD8F49-BDDB-144A-8296-66D24476E94E}"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BA61D"/>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A90881BF-5018-E24D-8F74-C6BA5179220F}" type="datetimeFigureOut">
              <a:rPr lang="de-DE" smtClean="0">
                <a:solidFill>
                  <a:prstClr val="black">
                    <a:tint val="75000"/>
                  </a:prstClr>
                </a:solidFill>
                <a:latin typeface="Calibri"/>
                <a:ea typeface="+mn-ea"/>
                <a:cs typeface="+mn-cs"/>
              </a:rPr>
              <a:pPr defTabSz="457200" eaLnBrk="1" fontAlgn="auto" hangingPunct="1">
                <a:spcBef>
                  <a:spcPts val="0"/>
                </a:spcBef>
                <a:spcAft>
                  <a:spcPts val="0"/>
                </a:spcAft>
              </a:pPr>
              <a:t>21.09.2015</a:t>
            </a:fld>
            <a:endParaRPr lang="de-DE">
              <a:solidFill>
                <a:prstClr val="black">
                  <a:tint val="75000"/>
                </a:prstClr>
              </a:solidFill>
              <a:latin typeface="Calibri"/>
              <a:ea typeface="+mn-ea"/>
              <a:cs typeface="+mn-cs"/>
            </a:endParaRPr>
          </a:p>
        </p:txBody>
      </p:sp>
      <p:sp>
        <p:nvSpPr>
          <p:cNvPr id="5" name="Fußzeilenplatzhalt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de-DE">
              <a:solidFill>
                <a:prstClr val="black">
                  <a:tint val="75000"/>
                </a:prstClr>
              </a:solidFill>
              <a:latin typeface="Calibri"/>
              <a:ea typeface="+mn-ea"/>
              <a:cs typeface="+mn-cs"/>
            </a:endParaRPr>
          </a:p>
        </p:txBody>
      </p:sp>
      <p:sp>
        <p:nvSpPr>
          <p:cNvPr id="6" name="Foliennummernplatzhalt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B32B9B30-B992-0844-BE1C-33A266BBF811}" type="slidenum">
              <a:rPr lang="de-DE"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de-DE">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690687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BA61D"/>
        </a:solidFill>
        <a:effectLst/>
      </p:bgPr>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l-GR" smtClean="0"/>
              <a:t>Mastertitelformat bearbeiten</a:t>
            </a:r>
          </a:p>
        </p:txBody>
      </p:sp>
      <p:sp>
        <p:nvSpPr>
          <p:cNvPr id="3075"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l-GR" smtClean="0"/>
              <a:t>Mastertextformat bearbeiten</a:t>
            </a:r>
          </a:p>
          <a:p>
            <a:pPr lvl="1"/>
            <a:r>
              <a:rPr lang="de-DE" altLang="el-GR" smtClean="0"/>
              <a:t>Zweite Ebene</a:t>
            </a:r>
          </a:p>
          <a:p>
            <a:pPr lvl="2"/>
            <a:r>
              <a:rPr lang="de-DE" altLang="el-GR" smtClean="0"/>
              <a:t>Dritte Ebene</a:t>
            </a:r>
          </a:p>
          <a:p>
            <a:pPr lvl="3"/>
            <a:r>
              <a:rPr lang="de-DE" altLang="el-GR" smtClean="0"/>
              <a:t>Vierte Ebene</a:t>
            </a:r>
          </a:p>
          <a:p>
            <a:pPr lvl="4"/>
            <a:r>
              <a:rPr lang="de-DE" altLang="el-GR"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eaLnBrk="1" hangingPunct="1">
              <a:defRPr sz="1200">
                <a:solidFill>
                  <a:srgbClr val="898989"/>
                </a:solidFill>
                <a:latin typeface="Calibri" pitchFamily="34" charset="0"/>
                <a:ea typeface="ヒラギノ角ゴ Pro W3" charset="-128"/>
              </a:defRPr>
            </a:lvl1pPr>
          </a:lstStyle>
          <a:p>
            <a:pPr>
              <a:defRPr/>
            </a:pPr>
            <a:fld id="{E80D5FE3-3A56-4ACF-99CE-4E6F0C1C6BD6}" type="datetimeFigureOut">
              <a:rPr lang="de-DE" altLang="el-GR">
                <a:cs typeface="+mn-cs"/>
              </a:rPr>
              <a:pPr>
                <a:defRPr/>
              </a:pPr>
              <a:t>21.09.2015</a:t>
            </a:fld>
            <a:endParaRPr lang="de-DE" altLang="el-GR">
              <a:cs typeface="+mn-cs"/>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898989"/>
                </a:solidFill>
                <a:latin typeface="Calibri" pitchFamily="34" charset="0"/>
                <a:ea typeface="ヒラギノ角ゴ Pro W3" charset="-128"/>
              </a:defRPr>
            </a:lvl1pPr>
          </a:lstStyle>
          <a:p>
            <a:pPr>
              <a:defRPr/>
            </a:pPr>
            <a:endParaRPr lang="el-GR" altLang="el-GR">
              <a:cs typeface="+mn-cs"/>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latin typeface="Calibri" pitchFamily="34" charset="0"/>
                <a:ea typeface="ヒラギノ角ゴ Pro W3" charset="-128"/>
              </a:defRPr>
            </a:lvl1pPr>
          </a:lstStyle>
          <a:p>
            <a:pPr>
              <a:defRPr/>
            </a:pPr>
            <a:fld id="{92755ABD-BAA2-4BCF-8940-A48B05129437}" type="slidenum">
              <a:rPr lang="de-DE" altLang="el-GR">
                <a:cs typeface="+mn-cs"/>
              </a:rPr>
              <a:pPr>
                <a:defRPr/>
              </a:pPr>
              <a:t>‹#›</a:t>
            </a:fld>
            <a:endParaRPr lang="de-DE" altLang="el-GR">
              <a:cs typeface="+mn-cs"/>
            </a:endParaRPr>
          </a:p>
        </p:txBody>
      </p:sp>
    </p:spTree>
    <p:extLst>
      <p:ext uri="{BB962C8B-B14F-4D97-AF65-F5344CB8AC3E}">
        <p14:creationId xmlns:p14="http://schemas.microsoft.com/office/powerpoint/2010/main" val="190341025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A750B092-DF7C-D24E-86A4-86EE480FD9CD}" type="datetimeFigureOut">
              <a:rPr lang="de-DE" smtClean="0">
                <a:solidFill>
                  <a:prstClr val="black">
                    <a:tint val="75000"/>
                  </a:prstClr>
                </a:solidFill>
                <a:latin typeface="Calibri"/>
                <a:ea typeface="+mn-ea"/>
                <a:cs typeface="+mn-cs"/>
              </a:rPr>
              <a:pPr defTabSz="457200" eaLnBrk="1" fontAlgn="auto" hangingPunct="1">
                <a:spcBef>
                  <a:spcPts val="0"/>
                </a:spcBef>
                <a:spcAft>
                  <a:spcPts val="0"/>
                </a:spcAft>
              </a:pPr>
              <a:t>21.09.2015</a:t>
            </a:fld>
            <a:endParaRPr lang="de-DE">
              <a:solidFill>
                <a:prstClr val="black">
                  <a:tint val="75000"/>
                </a:prstClr>
              </a:solidFill>
              <a:latin typeface="Calibri"/>
              <a:ea typeface="+mn-ea"/>
              <a:cs typeface="+mn-cs"/>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de-DE">
              <a:solidFill>
                <a:prstClr val="black">
                  <a:tint val="75000"/>
                </a:prstClr>
              </a:solidFill>
              <a:latin typeface="Calibri"/>
              <a:ea typeface="+mn-ea"/>
              <a:cs typeface="+mn-cs"/>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2F1DF562-F1B0-C242-A4F7-89E8D94BAFEF}" type="slidenum">
              <a:rPr lang="de-DE"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de-DE">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527106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BBA61D"/>
        </a:solidFill>
        <a:effectLst/>
      </p:bgPr>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l-GR" smtClean="0"/>
              <a:t>Mastertitelformat bearbeiten</a:t>
            </a:r>
          </a:p>
        </p:txBody>
      </p:sp>
      <p:sp>
        <p:nvSpPr>
          <p:cNvPr id="4099"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l-GR" smtClean="0"/>
              <a:t>Mastertextformat bearbeiten</a:t>
            </a:r>
          </a:p>
          <a:p>
            <a:pPr lvl="1"/>
            <a:r>
              <a:rPr lang="de-DE" altLang="el-GR" smtClean="0"/>
              <a:t>Zweite Ebene</a:t>
            </a:r>
          </a:p>
          <a:p>
            <a:pPr lvl="2"/>
            <a:r>
              <a:rPr lang="de-DE" altLang="el-GR" smtClean="0"/>
              <a:t>Dritte Ebene</a:t>
            </a:r>
          </a:p>
          <a:p>
            <a:pPr lvl="3"/>
            <a:r>
              <a:rPr lang="de-DE" altLang="el-GR" smtClean="0"/>
              <a:t>Vierte Ebene</a:t>
            </a:r>
          </a:p>
          <a:p>
            <a:pPr lvl="4"/>
            <a:r>
              <a:rPr lang="de-DE" altLang="el-GR"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smtClean="0">
                <a:solidFill>
                  <a:prstClr val="black">
                    <a:tint val="75000"/>
                  </a:prstClr>
                </a:solidFill>
                <a:latin typeface="Calibri"/>
                <a:ea typeface="+mn-ea"/>
              </a:defRPr>
            </a:lvl1pPr>
          </a:lstStyle>
          <a:p>
            <a:pPr>
              <a:defRPr/>
            </a:pPr>
            <a:fld id="{236761FF-A5E8-4C8C-B549-2FA9712CEAF8}" type="datetimeFigureOut">
              <a:rPr lang="de-DE">
                <a:cs typeface="+mn-cs"/>
              </a:rPr>
              <a:pPr>
                <a:defRPr/>
              </a:pPr>
              <a:t>21.09.2015</a:t>
            </a:fld>
            <a:endParaRPr lang="de-DE">
              <a:cs typeface="+mn-cs"/>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de-DE">
              <a:cs typeface="+mn-cs"/>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smtClean="0">
                <a:solidFill>
                  <a:prstClr val="black">
                    <a:tint val="75000"/>
                  </a:prstClr>
                </a:solidFill>
                <a:latin typeface="Calibri"/>
                <a:ea typeface="+mn-ea"/>
              </a:defRPr>
            </a:lvl1pPr>
          </a:lstStyle>
          <a:p>
            <a:pPr>
              <a:defRPr/>
            </a:pPr>
            <a:fld id="{B2026DCA-86C7-4C9E-A649-F00433C942E7}" type="slidenum">
              <a:rPr lang="de-DE">
                <a:cs typeface="+mn-cs"/>
              </a:rPr>
              <a:pPr>
                <a:defRPr/>
              </a:pPr>
              <a:t>‹#›</a:t>
            </a:fld>
            <a:endParaRPr lang="de-DE">
              <a:cs typeface="+mn-cs"/>
            </a:endParaRPr>
          </a:p>
        </p:txBody>
      </p:sp>
    </p:spTree>
    <p:extLst>
      <p:ext uri="{BB962C8B-B14F-4D97-AF65-F5344CB8AC3E}">
        <p14:creationId xmlns:p14="http://schemas.microsoft.com/office/powerpoint/2010/main" val="30669970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0.xml"/><Relationship Id="rId1" Type="http://schemas.openxmlformats.org/officeDocument/2006/relationships/themeOverride" Target="../theme/themeOverride2.xml"/><Relationship Id="rId4" Type="http://schemas.openxmlformats.org/officeDocument/2006/relationships/image" Target="../media/image88.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0.xml"/><Relationship Id="rId1" Type="http://schemas.openxmlformats.org/officeDocument/2006/relationships/themeOverride" Target="../theme/themeOverride3.xml"/><Relationship Id="rId4" Type="http://schemas.openxmlformats.org/officeDocument/2006/relationships/image" Target="../media/image88.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4.wdp"/></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3.jpeg"/><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8A54"/>
        </a:solidFill>
        <a:effectLst/>
      </p:bgPr>
    </p:bg>
    <p:spTree>
      <p:nvGrpSpPr>
        <p:cNvPr id="1" name=""/>
        <p:cNvGrpSpPr/>
        <p:nvPr/>
      </p:nvGrpSpPr>
      <p:grpSpPr>
        <a:xfrm>
          <a:off x="0" y="0"/>
          <a:ext cx="0" cy="0"/>
          <a:chOff x="0" y="0"/>
          <a:chExt cx="0" cy="0"/>
        </a:xfrm>
      </p:grpSpPr>
      <p:sp>
        <p:nvSpPr>
          <p:cNvPr id="16386" name="Τίτλος 1"/>
          <p:cNvSpPr>
            <a:spLocks noGrp="1"/>
          </p:cNvSpPr>
          <p:nvPr>
            <p:ph type="ctrTitle"/>
          </p:nvPr>
        </p:nvSpPr>
        <p:spPr>
          <a:xfrm>
            <a:off x="685800" y="2006602"/>
            <a:ext cx="7772400" cy="1470025"/>
          </a:xfrm>
        </p:spPr>
        <p:txBody>
          <a:bodyPr/>
          <a:lstStyle/>
          <a:p>
            <a:pPr eaLnBrk="1" hangingPunct="1"/>
            <a:r>
              <a:rPr lang="el-GR" altLang="el-GR" sz="3600" b="1" smtClean="0"/>
              <a:t>«Εισαγωγή στην Αρχαιολογία των Αρχαίων Θεάτρων»</a:t>
            </a:r>
          </a:p>
        </p:txBody>
      </p:sp>
      <p:sp>
        <p:nvSpPr>
          <p:cNvPr id="3" name="Υπότιτλος 2"/>
          <p:cNvSpPr>
            <a:spLocks noGrp="1"/>
          </p:cNvSpPr>
          <p:nvPr>
            <p:ph type="subTitle" idx="1"/>
          </p:nvPr>
        </p:nvSpPr>
        <p:spPr>
          <a:xfrm>
            <a:off x="684213" y="3384550"/>
            <a:ext cx="7775575" cy="1752600"/>
          </a:xfrm>
        </p:spPr>
        <p:txBody>
          <a:bodyPr rtlCol="0">
            <a:noAutofit/>
          </a:bodyPr>
          <a:lstStyle/>
          <a:p>
            <a:pPr eaLnBrk="1" fontAlgn="auto" hangingPunct="1">
              <a:spcAft>
                <a:spcPts val="0"/>
              </a:spcAft>
              <a:buFont typeface="Arial"/>
              <a:buNone/>
              <a:defRPr/>
            </a:pPr>
            <a:endParaRPr lang="el-GR" sz="2800" dirty="0" smtClean="0">
              <a:solidFill>
                <a:srgbClr val="5075BC"/>
              </a:solidFill>
              <a:latin typeface="+mj-lt"/>
              <a:ea typeface="+mj-ea"/>
              <a:cs typeface="+mj-cs"/>
            </a:endParaRPr>
          </a:p>
          <a:p>
            <a:pPr eaLnBrk="1" fontAlgn="auto" hangingPunct="1">
              <a:spcAft>
                <a:spcPts val="0"/>
              </a:spcAft>
              <a:buFont typeface="Arial"/>
              <a:buNone/>
              <a:defRPr/>
            </a:pPr>
            <a:r>
              <a:rPr lang="el-GR" sz="2800" dirty="0" smtClean="0">
                <a:solidFill>
                  <a:schemeClr val="tx1"/>
                </a:solidFill>
                <a:latin typeface="+mj-lt"/>
                <a:ea typeface="+mj-ea"/>
                <a:cs typeface="+mj-cs"/>
              </a:rPr>
              <a:t>Ενότητα 15: Το πρόβλημα για τις απεικονίσεις θεατρικών έργων</a:t>
            </a:r>
          </a:p>
          <a:p>
            <a:pPr marL="514350" indent="-514350" eaLnBrk="1" fontAlgn="auto" hangingPunct="1">
              <a:spcAft>
                <a:spcPts val="0"/>
              </a:spcAft>
              <a:buFont typeface="+mj-lt"/>
              <a:buAutoNum type="alphaUcPeriod"/>
              <a:defRPr/>
            </a:pPr>
            <a:r>
              <a:rPr lang="el-GR" sz="2400" u="sng" dirty="0" smtClean="0">
                <a:solidFill>
                  <a:schemeClr val="tx1"/>
                </a:solidFill>
                <a:latin typeface="+mj-lt"/>
                <a:ea typeface="+mj-ea"/>
                <a:cs typeface="+mj-cs"/>
              </a:rPr>
              <a:t>Αγγειογραφίες. Τραγωδία - Κωμωδία</a:t>
            </a:r>
            <a:endParaRPr lang="en-US" sz="2400" u="sng" dirty="0" smtClean="0"/>
          </a:p>
          <a:p>
            <a:pPr eaLnBrk="1" fontAlgn="auto" hangingPunct="1">
              <a:spcAft>
                <a:spcPts val="0"/>
              </a:spcAft>
              <a:buFont typeface="Arial"/>
              <a:buNone/>
              <a:defRPr/>
            </a:pPr>
            <a:r>
              <a:rPr lang="el-GR" sz="2800" dirty="0" smtClean="0">
                <a:solidFill>
                  <a:schemeClr val="tx1"/>
                </a:solidFill>
              </a:rPr>
              <a:t>Μάρτιν Κρέεμπ</a:t>
            </a:r>
            <a:endParaRPr lang="el-GR" sz="2800" dirty="0" smtClean="0"/>
          </a:p>
          <a:p>
            <a:pPr eaLnBrk="1" fontAlgn="auto" hangingPunct="1">
              <a:spcAft>
                <a:spcPts val="0"/>
              </a:spcAft>
              <a:buFont typeface="Arial"/>
              <a:buNone/>
              <a:defRPr/>
            </a:pPr>
            <a:r>
              <a:rPr lang="el-GR" sz="2800" dirty="0" smtClean="0">
                <a:solidFill>
                  <a:schemeClr val="tx1"/>
                </a:solidFill>
              </a:rPr>
              <a:t>Τμήμα Θεατρικών Σπουδών</a:t>
            </a:r>
            <a:endParaRPr lang="en-US" sz="2800" dirty="0" smtClean="0">
              <a:solidFill>
                <a:schemeClr val="tx1"/>
              </a:solidFill>
            </a:endParaRPr>
          </a:p>
          <a:p>
            <a:pPr eaLnBrk="1" fontAlgn="auto" hangingPunct="1">
              <a:spcAft>
                <a:spcPts val="0"/>
              </a:spcAft>
              <a:buFont typeface="Arial"/>
              <a:buNone/>
              <a:defRPr/>
            </a:pPr>
            <a:endParaRPr lang="el-GR" sz="2800" dirty="0" smtClean="0"/>
          </a:p>
        </p:txBody>
      </p:sp>
      <p:pic>
        <p:nvPicPr>
          <p:cNvPr id="16388" name="Εικόνα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506413"/>
            <a:ext cx="45148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Εικόνα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1" y="279400"/>
            <a:ext cx="369411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363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feld 1"/>
          <p:cNvSpPr txBox="1">
            <a:spLocks noChangeArrowheads="1"/>
          </p:cNvSpPr>
          <p:nvPr/>
        </p:nvSpPr>
        <p:spPr bwMode="auto">
          <a:xfrm>
            <a:off x="0" y="2641600"/>
            <a:ext cx="9144000" cy="1016000"/>
          </a:xfrm>
          <a:prstGeom prst="rect">
            <a:avLst/>
          </a:prstGeom>
          <a:solidFill>
            <a:schemeClr val="bg1"/>
          </a:solidFill>
          <a:ln w="9525">
            <a:noFill/>
            <a:miter lim="800000"/>
            <a:headEnd/>
            <a:tailEnd/>
          </a:ln>
        </p:spPr>
        <p:txBody>
          <a:bodyPr>
            <a:prstTxWarp prst="textNoShape">
              <a:avLst/>
            </a:prstTxWarp>
            <a:spAutoFit/>
          </a:bodyPr>
          <a:lstStyle/>
          <a:p>
            <a:pPr algn="ctr"/>
            <a:r>
              <a:rPr lang="el-GR" sz="6000" dirty="0">
                <a:solidFill>
                  <a:srgbClr val="000000"/>
                </a:solidFill>
              </a:rPr>
              <a:t>Τραγ</a:t>
            </a:r>
            <a:r>
              <a:rPr lang="de-DE" sz="6000" dirty="0" err="1">
                <a:solidFill>
                  <a:srgbClr val="000000"/>
                </a:solidFill>
              </a:rPr>
              <a:t>ῳ</a:t>
            </a:r>
            <a:r>
              <a:rPr lang="el-GR" sz="6000" dirty="0">
                <a:solidFill>
                  <a:srgbClr val="000000"/>
                </a:solidFill>
              </a:rPr>
              <a:t>δία</a:t>
            </a:r>
            <a:endParaRPr lang="de-DE" sz="6000" dirty="0">
              <a:solidFill>
                <a:srgbClr val="0000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495300" y="2058938"/>
            <a:ext cx="8153400" cy="2740124"/>
          </a:xfrm>
          <a:solidFill>
            <a:schemeClr val="bg1"/>
          </a:solidFill>
        </p:spPr>
        <p:txBody>
          <a:bodyPr/>
          <a:lstStyle/>
          <a:p>
            <a:pPr algn="l" eaLnBrk="1" hangingPunct="1"/>
            <a:r>
              <a:rPr lang="el-GR" dirty="0" smtClean="0"/>
              <a:t>Θραύσμα πήλινου συμπλέγματος νεαρού και δούλου στην Αγία Πετρούπολη, Ρωσία. Προέρχεται ίσως από τον Εύξεινο Πόντο (Κερτς</a:t>
            </a:r>
            <a:r>
              <a:rPr lang="de-DE" dirty="0" smtClean="0"/>
              <a:t> / </a:t>
            </a:r>
            <a:r>
              <a:rPr lang="de-DE" dirty="0" err="1" smtClean="0"/>
              <a:t>Kerch</a:t>
            </a:r>
            <a:r>
              <a:rPr lang="de-DE" dirty="0" smtClean="0"/>
              <a:t>)</a:t>
            </a:r>
            <a:r>
              <a:rPr lang="el-GR" dirty="0" smtClean="0"/>
              <a:t>.</a:t>
            </a:r>
          </a:p>
          <a:p>
            <a:pPr algn="l" eaLnBrk="1" hangingPunct="1"/>
            <a:r>
              <a:rPr lang="el-GR" dirty="0" smtClean="0"/>
              <a:t>Πιθανότατα υστεροελληνιστικών χρόνων.</a:t>
            </a:r>
          </a:p>
        </p:txBody>
      </p:sp>
    </p:spTree>
    <p:extLst>
      <p:ext uri="{BB962C8B-B14F-4D97-AF65-F5344CB8AC3E}">
        <p14:creationId xmlns:p14="http://schemas.microsoft.com/office/powerpoint/2010/main" val="24291211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GreenDrunkAgain-8"/>
          <p:cNvPicPr>
            <a:picLocks noChangeAspect="1" noChangeArrowheads="1"/>
          </p:cNvPicPr>
          <p:nvPr/>
        </p:nvPicPr>
        <p:blipFill>
          <a:blip r:embed="rId3"/>
          <a:srcRect/>
          <a:stretch>
            <a:fillRect/>
          </a:stretch>
        </p:blipFill>
        <p:spPr bwMode="auto">
          <a:xfrm>
            <a:off x="1838325" y="0"/>
            <a:ext cx="5467350" cy="6858000"/>
          </a:xfrm>
          <a:prstGeom prst="rect">
            <a:avLst/>
          </a:prstGeom>
          <a:noFill/>
          <a:ln w="9525">
            <a:noFill/>
            <a:miter lim="800000"/>
            <a:headEnd/>
            <a:tailEnd/>
          </a:ln>
        </p:spPr>
      </p:pic>
    </p:spTree>
    <p:extLst>
      <p:ext uri="{BB962C8B-B14F-4D97-AF65-F5344CB8AC3E}">
        <p14:creationId xmlns:p14="http://schemas.microsoft.com/office/powerpoint/2010/main" val="26023490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495300" y="2309056"/>
            <a:ext cx="8153400" cy="2239888"/>
          </a:xfrm>
          <a:solidFill>
            <a:schemeClr val="bg1"/>
          </a:solidFill>
        </p:spPr>
        <p:txBody>
          <a:bodyPr/>
          <a:lstStyle/>
          <a:p>
            <a:pPr algn="l" eaLnBrk="1" hangingPunct="1"/>
            <a:r>
              <a:rPr lang="el-GR" dirty="0" smtClean="0"/>
              <a:t>Πήλινο σύμπλεγμα νεαρού και δούλου στο </a:t>
            </a:r>
            <a:r>
              <a:rPr lang="de-DE" dirty="0" err="1" smtClean="0"/>
              <a:t>Christchurch</a:t>
            </a:r>
            <a:r>
              <a:rPr lang="el-GR" dirty="0" smtClean="0"/>
              <a:t>, Νέα Ζηλανδία. Προέρχεται ίσως από την Καμπανία της Ιταλίας.</a:t>
            </a:r>
          </a:p>
          <a:p>
            <a:pPr algn="l" eaLnBrk="1" hangingPunct="1"/>
            <a:r>
              <a:rPr lang="el-GR" dirty="0" smtClean="0"/>
              <a:t>Χρονολογείται πιθανότατα στον 1</a:t>
            </a:r>
            <a:r>
              <a:rPr lang="el-GR" baseline="30000" dirty="0" smtClean="0"/>
              <a:t>ο</a:t>
            </a:r>
            <a:r>
              <a:rPr lang="el-GR" dirty="0" smtClean="0"/>
              <a:t> αι. μ.Χ.</a:t>
            </a:r>
          </a:p>
        </p:txBody>
      </p:sp>
    </p:spTree>
    <p:extLst>
      <p:ext uri="{BB962C8B-B14F-4D97-AF65-F5344CB8AC3E}">
        <p14:creationId xmlns:p14="http://schemas.microsoft.com/office/powerpoint/2010/main" val="1492000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reenDrunkAgain-9"/>
          <p:cNvPicPr>
            <a:picLocks noChangeAspect="1" noChangeArrowheads="1"/>
          </p:cNvPicPr>
          <p:nvPr/>
        </p:nvPicPr>
        <p:blipFill>
          <a:blip r:embed="rId3"/>
          <a:srcRect/>
          <a:stretch>
            <a:fillRect/>
          </a:stretch>
        </p:blipFill>
        <p:spPr bwMode="auto">
          <a:xfrm>
            <a:off x="2309813" y="0"/>
            <a:ext cx="4524375" cy="6858000"/>
          </a:xfrm>
          <a:prstGeom prst="rect">
            <a:avLst/>
          </a:prstGeom>
          <a:noFill/>
          <a:ln w="9525">
            <a:noFill/>
            <a:miter lim="800000"/>
            <a:headEnd/>
            <a:tailEnd/>
          </a:ln>
        </p:spPr>
      </p:pic>
    </p:spTree>
    <p:extLst>
      <p:ext uri="{BB962C8B-B14F-4D97-AF65-F5344CB8AC3E}">
        <p14:creationId xmlns:p14="http://schemas.microsoft.com/office/powerpoint/2010/main" val="30155924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495300" y="2309056"/>
            <a:ext cx="8153400" cy="2239888"/>
          </a:xfrm>
          <a:solidFill>
            <a:schemeClr val="bg1"/>
          </a:solidFill>
        </p:spPr>
        <p:txBody>
          <a:bodyPr/>
          <a:lstStyle/>
          <a:p>
            <a:pPr algn="l" eaLnBrk="1" hangingPunct="1"/>
            <a:r>
              <a:rPr lang="el-GR" dirty="0" smtClean="0"/>
              <a:t>Σύμπλεγμα νεαρού και δούλου σε τραγικό κοστούμι, από ελεφαντοστούν. Στο </a:t>
            </a:r>
            <a:r>
              <a:rPr lang="de-DE" dirty="0" smtClean="0"/>
              <a:t>Milano</a:t>
            </a:r>
            <a:r>
              <a:rPr lang="el-GR" dirty="0" smtClean="0"/>
              <a:t> της Ιταλίας.</a:t>
            </a:r>
          </a:p>
          <a:p>
            <a:pPr algn="l" eaLnBrk="1" hangingPunct="1"/>
            <a:r>
              <a:rPr lang="el-GR" dirty="0" smtClean="0"/>
              <a:t>Χρονολογείται πιθανότατα στον 3</a:t>
            </a:r>
            <a:r>
              <a:rPr lang="el-GR" baseline="30000" dirty="0" smtClean="0"/>
              <a:t>ο</a:t>
            </a:r>
            <a:r>
              <a:rPr lang="el-GR" dirty="0" smtClean="0"/>
              <a:t> αι. μ.Χ.</a:t>
            </a:r>
          </a:p>
        </p:txBody>
      </p:sp>
    </p:spTree>
    <p:extLst>
      <p:ext uri="{BB962C8B-B14F-4D97-AF65-F5344CB8AC3E}">
        <p14:creationId xmlns:p14="http://schemas.microsoft.com/office/powerpoint/2010/main" val="27847463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GreenDrunkAgain-10"/>
          <p:cNvPicPr>
            <a:picLocks noChangeAspect="1" noChangeArrowheads="1"/>
          </p:cNvPicPr>
          <p:nvPr/>
        </p:nvPicPr>
        <p:blipFill>
          <a:blip r:embed="rId3"/>
          <a:srcRect/>
          <a:stretch>
            <a:fillRect/>
          </a:stretch>
        </p:blipFill>
        <p:spPr bwMode="auto">
          <a:xfrm>
            <a:off x="1714500" y="0"/>
            <a:ext cx="5715000" cy="6858000"/>
          </a:xfrm>
          <a:prstGeom prst="rect">
            <a:avLst/>
          </a:prstGeom>
          <a:noFill/>
          <a:ln w="9525">
            <a:noFill/>
            <a:miter lim="800000"/>
            <a:headEnd/>
            <a:tailEnd/>
          </a:ln>
        </p:spPr>
      </p:pic>
    </p:spTree>
    <p:extLst>
      <p:ext uri="{BB962C8B-B14F-4D97-AF65-F5344CB8AC3E}">
        <p14:creationId xmlns:p14="http://schemas.microsoft.com/office/powerpoint/2010/main" val="21929251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904900" y="1610308"/>
            <a:ext cx="7334200" cy="3637384"/>
          </a:xfrm>
          <a:solidFill>
            <a:schemeClr val="bg1"/>
          </a:solidFill>
        </p:spPr>
        <p:txBody>
          <a:bodyPr/>
          <a:lstStyle/>
          <a:p>
            <a:pPr algn="l" eaLnBrk="1" hangingPunct="1"/>
            <a:r>
              <a:rPr lang="el-GR" dirty="0" smtClean="0"/>
              <a:t>Σκηνή με σαλτιμπάγκους, μίμους και άλλους, σε ελεφαντοστέινο πλακίδιο («υπατικό δίπτυχο</a:t>
            </a:r>
            <a:r>
              <a:rPr lang="de-DE" dirty="0" smtClean="0"/>
              <a:t>»)</a:t>
            </a:r>
            <a:r>
              <a:rPr lang="el-GR" dirty="0" smtClean="0"/>
              <a:t> στο </a:t>
            </a:r>
            <a:r>
              <a:rPr lang="de-DE" dirty="0" smtClean="0"/>
              <a:t>Leningrad,</a:t>
            </a:r>
            <a:r>
              <a:rPr lang="el-GR" dirty="0" smtClean="0"/>
              <a:t> χρονολογημένο το 517 μ.Χ.</a:t>
            </a:r>
          </a:p>
          <a:p>
            <a:pPr algn="l" eaLnBrk="1" hangingPunct="1"/>
            <a:r>
              <a:rPr lang="el-GR" dirty="0" smtClean="0"/>
              <a:t>Στην κάτω σειρά δεξιά παριστάνεται η ομάδα των δύο μορφών, με τραγικά κοστούμια και πάλι, και με κοθόρνους.</a:t>
            </a:r>
          </a:p>
        </p:txBody>
      </p:sp>
    </p:spTree>
    <p:extLst>
      <p:ext uri="{BB962C8B-B14F-4D97-AF65-F5344CB8AC3E}">
        <p14:creationId xmlns:p14="http://schemas.microsoft.com/office/powerpoint/2010/main" val="2826563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GreenDrunkAgain-11"/>
          <p:cNvPicPr>
            <a:picLocks noChangeAspect="1" noChangeArrowheads="1"/>
          </p:cNvPicPr>
          <p:nvPr/>
        </p:nvPicPr>
        <p:blipFill>
          <a:blip r:embed="rId3"/>
          <a:srcRect/>
          <a:stretch>
            <a:fillRect/>
          </a:stretch>
        </p:blipFill>
        <p:spPr bwMode="auto">
          <a:xfrm>
            <a:off x="1453357" y="1003300"/>
            <a:ext cx="6237287" cy="4851400"/>
          </a:xfrm>
          <a:prstGeom prst="rect">
            <a:avLst/>
          </a:prstGeom>
          <a:noFill/>
          <a:ln w="9525">
            <a:noFill/>
            <a:miter lim="800000"/>
            <a:headEnd/>
            <a:tailEnd/>
          </a:ln>
        </p:spPr>
      </p:pic>
    </p:spTree>
    <p:extLst>
      <p:ext uri="{BB962C8B-B14F-4D97-AF65-F5344CB8AC3E}">
        <p14:creationId xmlns:p14="http://schemas.microsoft.com/office/powerpoint/2010/main" val="5854722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eenDrunkAgain-11"/>
          <p:cNvPicPr>
            <a:picLocks noChangeAspect="1" noChangeArrowheads="1"/>
          </p:cNvPicPr>
          <p:nvPr/>
        </p:nvPicPr>
        <p:blipFill rotWithShape="1">
          <a:blip r:embed="rId3"/>
          <a:srcRect l="67307" t="40576" r="5408" b="1833"/>
          <a:stretch/>
        </p:blipFill>
        <p:spPr bwMode="auto">
          <a:xfrm>
            <a:off x="2519772" y="59670"/>
            <a:ext cx="4104456" cy="6738660"/>
          </a:xfrm>
          <a:prstGeom prst="rect">
            <a:avLst/>
          </a:prstGeom>
          <a:noFill/>
          <a:ln w="9525">
            <a:noFill/>
            <a:miter lim="800000"/>
            <a:headEnd/>
            <a:tailEnd/>
          </a:ln>
        </p:spPr>
      </p:pic>
    </p:spTree>
    <p:extLst>
      <p:ext uri="{BB962C8B-B14F-4D97-AF65-F5344CB8AC3E}">
        <p14:creationId xmlns:p14="http://schemas.microsoft.com/office/powerpoint/2010/main" val="167774992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Theophor Pomp"/>
          <p:cNvPicPr>
            <a:picLocks noChangeAspect="1" noChangeArrowheads="1"/>
          </p:cNvPicPr>
          <p:nvPr/>
        </p:nvPicPr>
        <p:blipFill>
          <a:blip r:embed="rId3"/>
          <a:srcRect/>
          <a:stretch>
            <a:fillRect/>
          </a:stretch>
        </p:blipFill>
        <p:spPr bwMode="auto">
          <a:xfrm>
            <a:off x="2116932" y="764704"/>
            <a:ext cx="4910137" cy="3683000"/>
          </a:xfrm>
          <a:prstGeom prst="rect">
            <a:avLst/>
          </a:prstGeom>
          <a:noFill/>
        </p:spPr>
      </p:pic>
      <p:sp>
        <p:nvSpPr>
          <p:cNvPr id="2" name="Textfeld 1"/>
          <p:cNvSpPr txBox="1"/>
          <p:nvPr/>
        </p:nvSpPr>
        <p:spPr>
          <a:xfrm>
            <a:off x="456022" y="4964976"/>
            <a:ext cx="8231956" cy="1200328"/>
          </a:xfrm>
          <a:prstGeom prst="rect">
            <a:avLst/>
          </a:prstGeom>
          <a:solidFill>
            <a:schemeClr val="bg1"/>
          </a:solidFill>
        </p:spPr>
        <p:txBody>
          <a:bodyPr wrap="square" rtlCol="0">
            <a:spAutoFit/>
          </a:bodyPr>
          <a:lstStyle/>
          <a:p>
            <a:r>
              <a:rPr lang="el-GR" dirty="0" smtClean="0"/>
              <a:t>Ψηφιδωτό </a:t>
            </a:r>
            <a:r>
              <a:rPr lang="de-DE" dirty="0" smtClean="0"/>
              <a:t>(«</a:t>
            </a:r>
            <a:r>
              <a:rPr lang="el-GR" dirty="0" smtClean="0"/>
              <a:t>έμβλημα</a:t>
            </a:r>
            <a:r>
              <a:rPr lang="de-DE" dirty="0" smtClean="0"/>
              <a:t>»)</a:t>
            </a:r>
            <a:r>
              <a:rPr lang="el-GR" dirty="0" smtClean="0"/>
              <a:t> του Διοσκουρίδη του Σαμίου, από την Πομπηία.</a:t>
            </a:r>
          </a:p>
          <a:p>
            <a:r>
              <a:rPr lang="el-GR" dirty="0" smtClean="0"/>
              <a:t>Νεάπολη, Εθνικό Αρχαιολογικό Μουσείο αρ.ευρ. </a:t>
            </a:r>
            <a:r>
              <a:rPr lang="de-DE" dirty="0" smtClean="0"/>
              <a:t>9985.</a:t>
            </a:r>
            <a:endParaRPr lang="de-DE" dirty="0"/>
          </a:p>
        </p:txBody>
      </p:sp>
    </p:spTree>
    <p:extLst>
      <p:ext uri="{BB962C8B-B14F-4D97-AF65-F5344CB8AC3E}">
        <p14:creationId xmlns:p14="http://schemas.microsoft.com/office/powerpoint/2010/main" val="784453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feld 1"/>
          <p:cNvSpPr txBox="1">
            <a:spLocks noChangeArrowheads="1"/>
          </p:cNvSpPr>
          <p:nvPr/>
        </p:nvSpPr>
        <p:spPr bwMode="auto">
          <a:xfrm>
            <a:off x="0" y="2286000"/>
            <a:ext cx="9144000" cy="1938992"/>
          </a:xfrm>
          <a:prstGeom prst="rect">
            <a:avLst/>
          </a:prstGeom>
          <a:solidFill>
            <a:schemeClr val="bg1"/>
          </a:solidFill>
          <a:ln w="9525">
            <a:noFill/>
            <a:miter lim="800000"/>
            <a:headEnd/>
            <a:tailEnd/>
          </a:ln>
        </p:spPr>
        <p:txBody>
          <a:bodyPr>
            <a:prstTxWarp prst="textNoShape">
              <a:avLst/>
            </a:prstTxWarp>
            <a:spAutoFit/>
          </a:bodyPr>
          <a:lstStyle/>
          <a:p>
            <a:pPr algn="ctr"/>
            <a:r>
              <a:rPr lang="el-GR" sz="6000" dirty="0" smtClean="0">
                <a:solidFill>
                  <a:srgbClr val="000000"/>
                </a:solidFill>
              </a:rPr>
              <a:t>Χαιρήμωνος</a:t>
            </a:r>
          </a:p>
          <a:p>
            <a:pPr algn="ctr"/>
            <a:r>
              <a:rPr lang="el-GR" sz="6000" dirty="0" smtClean="0">
                <a:solidFill>
                  <a:srgbClr val="000000"/>
                </a:solidFill>
              </a:rPr>
              <a:t>Ἀχιλλεὺς Θερσιτοκτόνος</a:t>
            </a:r>
            <a:endParaRPr lang="de-DE" sz="6000" dirty="0">
              <a:solidFill>
                <a:srgbClr val="000000"/>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heophor Pomp"/>
          <p:cNvPicPr>
            <a:picLocks noChangeAspect="1" noChangeArrowheads="1"/>
          </p:cNvPicPr>
          <p:nvPr/>
        </p:nvPicPr>
        <p:blipFill>
          <a:blip r:embed="rId3"/>
          <a:srcRect l="20308" t="16260" r="42287"/>
          <a:stretch>
            <a:fillRect/>
          </a:stretch>
        </p:blipFill>
        <p:spPr bwMode="auto">
          <a:xfrm>
            <a:off x="1300163" y="533400"/>
            <a:ext cx="3268662" cy="5486400"/>
          </a:xfrm>
          <a:prstGeom prst="rect">
            <a:avLst/>
          </a:prstGeom>
          <a:noFill/>
          <a:ln w="9525">
            <a:noFill/>
            <a:miter lim="800000"/>
            <a:headEnd/>
            <a:tailEnd/>
          </a:ln>
        </p:spPr>
      </p:pic>
      <p:pic>
        <p:nvPicPr>
          <p:cNvPr id="29699" name="Picture 4" descr="DSCN9801"/>
          <p:cNvPicPr>
            <a:picLocks noChangeAspect="1" noChangeArrowheads="1"/>
          </p:cNvPicPr>
          <p:nvPr/>
        </p:nvPicPr>
        <p:blipFill>
          <a:blip r:embed="rId4">
            <a:lum bright="14000" contrast="24000"/>
          </a:blip>
          <a:srcRect l="23976" t="3969" r="51593" b="14592"/>
          <a:stretch>
            <a:fillRect/>
          </a:stretch>
        </p:blipFill>
        <p:spPr bwMode="auto">
          <a:xfrm>
            <a:off x="5318125" y="533400"/>
            <a:ext cx="2530475" cy="6324600"/>
          </a:xfrm>
          <a:prstGeom prst="rect">
            <a:avLst/>
          </a:prstGeom>
          <a:noFill/>
          <a:ln w="9525">
            <a:noFill/>
            <a:miter lim="800000"/>
            <a:headEnd/>
            <a:tailEnd/>
          </a:ln>
        </p:spPr>
      </p:pic>
    </p:spTree>
    <p:extLst>
      <p:ext uri="{BB962C8B-B14F-4D97-AF65-F5344CB8AC3E}">
        <p14:creationId xmlns:p14="http://schemas.microsoft.com/office/powerpoint/2010/main" val="35128319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1" dirty="0" smtClean="0">
                <a:latin typeface="Arial" panose="020B0604020202020204" pitchFamily="34" charset="0"/>
                <a:cs typeface="Arial" panose="020B0604020202020204" pitchFamily="34" charset="0"/>
              </a:rPr>
              <a:t>Ενδεικτική Βιβλιογραφία</a:t>
            </a:r>
            <a:endParaRPr lang="el-GR" sz="3600" dirty="0"/>
          </a:p>
        </p:txBody>
      </p:sp>
      <p:sp>
        <p:nvSpPr>
          <p:cNvPr id="3" name="Θέση περιεχομένου 2"/>
          <p:cNvSpPr>
            <a:spLocks noGrp="1"/>
          </p:cNvSpPr>
          <p:nvPr>
            <p:ph idx="1"/>
          </p:nvPr>
        </p:nvSpPr>
        <p:spPr>
          <a:xfrm>
            <a:off x="685800" y="1700808"/>
            <a:ext cx="7772400" cy="4395192"/>
          </a:xfrm>
        </p:spPr>
        <p:txBody>
          <a:bodyPr>
            <a:normAutofit lnSpcReduction="10000"/>
          </a:bodyPr>
          <a:lstStyle/>
          <a:p>
            <a:pPr defTabSz="457200" eaLnBrk="1" fontAlgn="auto" hangingPunct="1">
              <a:spcAft>
                <a:spcPts val="0"/>
              </a:spcAft>
              <a:defRPr/>
            </a:pPr>
            <a:r>
              <a:rPr lang="en-US" sz="2600" kern="1200" dirty="0">
                <a:solidFill>
                  <a:prstClr val="black"/>
                </a:solidFill>
                <a:latin typeface="Calibri"/>
                <a:ea typeface="MS PGothic" pitchFamily="34" charset="-128"/>
              </a:rPr>
              <a:t>Bieber, M., </a:t>
            </a:r>
            <a:r>
              <a:rPr lang="en-US" sz="2600" i="1" kern="1200" dirty="0">
                <a:solidFill>
                  <a:prstClr val="black"/>
                </a:solidFill>
                <a:latin typeface="Calibri"/>
                <a:ea typeface="MS PGothic" pitchFamily="34" charset="-128"/>
              </a:rPr>
              <a:t>The History of the Greek and Roman Theater</a:t>
            </a:r>
            <a:r>
              <a:rPr lang="en-US" sz="2600" kern="1200" dirty="0">
                <a:solidFill>
                  <a:prstClr val="black"/>
                </a:solidFill>
                <a:latin typeface="Calibri"/>
                <a:ea typeface="MS PGothic" pitchFamily="34" charset="-128"/>
              </a:rPr>
              <a:t> (Princeton University Press, </a:t>
            </a:r>
            <a:r>
              <a:rPr lang="en-US" sz="2600" kern="1200" baseline="30000" dirty="0">
                <a:solidFill>
                  <a:prstClr val="black"/>
                </a:solidFill>
                <a:latin typeface="Calibri"/>
                <a:ea typeface="MS PGothic" pitchFamily="34" charset="-128"/>
              </a:rPr>
              <a:t>2</a:t>
            </a:r>
            <a:r>
              <a:rPr lang="en-US" sz="2600" kern="1200" dirty="0">
                <a:solidFill>
                  <a:prstClr val="black"/>
                </a:solidFill>
                <a:latin typeface="Calibri"/>
                <a:ea typeface="MS PGothic" pitchFamily="34" charset="-128"/>
              </a:rPr>
              <a:t>1961</a:t>
            </a:r>
            <a:r>
              <a:rPr lang="en-US" sz="2600" kern="1200" dirty="0" smtClean="0">
                <a:solidFill>
                  <a:prstClr val="black"/>
                </a:solidFill>
                <a:latin typeface="Calibri"/>
                <a:ea typeface="MS PGothic" pitchFamily="34" charset="-128"/>
              </a:rPr>
              <a:t>).</a:t>
            </a:r>
            <a:endParaRPr lang="el-GR" sz="2600" kern="1200" dirty="0" smtClean="0">
              <a:solidFill>
                <a:prstClr val="black"/>
              </a:solidFill>
              <a:latin typeface="Calibri"/>
              <a:ea typeface="MS PGothic" pitchFamily="34" charset="-128"/>
            </a:endParaRPr>
          </a:p>
          <a:p>
            <a:pPr defTabSz="457200" eaLnBrk="1" fontAlgn="auto" hangingPunct="1">
              <a:spcAft>
                <a:spcPts val="0"/>
              </a:spcAft>
              <a:defRPr/>
            </a:pPr>
            <a:r>
              <a:rPr lang="en-US" sz="2600" dirty="0" err="1">
                <a:latin typeface="Calibri" panose="020F0502020204030204" pitchFamily="34" charset="0"/>
              </a:rPr>
              <a:t>Trendall</a:t>
            </a:r>
            <a:r>
              <a:rPr lang="en-US" sz="2600" dirty="0">
                <a:latin typeface="Calibri" panose="020F0502020204030204" pitchFamily="34" charset="0"/>
              </a:rPr>
              <a:t>, A. D. and Webster, T. B. L., </a:t>
            </a:r>
            <a:r>
              <a:rPr lang="en-US" sz="2600" i="1" dirty="0">
                <a:latin typeface="Calibri" panose="020F0502020204030204" pitchFamily="34" charset="0"/>
              </a:rPr>
              <a:t>Illustrations of Greek drama</a:t>
            </a:r>
            <a:r>
              <a:rPr lang="en-US" sz="2600" dirty="0">
                <a:latin typeface="Calibri" panose="020F0502020204030204" pitchFamily="34" charset="0"/>
              </a:rPr>
              <a:t> (London, 1971</a:t>
            </a:r>
            <a:r>
              <a:rPr lang="en-US" sz="2600" dirty="0" smtClean="0">
                <a:latin typeface="Calibri" panose="020F0502020204030204" pitchFamily="34" charset="0"/>
              </a:rPr>
              <a:t>).</a:t>
            </a:r>
            <a:endParaRPr lang="el-GR" sz="2600" dirty="0" smtClean="0">
              <a:latin typeface="Calibri" panose="020F0502020204030204" pitchFamily="34" charset="0"/>
            </a:endParaRPr>
          </a:p>
          <a:p>
            <a:pPr defTabSz="457200" eaLnBrk="1" fontAlgn="auto" hangingPunct="1">
              <a:spcAft>
                <a:spcPts val="0"/>
              </a:spcAft>
              <a:defRPr/>
            </a:pPr>
            <a:r>
              <a:rPr lang="en-US" sz="2600" dirty="0" err="1">
                <a:latin typeface="Calibri" panose="020F0502020204030204" pitchFamily="34" charset="0"/>
              </a:rPr>
              <a:t>Taplin</a:t>
            </a:r>
            <a:r>
              <a:rPr lang="en-US" sz="2600" dirty="0">
                <a:latin typeface="Calibri" panose="020F0502020204030204" pitchFamily="34" charset="0"/>
              </a:rPr>
              <a:t>, O., </a:t>
            </a:r>
            <a:r>
              <a:rPr lang="en-US" sz="2600" i="1" dirty="0">
                <a:latin typeface="Calibri" panose="020F0502020204030204" pitchFamily="34" charset="0"/>
              </a:rPr>
              <a:t>Comic Angels and Other Approaches to Greek Drama through Vase-Paintings</a:t>
            </a:r>
            <a:r>
              <a:rPr lang="en-US" sz="2600" dirty="0">
                <a:latin typeface="Calibri" panose="020F0502020204030204" pitchFamily="34" charset="0"/>
              </a:rPr>
              <a:t> (Oxford, 1993</a:t>
            </a:r>
            <a:r>
              <a:rPr lang="en-US" sz="2600" dirty="0" smtClean="0">
                <a:latin typeface="Calibri" panose="020F0502020204030204" pitchFamily="34" charset="0"/>
              </a:rPr>
              <a:t>).</a:t>
            </a:r>
            <a:endParaRPr lang="en-US" sz="2600" kern="1200" dirty="0">
              <a:solidFill>
                <a:prstClr val="black"/>
              </a:solidFill>
              <a:latin typeface="Calibri"/>
              <a:ea typeface="MS PGothic" pitchFamily="34" charset="-128"/>
            </a:endParaRPr>
          </a:p>
          <a:p>
            <a:r>
              <a:rPr lang="de-DE" sz="2600" dirty="0" smtClean="0">
                <a:latin typeface="Calibri" panose="020F0502020204030204" pitchFamily="34" charset="0"/>
              </a:rPr>
              <a:t>Rosen</a:t>
            </a:r>
            <a:r>
              <a:rPr lang="de-DE" sz="2600" dirty="0">
                <a:latin typeface="Calibri" panose="020F0502020204030204" pitchFamily="34" charset="0"/>
              </a:rPr>
              <a:t>, </a:t>
            </a:r>
            <a:r>
              <a:rPr lang="de-DE" sz="2600" dirty="0" smtClean="0">
                <a:latin typeface="Calibri" panose="020F0502020204030204" pitchFamily="34" charset="0"/>
              </a:rPr>
              <a:t>R. M., </a:t>
            </a:r>
            <a:r>
              <a:rPr lang="de-DE" sz="2600" i="1" dirty="0">
                <a:latin typeface="Calibri" panose="020F0502020204030204" pitchFamily="34" charset="0"/>
              </a:rPr>
              <a:t>Making mockery : the poetics of ancient </a:t>
            </a:r>
            <a:r>
              <a:rPr lang="de-DE" sz="2600" i="1" dirty="0" smtClean="0">
                <a:latin typeface="Calibri" panose="020F0502020204030204" pitchFamily="34" charset="0"/>
              </a:rPr>
              <a:t>Satire</a:t>
            </a:r>
            <a:r>
              <a:rPr lang="de-DE" sz="2600" dirty="0" smtClean="0">
                <a:latin typeface="Calibri" panose="020F0502020204030204" pitchFamily="34" charset="0"/>
              </a:rPr>
              <a:t> (Oxford </a:t>
            </a:r>
            <a:r>
              <a:rPr lang="de-DE" sz="2600" dirty="0">
                <a:latin typeface="Calibri" panose="020F0502020204030204" pitchFamily="34" charset="0"/>
              </a:rPr>
              <a:t>University Press </a:t>
            </a:r>
            <a:r>
              <a:rPr lang="de-DE" sz="2600" dirty="0" smtClean="0">
                <a:latin typeface="Calibri" panose="020F0502020204030204" pitchFamily="34" charset="0"/>
              </a:rPr>
              <a:t>2007).</a:t>
            </a:r>
            <a:endParaRPr lang="el-GR" sz="2600" dirty="0" smtClean="0">
              <a:latin typeface="Calibri" panose="020F0502020204030204" pitchFamily="34" charset="0"/>
            </a:endParaRPr>
          </a:p>
          <a:p>
            <a:r>
              <a:rPr lang="en-US" sz="2600" dirty="0" err="1">
                <a:latin typeface="Calibri" panose="020F0502020204030204" pitchFamily="34" charset="0"/>
              </a:rPr>
              <a:t>Taplin</a:t>
            </a:r>
            <a:r>
              <a:rPr lang="en-US" sz="2600" dirty="0">
                <a:latin typeface="Calibri" panose="020F0502020204030204" pitchFamily="34" charset="0"/>
              </a:rPr>
              <a:t>, O., </a:t>
            </a:r>
            <a:r>
              <a:rPr lang="en-US" sz="2600" i="1" dirty="0">
                <a:latin typeface="Calibri" panose="020F0502020204030204" pitchFamily="34" charset="0"/>
              </a:rPr>
              <a:t>Pots and Plays: Interactions Between Tragedy and Greek Vase-painting of the Fourth Century B.C</a:t>
            </a:r>
            <a:r>
              <a:rPr lang="en-US" sz="2600" dirty="0">
                <a:latin typeface="Calibri" panose="020F0502020204030204" pitchFamily="34" charset="0"/>
              </a:rPr>
              <a:t>. (Los Angeles, 2007</a:t>
            </a:r>
            <a:r>
              <a:rPr lang="en-US" sz="2600" dirty="0" smtClean="0">
                <a:latin typeface="Calibri" panose="020F0502020204030204" pitchFamily="34" charset="0"/>
              </a:rPr>
              <a:t>).</a:t>
            </a:r>
            <a:endParaRPr lang="el-GR" sz="2600" dirty="0">
              <a:latin typeface="Calibri" panose="020F0502020204030204" pitchFamily="34" charset="0"/>
            </a:endParaRPr>
          </a:p>
          <a:p>
            <a:endParaRPr lang="el-GR" dirty="0"/>
          </a:p>
        </p:txBody>
      </p:sp>
    </p:spTree>
    <p:extLst>
      <p:ext uri="{BB962C8B-B14F-4D97-AF65-F5344CB8AC3E}">
        <p14:creationId xmlns:p14="http://schemas.microsoft.com/office/powerpoint/2010/main" val="10193963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7650" name="Title 7"/>
          <p:cNvSpPr>
            <a:spLocks noGrp="1"/>
          </p:cNvSpPr>
          <p:nvPr>
            <p:ph type="title"/>
          </p:nvPr>
        </p:nvSpPr>
        <p:spPr/>
        <p:txBody>
          <a:bodyPr/>
          <a:lstStyle/>
          <a:p>
            <a:pPr eaLnBrk="1" hangingPunct="1"/>
            <a:r>
              <a:rPr lang="el-GR" altLang="el-GR" smtClean="0"/>
              <a:t>Άδειες Χρήσης</a:t>
            </a:r>
          </a:p>
        </p:txBody>
      </p:sp>
      <p:sp>
        <p:nvSpPr>
          <p:cNvPr id="27651" name="Subtitle 8"/>
          <p:cNvSpPr>
            <a:spLocks noGrp="1"/>
          </p:cNvSpPr>
          <p:nvPr>
            <p:ph idx="1"/>
          </p:nvPr>
        </p:nvSpPr>
        <p:spPr/>
        <p:txBody>
          <a:bodyPr/>
          <a:lstStyle/>
          <a:p>
            <a:pPr eaLnBrk="1" hangingPunct="1"/>
            <a:r>
              <a:rPr lang="el-GR" altLang="el-GR" sz="2800" dirty="0" smtClean="0"/>
              <a:t>Το παρόν εκπαιδευτικό υλικό υπόκειται σε</a:t>
            </a:r>
            <a:r>
              <a:rPr lang="en-US" altLang="el-GR" sz="2800" dirty="0" smtClean="0"/>
              <a:t> </a:t>
            </a:r>
            <a:r>
              <a:rPr lang="el-GR" altLang="el-GR" sz="2800" dirty="0" smtClean="0"/>
              <a:t>άδειες χρήσης </a:t>
            </a:r>
            <a:r>
              <a:rPr lang="en-US" altLang="el-GR" sz="2800" dirty="0" smtClean="0"/>
              <a:t>Creative Commons. </a:t>
            </a:r>
          </a:p>
          <a:p>
            <a:pPr eaLnBrk="1" hangingPunct="1"/>
            <a:r>
              <a:rPr lang="el-GR" altLang="el-GR" sz="2800" dirty="0" smtClean="0"/>
              <a:t>Για εκπαιδευτικό υλικό, όπως εικόνες, που υπόκειται σε άλλου τύπου άδειας χρήσης, η άδεια χρήσης αναφέρεται ρητώς. </a:t>
            </a:r>
          </a:p>
        </p:txBody>
      </p:sp>
      <p:pic>
        <p:nvPicPr>
          <p:cNvPr id="27653" name="Εικόνα 5" descr="http://mirrors.creativecommons.org/presskit/buttons/88x31/png/by-nc-nd.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90" y="5072063"/>
            <a:ext cx="2607469"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87912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70"/>
            <a:ext cx="8229600" cy="4525963"/>
          </a:xfrm>
        </p:spPr>
        <p:txBody>
          <a:bodyPr>
            <a:normAutofit/>
          </a:bodyPr>
          <a:lstStyle/>
          <a:p>
            <a:r>
              <a:rPr lang="el-GR" sz="2000" dirty="0" smtClean="0"/>
              <a:t>Το παρόν εκπαιδευτικό υλικό έχει αναπτυχθεί στ</a:t>
            </a:r>
            <a:r>
              <a:rPr lang="el-GR" sz="2000" dirty="0"/>
              <a:t>α</a:t>
            </a:r>
            <a:r>
              <a:rPr lang="el-GR" sz="2000" dirty="0" smtClean="0"/>
              <a:t> πλαίσι</a:t>
            </a:r>
            <a:r>
              <a:rPr lang="el-GR" sz="2000" dirty="0"/>
              <a:t>α</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Πατρών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5" name="Ορθογώνιο 4"/>
          <p:cNvSpPr/>
          <p:nvPr/>
        </p:nvSpPr>
        <p:spPr>
          <a:xfrm>
            <a:off x="107508"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l-GR" sz="1800">
              <a:solidFill>
                <a:prstClr val="white"/>
              </a:solidFill>
            </a:endParaRPr>
          </a:p>
        </p:txBody>
      </p:sp>
      <p:sp>
        <p:nvSpPr>
          <p:cNvPr id="6" name="Ορθογώνιο 5"/>
          <p:cNvSpPr/>
          <p:nvPr/>
        </p:nvSpPr>
        <p:spPr>
          <a:xfrm>
            <a:off x="464160"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l-GR" sz="1800">
              <a:solidFill>
                <a:prstClr val="white"/>
              </a:solidFill>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27" y="6015448"/>
            <a:ext cx="726005" cy="704483"/>
          </a:xfrm>
          <a:prstGeom prst="rect">
            <a:avLst/>
          </a:prstGeom>
        </p:spPr>
      </p:pic>
    </p:spTree>
    <p:extLst>
      <p:ext uri="{BB962C8B-B14F-4D97-AF65-F5344CB8AC3E}">
        <p14:creationId xmlns:p14="http://schemas.microsoft.com/office/powerpoint/2010/main" val="31358080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48A54"/>
        </a:solidFill>
        <a:effectLst/>
      </p:bgPr>
    </p:bg>
    <p:spTree>
      <p:nvGrpSpPr>
        <p:cNvPr id="1" name=""/>
        <p:cNvGrpSpPr/>
        <p:nvPr/>
      </p:nvGrpSpPr>
      <p:grpSpPr>
        <a:xfrm>
          <a:off x="0" y="0"/>
          <a:ext cx="0" cy="0"/>
          <a:chOff x="0" y="0"/>
          <a:chExt cx="0" cy="0"/>
        </a:xfrm>
      </p:grpSpPr>
      <p:sp>
        <p:nvSpPr>
          <p:cNvPr id="122882" name="Title 3"/>
          <p:cNvSpPr>
            <a:spLocks noGrp="1"/>
          </p:cNvSpPr>
          <p:nvPr>
            <p:ph type="title"/>
          </p:nvPr>
        </p:nvSpPr>
        <p:spPr>
          <a:xfrm>
            <a:off x="0" y="274638"/>
            <a:ext cx="9144000" cy="1143000"/>
          </a:xfrm>
        </p:spPr>
        <p:txBody>
          <a:bodyPr/>
          <a:lstStyle/>
          <a:p>
            <a:r>
              <a:rPr lang="el-GR" altLang="el-GR" smtClean="0"/>
              <a:t>Σημείωμα Ιστορικού Εκδόσεων</a:t>
            </a:r>
            <a:r>
              <a:rPr lang="en-US" altLang="el-GR" smtClean="0"/>
              <a:t> </a:t>
            </a:r>
            <a:r>
              <a:rPr lang="el-GR" altLang="el-GR" smtClean="0"/>
              <a:t>Έργου</a:t>
            </a:r>
          </a:p>
        </p:txBody>
      </p:sp>
      <p:sp>
        <p:nvSpPr>
          <p:cNvPr id="122883" name="Content Placeholder 4"/>
          <p:cNvSpPr>
            <a:spLocks noGrp="1"/>
          </p:cNvSpPr>
          <p:nvPr>
            <p:ph idx="1"/>
          </p:nvPr>
        </p:nvSpPr>
        <p:spPr>
          <a:xfrm>
            <a:off x="234950" y="1557338"/>
            <a:ext cx="8585200" cy="4525962"/>
          </a:xfrm>
        </p:spPr>
        <p:txBody>
          <a:bodyPr/>
          <a:lstStyle/>
          <a:p>
            <a:pPr marL="0" indent="0">
              <a:buFont typeface="Arial" pitchFamily="34" charset="0"/>
              <a:buNone/>
            </a:pPr>
            <a:r>
              <a:rPr lang="el-GR" altLang="el-GR" sz="2000" smtClean="0"/>
              <a:t>Το παρόν έργο αποτελεί την έκδοση 1</a:t>
            </a:r>
          </a:p>
        </p:txBody>
      </p:sp>
      <p:sp>
        <p:nvSpPr>
          <p:cNvPr id="6" name="Ορθογώνιο 5"/>
          <p:cNvSpPr/>
          <p:nvPr/>
        </p:nvSpPr>
        <p:spPr>
          <a:xfrm>
            <a:off x="107950" y="6237288"/>
            <a:ext cx="355600"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l-GR" sz="1800">
              <a:solidFill>
                <a:prstClr val="white"/>
              </a:solidFill>
            </a:endParaRPr>
          </a:p>
        </p:txBody>
      </p:sp>
      <p:sp>
        <p:nvSpPr>
          <p:cNvPr id="7" name="Ορθογώνιο 6"/>
          <p:cNvSpPr/>
          <p:nvPr/>
        </p:nvSpPr>
        <p:spPr>
          <a:xfrm>
            <a:off x="463550" y="6453188"/>
            <a:ext cx="8069263" cy="28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l-GR" sz="1800">
              <a:solidFill>
                <a:prstClr val="white"/>
              </a:solidFill>
            </a:endParaRPr>
          </a:p>
        </p:txBody>
      </p:sp>
      <p:pic>
        <p:nvPicPr>
          <p:cNvPr id="122886" name="Εικόνα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015038"/>
            <a:ext cx="72548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601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948A54"/>
        </a:solidFill>
        <a:effectLst/>
      </p:bgPr>
    </p:bg>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l-GR" altLang="el-GR" smtClean="0"/>
              <a:t>Σημείωμα Αναφοράς</a:t>
            </a:r>
          </a:p>
        </p:txBody>
      </p:sp>
      <p:sp>
        <p:nvSpPr>
          <p:cNvPr id="123907" name="Content Placeholder 2"/>
          <p:cNvSpPr>
            <a:spLocks noGrp="1"/>
          </p:cNvSpPr>
          <p:nvPr>
            <p:ph idx="1"/>
          </p:nvPr>
        </p:nvSpPr>
        <p:spPr/>
        <p:txBody>
          <a:bodyPr/>
          <a:lstStyle/>
          <a:p>
            <a:pPr marL="0" indent="0">
              <a:buFont typeface="Arial" pitchFamily="34" charset="0"/>
              <a:buNone/>
            </a:pPr>
            <a:r>
              <a:rPr lang="el-GR" altLang="el-GR" sz="2000" smtClean="0"/>
              <a:t>Copyright Πανεπιστήμιο Πατρών, Μάρτιν Κρέεμπ. «Εισαγωγή στην αρχαιολογία του αρχαίου θεάτρου». Έκδοση: 1.0. Πάτρα 2015. Διαθέσιμο από τη δικτυακή διεύθυνση: </a:t>
            </a:r>
            <a:r>
              <a:rPr lang="en-US" altLang="el-GR" sz="2000" smtClean="0"/>
              <a:t>https://eclass.upatras.gr/courses/THE727/</a:t>
            </a:r>
            <a:endParaRPr lang="el-GR" altLang="el-GR" sz="2000" smtClean="0"/>
          </a:p>
        </p:txBody>
      </p:sp>
      <p:sp>
        <p:nvSpPr>
          <p:cNvPr id="4" name="Ορθογώνιο 3"/>
          <p:cNvSpPr/>
          <p:nvPr/>
        </p:nvSpPr>
        <p:spPr>
          <a:xfrm>
            <a:off x="107950" y="6237288"/>
            <a:ext cx="355600"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l-GR" sz="1800">
              <a:solidFill>
                <a:prstClr val="white"/>
              </a:solidFill>
            </a:endParaRPr>
          </a:p>
        </p:txBody>
      </p:sp>
      <p:sp>
        <p:nvSpPr>
          <p:cNvPr id="5" name="Ορθογώνιο 4"/>
          <p:cNvSpPr/>
          <p:nvPr/>
        </p:nvSpPr>
        <p:spPr>
          <a:xfrm>
            <a:off x="463550" y="6453188"/>
            <a:ext cx="8069263" cy="28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l-GR" sz="1800">
              <a:solidFill>
                <a:prstClr val="white"/>
              </a:solidFill>
            </a:endParaRPr>
          </a:p>
        </p:txBody>
      </p:sp>
      <p:pic>
        <p:nvPicPr>
          <p:cNvPr id="123910" name="Εικόνα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015038"/>
            <a:ext cx="72548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156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948A54"/>
        </a:solidFill>
        <a:effectLst/>
      </p:bgPr>
    </p:bg>
    <p:spTree>
      <p:nvGrpSpPr>
        <p:cNvPr id="1" name=""/>
        <p:cNvGrpSpPr/>
        <p:nvPr/>
      </p:nvGrpSpPr>
      <p:grpSpPr>
        <a:xfrm>
          <a:off x="0" y="0"/>
          <a:ext cx="0" cy="0"/>
          <a:chOff x="0" y="0"/>
          <a:chExt cx="0" cy="0"/>
        </a:xfrm>
      </p:grpSpPr>
      <p:sp>
        <p:nvSpPr>
          <p:cNvPr id="89090" name="Title 1"/>
          <p:cNvSpPr>
            <a:spLocks noGrp="1"/>
          </p:cNvSpPr>
          <p:nvPr>
            <p:ph type="title"/>
          </p:nvPr>
        </p:nvSpPr>
        <p:spPr>
          <a:xfrm>
            <a:off x="0" y="-100013"/>
            <a:ext cx="9144000" cy="1143001"/>
          </a:xfrm>
        </p:spPr>
        <p:txBody>
          <a:bodyPr/>
          <a:lstStyle/>
          <a:p>
            <a:r>
              <a:rPr lang="el-GR" altLang="el-GR" smtClean="0"/>
              <a:t>Σημείωμα Χρήσης Έργων Τρίτων</a:t>
            </a:r>
          </a:p>
        </p:txBody>
      </p:sp>
      <p:sp>
        <p:nvSpPr>
          <p:cNvPr id="3" name="Content Placeholder 2"/>
          <p:cNvSpPr>
            <a:spLocks noGrp="1"/>
          </p:cNvSpPr>
          <p:nvPr>
            <p:ph idx="1"/>
          </p:nvPr>
        </p:nvSpPr>
        <p:spPr>
          <a:xfrm>
            <a:off x="107505" y="740980"/>
            <a:ext cx="8928992" cy="5640348"/>
          </a:xfrm>
          <a:ln>
            <a:miter lim="800000"/>
            <a:headEnd/>
            <a:tailEnd/>
          </a:ln>
          <a:extLst/>
        </p:spPr>
        <p:txBody>
          <a:bodyPr>
            <a:noAutofit/>
          </a:bodyPr>
          <a:lstStyle/>
          <a:p>
            <a:pPr marL="0" indent="0">
              <a:buFont typeface="Arial" pitchFamily="34" charset="0"/>
              <a:buNone/>
              <a:defRPr/>
            </a:pPr>
            <a:r>
              <a:rPr lang="el-GR" sz="1400" dirty="0" smtClean="0"/>
              <a:t>Το </a:t>
            </a:r>
            <a:r>
              <a:rPr lang="el-GR" sz="1400" dirty="0"/>
              <a:t>Έργο αυτό κάνει χρήση των ακόλουθων έργων:</a:t>
            </a:r>
          </a:p>
          <a:p>
            <a:pPr marL="0" indent="0">
              <a:buNone/>
              <a:defRPr/>
            </a:pPr>
            <a:endParaRPr lang="en-US" sz="1400" b="1" smtClean="0"/>
          </a:p>
          <a:p>
            <a:pPr marL="0" indent="0">
              <a:buNone/>
              <a:defRPr/>
            </a:pPr>
            <a:r>
              <a:rPr lang="el-GR" sz="1400" b="1" smtClean="0"/>
              <a:t>Εικόνα </a:t>
            </a:r>
            <a:r>
              <a:rPr lang="en-US" sz="1400" b="1" dirty="0"/>
              <a:t>3</a:t>
            </a:r>
            <a:r>
              <a:rPr lang="el-GR" sz="1400" dirty="0" smtClean="0"/>
              <a:t>:</a:t>
            </a:r>
            <a:r>
              <a:rPr lang="en-US" sz="1400" dirty="0"/>
              <a:t> </a:t>
            </a:r>
            <a:r>
              <a:rPr lang="en-US" sz="1400" dirty="0" err="1"/>
              <a:t>Trendall</a:t>
            </a:r>
            <a:r>
              <a:rPr lang="en-US" sz="1400" dirty="0"/>
              <a:t>, A. D. and Webster, T. B. L., </a:t>
            </a:r>
            <a:r>
              <a:rPr lang="en-US" sz="1400" i="1" dirty="0"/>
              <a:t>Illustrations of Greek drama </a:t>
            </a:r>
            <a:r>
              <a:rPr lang="en-US" sz="1400" dirty="0"/>
              <a:t>(London, 1971</a:t>
            </a:r>
            <a:r>
              <a:rPr lang="en-US" sz="1400" dirty="0" smtClean="0"/>
              <a:t>). Cover.</a:t>
            </a:r>
            <a:endParaRPr lang="en-US" sz="1400" dirty="0"/>
          </a:p>
          <a:p>
            <a:pPr marL="0" indent="0">
              <a:buNone/>
              <a:defRPr/>
            </a:pPr>
            <a:r>
              <a:rPr lang="el-GR" sz="1400" b="1" dirty="0" smtClean="0"/>
              <a:t>Εικόνα </a:t>
            </a:r>
            <a:r>
              <a:rPr lang="en-US" sz="1400" b="1" dirty="0"/>
              <a:t>5</a:t>
            </a:r>
            <a:r>
              <a:rPr lang="el-GR" sz="1400" dirty="0" smtClean="0"/>
              <a:t>:</a:t>
            </a:r>
            <a:r>
              <a:rPr lang="en-US" sz="1400" dirty="0" smtClean="0"/>
              <a:t> </a:t>
            </a:r>
            <a:r>
              <a:rPr lang="en-US" sz="1400" dirty="0" err="1"/>
              <a:t>Taplin</a:t>
            </a:r>
            <a:r>
              <a:rPr lang="en-US" sz="1400" dirty="0"/>
              <a:t>, O., </a:t>
            </a:r>
            <a:r>
              <a:rPr lang="en-US" sz="1400" i="1" dirty="0"/>
              <a:t>Comic Angels and Other Approaches to Greek Drama through Vase-Paintings</a:t>
            </a:r>
            <a:r>
              <a:rPr lang="en-US" sz="1400" dirty="0"/>
              <a:t> (Oxford, 1993</a:t>
            </a:r>
            <a:r>
              <a:rPr lang="en-US" sz="1400" dirty="0" smtClean="0"/>
              <a:t>). Cover.</a:t>
            </a:r>
            <a:endParaRPr lang="en-US" sz="1400" dirty="0"/>
          </a:p>
          <a:p>
            <a:pPr marL="0" indent="0">
              <a:buNone/>
              <a:defRPr/>
            </a:pPr>
            <a:r>
              <a:rPr lang="el-GR" sz="1400" b="1" dirty="0" smtClean="0"/>
              <a:t>Εικόνα </a:t>
            </a:r>
            <a:r>
              <a:rPr lang="en-US" sz="1400" b="1" dirty="0"/>
              <a:t>7</a:t>
            </a:r>
            <a:r>
              <a:rPr lang="el-GR" sz="1400" dirty="0" smtClean="0"/>
              <a:t>:</a:t>
            </a:r>
            <a:r>
              <a:rPr lang="en-US" sz="1400" dirty="0"/>
              <a:t> </a:t>
            </a:r>
            <a:r>
              <a:rPr lang="en-US" sz="1400" dirty="0" err="1"/>
              <a:t>Taplin</a:t>
            </a:r>
            <a:r>
              <a:rPr lang="en-US" sz="1400" dirty="0"/>
              <a:t>, O., Pots and Plays: </a:t>
            </a:r>
            <a:r>
              <a:rPr lang="en-US" sz="1400" i="1" dirty="0"/>
              <a:t>Interactions Between Tragedy and Greek Vase-painting of the Fourth Century B.C.</a:t>
            </a:r>
            <a:r>
              <a:rPr lang="en-US" sz="1400" dirty="0"/>
              <a:t> (Los Angeles, 2007</a:t>
            </a:r>
            <a:r>
              <a:rPr lang="en-US" sz="1400" dirty="0" smtClean="0"/>
              <a:t>). Cover.</a:t>
            </a:r>
            <a:endParaRPr lang="en-US" sz="1400" dirty="0"/>
          </a:p>
          <a:p>
            <a:pPr marL="0" indent="0">
              <a:buNone/>
              <a:defRPr/>
            </a:pPr>
            <a:r>
              <a:rPr lang="el-GR" sz="1400" b="1" dirty="0" smtClean="0"/>
              <a:t>Εικόνα </a:t>
            </a:r>
            <a:r>
              <a:rPr lang="en-US" sz="1400" b="1" dirty="0"/>
              <a:t>9</a:t>
            </a:r>
            <a:r>
              <a:rPr lang="el-GR" sz="1400" dirty="0" smtClean="0"/>
              <a:t>:</a:t>
            </a:r>
            <a:r>
              <a:rPr lang="en-US" sz="1400" dirty="0" smtClean="0"/>
              <a:t> </a:t>
            </a:r>
            <a:r>
              <a:rPr lang="en-US" sz="1400" dirty="0" err="1"/>
              <a:t>Taplin</a:t>
            </a:r>
            <a:r>
              <a:rPr lang="en-US" sz="1400" dirty="0"/>
              <a:t>, O., Pots and Plays: </a:t>
            </a:r>
            <a:r>
              <a:rPr lang="en-US" sz="1400" i="1" dirty="0"/>
              <a:t>Interactions Between Tragedy and Greek Vase-painting of the Fourth Century B.C.</a:t>
            </a:r>
            <a:r>
              <a:rPr lang="en-US" sz="1400" dirty="0"/>
              <a:t> (Los Angeles, 2007</a:t>
            </a:r>
            <a:r>
              <a:rPr lang="en-US" sz="1400" dirty="0" smtClean="0"/>
              <a:t>). Map. Page IX.</a:t>
            </a:r>
            <a:endParaRPr lang="en-US" sz="1400" dirty="0"/>
          </a:p>
          <a:p>
            <a:pPr marL="0" indent="0">
              <a:buNone/>
              <a:defRPr/>
            </a:pPr>
            <a:r>
              <a:rPr lang="el-GR" sz="1400" b="1" dirty="0" smtClean="0"/>
              <a:t>Εικόνα 1</a:t>
            </a:r>
            <a:r>
              <a:rPr lang="en-US" sz="1400" b="1" dirty="0"/>
              <a:t>2</a:t>
            </a:r>
            <a:r>
              <a:rPr lang="el-GR" sz="1400" dirty="0" smtClean="0"/>
              <a:t>:</a:t>
            </a:r>
            <a:r>
              <a:rPr lang="en-US" sz="1400" dirty="0" smtClean="0"/>
              <a:t> </a:t>
            </a:r>
            <a:r>
              <a:rPr lang="en-US" sz="1400" dirty="0" err="1"/>
              <a:t>Taplin</a:t>
            </a:r>
            <a:r>
              <a:rPr lang="en-US" sz="1400" dirty="0"/>
              <a:t>, O., Pots and Plays: </a:t>
            </a:r>
            <a:r>
              <a:rPr lang="en-US" sz="1400" i="1" dirty="0"/>
              <a:t>Interactions Between Tragedy and Greek Vase-painting of the Fourth Century B.C. </a:t>
            </a:r>
            <a:r>
              <a:rPr lang="en-US" sz="1400" dirty="0"/>
              <a:t>(Los Angeles, 2007). Fig. </a:t>
            </a:r>
            <a:r>
              <a:rPr lang="en-US" sz="1400" dirty="0" smtClean="0"/>
              <a:t>91. page 232.</a:t>
            </a:r>
            <a:endParaRPr lang="en-US" sz="1400" dirty="0"/>
          </a:p>
          <a:p>
            <a:pPr marL="0" lvl="0" indent="0">
              <a:buNone/>
              <a:defRPr/>
            </a:pPr>
            <a:r>
              <a:rPr lang="el-GR" sz="1400" b="1" dirty="0" smtClean="0"/>
              <a:t>Εικόνα 1</a:t>
            </a:r>
            <a:r>
              <a:rPr lang="en-US" sz="1400" b="1" dirty="0" smtClean="0"/>
              <a:t>4</a:t>
            </a:r>
            <a:r>
              <a:rPr lang="el-GR" sz="1400" dirty="0" smtClean="0"/>
              <a:t>:</a:t>
            </a:r>
            <a:r>
              <a:rPr lang="en-US" sz="1400" dirty="0" smtClean="0"/>
              <a:t> </a:t>
            </a:r>
            <a:r>
              <a:rPr lang="en-US" sz="1400" dirty="0" err="1">
                <a:solidFill>
                  <a:prstClr val="black"/>
                </a:solidFill>
              </a:rPr>
              <a:t>Trendall</a:t>
            </a:r>
            <a:r>
              <a:rPr lang="en-US" sz="1400" dirty="0">
                <a:solidFill>
                  <a:prstClr val="black"/>
                </a:solidFill>
              </a:rPr>
              <a:t>, A. D. and Webster, T. B. L., </a:t>
            </a:r>
            <a:r>
              <a:rPr lang="en-US" sz="1400" i="1" dirty="0">
                <a:solidFill>
                  <a:prstClr val="black"/>
                </a:solidFill>
              </a:rPr>
              <a:t>Illustrations of Greek drama </a:t>
            </a:r>
            <a:r>
              <a:rPr lang="en-US" sz="1400" dirty="0">
                <a:solidFill>
                  <a:prstClr val="black"/>
                </a:solidFill>
              </a:rPr>
              <a:t>(London, 1971</a:t>
            </a:r>
            <a:r>
              <a:rPr lang="en-US" sz="1400" dirty="0" smtClean="0">
                <a:solidFill>
                  <a:prstClr val="black"/>
                </a:solidFill>
              </a:rPr>
              <a:t>).</a:t>
            </a:r>
            <a:endParaRPr lang="en-US" sz="1400" dirty="0">
              <a:solidFill>
                <a:prstClr val="black"/>
              </a:solidFill>
            </a:endParaRPr>
          </a:p>
          <a:p>
            <a:pPr marL="0" indent="0">
              <a:buNone/>
              <a:defRPr/>
            </a:pPr>
            <a:r>
              <a:rPr lang="el-GR" sz="1400" b="1" dirty="0" smtClean="0"/>
              <a:t>Εικόνα </a:t>
            </a:r>
            <a:r>
              <a:rPr lang="en-US" sz="1400" b="1" dirty="0" smtClean="0"/>
              <a:t>29</a:t>
            </a:r>
            <a:r>
              <a:rPr lang="el-GR" sz="1400" dirty="0" smtClean="0"/>
              <a:t>:</a:t>
            </a:r>
            <a:r>
              <a:rPr lang="en-US" sz="1400" dirty="0" smtClean="0"/>
              <a:t> </a:t>
            </a:r>
            <a:r>
              <a:rPr lang="en-US" sz="1400" dirty="0" err="1"/>
              <a:t>Taplin</a:t>
            </a:r>
            <a:r>
              <a:rPr lang="en-US" sz="1400" dirty="0"/>
              <a:t>, O., Pots and Plays: </a:t>
            </a:r>
            <a:r>
              <a:rPr lang="en-US" sz="1400" i="1" dirty="0"/>
              <a:t>Interactions Between Tragedy and Greek Vase-painting of the Fourth Century B.C. </a:t>
            </a:r>
            <a:r>
              <a:rPr lang="en-US" sz="1400" dirty="0"/>
              <a:t>(Los Angeles, 2007). Fig. </a:t>
            </a:r>
            <a:r>
              <a:rPr lang="en-US" sz="1400" dirty="0" smtClean="0"/>
              <a:t>1. </a:t>
            </a:r>
            <a:r>
              <a:rPr lang="en-US" sz="1400" dirty="0"/>
              <a:t>P</a:t>
            </a:r>
            <a:r>
              <a:rPr lang="en-US" sz="1400" dirty="0" smtClean="0"/>
              <a:t>age 51.</a:t>
            </a:r>
            <a:endParaRPr lang="en-US" sz="1400" dirty="0"/>
          </a:p>
          <a:p>
            <a:pPr marL="0" lvl="0" indent="0">
              <a:buNone/>
              <a:defRPr/>
            </a:pPr>
            <a:r>
              <a:rPr lang="el-GR" sz="1400" b="1" dirty="0" smtClean="0"/>
              <a:t>Εικόνα </a:t>
            </a:r>
            <a:r>
              <a:rPr lang="en-US" sz="1400" b="1" dirty="0" smtClean="0"/>
              <a:t>35</a:t>
            </a:r>
            <a:r>
              <a:rPr lang="el-GR" sz="1400" dirty="0" smtClean="0"/>
              <a:t>:</a:t>
            </a:r>
            <a:r>
              <a:rPr lang="en-US" sz="1400" dirty="0" smtClean="0"/>
              <a:t> </a:t>
            </a:r>
            <a:r>
              <a:rPr lang="en-US" sz="1400" dirty="0" err="1">
                <a:solidFill>
                  <a:prstClr val="black"/>
                </a:solidFill>
              </a:rPr>
              <a:t>Trendall</a:t>
            </a:r>
            <a:r>
              <a:rPr lang="en-US" sz="1400" dirty="0">
                <a:solidFill>
                  <a:prstClr val="black"/>
                </a:solidFill>
              </a:rPr>
              <a:t>, A. D. and Webster, T. B. L., </a:t>
            </a:r>
            <a:r>
              <a:rPr lang="en-US" sz="1400" i="1" dirty="0">
                <a:solidFill>
                  <a:prstClr val="black"/>
                </a:solidFill>
              </a:rPr>
              <a:t>Illustrations of Greek drama </a:t>
            </a:r>
            <a:r>
              <a:rPr lang="en-US" sz="1400" dirty="0">
                <a:solidFill>
                  <a:prstClr val="black"/>
                </a:solidFill>
              </a:rPr>
              <a:t>(London, 1971</a:t>
            </a:r>
            <a:r>
              <a:rPr lang="en-US" sz="1400" dirty="0" smtClean="0">
                <a:solidFill>
                  <a:prstClr val="black"/>
                </a:solidFill>
              </a:rPr>
              <a:t>).</a:t>
            </a:r>
            <a:endParaRPr lang="en-US" sz="1400" dirty="0">
              <a:solidFill>
                <a:prstClr val="black"/>
              </a:solidFill>
            </a:endParaRPr>
          </a:p>
          <a:p>
            <a:pPr marL="0" indent="0">
              <a:buNone/>
              <a:defRPr/>
            </a:pPr>
            <a:r>
              <a:rPr lang="el-GR" sz="1400" b="1" dirty="0" smtClean="0"/>
              <a:t>Εικόνα </a:t>
            </a:r>
            <a:r>
              <a:rPr lang="en-US" sz="1400" b="1" dirty="0" smtClean="0"/>
              <a:t>40</a:t>
            </a:r>
            <a:r>
              <a:rPr lang="el-GR" sz="1400" dirty="0" smtClean="0"/>
              <a:t>:</a:t>
            </a:r>
            <a:r>
              <a:rPr lang="en-US" sz="1400" dirty="0" smtClean="0"/>
              <a:t> </a:t>
            </a:r>
            <a:r>
              <a:rPr lang="en-US" sz="1400" dirty="0" err="1">
                <a:solidFill>
                  <a:prstClr val="black"/>
                </a:solidFill>
              </a:rPr>
              <a:t>Taplin</a:t>
            </a:r>
            <a:r>
              <a:rPr lang="en-US" sz="1400" dirty="0">
                <a:solidFill>
                  <a:prstClr val="black"/>
                </a:solidFill>
              </a:rPr>
              <a:t>, O., </a:t>
            </a:r>
            <a:r>
              <a:rPr lang="en-US" sz="1400" i="1" dirty="0">
                <a:solidFill>
                  <a:prstClr val="black"/>
                </a:solidFill>
              </a:rPr>
              <a:t>Comic Angels and Other Approaches to Greek Drama through Vase-Paintings</a:t>
            </a:r>
            <a:r>
              <a:rPr lang="en-US" sz="1400" dirty="0">
                <a:solidFill>
                  <a:prstClr val="black"/>
                </a:solidFill>
              </a:rPr>
              <a:t> (Oxford, 1993</a:t>
            </a:r>
            <a:r>
              <a:rPr lang="en-US" sz="1400" dirty="0" smtClean="0">
                <a:solidFill>
                  <a:prstClr val="black"/>
                </a:solidFill>
              </a:rPr>
              <a:t>).</a:t>
            </a:r>
            <a:endParaRPr lang="en-US" sz="1400" dirty="0" smtClean="0"/>
          </a:p>
          <a:p>
            <a:pPr marL="0" indent="0">
              <a:buNone/>
              <a:defRPr/>
            </a:pPr>
            <a:r>
              <a:rPr lang="el-GR" sz="1400" b="1" dirty="0" smtClean="0"/>
              <a:t>Εικόνα </a:t>
            </a:r>
            <a:r>
              <a:rPr lang="en-US" sz="1400" b="1" dirty="0" smtClean="0"/>
              <a:t>41</a:t>
            </a:r>
            <a:r>
              <a:rPr lang="el-GR" sz="1400" dirty="0" smtClean="0"/>
              <a:t>:</a:t>
            </a:r>
            <a:r>
              <a:rPr lang="en-US" sz="1400" dirty="0"/>
              <a:t> </a:t>
            </a:r>
            <a:r>
              <a:rPr lang="en-US" sz="1400" dirty="0" err="1"/>
              <a:t>Taplin</a:t>
            </a:r>
            <a:r>
              <a:rPr lang="en-US" sz="1400" dirty="0"/>
              <a:t>, O., Pots and Plays: </a:t>
            </a:r>
            <a:r>
              <a:rPr lang="en-US" sz="1400" i="1" dirty="0"/>
              <a:t>Interactions Between Tragedy and Greek Vase-painting of the Fourth Century B.C. </a:t>
            </a:r>
            <a:r>
              <a:rPr lang="en-US" sz="1400" dirty="0"/>
              <a:t>(Los Angeles, 2007</a:t>
            </a:r>
            <a:r>
              <a:rPr lang="en-US" sz="1400" dirty="0" smtClean="0"/>
              <a:t>). Fig. 5. Page 13.</a:t>
            </a:r>
            <a:endParaRPr lang="en-US" sz="1400" dirty="0"/>
          </a:p>
          <a:p>
            <a:pPr marL="0" indent="0">
              <a:buNone/>
              <a:defRPr/>
            </a:pPr>
            <a:r>
              <a:rPr lang="el-GR" sz="1400" b="1" dirty="0" smtClean="0"/>
              <a:t>Εικόνα </a:t>
            </a:r>
            <a:r>
              <a:rPr lang="en-US" sz="1400" b="1" dirty="0" smtClean="0"/>
              <a:t>42</a:t>
            </a:r>
            <a:r>
              <a:rPr lang="el-GR" sz="1400" dirty="0" smtClean="0"/>
              <a:t>:</a:t>
            </a:r>
            <a:r>
              <a:rPr lang="en-US" sz="1400" dirty="0"/>
              <a:t> http://</a:t>
            </a:r>
            <a:r>
              <a:rPr lang="en-US" sz="1400" dirty="0" smtClean="0"/>
              <a:t>www.metmuseum.org/toah/images/hb/hb_24.97.104_av3.jpg</a:t>
            </a:r>
          </a:p>
          <a:p>
            <a:pPr marL="0" indent="0">
              <a:buNone/>
              <a:defRPr/>
            </a:pPr>
            <a:r>
              <a:rPr lang="el-GR" sz="1400" b="1" dirty="0"/>
              <a:t>Εικόνα </a:t>
            </a:r>
            <a:r>
              <a:rPr lang="en-US" sz="1400" b="1" dirty="0"/>
              <a:t>61</a:t>
            </a:r>
            <a:r>
              <a:rPr lang="el-GR" sz="1400" dirty="0"/>
              <a:t>: </a:t>
            </a:r>
            <a:r>
              <a:rPr lang="en-US" sz="1400" dirty="0" err="1"/>
              <a:t>Taplin</a:t>
            </a:r>
            <a:r>
              <a:rPr lang="en-US" sz="1400" dirty="0"/>
              <a:t>, O., Pots and Plays: </a:t>
            </a:r>
            <a:r>
              <a:rPr lang="en-US" sz="1400" i="1" dirty="0"/>
              <a:t>Interactions Between Tragedy and Greek Vase-painting of the Fourth Century B.C. </a:t>
            </a:r>
            <a:r>
              <a:rPr lang="en-US" sz="1400" dirty="0"/>
              <a:t>(Los Angeles, 2007). Fig. 6. Page 14.</a:t>
            </a:r>
          </a:p>
          <a:p>
            <a:pPr marL="0" indent="0">
              <a:buFont typeface="Arial" pitchFamily="34" charset="0"/>
              <a:buNone/>
              <a:defRPr/>
            </a:pPr>
            <a:endParaRPr lang="el-GR" sz="1400" strike="sngStrike" dirty="0" smtClean="0"/>
          </a:p>
          <a:p>
            <a:pPr marL="0" indent="0">
              <a:buFont typeface="Arial" pitchFamily="34" charset="0"/>
              <a:buNone/>
              <a:defRPr/>
            </a:pPr>
            <a:endParaRPr lang="el-GR" sz="1400" strike="sngStrike" dirty="0"/>
          </a:p>
        </p:txBody>
      </p:sp>
    </p:spTree>
    <p:extLst>
      <p:ext uri="{BB962C8B-B14F-4D97-AF65-F5344CB8AC3E}">
        <p14:creationId xmlns:p14="http://schemas.microsoft.com/office/powerpoint/2010/main" val="2596064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0000"/>
                    </a14:imgEffect>
                    <a14:imgEffect>
                      <a14:brightnessContrast bright="5000" contrast="15000"/>
                    </a14:imgEffect>
                  </a14:imgLayer>
                </a14:imgProps>
              </a:ext>
              <a:ext uri="{28A0092B-C50C-407E-A947-70E740481C1C}">
                <a14:useLocalDpi xmlns:a14="http://schemas.microsoft.com/office/drawing/2010/main"/>
              </a:ext>
            </a:extLst>
          </a:blip>
          <a:srcRect l="3709" r="4337" b="5967"/>
          <a:stretch/>
        </p:blipFill>
        <p:spPr>
          <a:xfrm>
            <a:off x="0" y="-19922"/>
            <a:ext cx="5598657" cy="6877921"/>
          </a:xfrm>
          <a:prstGeom prst="rect">
            <a:avLst/>
          </a:prstGeom>
        </p:spPr>
      </p:pic>
      <p:sp>
        <p:nvSpPr>
          <p:cNvPr id="2" name="Textfeld 1"/>
          <p:cNvSpPr txBox="1"/>
          <p:nvPr/>
        </p:nvSpPr>
        <p:spPr>
          <a:xfrm>
            <a:off x="5746754" y="1556792"/>
            <a:ext cx="3397247" cy="5078313"/>
          </a:xfrm>
          <a:prstGeom prst="rect">
            <a:avLst/>
          </a:prstGeom>
          <a:solidFill>
            <a:srgbClr val="FFFFFF"/>
          </a:solidFill>
        </p:spPr>
        <p:txBody>
          <a:bodyPr wrap="square" rtlCol="0">
            <a:spAutoFit/>
          </a:bodyPr>
          <a:lstStyle/>
          <a:p>
            <a:r>
              <a:rPr lang="el-GR" sz="1800" dirty="0" smtClean="0"/>
              <a:t>Ελικοειδής κρατήρας από την Απουλία,</a:t>
            </a:r>
            <a:r>
              <a:rPr lang="el-GR" sz="1800" dirty="0"/>
              <a:t> </a:t>
            </a:r>
            <a:r>
              <a:rPr lang="el-GR" sz="1800" dirty="0" smtClean="0"/>
              <a:t>Βοστώνη, Μουσείο Καλών Τεχνών 1900.03.804.</a:t>
            </a:r>
          </a:p>
          <a:p>
            <a:r>
              <a:rPr lang="el-GR" sz="1800" dirty="0" smtClean="0"/>
              <a:t>Περίπου 340 π.Χ.</a:t>
            </a:r>
          </a:p>
          <a:p>
            <a:r>
              <a:rPr lang="el-GR" sz="1800" dirty="0" smtClean="0"/>
              <a:t>Ύψος 1,246 μ.</a:t>
            </a:r>
          </a:p>
          <a:p>
            <a:endParaRPr lang="el-GR" sz="1800" dirty="0"/>
          </a:p>
          <a:p>
            <a:r>
              <a:rPr lang="el-GR" sz="1800" dirty="0" smtClean="0"/>
              <a:t>Απεικονίζεται ένας ναΐσκος με δύο μορφές </a:t>
            </a:r>
            <a:r>
              <a:rPr lang="de-DE" sz="1800" dirty="0" smtClean="0"/>
              <a:t>(</a:t>
            </a:r>
            <a:r>
              <a:rPr lang="el-GR" sz="1800" dirty="0" smtClean="0"/>
              <a:t>καθιστός ο Αχιλλέας, όρθιος ο Φοίνιξ</a:t>
            </a:r>
            <a:r>
              <a:rPr lang="de-DE" sz="1800" dirty="0" smtClean="0"/>
              <a:t>)</a:t>
            </a:r>
            <a:r>
              <a:rPr lang="el-GR" sz="1800" dirty="0" smtClean="0"/>
              <a:t>. Δεξιά του ναΐσκου ο Διομήδης, με τραβηγμένο ξίφος, εμποδίζεται από τον Μενέλαο να κάνει επίθεση στον Αχιλλέα. Κάτω από τον ναΐσκο το άψυχο σώμα και, σε απόσταση, το κεφάλι του Θερσίτη ανάμεσα σε αντικείμενα σκορπισμένα πέρα δώθε.</a:t>
            </a:r>
          </a:p>
        </p:txBody>
      </p:sp>
      <p:sp>
        <p:nvSpPr>
          <p:cNvPr id="4" name="Textfeld 3"/>
          <p:cNvSpPr txBox="1"/>
          <p:nvPr/>
        </p:nvSpPr>
        <p:spPr>
          <a:xfrm>
            <a:off x="-1692696" y="6999785"/>
            <a:ext cx="12003607" cy="461665"/>
          </a:xfrm>
          <a:prstGeom prst="rect">
            <a:avLst/>
          </a:prstGeom>
          <a:solidFill>
            <a:srgbClr val="FFFFFF"/>
          </a:solidFill>
        </p:spPr>
        <p:txBody>
          <a:bodyPr wrap="none" rtlCol="0">
            <a:spAutoFit/>
          </a:bodyPr>
          <a:lstStyle/>
          <a:p>
            <a:r>
              <a:rPr lang="de-DE" dirty="0" err="1" smtClean="0"/>
              <a:t>Taplin</a:t>
            </a:r>
            <a:r>
              <a:rPr lang="de-DE" dirty="0" smtClean="0"/>
              <a:t> Pots &amp; Plays </a:t>
            </a:r>
            <a:r>
              <a:rPr lang="el-GR" dirty="0" smtClean="0"/>
              <a:t>αρ. 91 </a:t>
            </a:r>
            <a:r>
              <a:rPr lang="de-DE" dirty="0" smtClean="0"/>
              <a:t>(</a:t>
            </a:r>
            <a:r>
              <a:rPr lang="de-DE" dirty="0" err="1" smtClean="0"/>
              <a:t>scan</a:t>
            </a:r>
            <a:r>
              <a:rPr lang="de-DE" dirty="0" smtClean="0"/>
              <a:t> S. 248). Rosen, Mockery. Robert, Hermeneutik 278 ff.</a:t>
            </a:r>
            <a:endParaRPr lang="de-DE"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0000"/>
                    </a14:imgEffect>
                    <a14:imgEffect>
                      <a14:brightnessContrast bright="5000" contrast="15000"/>
                    </a14:imgEffect>
                  </a14:imgLayer>
                </a14:imgProps>
              </a:ext>
              <a:ext uri="{28A0092B-C50C-407E-A947-70E740481C1C}">
                <a14:useLocalDpi xmlns:a14="http://schemas.microsoft.com/office/drawing/2010/main"/>
              </a:ext>
            </a:extLst>
          </a:blip>
          <a:srcRect l="3709" r="4337" b="5967"/>
          <a:stretch/>
        </p:blipFill>
        <p:spPr>
          <a:xfrm>
            <a:off x="0" y="-19922"/>
            <a:ext cx="5598657" cy="6877921"/>
          </a:xfrm>
          <a:prstGeom prst="rect">
            <a:avLst/>
          </a:prstGeom>
        </p:spPr>
      </p:pic>
      <p:sp>
        <p:nvSpPr>
          <p:cNvPr id="2" name="Textfeld 1"/>
          <p:cNvSpPr txBox="1"/>
          <p:nvPr/>
        </p:nvSpPr>
        <p:spPr>
          <a:xfrm>
            <a:off x="5746754" y="1556792"/>
            <a:ext cx="3397247" cy="5078313"/>
          </a:xfrm>
          <a:prstGeom prst="rect">
            <a:avLst/>
          </a:prstGeom>
          <a:solidFill>
            <a:srgbClr val="FFFFFF"/>
          </a:solidFill>
        </p:spPr>
        <p:txBody>
          <a:bodyPr wrap="square" rtlCol="0">
            <a:spAutoFit/>
          </a:bodyPr>
          <a:lstStyle/>
          <a:p>
            <a:r>
              <a:rPr lang="el-GR" sz="1800" dirty="0" smtClean="0"/>
              <a:t>Ο Θερσίτης είχε λοιδορήσει τον Αχιλλέα μετά τον θάνατο της Πενθεσίλειας, και ο Αχιλλέας τον σκότωσε στη συνέχεια. Ο εγγονός του Θερσίτη, Διομήδης, αναζητά τον Αχιλλέα για να τον σκοτώσει με τη σειρά του.</a:t>
            </a:r>
            <a:endParaRPr lang="de-DE" sz="1800" dirty="0" smtClean="0"/>
          </a:p>
          <a:p>
            <a:r>
              <a:rPr lang="el-GR" sz="1800" dirty="0" smtClean="0"/>
              <a:t>Η </a:t>
            </a:r>
            <a:r>
              <a:rPr lang="el-GR" sz="1800" dirty="0"/>
              <a:t>διαμάχη </a:t>
            </a:r>
            <a:r>
              <a:rPr lang="el-GR" sz="1800" dirty="0" smtClean="0"/>
              <a:t>ανάμεσά τους </a:t>
            </a:r>
            <a:r>
              <a:rPr lang="el-GR" sz="1800" dirty="0"/>
              <a:t>εμποδίζεται </a:t>
            </a:r>
            <a:r>
              <a:rPr lang="el-GR" sz="1800" dirty="0" smtClean="0"/>
              <a:t>όμως από </a:t>
            </a:r>
            <a:r>
              <a:rPr lang="el-GR" sz="1800" dirty="0"/>
              <a:t>τους Ατρείδες για χάρη της συμμετοχής του Αχιλλέα στον Τρωικό Πόλεμο</a:t>
            </a:r>
            <a:r>
              <a:rPr lang="el-GR" sz="1800" dirty="0" smtClean="0"/>
              <a:t>.</a:t>
            </a:r>
          </a:p>
          <a:p>
            <a:endParaRPr lang="el-GR" sz="1800" dirty="0"/>
          </a:p>
          <a:p>
            <a:r>
              <a:rPr lang="el-GR" sz="1800" dirty="0" smtClean="0"/>
              <a:t>Με το μύθο αυτό συνδέεται πιθανά η τραγωδία του Χαιρήμονα </a:t>
            </a:r>
            <a:r>
              <a:rPr lang="de-DE" sz="1800" dirty="0" smtClean="0"/>
              <a:t>(</a:t>
            </a:r>
            <a:r>
              <a:rPr lang="el-GR" sz="1800" dirty="0" smtClean="0"/>
              <a:t>4</a:t>
            </a:r>
            <a:r>
              <a:rPr lang="el-GR" sz="1800" baseline="30000" dirty="0" smtClean="0"/>
              <a:t>ος</a:t>
            </a:r>
            <a:r>
              <a:rPr lang="el-GR" sz="1800" dirty="0" smtClean="0"/>
              <a:t> αι. π.Χ.</a:t>
            </a:r>
            <a:r>
              <a:rPr lang="de-DE" sz="1800" dirty="0" smtClean="0"/>
              <a:t>)</a:t>
            </a:r>
            <a:r>
              <a:rPr lang="el-GR" sz="1800" dirty="0" smtClean="0"/>
              <a:t>, </a:t>
            </a:r>
            <a:r>
              <a:rPr lang="de-DE" sz="1800" dirty="0" smtClean="0"/>
              <a:t>«</a:t>
            </a:r>
            <a:r>
              <a:rPr lang="el-GR" sz="1800" dirty="0" smtClean="0"/>
              <a:t>Ἀχιλλεὺς Θερσιτοκτόνος</a:t>
            </a:r>
            <a:r>
              <a:rPr lang="de-DE" sz="1800" dirty="0" smtClean="0"/>
              <a:t>»</a:t>
            </a:r>
            <a:r>
              <a:rPr lang="el-GR" sz="1800" dirty="0" smtClean="0"/>
              <a:t>.</a:t>
            </a:r>
            <a:endParaRPr lang="de-DE" sz="1800" dirty="0"/>
          </a:p>
        </p:txBody>
      </p:sp>
    </p:spTree>
    <p:extLst>
      <p:ext uri="{BB962C8B-B14F-4D97-AF65-F5344CB8AC3E}">
        <p14:creationId xmlns:p14="http://schemas.microsoft.com/office/powerpoint/2010/main" val="4150375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56971" y="-99392"/>
            <a:ext cx="9030060" cy="6457203"/>
            <a:chOff x="6436" y="200399"/>
            <a:chExt cx="9030060" cy="6457203"/>
          </a:xfrm>
        </p:grpSpPr>
        <p:pic>
          <p:nvPicPr>
            <p:cNvPr id="4" name="Bild 3" descr="Paton - 1908 - The Death of Thersites on an Apulian Amphora in the Boston MFA.pdf"/>
            <p:cNvPicPr>
              <a:picLocks noChangeAspect="1"/>
            </p:cNvPicPr>
            <p:nvPr/>
          </p:nvPicPr>
          <p:blipFill rotWithShape="1">
            <a:blip r:embed="rId2">
              <a:extLst>
                <a:ext uri="{28A0092B-C50C-407E-A947-70E740481C1C}">
                  <a14:useLocalDpi xmlns:a14="http://schemas.microsoft.com/office/drawing/2010/main" val="0"/>
                </a:ext>
              </a:extLst>
            </a:blip>
            <a:srcRect l="10970" t="11523" r="8346" b="16050"/>
            <a:stretch/>
          </p:blipFill>
          <p:spPr>
            <a:xfrm>
              <a:off x="6436" y="211460"/>
              <a:ext cx="4497350" cy="6435081"/>
            </a:xfrm>
            <a:prstGeom prst="rect">
              <a:avLst/>
            </a:prstGeom>
          </p:spPr>
        </p:pic>
        <p:pic>
          <p:nvPicPr>
            <p:cNvPr id="5" name="Bild 4" descr="Paton - 1908 - The Death of Thersites on an Apulian Amphora in the Boston MFA.pdf"/>
            <p:cNvPicPr>
              <a:picLocks noChangeAspect="1"/>
            </p:cNvPicPr>
            <p:nvPr/>
          </p:nvPicPr>
          <p:blipFill rotWithShape="1">
            <a:blip r:embed="rId3">
              <a:extLst>
                <a:ext uri="{28A0092B-C50C-407E-A947-70E740481C1C}">
                  <a14:useLocalDpi xmlns:a14="http://schemas.microsoft.com/office/drawing/2010/main" val="0"/>
                </a:ext>
              </a:extLst>
            </a:blip>
            <a:srcRect l="7034" t="11728" r="11626" b="15638"/>
            <a:stretch/>
          </p:blipFill>
          <p:spPr>
            <a:xfrm>
              <a:off x="4499992" y="200399"/>
              <a:ext cx="4536504" cy="6457203"/>
            </a:xfrm>
            <a:prstGeom prst="rect">
              <a:avLst/>
            </a:prstGeom>
          </p:spPr>
        </p:pic>
      </p:grpSp>
      <p:sp>
        <p:nvSpPr>
          <p:cNvPr id="7" name="Textfeld 6"/>
          <p:cNvSpPr txBox="1"/>
          <p:nvPr/>
        </p:nvSpPr>
        <p:spPr>
          <a:xfrm>
            <a:off x="507804" y="6391141"/>
            <a:ext cx="8204041" cy="461665"/>
          </a:xfrm>
          <a:prstGeom prst="rect">
            <a:avLst/>
          </a:prstGeom>
          <a:solidFill>
            <a:srgbClr val="FFFFFF"/>
          </a:solidFill>
        </p:spPr>
        <p:txBody>
          <a:bodyPr wrap="none" rtlCol="0">
            <a:spAutoFit/>
          </a:bodyPr>
          <a:lstStyle/>
          <a:p>
            <a:r>
              <a:rPr lang="el-GR" dirty="0" smtClean="0"/>
              <a:t>Κατά: </a:t>
            </a:r>
            <a:r>
              <a:rPr lang="de-DE" dirty="0" smtClean="0"/>
              <a:t>American Journal of </a:t>
            </a:r>
            <a:r>
              <a:rPr lang="de-DE" dirty="0" err="1" smtClean="0"/>
              <a:t>Archaeology</a:t>
            </a:r>
            <a:r>
              <a:rPr lang="de-DE" dirty="0" smtClean="0"/>
              <a:t> 12, 1908, 406-407.</a:t>
            </a:r>
            <a:endParaRPr lang="de-DE" dirty="0"/>
          </a:p>
        </p:txBody>
      </p:sp>
      <p:sp>
        <p:nvSpPr>
          <p:cNvPr id="2" name="Textfeld 1"/>
          <p:cNvSpPr txBox="1"/>
          <p:nvPr/>
        </p:nvSpPr>
        <p:spPr>
          <a:xfrm>
            <a:off x="323528" y="2852938"/>
            <a:ext cx="864096" cy="461665"/>
          </a:xfrm>
          <a:prstGeom prst="rect">
            <a:avLst/>
          </a:prstGeom>
          <a:solidFill>
            <a:schemeClr val="bg1"/>
          </a:solidFill>
        </p:spPr>
        <p:txBody>
          <a:bodyPr wrap="square" rtlCol="0">
            <a:spAutoFit/>
          </a:bodyPr>
          <a:lstStyle/>
          <a:p>
            <a:r>
              <a:rPr lang="el-GR" dirty="0" smtClean="0"/>
              <a:t>ΠΑΝ</a:t>
            </a:r>
            <a:endParaRPr lang="de-DE" dirty="0"/>
          </a:p>
        </p:txBody>
      </p:sp>
      <p:sp>
        <p:nvSpPr>
          <p:cNvPr id="8" name="Textfeld 7"/>
          <p:cNvSpPr txBox="1"/>
          <p:nvPr/>
        </p:nvSpPr>
        <p:spPr>
          <a:xfrm>
            <a:off x="1331641" y="2204866"/>
            <a:ext cx="1152128" cy="461665"/>
          </a:xfrm>
          <a:prstGeom prst="rect">
            <a:avLst/>
          </a:prstGeom>
          <a:solidFill>
            <a:schemeClr val="bg1"/>
          </a:solidFill>
        </p:spPr>
        <p:txBody>
          <a:bodyPr wrap="square" rtlCol="0">
            <a:spAutoFit/>
          </a:bodyPr>
          <a:lstStyle/>
          <a:p>
            <a:r>
              <a:rPr lang="el-GR" dirty="0" smtClean="0"/>
              <a:t>ΠΟΙΝΑ</a:t>
            </a:r>
            <a:endParaRPr lang="de-DE" dirty="0"/>
          </a:p>
        </p:txBody>
      </p:sp>
      <p:sp>
        <p:nvSpPr>
          <p:cNvPr id="9" name="Textfeld 8"/>
          <p:cNvSpPr txBox="1"/>
          <p:nvPr/>
        </p:nvSpPr>
        <p:spPr>
          <a:xfrm>
            <a:off x="6156176" y="1988842"/>
            <a:ext cx="1296144" cy="461665"/>
          </a:xfrm>
          <a:prstGeom prst="rect">
            <a:avLst/>
          </a:prstGeom>
          <a:solidFill>
            <a:schemeClr val="bg1"/>
          </a:solidFill>
        </p:spPr>
        <p:txBody>
          <a:bodyPr wrap="square" rtlCol="0">
            <a:spAutoFit/>
          </a:bodyPr>
          <a:lstStyle/>
          <a:p>
            <a:r>
              <a:rPr lang="el-GR" dirty="0" smtClean="0"/>
              <a:t>ΑΘΑΝΑ</a:t>
            </a:r>
            <a:endParaRPr lang="de-DE" dirty="0"/>
          </a:p>
        </p:txBody>
      </p:sp>
      <p:sp>
        <p:nvSpPr>
          <p:cNvPr id="10" name="Textfeld 9"/>
          <p:cNvSpPr txBox="1"/>
          <p:nvPr/>
        </p:nvSpPr>
        <p:spPr>
          <a:xfrm>
            <a:off x="7596336" y="2895329"/>
            <a:ext cx="1296144" cy="461665"/>
          </a:xfrm>
          <a:prstGeom prst="rect">
            <a:avLst/>
          </a:prstGeom>
          <a:solidFill>
            <a:schemeClr val="bg1"/>
          </a:solidFill>
        </p:spPr>
        <p:txBody>
          <a:bodyPr wrap="square" rtlCol="0">
            <a:spAutoFit/>
          </a:bodyPr>
          <a:lstStyle/>
          <a:p>
            <a:r>
              <a:rPr lang="el-GR" dirty="0" smtClean="0"/>
              <a:t>ΕΡΜΑΣ</a:t>
            </a:r>
            <a:endParaRPr lang="de-DE" dirty="0"/>
          </a:p>
        </p:txBody>
      </p:sp>
    </p:spTree>
    <p:extLst>
      <p:ext uri="{BB962C8B-B14F-4D97-AF65-F5344CB8AC3E}">
        <p14:creationId xmlns:p14="http://schemas.microsoft.com/office/powerpoint/2010/main" val="259049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56971" y="-99392"/>
            <a:ext cx="9030060" cy="6457203"/>
            <a:chOff x="6436" y="200399"/>
            <a:chExt cx="9030060" cy="6457203"/>
          </a:xfrm>
        </p:grpSpPr>
        <p:pic>
          <p:nvPicPr>
            <p:cNvPr id="4" name="Bild 3" descr="Paton - 1908 - The Death of Thersites on an Apulian Amphora in the Boston MFA.pdf"/>
            <p:cNvPicPr>
              <a:picLocks noChangeAspect="1"/>
            </p:cNvPicPr>
            <p:nvPr/>
          </p:nvPicPr>
          <p:blipFill rotWithShape="1">
            <a:blip r:embed="rId2">
              <a:extLst>
                <a:ext uri="{28A0092B-C50C-407E-A947-70E740481C1C}">
                  <a14:useLocalDpi xmlns:a14="http://schemas.microsoft.com/office/drawing/2010/main" val="0"/>
                </a:ext>
              </a:extLst>
            </a:blip>
            <a:srcRect l="10970" t="11523" r="8346" b="16050"/>
            <a:stretch/>
          </p:blipFill>
          <p:spPr>
            <a:xfrm>
              <a:off x="6436" y="211460"/>
              <a:ext cx="4497350" cy="6435081"/>
            </a:xfrm>
            <a:prstGeom prst="rect">
              <a:avLst/>
            </a:prstGeom>
          </p:spPr>
        </p:pic>
        <p:pic>
          <p:nvPicPr>
            <p:cNvPr id="5" name="Bild 4" descr="Paton - 1908 - The Death of Thersites on an Apulian Amphora in the Boston MFA.pdf"/>
            <p:cNvPicPr>
              <a:picLocks noChangeAspect="1"/>
            </p:cNvPicPr>
            <p:nvPr/>
          </p:nvPicPr>
          <p:blipFill rotWithShape="1">
            <a:blip r:embed="rId3">
              <a:extLst>
                <a:ext uri="{28A0092B-C50C-407E-A947-70E740481C1C}">
                  <a14:useLocalDpi xmlns:a14="http://schemas.microsoft.com/office/drawing/2010/main" val="0"/>
                </a:ext>
              </a:extLst>
            </a:blip>
            <a:srcRect l="7034" t="11728" r="11626" b="15638"/>
            <a:stretch/>
          </p:blipFill>
          <p:spPr>
            <a:xfrm>
              <a:off x="4499992" y="200399"/>
              <a:ext cx="4536504" cy="6457203"/>
            </a:xfrm>
            <a:prstGeom prst="rect">
              <a:avLst/>
            </a:prstGeom>
          </p:spPr>
        </p:pic>
      </p:grpSp>
      <p:sp>
        <p:nvSpPr>
          <p:cNvPr id="7" name="Textfeld 6"/>
          <p:cNvSpPr txBox="1"/>
          <p:nvPr/>
        </p:nvSpPr>
        <p:spPr>
          <a:xfrm>
            <a:off x="507804" y="6391141"/>
            <a:ext cx="8204041" cy="461665"/>
          </a:xfrm>
          <a:prstGeom prst="rect">
            <a:avLst/>
          </a:prstGeom>
          <a:solidFill>
            <a:srgbClr val="FFFFFF"/>
          </a:solidFill>
        </p:spPr>
        <p:txBody>
          <a:bodyPr wrap="none" rtlCol="0">
            <a:spAutoFit/>
          </a:bodyPr>
          <a:lstStyle/>
          <a:p>
            <a:r>
              <a:rPr lang="el-GR" dirty="0" smtClean="0"/>
              <a:t>Κατά: </a:t>
            </a:r>
            <a:r>
              <a:rPr lang="de-DE" dirty="0" smtClean="0"/>
              <a:t>American Journal of </a:t>
            </a:r>
            <a:r>
              <a:rPr lang="de-DE" dirty="0" err="1" smtClean="0"/>
              <a:t>Archaeology</a:t>
            </a:r>
            <a:r>
              <a:rPr lang="de-DE" dirty="0" smtClean="0"/>
              <a:t> 12, 1908, 406-407.</a:t>
            </a:r>
            <a:endParaRPr lang="de-DE" dirty="0"/>
          </a:p>
        </p:txBody>
      </p:sp>
      <p:sp>
        <p:nvSpPr>
          <p:cNvPr id="2" name="Textfeld 1"/>
          <p:cNvSpPr txBox="1"/>
          <p:nvPr/>
        </p:nvSpPr>
        <p:spPr>
          <a:xfrm>
            <a:off x="4211960" y="3861050"/>
            <a:ext cx="1728192" cy="461665"/>
          </a:xfrm>
          <a:prstGeom prst="rect">
            <a:avLst/>
          </a:prstGeom>
          <a:solidFill>
            <a:schemeClr val="bg1"/>
          </a:solidFill>
        </p:spPr>
        <p:txBody>
          <a:bodyPr wrap="square" rtlCol="0">
            <a:spAutoFit/>
          </a:bodyPr>
          <a:lstStyle/>
          <a:p>
            <a:r>
              <a:rPr lang="el-GR" dirty="0" smtClean="0"/>
              <a:t>ΑΧΙΛΛΕΥΣ</a:t>
            </a:r>
            <a:endParaRPr lang="de-DE" dirty="0"/>
          </a:p>
        </p:txBody>
      </p:sp>
      <p:sp>
        <p:nvSpPr>
          <p:cNvPr id="11" name="Textfeld 10"/>
          <p:cNvSpPr txBox="1"/>
          <p:nvPr/>
        </p:nvSpPr>
        <p:spPr>
          <a:xfrm>
            <a:off x="3203848" y="4005066"/>
            <a:ext cx="1296144" cy="461665"/>
          </a:xfrm>
          <a:prstGeom prst="rect">
            <a:avLst/>
          </a:prstGeom>
          <a:solidFill>
            <a:schemeClr val="bg1"/>
          </a:solidFill>
        </p:spPr>
        <p:txBody>
          <a:bodyPr wrap="square" rtlCol="0">
            <a:spAutoFit/>
          </a:bodyPr>
          <a:lstStyle/>
          <a:p>
            <a:r>
              <a:rPr lang="el-GR" dirty="0" smtClean="0"/>
              <a:t>ΦΟΙΝΙΞ</a:t>
            </a:r>
            <a:endParaRPr lang="de-DE" dirty="0"/>
          </a:p>
        </p:txBody>
      </p:sp>
      <p:sp>
        <p:nvSpPr>
          <p:cNvPr id="12" name="Textfeld 11"/>
          <p:cNvSpPr txBox="1"/>
          <p:nvPr/>
        </p:nvSpPr>
        <p:spPr>
          <a:xfrm>
            <a:off x="3644280" y="5775649"/>
            <a:ext cx="1791816" cy="461665"/>
          </a:xfrm>
          <a:prstGeom prst="rect">
            <a:avLst/>
          </a:prstGeom>
          <a:solidFill>
            <a:schemeClr val="bg1"/>
          </a:solidFill>
        </p:spPr>
        <p:txBody>
          <a:bodyPr wrap="square" rtlCol="0">
            <a:spAutoFit/>
          </a:bodyPr>
          <a:lstStyle/>
          <a:p>
            <a:r>
              <a:rPr lang="el-GR" dirty="0" smtClean="0"/>
              <a:t>ΘΕΡΣΙΤΑΣ</a:t>
            </a:r>
            <a:endParaRPr lang="de-DE" dirty="0"/>
          </a:p>
        </p:txBody>
      </p:sp>
      <p:sp>
        <p:nvSpPr>
          <p:cNvPr id="13" name="Textfeld 12"/>
          <p:cNvSpPr txBox="1"/>
          <p:nvPr/>
        </p:nvSpPr>
        <p:spPr>
          <a:xfrm>
            <a:off x="5732512" y="4407497"/>
            <a:ext cx="1791816" cy="830997"/>
          </a:xfrm>
          <a:prstGeom prst="rect">
            <a:avLst/>
          </a:prstGeom>
          <a:solidFill>
            <a:schemeClr val="bg1"/>
          </a:solidFill>
        </p:spPr>
        <p:txBody>
          <a:bodyPr wrap="square" rtlCol="0">
            <a:spAutoFit/>
          </a:bodyPr>
          <a:lstStyle/>
          <a:p>
            <a:r>
              <a:rPr lang="el-GR" dirty="0" smtClean="0"/>
              <a:t>ΔΙΟΜΗΔΗΣ</a:t>
            </a:r>
            <a:endParaRPr lang="de-DE" dirty="0"/>
          </a:p>
        </p:txBody>
      </p:sp>
      <p:sp>
        <p:nvSpPr>
          <p:cNvPr id="14" name="Textfeld 13"/>
          <p:cNvSpPr txBox="1"/>
          <p:nvPr/>
        </p:nvSpPr>
        <p:spPr>
          <a:xfrm>
            <a:off x="6444208" y="4437114"/>
            <a:ext cx="1944216" cy="461665"/>
          </a:xfrm>
          <a:prstGeom prst="rect">
            <a:avLst/>
          </a:prstGeom>
          <a:solidFill>
            <a:schemeClr val="bg1"/>
          </a:solidFill>
        </p:spPr>
        <p:txBody>
          <a:bodyPr wrap="square" rtlCol="0">
            <a:spAutoFit/>
          </a:bodyPr>
          <a:lstStyle/>
          <a:p>
            <a:r>
              <a:rPr lang="el-GR" dirty="0" smtClean="0"/>
              <a:t>ΜΕΝΕΛΑΟΣ</a:t>
            </a:r>
            <a:endParaRPr lang="de-DE" dirty="0"/>
          </a:p>
        </p:txBody>
      </p:sp>
      <p:sp>
        <p:nvSpPr>
          <p:cNvPr id="15" name="Textfeld 14"/>
          <p:cNvSpPr txBox="1"/>
          <p:nvPr/>
        </p:nvSpPr>
        <p:spPr>
          <a:xfrm>
            <a:off x="1043608" y="4479505"/>
            <a:ext cx="2160240" cy="461665"/>
          </a:xfrm>
          <a:prstGeom prst="rect">
            <a:avLst/>
          </a:prstGeom>
          <a:solidFill>
            <a:schemeClr val="bg1"/>
          </a:solidFill>
        </p:spPr>
        <p:txBody>
          <a:bodyPr wrap="square" rtlCol="0">
            <a:spAutoFit/>
          </a:bodyPr>
          <a:lstStyle/>
          <a:p>
            <a:r>
              <a:rPr lang="el-GR" dirty="0" smtClean="0"/>
              <a:t>ΑΓΑΜΕΜΝΩΝ</a:t>
            </a:r>
            <a:endParaRPr lang="de-DE" dirty="0"/>
          </a:p>
        </p:txBody>
      </p:sp>
      <p:sp>
        <p:nvSpPr>
          <p:cNvPr id="16" name="Textfeld 15"/>
          <p:cNvSpPr txBox="1"/>
          <p:nvPr/>
        </p:nvSpPr>
        <p:spPr>
          <a:xfrm>
            <a:off x="107504" y="4983561"/>
            <a:ext cx="1512168" cy="461665"/>
          </a:xfrm>
          <a:prstGeom prst="rect">
            <a:avLst/>
          </a:prstGeom>
          <a:solidFill>
            <a:schemeClr val="bg1"/>
          </a:solidFill>
        </p:spPr>
        <p:txBody>
          <a:bodyPr wrap="square" rtlCol="0">
            <a:spAutoFit/>
          </a:bodyPr>
          <a:lstStyle/>
          <a:p>
            <a:r>
              <a:rPr lang="el-GR" dirty="0" smtClean="0"/>
              <a:t>ΦΟΡΒΑΣ</a:t>
            </a:r>
            <a:endParaRPr lang="de-DE" dirty="0"/>
          </a:p>
        </p:txBody>
      </p:sp>
      <p:sp>
        <p:nvSpPr>
          <p:cNvPr id="17" name="Textfeld 16"/>
          <p:cNvSpPr txBox="1"/>
          <p:nvPr/>
        </p:nvSpPr>
        <p:spPr>
          <a:xfrm>
            <a:off x="35496" y="6135689"/>
            <a:ext cx="2088232" cy="830997"/>
          </a:xfrm>
          <a:prstGeom prst="rect">
            <a:avLst/>
          </a:prstGeom>
          <a:solidFill>
            <a:schemeClr val="bg1"/>
          </a:solidFill>
        </p:spPr>
        <p:txBody>
          <a:bodyPr wrap="square" rtlCol="0">
            <a:spAutoFit/>
          </a:bodyPr>
          <a:lstStyle/>
          <a:p>
            <a:r>
              <a:rPr lang="el-GR" dirty="0" smtClean="0"/>
              <a:t>ΑΥΤΟΜΕΔΩΝ</a:t>
            </a:r>
            <a:endParaRPr lang="de-DE" dirty="0"/>
          </a:p>
        </p:txBody>
      </p:sp>
      <p:sp>
        <p:nvSpPr>
          <p:cNvPr id="18" name="Textfeld 17"/>
          <p:cNvSpPr txBox="1"/>
          <p:nvPr/>
        </p:nvSpPr>
        <p:spPr>
          <a:xfrm>
            <a:off x="5652120" y="5207969"/>
            <a:ext cx="1080120" cy="461665"/>
          </a:xfrm>
          <a:prstGeom prst="rect">
            <a:avLst/>
          </a:prstGeom>
          <a:solidFill>
            <a:schemeClr val="bg1"/>
          </a:solidFill>
        </p:spPr>
        <p:txBody>
          <a:bodyPr wrap="square" rtlCol="0">
            <a:spAutoFit/>
          </a:bodyPr>
          <a:lstStyle/>
          <a:p>
            <a:r>
              <a:rPr lang="el-GR" dirty="0" smtClean="0"/>
              <a:t>ΔΜΩΣ</a:t>
            </a:r>
            <a:endParaRPr lang="de-DE" dirty="0"/>
          </a:p>
        </p:txBody>
      </p:sp>
      <p:sp>
        <p:nvSpPr>
          <p:cNvPr id="19" name="Textfeld 18"/>
          <p:cNvSpPr txBox="1"/>
          <p:nvPr/>
        </p:nvSpPr>
        <p:spPr>
          <a:xfrm>
            <a:off x="7308305" y="5229202"/>
            <a:ext cx="1656184" cy="461665"/>
          </a:xfrm>
          <a:prstGeom prst="rect">
            <a:avLst/>
          </a:prstGeom>
          <a:solidFill>
            <a:schemeClr val="bg1"/>
          </a:solidFill>
        </p:spPr>
        <p:txBody>
          <a:bodyPr wrap="square" rtlCol="0">
            <a:spAutoFit/>
          </a:bodyPr>
          <a:lstStyle/>
          <a:p>
            <a:r>
              <a:rPr lang="el-GR" dirty="0" smtClean="0"/>
              <a:t>ΑΙΤΩΛΟΣ</a:t>
            </a:r>
            <a:endParaRPr lang="de-DE" dirty="0"/>
          </a:p>
        </p:txBody>
      </p:sp>
    </p:spTree>
    <p:extLst>
      <p:ext uri="{BB962C8B-B14F-4D97-AF65-F5344CB8AC3E}">
        <p14:creationId xmlns:p14="http://schemas.microsoft.com/office/powerpoint/2010/main" val="39354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a:blip r:embed="rId2" cstate="screen">
            <a:lum bright="-5000" contrast="5000"/>
            <a:extLst>
              <a:ext uri="{28A0092B-C50C-407E-A947-70E740481C1C}">
                <a14:useLocalDpi xmlns:a14="http://schemas.microsoft.com/office/drawing/2010/main"/>
              </a:ext>
            </a:extLst>
          </a:blip>
          <a:stretch>
            <a:fillRect/>
          </a:stretch>
        </p:blipFill>
        <p:spPr>
          <a:xfrm>
            <a:off x="1752601" y="0"/>
            <a:ext cx="5708650" cy="6858000"/>
          </a:xfrm>
          <a:prstGeom prst="rect">
            <a:avLst/>
          </a:prstGeom>
        </p:spPr>
      </p:pic>
    </p:spTree>
    <p:extLst>
      <p:ext uri="{BB962C8B-B14F-4D97-AF65-F5344CB8AC3E}">
        <p14:creationId xmlns:p14="http://schemas.microsoft.com/office/powerpoint/2010/main" val="1596362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a:blip r:embed="rId2" cstate="screen">
            <a:lum bright="-5000" contrast="5000"/>
            <a:extLst>
              <a:ext uri="{28A0092B-C50C-407E-A947-70E740481C1C}">
                <a14:useLocalDpi xmlns:a14="http://schemas.microsoft.com/office/drawing/2010/main"/>
              </a:ext>
            </a:extLst>
          </a:blip>
          <a:srcRect/>
          <a:stretch>
            <a:fillRect/>
          </a:stretch>
        </p:blipFill>
        <p:spPr>
          <a:xfrm>
            <a:off x="3143250" y="0"/>
            <a:ext cx="6000750" cy="6858000"/>
          </a:xfrm>
          <a:prstGeom prst="rect">
            <a:avLst/>
          </a:prstGeom>
        </p:spPr>
      </p:pic>
      <p:pic>
        <p:nvPicPr>
          <p:cNvPr id="5" name="Bild 4" descr="img242.jpg"/>
          <p:cNvPicPr>
            <a:picLocks noChangeAspect="1"/>
          </p:cNvPicPr>
          <p:nvPr/>
        </p:nvPicPr>
        <p:blipFill>
          <a:blip r:embed="rId3" cstate="screen">
            <a:lum bright="-5000" contrast="5000"/>
            <a:extLst>
              <a:ext uri="{28A0092B-C50C-407E-A947-70E740481C1C}">
                <a14:useLocalDpi xmlns:a14="http://schemas.microsoft.com/office/drawing/2010/main"/>
              </a:ext>
            </a:extLst>
          </a:blip>
          <a:srcRect/>
          <a:stretch>
            <a:fillRect/>
          </a:stretch>
        </p:blipFill>
        <p:spPr>
          <a:xfrm>
            <a:off x="0" y="2"/>
            <a:ext cx="2819400" cy="2363321"/>
          </a:xfrm>
          <a:prstGeom prst="rect">
            <a:avLst/>
          </a:prstGeom>
        </p:spPr>
      </p:pic>
      <p:sp>
        <p:nvSpPr>
          <p:cNvPr id="7" name="Rechteck 6"/>
          <p:cNvSpPr/>
          <p:nvPr/>
        </p:nvSpPr>
        <p:spPr bwMode="auto">
          <a:xfrm>
            <a:off x="609600" y="76200"/>
            <a:ext cx="1600200" cy="1676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389966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rotWithShape="1">
          <a:blip r:embed="rId2" cstate="screen">
            <a:lum bright="-5000" contrast="5000"/>
            <a:extLst>
              <a:ext uri="{28A0092B-C50C-407E-A947-70E740481C1C}">
                <a14:useLocalDpi xmlns:a14="http://schemas.microsoft.com/office/drawing/2010/main"/>
              </a:ext>
            </a:extLst>
          </a:blip>
          <a:srcRect/>
          <a:stretch/>
        </p:blipFill>
        <p:spPr>
          <a:xfrm>
            <a:off x="5652120" y="0"/>
            <a:ext cx="3491880" cy="3584586"/>
          </a:xfrm>
          <a:prstGeom prst="rect">
            <a:avLst/>
          </a:prstGeom>
        </p:spPr>
      </p:pic>
      <p:pic>
        <p:nvPicPr>
          <p:cNvPr id="2" name="Bild 1" descr="Bildschirmfoto 2012-11-14 um 13.14.3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70300"/>
            <a:ext cx="7785100" cy="31877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a:blip r:embed="rId2" cstate="screen">
            <a:lum bright="-5000" contrast="5000"/>
            <a:extLst>
              <a:ext uri="{28A0092B-C50C-407E-A947-70E740481C1C}">
                <a14:useLocalDpi xmlns:a14="http://schemas.microsoft.com/office/drawing/2010/main"/>
              </a:ext>
            </a:extLst>
          </a:blip>
          <a:srcRect/>
          <a:stretch>
            <a:fillRect/>
          </a:stretch>
        </p:blipFill>
        <p:spPr>
          <a:xfrm>
            <a:off x="3581401" y="0"/>
            <a:ext cx="5551714" cy="6858000"/>
          </a:xfrm>
          <a:prstGeom prst="rect">
            <a:avLst/>
          </a:prstGeom>
        </p:spPr>
      </p:pic>
      <p:pic>
        <p:nvPicPr>
          <p:cNvPr id="4" name="Bild 3" descr="img242.jpg"/>
          <p:cNvPicPr>
            <a:picLocks noChangeAspect="1"/>
          </p:cNvPicPr>
          <p:nvPr/>
        </p:nvPicPr>
        <p:blipFill>
          <a:blip r:embed="rId3" cstate="screen">
            <a:lum bright="-5000" contrast="5000"/>
            <a:extLst>
              <a:ext uri="{28A0092B-C50C-407E-A947-70E740481C1C}">
                <a14:useLocalDpi xmlns:a14="http://schemas.microsoft.com/office/drawing/2010/main"/>
              </a:ext>
            </a:extLst>
          </a:blip>
          <a:srcRect/>
          <a:stretch>
            <a:fillRect/>
          </a:stretch>
        </p:blipFill>
        <p:spPr>
          <a:xfrm>
            <a:off x="0" y="2"/>
            <a:ext cx="2819400" cy="2363321"/>
          </a:xfrm>
          <a:prstGeom prst="rect">
            <a:avLst/>
          </a:prstGeom>
        </p:spPr>
      </p:pic>
      <p:sp>
        <p:nvSpPr>
          <p:cNvPr id="5" name="Rechteck 4"/>
          <p:cNvSpPr/>
          <p:nvPr/>
        </p:nvSpPr>
        <p:spPr bwMode="auto">
          <a:xfrm>
            <a:off x="1752600" y="685800"/>
            <a:ext cx="1066800" cy="1295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47664" y="609600"/>
            <a:ext cx="8448675" cy="827088"/>
          </a:xfrm>
          <a:solidFill>
            <a:schemeClr val="bg1"/>
          </a:solidFill>
        </p:spPr>
        <p:txBody>
          <a:bodyPr/>
          <a:lstStyle/>
          <a:p>
            <a:pPr algn="ctr"/>
            <a:r>
              <a:rPr lang="el-GR" sz="3600" dirty="0" smtClean="0">
                <a:latin typeface="Arial" charset="0"/>
                <a:ea typeface="ＭＳ Ｐゴシック" charset="0"/>
                <a:cs typeface="ＭＳ Ｐゴシック" charset="0"/>
              </a:rPr>
              <a:t>Σκοποί της Ενότητας:</a:t>
            </a:r>
            <a:endParaRPr lang="de-DE" sz="3600" dirty="0">
              <a:latin typeface="Arial" charset="0"/>
              <a:ea typeface="ＭＳ Ｐゴシック" charset="0"/>
              <a:cs typeface="ＭＳ Ｐゴシック" charset="0"/>
            </a:endParaRPr>
          </a:p>
        </p:txBody>
      </p:sp>
      <p:sp>
        <p:nvSpPr>
          <p:cNvPr id="3" name="Rectangle 3"/>
          <p:cNvSpPr>
            <a:spLocks noGrp="1" noChangeArrowheads="1"/>
          </p:cNvSpPr>
          <p:nvPr>
            <p:ph type="body" sz="half" idx="2"/>
          </p:nvPr>
        </p:nvSpPr>
        <p:spPr>
          <a:xfrm>
            <a:off x="685800" y="1981200"/>
            <a:ext cx="7772400" cy="4343400"/>
          </a:xfrm>
          <a:solidFill>
            <a:schemeClr val="bg1"/>
          </a:solidFill>
        </p:spPr>
        <p:txBody>
          <a:bodyPr>
            <a:normAutofit fontScale="92500" lnSpcReduction="10000"/>
          </a:bodyPr>
          <a:lstStyle/>
          <a:p>
            <a:pPr marL="457200" indent="-457200" eaLnBrk="1" hangingPunct="1">
              <a:lnSpc>
                <a:spcPct val="90000"/>
              </a:lnSpc>
              <a:buFont typeface="Arial" panose="020B0604020202020204" pitchFamily="34" charset="0"/>
              <a:buChar char="•"/>
            </a:pPr>
            <a:r>
              <a:rPr lang="el-GR" sz="3300" dirty="0" smtClean="0">
                <a:latin typeface="Arial" charset="0"/>
                <a:ea typeface="ＭＳ Ｐゴシック" charset="0"/>
                <a:cs typeface="Arial" charset="0"/>
              </a:rPr>
              <a:t>Ο προβληματισμός του εκπαιδευόμενου σχετικά με το βαθμό βεβαιότητας στη σύνδεση των αγγειογραφιών με τις θεατρικές παραστάσεις.</a:t>
            </a:r>
          </a:p>
          <a:p>
            <a:pPr marL="457200" indent="-457200" eaLnBrk="1" hangingPunct="1">
              <a:lnSpc>
                <a:spcPct val="90000"/>
              </a:lnSpc>
              <a:buFont typeface="Arial" panose="020B0604020202020204" pitchFamily="34" charset="0"/>
              <a:buChar char="•"/>
            </a:pPr>
            <a:r>
              <a:rPr lang="el-GR" sz="3300" dirty="0" smtClean="0">
                <a:latin typeface="Arial" charset="0"/>
                <a:ea typeface="ＭＳ Ｐゴシック" charset="0"/>
                <a:cs typeface="Arial" charset="0"/>
              </a:rPr>
              <a:t>Η επισκόπηση των απεικονίσεων θεατρικών έργων στα διάφορα είδη τέχνης.</a:t>
            </a:r>
          </a:p>
          <a:p>
            <a:pPr marL="457200" indent="-457200" eaLnBrk="1" hangingPunct="1">
              <a:lnSpc>
                <a:spcPct val="90000"/>
              </a:lnSpc>
              <a:buFont typeface="Arial" panose="020B0604020202020204" pitchFamily="34" charset="0"/>
              <a:buChar char="•"/>
            </a:pPr>
            <a:r>
              <a:rPr lang="el-GR" sz="3300" dirty="0" smtClean="0">
                <a:latin typeface="Arial" charset="0"/>
                <a:ea typeface="ＭＳ Ｐゴシック" charset="0"/>
                <a:cs typeface="Arial" charset="0"/>
              </a:rPr>
              <a:t>Η αναγνώριση κοινών τύπων/ προτύπων μεταξύ διαφορετικών ειδών τέχνης.</a:t>
            </a:r>
            <a:endParaRPr lang="el-GR" sz="3300" dirty="0">
              <a:latin typeface="Arial" charset="0"/>
              <a:ea typeface="ＭＳ Ｐゴシック" charset="0"/>
              <a:cs typeface="Arial" charset="0"/>
            </a:endParaRPr>
          </a:p>
        </p:txBody>
      </p:sp>
    </p:spTree>
    <p:extLst>
      <p:ext uri="{BB962C8B-B14F-4D97-AF65-F5344CB8AC3E}">
        <p14:creationId xmlns:p14="http://schemas.microsoft.com/office/powerpoint/2010/main" val="408636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a:blip r:embed="rId2" cstate="screen">
            <a:lum bright="-5000" contrast="5000"/>
            <a:extLst>
              <a:ext uri="{28A0092B-C50C-407E-A947-70E740481C1C}">
                <a14:useLocalDpi xmlns:a14="http://schemas.microsoft.com/office/drawing/2010/main"/>
              </a:ext>
            </a:extLst>
          </a:blip>
          <a:srcRect/>
          <a:stretch>
            <a:fillRect/>
          </a:stretch>
        </p:blipFill>
        <p:spPr>
          <a:xfrm>
            <a:off x="0" y="2362200"/>
            <a:ext cx="9144000" cy="4495800"/>
          </a:xfrm>
          <a:prstGeom prst="rect">
            <a:avLst/>
          </a:prstGeom>
        </p:spPr>
      </p:pic>
      <p:pic>
        <p:nvPicPr>
          <p:cNvPr id="4" name="Bild 3" descr="img242.jpg"/>
          <p:cNvPicPr>
            <a:picLocks noChangeAspect="1"/>
          </p:cNvPicPr>
          <p:nvPr/>
        </p:nvPicPr>
        <p:blipFill>
          <a:blip r:embed="rId3" cstate="screen">
            <a:lum bright="-5000" contrast="5000"/>
            <a:extLst>
              <a:ext uri="{28A0092B-C50C-407E-A947-70E740481C1C}">
                <a14:useLocalDpi xmlns:a14="http://schemas.microsoft.com/office/drawing/2010/main"/>
              </a:ext>
            </a:extLst>
          </a:blip>
          <a:srcRect/>
          <a:stretch>
            <a:fillRect/>
          </a:stretch>
        </p:blipFill>
        <p:spPr>
          <a:xfrm>
            <a:off x="0" y="0"/>
            <a:ext cx="2819400" cy="1753721"/>
          </a:xfrm>
          <a:prstGeom prst="rect">
            <a:avLst/>
          </a:prstGeom>
        </p:spPr>
      </p:pic>
      <p:sp>
        <p:nvSpPr>
          <p:cNvPr id="5" name="Rechteck 4"/>
          <p:cNvSpPr/>
          <p:nvPr/>
        </p:nvSpPr>
        <p:spPr bwMode="auto">
          <a:xfrm>
            <a:off x="609600" y="914400"/>
            <a:ext cx="2057400" cy="8382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a:blip r:embed="rId2" cstate="screen">
            <a:lum bright="-5000" contrast="5000"/>
            <a:extLst>
              <a:ext uri="{28A0092B-C50C-407E-A947-70E740481C1C}">
                <a14:useLocalDpi xmlns:a14="http://schemas.microsoft.com/office/drawing/2010/main"/>
              </a:ext>
            </a:extLst>
          </a:blip>
          <a:srcRect/>
          <a:stretch>
            <a:fillRect/>
          </a:stretch>
        </p:blipFill>
        <p:spPr>
          <a:xfrm>
            <a:off x="0" y="2362200"/>
            <a:ext cx="9144000" cy="4495800"/>
          </a:xfrm>
          <a:prstGeom prst="rect">
            <a:avLst/>
          </a:prstGeom>
        </p:spPr>
      </p:pic>
      <p:pic>
        <p:nvPicPr>
          <p:cNvPr id="4" name="Bild 3" descr="img242.jpg"/>
          <p:cNvPicPr>
            <a:picLocks noChangeAspect="1"/>
          </p:cNvPicPr>
          <p:nvPr/>
        </p:nvPicPr>
        <p:blipFill>
          <a:blip r:embed="rId3" cstate="screen">
            <a:lum bright="-5000" contrast="5000"/>
            <a:extLst>
              <a:ext uri="{28A0092B-C50C-407E-A947-70E740481C1C}">
                <a14:useLocalDpi xmlns:a14="http://schemas.microsoft.com/office/drawing/2010/main"/>
              </a:ext>
            </a:extLst>
          </a:blip>
          <a:srcRect/>
          <a:stretch>
            <a:fillRect/>
          </a:stretch>
        </p:blipFill>
        <p:spPr>
          <a:xfrm>
            <a:off x="0" y="0"/>
            <a:ext cx="2819400" cy="1753721"/>
          </a:xfrm>
          <a:prstGeom prst="rect">
            <a:avLst/>
          </a:prstGeom>
        </p:spPr>
      </p:pic>
      <p:sp>
        <p:nvSpPr>
          <p:cNvPr id="5" name="Rechteck 4"/>
          <p:cNvSpPr/>
          <p:nvPr/>
        </p:nvSpPr>
        <p:spPr bwMode="auto">
          <a:xfrm>
            <a:off x="228600" y="914400"/>
            <a:ext cx="1828800" cy="8382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mg242.jpg"/>
          <p:cNvPicPr>
            <a:picLocks noChangeAspect="1"/>
          </p:cNvPicPr>
          <p:nvPr/>
        </p:nvPicPr>
        <p:blipFill>
          <a:blip r:embed="rId2" cstate="screen">
            <a:lum bright="-5000" contrast="5000"/>
            <a:extLst>
              <a:ext uri="{28A0092B-C50C-407E-A947-70E740481C1C}">
                <a14:useLocalDpi xmlns:a14="http://schemas.microsoft.com/office/drawing/2010/main"/>
              </a:ext>
            </a:extLst>
          </a:blip>
          <a:srcRect/>
          <a:stretch>
            <a:fillRect/>
          </a:stretch>
        </p:blipFill>
        <p:spPr>
          <a:xfrm>
            <a:off x="2743200" y="0"/>
            <a:ext cx="3493698" cy="6858000"/>
          </a:xfrm>
          <a:prstGeom prst="rect">
            <a:avLst/>
          </a:prstGeom>
        </p:spPr>
      </p:pic>
      <p:pic>
        <p:nvPicPr>
          <p:cNvPr id="4" name="Bild 3" descr="img242.jpg"/>
          <p:cNvPicPr>
            <a:picLocks noChangeAspect="1"/>
          </p:cNvPicPr>
          <p:nvPr/>
        </p:nvPicPr>
        <p:blipFill>
          <a:blip r:embed="rId3" cstate="screen">
            <a:lum bright="-5000" contrast="5000"/>
            <a:extLst>
              <a:ext uri="{28A0092B-C50C-407E-A947-70E740481C1C}">
                <a14:useLocalDpi xmlns:a14="http://schemas.microsoft.com/office/drawing/2010/main"/>
              </a:ext>
            </a:extLst>
          </a:blip>
          <a:srcRect/>
          <a:stretch>
            <a:fillRect/>
          </a:stretch>
        </p:blipFill>
        <p:spPr>
          <a:xfrm>
            <a:off x="0" y="0"/>
            <a:ext cx="2819400" cy="1753721"/>
          </a:xfrm>
          <a:prstGeom prst="rect">
            <a:avLst/>
          </a:prstGeom>
        </p:spPr>
      </p:pic>
      <p:sp>
        <p:nvSpPr>
          <p:cNvPr id="5" name="Rechteck 4"/>
          <p:cNvSpPr/>
          <p:nvPr/>
        </p:nvSpPr>
        <p:spPr bwMode="auto">
          <a:xfrm>
            <a:off x="76200" y="0"/>
            <a:ext cx="914400" cy="1295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Rechteck 5"/>
          <p:cNvSpPr/>
          <p:nvPr/>
        </p:nvSpPr>
        <p:spPr bwMode="auto">
          <a:xfrm>
            <a:off x="1981200" y="0"/>
            <a:ext cx="914400" cy="1295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7" name="Bild 6" descr="img242.jpg"/>
          <p:cNvPicPr>
            <a:picLocks noChangeAspect="1"/>
          </p:cNvPicPr>
          <p:nvPr/>
        </p:nvPicPr>
        <p:blipFill>
          <a:blip r:embed="rId4" cstate="screen">
            <a:lum bright="-5000" contrast="5000"/>
            <a:extLst>
              <a:ext uri="{28A0092B-C50C-407E-A947-70E740481C1C}">
                <a14:useLocalDpi xmlns:a14="http://schemas.microsoft.com/office/drawing/2010/main"/>
              </a:ext>
            </a:extLst>
          </a:blip>
          <a:srcRect/>
          <a:stretch>
            <a:fillRect/>
          </a:stretch>
        </p:blipFill>
        <p:spPr>
          <a:xfrm>
            <a:off x="5943600" y="0"/>
            <a:ext cx="3200400" cy="6858000"/>
          </a:xfrm>
          <a:prstGeom prst="rect">
            <a:avLst/>
          </a:prstGeom>
        </p:spPr>
      </p:pic>
      <p:cxnSp>
        <p:nvCxnSpPr>
          <p:cNvPr id="9" name="Gerade Verbindung 8"/>
          <p:cNvCxnSpPr/>
          <p:nvPr/>
        </p:nvCxnSpPr>
        <p:spPr bwMode="auto">
          <a:xfrm rot="5400000">
            <a:off x="2361406" y="3428206"/>
            <a:ext cx="7162800" cy="1588"/>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feld 1"/>
          <p:cNvSpPr txBox="1">
            <a:spLocks noChangeArrowheads="1"/>
          </p:cNvSpPr>
          <p:nvPr/>
        </p:nvSpPr>
        <p:spPr bwMode="auto">
          <a:xfrm>
            <a:off x="228600" y="609601"/>
            <a:ext cx="8686800" cy="5693866"/>
          </a:xfrm>
          <a:prstGeom prst="rect">
            <a:avLst/>
          </a:prstGeom>
          <a:solidFill>
            <a:schemeClr val="bg1"/>
          </a:solidFill>
          <a:ln w="9525">
            <a:noFill/>
            <a:miter lim="800000"/>
            <a:headEnd/>
            <a:tailEnd/>
          </a:ln>
        </p:spPr>
        <p:txBody>
          <a:bodyPr wrap="square">
            <a:prstTxWarp prst="textNoShape">
              <a:avLst/>
            </a:prstTxWarp>
            <a:spAutoFit/>
          </a:bodyPr>
          <a:lstStyle/>
          <a:p>
            <a:r>
              <a:rPr lang="el-GR" sz="2800" dirty="0" smtClean="0">
                <a:solidFill>
                  <a:srgbClr val="000000"/>
                </a:solidFill>
              </a:rPr>
              <a:t>Ο Χαιρήμων ήταν ένας από τους «άγνωστους» τραγικούς του 4</a:t>
            </a:r>
            <a:r>
              <a:rPr lang="el-GR" sz="2800" baseline="30000" dirty="0" smtClean="0">
                <a:solidFill>
                  <a:srgbClr val="000000"/>
                </a:solidFill>
              </a:rPr>
              <a:t>ου</a:t>
            </a:r>
            <a:r>
              <a:rPr lang="el-GR" sz="2800" dirty="0" smtClean="0">
                <a:solidFill>
                  <a:srgbClr val="000000"/>
                </a:solidFill>
              </a:rPr>
              <a:t> αι. π.Χ. Τα αποσπάσματα των τραγωδιών του συγκεντρώθηκαν στην έκδοση του </a:t>
            </a:r>
            <a:r>
              <a:rPr lang="de-DE" sz="2800" dirty="0" err="1" smtClean="0">
                <a:solidFill>
                  <a:srgbClr val="000000"/>
                </a:solidFill>
              </a:rPr>
              <a:t>Nauck</a:t>
            </a:r>
            <a:r>
              <a:rPr lang="el-GR" sz="2800" dirty="0" smtClean="0">
                <a:solidFill>
                  <a:srgbClr val="000000"/>
                </a:solidFill>
              </a:rPr>
              <a:t>, </a:t>
            </a:r>
            <a:r>
              <a:rPr lang="de-DE" sz="2800" dirty="0" err="1" smtClean="0">
                <a:solidFill>
                  <a:srgbClr val="000000"/>
                </a:solidFill>
              </a:rPr>
              <a:t>Tragicorum</a:t>
            </a:r>
            <a:r>
              <a:rPr lang="de-DE" sz="2800" dirty="0" smtClean="0">
                <a:solidFill>
                  <a:srgbClr val="000000"/>
                </a:solidFill>
              </a:rPr>
              <a:t> </a:t>
            </a:r>
            <a:r>
              <a:rPr lang="de-DE" sz="2800" dirty="0" err="1" smtClean="0">
                <a:solidFill>
                  <a:srgbClr val="000000"/>
                </a:solidFill>
              </a:rPr>
              <a:t>Graecorum</a:t>
            </a:r>
            <a:r>
              <a:rPr lang="de-DE" sz="2800" dirty="0" smtClean="0">
                <a:solidFill>
                  <a:srgbClr val="000000"/>
                </a:solidFill>
              </a:rPr>
              <a:t> </a:t>
            </a:r>
            <a:r>
              <a:rPr lang="de-DE" sz="2800" dirty="0" err="1" smtClean="0">
                <a:solidFill>
                  <a:srgbClr val="000000"/>
                </a:solidFill>
              </a:rPr>
              <a:t>Fragmenta</a:t>
            </a:r>
            <a:r>
              <a:rPr lang="el-GR" sz="2800" baseline="30000" dirty="0" smtClean="0">
                <a:solidFill>
                  <a:srgbClr val="000000"/>
                </a:solidFill>
              </a:rPr>
              <a:t>2</a:t>
            </a:r>
            <a:r>
              <a:rPr lang="de-DE" sz="2800" dirty="0" smtClean="0">
                <a:solidFill>
                  <a:srgbClr val="000000"/>
                </a:solidFill>
              </a:rPr>
              <a:t>, </a:t>
            </a:r>
            <a:r>
              <a:rPr lang="el-GR" sz="2800" dirty="0" smtClean="0">
                <a:solidFill>
                  <a:srgbClr val="000000"/>
                </a:solidFill>
              </a:rPr>
              <a:t>781-792. Ασχολήθηκαν μαζί του οι φιλόλογοι του 19</a:t>
            </a:r>
            <a:r>
              <a:rPr lang="el-GR" sz="2800" baseline="30000" dirty="0" smtClean="0">
                <a:solidFill>
                  <a:srgbClr val="000000"/>
                </a:solidFill>
              </a:rPr>
              <a:t>ου</a:t>
            </a:r>
            <a:r>
              <a:rPr lang="el-GR" sz="2800" dirty="0" smtClean="0">
                <a:solidFill>
                  <a:srgbClr val="000000"/>
                </a:solidFill>
              </a:rPr>
              <a:t> αι. και ο </a:t>
            </a:r>
            <a:r>
              <a:rPr lang="de-DE" sz="2800" dirty="0" smtClean="0">
                <a:solidFill>
                  <a:srgbClr val="000000"/>
                </a:solidFill>
              </a:rPr>
              <a:t>C. </a:t>
            </a:r>
            <a:r>
              <a:rPr lang="de-DE" sz="2800" dirty="0" err="1" smtClean="0">
                <a:solidFill>
                  <a:srgbClr val="000000"/>
                </a:solidFill>
              </a:rPr>
              <a:t>Collard</a:t>
            </a:r>
            <a:r>
              <a:rPr lang="de-DE" sz="2800" dirty="0" smtClean="0">
                <a:solidFill>
                  <a:srgbClr val="000000"/>
                </a:solidFill>
              </a:rPr>
              <a:t>, JHS 90, 1970, 22-34.</a:t>
            </a:r>
          </a:p>
          <a:p>
            <a:r>
              <a:rPr lang="el-GR" sz="2800" dirty="0" smtClean="0">
                <a:solidFill>
                  <a:srgbClr val="000000"/>
                </a:solidFill>
              </a:rPr>
              <a:t>Τον Χαιρήμωνα τον αναφέρει ο Αριστοτέλης, ρητ. 1413</a:t>
            </a:r>
            <a:r>
              <a:rPr lang="de-DE" sz="2800" dirty="0" smtClean="0">
                <a:solidFill>
                  <a:srgbClr val="000000"/>
                </a:solidFill>
              </a:rPr>
              <a:t>b12</a:t>
            </a:r>
            <a:r>
              <a:rPr lang="el-GR" sz="2800" dirty="0" smtClean="0">
                <a:solidFill>
                  <a:srgbClr val="000000"/>
                </a:solidFill>
              </a:rPr>
              <a:t>, ως «ἀναγνωστικό», και Ποιητικὴ 1447</a:t>
            </a:r>
            <a:r>
              <a:rPr lang="de-DE" sz="2800" dirty="0" smtClean="0">
                <a:solidFill>
                  <a:srgbClr val="000000"/>
                </a:solidFill>
              </a:rPr>
              <a:t>b20-22, 1459b32-1460a2, </a:t>
            </a:r>
            <a:r>
              <a:rPr lang="el-GR" sz="2800" dirty="0" smtClean="0">
                <a:solidFill>
                  <a:srgbClr val="000000"/>
                </a:solidFill>
              </a:rPr>
              <a:t>σχετικά με την τραγωδία «Κένταυρος».</a:t>
            </a:r>
          </a:p>
          <a:p>
            <a:r>
              <a:rPr lang="el-GR" sz="2800" dirty="0" smtClean="0">
                <a:solidFill>
                  <a:srgbClr val="000000"/>
                </a:solidFill>
              </a:rPr>
              <a:t>Για τα έργα του βλ. </a:t>
            </a:r>
            <a:r>
              <a:rPr lang="de-DE" sz="2800" dirty="0" err="1" smtClean="0">
                <a:solidFill>
                  <a:srgbClr val="000000"/>
                </a:solidFill>
              </a:rPr>
              <a:t>Collard</a:t>
            </a:r>
            <a:r>
              <a:rPr lang="de-DE" sz="2800" dirty="0" smtClean="0">
                <a:solidFill>
                  <a:srgbClr val="000000"/>
                </a:solidFill>
              </a:rPr>
              <a:t> 1970, 26-27.</a:t>
            </a:r>
            <a:r>
              <a:rPr lang="el-GR" sz="2800" dirty="0" smtClean="0">
                <a:solidFill>
                  <a:srgbClr val="000000"/>
                </a:solidFill>
              </a:rPr>
              <a:t> Εκτός άλλων έγραψε και μια τραγωδία «Ἀχιλλεὺς Θερσιτοκτόνος», ο Αχιλλέας που σκότωσε τον Θερσίτη.</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331118" y="1028636"/>
            <a:ext cx="8481764" cy="1200328"/>
          </a:xfrm>
          <a:prstGeom prst="rect">
            <a:avLst/>
          </a:prstGeom>
          <a:solidFill>
            <a:schemeClr val="bg1"/>
          </a:solidFill>
        </p:spPr>
        <p:txBody>
          <a:bodyPr wrap="square">
            <a:spAutoFit/>
          </a:bodyPr>
          <a:lstStyle/>
          <a:p>
            <a:r>
              <a:rPr lang="de-DE" dirty="0"/>
              <a:t>Paton, James M</a:t>
            </a:r>
            <a:r>
              <a:rPr lang="de-DE" dirty="0" smtClean="0"/>
              <a:t>., „</a:t>
            </a:r>
            <a:r>
              <a:rPr lang="de-DE" dirty="0"/>
              <a:t>The Death of </a:t>
            </a:r>
            <a:r>
              <a:rPr lang="de-DE" dirty="0" err="1"/>
              <a:t>Thersites</a:t>
            </a:r>
            <a:r>
              <a:rPr lang="de-DE" dirty="0"/>
              <a:t> on an </a:t>
            </a:r>
            <a:r>
              <a:rPr lang="de-DE" dirty="0" err="1"/>
              <a:t>Apulian</a:t>
            </a:r>
            <a:r>
              <a:rPr lang="de-DE" dirty="0"/>
              <a:t> Amphora in the Boston Museum of Fine Arts“. </a:t>
            </a:r>
            <a:r>
              <a:rPr lang="de-DE" i="1" dirty="0"/>
              <a:t>American Journal of </a:t>
            </a:r>
            <a:r>
              <a:rPr lang="de-DE" i="1" dirty="0" err="1"/>
              <a:t>Archaeology</a:t>
            </a:r>
            <a:r>
              <a:rPr lang="de-DE" dirty="0"/>
              <a:t> </a:t>
            </a:r>
            <a:r>
              <a:rPr lang="de-DE" dirty="0" smtClean="0"/>
              <a:t>12, 1908, 406</a:t>
            </a:r>
            <a:r>
              <a:rPr lang="de-DE" dirty="0"/>
              <a:t>–416</a:t>
            </a:r>
            <a:r>
              <a:rPr lang="de-DE" dirty="0" smtClean="0"/>
              <a:t>.</a:t>
            </a:r>
            <a:endParaRPr lang="de-DE" dirty="0"/>
          </a:p>
        </p:txBody>
      </p:sp>
      <p:sp>
        <p:nvSpPr>
          <p:cNvPr id="3" name="Rechteck 2"/>
          <p:cNvSpPr/>
          <p:nvPr/>
        </p:nvSpPr>
        <p:spPr>
          <a:xfrm>
            <a:off x="331118" y="4259704"/>
            <a:ext cx="8481764" cy="1569660"/>
          </a:xfrm>
          <a:prstGeom prst="rect">
            <a:avLst/>
          </a:prstGeom>
          <a:solidFill>
            <a:schemeClr val="bg1"/>
          </a:solidFill>
        </p:spPr>
        <p:txBody>
          <a:bodyPr wrap="square">
            <a:spAutoFit/>
          </a:bodyPr>
          <a:lstStyle/>
          <a:p>
            <a:r>
              <a:rPr lang="de-DE" dirty="0"/>
              <a:t>Rosen, Ralph </a:t>
            </a:r>
            <a:r>
              <a:rPr lang="de-DE" dirty="0" smtClean="0"/>
              <a:t>Mark, </a:t>
            </a:r>
            <a:r>
              <a:rPr lang="de-DE" i="1" dirty="0"/>
              <a:t>Making mockery : the poetics of ancient </a:t>
            </a:r>
            <a:r>
              <a:rPr lang="de-DE" i="1" dirty="0" err="1"/>
              <a:t>satire</a:t>
            </a:r>
            <a:r>
              <a:rPr lang="de-DE" dirty="0"/>
              <a:t>. Oxford; New York: Oxford University </a:t>
            </a:r>
            <a:r>
              <a:rPr lang="de-DE" dirty="0" smtClean="0"/>
              <a:t>Press 2007.</a:t>
            </a:r>
          </a:p>
          <a:p>
            <a:r>
              <a:rPr lang="el-GR" dirty="0" smtClean="0">
                <a:effectLst/>
              </a:rPr>
              <a:t>Σελ. 105-116 για τον κρατήρα στη Βοστώνη με τη σκηνή του θανάτου του Θερσίτη.</a:t>
            </a:r>
            <a:endParaRPr lang="de-DE" dirty="0">
              <a:effectLst/>
            </a:endParaRPr>
          </a:p>
        </p:txBody>
      </p:sp>
      <p:sp>
        <p:nvSpPr>
          <p:cNvPr id="5" name="Textfeld 4"/>
          <p:cNvSpPr txBox="1"/>
          <p:nvPr/>
        </p:nvSpPr>
        <p:spPr>
          <a:xfrm>
            <a:off x="287525" y="2452247"/>
            <a:ext cx="8568952" cy="1569660"/>
          </a:xfrm>
          <a:prstGeom prst="rect">
            <a:avLst/>
          </a:prstGeom>
          <a:solidFill>
            <a:schemeClr val="bg1"/>
          </a:solidFill>
        </p:spPr>
        <p:txBody>
          <a:bodyPr wrap="square" rtlCol="0">
            <a:spAutoFit/>
          </a:bodyPr>
          <a:lstStyle/>
          <a:p>
            <a:r>
              <a:rPr lang="de-DE" dirty="0" smtClean="0"/>
              <a:t>Carl Robert, </a:t>
            </a:r>
            <a:r>
              <a:rPr lang="de-DE" dirty="0" err="1" smtClean="0"/>
              <a:t>Archaeologische</a:t>
            </a:r>
            <a:r>
              <a:rPr lang="de-DE" dirty="0" smtClean="0"/>
              <a:t> Hermeneutik </a:t>
            </a:r>
            <a:r>
              <a:rPr lang="el-GR" dirty="0" smtClean="0"/>
              <a:t>(1919</a:t>
            </a:r>
            <a:r>
              <a:rPr lang="de-DE" dirty="0" smtClean="0"/>
              <a:t>)</a:t>
            </a:r>
            <a:r>
              <a:rPr lang="el-GR" dirty="0" smtClean="0"/>
              <a:t> </a:t>
            </a:r>
            <a:r>
              <a:rPr lang="de-DE" dirty="0" smtClean="0"/>
              <a:t>278 </a:t>
            </a:r>
            <a:r>
              <a:rPr lang="el-GR" dirty="0" smtClean="0"/>
              <a:t>κ.ε., για μία απεικόνιση του φόνου του Θερσίτη σε αγγείο</a:t>
            </a:r>
            <a:r>
              <a:rPr lang="de-DE" dirty="0" smtClean="0"/>
              <a:t>.</a:t>
            </a:r>
            <a:r>
              <a:rPr lang="el-GR" dirty="0" smtClean="0"/>
              <a:t> Συζήτηση, εάν η αγγειογραία μπορεί να συσχετισθεί με το έργο του Χαιρήμωνα.</a:t>
            </a:r>
            <a:endParaRPr lang="de-DE" dirty="0"/>
          </a:p>
        </p:txBody>
      </p:sp>
    </p:spTree>
    <p:extLst>
      <p:ext uri="{BB962C8B-B14F-4D97-AF65-F5344CB8AC3E}">
        <p14:creationId xmlns:p14="http://schemas.microsoft.com/office/powerpoint/2010/main" val="37246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Bildschirmfoto 2012-11-14 um 12.34.4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001" y="15404"/>
            <a:ext cx="7874000" cy="3556000"/>
          </a:xfrm>
          <a:prstGeom prst="rect">
            <a:avLst/>
          </a:prstGeom>
        </p:spPr>
      </p:pic>
      <p:pic>
        <p:nvPicPr>
          <p:cNvPr id="5" name="Bild 4" descr="Bildschirmfoto 2012-11-14 um 12.35.2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48" y="4127502"/>
            <a:ext cx="4339828" cy="1716129"/>
          </a:xfrm>
          <a:prstGeom prst="rect">
            <a:avLst/>
          </a:prstGeom>
        </p:spPr>
      </p:pic>
      <p:pic>
        <p:nvPicPr>
          <p:cNvPr id="6" name="Bild 5" descr="Bildschirmfoto 2012-11-14 um 12.35.29.jpg"/>
          <p:cNvPicPr>
            <a:picLocks noChangeAspect="1"/>
          </p:cNvPicPr>
          <p:nvPr/>
        </p:nvPicPr>
        <p:blipFill rotWithShape="1">
          <a:blip r:embed="rId4" cstate="screen">
            <a:extLst>
              <a:ext uri="{28A0092B-C50C-407E-A947-70E740481C1C}">
                <a14:useLocalDpi xmlns:a14="http://schemas.microsoft.com/office/drawing/2010/main"/>
              </a:ext>
            </a:extLst>
          </a:blip>
          <a:srcRect l="-59"/>
          <a:stretch/>
        </p:blipFill>
        <p:spPr>
          <a:xfrm>
            <a:off x="4644009" y="4119252"/>
            <a:ext cx="4445763" cy="1862448"/>
          </a:xfrm>
          <a:prstGeom prst="rect">
            <a:avLst/>
          </a:prstGeom>
        </p:spPr>
      </p:pic>
      <p:sp>
        <p:nvSpPr>
          <p:cNvPr id="2" name="Rechteck 1"/>
          <p:cNvSpPr/>
          <p:nvPr/>
        </p:nvSpPr>
        <p:spPr>
          <a:xfrm>
            <a:off x="5493994" y="2607239"/>
            <a:ext cx="2304256" cy="461665"/>
          </a:xfrm>
          <a:prstGeom prst="rect">
            <a:avLst/>
          </a:prstGeom>
          <a:ln w="38100" cmpd="sng">
            <a:solidFill>
              <a:srgbClr val="FF0000"/>
            </a:solidFill>
          </a:ln>
        </p:spPr>
        <p:txBody>
          <a:bodyPr wrap="square">
            <a:spAutoFit/>
          </a:bodyPr>
          <a:lstStyle/>
          <a:p>
            <a:endParaRPr lang="de-DE" dirty="0"/>
          </a:p>
        </p:txBody>
      </p:sp>
    </p:spTree>
    <p:extLst>
      <p:ext uri="{BB962C8B-B14F-4D97-AF65-F5344CB8AC3E}">
        <p14:creationId xmlns:p14="http://schemas.microsoft.com/office/powerpoint/2010/main" val="40789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2-11-14 um 11.37.2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01" y="0"/>
            <a:ext cx="9017000" cy="6858000"/>
          </a:xfrm>
          <a:prstGeom prst="rect">
            <a:avLst/>
          </a:prstGeom>
        </p:spPr>
      </p:pic>
      <p:sp>
        <p:nvSpPr>
          <p:cNvPr id="3" name="Textfeld 2"/>
          <p:cNvSpPr txBox="1"/>
          <p:nvPr/>
        </p:nvSpPr>
        <p:spPr>
          <a:xfrm>
            <a:off x="4283969" y="592468"/>
            <a:ext cx="4032448" cy="461665"/>
          </a:xfrm>
          <a:prstGeom prst="rect">
            <a:avLst/>
          </a:prstGeom>
          <a:noFill/>
          <a:ln w="38100" cmpd="sng">
            <a:solidFill>
              <a:srgbClr val="FF0000"/>
            </a:solidFill>
          </a:ln>
        </p:spPr>
        <p:txBody>
          <a:bodyPr wrap="square" rtlCol="0">
            <a:spAutoFit/>
          </a:bodyPr>
          <a:lstStyle/>
          <a:p>
            <a:endParaRPr lang="de-DE" dirty="0"/>
          </a:p>
        </p:txBody>
      </p:sp>
    </p:spTree>
    <p:extLst>
      <p:ext uri="{BB962C8B-B14F-4D97-AF65-F5344CB8AC3E}">
        <p14:creationId xmlns:p14="http://schemas.microsoft.com/office/powerpoint/2010/main" val="316010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2-11-14 um 11.37.4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150" y="0"/>
            <a:ext cx="8569703" cy="6858000"/>
          </a:xfrm>
          <a:prstGeom prst="rect">
            <a:avLst/>
          </a:prstGeom>
        </p:spPr>
      </p:pic>
    </p:spTree>
    <p:extLst>
      <p:ext uri="{BB962C8B-B14F-4D97-AF65-F5344CB8AC3E}">
        <p14:creationId xmlns:p14="http://schemas.microsoft.com/office/powerpoint/2010/main" val="569998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5408" y="912021"/>
            <a:ext cx="8993187" cy="5078313"/>
          </a:xfrm>
          <a:prstGeom prst="rect">
            <a:avLst/>
          </a:prstGeom>
          <a:solidFill>
            <a:schemeClr val="bg1"/>
          </a:solidFill>
          <a:ln w="9525">
            <a:noFill/>
            <a:miter lim="800000"/>
            <a:headEnd/>
            <a:tailEnd/>
          </a:ln>
        </p:spPr>
        <p:txBody>
          <a:bodyPr>
            <a:prstTxWarp prst="textNoShape">
              <a:avLst/>
            </a:prstTxWarp>
            <a:spAutoFit/>
          </a:bodyPr>
          <a:lstStyle/>
          <a:p>
            <a:pPr algn="ctr"/>
            <a:r>
              <a:rPr lang="de-DE" sz="3600" dirty="0" err="1">
                <a:solidFill>
                  <a:srgbClr val="000000"/>
                </a:solidFill>
              </a:rPr>
              <a:t>Α</a:t>
            </a:r>
            <a:r>
              <a:rPr lang="de-DE" altLang="ja-JP" sz="3600" dirty="0" err="1">
                <a:solidFill>
                  <a:srgbClr val="000000"/>
                </a:solidFill>
                <a:ea typeface="Lucida Grande" charset="0"/>
                <a:cs typeface="Lucida Grande" charset="0"/>
              </a:rPr>
              <a:t>ἰ</a:t>
            </a:r>
            <a:r>
              <a:rPr lang="de-DE" altLang="ja-JP" sz="3600" dirty="0" err="1">
                <a:solidFill>
                  <a:srgbClr val="000000"/>
                </a:solidFill>
              </a:rPr>
              <a:t>σχύλου</a:t>
            </a:r>
            <a:r>
              <a:rPr lang="de-DE" altLang="ja-JP" sz="3600" dirty="0">
                <a:solidFill>
                  <a:srgbClr val="000000"/>
                </a:solidFill>
              </a:rPr>
              <a:t> </a:t>
            </a:r>
            <a:r>
              <a:rPr lang="de-DE" altLang="ja-JP" sz="3600" dirty="0" err="1">
                <a:solidFill>
                  <a:srgbClr val="000000"/>
                </a:solidFill>
              </a:rPr>
              <a:t>Χοηφόροι</a:t>
            </a:r>
            <a:r>
              <a:rPr lang="de-DE" altLang="ja-JP" sz="3600" dirty="0">
                <a:solidFill>
                  <a:srgbClr val="000000"/>
                </a:solidFill>
              </a:rPr>
              <a:t> ;; </a:t>
            </a:r>
          </a:p>
          <a:p>
            <a:pPr algn="ctr"/>
            <a:endParaRPr lang="de-DE" altLang="ja-JP" sz="3600" dirty="0">
              <a:solidFill>
                <a:srgbClr val="000000"/>
              </a:solidFill>
            </a:endParaRPr>
          </a:p>
          <a:p>
            <a:r>
              <a:rPr lang="de-DE" sz="2800" dirty="0" err="1">
                <a:solidFill>
                  <a:srgbClr val="000000"/>
                </a:solidFill>
              </a:rPr>
              <a:t>Μ</a:t>
            </a:r>
            <a:r>
              <a:rPr lang="de-DE" altLang="ja-JP" sz="2800" dirty="0" err="1">
                <a:solidFill>
                  <a:srgbClr val="000000"/>
                </a:solidFill>
              </a:rPr>
              <a:t>έρος</a:t>
            </a:r>
            <a:r>
              <a:rPr lang="de-DE" altLang="ja-JP" sz="2800" dirty="0">
                <a:solidFill>
                  <a:srgbClr val="000000"/>
                </a:solidFill>
              </a:rPr>
              <a:t> </a:t>
            </a:r>
            <a:r>
              <a:rPr lang="de-DE" altLang="ja-JP" sz="2800" dirty="0" err="1">
                <a:solidFill>
                  <a:srgbClr val="000000"/>
                </a:solidFill>
              </a:rPr>
              <a:t>της</a:t>
            </a:r>
            <a:r>
              <a:rPr lang="de-DE" altLang="ja-JP" sz="2800" dirty="0">
                <a:solidFill>
                  <a:srgbClr val="000000"/>
                </a:solidFill>
              </a:rPr>
              <a:t> </a:t>
            </a:r>
            <a:r>
              <a:rPr lang="de-DE" altLang="ja-JP" sz="2800" dirty="0" err="1">
                <a:solidFill>
                  <a:srgbClr val="000000"/>
                </a:solidFill>
              </a:rPr>
              <a:t>τριλογί</a:t>
            </a:r>
            <a:r>
              <a:rPr lang="de-DE" altLang="ja-JP" sz="2800" dirty="0">
                <a:solidFill>
                  <a:srgbClr val="000000"/>
                </a:solidFill>
              </a:rPr>
              <a:t>α</a:t>
            </a:r>
            <a:r>
              <a:rPr lang="de-DE" altLang="ja-JP" sz="2800" dirty="0" err="1">
                <a:solidFill>
                  <a:srgbClr val="000000"/>
                </a:solidFill>
              </a:rPr>
              <a:t>ς</a:t>
            </a:r>
            <a:r>
              <a:rPr lang="de-DE" altLang="ja-JP" sz="2800" dirty="0">
                <a:solidFill>
                  <a:srgbClr val="000000"/>
                </a:solidFill>
              </a:rPr>
              <a:t> «</a:t>
            </a:r>
            <a:r>
              <a:rPr lang="de-DE" altLang="ja-JP" sz="2800" dirty="0" err="1">
                <a:solidFill>
                  <a:srgbClr val="000000"/>
                </a:solidFill>
              </a:rPr>
              <a:t>Ορέστει</a:t>
            </a:r>
            <a:r>
              <a:rPr lang="de-DE" altLang="ja-JP" sz="2800" dirty="0">
                <a:solidFill>
                  <a:srgbClr val="000000"/>
                </a:solidFill>
              </a:rPr>
              <a:t>α: </a:t>
            </a:r>
            <a:r>
              <a:rPr lang="de-DE" altLang="ja-JP" sz="2800" dirty="0" err="1">
                <a:solidFill>
                  <a:srgbClr val="000000"/>
                </a:solidFill>
              </a:rPr>
              <a:t>Αγ</a:t>
            </a:r>
            <a:r>
              <a:rPr lang="de-DE" altLang="ja-JP" sz="2800" dirty="0">
                <a:solidFill>
                  <a:srgbClr val="000000"/>
                </a:solidFill>
              </a:rPr>
              <a:t>α</a:t>
            </a:r>
            <a:r>
              <a:rPr lang="de-DE" altLang="ja-JP" sz="2800" dirty="0" err="1">
                <a:solidFill>
                  <a:srgbClr val="000000"/>
                </a:solidFill>
              </a:rPr>
              <a:t>μέμνων</a:t>
            </a:r>
            <a:r>
              <a:rPr lang="de-DE" altLang="ja-JP" sz="2800" dirty="0">
                <a:solidFill>
                  <a:srgbClr val="000000"/>
                </a:solidFill>
              </a:rPr>
              <a:t> - </a:t>
            </a:r>
            <a:r>
              <a:rPr lang="de-DE" altLang="ja-JP" sz="2800" dirty="0" err="1">
                <a:solidFill>
                  <a:srgbClr val="000000"/>
                </a:solidFill>
              </a:rPr>
              <a:t>Χοηφόροι</a:t>
            </a:r>
            <a:r>
              <a:rPr lang="de-DE" altLang="ja-JP" sz="2800" dirty="0">
                <a:solidFill>
                  <a:srgbClr val="000000"/>
                </a:solidFill>
              </a:rPr>
              <a:t> - </a:t>
            </a:r>
            <a:r>
              <a:rPr lang="de-DE" altLang="ja-JP" sz="2800" dirty="0" err="1">
                <a:solidFill>
                  <a:srgbClr val="000000"/>
                </a:solidFill>
              </a:rPr>
              <a:t>Ευμενίδες</a:t>
            </a:r>
            <a:r>
              <a:rPr lang="de-DE" altLang="ja-JP" sz="2800" dirty="0">
                <a:solidFill>
                  <a:srgbClr val="000000"/>
                </a:solidFill>
              </a:rPr>
              <a:t>» π</a:t>
            </a:r>
            <a:r>
              <a:rPr lang="de-DE" altLang="ja-JP" sz="2800" dirty="0" err="1">
                <a:solidFill>
                  <a:srgbClr val="000000"/>
                </a:solidFill>
              </a:rPr>
              <a:t>ου</a:t>
            </a:r>
            <a:r>
              <a:rPr lang="de-DE" altLang="ja-JP" sz="2800" dirty="0">
                <a:solidFill>
                  <a:srgbClr val="000000"/>
                </a:solidFill>
              </a:rPr>
              <a:t> α</a:t>
            </a:r>
            <a:r>
              <a:rPr lang="de-DE" altLang="ja-JP" sz="2800" dirty="0" err="1">
                <a:solidFill>
                  <a:srgbClr val="000000"/>
                </a:solidFill>
              </a:rPr>
              <a:t>νέ</a:t>
            </a:r>
            <a:r>
              <a:rPr lang="de-DE" altLang="ja-JP" sz="2800" dirty="0">
                <a:solidFill>
                  <a:srgbClr val="000000"/>
                </a:solidFill>
              </a:rPr>
              <a:t>β</a:t>
            </a:r>
            <a:r>
              <a:rPr lang="de-DE" altLang="ja-JP" sz="2800" dirty="0" err="1">
                <a:solidFill>
                  <a:srgbClr val="000000"/>
                </a:solidFill>
              </a:rPr>
              <a:t>ηκε</a:t>
            </a:r>
            <a:r>
              <a:rPr lang="de-DE" altLang="ja-JP" sz="2800" dirty="0">
                <a:solidFill>
                  <a:srgbClr val="000000"/>
                </a:solidFill>
              </a:rPr>
              <a:t> </a:t>
            </a:r>
            <a:r>
              <a:rPr lang="de-DE" altLang="ja-JP" sz="2800" dirty="0" err="1">
                <a:solidFill>
                  <a:srgbClr val="000000"/>
                </a:solidFill>
              </a:rPr>
              <a:t>το</a:t>
            </a:r>
            <a:r>
              <a:rPr lang="de-DE" altLang="ja-JP" sz="2800" dirty="0">
                <a:solidFill>
                  <a:srgbClr val="000000"/>
                </a:solidFill>
              </a:rPr>
              <a:t> 458 π.</a:t>
            </a:r>
            <a:r>
              <a:rPr lang="de-DE" altLang="ja-JP" sz="2800" dirty="0" err="1">
                <a:solidFill>
                  <a:srgbClr val="000000"/>
                </a:solidFill>
              </a:rPr>
              <a:t>Χ</a:t>
            </a:r>
            <a:r>
              <a:rPr lang="de-DE" altLang="ja-JP" sz="2800" dirty="0">
                <a:solidFill>
                  <a:srgbClr val="000000"/>
                </a:solidFill>
              </a:rPr>
              <a:t>. </a:t>
            </a:r>
            <a:r>
              <a:rPr lang="de-DE" altLang="ja-JP" sz="2800" dirty="0" err="1">
                <a:solidFill>
                  <a:srgbClr val="000000"/>
                </a:solidFill>
              </a:rPr>
              <a:t>στ</a:t>
            </a:r>
            <a:r>
              <a:rPr lang="de-DE" altLang="ja-JP" sz="2800" dirty="0">
                <a:solidFill>
                  <a:srgbClr val="000000"/>
                </a:solidFill>
              </a:rPr>
              <a:t>α </a:t>
            </a:r>
            <a:r>
              <a:rPr lang="de-DE" altLang="ja-JP" sz="2800" dirty="0" err="1">
                <a:solidFill>
                  <a:srgbClr val="000000"/>
                </a:solidFill>
              </a:rPr>
              <a:t>Μεγάλ</a:t>
            </a:r>
            <a:r>
              <a:rPr lang="de-DE" altLang="ja-JP" sz="2800" dirty="0">
                <a:solidFill>
                  <a:srgbClr val="000000"/>
                </a:solidFill>
              </a:rPr>
              <a:t>α </a:t>
            </a:r>
            <a:r>
              <a:rPr lang="de-DE" altLang="ja-JP" sz="2800" dirty="0" err="1">
                <a:solidFill>
                  <a:srgbClr val="000000"/>
                </a:solidFill>
              </a:rPr>
              <a:t>Διονύσι</a:t>
            </a:r>
            <a:r>
              <a:rPr lang="de-DE" altLang="ja-JP" sz="2800" dirty="0">
                <a:solidFill>
                  <a:srgbClr val="000000"/>
                </a:solidFill>
              </a:rPr>
              <a:t>α.</a:t>
            </a:r>
          </a:p>
          <a:p>
            <a:r>
              <a:rPr lang="de-DE" altLang="ja-JP" sz="2800" dirty="0">
                <a:solidFill>
                  <a:srgbClr val="000000"/>
                </a:solidFill>
              </a:rPr>
              <a:t>Ο </a:t>
            </a:r>
            <a:r>
              <a:rPr lang="de-DE" altLang="ja-JP" sz="2800" dirty="0" err="1">
                <a:solidFill>
                  <a:srgbClr val="000000"/>
                </a:solidFill>
              </a:rPr>
              <a:t>Ορέστης</a:t>
            </a:r>
            <a:r>
              <a:rPr lang="de-DE" altLang="ja-JP" sz="2800" dirty="0">
                <a:solidFill>
                  <a:srgbClr val="000000"/>
                </a:solidFill>
              </a:rPr>
              <a:t> και ο </a:t>
            </a:r>
            <a:r>
              <a:rPr lang="de-DE" altLang="ja-JP" sz="2800" dirty="0" err="1">
                <a:solidFill>
                  <a:srgbClr val="000000"/>
                </a:solidFill>
              </a:rPr>
              <a:t>Πυλάδης</a:t>
            </a:r>
            <a:r>
              <a:rPr lang="de-DE" altLang="ja-JP" sz="2800" dirty="0">
                <a:solidFill>
                  <a:srgbClr val="000000"/>
                </a:solidFill>
              </a:rPr>
              <a:t> β</a:t>
            </a:r>
            <a:r>
              <a:rPr lang="de-DE" altLang="ja-JP" sz="2800" dirty="0" err="1">
                <a:solidFill>
                  <a:srgbClr val="000000"/>
                </a:solidFill>
              </a:rPr>
              <a:t>ρίσκοντ</a:t>
            </a:r>
            <a:r>
              <a:rPr lang="de-DE" altLang="ja-JP" sz="2800" dirty="0">
                <a:solidFill>
                  <a:srgbClr val="000000"/>
                </a:solidFill>
              </a:rPr>
              <a:t>αι στον τάφο του </a:t>
            </a:r>
            <a:r>
              <a:rPr lang="de-DE" altLang="ja-JP" sz="2800" dirty="0" smtClean="0">
                <a:solidFill>
                  <a:srgbClr val="000000"/>
                </a:solidFill>
              </a:rPr>
              <a:t>Αγαμέμν</a:t>
            </a:r>
            <a:r>
              <a:rPr lang="el-GR" altLang="ja-JP" sz="2800" dirty="0" smtClean="0">
                <a:solidFill>
                  <a:srgbClr val="000000"/>
                </a:solidFill>
              </a:rPr>
              <a:t>ο</a:t>
            </a:r>
            <a:r>
              <a:rPr lang="de-DE" altLang="ja-JP" sz="2800" dirty="0" smtClean="0">
                <a:solidFill>
                  <a:srgbClr val="000000"/>
                </a:solidFill>
              </a:rPr>
              <a:t>να</a:t>
            </a:r>
            <a:r>
              <a:rPr lang="de-DE" altLang="ja-JP" sz="2800" dirty="0">
                <a:solidFill>
                  <a:srgbClr val="000000"/>
                </a:solidFill>
              </a:rPr>
              <a:t>, ο </a:t>
            </a:r>
            <a:r>
              <a:rPr lang="de-DE" altLang="ja-JP" sz="2800" dirty="0" err="1">
                <a:solidFill>
                  <a:srgbClr val="000000"/>
                </a:solidFill>
              </a:rPr>
              <a:t>Ορέστης</a:t>
            </a:r>
            <a:r>
              <a:rPr lang="de-DE" altLang="ja-JP" sz="2800" dirty="0">
                <a:solidFill>
                  <a:srgbClr val="000000"/>
                </a:solidFill>
              </a:rPr>
              <a:t> α</a:t>
            </a:r>
            <a:r>
              <a:rPr lang="de-DE" altLang="ja-JP" sz="2800" dirty="0" err="1">
                <a:solidFill>
                  <a:srgbClr val="000000"/>
                </a:solidFill>
              </a:rPr>
              <a:t>φήνει</a:t>
            </a:r>
            <a:r>
              <a:rPr lang="de-DE" altLang="ja-JP" sz="2800" dirty="0">
                <a:solidFill>
                  <a:srgbClr val="000000"/>
                </a:solidFill>
              </a:rPr>
              <a:t> </a:t>
            </a:r>
            <a:r>
              <a:rPr lang="de-DE" altLang="ja-JP" sz="2800" dirty="0" err="1">
                <a:solidFill>
                  <a:srgbClr val="000000"/>
                </a:solidFill>
              </a:rPr>
              <a:t>δύο</a:t>
            </a:r>
            <a:r>
              <a:rPr lang="de-DE" altLang="ja-JP" sz="2800" dirty="0">
                <a:solidFill>
                  <a:srgbClr val="000000"/>
                </a:solidFill>
              </a:rPr>
              <a:t> μπ</a:t>
            </a:r>
            <a:r>
              <a:rPr lang="de-DE" altLang="ja-JP" sz="2800" dirty="0" err="1">
                <a:solidFill>
                  <a:srgbClr val="000000"/>
                </a:solidFill>
              </a:rPr>
              <a:t>ούκλες</a:t>
            </a:r>
            <a:r>
              <a:rPr lang="de-DE" altLang="ja-JP" sz="2800" dirty="0">
                <a:solidFill>
                  <a:srgbClr val="000000"/>
                </a:solidFill>
              </a:rPr>
              <a:t> από τα μα</a:t>
            </a:r>
            <a:r>
              <a:rPr lang="de-DE" altLang="ja-JP" sz="2800" dirty="0" err="1">
                <a:solidFill>
                  <a:srgbClr val="000000"/>
                </a:solidFill>
              </a:rPr>
              <a:t>λλιά</a:t>
            </a:r>
            <a:r>
              <a:rPr lang="de-DE" altLang="ja-JP" sz="2800" dirty="0">
                <a:solidFill>
                  <a:srgbClr val="000000"/>
                </a:solidFill>
              </a:rPr>
              <a:t> </a:t>
            </a:r>
            <a:r>
              <a:rPr lang="de-DE" altLang="ja-JP" sz="2800" dirty="0" err="1">
                <a:solidFill>
                  <a:srgbClr val="000000"/>
                </a:solidFill>
              </a:rPr>
              <a:t>του</a:t>
            </a:r>
            <a:r>
              <a:rPr lang="de-DE" altLang="ja-JP" sz="2800" dirty="0">
                <a:solidFill>
                  <a:srgbClr val="000000"/>
                </a:solidFill>
              </a:rPr>
              <a:t> </a:t>
            </a:r>
            <a:r>
              <a:rPr lang="de-DE" altLang="ja-JP" sz="2800" dirty="0" err="1">
                <a:solidFill>
                  <a:srgbClr val="000000"/>
                </a:solidFill>
              </a:rPr>
              <a:t>στον</a:t>
            </a:r>
            <a:r>
              <a:rPr lang="de-DE" altLang="ja-JP" sz="2800" dirty="0">
                <a:solidFill>
                  <a:srgbClr val="000000"/>
                </a:solidFill>
              </a:rPr>
              <a:t> </a:t>
            </a:r>
            <a:r>
              <a:rPr lang="de-DE" altLang="ja-JP" sz="2800" dirty="0" err="1">
                <a:solidFill>
                  <a:srgbClr val="000000"/>
                </a:solidFill>
              </a:rPr>
              <a:t>τάφο</a:t>
            </a:r>
            <a:r>
              <a:rPr lang="de-DE" altLang="ja-JP" sz="2800" dirty="0">
                <a:solidFill>
                  <a:srgbClr val="000000"/>
                </a:solidFill>
              </a:rPr>
              <a:t>. </a:t>
            </a:r>
            <a:r>
              <a:rPr lang="de-DE" altLang="ja-JP" sz="2800" dirty="0" err="1">
                <a:solidFill>
                  <a:srgbClr val="000000"/>
                </a:solidFill>
              </a:rPr>
              <a:t>Στη</a:t>
            </a:r>
            <a:r>
              <a:rPr lang="de-DE" altLang="ja-JP" sz="2800" dirty="0">
                <a:solidFill>
                  <a:srgbClr val="000000"/>
                </a:solidFill>
              </a:rPr>
              <a:t> </a:t>
            </a:r>
            <a:r>
              <a:rPr lang="de-DE" altLang="ja-JP" sz="2800" dirty="0" err="1">
                <a:solidFill>
                  <a:srgbClr val="000000"/>
                </a:solidFill>
              </a:rPr>
              <a:t>συνέχει</a:t>
            </a:r>
            <a:r>
              <a:rPr lang="de-DE" altLang="ja-JP" sz="2800" dirty="0">
                <a:solidFill>
                  <a:srgbClr val="000000"/>
                </a:solidFill>
              </a:rPr>
              <a:t>α οι δύο κρύβονται από τις γυναίκες-μέλη του </a:t>
            </a:r>
            <a:r>
              <a:rPr lang="el-GR" altLang="ja-JP" sz="2800" dirty="0" err="1">
                <a:solidFill>
                  <a:srgbClr val="000000"/>
                </a:solidFill>
              </a:rPr>
              <a:t>Χ</a:t>
            </a:r>
            <a:r>
              <a:rPr lang="de-DE" altLang="ja-JP" sz="2800" dirty="0" err="1" smtClean="0">
                <a:solidFill>
                  <a:srgbClr val="000000"/>
                </a:solidFill>
              </a:rPr>
              <a:t>ορού</a:t>
            </a:r>
            <a:r>
              <a:rPr lang="de-DE" altLang="ja-JP" sz="2800" dirty="0" smtClean="0">
                <a:solidFill>
                  <a:srgbClr val="000000"/>
                </a:solidFill>
              </a:rPr>
              <a:t> </a:t>
            </a:r>
            <a:r>
              <a:rPr lang="de-DE" altLang="ja-JP" sz="2800" dirty="0">
                <a:solidFill>
                  <a:srgbClr val="000000"/>
                </a:solidFill>
              </a:rPr>
              <a:t>π</a:t>
            </a:r>
            <a:r>
              <a:rPr lang="de-DE" altLang="ja-JP" sz="2800" dirty="0" err="1">
                <a:solidFill>
                  <a:srgbClr val="000000"/>
                </a:solidFill>
              </a:rPr>
              <a:t>ου</a:t>
            </a:r>
            <a:r>
              <a:rPr lang="de-DE" altLang="ja-JP" sz="2800" dirty="0">
                <a:solidFill>
                  <a:srgbClr val="000000"/>
                </a:solidFill>
              </a:rPr>
              <a:t> </a:t>
            </a:r>
            <a:r>
              <a:rPr lang="de-DE" altLang="ja-JP" sz="2800" dirty="0" err="1">
                <a:solidFill>
                  <a:srgbClr val="000000"/>
                </a:solidFill>
              </a:rPr>
              <a:t>εμφ</a:t>
            </a:r>
            <a:r>
              <a:rPr lang="de-DE" altLang="ja-JP" sz="2800" dirty="0">
                <a:solidFill>
                  <a:srgbClr val="000000"/>
                </a:solidFill>
              </a:rPr>
              <a:t>ανίζονται. </a:t>
            </a:r>
            <a:r>
              <a:rPr lang="de-DE" altLang="ja-JP" sz="2800" dirty="0" err="1">
                <a:solidFill>
                  <a:srgbClr val="000000"/>
                </a:solidFill>
              </a:rPr>
              <a:t>Έρχετ</a:t>
            </a:r>
            <a:r>
              <a:rPr lang="de-DE" altLang="ja-JP" sz="2800" dirty="0">
                <a:solidFill>
                  <a:srgbClr val="000000"/>
                </a:solidFill>
              </a:rPr>
              <a:t>αι και η Ηλέκτρα που φέρνει χοές για τον τάφο του </a:t>
            </a:r>
            <a:r>
              <a:rPr lang="de-DE" altLang="ja-JP" sz="2800" dirty="0" smtClean="0">
                <a:solidFill>
                  <a:srgbClr val="000000"/>
                </a:solidFill>
              </a:rPr>
              <a:t>Αγαμέμν</a:t>
            </a:r>
            <a:r>
              <a:rPr lang="el-GR" altLang="ja-JP" sz="2800" dirty="0" smtClean="0">
                <a:solidFill>
                  <a:srgbClr val="000000"/>
                </a:solidFill>
              </a:rPr>
              <a:t>ο</a:t>
            </a:r>
            <a:r>
              <a:rPr lang="de-DE" altLang="ja-JP" sz="2800" dirty="0" smtClean="0">
                <a:solidFill>
                  <a:srgbClr val="000000"/>
                </a:solidFill>
              </a:rPr>
              <a:t>να</a:t>
            </a:r>
            <a:r>
              <a:rPr lang="de-DE" altLang="ja-JP" sz="2800" dirty="0">
                <a:solidFill>
                  <a:srgbClr val="000000"/>
                </a:solidFill>
              </a:rPr>
              <a:t>.</a:t>
            </a:r>
            <a:endParaRPr lang="de-DE" sz="2800" dirty="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g06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114300"/>
            <a:ext cx="9144000" cy="664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001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Bild 1" descr="Bild 2.png"/>
          <p:cNvPicPr>
            <a:picLocks noChangeAspect="1"/>
          </p:cNvPicPr>
          <p:nvPr/>
        </p:nvPicPr>
        <p:blipFill>
          <a:blip r:embed="rId2"/>
          <a:srcRect/>
          <a:stretch>
            <a:fillRect/>
          </a:stretch>
        </p:blipFill>
        <p:spPr bwMode="auto">
          <a:xfrm>
            <a:off x="1752601" y="1371600"/>
            <a:ext cx="5545138" cy="5486400"/>
          </a:xfrm>
          <a:prstGeom prst="rect">
            <a:avLst/>
          </a:prstGeom>
          <a:noFill/>
          <a:ln w="9525">
            <a:noFill/>
            <a:miter lim="800000"/>
            <a:headEnd/>
            <a:tailEnd/>
          </a:ln>
        </p:spPr>
      </p:pic>
      <p:sp>
        <p:nvSpPr>
          <p:cNvPr id="43011" name="Textfeld 2"/>
          <p:cNvSpPr txBox="1">
            <a:spLocks noChangeArrowheads="1"/>
          </p:cNvSpPr>
          <p:nvPr/>
        </p:nvSpPr>
        <p:spPr bwMode="auto">
          <a:xfrm>
            <a:off x="0" y="457202"/>
            <a:ext cx="9144000" cy="646113"/>
          </a:xfrm>
          <a:prstGeom prst="rect">
            <a:avLst/>
          </a:prstGeom>
          <a:solidFill>
            <a:schemeClr val="bg1"/>
          </a:solidFill>
          <a:ln w="9525">
            <a:noFill/>
            <a:miter lim="800000"/>
            <a:headEnd/>
            <a:tailEnd/>
          </a:ln>
        </p:spPr>
        <p:txBody>
          <a:bodyPr>
            <a:prstTxWarp prst="textNoShape">
              <a:avLst/>
            </a:prstTxWarp>
            <a:spAutoFit/>
          </a:bodyPr>
          <a:lstStyle/>
          <a:p>
            <a:pPr algn="ctr"/>
            <a:r>
              <a:rPr lang="el-GR" sz="3600" dirty="0">
                <a:solidFill>
                  <a:srgbClr val="000000"/>
                </a:solidFill>
              </a:rPr>
              <a:t>Αισχύλου Χοηφόροι, 1 κ.εξ.</a:t>
            </a:r>
            <a:endParaRPr lang="de-DE" sz="3600" dirty="0">
              <a:solidFill>
                <a:srgbClr val="0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Bild 1" descr="Bild 3.png"/>
          <p:cNvPicPr>
            <a:picLocks noChangeAspect="1"/>
          </p:cNvPicPr>
          <p:nvPr/>
        </p:nvPicPr>
        <p:blipFill>
          <a:blip r:embed="rId2"/>
          <a:srcRect/>
          <a:stretch>
            <a:fillRect/>
          </a:stretch>
        </p:blipFill>
        <p:spPr bwMode="auto">
          <a:xfrm>
            <a:off x="405607" y="0"/>
            <a:ext cx="8332788" cy="6858000"/>
          </a:xfrm>
          <a:prstGeom prst="rect">
            <a:avLst/>
          </a:prstGeom>
          <a:noFill/>
          <a:ln w="9525">
            <a:noFill/>
            <a:miter lim="800000"/>
            <a:headEnd/>
            <a:tailEnd/>
          </a:ln>
        </p:spPr>
      </p:pic>
      <p:sp>
        <p:nvSpPr>
          <p:cNvPr id="3" name="Rechteck 2"/>
          <p:cNvSpPr>
            <a:spLocks noChangeArrowheads="1"/>
          </p:cNvSpPr>
          <p:nvPr/>
        </p:nvSpPr>
        <p:spPr bwMode="auto">
          <a:xfrm>
            <a:off x="4800600" y="3124200"/>
            <a:ext cx="2286000" cy="685800"/>
          </a:xfrm>
          <a:prstGeom prst="rect">
            <a:avLst/>
          </a:prstGeom>
          <a:solidFill>
            <a:srgbClr val="FFFFFF">
              <a:alpha val="0"/>
            </a:srgbClr>
          </a:solidFill>
          <a:ln w="38100">
            <a:solidFill>
              <a:srgbClr val="FF1800"/>
            </a:solidFill>
            <a:round/>
            <a:headEnd/>
            <a:tailEnd/>
          </a:ln>
        </p:spPr>
        <p:txBody>
          <a:bodyPr>
            <a:prstTxWarp prst="textNoShape">
              <a:avLst/>
            </a:prstTxWarp>
          </a:bodyPr>
          <a:lstStyle/>
          <a:p>
            <a:endParaRPr lang="de-DE"/>
          </a:p>
        </p:txBody>
      </p:sp>
      <p:sp>
        <p:nvSpPr>
          <p:cNvPr id="4" name="Rechteck 3"/>
          <p:cNvSpPr>
            <a:spLocks noChangeArrowheads="1"/>
          </p:cNvSpPr>
          <p:nvPr/>
        </p:nvSpPr>
        <p:spPr bwMode="auto">
          <a:xfrm>
            <a:off x="304800" y="5638800"/>
            <a:ext cx="1981200" cy="685800"/>
          </a:xfrm>
          <a:prstGeom prst="rect">
            <a:avLst/>
          </a:prstGeom>
          <a:solidFill>
            <a:srgbClr val="FFFFFF">
              <a:alpha val="0"/>
            </a:srgbClr>
          </a:solidFill>
          <a:ln w="38100">
            <a:solidFill>
              <a:srgbClr val="FF1800"/>
            </a:solidFill>
            <a:round/>
            <a:headEnd/>
            <a:tailEnd/>
          </a:ln>
        </p:spPr>
        <p:txBody>
          <a:bodyPr>
            <a:prstTxWarp prst="textNoShape">
              <a:avLst/>
            </a:prstTxWarp>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04008" y="1277940"/>
            <a:ext cx="8535987" cy="4302125"/>
          </a:xfrm>
          <a:prstGeom prst="rect">
            <a:avLst/>
          </a:prstGeom>
          <a:solidFill>
            <a:schemeClr val="bg1"/>
          </a:solidFill>
          <a:ln w="9525">
            <a:noFill/>
            <a:miter lim="800000"/>
            <a:headEnd/>
            <a:tailEnd/>
          </a:ln>
        </p:spPr>
        <p:txBody>
          <a:bodyPr>
            <a:prstTxWarp prst="textNoShape">
              <a:avLst/>
            </a:prstTxWarp>
            <a:spAutoFit/>
          </a:bodyPr>
          <a:lstStyle/>
          <a:p>
            <a:pPr algn="ctr"/>
            <a:r>
              <a:rPr lang="de-DE" sz="3600" dirty="0" err="1">
                <a:solidFill>
                  <a:srgbClr val="000000"/>
                </a:solidFill>
              </a:rPr>
              <a:t>Α</a:t>
            </a:r>
            <a:r>
              <a:rPr lang="de-DE" altLang="ja-JP" sz="3600" dirty="0" err="1">
                <a:solidFill>
                  <a:srgbClr val="000000"/>
                </a:solidFill>
                <a:ea typeface="Lucida Grande" charset="0"/>
                <a:cs typeface="Lucida Grande" charset="0"/>
              </a:rPr>
              <a:t>ἰ</a:t>
            </a:r>
            <a:r>
              <a:rPr lang="de-DE" altLang="ja-JP" sz="3600" dirty="0" err="1">
                <a:solidFill>
                  <a:srgbClr val="000000"/>
                </a:solidFill>
              </a:rPr>
              <a:t>σχύλου</a:t>
            </a:r>
            <a:r>
              <a:rPr lang="de-DE" altLang="ja-JP" sz="3600" dirty="0">
                <a:solidFill>
                  <a:srgbClr val="000000"/>
                </a:solidFill>
              </a:rPr>
              <a:t> </a:t>
            </a:r>
            <a:r>
              <a:rPr lang="de-DE" altLang="ja-JP" sz="3600" dirty="0" err="1">
                <a:solidFill>
                  <a:srgbClr val="000000"/>
                </a:solidFill>
              </a:rPr>
              <a:t>Χοηφόροι</a:t>
            </a:r>
            <a:r>
              <a:rPr lang="de-DE" altLang="ja-JP" sz="3600" dirty="0">
                <a:solidFill>
                  <a:srgbClr val="000000"/>
                </a:solidFill>
              </a:rPr>
              <a:t> ; </a:t>
            </a:r>
          </a:p>
          <a:p>
            <a:pPr algn="ctr"/>
            <a:endParaRPr lang="de-DE" altLang="ja-JP" sz="3600" dirty="0">
              <a:solidFill>
                <a:srgbClr val="000000"/>
              </a:solidFill>
            </a:endParaRPr>
          </a:p>
          <a:p>
            <a:pPr algn="ctr"/>
            <a:endParaRPr lang="de-DE" altLang="ja-JP" sz="3600" dirty="0">
              <a:solidFill>
                <a:srgbClr val="000000"/>
              </a:solidFill>
            </a:endParaRPr>
          </a:p>
          <a:p>
            <a:r>
              <a:rPr lang="de-DE" sz="2800" dirty="0" err="1">
                <a:solidFill>
                  <a:srgbClr val="000000"/>
                </a:solidFill>
              </a:rPr>
              <a:t>Αττικ</a:t>
            </a:r>
            <a:r>
              <a:rPr lang="de-DE" altLang="ja-JP" sz="2800" dirty="0" err="1">
                <a:solidFill>
                  <a:srgbClr val="000000"/>
                </a:solidFill>
              </a:rPr>
              <a:t>ή</a:t>
            </a:r>
            <a:r>
              <a:rPr lang="de-DE" altLang="ja-JP" sz="2800" dirty="0">
                <a:solidFill>
                  <a:srgbClr val="000000"/>
                </a:solidFill>
              </a:rPr>
              <a:t> π</a:t>
            </a:r>
            <a:r>
              <a:rPr lang="de-DE" altLang="ja-JP" sz="2800" dirty="0" err="1">
                <a:solidFill>
                  <a:srgbClr val="000000"/>
                </a:solidFill>
              </a:rPr>
              <a:t>ελίκη</a:t>
            </a:r>
            <a:r>
              <a:rPr lang="de-DE" altLang="ja-JP" sz="2800" dirty="0">
                <a:solidFill>
                  <a:srgbClr val="000000"/>
                </a:solidFill>
              </a:rPr>
              <a:t>, </a:t>
            </a:r>
            <a:r>
              <a:rPr lang="de-DE" altLang="ja-JP" sz="2800" dirty="0" err="1">
                <a:solidFill>
                  <a:srgbClr val="000000"/>
                </a:solidFill>
              </a:rPr>
              <a:t>μη</a:t>
            </a:r>
            <a:r>
              <a:rPr lang="de-DE" altLang="ja-JP" sz="2800" dirty="0">
                <a:solidFill>
                  <a:srgbClr val="000000"/>
                </a:solidFill>
              </a:rPr>
              <a:t> α</a:t>
            </a:r>
            <a:r>
              <a:rPr lang="de-DE" altLang="ja-JP" sz="2800" dirty="0" err="1">
                <a:solidFill>
                  <a:srgbClr val="000000"/>
                </a:solidFill>
              </a:rPr>
              <a:t>κέρ</a:t>
            </a:r>
            <a:r>
              <a:rPr lang="de-DE" altLang="ja-JP" sz="2800" dirty="0">
                <a:solidFill>
                  <a:srgbClr val="000000"/>
                </a:solidFill>
              </a:rPr>
              <a:t>α</a:t>
            </a:r>
            <a:r>
              <a:rPr lang="de-DE" altLang="ja-JP" sz="2800" dirty="0" err="1">
                <a:solidFill>
                  <a:srgbClr val="000000"/>
                </a:solidFill>
              </a:rPr>
              <a:t>ιη</a:t>
            </a:r>
            <a:r>
              <a:rPr lang="de-DE" altLang="ja-JP" sz="2800" dirty="0">
                <a:solidFill>
                  <a:srgbClr val="000000"/>
                </a:solidFill>
              </a:rPr>
              <a:t>, </a:t>
            </a:r>
            <a:r>
              <a:rPr lang="de-DE" altLang="ja-JP" sz="2800" dirty="0" err="1">
                <a:solidFill>
                  <a:srgbClr val="000000"/>
                </a:solidFill>
              </a:rPr>
              <a:t>των</a:t>
            </a:r>
            <a:r>
              <a:rPr lang="de-DE" altLang="ja-JP" sz="2800" dirty="0">
                <a:solidFill>
                  <a:srgbClr val="000000"/>
                </a:solidFill>
              </a:rPr>
              <a:t> </a:t>
            </a:r>
            <a:r>
              <a:rPr lang="de-DE" altLang="ja-JP" sz="2800" dirty="0" err="1">
                <a:solidFill>
                  <a:srgbClr val="000000"/>
                </a:solidFill>
              </a:rPr>
              <a:t>χρόνων</a:t>
            </a:r>
            <a:r>
              <a:rPr lang="de-DE" altLang="ja-JP" sz="2800" dirty="0">
                <a:solidFill>
                  <a:srgbClr val="000000"/>
                </a:solidFill>
              </a:rPr>
              <a:t> </a:t>
            </a:r>
            <a:r>
              <a:rPr lang="de-DE" altLang="ja-JP" sz="2800" dirty="0" err="1">
                <a:solidFill>
                  <a:srgbClr val="000000"/>
                </a:solidFill>
              </a:rPr>
              <a:t>γύρω</a:t>
            </a:r>
            <a:r>
              <a:rPr lang="de-DE" altLang="ja-JP" sz="2800" dirty="0">
                <a:solidFill>
                  <a:srgbClr val="000000"/>
                </a:solidFill>
              </a:rPr>
              <a:t> </a:t>
            </a:r>
            <a:r>
              <a:rPr lang="de-DE" altLang="ja-JP" sz="2800" dirty="0" err="1">
                <a:solidFill>
                  <a:srgbClr val="000000"/>
                </a:solidFill>
              </a:rPr>
              <a:t>στ</a:t>
            </a:r>
            <a:r>
              <a:rPr lang="de-DE" altLang="ja-JP" sz="2800" dirty="0">
                <a:solidFill>
                  <a:srgbClr val="000000"/>
                </a:solidFill>
              </a:rPr>
              <a:t>α 380 π.</a:t>
            </a:r>
            <a:r>
              <a:rPr lang="de-DE" altLang="ja-JP" sz="2800" dirty="0" err="1">
                <a:solidFill>
                  <a:srgbClr val="000000"/>
                </a:solidFill>
              </a:rPr>
              <a:t>Χ</a:t>
            </a:r>
            <a:r>
              <a:rPr lang="de-DE" altLang="ja-JP" sz="2800" dirty="0">
                <a:solidFill>
                  <a:srgbClr val="000000"/>
                </a:solidFill>
              </a:rPr>
              <a:t>.</a:t>
            </a:r>
          </a:p>
          <a:p>
            <a:r>
              <a:rPr lang="de-DE" altLang="ja-JP" sz="2800" dirty="0" err="1">
                <a:solidFill>
                  <a:srgbClr val="000000"/>
                </a:solidFill>
              </a:rPr>
              <a:t>Ζωγράφος</a:t>
            </a:r>
            <a:r>
              <a:rPr lang="de-DE" altLang="ja-JP" sz="2800" dirty="0">
                <a:solidFill>
                  <a:srgbClr val="000000"/>
                </a:solidFill>
              </a:rPr>
              <a:t> </a:t>
            </a:r>
            <a:r>
              <a:rPr lang="de-DE" altLang="ja-JP" sz="2800" dirty="0" err="1">
                <a:solidFill>
                  <a:srgbClr val="000000"/>
                </a:solidFill>
              </a:rPr>
              <a:t>της</a:t>
            </a:r>
            <a:r>
              <a:rPr lang="de-DE" altLang="ja-JP" sz="2800" dirty="0">
                <a:solidFill>
                  <a:srgbClr val="000000"/>
                </a:solidFill>
              </a:rPr>
              <a:t> Jena. </a:t>
            </a:r>
          </a:p>
          <a:p>
            <a:r>
              <a:rPr lang="de-DE" altLang="ja-JP" sz="2800" dirty="0" err="1">
                <a:solidFill>
                  <a:srgbClr val="000000"/>
                </a:solidFill>
              </a:rPr>
              <a:t>Π</a:t>
            </a:r>
            <a:r>
              <a:rPr lang="de-DE" altLang="ja-JP" sz="2800" dirty="0">
                <a:solidFill>
                  <a:srgbClr val="000000"/>
                </a:solidFill>
              </a:rPr>
              <a:t>α</a:t>
            </a:r>
            <a:r>
              <a:rPr lang="de-DE" altLang="ja-JP" sz="2800" dirty="0" err="1">
                <a:solidFill>
                  <a:srgbClr val="000000"/>
                </a:solidFill>
              </a:rPr>
              <a:t>νε</a:t>
            </a:r>
            <a:r>
              <a:rPr lang="de-DE" altLang="ja-JP" sz="2800" dirty="0">
                <a:solidFill>
                  <a:srgbClr val="000000"/>
                </a:solidFill>
              </a:rPr>
              <a:t>π</a:t>
            </a:r>
            <a:r>
              <a:rPr lang="de-DE" altLang="ja-JP" sz="2800" dirty="0" err="1">
                <a:solidFill>
                  <a:srgbClr val="000000"/>
                </a:solidFill>
              </a:rPr>
              <a:t>ιστήμιο</a:t>
            </a:r>
            <a:r>
              <a:rPr lang="de-DE" altLang="ja-JP" sz="2800" dirty="0">
                <a:solidFill>
                  <a:srgbClr val="000000"/>
                </a:solidFill>
              </a:rPr>
              <a:t> </a:t>
            </a:r>
            <a:r>
              <a:rPr lang="de-DE" altLang="ja-JP" sz="2800" dirty="0" err="1">
                <a:solidFill>
                  <a:srgbClr val="000000"/>
                </a:solidFill>
              </a:rPr>
              <a:t>του</a:t>
            </a:r>
            <a:r>
              <a:rPr lang="de-DE" altLang="ja-JP" sz="2800" dirty="0">
                <a:solidFill>
                  <a:srgbClr val="000000"/>
                </a:solidFill>
              </a:rPr>
              <a:t> </a:t>
            </a:r>
            <a:r>
              <a:rPr lang="de-DE" altLang="ja-JP" sz="2800" dirty="0" err="1">
                <a:solidFill>
                  <a:srgbClr val="000000"/>
                </a:solidFill>
              </a:rPr>
              <a:t>Exeter</a:t>
            </a:r>
            <a:r>
              <a:rPr lang="de-DE" altLang="ja-JP" sz="2800" dirty="0">
                <a:solidFill>
                  <a:srgbClr val="000000"/>
                </a:solidFill>
              </a:rPr>
              <a:t>, </a:t>
            </a:r>
            <a:r>
              <a:rPr lang="de-DE" altLang="ja-JP" sz="2800" dirty="0" err="1">
                <a:solidFill>
                  <a:srgbClr val="000000"/>
                </a:solidFill>
              </a:rPr>
              <a:t>Μεγάλη</a:t>
            </a:r>
            <a:r>
              <a:rPr lang="de-DE" altLang="ja-JP" sz="2800" dirty="0">
                <a:solidFill>
                  <a:srgbClr val="000000"/>
                </a:solidFill>
              </a:rPr>
              <a:t> </a:t>
            </a:r>
            <a:r>
              <a:rPr lang="de-DE" altLang="ja-JP" sz="2800" dirty="0" err="1">
                <a:solidFill>
                  <a:srgbClr val="000000"/>
                </a:solidFill>
              </a:rPr>
              <a:t>Βρετ</a:t>
            </a:r>
            <a:r>
              <a:rPr lang="de-DE" altLang="ja-JP" sz="2800" dirty="0">
                <a:solidFill>
                  <a:srgbClr val="000000"/>
                </a:solidFill>
              </a:rPr>
              <a:t>α</a:t>
            </a:r>
            <a:r>
              <a:rPr lang="de-DE" altLang="ja-JP" sz="2800" dirty="0" err="1">
                <a:solidFill>
                  <a:srgbClr val="000000"/>
                </a:solidFill>
              </a:rPr>
              <a:t>νί</a:t>
            </a:r>
            <a:r>
              <a:rPr lang="de-DE" altLang="ja-JP" sz="2800" dirty="0">
                <a:solidFill>
                  <a:srgbClr val="000000"/>
                </a:solidFill>
              </a:rPr>
              <a:t>α. </a:t>
            </a:r>
          </a:p>
          <a:p>
            <a:r>
              <a:rPr lang="de-DE" altLang="ja-JP" sz="2800" dirty="0" err="1">
                <a:solidFill>
                  <a:srgbClr val="000000"/>
                </a:solidFill>
              </a:rPr>
              <a:t>Χωρίς</a:t>
            </a:r>
            <a:r>
              <a:rPr lang="de-DE" altLang="ja-JP" sz="2800" dirty="0">
                <a:solidFill>
                  <a:srgbClr val="000000"/>
                </a:solidFill>
              </a:rPr>
              <a:t> α</a:t>
            </a:r>
            <a:r>
              <a:rPr lang="de-DE" altLang="ja-JP" sz="2800" dirty="0" err="1">
                <a:solidFill>
                  <a:srgbClr val="000000"/>
                </a:solidFill>
              </a:rPr>
              <a:t>ρ</a:t>
            </a:r>
            <a:r>
              <a:rPr lang="de-DE" altLang="ja-JP" sz="2800" dirty="0">
                <a:solidFill>
                  <a:srgbClr val="000000"/>
                </a:solidFill>
              </a:rPr>
              <a:t>. </a:t>
            </a:r>
            <a:r>
              <a:rPr lang="de-DE" altLang="ja-JP" sz="2800" dirty="0" err="1">
                <a:solidFill>
                  <a:srgbClr val="000000"/>
                </a:solidFill>
              </a:rPr>
              <a:t>ευρ</a:t>
            </a:r>
            <a:r>
              <a:rPr lang="de-DE" altLang="ja-JP" sz="2800" dirty="0">
                <a:solidFill>
                  <a:srgbClr val="000000"/>
                </a:solidFill>
              </a:rPr>
              <a:t>.</a:t>
            </a:r>
          </a:p>
          <a:p>
            <a:r>
              <a:rPr lang="de-DE" altLang="ja-JP" sz="2800" dirty="0" err="1">
                <a:solidFill>
                  <a:srgbClr val="000000"/>
                </a:solidFill>
              </a:rPr>
              <a:t>Ύψ</a:t>
            </a:r>
            <a:r>
              <a:rPr lang="de-DE" altLang="ja-JP" sz="2800" dirty="0">
                <a:solidFill>
                  <a:srgbClr val="000000"/>
                </a:solidFill>
              </a:rPr>
              <a:t>. 28,7 </a:t>
            </a:r>
            <a:r>
              <a:rPr lang="de-DE" altLang="ja-JP" sz="2800" dirty="0" err="1">
                <a:solidFill>
                  <a:srgbClr val="000000"/>
                </a:solidFill>
              </a:rPr>
              <a:t>εκ</a:t>
            </a:r>
            <a:r>
              <a:rPr lang="de-DE" altLang="ja-JP" sz="2800" dirty="0">
                <a:solidFill>
                  <a:srgbClr val="000000"/>
                </a:solidFill>
              </a:rPr>
              <a:t>.</a:t>
            </a:r>
            <a:endParaRPr lang="de-DE" sz="2800" dirty="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g06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114300"/>
            <a:ext cx="9144000" cy="664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 y="54001"/>
            <a:ext cx="9144000" cy="6786473"/>
          </a:xfrm>
          <a:prstGeom prst="rect">
            <a:avLst/>
          </a:prstGeom>
          <a:solidFill>
            <a:schemeClr val="bg1"/>
          </a:solidFill>
          <a:ln w="9525">
            <a:noFill/>
            <a:miter lim="800000"/>
            <a:headEnd/>
            <a:tailEnd/>
          </a:ln>
        </p:spPr>
        <p:txBody>
          <a:bodyPr wrap="square">
            <a:prstTxWarp prst="textNoShape">
              <a:avLst/>
            </a:prstTxWarp>
            <a:spAutoFit/>
          </a:bodyPr>
          <a:lstStyle/>
          <a:p>
            <a:pPr algn="ctr"/>
            <a:r>
              <a:rPr lang="de-DE" sz="2800" dirty="0" smtClean="0">
                <a:solidFill>
                  <a:srgbClr val="000000"/>
                </a:solidFill>
              </a:rPr>
              <a:t>Lindsay </a:t>
            </a:r>
            <a:r>
              <a:rPr lang="de-DE" sz="2800" dirty="0" err="1" smtClean="0">
                <a:solidFill>
                  <a:srgbClr val="000000"/>
                </a:solidFill>
              </a:rPr>
              <a:t>Coo</a:t>
            </a:r>
            <a:endParaRPr lang="de-DE" altLang="ja-JP" sz="2800" dirty="0">
              <a:solidFill>
                <a:srgbClr val="000000"/>
              </a:solidFill>
            </a:endParaRPr>
          </a:p>
          <a:p>
            <a:pPr algn="ctr"/>
            <a:endParaRPr lang="de-DE" altLang="ja-JP" sz="1400" dirty="0">
              <a:solidFill>
                <a:srgbClr val="000000"/>
              </a:solidFill>
            </a:endParaRPr>
          </a:p>
          <a:p>
            <a:pPr marL="72000"/>
            <a:r>
              <a:rPr lang="de-DE" sz="2100" i="1" dirty="0" smtClean="0">
                <a:solidFill>
                  <a:srgbClr val="000000"/>
                </a:solidFill>
              </a:rPr>
              <a:t>A </a:t>
            </a:r>
            <a:r>
              <a:rPr lang="de-DE" sz="2100" i="1" dirty="0" err="1" smtClean="0">
                <a:solidFill>
                  <a:srgbClr val="000000"/>
                </a:solidFill>
              </a:rPr>
              <a:t>Sophoclean</a:t>
            </a:r>
            <a:r>
              <a:rPr lang="de-DE" sz="2100" i="1" dirty="0" smtClean="0">
                <a:solidFill>
                  <a:srgbClr val="000000"/>
                </a:solidFill>
              </a:rPr>
              <a:t> Slip: </a:t>
            </a:r>
            <a:r>
              <a:rPr lang="de-DE" sz="2100" i="1" dirty="0" err="1" smtClean="0">
                <a:solidFill>
                  <a:srgbClr val="000000"/>
                </a:solidFill>
              </a:rPr>
              <a:t>Mistaken</a:t>
            </a:r>
            <a:r>
              <a:rPr lang="de-DE" sz="2100" i="1" dirty="0" smtClean="0">
                <a:solidFill>
                  <a:srgbClr val="000000"/>
                </a:solidFill>
              </a:rPr>
              <a:t> Identity </a:t>
            </a:r>
            <a:r>
              <a:rPr lang="de-DE" sz="2100" i="1" dirty="0" err="1" smtClean="0">
                <a:solidFill>
                  <a:srgbClr val="000000"/>
                </a:solidFill>
              </a:rPr>
              <a:t>and</a:t>
            </a:r>
            <a:r>
              <a:rPr lang="de-DE" sz="2100" i="1" dirty="0" smtClean="0">
                <a:solidFill>
                  <a:srgbClr val="000000"/>
                </a:solidFill>
              </a:rPr>
              <a:t> </a:t>
            </a:r>
            <a:r>
              <a:rPr lang="de-DE" sz="2100" i="1" dirty="0" err="1" smtClean="0">
                <a:solidFill>
                  <a:srgbClr val="000000"/>
                </a:solidFill>
              </a:rPr>
              <a:t>Tragic</a:t>
            </a:r>
            <a:r>
              <a:rPr lang="de-DE" sz="2100" i="1" dirty="0" smtClean="0">
                <a:solidFill>
                  <a:srgbClr val="000000"/>
                </a:solidFill>
              </a:rPr>
              <a:t> </a:t>
            </a:r>
            <a:r>
              <a:rPr lang="de-DE" sz="2100" i="1" dirty="0" err="1" smtClean="0">
                <a:solidFill>
                  <a:srgbClr val="000000"/>
                </a:solidFill>
              </a:rPr>
              <a:t>Allusion</a:t>
            </a:r>
            <a:r>
              <a:rPr lang="de-DE" sz="2100" i="1" dirty="0" smtClean="0">
                <a:solidFill>
                  <a:srgbClr val="000000"/>
                </a:solidFill>
              </a:rPr>
              <a:t> on the </a:t>
            </a:r>
            <a:r>
              <a:rPr lang="de-DE" sz="2100" i="1" dirty="0" err="1" smtClean="0">
                <a:solidFill>
                  <a:srgbClr val="000000"/>
                </a:solidFill>
              </a:rPr>
              <a:t>Exeter</a:t>
            </a:r>
            <a:r>
              <a:rPr lang="de-DE" sz="2100" i="1" dirty="0" smtClean="0">
                <a:solidFill>
                  <a:srgbClr val="000000"/>
                </a:solidFill>
              </a:rPr>
              <a:t> </a:t>
            </a:r>
            <a:r>
              <a:rPr lang="de-DE" sz="2100" i="1" dirty="0" err="1" smtClean="0">
                <a:solidFill>
                  <a:srgbClr val="000000"/>
                </a:solidFill>
              </a:rPr>
              <a:t>Pelike</a:t>
            </a:r>
            <a:r>
              <a:rPr lang="de-DE" sz="2100" dirty="0" smtClean="0">
                <a:solidFill>
                  <a:srgbClr val="000000"/>
                </a:solidFill>
              </a:rPr>
              <a:t>. </a:t>
            </a:r>
            <a:r>
              <a:rPr lang="de-DE" altLang="ja-JP" sz="2100" dirty="0" smtClean="0">
                <a:solidFill>
                  <a:srgbClr val="000000"/>
                </a:solidFill>
              </a:rPr>
              <a:t>Bulletin of the Institute of </a:t>
            </a:r>
            <a:r>
              <a:rPr lang="de-DE" altLang="ja-JP" sz="2100" dirty="0" err="1" smtClean="0">
                <a:solidFill>
                  <a:srgbClr val="000000"/>
                </a:solidFill>
              </a:rPr>
              <a:t>Classical</a:t>
            </a:r>
            <a:r>
              <a:rPr lang="de-DE" altLang="ja-JP" sz="2100" dirty="0" smtClean="0">
                <a:solidFill>
                  <a:srgbClr val="000000"/>
                </a:solidFill>
              </a:rPr>
              <a:t> Studies (BICS) 56, 2013, 67–88.</a:t>
            </a:r>
          </a:p>
          <a:p>
            <a:pPr marL="72000"/>
            <a:endParaRPr lang="de-DE" sz="2100" dirty="0">
              <a:solidFill>
                <a:srgbClr val="000000"/>
              </a:solidFill>
            </a:endParaRPr>
          </a:p>
          <a:p>
            <a:pPr marL="72000"/>
            <a:r>
              <a:rPr lang="de-DE" sz="2200" dirty="0">
                <a:solidFill>
                  <a:srgbClr val="000000"/>
                </a:solidFill>
              </a:rPr>
              <a:t>This </a:t>
            </a:r>
            <a:r>
              <a:rPr lang="de-DE" sz="2200" dirty="0" err="1">
                <a:solidFill>
                  <a:srgbClr val="000000"/>
                </a:solidFill>
              </a:rPr>
              <a:t>article</a:t>
            </a:r>
            <a:r>
              <a:rPr lang="de-DE" sz="2200" dirty="0">
                <a:solidFill>
                  <a:srgbClr val="000000"/>
                </a:solidFill>
              </a:rPr>
              <a:t> </a:t>
            </a:r>
            <a:r>
              <a:rPr lang="de-DE" sz="2200" dirty="0" err="1">
                <a:solidFill>
                  <a:srgbClr val="000000"/>
                </a:solidFill>
              </a:rPr>
              <a:t>examines</a:t>
            </a:r>
            <a:r>
              <a:rPr lang="de-DE" sz="2200" dirty="0">
                <a:solidFill>
                  <a:srgbClr val="000000"/>
                </a:solidFill>
              </a:rPr>
              <a:t> the </a:t>
            </a:r>
            <a:r>
              <a:rPr lang="de-DE" sz="2200" dirty="0" err="1">
                <a:solidFill>
                  <a:srgbClr val="000000"/>
                </a:solidFill>
              </a:rPr>
              <a:t>fourth-century</a:t>
            </a:r>
            <a:r>
              <a:rPr lang="de-DE" sz="2200" dirty="0">
                <a:solidFill>
                  <a:srgbClr val="000000"/>
                </a:solidFill>
              </a:rPr>
              <a:t> ‘</a:t>
            </a:r>
            <a:r>
              <a:rPr lang="de-DE" sz="2200" dirty="0" err="1">
                <a:solidFill>
                  <a:srgbClr val="000000"/>
                </a:solidFill>
              </a:rPr>
              <a:t>Exeter</a:t>
            </a:r>
            <a:r>
              <a:rPr lang="de-DE" sz="2200" dirty="0">
                <a:solidFill>
                  <a:srgbClr val="000000"/>
                </a:solidFill>
              </a:rPr>
              <a:t> </a:t>
            </a:r>
            <a:r>
              <a:rPr lang="de-DE" sz="2200" dirty="0" err="1">
                <a:solidFill>
                  <a:srgbClr val="000000"/>
                </a:solidFill>
              </a:rPr>
              <a:t>pelike</a:t>
            </a:r>
            <a:r>
              <a:rPr lang="de-DE" sz="2200" dirty="0">
                <a:solidFill>
                  <a:srgbClr val="000000"/>
                </a:solidFill>
              </a:rPr>
              <a:t>’ (ARV</a:t>
            </a:r>
            <a:r>
              <a:rPr lang="de-DE" sz="2200" baseline="30000" dirty="0">
                <a:solidFill>
                  <a:srgbClr val="000000"/>
                </a:solidFill>
              </a:rPr>
              <a:t>2</a:t>
            </a:r>
            <a:r>
              <a:rPr lang="de-DE" sz="2200" dirty="0">
                <a:solidFill>
                  <a:srgbClr val="000000"/>
                </a:solidFill>
              </a:rPr>
              <a:t> 1516.80) </a:t>
            </a:r>
            <a:r>
              <a:rPr lang="de-DE" sz="2200" dirty="0" err="1">
                <a:solidFill>
                  <a:srgbClr val="000000"/>
                </a:solidFill>
              </a:rPr>
              <a:t>by</a:t>
            </a:r>
            <a:r>
              <a:rPr lang="de-DE" sz="2200" dirty="0">
                <a:solidFill>
                  <a:srgbClr val="000000"/>
                </a:solidFill>
              </a:rPr>
              <a:t> the Jena </a:t>
            </a:r>
            <a:r>
              <a:rPr lang="de-DE" sz="2200" dirty="0" err="1">
                <a:solidFill>
                  <a:srgbClr val="000000"/>
                </a:solidFill>
              </a:rPr>
              <a:t>Painter</a:t>
            </a:r>
            <a:r>
              <a:rPr lang="de-DE" sz="2200" dirty="0">
                <a:solidFill>
                  <a:srgbClr val="000000"/>
                </a:solidFill>
              </a:rPr>
              <a:t>, </a:t>
            </a:r>
            <a:r>
              <a:rPr lang="de-DE" sz="2200" dirty="0" err="1">
                <a:solidFill>
                  <a:srgbClr val="000000"/>
                </a:solidFill>
              </a:rPr>
              <a:t>situating</a:t>
            </a:r>
            <a:r>
              <a:rPr lang="de-DE" sz="2200" dirty="0">
                <a:solidFill>
                  <a:srgbClr val="000000"/>
                </a:solidFill>
              </a:rPr>
              <a:t> </a:t>
            </a:r>
            <a:r>
              <a:rPr lang="de-DE" sz="2200" dirty="0" err="1">
                <a:solidFill>
                  <a:srgbClr val="000000"/>
                </a:solidFill>
              </a:rPr>
              <a:t>it</a:t>
            </a:r>
            <a:r>
              <a:rPr lang="de-DE" sz="2200" dirty="0">
                <a:solidFill>
                  <a:srgbClr val="000000"/>
                </a:solidFill>
              </a:rPr>
              <a:t> </a:t>
            </a:r>
            <a:r>
              <a:rPr lang="de-DE" sz="2200" dirty="0" err="1">
                <a:solidFill>
                  <a:srgbClr val="000000"/>
                </a:solidFill>
              </a:rPr>
              <a:t>within</a:t>
            </a:r>
            <a:r>
              <a:rPr lang="de-DE" sz="2200" dirty="0">
                <a:solidFill>
                  <a:srgbClr val="000000"/>
                </a:solidFill>
              </a:rPr>
              <a:t> the </a:t>
            </a:r>
            <a:r>
              <a:rPr lang="de-DE" sz="2200" b="1" dirty="0">
                <a:solidFill>
                  <a:srgbClr val="000000"/>
                </a:solidFill>
              </a:rPr>
              <a:t>wider </a:t>
            </a:r>
            <a:r>
              <a:rPr lang="de-DE" sz="2200" b="1" dirty="0" err="1">
                <a:solidFill>
                  <a:srgbClr val="000000"/>
                </a:solidFill>
              </a:rPr>
              <a:t>debate</a:t>
            </a:r>
            <a:r>
              <a:rPr lang="de-DE" sz="2200" b="1" dirty="0">
                <a:solidFill>
                  <a:srgbClr val="000000"/>
                </a:solidFill>
              </a:rPr>
              <a:t> </a:t>
            </a:r>
            <a:r>
              <a:rPr lang="de-DE" sz="2200" b="1" dirty="0" err="1">
                <a:solidFill>
                  <a:srgbClr val="000000"/>
                </a:solidFill>
              </a:rPr>
              <a:t>over</a:t>
            </a:r>
            <a:r>
              <a:rPr lang="de-DE" sz="2200" b="1" dirty="0">
                <a:solidFill>
                  <a:srgbClr val="000000"/>
                </a:solidFill>
              </a:rPr>
              <a:t> the </a:t>
            </a:r>
            <a:r>
              <a:rPr lang="de-DE" sz="2200" b="1" dirty="0" err="1">
                <a:solidFill>
                  <a:srgbClr val="000000"/>
                </a:solidFill>
              </a:rPr>
              <a:t>relationship</a:t>
            </a:r>
            <a:r>
              <a:rPr lang="de-DE" sz="2200" b="1" dirty="0">
                <a:solidFill>
                  <a:srgbClr val="000000"/>
                </a:solidFill>
              </a:rPr>
              <a:t> </a:t>
            </a:r>
            <a:r>
              <a:rPr lang="de-DE" sz="2200" b="1" dirty="0" err="1">
                <a:solidFill>
                  <a:srgbClr val="000000"/>
                </a:solidFill>
              </a:rPr>
              <a:t>between</a:t>
            </a:r>
            <a:r>
              <a:rPr lang="de-DE" sz="2200" b="1" dirty="0">
                <a:solidFill>
                  <a:srgbClr val="000000"/>
                </a:solidFill>
              </a:rPr>
              <a:t> </a:t>
            </a:r>
            <a:r>
              <a:rPr lang="de-DE" sz="2200" b="1" dirty="0" err="1">
                <a:solidFill>
                  <a:srgbClr val="000000"/>
                </a:solidFill>
              </a:rPr>
              <a:t>vase-painting</a:t>
            </a:r>
            <a:r>
              <a:rPr lang="de-DE" sz="2200" b="1" dirty="0">
                <a:solidFill>
                  <a:srgbClr val="000000"/>
                </a:solidFill>
              </a:rPr>
              <a:t> </a:t>
            </a:r>
            <a:r>
              <a:rPr lang="de-DE" sz="2200" b="1" dirty="0" err="1">
                <a:solidFill>
                  <a:srgbClr val="000000"/>
                </a:solidFill>
              </a:rPr>
              <a:t>and</a:t>
            </a:r>
            <a:r>
              <a:rPr lang="de-DE" sz="2200" b="1" dirty="0">
                <a:solidFill>
                  <a:srgbClr val="000000"/>
                </a:solidFill>
              </a:rPr>
              <a:t> </a:t>
            </a:r>
            <a:r>
              <a:rPr lang="de-DE" sz="2200" b="1" dirty="0" err="1">
                <a:solidFill>
                  <a:srgbClr val="000000"/>
                </a:solidFill>
              </a:rPr>
              <a:t>tragic</a:t>
            </a:r>
            <a:r>
              <a:rPr lang="de-DE" sz="2200" b="1" dirty="0">
                <a:solidFill>
                  <a:srgbClr val="000000"/>
                </a:solidFill>
              </a:rPr>
              <a:t> </a:t>
            </a:r>
            <a:r>
              <a:rPr lang="de-DE" sz="2200" b="1" dirty="0" err="1">
                <a:solidFill>
                  <a:srgbClr val="000000"/>
                </a:solidFill>
              </a:rPr>
              <a:t>text</a:t>
            </a:r>
            <a:r>
              <a:rPr lang="de-DE" sz="2200" b="1" dirty="0">
                <a:solidFill>
                  <a:srgbClr val="000000"/>
                </a:solidFill>
              </a:rPr>
              <a:t> </a:t>
            </a:r>
            <a:r>
              <a:rPr lang="de-DE" sz="2200" b="1" dirty="0" err="1">
                <a:solidFill>
                  <a:srgbClr val="000000"/>
                </a:solidFill>
              </a:rPr>
              <a:t>and</a:t>
            </a:r>
            <a:r>
              <a:rPr lang="de-DE" sz="2200" b="1" dirty="0">
                <a:solidFill>
                  <a:srgbClr val="000000"/>
                </a:solidFill>
              </a:rPr>
              <a:t> </a:t>
            </a:r>
            <a:r>
              <a:rPr lang="de-DE" sz="2200" b="1" dirty="0" err="1">
                <a:solidFill>
                  <a:srgbClr val="000000"/>
                </a:solidFill>
              </a:rPr>
              <a:t>performance</a:t>
            </a:r>
            <a:r>
              <a:rPr lang="de-DE" sz="2200" dirty="0">
                <a:solidFill>
                  <a:srgbClr val="000000"/>
                </a:solidFill>
              </a:rPr>
              <a:t>. The front </a:t>
            </a:r>
            <a:r>
              <a:rPr lang="de-DE" sz="2200" dirty="0" err="1">
                <a:solidFill>
                  <a:srgbClr val="000000"/>
                </a:solidFill>
              </a:rPr>
              <a:t>side</a:t>
            </a:r>
            <a:r>
              <a:rPr lang="de-DE" sz="2200" dirty="0">
                <a:solidFill>
                  <a:srgbClr val="000000"/>
                </a:solidFill>
              </a:rPr>
              <a:t> </a:t>
            </a:r>
            <a:r>
              <a:rPr lang="de-DE" sz="2200" dirty="0" err="1">
                <a:solidFill>
                  <a:srgbClr val="000000"/>
                </a:solidFill>
              </a:rPr>
              <a:t>depicts</a:t>
            </a:r>
            <a:r>
              <a:rPr lang="de-DE" sz="2200" dirty="0">
                <a:solidFill>
                  <a:srgbClr val="000000"/>
                </a:solidFill>
              </a:rPr>
              <a:t> the </a:t>
            </a:r>
            <a:r>
              <a:rPr lang="de-DE" sz="2200" dirty="0" err="1">
                <a:solidFill>
                  <a:srgbClr val="000000"/>
                </a:solidFill>
              </a:rPr>
              <a:t>meeting</a:t>
            </a:r>
            <a:r>
              <a:rPr lang="de-DE" sz="2200" dirty="0">
                <a:solidFill>
                  <a:srgbClr val="000000"/>
                </a:solidFill>
              </a:rPr>
              <a:t> of Orestes </a:t>
            </a:r>
            <a:r>
              <a:rPr lang="de-DE" sz="2200" dirty="0" err="1">
                <a:solidFill>
                  <a:srgbClr val="000000"/>
                </a:solidFill>
              </a:rPr>
              <a:t>and</a:t>
            </a:r>
            <a:r>
              <a:rPr lang="de-DE" sz="2200" dirty="0">
                <a:solidFill>
                  <a:srgbClr val="000000"/>
                </a:solidFill>
              </a:rPr>
              <a:t> Electra at </a:t>
            </a:r>
            <a:r>
              <a:rPr lang="de-DE" sz="2200" dirty="0" err="1">
                <a:solidFill>
                  <a:srgbClr val="000000"/>
                </a:solidFill>
              </a:rPr>
              <a:t>Agamemnon's</a:t>
            </a:r>
            <a:r>
              <a:rPr lang="de-DE" sz="2200" dirty="0">
                <a:solidFill>
                  <a:srgbClr val="000000"/>
                </a:solidFill>
              </a:rPr>
              <a:t> </a:t>
            </a:r>
            <a:r>
              <a:rPr lang="de-DE" sz="2200" dirty="0" err="1">
                <a:solidFill>
                  <a:srgbClr val="000000"/>
                </a:solidFill>
              </a:rPr>
              <a:t>tomb</a:t>
            </a:r>
            <a:r>
              <a:rPr lang="de-DE" sz="2200" dirty="0">
                <a:solidFill>
                  <a:srgbClr val="000000"/>
                </a:solidFill>
              </a:rPr>
              <a:t>, </a:t>
            </a:r>
            <a:r>
              <a:rPr lang="de-DE" sz="2200" dirty="0" err="1">
                <a:solidFill>
                  <a:srgbClr val="000000"/>
                </a:solidFill>
              </a:rPr>
              <a:t>and</a:t>
            </a:r>
            <a:r>
              <a:rPr lang="de-DE" sz="2200" dirty="0">
                <a:solidFill>
                  <a:srgbClr val="000000"/>
                </a:solidFill>
              </a:rPr>
              <a:t> </a:t>
            </a:r>
            <a:r>
              <a:rPr lang="de-DE" sz="2200" dirty="0" err="1">
                <a:solidFill>
                  <a:srgbClr val="000000"/>
                </a:solidFill>
              </a:rPr>
              <a:t>is</a:t>
            </a:r>
            <a:r>
              <a:rPr lang="de-DE" sz="2200" dirty="0">
                <a:solidFill>
                  <a:srgbClr val="000000"/>
                </a:solidFill>
              </a:rPr>
              <a:t> </a:t>
            </a:r>
            <a:r>
              <a:rPr lang="de-DE" sz="2200" dirty="0" err="1">
                <a:solidFill>
                  <a:srgbClr val="000000"/>
                </a:solidFill>
              </a:rPr>
              <a:t>commonly</a:t>
            </a:r>
            <a:r>
              <a:rPr lang="de-DE" sz="2200" dirty="0">
                <a:solidFill>
                  <a:srgbClr val="000000"/>
                </a:solidFill>
              </a:rPr>
              <a:t> </a:t>
            </a:r>
            <a:r>
              <a:rPr lang="de-DE" sz="2200" dirty="0" err="1">
                <a:solidFill>
                  <a:srgbClr val="000000"/>
                </a:solidFill>
              </a:rPr>
              <a:t>interpreted</a:t>
            </a:r>
            <a:r>
              <a:rPr lang="de-DE" sz="2200" dirty="0">
                <a:solidFill>
                  <a:srgbClr val="000000"/>
                </a:solidFill>
              </a:rPr>
              <a:t> </a:t>
            </a:r>
            <a:r>
              <a:rPr lang="de-DE" sz="2200" dirty="0" err="1">
                <a:solidFill>
                  <a:srgbClr val="000000"/>
                </a:solidFill>
              </a:rPr>
              <a:t>as</a:t>
            </a:r>
            <a:r>
              <a:rPr lang="de-DE" sz="2200" dirty="0">
                <a:solidFill>
                  <a:srgbClr val="000000"/>
                </a:solidFill>
              </a:rPr>
              <a:t> </a:t>
            </a:r>
            <a:r>
              <a:rPr lang="de-DE" sz="2200" dirty="0" err="1">
                <a:solidFill>
                  <a:srgbClr val="000000"/>
                </a:solidFill>
              </a:rPr>
              <a:t>relating</a:t>
            </a:r>
            <a:r>
              <a:rPr lang="de-DE" sz="2200" dirty="0">
                <a:solidFill>
                  <a:srgbClr val="000000"/>
                </a:solidFill>
              </a:rPr>
              <a:t> </a:t>
            </a:r>
            <a:r>
              <a:rPr lang="de-DE" sz="2200" dirty="0" err="1">
                <a:solidFill>
                  <a:srgbClr val="000000"/>
                </a:solidFill>
              </a:rPr>
              <a:t>closely</a:t>
            </a:r>
            <a:r>
              <a:rPr lang="de-DE" sz="2200" dirty="0">
                <a:solidFill>
                  <a:srgbClr val="000000"/>
                </a:solidFill>
              </a:rPr>
              <a:t> </a:t>
            </a:r>
            <a:r>
              <a:rPr lang="de-DE" sz="2200" dirty="0" err="1">
                <a:solidFill>
                  <a:srgbClr val="000000"/>
                </a:solidFill>
              </a:rPr>
              <a:t>to</a:t>
            </a:r>
            <a:r>
              <a:rPr lang="de-DE" sz="2200" dirty="0">
                <a:solidFill>
                  <a:srgbClr val="000000"/>
                </a:solidFill>
              </a:rPr>
              <a:t> Aeschylus</a:t>
            </a:r>
            <a:r>
              <a:rPr lang="de-DE" sz="2200" dirty="0" smtClean="0">
                <a:solidFill>
                  <a:srgbClr val="000000"/>
                </a:solidFill>
              </a:rPr>
              <a:t>’ </a:t>
            </a:r>
            <a:r>
              <a:rPr lang="de-DE" sz="2200" dirty="0" err="1" smtClean="0">
                <a:solidFill>
                  <a:srgbClr val="000000"/>
                </a:solidFill>
              </a:rPr>
              <a:t>Choephori</a:t>
            </a:r>
            <a:r>
              <a:rPr lang="de-DE" sz="2200" dirty="0">
                <a:solidFill>
                  <a:srgbClr val="000000"/>
                </a:solidFill>
              </a:rPr>
              <a:t>. </a:t>
            </a:r>
            <a:r>
              <a:rPr lang="de-DE" sz="2200" dirty="0" err="1">
                <a:solidFill>
                  <a:srgbClr val="000000"/>
                </a:solidFill>
              </a:rPr>
              <a:t>However</a:t>
            </a:r>
            <a:r>
              <a:rPr lang="de-DE" sz="2200" dirty="0">
                <a:solidFill>
                  <a:srgbClr val="000000"/>
                </a:solidFill>
              </a:rPr>
              <a:t>, a </a:t>
            </a:r>
            <a:r>
              <a:rPr lang="de-DE" sz="2200" dirty="0" err="1">
                <a:solidFill>
                  <a:srgbClr val="000000"/>
                </a:solidFill>
              </a:rPr>
              <a:t>widely-missed</a:t>
            </a:r>
            <a:r>
              <a:rPr lang="de-DE" sz="2200" dirty="0">
                <a:solidFill>
                  <a:srgbClr val="000000"/>
                </a:solidFill>
              </a:rPr>
              <a:t> </a:t>
            </a:r>
            <a:r>
              <a:rPr lang="de-DE" sz="2200" dirty="0" err="1">
                <a:solidFill>
                  <a:srgbClr val="000000"/>
                </a:solidFill>
              </a:rPr>
              <a:t>inscription</a:t>
            </a:r>
            <a:r>
              <a:rPr lang="de-DE" sz="2200" dirty="0">
                <a:solidFill>
                  <a:srgbClr val="000000"/>
                </a:solidFill>
              </a:rPr>
              <a:t> ‘</a:t>
            </a:r>
            <a:r>
              <a:rPr lang="de-DE" sz="2200" dirty="0" err="1">
                <a:solidFill>
                  <a:srgbClr val="000000"/>
                </a:solidFill>
              </a:rPr>
              <a:t>Ism</a:t>
            </a:r>
            <a:r>
              <a:rPr lang="de-DE" sz="2200" dirty="0">
                <a:solidFill>
                  <a:srgbClr val="000000"/>
                </a:solidFill>
              </a:rPr>
              <a:t>[</a:t>
            </a:r>
            <a:r>
              <a:rPr lang="de-DE" sz="2200" dirty="0" err="1">
                <a:solidFill>
                  <a:srgbClr val="000000"/>
                </a:solidFill>
              </a:rPr>
              <a:t>ene</a:t>
            </a:r>
            <a:r>
              <a:rPr lang="de-DE" sz="2200" dirty="0">
                <a:solidFill>
                  <a:srgbClr val="000000"/>
                </a:solidFill>
              </a:rPr>
              <a:t>]’ must </a:t>
            </a:r>
            <a:r>
              <a:rPr lang="de-DE" sz="2200" dirty="0" err="1">
                <a:solidFill>
                  <a:srgbClr val="000000"/>
                </a:solidFill>
              </a:rPr>
              <a:t>be</a:t>
            </a:r>
            <a:r>
              <a:rPr lang="de-DE" sz="2200" dirty="0">
                <a:solidFill>
                  <a:srgbClr val="000000"/>
                </a:solidFill>
              </a:rPr>
              <a:t> an </a:t>
            </a:r>
            <a:r>
              <a:rPr lang="de-DE" sz="2200" dirty="0" err="1">
                <a:solidFill>
                  <a:srgbClr val="000000"/>
                </a:solidFill>
              </a:rPr>
              <a:t>error</a:t>
            </a:r>
            <a:r>
              <a:rPr lang="de-DE" sz="2200" dirty="0">
                <a:solidFill>
                  <a:srgbClr val="000000"/>
                </a:solidFill>
              </a:rPr>
              <a:t> on the </a:t>
            </a:r>
            <a:r>
              <a:rPr lang="de-DE" sz="2200" dirty="0" err="1">
                <a:solidFill>
                  <a:srgbClr val="000000"/>
                </a:solidFill>
              </a:rPr>
              <a:t>part</a:t>
            </a:r>
            <a:r>
              <a:rPr lang="de-DE" sz="2200" dirty="0">
                <a:solidFill>
                  <a:srgbClr val="000000"/>
                </a:solidFill>
              </a:rPr>
              <a:t> of the </a:t>
            </a:r>
            <a:r>
              <a:rPr lang="de-DE" sz="2200" dirty="0" err="1">
                <a:solidFill>
                  <a:srgbClr val="000000"/>
                </a:solidFill>
              </a:rPr>
              <a:t>painter</a:t>
            </a:r>
            <a:r>
              <a:rPr lang="de-DE" sz="2200" dirty="0">
                <a:solidFill>
                  <a:srgbClr val="000000"/>
                </a:solidFill>
              </a:rPr>
              <a:t> </a:t>
            </a:r>
            <a:r>
              <a:rPr lang="de-DE" sz="2200" dirty="0" err="1">
                <a:solidFill>
                  <a:srgbClr val="000000"/>
                </a:solidFill>
              </a:rPr>
              <a:t>for</a:t>
            </a:r>
            <a:r>
              <a:rPr lang="de-DE" sz="2200" dirty="0">
                <a:solidFill>
                  <a:srgbClr val="000000"/>
                </a:solidFill>
              </a:rPr>
              <a:t> ‘</a:t>
            </a:r>
            <a:r>
              <a:rPr lang="de-DE" sz="2200" dirty="0" err="1">
                <a:solidFill>
                  <a:srgbClr val="000000"/>
                </a:solidFill>
              </a:rPr>
              <a:t>Chrysothemis</a:t>
            </a:r>
            <a:r>
              <a:rPr lang="de-DE" sz="2200" dirty="0">
                <a:solidFill>
                  <a:srgbClr val="000000"/>
                </a:solidFill>
              </a:rPr>
              <a:t>’, a </a:t>
            </a:r>
            <a:r>
              <a:rPr lang="de-DE" sz="2200" dirty="0" err="1">
                <a:solidFill>
                  <a:srgbClr val="000000"/>
                </a:solidFill>
              </a:rPr>
              <a:t>confusion</a:t>
            </a:r>
            <a:r>
              <a:rPr lang="de-DE" sz="2200" dirty="0">
                <a:solidFill>
                  <a:srgbClr val="000000"/>
                </a:solidFill>
              </a:rPr>
              <a:t> </a:t>
            </a:r>
            <a:r>
              <a:rPr lang="de-DE" sz="2200" dirty="0" err="1">
                <a:solidFill>
                  <a:srgbClr val="000000"/>
                </a:solidFill>
              </a:rPr>
              <a:t>caused</a:t>
            </a:r>
            <a:r>
              <a:rPr lang="de-DE" sz="2200" dirty="0">
                <a:solidFill>
                  <a:srgbClr val="000000"/>
                </a:solidFill>
              </a:rPr>
              <a:t> </a:t>
            </a:r>
            <a:r>
              <a:rPr lang="de-DE" sz="2200" dirty="0" err="1">
                <a:solidFill>
                  <a:srgbClr val="000000"/>
                </a:solidFill>
              </a:rPr>
              <a:t>by</a:t>
            </a:r>
            <a:r>
              <a:rPr lang="de-DE" sz="2200" dirty="0">
                <a:solidFill>
                  <a:srgbClr val="000000"/>
                </a:solidFill>
              </a:rPr>
              <a:t> </a:t>
            </a:r>
            <a:r>
              <a:rPr lang="de-DE" sz="2200" dirty="0" err="1">
                <a:solidFill>
                  <a:srgbClr val="000000"/>
                </a:solidFill>
              </a:rPr>
              <a:t>knowledge</a:t>
            </a:r>
            <a:r>
              <a:rPr lang="de-DE" sz="2200" dirty="0">
                <a:solidFill>
                  <a:srgbClr val="000000"/>
                </a:solidFill>
              </a:rPr>
              <a:t> of Sophocles. The </a:t>
            </a:r>
            <a:r>
              <a:rPr lang="de-DE" sz="2200" dirty="0" err="1">
                <a:solidFill>
                  <a:srgbClr val="000000"/>
                </a:solidFill>
              </a:rPr>
              <a:t>inclusion</a:t>
            </a:r>
            <a:r>
              <a:rPr lang="de-DE" sz="2200" dirty="0">
                <a:solidFill>
                  <a:srgbClr val="000000"/>
                </a:solidFill>
              </a:rPr>
              <a:t> of ‘</a:t>
            </a:r>
            <a:r>
              <a:rPr lang="de-DE" sz="2200" dirty="0" err="1">
                <a:solidFill>
                  <a:srgbClr val="000000"/>
                </a:solidFill>
              </a:rPr>
              <a:t>Chrysothemis</a:t>
            </a:r>
            <a:r>
              <a:rPr lang="de-DE" sz="2200" dirty="0">
                <a:solidFill>
                  <a:srgbClr val="000000"/>
                </a:solidFill>
              </a:rPr>
              <a:t>’ on the </a:t>
            </a:r>
            <a:r>
              <a:rPr lang="de-DE" sz="2200" dirty="0" err="1">
                <a:solidFill>
                  <a:srgbClr val="000000"/>
                </a:solidFill>
              </a:rPr>
              <a:t>Exeter</a:t>
            </a:r>
            <a:r>
              <a:rPr lang="de-DE" sz="2200" dirty="0">
                <a:solidFill>
                  <a:srgbClr val="000000"/>
                </a:solidFill>
              </a:rPr>
              <a:t> </a:t>
            </a:r>
            <a:r>
              <a:rPr lang="de-DE" sz="2200" dirty="0" err="1">
                <a:solidFill>
                  <a:srgbClr val="000000"/>
                </a:solidFill>
              </a:rPr>
              <a:t>pelike</a:t>
            </a:r>
            <a:r>
              <a:rPr lang="de-DE" sz="2200" dirty="0">
                <a:solidFill>
                  <a:srgbClr val="000000"/>
                </a:solidFill>
              </a:rPr>
              <a:t> </a:t>
            </a:r>
            <a:r>
              <a:rPr lang="de-DE" sz="2200" dirty="0" err="1">
                <a:solidFill>
                  <a:srgbClr val="000000"/>
                </a:solidFill>
              </a:rPr>
              <a:t>alludes</a:t>
            </a:r>
            <a:r>
              <a:rPr lang="de-DE" sz="2200" dirty="0">
                <a:solidFill>
                  <a:srgbClr val="000000"/>
                </a:solidFill>
              </a:rPr>
              <a:t> </a:t>
            </a:r>
            <a:r>
              <a:rPr lang="de-DE" sz="2200" dirty="0" err="1">
                <a:solidFill>
                  <a:srgbClr val="000000"/>
                </a:solidFill>
              </a:rPr>
              <a:t>to</a:t>
            </a:r>
            <a:r>
              <a:rPr lang="de-DE" sz="2200" dirty="0">
                <a:solidFill>
                  <a:srgbClr val="000000"/>
                </a:solidFill>
              </a:rPr>
              <a:t> Sophocles' Electra, but the </a:t>
            </a:r>
            <a:r>
              <a:rPr lang="de-DE" sz="2200" dirty="0" err="1">
                <a:solidFill>
                  <a:srgbClr val="000000"/>
                </a:solidFill>
              </a:rPr>
              <a:t>painting</a:t>
            </a:r>
            <a:r>
              <a:rPr lang="de-DE" sz="2200" dirty="0">
                <a:solidFill>
                  <a:srgbClr val="000000"/>
                </a:solidFill>
              </a:rPr>
              <a:t> </a:t>
            </a:r>
            <a:r>
              <a:rPr lang="de-DE" sz="2200" dirty="0" err="1">
                <a:solidFill>
                  <a:srgbClr val="000000"/>
                </a:solidFill>
              </a:rPr>
              <a:t>is</a:t>
            </a:r>
            <a:r>
              <a:rPr lang="de-DE" sz="2200" dirty="0">
                <a:solidFill>
                  <a:srgbClr val="000000"/>
                </a:solidFill>
              </a:rPr>
              <a:t> not a </a:t>
            </a:r>
            <a:r>
              <a:rPr lang="de-DE" sz="2200" dirty="0" err="1">
                <a:solidFill>
                  <a:srgbClr val="000000"/>
                </a:solidFill>
              </a:rPr>
              <a:t>straightforward</a:t>
            </a:r>
            <a:r>
              <a:rPr lang="de-DE" sz="2200" dirty="0">
                <a:solidFill>
                  <a:srgbClr val="000000"/>
                </a:solidFill>
              </a:rPr>
              <a:t> </a:t>
            </a:r>
            <a:r>
              <a:rPr lang="de-DE" sz="2200" dirty="0" err="1">
                <a:solidFill>
                  <a:srgbClr val="000000"/>
                </a:solidFill>
              </a:rPr>
              <a:t>representation</a:t>
            </a:r>
            <a:r>
              <a:rPr lang="de-DE" sz="2200" dirty="0">
                <a:solidFill>
                  <a:srgbClr val="000000"/>
                </a:solidFill>
              </a:rPr>
              <a:t> of </a:t>
            </a:r>
            <a:r>
              <a:rPr lang="de-DE" sz="2200" dirty="0" err="1">
                <a:solidFill>
                  <a:srgbClr val="000000"/>
                </a:solidFill>
              </a:rPr>
              <a:t>any</a:t>
            </a:r>
            <a:r>
              <a:rPr lang="de-DE" sz="2200" dirty="0">
                <a:solidFill>
                  <a:srgbClr val="000000"/>
                </a:solidFill>
              </a:rPr>
              <a:t> </a:t>
            </a:r>
            <a:r>
              <a:rPr lang="de-DE" sz="2200" dirty="0" err="1">
                <a:solidFill>
                  <a:srgbClr val="000000"/>
                </a:solidFill>
              </a:rPr>
              <a:t>one</a:t>
            </a:r>
            <a:r>
              <a:rPr lang="de-DE" sz="2200" dirty="0">
                <a:solidFill>
                  <a:srgbClr val="000000"/>
                </a:solidFill>
              </a:rPr>
              <a:t> </a:t>
            </a:r>
            <a:r>
              <a:rPr lang="de-DE" sz="2200" dirty="0" err="1">
                <a:solidFill>
                  <a:srgbClr val="000000"/>
                </a:solidFill>
              </a:rPr>
              <a:t>play</a:t>
            </a:r>
            <a:r>
              <a:rPr lang="de-DE" sz="2200" dirty="0">
                <a:solidFill>
                  <a:srgbClr val="000000"/>
                </a:solidFill>
              </a:rPr>
              <a:t>. </a:t>
            </a:r>
            <a:r>
              <a:rPr lang="de-DE" sz="2200" dirty="0" err="1">
                <a:solidFill>
                  <a:srgbClr val="000000"/>
                </a:solidFill>
              </a:rPr>
              <a:t>Indeed</a:t>
            </a:r>
            <a:r>
              <a:rPr lang="de-DE" sz="2200" dirty="0">
                <a:solidFill>
                  <a:srgbClr val="000000"/>
                </a:solidFill>
              </a:rPr>
              <a:t>, in </a:t>
            </a:r>
            <a:r>
              <a:rPr lang="de-DE" sz="2200" dirty="0" err="1">
                <a:solidFill>
                  <a:srgbClr val="000000"/>
                </a:solidFill>
              </a:rPr>
              <a:t>tragedy</a:t>
            </a:r>
            <a:r>
              <a:rPr lang="de-DE" sz="2200" dirty="0">
                <a:solidFill>
                  <a:srgbClr val="000000"/>
                </a:solidFill>
              </a:rPr>
              <a:t> </a:t>
            </a:r>
            <a:r>
              <a:rPr lang="de-DE" sz="2200" dirty="0" err="1">
                <a:solidFill>
                  <a:srgbClr val="000000"/>
                </a:solidFill>
              </a:rPr>
              <a:t>Electra's</a:t>
            </a:r>
            <a:r>
              <a:rPr lang="de-DE" sz="2200" dirty="0">
                <a:solidFill>
                  <a:srgbClr val="000000"/>
                </a:solidFill>
              </a:rPr>
              <a:t> </a:t>
            </a:r>
            <a:r>
              <a:rPr lang="de-DE" sz="2200" dirty="0" err="1">
                <a:solidFill>
                  <a:srgbClr val="000000"/>
                </a:solidFill>
              </a:rPr>
              <a:t>recognition</a:t>
            </a:r>
            <a:r>
              <a:rPr lang="de-DE" sz="2200" dirty="0">
                <a:solidFill>
                  <a:srgbClr val="000000"/>
                </a:solidFill>
              </a:rPr>
              <a:t> of Orestes </a:t>
            </a:r>
            <a:r>
              <a:rPr lang="de-DE" sz="2200" dirty="0" err="1">
                <a:solidFill>
                  <a:srgbClr val="000000"/>
                </a:solidFill>
              </a:rPr>
              <a:t>becomes</a:t>
            </a:r>
            <a:r>
              <a:rPr lang="de-DE" sz="2200" dirty="0">
                <a:solidFill>
                  <a:srgbClr val="000000"/>
                </a:solidFill>
              </a:rPr>
              <a:t> </a:t>
            </a:r>
            <a:r>
              <a:rPr lang="de-DE" sz="2200" dirty="0" err="1">
                <a:solidFill>
                  <a:srgbClr val="000000"/>
                </a:solidFill>
              </a:rPr>
              <a:t>highly</a:t>
            </a:r>
            <a:r>
              <a:rPr lang="de-DE" sz="2200" dirty="0">
                <a:solidFill>
                  <a:srgbClr val="000000"/>
                </a:solidFill>
              </a:rPr>
              <a:t> </a:t>
            </a:r>
            <a:r>
              <a:rPr lang="de-DE" sz="2200" dirty="0" err="1">
                <a:solidFill>
                  <a:srgbClr val="000000"/>
                </a:solidFill>
              </a:rPr>
              <a:t>allusive</a:t>
            </a:r>
            <a:r>
              <a:rPr lang="de-DE" sz="2200" dirty="0">
                <a:solidFill>
                  <a:srgbClr val="000000"/>
                </a:solidFill>
              </a:rPr>
              <a:t>, </a:t>
            </a:r>
            <a:r>
              <a:rPr lang="de-DE" sz="2200" dirty="0" err="1">
                <a:solidFill>
                  <a:srgbClr val="000000"/>
                </a:solidFill>
              </a:rPr>
              <a:t>since</a:t>
            </a:r>
            <a:r>
              <a:rPr lang="de-DE" sz="2200" dirty="0">
                <a:solidFill>
                  <a:srgbClr val="000000"/>
                </a:solidFill>
              </a:rPr>
              <a:t> </a:t>
            </a:r>
            <a:r>
              <a:rPr lang="de-DE" sz="2200" dirty="0" err="1">
                <a:solidFill>
                  <a:srgbClr val="000000"/>
                </a:solidFill>
              </a:rPr>
              <a:t>both</a:t>
            </a:r>
            <a:r>
              <a:rPr lang="de-DE" sz="2200" dirty="0">
                <a:solidFill>
                  <a:srgbClr val="000000"/>
                </a:solidFill>
              </a:rPr>
              <a:t> Sophocles </a:t>
            </a:r>
            <a:r>
              <a:rPr lang="de-DE" sz="2200" dirty="0" err="1">
                <a:solidFill>
                  <a:srgbClr val="000000"/>
                </a:solidFill>
              </a:rPr>
              <a:t>and</a:t>
            </a:r>
            <a:r>
              <a:rPr lang="de-DE" sz="2200" dirty="0">
                <a:solidFill>
                  <a:srgbClr val="000000"/>
                </a:solidFill>
              </a:rPr>
              <a:t> Euripides mediate </a:t>
            </a:r>
            <a:r>
              <a:rPr lang="de-DE" sz="2200" dirty="0" err="1">
                <a:solidFill>
                  <a:srgbClr val="000000"/>
                </a:solidFill>
              </a:rPr>
              <a:t>their</a:t>
            </a:r>
            <a:r>
              <a:rPr lang="de-DE" sz="2200" dirty="0">
                <a:solidFill>
                  <a:srgbClr val="000000"/>
                </a:solidFill>
              </a:rPr>
              <a:t> </a:t>
            </a:r>
            <a:r>
              <a:rPr lang="de-DE" sz="2200" dirty="0" err="1">
                <a:solidFill>
                  <a:srgbClr val="000000"/>
                </a:solidFill>
              </a:rPr>
              <a:t>treatments</a:t>
            </a:r>
            <a:r>
              <a:rPr lang="de-DE" sz="2200" dirty="0">
                <a:solidFill>
                  <a:srgbClr val="000000"/>
                </a:solidFill>
              </a:rPr>
              <a:t> of </a:t>
            </a:r>
            <a:r>
              <a:rPr lang="de-DE" sz="2200" dirty="0" err="1">
                <a:solidFill>
                  <a:srgbClr val="000000"/>
                </a:solidFill>
              </a:rPr>
              <a:t>this</a:t>
            </a:r>
            <a:r>
              <a:rPr lang="de-DE" sz="2200" dirty="0">
                <a:solidFill>
                  <a:srgbClr val="000000"/>
                </a:solidFill>
              </a:rPr>
              <a:t> </a:t>
            </a:r>
            <a:r>
              <a:rPr lang="de-DE" sz="2200" dirty="0" err="1">
                <a:solidFill>
                  <a:srgbClr val="000000"/>
                </a:solidFill>
              </a:rPr>
              <a:t>moment</a:t>
            </a:r>
            <a:r>
              <a:rPr lang="de-DE" sz="2200" dirty="0">
                <a:solidFill>
                  <a:srgbClr val="000000"/>
                </a:solidFill>
              </a:rPr>
              <a:t> </a:t>
            </a:r>
            <a:r>
              <a:rPr lang="de-DE" sz="2200" dirty="0" err="1">
                <a:solidFill>
                  <a:srgbClr val="000000"/>
                </a:solidFill>
              </a:rPr>
              <a:t>through</a:t>
            </a:r>
            <a:r>
              <a:rPr lang="de-DE" sz="2200" dirty="0">
                <a:solidFill>
                  <a:srgbClr val="000000"/>
                </a:solidFill>
              </a:rPr>
              <a:t> the </a:t>
            </a:r>
            <a:r>
              <a:rPr lang="de-DE" sz="2200" dirty="0" err="1">
                <a:solidFill>
                  <a:srgbClr val="000000"/>
                </a:solidFill>
              </a:rPr>
              <a:t>corresponding</a:t>
            </a:r>
            <a:r>
              <a:rPr lang="de-DE" sz="2200" dirty="0">
                <a:solidFill>
                  <a:srgbClr val="000000"/>
                </a:solidFill>
              </a:rPr>
              <a:t> </a:t>
            </a:r>
            <a:r>
              <a:rPr lang="de-DE" sz="2200" dirty="0" err="1">
                <a:solidFill>
                  <a:srgbClr val="000000"/>
                </a:solidFill>
              </a:rPr>
              <a:t>scene</a:t>
            </a:r>
            <a:r>
              <a:rPr lang="de-DE" sz="2200" dirty="0">
                <a:solidFill>
                  <a:srgbClr val="000000"/>
                </a:solidFill>
              </a:rPr>
              <a:t> in Aeschylus. In the same </a:t>
            </a:r>
            <a:r>
              <a:rPr lang="de-DE" sz="2200" dirty="0" err="1">
                <a:solidFill>
                  <a:srgbClr val="000000"/>
                </a:solidFill>
              </a:rPr>
              <a:t>way</a:t>
            </a:r>
            <a:r>
              <a:rPr lang="de-DE" sz="2200" dirty="0">
                <a:solidFill>
                  <a:srgbClr val="000000"/>
                </a:solidFill>
              </a:rPr>
              <a:t>, the </a:t>
            </a:r>
            <a:r>
              <a:rPr lang="de-DE" sz="2200" dirty="0" err="1">
                <a:solidFill>
                  <a:srgbClr val="000000"/>
                </a:solidFill>
              </a:rPr>
              <a:t>Exeter</a:t>
            </a:r>
            <a:r>
              <a:rPr lang="de-DE" sz="2200" dirty="0">
                <a:solidFill>
                  <a:srgbClr val="000000"/>
                </a:solidFill>
              </a:rPr>
              <a:t> </a:t>
            </a:r>
            <a:r>
              <a:rPr lang="de-DE" sz="2200" dirty="0" err="1">
                <a:solidFill>
                  <a:srgbClr val="000000"/>
                </a:solidFill>
              </a:rPr>
              <a:t>pelike</a:t>
            </a:r>
            <a:r>
              <a:rPr lang="de-DE" sz="2200" dirty="0">
                <a:solidFill>
                  <a:srgbClr val="000000"/>
                </a:solidFill>
              </a:rPr>
              <a:t> </a:t>
            </a:r>
            <a:r>
              <a:rPr lang="de-DE" sz="2200" dirty="0" err="1">
                <a:solidFill>
                  <a:srgbClr val="000000"/>
                </a:solidFill>
              </a:rPr>
              <a:t>engages</a:t>
            </a:r>
            <a:r>
              <a:rPr lang="de-DE" sz="2200" dirty="0">
                <a:solidFill>
                  <a:srgbClr val="000000"/>
                </a:solidFill>
              </a:rPr>
              <a:t> </a:t>
            </a:r>
            <a:r>
              <a:rPr lang="de-DE" sz="2200" dirty="0" err="1">
                <a:solidFill>
                  <a:srgbClr val="000000"/>
                </a:solidFill>
              </a:rPr>
              <a:t>with</a:t>
            </a:r>
            <a:r>
              <a:rPr lang="de-DE" sz="2200" dirty="0">
                <a:solidFill>
                  <a:srgbClr val="000000"/>
                </a:solidFill>
              </a:rPr>
              <a:t> </a:t>
            </a:r>
            <a:r>
              <a:rPr lang="de-DE" sz="2200" dirty="0" err="1">
                <a:solidFill>
                  <a:srgbClr val="000000"/>
                </a:solidFill>
              </a:rPr>
              <a:t>numerous</a:t>
            </a:r>
            <a:r>
              <a:rPr lang="de-DE" sz="2200" dirty="0">
                <a:solidFill>
                  <a:srgbClr val="000000"/>
                </a:solidFill>
              </a:rPr>
              <a:t> </a:t>
            </a:r>
            <a:r>
              <a:rPr lang="de-DE" sz="2200" dirty="0" err="1">
                <a:solidFill>
                  <a:srgbClr val="000000"/>
                </a:solidFill>
              </a:rPr>
              <a:t>pictorial</a:t>
            </a:r>
            <a:r>
              <a:rPr lang="de-DE" sz="2200" dirty="0">
                <a:solidFill>
                  <a:srgbClr val="000000"/>
                </a:solidFill>
              </a:rPr>
              <a:t> </a:t>
            </a:r>
            <a:r>
              <a:rPr lang="de-DE" sz="2200" dirty="0" err="1">
                <a:solidFill>
                  <a:srgbClr val="000000"/>
                </a:solidFill>
              </a:rPr>
              <a:t>and</a:t>
            </a:r>
            <a:r>
              <a:rPr lang="de-DE" sz="2200" dirty="0">
                <a:solidFill>
                  <a:srgbClr val="000000"/>
                </a:solidFill>
              </a:rPr>
              <a:t> </a:t>
            </a:r>
            <a:r>
              <a:rPr lang="de-DE" sz="2200" dirty="0" err="1">
                <a:solidFill>
                  <a:srgbClr val="000000"/>
                </a:solidFill>
              </a:rPr>
              <a:t>textual</a:t>
            </a:r>
            <a:r>
              <a:rPr lang="de-DE" sz="2200" dirty="0">
                <a:solidFill>
                  <a:srgbClr val="000000"/>
                </a:solidFill>
              </a:rPr>
              <a:t> </a:t>
            </a:r>
            <a:r>
              <a:rPr lang="de-DE" sz="2200" dirty="0" err="1">
                <a:solidFill>
                  <a:srgbClr val="000000"/>
                </a:solidFill>
              </a:rPr>
              <a:t>traditions</a:t>
            </a:r>
            <a:r>
              <a:rPr lang="de-DE" sz="2200" dirty="0">
                <a:solidFill>
                  <a:srgbClr val="000000"/>
                </a:solidFill>
              </a:rPr>
              <a:t> </a:t>
            </a:r>
            <a:r>
              <a:rPr lang="de-DE" sz="2200" dirty="0" err="1">
                <a:solidFill>
                  <a:srgbClr val="000000"/>
                </a:solidFill>
              </a:rPr>
              <a:t>to</a:t>
            </a:r>
            <a:r>
              <a:rPr lang="de-DE" sz="2200" dirty="0">
                <a:solidFill>
                  <a:srgbClr val="000000"/>
                </a:solidFill>
              </a:rPr>
              <a:t> </a:t>
            </a:r>
            <a:r>
              <a:rPr lang="de-DE" sz="2200" dirty="0" err="1">
                <a:solidFill>
                  <a:srgbClr val="000000"/>
                </a:solidFill>
              </a:rPr>
              <a:t>create</a:t>
            </a:r>
            <a:r>
              <a:rPr lang="de-DE" sz="2200" dirty="0">
                <a:solidFill>
                  <a:srgbClr val="000000"/>
                </a:solidFill>
              </a:rPr>
              <a:t> a </a:t>
            </a:r>
            <a:r>
              <a:rPr lang="de-DE" sz="2200" dirty="0" err="1">
                <a:solidFill>
                  <a:srgbClr val="000000"/>
                </a:solidFill>
              </a:rPr>
              <a:t>complex</a:t>
            </a:r>
            <a:r>
              <a:rPr lang="de-DE" sz="2200" dirty="0">
                <a:solidFill>
                  <a:srgbClr val="000000"/>
                </a:solidFill>
              </a:rPr>
              <a:t> </a:t>
            </a:r>
            <a:r>
              <a:rPr lang="de-DE" sz="2200" dirty="0" err="1">
                <a:solidFill>
                  <a:srgbClr val="000000"/>
                </a:solidFill>
              </a:rPr>
              <a:t>and</a:t>
            </a:r>
            <a:r>
              <a:rPr lang="de-DE" sz="2200" dirty="0">
                <a:solidFill>
                  <a:srgbClr val="000000"/>
                </a:solidFill>
              </a:rPr>
              <a:t> </a:t>
            </a:r>
            <a:r>
              <a:rPr lang="de-DE" sz="2200" dirty="0" err="1">
                <a:solidFill>
                  <a:srgbClr val="000000"/>
                </a:solidFill>
              </a:rPr>
              <a:t>allusive</a:t>
            </a:r>
            <a:r>
              <a:rPr lang="de-DE" sz="2200" dirty="0">
                <a:solidFill>
                  <a:srgbClr val="000000"/>
                </a:solidFill>
              </a:rPr>
              <a:t> </a:t>
            </a:r>
            <a:r>
              <a:rPr lang="de-DE" sz="2200" dirty="0" err="1">
                <a:solidFill>
                  <a:srgbClr val="000000"/>
                </a:solidFill>
              </a:rPr>
              <a:t>re-telling</a:t>
            </a:r>
            <a:r>
              <a:rPr lang="de-DE" sz="2200" dirty="0">
                <a:solidFill>
                  <a:srgbClr val="000000"/>
                </a:solidFill>
              </a:rPr>
              <a:t>.</a:t>
            </a:r>
          </a:p>
        </p:txBody>
      </p:sp>
    </p:spTree>
    <p:extLst>
      <p:ext uri="{BB962C8B-B14F-4D97-AF65-F5344CB8AC3E}">
        <p14:creationId xmlns:p14="http://schemas.microsoft.com/office/powerpoint/2010/main" val="341681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Exeter 1.jp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brightnessContrast bright="30000"/>
                    </a14:imgEffect>
                  </a14:imgLayer>
                </a14:imgProps>
              </a:ext>
              <a:ext uri="{28A0092B-C50C-407E-A947-70E740481C1C}">
                <a14:useLocalDpi xmlns:a14="http://schemas.microsoft.com/office/drawing/2010/main"/>
              </a:ext>
            </a:extLst>
          </a:blip>
          <a:srcRect/>
          <a:stretch/>
        </p:blipFill>
        <p:spPr>
          <a:xfrm>
            <a:off x="865249" y="0"/>
            <a:ext cx="7413502" cy="6858000"/>
          </a:xfrm>
          <a:prstGeom prst="rect">
            <a:avLst/>
          </a:prstGeom>
        </p:spPr>
      </p:pic>
      <p:sp>
        <p:nvSpPr>
          <p:cNvPr id="4" name="Rechteck 3"/>
          <p:cNvSpPr/>
          <p:nvPr/>
        </p:nvSpPr>
        <p:spPr bwMode="auto">
          <a:xfrm>
            <a:off x="467545" y="3861048"/>
            <a:ext cx="2016224" cy="252028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Rechteck 4"/>
          <p:cNvSpPr/>
          <p:nvPr/>
        </p:nvSpPr>
        <p:spPr bwMode="auto">
          <a:xfrm>
            <a:off x="3779913" y="5445224"/>
            <a:ext cx="3960440" cy="151216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2566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Exeter 2.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0" y="385116"/>
            <a:ext cx="9144000" cy="6087768"/>
          </a:xfrm>
          <a:prstGeom prst="rect">
            <a:avLst/>
          </a:prstGeom>
        </p:spPr>
      </p:pic>
      <p:sp>
        <p:nvSpPr>
          <p:cNvPr id="4" name="Rechteck 3"/>
          <p:cNvSpPr/>
          <p:nvPr/>
        </p:nvSpPr>
        <p:spPr bwMode="auto">
          <a:xfrm>
            <a:off x="3059832" y="1484784"/>
            <a:ext cx="2736304" cy="86409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95617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Exeter 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0608" y="0"/>
            <a:ext cx="4882785" cy="6858000"/>
          </a:xfrm>
          <a:prstGeom prst="rect">
            <a:avLst/>
          </a:prstGeom>
        </p:spPr>
      </p:pic>
      <p:sp>
        <p:nvSpPr>
          <p:cNvPr id="7" name="Rechteck 6"/>
          <p:cNvSpPr/>
          <p:nvPr/>
        </p:nvSpPr>
        <p:spPr bwMode="auto">
          <a:xfrm>
            <a:off x="1763688" y="1844824"/>
            <a:ext cx="1944216" cy="86409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083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img0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52" y="228600"/>
            <a:ext cx="3276600" cy="1676400"/>
          </a:xfrm>
          <a:prstGeom prst="rect">
            <a:avLst/>
          </a:prstGeom>
          <a:noFill/>
          <a:ln w="9525">
            <a:noFill/>
            <a:miter lim="800000"/>
            <a:headEnd/>
            <a:tailEnd/>
          </a:ln>
        </p:spPr>
      </p:pic>
      <p:pic>
        <p:nvPicPr>
          <p:cNvPr id="63491" name="Picture 5" descr="img07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552" y="2362202"/>
            <a:ext cx="3276600" cy="2011363"/>
          </a:xfrm>
          <a:prstGeom prst="rect">
            <a:avLst/>
          </a:prstGeom>
          <a:noFill/>
          <a:ln w="9525">
            <a:noFill/>
            <a:miter lim="800000"/>
            <a:headEnd/>
            <a:tailEnd/>
          </a:ln>
        </p:spPr>
      </p:pic>
      <p:pic>
        <p:nvPicPr>
          <p:cNvPr id="63492" name="Picture 6" descr="img07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552" y="4876800"/>
            <a:ext cx="3505200" cy="1752600"/>
          </a:xfrm>
          <a:prstGeom prst="rect">
            <a:avLst/>
          </a:prstGeom>
          <a:noFill/>
          <a:ln w="9525">
            <a:noFill/>
            <a:miter lim="800000"/>
            <a:headEnd/>
            <a:tailEnd/>
          </a:ln>
        </p:spPr>
      </p:pic>
      <p:pic>
        <p:nvPicPr>
          <p:cNvPr id="63493" name="Picture 8" descr="img07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54352" y="228600"/>
            <a:ext cx="3048000" cy="1752600"/>
          </a:xfrm>
          <a:prstGeom prst="rect">
            <a:avLst/>
          </a:prstGeom>
          <a:noFill/>
          <a:ln w="9525">
            <a:noFill/>
            <a:miter lim="800000"/>
            <a:headEnd/>
            <a:tailEnd/>
          </a:ln>
        </p:spPr>
      </p:pic>
      <p:pic>
        <p:nvPicPr>
          <p:cNvPr id="63494" name="Picture 10" descr="img07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54352" y="2362200"/>
            <a:ext cx="3048000" cy="1828800"/>
          </a:xfrm>
          <a:prstGeom prst="rect">
            <a:avLst/>
          </a:prstGeom>
          <a:noFill/>
          <a:ln w="9525">
            <a:noFill/>
            <a:miter lim="800000"/>
            <a:headEnd/>
            <a:tailEnd/>
          </a:ln>
        </p:spPr>
      </p:pic>
      <p:grpSp>
        <p:nvGrpSpPr>
          <p:cNvPr id="4" name="Gruppierung 3"/>
          <p:cNvGrpSpPr/>
          <p:nvPr/>
        </p:nvGrpSpPr>
        <p:grpSpPr>
          <a:xfrm>
            <a:off x="4667424" y="4483844"/>
            <a:ext cx="3918024" cy="2168624"/>
            <a:chOff x="5046464" y="4572744"/>
            <a:chExt cx="3918024" cy="2168624"/>
          </a:xfrm>
        </p:grpSpPr>
        <p:sp>
          <p:nvSpPr>
            <p:cNvPr id="9" name="Textfeld 8"/>
            <p:cNvSpPr txBox="1"/>
            <p:nvPr/>
          </p:nvSpPr>
          <p:spPr>
            <a:xfrm>
              <a:off x="5046464" y="4572744"/>
              <a:ext cx="3918024" cy="2168624"/>
            </a:xfrm>
            <a:prstGeom prst="rect">
              <a:avLst/>
            </a:prstGeom>
            <a:solidFill>
              <a:schemeClr val="bg1"/>
            </a:solidFill>
            <a:ln w="28575" cmpd="sng">
              <a:solidFill>
                <a:schemeClr val="tx1"/>
              </a:solidFill>
              <a:prstDash val="sysDash"/>
            </a:ln>
          </p:spPr>
          <p:txBody>
            <a:bodyPr wrap="none" rtlCol="0">
              <a:normAutofit/>
            </a:bodyPr>
            <a:lstStyle/>
            <a:p>
              <a:r>
                <a:rPr lang="el-GR" dirty="0" smtClean="0">
                  <a:solidFill>
                    <a:schemeClr val="bg1"/>
                  </a:solidFill>
                </a:rPr>
                <a:t>Εκφράσεις του </a:t>
              </a:r>
              <a:r>
                <a:rPr lang="de-DE" dirty="0" err="1" smtClean="0">
                  <a:solidFill>
                    <a:schemeClr val="bg1"/>
                  </a:solidFill>
                </a:rPr>
                <a:t>Taplin</a:t>
              </a:r>
              <a:r>
                <a:rPr lang="el-GR" dirty="0" smtClean="0">
                  <a:solidFill>
                    <a:schemeClr val="bg1"/>
                  </a:solidFill>
                </a:rPr>
                <a:t> στο </a:t>
              </a:r>
            </a:p>
            <a:p>
              <a:r>
                <a:rPr lang="el-GR" dirty="0" smtClean="0">
                  <a:solidFill>
                    <a:schemeClr val="bg1"/>
                  </a:solidFill>
                </a:rPr>
                <a:t>βιβλίο του </a:t>
              </a:r>
              <a:r>
                <a:rPr lang="de-DE" i="1" dirty="0" smtClean="0">
                  <a:solidFill>
                    <a:schemeClr val="bg1"/>
                  </a:solidFill>
                </a:rPr>
                <a:t>Pots </a:t>
              </a:r>
              <a:r>
                <a:rPr lang="de-DE" i="1" dirty="0" err="1" smtClean="0">
                  <a:solidFill>
                    <a:schemeClr val="bg1"/>
                  </a:solidFill>
                </a:rPr>
                <a:t>and</a:t>
              </a:r>
              <a:r>
                <a:rPr lang="de-DE" i="1" dirty="0" smtClean="0">
                  <a:solidFill>
                    <a:schemeClr val="bg1"/>
                  </a:solidFill>
                </a:rPr>
                <a:t> Plays</a:t>
              </a:r>
            </a:p>
            <a:p>
              <a:r>
                <a:rPr lang="el-GR" dirty="0" smtClean="0">
                  <a:solidFill>
                    <a:schemeClr val="bg1"/>
                  </a:solidFill>
                </a:rPr>
                <a:t>για την αποφυγή / λύση </a:t>
              </a:r>
            </a:p>
            <a:p>
              <a:r>
                <a:rPr lang="el-GR" dirty="0" smtClean="0">
                  <a:solidFill>
                    <a:schemeClr val="bg1"/>
                  </a:solidFill>
                </a:rPr>
                <a:t>των</a:t>
              </a:r>
              <a:r>
                <a:rPr lang="el-GR" dirty="0">
                  <a:solidFill>
                    <a:schemeClr val="bg1"/>
                  </a:solidFill>
                </a:rPr>
                <a:t> </a:t>
              </a:r>
              <a:r>
                <a:rPr lang="el-GR" dirty="0" smtClean="0">
                  <a:solidFill>
                    <a:schemeClr val="bg1"/>
                  </a:solidFill>
                </a:rPr>
                <a:t>ερμηνευτικών προ- </a:t>
              </a:r>
            </a:p>
            <a:p>
              <a:r>
                <a:rPr lang="el-GR" dirty="0" smtClean="0">
                  <a:solidFill>
                    <a:schemeClr val="bg1"/>
                  </a:solidFill>
                </a:rPr>
                <a:t>βλημάτων.</a:t>
              </a:r>
              <a:endParaRPr lang="de-DE" dirty="0">
                <a:solidFill>
                  <a:schemeClr val="bg1"/>
                </a:solidFill>
              </a:endParaRPr>
            </a:p>
          </p:txBody>
        </p:sp>
        <p:sp>
          <p:nvSpPr>
            <p:cNvPr id="2" name="Textfeld 1"/>
            <p:cNvSpPr txBox="1"/>
            <p:nvPr/>
          </p:nvSpPr>
          <p:spPr>
            <a:xfrm>
              <a:off x="5148064" y="4683760"/>
              <a:ext cx="3694090" cy="1938992"/>
            </a:xfrm>
            <a:prstGeom prst="rect">
              <a:avLst/>
            </a:prstGeom>
            <a:solidFill>
              <a:schemeClr val="bg1"/>
            </a:solidFill>
            <a:ln w="28575" cmpd="sng">
              <a:noFill/>
              <a:prstDash val="sysDash"/>
            </a:ln>
          </p:spPr>
          <p:txBody>
            <a:bodyPr wrap="none" rtlCol="0">
              <a:normAutofit/>
            </a:bodyPr>
            <a:lstStyle/>
            <a:p>
              <a:r>
                <a:rPr lang="el-GR" dirty="0" smtClean="0"/>
                <a:t>Εκφράσεις του </a:t>
              </a:r>
              <a:r>
                <a:rPr lang="de-DE" dirty="0" err="1" smtClean="0"/>
                <a:t>Taplin</a:t>
              </a:r>
              <a:r>
                <a:rPr lang="el-GR" dirty="0" smtClean="0"/>
                <a:t> στο </a:t>
              </a:r>
            </a:p>
            <a:p>
              <a:r>
                <a:rPr lang="el-GR" dirty="0" smtClean="0"/>
                <a:t>βιβλίο του </a:t>
              </a:r>
              <a:r>
                <a:rPr lang="de-DE" i="1" dirty="0" smtClean="0"/>
                <a:t>Pots </a:t>
              </a:r>
              <a:r>
                <a:rPr lang="de-DE" i="1" dirty="0" err="1" smtClean="0"/>
                <a:t>and</a:t>
              </a:r>
              <a:r>
                <a:rPr lang="de-DE" i="1" dirty="0" smtClean="0"/>
                <a:t> Plays</a:t>
              </a:r>
            </a:p>
            <a:p>
              <a:r>
                <a:rPr lang="el-GR" dirty="0" smtClean="0"/>
                <a:t>για την αποφυγή / λύση </a:t>
              </a:r>
            </a:p>
            <a:p>
              <a:r>
                <a:rPr lang="el-GR" dirty="0" smtClean="0"/>
                <a:t>των</a:t>
              </a:r>
              <a:r>
                <a:rPr lang="el-GR" dirty="0"/>
                <a:t> </a:t>
              </a:r>
              <a:r>
                <a:rPr lang="el-GR" dirty="0" smtClean="0"/>
                <a:t>ερμηνευτικών προ- </a:t>
              </a:r>
            </a:p>
            <a:p>
              <a:r>
                <a:rPr lang="el-GR" dirty="0" smtClean="0"/>
                <a:t>βλημάτων.</a:t>
              </a:r>
              <a:endParaRPr lang="de-DE" dirty="0"/>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feld 1"/>
          <p:cNvSpPr txBox="1">
            <a:spLocks noChangeArrowheads="1"/>
          </p:cNvSpPr>
          <p:nvPr/>
        </p:nvSpPr>
        <p:spPr bwMode="auto">
          <a:xfrm>
            <a:off x="0" y="2641600"/>
            <a:ext cx="9144000" cy="1016000"/>
          </a:xfrm>
          <a:prstGeom prst="rect">
            <a:avLst/>
          </a:prstGeom>
          <a:solidFill>
            <a:schemeClr val="bg1"/>
          </a:solidFill>
          <a:ln w="9525">
            <a:noFill/>
            <a:miter lim="800000"/>
            <a:headEnd/>
            <a:tailEnd/>
          </a:ln>
        </p:spPr>
        <p:txBody>
          <a:bodyPr>
            <a:prstTxWarp prst="textNoShape">
              <a:avLst/>
            </a:prstTxWarp>
            <a:spAutoFit/>
          </a:bodyPr>
          <a:lstStyle/>
          <a:p>
            <a:pPr algn="ctr"/>
            <a:r>
              <a:rPr lang="el-GR" sz="6000" dirty="0">
                <a:solidFill>
                  <a:srgbClr val="000000"/>
                </a:solidFill>
              </a:rPr>
              <a:t>Κωμ</a:t>
            </a:r>
            <a:r>
              <a:rPr lang="de-DE" sz="6000" dirty="0" err="1">
                <a:solidFill>
                  <a:srgbClr val="000000"/>
                </a:solidFill>
              </a:rPr>
              <a:t>ῳ</a:t>
            </a:r>
            <a:r>
              <a:rPr lang="el-GR" sz="6000" dirty="0">
                <a:solidFill>
                  <a:srgbClr val="000000"/>
                </a:solidFill>
              </a:rPr>
              <a:t>δία</a:t>
            </a:r>
            <a:endParaRPr lang="de-DE" sz="6000" dirty="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001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1" y="0"/>
            <a:ext cx="48148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Bild 1" descr="Csapo Riding the Phallus-54.tiff"/>
          <p:cNvPicPr>
            <a:picLocks noChangeAspect="1"/>
          </p:cNvPicPr>
          <p:nvPr/>
        </p:nvPicPr>
        <p:blipFill>
          <a:blip r:embed="rId2">
            <a:lum bright="-4000" contrast="6000"/>
          </a:blip>
          <a:srcRect/>
          <a:stretch>
            <a:fillRect/>
          </a:stretch>
        </p:blipFill>
        <p:spPr bwMode="auto">
          <a:xfrm>
            <a:off x="1311276" y="-34925"/>
            <a:ext cx="6461125" cy="695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mg0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9700"/>
            <a:ext cx="9144000" cy="6642100"/>
          </a:xfrm>
          <a:prstGeom prst="rect">
            <a:avLst/>
          </a:prstGeom>
          <a:noFill/>
          <a:ln w="9525">
            <a:noFill/>
            <a:miter lim="800000"/>
            <a:headEnd/>
            <a:tailEnd/>
          </a:ln>
        </p:spPr>
      </p:pic>
      <p:sp>
        <p:nvSpPr>
          <p:cNvPr id="2" name="Textfeld 1"/>
          <p:cNvSpPr txBox="1"/>
          <p:nvPr/>
        </p:nvSpPr>
        <p:spPr>
          <a:xfrm>
            <a:off x="-25517" y="6109150"/>
            <a:ext cx="9169518" cy="646331"/>
          </a:xfrm>
          <a:prstGeom prst="rect">
            <a:avLst/>
          </a:prstGeom>
          <a:solidFill>
            <a:srgbClr val="FFFFFF"/>
          </a:solidFill>
        </p:spPr>
        <p:txBody>
          <a:bodyPr wrap="square" rtlCol="0">
            <a:spAutoFit/>
          </a:bodyPr>
          <a:lstStyle/>
          <a:p>
            <a:pPr algn="ctr"/>
            <a:r>
              <a:rPr lang="de-DE" sz="1800" dirty="0" smtClean="0"/>
              <a:t>«</a:t>
            </a:r>
            <a:r>
              <a:rPr lang="el-GR" sz="1800" dirty="0" smtClean="0"/>
              <a:t>Δράμα της Χήνας της Νέας Υόρκης</a:t>
            </a:r>
            <a:r>
              <a:rPr lang="de-DE" sz="1800" dirty="0" smtClean="0"/>
              <a:t>»</a:t>
            </a:r>
            <a:r>
              <a:rPr lang="el-GR" sz="1800" dirty="0" smtClean="0"/>
              <a:t>. Καλυκωτός κρατήρας Απουλίας, </a:t>
            </a:r>
          </a:p>
          <a:p>
            <a:pPr algn="ctr"/>
            <a:r>
              <a:rPr lang="el-GR" sz="1800" dirty="0" smtClean="0"/>
              <a:t>περίπου 390 π.Χ. Ύψ. 30,6 εκ. Νέα Υόρκη, </a:t>
            </a:r>
            <a:r>
              <a:rPr lang="de-DE" sz="1800" dirty="0" smtClean="0"/>
              <a:t>Metropolitan Museum of Art 24.97.104.</a:t>
            </a:r>
            <a:endParaRPr lang="de-DE" sz="1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Bild 1" descr="Test.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4500" y="482600"/>
            <a:ext cx="57150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6970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Bild 1" descr="New York Goose play hb_24.97.1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14500" y="508000"/>
            <a:ext cx="5715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656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Bild 1" descr="New York Goose play hb_24.97.104_av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14500" y="533400"/>
            <a:ext cx="5715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8987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Bild 1" descr="New York Goose play hb_24.97.104_av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14500" y="552450"/>
            <a:ext cx="5715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4797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mg0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82600"/>
            <a:ext cx="9144000" cy="5892800"/>
          </a:xfrm>
          <a:prstGeom prst="rect">
            <a:avLst/>
          </a:prstGeom>
          <a:noFill/>
          <a:ln w="9525">
            <a:noFill/>
            <a:miter lim="800000"/>
            <a:headEnd/>
            <a:tailEnd/>
          </a:ln>
        </p:spPr>
      </p:pic>
    </p:spTree>
    <p:extLst>
      <p:ext uri="{BB962C8B-B14F-4D97-AF65-F5344CB8AC3E}">
        <p14:creationId xmlns:p14="http://schemas.microsoft.com/office/powerpoint/2010/main" val="8852858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0" y="2788200"/>
            <a:ext cx="9144000" cy="1569660"/>
          </a:xfrm>
          <a:prstGeom prst="rect">
            <a:avLst/>
          </a:prstGeom>
          <a:solidFill>
            <a:schemeClr val="bg1"/>
          </a:solidFill>
          <a:ln w="9525">
            <a:noFill/>
            <a:miter lim="800000"/>
            <a:headEnd/>
            <a:tailEnd/>
          </a:ln>
        </p:spPr>
        <p:txBody>
          <a:bodyPr>
            <a:prstTxWarp prst="textNoShape">
              <a:avLst/>
            </a:prstTxWarp>
            <a:spAutoFit/>
          </a:bodyPr>
          <a:lstStyle/>
          <a:p>
            <a:pPr algn="ctr"/>
            <a:r>
              <a:rPr lang="de-DE" dirty="0">
                <a:solidFill>
                  <a:srgbClr val="000000"/>
                </a:solidFill>
                <a:latin typeface="Gentium" charset="0"/>
              </a:rPr>
              <a:t>A: </a:t>
            </a:r>
            <a:r>
              <a:rPr lang="de-DE" dirty="0" err="1">
                <a:solidFill>
                  <a:srgbClr val="000000"/>
                </a:solidFill>
                <a:latin typeface="Gentium" charset="0"/>
              </a:rPr>
              <a:t>κ</a:t>
            </a:r>
            <a:r>
              <a:rPr lang="de-DE" dirty="0">
                <a:solidFill>
                  <a:srgbClr val="000000"/>
                </a:solidFill>
                <a:latin typeface="Gentium" charset="0"/>
              </a:rPr>
              <a:t>α</a:t>
            </a:r>
            <a:r>
              <a:rPr lang="de-DE" dirty="0" err="1">
                <a:solidFill>
                  <a:srgbClr val="000000"/>
                </a:solidFill>
                <a:latin typeface="Gentium" charset="0"/>
              </a:rPr>
              <a:t>τέδεσ</a:t>
            </a:r>
            <a:r>
              <a:rPr lang="de-DE" dirty="0">
                <a:solidFill>
                  <a:srgbClr val="000000"/>
                </a:solidFill>
                <a:latin typeface="Gentium" charset="0"/>
              </a:rPr>
              <a:t>’ </a:t>
            </a:r>
            <a:r>
              <a:rPr lang="de-DE" dirty="0" err="1">
                <a:solidFill>
                  <a:srgbClr val="000000"/>
                </a:solidFill>
                <a:latin typeface="Gentium" charset="0"/>
                <a:ea typeface="Lucida Grande" charset="0"/>
                <a:cs typeface="Lucida Grande" charset="0"/>
              </a:rPr>
              <a:t>ἄ</a:t>
            </a:r>
            <a:r>
              <a:rPr lang="de-DE" dirty="0" err="1">
                <a:solidFill>
                  <a:srgbClr val="000000"/>
                </a:solidFill>
                <a:latin typeface="Gentium" charset="0"/>
              </a:rPr>
              <a:t>νω</a:t>
            </a:r>
            <a:r>
              <a:rPr lang="de-DE" dirty="0">
                <a:solidFill>
                  <a:srgbClr val="000000"/>
                </a:solidFill>
                <a:latin typeface="Gentium" charset="0"/>
              </a:rPr>
              <a:t> </a:t>
            </a:r>
            <a:r>
              <a:rPr lang="de-DE" dirty="0" err="1">
                <a:solidFill>
                  <a:srgbClr val="000000"/>
                </a:solidFill>
                <a:latin typeface="Gentium" charset="0"/>
              </a:rPr>
              <a:t>τ</a:t>
            </a:r>
            <a:r>
              <a:rPr lang="de-DE" dirty="0" err="1">
                <a:solidFill>
                  <a:srgbClr val="000000"/>
                </a:solidFill>
                <a:latin typeface="Gentium" charset="0"/>
                <a:ea typeface="Lucida Grande" charset="0"/>
                <a:cs typeface="Lucida Grande" charset="0"/>
              </a:rPr>
              <a:t>ῶ</a:t>
            </a:r>
            <a:r>
              <a:rPr lang="de-DE" dirty="0">
                <a:solidFill>
                  <a:srgbClr val="000000"/>
                </a:solidFill>
                <a:latin typeface="Gentium" charset="0"/>
              </a:rPr>
              <a:t> </a:t>
            </a:r>
            <a:r>
              <a:rPr lang="de-DE" dirty="0" err="1">
                <a:solidFill>
                  <a:srgbClr val="000000"/>
                </a:solidFill>
                <a:latin typeface="Gentium" charset="0"/>
              </a:rPr>
              <a:t>χε</a:t>
            </a:r>
            <a:r>
              <a:rPr lang="de-DE" dirty="0" err="1">
                <a:solidFill>
                  <a:srgbClr val="000000"/>
                </a:solidFill>
                <a:latin typeface="Gentium" charset="0"/>
                <a:ea typeface="Lucida Grande" charset="0"/>
                <a:cs typeface="Lucida Grande" charset="0"/>
              </a:rPr>
              <a:t>ῖ</a:t>
            </a:r>
            <a:r>
              <a:rPr lang="de-DE" dirty="0" err="1">
                <a:solidFill>
                  <a:srgbClr val="000000"/>
                </a:solidFill>
                <a:latin typeface="Gentium" charset="0"/>
              </a:rPr>
              <a:t>ρε</a:t>
            </a:r>
            <a:r>
              <a:rPr lang="de-DE" dirty="0">
                <a:solidFill>
                  <a:srgbClr val="000000"/>
                </a:solidFill>
                <a:latin typeface="Gentium" charset="0"/>
              </a:rPr>
              <a:t>.   </a:t>
            </a:r>
          </a:p>
          <a:p>
            <a:pPr algn="ctr"/>
            <a:r>
              <a:rPr lang="de-DE" dirty="0" err="1">
                <a:solidFill>
                  <a:srgbClr val="000000"/>
                </a:solidFill>
                <a:latin typeface="Gentium" charset="0"/>
              </a:rPr>
              <a:t>Β</a:t>
            </a:r>
            <a:r>
              <a:rPr lang="de-DE" dirty="0">
                <a:solidFill>
                  <a:srgbClr val="000000"/>
                </a:solidFill>
                <a:latin typeface="Gentium" charset="0"/>
              </a:rPr>
              <a:t>: ΝΩΡΑΡΕΤΤΕΒΛΩ.</a:t>
            </a:r>
          </a:p>
          <a:p>
            <a:pPr algn="ctr"/>
            <a:r>
              <a:rPr lang="de-DE" dirty="0" err="1">
                <a:solidFill>
                  <a:srgbClr val="000000"/>
                </a:solidFill>
                <a:latin typeface="Gentium" charset="0"/>
              </a:rPr>
              <a:t>Γ</a:t>
            </a:r>
            <a:r>
              <a:rPr lang="de-DE" dirty="0">
                <a:solidFill>
                  <a:srgbClr val="000000"/>
                </a:solidFill>
                <a:latin typeface="Gentium" charset="0"/>
              </a:rPr>
              <a:t>: </a:t>
            </a:r>
            <a:r>
              <a:rPr lang="de-DE" dirty="0" err="1">
                <a:solidFill>
                  <a:srgbClr val="000000"/>
                </a:solidFill>
                <a:latin typeface="Gentium" charset="0"/>
                <a:ea typeface="Lucida Grande" charset="0"/>
                <a:cs typeface="Lucida Grande" charset="0"/>
              </a:rPr>
              <a:t>ἐ</a:t>
            </a:r>
            <a:r>
              <a:rPr lang="de-DE" dirty="0" err="1">
                <a:solidFill>
                  <a:srgbClr val="000000"/>
                </a:solidFill>
                <a:latin typeface="Gentium" charset="0"/>
              </a:rPr>
              <a:t>γ</a:t>
            </a:r>
            <a:r>
              <a:rPr lang="de-DE" dirty="0" err="1">
                <a:solidFill>
                  <a:srgbClr val="000000"/>
                </a:solidFill>
                <a:latin typeface="Gentium" charset="0"/>
                <a:ea typeface="Lucida Grande" charset="0"/>
                <a:cs typeface="Lucida Grande" charset="0"/>
              </a:rPr>
              <a:t>ὼ</a:t>
            </a:r>
            <a:r>
              <a:rPr lang="de-DE" dirty="0">
                <a:solidFill>
                  <a:srgbClr val="000000"/>
                </a:solidFill>
                <a:latin typeface="Gentium" charset="0"/>
              </a:rPr>
              <a:t> πα</a:t>
            </a:r>
            <a:r>
              <a:rPr lang="de-DE" dirty="0" err="1">
                <a:solidFill>
                  <a:srgbClr val="000000"/>
                </a:solidFill>
                <a:latin typeface="Gentium" charset="0"/>
              </a:rPr>
              <a:t>ρέξω</a:t>
            </a:r>
            <a:r>
              <a:rPr lang="de-DE" dirty="0">
                <a:solidFill>
                  <a:srgbClr val="000000"/>
                </a:solidFill>
                <a:latin typeface="Gentium" charset="0"/>
              </a:rPr>
              <a:t> ...</a:t>
            </a:r>
          </a:p>
          <a:p>
            <a:pPr algn="ctr"/>
            <a:endParaRPr lang="de-DE" dirty="0">
              <a:solidFill>
                <a:srgbClr val="0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creenshot NY Goose Play 2014-06-11 13.23.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695"/>
            <a:ext cx="9144000" cy="6612610"/>
          </a:xfrm>
          <a:prstGeom prst="rect">
            <a:avLst/>
          </a:prstGeom>
        </p:spPr>
      </p:pic>
    </p:spTree>
    <p:extLst>
      <p:ext uri="{BB962C8B-B14F-4D97-AF65-F5344CB8AC3E}">
        <p14:creationId xmlns:p14="http://schemas.microsoft.com/office/powerpoint/2010/main" val="8532263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creenshot NY Goose Play 2014-06-11 13.24.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5039"/>
            <a:ext cx="9144000" cy="5247927"/>
          </a:xfrm>
          <a:prstGeom prst="rect">
            <a:avLst/>
          </a:prstGeom>
        </p:spPr>
      </p:pic>
    </p:spTree>
    <p:extLst>
      <p:ext uri="{BB962C8B-B14F-4D97-AF65-F5344CB8AC3E}">
        <p14:creationId xmlns:p14="http://schemas.microsoft.com/office/powerpoint/2010/main" val="4213129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ild 1"/>
          <p:cNvPicPr>
            <a:picLocks noChangeAspect="1" noChangeArrowheads="1"/>
          </p:cNvPicPr>
          <p:nvPr/>
        </p:nvPicPr>
        <p:blipFill>
          <a:blip r:embed="rId3"/>
          <a:srcRect/>
          <a:stretch>
            <a:fillRect/>
          </a:stretch>
        </p:blipFill>
        <p:spPr bwMode="auto">
          <a:xfrm>
            <a:off x="1691681" y="339775"/>
            <a:ext cx="5800725" cy="2546350"/>
          </a:xfrm>
          <a:prstGeom prst="rect">
            <a:avLst/>
          </a:prstGeom>
          <a:noFill/>
          <a:ln w="9525">
            <a:noFill/>
            <a:miter lim="800000"/>
            <a:headEnd/>
            <a:tailEnd/>
          </a:ln>
        </p:spPr>
      </p:pic>
      <p:pic>
        <p:nvPicPr>
          <p:cNvPr id="4" name="Bild 3"/>
          <p:cNvPicPr>
            <a:picLocks noChangeAspect="1"/>
          </p:cNvPicPr>
          <p:nvPr/>
        </p:nvPicPr>
        <p:blipFill>
          <a:blip r:embed="rId4"/>
          <a:stretch>
            <a:fillRect/>
          </a:stretch>
        </p:blipFill>
        <p:spPr>
          <a:xfrm>
            <a:off x="3587562" y="3391185"/>
            <a:ext cx="1968877" cy="3127040"/>
          </a:xfrm>
          <a:prstGeom prst="rect">
            <a:avLst/>
          </a:prstGeom>
        </p:spPr>
      </p:pic>
      <p:sp>
        <p:nvSpPr>
          <p:cNvPr id="2" name="Textfeld 1"/>
          <p:cNvSpPr txBox="1"/>
          <p:nvPr/>
        </p:nvSpPr>
        <p:spPr>
          <a:xfrm>
            <a:off x="1763689" y="1340770"/>
            <a:ext cx="936104" cy="461665"/>
          </a:xfrm>
          <a:prstGeom prst="rect">
            <a:avLst/>
          </a:prstGeom>
          <a:noFill/>
          <a:ln w="38100" cmpd="sng">
            <a:solidFill>
              <a:srgbClr val="FF0000"/>
            </a:solidFill>
          </a:ln>
        </p:spPr>
        <p:txBody>
          <a:bodyPr wrap="square" rtlCol="0">
            <a:spAutoFit/>
          </a:bodyPr>
          <a:lstStyle/>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creenshot NY Goose Play 2014-06-11 13.25.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00"/>
            <a:ext cx="9144000" cy="6777000"/>
          </a:xfrm>
          <a:prstGeom prst="rect">
            <a:avLst/>
          </a:prstGeom>
        </p:spPr>
      </p:pic>
    </p:spTree>
    <p:extLst>
      <p:ext uri="{BB962C8B-B14F-4D97-AF65-F5344CB8AC3E}">
        <p14:creationId xmlns:p14="http://schemas.microsoft.com/office/powerpoint/2010/main" val="2161587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creenshot NY Goose Play 2014-06-11 13.26.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296"/>
            <a:ext cx="9144000" cy="6183408"/>
          </a:xfrm>
          <a:prstGeom prst="rect">
            <a:avLst/>
          </a:prstGeom>
        </p:spPr>
      </p:pic>
    </p:spTree>
    <p:extLst>
      <p:ext uri="{BB962C8B-B14F-4D97-AF65-F5344CB8AC3E}">
        <p14:creationId xmlns:p14="http://schemas.microsoft.com/office/powerpoint/2010/main" val="11480430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creenshot NY Goose Play 2014-06-11 13.27.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019" y="0"/>
            <a:ext cx="6567962" cy="6858000"/>
          </a:xfrm>
          <a:prstGeom prst="rect">
            <a:avLst/>
          </a:prstGeom>
        </p:spPr>
      </p:pic>
    </p:spTree>
    <p:extLst>
      <p:ext uri="{BB962C8B-B14F-4D97-AF65-F5344CB8AC3E}">
        <p14:creationId xmlns:p14="http://schemas.microsoft.com/office/powerpoint/2010/main" val="28414027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680967"/>
            <a:ext cx="7772400" cy="3496071"/>
          </a:xfrm>
          <a:solidFill>
            <a:schemeClr val="bg1"/>
          </a:solidFill>
        </p:spPr>
        <p:txBody>
          <a:bodyPr/>
          <a:lstStyle/>
          <a:p>
            <a:r>
              <a:rPr lang="de-DE" dirty="0" smtClean="0"/>
              <a:t>Boston </a:t>
            </a:r>
            <a:r>
              <a:rPr lang="de-DE" dirty="0" err="1" smtClean="0"/>
              <a:t>Goose</a:t>
            </a:r>
            <a:r>
              <a:rPr lang="de-DE" dirty="0" smtClean="0"/>
              <a:t> Play</a:t>
            </a:r>
            <a:r>
              <a:rPr lang="el-GR" dirty="0" smtClean="0"/>
              <a:t>,</a:t>
            </a:r>
            <a:br>
              <a:rPr lang="el-GR" dirty="0" smtClean="0"/>
            </a:br>
            <a:r>
              <a:rPr lang="el-GR" dirty="0"/>
              <a:t/>
            </a:r>
            <a:br>
              <a:rPr lang="el-GR" dirty="0"/>
            </a:br>
            <a:r>
              <a:rPr lang="de-DE" dirty="0" smtClean="0"/>
              <a:t>«</a:t>
            </a:r>
            <a:r>
              <a:rPr lang="el-GR" dirty="0" smtClean="0"/>
              <a:t>Δράμα της Χήνας της Βοστώνης</a:t>
            </a:r>
            <a:r>
              <a:rPr lang="de-DE" dirty="0" smtClean="0"/>
              <a:t>»</a:t>
            </a:r>
            <a:endParaRPr lang="de-DE" dirty="0"/>
          </a:p>
        </p:txBody>
      </p:sp>
    </p:spTree>
    <p:extLst>
      <p:ext uri="{BB962C8B-B14F-4D97-AF65-F5344CB8AC3E}">
        <p14:creationId xmlns:p14="http://schemas.microsoft.com/office/powerpoint/2010/main" val="4343729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Bild 1" descr="Boston Goose play groß.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4638" y="-387424"/>
            <a:ext cx="8594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27384" y="6239055"/>
            <a:ext cx="9171384" cy="646331"/>
          </a:xfrm>
          <a:prstGeom prst="rect">
            <a:avLst/>
          </a:prstGeom>
          <a:solidFill>
            <a:srgbClr val="FFFFFF"/>
          </a:solidFill>
        </p:spPr>
        <p:txBody>
          <a:bodyPr wrap="square" rtlCol="0">
            <a:spAutoFit/>
          </a:bodyPr>
          <a:lstStyle/>
          <a:p>
            <a:pPr algn="ctr"/>
            <a:r>
              <a:rPr lang="el-GR" sz="1800" b="1" dirty="0">
                <a:solidFill>
                  <a:srgbClr val="000000"/>
                </a:solidFill>
              </a:rPr>
              <a:t>Κωδωνόσχημος κρατήρας, Απουλία</a:t>
            </a:r>
            <a:r>
              <a:rPr lang="de-DE" sz="1800" dirty="0">
                <a:solidFill>
                  <a:srgbClr val="000000"/>
                </a:solidFill>
              </a:rPr>
              <a:t>,</a:t>
            </a:r>
            <a:r>
              <a:rPr lang="el-GR" sz="1800" dirty="0">
                <a:solidFill>
                  <a:srgbClr val="000000"/>
                </a:solidFill>
              </a:rPr>
              <a:t> περίπου</a:t>
            </a:r>
            <a:r>
              <a:rPr lang="de-DE" sz="1800" dirty="0">
                <a:solidFill>
                  <a:srgbClr val="000000"/>
                </a:solidFill>
              </a:rPr>
              <a:t> 400–390 </a:t>
            </a:r>
            <a:r>
              <a:rPr lang="el-GR" sz="1800" dirty="0">
                <a:solidFill>
                  <a:srgbClr val="000000"/>
                </a:solidFill>
              </a:rPr>
              <a:t>π.Χ</a:t>
            </a:r>
            <a:r>
              <a:rPr lang="de-DE" sz="1800" dirty="0">
                <a:solidFill>
                  <a:srgbClr val="000000"/>
                </a:solidFill>
              </a:rPr>
              <a:t>.</a:t>
            </a:r>
            <a:r>
              <a:rPr lang="el-GR" sz="1800" dirty="0">
                <a:solidFill>
                  <a:srgbClr val="000000"/>
                </a:solidFill>
              </a:rPr>
              <a:t> </a:t>
            </a:r>
            <a:endParaRPr lang="el-GR" sz="1800" dirty="0" smtClean="0">
              <a:solidFill>
                <a:srgbClr val="000000"/>
              </a:solidFill>
            </a:endParaRPr>
          </a:p>
          <a:p>
            <a:pPr algn="ctr"/>
            <a:r>
              <a:rPr lang="el-GR" sz="1800" dirty="0" smtClean="0">
                <a:solidFill>
                  <a:srgbClr val="000000"/>
                </a:solidFill>
              </a:rPr>
              <a:t>Βοστώνη</a:t>
            </a:r>
            <a:r>
              <a:rPr lang="el-GR" sz="1800" dirty="0">
                <a:solidFill>
                  <a:srgbClr val="000000"/>
                </a:solidFill>
              </a:rPr>
              <a:t>, </a:t>
            </a:r>
            <a:r>
              <a:rPr lang="de-DE" sz="1800" dirty="0">
                <a:solidFill>
                  <a:srgbClr val="000000"/>
                </a:solidFill>
              </a:rPr>
              <a:t>Museum of Fine Arts</a:t>
            </a:r>
            <a:r>
              <a:rPr lang="el-GR" sz="1800" dirty="0">
                <a:solidFill>
                  <a:srgbClr val="000000"/>
                </a:solidFill>
              </a:rPr>
              <a:t>, αρ. ευρ. </a:t>
            </a:r>
            <a:r>
              <a:rPr lang="de-DE" sz="1800" dirty="0">
                <a:solidFill>
                  <a:srgbClr val="000000"/>
                </a:solidFill>
              </a:rPr>
              <a:t>69.951</a:t>
            </a:r>
            <a:r>
              <a:rPr lang="el-GR" sz="1800" dirty="0">
                <a:solidFill>
                  <a:srgbClr val="000000"/>
                </a:solidFill>
              </a:rPr>
              <a:t>. Ύψος</a:t>
            </a:r>
            <a:r>
              <a:rPr lang="de-DE" sz="1800" dirty="0">
                <a:solidFill>
                  <a:srgbClr val="000000"/>
                </a:solidFill>
              </a:rPr>
              <a:t>: 28</a:t>
            </a:r>
            <a:r>
              <a:rPr lang="el-GR" sz="1800" dirty="0">
                <a:solidFill>
                  <a:srgbClr val="000000"/>
                </a:solidFill>
              </a:rPr>
              <a:t>,</a:t>
            </a:r>
            <a:r>
              <a:rPr lang="de-DE" sz="1800" dirty="0">
                <a:solidFill>
                  <a:srgbClr val="000000"/>
                </a:solidFill>
              </a:rPr>
              <a:t>6 </a:t>
            </a:r>
            <a:r>
              <a:rPr lang="el-GR" sz="1800" dirty="0">
                <a:solidFill>
                  <a:srgbClr val="000000"/>
                </a:solidFill>
              </a:rPr>
              <a:t>εκ</a:t>
            </a:r>
            <a:r>
              <a:rPr lang="el-GR" sz="1800" dirty="0" smtClean="0">
                <a:solidFill>
                  <a:srgbClr val="000000"/>
                </a:solidFill>
              </a:rPr>
              <a:t>.</a:t>
            </a:r>
            <a:endParaRPr lang="el-GR" sz="1800" dirty="0">
              <a:solidFill>
                <a:srgbClr val="000000"/>
              </a:solidFill>
            </a:endParaRPr>
          </a:p>
        </p:txBody>
      </p:sp>
    </p:spTree>
    <p:extLst>
      <p:ext uri="{BB962C8B-B14F-4D97-AF65-F5344CB8AC3E}">
        <p14:creationId xmlns:p14="http://schemas.microsoft.com/office/powerpoint/2010/main" val="24224749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DSCN9622"/>
          <p:cNvPicPr>
            <a:picLocks noChangeAspect="1" noChangeArrowheads="1"/>
          </p:cNvPicPr>
          <p:nvPr/>
        </p:nvPicPr>
        <p:blipFill>
          <a:blip r:embed="rId3" cstate="screen">
            <a:lum bright="-26000" contras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Bild 1" descr="Boston Goose play Alter Korb groß.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7175"/>
            <a:ext cx="91440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6826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Bild 1" descr="Boston Goose play Junger Herme groß.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0350"/>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9261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ston Goose play Rs s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031" y="0"/>
            <a:ext cx="6683939" cy="6858000"/>
          </a:xfrm>
          <a:prstGeom prst="rect">
            <a:avLst/>
          </a:prstGeom>
        </p:spPr>
      </p:pic>
    </p:spTree>
    <p:extLst>
      <p:ext uri="{BB962C8B-B14F-4D97-AF65-F5344CB8AC3E}">
        <p14:creationId xmlns:p14="http://schemas.microsoft.com/office/powerpoint/2010/main" val="7244018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Bild 1" descr="Boston Goose play Rs groß.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0352"/>
            <a:ext cx="91440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740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ild 2"/>
          <p:cNvPicPr>
            <a:picLocks noChangeAspect="1" noChangeArrowheads="1"/>
          </p:cNvPicPr>
          <p:nvPr/>
        </p:nvPicPr>
        <p:blipFill>
          <a:blip r:embed="rId3"/>
          <a:srcRect/>
          <a:stretch>
            <a:fillRect/>
          </a:stretch>
        </p:blipFill>
        <p:spPr bwMode="auto">
          <a:xfrm>
            <a:off x="1858964" y="860425"/>
            <a:ext cx="5424487" cy="5137150"/>
          </a:xfrm>
          <a:prstGeom prst="rect">
            <a:avLst/>
          </a:prstGeom>
          <a:noFill/>
          <a:ln w="9525">
            <a:noFill/>
            <a:miter lim="800000"/>
            <a:headEnd/>
            <a:tailEnd/>
          </a:ln>
        </p:spPr>
      </p:pic>
      <p:sp>
        <p:nvSpPr>
          <p:cNvPr id="3" name="Textfeld 2"/>
          <p:cNvSpPr txBox="1"/>
          <p:nvPr/>
        </p:nvSpPr>
        <p:spPr>
          <a:xfrm>
            <a:off x="1835696" y="2878337"/>
            <a:ext cx="1728192" cy="461665"/>
          </a:xfrm>
          <a:prstGeom prst="rect">
            <a:avLst/>
          </a:prstGeom>
          <a:noFill/>
          <a:ln w="38100" cmpd="sng">
            <a:solidFill>
              <a:srgbClr val="FF0000"/>
            </a:solidFill>
          </a:ln>
        </p:spPr>
        <p:txBody>
          <a:bodyPr wrap="square" rtlCol="0">
            <a:spAutoFit/>
          </a:bodyPr>
          <a:lstStyle/>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g0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779588"/>
            <a:ext cx="4343400" cy="3173412"/>
          </a:xfrm>
          <a:prstGeom prst="rect">
            <a:avLst/>
          </a:prstGeom>
          <a:noFill/>
          <a:ln w="9525">
            <a:noFill/>
            <a:miter lim="800000"/>
            <a:headEnd/>
            <a:tailEnd/>
          </a:ln>
        </p:spPr>
      </p:pic>
      <p:pic>
        <p:nvPicPr>
          <p:cNvPr id="95235" name="Picture 3" descr="DSCN9622"/>
          <p:cNvPicPr>
            <a:picLocks noChangeAspect="1" noChangeArrowheads="1"/>
          </p:cNvPicPr>
          <p:nvPr/>
        </p:nvPicPr>
        <p:blipFill>
          <a:blip r:embed="rId4" cstate="screen">
            <a:lum bright="-26000" contrast="48000"/>
            <a:extLst>
              <a:ext uri="{28A0092B-C50C-407E-A947-70E740481C1C}">
                <a14:useLocalDpi xmlns:a14="http://schemas.microsoft.com/office/drawing/2010/main"/>
              </a:ext>
            </a:extLst>
          </a:blip>
          <a:srcRect/>
          <a:stretch>
            <a:fillRect/>
          </a:stretch>
        </p:blipFill>
        <p:spPr bwMode="auto">
          <a:xfrm>
            <a:off x="152400" y="1752600"/>
            <a:ext cx="419100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img02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2551"/>
          <a:stretch/>
        </p:blipFill>
        <p:spPr bwMode="auto">
          <a:xfrm>
            <a:off x="571500" y="0"/>
            <a:ext cx="8001000" cy="5997222"/>
          </a:xfrm>
          <a:prstGeom prst="rect">
            <a:avLst/>
          </a:prstGeom>
          <a:noFill/>
          <a:ln w="9525">
            <a:noFill/>
            <a:miter lim="800000"/>
            <a:headEnd/>
            <a:tailEnd/>
          </a:ln>
        </p:spPr>
      </p:pic>
      <p:sp>
        <p:nvSpPr>
          <p:cNvPr id="2" name="Textfeld 1"/>
          <p:cNvSpPr txBox="1"/>
          <p:nvPr/>
        </p:nvSpPr>
        <p:spPr>
          <a:xfrm>
            <a:off x="-28836" y="6211671"/>
            <a:ext cx="9172836" cy="646331"/>
          </a:xfrm>
          <a:prstGeom prst="rect">
            <a:avLst/>
          </a:prstGeom>
          <a:solidFill>
            <a:srgbClr val="FFFFFF"/>
          </a:solidFill>
        </p:spPr>
        <p:txBody>
          <a:bodyPr wrap="square" rtlCol="0">
            <a:spAutoFit/>
          </a:bodyPr>
          <a:lstStyle/>
          <a:p>
            <a:r>
              <a:rPr lang="el-GR" sz="1800" dirty="0" smtClean="0"/>
              <a:t>Παροδία του Τήλεφου </a:t>
            </a:r>
            <a:r>
              <a:rPr lang="de-DE" sz="1800" dirty="0" smtClean="0"/>
              <a:t>(</a:t>
            </a:r>
            <a:r>
              <a:rPr lang="el-GR" sz="1800" dirty="0" smtClean="0"/>
              <a:t>Αριστοφάνους Θεσμοφοριάζουσες;</a:t>
            </a:r>
            <a:r>
              <a:rPr lang="de-DE" sz="1800" dirty="0" smtClean="0"/>
              <a:t>)</a:t>
            </a:r>
            <a:r>
              <a:rPr lang="el-GR" sz="1800" dirty="0" smtClean="0"/>
              <a:t>. Κωδωνόσχημος κρατήρας, Απουλία. Περίπου 370. Ύψος 18,5 εκ. </a:t>
            </a:r>
            <a:r>
              <a:rPr lang="de-DE" sz="1800" dirty="0" smtClean="0"/>
              <a:t>Würzburg, Martin von Wagner-Museum H 5697.</a:t>
            </a:r>
            <a:endParaRPr lang="de-DE" sz="1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Bild 1" descr="Bild 1.png"/>
          <p:cNvPicPr>
            <a:picLocks noChangeAspect="1"/>
          </p:cNvPicPr>
          <p:nvPr/>
        </p:nvPicPr>
        <p:blipFill>
          <a:blip r:embed="rId2"/>
          <a:srcRect/>
          <a:stretch>
            <a:fillRect/>
          </a:stretch>
        </p:blipFill>
        <p:spPr bwMode="auto">
          <a:xfrm>
            <a:off x="677863" y="1447800"/>
            <a:ext cx="7704137" cy="5181600"/>
          </a:xfrm>
          <a:prstGeom prst="rect">
            <a:avLst/>
          </a:prstGeom>
          <a:noFill/>
          <a:ln w="9525">
            <a:noFill/>
            <a:miter lim="800000"/>
            <a:headEnd/>
            <a:tailEnd/>
          </a:ln>
        </p:spPr>
      </p:pic>
      <p:sp>
        <p:nvSpPr>
          <p:cNvPr id="105475" name="Textfeld 2"/>
          <p:cNvSpPr txBox="1">
            <a:spLocks noChangeArrowheads="1"/>
          </p:cNvSpPr>
          <p:nvPr/>
        </p:nvSpPr>
        <p:spPr bwMode="auto">
          <a:xfrm>
            <a:off x="0" y="76202"/>
            <a:ext cx="9144000" cy="1077913"/>
          </a:xfrm>
          <a:prstGeom prst="rect">
            <a:avLst/>
          </a:prstGeom>
          <a:solidFill>
            <a:schemeClr val="bg1"/>
          </a:solidFill>
          <a:ln w="9525">
            <a:noFill/>
            <a:miter lim="800000"/>
            <a:headEnd/>
            <a:tailEnd/>
          </a:ln>
        </p:spPr>
        <p:txBody>
          <a:bodyPr>
            <a:prstTxWarp prst="textNoShape">
              <a:avLst/>
            </a:prstTxWarp>
            <a:spAutoFit/>
          </a:bodyPr>
          <a:lstStyle/>
          <a:p>
            <a:pPr algn="ctr"/>
            <a:r>
              <a:rPr lang="el-GR" sz="2800" dirty="0">
                <a:solidFill>
                  <a:srgbClr val="000000"/>
                </a:solidFill>
              </a:rPr>
              <a:t>Αριστοφάνους, Θεσμοφοριάζουσαι 749 κ.εξ.</a:t>
            </a:r>
          </a:p>
          <a:p>
            <a:pPr algn="ctr"/>
            <a:endParaRPr lang="el-GR" sz="1600" dirty="0">
              <a:solidFill>
                <a:srgbClr val="000000"/>
              </a:solidFill>
            </a:endParaRPr>
          </a:p>
          <a:p>
            <a:pPr algn="ctr"/>
            <a:r>
              <a:rPr lang="el-GR" sz="2000" dirty="0">
                <a:solidFill>
                  <a:srgbClr val="000000"/>
                </a:solidFill>
              </a:rPr>
              <a:t>Γυνή Α και Μνησίλοχος</a:t>
            </a:r>
            <a:endParaRPr lang="de-DE" sz="2000" dirty="0">
              <a:solidFill>
                <a:srgbClr val="00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img024"/>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60000"/>
                    </a14:imgEffect>
                    <a14:imgEffect>
                      <a14:brightnessContrast bright="15000"/>
                    </a14:imgEffect>
                  </a14:imgLayer>
                </a14:imgProps>
              </a:ext>
              <a:ext uri="{28A0092B-C50C-407E-A947-70E740481C1C}">
                <a14:useLocalDpi xmlns:a14="http://schemas.microsoft.com/office/drawing/2010/main"/>
              </a:ext>
            </a:extLst>
          </a:blip>
          <a:srcRect/>
          <a:stretch/>
        </p:blipFill>
        <p:spPr bwMode="auto">
          <a:xfrm>
            <a:off x="-21251" y="0"/>
            <a:ext cx="917312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MG_006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20000" contrast="20000"/>
                    </a14:imgEffect>
                  </a14:imgLayer>
                </a14:imgProps>
              </a:ext>
              <a:ext uri="{28A0092B-C50C-407E-A947-70E740481C1C}">
                <a14:useLocalDpi xmlns:a14="http://schemas.microsoft.com/office/drawing/2010/main" val="0"/>
              </a:ext>
            </a:extLst>
          </a:blip>
          <a:srcRect l="4735" r="4138" b="4691"/>
          <a:stretch/>
        </p:blipFill>
        <p:spPr bwMode="auto">
          <a:xfrm>
            <a:off x="4882444" y="957640"/>
            <a:ext cx="4261556" cy="3159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932040" y="4337356"/>
            <a:ext cx="4211960" cy="1754327"/>
          </a:xfrm>
          <a:prstGeom prst="rect">
            <a:avLst/>
          </a:prstGeom>
          <a:solidFill>
            <a:srgbClr val="FFFFFF"/>
          </a:solidFill>
        </p:spPr>
        <p:txBody>
          <a:bodyPr wrap="square" rtlCol="0">
            <a:spAutoFit/>
          </a:bodyPr>
          <a:lstStyle/>
          <a:p>
            <a:r>
              <a:rPr lang="el-GR" sz="1800" dirty="0" smtClean="0"/>
              <a:t>Κωδωνόσχημος κρατήρας, Λευκανία.</a:t>
            </a:r>
          </a:p>
          <a:p>
            <a:r>
              <a:rPr lang="el-GR" sz="1800" dirty="0" smtClean="0"/>
              <a:t>Περίπου 370/360 π.Χ. 370/360 π.Χ.</a:t>
            </a:r>
          </a:p>
          <a:p>
            <a:r>
              <a:rPr lang="de-DE" sz="1800" dirty="0" smtClean="0"/>
              <a:t>Bari, </a:t>
            </a:r>
            <a:r>
              <a:rPr lang="el-GR" sz="1800" dirty="0" smtClean="0"/>
              <a:t>Αρχαιολ. Μουσ. 12531.</a:t>
            </a:r>
          </a:p>
          <a:p>
            <a:r>
              <a:rPr lang="el-GR" sz="1800" dirty="0" smtClean="0"/>
              <a:t>Ο Τήλεφος, γονατιστός σε βωμό, κρατά τον μικρό Ορέστη. Δεξιά ο Αγαμέμνων, αριστερά η Κλυταιμήστρα.</a:t>
            </a:r>
            <a:endParaRPr lang="de-DE" sz="1800" dirty="0"/>
          </a:p>
        </p:txBody>
      </p:sp>
      <p:pic>
        <p:nvPicPr>
          <p:cNvPr id="5" name="Picture 2" descr="img024"/>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60000"/>
                    </a14:imgEffect>
                    <a14:imgEffect>
                      <a14:brightnessContrast bright="15000"/>
                    </a14:imgEffect>
                  </a14:imgLayer>
                </a14:imgProps>
              </a:ext>
              <a:ext uri="{28A0092B-C50C-407E-A947-70E740481C1C}">
                <a14:useLocalDpi xmlns:a14="http://schemas.microsoft.com/office/drawing/2010/main"/>
              </a:ext>
            </a:extLst>
          </a:blip>
          <a:srcRect/>
          <a:stretch/>
        </p:blipFill>
        <p:spPr bwMode="auto">
          <a:xfrm>
            <a:off x="-21250" y="766319"/>
            <a:ext cx="4737266" cy="3541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5800" y="807895"/>
            <a:ext cx="7772400" cy="1470025"/>
          </a:xfrm>
          <a:solidFill>
            <a:schemeClr val="bg1"/>
          </a:solidFill>
        </p:spPr>
        <p:txBody>
          <a:bodyPr/>
          <a:lstStyle/>
          <a:p>
            <a:r>
              <a:rPr lang="de-DE" dirty="0" smtClean="0"/>
              <a:t>Richard Green</a:t>
            </a:r>
            <a:endParaRPr lang="de-DE" dirty="0"/>
          </a:p>
        </p:txBody>
      </p:sp>
      <p:sp>
        <p:nvSpPr>
          <p:cNvPr id="3" name="Untertitel 2"/>
          <p:cNvSpPr>
            <a:spLocks noGrp="1"/>
          </p:cNvSpPr>
          <p:nvPr>
            <p:ph type="subTitle" idx="1"/>
          </p:nvPr>
        </p:nvSpPr>
        <p:spPr>
          <a:xfrm>
            <a:off x="685800" y="2970445"/>
            <a:ext cx="7772400" cy="3130192"/>
          </a:xfrm>
          <a:solidFill>
            <a:schemeClr val="bg1"/>
          </a:solidFill>
        </p:spPr>
        <p:txBody>
          <a:bodyPr>
            <a:normAutofit fontScale="92500"/>
          </a:bodyPr>
          <a:lstStyle/>
          <a:p>
            <a:r>
              <a:rPr lang="el-GR" dirty="0" smtClean="0">
                <a:solidFill>
                  <a:srgbClr val="000000"/>
                </a:solidFill>
              </a:rPr>
              <a:t>«Τέχνη και θέατρο στον αρχαίο κόσμο</a:t>
            </a:r>
            <a:r>
              <a:rPr lang="de-DE" dirty="0" smtClean="0">
                <a:solidFill>
                  <a:srgbClr val="000000"/>
                </a:solidFill>
              </a:rPr>
              <a:t>»</a:t>
            </a:r>
            <a:endParaRPr lang="el-GR" dirty="0" smtClean="0">
              <a:solidFill>
                <a:srgbClr val="000000"/>
              </a:solidFill>
            </a:endParaRPr>
          </a:p>
          <a:p>
            <a:r>
              <a:rPr lang="el-GR" dirty="0" smtClean="0">
                <a:solidFill>
                  <a:srgbClr val="000000"/>
                </a:solidFill>
              </a:rPr>
              <a:t>στο </a:t>
            </a:r>
            <a:r>
              <a:rPr lang="de-DE" dirty="0" smtClean="0">
                <a:solidFill>
                  <a:srgbClr val="000000"/>
                </a:solidFill>
              </a:rPr>
              <a:t>M. McDonald – J. M. Walton </a:t>
            </a:r>
            <a:r>
              <a:rPr lang="el-GR" dirty="0" smtClean="0">
                <a:solidFill>
                  <a:srgbClr val="000000"/>
                </a:solidFill>
              </a:rPr>
              <a:t>(επιμ.</a:t>
            </a:r>
            <a:r>
              <a:rPr lang="de-DE" dirty="0" smtClean="0">
                <a:solidFill>
                  <a:srgbClr val="000000"/>
                </a:solidFill>
              </a:rPr>
              <a:t>)</a:t>
            </a:r>
            <a:r>
              <a:rPr lang="el-GR" dirty="0" smtClean="0">
                <a:solidFill>
                  <a:srgbClr val="000000"/>
                </a:solidFill>
              </a:rPr>
              <a:t>, </a:t>
            </a:r>
            <a:r>
              <a:rPr lang="el-GR" i="1" dirty="0" smtClean="0">
                <a:solidFill>
                  <a:srgbClr val="000000"/>
                </a:solidFill>
              </a:rPr>
              <a:t>Οδηγός για το αρχαίο ελληνικό και ρωμαϊκό θέατρο. </a:t>
            </a:r>
            <a:r>
              <a:rPr lang="el-GR" dirty="0" smtClean="0">
                <a:solidFill>
                  <a:srgbClr val="000000"/>
                </a:solidFill>
              </a:rPr>
              <a:t>Από το Πανεπιστήμιο του </a:t>
            </a:r>
            <a:r>
              <a:rPr lang="de-DE" dirty="0" smtClean="0">
                <a:solidFill>
                  <a:srgbClr val="000000"/>
                </a:solidFill>
              </a:rPr>
              <a:t>Cambridge.</a:t>
            </a:r>
            <a:r>
              <a:rPr lang="el-GR" dirty="0" smtClean="0">
                <a:solidFill>
                  <a:srgbClr val="000000"/>
                </a:solidFill>
              </a:rPr>
              <a:t> Μτφρ. Β. Λιαπής. Αθήνα, Ινστιτούτο του βιβλίου – Α. Καρδαμίτσα 2011, 205–231</a:t>
            </a:r>
            <a:endParaRPr lang="de-DE" dirty="0">
              <a:solidFill>
                <a:srgbClr val="000000"/>
              </a:solidFill>
            </a:endParaRPr>
          </a:p>
        </p:txBody>
      </p:sp>
    </p:spTree>
    <p:extLst>
      <p:ext uri="{BB962C8B-B14F-4D97-AF65-F5344CB8AC3E}">
        <p14:creationId xmlns:p14="http://schemas.microsoft.com/office/powerpoint/2010/main" val="2424540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6" name="Bild 5" descr="Bildschirmfoto 2012-09-30 um 21.49.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1920"/>
            <a:ext cx="9144000" cy="2908928"/>
          </a:xfrm>
          <a:prstGeom prst="rect">
            <a:avLst/>
          </a:prstGeom>
        </p:spPr>
      </p:pic>
      <p:sp>
        <p:nvSpPr>
          <p:cNvPr id="7" name="Untertitel 2"/>
          <p:cNvSpPr>
            <a:spLocks noGrp="1"/>
          </p:cNvSpPr>
          <p:nvPr>
            <p:ph type="subTitle" idx="1"/>
          </p:nvPr>
        </p:nvSpPr>
        <p:spPr>
          <a:xfrm>
            <a:off x="0" y="965666"/>
            <a:ext cx="9144000" cy="1542953"/>
          </a:xfrm>
          <a:solidFill>
            <a:schemeClr val="bg1"/>
          </a:solidFill>
        </p:spPr>
        <p:txBody>
          <a:bodyPr>
            <a:normAutofit lnSpcReduction="10000"/>
          </a:bodyPr>
          <a:lstStyle/>
          <a:p>
            <a:r>
              <a:rPr lang="el-GR" dirty="0" smtClean="0">
                <a:solidFill>
                  <a:srgbClr val="000000"/>
                </a:solidFill>
              </a:rPr>
              <a:t>Βιβλιοκρισία της αγγλικής έκδοσης (του 2007</a:t>
            </a:r>
            <a:r>
              <a:rPr lang="de-DE" dirty="0" smtClean="0">
                <a:solidFill>
                  <a:srgbClr val="000000"/>
                </a:solidFill>
              </a:rPr>
              <a:t>)</a:t>
            </a:r>
            <a:r>
              <a:rPr lang="el-GR" dirty="0" smtClean="0">
                <a:solidFill>
                  <a:srgbClr val="000000"/>
                </a:solidFill>
              </a:rPr>
              <a:t> από τον </a:t>
            </a:r>
            <a:r>
              <a:rPr lang="de-DE" dirty="0" smtClean="0">
                <a:solidFill>
                  <a:srgbClr val="000000"/>
                </a:solidFill>
                <a:effectLst/>
              </a:rPr>
              <a:t>Peter </a:t>
            </a:r>
            <a:r>
              <a:rPr lang="de-DE" dirty="0" err="1" smtClean="0">
                <a:solidFill>
                  <a:srgbClr val="000000"/>
                </a:solidFill>
                <a:effectLst/>
              </a:rPr>
              <a:t>Burian</a:t>
            </a:r>
            <a:r>
              <a:rPr lang="de-DE" dirty="0" smtClean="0">
                <a:solidFill>
                  <a:srgbClr val="000000"/>
                </a:solidFill>
                <a:effectLst/>
              </a:rPr>
              <a:t>, </a:t>
            </a:r>
            <a:r>
              <a:rPr lang="de-DE" i="1" dirty="0" smtClean="0">
                <a:solidFill>
                  <a:srgbClr val="000000"/>
                </a:solidFill>
                <a:effectLst/>
              </a:rPr>
              <a:t>The </a:t>
            </a:r>
            <a:r>
              <a:rPr lang="de-DE" i="1" dirty="0" err="1" smtClean="0">
                <a:solidFill>
                  <a:srgbClr val="000000"/>
                </a:solidFill>
                <a:effectLst/>
              </a:rPr>
              <a:t>Classical</a:t>
            </a:r>
            <a:r>
              <a:rPr lang="de-DE" i="1" dirty="0" smtClean="0">
                <a:solidFill>
                  <a:srgbClr val="000000"/>
                </a:solidFill>
                <a:effectLst/>
              </a:rPr>
              <a:t> Review</a:t>
            </a:r>
            <a:r>
              <a:rPr lang="de-DE" dirty="0" smtClean="0">
                <a:solidFill>
                  <a:srgbClr val="000000"/>
                </a:solidFill>
                <a:effectLst/>
              </a:rPr>
              <a:t> 58, 2, New Series, 2008, 347–350.</a:t>
            </a:r>
          </a:p>
          <a:p>
            <a:endParaRPr lang="de-DE" dirty="0">
              <a:solidFill>
                <a:srgbClr val="000000"/>
              </a:solidFill>
            </a:endParaRPr>
          </a:p>
        </p:txBody>
      </p:sp>
    </p:spTree>
    <p:extLst>
      <p:ext uri="{BB962C8B-B14F-4D97-AF65-F5344CB8AC3E}">
        <p14:creationId xmlns:p14="http://schemas.microsoft.com/office/powerpoint/2010/main" val="33339559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grpSp>
        <p:nvGrpSpPr>
          <p:cNvPr id="4" name="Gruppierung 3"/>
          <p:cNvGrpSpPr/>
          <p:nvPr/>
        </p:nvGrpSpPr>
        <p:grpSpPr>
          <a:xfrm>
            <a:off x="0" y="1356642"/>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sp>
        <p:nvSpPr>
          <p:cNvPr id="6" name="Rahmen 5"/>
          <p:cNvSpPr/>
          <p:nvPr/>
        </p:nvSpPr>
        <p:spPr>
          <a:xfrm>
            <a:off x="7403126" y="6263658"/>
            <a:ext cx="1563123" cy="594342"/>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Tree>
    <p:extLst>
      <p:ext uri="{BB962C8B-B14F-4D97-AF65-F5344CB8AC3E}">
        <p14:creationId xmlns:p14="http://schemas.microsoft.com/office/powerpoint/2010/main" val="231284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sp>
        <p:nvSpPr>
          <p:cNvPr id="7" name="Rechteck 6"/>
          <p:cNvSpPr/>
          <p:nvPr/>
        </p:nvSpPr>
        <p:spPr>
          <a:xfrm>
            <a:off x="1" y="1305342"/>
            <a:ext cx="9144000" cy="4247317"/>
          </a:xfrm>
          <a:prstGeom prst="rect">
            <a:avLst/>
          </a:prstGeom>
          <a:solidFill>
            <a:schemeClr val="bg1"/>
          </a:solidFill>
          <a:ln w="57150" cmpd="sng">
            <a:noFill/>
          </a:ln>
        </p:spPr>
        <p:txBody>
          <a:bodyPr wrap="square">
            <a:spAutoFit/>
          </a:bodyPr>
          <a:lstStyle/>
          <a:p>
            <a:pPr defTabSz="457200" eaLnBrk="1" fontAlgn="auto" hangingPunct="1">
              <a:spcBef>
                <a:spcPts val="0"/>
              </a:spcBef>
              <a:spcAft>
                <a:spcPts val="0"/>
              </a:spcAft>
            </a:pPr>
            <a:r>
              <a:rPr lang="el-GR" sz="1800" dirty="0">
                <a:solidFill>
                  <a:prstClr val="black"/>
                </a:solidFill>
                <a:latin typeface="Calibri"/>
                <a:ea typeface="+mn-ea"/>
                <a:cs typeface="+mn-cs"/>
              </a:rPr>
              <a:t>Το δεύτερο μέρος </a:t>
            </a:r>
            <a:r>
              <a:rPr lang="de-DE" sz="1800" dirty="0" smtClean="0">
                <a:solidFill>
                  <a:prstClr val="black"/>
                </a:solidFill>
                <a:latin typeface="Calibri"/>
                <a:ea typeface="+mn-ea"/>
                <a:cs typeface="+mn-cs"/>
              </a:rPr>
              <a:t>[</a:t>
            </a:r>
            <a:r>
              <a:rPr lang="el-GR" sz="1800" dirty="0" smtClean="0">
                <a:solidFill>
                  <a:prstClr val="black"/>
                </a:solidFill>
                <a:latin typeface="Calibri"/>
                <a:ea typeface="+mn-ea"/>
                <a:cs typeface="+mn-cs"/>
              </a:rPr>
              <a:t>εννοείται </a:t>
            </a:r>
            <a:r>
              <a:rPr lang="el-GR" sz="1800" dirty="0">
                <a:solidFill>
                  <a:prstClr val="black"/>
                </a:solidFill>
                <a:latin typeface="Calibri"/>
                <a:ea typeface="+mn-ea"/>
                <a:cs typeface="+mn-cs"/>
              </a:rPr>
              <a:t>«του βιβλίου</a:t>
            </a:r>
            <a:r>
              <a:rPr lang="el-GR" sz="1800" dirty="0" smtClean="0">
                <a:solidFill>
                  <a:prstClr val="black"/>
                </a:solidFill>
                <a:latin typeface="Calibri"/>
                <a:ea typeface="+mn-ea"/>
                <a:cs typeface="+mn-cs"/>
              </a:rPr>
              <a:t>»</a:t>
            </a:r>
            <a:r>
              <a:rPr lang="de-DE" sz="1800" dirty="0" smtClean="0">
                <a:solidFill>
                  <a:prstClr val="black"/>
                </a:solidFill>
                <a:latin typeface="Calibri"/>
                <a:ea typeface="+mn-ea"/>
                <a:cs typeface="+mn-cs"/>
              </a:rPr>
              <a:t>]</a:t>
            </a:r>
            <a:r>
              <a:rPr lang="el-GR" sz="1800" dirty="0" smtClean="0">
                <a:solidFill>
                  <a:prstClr val="black"/>
                </a:solidFill>
                <a:latin typeface="Calibri"/>
                <a:ea typeface="+mn-ea"/>
                <a:cs typeface="+mn-cs"/>
              </a:rPr>
              <a:t> </a:t>
            </a:r>
            <a:r>
              <a:rPr lang="el-GR" sz="1800" dirty="0">
                <a:solidFill>
                  <a:prstClr val="black"/>
                </a:solidFill>
                <a:latin typeface="Calibri"/>
                <a:ea typeface="+mn-ea"/>
                <a:cs typeface="+mn-cs"/>
              </a:rPr>
              <a:t>αφιερώνεται σε ειδικές πτυχές της (θεατρικής) </a:t>
            </a:r>
            <a:r>
              <a:rPr lang="el-GR" sz="1800" b="1" i="1" dirty="0">
                <a:solidFill>
                  <a:prstClr val="black"/>
                </a:solidFill>
                <a:latin typeface="Calibri"/>
                <a:ea typeface="+mn-ea"/>
                <a:cs typeface="+mn-cs"/>
              </a:rPr>
              <a:t>παράστασης</a:t>
            </a:r>
            <a:r>
              <a:rPr lang="el-GR" sz="1800" dirty="0">
                <a:solidFill>
                  <a:prstClr val="black"/>
                </a:solidFill>
                <a:latin typeface="Calibri"/>
                <a:ea typeface="+mn-ea"/>
                <a:cs typeface="+mn-cs"/>
              </a:rPr>
              <a:t>. Το άρθρο του </a:t>
            </a:r>
            <a:r>
              <a:rPr lang="de-DE" sz="1800" dirty="0">
                <a:solidFill>
                  <a:prstClr val="black"/>
                </a:solidFill>
                <a:latin typeface="Calibri"/>
                <a:ea typeface="+mn-ea"/>
                <a:cs typeface="+mn-cs"/>
              </a:rPr>
              <a:t>Richard Green</a:t>
            </a:r>
            <a:r>
              <a:rPr lang="el-GR" sz="1800" dirty="0">
                <a:solidFill>
                  <a:prstClr val="black"/>
                </a:solidFill>
                <a:latin typeface="Calibri"/>
                <a:ea typeface="+mn-ea"/>
                <a:cs typeface="+mn-cs"/>
              </a:rPr>
              <a:t> για την απεικόνιση θεατρικών δρώμενων / παραστάσεων στην </a:t>
            </a:r>
            <a:r>
              <a:rPr lang="el-GR" sz="1800" b="1" i="1" dirty="0">
                <a:solidFill>
                  <a:prstClr val="black"/>
                </a:solidFill>
                <a:latin typeface="Calibri"/>
                <a:ea typeface="+mn-ea"/>
                <a:cs typeface="+mn-cs"/>
              </a:rPr>
              <a:t>τέχνη</a:t>
            </a:r>
            <a:r>
              <a:rPr lang="el-GR" sz="1800" dirty="0">
                <a:solidFill>
                  <a:prstClr val="black"/>
                </a:solidFill>
                <a:latin typeface="Calibri"/>
                <a:ea typeface="+mn-ea"/>
                <a:cs typeface="+mn-cs"/>
              </a:rPr>
              <a:t> προσφέρει κάλυψη του ενδιαφέροντος, αλλά δύσκολου αυτού θέματος με βαθειά σκέψη. Τα παραδείγματα που συνέλεξε ο </a:t>
            </a:r>
            <a:r>
              <a:rPr lang="de-DE" sz="1800" dirty="0">
                <a:solidFill>
                  <a:prstClr val="black"/>
                </a:solidFill>
                <a:latin typeface="Calibri"/>
                <a:ea typeface="+mn-ea"/>
                <a:cs typeface="+mn-cs"/>
              </a:rPr>
              <a:t>Green,</a:t>
            </a:r>
            <a:r>
              <a:rPr lang="el-GR" sz="1800" dirty="0">
                <a:solidFill>
                  <a:prstClr val="black"/>
                </a:solidFill>
                <a:latin typeface="Calibri"/>
                <a:ea typeface="+mn-ea"/>
                <a:cs typeface="+mn-cs"/>
              </a:rPr>
              <a:t> είναι εξαιρετικά, και η λεπτομερής ανάλυση των εικόνων που παραθέτει (μτφρ. του «</a:t>
            </a:r>
            <a:r>
              <a:rPr lang="de-DE" sz="1800" dirty="0" err="1">
                <a:solidFill>
                  <a:prstClr val="black"/>
                </a:solidFill>
                <a:latin typeface="Calibri"/>
                <a:ea typeface="+mn-ea"/>
                <a:cs typeface="+mn-cs"/>
              </a:rPr>
              <a:t>his</a:t>
            </a:r>
            <a:r>
              <a:rPr lang="el-GR" sz="1800" dirty="0">
                <a:solidFill>
                  <a:prstClr val="black"/>
                </a:solidFill>
                <a:latin typeface="Calibri"/>
                <a:ea typeface="+mn-ea"/>
                <a:cs typeface="+mn-cs"/>
              </a:rPr>
              <a:t>») είναι πάντα διαφωτιστική (</a:t>
            </a:r>
            <a:r>
              <a:rPr lang="el-GR" sz="1800" b="1" i="1" dirty="0">
                <a:solidFill>
                  <a:prstClr val="black"/>
                </a:solidFill>
                <a:latin typeface="Calibri"/>
                <a:ea typeface="+mn-ea"/>
                <a:cs typeface="+mn-cs"/>
              </a:rPr>
              <a:t>θα περίμενε κανείς περισσότερη εικονογράφιση</a:t>
            </a:r>
            <a:r>
              <a:rPr lang="el-GR" sz="1800" dirty="0">
                <a:solidFill>
                  <a:prstClr val="black"/>
                </a:solidFill>
                <a:latin typeface="Calibri"/>
                <a:ea typeface="+mn-ea"/>
                <a:cs typeface="+mn-cs"/>
              </a:rPr>
              <a:t>). Μιλά για «απεικονίσεις που </a:t>
            </a:r>
            <a:r>
              <a:rPr lang="el-GR" sz="1800" b="1" i="1" dirty="0">
                <a:solidFill>
                  <a:prstClr val="black"/>
                </a:solidFill>
                <a:latin typeface="Calibri"/>
                <a:ea typeface="+mn-ea"/>
                <a:cs typeface="+mn-cs"/>
              </a:rPr>
              <a:t>απορρέουν</a:t>
            </a:r>
            <a:r>
              <a:rPr lang="el-GR" sz="1800" dirty="0">
                <a:solidFill>
                  <a:prstClr val="black"/>
                </a:solidFill>
                <a:latin typeface="Calibri"/>
                <a:ea typeface="+mn-ea"/>
                <a:cs typeface="+mn-cs"/>
              </a:rPr>
              <a:t> από την τραγωδία» επειδή, αντίθετα με απεικονίσεις κωμωδιών, αυτές των τραγωδιών δεν παριστάνουν την πραμγατικότητα μιας εκτέλεσης, ακόμα και εάν επιρρεάστηκαν από αυτήν. Αυτό οδηγεί φυσικά στην ερώτηση, πόσες πληροφορίες μπορούμε να αντλούμε από αυτές τις εικόνες. Εάν, όπως πρότεινε ο </a:t>
            </a:r>
            <a:r>
              <a:rPr lang="de-DE" sz="1800" dirty="0">
                <a:solidFill>
                  <a:prstClr val="black"/>
                </a:solidFill>
                <a:latin typeface="Calibri"/>
                <a:ea typeface="+mn-ea"/>
                <a:cs typeface="+mn-cs"/>
              </a:rPr>
              <a:t>Green </a:t>
            </a:r>
            <a:r>
              <a:rPr lang="el-GR" sz="1800" dirty="0">
                <a:solidFill>
                  <a:prstClr val="black"/>
                </a:solidFill>
                <a:latin typeface="Calibri"/>
                <a:ea typeface="+mn-ea"/>
                <a:cs typeface="+mn-cs"/>
              </a:rPr>
              <a:t>πειστικά, πέντε αττικά αγγεία, περίπου σύγχρονα με την «Ανδρομέδα» του Σοφοκλή, επιρρεάστηκαν από αυτή την (θεατρική) παράσταση, και όλα δείχνουν την ηρωίδα ντυμένη με ανατολίζουσα ένδυση, επιτρέπεται να συμπεράνει κανείς ότι «έτσι (ντυμένη) σίγουρα ο Σοφοκλής την ανέβασε στη σκηνή» (σελ. 171), ή θα μπορούσε η ομοιότητα να προέλθει από </a:t>
            </a:r>
            <a:r>
              <a:rPr lang="el-GR" sz="1800" b="1" i="1" dirty="0">
                <a:solidFill>
                  <a:prstClr val="black"/>
                </a:solidFill>
                <a:latin typeface="Calibri"/>
                <a:ea typeface="+mn-ea"/>
                <a:cs typeface="+mn-cs"/>
              </a:rPr>
              <a:t>συμβάσεις που σχετίζονται με αγγειογραφίες</a:t>
            </a:r>
            <a:r>
              <a:rPr lang="el-GR" sz="1800" dirty="0">
                <a:solidFill>
                  <a:prstClr val="black"/>
                </a:solidFill>
                <a:latin typeface="Calibri"/>
                <a:ea typeface="+mn-ea"/>
                <a:cs typeface="+mn-cs"/>
              </a:rPr>
              <a:t>, ή από </a:t>
            </a:r>
            <a:r>
              <a:rPr lang="el-GR" sz="1800" b="1" i="1" dirty="0">
                <a:solidFill>
                  <a:prstClr val="black"/>
                </a:solidFill>
                <a:latin typeface="Calibri"/>
                <a:ea typeface="+mn-ea"/>
                <a:cs typeface="+mn-cs"/>
              </a:rPr>
              <a:t>αλληλεπιδράσεις ανάμεσα στους αγγειογράφους</a:t>
            </a:r>
            <a:r>
              <a:rPr lang="el-GR" sz="1800" dirty="0">
                <a:solidFill>
                  <a:prstClr val="black"/>
                </a:solidFill>
                <a:latin typeface="Calibri"/>
                <a:ea typeface="+mn-ea"/>
                <a:cs typeface="+mn-cs"/>
              </a:rPr>
              <a:t>;</a:t>
            </a:r>
            <a:r>
              <a:rPr lang="de-DE" sz="1800" dirty="0">
                <a:solidFill>
                  <a:prstClr val="black"/>
                </a:solidFill>
                <a:latin typeface="Calibri"/>
                <a:ea typeface="+mn-ea"/>
                <a:cs typeface="+mn-cs"/>
              </a:rPr>
              <a:t> </a:t>
            </a:r>
            <a:r>
              <a:rPr lang="el-GR" sz="1800" dirty="0" smtClean="0">
                <a:solidFill>
                  <a:prstClr val="black"/>
                </a:solidFill>
                <a:latin typeface="Calibri"/>
                <a:ea typeface="+mn-ea"/>
                <a:cs typeface="+mn-cs"/>
              </a:rPr>
              <a:t>					</a:t>
            </a:r>
            <a:r>
              <a:rPr lang="de-DE" sz="1800" dirty="0" smtClean="0">
                <a:solidFill>
                  <a:prstClr val="black"/>
                </a:solidFill>
                <a:latin typeface="Calibri"/>
                <a:ea typeface="+mn-ea"/>
                <a:cs typeface="+mn-cs"/>
              </a:rPr>
              <a:t>[</a:t>
            </a:r>
            <a:r>
              <a:rPr lang="el-GR" sz="1800" dirty="0" smtClean="0">
                <a:solidFill>
                  <a:prstClr val="black"/>
                </a:solidFill>
                <a:latin typeface="Calibri"/>
                <a:ea typeface="+mn-ea"/>
                <a:cs typeface="+mn-cs"/>
              </a:rPr>
              <a:t>τα </a:t>
            </a:r>
            <a:r>
              <a:rPr lang="el-GR" sz="1800" b="1" i="1" dirty="0" smtClean="0">
                <a:solidFill>
                  <a:prstClr val="black"/>
                </a:solidFill>
                <a:latin typeface="Calibri"/>
                <a:ea typeface="+mn-ea"/>
                <a:cs typeface="+mn-cs"/>
              </a:rPr>
              <a:t>πλάγια</a:t>
            </a:r>
            <a:r>
              <a:rPr lang="el-GR" sz="1800" dirty="0" smtClean="0">
                <a:solidFill>
                  <a:prstClr val="black"/>
                </a:solidFill>
                <a:latin typeface="Calibri"/>
                <a:ea typeface="+mn-ea"/>
                <a:cs typeface="+mn-cs"/>
              </a:rPr>
              <a:t> δικά μου!</a:t>
            </a:r>
            <a:r>
              <a:rPr lang="de-DE" sz="1800" dirty="0" smtClean="0">
                <a:solidFill>
                  <a:prstClr val="black"/>
                </a:solidFill>
                <a:latin typeface="Calibri"/>
                <a:ea typeface="+mn-ea"/>
                <a:cs typeface="+mn-cs"/>
              </a:rPr>
              <a:t>]</a:t>
            </a:r>
            <a:endParaRPr lang="de-DE" sz="1800" dirty="0">
              <a:solidFill>
                <a:prstClr val="black"/>
              </a:solidFill>
              <a:latin typeface="Calibri"/>
              <a:ea typeface="+mn-ea"/>
              <a:cs typeface="+mn-cs"/>
            </a:endParaRPr>
          </a:p>
        </p:txBody>
      </p:sp>
    </p:spTree>
    <p:extLst>
      <p:ext uri="{BB962C8B-B14F-4D97-AF65-F5344CB8AC3E}">
        <p14:creationId xmlns:p14="http://schemas.microsoft.com/office/powerpoint/2010/main" val="11634446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grpSp>
        <p:nvGrpSpPr>
          <p:cNvPr id="4" name="Gruppierung 3"/>
          <p:cNvGrpSpPr/>
          <p:nvPr/>
        </p:nvGrpSpPr>
        <p:grpSpPr>
          <a:xfrm>
            <a:off x="0" y="1356642"/>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sp>
        <p:nvSpPr>
          <p:cNvPr id="6" name="Rahmen 5"/>
          <p:cNvSpPr/>
          <p:nvPr/>
        </p:nvSpPr>
        <p:spPr>
          <a:xfrm>
            <a:off x="465216" y="1548095"/>
            <a:ext cx="5231961" cy="594342"/>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7" name="Textfeld 6"/>
          <p:cNvSpPr txBox="1"/>
          <p:nvPr/>
        </p:nvSpPr>
        <p:spPr>
          <a:xfrm>
            <a:off x="0" y="393778"/>
            <a:ext cx="9144000" cy="523220"/>
          </a:xfrm>
          <a:prstGeom prst="rect">
            <a:avLst/>
          </a:prstGeom>
          <a:solidFill>
            <a:schemeClr val="bg1"/>
          </a:solidFill>
        </p:spPr>
        <p:txBody>
          <a:bodyPr wrap="square" rtlCol="0">
            <a:spAutoFit/>
          </a:bodyPr>
          <a:lstStyle/>
          <a:p>
            <a:pPr algn="ctr" defTabSz="457200" eaLnBrk="1" fontAlgn="auto" hangingPunct="1">
              <a:spcBef>
                <a:spcPts val="0"/>
              </a:spcBef>
              <a:spcAft>
                <a:spcPts val="0"/>
              </a:spcAft>
            </a:pPr>
            <a:r>
              <a:rPr lang="el-GR" sz="2800" dirty="0" smtClean="0">
                <a:solidFill>
                  <a:prstClr val="black"/>
                </a:solidFill>
                <a:latin typeface="Calibri"/>
                <a:ea typeface="+mn-ea"/>
                <a:cs typeface="+mn-cs"/>
              </a:rPr>
              <a:t>Κριτική </a:t>
            </a:r>
            <a:r>
              <a:rPr lang="de-DE" sz="2800" dirty="0" err="1" smtClean="0">
                <a:solidFill>
                  <a:prstClr val="black"/>
                </a:solidFill>
                <a:latin typeface="Calibri"/>
                <a:ea typeface="+mn-ea"/>
                <a:cs typeface="+mn-cs"/>
              </a:rPr>
              <a:t>Burian</a:t>
            </a:r>
            <a:r>
              <a:rPr lang="de-DE" sz="2800" dirty="0" smtClean="0">
                <a:solidFill>
                  <a:prstClr val="black"/>
                </a:solidFill>
                <a:latin typeface="Calibri"/>
                <a:ea typeface="+mn-ea"/>
                <a:cs typeface="+mn-cs"/>
              </a:rPr>
              <a:t>:</a:t>
            </a:r>
            <a:endParaRPr lang="de-DE" sz="2800" dirty="0">
              <a:solidFill>
                <a:prstClr val="black"/>
              </a:solidFill>
              <a:latin typeface="Calibri"/>
              <a:ea typeface="+mn-ea"/>
              <a:cs typeface="+mn-cs"/>
            </a:endParaRPr>
          </a:p>
        </p:txBody>
      </p:sp>
    </p:spTree>
    <p:extLst>
      <p:ext uri="{BB962C8B-B14F-4D97-AF65-F5344CB8AC3E}">
        <p14:creationId xmlns:p14="http://schemas.microsoft.com/office/powerpoint/2010/main" val="719309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g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5915025" cy="6858000"/>
          </a:xfrm>
          <a:prstGeom prst="rect">
            <a:avLst/>
          </a:prstGeom>
          <a:noFill/>
          <a:ln w="9525">
            <a:noFill/>
            <a:miter lim="800000"/>
            <a:headEnd/>
            <a:tailEnd/>
          </a:ln>
        </p:spPr>
      </p:pic>
      <p:sp>
        <p:nvSpPr>
          <p:cNvPr id="2" name="Textfeld 1"/>
          <p:cNvSpPr txBox="1"/>
          <p:nvPr/>
        </p:nvSpPr>
        <p:spPr>
          <a:xfrm>
            <a:off x="7940813" y="6396337"/>
            <a:ext cx="870751" cy="461665"/>
          </a:xfrm>
          <a:prstGeom prst="rect">
            <a:avLst/>
          </a:prstGeom>
          <a:solidFill>
            <a:schemeClr val="bg1"/>
          </a:solidFill>
        </p:spPr>
        <p:txBody>
          <a:bodyPr wrap="none" rtlCol="0">
            <a:spAutoFit/>
          </a:bodyPr>
          <a:lstStyle/>
          <a:p>
            <a:r>
              <a:rPr lang="de-DE" dirty="0" smtClean="0"/>
              <a:t>2007</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grpSp>
        <p:nvGrpSpPr>
          <p:cNvPr id="11" name="Gruppierung 10"/>
          <p:cNvGrpSpPr/>
          <p:nvPr/>
        </p:nvGrpSpPr>
        <p:grpSpPr>
          <a:xfrm>
            <a:off x="0" y="1310019"/>
            <a:ext cx="9144000" cy="4237962"/>
            <a:chOff x="0" y="0"/>
            <a:chExt cx="9144000" cy="4237962"/>
          </a:xfrm>
        </p:grpSpPr>
        <p:grpSp>
          <p:nvGrpSpPr>
            <p:cNvPr id="4" name="Gruppierung 3"/>
            <p:cNvGrpSpPr/>
            <p:nvPr/>
          </p:nvGrpSpPr>
          <p:grpSpPr>
            <a:xfrm>
              <a:off x="0" y="0"/>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7" name="Textfeld 6"/>
            <p:cNvSpPr txBox="1"/>
            <p:nvPr/>
          </p:nvSpPr>
          <p:spPr>
            <a:xfrm>
              <a:off x="95247" y="1591030"/>
              <a:ext cx="9048753" cy="1754327"/>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el-GR" sz="1800" dirty="0">
                  <a:solidFill>
                    <a:prstClr val="black"/>
                  </a:solidFill>
                  <a:latin typeface="Calibri"/>
                  <a:ea typeface="+mn-ea"/>
                  <a:cs typeface="+mn-cs"/>
                </a:rPr>
                <a:t>Το δεύτερο μέρος (εννοείται «του βιβλίου») αφιερώνεται σε ειδικές πτυχές της (θεατρικής) </a:t>
              </a:r>
              <a:r>
                <a:rPr lang="el-GR" sz="1800" b="1" i="1" dirty="0">
                  <a:solidFill>
                    <a:prstClr val="black"/>
                  </a:solidFill>
                  <a:latin typeface="Calibri"/>
                  <a:ea typeface="+mn-ea"/>
                  <a:cs typeface="+mn-cs"/>
                </a:rPr>
                <a:t>παράστασης</a:t>
              </a:r>
              <a:r>
                <a:rPr lang="el-GR" sz="1800" dirty="0">
                  <a:solidFill>
                    <a:prstClr val="black"/>
                  </a:solidFill>
                  <a:latin typeface="Calibri"/>
                  <a:ea typeface="+mn-ea"/>
                  <a:cs typeface="+mn-cs"/>
                </a:rPr>
                <a:t>. Το άρθρο του </a:t>
              </a:r>
              <a:r>
                <a:rPr lang="de-DE" sz="1800" dirty="0">
                  <a:solidFill>
                    <a:prstClr val="black"/>
                  </a:solidFill>
                  <a:latin typeface="Calibri"/>
                  <a:ea typeface="+mn-ea"/>
                  <a:cs typeface="+mn-cs"/>
                </a:rPr>
                <a:t>Richard Green</a:t>
              </a:r>
              <a:r>
                <a:rPr lang="el-GR" sz="1800" dirty="0">
                  <a:solidFill>
                    <a:prstClr val="black"/>
                  </a:solidFill>
                  <a:latin typeface="Calibri"/>
                  <a:ea typeface="+mn-ea"/>
                  <a:cs typeface="+mn-cs"/>
                </a:rPr>
                <a:t> για την απεικόνιση θεατρικών δρώμενων / παραστάσεων στην </a:t>
              </a:r>
              <a:r>
                <a:rPr lang="el-GR" sz="1800" b="1" i="1" dirty="0">
                  <a:solidFill>
                    <a:prstClr val="black"/>
                  </a:solidFill>
                  <a:latin typeface="Calibri"/>
                  <a:ea typeface="+mn-ea"/>
                  <a:cs typeface="+mn-cs"/>
                </a:rPr>
                <a:t>τέχνη</a:t>
              </a:r>
              <a:r>
                <a:rPr lang="el-GR" sz="1800" dirty="0">
                  <a:solidFill>
                    <a:prstClr val="black"/>
                  </a:solidFill>
                  <a:latin typeface="Calibri"/>
                  <a:ea typeface="+mn-ea"/>
                  <a:cs typeface="+mn-cs"/>
                </a:rPr>
                <a:t> προσφέρει κάλυψη του ενδιαφέροντος, αλλά δύσκολου αυτού θέματος με βαθειά σκέψη. Τα παραδείγματα που συνέλεξε ο </a:t>
              </a:r>
              <a:r>
                <a:rPr lang="de-DE" sz="1800" dirty="0">
                  <a:solidFill>
                    <a:prstClr val="black"/>
                  </a:solidFill>
                  <a:latin typeface="Calibri"/>
                  <a:ea typeface="+mn-ea"/>
                  <a:cs typeface="+mn-cs"/>
                </a:rPr>
                <a:t>Green,</a:t>
              </a:r>
              <a:r>
                <a:rPr lang="el-GR" sz="1800" dirty="0">
                  <a:solidFill>
                    <a:prstClr val="black"/>
                  </a:solidFill>
                  <a:latin typeface="Calibri"/>
                  <a:ea typeface="+mn-ea"/>
                  <a:cs typeface="+mn-cs"/>
                </a:rPr>
                <a:t> είναι εξαιρετικά, και η λεπτομερής ανάλυση των εικόνων που παραθέτει (μτφρ. του «</a:t>
              </a:r>
              <a:r>
                <a:rPr lang="de-DE" sz="1800" dirty="0" err="1">
                  <a:solidFill>
                    <a:prstClr val="black"/>
                  </a:solidFill>
                  <a:latin typeface="Calibri"/>
                  <a:ea typeface="+mn-ea"/>
                  <a:cs typeface="+mn-cs"/>
                </a:rPr>
                <a:t>his</a:t>
              </a:r>
              <a:r>
                <a:rPr lang="el-GR" sz="1800" dirty="0">
                  <a:solidFill>
                    <a:prstClr val="black"/>
                  </a:solidFill>
                  <a:latin typeface="Calibri"/>
                  <a:ea typeface="+mn-ea"/>
                  <a:cs typeface="+mn-cs"/>
                </a:rPr>
                <a:t>») είναι πάντα διαφωτιστική (</a:t>
              </a:r>
              <a:r>
                <a:rPr lang="el-GR" sz="1800" b="1" i="1" dirty="0">
                  <a:solidFill>
                    <a:prstClr val="black"/>
                  </a:solidFill>
                  <a:latin typeface="Calibri"/>
                  <a:ea typeface="+mn-ea"/>
                  <a:cs typeface="+mn-cs"/>
                </a:rPr>
                <a:t>θα περίμενε κανείς περισσότερη εικονογράφιση</a:t>
              </a:r>
              <a:r>
                <a:rPr lang="el-GR" sz="1800" dirty="0">
                  <a:solidFill>
                    <a:prstClr val="black"/>
                  </a:solidFill>
                  <a:latin typeface="Calibri"/>
                  <a:ea typeface="+mn-ea"/>
                  <a:cs typeface="+mn-cs"/>
                </a:rPr>
                <a:t>).</a:t>
              </a:r>
              <a:r>
                <a:rPr lang="de-DE" sz="1800" dirty="0">
                  <a:solidFill>
                    <a:prstClr val="black"/>
                  </a:solidFill>
                  <a:latin typeface="Calibri"/>
                  <a:ea typeface="+mn-ea"/>
                  <a:cs typeface="+mn-cs"/>
                </a:rPr>
                <a:t> </a:t>
              </a:r>
            </a:p>
          </p:txBody>
        </p:sp>
        <p:sp>
          <p:nvSpPr>
            <p:cNvPr id="8" name="Textfeld 7"/>
            <p:cNvSpPr txBox="1"/>
            <p:nvPr/>
          </p:nvSpPr>
          <p:spPr>
            <a:xfrm>
              <a:off x="1" y="3314632"/>
              <a:ext cx="9143999" cy="923330"/>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de-DE" sz="1800" dirty="0" smtClean="0">
                  <a:solidFill>
                    <a:prstClr val="black"/>
                  </a:solidFill>
                  <a:latin typeface="Calibri"/>
                  <a:ea typeface="+mn-ea"/>
                  <a:cs typeface="+mn-cs"/>
                </a:rPr>
                <a:t>    </a:t>
              </a:r>
            </a:p>
            <a:p>
              <a:pPr defTabSz="457200" eaLnBrk="1" fontAlgn="auto" hangingPunct="1">
                <a:spcBef>
                  <a:spcPts val="0"/>
                </a:spcBef>
                <a:spcAft>
                  <a:spcPts val="0"/>
                </a:spcAft>
              </a:pPr>
              <a:endParaRPr lang="de-DE" sz="1800" dirty="0">
                <a:solidFill>
                  <a:prstClr val="black"/>
                </a:solidFill>
                <a:latin typeface="Calibri"/>
                <a:ea typeface="+mn-ea"/>
                <a:cs typeface="+mn-cs"/>
              </a:endParaRPr>
            </a:p>
            <a:p>
              <a:pPr defTabSz="457200" eaLnBrk="1" fontAlgn="auto" hangingPunct="1">
                <a:spcBef>
                  <a:spcPts val="0"/>
                </a:spcBef>
                <a:spcAft>
                  <a:spcPts val="0"/>
                </a:spcAft>
              </a:pPr>
              <a:endParaRPr lang="de-DE" sz="1800" dirty="0">
                <a:solidFill>
                  <a:prstClr val="black"/>
                </a:solidFill>
                <a:latin typeface="Calibri"/>
                <a:ea typeface="+mn-ea"/>
                <a:cs typeface="+mn-cs"/>
              </a:endParaRPr>
            </a:p>
          </p:txBody>
        </p:sp>
        <p:sp>
          <p:nvSpPr>
            <p:cNvPr id="10" name="Textfeld 9"/>
            <p:cNvSpPr txBox="1"/>
            <p:nvPr/>
          </p:nvSpPr>
          <p:spPr>
            <a:xfrm>
              <a:off x="1068917" y="1253860"/>
              <a:ext cx="8075083" cy="369332"/>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de-DE" sz="1800" dirty="0" smtClean="0">
                  <a:solidFill>
                    <a:prstClr val="black"/>
                  </a:solidFill>
                  <a:latin typeface="Calibri"/>
                  <a:ea typeface="+mn-ea"/>
                  <a:cs typeface="+mn-cs"/>
                </a:rPr>
                <a:t>   </a:t>
              </a:r>
            </a:p>
          </p:txBody>
        </p:sp>
      </p:grpSp>
      <p:sp>
        <p:nvSpPr>
          <p:cNvPr id="12" name="Rahmen 11"/>
          <p:cNvSpPr/>
          <p:nvPr/>
        </p:nvSpPr>
        <p:spPr>
          <a:xfrm>
            <a:off x="4692211" y="2127566"/>
            <a:ext cx="4337055" cy="594342"/>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13" name="Rahmen 12"/>
          <p:cNvSpPr/>
          <p:nvPr/>
        </p:nvSpPr>
        <p:spPr>
          <a:xfrm>
            <a:off x="0" y="2462837"/>
            <a:ext cx="1109981" cy="594342"/>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14" name="Rahmen 13"/>
          <p:cNvSpPr/>
          <p:nvPr/>
        </p:nvSpPr>
        <p:spPr>
          <a:xfrm>
            <a:off x="95247" y="4180783"/>
            <a:ext cx="5035553" cy="594342"/>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Tree>
    <p:extLst>
      <p:ext uri="{BB962C8B-B14F-4D97-AF65-F5344CB8AC3E}">
        <p14:creationId xmlns:p14="http://schemas.microsoft.com/office/powerpoint/2010/main" val="30322777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grpSp>
        <p:nvGrpSpPr>
          <p:cNvPr id="4" name="Gruppierung 3"/>
          <p:cNvGrpSpPr/>
          <p:nvPr/>
        </p:nvGrpSpPr>
        <p:grpSpPr>
          <a:xfrm>
            <a:off x="0" y="1356642"/>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7" name="Textfeld 6"/>
          <p:cNvSpPr txBox="1"/>
          <p:nvPr/>
        </p:nvSpPr>
        <p:spPr>
          <a:xfrm>
            <a:off x="640145" y="289084"/>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de-DE" sz="1800" dirty="0">
              <a:solidFill>
                <a:prstClr val="black"/>
              </a:solidFill>
              <a:latin typeface="Calibri"/>
              <a:ea typeface="+mn-ea"/>
              <a:cs typeface="+mn-cs"/>
            </a:endParaRPr>
          </a:p>
        </p:txBody>
      </p:sp>
      <p:sp>
        <p:nvSpPr>
          <p:cNvPr id="8" name="Rechteck 7"/>
          <p:cNvSpPr/>
          <p:nvPr/>
        </p:nvSpPr>
        <p:spPr>
          <a:xfrm>
            <a:off x="1205982" y="3386920"/>
            <a:ext cx="7821713" cy="923330"/>
          </a:xfrm>
          <a:prstGeom prst="rect">
            <a:avLst/>
          </a:prstGeom>
          <a:solidFill>
            <a:schemeClr val="bg1"/>
          </a:solidFill>
          <a:ln w="57150" cmpd="sng">
            <a:solidFill>
              <a:srgbClr val="FF0000"/>
            </a:solidFill>
          </a:ln>
        </p:spPr>
        <p:txBody>
          <a:bodyPr wrap="square">
            <a:spAutoFit/>
          </a:bodyPr>
          <a:lstStyle/>
          <a:p>
            <a:pPr defTabSz="457200" eaLnBrk="1" fontAlgn="auto" hangingPunct="1">
              <a:spcBef>
                <a:spcPts val="0"/>
              </a:spcBef>
              <a:spcAft>
                <a:spcPts val="0"/>
              </a:spcAft>
            </a:pPr>
            <a:r>
              <a:rPr lang="el-GR" sz="1800" dirty="0">
                <a:solidFill>
                  <a:prstClr val="black"/>
                </a:solidFill>
                <a:latin typeface="Calibri"/>
                <a:ea typeface="+mn-ea"/>
                <a:cs typeface="+mn-cs"/>
              </a:rPr>
              <a:t>«απεικονίσεις που </a:t>
            </a:r>
            <a:r>
              <a:rPr lang="el-GR" sz="1800" b="1" i="1" dirty="0">
                <a:solidFill>
                  <a:prstClr val="black"/>
                </a:solidFill>
                <a:latin typeface="Calibri"/>
                <a:ea typeface="+mn-ea"/>
                <a:cs typeface="+mn-cs"/>
              </a:rPr>
              <a:t>απορρέουν</a:t>
            </a:r>
            <a:r>
              <a:rPr lang="el-GR" sz="1800" dirty="0">
                <a:solidFill>
                  <a:prstClr val="black"/>
                </a:solidFill>
                <a:latin typeface="Calibri"/>
                <a:ea typeface="+mn-ea"/>
                <a:cs typeface="+mn-cs"/>
              </a:rPr>
              <a:t> από την τραγωδία</a:t>
            </a:r>
            <a:r>
              <a:rPr lang="el-GR" sz="1800" dirty="0" smtClean="0">
                <a:solidFill>
                  <a:prstClr val="black"/>
                </a:solidFill>
                <a:latin typeface="Calibri"/>
                <a:ea typeface="+mn-ea"/>
                <a:cs typeface="+mn-cs"/>
              </a:rPr>
              <a:t>» ...</a:t>
            </a:r>
            <a:endParaRPr lang="el-GR" sz="1800" dirty="0">
              <a:solidFill>
                <a:prstClr val="black"/>
              </a:solidFill>
              <a:latin typeface="Calibri"/>
              <a:ea typeface="+mn-ea"/>
              <a:cs typeface="+mn-cs"/>
            </a:endParaRPr>
          </a:p>
          <a:p>
            <a:pPr defTabSz="457200" eaLnBrk="1" fontAlgn="auto" hangingPunct="1">
              <a:spcBef>
                <a:spcPts val="0"/>
              </a:spcBef>
              <a:spcAft>
                <a:spcPts val="0"/>
              </a:spcAft>
            </a:pPr>
            <a:r>
              <a:rPr lang="el-GR" sz="1800" dirty="0" smtClean="0">
                <a:solidFill>
                  <a:prstClr val="black"/>
                </a:solidFill>
                <a:latin typeface="Calibri"/>
                <a:ea typeface="+mn-ea"/>
                <a:cs typeface="+mn-cs"/>
              </a:rPr>
              <a:t>δεν </a:t>
            </a:r>
            <a:r>
              <a:rPr lang="el-GR" sz="1800" dirty="0">
                <a:solidFill>
                  <a:prstClr val="black"/>
                </a:solidFill>
                <a:latin typeface="Calibri"/>
                <a:ea typeface="+mn-ea"/>
                <a:cs typeface="+mn-cs"/>
              </a:rPr>
              <a:t>παριστάνουν την πραμγατικότητα μιας εκτέλεσης, ακόμα και εάν </a:t>
            </a:r>
            <a:r>
              <a:rPr lang="el-GR" sz="1800" dirty="0" smtClean="0">
                <a:solidFill>
                  <a:prstClr val="black"/>
                </a:solidFill>
                <a:latin typeface="Calibri"/>
                <a:ea typeface="+mn-ea"/>
                <a:cs typeface="+mn-cs"/>
              </a:rPr>
              <a:t>επιρρεά</a:t>
            </a:r>
            <a:r>
              <a:rPr lang="de-DE" sz="1800" dirty="0" smtClean="0">
                <a:solidFill>
                  <a:prstClr val="black"/>
                </a:solidFill>
                <a:latin typeface="Calibri"/>
                <a:ea typeface="+mn-ea"/>
                <a:cs typeface="+mn-cs"/>
              </a:rPr>
              <a:t>-</a:t>
            </a:r>
            <a:r>
              <a:rPr lang="el-GR" sz="1800" dirty="0" smtClean="0">
                <a:solidFill>
                  <a:prstClr val="black"/>
                </a:solidFill>
                <a:latin typeface="Calibri"/>
                <a:ea typeface="+mn-ea"/>
                <a:cs typeface="+mn-cs"/>
              </a:rPr>
              <a:t>στηκαν </a:t>
            </a:r>
            <a:r>
              <a:rPr lang="el-GR" sz="1800" dirty="0">
                <a:solidFill>
                  <a:prstClr val="black"/>
                </a:solidFill>
                <a:latin typeface="Calibri"/>
                <a:ea typeface="+mn-ea"/>
                <a:cs typeface="+mn-cs"/>
              </a:rPr>
              <a:t>από </a:t>
            </a:r>
            <a:r>
              <a:rPr lang="el-GR" sz="1800" dirty="0" smtClean="0">
                <a:solidFill>
                  <a:prstClr val="black"/>
                </a:solidFill>
                <a:latin typeface="Calibri"/>
                <a:ea typeface="+mn-ea"/>
                <a:cs typeface="+mn-cs"/>
              </a:rPr>
              <a:t>αυτήν</a:t>
            </a:r>
            <a:r>
              <a:rPr lang="de-DE" sz="1800" dirty="0" smtClean="0">
                <a:solidFill>
                  <a:prstClr val="black"/>
                </a:solidFill>
                <a:latin typeface="Calibri"/>
                <a:ea typeface="+mn-ea"/>
                <a:cs typeface="+mn-cs"/>
              </a:rPr>
              <a:t>.</a:t>
            </a:r>
            <a:endParaRPr lang="de-DE" sz="1800" dirty="0">
              <a:solidFill>
                <a:prstClr val="black"/>
              </a:solidFill>
              <a:latin typeface="Calibri"/>
              <a:ea typeface="+mn-ea"/>
              <a:cs typeface="+mn-cs"/>
            </a:endParaRPr>
          </a:p>
        </p:txBody>
      </p:sp>
      <p:sp>
        <p:nvSpPr>
          <p:cNvPr id="9" name="Rechteck 8"/>
          <p:cNvSpPr/>
          <p:nvPr/>
        </p:nvSpPr>
        <p:spPr>
          <a:xfrm>
            <a:off x="150367" y="3216153"/>
            <a:ext cx="1034965" cy="1173600"/>
          </a:xfrm>
          <a:prstGeom prst="rect">
            <a:avLst/>
          </a:prstGeom>
          <a:solidFill>
            <a:schemeClr val="bg1"/>
          </a:solidFill>
        </p:spPr>
        <p:txBody>
          <a:bodyPr wrap="square">
            <a:spAutoFit/>
          </a:bodyPr>
          <a:lstStyle/>
          <a:p>
            <a:pPr defTabSz="457200" eaLnBrk="1" fontAlgn="auto" hangingPunct="1">
              <a:spcBef>
                <a:spcPts val="0"/>
              </a:spcBef>
              <a:spcAft>
                <a:spcPts val="0"/>
              </a:spcAft>
            </a:pPr>
            <a:r>
              <a:rPr lang="de-DE" sz="1800" dirty="0" smtClean="0">
                <a:solidFill>
                  <a:prstClr val="black"/>
                </a:solidFill>
                <a:latin typeface="Calibri"/>
                <a:ea typeface="+mn-ea"/>
                <a:cs typeface="+mn-cs"/>
              </a:rPr>
              <a:t> </a:t>
            </a:r>
          </a:p>
          <a:p>
            <a:pPr defTabSz="457200" eaLnBrk="1" fontAlgn="auto" hangingPunct="1">
              <a:spcBef>
                <a:spcPts val="0"/>
              </a:spcBef>
              <a:spcAft>
                <a:spcPts val="0"/>
              </a:spcAft>
            </a:pPr>
            <a:endParaRPr lang="de-DE" sz="1800" dirty="0">
              <a:solidFill>
                <a:prstClr val="black"/>
              </a:solidFill>
              <a:latin typeface="Calibri"/>
              <a:ea typeface="+mn-ea"/>
              <a:cs typeface="+mn-cs"/>
            </a:endParaRPr>
          </a:p>
          <a:p>
            <a:pPr defTabSz="457200" eaLnBrk="1" fontAlgn="auto" hangingPunct="1">
              <a:spcBef>
                <a:spcPts val="0"/>
              </a:spcBef>
              <a:spcAft>
                <a:spcPts val="0"/>
              </a:spcAft>
            </a:pPr>
            <a:endParaRPr lang="de-DE" sz="1800" dirty="0">
              <a:solidFill>
                <a:prstClr val="black"/>
              </a:solidFill>
              <a:latin typeface="Calibri"/>
              <a:ea typeface="+mn-ea"/>
              <a:cs typeface="+mn-cs"/>
            </a:endParaRPr>
          </a:p>
        </p:txBody>
      </p:sp>
      <p:sp>
        <p:nvSpPr>
          <p:cNvPr id="10" name="Rechteck 9"/>
          <p:cNvSpPr/>
          <p:nvPr/>
        </p:nvSpPr>
        <p:spPr>
          <a:xfrm>
            <a:off x="150368" y="4326699"/>
            <a:ext cx="8993632" cy="1152000"/>
          </a:xfrm>
          <a:prstGeom prst="rect">
            <a:avLst/>
          </a:prstGeom>
          <a:solidFill>
            <a:schemeClr val="bg1"/>
          </a:solidFill>
        </p:spPr>
        <p:txBody>
          <a:bodyPr wrap="square">
            <a:spAutoFit/>
          </a:bodyPr>
          <a:lstStyle/>
          <a:p>
            <a:pPr defTabSz="457200" eaLnBrk="1" fontAlgn="auto" hangingPunct="1">
              <a:spcBef>
                <a:spcPts val="0"/>
              </a:spcBef>
              <a:spcAft>
                <a:spcPts val="0"/>
              </a:spcAft>
            </a:pPr>
            <a:endParaRPr lang="de-DE" sz="1800" dirty="0">
              <a:solidFill>
                <a:prstClr val="black"/>
              </a:solidFill>
              <a:latin typeface="Calibri"/>
              <a:ea typeface="+mn-ea"/>
              <a:cs typeface="+mn-cs"/>
            </a:endParaRPr>
          </a:p>
          <a:p>
            <a:pPr defTabSz="457200" eaLnBrk="1" fontAlgn="auto" hangingPunct="1">
              <a:spcBef>
                <a:spcPts val="0"/>
              </a:spcBef>
              <a:spcAft>
                <a:spcPts val="0"/>
              </a:spcAft>
            </a:pPr>
            <a:endParaRPr lang="de-DE" sz="1800" dirty="0" smtClean="0">
              <a:solidFill>
                <a:prstClr val="black"/>
              </a:solidFill>
              <a:latin typeface="Calibri"/>
              <a:ea typeface="+mn-ea"/>
              <a:cs typeface="+mn-cs"/>
            </a:endParaRPr>
          </a:p>
          <a:p>
            <a:pPr defTabSz="457200" eaLnBrk="1" fontAlgn="auto" hangingPunct="1">
              <a:spcBef>
                <a:spcPts val="0"/>
              </a:spcBef>
              <a:spcAft>
                <a:spcPts val="0"/>
              </a:spcAft>
            </a:pPr>
            <a:endParaRPr lang="de-DE" sz="1800" dirty="0">
              <a:solidFill>
                <a:prstClr val="black"/>
              </a:solidFill>
              <a:latin typeface="Calibri"/>
              <a:ea typeface="+mn-ea"/>
              <a:cs typeface="+mn-cs"/>
            </a:endParaRPr>
          </a:p>
          <a:p>
            <a:pPr defTabSz="457200" eaLnBrk="1" fontAlgn="auto" hangingPunct="1">
              <a:spcBef>
                <a:spcPts val="0"/>
              </a:spcBef>
              <a:spcAft>
                <a:spcPts val="0"/>
              </a:spcAft>
            </a:pPr>
            <a:endParaRPr lang="de-DE" sz="1800" dirty="0" smtClean="0">
              <a:solidFill>
                <a:prstClr val="black"/>
              </a:solidFill>
              <a:latin typeface="Calibri"/>
              <a:ea typeface="+mn-ea"/>
              <a:cs typeface="+mn-cs"/>
            </a:endParaRPr>
          </a:p>
          <a:p>
            <a:pPr defTabSz="457200" eaLnBrk="1" fontAlgn="auto" hangingPunct="1">
              <a:spcBef>
                <a:spcPts val="0"/>
              </a:spcBef>
              <a:spcAft>
                <a:spcPts val="0"/>
              </a:spcAft>
            </a:pPr>
            <a:endParaRPr lang="de-DE" sz="1800" dirty="0">
              <a:solidFill>
                <a:prstClr val="black"/>
              </a:solidFill>
              <a:latin typeface="Calibri"/>
              <a:ea typeface="+mn-ea"/>
              <a:cs typeface="+mn-cs"/>
            </a:endParaRPr>
          </a:p>
        </p:txBody>
      </p:sp>
      <p:sp>
        <p:nvSpPr>
          <p:cNvPr id="6" name="Rahmen 5"/>
          <p:cNvSpPr/>
          <p:nvPr/>
        </p:nvSpPr>
        <p:spPr>
          <a:xfrm>
            <a:off x="44565" y="2502938"/>
            <a:ext cx="9027696" cy="872842"/>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Tree>
    <p:extLst>
      <p:ext uri="{BB962C8B-B14F-4D97-AF65-F5344CB8AC3E}">
        <p14:creationId xmlns:p14="http://schemas.microsoft.com/office/powerpoint/2010/main" val="7175168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grpSp>
        <p:nvGrpSpPr>
          <p:cNvPr id="4" name="Gruppierung 3"/>
          <p:cNvGrpSpPr/>
          <p:nvPr/>
        </p:nvGrpSpPr>
        <p:grpSpPr>
          <a:xfrm>
            <a:off x="0" y="1356642"/>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sp>
        <p:nvSpPr>
          <p:cNvPr id="6" name="Rahmen 5"/>
          <p:cNvSpPr/>
          <p:nvPr/>
        </p:nvSpPr>
        <p:spPr>
          <a:xfrm>
            <a:off x="37720" y="3217333"/>
            <a:ext cx="9027696"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7" name="Rahmen 6"/>
          <p:cNvSpPr/>
          <p:nvPr/>
        </p:nvSpPr>
        <p:spPr>
          <a:xfrm>
            <a:off x="44980" y="3539063"/>
            <a:ext cx="3015115"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8" name="Rechteck 7"/>
          <p:cNvSpPr/>
          <p:nvPr/>
        </p:nvSpPr>
        <p:spPr>
          <a:xfrm>
            <a:off x="3060095" y="3623441"/>
            <a:ext cx="5932903" cy="369332"/>
          </a:xfrm>
          <a:prstGeom prst="rect">
            <a:avLst/>
          </a:prstGeom>
          <a:solidFill>
            <a:schemeClr val="bg1"/>
          </a:solidFill>
        </p:spPr>
        <p:txBody>
          <a:bodyPr wrap="square">
            <a:spAutoFit/>
          </a:bodyPr>
          <a:lstStyle/>
          <a:p>
            <a:pPr defTabSz="457200" eaLnBrk="1" fontAlgn="auto" hangingPunct="1">
              <a:spcBef>
                <a:spcPts val="0"/>
              </a:spcBef>
              <a:spcAft>
                <a:spcPts val="0"/>
              </a:spcAft>
            </a:pPr>
            <a:r>
              <a:rPr lang="de-DE" sz="1800" dirty="0" smtClean="0">
                <a:solidFill>
                  <a:prstClr val="black"/>
                </a:solidFill>
                <a:latin typeface="Calibri"/>
                <a:ea typeface="+mn-ea"/>
                <a:cs typeface="+mn-cs"/>
              </a:rPr>
              <a:t> </a:t>
            </a:r>
          </a:p>
        </p:txBody>
      </p:sp>
      <p:sp>
        <p:nvSpPr>
          <p:cNvPr id="9" name="Rechteck 8"/>
          <p:cNvSpPr/>
          <p:nvPr/>
        </p:nvSpPr>
        <p:spPr>
          <a:xfrm>
            <a:off x="155593" y="4543559"/>
            <a:ext cx="8837404" cy="923330"/>
          </a:xfrm>
          <a:prstGeom prst="rect">
            <a:avLst/>
          </a:prstGeom>
          <a:solidFill>
            <a:schemeClr val="bg1"/>
          </a:solidFill>
        </p:spPr>
        <p:txBody>
          <a:bodyPr wrap="square">
            <a:spAutoFit/>
          </a:bodyPr>
          <a:lstStyle/>
          <a:p>
            <a:pPr defTabSz="457200" eaLnBrk="1" fontAlgn="auto" hangingPunct="1">
              <a:spcBef>
                <a:spcPts val="0"/>
              </a:spcBef>
              <a:spcAft>
                <a:spcPts val="0"/>
              </a:spcAft>
            </a:pPr>
            <a:r>
              <a:rPr lang="de-DE" sz="1800" dirty="0" smtClean="0">
                <a:solidFill>
                  <a:prstClr val="black"/>
                </a:solidFill>
                <a:latin typeface="Calibri"/>
                <a:ea typeface="+mn-ea"/>
                <a:cs typeface="+mn-cs"/>
              </a:rPr>
              <a:t> </a:t>
            </a:r>
          </a:p>
          <a:p>
            <a:pPr defTabSz="457200" eaLnBrk="1" fontAlgn="auto" hangingPunct="1">
              <a:spcBef>
                <a:spcPts val="0"/>
              </a:spcBef>
              <a:spcAft>
                <a:spcPts val="0"/>
              </a:spcAft>
            </a:pPr>
            <a:endParaRPr lang="de-DE" sz="1800" dirty="0">
              <a:solidFill>
                <a:prstClr val="black"/>
              </a:solidFill>
              <a:latin typeface="Calibri"/>
              <a:ea typeface="+mn-ea"/>
              <a:cs typeface="+mn-cs"/>
            </a:endParaRPr>
          </a:p>
          <a:p>
            <a:pPr defTabSz="457200" eaLnBrk="1" fontAlgn="auto" hangingPunct="1">
              <a:spcBef>
                <a:spcPts val="0"/>
              </a:spcBef>
              <a:spcAft>
                <a:spcPts val="0"/>
              </a:spcAft>
            </a:pPr>
            <a:endParaRPr lang="de-DE" sz="1800" dirty="0" smtClean="0">
              <a:solidFill>
                <a:prstClr val="black"/>
              </a:solidFill>
              <a:latin typeface="Calibri"/>
              <a:ea typeface="+mn-ea"/>
              <a:cs typeface="+mn-cs"/>
            </a:endParaRPr>
          </a:p>
        </p:txBody>
      </p:sp>
      <p:sp>
        <p:nvSpPr>
          <p:cNvPr id="10" name="Rechteck 9"/>
          <p:cNvSpPr/>
          <p:nvPr/>
        </p:nvSpPr>
        <p:spPr>
          <a:xfrm>
            <a:off x="155592" y="3914407"/>
            <a:ext cx="8837405" cy="646331"/>
          </a:xfrm>
          <a:prstGeom prst="rect">
            <a:avLst/>
          </a:prstGeom>
          <a:solidFill>
            <a:schemeClr val="bg1"/>
          </a:solidFill>
          <a:ln w="38100" cmpd="sng">
            <a:solidFill>
              <a:srgbClr val="FF0000"/>
            </a:solidFill>
          </a:ln>
        </p:spPr>
        <p:txBody>
          <a:bodyPr wrap="square">
            <a:spAutoFit/>
          </a:bodyPr>
          <a:lstStyle/>
          <a:p>
            <a:pPr defTabSz="457200" eaLnBrk="1" fontAlgn="auto" hangingPunct="1">
              <a:spcBef>
                <a:spcPts val="0"/>
              </a:spcBef>
              <a:spcAft>
                <a:spcPts val="0"/>
              </a:spcAft>
            </a:pPr>
            <a:r>
              <a:rPr lang="el-GR" sz="1800" dirty="0">
                <a:solidFill>
                  <a:prstClr val="black"/>
                </a:solidFill>
                <a:latin typeface="Calibri"/>
                <a:ea typeface="+mn-ea"/>
                <a:cs typeface="+mn-cs"/>
              </a:rPr>
              <a:t>Αυτό οδηγεί φυσικά στην ερώτηση, πόσες πληροφορίες μπορούμε να αντλούμε από αυτές τις εικόνες</a:t>
            </a:r>
            <a:r>
              <a:rPr lang="el-GR" sz="1800" dirty="0" smtClean="0">
                <a:solidFill>
                  <a:prstClr val="black"/>
                </a:solidFill>
                <a:latin typeface="Calibri"/>
                <a:ea typeface="+mn-ea"/>
                <a:cs typeface="+mn-cs"/>
              </a:rPr>
              <a:t>.</a:t>
            </a:r>
            <a:endParaRPr lang="de-DE" sz="1800" dirty="0">
              <a:solidFill>
                <a:prstClr val="black"/>
              </a:solidFill>
              <a:latin typeface="Calibri"/>
              <a:ea typeface="+mn-ea"/>
              <a:cs typeface="+mn-cs"/>
            </a:endParaRPr>
          </a:p>
        </p:txBody>
      </p:sp>
    </p:spTree>
    <p:extLst>
      <p:ext uri="{BB962C8B-B14F-4D97-AF65-F5344CB8AC3E}">
        <p14:creationId xmlns:p14="http://schemas.microsoft.com/office/powerpoint/2010/main" val="20974720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grpSp>
        <p:nvGrpSpPr>
          <p:cNvPr id="4" name="Gruppierung 3"/>
          <p:cNvGrpSpPr/>
          <p:nvPr/>
        </p:nvGrpSpPr>
        <p:grpSpPr>
          <a:xfrm>
            <a:off x="0" y="1356642"/>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sp>
        <p:nvSpPr>
          <p:cNvPr id="7" name="Rahmen 6"/>
          <p:cNvSpPr/>
          <p:nvPr/>
        </p:nvSpPr>
        <p:spPr>
          <a:xfrm>
            <a:off x="37720" y="3882558"/>
            <a:ext cx="9027696"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8" name="Rahmen 7"/>
          <p:cNvSpPr/>
          <p:nvPr/>
        </p:nvSpPr>
        <p:spPr>
          <a:xfrm>
            <a:off x="2975428" y="3555993"/>
            <a:ext cx="6089987"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9" name="Rahmen 8"/>
          <p:cNvSpPr/>
          <p:nvPr/>
        </p:nvSpPr>
        <p:spPr>
          <a:xfrm>
            <a:off x="37720" y="4197028"/>
            <a:ext cx="1595137"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10" name="Rechteck 9"/>
          <p:cNvSpPr/>
          <p:nvPr/>
        </p:nvSpPr>
        <p:spPr>
          <a:xfrm>
            <a:off x="37720" y="4535879"/>
            <a:ext cx="9027695" cy="923330"/>
          </a:xfrm>
          <a:prstGeom prst="rect">
            <a:avLst/>
          </a:prstGeom>
          <a:solidFill>
            <a:schemeClr val="bg1"/>
          </a:solidFill>
          <a:ln w="38100" cmpd="sng">
            <a:solidFill>
              <a:srgbClr val="FF0000"/>
            </a:solidFill>
          </a:ln>
        </p:spPr>
        <p:txBody>
          <a:bodyPr wrap="square">
            <a:spAutoFit/>
          </a:bodyPr>
          <a:lstStyle/>
          <a:p>
            <a:pPr defTabSz="457200" eaLnBrk="1" fontAlgn="auto" hangingPunct="1">
              <a:spcBef>
                <a:spcPts val="0"/>
              </a:spcBef>
              <a:spcAft>
                <a:spcPts val="0"/>
              </a:spcAft>
            </a:pPr>
            <a:r>
              <a:rPr lang="el-GR" sz="1800" dirty="0">
                <a:solidFill>
                  <a:prstClr val="black"/>
                </a:solidFill>
                <a:latin typeface="Calibri"/>
                <a:ea typeface="+mn-ea"/>
                <a:cs typeface="+mn-cs"/>
              </a:rPr>
              <a:t>Εάν, όπως πρότεινε ο </a:t>
            </a:r>
            <a:r>
              <a:rPr lang="de-DE" sz="1800" dirty="0">
                <a:solidFill>
                  <a:prstClr val="black"/>
                </a:solidFill>
                <a:latin typeface="Calibri"/>
                <a:ea typeface="+mn-ea"/>
                <a:cs typeface="+mn-cs"/>
              </a:rPr>
              <a:t>Green </a:t>
            </a:r>
            <a:r>
              <a:rPr lang="el-GR" sz="1800" dirty="0">
                <a:solidFill>
                  <a:prstClr val="black"/>
                </a:solidFill>
                <a:latin typeface="Calibri"/>
                <a:ea typeface="+mn-ea"/>
                <a:cs typeface="+mn-cs"/>
              </a:rPr>
              <a:t>πειστικά, πέντε αττικά αγγεία, περίπου σύγχρονα με την «Ανδρομέδα» του Σοφοκλή, επιρρεάστηκαν από αυτή την (θεατρική) παράσταση,</a:t>
            </a:r>
            <a:r>
              <a:rPr lang="de-DE" sz="1800" dirty="0">
                <a:solidFill>
                  <a:prstClr val="black"/>
                </a:solidFill>
                <a:latin typeface="Calibri"/>
                <a:ea typeface="+mn-ea"/>
                <a:cs typeface="+mn-cs"/>
              </a:rPr>
              <a:t> </a:t>
            </a:r>
            <a:endParaRPr lang="de-DE" sz="1800" dirty="0" smtClean="0">
              <a:solidFill>
                <a:prstClr val="black"/>
              </a:solidFill>
              <a:latin typeface="Calibri"/>
              <a:ea typeface="+mn-ea"/>
              <a:cs typeface="+mn-cs"/>
            </a:endParaRPr>
          </a:p>
          <a:p>
            <a:pPr defTabSz="457200" eaLnBrk="1" fontAlgn="auto" hangingPunct="1">
              <a:spcBef>
                <a:spcPts val="0"/>
              </a:spcBef>
              <a:spcAft>
                <a:spcPts val="0"/>
              </a:spcAft>
            </a:pPr>
            <a:endParaRPr lang="de-DE" sz="1800" dirty="0">
              <a:solidFill>
                <a:prstClr val="black"/>
              </a:solidFill>
              <a:latin typeface="Calibri"/>
              <a:ea typeface="+mn-ea"/>
              <a:cs typeface="+mn-cs"/>
            </a:endParaRPr>
          </a:p>
        </p:txBody>
      </p:sp>
      <p:sp>
        <p:nvSpPr>
          <p:cNvPr id="11" name="Rechteck 10"/>
          <p:cNvSpPr/>
          <p:nvPr/>
        </p:nvSpPr>
        <p:spPr>
          <a:xfrm>
            <a:off x="1632858" y="4252381"/>
            <a:ext cx="7432558" cy="226800"/>
          </a:xfrm>
          <a:prstGeom prst="rect">
            <a:avLst/>
          </a:prstGeom>
          <a:solidFill>
            <a:schemeClr val="bg1"/>
          </a:solidFill>
          <a:ln w="38100" cmpd="sng">
            <a:noFill/>
          </a:ln>
        </p:spPr>
        <p:txBody>
          <a:bodyPr wrap="square">
            <a:spAutoFit/>
          </a:bodyPr>
          <a:lstStyle/>
          <a:p>
            <a:pPr defTabSz="457200" eaLnBrk="1" fontAlgn="auto" hangingPunct="1">
              <a:spcBef>
                <a:spcPts val="0"/>
              </a:spcBef>
              <a:spcAft>
                <a:spcPts val="0"/>
              </a:spcAft>
            </a:pPr>
            <a:endParaRPr lang="de-DE" sz="1800" dirty="0">
              <a:solidFill>
                <a:prstClr val="black"/>
              </a:solidFill>
              <a:latin typeface="Calibri"/>
              <a:ea typeface="+mn-ea"/>
              <a:cs typeface="+mn-cs"/>
            </a:endParaRPr>
          </a:p>
        </p:txBody>
      </p:sp>
    </p:spTree>
    <p:extLst>
      <p:ext uri="{BB962C8B-B14F-4D97-AF65-F5344CB8AC3E}">
        <p14:creationId xmlns:p14="http://schemas.microsoft.com/office/powerpoint/2010/main" val="36427535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grpSp>
        <p:nvGrpSpPr>
          <p:cNvPr id="4" name="Gruppierung 3"/>
          <p:cNvGrpSpPr/>
          <p:nvPr/>
        </p:nvGrpSpPr>
        <p:grpSpPr>
          <a:xfrm>
            <a:off x="0" y="1356642"/>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sp>
        <p:nvSpPr>
          <p:cNvPr id="9" name="Rahmen 8"/>
          <p:cNvSpPr/>
          <p:nvPr/>
        </p:nvSpPr>
        <p:spPr>
          <a:xfrm>
            <a:off x="2069680" y="4172838"/>
            <a:ext cx="5634987"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7" name="Rechteck 6"/>
          <p:cNvSpPr/>
          <p:nvPr/>
        </p:nvSpPr>
        <p:spPr>
          <a:xfrm>
            <a:off x="37720" y="4535879"/>
            <a:ext cx="9027695" cy="923330"/>
          </a:xfrm>
          <a:prstGeom prst="rect">
            <a:avLst/>
          </a:prstGeom>
          <a:solidFill>
            <a:schemeClr val="bg1"/>
          </a:solidFill>
          <a:ln w="38100" cmpd="sng">
            <a:solidFill>
              <a:srgbClr val="FF0000"/>
            </a:solidFill>
          </a:ln>
        </p:spPr>
        <p:txBody>
          <a:bodyPr wrap="square">
            <a:spAutoFit/>
          </a:bodyPr>
          <a:lstStyle/>
          <a:p>
            <a:pPr defTabSz="457200" eaLnBrk="1" fontAlgn="auto" hangingPunct="1">
              <a:spcBef>
                <a:spcPts val="0"/>
              </a:spcBef>
              <a:spcAft>
                <a:spcPts val="0"/>
              </a:spcAft>
            </a:pPr>
            <a:r>
              <a:rPr lang="de-DE" sz="1800" dirty="0" smtClean="0">
                <a:solidFill>
                  <a:prstClr val="black"/>
                </a:solidFill>
                <a:latin typeface="Calibri"/>
                <a:ea typeface="+mn-ea"/>
                <a:cs typeface="+mn-cs"/>
              </a:rPr>
              <a:t>				    </a:t>
            </a:r>
            <a:r>
              <a:rPr lang="el-GR" sz="1800" dirty="0" smtClean="0">
                <a:solidFill>
                  <a:prstClr val="black"/>
                </a:solidFill>
                <a:latin typeface="Calibri"/>
                <a:ea typeface="+mn-ea"/>
                <a:cs typeface="+mn-cs"/>
              </a:rPr>
              <a:t>όλα </a:t>
            </a:r>
            <a:r>
              <a:rPr lang="el-GR" sz="1800" dirty="0">
                <a:solidFill>
                  <a:prstClr val="black"/>
                </a:solidFill>
                <a:latin typeface="Calibri"/>
                <a:ea typeface="+mn-ea"/>
                <a:cs typeface="+mn-cs"/>
              </a:rPr>
              <a:t>δείχνουν την ηρωίδα ντυμένη με ανατολίζουσα </a:t>
            </a:r>
            <a:r>
              <a:rPr lang="el-GR" sz="1800" dirty="0" smtClean="0">
                <a:solidFill>
                  <a:prstClr val="black"/>
                </a:solidFill>
                <a:latin typeface="Calibri"/>
                <a:ea typeface="+mn-ea"/>
                <a:cs typeface="+mn-cs"/>
              </a:rPr>
              <a:t>ένδυση</a:t>
            </a:r>
            <a:endParaRPr lang="de-DE" sz="1800" dirty="0" smtClean="0">
              <a:solidFill>
                <a:prstClr val="black"/>
              </a:solidFill>
              <a:latin typeface="Calibri"/>
              <a:ea typeface="+mn-ea"/>
              <a:cs typeface="+mn-cs"/>
            </a:endParaRPr>
          </a:p>
          <a:p>
            <a:pPr defTabSz="457200" eaLnBrk="1" fontAlgn="auto" hangingPunct="1">
              <a:spcBef>
                <a:spcPts val="0"/>
              </a:spcBef>
              <a:spcAft>
                <a:spcPts val="0"/>
              </a:spcAft>
            </a:pPr>
            <a:endParaRPr lang="de-DE" sz="1800" dirty="0">
              <a:solidFill>
                <a:prstClr val="black"/>
              </a:solidFill>
              <a:latin typeface="Calibri"/>
              <a:ea typeface="+mn-ea"/>
              <a:cs typeface="+mn-cs"/>
            </a:endParaRPr>
          </a:p>
          <a:p>
            <a:pPr defTabSz="457200" eaLnBrk="1" fontAlgn="auto" hangingPunct="1">
              <a:spcBef>
                <a:spcPts val="0"/>
              </a:spcBef>
              <a:spcAft>
                <a:spcPts val="0"/>
              </a:spcAft>
            </a:pPr>
            <a:r>
              <a:rPr lang="de-DE" sz="1800" dirty="0" smtClean="0">
                <a:solidFill>
                  <a:prstClr val="black"/>
                </a:solidFill>
                <a:latin typeface="Calibri"/>
                <a:ea typeface="+mn-ea"/>
                <a:cs typeface="+mn-cs"/>
              </a:rPr>
              <a:t> </a:t>
            </a:r>
            <a:endParaRPr lang="de-DE" sz="1800" dirty="0">
              <a:solidFill>
                <a:prstClr val="black"/>
              </a:solidFill>
              <a:latin typeface="Calibri"/>
              <a:ea typeface="+mn-ea"/>
              <a:cs typeface="+mn-cs"/>
            </a:endParaRPr>
          </a:p>
        </p:txBody>
      </p:sp>
    </p:spTree>
    <p:extLst>
      <p:ext uri="{BB962C8B-B14F-4D97-AF65-F5344CB8AC3E}">
        <p14:creationId xmlns:p14="http://schemas.microsoft.com/office/powerpoint/2010/main" val="26070908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grpSp>
        <p:nvGrpSpPr>
          <p:cNvPr id="4" name="Gruppierung 3"/>
          <p:cNvGrpSpPr/>
          <p:nvPr/>
        </p:nvGrpSpPr>
        <p:grpSpPr>
          <a:xfrm>
            <a:off x="0" y="1356642"/>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sp>
        <p:nvSpPr>
          <p:cNvPr id="9" name="Rahmen 8"/>
          <p:cNvSpPr/>
          <p:nvPr/>
        </p:nvSpPr>
        <p:spPr>
          <a:xfrm>
            <a:off x="7632095" y="4172838"/>
            <a:ext cx="1403022"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7" name="Rahmen 6"/>
          <p:cNvSpPr/>
          <p:nvPr/>
        </p:nvSpPr>
        <p:spPr>
          <a:xfrm>
            <a:off x="84668" y="4494568"/>
            <a:ext cx="7941730"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8" name="Rechteck 7"/>
          <p:cNvSpPr/>
          <p:nvPr/>
        </p:nvSpPr>
        <p:spPr>
          <a:xfrm>
            <a:off x="0" y="4842786"/>
            <a:ext cx="9144000" cy="646331"/>
          </a:xfrm>
          <a:prstGeom prst="rect">
            <a:avLst/>
          </a:prstGeom>
          <a:solidFill>
            <a:schemeClr val="bg1"/>
          </a:solidFill>
          <a:ln w="38100" cmpd="sng">
            <a:solidFill>
              <a:srgbClr val="FF0000"/>
            </a:solidFill>
          </a:ln>
        </p:spPr>
        <p:txBody>
          <a:bodyPr wrap="square">
            <a:spAutoFit/>
          </a:bodyPr>
          <a:lstStyle/>
          <a:p>
            <a:pPr defTabSz="457200" eaLnBrk="1" fontAlgn="auto" hangingPunct="1">
              <a:spcBef>
                <a:spcPts val="0"/>
              </a:spcBef>
              <a:spcAft>
                <a:spcPts val="0"/>
              </a:spcAft>
            </a:pPr>
            <a:r>
              <a:rPr lang="de-DE" sz="1800" dirty="0" smtClean="0">
                <a:solidFill>
                  <a:prstClr val="black"/>
                </a:solidFill>
                <a:latin typeface="Calibri"/>
                <a:ea typeface="+mn-ea"/>
                <a:cs typeface="+mn-cs"/>
              </a:rPr>
              <a:t>															</a:t>
            </a:r>
            <a:r>
              <a:rPr lang="el-GR" sz="1800" dirty="0" smtClean="0">
                <a:solidFill>
                  <a:prstClr val="black"/>
                </a:solidFill>
                <a:latin typeface="Calibri"/>
                <a:ea typeface="+mn-ea"/>
                <a:cs typeface="+mn-cs"/>
              </a:rPr>
              <a:t>μήπως </a:t>
            </a:r>
            <a:r>
              <a:rPr lang="el-GR" sz="1800" dirty="0">
                <a:solidFill>
                  <a:prstClr val="black"/>
                </a:solidFill>
                <a:latin typeface="Calibri"/>
                <a:ea typeface="+mn-ea"/>
                <a:cs typeface="+mn-cs"/>
              </a:rPr>
              <a:t>θα </a:t>
            </a:r>
            <a:r>
              <a:rPr lang="el-GR" sz="1800" dirty="0" smtClean="0">
                <a:solidFill>
                  <a:prstClr val="black"/>
                </a:solidFill>
                <a:latin typeface="Calibri"/>
                <a:ea typeface="+mn-ea"/>
                <a:cs typeface="+mn-cs"/>
              </a:rPr>
              <a:t>έπρεπε να </a:t>
            </a:r>
            <a:r>
              <a:rPr lang="el-GR" sz="1800" dirty="0">
                <a:solidFill>
                  <a:prstClr val="black"/>
                </a:solidFill>
                <a:latin typeface="Calibri"/>
                <a:ea typeface="+mn-ea"/>
                <a:cs typeface="+mn-cs"/>
              </a:rPr>
              <a:t>συμπεράνει κανείς ότι «έτσι (ντυμένη) σίγουρα ο Σοφοκλής την ανέβασε στη σκηνή» (σελ. 171</a:t>
            </a:r>
            <a:r>
              <a:rPr lang="el-GR" sz="1800" dirty="0" smtClean="0">
                <a:solidFill>
                  <a:prstClr val="black"/>
                </a:solidFill>
                <a:latin typeface="Calibri"/>
                <a:ea typeface="+mn-ea"/>
                <a:cs typeface="+mn-cs"/>
              </a:rPr>
              <a:t>)</a:t>
            </a:r>
            <a:endParaRPr lang="de-DE" sz="1800" dirty="0">
              <a:solidFill>
                <a:prstClr val="black"/>
              </a:solidFill>
              <a:latin typeface="Calibri"/>
              <a:ea typeface="+mn-ea"/>
              <a:cs typeface="+mn-cs"/>
            </a:endParaRPr>
          </a:p>
        </p:txBody>
      </p:sp>
    </p:spTree>
    <p:extLst>
      <p:ext uri="{BB962C8B-B14F-4D97-AF65-F5344CB8AC3E}">
        <p14:creationId xmlns:p14="http://schemas.microsoft.com/office/powerpoint/2010/main" val="3419141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grpSp>
        <p:nvGrpSpPr>
          <p:cNvPr id="4" name="Gruppierung 3"/>
          <p:cNvGrpSpPr/>
          <p:nvPr/>
        </p:nvGrpSpPr>
        <p:grpSpPr>
          <a:xfrm>
            <a:off x="0" y="435921"/>
            <a:ext cx="9144000" cy="4144717"/>
            <a:chOff x="225000" y="0"/>
            <a:chExt cx="8694000" cy="3761603"/>
          </a:xfrm>
        </p:grpSpPr>
        <p:pic>
          <p:nvPicPr>
            <p:cNvPr id="3" name="Bild 2"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t="73771"/>
            <a:stretch/>
          </p:blipFill>
          <p:spPr>
            <a:xfrm>
              <a:off x="225000" y="1962805"/>
              <a:ext cx="8694000" cy="1798798"/>
            </a:xfrm>
            <a:prstGeom prst="rect">
              <a:avLst/>
            </a:prstGeom>
          </p:spPr>
        </p:pic>
        <p:pic>
          <p:nvPicPr>
            <p:cNvPr id="2" name="Bild 1" descr="Bildschirmfoto 2012-09-30 um 21.48.32.jpg"/>
            <p:cNvPicPr>
              <a:picLocks noChangeAspect="1"/>
            </p:cNvPicPr>
            <p:nvPr/>
          </p:nvPicPr>
          <p:blipFill rotWithShape="1">
            <a:blip r:embed="rId2">
              <a:extLst>
                <a:ext uri="{28A0092B-C50C-407E-A947-70E740481C1C}">
                  <a14:useLocalDpi xmlns:a14="http://schemas.microsoft.com/office/drawing/2010/main" val="0"/>
                </a:ext>
              </a:extLst>
            </a:blip>
            <a:srcRect b="70002"/>
            <a:stretch/>
          </p:blipFill>
          <p:spPr>
            <a:xfrm>
              <a:off x="225000" y="0"/>
              <a:ext cx="8694000" cy="2057269"/>
            </a:xfrm>
            <a:prstGeom prst="rect">
              <a:avLst/>
            </a:prstGeom>
          </p:spPr>
        </p:pic>
      </p:grpSp>
      <p:sp>
        <p:nvSpPr>
          <p:cNvPr id="5" name="Untertitel 2"/>
          <p:cNvSpPr>
            <a:spLocks noGrp="1"/>
          </p:cNvSpPr>
          <p:nvPr>
            <p:ph type="subTitle" idx="1"/>
          </p:nvPr>
        </p:nvSpPr>
        <p:spPr>
          <a:xfrm>
            <a:off x="0" y="6343684"/>
            <a:ext cx="9144000" cy="514316"/>
          </a:xfrm>
          <a:solidFill>
            <a:schemeClr val="bg1"/>
          </a:solidFill>
        </p:spPr>
        <p:txBody>
          <a:bodyPr>
            <a:normAutofit/>
          </a:bodyPr>
          <a:lstStyle/>
          <a:p>
            <a:r>
              <a:rPr lang="de-DE" sz="2400" dirty="0" smtClean="0">
                <a:solidFill>
                  <a:srgbClr val="000000"/>
                </a:solidFill>
                <a:effectLst/>
              </a:rPr>
              <a:t>Peter </a:t>
            </a:r>
            <a:r>
              <a:rPr lang="de-DE" sz="2400" dirty="0" err="1" smtClean="0">
                <a:solidFill>
                  <a:srgbClr val="000000"/>
                </a:solidFill>
                <a:effectLst/>
              </a:rPr>
              <a:t>Burian</a:t>
            </a:r>
            <a:r>
              <a:rPr lang="de-DE" sz="2400" dirty="0" smtClean="0">
                <a:solidFill>
                  <a:srgbClr val="000000"/>
                </a:solidFill>
                <a:effectLst/>
              </a:rPr>
              <a:t>, </a:t>
            </a:r>
            <a:r>
              <a:rPr lang="de-DE" sz="2400" i="1" dirty="0" smtClean="0">
                <a:solidFill>
                  <a:srgbClr val="000000"/>
                </a:solidFill>
                <a:effectLst/>
              </a:rPr>
              <a:t>The </a:t>
            </a:r>
            <a:r>
              <a:rPr lang="de-DE" sz="2400" i="1" dirty="0" err="1" smtClean="0">
                <a:solidFill>
                  <a:srgbClr val="000000"/>
                </a:solidFill>
                <a:effectLst/>
              </a:rPr>
              <a:t>Classical</a:t>
            </a:r>
            <a:r>
              <a:rPr lang="de-DE" sz="2400" i="1" dirty="0" smtClean="0">
                <a:solidFill>
                  <a:srgbClr val="000000"/>
                </a:solidFill>
                <a:effectLst/>
              </a:rPr>
              <a:t> Review</a:t>
            </a:r>
            <a:r>
              <a:rPr lang="de-DE" sz="2400" dirty="0" smtClean="0">
                <a:solidFill>
                  <a:srgbClr val="000000"/>
                </a:solidFill>
                <a:effectLst/>
              </a:rPr>
              <a:t> 58, 2, New Series, 2008, 348–349.</a:t>
            </a:r>
          </a:p>
          <a:p>
            <a:endParaRPr lang="de-DE" sz="2400" dirty="0">
              <a:solidFill>
                <a:srgbClr val="000000"/>
              </a:solidFill>
            </a:endParaRPr>
          </a:p>
        </p:txBody>
      </p:sp>
      <p:sp>
        <p:nvSpPr>
          <p:cNvPr id="9" name="Rahmen 8"/>
          <p:cNvSpPr/>
          <p:nvPr/>
        </p:nvSpPr>
        <p:spPr>
          <a:xfrm>
            <a:off x="8248951" y="3543909"/>
            <a:ext cx="786165"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7" name="Rahmen 6"/>
          <p:cNvSpPr/>
          <p:nvPr/>
        </p:nvSpPr>
        <p:spPr>
          <a:xfrm>
            <a:off x="84667" y="3865639"/>
            <a:ext cx="8950449"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8" name="Rahmen 7"/>
          <p:cNvSpPr/>
          <p:nvPr/>
        </p:nvSpPr>
        <p:spPr>
          <a:xfrm>
            <a:off x="79831" y="4200232"/>
            <a:ext cx="2254550" cy="36982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black"/>
              </a:solidFill>
            </a:endParaRPr>
          </a:p>
        </p:txBody>
      </p:sp>
      <p:sp>
        <p:nvSpPr>
          <p:cNvPr id="10" name="Rechteck 9"/>
          <p:cNvSpPr/>
          <p:nvPr/>
        </p:nvSpPr>
        <p:spPr>
          <a:xfrm>
            <a:off x="90635" y="4546462"/>
            <a:ext cx="8933899" cy="646331"/>
          </a:xfrm>
          <a:prstGeom prst="rect">
            <a:avLst/>
          </a:prstGeom>
          <a:solidFill>
            <a:schemeClr val="bg1"/>
          </a:solidFill>
          <a:ln w="38100" cmpd="sng">
            <a:solidFill>
              <a:srgbClr val="FF0000"/>
            </a:solidFill>
          </a:ln>
        </p:spPr>
        <p:txBody>
          <a:bodyPr wrap="square">
            <a:spAutoFit/>
          </a:bodyPr>
          <a:lstStyle/>
          <a:p>
            <a:pPr defTabSz="457200" eaLnBrk="1" fontAlgn="auto" hangingPunct="1">
              <a:spcBef>
                <a:spcPts val="0"/>
              </a:spcBef>
              <a:spcAft>
                <a:spcPts val="0"/>
              </a:spcAft>
            </a:pPr>
            <a:r>
              <a:rPr lang="el-GR" sz="1800" dirty="0">
                <a:solidFill>
                  <a:prstClr val="black"/>
                </a:solidFill>
                <a:latin typeface="Calibri"/>
                <a:ea typeface="+mn-ea"/>
                <a:cs typeface="+mn-cs"/>
              </a:rPr>
              <a:t>ή θα μπορούσε η ομοιότητα να προέλθει από </a:t>
            </a:r>
            <a:r>
              <a:rPr lang="el-GR" sz="1800" b="1" i="1" dirty="0">
                <a:solidFill>
                  <a:prstClr val="black"/>
                </a:solidFill>
                <a:latin typeface="Calibri"/>
                <a:ea typeface="+mn-ea"/>
                <a:cs typeface="+mn-cs"/>
              </a:rPr>
              <a:t>συμβάσεις που σχετίζονται με </a:t>
            </a:r>
            <a:r>
              <a:rPr lang="el-GR" sz="1800" b="1" i="1" dirty="0" smtClean="0">
                <a:solidFill>
                  <a:prstClr val="black"/>
                </a:solidFill>
                <a:latin typeface="Calibri"/>
                <a:ea typeface="+mn-ea"/>
                <a:cs typeface="+mn-cs"/>
              </a:rPr>
              <a:t>την αγγειογραφία</a:t>
            </a:r>
            <a:r>
              <a:rPr lang="el-GR" sz="1800" dirty="0" smtClean="0">
                <a:solidFill>
                  <a:prstClr val="black"/>
                </a:solidFill>
                <a:latin typeface="Calibri"/>
                <a:ea typeface="+mn-ea"/>
                <a:cs typeface="+mn-cs"/>
              </a:rPr>
              <a:t>, </a:t>
            </a:r>
            <a:r>
              <a:rPr lang="el-GR" sz="1800" dirty="0">
                <a:solidFill>
                  <a:prstClr val="black"/>
                </a:solidFill>
                <a:latin typeface="Calibri"/>
                <a:ea typeface="+mn-ea"/>
                <a:cs typeface="+mn-cs"/>
              </a:rPr>
              <a:t>ή από </a:t>
            </a:r>
            <a:r>
              <a:rPr lang="el-GR" sz="1800" b="1" i="1" dirty="0" smtClean="0">
                <a:solidFill>
                  <a:prstClr val="black"/>
                </a:solidFill>
                <a:latin typeface="Calibri"/>
                <a:ea typeface="+mn-ea"/>
                <a:cs typeface="+mn-cs"/>
              </a:rPr>
              <a:t>αλληλεπιδράσεις ανάμεσα στους αγγειογράφους </a:t>
            </a:r>
            <a:r>
              <a:rPr lang="el-GR" sz="1800" dirty="0" smtClean="0">
                <a:solidFill>
                  <a:prstClr val="black"/>
                </a:solidFill>
                <a:latin typeface="Calibri"/>
                <a:ea typeface="+mn-ea"/>
                <a:cs typeface="+mn-cs"/>
              </a:rPr>
              <a:t>;</a:t>
            </a:r>
            <a:endParaRPr lang="de-DE" sz="1800" dirty="0">
              <a:solidFill>
                <a:prstClr val="black"/>
              </a:solidFill>
              <a:latin typeface="Calibri"/>
              <a:ea typeface="+mn-ea"/>
              <a:cs typeface="+mn-cs"/>
            </a:endParaRPr>
          </a:p>
        </p:txBody>
      </p:sp>
    </p:spTree>
    <p:extLst>
      <p:ext uri="{BB962C8B-B14F-4D97-AF65-F5344CB8AC3E}">
        <p14:creationId xmlns:p14="http://schemas.microsoft.com/office/powerpoint/2010/main" val="32818590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990600"/>
            <a:ext cx="7772400" cy="1143000"/>
          </a:xfrm>
          <a:solidFill>
            <a:schemeClr val="bg1"/>
          </a:solidFill>
        </p:spPr>
        <p:txBody>
          <a:bodyPr/>
          <a:lstStyle/>
          <a:p>
            <a:pPr eaLnBrk="1" hangingPunct="1"/>
            <a:r>
              <a:rPr lang="de-DE" dirty="0"/>
              <a:t>J. R. Green,</a:t>
            </a:r>
          </a:p>
        </p:txBody>
      </p:sp>
      <p:sp>
        <p:nvSpPr>
          <p:cNvPr id="14339" name="Rectangle 3"/>
          <p:cNvSpPr>
            <a:spLocks noGrp="1" noChangeArrowheads="1"/>
          </p:cNvSpPr>
          <p:nvPr>
            <p:ph type="subTitle" idx="1"/>
          </p:nvPr>
        </p:nvSpPr>
        <p:spPr>
          <a:xfrm>
            <a:off x="1371600" y="2590800"/>
            <a:ext cx="6400800" cy="3358480"/>
          </a:xfrm>
          <a:solidFill>
            <a:schemeClr val="bg1"/>
          </a:solidFill>
        </p:spPr>
        <p:txBody>
          <a:bodyPr/>
          <a:lstStyle/>
          <a:p>
            <a:pPr eaLnBrk="1" hangingPunct="1"/>
            <a:r>
              <a:rPr lang="de-DE" dirty="0" err="1"/>
              <a:t>Drunk</a:t>
            </a:r>
            <a:r>
              <a:rPr lang="de-DE" dirty="0"/>
              <a:t> </a:t>
            </a:r>
            <a:r>
              <a:rPr lang="de-DE" dirty="0" err="1"/>
              <a:t>Again</a:t>
            </a:r>
            <a:r>
              <a:rPr lang="de-DE" dirty="0"/>
              <a:t>: A Study in </a:t>
            </a:r>
            <a:r>
              <a:rPr lang="de-DE" dirty="0" err="1"/>
              <a:t>the</a:t>
            </a:r>
            <a:endParaRPr lang="de-DE" dirty="0"/>
          </a:p>
          <a:p>
            <a:pPr eaLnBrk="1" hangingPunct="1"/>
            <a:r>
              <a:rPr lang="de-DE" dirty="0" err="1"/>
              <a:t>Iconography</a:t>
            </a:r>
            <a:r>
              <a:rPr lang="de-DE" dirty="0"/>
              <a:t> </a:t>
            </a:r>
            <a:r>
              <a:rPr lang="de-DE" dirty="0" err="1"/>
              <a:t>of</a:t>
            </a:r>
            <a:r>
              <a:rPr lang="de-DE" dirty="0"/>
              <a:t> </a:t>
            </a:r>
            <a:r>
              <a:rPr lang="de-DE" dirty="0" err="1"/>
              <a:t>the</a:t>
            </a:r>
            <a:endParaRPr lang="de-DE" dirty="0"/>
          </a:p>
          <a:p>
            <a:pPr eaLnBrk="1" hangingPunct="1"/>
            <a:r>
              <a:rPr lang="de-DE" dirty="0"/>
              <a:t>Comic Theater</a:t>
            </a:r>
          </a:p>
          <a:p>
            <a:pPr eaLnBrk="1" hangingPunct="1"/>
            <a:endParaRPr lang="de-DE" dirty="0"/>
          </a:p>
          <a:p>
            <a:pPr eaLnBrk="1" hangingPunct="1"/>
            <a:r>
              <a:rPr lang="de-DE" sz="2800" dirty="0"/>
              <a:t>American Journal </a:t>
            </a:r>
            <a:r>
              <a:rPr lang="de-DE" sz="2800" dirty="0" err="1"/>
              <a:t>of</a:t>
            </a:r>
            <a:r>
              <a:rPr lang="de-DE" sz="2800" dirty="0"/>
              <a:t> </a:t>
            </a:r>
            <a:r>
              <a:rPr lang="de-DE" sz="2800" dirty="0" err="1"/>
              <a:t>Archaeology</a:t>
            </a:r>
            <a:r>
              <a:rPr lang="de-DE" sz="2800" dirty="0"/>
              <a:t> 89, 1985, 465–472</a:t>
            </a:r>
            <a:endParaRPr lang="de-DE" dirty="0"/>
          </a:p>
        </p:txBody>
      </p:sp>
    </p:spTree>
    <p:extLst>
      <p:ext uri="{BB962C8B-B14F-4D97-AF65-F5344CB8AC3E}">
        <p14:creationId xmlns:p14="http://schemas.microsoft.com/office/powerpoint/2010/main" val="8922337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GreenDrunkAgain"/>
          <p:cNvPicPr>
            <a:picLocks noChangeAspect="1" noChangeArrowheads="1"/>
          </p:cNvPicPr>
          <p:nvPr/>
        </p:nvPicPr>
        <p:blipFill>
          <a:blip r:embed="rId3"/>
          <a:srcRect/>
          <a:stretch>
            <a:fillRect/>
          </a:stretch>
        </p:blipFill>
        <p:spPr bwMode="auto">
          <a:xfrm>
            <a:off x="609600" y="152400"/>
            <a:ext cx="8089900" cy="6538913"/>
          </a:xfrm>
          <a:prstGeom prst="rect">
            <a:avLst/>
          </a:prstGeom>
          <a:noFill/>
          <a:ln w="9525">
            <a:noFill/>
            <a:miter lim="800000"/>
            <a:headEnd/>
            <a:tailEnd/>
          </a:ln>
        </p:spPr>
      </p:pic>
    </p:spTree>
    <p:extLst>
      <p:ext uri="{BB962C8B-B14F-4D97-AF65-F5344CB8AC3E}">
        <p14:creationId xmlns:p14="http://schemas.microsoft.com/office/powerpoint/2010/main" val="31072196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495300" y="1257300"/>
            <a:ext cx="8153400" cy="4343400"/>
          </a:xfrm>
          <a:solidFill>
            <a:schemeClr val="bg1"/>
          </a:solidFill>
        </p:spPr>
        <p:txBody>
          <a:bodyPr/>
          <a:lstStyle/>
          <a:p>
            <a:pPr algn="l" eaLnBrk="1" hangingPunct="1"/>
            <a:r>
              <a:rPr lang="el-GR" dirty="0" smtClean="0"/>
              <a:t>Ανάγλυφο με σκηνή από τη Νέα Κωμωδία, Εθνικό Αρχαιολογικό Μουσείο Νεαπόλεως (</a:t>
            </a:r>
            <a:r>
              <a:rPr lang="de-DE" dirty="0" err="1" smtClean="0"/>
              <a:t>Museo</a:t>
            </a:r>
            <a:r>
              <a:rPr lang="de-DE" dirty="0" smtClean="0"/>
              <a:t> </a:t>
            </a:r>
            <a:r>
              <a:rPr lang="de-DE" dirty="0" err="1" smtClean="0"/>
              <a:t>Archeologico</a:t>
            </a:r>
            <a:r>
              <a:rPr lang="de-DE" dirty="0" smtClean="0"/>
              <a:t> </a:t>
            </a:r>
            <a:r>
              <a:rPr lang="de-DE" dirty="0" err="1" smtClean="0"/>
              <a:t>Nazionale</a:t>
            </a:r>
            <a:r>
              <a:rPr lang="de-DE" dirty="0" smtClean="0"/>
              <a:t>, </a:t>
            </a:r>
            <a:r>
              <a:rPr lang="de-DE" dirty="0" err="1" smtClean="0"/>
              <a:t>Napoli</a:t>
            </a:r>
            <a:r>
              <a:rPr lang="de-DE" dirty="0" smtClean="0"/>
              <a:t>)</a:t>
            </a:r>
            <a:r>
              <a:rPr lang="el-GR" dirty="0" smtClean="0"/>
              <a:t> αρ.ευρ. 6687.</a:t>
            </a:r>
          </a:p>
          <a:p>
            <a:pPr algn="l" eaLnBrk="1" hangingPunct="1"/>
            <a:r>
              <a:rPr lang="el-GR" dirty="0" smtClean="0"/>
              <a:t>Χρονολογείται ίσως στην εποχή του αυτοκράτορα Βεσπασιανού (περίπου 70/80 μ.Χ.</a:t>
            </a:r>
            <a:r>
              <a:rPr lang="de-DE" dirty="0" smtClean="0"/>
              <a:t>)</a:t>
            </a:r>
            <a:r>
              <a:rPr lang="el-GR" dirty="0" smtClean="0"/>
              <a:t>.</a:t>
            </a:r>
          </a:p>
          <a:p>
            <a:pPr algn="l" eaLnBrk="1" hangingPunct="1"/>
            <a:r>
              <a:rPr lang="el-GR" dirty="0" smtClean="0"/>
              <a:t>Γνωστό από το 1736 στη Ρώμη.</a:t>
            </a:r>
            <a:endParaRPr lang="de-DE" dirty="0"/>
          </a:p>
        </p:txBody>
      </p:sp>
    </p:spTree>
    <p:extLst>
      <p:ext uri="{BB962C8B-B14F-4D97-AF65-F5344CB8AC3E}">
        <p14:creationId xmlns:p14="http://schemas.microsoft.com/office/powerpoint/2010/main" val="3016204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g00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1981200" y="0"/>
            <a:ext cx="53054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GreenDrunkAgain"/>
          <p:cNvPicPr>
            <a:picLocks noChangeAspect="1" noChangeArrowheads="1"/>
          </p:cNvPicPr>
          <p:nvPr/>
        </p:nvPicPr>
        <p:blipFill>
          <a:blip r:embed="rId3"/>
          <a:srcRect/>
          <a:stretch>
            <a:fillRect/>
          </a:stretch>
        </p:blipFill>
        <p:spPr bwMode="auto">
          <a:xfrm>
            <a:off x="609600" y="152400"/>
            <a:ext cx="8089900" cy="6538913"/>
          </a:xfrm>
          <a:prstGeom prst="rect">
            <a:avLst/>
          </a:prstGeom>
          <a:noFill/>
          <a:ln w="9525">
            <a:noFill/>
            <a:miter lim="800000"/>
            <a:headEnd/>
            <a:tailEnd/>
          </a:ln>
        </p:spPr>
      </p:pic>
    </p:spTree>
    <p:extLst>
      <p:ext uri="{BB962C8B-B14F-4D97-AF65-F5344CB8AC3E}">
        <p14:creationId xmlns:p14="http://schemas.microsoft.com/office/powerpoint/2010/main" val="34247944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C00625 Kopi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1241065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495300" y="2057028"/>
            <a:ext cx="8153400" cy="2743944"/>
          </a:xfrm>
          <a:solidFill>
            <a:schemeClr val="bg1"/>
          </a:solidFill>
        </p:spPr>
        <p:txBody>
          <a:bodyPr/>
          <a:lstStyle/>
          <a:p>
            <a:pPr algn="l" eaLnBrk="1" hangingPunct="1"/>
            <a:r>
              <a:rPr lang="el-GR" dirty="0" smtClean="0"/>
              <a:t>Δακτυλιόλιθος με την ίδια σκηνή από τη Νέα Κωμωδία όπως το ανάγλυφο στη </a:t>
            </a:r>
            <a:r>
              <a:rPr lang="de-DE" dirty="0" err="1" smtClean="0"/>
              <a:t>Napoli</a:t>
            </a:r>
            <a:r>
              <a:rPr lang="el-GR" dirty="0" smtClean="0"/>
              <a:t>. Γενεύη, Μουσείο Τέχνης και Ιστορίας (</a:t>
            </a:r>
            <a:r>
              <a:rPr lang="de-DE" dirty="0" err="1" smtClean="0"/>
              <a:t>Musée</a:t>
            </a:r>
            <a:r>
              <a:rPr lang="de-DE" dirty="0" smtClean="0"/>
              <a:t> </a:t>
            </a:r>
            <a:r>
              <a:rPr lang="de-DE" dirty="0" err="1" smtClean="0"/>
              <a:t>d’Art</a:t>
            </a:r>
            <a:r>
              <a:rPr lang="de-DE" dirty="0" smtClean="0"/>
              <a:t> et </a:t>
            </a:r>
            <a:r>
              <a:rPr lang="de-DE" dirty="0" err="1" smtClean="0"/>
              <a:t>d’Histoire</a:t>
            </a:r>
            <a:r>
              <a:rPr lang="de-DE" dirty="0" smtClean="0"/>
              <a:t>) </a:t>
            </a:r>
            <a:r>
              <a:rPr lang="el-GR" dirty="0" smtClean="0"/>
              <a:t>αρ.ευρ. </a:t>
            </a:r>
            <a:r>
              <a:rPr lang="de-DE" dirty="0" smtClean="0"/>
              <a:t>21133</a:t>
            </a:r>
            <a:r>
              <a:rPr lang="el-GR" dirty="0" smtClean="0"/>
              <a:t>.</a:t>
            </a:r>
          </a:p>
          <a:p>
            <a:pPr algn="l" eaLnBrk="1" hangingPunct="1"/>
            <a:r>
              <a:rPr lang="el-GR" dirty="0" smtClean="0"/>
              <a:t>Χρονολογείται ανάμεσα στο 140 και 80 π.Χ.</a:t>
            </a:r>
          </a:p>
        </p:txBody>
      </p:sp>
    </p:spTree>
    <p:extLst>
      <p:ext uri="{BB962C8B-B14F-4D97-AF65-F5344CB8AC3E}">
        <p14:creationId xmlns:p14="http://schemas.microsoft.com/office/powerpoint/2010/main" val="9732518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247650" y="562372"/>
            <a:ext cx="8648700" cy="5733256"/>
          </a:xfrm>
          <a:solidFill>
            <a:schemeClr val="bg1"/>
          </a:solidFill>
        </p:spPr>
        <p:txBody>
          <a:bodyPr/>
          <a:lstStyle/>
          <a:p>
            <a:pPr algn="l"/>
            <a:r>
              <a:rPr lang="el-GR" dirty="0" smtClean="0"/>
              <a:t>Ανάγλυφο</a:t>
            </a:r>
            <a:r>
              <a:rPr lang="de-DE" dirty="0" smtClean="0"/>
              <a:t> </a:t>
            </a:r>
            <a:r>
              <a:rPr lang="el-GR" dirty="0" smtClean="0"/>
              <a:t>Νεάπολη</a:t>
            </a:r>
            <a:r>
              <a:rPr lang="de-DE" dirty="0" smtClean="0"/>
              <a:t> </a:t>
            </a:r>
            <a:r>
              <a:rPr lang="de-DE" dirty="0"/>
              <a:t>6687 = </a:t>
            </a:r>
            <a:r>
              <a:rPr lang="el-GR" dirty="0" smtClean="0"/>
              <a:t>Σκηνή στο δακτυλιόλιθο στη Γενεύη</a:t>
            </a:r>
            <a:r>
              <a:rPr lang="de-DE" dirty="0" smtClean="0"/>
              <a:t>, </a:t>
            </a:r>
            <a:r>
              <a:rPr lang="el-GR" dirty="0" smtClean="0"/>
              <a:t>πατέρας προσπαθεί να τιμωρήσει πιωμένο γιό</a:t>
            </a:r>
            <a:r>
              <a:rPr lang="de-DE" dirty="0" smtClean="0"/>
              <a:t>, </a:t>
            </a:r>
            <a:r>
              <a:rPr lang="el-GR" dirty="0" smtClean="0"/>
              <a:t>με στεφάνι;</a:t>
            </a:r>
            <a:r>
              <a:rPr lang="de-DE" dirty="0" smtClean="0"/>
              <a:t> </a:t>
            </a:r>
            <a:r>
              <a:rPr lang="el-GR" dirty="0" smtClean="0"/>
              <a:t>πουγκί με χρήματα; στο ανασηκωμένο δεξί χέρι.</a:t>
            </a:r>
            <a:endParaRPr lang="de-DE" dirty="0"/>
          </a:p>
          <a:p>
            <a:pPr algn="l"/>
            <a:r>
              <a:rPr lang="de-DE" dirty="0" smtClean="0"/>
              <a:t>Hughes</a:t>
            </a:r>
            <a:r>
              <a:rPr lang="de-DE" dirty="0"/>
              <a:t>, </a:t>
            </a:r>
            <a:r>
              <a:rPr lang="de-DE" dirty="0" err="1"/>
              <a:t>Performing</a:t>
            </a:r>
            <a:r>
              <a:rPr lang="de-DE" dirty="0"/>
              <a:t> </a:t>
            </a:r>
            <a:r>
              <a:rPr lang="de-DE" dirty="0" err="1"/>
              <a:t>Greek</a:t>
            </a:r>
            <a:r>
              <a:rPr lang="de-DE" dirty="0"/>
              <a:t> Comedy (2012) 224 </a:t>
            </a:r>
            <a:r>
              <a:rPr lang="el-GR" dirty="0" smtClean="0"/>
              <a:t>με σημ</a:t>
            </a:r>
            <a:r>
              <a:rPr lang="de-DE" dirty="0" smtClean="0"/>
              <a:t>. </a:t>
            </a:r>
            <a:r>
              <a:rPr lang="de-DE" dirty="0"/>
              <a:t>61 </a:t>
            </a:r>
            <a:r>
              <a:rPr lang="de-DE" dirty="0" smtClean="0"/>
              <a:t>(</a:t>
            </a:r>
            <a:r>
              <a:rPr lang="el-GR" dirty="0" smtClean="0"/>
              <a:t>σελ. 285</a:t>
            </a:r>
            <a:r>
              <a:rPr lang="de-DE" dirty="0" smtClean="0"/>
              <a:t>): “</a:t>
            </a:r>
            <a:r>
              <a:rPr lang="de-DE" dirty="0" err="1" smtClean="0"/>
              <a:t>Handley</a:t>
            </a:r>
            <a:r>
              <a:rPr lang="de-DE" dirty="0" smtClean="0"/>
              <a:t> </a:t>
            </a:r>
            <a:r>
              <a:rPr lang="de-DE" dirty="0"/>
              <a:t>1997, 191 </a:t>
            </a:r>
            <a:r>
              <a:rPr lang="de-DE" dirty="0" err="1" smtClean="0"/>
              <a:t>suggests</a:t>
            </a:r>
            <a:r>
              <a:rPr lang="de-DE" dirty="0" smtClean="0"/>
              <a:t> </a:t>
            </a:r>
            <a:r>
              <a:rPr lang="de-DE" dirty="0" err="1"/>
              <a:t>this</a:t>
            </a:r>
            <a:r>
              <a:rPr lang="de-DE" dirty="0"/>
              <a:t> </a:t>
            </a:r>
            <a:r>
              <a:rPr lang="de-DE" dirty="0" err="1"/>
              <a:t>may</a:t>
            </a:r>
            <a:r>
              <a:rPr lang="de-DE" dirty="0"/>
              <a:t> </a:t>
            </a:r>
            <a:r>
              <a:rPr lang="de-DE" dirty="0" err="1"/>
              <a:t>be</a:t>
            </a:r>
            <a:r>
              <a:rPr lang="de-DE" dirty="0"/>
              <a:t> a </a:t>
            </a:r>
            <a:r>
              <a:rPr lang="de-DE" dirty="0" err="1"/>
              <a:t>scene</a:t>
            </a:r>
            <a:r>
              <a:rPr lang="de-DE" dirty="0"/>
              <a:t> </a:t>
            </a:r>
            <a:r>
              <a:rPr lang="de-DE" dirty="0" err="1"/>
              <a:t>from</a:t>
            </a:r>
            <a:r>
              <a:rPr lang="de-DE" dirty="0"/>
              <a:t> </a:t>
            </a:r>
            <a:r>
              <a:rPr lang="de-DE" dirty="0" err="1"/>
              <a:t>Menander’s</a:t>
            </a:r>
            <a:r>
              <a:rPr lang="de-DE" dirty="0"/>
              <a:t> lost </a:t>
            </a:r>
            <a:r>
              <a:rPr lang="de-DE" dirty="0" err="1"/>
              <a:t>Methe</a:t>
            </a:r>
            <a:r>
              <a:rPr lang="de-DE" dirty="0"/>
              <a:t> (</a:t>
            </a:r>
            <a:r>
              <a:rPr lang="de-DE" dirty="0" err="1"/>
              <a:t>Drunkenness</a:t>
            </a:r>
            <a:r>
              <a:rPr lang="de-DE" dirty="0"/>
              <a:t>)</a:t>
            </a:r>
            <a:r>
              <a:rPr lang="de-DE" dirty="0" smtClean="0"/>
              <a:t>.”</a:t>
            </a:r>
            <a:endParaRPr lang="el-GR" dirty="0" smtClean="0"/>
          </a:p>
          <a:p>
            <a:pPr algn="l"/>
            <a:r>
              <a:rPr lang="de-DE" dirty="0" err="1"/>
              <a:t>Handley</a:t>
            </a:r>
            <a:r>
              <a:rPr lang="de-DE" dirty="0"/>
              <a:t> 1997: E. W. </a:t>
            </a:r>
            <a:r>
              <a:rPr lang="de-DE" dirty="0" err="1"/>
              <a:t>Handley</a:t>
            </a:r>
            <a:r>
              <a:rPr lang="de-DE" dirty="0"/>
              <a:t>, </a:t>
            </a:r>
            <a:r>
              <a:rPr lang="de-DE" dirty="0" err="1"/>
              <a:t>Some</a:t>
            </a:r>
            <a:r>
              <a:rPr lang="de-DE" dirty="0"/>
              <a:t> </a:t>
            </a:r>
            <a:r>
              <a:rPr lang="de-DE" dirty="0" err="1"/>
              <a:t>Thoughts</a:t>
            </a:r>
            <a:r>
              <a:rPr lang="de-DE" dirty="0"/>
              <a:t> </a:t>
            </a:r>
            <a:r>
              <a:rPr lang="de-DE" dirty="0" err="1"/>
              <a:t>about</a:t>
            </a:r>
            <a:r>
              <a:rPr lang="de-DE" dirty="0"/>
              <a:t> New Comedy </a:t>
            </a:r>
            <a:r>
              <a:rPr lang="de-DE" dirty="0" err="1"/>
              <a:t>and</a:t>
            </a:r>
            <a:r>
              <a:rPr lang="de-DE" dirty="0"/>
              <a:t> </a:t>
            </a:r>
            <a:r>
              <a:rPr lang="de-DE" dirty="0" err="1"/>
              <a:t>its</a:t>
            </a:r>
            <a:r>
              <a:rPr lang="de-DE" dirty="0"/>
              <a:t> Public, Pallas 47, 1997, 185–200. </a:t>
            </a:r>
          </a:p>
        </p:txBody>
      </p:sp>
    </p:spTree>
    <p:extLst>
      <p:ext uri="{BB962C8B-B14F-4D97-AF65-F5344CB8AC3E}">
        <p14:creationId xmlns:p14="http://schemas.microsoft.com/office/powerpoint/2010/main" val="39857870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C00625 Kopi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5733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GreenDrunkAgain"/>
          <p:cNvPicPr>
            <a:picLocks noChangeAspect="1" noChangeArrowheads="1"/>
          </p:cNvPicPr>
          <p:nvPr/>
        </p:nvPicPr>
        <p:blipFill>
          <a:blip r:embed="rId3"/>
          <a:srcRect/>
          <a:stretch>
            <a:fillRect/>
          </a:stretch>
        </p:blipFill>
        <p:spPr bwMode="auto">
          <a:xfrm>
            <a:off x="1" y="1473200"/>
            <a:ext cx="4293519" cy="3470148"/>
          </a:xfrm>
          <a:prstGeom prst="rect">
            <a:avLst/>
          </a:prstGeom>
          <a:noFill/>
          <a:ln w="9525">
            <a:noFill/>
            <a:miter lim="800000"/>
            <a:headEnd/>
            <a:tailEnd/>
          </a:ln>
        </p:spPr>
      </p:pic>
      <p:pic>
        <p:nvPicPr>
          <p:cNvPr id="22531" name="Picture 5" descr="GreenDrunkAgain-1"/>
          <p:cNvPicPr>
            <a:picLocks noChangeAspect="1" noChangeArrowheads="1"/>
          </p:cNvPicPr>
          <p:nvPr/>
        </p:nvPicPr>
        <p:blipFill rotWithShape="1">
          <a:blip r:embed="rId4">
            <a:lum contrast="26000"/>
          </a:blip>
          <a:srcRect l="2645" t="3229" r="3175"/>
          <a:stretch/>
        </p:blipFill>
        <p:spPr bwMode="auto">
          <a:xfrm>
            <a:off x="4525392" y="2222500"/>
            <a:ext cx="4608615" cy="3251027"/>
          </a:xfrm>
          <a:prstGeom prst="rect">
            <a:avLst/>
          </a:prstGeom>
          <a:noFill/>
          <a:ln w="9525">
            <a:noFill/>
            <a:miter lim="800000"/>
            <a:headEnd/>
            <a:tailEnd/>
          </a:ln>
        </p:spPr>
      </p:pic>
    </p:spTree>
    <p:extLst>
      <p:ext uri="{BB962C8B-B14F-4D97-AF65-F5344CB8AC3E}">
        <p14:creationId xmlns:p14="http://schemas.microsoft.com/office/powerpoint/2010/main" val="10993763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GreenDrunkAgain"/>
          <p:cNvPicPr>
            <a:picLocks noChangeAspect="1" noChangeArrowheads="1"/>
          </p:cNvPicPr>
          <p:nvPr/>
        </p:nvPicPr>
        <p:blipFill>
          <a:blip r:embed="rId3"/>
          <a:srcRect/>
          <a:stretch>
            <a:fillRect/>
          </a:stretch>
        </p:blipFill>
        <p:spPr bwMode="auto">
          <a:xfrm>
            <a:off x="329393" y="0"/>
            <a:ext cx="8485215" cy="6858000"/>
          </a:xfrm>
          <a:prstGeom prst="rect">
            <a:avLst/>
          </a:prstGeom>
          <a:noFill/>
          <a:ln w="9525">
            <a:noFill/>
            <a:miter lim="800000"/>
            <a:headEnd/>
            <a:tailEnd/>
          </a:ln>
        </p:spPr>
      </p:pic>
      <p:pic>
        <p:nvPicPr>
          <p:cNvPr id="4" name="Picture 2" descr="DSC00625 Kopie"/>
          <p:cNvPicPr>
            <a:picLocks noChangeAspect="1" noChangeArrowheads="1"/>
          </p:cNvPicPr>
          <p:nvPr/>
        </p:nvPicPr>
        <p:blipFill>
          <a:blip r:embed="rId4">
            <a:alphaModFix amt="68000"/>
          </a:blip>
          <a:srcRect/>
          <a:stretch>
            <a:fillRect/>
          </a:stretch>
        </p:blipFill>
        <p:spPr bwMode="auto">
          <a:xfrm>
            <a:off x="0" y="747464"/>
            <a:ext cx="9144000" cy="6858000"/>
          </a:xfrm>
          <a:prstGeom prst="rect">
            <a:avLst/>
          </a:prstGeom>
          <a:noFill/>
          <a:ln w="9525">
            <a:noFill/>
            <a:miter lim="800000"/>
            <a:headEnd/>
            <a:tailEnd/>
          </a:ln>
        </p:spPr>
      </p:pic>
    </p:spTree>
    <p:extLst>
      <p:ext uri="{BB962C8B-B14F-4D97-AF65-F5344CB8AC3E}">
        <p14:creationId xmlns:p14="http://schemas.microsoft.com/office/powerpoint/2010/main" val="11292703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asken003 #4.jpg"/>
          <p:cNvPicPr>
            <a:picLocks noChangeAspect="1"/>
          </p:cNvPicPr>
          <p:nvPr/>
        </p:nvPicPr>
        <p:blipFill>
          <a:blip r:embed="rId3"/>
          <a:stretch>
            <a:fillRect/>
          </a:stretch>
        </p:blipFill>
        <p:spPr>
          <a:xfrm>
            <a:off x="-76200" y="2133600"/>
            <a:ext cx="9241507" cy="2286000"/>
          </a:xfrm>
          <a:prstGeom prst="rect">
            <a:avLst/>
          </a:prstGeom>
        </p:spPr>
      </p:pic>
    </p:spTree>
    <p:extLst>
      <p:ext uri="{BB962C8B-B14F-4D97-AF65-F5344CB8AC3E}">
        <p14:creationId xmlns:p14="http://schemas.microsoft.com/office/powerpoint/2010/main" val="23277887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GreenDrunkAgain"/>
          <p:cNvPicPr>
            <a:picLocks noChangeAspect="1" noChangeArrowheads="1"/>
          </p:cNvPicPr>
          <p:nvPr/>
        </p:nvPicPr>
        <p:blipFill>
          <a:blip r:embed="rId3"/>
          <a:srcRect l="2826" t="19811" r="73626" b="6773"/>
          <a:stretch>
            <a:fillRect/>
          </a:stretch>
        </p:blipFill>
        <p:spPr bwMode="auto">
          <a:xfrm>
            <a:off x="990600" y="-76200"/>
            <a:ext cx="2743200" cy="6912864"/>
          </a:xfrm>
          <a:prstGeom prst="rect">
            <a:avLst/>
          </a:prstGeom>
          <a:noFill/>
          <a:ln w="9525">
            <a:noFill/>
            <a:miter lim="800000"/>
            <a:headEnd/>
            <a:tailEnd/>
          </a:ln>
        </p:spPr>
      </p:pic>
      <p:pic>
        <p:nvPicPr>
          <p:cNvPr id="4" name="Bild 3" descr="Masken004 #4.jpg"/>
          <p:cNvPicPr>
            <a:picLocks noChangeAspect="1"/>
          </p:cNvPicPr>
          <p:nvPr/>
        </p:nvPicPr>
        <p:blipFill>
          <a:blip r:embed="rId4"/>
          <a:stretch>
            <a:fillRect/>
          </a:stretch>
        </p:blipFill>
        <p:spPr>
          <a:xfrm>
            <a:off x="4267200" y="381000"/>
            <a:ext cx="1539551" cy="1676400"/>
          </a:xfrm>
          <a:prstGeom prst="rect">
            <a:avLst/>
          </a:prstGeom>
        </p:spPr>
      </p:pic>
      <p:pic>
        <p:nvPicPr>
          <p:cNvPr id="5" name="Bild 4" descr="Masken005 #4.jpg"/>
          <p:cNvPicPr>
            <a:picLocks noChangeAspect="1"/>
          </p:cNvPicPr>
          <p:nvPr/>
        </p:nvPicPr>
        <p:blipFill>
          <a:blip r:embed="rId5"/>
          <a:stretch>
            <a:fillRect/>
          </a:stretch>
        </p:blipFill>
        <p:spPr>
          <a:xfrm>
            <a:off x="6400800" y="304800"/>
            <a:ext cx="1676400" cy="6196472"/>
          </a:xfrm>
          <a:prstGeom prst="rect">
            <a:avLst/>
          </a:prstGeom>
        </p:spPr>
      </p:pic>
      <p:sp>
        <p:nvSpPr>
          <p:cNvPr id="6" name="Rechteck 5"/>
          <p:cNvSpPr/>
          <p:nvPr/>
        </p:nvSpPr>
        <p:spPr bwMode="auto">
          <a:xfrm>
            <a:off x="6096000" y="2286000"/>
            <a:ext cx="2286000" cy="22098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37345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C00625 Kopie"/>
          <p:cNvPicPr>
            <a:picLocks noChangeAspect="1" noChangeArrowheads="1"/>
          </p:cNvPicPr>
          <p:nvPr/>
        </p:nvPicPr>
        <p:blipFill>
          <a:blip r:embed="rId3"/>
          <a:srcRect l="12500" t="13333" r="68333" b="22222"/>
          <a:stretch>
            <a:fillRect/>
          </a:stretch>
        </p:blipFill>
        <p:spPr bwMode="auto">
          <a:xfrm>
            <a:off x="762000" y="-384313"/>
            <a:ext cx="2971800" cy="7494104"/>
          </a:xfrm>
          <a:prstGeom prst="rect">
            <a:avLst/>
          </a:prstGeom>
          <a:noFill/>
          <a:ln w="9525">
            <a:noFill/>
            <a:miter lim="800000"/>
            <a:headEnd/>
            <a:tailEnd/>
          </a:ln>
        </p:spPr>
      </p:pic>
      <p:pic>
        <p:nvPicPr>
          <p:cNvPr id="3" name="Bild 2" descr="Masken004 #4.jpg"/>
          <p:cNvPicPr>
            <a:picLocks noChangeAspect="1"/>
          </p:cNvPicPr>
          <p:nvPr/>
        </p:nvPicPr>
        <p:blipFill>
          <a:blip r:embed="rId4"/>
          <a:stretch>
            <a:fillRect/>
          </a:stretch>
        </p:blipFill>
        <p:spPr>
          <a:xfrm>
            <a:off x="4267200" y="381000"/>
            <a:ext cx="1539551" cy="1676400"/>
          </a:xfrm>
          <a:prstGeom prst="rect">
            <a:avLst/>
          </a:prstGeom>
        </p:spPr>
      </p:pic>
      <p:pic>
        <p:nvPicPr>
          <p:cNvPr id="4" name="Bild 3" descr="Masken005 #4.jpg"/>
          <p:cNvPicPr>
            <a:picLocks noChangeAspect="1"/>
          </p:cNvPicPr>
          <p:nvPr/>
        </p:nvPicPr>
        <p:blipFill>
          <a:blip r:embed="rId5"/>
          <a:stretch>
            <a:fillRect/>
          </a:stretch>
        </p:blipFill>
        <p:spPr>
          <a:xfrm>
            <a:off x="6400800" y="304800"/>
            <a:ext cx="1676400" cy="6196472"/>
          </a:xfrm>
          <a:prstGeom prst="rect">
            <a:avLst/>
          </a:prstGeom>
        </p:spPr>
      </p:pic>
      <p:sp>
        <p:nvSpPr>
          <p:cNvPr id="5" name="Rechteck 4"/>
          <p:cNvSpPr/>
          <p:nvPr/>
        </p:nvSpPr>
        <p:spPr bwMode="auto">
          <a:xfrm>
            <a:off x="6096000" y="2286000"/>
            <a:ext cx="2286000" cy="22098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0252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g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w="9525">
            <a:noFill/>
            <a:miter lim="800000"/>
            <a:headEnd/>
            <a:tailEnd/>
          </a:ln>
        </p:spPr>
      </p:pic>
      <p:sp>
        <p:nvSpPr>
          <p:cNvPr id="3" name="Textfeld 2"/>
          <p:cNvSpPr txBox="1"/>
          <p:nvPr/>
        </p:nvSpPr>
        <p:spPr>
          <a:xfrm rot="2413564">
            <a:off x="2144310" y="940447"/>
            <a:ext cx="1087479" cy="461665"/>
          </a:xfrm>
          <a:prstGeom prst="rect">
            <a:avLst/>
          </a:prstGeom>
          <a:noFill/>
          <a:ln w="38100" cmpd="sng">
            <a:solidFill>
              <a:srgbClr val="FF0000"/>
            </a:solidFill>
          </a:ln>
        </p:spPr>
        <p:txBody>
          <a:bodyPr wrap="square" rtlCol="0">
            <a:spAutoFit/>
          </a:bodyPr>
          <a:lstStyle/>
          <a:p>
            <a:endParaRPr lang="de-DE" dirty="0"/>
          </a:p>
        </p:txBody>
      </p:sp>
      <p:sp>
        <p:nvSpPr>
          <p:cNvPr id="4" name="Textfeld 3"/>
          <p:cNvSpPr txBox="1"/>
          <p:nvPr/>
        </p:nvSpPr>
        <p:spPr>
          <a:xfrm>
            <a:off x="2137840" y="1988841"/>
            <a:ext cx="1087479" cy="461665"/>
          </a:xfrm>
          <a:prstGeom prst="rect">
            <a:avLst/>
          </a:prstGeom>
          <a:noFill/>
          <a:ln w="38100" cmpd="sng">
            <a:solidFill>
              <a:srgbClr val="FF0000"/>
            </a:solidFill>
          </a:ln>
        </p:spPr>
        <p:txBody>
          <a:bodyPr wrap="square" rtlCol="0">
            <a:spAutoFit/>
          </a:bodyPr>
          <a:lstStyle/>
          <a:p>
            <a:endParaRPr lang="de-DE" dirty="0"/>
          </a:p>
        </p:txBody>
      </p:sp>
      <p:sp>
        <p:nvSpPr>
          <p:cNvPr id="5" name="Textfeld 4"/>
          <p:cNvSpPr txBox="1"/>
          <p:nvPr/>
        </p:nvSpPr>
        <p:spPr>
          <a:xfrm rot="1575185">
            <a:off x="1098589" y="1230392"/>
            <a:ext cx="1087479" cy="461665"/>
          </a:xfrm>
          <a:prstGeom prst="rect">
            <a:avLst/>
          </a:prstGeom>
          <a:noFill/>
          <a:ln w="38100" cmpd="sng">
            <a:solidFill>
              <a:srgbClr val="FF0000"/>
            </a:solidFill>
          </a:ln>
        </p:spPr>
        <p:txBody>
          <a:bodyPr wrap="square" rtlCol="0">
            <a:spAutoFit/>
          </a:bodyPr>
          <a:lstStyle/>
          <a:p>
            <a:endParaRPr lang="de-DE" dirty="0"/>
          </a:p>
        </p:txBody>
      </p:sp>
      <p:sp>
        <p:nvSpPr>
          <p:cNvPr id="6" name="Textfeld 5"/>
          <p:cNvSpPr txBox="1"/>
          <p:nvPr/>
        </p:nvSpPr>
        <p:spPr>
          <a:xfrm>
            <a:off x="727355" y="4263422"/>
            <a:ext cx="1087479" cy="461665"/>
          </a:xfrm>
          <a:prstGeom prst="rect">
            <a:avLst/>
          </a:prstGeom>
          <a:noFill/>
          <a:ln w="38100" cmpd="sng">
            <a:solidFill>
              <a:srgbClr val="FF0000"/>
            </a:solidFill>
          </a:ln>
        </p:spPr>
        <p:txBody>
          <a:bodyPr wrap="square" rtlCol="0">
            <a:spAutoFit/>
          </a:bodyPr>
          <a:lstStyle/>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Masken011 douloi.jpg"/>
          <p:cNvPicPr>
            <a:picLocks noChangeAspect="1"/>
          </p:cNvPicPr>
          <p:nvPr/>
        </p:nvPicPr>
        <p:blipFill>
          <a:blip r:embed="rId3"/>
          <a:srcRect l="2687" r="1432"/>
          <a:stretch>
            <a:fillRect/>
          </a:stretch>
        </p:blipFill>
        <p:spPr>
          <a:xfrm>
            <a:off x="0" y="1905000"/>
            <a:ext cx="9144000" cy="2514600"/>
          </a:xfrm>
          <a:prstGeom prst="rect">
            <a:avLst/>
          </a:prstGeom>
        </p:spPr>
      </p:pic>
    </p:spTree>
    <p:extLst>
      <p:ext uri="{BB962C8B-B14F-4D97-AF65-F5344CB8AC3E}">
        <p14:creationId xmlns:p14="http://schemas.microsoft.com/office/powerpoint/2010/main" val="36640193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Masken008 #27.jpg"/>
          <p:cNvPicPr>
            <a:picLocks noChangeAspect="1"/>
          </p:cNvPicPr>
          <p:nvPr/>
        </p:nvPicPr>
        <p:blipFill>
          <a:blip r:embed="rId3"/>
          <a:stretch>
            <a:fillRect/>
          </a:stretch>
        </p:blipFill>
        <p:spPr>
          <a:xfrm>
            <a:off x="-117721" y="3963888"/>
            <a:ext cx="9337921" cy="2057400"/>
          </a:xfrm>
          <a:prstGeom prst="rect">
            <a:avLst/>
          </a:prstGeom>
        </p:spPr>
      </p:pic>
      <p:pic>
        <p:nvPicPr>
          <p:cNvPr id="5" name="Bild 4" descr="Masken010 #22.jpg"/>
          <p:cNvPicPr>
            <a:picLocks noChangeAspect="1"/>
          </p:cNvPicPr>
          <p:nvPr/>
        </p:nvPicPr>
        <p:blipFill>
          <a:blip r:embed="rId4"/>
          <a:stretch>
            <a:fillRect/>
          </a:stretch>
        </p:blipFill>
        <p:spPr>
          <a:xfrm>
            <a:off x="0" y="836712"/>
            <a:ext cx="9247820" cy="2438400"/>
          </a:xfrm>
          <a:prstGeom prst="rect">
            <a:avLst/>
          </a:prstGeom>
        </p:spPr>
      </p:pic>
    </p:spTree>
    <p:extLst>
      <p:ext uri="{BB962C8B-B14F-4D97-AF65-F5344CB8AC3E}">
        <p14:creationId xmlns:p14="http://schemas.microsoft.com/office/powerpoint/2010/main" val="13874400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GreenDrunkAgain"/>
          <p:cNvPicPr>
            <a:picLocks noChangeAspect="1" noChangeArrowheads="1"/>
          </p:cNvPicPr>
          <p:nvPr/>
        </p:nvPicPr>
        <p:blipFill>
          <a:blip r:embed="rId3"/>
          <a:srcRect l="73470" t="29522" r="3636" b="6773"/>
          <a:stretch>
            <a:fillRect/>
          </a:stretch>
        </p:blipFill>
        <p:spPr bwMode="auto">
          <a:xfrm>
            <a:off x="1031875" y="0"/>
            <a:ext cx="3049162" cy="6858000"/>
          </a:xfrm>
          <a:prstGeom prst="rect">
            <a:avLst/>
          </a:prstGeom>
          <a:noFill/>
          <a:ln w="9525">
            <a:noFill/>
            <a:miter lim="800000"/>
            <a:headEnd/>
            <a:tailEnd/>
          </a:ln>
        </p:spPr>
      </p:pic>
      <p:pic>
        <p:nvPicPr>
          <p:cNvPr id="7" name="Bild 6" descr="Masken009 #27.jpg"/>
          <p:cNvPicPr>
            <a:picLocks noChangeAspect="1"/>
          </p:cNvPicPr>
          <p:nvPr/>
        </p:nvPicPr>
        <p:blipFill>
          <a:blip r:embed="rId4"/>
          <a:srcRect b="37144"/>
          <a:stretch>
            <a:fillRect/>
          </a:stretch>
        </p:blipFill>
        <p:spPr>
          <a:xfrm>
            <a:off x="4918075" y="0"/>
            <a:ext cx="3082925" cy="6858000"/>
          </a:xfrm>
          <a:prstGeom prst="rect">
            <a:avLst/>
          </a:prstGeom>
        </p:spPr>
      </p:pic>
      <p:sp>
        <p:nvSpPr>
          <p:cNvPr id="6" name="Rechteck 5"/>
          <p:cNvSpPr/>
          <p:nvPr/>
        </p:nvSpPr>
        <p:spPr bwMode="auto">
          <a:xfrm>
            <a:off x="4918075" y="3581400"/>
            <a:ext cx="3048000" cy="31242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0255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C00625 Kopie"/>
          <p:cNvPicPr>
            <a:picLocks noChangeAspect="1" noChangeArrowheads="1"/>
          </p:cNvPicPr>
          <p:nvPr/>
        </p:nvPicPr>
        <p:blipFill>
          <a:blip r:embed="rId3"/>
          <a:srcRect l="71758" t="25506" r="7835" b="22222"/>
          <a:stretch>
            <a:fillRect/>
          </a:stretch>
        </p:blipFill>
        <p:spPr bwMode="auto">
          <a:xfrm>
            <a:off x="762000" y="0"/>
            <a:ext cx="3657600" cy="7026442"/>
          </a:xfrm>
          <a:prstGeom prst="rect">
            <a:avLst/>
          </a:prstGeom>
          <a:noFill/>
          <a:ln w="9525">
            <a:noFill/>
            <a:miter lim="800000"/>
            <a:headEnd/>
            <a:tailEnd/>
          </a:ln>
        </p:spPr>
      </p:pic>
      <p:pic>
        <p:nvPicPr>
          <p:cNvPr id="6" name="Bild 5" descr="Masken009 #27.jpg"/>
          <p:cNvPicPr>
            <a:picLocks noChangeAspect="1"/>
          </p:cNvPicPr>
          <p:nvPr/>
        </p:nvPicPr>
        <p:blipFill>
          <a:blip r:embed="rId4"/>
          <a:srcRect b="37144"/>
          <a:stretch>
            <a:fillRect/>
          </a:stretch>
        </p:blipFill>
        <p:spPr>
          <a:xfrm>
            <a:off x="4918075" y="0"/>
            <a:ext cx="3082925" cy="6858000"/>
          </a:xfrm>
          <a:prstGeom prst="rect">
            <a:avLst/>
          </a:prstGeom>
        </p:spPr>
      </p:pic>
      <p:sp>
        <p:nvSpPr>
          <p:cNvPr id="7" name="Rechteck 6"/>
          <p:cNvSpPr/>
          <p:nvPr/>
        </p:nvSpPr>
        <p:spPr bwMode="auto">
          <a:xfrm>
            <a:off x="4918075" y="3581400"/>
            <a:ext cx="3048000" cy="31242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344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GreenDrunkAgain"/>
          <p:cNvPicPr>
            <a:picLocks noChangeAspect="1" noChangeArrowheads="1"/>
          </p:cNvPicPr>
          <p:nvPr/>
        </p:nvPicPr>
        <p:blipFill>
          <a:blip r:embed="rId3"/>
          <a:srcRect l="65517" t="3554" r="3448"/>
          <a:stretch>
            <a:fillRect/>
          </a:stretch>
        </p:blipFill>
        <p:spPr bwMode="auto">
          <a:xfrm>
            <a:off x="2884488" y="-1295400"/>
            <a:ext cx="3363912" cy="8458200"/>
          </a:xfrm>
          <a:prstGeom prst="rect">
            <a:avLst/>
          </a:prstGeom>
          <a:noFill/>
          <a:ln w="9525">
            <a:noFill/>
            <a:miter lim="800000"/>
            <a:headEnd/>
            <a:tailEnd/>
          </a:ln>
        </p:spPr>
      </p:pic>
    </p:spTree>
    <p:extLst>
      <p:ext uri="{BB962C8B-B14F-4D97-AF65-F5344CB8AC3E}">
        <p14:creationId xmlns:p14="http://schemas.microsoft.com/office/powerpoint/2010/main" val="21557936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495300" y="1500876"/>
            <a:ext cx="8153400" cy="3856248"/>
          </a:xfrm>
          <a:solidFill>
            <a:schemeClr val="bg1"/>
          </a:solidFill>
        </p:spPr>
        <p:txBody>
          <a:bodyPr/>
          <a:lstStyle/>
          <a:p>
            <a:pPr algn="l" eaLnBrk="1" hangingPunct="1"/>
            <a:r>
              <a:rPr lang="el-GR" dirty="0" smtClean="0"/>
              <a:t>Πήλινο ειδώλιο από τις Αλές Βοιωτίας, με την ομάδα του νεαρού και του δούλου. Θήβα, Αρχαιολογικό Μουσείο.</a:t>
            </a:r>
          </a:p>
          <a:p>
            <a:pPr algn="l" eaLnBrk="1" hangingPunct="1"/>
            <a:r>
              <a:rPr lang="el-GR" dirty="0" smtClean="0"/>
              <a:t>Χρονολογείται στα 300 / 250 π.Χ.</a:t>
            </a:r>
          </a:p>
          <a:p>
            <a:pPr algn="l" eaLnBrk="1" hangingPunct="1"/>
            <a:endParaRPr lang="el-GR" dirty="0"/>
          </a:p>
          <a:p>
            <a:pPr algn="l" eaLnBrk="1" hangingPunct="1"/>
            <a:r>
              <a:rPr lang="el-GR" dirty="0" smtClean="0"/>
              <a:t>Αριστερά: Σκηνή </a:t>
            </a:r>
            <a:r>
              <a:rPr lang="el-GR" dirty="0"/>
              <a:t>από τη Νέα Κωμωδία στο ανάγλυφο στη </a:t>
            </a:r>
            <a:r>
              <a:rPr lang="de-DE" dirty="0" smtClean="0"/>
              <a:t>Napoli</a:t>
            </a:r>
            <a:r>
              <a:rPr lang="el-GR" dirty="0" smtClean="0"/>
              <a:t>.</a:t>
            </a:r>
          </a:p>
        </p:txBody>
      </p:sp>
    </p:spTree>
    <p:extLst>
      <p:ext uri="{BB962C8B-B14F-4D97-AF65-F5344CB8AC3E}">
        <p14:creationId xmlns:p14="http://schemas.microsoft.com/office/powerpoint/2010/main" val="16095341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GreenDrunkAgain"/>
          <p:cNvPicPr>
            <a:picLocks noChangeAspect="1" noChangeArrowheads="1"/>
          </p:cNvPicPr>
          <p:nvPr/>
        </p:nvPicPr>
        <p:blipFill>
          <a:blip r:embed="rId3"/>
          <a:srcRect l="65517" t="3554" r="3448"/>
          <a:stretch>
            <a:fillRect/>
          </a:stretch>
        </p:blipFill>
        <p:spPr bwMode="auto">
          <a:xfrm>
            <a:off x="685800" y="-1295400"/>
            <a:ext cx="3363912" cy="8458200"/>
          </a:xfrm>
          <a:prstGeom prst="rect">
            <a:avLst/>
          </a:prstGeom>
          <a:noFill/>
          <a:ln w="9525">
            <a:noFill/>
            <a:miter lim="800000"/>
            <a:headEnd/>
            <a:tailEnd/>
          </a:ln>
        </p:spPr>
      </p:pic>
      <p:pic>
        <p:nvPicPr>
          <p:cNvPr id="4" name="Bild 3" descr="Bildschirmfoto 2011-05-10 um 14.20.20.jpg"/>
          <p:cNvPicPr>
            <a:picLocks noChangeAspect="1"/>
          </p:cNvPicPr>
          <p:nvPr/>
        </p:nvPicPr>
        <p:blipFill>
          <a:blip r:embed="rId4">
            <a:lum bright="10000" contrast="5000"/>
          </a:blip>
          <a:srcRect l="4027" t="10143" r="7383" b="3824"/>
          <a:stretch>
            <a:fillRect/>
          </a:stretch>
        </p:blipFill>
        <p:spPr>
          <a:xfrm>
            <a:off x="4648200" y="0"/>
            <a:ext cx="3897086" cy="6858000"/>
          </a:xfrm>
          <a:prstGeom prst="rect">
            <a:avLst/>
          </a:prstGeom>
        </p:spPr>
      </p:pic>
    </p:spTree>
    <p:extLst>
      <p:ext uri="{BB962C8B-B14F-4D97-AF65-F5344CB8AC3E}">
        <p14:creationId xmlns:p14="http://schemas.microsoft.com/office/powerpoint/2010/main" val="17846691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GreenDrunkAgain-2"/>
          <p:cNvPicPr>
            <a:picLocks noChangeAspect="1" noChangeArrowheads="1"/>
          </p:cNvPicPr>
          <p:nvPr/>
        </p:nvPicPr>
        <p:blipFill>
          <a:blip r:embed="rId3"/>
          <a:srcRect/>
          <a:stretch>
            <a:fillRect/>
          </a:stretch>
        </p:blipFill>
        <p:spPr bwMode="auto">
          <a:xfrm>
            <a:off x="5138738" y="0"/>
            <a:ext cx="3700462" cy="6858000"/>
          </a:xfrm>
          <a:prstGeom prst="rect">
            <a:avLst/>
          </a:prstGeom>
          <a:noFill/>
          <a:ln w="9525">
            <a:noFill/>
            <a:miter lim="800000"/>
            <a:headEnd/>
            <a:tailEnd/>
          </a:ln>
        </p:spPr>
      </p:pic>
      <p:pic>
        <p:nvPicPr>
          <p:cNvPr id="26627" name="Picture 6" descr="GreenDrunkAgain-1"/>
          <p:cNvPicPr>
            <a:picLocks noChangeAspect="1" noChangeArrowheads="1"/>
          </p:cNvPicPr>
          <p:nvPr/>
        </p:nvPicPr>
        <p:blipFill>
          <a:blip r:embed="rId4">
            <a:lum contrast="26000"/>
          </a:blip>
          <a:srcRect l="53969" r="3174" b="529"/>
          <a:stretch>
            <a:fillRect/>
          </a:stretch>
        </p:blipFill>
        <p:spPr bwMode="auto">
          <a:xfrm>
            <a:off x="0" y="-381000"/>
            <a:ext cx="4881563" cy="7772400"/>
          </a:xfrm>
          <a:prstGeom prst="rect">
            <a:avLst/>
          </a:prstGeom>
          <a:noFill/>
          <a:ln w="9525">
            <a:noFill/>
            <a:miter lim="800000"/>
            <a:headEnd/>
            <a:tailEnd/>
          </a:ln>
        </p:spPr>
      </p:pic>
    </p:spTree>
    <p:extLst>
      <p:ext uri="{BB962C8B-B14F-4D97-AF65-F5344CB8AC3E}">
        <p14:creationId xmlns:p14="http://schemas.microsoft.com/office/powerpoint/2010/main" val="19225902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495300" y="2309056"/>
            <a:ext cx="8153400" cy="2239888"/>
          </a:xfrm>
          <a:solidFill>
            <a:schemeClr val="bg1"/>
          </a:solidFill>
        </p:spPr>
        <p:txBody>
          <a:bodyPr/>
          <a:lstStyle/>
          <a:p>
            <a:pPr algn="l" eaLnBrk="1" hangingPunct="1"/>
            <a:r>
              <a:rPr lang="el-GR" dirty="0" smtClean="0"/>
              <a:t>Πήλινο σύμπλεγμα δύο ζωόμορφων μορφών, από την Κεντωρίπη </a:t>
            </a:r>
            <a:r>
              <a:rPr lang="de-DE" dirty="0" smtClean="0"/>
              <a:t>(</a:t>
            </a:r>
            <a:r>
              <a:rPr lang="de-DE" dirty="0" err="1" smtClean="0"/>
              <a:t>Centuripe</a:t>
            </a:r>
            <a:r>
              <a:rPr lang="de-DE" dirty="0" smtClean="0"/>
              <a:t>) </a:t>
            </a:r>
            <a:r>
              <a:rPr lang="el-GR" dirty="0" smtClean="0"/>
              <a:t>της Σικελίας. Σήμερα στη Λειψία.</a:t>
            </a:r>
          </a:p>
          <a:p>
            <a:pPr algn="l" eaLnBrk="1" hangingPunct="1"/>
            <a:r>
              <a:rPr lang="el-GR" dirty="0" smtClean="0"/>
              <a:t>Χρονολογείται στα ελληνιστικά χρόνια.</a:t>
            </a:r>
          </a:p>
        </p:txBody>
      </p:sp>
    </p:spTree>
    <p:extLst>
      <p:ext uri="{BB962C8B-B14F-4D97-AF65-F5344CB8AC3E}">
        <p14:creationId xmlns:p14="http://schemas.microsoft.com/office/powerpoint/2010/main" val="18111328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GreenDrunkAgain-7"/>
          <p:cNvPicPr>
            <a:picLocks noChangeAspect="1" noChangeArrowheads="1"/>
          </p:cNvPicPr>
          <p:nvPr/>
        </p:nvPicPr>
        <p:blipFill>
          <a:blip r:embed="rId3"/>
          <a:srcRect/>
          <a:stretch>
            <a:fillRect/>
          </a:stretch>
        </p:blipFill>
        <p:spPr bwMode="auto">
          <a:xfrm>
            <a:off x="152400" y="0"/>
            <a:ext cx="4860925" cy="6858000"/>
          </a:xfrm>
          <a:prstGeom prst="rect">
            <a:avLst/>
          </a:prstGeom>
          <a:noFill/>
          <a:ln w="9525">
            <a:noFill/>
            <a:miter lim="800000"/>
            <a:headEnd/>
            <a:tailEnd/>
          </a:ln>
        </p:spPr>
      </p:pic>
      <p:pic>
        <p:nvPicPr>
          <p:cNvPr id="44035" name="Picture 5" descr="GreenDrunkAgain-2"/>
          <p:cNvPicPr>
            <a:picLocks noChangeAspect="1" noChangeArrowheads="1"/>
          </p:cNvPicPr>
          <p:nvPr/>
        </p:nvPicPr>
        <p:blipFill>
          <a:blip r:embed="rId4"/>
          <a:srcRect/>
          <a:stretch>
            <a:fillRect/>
          </a:stretch>
        </p:blipFill>
        <p:spPr bwMode="auto">
          <a:xfrm>
            <a:off x="5283200" y="0"/>
            <a:ext cx="3700463" cy="6858000"/>
          </a:xfrm>
          <a:prstGeom prst="rect">
            <a:avLst/>
          </a:prstGeom>
          <a:noFill/>
          <a:ln w="9525">
            <a:noFill/>
            <a:miter lim="800000"/>
            <a:headEnd/>
            <a:tailEnd/>
          </a:ln>
        </p:spPr>
      </p:pic>
    </p:spTree>
    <p:extLst>
      <p:ext uri="{BB962C8B-B14F-4D97-AF65-F5344CB8AC3E}">
        <p14:creationId xmlns:p14="http://schemas.microsoft.com/office/powerpoint/2010/main" val="515513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TotalTime>
  <Words>2729</Words>
  <Application>Microsoft Office PowerPoint</Application>
  <PresentationFormat>Προβολή στην οθόνη (4:3)</PresentationFormat>
  <Paragraphs>261</Paragraphs>
  <Slides>116</Slides>
  <Notes>72</Notes>
  <HiddenSlides>0</HiddenSlides>
  <MMClips>0</MMClips>
  <ScaleCrop>false</ScaleCrop>
  <HeadingPairs>
    <vt:vector size="4" baseType="variant">
      <vt:variant>
        <vt:lpstr>Θέμα</vt:lpstr>
      </vt:variant>
      <vt:variant>
        <vt:i4>5</vt:i4>
      </vt:variant>
      <vt:variant>
        <vt:lpstr>Τίτλοι διαφανειών</vt:lpstr>
      </vt:variant>
      <vt:variant>
        <vt:i4>116</vt:i4>
      </vt:variant>
    </vt:vector>
  </HeadingPairs>
  <TitlesOfParts>
    <vt:vector size="121" baseType="lpstr">
      <vt:lpstr>Leere Präsentation</vt:lpstr>
      <vt:lpstr>1_Office-Design</vt:lpstr>
      <vt:lpstr>3_Office-Design</vt:lpstr>
      <vt:lpstr>Office-Design</vt:lpstr>
      <vt:lpstr>2_Office-Design</vt:lpstr>
      <vt:lpstr>«Εισαγωγή στην Αρχαιολογία των Αρχαίων Θεάτρων»</vt:lpstr>
      <vt:lpstr>Σκοποί της Ενότητας: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Boston Goose Play,  «Δράμα της Χήνας της Βοστώνης»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Richard Green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J. R. Green,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Ενδεικτική Βιβλιογραφία</vt:lpstr>
      <vt:lpstr>Άδειες Χρήσης</vt:lpstr>
      <vt:lpstr>Χρηματοδότηση</vt:lpstr>
      <vt:lpstr>Σημείωμα Ιστορικού Εκδόσεων Έργου</vt:lpstr>
      <vt:lpstr>Σημείωμα Αναφοράς</vt:lpstr>
      <vt:lpstr>Σημείωμα Χρήσης Έργων Τρίτων</vt:lpstr>
    </vt:vector>
  </TitlesOfParts>
  <Company>privat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Kreeb</dc:creator>
  <cp:lastModifiedBy>Ανδρέας Σπυρούλιας</cp:lastModifiedBy>
  <cp:revision>136</cp:revision>
  <dcterms:created xsi:type="dcterms:W3CDTF">2011-04-13T05:46:53Z</dcterms:created>
  <dcterms:modified xsi:type="dcterms:W3CDTF">2015-09-21T16:40:47Z</dcterms:modified>
</cp:coreProperties>
</file>