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86" r:id="rId5"/>
    <p:sldId id="287" r:id="rId6"/>
    <p:sldId id="259" r:id="rId7"/>
    <p:sldId id="288" r:id="rId8"/>
    <p:sldId id="289" r:id="rId9"/>
    <p:sldId id="260" r:id="rId10"/>
    <p:sldId id="261" r:id="rId11"/>
    <p:sldId id="262" r:id="rId12"/>
    <p:sldId id="263" r:id="rId13"/>
    <p:sldId id="264" r:id="rId14"/>
    <p:sldId id="290" r:id="rId15"/>
    <p:sldId id="265" r:id="rId16"/>
    <p:sldId id="266" r:id="rId17"/>
    <p:sldId id="267" r:id="rId18"/>
    <p:sldId id="268" r:id="rId19"/>
    <p:sldId id="269" r:id="rId20"/>
    <p:sldId id="270" r:id="rId21"/>
    <p:sldId id="271" r:id="rId22"/>
    <p:sldId id="291" r:id="rId23"/>
    <p:sldId id="292" r:id="rId24"/>
    <p:sldId id="272" r:id="rId25"/>
    <p:sldId id="293" r:id="rId26"/>
    <p:sldId id="294" r:id="rId27"/>
    <p:sldId id="295" r:id="rId28"/>
    <p:sldId id="273" r:id="rId29"/>
    <p:sldId id="274" r:id="rId30"/>
    <p:sldId id="296" r:id="rId31"/>
    <p:sldId id="297" r:id="rId32"/>
    <p:sldId id="298" r:id="rId33"/>
    <p:sldId id="275" r:id="rId34"/>
    <p:sldId id="276" r:id="rId35"/>
    <p:sldId id="282" r:id="rId36"/>
    <p:sldId id="283" r:id="rId37"/>
    <p:sldId id="284" r:id="rId38"/>
    <p:sldId id="277" r:id="rId39"/>
    <p:sldId id="278" r:id="rId40"/>
    <p:sldId id="279" r:id="rId41"/>
    <p:sldId id="280" r:id="rId42"/>
    <p:sldId id="281" r:id="rId4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7EA32-BE74-4CE6-B4F9-A53FA79937EE}"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56D8AA35-7208-4D9D-8EA5-40CA13BAECBB}">
      <dgm:prSet/>
      <dgm:spPr/>
      <dgm:t>
        <a:bodyPr/>
        <a:lstStyle/>
        <a:p>
          <a:r>
            <a:rPr lang="el-GR" b="1"/>
            <a:t>Φυτά, μικρόβια, μύκητες</a:t>
          </a:r>
          <a:endParaRPr lang="en-US"/>
        </a:p>
      </dgm:t>
    </dgm:pt>
    <dgm:pt modelId="{4311EB95-ABBC-4F7C-8F60-D93538BBD087}" type="parTrans" cxnId="{59FB0CD6-A8EC-49D8-9315-A83E3EAFEDA6}">
      <dgm:prSet/>
      <dgm:spPr/>
      <dgm:t>
        <a:bodyPr/>
        <a:lstStyle/>
        <a:p>
          <a:endParaRPr lang="en-US"/>
        </a:p>
      </dgm:t>
    </dgm:pt>
    <dgm:pt modelId="{CCB83BCC-0AE1-428F-A4EC-7FC1B31B135F}" type="sibTrans" cxnId="{59FB0CD6-A8EC-49D8-9315-A83E3EAFEDA6}">
      <dgm:prSet/>
      <dgm:spPr/>
      <dgm:t>
        <a:bodyPr/>
        <a:lstStyle/>
        <a:p>
          <a:endParaRPr lang="en-US"/>
        </a:p>
      </dgm:t>
    </dgm:pt>
    <dgm:pt modelId="{18BAD6EE-2013-4646-9DCC-0CFC41E2A626}">
      <dgm:prSet/>
      <dgm:spPr/>
      <dgm:t>
        <a:bodyPr/>
        <a:lstStyle/>
        <a:p>
          <a:r>
            <a:rPr lang="el-GR" dirty="0"/>
            <a:t>Καφεόδενδρο, καφεΐνη</a:t>
          </a:r>
          <a:endParaRPr lang="en-US" dirty="0"/>
        </a:p>
      </dgm:t>
    </dgm:pt>
    <dgm:pt modelId="{FDC21E2C-6A17-4C64-A7BE-39C75BDE0C60}" type="parTrans" cxnId="{B486A654-2A14-4AC6-9DDD-211F802573B3}">
      <dgm:prSet/>
      <dgm:spPr/>
      <dgm:t>
        <a:bodyPr/>
        <a:lstStyle/>
        <a:p>
          <a:endParaRPr lang="en-US"/>
        </a:p>
      </dgm:t>
    </dgm:pt>
    <dgm:pt modelId="{6508DC76-F14D-4D22-92FD-067C902E5E4F}" type="sibTrans" cxnId="{B486A654-2A14-4AC6-9DDD-211F802573B3}">
      <dgm:prSet/>
      <dgm:spPr/>
      <dgm:t>
        <a:bodyPr/>
        <a:lstStyle/>
        <a:p>
          <a:endParaRPr lang="en-US"/>
        </a:p>
      </dgm:t>
    </dgm:pt>
    <dgm:pt modelId="{E180589C-71CA-4FA1-8F37-D1DDEFF39BA6}">
      <dgm:prSet/>
      <dgm:spPr/>
      <dgm:t>
        <a:bodyPr/>
        <a:lstStyle/>
        <a:p>
          <a:r>
            <a:rPr lang="el-GR" dirty="0"/>
            <a:t>Μανιτάρια, αλκαλοειδή</a:t>
          </a:r>
          <a:endParaRPr lang="en-US" dirty="0"/>
        </a:p>
      </dgm:t>
    </dgm:pt>
    <dgm:pt modelId="{F99F777E-FE95-42F8-AEA2-A9B0BF6EB983}" type="parTrans" cxnId="{226DDBA2-E270-4966-A925-27BAAEC6DF42}">
      <dgm:prSet/>
      <dgm:spPr/>
      <dgm:t>
        <a:bodyPr/>
        <a:lstStyle/>
        <a:p>
          <a:endParaRPr lang="en-US"/>
        </a:p>
      </dgm:t>
    </dgm:pt>
    <dgm:pt modelId="{E287279F-27BA-4A81-9B25-2A38284DCB81}" type="sibTrans" cxnId="{226DDBA2-E270-4966-A925-27BAAEC6DF42}">
      <dgm:prSet/>
      <dgm:spPr/>
      <dgm:t>
        <a:bodyPr/>
        <a:lstStyle/>
        <a:p>
          <a:endParaRPr lang="en-US"/>
        </a:p>
      </dgm:t>
    </dgm:pt>
    <dgm:pt modelId="{DD3B1C55-3FFE-4FA9-9576-3A997424A2C4}">
      <dgm:prSet/>
      <dgm:spPr/>
      <dgm:t>
        <a:bodyPr/>
        <a:lstStyle/>
        <a:p>
          <a:r>
            <a:rPr lang="el-GR" dirty="0"/>
            <a:t>Μούχλα, </a:t>
          </a:r>
          <a:r>
            <a:rPr lang="el-GR" dirty="0" err="1"/>
            <a:t>πενικιλλίνη</a:t>
          </a:r>
          <a:endParaRPr lang="en-US" dirty="0"/>
        </a:p>
      </dgm:t>
    </dgm:pt>
    <dgm:pt modelId="{FCD5C9F0-2E18-44D0-8EC2-01EC99419591}" type="parTrans" cxnId="{ABBEBBAD-051A-4022-AA45-0B23A31A6A8E}">
      <dgm:prSet/>
      <dgm:spPr/>
      <dgm:t>
        <a:bodyPr/>
        <a:lstStyle/>
        <a:p>
          <a:endParaRPr lang="en-US"/>
        </a:p>
      </dgm:t>
    </dgm:pt>
    <dgm:pt modelId="{8E093723-16C5-4BF2-8F34-B73764FC4AF2}" type="sibTrans" cxnId="{ABBEBBAD-051A-4022-AA45-0B23A31A6A8E}">
      <dgm:prSet/>
      <dgm:spPr/>
      <dgm:t>
        <a:bodyPr/>
        <a:lstStyle/>
        <a:p>
          <a:endParaRPr lang="en-US"/>
        </a:p>
      </dgm:t>
    </dgm:pt>
    <dgm:pt modelId="{01EE7FFB-B320-4B8B-80CA-0106F2B4CCB4}">
      <dgm:prSet/>
      <dgm:spPr/>
      <dgm:t>
        <a:bodyPr/>
        <a:lstStyle/>
        <a:p>
          <a:r>
            <a:rPr lang="el-GR" dirty="0"/>
            <a:t>Φυτό </a:t>
          </a:r>
          <a:r>
            <a:rPr lang="en-US" dirty="0"/>
            <a:t>ma </a:t>
          </a:r>
          <a:r>
            <a:rPr lang="en-US" dirty="0" err="1"/>
            <a:t>huang</a:t>
          </a:r>
          <a:r>
            <a:rPr lang="en-US" dirty="0"/>
            <a:t>, </a:t>
          </a:r>
          <a:r>
            <a:rPr lang="el-GR" dirty="0" err="1"/>
            <a:t>εφεδρίνη</a:t>
          </a:r>
          <a:endParaRPr lang="en-US" dirty="0"/>
        </a:p>
      </dgm:t>
    </dgm:pt>
    <dgm:pt modelId="{85193FA2-F3AB-418B-ABC6-A097EC8AD09D}" type="parTrans" cxnId="{40A1A2EE-5250-4932-9584-F37FBFD18EA1}">
      <dgm:prSet/>
      <dgm:spPr/>
      <dgm:t>
        <a:bodyPr/>
        <a:lstStyle/>
        <a:p>
          <a:endParaRPr lang="en-US"/>
        </a:p>
      </dgm:t>
    </dgm:pt>
    <dgm:pt modelId="{8EE21CC9-625F-4E8D-AEB4-4263401E3549}" type="sibTrans" cxnId="{40A1A2EE-5250-4932-9584-F37FBFD18EA1}">
      <dgm:prSet/>
      <dgm:spPr/>
      <dgm:t>
        <a:bodyPr/>
        <a:lstStyle/>
        <a:p>
          <a:endParaRPr lang="en-US"/>
        </a:p>
      </dgm:t>
    </dgm:pt>
    <dgm:pt modelId="{43EC57B0-DA09-467E-ABBE-EBC63A57E1C7}">
      <dgm:prSet/>
      <dgm:spPr/>
      <dgm:t>
        <a:bodyPr/>
        <a:lstStyle/>
        <a:p>
          <a:r>
            <a:rPr lang="el-GR" dirty="0"/>
            <a:t>Κουράριο, πολύπλοκο εκχύλισμα των φλοιών των βλαστών του </a:t>
          </a:r>
          <a:r>
            <a:rPr lang="en-US" dirty="0" err="1"/>
            <a:t>Strychnos</a:t>
          </a:r>
          <a:r>
            <a:rPr lang="en-US" dirty="0"/>
            <a:t> </a:t>
          </a:r>
          <a:r>
            <a:rPr lang="en-US" dirty="0" err="1"/>
            <a:t>toxifera</a:t>
          </a:r>
          <a:r>
            <a:rPr lang="en-US" dirty="0"/>
            <a:t> </a:t>
          </a:r>
          <a:r>
            <a:rPr lang="el-GR" dirty="0"/>
            <a:t>και </a:t>
          </a:r>
          <a:r>
            <a:rPr lang="en-US" dirty="0" err="1"/>
            <a:t>Chondrodenron</a:t>
          </a:r>
          <a:r>
            <a:rPr lang="en-US" dirty="0"/>
            <a:t> </a:t>
          </a:r>
          <a:r>
            <a:rPr lang="en-US" dirty="0" err="1"/>
            <a:t>tomentosum</a:t>
          </a:r>
          <a:r>
            <a:rPr lang="el-GR" dirty="0"/>
            <a:t> </a:t>
          </a:r>
          <a:endParaRPr lang="en-US" dirty="0"/>
        </a:p>
      </dgm:t>
    </dgm:pt>
    <dgm:pt modelId="{1812CF6C-0F20-4F43-A9EE-0AD801C49B5F}" type="parTrans" cxnId="{DB258C0A-3880-43D8-9DED-708EA045A8F5}">
      <dgm:prSet/>
      <dgm:spPr/>
      <dgm:t>
        <a:bodyPr/>
        <a:lstStyle/>
        <a:p>
          <a:endParaRPr lang="en-US"/>
        </a:p>
      </dgm:t>
    </dgm:pt>
    <dgm:pt modelId="{A92FE46D-BA42-48C1-BB75-AD32FE9B743F}" type="sibTrans" cxnId="{DB258C0A-3880-43D8-9DED-708EA045A8F5}">
      <dgm:prSet/>
      <dgm:spPr/>
      <dgm:t>
        <a:bodyPr/>
        <a:lstStyle/>
        <a:p>
          <a:endParaRPr lang="en-US"/>
        </a:p>
      </dgm:t>
    </dgm:pt>
    <dgm:pt modelId="{47C99135-666F-4BAE-BC20-08426D4712FB}">
      <dgm:prSet/>
      <dgm:spPr/>
      <dgm:t>
        <a:bodyPr/>
        <a:lstStyle/>
        <a:p>
          <a:r>
            <a:rPr lang="el-GR" dirty="0"/>
            <a:t>Παπαρούνα, όπιο περιέχει μορφίνη</a:t>
          </a:r>
          <a:endParaRPr lang="en-US" dirty="0"/>
        </a:p>
      </dgm:t>
    </dgm:pt>
    <dgm:pt modelId="{F16DF65D-BBD7-435D-989D-E8D2E98B7928}" type="parTrans" cxnId="{EC05FBA8-6F93-4AF7-8BE1-92996FA2AD6F}">
      <dgm:prSet/>
      <dgm:spPr/>
      <dgm:t>
        <a:bodyPr/>
        <a:lstStyle/>
        <a:p>
          <a:endParaRPr lang="en-US"/>
        </a:p>
      </dgm:t>
    </dgm:pt>
    <dgm:pt modelId="{72DC4B6F-CC33-4558-89BC-3A9CC83A6D3D}" type="sibTrans" cxnId="{EC05FBA8-6F93-4AF7-8BE1-92996FA2AD6F}">
      <dgm:prSet/>
      <dgm:spPr/>
      <dgm:t>
        <a:bodyPr/>
        <a:lstStyle/>
        <a:p>
          <a:endParaRPr lang="en-US"/>
        </a:p>
      </dgm:t>
    </dgm:pt>
    <dgm:pt modelId="{897E2E80-1C01-4F2F-949F-D5473FDC73E7}">
      <dgm:prSet/>
      <dgm:spPr/>
      <dgm:t>
        <a:bodyPr/>
        <a:lstStyle/>
        <a:p>
          <a:r>
            <a:rPr lang="el-GR"/>
            <a:t>Καπνός, νικοτίνη</a:t>
          </a:r>
          <a:endParaRPr lang="en-US"/>
        </a:p>
      </dgm:t>
    </dgm:pt>
    <dgm:pt modelId="{DEAAA1D3-F9C5-48CB-873C-5782E7DB4E96}" type="parTrans" cxnId="{967E1B77-26DC-4C90-B0AC-2F8872C5211D}">
      <dgm:prSet/>
      <dgm:spPr/>
      <dgm:t>
        <a:bodyPr/>
        <a:lstStyle/>
        <a:p>
          <a:endParaRPr lang="en-US"/>
        </a:p>
      </dgm:t>
    </dgm:pt>
    <dgm:pt modelId="{55DD8FF5-5047-4CF4-9335-5D817CEDF3FE}" type="sibTrans" cxnId="{967E1B77-26DC-4C90-B0AC-2F8872C5211D}">
      <dgm:prSet/>
      <dgm:spPr/>
      <dgm:t>
        <a:bodyPr/>
        <a:lstStyle/>
        <a:p>
          <a:endParaRPr lang="en-US"/>
        </a:p>
      </dgm:t>
    </dgm:pt>
    <dgm:pt modelId="{A881AD4E-F4A0-445A-8009-F06708F0E7F0}">
      <dgm:prSet/>
      <dgm:spPr/>
      <dgm:t>
        <a:bodyPr/>
        <a:lstStyle/>
        <a:p>
          <a:r>
            <a:rPr lang="el-GR" dirty="0"/>
            <a:t>Κόκα, κοκαΐνη  </a:t>
          </a:r>
          <a:endParaRPr lang="en-US" dirty="0"/>
        </a:p>
      </dgm:t>
    </dgm:pt>
    <dgm:pt modelId="{FABF760C-4497-4751-BF7B-A3BE7BA85ED1}" type="parTrans" cxnId="{0D8F0084-E593-4FF9-B2C2-FABC3C6623B6}">
      <dgm:prSet/>
      <dgm:spPr/>
      <dgm:t>
        <a:bodyPr/>
        <a:lstStyle/>
        <a:p>
          <a:endParaRPr lang="en-US"/>
        </a:p>
      </dgm:t>
    </dgm:pt>
    <dgm:pt modelId="{C127F259-D64E-46C5-8748-2568C341EA88}" type="sibTrans" cxnId="{0D8F0084-E593-4FF9-B2C2-FABC3C6623B6}">
      <dgm:prSet/>
      <dgm:spPr/>
      <dgm:t>
        <a:bodyPr/>
        <a:lstStyle/>
        <a:p>
          <a:endParaRPr lang="en-US"/>
        </a:p>
      </dgm:t>
    </dgm:pt>
    <dgm:pt modelId="{26A72A12-8C3B-49BA-94F6-47B2B89F7C19}">
      <dgm:prSet/>
      <dgm:spPr/>
      <dgm:t>
        <a:bodyPr/>
        <a:lstStyle/>
        <a:p>
          <a:r>
            <a:rPr lang="el-GR" dirty="0"/>
            <a:t>Αιθανόλη </a:t>
          </a:r>
          <a:endParaRPr lang="en-US" dirty="0"/>
        </a:p>
      </dgm:t>
    </dgm:pt>
    <dgm:pt modelId="{B7621C34-ECB7-4947-A0E4-91DF3BDDEA97}" type="parTrans" cxnId="{D177CA21-893D-4AB6-8233-3D56E8A5C61E}">
      <dgm:prSet/>
      <dgm:spPr/>
      <dgm:t>
        <a:bodyPr/>
        <a:lstStyle/>
        <a:p>
          <a:endParaRPr lang="en-US"/>
        </a:p>
      </dgm:t>
    </dgm:pt>
    <dgm:pt modelId="{753061C3-29D9-460D-80DD-05BE0A5AD76C}" type="sibTrans" cxnId="{D177CA21-893D-4AB6-8233-3D56E8A5C61E}">
      <dgm:prSet/>
      <dgm:spPr/>
      <dgm:t>
        <a:bodyPr/>
        <a:lstStyle/>
        <a:p>
          <a:endParaRPr lang="en-US"/>
        </a:p>
      </dgm:t>
    </dgm:pt>
    <dgm:pt modelId="{4013502F-C459-48F4-8E35-2D79BEE79ED8}" type="pres">
      <dgm:prSet presAssocID="{47B7EA32-BE74-4CE6-B4F9-A53FA79937EE}" presName="linear" presStyleCnt="0">
        <dgm:presLayoutVars>
          <dgm:animLvl val="lvl"/>
          <dgm:resizeHandles val="exact"/>
        </dgm:presLayoutVars>
      </dgm:prSet>
      <dgm:spPr/>
    </dgm:pt>
    <dgm:pt modelId="{94D557FC-2A42-448A-9A5D-569B227D8190}" type="pres">
      <dgm:prSet presAssocID="{56D8AA35-7208-4D9D-8EA5-40CA13BAECBB}" presName="parentText" presStyleLbl="node1" presStyleIdx="0" presStyleCnt="1">
        <dgm:presLayoutVars>
          <dgm:chMax val="0"/>
          <dgm:bulletEnabled val="1"/>
        </dgm:presLayoutVars>
      </dgm:prSet>
      <dgm:spPr/>
    </dgm:pt>
    <dgm:pt modelId="{178524CB-FCF5-40A5-A1BA-B77817DD1BE0}" type="pres">
      <dgm:prSet presAssocID="{56D8AA35-7208-4D9D-8EA5-40CA13BAECBB}" presName="childText" presStyleLbl="revTx" presStyleIdx="0" presStyleCnt="1">
        <dgm:presLayoutVars>
          <dgm:bulletEnabled val="1"/>
        </dgm:presLayoutVars>
      </dgm:prSet>
      <dgm:spPr/>
    </dgm:pt>
  </dgm:ptLst>
  <dgm:cxnLst>
    <dgm:cxn modelId="{DB258C0A-3880-43D8-9DED-708EA045A8F5}" srcId="{56D8AA35-7208-4D9D-8EA5-40CA13BAECBB}" destId="{43EC57B0-DA09-467E-ABBE-EBC63A57E1C7}" srcOrd="4" destOrd="0" parTransId="{1812CF6C-0F20-4F43-A9EE-0AD801C49B5F}" sibTransId="{A92FE46D-BA42-48C1-BB75-AD32FE9B743F}"/>
    <dgm:cxn modelId="{CEEB1811-5A13-48D9-8B42-3AECBD7C3F27}" type="presOf" srcId="{26A72A12-8C3B-49BA-94F6-47B2B89F7C19}" destId="{178524CB-FCF5-40A5-A1BA-B77817DD1BE0}" srcOrd="0" destOrd="8" presId="urn:microsoft.com/office/officeart/2005/8/layout/vList2"/>
    <dgm:cxn modelId="{24E84211-9D0E-4B7B-A540-E7334362EB45}" type="presOf" srcId="{A881AD4E-F4A0-445A-8009-F06708F0E7F0}" destId="{178524CB-FCF5-40A5-A1BA-B77817DD1BE0}" srcOrd="0" destOrd="7" presId="urn:microsoft.com/office/officeart/2005/8/layout/vList2"/>
    <dgm:cxn modelId="{60D1221A-B63B-4D21-81B9-8D884492B07D}" type="presOf" srcId="{43EC57B0-DA09-467E-ABBE-EBC63A57E1C7}" destId="{178524CB-FCF5-40A5-A1BA-B77817DD1BE0}" srcOrd="0" destOrd="4" presId="urn:microsoft.com/office/officeart/2005/8/layout/vList2"/>
    <dgm:cxn modelId="{D177CA21-893D-4AB6-8233-3D56E8A5C61E}" srcId="{56D8AA35-7208-4D9D-8EA5-40CA13BAECBB}" destId="{26A72A12-8C3B-49BA-94F6-47B2B89F7C19}" srcOrd="8" destOrd="0" parTransId="{B7621C34-ECB7-4947-A0E4-91DF3BDDEA97}" sibTransId="{753061C3-29D9-460D-80DD-05BE0A5AD76C}"/>
    <dgm:cxn modelId="{F18B5924-B1C1-481D-ADB0-B15F5CD189D9}" type="presOf" srcId="{47C99135-666F-4BAE-BC20-08426D4712FB}" destId="{178524CB-FCF5-40A5-A1BA-B77817DD1BE0}" srcOrd="0" destOrd="5" presId="urn:microsoft.com/office/officeart/2005/8/layout/vList2"/>
    <dgm:cxn modelId="{4A008834-4E11-4F66-87EB-59E0ECFD647E}" type="presOf" srcId="{01EE7FFB-B320-4B8B-80CA-0106F2B4CCB4}" destId="{178524CB-FCF5-40A5-A1BA-B77817DD1BE0}" srcOrd="0" destOrd="3" presId="urn:microsoft.com/office/officeart/2005/8/layout/vList2"/>
    <dgm:cxn modelId="{B486A654-2A14-4AC6-9DDD-211F802573B3}" srcId="{56D8AA35-7208-4D9D-8EA5-40CA13BAECBB}" destId="{18BAD6EE-2013-4646-9DCC-0CFC41E2A626}" srcOrd="0" destOrd="0" parTransId="{FDC21E2C-6A17-4C64-A7BE-39C75BDE0C60}" sibTransId="{6508DC76-F14D-4D22-92FD-067C902E5E4F}"/>
    <dgm:cxn modelId="{967E1B77-26DC-4C90-B0AC-2F8872C5211D}" srcId="{56D8AA35-7208-4D9D-8EA5-40CA13BAECBB}" destId="{897E2E80-1C01-4F2F-949F-D5473FDC73E7}" srcOrd="6" destOrd="0" parTransId="{DEAAA1D3-F9C5-48CB-873C-5782E7DB4E96}" sibTransId="{55DD8FF5-5047-4CF4-9335-5D817CEDF3FE}"/>
    <dgm:cxn modelId="{0D8F0084-E593-4FF9-B2C2-FABC3C6623B6}" srcId="{56D8AA35-7208-4D9D-8EA5-40CA13BAECBB}" destId="{A881AD4E-F4A0-445A-8009-F06708F0E7F0}" srcOrd="7" destOrd="0" parTransId="{FABF760C-4497-4751-BF7B-A3BE7BA85ED1}" sibTransId="{C127F259-D64E-46C5-8748-2568C341EA88}"/>
    <dgm:cxn modelId="{30AD8896-FF6A-422B-BBE5-6F90F37E9715}" type="presOf" srcId="{E180589C-71CA-4FA1-8F37-D1DDEFF39BA6}" destId="{178524CB-FCF5-40A5-A1BA-B77817DD1BE0}" srcOrd="0" destOrd="1" presId="urn:microsoft.com/office/officeart/2005/8/layout/vList2"/>
    <dgm:cxn modelId="{226DDBA2-E270-4966-A925-27BAAEC6DF42}" srcId="{56D8AA35-7208-4D9D-8EA5-40CA13BAECBB}" destId="{E180589C-71CA-4FA1-8F37-D1DDEFF39BA6}" srcOrd="1" destOrd="0" parTransId="{F99F777E-FE95-42F8-AEA2-A9B0BF6EB983}" sibTransId="{E287279F-27BA-4A81-9B25-2A38284DCB81}"/>
    <dgm:cxn modelId="{EC05FBA8-6F93-4AF7-8BE1-92996FA2AD6F}" srcId="{56D8AA35-7208-4D9D-8EA5-40CA13BAECBB}" destId="{47C99135-666F-4BAE-BC20-08426D4712FB}" srcOrd="5" destOrd="0" parTransId="{F16DF65D-BBD7-435D-989D-E8D2E98B7928}" sibTransId="{72DC4B6F-CC33-4558-89BC-3A9CC83A6D3D}"/>
    <dgm:cxn modelId="{ABBEBBAD-051A-4022-AA45-0B23A31A6A8E}" srcId="{56D8AA35-7208-4D9D-8EA5-40CA13BAECBB}" destId="{DD3B1C55-3FFE-4FA9-9576-3A997424A2C4}" srcOrd="2" destOrd="0" parTransId="{FCD5C9F0-2E18-44D0-8EC2-01EC99419591}" sibTransId="{8E093723-16C5-4BF2-8F34-B73764FC4AF2}"/>
    <dgm:cxn modelId="{07E617AF-1FEC-4708-83BF-B628BA03E678}" type="presOf" srcId="{18BAD6EE-2013-4646-9DCC-0CFC41E2A626}" destId="{178524CB-FCF5-40A5-A1BA-B77817DD1BE0}" srcOrd="0" destOrd="0" presId="urn:microsoft.com/office/officeart/2005/8/layout/vList2"/>
    <dgm:cxn modelId="{9627D4BB-4CE9-405B-B273-AF40EAD43AB1}" type="presOf" srcId="{897E2E80-1C01-4F2F-949F-D5473FDC73E7}" destId="{178524CB-FCF5-40A5-A1BA-B77817DD1BE0}" srcOrd="0" destOrd="6" presId="urn:microsoft.com/office/officeart/2005/8/layout/vList2"/>
    <dgm:cxn modelId="{345E81C7-4E32-413E-9C75-30FC4FD7BDF8}" type="presOf" srcId="{47B7EA32-BE74-4CE6-B4F9-A53FA79937EE}" destId="{4013502F-C459-48F4-8E35-2D79BEE79ED8}" srcOrd="0" destOrd="0" presId="urn:microsoft.com/office/officeart/2005/8/layout/vList2"/>
    <dgm:cxn modelId="{59FB0CD6-A8EC-49D8-9315-A83E3EAFEDA6}" srcId="{47B7EA32-BE74-4CE6-B4F9-A53FA79937EE}" destId="{56D8AA35-7208-4D9D-8EA5-40CA13BAECBB}" srcOrd="0" destOrd="0" parTransId="{4311EB95-ABBC-4F7C-8F60-D93538BBD087}" sibTransId="{CCB83BCC-0AE1-428F-A4EC-7FC1B31B135F}"/>
    <dgm:cxn modelId="{2BC91FD8-6106-4B11-A8CF-CBDAA9321860}" type="presOf" srcId="{DD3B1C55-3FFE-4FA9-9576-3A997424A2C4}" destId="{178524CB-FCF5-40A5-A1BA-B77817DD1BE0}" srcOrd="0" destOrd="2" presId="urn:microsoft.com/office/officeart/2005/8/layout/vList2"/>
    <dgm:cxn modelId="{40A1A2EE-5250-4932-9584-F37FBFD18EA1}" srcId="{56D8AA35-7208-4D9D-8EA5-40CA13BAECBB}" destId="{01EE7FFB-B320-4B8B-80CA-0106F2B4CCB4}" srcOrd="3" destOrd="0" parTransId="{85193FA2-F3AB-418B-ABC6-A097EC8AD09D}" sibTransId="{8EE21CC9-625F-4E8D-AEB4-4263401E3549}"/>
    <dgm:cxn modelId="{8DBD24F1-5594-4575-8965-0A16C73F7E06}" type="presOf" srcId="{56D8AA35-7208-4D9D-8EA5-40CA13BAECBB}" destId="{94D557FC-2A42-448A-9A5D-569B227D8190}" srcOrd="0" destOrd="0" presId="urn:microsoft.com/office/officeart/2005/8/layout/vList2"/>
    <dgm:cxn modelId="{41C65CD2-97DC-4100-A66E-BF2F6158535D}" type="presParOf" srcId="{4013502F-C459-48F4-8E35-2D79BEE79ED8}" destId="{94D557FC-2A42-448A-9A5D-569B227D8190}" srcOrd="0" destOrd="0" presId="urn:microsoft.com/office/officeart/2005/8/layout/vList2"/>
    <dgm:cxn modelId="{9C106790-9248-4462-BB59-5987C585B18B}" type="presParOf" srcId="{4013502F-C459-48F4-8E35-2D79BEE79ED8}" destId="{178524CB-FCF5-40A5-A1BA-B77817DD1BE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557FC-2A42-448A-9A5D-569B227D8190}">
      <dsp:nvSpPr>
        <dsp:cNvPr id="0" name=""/>
        <dsp:cNvSpPr/>
      </dsp:nvSpPr>
      <dsp:spPr>
        <a:xfrm>
          <a:off x="0" y="51757"/>
          <a:ext cx="4053545"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1" kern="1200"/>
            <a:t>Φυτά, μικρόβια, μύκητες</a:t>
          </a:r>
          <a:endParaRPr lang="en-US" sz="2100" kern="1200"/>
        </a:p>
      </dsp:txBody>
      <dsp:txXfrm>
        <a:off x="24588" y="76345"/>
        <a:ext cx="4004369" cy="454509"/>
      </dsp:txXfrm>
    </dsp:sp>
    <dsp:sp modelId="{178524CB-FCF5-40A5-A1BA-B77817DD1BE0}">
      <dsp:nvSpPr>
        <dsp:cNvPr id="0" name=""/>
        <dsp:cNvSpPr/>
      </dsp:nvSpPr>
      <dsp:spPr>
        <a:xfrm>
          <a:off x="0" y="555442"/>
          <a:ext cx="4053545"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70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l-GR" sz="1600" kern="1200" dirty="0"/>
            <a:t>Καφεόδενδρο, καφεΐνη</a:t>
          </a:r>
          <a:endParaRPr lang="en-US" sz="1600" kern="1200" dirty="0"/>
        </a:p>
        <a:p>
          <a:pPr marL="171450" lvl="1" indent="-171450" algn="l" defTabSz="711200">
            <a:lnSpc>
              <a:spcPct val="90000"/>
            </a:lnSpc>
            <a:spcBef>
              <a:spcPct val="0"/>
            </a:spcBef>
            <a:spcAft>
              <a:spcPct val="20000"/>
            </a:spcAft>
            <a:buChar char="•"/>
          </a:pPr>
          <a:r>
            <a:rPr lang="el-GR" sz="1600" kern="1200" dirty="0"/>
            <a:t>Μανιτάρια, αλκαλοειδή</a:t>
          </a:r>
          <a:endParaRPr lang="en-US" sz="1600" kern="1200" dirty="0"/>
        </a:p>
        <a:p>
          <a:pPr marL="171450" lvl="1" indent="-171450" algn="l" defTabSz="711200">
            <a:lnSpc>
              <a:spcPct val="90000"/>
            </a:lnSpc>
            <a:spcBef>
              <a:spcPct val="0"/>
            </a:spcBef>
            <a:spcAft>
              <a:spcPct val="20000"/>
            </a:spcAft>
            <a:buChar char="•"/>
          </a:pPr>
          <a:r>
            <a:rPr lang="el-GR" sz="1600" kern="1200" dirty="0"/>
            <a:t>Μούχλα, </a:t>
          </a:r>
          <a:r>
            <a:rPr lang="el-GR" sz="1600" kern="1200" dirty="0" err="1"/>
            <a:t>πενικιλλίνη</a:t>
          </a:r>
          <a:endParaRPr lang="en-US" sz="1600" kern="1200" dirty="0"/>
        </a:p>
        <a:p>
          <a:pPr marL="171450" lvl="1" indent="-171450" algn="l" defTabSz="711200">
            <a:lnSpc>
              <a:spcPct val="90000"/>
            </a:lnSpc>
            <a:spcBef>
              <a:spcPct val="0"/>
            </a:spcBef>
            <a:spcAft>
              <a:spcPct val="20000"/>
            </a:spcAft>
            <a:buChar char="•"/>
          </a:pPr>
          <a:r>
            <a:rPr lang="el-GR" sz="1600" kern="1200" dirty="0"/>
            <a:t>Φυτό </a:t>
          </a:r>
          <a:r>
            <a:rPr lang="en-US" sz="1600" kern="1200" dirty="0"/>
            <a:t>ma </a:t>
          </a:r>
          <a:r>
            <a:rPr lang="en-US" sz="1600" kern="1200" dirty="0" err="1"/>
            <a:t>huang</a:t>
          </a:r>
          <a:r>
            <a:rPr lang="en-US" sz="1600" kern="1200" dirty="0"/>
            <a:t>, </a:t>
          </a:r>
          <a:r>
            <a:rPr lang="el-GR" sz="1600" kern="1200" dirty="0" err="1"/>
            <a:t>εφεδρίνη</a:t>
          </a:r>
          <a:endParaRPr lang="en-US" sz="1600" kern="1200" dirty="0"/>
        </a:p>
        <a:p>
          <a:pPr marL="171450" lvl="1" indent="-171450" algn="l" defTabSz="711200">
            <a:lnSpc>
              <a:spcPct val="90000"/>
            </a:lnSpc>
            <a:spcBef>
              <a:spcPct val="0"/>
            </a:spcBef>
            <a:spcAft>
              <a:spcPct val="20000"/>
            </a:spcAft>
            <a:buChar char="•"/>
          </a:pPr>
          <a:r>
            <a:rPr lang="el-GR" sz="1600" kern="1200" dirty="0"/>
            <a:t>Κουράριο, πολύπλοκο εκχύλισμα των φλοιών των βλαστών του </a:t>
          </a:r>
          <a:r>
            <a:rPr lang="en-US" sz="1600" kern="1200" dirty="0" err="1"/>
            <a:t>Strychnos</a:t>
          </a:r>
          <a:r>
            <a:rPr lang="en-US" sz="1600" kern="1200" dirty="0"/>
            <a:t> </a:t>
          </a:r>
          <a:r>
            <a:rPr lang="en-US" sz="1600" kern="1200" dirty="0" err="1"/>
            <a:t>toxifera</a:t>
          </a:r>
          <a:r>
            <a:rPr lang="en-US" sz="1600" kern="1200" dirty="0"/>
            <a:t> </a:t>
          </a:r>
          <a:r>
            <a:rPr lang="el-GR" sz="1600" kern="1200" dirty="0"/>
            <a:t>και </a:t>
          </a:r>
          <a:r>
            <a:rPr lang="en-US" sz="1600" kern="1200" dirty="0" err="1"/>
            <a:t>Chondrodenron</a:t>
          </a:r>
          <a:r>
            <a:rPr lang="en-US" sz="1600" kern="1200" dirty="0"/>
            <a:t> </a:t>
          </a:r>
          <a:r>
            <a:rPr lang="en-US" sz="1600" kern="1200" dirty="0" err="1"/>
            <a:t>tomentosum</a:t>
          </a:r>
          <a:r>
            <a:rPr lang="el-GR" sz="1600" kern="1200" dirty="0"/>
            <a:t> </a:t>
          </a:r>
          <a:endParaRPr lang="en-US" sz="1600" kern="1200" dirty="0"/>
        </a:p>
        <a:p>
          <a:pPr marL="171450" lvl="1" indent="-171450" algn="l" defTabSz="711200">
            <a:lnSpc>
              <a:spcPct val="90000"/>
            </a:lnSpc>
            <a:spcBef>
              <a:spcPct val="0"/>
            </a:spcBef>
            <a:spcAft>
              <a:spcPct val="20000"/>
            </a:spcAft>
            <a:buChar char="•"/>
          </a:pPr>
          <a:r>
            <a:rPr lang="el-GR" sz="1600" kern="1200" dirty="0"/>
            <a:t>Παπαρούνα, όπιο περιέχει μορφίνη</a:t>
          </a:r>
          <a:endParaRPr lang="en-US" sz="1600" kern="1200" dirty="0"/>
        </a:p>
        <a:p>
          <a:pPr marL="171450" lvl="1" indent="-171450" algn="l" defTabSz="711200">
            <a:lnSpc>
              <a:spcPct val="90000"/>
            </a:lnSpc>
            <a:spcBef>
              <a:spcPct val="0"/>
            </a:spcBef>
            <a:spcAft>
              <a:spcPct val="20000"/>
            </a:spcAft>
            <a:buChar char="•"/>
          </a:pPr>
          <a:r>
            <a:rPr lang="el-GR" sz="1600" kern="1200"/>
            <a:t>Καπνός, νικοτίνη</a:t>
          </a:r>
          <a:endParaRPr lang="en-US" sz="1600" kern="1200"/>
        </a:p>
        <a:p>
          <a:pPr marL="171450" lvl="1" indent="-171450" algn="l" defTabSz="711200">
            <a:lnSpc>
              <a:spcPct val="90000"/>
            </a:lnSpc>
            <a:spcBef>
              <a:spcPct val="0"/>
            </a:spcBef>
            <a:spcAft>
              <a:spcPct val="20000"/>
            </a:spcAft>
            <a:buChar char="•"/>
          </a:pPr>
          <a:r>
            <a:rPr lang="el-GR" sz="1600" kern="1200" dirty="0"/>
            <a:t>Κόκα, κοκαΐνη  </a:t>
          </a:r>
          <a:endParaRPr lang="en-US" sz="1600" kern="1200" dirty="0"/>
        </a:p>
        <a:p>
          <a:pPr marL="171450" lvl="1" indent="-171450" algn="l" defTabSz="711200">
            <a:lnSpc>
              <a:spcPct val="90000"/>
            </a:lnSpc>
            <a:spcBef>
              <a:spcPct val="0"/>
            </a:spcBef>
            <a:spcAft>
              <a:spcPct val="20000"/>
            </a:spcAft>
            <a:buChar char="•"/>
          </a:pPr>
          <a:r>
            <a:rPr lang="el-GR" sz="1600" kern="1200" dirty="0"/>
            <a:t>Αιθανόλη </a:t>
          </a:r>
          <a:endParaRPr lang="en-US" sz="1600" kern="1200" dirty="0"/>
        </a:p>
      </dsp:txBody>
      <dsp:txXfrm>
        <a:off x="0" y="555442"/>
        <a:ext cx="4053545" cy="2955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33FEB-2F08-4B9A-9D20-8E8DDFC210B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2CE306D-337B-49A1-AB34-DD327B2D3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197D8A8B-8023-4FD9-A851-36FA264E2C1B}"/>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D6A37B48-B5C9-4952-A3CD-FA5B21F7B37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68765A-E56B-4C72-BEA6-6644701096E2}"/>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366188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C044B8-50EB-4A54-A8F1-3F297E8BC4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277FF69-ED82-4D6D-BC72-AB311B2D793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ECF95F-D352-47A8-862A-4576546B4C58}"/>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C7D6F913-63EC-4596-A841-6FF8B4DAF9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A12288-F367-42B2-8CBD-216C458A75C6}"/>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59485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E7384DA-CC95-4703-865F-4D35028256A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CB723D4-49C0-49DB-8788-9E071E6753B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0227E87-6247-4745-A3A4-836025A69E8A}"/>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BF98DBAE-B9A0-44A7-9BCD-505D2974E5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9224ECB-4616-43DF-890F-C957A5B77292}"/>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370669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34916-1C7C-4144-AA13-16CA562442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F38317-BC03-41C9-AD30-DB911E99849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AB2567A-1F66-4465-8F6C-C6B022341FB7}"/>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F7038435-7225-444A-829C-E85667E764D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34D865-DF4B-4019-B27E-A3D0F487BA83}"/>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186839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17ADD8-8332-4B59-9B8F-F6D54052DFD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736E33-BCFD-40F6-9174-0880F558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66C9CC3-49D4-4014-BCE0-EE4D26D7B11D}"/>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A5A92FD5-208F-4BAE-9F39-340D0E4026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A25610-DED8-4D68-A385-C765D34138BB}"/>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319130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E9A91-2663-49BA-A419-E2B4D687129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75FF2E8-8700-49AD-8E49-B8DACFEDF7C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3E5171A-E6FD-429D-84C1-3E0D461ACCE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0BACFE5-CC9E-4307-ABF8-2374DA699901}"/>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6" name="Θέση υποσέλιδου 5">
            <a:extLst>
              <a:ext uri="{FF2B5EF4-FFF2-40B4-BE49-F238E27FC236}">
                <a16:creationId xmlns:a16="http://schemas.microsoft.com/office/drawing/2014/main" id="{51A4AB5B-1A21-4F5D-80FE-F1DF89AC875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DADE6B-C5F7-41A2-A0DB-409FE458E16E}"/>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230715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30B49-D882-4573-B9F0-E1868C96257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5C0F8CE-5C02-4BC9-87C6-580D850FD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0893B60-A69A-4982-9406-83327DBCD5B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931620C-0969-4C00-A5F1-CD413EE42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A8B1D7C-34E9-4BE1-B358-0232DEFE77A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E8E7339-D02B-4ECE-A48E-CEFBA592A9AF}"/>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8" name="Θέση υποσέλιδου 7">
            <a:extLst>
              <a:ext uri="{FF2B5EF4-FFF2-40B4-BE49-F238E27FC236}">
                <a16:creationId xmlns:a16="http://schemas.microsoft.com/office/drawing/2014/main" id="{26FBA519-22AA-4C89-A114-96F91117ADE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10279B8-D556-41A5-89BE-76B23EED6025}"/>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161645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D220E-A99E-4C9E-B62E-E361881C57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F83FFDD-2087-404C-9978-51A8EF69684F}"/>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4" name="Θέση υποσέλιδου 3">
            <a:extLst>
              <a:ext uri="{FF2B5EF4-FFF2-40B4-BE49-F238E27FC236}">
                <a16:creationId xmlns:a16="http://schemas.microsoft.com/office/drawing/2014/main" id="{57CC3008-3D7B-4C9E-90CE-1C3B88C7A05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FFC76AB-1F29-4519-83D2-610FDD632F66}"/>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405147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C32EE79-E005-4B96-8544-FD77AC5BDA5F}"/>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3" name="Θέση υποσέλιδου 2">
            <a:extLst>
              <a:ext uri="{FF2B5EF4-FFF2-40B4-BE49-F238E27FC236}">
                <a16:creationId xmlns:a16="http://schemas.microsoft.com/office/drawing/2014/main" id="{0433FA1A-46C4-483A-A0E3-4A94908F3F6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F5EBA82-11FB-4F21-B4E2-ECF40A6AC0E6}"/>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40500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E46C6E-09C1-4331-A847-57B5792DE5A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0A54B7-4F16-4720-9009-F141280F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E2CCDB4-8A59-45D2-BD57-3F06F6EAC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07AF53A-C41D-4A03-9199-AA59CB1C8243}"/>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6" name="Θέση υποσέλιδου 5">
            <a:extLst>
              <a:ext uri="{FF2B5EF4-FFF2-40B4-BE49-F238E27FC236}">
                <a16:creationId xmlns:a16="http://schemas.microsoft.com/office/drawing/2014/main" id="{5066458C-FDC8-473F-B753-353591BEEE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B2A4481-63A2-4DB0-9575-FA87B20B2FB6}"/>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343372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252D4-F081-49CC-B093-DE074C218C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26262BC-39EF-4A07-81AB-9C976DD32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9DAB011-97E7-4C65-8D0F-205593F9F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738666E-9978-415B-8FA4-BA1A4AC1A5B3}"/>
              </a:ext>
            </a:extLst>
          </p:cNvPr>
          <p:cNvSpPr>
            <a:spLocks noGrp="1"/>
          </p:cNvSpPr>
          <p:nvPr>
            <p:ph type="dt" sz="half" idx="10"/>
          </p:nvPr>
        </p:nvSpPr>
        <p:spPr/>
        <p:txBody>
          <a:bodyPr/>
          <a:lstStyle/>
          <a:p>
            <a:fld id="{2CF57DD0-A6F7-4ED0-91A1-6C2E6FBB074A}" type="datetimeFigureOut">
              <a:rPr lang="el-GR" smtClean="0"/>
              <a:t>28/2/2023</a:t>
            </a:fld>
            <a:endParaRPr lang="el-GR"/>
          </a:p>
        </p:txBody>
      </p:sp>
      <p:sp>
        <p:nvSpPr>
          <p:cNvPr id="6" name="Θέση υποσέλιδου 5">
            <a:extLst>
              <a:ext uri="{FF2B5EF4-FFF2-40B4-BE49-F238E27FC236}">
                <a16:creationId xmlns:a16="http://schemas.microsoft.com/office/drawing/2014/main" id="{25E7B5C4-5596-4780-B240-131C0B1913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F392E93-DF1E-47CD-B538-1DA907AB596A}"/>
              </a:ext>
            </a:extLst>
          </p:cNvPr>
          <p:cNvSpPr>
            <a:spLocks noGrp="1"/>
          </p:cNvSpPr>
          <p:nvPr>
            <p:ph type="sldNum" sz="quarter" idx="12"/>
          </p:nvPr>
        </p:nvSpPr>
        <p:spPr/>
        <p:txBody>
          <a:bodyPr/>
          <a:lstStyle/>
          <a:p>
            <a:fld id="{5F9CC468-D9E6-40FB-914F-9257A92F5A83}" type="slidenum">
              <a:rPr lang="el-GR" smtClean="0"/>
              <a:t>‹#›</a:t>
            </a:fld>
            <a:endParaRPr lang="el-GR"/>
          </a:p>
        </p:txBody>
      </p:sp>
    </p:spTree>
    <p:extLst>
      <p:ext uri="{BB962C8B-B14F-4D97-AF65-F5344CB8AC3E}">
        <p14:creationId xmlns:p14="http://schemas.microsoft.com/office/powerpoint/2010/main" val="301807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0C5B968-6B3F-4285-853D-A5B47B64F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2175894-3392-4A11-8232-4718FD878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C0E47B-4F41-48B7-9485-C956F32AD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57DD0-A6F7-4ED0-91A1-6C2E6FBB074A}" type="datetimeFigureOut">
              <a:rPr lang="el-GR" smtClean="0"/>
              <a:t>28/2/2023</a:t>
            </a:fld>
            <a:endParaRPr lang="el-GR"/>
          </a:p>
        </p:txBody>
      </p:sp>
      <p:sp>
        <p:nvSpPr>
          <p:cNvPr id="5" name="Θέση υποσέλιδου 4">
            <a:extLst>
              <a:ext uri="{FF2B5EF4-FFF2-40B4-BE49-F238E27FC236}">
                <a16:creationId xmlns:a16="http://schemas.microsoft.com/office/drawing/2014/main" id="{AECADCB4-E728-4353-A4B8-F0C7F8054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4D84B08-8784-4715-BF1A-9C5B530422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CC468-D9E6-40FB-914F-9257A92F5A83}" type="slidenum">
              <a:rPr lang="el-GR" smtClean="0"/>
              <a:t>‹#›</a:t>
            </a:fld>
            <a:endParaRPr lang="el-GR"/>
          </a:p>
        </p:txBody>
      </p:sp>
    </p:spTree>
    <p:extLst>
      <p:ext uri="{BB962C8B-B14F-4D97-AF65-F5344CB8AC3E}">
        <p14:creationId xmlns:p14="http://schemas.microsoft.com/office/powerpoint/2010/main" val="225327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406D43-3F05-40F6-AAD2-69871F43E980}"/>
              </a:ext>
            </a:extLst>
          </p:cNvPr>
          <p:cNvSpPr>
            <a:spLocks noGrp="1"/>
          </p:cNvSpPr>
          <p:nvPr>
            <p:ph type="title"/>
          </p:nvPr>
        </p:nvSpPr>
        <p:spPr/>
        <p:txBody>
          <a:bodyPr/>
          <a:lstStyle/>
          <a:p>
            <a:pPr algn="ctr"/>
            <a:r>
              <a:rPr lang="el-GR" dirty="0"/>
              <a:t>φαρμακολογία</a:t>
            </a:r>
          </a:p>
        </p:txBody>
      </p:sp>
      <p:sp>
        <p:nvSpPr>
          <p:cNvPr id="3" name="Θέση περιεχομένου 2">
            <a:extLst>
              <a:ext uri="{FF2B5EF4-FFF2-40B4-BE49-F238E27FC236}">
                <a16:creationId xmlns:a16="http://schemas.microsoft.com/office/drawing/2014/main" id="{29302A73-3B0A-4FB2-9387-3D00F5E4736C}"/>
              </a:ext>
            </a:extLst>
          </p:cNvPr>
          <p:cNvSpPr>
            <a:spLocks noGrp="1"/>
          </p:cNvSpPr>
          <p:nvPr>
            <p:ph idx="1"/>
          </p:nvPr>
        </p:nvSpPr>
        <p:spPr/>
        <p:txBody>
          <a:bodyPr/>
          <a:lstStyle/>
          <a:p>
            <a:r>
              <a:rPr lang="el-GR" dirty="0"/>
              <a:t>Βιβλιογραφία: Η φαρμακολογική βάση της θεραπευτικής (</a:t>
            </a:r>
            <a:r>
              <a:rPr lang="en-US" dirty="0"/>
              <a:t>Goodman &amp; Gilman’s)</a:t>
            </a:r>
          </a:p>
          <a:p>
            <a:r>
              <a:rPr lang="el-GR" dirty="0"/>
              <a:t>ΜΑΘΗΜΑ 1: ΓΕΝΙΚΕΣ ΑΡΧΕΣ ΦΑΡΜΑΚΟΛΟΓΙΑΣ</a:t>
            </a:r>
          </a:p>
        </p:txBody>
      </p:sp>
    </p:spTree>
    <p:extLst>
      <p:ext uri="{BB962C8B-B14F-4D97-AF65-F5344CB8AC3E}">
        <p14:creationId xmlns:p14="http://schemas.microsoft.com/office/powerpoint/2010/main" val="137920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23BAE11E-CD5B-4038-8A3E-B8483D3EFF8A}"/>
              </a:ext>
            </a:extLst>
          </p:cNvPr>
          <p:cNvSpPr>
            <a:spLocks noGrp="1"/>
          </p:cNvSpPr>
          <p:nvPr>
            <p:ph type="title"/>
          </p:nvPr>
        </p:nvSpPr>
        <p:spPr>
          <a:xfrm>
            <a:off x="958506" y="800392"/>
            <a:ext cx="10264697" cy="1212102"/>
          </a:xfrm>
        </p:spPr>
        <p:txBody>
          <a:bodyPr>
            <a:normAutofit/>
          </a:bodyPr>
          <a:lstStyle/>
          <a:p>
            <a:r>
              <a:rPr lang="el-GR" sz="4000">
                <a:solidFill>
                  <a:srgbClr val="FFFFFF"/>
                </a:solidFill>
              </a:rPr>
              <a:t>Πηγές φαρμάκων</a:t>
            </a:r>
          </a:p>
        </p:txBody>
      </p:sp>
      <p:sp>
        <p:nvSpPr>
          <p:cNvPr id="3" name="Θέση περιεχομένου 2">
            <a:extLst>
              <a:ext uri="{FF2B5EF4-FFF2-40B4-BE49-F238E27FC236}">
                <a16:creationId xmlns:a16="http://schemas.microsoft.com/office/drawing/2014/main" id="{DD0C1635-3746-47E3-93A9-ED21B6CD8D02}"/>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US" sz="2200" dirty="0"/>
              <a:t>   </a:t>
            </a:r>
            <a:r>
              <a:rPr lang="el-GR" sz="2200" u="sng" dirty="0"/>
              <a:t>Μεγάλα μόρια με σημαντική δράση (θεραπευτικές πρωτεΐνες)</a:t>
            </a:r>
          </a:p>
          <a:p>
            <a:r>
              <a:rPr lang="el-GR" sz="2200" dirty="0"/>
              <a:t>Ανάπτυξη τεχνολογίας </a:t>
            </a:r>
            <a:r>
              <a:rPr lang="el-GR" sz="2200" dirty="0" err="1"/>
              <a:t>ανασυνδυασμένου</a:t>
            </a:r>
            <a:r>
              <a:rPr lang="el-GR" sz="2200" dirty="0"/>
              <a:t> </a:t>
            </a:r>
            <a:r>
              <a:rPr lang="en-US" sz="2200" dirty="0"/>
              <a:t>DNA</a:t>
            </a:r>
          </a:p>
          <a:p>
            <a:pPr marL="0" indent="0">
              <a:buNone/>
            </a:pPr>
            <a:r>
              <a:rPr lang="el-GR" sz="2200" dirty="0"/>
              <a:t>Ινσουλίνη αρχικά από εκχύλιση παγκρέατος βόειων και χοίρων</a:t>
            </a:r>
          </a:p>
          <a:p>
            <a:pPr marL="0" indent="0">
              <a:buNone/>
            </a:pPr>
            <a:r>
              <a:rPr lang="el-GR" sz="2200" dirty="0"/>
              <a:t>Αυξητική ορμόνη αρχικά απομόνωσή της από υποφύσεις νεκροτομών</a:t>
            </a:r>
          </a:p>
          <a:p>
            <a:pPr marL="0" indent="0">
              <a:buNone/>
            </a:pPr>
            <a:r>
              <a:rPr lang="el-GR" sz="2200" dirty="0"/>
              <a:t>Σήμερα χάρις στη γονιδιακή κλωνοποίηση ανθρωπίνων γονιδίων έχουμε επάρκεια θεραπευτικών πρωτεϊνών, και ελαχιστοποίηση παρενεργειών</a:t>
            </a:r>
          </a:p>
          <a:p>
            <a:pPr>
              <a:buFont typeface="Wingdings" panose="05000000000000000000" pitchFamily="2" charset="2"/>
              <a:buChar char="ü"/>
            </a:pPr>
            <a:r>
              <a:rPr lang="el-GR" sz="2200" dirty="0"/>
              <a:t>Πρωτεΐνες-ορμόνες, αυξητικοί παράγοντες (</a:t>
            </a:r>
            <a:r>
              <a:rPr lang="el-GR" sz="2200" dirty="0" err="1"/>
              <a:t>ερυθροποιητίνη</a:t>
            </a:r>
            <a:r>
              <a:rPr lang="el-GR" sz="2200" dirty="0"/>
              <a:t>), </a:t>
            </a:r>
            <a:r>
              <a:rPr lang="el-GR" sz="2200" dirty="0" err="1"/>
              <a:t>κυτταροκίνες</a:t>
            </a:r>
            <a:r>
              <a:rPr lang="el-GR" sz="2200" dirty="0"/>
              <a:t>, </a:t>
            </a:r>
            <a:r>
              <a:rPr lang="el-GR" sz="2200" dirty="0" err="1"/>
              <a:t>μονοκλωνικά</a:t>
            </a:r>
            <a:r>
              <a:rPr lang="el-GR" sz="2200" dirty="0"/>
              <a:t> αντισώματα σε αντικαρκινικές θεραπείες και </a:t>
            </a:r>
            <a:r>
              <a:rPr lang="el-GR" sz="2200" dirty="0" err="1"/>
              <a:t>αυτοάνοσα</a:t>
            </a:r>
            <a:r>
              <a:rPr lang="el-GR" sz="2200" dirty="0"/>
              <a:t> νοσήματα </a:t>
            </a:r>
          </a:p>
        </p:txBody>
      </p:sp>
    </p:spTree>
    <p:extLst>
      <p:ext uri="{BB962C8B-B14F-4D97-AF65-F5344CB8AC3E}">
        <p14:creationId xmlns:p14="http://schemas.microsoft.com/office/powerpoint/2010/main" val="402836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B8643F2A-A98B-44D4-90C7-833305A18C0F}"/>
              </a:ext>
            </a:extLst>
          </p:cNvPr>
          <p:cNvSpPr>
            <a:spLocks noGrp="1"/>
          </p:cNvSpPr>
          <p:nvPr>
            <p:ph type="title"/>
          </p:nvPr>
        </p:nvSpPr>
        <p:spPr>
          <a:xfrm>
            <a:off x="1098468" y="885651"/>
            <a:ext cx="3229803" cy="4624603"/>
          </a:xfrm>
        </p:spPr>
        <p:txBody>
          <a:bodyPr>
            <a:normAutofit/>
          </a:bodyPr>
          <a:lstStyle/>
          <a:p>
            <a:r>
              <a:rPr lang="el-GR">
                <a:solidFill>
                  <a:srgbClr val="FFFFFF"/>
                </a:solidFill>
              </a:rPr>
              <a:t>Στόχοι ανάπτυξης φαρμάκων</a:t>
            </a:r>
          </a:p>
        </p:txBody>
      </p:sp>
      <p:sp>
        <p:nvSpPr>
          <p:cNvPr id="3" name="Θέση περιεχομένου 2">
            <a:extLst>
              <a:ext uri="{FF2B5EF4-FFF2-40B4-BE49-F238E27FC236}">
                <a16:creationId xmlns:a16="http://schemas.microsoft.com/office/drawing/2014/main" id="{ABFDBB0B-6128-4A41-BF13-E8E0C670FB30}"/>
              </a:ext>
            </a:extLst>
          </p:cNvPr>
          <p:cNvSpPr>
            <a:spLocks noGrp="1"/>
          </p:cNvSpPr>
          <p:nvPr>
            <p:ph idx="1"/>
          </p:nvPr>
        </p:nvSpPr>
        <p:spPr>
          <a:xfrm>
            <a:off x="4654300" y="401915"/>
            <a:ext cx="6849628" cy="5811739"/>
          </a:xfrm>
        </p:spPr>
        <p:txBody>
          <a:bodyPr anchor="ctr">
            <a:normAutofit/>
          </a:bodyPr>
          <a:lstStyle/>
          <a:p>
            <a:r>
              <a:rPr lang="el-GR" sz="2000" b="1" dirty="0" err="1"/>
              <a:t>Φαρμακοδεκτικότητα</a:t>
            </a:r>
            <a:r>
              <a:rPr lang="el-GR" sz="2000" b="1" dirty="0"/>
              <a:t> ενός στόχου</a:t>
            </a:r>
            <a:r>
              <a:rPr lang="el-GR" sz="2000" dirty="0"/>
              <a:t>: βασίζεται στην ύπαρξη μιας θέσης δέσμευσης για το εξεταζόμενο φάρμακο που επιδεικνύει αξιόλογη </a:t>
            </a:r>
            <a:r>
              <a:rPr lang="el-GR" sz="2000" u="sng" dirty="0"/>
              <a:t>συγγένεια</a:t>
            </a:r>
            <a:r>
              <a:rPr lang="el-GR" sz="2000" dirty="0"/>
              <a:t> και </a:t>
            </a:r>
            <a:r>
              <a:rPr lang="el-GR" sz="2000" u="sng" dirty="0"/>
              <a:t>εκλεκτικότητα</a:t>
            </a:r>
          </a:p>
          <a:p>
            <a:pPr marL="0" indent="0">
              <a:buNone/>
            </a:pPr>
            <a:r>
              <a:rPr lang="el-GR" sz="2000" dirty="0"/>
              <a:t> Ό στόχος μπορεί να είναι μια </a:t>
            </a:r>
            <a:r>
              <a:rPr lang="el-GR" sz="2000" dirty="0" err="1"/>
              <a:t>μικρομοριακή</a:t>
            </a:r>
            <a:r>
              <a:rPr lang="el-GR" sz="2000" dirty="0"/>
              <a:t> ένωση ή μεγάλα μόρια (ένζυμα και υποδοχείς) </a:t>
            </a:r>
          </a:p>
          <a:p>
            <a:pPr marL="0" indent="0">
              <a:buNone/>
            </a:pPr>
            <a:r>
              <a:rPr lang="el-GR" sz="2000" dirty="0"/>
              <a:t> Σημαντική είναι η πρόσβαση του φαρμάκου στο στόχο (</a:t>
            </a:r>
            <a:r>
              <a:rPr lang="el-GR" sz="2000" dirty="0" err="1"/>
              <a:t>π.χ</a:t>
            </a:r>
            <a:r>
              <a:rPr lang="el-GR" sz="2000" dirty="0"/>
              <a:t> </a:t>
            </a:r>
            <a:r>
              <a:rPr lang="el-GR" sz="2000" dirty="0" err="1"/>
              <a:t>εξωκυττάριοι</a:t>
            </a:r>
            <a:r>
              <a:rPr lang="el-GR" sz="2000" dirty="0"/>
              <a:t> ή ενδοκυτταρικοί)</a:t>
            </a:r>
          </a:p>
          <a:p>
            <a:r>
              <a:rPr lang="el-GR" sz="2000" b="1" dirty="0"/>
              <a:t>Εγκυρότητα στόχου</a:t>
            </a:r>
            <a:r>
              <a:rPr lang="el-GR" sz="2000" dirty="0"/>
              <a:t>: επηρεάζεται από πλεονάζοντα ρυθμιστικά στοιχεία-μεταβολή της έκφρασης των στοιχείων που ρυθμίζονται από το φάρμακο, πχ η ορμόνη </a:t>
            </a:r>
            <a:r>
              <a:rPr lang="el-GR" sz="2000" dirty="0" err="1"/>
              <a:t>λεπτίνη</a:t>
            </a:r>
            <a:r>
              <a:rPr lang="el-GR" sz="2000" dirty="0"/>
              <a:t> που </a:t>
            </a:r>
            <a:r>
              <a:rPr lang="el-GR" sz="2000" dirty="0" err="1"/>
              <a:t>καταστέλει</a:t>
            </a:r>
            <a:r>
              <a:rPr lang="el-GR" sz="2000" dirty="0"/>
              <a:t> την όρεξη ως πιθανό φάρμακο (αποτυχών) κατά της παχυσαρκίας (στους παχύσαρκους η </a:t>
            </a:r>
            <a:r>
              <a:rPr lang="el-GR" sz="2000" dirty="0" err="1"/>
              <a:t>λεπτίνη</a:t>
            </a:r>
            <a:r>
              <a:rPr lang="el-GR" sz="2000" dirty="0"/>
              <a:t> παρουσιάζει σημαντική έλλειψη ευαισθησίας στους υποδοχείς της)</a:t>
            </a:r>
          </a:p>
          <a:p>
            <a:r>
              <a:rPr lang="el-GR" sz="2000" dirty="0"/>
              <a:t>Οικονομικά βιώσιμη η συγκεκριμένη προσπάθεια</a:t>
            </a:r>
          </a:p>
          <a:p>
            <a:r>
              <a:rPr lang="el-GR" sz="2000" dirty="0" err="1"/>
              <a:t>Αδειοδότηση</a:t>
            </a:r>
            <a:r>
              <a:rPr lang="el-GR" sz="2000" dirty="0"/>
              <a:t> : για ΗΠΑ ο </a:t>
            </a:r>
            <a:r>
              <a:rPr lang="en-US" sz="2000" dirty="0"/>
              <a:t>FDA </a:t>
            </a:r>
            <a:r>
              <a:rPr lang="el-GR" sz="2000" dirty="0"/>
              <a:t>(ρυθμιστική αρχή του Υπ. Υγείας), για την Ευρωπαϊκή ένωση ο ΕΜΑ και για την Ελλάδα ο ΕΟΦ</a:t>
            </a:r>
          </a:p>
          <a:p>
            <a:endParaRPr lang="el-GR" sz="1700" dirty="0"/>
          </a:p>
        </p:txBody>
      </p:sp>
    </p:spTree>
    <p:extLst>
      <p:ext uri="{BB962C8B-B14F-4D97-AF65-F5344CB8AC3E}">
        <p14:creationId xmlns:p14="http://schemas.microsoft.com/office/powerpoint/2010/main" val="377536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830A98DF-3CD5-4F08-8E64-87BE2D65D933}"/>
              </a:ext>
            </a:extLst>
          </p:cNvPr>
          <p:cNvSpPr>
            <a:spLocks noGrp="1"/>
          </p:cNvSpPr>
          <p:nvPr>
            <p:ph type="title"/>
          </p:nvPr>
        </p:nvSpPr>
        <p:spPr>
          <a:xfrm>
            <a:off x="7835106" y="1132517"/>
            <a:ext cx="3246509" cy="4367531"/>
          </a:xfrm>
        </p:spPr>
        <p:txBody>
          <a:bodyPr>
            <a:normAutofit/>
          </a:bodyPr>
          <a:lstStyle/>
          <a:p>
            <a:r>
              <a:rPr lang="el-GR">
                <a:solidFill>
                  <a:srgbClr val="FFFFFF"/>
                </a:solidFill>
              </a:rPr>
              <a:t>Προκλινικές δοκιμές</a:t>
            </a:r>
          </a:p>
        </p:txBody>
      </p:sp>
      <p:sp>
        <p:nvSpPr>
          <p:cNvPr id="3" name="Θέση περιεχομένου 2">
            <a:extLst>
              <a:ext uri="{FF2B5EF4-FFF2-40B4-BE49-F238E27FC236}">
                <a16:creationId xmlns:a16="http://schemas.microsoft.com/office/drawing/2014/main" id="{185AE663-5136-4D8C-BF14-5EC3331F5FE7}"/>
              </a:ext>
            </a:extLst>
          </p:cNvPr>
          <p:cNvSpPr>
            <a:spLocks noGrp="1"/>
          </p:cNvSpPr>
          <p:nvPr>
            <p:ph idx="1"/>
          </p:nvPr>
        </p:nvSpPr>
        <p:spPr>
          <a:xfrm>
            <a:off x="838200" y="1132519"/>
            <a:ext cx="6300975" cy="4367530"/>
          </a:xfrm>
        </p:spPr>
        <p:txBody>
          <a:bodyPr anchor="ctr">
            <a:normAutofit lnSpcReduction="10000"/>
          </a:bodyPr>
          <a:lstStyle/>
          <a:p>
            <a:r>
              <a:rPr lang="el-GR" sz="2000" dirty="0"/>
              <a:t>Στηρίζονται πάνω στην </a:t>
            </a:r>
            <a:r>
              <a:rPr lang="el-GR" sz="2000" u="sng" dirty="0"/>
              <a:t>βασική έρευνα </a:t>
            </a:r>
            <a:r>
              <a:rPr lang="el-GR" sz="2000" dirty="0"/>
              <a:t>μορίων που περιλαμβάνει τη σύνθεση (μπορεί και χιλιάδων), σάρωση και εξέταση των ιδιοτήτων των καταλληλότερων από αυτά. </a:t>
            </a:r>
            <a:endParaRPr lang="en-US" sz="2000" dirty="0"/>
          </a:p>
          <a:p>
            <a:pPr marL="0" indent="0">
              <a:buNone/>
            </a:pPr>
            <a:r>
              <a:rPr lang="en-US" sz="2000" dirty="0"/>
              <a:t>    </a:t>
            </a:r>
            <a:r>
              <a:rPr lang="el-GR" sz="2000" dirty="0"/>
              <a:t>Η βασική έρευνα μπορεί να διαρκεί από 1 έως και 3 χρόνια.</a:t>
            </a:r>
          </a:p>
          <a:p>
            <a:r>
              <a:rPr lang="el-GR" sz="2000" dirty="0"/>
              <a:t> Οι </a:t>
            </a:r>
            <a:r>
              <a:rPr lang="el-GR" sz="2000" b="1" dirty="0" err="1"/>
              <a:t>προκλινικές</a:t>
            </a:r>
            <a:r>
              <a:rPr lang="el-GR" sz="2000" b="1" dirty="0"/>
              <a:t> έρευνες </a:t>
            </a:r>
            <a:r>
              <a:rPr lang="el-GR" sz="2000" dirty="0"/>
              <a:t>αποσκοπούν στον έλεγχο αρχικά για την γενική τοξικότητα του φαρμάκου, την παρακολούθηση των επιμέρους συστημάτων, την </a:t>
            </a:r>
            <a:r>
              <a:rPr lang="el-GR" sz="2000" dirty="0" err="1"/>
              <a:t>τερατογένεση</a:t>
            </a:r>
            <a:r>
              <a:rPr lang="el-GR" sz="2000" dirty="0"/>
              <a:t>, την καρκινική δράση, σε εκτεταμένες χρονικές περιόδους (έως και 3 χρόνια) </a:t>
            </a:r>
          </a:p>
          <a:p>
            <a:pPr>
              <a:buFont typeface="Wingdings" panose="05000000000000000000" pitchFamily="2" charset="2"/>
              <a:buChar char="ü"/>
            </a:pPr>
            <a:r>
              <a:rPr lang="el-GR" sz="2000" dirty="0"/>
              <a:t>Χρησιμοποιούνται 2 είδη ζωικών οργανισμών: τρωκτικά (ποντίκια) και μη τρωκτικά (κουνέλια)</a:t>
            </a:r>
          </a:p>
          <a:p>
            <a:pPr>
              <a:buFont typeface="Wingdings" panose="05000000000000000000" pitchFamily="2" charset="2"/>
              <a:buChar char="ü"/>
            </a:pPr>
            <a:r>
              <a:rPr lang="el-GR" sz="2000" dirty="0"/>
              <a:t>Δοκιμάζονται λιγότερες εκδοχές του μορίου: 10-20 παραλλαγές του</a:t>
            </a:r>
          </a:p>
        </p:txBody>
      </p:sp>
    </p:spTree>
    <p:extLst>
      <p:ext uri="{BB962C8B-B14F-4D97-AF65-F5344CB8AC3E}">
        <p14:creationId xmlns:p14="http://schemas.microsoft.com/office/powerpoint/2010/main" val="420411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2FACCA35-26F2-4FC7-8A43-FAA8AF20579C}"/>
              </a:ext>
            </a:extLst>
          </p:cNvPr>
          <p:cNvSpPr>
            <a:spLocks noGrp="1"/>
          </p:cNvSpPr>
          <p:nvPr>
            <p:ph type="title"/>
          </p:nvPr>
        </p:nvSpPr>
        <p:spPr>
          <a:xfrm>
            <a:off x="7835106" y="1132517"/>
            <a:ext cx="3246509" cy="4367531"/>
          </a:xfrm>
        </p:spPr>
        <p:txBody>
          <a:bodyPr>
            <a:normAutofit/>
          </a:bodyPr>
          <a:lstStyle/>
          <a:p>
            <a:r>
              <a:rPr lang="el-GR">
                <a:solidFill>
                  <a:srgbClr val="FFFFFF"/>
                </a:solidFill>
              </a:rPr>
              <a:t>Κλινικές δοκιμές</a:t>
            </a:r>
          </a:p>
        </p:txBody>
      </p:sp>
      <p:sp>
        <p:nvSpPr>
          <p:cNvPr id="3" name="Θέση περιεχομένου 2">
            <a:extLst>
              <a:ext uri="{FF2B5EF4-FFF2-40B4-BE49-F238E27FC236}">
                <a16:creationId xmlns:a16="http://schemas.microsoft.com/office/drawing/2014/main" id="{017C0D19-9DC3-46A6-831F-892444BF41D5}"/>
              </a:ext>
            </a:extLst>
          </p:cNvPr>
          <p:cNvSpPr>
            <a:spLocks noGrp="1"/>
          </p:cNvSpPr>
          <p:nvPr>
            <p:ph idx="1"/>
          </p:nvPr>
        </p:nvSpPr>
        <p:spPr>
          <a:xfrm>
            <a:off x="838200" y="1132519"/>
            <a:ext cx="6485294" cy="4683960"/>
          </a:xfrm>
        </p:spPr>
        <p:txBody>
          <a:bodyPr anchor="ctr">
            <a:normAutofit/>
          </a:bodyPr>
          <a:lstStyle/>
          <a:p>
            <a:pPr marL="0" indent="0">
              <a:buNone/>
            </a:pPr>
            <a:r>
              <a:rPr lang="el-GR" sz="2000" dirty="0"/>
              <a:t>Οι </a:t>
            </a:r>
            <a:r>
              <a:rPr lang="el-GR" sz="2000" b="1" dirty="0"/>
              <a:t>κλινικές δοκιμές </a:t>
            </a:r>
            <a:r>
              <a:rPr lang="el-GR" sz="2000" dirty="0"/>
              <a:t>διεξάγονται σε 4 φάσεις (FDA)</a:t>
            </a:r>
          </a:p>
          <a:p>
            <a:r>
              <a:rPr lang="el-GR" sz="2000" dirty="0"/>
              <a:t>ΦΑΣΗ 1: πρώτη δοκιμή σε άνθρωπο (10-100 άτομα υγιείς και ασθενείς). </a:t>
            </a:r>
            <a:r>
              <a:rPr lang="el-GR" sz="2000" dirty="0" err="1"/>
              <a:t>Εστιασμός</a:t>
            </a:r>
            <a:r>
              <a:rPr lang="el-GR" sz="2000" dirty="0"/>
              <a:t> στην ασφάλεια και ανοχή. Διάρκεια ως 1 έτος</a:t>
            </a:r>
          </a:p>
          <a:p>
            <a:r>
              <a:rPr lang="el-GR" sz="2000" dirty="0"/>
              <a:t>ΦΑΣΗ 2: 50-100 ασθενείς. Τυχαιοποιημένες και ελεγχόμενες με εικονικό φάρμακο. Μελέτη αποτελεσματικότητας και δοσολογίας. Διάρκεια 1-2 έτη</a:t>
            </a:r>
          </a:p>
          <a:p>
            <a:r>
              <a:rPr lang="el-GR" sz="2000" dirty="0"/>
              <a:t>ΦΑΣΗ 3: εκατοντάδες έως χιλιάδες ασθενείς. Επιβεβαίωση αποτελεσματικότητας με ελεγχόμενες πολυκεντρικές μελέτες. Διάρκεια 3-5 έτη. Έγκριση του φαρμάκου.</a:t>
            </a:r>
          </a:p>
          <a:p>
            <a:r>
              <a:rPr lang="el-GR" sz="2000" dirty="0"/>
              <a:t>ΦΑΣΗ 4: </a:t>
            </a:r>
            <a:r>
              <a:rPr lang="el-GR" sz="2000" dirty="0" err="1"/>
              <a:t>μετεγκριτική</a:t>
            </a:r>
            <a:r>
              <a:rPr lang="el-GR" sz="2000" dirty="0"/>
              <a:t> επαγρύπνηση. Ανεπιθύμητα </a:t>
            </a:r>
            <a:r>
              <a:rPr lang="el-GR" sz="2000" dirty="0" err="1"/>
              <a:t>συμβάματα</a:t>
            </a:r>
            <a:r>
              <a:rPr lang="el-GR" sz="2000" dirty="0"/>
              <a:t>, συμμόρφωση, αλληλεπιδράσεις φαρμάκων. Χωρίς ορισμένη διάρκεια</a:t>
            </a:r>
          </a:p>
          <a:p>
            <a:endParaRPr lang="el-GR" sz="1900" dirty="0"/>
          </a:p>
        </p:txBody>
      </p:sp>
    </p:spTree>
    <p:extLst>
      <p:ext uri="{BB962C8B-B14F-4D97-AF65-F5344CB8AC3E}">
        <p14:creationId xmlns:p14="http://schemas.microsoft.com/office/powerpoint/2010/main" val="106427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996C98B-9B46-4A94-9826-D295A1E5B718}"/>
              </a:ext>
            </a:extLst>
          </p:cNvPr>
          <p:cNvPicPr>
            <a:picLocks noChangeAspect="1"/>
          </p:cNvPicPr>
          <p:nvPr/>
        </p:nvPicPr>
        <p:blipFill>
          <a:blip r:embed="rId2"/>
          <a:stretch>
            <a:fillRect/>
          </a:stretch>
        </p:blipFill>
        <p:spPr>
          <a:xfrm>
            <a:off x="643467" y="757258"/>
            <a:ext cx="10905066" cy="5343483"/>
          </a:xfrm>
          <a:prstGeom prst="rect">
            <a:avLst/>
          </a:prstGeom>
        </p:spPr>
      </p:pic>
    </p:spTree>
    <p:extLst>
      <p:ext uri="{BB962C8B-B14F-4D97-AF65-F5344CB8AC3E}">
        <p14:creationId xmlns:p14="http://schemas.microsoft.com/office/powerpoint/2010/main" val="382319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C64F3C9-EF98-4609-B7B0-27D3A587A656}"/>
              </a:ext>
            </a:extLst>
          </p:cNvPr>
          <p:cNvSpPr>
            <a:spLocks noGrp="1"/>
          </p:cNvSpPr>
          <p:nvPr>
            <p:ph type="title"/>
          </p:nvPr>
        </p:nvSpPr>
        <p:spPr>
          <a:xfrm>
            <a:off x="958506" y="800392"/>
            <a:ext cx="10264697" cy="1212102"/>
          </a:xfrm>
        </p:spPr>
        <p:txBody>
          <a:bodyPr>
            <a:normAutofit/>
          </a:bodyPr>
          <a:lstStyle/>
          <a:p>
            <a:r>
              <a:rPr lang="el-GR" sz="4000">
                <a:solidFill>
                  <a:srgbClr val="FFFFFF"/>
                </a:solidFill>
              </a:rPr>
              <a:t>φαρμακοκινητική</a:t>
            </a:r>
          </a:p>
        </p:txBody>
      </p:sp>
      <p:sp>
        <p:nvSpPr>
          <p:cNvPr id="3" name="Θέση περιεχομένου 2">
            <a:extLst>
              <a:ext uri="{FF2B5EF4-FFF2-40B4-BE49-F238E27FC236}">
                <a16:creationId xmlns:a16="http://schemas.microsoft.com/office/drawing/2014/main" id="{04F22CC6-9F7F-4AE7-BFE0-D77166B06EBF}"/>
              </a:ext>
            </a:extLst>
          </p:cNvPr>
          <p:cNvSpPr>
            <a:spLocks noGrp="1"/>
          </p:cNvSpPr>
          <p:nvPr>
            <p:ph idx="1"/>
          </p:nvPr>
        </p:nvSpPr>
        <p:spPr>
          <a:xfrm>
            <a:off x="1367624" y="2490436"/>
            <a:ext cx="9708995" cy="3567173"/>
          </a:xfrm>
        </p:spPr>
        <p:txBody>
          <a:bodyPr anchor="ctr">
            <a:normAutofit/>
          </a:bodyPr>
          <a:lstStyle/>
          <a:p>
            <a:r>
              <a:rPr lang="el-GR" sz="2400"/>
              <a:t>Η δυναμική της απορρόφησης, της κατανομής, του μεταβολισμού και της απομάκρυνσης των φαρμάκων </a:t>
            </a:r>
          </a:p>
          <a:p>
            <a:pPr marL="0" indent="0">
              <a:buNone/>
            </a:pPr>
            <a:endParaRPr lang="el-GR" sz="2400"/>
          </a:p>
        </p:txBody>
      </p:sp>
    </p:spTree>
    <p:extLst>
      <p:ext uri="{BB962C8B-B14F-4D97-AF65-F5344CB8AC3E}">
        <p14:creationId xmlns:p14="http://schemas.microsoft.com/office/powerpoint/2010/main" val="189299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842FAFE7-9755-442C-B887-215A45E5F8EF}"/>
              </a:ext>
            </a:extLst>
          </p:cNvPr>
          <p:cNvSpPr>
            <a:spLocks noGrp="1"/>
          </p:cNvSpPr>
          <p:nvPr>
            <p:ph type="title"/>
          </p:nvPr>
        </p:nvSpPr>
        <p:spPr>
          <a:xfrm>
            <a:off x="7835106" y="1132517"/>
            <a:ext cx="3246509" cy="4367531"/>
          </a:xfrm>
        </p:spPr>
        <p:txBody>
          <a:bodyPr>
            <a:normAutofit/>
          </a:bodyPr>
          <a:lstStyle/>
          <a:p>
            <a:r>
              <a:rPr lang="el-GR" sz="3400">
                <a:solidFill>
                  <a:srgbClr val="FFFFFF"/>
                </a:solidFill>
              </a:rPr>
              <a:t>φαρμακοκινητική</a:t>
            </a:r>
          </a:p>
        </p:txBody>
      </p:sp>
      <p:sp>
        <p:nvSpPr>
          <p:cNvPr id="3" name="Θέση περιεχομένου 2">
            <a:extLst>
              <a:ext uri="{FF2B5EF4-FFF2-40B4-BE49-F238E27FC236}">
                <a16:creationId xmlns:a16="http://schemas.microsoft.com/office/drawing/2014/main" id="{72CB3634-7135-406F-AB7B-D4321C37B6AD}"/>
              </a:ext>
            </a:extLst>
          </p:cNvPr>
          <p:cNvSpPr>
            <a:spLocks noGrp="1"/>
          </p:cNvSpPr>
          <p:nvPr>
            <p:ph idx="1"/>
          </p:nvPr>
        </p:nvSpPr>
        <p:spPr>
          <a:xfrm>
            <a:off x="838200" y="1132519"/>
            <a:ext cx="6300975" cy="4367530"/>
          </a:xfrm>
        </p:spPr>
        <p:txBody>
          <a:bodyPr anchor="ctr">
            <a:normAutofit/>
          </a:bodyPr>
          <a:lstStyle/>
          <a:p>
            <a:pPr marL="0" indent="0">
              <a:buNone/>
            </a:pPr>
            <a:r>
              <a:rPr lang="el-GR" sz="2200" dirty="0"/>
              <a:t>Μηχανισμοί που τα φάρμακα διαπερνούν τις βιολογικές μεμβράνες:</a:t>
            </a:r>
          </a:p>
          <a:p>
            <a:pPr marL="514350" indent="-514350">
              <a:buAutoNum type="arabicPeriod"/>
            </a:pPr>
            <a:r>
              <a:rPr lang="el-GR" sz="2200" u="sng" dirty="0"/>
              <a:t>Παθητική μεταφορά. </a:t>
            </a:r>
            <a:r>
              <a:rPr lang="el-GR" sz="2200" dirty="0"/>
              <a:t>Διείσδυση μέσω διάχυσης ανάλογα με το συντελεστή καταμερισμού </a:t>
            </a:r>
            <a:r>
              <a:rPr lang="el-GR" sz="2200" dirty="0" err="1"/>
              <a:t>λιπιδικής</a:t>
            </a:r>
            <a:r>
              <a:rPr lang="el-GR" sz="2200" dirty="0"/>
              <a:t>-υδατικής φάσης του φαρμάκου και της κλίσης συγκέντρωσής του. Για φάρμακα όξινα ή βασικά παίζει ρόλο το </a:t>
            </a:r>
            <a:r>
              <a:rPr lang="en-US" sz="2200" dirty="0"/>
              <a:t>pH </a:t>
            </a:r>
            <a:r>
              <a:rPr lang="el-GR" sz="2200" dirty="0"/>
              <a:t>εκατέρωθεν της μεμβράνης</a:t>
            </a:r>
          </a:p>
          <a:p>
            <a:pPr marL="514350" indent="-514350">
              <a:buAutoNum type="arabicPeriod"/>
            </a:pPr>
            <a:r>
              <a:rPr lang="el-GR" sz="2200" u="sng" dirty="0" err="1"/>
              <a:t>Διαμεσολαβούμενη</a:t>
            </a:r>
            <a:r>
              <a:rPr lang="el-GR" sz="2200" u="sng" dirty="0"/>
              <a:t> μεταφορά</a:t>
            </a:r>
            <a:r>
              <a:rPr lang="el-GR" sz="2200" dirty="0"/>
              <a:t>. Η ενεργητική μεταφορά και η διευκολυνόμενη διάχυση είναι διεργασίες </a:t>
            </a:r>
            <a:r>
              <a:rPr lang="el-GR" sz="2200" dirty="0" err="1"/>
              <a:t>διαμεσολαβούμενες</a:t>
            </a:r>
            <a:r>
              <a:rPr lang="el-GR" sz="2200" dirty="0"/>
              <a:t> από ειδικούς φορείς πχ η Ρ-</a:t>
            </a:r>
            <a:r>
              <a:rPr lang="el-GR" sz="2200" dirty="0" err="1"/>
              <a:t>γλυκοπρωτεΐνη</a:t>
            </a:r>
            <a:r>
              <a:rPr lang="el-GR" sz="2200" dirty="0"/>
              <a:t> στον αυλό του εντέρου</a:t>
            </a:r>
          </a:p>
        </p:txBody>
      </p:sp>
    </p:spTree>
    <p:extLst>
      <p:ext uri="{BB962C8B-B14F-4D97-AF65-F5344CB8AC3E}">
        <p14:creationId xmlns:p14="http://schemas.microsoft.com/office/powerpoint/2010/main" val="176822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7D957773-7164-49E4-8EF9-D03FB19BCBCA}"/>
              </a:ext>
            </a:extLst>
          </p:cNvPr>
          <p:cNvSpPr>
            <a:spLocks noGrp="1"/>
          </p:cNvSpPr>
          <p:nvPr>
            <p:ph type="title"/>
          </p:nvPr>
        </p:nvSpPr>
        <p:spPr>
          <a:xfrm>
            <a:off x="7835106" y="1132517"/>
            <a:ext cx="3246509" cy="4367531"/>
          </a:xfrm>
        </p:spPr>
        <p:txBody>
          <a:bodyPr>
            <a:normAutofit/>
          </a:bodyPr>
          <a:lstStyle/>
          <a:p>
            <a:r>
              <a:rPr lang="el-GR" sz="3400">
                <a:solidFill>
                  <a:srgbClr val="FFFFFF"/>
                </a:solidFill>
              </a:rPr>
              <a:t>φαρμακοκινητική</a:t>
            </a:r>
          </a:p>
        </p:txBody>
      </p:sp>
      <p:sp>
        <p:nvSpPr>
          <p:cNvPr id="3" name="Θέση περιεχομένου 2">
            <a:extLst>
              <a:ext uri="{FF2B5EF4-FFF2-40B4-BE49-F238E27FC236}">
                <a16:creationId xmlns:a16="http://schemas.microsoft.com/office/drawing/2014/main" id="{77E1A554-5E3A-4C23-9E35-84D3948EB4A1}"/>
              </a:ext>
            </a:extLst>
          </p:cNvPr>
          <p:cNvSpPr>
            <a:spLocks noGrp="1"/>
          </p:cNvSpPr>
          <p:nvPr>
            <p:ph idx="1"/>
          </p:nvPr>
        </p:nvSpPr>
        <p:spPr>
          <a:xfrm>
            <a:off x="838200" y="1132519"/>
            <a:ext cx="6300975" cy="4367530"/>
          </a:xfrm>
        </p:spPr>
        <p:txBody>
          <a:bodyPr anchor="ctr">
            <a:normAutofit fontScale="92500"/>
          </a:bodyPr>
          <a:lstStyle/>
          <a:p>
            <a:r>
              <a:rPr lang="el-GR" sz="2400" u="sng" dirty="0"/>
              <a:t>Απορρόφηση</a:t>
            </a:r>
            <a:r>
              <a:rPr lang="el-GR" sz="2400" dirty="0"/>
              <a:t> είναι η μετακίνηση ενός φαρμάκου από τη θέση χορήγησης του προς το κεντρικό διαμέρισμα (πχ αίμα)</a:t>
            </a:r>
          </a:p>
          <a:p>
            <a:r>
              <a:rPr lang="el-GR" sz="2400" u="sng" dirty="0"/>
              <a:t>Βιοδιαθεσιμότητα </a:t>
            </a:r>
            <a:r>
              <a:rPr lang="el-GR" sz="2400" dirty="0"/>
              <a:t>είναι το ποσοστό της δόσης ενός φαρμάκου που φθάνει στη θέση δράσης του.</a:t>
            </a:r>
          </a:p>
          <a:p>
            <a:pPr marL="0" indent="0">
              <a:buNone/>
            </a:pPr>
            <a:r>
              <a:rPr lang="el-GR" sz="2400" dirty="0"/>
              <a:t>Χαρακτηριστικά του φαρμάκου που παίζουν ρόλο είναι:</a:t>
            </a:r>
          </a:p>
          <a:p>
            <a:pPr marL="0" indent="0">
              <a:buNone/>
            </a:pPr>
            <a:r>
              <a:rPr lang="el-GR" sz="2400" dirty="0"/>
              <a:t>Το μοριακό μέγεθος και τα δομικά στοιχεία του, ο βαθμός ιονισμού </a:t>
            </a:r>
          </a:p>
          <a:p>
            <a:pPr marL="0" indent="0">
              <a:buNone/>
            </a:pPr>
            <a:r>
              <a:rPr lang="el-GR" sz="2400" dirty="0"/>
              <a:t>Η σχετική </a:t>
            </a:r>
            <a:r>
              <a:rPr lang="el-GR" sz="2400" dirty="0" err="1"/>
              <a:t>λιποδιαλυτότητα</a:t>
            </a:r>
            <a:r>
              <a:rPr lang="el-GR" sz="2400" dirty="0"/>
              <a:t> των ιονισμένων και μη ιονισμένων μορφών του </a:t>
            </a:r>
          </a:p>
          <a:p>
            <a:pPr marL="0" indent="0">
              <a:buNone/>
            </a:pPr>
            <a:r>
              <a:rPr lang="el-GR" sz="2400" dirty="0"/>
              <a:t>Η δέσμευση σε πρωτεΐνες του ορού και των ιστών </a:t>
            </a:r>
          </a:p>
        </p:txBody>
      </p:sp>
    </p:spTree>
    <p:extLst>
      <p:ext uri="{BB962C8B-B14F-4D97-AF65-F5344CB8AC3E}">
        <p14:creationId xmlns:p14="http://schemas.microsoft.com/office/powerpoint/2010/main" val="21324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0D3FD29-3CAF-433D-BDCD-3F735BD4ADF1}"/>
              </a:ext>
            </a:extLst>
          </p:cNvPr>
          <p:cNvSpPr>
            <a:spLocks noGrp="1"/>
          </p:cNvSpPr>
          <p:nvPr>
            <p:ph type="title"/>
          </p:nvPr>
        </p:nvSpPr>
        <p:spPr>
          <a:xfrm>
            <a:off x="7835106" y="1132517"/>
            <a:ext cx="3246509" cy="4367531"/>
          </a:xfrm>
        </p:spPr>
        <p:txBody>
          <a:bodyPr>
            <a:normAutofit/>
          </a:bodyPr>
          <a:lstStyle/>
          <a:p>
            <a:r>
              <a:rPr lang="el-GR">
                <a:solidFill>
                  <a:srgbClr val="FFFFFF"/>
                </a:solidFill>
              </a:rPr>
              <a:t>Οδοί χορήγησης φαρμάκων</a:t>
            </a:r>
          </a:p>
        </p:txBody>
      </p:sp>
      <p:sp>
        <p:nvSpPr>
          <p:cNvPr id="3" name="Θέση περιεχομένου 2">
            <a:extLst>
              <a:ext uri="{FF2B5EF4-FFF2-40B4-BE49-F238E27FC236}">
                <a16:creationId xmlns:a16="http://schemas.microsoft.com/office/drawing/2014/main" id="{98C8E82D-BD51-44EA-935A-BE394844EEFB}"/>
              </a:ext>
            </a:extLst>
          </p:cNvPr>
          <p:cNvSpPr>
            <a:spLocks noGrp="1"/>
          </p:cNvSpPr>
          <p:nvPr>
            <p:ph idx="1"/>
          </p:nvPr>
        </p:nvSpPr>
        <p:spPr>
          <a:xfrm>
            <a:off x="793680" y="670852"/>
            <a:ext cx="6407697" cy="5414480"/>
          </a:xfrm>
        </p:spPr>
        <p:txBody>
          <a:bodyPr anchor="ctr">
            <a:noAutofit/>
          </a:bodyPr>
          <a:lstStyle/>
          <a:p>
            <a:r>
              <a:rPr lang="el-GR" sz="2000" b="1" dirty="0"/>
              <a:t>Από του στόματος (εντερική) χορήγηση.</a:t>
            </a:r>
          </a:p>
          <a:p>
            <a:pPr marL="0" indent="0">
              <a:buNone/>
            </a:pPr>
            <a:r>
              <a:rPr lang="el-GR" sz="2000" dirty="0"/>
              <a:t>Είναι η ασφαλέστερη, πρακτικότερη και οικονομικότερη. Μειονεκτήματα είναι η περιορισμένη απορρόφηση μερικών φαρμάκων, ο έμετός λόγω ερεθισμού του ΓΕ βλεννογόνου, η καταστροφή από πεπτικά ένζυμα ή το χαμηλό </a:t>
            </a:r>
            <a:r>
              <a:rPr lang="en-US" sz="2000" dirty="0"/>
              <a:t>pH, </a:t>
            </a:r>
            <a:r>
              <a:rPr lang="el-GR" sz="2000" dirty="0"/>
              <a:t>οι ανώμαλες αυξομειώσεις στην απορρόφηση ή την προώθηση παρουσία της τροφής ή άλλων φαρμάκων, μεταβολισμός από την εντερική χλωρίδα. </a:t>
            </a:r>
          </a:p>
          <a:p>
            <a:pPr marL="0" indent="0">
              <a:buNone/>
            </a:pPr>
            <a:r>
              <a:rPr lang="el-GR" sz="2000" dirty="0"/>
              <a:t>Οι </a:t>
            </a:r>
            <a:r>
              <a:rPr lang="el-GR" sz="2000" u="sng" dirty="0" err="1"/>
              <a:t>εντεροδιαλυτές</a:t>
            </a:r>
            <a:r>
              <a:rPr lang="el-GR" sz="2000" u="sng" dirty="0"/>
              <a:t> μορφές </a:t>
            </a:r>
            <a:r>
              <a:rPr lang="el-GR" sz="2000" dirty="0"/>
              <a:t>δεν επιτρέπουν την </a:t>
            </a:r>
            <a:r>
              <a:rPr lang="el-GR" sz="2000" dirty="0" err="1"/>
              <a:t>αποσάρθρωση</a:t>
            </a:r>
            <a:r>
              <a:rPr lang="el-GR" sz="2000" dirty="0"/>
              <a:t> στο όξινο γαστρικό περιεχόμενο πχ ασπιρίνη λόγω γαστρικών ερεθισμών.</a:t>
            </a:r>
          </a:p>
          <a:p>
            <a:pPr marL="0" indent="0">
              <a:buNone/>
            </a:pPr>
            <a:r>
              <a:rPr lang="el-GR" sz="2000" u="sng" dirty="0"/>
              <a:t>Μορφές ελεγχόμενης αποδέσμευσης </a:t>
            </a:r>
            <a:r>
              <a:rPr lang="el-GR" sz="2000" dirty="0"/>
              <a:t>οι οποίες είναι σχεδιασμένες για βραδεία και ομοιόμορφη απορρόφηση του φαρμάκου για 8 ή περισσότερες ώρες.</a:t>
            </a:r>
          </a:p>
          <a:p>
            <a:pPr marL="0" indent="0">
              <a:buNone/>
            </a:pPr>
            <a:r>
              <a:rPr lang="el-GR" sz="2000" u="sng" dirty="0"/>
              <a:t>Υπογλώσσια χορήγηση</a:t>
            </a:r>
            <a:r>
              <a:rPr lang="el-GR" sz="2000" dirty="0"/>
              <a:t>. Φλεβική παροχέτευση του φαρμάκου στην άνω κοίλη φλέβα και προστασία του από τον ταχύ εντερικό και ηπατικό μεταβολισμό πρώτης διόδου πχ νιτρογλυκερίνη  </a:t>
            </a:r>
          </a:p>
        </p:txBody>
      </p:sp>
    </p:spTree>
    <p:extLst>
      <p:ext uri="{BB962C8B-B14F-4D97-AF65-F5344CB8AC3E}">
        <p14:creationId xmlns:p14="http://schemas.microsoft.com/office/powerpoint/2010/main" val="242686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FA7C6799-2ADF-413C-85F9-92ED4F095354}"/>
              </a:ext>
            </a:extLst>
          </p:cNvPr>
          <p:cNvSpPr>
            <a:spLocks noGrp="1"/>
          </p:cNvSpPr>
          <p:nvPr>
            <p:ph type="title"/>
          </p:nvPr>
        </p:nvSpPr>
        <p:spPr>
          <a:xfrm>
            <a:off x="7835106" y="1132517"/>
            <a:ext cx="3246509" cy="4367531"/>
          </a:xfrm>
        </p:spPr>
        <p:txBody>
          <a:bodyPr>
            <a:normAutofit/>
          </a:bodyPr>
          <a:lstStyle/>
          <a:p>
            <a:r>
              <a:rPr lang="el-GR">
                <a:solidFill>
                  <a:srgbClr val="FFFFFF"/>
                </a:solidFill>
              </a:rPr>
              <a:t>Οδοί χορήγησης φαρμάκων</a:t>
            </a:r>
          </a:p>
        </p:txBody>
      </p:sp>
      <p:sp>
        <p:nvSpPr>
          <p:cNvPr id="3" name="Θέση περιεχομένου 2">
            <a:extLst>
              <a:ext uri="{FF2B5EF4-FFF2-40B4-BE49-F238E27FC236}">
                <a16:creationId xmlns:a16="http://schemas.microsoft.com/office/drawing/2014/main" id="{1BDA185A-9811-40B7-8E85-254130218C54}"/>
              </a:ext>
            </a:extLst>
          </p:cNvPr>
          <p:cNvSpPr>
            <a:spLocks noGrp="1"/>
          </p:cNvSpPr>
          <p:nvPr>
            <p:ph idx="1"/>
          </p:nvPr>
        </p:nvSpPr>
        <p:spPr>
          <a:xfrm>
            <a:off x="793680" y="831566"/>
            <a:ext cx="6407697" cy="4840363"/>
          </a:xfrm>
        </p:spPr>
        <p:txBody>
          <a:bodyPr anchor="ctr">
            <a:noAutofit/>
          </a:bodyPr>
          <a:lstStyle/>
          <a:p>
            <a:r>
              <a:rPr lang="el-GR" sz="2000" b="1" dirty="0"/>
              <a:t>Παρεντερική χορήγηση</a:t>
            </a:r>
          </a:p>
          <a:p>
            <a:pPr marL="0" indent="0">
              <a:buNone/>
            </a:pPr>
            <a:r>
              <a:rPr lang="el-GR" sz="2000" u="sng" dirty="0"/>
              <a:t>Υποδόρια και ενδομυϊκά</a:t>
            </a:r>
            <a:r>
              <a:rPr lang="el-GR" sz="2000" dirty="0"/>
              <a:t>. Απορρόφηση με απλή διάχυση προς το πλάσμα</a:t>
            </a:r>
          </a:p>
          <a:p>
            <a:pPr marL="0" indent="0">
              <a:buNone/>
            </a:pPr>
            <a:r>
              <a:rPr lang="el-GR" sz="2000" u="sng" dirty="0"/>
              <a:t>Ενδοφλέβια.</a:t>
            </a:r>
            <a:r>
              <a:rPr lang="el-GR" sz="2000" dirty="0"/>
              <a:t> Η βιοδιαθεσιμότητα είναι πλήρης και ταχεία, η απόδοση του φαρμάκου είναι ελεγχόμενη και επιτυγχάνεται με ακρίβεια. Η χορήγηση μπορεί να είναι βραδεία (αντιβιοτικά) ή ταχεία με ενδοφλέβια ένεση πχ </a:t>
            </a:r>
            <a:r>
              <a:rPr lang="el-GR" sz="2000" dirty="0" err="1"/>
              <a:t>ενεργοποιητής</a:t>
            </a:r>
            <a:r>
              <a:rPr lang="el-GR" sz="2000" dirty="0"/>
              <a:t> </a:t>
            </a:r>
            <a:r>
              <a:rPr lang="el-GR" sz="2000" dirty="0" err="1"/>
              <a:t>ιστικού</a:t>
            </a:r>
            <a:r>
              <a:rPr lang="el-GR" sz="2000" dirty="0"/>
              <a:t> </a:t>
            </a:r>
            <a:r>
              <a:rPr lang="el-GR" sz="2000" dirty="0" err="1"/>
              <a:t>πλασμινογόνου</a:t>
            </a:r>
            <a:endParaRPr lang="el-GR" sz="2000" dirty="0"/>
          </a:p>
          <a:p>
            <a:pPr marL="0" indent="0">
              <a:buNone/>
            </a:pPr>
            <a:r>
              <a:rPr lang="el-GR" sz="2000" u="sng" dirty="0"/>
              <a:t>Πνευμονική απορρόφηση</a:t>
            </a:r>
            <a:r>
              <a:rPr lang="el-GR" sz="2000" dirty="0"/>
              <a:t>. Αέρια και πτητικά φάρμακα μπορούν να εισπνευστούν και να </a:t>
            </a:r>
            <a:r>
              <a:rPr lang="el-GR" sz="2000" dirty="0" err="1"/>
              <a:t>απορροφηθούν</a:t>
            </a:r>
            <a:r>
              <a:rPr lang="el-GR" sz="2000" dirty="0"/>
              <a:t> σχεδόν ακαριαία δια μέσου του πνευμονικού επιθηλίου.  </a:t>
            </a:r>
          </a:p>
          <a:p>
            <a:pPr marL="0" indent="0">
              <a:buNone/>
            </a:pPr>
            <a:r>
              <a:rPr lang="el-GR" sz="2000" u="sng" dirty="0"/>
              <a:t>Χορήγηση από το ορθό</a:t>
            </a:r>
            <a:r>
              <a:rPr lang="el-GR" sz="2000" dirty="0"/>
              <a:t>. Το 50% του φαρμάκου θα παρακάμψει το ήπαρ μειώνοντας τον ηπατικό μεταβολισμό. Η απορρόφηση είναι ακανόνιστη ή και ατελής</a:t>
            </a:r>
          </a:p>
        </p:txBody>
      </p:sp>
    </p:spTree>
    <p:extLst>
      <p:ext uri="{BB962C8B-B14F-4D97-AF65-F5344CB8AC3E}">
        <p14:creationId xmlns:p14="http://schemas.microsoft.com/office/powerpoint/2010/main" val="338153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878B6E5C-A8F1-4AFF-BB86-08FCB579D91E}"/>
              </a:ext>
            </a:extLst>
          </p:cNvPr>
          <p:cNvSpPr>
            <a:spLocks noGrp="1"/>
          </p:cNvSpPr>
          <p:nvPr>
            <p:ph type="title"/>
          </p:nvPr>
        </p:nvSpPr>
        <p:spPr>
          <a:xfrm>
            <a:off x="1047280" y="759805"/>
            <a:ext cx="10306520" cy="1325563"/>
          </a:xfrm>
        </p:spPr>
        <p:txBody>
          <a:bodyPr>
            <a:normAutofit/>
          </a:bodyPr>
          <a:lstStyle/>
          <a:p>
            <a:r>
              <a:rPr lang="el-GR" sz="4000">
                <a:solidFill>
                  <a:srgbClr val="FFFFFF"/>
                </a:solidFill>
              </a:rPr>
              <a:t>Πηγές φαρμάκων</a:t>
            </a:r>
          </a:p>
        </p:txBody>
      </p:sp>
      <p:graphicFrame>
        <p:nvGraphicFramePr>
          <p:cNvPr id="5" name="Θέση περιεχομένου 2">
            <a:extLst>
              <a:ext uri="{FF2B5EF4-FFF2-40B4-BE49-F238E27FC236}">
                <a16:creationId xmlns:a16="http://schemas.microsoft.com/office/drawing/2014/main" id="{1974359E-2B13-43D3-9F10-913E37C85B05}"/>
              </a:ext>
            </a:extLst>
          </p:cNvPr>
          <p:cNvGraphicFramePr>
            <a:graphicFrameLocks noGrp="1"/>
          </p:cNvGraphicFramePr>
          <p:nvPr>
            <p:ph idx="1"/>
            <p:extLst>
              <p:ext uri="{D42A27DB-BD31-4B8C-83A1-F6EECF244321}">
                <p14:modId xmlns:p14="http://schemas.microsoft.com/office/powerpoint/2010/main" val="1824445259"/>
              </p:ext>
            </p:extLst>
          </p:nvPr>
        </p:nvGraphicFramePr>
        <p:xfrm>
          <a:off x="1424904" y="2494450"/>
          <a:ext cx="4053545" cy="356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30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F043CF4E-50EA-413F-82C2-E78CFFDDDD5F}"/>
              </a:ext>
            </a:extLst>
          </p:cNvPr>
          <p:cNvSpPr>
            <a:spLocks noGrp="1"/>
          </p:cNvSpPr>
          <p:nvPr>
            <p:ph type="title"/>
          </p:nvPr>
        </p:nvSpPr>
        <p:spPr>
          <a:xfrm>
            <a:off x="7835106" y="1132517"/>
            <a:ext cx="3246509" cy="4367531"/>
          </a:xfrm>
        </p:spPr>
        <p:txBody>
          <a:bodyPr>
            <a:normAutofit/>
          </a:bodyPr>
          <a:lstStyle/>
          <a:p>
            <a:r>
              <a:rPr lang="el-GR">
                <a:solidFill>
                  <a:srgbClr val="FFFFFF"/>
                </a:solidFill>
              </a:rPr>
              <a:t>Κατανομή φαρμάκων</a:t>
            </a:r>
          </a:p>
        </p:txBody>
      </p:sp>
      <p:sp>
        <p:nvSpPr>
          <p:cNvPr id="3" name="Θέση περιεχομένου 2">
            <a:extLst>
              <a:ext uri="{FF2B5EF4-FFF2-40B4-BE49-F238E27FC236}">
                <a16:creationId xmlns:a16="http://schemas.microsoft.com/office/drawing/2014/main" id="{F28BC8D1-E0F3-414A-B720-E341BCCD9085}"/>
              </a:ext>
            </a:extLst>
          </p:cNvPr>
          <p:cNvSpPr>
            <a:spLocks noGrp="1"/>
          </p:cNvSpPr>
          <p:nvPr>
            <p:ph idx="1"/>
          </p:nvPr>
        </p:nvSpPr>
        <p:spPr>
          <a:xfrm>
            <a:off x="793680" y="563918"/>
            <a:ext cx="6571742" cy="6106697"/>
          </a:xfrm>
        </p:spPr>
        <p:txBody>
          <a:bodyPr anchor="ctr">
            <a:noAutofit/>
          </a:bodyPr>
          <a:lstStyle/>
          <a:p>
            <a:r>
              <a:rPr lang="el-GR" sz="1800" b="1" dirty="0"/>
              <a:t>Κατανομή (συγκέντρωση) του φαρμάκου στο διάμεσο και το ενδοκυττάριο υγρό</a:t>
            </a:r>
          </a:p>
          <a:p>
            <a:pPr marL="0" indent="0">
              <a:buNone/>
            </a:pPr>
            <a:r>
              <a:rPr lang="el-GR" sz="1800" u="sng" dirty="0"/>
              <a:t>Σύνδεση με πρωτεΐνες του πλάσματος</a:t>
            </a:r>
            <a:r>
              <a:rPr lang="el-GR" sz="1800" dirty="0"/>
              <a:t>. Περιορίζει τη συγκέντρωση του στους ιστούς και στο σημείο δράσης του</a:t>
            </a:r>
          </a:p>
          <a:p>
            <a:pPr marL="0" indent="0">
              <a:buNone/>
            </a:pPr>
            <a:r>
              <a:rPr lang="el-GR" sz="1800" u="sng" dirty="0" err="1"/>
              <a:t>Ιστική</a:t>
            </a:r>
            <a:r>
              <a:rPr lang="el-GR" sz="1800" u="sng" dirty="0"/>
              <a:t> δέσμευση</a:t>
            </a:r>
            <a:r>
              <a:rPr lang="el-GR" sz="1800" dirty="0"/>
              <a:t>. Αποθήκευση και παράταση δράσης του φαρμάκου. </a:t>
            </a:r>
          </a:p>
          <a:p>
            <a:pPr marL="0" indent="0">
              <a:buNone/>
            </a:pPr>
            <a:r>
              <a:rPr lang="el-GR" sz="1800" u="sng" dirty="0"/>
              <a:t>Δέσμευση στο λιπώδη ιστό</a:t>
            </a:r>
            <a:r>
              <a:rPr lang="el-GR" sz="1800" dirty="0"/>
              <a:t>. Σε παχύσαρκα άτομα ένα μεγάλο μέρος του λιποδιαλυτών φαρμάκων αποθηκεύεται εκεί</a:t>
            </a:r>
          </a:p>
          <a:p>
            <a:pPr marL="0" indent="0">
              <a:buNone/>
            </a:pPr>
            <a:r>
              <a:rPr lang="el-GR" sz="1800" u="sng" dirty="0"/>
              <a:t>Οστική απορρόφηση</a:t>
            </a:r>
            <a:r>
              <a:rPr lang="el-GR" sz="1800" dirty="0"/>
              <a:t>. Φάρμακα για την θεραπεία της οστεοπόρωσης. Τοξική συσσώρευση φαρμάκων στα οστά πχ </a:t>
            </a:r>
            <a:r>
              <a:rPr lang="el-GR" sz="1800" dirty="0" err="1"/>
              <a:t>βαρέα</a:t>
            </a:r>
            <a:r>
              <a:rPr lang="el-GR" sz="1800" dirty="0"/>
              <a:t> μέταλλα</a:t>
            </a:r>
          </a:p>
          <a:p>
            <a:pPr marL="0" indent="0">
              <a:buNone/>
            </a:pPr>
            <a:r>
              <a:rPr lang="el-GR" sz="1800" u="sng" dirty="0"/>
              <a:t>ΚΝΣ και απορρόφηση</a:t>
            </a:r>
            <a:r>
              <a:rPr lang="el-GR" sz="1800" dirty="0"/>
              <a:t>. Τα ενδοθηλιακά κύτταρα των εγκεφαλικών τριχοειδών διαθέτουν στενές συνδέσεις (</a:t>
            </a:r>
            <a:r>
              <a:rPr lang="el-GR" sz="1800" dirty="0" err="1"/>
              <a:t>αιματεγκεφαλικός</a:t>
            </a:r>
            <a:r>
              <a:rPr lang="el-GR" sz="1800" dirty="0"/>
              <a:t> φραγμός). Όσο πιο </a:t>
            </a:r>
            <a:r>
              <a:rPr lang="el-GR" sz="1800" dirty="0" err="1"/>
              <a:t>λιπόφιλο</a:t>
            </a:r>
            <a:r>
              <a:rPr lang="el-GR" sz="1800" dirty="0"/>
              <a:t> το μόριο του φαρμάκου τόσο πιο εύκολα τον διαπερνά.</a:t>
            </a:r>
          </a:p>
          <a:p>
            <a:pPr marL="0" indent="0">
              <a:buNone/>
            </a:pPr>
            <a:r>
              <a:rPr lang="el-GR" sz="1800" u="sng" dirty="0" err="1"/>
              <a:t>Πλακουντιακή</a:t>
            </a:r>
            <a:r>
              <a:rPr lang="el-GR" sz="1800" u="sng" dirty="0"/>
              <a:t> μεταφορά των φαρμάκων</a:t>
            </a:r>
            <a:r>
              <a:rPr lang="el-GR" sz="1800" dirty="0"/>
              <a:t>. Είναι περιορισμένος φραγμός για το σύνολο των φαρμάκων. Η </a:t>
            </a:r>
            <a:r>
              <a:rPr lang="el-GR" sz="1800" dirty="0" err="1"/>
              <a:t>λιποδιαλυτότητα</a:t>
            </a:r>
            <a:r>
              <a:rPr lang="el-GR" sz="1800" dirty="0"/>
              <a:t> και η δέσμευση με τις πρωτεΐνες του πλάσματος είναι καθοριστικοί παράγοντες.     </a:t>
            </a:r>
          </a:p>
          <a:p>
            <a:pPr marL="0" indent="0">
              <a:buNone/>
            </a:pPr>
            <a:r>
              <a:rPr lang="el-GR" sz="1800" dirty="0"/>
              <a:t> </a:t>
            </a:r>
          </a:p>
        </p:txBody>
      </p:sp>
    </p:spTree>
    <p:extLst>
      <p:ext uri="{BB962C8B-B14F-4D97-AF65-F5344CB8AC3E}">
        <p14:creationId xmlns:p14="http://schemas.microsoft.com/office/powerpoint/2010/main" val="308842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F64FACD1-6DCE-4D76-BD06-207A39DF15DC}"/>
              </a:ext>
            </a:extLst>
          </p:cNvPr>
          <p:cNvSpPr>
            <a:spLocks noGrp="1"/>
          </p:cNvSpPr>
          <p:nvPr>
            <p:ph type="title"/>
          </p:nvPr>
        </p:nvSpPr>
        <p:spPr>
          <a:xfrm>
            <a:off x="7835106" y="1132517"/>
            <a:ext cx="3246509" cy="4367531"/>
          </a:xfrm>
        </p:spPr>
        <p:txBody>
          <a:bodyPr>
            <a:normAutofit/>
          </a:bodyPr>
          <a:lstStyle/>
          <a:p>
            <a:r>
              <a:rPr lang="el-GR">
                <a:solidFill>
                  <a:srgbClr val="FFFFFF"/>
                </a:solidFill>
              </a:rPr>
              <a:t>Απέκκριση φαρμάκων </a:t>
            </a:r>
          </a:p>
        </p:txBody>
      </p:sp>
      <p:sp>
        <p:nvSpPr>
          <p:cNvPr id="3" name="Θέση περιεχομένου 2">
            <a:extLst>
              <a:ext uri="{FF2B5EF4-FFF2-40B4-BE49-F238E27FC236}">
                <a16:creationId xmlns:a16="http://schemas.microsoft.com/office/drawing/2014/main" id="{01669A11-97B9-478F-AA82-66232304E601}"/>
              </a:ext>
            </a:extLst>
          </p:cNvPr>
          <p:cNvSpPr>
            <a:spLocks noGrp="1"/>
          </p:cNvSpPr>
          <p:nvPr>
            <p:ph idx="1"/>
          </p:nvPr>
        </p:nvSpPr>
        <p:spPr>
          <a:xfrm>
            <a:off x="686804" y="561798"/>
            <a:ext cx="6624752" cy="5698898"/>
          </a:xfrm>
        </p:spPr>
        <p:txBody>
          <a:bodyPr anchor="ctr">
            <a:noAutofit/>
          </a:bodyPr>
          <a:lstStyle/>
          <a:p>
            <a:pPr marL="0" indent="0">
              <a:buNone/>
            </a:pPr>
            <a:r>
              <a:rPr lang="el-GR" sz="2000" b="1" dirty="0"/>
              <a:t>Τα φάρμακα απομακρύνονται από το σώμα είτε αναλλοίωτα είτε ως </a:t>
            </a:r>
            <a:r>
              <a:rPr lang="el-GR" sz="2000" b="1" dirty="0" err="1"/>
              <a:t>μεταβολίτες</a:t>
            </a:r>
            <a:endParaRPr lang="el-GR" sz="2000" b="1" dirty="0"/>
          </a:p>
          <a:p>
            <a:pPr marL="0" indent="0">
              <a:buNone/>
            </a:pPr>
            <a:r>
              <a:rPr lang="el-GR" sz="2000" u="sng" dirty="0"/>
              <a:t>Νεφρική απέκκριση. </a:t>
            </a:r>
            <a:r>
              <a:rPr lang="el-GR" sz="2000" dirty="0"/>
              <a:t>Το σημαντικότερο όργανο απέκκρισης των φαρμάκων και των </a:t>
            </a:r>
            <a:r>
              <a:rPr lang="el-GR" sz="2000" dirty="0" err="1"/>
              <a:t>μεταβολιτών</a:t>
            </a:r>
            <a:r>
              <a:rPr lang="el-GR" sz="2000" dirty="0"/>
              <a:t> τους. </a:t>
            </a:r>
          </a:p>
          <a:p>
            <a:pPr marL="0" indent="0">
              <a:buNone/>
            </a:pPr>
            <a:r>
              <a:rPr lang="el-GR" sz="2000" dirty="0"/>
              <a:t>3 διεργασίες: την </a:t>
            </a:r>
            <a:r>
              <a:rPr lang="el-GR" sz="2000" dirty="0" err="1"/>
              <a:t>σπειραματική</a:t>
            </a:r>
            <a:r>
              <a:rPr lang="el-GR" sz="2000" dirty="0"/>
              <a:t> διήθηση, την ενεργητική </a:t>
            </a:r>
            <a:r>
              <a:rPr lang="el-GR" sz="2000" dirty="0" err="1"/>
              <a:t>σωληναριακή</a:t>
            </a:r>
            <a:r>
              <a:rPr lang="el-GR" sz="2000" dirty="0"/>
              <a:t> έκκριση και την παθητική </a:t>
            </a:r>
            <a:r>
              <a:rPr lang="el-GR" sz="2000" dirty="0" err="1"/>
              <a:t>σωληναριακή</a:t>
            </a:r>
            <a:r>
              <a:rPr lang="el-GR" sz="2000" dirty="0"/>
              <a:t> </a:t>
            </a:r>
            <a:r>
              <a:rPr lang="el-GR" sz="2000" dirty="0" err="1"/>
              <a:t>επαναρρόφηση</a:t>
            </a:r>
            <a:r>
              <a:rPr lang="el-GR" sz="2000" dirty="0"/>
              <a:t>.</a:t>
            </a:r>
          </a:p>
          <a:p>
            <a:pPr marL="0" indent="0">
              <a:buNone/>
            </a:pPr>
            <a:r>
              <a:rPr lang="el-GR" sz="2000" u="sng" dirty="0"/>
              <a:t>Απέκκριση με τη χολή και τα κόπρανα</a:t>
            </a:r>
            <a:r>
              <a:rPr lang="el-GR" sz="2000" dirty="0"/>
              <a:t>. </a:t>
            </a:r>
            <a:r>
              <a:rPr lang="el-GR" sz="2000" dirty="0" err="1"/>
              <a:t>Μεμβρανικοί</a:t>
            </a:r>
            <a:r>
              <a:rPr lang="el-GR" sz="2000" dirty="0"/>
              <a:t> μεταφορείς που υπάρχουν στην μεμβράνη του </a:t>
            </a:r>
            <a:r>
              <a:rPr lang="el-GR" sz="2000" dirty="0" err="1"/>
              <a:t>ηπατοκυττάρου</a:t>
            </a:r>
            <a:r>
              <a:rPr lang="el-GR" sz="2000" dirty="0"/>
              <a:t> προς την πλευρά του χοληφόρου </a:t>
            </a:r>
            <a:r>
              <a:rPr lang="el-GR" sz="2000" dirty="0" err="1"/>
              <a:t>σωληναρίου</a:t>
            </a:r>
            <a:r>
              <a:rPr lang="el-GR" sz="2000" dirty="0"/>
              <a:t> εκκρίνουν ενεργητικά φάρμακα και </a:t>
            </a:r>
            <a:r>
              <a:rPr lang="el-GR" sz="2000" dirty="0" err="1"/>
              <a:t>μεταβολίτες</a:t>
            </a:r>
            <a:r>
              <a:rPr lang="el-GR" sz="2000" dirty="0"/>
              <a:t> στην χολή και τελικό αποδέκτη την ΓΕ οδό. Κάποια από αυτά μπορεί να </a:t>
            </a:r>
            <a:r>
              <a:rPr lang="el-GR" sz="2000" dirty="0" err="1"/>
              <a:t>επαναρροφηθούν</a:t>
            </a:r>
            <a:r>
              <a:rPr lang="el-GR" sz="2000" dirty="0"/>
              <a:t> από το έντερο (</a:t>
            </a:r>
            <a:r>
              <a:rPr lang="el-GR" sz="2000" dirty="0" err="1"/>
              <a:t>εντεροηπατική</a:t>
            </a:r>
            <a:r>
              <a:rPr lang="el-GR" sz="2000" dirty="0"/>
              <a:t> ανακύκληση)</a:t>
            </a:r>
          </a:p>
          <a:p>
            <a:pPr marL="0" indent="0">
              <a:buNone/>
            </a:pPr>
            <a:r>
              <a:rPr lang="el-GR" sz="2000" u="sng" dirty="0"/>
              <a:t>Απέκκριση από τον πνεύμονα</a:t>
            </a:r>
            <a:r>
              <a:rPr lang="el-GR" sz="2000" dirty="0"/>
              <a:t> είναι σημαντική για την απέκκριση αναισθητικών αερίων.</a:t>
            </a:r>
          </a:p>
          <a:p>
            <a:pPr marL="0" indent="0">
              <a:buNone/>
            </a:pPr>
            <a:r>
              <a:rPr lang="el-GR" sz="2000" u="sng" dirty="0"/>
              <a:t>Απέκκριση μέσω ιδρώτα, σιέλου και δακρύων </a:t>
            </a:r>
            <a:r>
              <a:rPr lang="el-GR" sz="2000" dirty="0"/>
              <a:t>είναι ποσοτικά αμελητέα.  </a:t>
            </a:r>
          </a:p>
        </p:txBody>
      </p:sp>
    </p:spTree>
    <p:extLst>
      <p:ext uri="{BB962C8B-B14F-4D97-AF65-F5344CB8AC3E}">
        <p14:creationId xmlns:p14="http://schemas.microsoft.com/office/powerpoint/2010/main" val="103284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8BFDCE7-A112-440E-B7D9-49A91D6D4C98}"/>
              </a:ext>
            </a:extLst>
          </p:cNvPr>
          <p:cNvPicPr>
            <a:picLocks noChangeAspect="1"/>
          </p:cNvPicPr>
          <p:nvPr/>
        </p:nvPicPr>
        <p:blipFill>
          <a:blip r:embed="rId2"/>
          <a:stretch>
            <a:fillRect/>
          </a:stretch>
        </p:blipFill>
        <p:spPr>
          <a:xfrm>
            <a:off x="2245839" y="643466"/>
            <a:ext cx="7700322" cy="5571067"/>
          </a:xfrm>
          <a:prstGeom prst="rect">
            <a:avLst/>
          </a:prstGeom>
        </p:spPr>
      </p:pic>
      <p:sp>
        <p:nvSpPr>
          <p:cNvPr id="4" name="TextBox 3">
            <a:extLst>
              <a:ext uri="{FF2B5EF4-FFF2-40B4-BE49-F238E27FC236}">
                <a16:creationId xmlns:a16="http://schemas.microsoft.com/office/drawing/2014/main" id="{E264A197-C68C-45DF-8431-B96C421786E9}"/>
              </a:ext>
            </a:extLst>
          </p:cNvPr>
          <p:cNvSpPr txBox="1"/>
          <p:nvPr/>
        </p:nvSpPr>
        <p:spPr>
          <a:xfrm>
            <a:off x="2888974" y="6408418"/>
            <a:ext cx="8335617" cy="369332"/>
          </a:xfrm>
          <a:prstGeom prst="rect">
            <a:avLst/>
          </a:prstGeom>
          <a:noFill/>
        </p:spPr>
        <p:txBody>
          <a:bodyPr wrap="square" rtlCol="0">
            <a:spAutoFit/>
          </a:bodyPr>
          <a:lstStyle/>
          <a:p>
            <a:r>
              <a:rPr lang="el-GR" b="1" dirty="0"/>
              <a:t>Νεφρική αποβολή =  (Διήθηση + Απέκκριση) - </a:t>
            </a:r>
            <a:r>
              <a:rPr lang="el-GR" b="1" dirty="0" err="1"/>
              <a:t>Επαναρρόφηση</a:t>
            </a:r>
            <a:endParaRPr lang="el-GR" b="1" dirty="0"/>
          </a:p>
        </p:txBody>
      </p:sp>
    </p:spTree>
    <p:extLst>
      <p:ext uri="{BB962C8B-B14F-4D97-AF65-F5344CB8AC3E}">
        <p14:creationId xmlns:p14="http://schemas.microsoft.com/office/powerpoint/2010/main" val="457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73258A4-3F5C-4420-BCC6-71E723A67209}"/>
              </a:ext>
            </a:extLst>
          </p:cNvPr>
          <p:cNvPicPr>
            <a:picLocks noChangeAspect="1"/>
          </p:cNvPicPr>
          <p:nvPr/>
        </p:nvPicPr>
        <p:blipFill>
          <a:blip r:embed="rId2"/>
          <a:stretch>
            <a:fillRect/>
          </a:stretch>
        </p:blipFill>
        <p:spPr>
          <a:xfrm>
            <a:off x="2025748" y="643467"/>
            <a:ext cx="8606951" cy="5284668"/>
          </a:xfrm>
          <a:prstGeom prst="rect">
            <a:avLst/>
          </a:prstGeom>
        </p:spPr>
      </p:pic>
      <p:sp>
        <p:nvSpPr>
          <p:cNvPr id="3" name="TextBox 2">
            <a:extLst>
              <a:ext uri="{FF2B5EF4-FFF2-40B4-BE49-F238E27FC236}">
                <a16:creationId xmlns:a16="http://schemas.microsoft.com/office/drawing/2014/main" id="{EA99BF1F-7B6D-4E25-8CC4-F8ABB6ECCEBF}"/>
              </a:ext>
            </a:extLst>
          </p:cNvPr>
          <p:cNvSpPr txBox="1"/>
          <p:nvPr/>
        </p:nvSpPr>
        <p:spPr>
          <a:xfrm>
            <a:off x="1125415" y="6386732"/>
            <a:ext cx="45719" cy="369332"/>
          </a:xfrm>
          <a:prstGeom prst="rect">
            <a:avLst/>
          </a:prstGeom>
          <a:noFill/>
        </p:spPr>
        <p:txBody>
          <a:bodyPr wrap="square" rtlCol="0">
            <a:spAutoFit/>
          </a:bodyPr>
          <a:lstStyle/>
          <a:p>
            <a:endParaRPr lang="el-GR" dirty="0"/>
          </a:p>
        </p:txBody>
      </p:sp>
      <p:sp>
        <p:nvSpPr>
          <p:cNvPr id="4" name="TextBox 3">
            <a:extLst>
              <a:ext uri="{FF2B5EF4-FFF2-40B4-BE49-F238E27FC236}">
                <a16:creationId xmlns:a16="http://schemas.microsoft.com/office/drawing/2014/main" id="{49BFEFB6-38D9-40E8-82F2-45937256F140}"/>
              </a:ext>
            </a:extLst>
          </p:cNvPr>
          <p:cNvSpPr txBox="1"/>
          <p:nvPr/>
        </p:nvSpPr>
        <p:spPr>
          <a:xfrm>
            <a:off x="2025748" y="6109733"/>
            <a:ext cx="8561232" cy="646331"/>
          </a:xfrm>
          <a:prstGeom prst="rect">
            <a:avLst/>
          </a:prstGeom>
          <a:noFill/>
        </p:spPr>
        <p:txBody>
          <a:bodyPr wrap="square" rtlCol="0">
            <a:spAutoFit/>
          </a:bodyPr>
          <a:lstStyle/>
          <a:p>
            <a:r>
              <a:rPr lang="el-GR"/>
              <a:t>Τα μόρια εκείνα που εμφανίζουν πολικότητα και έχουν ΜΒ μεγαλύτερο από 300 αποβάλλονται σχεδόν αποκλειστικά από τη χολή.</a:t>
            </a:r>
            <a:endParaRPr lang="el-GR" dirty="0"/>
          </a:p>
        </p:txBody>
      </p:sp>
    </p:spTree>
    <p:extLst>
      <p:ext uri="{BB962C8B-B14F-4D97-AF65-F5344CB8AC3E}">
        <p14:creationId xmlns:p14="http://schemas.microsoft.com/office/powerpoint/2010/main" val="258792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178E411C-D337-4A65-8F61-DBA53E5DC85A}"/>
              </a:ext>
            </a:extLst>
          </p:cNvPr>
          <p:cNvSpPr>
            <a:spLocks noGrp="1"/>
          </p:cNvSpPr>
          <p:nvPr>
            <p:ph type="title"/>
          </p:nvPr>
        </p:nvSpPr>
        <p:spPr>
          <a:xfrm>
            <a:off x="958506" y="800392"/>
            <a:ext cx="10264697" cy="1212102"/>
          </a:xfrm>
        </p:spPr>
        <p:txBody>
          <a:bodyPr>
            <a:normAutofit/>
          </a:bodyPr>
          <a:lstStyle/>
          <a:p>
            <a:r>
              <a:rPr lang="el-GR" sz="4000">
                <a:solidFill>
                  <a:srgbClr val="FFFFFF"/>
                </a:solidFill>
              </a:rPr>
              <a:t>Μεταβολισμός φαρμάκων</a:t>
            </a:r>
          </a:p>
        </p:txBody>
      </p:sp>
      <p:sp>
        <p:nvSpPr>
          <p:cNvPr id="3" name="Θέση περιεχομένου 2">
            <a:extLst>
              <a:ext uri="{FF2B5EF4-FFF2-40B4-BE49-F238E27FC236}">
                <a16:creationId xmlns:a16="http://schemas.microsoft.com/office/drawing/2014/main" id="{B6BBE42E-346D-4070-816F-4CB9E0DC7624}"/>
              </a:ext>
            </a:extLst>
          </p:cNvPr>
          <p:cNvSpPr>
            <a:spLocks noGrp="1"/>
          </p:cNvSpPr>
          <p:nvPr>
            <p:ph idx="1"/>
          </p:nvPr>
        </p:nvSpPr>
        <p:spPr>
          <a:xfrm>
            <a:off x="1367624" y="2490436"/>
            <a:ext cx="9708995" cy="3567173"/>
          </a:xfrm>
        </p:spPr>
        <p:txBody>
          <a:bodyPr anchor="ctr">
            <a:normAutofit/>
          </a:bodyPr>
          <a:lstStyle/>
          <a:p>
            <a:r>
              <a:rPr lang="el-GR" sz="2400" dirty="0"/>
              <a:t>Τα </a:t>
            </a:r>
            <a:r>
              <a:rPr lang="el-GR" sz="2400" dirty="0" err="1"/>
              <a:t>ενζυμικά</a:t>
            </a:r>
            <a:r>
              <a:rPr lang="el-GR" sz="2400" dirty="0"/>
              <a:t> συστήματα που εμπλέκονται στη </a:t>
            </a:r>
            <a:r>
              <a:rPr lang="el-GR" sz="2400" dirty="0" err="1"/>
              <a:t>βιομετατροπή</a:t>
            </a:r>
            <a:r>
              <a:rPr lang="el-GR" sz="2400" dirty="0"/>
              <a:t> των φαρμάκων βρίσκονται </a:t>
            </a:r>
            <a:r>
              <a:rPr lang="el-GR" sz="2400" u="sng" dirty="0"/>
              <a:t>κυρίως στο ήπαρ.</a:t>
            </a:r>
          </a:p>
          <a:p>
            <a:pPr marL="0" indent="0">
              <a:buNone/>
            </a:pPr>
            <a:r>
              <a:rPr lang="el-GR" sz="2400" dirty="0"/>
              <a:t>   Άλλα όργανα με σημαντική ικανότητα μεταβολισμού των φαρμάκων είναι:    </a:t>
            </a:r>
          </a:p>
          <a:p>
            <a:pPr>
              <a:buFont typeface="Wingdings" panose="05000000000000000000" pitchFamily="2" charset="2"/>
              <a:buChar char="ü"/>
            </a:pPr>
            <a:r>
              <a:rPr lang="el-GR" sz="2400" dirty="0"/>
              <a:t>η ΓΕ οδός, </a:t>
            </a:r>
          </a:p>
          <a:p>
            <a:pPr>
              <a:buFont typeface="Wingdings" panose="05000000000000000000" pitchFamily="2" charset="2"/>
              <a:buChar char="ü"/>
            </a:pPr>
            <a:r>
              <a:rPr lang="el-GR" sz="2400" dirty="0"/>
              <a:t>οι </a:t>
            </a:r>
            <a:r>
              <a:rPr lang="el-GR" sz="2400" dirty="0" err="1"/>
              <a:t>νεφροί</a:t>
            </a:r>
            <a:r>
              <a:rPr lang="el-GR" sz="2400" dirty="0"/>
              <a:t> </a:t>
            </a:r>
          </a:p>
          <a:p>
            <a:pPr>
              <a:buFont typeface="Wingdings" panose="05000000000000000000" pitchFamily="2" charset="2"/>
              <a:buChar char="ü"/>
            </a:pPr>
            <a:r>
              <a:rPr lang="el-GR" sz="2400" dirty="0"/>
              <a:t>και οι πνεύμονες</a:t>
            </a:r>
          </a:p>
          <a:p>
            <a:r>
              <a:rPr lang="el-GR" sz="2400" dirty="0"/>
              <a:t>Τα </a:t>
            </a:r>
            <a:r>
              <a:rPr lang="el-GR" sz="2400" dirty="0" err="1"/>
              <a:t>προφάρμακα</a:t>
            </a:r>
            <a:r>
              <a:rPr lang="el-GR" sz="2400" dirty="0"/>
              <a:t> είναι φαρμακολογικά αδρανείς ουσίες οι οποίες μετατρέπονται ταχέως σε βιολογικά δραστικούς </a:t>
            </a:r>
            <a:r>
              <a:rPr lang="el-GR" sz="2400" dirty="0" err="1"/>
              <a:t>μεταβολίτες</a:t>
            </a:r>
            <a:r>
              <a:rPr lang="el-GR" sz="2400" dirty="0"/>
              <a:t>.</a:t>
            </a:r>
          </a:p>
        </p:txBody>
      </p:sp>
    </p:spTree>
    <p:extLst>
      <p:ext uri="{BB962C8B-B14F-4D97-AF65-F5344CB8AC3E}">
        <p14:creationId xmlns:p14="http://schemas.microsoft.com/office/powerpoint/2010/main" val="186529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E02B32F-5113-4E03-9DDB-7CA2A0CB44F6}"/>
              </a:ext>
            </a:extLst>
          </p:cNvPr>
          <p:cNvPicPr>
            <a:picLocks noChangeAspect="1"/>
          </p:cNvPicPr>
          <p:nvPr/>
        </p:nvPicPr>
        <p:blipFill>
          <a:blip r:embed="rId2"/>
          <a:stretch>
            <a:fillRect/>
          </a:stretch>
        </p:blipFill>
        <p:spPr>
          <a:xfrm>
            <a:off x="643467" y="990197"/>
            <a:ext cx="10905066" cy="4877604"/>
          </a:xfrm>
          <a:prstGeom prst="rect">
            <a:avLst/>
          </a:prstGeom>
        </p:spPr>
      </p:pic>
      <p:sp>
        <p:nvSpPr>
          <p:cNvPr id="4" name="TextBox 3">
            <a:extLst>
              <a:ext uri="{FF2B5EF4-FFF2-40B4-BE49-F238E27FC236}">
                <a16:creationId xmlns:a16="http://schemas.microsoft.com/office/drawing/2014/main" id="{5D839F3D-5685-4DF0-BE01-92E1D3ECA99E}"/>
              </a:ext>
            </a:extLst>
          </p:cNvPr>
          <p:cNvSpPr txBox="1"/>
          <p:nvPr/>
        </p:nvSpPr>
        <p:spPr>
          <a:xfrm>
            <a:off x="1470991" y="6003235"/>
            <a:ext cx="5004703" cy="707886"/>
          </a:xfrm>
          <a:prstGeom prst="rect">
            <a:avLst/>
          </a:prstGeom>
          <a:noFill/>
        </p:spPr>
        <p:txBody>
          <a:bodyPr wrap="none" rtlCol="0">
            <a:spAutoFit/>
          </a:bodyPr>
          <a:lstStyle/>
          <a:p>
            <a:r>
              <a:rPr lang="el-GR" sz="2000" b="1" dirty="0"/>
              <a:t>Φάση Ι (</a:t>
            </a:r>
            <a:r>
              <a:rPr lang="el-GR" sz="2000" b="1" dirty="0" err="1"/>
              <a:t>βιομετατροπή</a:t>
            </a:r>
            <a:r>
              <a:rPr lang="en-US" sz="2000" b="1" dirty="0"/>
              <a:t> </a:t>
            </a:r>
            <a:r>
              <a:rPr lang="el-GR" sz="2000" b="1" dirty="0"/>
              <a:t>σε </a:t>
            </a:r>
            <a:r>
              <a:rPr lang="el-GR" sz="2000" b="1" dirty="0" err="1"/>
              <a:t>πολικότερα</a:t>
            </a:r>
            <a:r>
              <a:rPr lang="el-GR" sz="2000" b="1" dirty="0"/>
              <a:t> μόρια)</a:t>
            </a:r>
          </a:p>
          <a:p>
            <a:r>
              <a:rPr lang="el-GR" sz="2000" b="1" dirty="0"/>
              <a:t>Φάση ΙΙ (αδρανοποίηση του φαρμάκου)</a:t>
            </a:r>
          </a:p>
        </p:txBody>
      </p:sp>
    </p:spTree>
    <p:extLst>
      <p:ext uri="{BB962C8B-B14F-4D97-AF65-F5344CB8AC3E}">
        <p14:creationId xmlns:p14="http://schemas.microsoft.com/office/powerpoint/2010/main" val="3283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F4B97-11F0-4CBF-AE6F-E9CA360D6240}"/>
              </a:ext>
            </a:extLst>
          </p:cNvPr>
          <p:cNvSpPr txBox="1"/>
          <p:nvPr/>
        </p:nvSpPr>
        <p:spPr>
          <a:xfrm>
            <a:off x="690130" y="1749287"/>
            <a:ext cx="3505494" cy="3785419"/>
          </a:xfrm>
          <a:prstGeom prst="rect">
            <a:avLst/>
          </a:prstGeom>
        </p:spPr>
        <p:txBody>
          <a:bodyPr vert="horz" lIns="91440" tIns="45720" rIns="91440" bIns="45720" rtlCol="0">
            <a:normAutofit/>
          </a:bodyPr>
          <a:lstStyle/>
          <a:p>
            <a:pPr>
              <a:lnSpc>
                <a:spcPct val="90000"/>
              </a:lnSpc>
              <a:spcAft>
                <a:spcPts val="600"/>
              </a:spcAft>
            </a:pPr>
            <a:r>
              <a:rPr lang="en-US" sz="2000" b="1" dirty="0" err="1"/>
              <a:t>Αντιδράσεις</a:t>
            </a:r>
            <a:r>
              <a:rPr lang="en-US" sz="2000" b="1" dirty="0"/>
              <a:t> </a:t>
            </a:r>
            <a:r>
              <a:rPr lang="en-US" sz="2000" b="1" dirty="0" err="1"/>
              <a:t>φάσης</a:t>
            </a:r>
            <a:r>
              <a:rPr lang="en-US" sz="2000" b="1" dirty="0"/>
              <a:t> I: </a:t>
            </a:r>
          </a:p>
          <a:p>
            <a:pPr indent="-228600">
              <a:lnSpc>
                <a:spcPct val="90000"/>
              </a:lnSpc>
              <a:spcAft>
                <a:spcPts val="600"/>
              </a:spcAft>
              <a:buFont typeface="Arial" panose="020B0604020202020204" pitchFamily="34" charset="0"/>
              <a:buChar char="•"/>
            </a:pPr>
            <a:r>
              <a:rPr lang="en-US" sz="2000" dirty="0" err="1"/>
              <a:t>Κυρίως</a:t>
            </a:r>
            <a:r>
              <a:rPr lang="en-US" sz="2000" dirty="0"/>
              <a:t> </a:t>
            </a:r>
            <a:r>
              <a:rPr lang="en-US" sz="2000" dirty="0" err="1"/>
              <a:t>οξειδώσεις</a:t>
            </a:r>
            <a:r>
              <a:rPr lang="en-US" sz="2000" dirty="0"/>
              <a:t>, ανα</a:t>
            </a:r>
            <a:r>
              <a:rPr lang="en-US" sz="2000" dirty="0" err="1"/>
              <a:t>γωγές</a:t>
            </a:r>
            <a:r>
              <a:rPr lang="en-US" sz="2000" dirty="0"/>
              <a:t>, </a:t>
            </a:r>
            <a:r>
              <a:rPr lang="en-US" sz="2000" dirty="0" err="1"/>
              <a:t>υδρολύσεις</a:t>
            </a:r>
            <a:r>
              <a:rPr lang="en-US" sz="2000" dirty="0"/>
              <a:t>, π</a:t>
            </a:r>
            <a:r>
              <a:rPr lang="en-US" sz="2000" dirty="0" err="1"/>
              <a:t>ου</a:t>
            </a:r>
            <a:r>
              <a:rPr lang="en-US" sz="2000" dirty="0"/>
              <a:t> </a:t>
            </a:r>
            <a:r>
              <a:rPr lang="en-US" sz="2000" dirty="0" err="1"/>
              <a:t>συνήθως</a:t>
            </a:r>
            <a:r>
              <a:rPr lang="en-US" sz="2000" dirty="0"/>
              <a:t> κατα</a:t>
            </a:r>
            <a:r>
              <a:rPr lang="en-US" sz="2000" dirty="0" err="1"/>
              <a:t>λύοντ</a:t>
            </a:r>
            <a:r>
              <a:rPr lang="en-US" sz="2000" dirty="0"/>
              <a:t>αι από ένζυμα του συστήματος του κυτοχρώματος P450 που βρίσκεται στο λείο ενδοπλασματικό δίκτυο των ηπατικών κυττάρων (μικροσωμάτια) .</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B924A72C-AD80-48F2-9375-E602321DFEA7}"/>
              </a:ext>
            </a:extLst>
          </p:cNvPr>
          <p:cNvPicPr>
            <a:picLocks noChangeAspect="1"/>
          </p:cNvPicPr>
          <p:nvPr/>
        </p:nvPicPr>
        <p:blipFill>
          <a:blip r:embed="rId2"/>
          <a:stretch>
            <a:fillRect/>
          </a:stretch>
        </p:blipFill>
        <p:spPr>
          <a:xfrm>
            <a:off x="6051332" y="807593"/>
            <a:ext cx="4728390" cy="5239568"/>
          </a:xfrm>
          <a:prstGeom prst="rect">
            <a:avLst/>
          </a:prstGeom>
          <a:effectLst/>
        </p:spPr>
      </p:pic>
    </p:spTree>
    <p:extLst>
      <p:ext uri="{BB962C8B-B14F-4D97-AF65-F5344CB8AC3E}">
        <p14:creationId xmlns:p14="http://schemas.microsoft.com/office/powerpoint/2010/main" val="280881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AA9A4-85CE-4CA1-9E64-27A5989F6962}"/>
              </a:ext>
            </a:extLst>
          </p:cNvPr>
          <p:cNvSpPr txBox="1"/>
          <p:nvPr/>
        </p:nvSpPr>
        <p:spPr>
          <a:xfrm>
            <a:off x="642938" y="642938"/>
            <a:ext cx="10904538" cy="2965450"/>
          </a:xfrm>
          <a:prstGeom prst="rect">
            <a:avLst/>
          </a:prstGeom>
          <a:noFill/>
        </p:spPr>
        <p:txBody>
          <a:bodyPr wrap="square" rtlCol="0" anchor="t">
            <a:normAutofit/>
          </a:bodyPr>
          <a:lstStyle/>
          <a:p>
            <a:pPr>
              <a:spcAft>
                <a:spcPts val="600"/>
              </a:spcAft>
            </a:pPr>
            <a:r>
              <a:rPr lang="el-GR" sz="2800" b="1"/>
              <a:t>Αντιδράσεις φάσης </a:t>
            </a:r>
            <a:r>
              <a:rPr lang="en-US" sz="2800" b="1"/>
              <a:t>II</a:t>
            </a:r>
            <a:endParaRPr lang="el-GR" sz="2800" b="1"/>
          </a:p>
          <a:p>
            <a:pPr>
              <a:spcAft>
                <a:spcPts val="600"/>
              </a:spcAft>
            </a:pPr>
            <a:r>
              <a:rPr lang="el-GR" sz="2800" err="1"/>
              <a:t>Γλυκουρονυλίωση</a:t>
            </a:r>
            <a:r>
              <a:rPr lang="el-GR" sz="2800"/>
              <a:t>, </a:t>
            </a:r>
            <a:r>
              <a:rPr lang="el-GR" sz="2800" err="1"/>
              <a:t>ακετυλίωση</a:t>
            </a:r>
            <a:r>
              <a:rPr lang="el-GR" sz="2800"/>
              <a:t>, σύζευξη με </a:t>
            </a:r>
            <a:r>
              <a:rPr lang="el-GR" sz="2800" err="1"/>
              <a:t>γλουταθειόνη</a:t>
            </a:r>
            <a:r>
              <a:rPr lang="el-GR" sz="2800"/>
              <a:t>, με θειικό οξύ, </a:t>
            </a:r>
            <a:r>
              <a:rPr lang="el-GR" sz="2800" err="1"/>
              <a:t>μεθυλίωση</a:t>
            </a:r>
            <a:r>
              <a:rPr lang="el-GR" sz="2800"/>
              <a:t> </a:t>
            </a:r>
            <a:r>
              <a:rPr lang="el-GR" sz="2800" err="1"/>
              <a:t>κλπ</a:t>
            </a:r>
            <a:r>
              <a:rPr lang="el-GR" sz="2800"/>
              <a:t> </a:t>
            </a:r>
          </a:p>
          <a:p>
            <a:pPr>
              <a:spcAft>
                <a:spcPts val="600"/>
              </a:spcAft>
            </a:pPr>
            <a:r>
              <a:rPr lang="el-GR" sz="2800"/>
              <a:t> Οδηγούν στην προσθήκη κάποιου ενδογενούς </a:t>
            </a:r>
            <a:r>
              <a:rPr lang="el-GR" sz="2800" err="1"/>
              <a:t>υδατοδιαλυτού</a:t>
            </a:r>
            <a:r>
              <a:rPr lang="el-GR" sz="2800"/>
              <a:t> μορίου καθιστώντας το φάρμακο ή τον </a:t>
            </a:r>
            <a:r>
              <a:rPr lang="el-GR" sz="2800" err="1"/>
              <a:t>μεταβολίτη</a:t>
            </a:r>
            <a:r>
              <a:rPr lang="el-GR" sz="2800"/>
              <a:t> του αδρανή και λιγότερο λιποδιαλυτό , ώστε να </a:t>
            </a:r>
            <a:r>
              <a:rPr lang="el-GR" sz="2800" err="1"/>
              <a:t>μπορoύν</a:t>
            </a:r>
            <a:r>
              <a:rPr lang="el-GR" sz="2800"/>
              <a:t> να απομακρυνθούν από τον οργανισμό</a:t>
            </a:r>
          </a:p>
        </p:txBody>
      </p:sp>
      <p:sp>
        <p:nvSpPr>
          <p:cNvPr id="3" name="TextBox 2">
            <a:extLst>
              <a:ext uri="{FF2B5EF4-FFF2-40B4-BE49-F238E27FC236}">
                <a16:creationId xmlns:a16="http://schemas.microsoft.com/office/drawing/2014/main" id="{94642B89-BC8D-4F78-89D7-72520E9ABFB6}"/>
              </a:ext>
            </a:extLst>
          </p:cNvPr>
          <p:cNvSpPr txBox="1"/>
          <p:nvPr/>
        </p:nvSpPr>
        <p:spPr>
          <a:xfrm>
            <a:off x="642938" y="3676650"/>
            <a:ext cx="10904538" cy="2965450"/>
          </a:xfrm>
          <a:prstGeom prst="rect">
            <a:avLst/>
          </a:prstGeom>
          <a:noFill/>
        </p:spPr>
        <p:txBody>
          <a:bodyPr wrap="square" rtlCol="0" anchor="t">
            <a:normAutofit/>
          </a:bodyPr>
          <a:lstStyle/>
          <a:p>
            <a:pPr>
              <a:lnSpc>
                <a:spcPct val="90000"/>
              </a:lnSpc>
              <a:spcAft>
                <a:spcPts val="600"/>
              </a:spcAft>
            </a:pPr>
            <a:r>
              <a:rPr lang="el-GR" sz="2400" b="1" dirty="0"/>
              <a:t>Παράγοντες που επηρεάζουν τον μεταβολισμό ενός φαρμάκου:</a:t>
            </a:r>
          </a:p>
          <a:p>
            <a:pPr>
              <a:lnSpc>
                <a:spcPct val="90000"/>
              </a:lnSpc>
              <a:spcAft>
                <a:spcPts val="600"/>
              </a:spcAft>
            </a:pPr>
            <a:r>
              <a:rPr lang="el-GR" sz="2400" dirty="0"/>
              <a:t>Ι. Φάρμακα που προκαλούν επαγωγή ενζύμων</a:t>
            </a:r>
          </a:p>
          <a:p>
            <a:pPr>
              <a:lnSpc>
                <a:spcPct val="90000"/>
              </a:lnSpc>
              <a:spcAft>
                <a:spcPts val="600"/>
              </a:spcAft>
            </a:pPr>
            <a:r>
              <a:rPr lang="el-GR" sz="2400" dirty="0"/>
              <a:t>II. Φάρμακα που προκαλούν αναστολή ενζύμων</a:t>
            </a:r>
          </a:p>
          <a:p>
            <a:pPr>
              <a:lnSpc>
                <a:spcPct val="90000"/>
              </a:lnSpc>
              <a:spcAft>
                <a:spcPts val="600"/>
              </a:spcAft>
            </a:pPr>
            <a:r>
              <a:rPr lang="el-GR" sz="2400" dirty="0"/>
              <a:t>III. Παθήσεις, πχ κίρρωση ήπατος ή καρδιακή ανεπάρκεια</a:t>
            </a:r>
          </a:p>
          <a:p>
            <a:pPr>
              <a:lnSpc>
                <a:spcPct val="90000"/>
              </a:lnSpc>
              <a:spcAft>
                <a:spcPts val="600"/>
              </a:spcAft>
            </a:pPr>
            <a:r>
              <a:rPr lang="el-GR" sz="2400" dirty="0"/>
              <a:t>IV. Γενετικοί παράγοντες (γενετικοί πολυμορφισμοί που εμφανίζονται στα CYP2C9, CYP2C19, CYP2D6 καθώς και στις </a:t>
            </a:r>
            <a:r>
              <a:rPr lang="el-GR" sz="2400" dirty="0" err="1"/>
              <a:t>ακετυλιώσεις</a:t>
            </a:r>
            <a:r>
              <a:rPr lang="el-GR" sz="2400" dirty="0"/>
              <a:t> στη φάση II)</a:t>
            </a:r>
          </a:p>
          <a:p>
            <a:pPr>
              <a:lnSpc>
                <a:spcPct val="90000"/>
              </a:lnSpc>
              <a:spcAft>
                <a:spcPts val="600"/>
              </a:spcAft>
            </a:pPr>
            <a:r>
              <a:rPr lang="el-GR" sz="2400" dirty="0"/>
              <a:t>V. Παράγοντες σχετιζόμενοι με την ηλικία (μειωμένο ηπατικό μεταβολισμό)</a:t>
            </a:r>
          </a:p>
        </p:txBody>
      </p:sp>
    </p:spTree>
    <p:extLst>
      <p:ext uri="{BB962C8B-B14F-4D97-AF65-F5344CB8AC3E}">
        <p14:creationId xmlns:p14="http://schemas.microsoft.com/office/powerpoint/2010/main" val="383396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34C70916-A74C-44EE-A2F7-9B9F74F4A38F}"/>
              </a:ext>
            </a:extLst>
          </p:cNvPr>
          <p:cNvSpPr>
            <a:spLocks noGrp="1"/>
          </p:cNvSpPr>
          <p:nvPr>
            <p:ph type="title"/>
          </p:nvPr>
        </p:nvSpPr>
        <p:spPr>
          <a:xfrm>
            <a:off x="7835106" y="1132517"/>
            <a:ext cx="3246509" cy="4367531"/>
          </a:xfrm>
        </p:spPr>
        <p:txBody>
          <a:bodyPr>
            <a:normAutofit/>
          </a:bodyPr>
          <a:lstStyle/>
          <a:p>
            <a:r>
              <a:rPr lang="el-GR">
                <a:solidFill>
                  <a:srgbClr val="FFFFFF"/>
                </a:solidFill>
              </a:rPr>
              <a:t>Κάθαρση φαρμάκων</a:t>
            </a:r>
          </a:p>
        </p:txBody>
      </p:sp>
      <p:sp>
        <p:nvSpPr>
          <p:cNvPr id="3" name="Θέση περιεχομένου 2">
            <a:extLst>
              <a:ext uri="{FF2B5EF4-FFF2-40B4-BE49-F238E27FC236}">
                <a16:creationId xmlns:a16="http://schemas.microsoft.com/office/drawing/2014/main" id="{2C796084-F621-43D7-9653-DDAF26399FFE}"/>
              </a:ext>
            </a:extLst>
          </p:cNvPr>
          <p:cNvSpPr>
            <a:spLocks noGrp="1"/>
          </p:cNvSpPr>
          <p:nvPr>
            <p:ph idx="1"/>
          </p:nvPr>
        </p:nvSpPr>
        <p:spPr>
          <a:xfrm>
            <a:off x="917631" y="563918"/>
            <a:ext cx="6434874" cy="6313942"/>
          </a:xfrm>
        </p:spPr>
        <p:txBody>
          <a:bodyPr anchor="ctr">
            <a:noAutofit/>
          </a:bodyPr>
          <a:lstStyle/>
          <a:p>
            <a:pPr marL="0" indent="0">
              <a:buNone/>
            </a:pPr>
            <a:r>
              <a:rPr lang="el-GR" sz="1800" b="1" u="sng" dirty="0"/>
              <a:t>Κάθαρση ενός φαρμάκου </a:t>
            </a:r>
            <a:r>
              <a:rPr lang="el-GR" sz="1800" dirty="0"/>
              <a:t>είναι ο ρυθμός απομάκρυνσης του φαρμάκου μέσω όλων των οδών, προς τη συγκέντρωση του </a:t>
            </a:r>
            <a:r>
              <a:rPr lang="en-US" sz="1800" dirty="0"/>
              <a:t>C</a:t>
            </a:r>
            <a:r>
              <a:rPr lang="el-GR" sz="1800" dirty="0"/>
              <a:t>, σε ορισμένα βιολογικά υγρά (πχ πλάσμα)</a:t>
            </a:r>
          </a:p>
          <a:p>
            <a:pPr marL="0" indent="0">
              <a:buNone/>
            </a:pPr>
            <a:r>
              <a:rPr lang="en-US" sz="1800" dirty="0"/>
              <a:t>               CL= </a:t>
            </a:r>
            <a:r>
              <a:rPr lang="el-GR" sz="1800" dirty="0"/>
              <a:t>ρυθμός απομάκρυνσης </a:t>
            </a:r>
            <a:r>
              <a:rPr lang="en-US" sz="1800" dirty="0"/>
              <a:t>(mg/min)  </a:t>
            </a:r>
            <a:r>
              <a:rPr lang="el-GR" sz="1800" dirty="0"/>
              <a:t>/ </a:t>
            </a:r>
            <a:r>
              <a:rPr lang="en-US" sz="1800" dirty="0"/>
              <a:t> C (mg/mL)</a:t>
            </a:r>
          </a:p>
          <a:p>
            <a:pPr marL="0" indent="0">
              <a:buNone/>
            </a:pPr>
            <a:r>
              <a:rPr lang="en-US" sz="1800" dirty="0"/>
              <a:t>C: </a:t>
            </a:r>
            <a:r>
              <a:rPr lang="el-GR" sz="1800" dirty="0"/>
              <a:t>συγκέντρωση φαρμάκου</a:t>
            </a:r>
          </a:p>
          <a:p>
            <a:pPr marL="0" indent="0">
              <a:buNone/>
            </a:pPr>
            <a:r>
              <a:rPr lang="el-GR" sz="1800" dirty="0"/>
              <a:t>Όταν η κάθαρση </a:t>
            </a:r>
            <a:r>
              <a:rPr lang="en-US" sz="1800" dirty="0"/>
              <a:t>CL </a:t>
            </a:r>
            <a:r>
              <a:rPr lang="el-GR" sz="1800" dirty="0"/>
              <a:t>είναι σταθερή, ο ρυθμός απομάκρυνσης του φαρμάκου είναι ευθέως ανάλογος με τη συγκέντρωση </a:t>
            </a:r>
            <a:r>
              <a:rPr lang="en-US" sz="1800" dirty="0"/>
              <a:t>C </a:t>
            </a:r>
            <a:r>
              <a:rPr lang="el-GR" sz="1800" dirty="0"/>
              <a:t>του φαρμάκου</a:t>
            </a:r>
          </a:p>
          <a:p>
            <a:r>
              <a:rPr lang="el-GR" sz="1800" dirty="0"/>
              <a:t>Η κάθαρση δεν δηλώνει το ποσό του φαρμάκου που απομακρύνεται αλλά τον όγκο του βιολογικού υγρού από το οποίο το φάρμακο θα πρέπει να έχει απομακρυνθεί πλήρως, ώστε να εκφράζει την κάθαρση ανά μονάδα σωματικού βάρους </a:t>
            </a:r>
            <a:r>
              <a:rPr lang="en-US" sz="1800" dirty="0"/>
              <a:t>mL/min </a:t>
            </a:r>
            <a:r>
              <a:rPr lang="el-GR" sz="1800" dirty="0"/>
              <a:t>ανά </a:t>
            </a:r>
            <a:r>
              <a:rPr lang="en-US" sz="1800" dirty="0"/>
              <a:t>kg.</a:t>
            </a:r>
            <a:endParaRPr lang="el-GR" sz="1800" dirty="0"/>
          </a:p>
          <a:p>
            <a:r>
              <a:rPr lang="el-GR" sz="1800" dirty="0"/>
              <a:t> Η </a:t>
            </a:r>
            <a:r>
              <a:rPr lang="el-GR" sz="1800" b="1" u="sng" dirty="0"/>
              <a:t>συγκέντρωση σταθερής κατάστασης </a:t>
            </a:r>
            <a:r>
              <a:rPr lang="el-GR" sz="1800" dirty="0"/>
              <a:t>του φαρμάκου (εντός του θεραπευτικού εύρους) θα επιτευχθεί όταν ο ρυθμός απομάκρυνσης του φαρμάκου ισούται με το ρυθμό χορήγησής του</a:t>
            </a:r>
          </a:p>
          <a:p>
            <a:pPr marL="0" indent="0">
              <a:buNone/>
            </a:pPr>
            <a:r>
              <a:rPr lang="el-GR" sz="1800" dirty="0"/>
              <a:t>                           Ρυθμός χορήγησης = </a:t>
            </a:r>
            <a:r>
              <a:rPr lang="en-US" sz="1800" dirty="0"/>
              <a:t>CL X CSS</a:t>
            </a:r>
          </a:p>
          <a:p>
            <a:pPr marL="0" indent="0">
              <a:buNone/>
            </a:pPr>
            <a:r>
              <a:rPr lang="el-GR" sz="1800" dirty="0"/>
              <a:t>      </a:t>
            </a:r>
            <a:r>
              <a:rPr lang="en-US" sz="1800" dirty="0"/>
              <a:t>CL: </a:t>
            </a:r>
            <a:r>
              <a:rPr lang="el-GR" sz="1800" dirty="0"/>
              <a:t>κάθαρση φαρμάκου, </a:t>
            </a:r>
            <a:r>
              <a:rPr lang="en-US" sz="1800" dirty="0"/>
              <a:t>CSS</a:t>
            </a:r>
            <a:r>
              <a:rPr lang="el-GR" sz="1800" dirty="0"/>
              <a:t>: συγκέντρωση σταθερής κατάστασης</a:t>
            </a:r>
          </a:p>
          <a:p>
            <a:pPr marL="0" indent="0">
              <a:buNone/>
            </a:pPr>
            <a:endParaRPr lang="el-GR" sz="1800" dirty="0"/>
          </a:p>
        </p:txBody>
      </p:sp>
    </p:spTree>
    <p:extLst>
      <p:ext uri="{BB962C8B-B14F-4D97-AF65-F5344CB8AC3E}">
        <p14:creationId xmlns:p14="http://schemas.microsoft.com/office/powerpoint/2010/main" val="260153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40DB7011-5F25-4BD8-9E9B-74DA9F4E899F}"/>
              </a:ext>
            </a:extLst>
          </p:cNvPr>
          <p:cNvSpPr>
            <a:spLocks noGrp="1"/>
          </p:cNvSpPr>
          <p:nvPr>
            <p:ph type="title"/>
          </p:nvPr>
        </p:nvSpPr>
        <p:spPr>
          <a:xfrm>
            <a:off x="7835106" y="1132517"/>
            <a:ext cx="3246509" cy="4367531"/>
          </a:xfrm>
        </p:spPr>
        <p:txBody>
          <a:bodyPr>
            <a:normAutofit/>
          </a:bodyPr>
          <a:lstStyle/>
          <a:p>
            <a:r>
              <a:rPr lang="el-GR">
                <a:solidFill>
                  <a:srgbClr val="FFFFFF"/>
                </a:solidFill>
              </a:rPr>
              <a:t>Κατανομή φαρμάκου</a:t>
            </a:r>
          </a:p>
        </p:txBody>
      </p:sp>
      <p:sp>
        <p:nvSpPr>
          <p:cNvPr id="3" name="Θέση περιεχομένου 2">
            <a:extLst>
              <a:ext uri="{FF2B5EF4-FFF2-40B4-BE49-F238E27FC236}">
                <a16:creationId xmlns:a16="http://schemas.microsoft.com/office/drawing/2014/main" id="{3E9CAEE3-176F-4787-9510-F39102A70CC0}"/>
              </a:ext>
            </a:extLst>
          </p:cNvPr>
          <p:cNvSpPr>
            <a:spLocks noGrp="1"/>
          </p:cNvSpPr>
          <p:nvPr>
            <p:ph idx="1"/>
          </p:nvPr>
        </p:nvSpPr>
        <p:spPr>
          <a:xfrm>
            <a:off x="888857" y="847003"/>
            <a:ext cx="6434637" cy="4936131"/>
          </a:xfrm>
        </p:spPr>
        <p:txBody>
          <a:bodyPr anchor="ctr">
            <a:normAutofit/>
          </a:bodyPr>
          <a:lstStyle/>
          <a:p>
            <a:r>
              <a:rPr lang="el-GR" sz="2000" dirty="0"/>
              <a:t>Ό </a:t>
            </a:r>
            <a:r>
              <a:rPr lang="el-GR" sz="2000" b="1" u="sng" dirty="0"/>
              <a:t>όγκος κατανομής </a:t>
            </a:r>
            <a:r>
              <a:rPr lang="en-US" sz="2000" b="1" u="sng" dirty="0"/>
              <a:t>V </a:t>
            </a:r>
            <a:r>
              <a:rPr lang="el-GR" sz="2000" dirty="0"/>
              <a:t>συσχετίζει την ποσότητα του φαρμάκου στον οργανισμό</a:t>
            </a:r>
            <a:r>
              <a:rPr lang="en-US" sz="2000" dirty="0"/>
              <a:t>,</a:t>
            </a:r>
            <a:r>
              <a:rPr lang="el-GR" sz="2000" dirty="0"/>
              <a:t> με τη συγκέντρωση του </a:t>
            </a:r>
            <a:r>
              <a:rPr lang="en-US" sz="2000" dirty="0"/>
              <a:t>C </a:t>
            </a:r>
            <a:r>
              <a:rPr lang="el-GR" sz="2000" dirty="0"/>
              <a:t>στο αίμα ή το πλάσμα</a:t>
            </a:r>
          </a:p>
          <a:p>
            <a:pPr marL="0" indent="0">
              <a:buNone/>
            </a:pPr>
            <a:r>
              <a:rPr lang="en-US" sz="2000" dirty="0"/>
              <a:t>                           V = </a:t>
            </a:r>
            <a:r>
              <a:rPr lang="el-GR" sz="2000" dirty="0"/>
              <a:t>ποσό φαρμάκου στο σώμα / </a:t>
            </a:r>
            <a:r>
              <a:rPr lang="en-US" sz="2000" dirty="0"/>
              <a:t>C</a:t>
            </a:r>
          </a:p>
          <a:p>
            <a:pPr marL="0" indent="0">
              <a:buNone/>
            </a:pPr>
            <a:r>
              <a:rPr lang="el-GR" sz="2000" dirty="0"/>
              <a:t>Αντανακλά την έκταση στην οποία το φάρμακο βρίσκεται στους </a:t>
            </a:r>
            <a:r>
              <a:rPr lang="el-GR" sz="2000" dirty="0" err="1"/>
              <a:t>εξωαγγειακούς</a:t>
            </a:r>
            <a:r>
              <a:rPr lang="el-GR" sz="2000" dirty="0"/>
              <a:t> ιστούς και όχι στο πλάσμα</a:t>
            </a:r>
          </a:p>
          <a:p>
            <a:pPr marL="0" indent="0">
              <a:buNone/>
            </a:pPr>
            <a:r>
              <a:rPr lang="el-GR" sz="2000" b="1" u="sng" dirty="0"/>
              <a:t>Χρόνος </a:t>
            </a:r>
            <a:r>
              <a:rPr lang="el-GR" sz="2000" b="1" u="sng" dirty="0" err="1"/>
              <a:t>ημιζωής</a:t>
            </a:r>
            <a:r>
              <a:rPr lang="el-GR" sz="2000" b="1" u="sng" dirty="0"/>
              <a:t> φαρμάκου </a:t>
            </a:r>
            <a:r>
              <a:rPr lang="en-US" sz="2000" b="1" dirty="0"/>
              <a:t>(t1/2</a:t>
            </a:r>
            <a:r>
              <a:rPr lang="en-US" sz="2000" dirty="0"/>
              <a:t>)</a:t>
            </a:r>
            <a:r>
              <a:rPr lang="el-GR" sz="2000" dirty="0"/>
              <a:t>: είναι ο χρόνος που χρειάζεται για να μειωθεί κατά 50% η συγκέντρωση</a:t>
            </a:r>
            <a:r>
              <a:rPr lang="en-US" sz="2000" dirty="0"/>
              <a:t> </a:t>
            </a:r>
            <a:r>
              <a:rPr lang="el-GR" sz="2000" dirty="0"/>
              <a:t>του φαρμάκου στο πλάσμα. Ο χρόνος </a:t>
            </a:r>
            <a:r>
              <a:rPr lang="el-GR" sz="2000" dirty="0" err="1"/>
              <a:t>ημιζωής</a:t>
            </a:r>
            <a:r>
              <a:rPr lang="el-GR" sz="2000" dirty="0"/>
              <a:t> μεταβάλλεται ως συνάρτηση τόσο της κάθαρσης </a:t>
            </a:r>
            <a:r>
              <a:rPr lang="en-US" sz="2000" dirty="0"/>
              <a:t>CL, </a:t>
            </a:r>
            <a:r>
              <a:rPr lang="el-GR" sz="2000" dirty="0"/>
              <a:t>όσο και του όγκου κατανομής</a:t>
            </a:r>
            <a:r>
              <a:rPr lang="en-US" sz="2000" dirty="0"/>
              <a:t> V</a:t>
            </a:r>
            <a:endParaRPr lang="el-GR" sz="2000" dirty="0"/>
          </a:p>
          <a:p>
            <a:pPr marL="0" indent="0">
              <a:buNone/>
            </a:pPr>
            <a:r>
              <a:rPr lang="en-US" sz="2000" dirty="0"/>
              <a:t>                                         t1/2=0.693 </a:t>
            </a:r>
            <a:r>
              <a:rPr lang="en-US" sz="2000" dirty="0" err="1"/>
              <a:t>Vcc</a:t>
            </a:r>
            <a:r>
              <a:rPr lang="en-US" sz="2000" dirty="0"/>
              <a:t> / CL</a:t>
            </a:r>
          </a:p>
          <a:p>
            <a:pPr>
              <a:buFont typeface="Wingdings" panose="05000000000000000000" pitchFamily="2" charset="2"/>
              <a:buChar char="ü"/>
            </a:pPr>
            <a:r>
              <a:rPr lang="el-GR" sz="2000" dirty="0"/>
              <a:t>Η συγκέντρωση σταθερής κατάστασης </a:t>
            </a:r>
            <a:r>
              <a:rPr lang="en-US" sz="2000" dirty="0"/>
              <a:t>CSS, </a:t>
            </a:r>
            <a:r>
              <a:rPr lang="el-GR" sz="2000" dirty="0"/>
              <a:t>επιτυγχάνεται μετά</a:t>
            </a:r>
            <a:r>
              <a:rPr lang="el-GR" sz="1900" dirty="0"/>
              <a:t> από 4 χρόνους ημίσειας ζωής</a:t>
            </a:r>
            <a:r>
              <a:rPr lang="en-US" sz="1900" dirty="0"/>
              <a:t> (t1/2)</a:t>
            </a:r>
            <a:endParaRPr lang="el-GR" sz="1900" dirty="0"/>
          </a:p>
        </p:txBody>
      </p:sp>
    </p:spTree>
    <p:extLst>
      <p:ext uri="{BB962C8B-B14F-4D97-AF65-F5344CB8AC3E}">
        <p14:creationId xmlns:p14="http://schemas.microsoft.com/office/powerpoint/2010/main" val="33931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B6BA42"/>
            </a:solidFill>
          </a:ln>
        </p:spPr>
        <p:style>
          <a:lnRef idx="1">
            <a:schemeClr val="accent1"/>
          </a:lnRef>
          <a:fillRef idx="0">
            <a:schemeClr val="accent1"/>
          </a:fillRef>
          <a:effectRef idx="0">
            <a:schemeClr val="accent1"/>
          </a:effectRef>
          <a:fontRef idx="minor">
            <a:schemeClr val="tx1"/>
          </a:fontRef>
        </p:style>
      </p:cxnSp>
      <p:pic>
        <p:nvPicPr>
          <p:cNvPr id="2" name="Εικόνα 1">
            <a:extLst>
              <a:ext uri="{FF2B5EF4-FFF2-40B4-BE49-F238E27FC236}">
                <a16:creationId xmlns:a16="http://schemas.microsoft.com/office/drawing/2014/main" id="{0AF8EC4B-D7D7-4FBE-9C2A-61A8272DC4B5}"/>
              </a:ext>
            </a:extLst>
          </p:cNvPr>
          <p:cNvPicPr>
            <a:picLocks noChangeAspect="1"/>
          </p:cNvPicPr>
          <p:nvPr/>
        </p:nvPicPr>
        <p:blipFill>
          <a:blip r:embed="rId2"/>
          <a:stretch>
            <a:fillRect/>
          </a:stretch>
        </p:blipFill>
        <p:spPr>
          <a:xfrm>
            <a:off x="4061860" y="1123527"/>
            <a:ext cx="6919781" cy="4604800"/>
          </a:xfrm>
          <a:prstGeom prst="rect">
            <a:avLst/>
          </a:prstGeom>
        </p:spPr>
      </p:pic>
      <p:pic>
        <p:nvPicPr>
          <p:cNvPr id="3" name="Εικόνα 2">
            <a:extLst>
              <a:ext uri="{FF2B5EF4-FFF2-40B4-BE49-F238E27FC236}">
                <a16:creationId xmlns:a16="http://schemas.microsoft.com/office/drawing/2014/main" id="{F54C77BF-8BD1-4524-9436-9BA25B2E4F41}"/>
              </a:ext>
            </a:extLst>
          </p:cNvPr>
          <p:cNvPicPr>
            <a:picLocks noChangeAspect="1"/>
          </p:cNvPicPr>
          <p:nvPr/>
        </p:nvPicPr>
        <p:blipFill>
          <a:blip r:embed="rId3"/>
          <a:stretch>
            <a:fillRect/>
          </a:stretch>
        </p:blipFill>
        <p:spPr>
          <a:xfrm>
            <a:off x="385595" y="2953116"/>
            <a:ext cx="3028950" cy="1514475"/>
          </a:xfrm>
          <a:prstGeom prst="rect">
            <a:avLst/>
          </a:prstGeom>
        </p:spPr>
      </p:pic>
    </p:spTree>
    <p:extLst>
      <p:ext uri="{BB962C8B-B14F-4D97-AF65-F5344CB8AC3E}">
        <p14:creationId xmlns:p14="http://schemas.microsoft.com/office/powerpoint/2010/main" val="100142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72A3089-A95E-4512-95D1-04E8983C95A4}"/>
              </a:ext>
            </a:extLst>
          </p:cNvPr>
          <p:cNvPicPr>
            <a:picLocks noChangeAspect="1"/>
          </p:cNvPicPr>
          <p:nvPr/>
        </p:nvPicPr>
        <p:blipFill>
          <a:blip r:embed="rId2"/>
          <a:stretch>
            <a:fillRect/>
          </a:stretch>
        </p:blipFill>
        <p:spPr>
          <a:xfrm>
            <a:off x="5026299" y="1357996"/>
            <a:ext cx="5552606" cy="3744781"/>
          </a:xfrm>
          <a:prstGeom prst="rect">
            <a:avLst/>
          </a:prstGeom>
        </p:spPr>
      </p:pic>
      <p:sp>
        <p:nvSpPr>
          <p:cNvPr id="3" name="TextBox 2">
            <a:extLst>
              <a:ext uri="{FF2B5EF4-FFF2-40B4-BE49-F238E27FC236}">
                <a16:creationId xmlns:a16="http://schemas.microsoft.com/office/drawing/2014/main" id="{C5A0E287-5379-4A66-B20F-D6D98536AC1E}"/>
              </a:ext>
            </a:extLst>
          </p:cNvPr>
          <p:cNvSpPr txBox="1"/>
          <p:nvPr/>
        </p:nvSpPr>
        <p:spPr>
          <a:xfrm>
            <a:off x="1463039" y="506437"/>
            <a:ext cx="9003323" cy="707886"/>
          </a:xfrm>
          <a:prstGeom prst="rect">
            <a:avLst/>
          </a:prstGeom>
          <a:noFill/>
        </p:spPr>
        <p:txBody>
          <a:bodyPr wrap="square" rtlCol="0">
            <a:spAutoFit/>
          </a:bodyPr>
          <a:lstStyle/>
          <a:p>
            <a:r>
              <a:rPr lang="el-GR" sz="2000" b="1" dirty="0"/>
              <a:t>Χρόνος </a:t>
            </a:r>
            <a:r>
              <a:rPr lang="el-GR" sz="2000" b="1" dirty="0" err="1"/>
              <a:t>ημιζωής</a:t>
            </a:r>
            <a:r>
              <a:rPr lang="el-GR" sz="2000" b="1" dirty="0"/>
              <a:t> </a:t>
            </a:r>
            <a:r>
              <a:rPr lang="en-US" sz="2000" b="1" dirty="0"/>
              <a:t>(t1/2)</a:t>
            </a:r>
            <a:r>
              <a:rPr lang="el-GR" sz="2000" b="1" dirty="0"/>
              <a:t> είναι ο χρόνος που απαιτείται για να μειωθεί η συγκέντρωση του φαρμάκου στο πλάσμα κατά 50%</a:t>
            </a:r>
          </a:p>
        </p:txBody>
      </p:sp>
      <p:sp>
        <p:nvSpPr>
          <p:cNvPr id="4" name="TextBox 3">
            <a:extLst>
              <a:ext uri="{FF2B5EF4-FFF2-40B4-BE49-F238E27FC236}">
                <a16:creationId xmlns:a16="http://schemas.microsoft.com/office/drawing/2014/main" id="{712CE878-0F53-4534-82A3-A5E1D90A91B1}"/>
              </a:ext>
            </a:extLst>
          </p:cNvPr>
          <p:cNvSpPr txBox="1"/>
          <p:nvPr/>
        </p:nvSpPr>
        <p:spPr>
          <a:xfrm>
            <a:off x="323556" y="1997612"/>
            <a:ext cx="4248443" cy="2308324"/>
          </a:xfrm>
          <a:prstGeom prst="rect">
            <a:avLst/>
          </a:prstGeom>
          <a:noFill/>
        </p:spPr>
        <p:txBody>
          <a:bodyPr wrap="square" rtlCol="0">
            <a:spAutoFit/>
          </a:bodyPr>
          <a:lstStyle/>
          <a:p>
            <a:pPr marL="285750" indent="-285750">
              <a:buFont typeface="Arial" panose="020B0604020202020204" pitchFamily="34" charset="0"/>
              <a:buChar char="•"/>
            </a:pPr>
            <a:r>
              <a:rPr lang="el-GR" dirty="0"/>
              <a:t>Ο χρόνος </a:t>
            </a:r>
            <a:r>
              <a:rPr lang="el-GR" dirty="0" err="1"/>
              <a:t>ημιζωής</a:t>
            </a:r>
            <a:r>
              <a:rPr lang="el-GR" dirty="0"/>
              <a:t> αποτελεί</a:t>
            </a:r>
          </a:p>
          <a:p>
            <a:r>
              <a:rPr lang="el-GR" dirty="0"/>
              <a:t>χρήσιμο δείκτη για το χρόνο που</a:t>
            </a:r>
          </a:p>
          <a:p>
            <a:r>
              <a:rPr lang="el-GR" dirty="0"/>
              <a:t>χρειάζεται ένα φάρμακο για να</a:t>
            </a:r>
          </a:p>
          <a:p>
            <a:r>
              <a:rPr lang="el-GR" dirty="0"/>
              <a:t>απεκκριθεί από τον οργανισμό</a:t>
            </a:r>
          </a:p>
          <a:p>
            <a:endParaRPr lang="el-GR" dirty="0"/>
          </a:p>
          <a:p>
            <a:pPr marL="285750" indent="-285750">
              <a:buFont typeface="Arial" panose="020B0604020202020204" pitchFamily="34" charset="0"/>
              <a:buChar char="•"/>
            </a:pPr>
            <a:r>
              <a:rPr lang="el-GR" dirty="0"/>
              <a:t>Θεωρητικά το φάρμακο θα έχει</a:t>
            </a:r>
          </a:p>
          <a:p>
            <a:r>
              <a:rPr lang="el-GR" dirty="0"/>
              <a:t>απομακρυνθεί μετά παρέλευση</a:t>
            </a:r>
          </a:p>
          <a:p>
            <a:r>
              <a:rPr lang="el-GR" dirty="0"/>
              <a:t>≈ 4 t 1/2</a:t>
            </a:r>
          </a:p>
        </p:txBody>
      </p:sp>
      <p:sp>
        <p:nvSpPr>
          <p:cNvPr id="5" name="TextBox 4">
            <a:extLst>
              <a:ext uri="{FF2B5EF4-FFF2-40B4-BE49-F238E27FC236}">
                <a16:creationId xmlns:a16="http://schemas.microsoft.com/office/drawing/2014/main" id="{50D183C1-FB64-4221-B532-6CDEAA783B22}"/>
              </a:ext>
            </a:extLst>
          </p:cNvPr>
          <p:cNvSpPr txBox="1"/>
          <p:nvPr/>
        </p:nvSpPr>
        <p:spPr>
          <a:xfrm>
            <a:off x="6770300" y="5500004"/>
            <a:ext cx="2089546" cy="369332"/>
          </a:xfrm>
          <a:prstGeom prst="rect">
            <a:avLst/>
          </a:prstGeom>
          <a:noFill/>
        </p:spPr>
        <p:txBody>
          <a:bodyPr wrap="none" rtlCol="0">
            <a:spAutoFit/>
          </a:bodyPr>
          <a:lstStyle/>
          <a:p>
            <a:r>
              <a:rPr lang="en-US" dirty="0"/>
              <a:t> </a:t>
            </a:r>
            <a:r>
              <a:rPr lang="en-US" b="1" dirty="0"/>
              <a:t>t1/2=0.693 </a:t>
            </a:r>
            <a:r>
              <a:rPr lang="en-US" b="1" dirty="0" err="1"/>
              <a:t>Vcc</a:t>
            </a:r>
            <a:r>
              <a:rPr lang="en-US" b="1" dirty="0"/>
              <a:t> / CL</a:t>
            </a:r>
            <a:endParaRPr lang="el-GR" b="1" dirty="0"/>
          </a:p>
        </p:txBody>
      </p:sp>
    </p:spTree>
    <p:extLst>
      <p:ext uri="{BB962C8B-B14F-4D97-AF65-F5344CB8AC3E}">
        <p14:creationId xmlns:p14="http://schemas.microsoft.com/office/powerpoint/2010/main" val="19963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9B25AB1-F838-42EC-A8E0-CA7F90BC9AC1}"/>
              </a:ext>
            </a:extLst>
          </p:cNvPr>
          <p:cNvPicPr>
            <a:picLocks noChangeAspect="1"/>
          </p:cNvPicPr>
          <p:nvPr/>
        </p:nvPicPr>
        <p:blipFill>
          <a:blip r:embed="rId2"/>
          <a:stretch>
            <a:fillRect/>
          </a:stretch>
        </p:blipFill>
        <p:spPr>
          <a:xfrm>
            <a:off x="3870945" y="643466"/>
            <a:ext cx="4450110" cy="5571067"/>
          </a:xfrm>
          <a:prstGeom prst="rect">
            <a:avLst/>
          </a:prstGeom>
        </p:spPr>
      </p:pic>
      <p:sp>
        <p:nvSpPr>
          <p:cNvPr id="3" name="TextBox 2">
            <a:extLst>
              <a:ext uri="{FF2B5EF4-FFF2-40B4-BE49-F238E27FC236}">
                <a16:creationId xmlns:a16="http://schemas.microsoft.com/office/drawing/2014/main" id="{53A7B6CF-4A8E-1D49-C757-6AB4E2E9DB5A}"/>
              </a:ext>
            </a:extLst>
          </p:cNvPr>
          <p:cNvSpPr txBox="1"/>
          <p:nvPr/>
        </p:nvSpPr>
        <p:spPr>
          <a:xfrm>
            <a:off x="4541985" y="177095"/>
            <a:ext cx="3108030" cy="400110"/>
          </a:xfrm>
          <a:prstGeom prst="rect">
            <a:avLst/>
          </a:prstGeom>
          <a:noFill/>
        </p:spPr>
        <p:txBody>
          <a:bodyPr wrap="none" rtlCol="0">
            <a:spAutoFit/>
          </a:bodyPr>
          <a:lstStyle/>
          <a:p>
            <a:r>
              <a:rPr lang="el-GR" sz="2000" b="1" dirty="0"/>
              <a:t>Χρόνος </a:t>
            </a:r>
            <a:r>
              <a:rPr lang="el-GR" sz="2000" b="1" dirty="0" err="1"/>
              <a:t>ημιζωής</a:t>
            </a:r>
            <a:r>
              <a:rPr lang="el-GR" sz="2000" b="1" dirty="0"/>
              <a:t> φαρμάκου</a:t>
            </a:r>
          </a:p>
        </p:txBody>
      </p:sp>
    </p:spTree>
    <p:extLst>
      <p:ext uri="{BB962C8B-B14F-4D97-AF65-F5344CB8AC3E}">
        <p14:creationId xmlns:p14="http://schemas.microsoft.com/office/powerpoint/2010/main" val="56901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1F37661-A6E3-4FC9-A5E8-4FA83A4D7BE7}"/>
              </a:ext>
            </a:extLst>
          </p:cNvPr>
          <p:cNvPicPr>
            <a:picLocks noChangeAspect="1"/>
          </p:cNvPicPr>
          <p:nvPr/>
        </p:nvPicPr>
        <p:blipFill>
          <a:blip r:embed="rId2"/>
          <a:stretch>
            <a:fillRect/>
          </a:stretch>
        </p:blipFill>
        <p:spPr>
          <a:xfrm>
            <a:off x="5109640" y="1561513"/>
            <a:ext cx="6910261" cy="4107766"/>
          </a:xfrm>
          <a:prstGeom prst="rect">
            <a:avLst/>
          </a:prstGeom>
        </p:spPr>
      </p:pic>
      <p:sp>
        <p:nvSpPr>
          <p:cNvPr id="3" name="TextBox 2">
            <a:extLst>
              <a:ext uri="{FF2B5EF4-FFF2-40B4-BE49-F238E27FC236}">
                <a16:creationId xmlns:a16="http://schemas.microsoft.com/office/drawing/2014/main" id="{96089BD5-FB47-42C6-B7FF-130CBEBF294B}"/>
              </a:ext>
            </a:extLst>
          </p:cNvPr>
          <p:cNvSpPr txBox="1"/>
          <p:nvPr/>
        </p:nvSpPr>
        <p:spPr>
          <a:xfrm>
            <a:off x="1237957" y="633046"/>
            <a:ext cx="9168985" cy="461665"/>
          </a:xfrm>
          <a:prstGeom prst="rect">
            <a:avLst/>
          </a:prstGeom>
          <a:noFill/>
        </p:spPr>
        <p:txBody>
          <a:bodyPr wrap="none" rtlCol="0">
            <a:spAutoFit/>
          </a:bodyPr>
          <a:lstStyle/>
          <a:p>
            <a:r>
              <a:rPr lang="el-GR" sz="2400" b="1" dirty="0"/>
              <a:t>Συγκέντρωση σταθερής κατάστασης (</a:t>
            </a:r>
            <a:r>
              <a:rPr lang="el-GR" sz="2400" b="1" dirty="0" err="1"/>
              <a:t>Steady-state</a:t>
            </a:r>
            <a:r>
              <a:rPr lang="el-GR" sz="2400" b="1" dirty="0"/>
              <a:t> </a:t>
            </a:r>
            <a:r>
              <a:rPr lang="el-GR" sz="2400" b="1" dirty="0" err="1"/>
              <a:t>concentration</a:t>
            </a:r>
            <a:r>
              <a:rPr lang="el-GR" sz="2400" b="1" dirty="0"/>
              <a:t>, </a:t>
            </a:r>
            <a:r>
              <a:rPr lang="el-GR" sz="2400" b="1" dirty="0" err="1"/>
              <a:t>Css</a:t>
            </a:r>
            <a:r>
              <a:rPr lang="el-GR" sz="2400" b="1" dirty="0"/>
              <a:t>).</a:t>
            </a:r>
          </a:p>
        </p:txBody>
      </p:sp>
      <p:sp>
        <p:nvSpPr>
          <p:cNvPr id="4" name="TextBox 3">
            <a:extLst>
              <a:ext uri="{FF2B5EF4-FFF2-40B4-BE49-F238E27FC236}">
                <a16:creationId xmlns:a16="http://schemas.microsoft.com/office/drawing/2014/main" id="{FB68D083-A720-48E3-B89C-0309C648543F}"/>
              </a:ext>
            </a:extLst>
          </p:cNvPr>
          <p:cNvSpPr txBox="1"/>
          <p:nvPr/>
        </p:nvSpPr>
        <p:spPr>
          <a:xfrm>
            <a:off x="478302" y="2025748"/>
            <a:ext cx="4631338" cy="3970318"/>
          </a:xfrm>
          <a:prstGeom prst="rect">
            <a:avLst/>
          </a:prstGeom>
          <a:noFill/>
        </p:spPr>
        <p:txBody>
          <a:bodyPr wrap="square" rtlCol="0">
            <a:spAutoFit/>
          </a:bodyPr>
          <a:lstStyle/>
          <a:p>
            <a:r>
              <a:rPr lang="el-GR" dirty="0"/>
              <a:t>Ένα φάρμακο συσσωρεύεται έως ότου η χορηγούμενη ποσότητα ανά μονάδα χρόνου να είναι ίση με την ποσότητα που αποβάλλεται ανά μονάδα χρόνου. </a:t>
            </a:r>
          </a:p>
          <a:p>
            <a:endParaRPr lang="el-GR" dirty="0"/>
          </a:p>
          <a:p>
            <a:r>
              <a:rPr lang="el-GR" dirty="0"/>
              <a:t>            Ρυθμός χορήγησης = CL X CSS</a:t>
            </a:r>
          </a:p>
          <a:p>
            <a:endParaRPr lang="el-GR" dirty="0"/>
          </a:p>
          <a:p>
            <a:r>
              <a:rPr lang="en-US" dirty="0"/>
              <a:t>CL: </a:t>
            </a:r>
            <a:r>
              <a:rPr lang="el-GR" dirty="0"/>
              <a:t>κάθαρση φαρμάκου</a:t>
            </a:r>
          </a:p>
          <a:p>
            <a:r>
              <a:rPr lang="el-GR" dirty="0"/>
              <a:t>Η συγκέντρωση πλάσματος σε αυτό το σημείο ονομάζεται συγκέντρωση σταθερής κατάστασης (</a:t>
            </a:r>
            <a:r>
              <a:rPr lang="el-GR" dirty="0" err="1"/>
              <a:t>Steady-state</a:t>
            </a:r>
            <a:r>
              <a:rPr lang="el-GR" dirty="0"/>
              <a:t> </a:t>
            </a:r>
            <a:r>
              <a:rPr lang="el-GR" dirty="0" err="1"/>
              <a:t>concentration</a:t>
            </a:r>
            <a:r>
              <a:rPr lang="el-GR" dirty="0"/>
              <a:t>, </a:t>
            </a:r>
            <a:r>
              <a:rPr lang="el-GR" dirty="0" err="1"/>
              <a:t>Css</a:t>
            </a:r>
            <a:r>
              <a:rPr lang="el-GR" dirty="0"/>
              <a:t>).</a:t>
            </a:r>
          </a:p>
          <a:p>
            <a:endParaRPr lang="el-GR" dirty="0"/>
          </a:p>
          <a:p>
            <a:r>
              <a:rPr lang="el-GR" dirty="0"/>
              <a:t>Ο χρόνος για την επίτευξη της συγκέντρωσης σταθερής κατάστασης ≈ 4 t ½         </a:t>
            </a:r>
          </a:p>
        </p:txBody>
      </p:sp>
    </p:spTree>
    <p:extLst>
      <p:ext uri="{BB962C8B-B14F-4D97-AF65-F5344CB8AC3E}">
        <p14:creationId xmlns:p14="http://schemas.microsoft.com/office/powerpoint/2010/main" val="1626857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042E29EF-F3AB-4376-8E10-BCF7B6B64411}"/>
              </a:ext>
            </a:extLst>
          </p:cNvPr>
          <p:cNvSpPr>
            <a:spLocks noGrp="1"/>
          </p:cNvSpPr>
          <p:nvPr>
            <p:ph type="title"/>
          </p:nvPr>
        </p:nvSpPr>
        <p:spPr>
          <a:xfrm>
            <a:off x="7835106" y="1132517"/>
            <a:ext cx="3246509" cy="4367531"/>
          </a:xfrm>
        </p:spPr>
        <p:txBody>
          <a:bodyPr>
            <a:normAutofit/>
          </a:bodyPr>
          <a:lstStyle/>
          <a:p>
            <a:r>
              <a:rPr lang="el-GR" sz="3100">
                <a:solidFill>
                  <a:srgbClr val="FFFFFF"/>
                </a:solidFill>
              </a:rPr>
              <a:t>Βιοδιαθεσιμότητα </a:t>
            </a:r>
          </a:p>
        </p:txBody>
      </p:sp>
      <p:sp>
        <p:nvSpPr>
          <p:cNvPr id="3" name="Θέση περιεχομένου 2">
            <a:extLst>
              <a:ext uri="{FF2B5EF4-FFF2-40B4-BE49-F238E27FC236}">
                <a16:creationId xmlns:a16="http://schemas.microsoft.com/office/drawing/2014/main" id="{A2076585-95BE-43E0-9378-7E7891E3DAE1}"/>
              </a:ext>
            </a:extLst>
          </p:cNvPr>
          <p:cNvSpPr>
            <a:spLocks noGrp="1"/>
          </p:cNvSpPr>
          <p:nvPr>
            <p:ph idx="1"/>
          </p:nvPr>
        </p:nvSpPr>
        <p:spPr>
          <a:xfrm>
            <a:off x="838200" y="1132519"/>
            <a:ext cx="6300975" cy="4367530"/>
          </a:xfrm>
        </p:spPr>
        <p:txBody>
          <a:bodyPr anchor="ctr">
            <a:normAutofit/>
          </a:bodyPr>
          <a:lstStyle/>
          <a:p>
            <a:r>
              <a:rPr lang="el-GR" sz="2000" dirty="0"/>
              <a:t>Το ποσό του φαρμάκου που φτάνει τελικά στον στόχο με την συστηματική κυκλοφορία είναι το </a:t>
            </a:r>
            <a:r>
              <a:rPr lang="el-GR" sz="2000" b="1" dirty="0" err="1"/>
              <a:t>βιοδιαθέσιμο</a:t>
            </a:r>
            <a:r>
              <a:rPr lang="el-GR" sz="2000" b="1" dirty="0"/>
              <a:t> κλάσμα (</a:t>
            </a:r>
            <a:r>
              <a:rPr lang="en-US" sz="2000" b="1" dirty="0"/>
              <a:t>F) </a:t>
            </a:r>
            <a:endParaRPr lang="el-GR" sz="2000" b="1" dirty="0"/>
          </a:p>
          <a:p>
            <a:pPr marL="0" indent="0">
              <a:buNone/>
            </a:pPr>
            <a:r>
              <a:rPr lang="el-GR" sz="2000" dirty="0"/>
              <a:t>       </a:t>
            </a:r>
            <a:r>
              <a:rPr lang="en-US" sz="2000" dirty="0"/>
              <a:t>               F x </a:t>
            </a:r>
            <a:r>
              <a:rPr lang="el-GR" sz="2000" dirty="0"/>
              <a:t>ρυθμός χορήγησης = </a:t>
            </a:r>
            <a:r>
              <a:rPr lang="en-US" sz="2000" dirty="0"/>
              <a:t>CL x </a:t>
            </a:r>
            <a:r>
              <a:rPr lang="en-US" sz="2000" dirty="0" err="1"/>
              <a:t>Css</a:t>
            </a:r>
            <a:r>
              <a:rPr lang="el-GR" sz="2000" dirty="0"/>
              <a:t> </a:t>
            </a:r>
            <a:endParaRPr lang="en-US" sz="2000" dirty="0"/>
          </a:p>
          <a:p>
            <a:pPr marL="0" indent="0">
              <a:buNone/>
            </a:pPr>
            <a:r>
              <a:rPr lang="el-GR" sz="2000" dirty="0"/>
              <a:t>Η τιμή του </a:t>
            </a:r>
            <a:r>
              <a:rPr lang="en-US" sz="2000" dirty="0"/>
              <a:t>F </a:t>
            </a:r>
            <a:r>
              <a:rPr lang="el-GR" sz="2000" dirty="0"/>
              <a:t>κυμαίνεται μεταξύ 0 και 1. Η επιτυχής θεραπεία μπορεί να επιτευχθεί και ακόμα με τιμές 0.03 για μερικά φάρμακα πχ </a:t>
            </a:r>
            <a:r>
              <a:rPr lang="el-GR" sz="2000" dirty="0" err="1"/>
              <a:t>αλισκιρένη</a:t>
            </a:r>
            <a:endParaRPr lang="el-GR" sz="2000" dirty="0"/>
          </a:p>
          <a:p>
            <a:pPr marL="0" indent="0">
              <a:buNone/>
            </a:pPr>
            <a:r>
              <a:rPr lang="el-GR" sz="2000" b="1" u="sng" dirty="0"/>
              <a:t>Δόση συντήρησης:</a:t>
            </a:r>
            <a:r>
              <a:rPr lang="el-GR" sz="2000" b="1" dirty="0"/>
              <a:t> </a:t>
            </a:r>
            <a:r>
              <a:rPr lang="el-GR" sz="2000" dirty="0"/>
              <a:t>Για να διατηρηθεί η επιλεγμένη συγκέντρωση στόχος ( </a:t>
            </a:r>
            <a:r>
              <a:rPr lang="en-US" sz="2000" dirty="0"/>
              <a:t>Cp</a:t>
            </a:r>
            <a:r>
              <a:rPr lang="el-GR" sz="2000" dirty="0"/>
              <a:t> )</a:t>
            </a:r>
            <a:r>
              <a:rPr lang="en-US" sz="2000" dirty="0"/>
              <a:t> </a:t>
            </a:r>
            <a:r>
              <a:rPr lang="el-GR" sz="2000" dirty="0"/>
              <a:t>ο ρυθμός χορήγησης του φαρμάκου προσαρμόζεται κατά τέτοιο τρόπο ώστε ο ρυθμός εισόδου να ισούται με τον ρυθμό απωλειών</a:t>
            </a:r>
          </a:p>
          <a:p>
            <a:pPr marL="0" indent="0">
              <a:buNone/>
            </a:pPr>
            <a:r>
              <a:rPr lang="en-US" sz="2000" dirty="0"/>
              <a:t>              </a:t>
            </a:r>
            <a:r>
              <a:rPr lang="el-GR" sz="2000" dirty="0"/>
              <a:t>Ρυθμός χορήγησης = στόχος </a:t>
            </a:r>
            <a:r>
              <a:rPr lang="en-US" sz="2000" dirty="0"/>
              <a:t>Cp x CL/F</a:t>
            </a:r>
            <a:endParaRPr lang="el-GR" sz="2000" dirty="0"/>
          </a:p>
        </p:txBody>
      </p:sp>
    </p:spTree>
    <p:extLst>
      <p:ext uri="{BB962C8B-B14F-4D97-AF65-F5344CB8AC3E}">
        <p14:creationId xmlns:p14="http://schemas.microsoft.com/office/powerpoint/2010/main" val="192744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49FDFD7-4889-44B5-9A5B-3DE78D74BCBC}"/>
              </a:ext>
            </a:extLst>
          </p:cNvPr>
          <p:cNvSpPr>
            <a:spLocks noGrp="1"/>
          </p:cNvSpPr>
          <p:nvPr>
            <p:ph type="title"/>
          </p:nvPr>
        </p:nvSpPr>
        <p:spPr>
          <a:xfrm>
            <a:off x="7835106" y="1132517"/>
            <a:ext cx="3246509" cy="4367531"/>
          </a:xfrm>
        </p:spPr>
        <p:txBody>
          <a:bodyPr>
            <a:normAutofit/>
          </a:bodyPr>
          <a:lstStyle/>
          <a:p>
            <a:r>
              <a:rPr lang="el-GR" sz="3100">
                <a:solidFill>
                  <a:srgbClr val="FFFFFF"/>
                </a:solidFill>
              </a:rPr>
              <a:t>φαρμακοδυναμική</a:t>
            </a:r>
          </a:p>
        </p:txBody>
      </p:sp>
      <p:sp>
        <p:nvSpPr>
          <p:cNvPr id="3" name="Θέση περιεχομένου 2">
            <a:extLst>
              <a:ext uri="{FF2B5EF4-FFF2-40B4-BE49-F238E27FC236}">
                <a16:creationId xmlns:a16="http://schemas.microsoft.com/office/drawing/2014/main" id="{6B9CEB26-ED9F-4F0A-A542-0F1C670ACA10}"/>
              </a:ext>
            </a:extLst>
          </p:cNvPr>
          <p:cNvSpPr>
            <a:spLocks noGrp="1"/>
          </p:cNvSpPr>
          <p:nvPr>
            <p:ph idx="1"/>
          </p:nvPr>
        </p:nvSpPr>
        <p:spPr>
          <a:xfrm>
            <a:off x="838200" y="563918"/>
            <a:ext cx="6300975" cy="5820245"/>
          </a:xfrm>
        </p:spPr>
        <p:txBody>
          <a:bodyPr anchor="ctr">
            <a:normAutofit fontScale="92500" lnSpcReduction="10000"/>
          </a:bodyPr>
          <a:lstStyle/>
          <a:p>
            <a:pPr marL="0" indent="0">
              <a:buNone/>
            </a:pPr>
            <a:r>
              <a:rPr lang="el-GR" sz="1700" dirty="0"/>
              <a:t>   </a:t>
            </a:r>
            <a:r>
              <a:rPr lang="en-US" sz="2000" b="1" dirty="0"/>
              <a:t>H </a:t>
            </a:r>
            <a:r>
              <a:rPr lang="el-GR" sz="2000" b="1" dirty="0"/>
              <a:t>μελέτη των βιοχημικών και φυσιολογικών ενεργειών των φαρμάκων και των μηχανισμών δράσης τους</a:t>
            </a:r>
          </a:p>
          <a:p>
            <a:r>
              <a:rPr lang="el-GR" sz="2000" u="sng" dirty="0"/>
              <a:t>Υποδοχέας φαρμάκου ή στόχος φαρμάκου</a:t>
            </a:r>
            <a:r>
              <a:rPr lang="el-GR" sz="2000" dirty="0"/>
              <a:t>: συνήθως κυτταρικό </a:t>
            </a:r>
            <a:r>
              <a:rPr lang="el-GR" sz="2000" dirty="0" err="1"/>
              <a:t>μακρομόριο</a:t>
            </a:r>
            <a:r>
              <a:rPr lang="el-GR" sz="2000" dirty="0"/>
              <a:t> ή </a:t>
            </a:r>
            <a:r>
              <a:rPr lang="el-GR" sz="2000" dirty="0" err="1"/>
              <a:t>μακρομοριακό</a:t>
            </a:r>
            <a:r>
              <a:rPr lang="el-GR" sz="2000" dirty="0"/>
              <a:t> </a:t>
            </a:r>
            <a:r>
              <a:rPr lang="el-GR" sz="2000" dirty="0" err="1"/>
              <a:t>σύμπλοκο</a:t>
            </a:r>
            <a:r>
              <a:rPr lang="el-GR" sz="2000" dirty="0"/>
              <a:t>. Αλληλοεπιδρά με το φάρμακο και οδηγεί σε μια κυτταρική απόκριση. Βρίσκονται στην επιφάνεια των κυττάρων ή ενδοκυτταρικά.</a:t>
            </a:r>
          </a:p>
          <a:p>
            <a:r>
              <a:rPr lang="el-GR" sz="2000" u="sng" dirty="0"/>
              <a:t>Αγωνιστές</a:t>
            </a:r>
            <a:r>
              <a:rPr lang="el-GR" sz="2000" dirty="0"/>
              <a:t>: τα φάρμακα που συνδέονται στους φυσιολογικούς υποδοχείς και μιμούνται τη δράση των ενδογενών ουσιών</a:t>
            </a:r>
          </a:p>
          <a:p>
            <a:r>
              <a:rPr lang="el-GR" sz="2000" dirty="0"/>
              <a:t>Κύριος (πλήρης) αγωνιστής: το φάρμακο που συνδέεται στην ίδια θέση με το ενδογενές μόριο και επιτυγχάνει πλήρη δράση.</a:t>
            </a:r>
          </a:p>
          <a:p>
            <a:r>
              <a:rPr lang="el-GR" sz="2000" dirty="0"/>
              <a:t>Μερικοί αγωνιστές: Επιτυγχάνουν ένα ποσοστό της πλήρης δράσης</a:t>
            </a:r>
          </a:p>
          <a:p>
            <a:r>
              <a:rPr lang="el-GR" sz="2000" dirty="0" err="1"/>
              <a:t>Αλλοστερικοί</a:t>
            </a:r>
            <a:r>
              <a:rPr lang="el-GR" sz="2000" dirty="0"/>
              <a:t> αγωνιστές: τα φάρμακα που συνδέονται σε διαφορετική θέση του υποδοχέα από εκείνη του ενδογενούς μορίου ή του κυρίου αγωνιστή</a:t>
            </a:r>
          </a:p>
          <a:p>
            <a:r>
              <a:rPr lang="el-GR" sz="2000" u="sng" dirty="0"/>
              <a:t>Ανταγωνιστές: </a:t>
            </a:r>
            <a:r>
              <a:rPr lang="el-GR" sz="2000" dirty="0"/>
              <a:t>φάρμακα που αποκλείουν ή μειώνουν την δράση ενός αγωνιστή με συναγωνιστική ή μη συναγωνιστική αναστολή του υποδοχέα</a:t>
            </a:r>
          </a:p>
        </p:txBody>
      </p:sp>
    </p:spTree>
    <p:extLst>
      <p:ext uri="{BB962C8B-B14F-4D97-AF65-F5344CB8AC3E}">
        <p14:creationId xmlns:p14="http://schemas.microsoft.com/office/powerpoint/2010/main" val="3487152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F6C4E87-9672-4ABB-B758-31355D790E21}"/>
              </a:ext>
            </a:extLst>
          </p:cNvPr>
          <p:cNvPicPr>
            <a:picLocks noChangeAspect="1"/>
          </p:cNvPicPr>
          <p:nvPr/>
        </p:nvPicPr>
        <p:blipFill>
          <a:blip r:embed="rId2"/>
          <a:stretch>
            <a:fillRect/>
          </a:stretch>
        </p:blipFill>
        <p:spPr>
          <a:xfrm>
            <a:off x="643467" y="1657854"/>
            <a:ext cx="10905066" cy="3542291"/>
          </a:xfrm>
          <a:prstGeom prst="rect">
            <a:avLst/>
          </a:prstGeom>
        </p:spPr>
      </p:pic>
      <p:sp>
        <p:nvSpPr>
          <p:cNvPr id="3" name="Ορθογώνιο 2">
            <a:extLst>
              <a:ext uri="{FF2B5EF4-FFF2-40B4-BE49-F238E27FC236}">
                <a16:creationId xmlns:a16="http://schemas.microsoft.com/office/drawing/2014/main" id="{B3F6C8DE-4AE8-401D-8524-7E04F2E3E878}"/>
              </a:ext>
            </a:extLst>
          </p:cNvPr>
          <p:cNvSpPr/>
          <p:nvPr/>
        </p:nvSpPr>
        <p:spPr>
          <a:xfrm>
            <a:off x="815925" y="5200145"/>
            <a:ext cx="10905065" cy="1200329"/>
          </a:xfrm>
          <a:prstGeom prst="rect">
            <a:avLst/>
          </a:prstGeom>
        </p:spPr>
        <p:txBody>
          <a:bodyPr wrap="square">
            <a:spAutoFit/>
          </a:bodyPr>
          <a:lstStyle/>
          <a:p>
            <a:r>
              <a:rPr lang="el-GR" dirty="0"/>
              <a:t>(Α) Καμπύλη συγκέντρωσης - απόκρισης για έναν πλήρη αγωνιστή. Το φάρμακο μπορεί να παράγει το μέγιστο αποτέλεσμα. </a:t>
            </a:r>
          </a:p>
          <a:p>
            <a:r>
              <a:rPr lang="el-GR" dirty="0"/>
              <a:t>(Β) Καμπύλη συγκέντρωσης-απόκρισης ενός μερικού αγωνιστή. Ο τελευταίος είναι ικανός να παραγάγει μόνο το 60% της μέγιστης απόκρισης.</a:t>
            </a:r>
          </a:p>
        </p:txBody>
      </p:sp>
      <p:sp>
        <p:nvSpPr>
          <p:cNvPr id="4" name="Ορθογώνιο 3">
            <a:extLst>
              <a:ext uri="{FF2B5EF4-FFF2-40B4-BE49-F238E27FC236}">
                <a16:creationId xmlns:a16="http://schemas.microsoft.com/office/drawing/2014/main" id="{A7AF9F7F-41C9-45E5-B7E8-77A47B9D2F40}"/>
              </a:ext>
            </a:extLst>
          </p:cNvPr>
          <p:cNvSpPr/>
          <p:nvPr/>
        </p:nvSpPr>
        <p:spPr>
          <a:xfrm>
            <a:off x="815925" y="629921"/>
            <a:ext cx="10508567" cy="830997"/>
          </a:xfrm>
          <a:prstGeom prst="rect">
            <a:avLst/>
          </a:prstGeom>
        </p:spPr>
        <p:txBody>
          <a:bodyPr wrap="square">
            <a:spAutoFit/>
          </a:bodyPr>
          <a:lstStyle/>
          <a:p>
            <a:r>
              <a:rPr lang="el-GR" sz="2400" b="1" dirty="0"/>
              <a:t>Ο αγωνιστής είναι μια χημική ένωση που συνδέεται με τον υποδοχέα και οδηγεί σε βιολογική απόκριση.</a:t>
            </a:r>
          </a:p>
        </p:txBody>
      </p:sp>
    </p:spTree>
    <p:extLst>
      <p:ext uri="{BB962C8B-B14F-4D97-AF65-F5344CB8AC3E}">
        <p14:creationId xmlns:p14="http://schemas.microsoft.com/office/powerpoint/2010/main" val="372620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4215582-1E1C-4546-B017-148553CBA715}"/>
              </a:ext>
            </a:extLst>
          </p:cNvPr>
          <p:cNvPicPr>
            <a:picLocks noChangeAspect="1"/>
          </p:cNvPicPr>
          <p:nvPr/>
        </p:nvPicPr>
        <p:blipFill>
          <a:blip r:embed="rId2"/>
          <a:stretch>
            <a:fillRect/>
          </a:stretch>
        </p:blipFill>
        <p:spPr>
          <a:xfrm>
            <a:off x="2273614" y="1139483"/>
            <a:ext cx="7644772" cy="3601329"/>
          </a:xfrm>
          <a:prstGeom prst="rect">
            <a:avLst/>
          </a:prstGeom>
        </p:spPr>
      </p:pic>
      <p:sp>
        <p:nvSpPr>
          <p:cNvPr id="3" name="Ορθογώνιο 2">
            <a:extLst>
              <a:ext uri="{FF2B5EF4-FFF2-40B4-BE49-F238E27FC236}">
                <a16:creationId xmlns:a16="http://schemas.microsoft.com/office/drawing/2014/main" id="{3B8C7E3F-F0B2-4DF6-B1F6-1886C399AC4E}"/>
              </a:ext>
            </a:extLst>
          </p:cNvPr>
          <p:cNvSpPr/>
          <p:nvPr/>
        </p:nvSpPr>
        <p:spPr>
          <a:xfrm>
            <a:off x="858130" y="4592247"/>
            <a:ext cx="10986867" cy="2031325"/>
          </a:xfrm>
          <a:prstGeom prst="rect">
            <a:avLst/>
          </a:prstGeom>
        </p:spPr>
        <p:txBody>
          <a:bodyPr wrap="square">
            <a:spAutoFit/>
          </a:bodyPr>
          <a:lstStyle/>
          <a:p>
            <a:r>
              <a:rPr lang="el-GR" dirty="0"/>
              <a:t>Καμπύλη συγκέντρωσης-απόκρισης για ένα μεμονωμένο αγωνιστή. Όταν τα αποτελέσματα του αγωνιστή εξετάζονται υπό τη παρουσία μίας σταθερής συγκέντρωσης ενός συναγωνιστικού ανταγωνιστή, ο αγωνιστής φαίνεται λιγότερο δραστικός. Επιτυγχάνεται το ίδιο μέγιστο αποτέλεσμα, αλλά χρειάζονται υψηλότερες δόσεις για να γίνει αυτό.</a:t>
            </a:r>
          </a:p>
          <a:p>
            <a:r>
              <a:rPr lang="el-GR" dirty="0"/>
              <a:t>Αυτοί οι ανταγωνιστές ονομάζονται συναγωνιστικοί, δηλαδή </a:t>
            </a:r>
            <a:r>
              <a:rPr lang="el-GR" u="sng" dirty="0"/>
              <a:t>συναγωνίζονται για την ίδια θέση επί του υποδοχέα </a:t>
            </a:r>
            <a:r>
              <a:rPr lang="el-GR" dirty="0"/>
              <a:t>που καταλαμβάνει και ο αγωνιστής. Εάν επικρατήσει ο αγωνιστής, τότε η απόκριση παράγεται. Εάν επικρατήσει ο ανταγωνιστής, σε αυτή την περίπτωση, δεν παράγεται απάντηση.</a:t>
            </a:r>
          </a:p>
        </p:txBody>
      </p:sp>
      <p:sp>
        <p:nvSpPr>
          <p:cNvPr id="5" name="Ορθογώνιο 4">
            <a:extLst>
              <a:ext uri="{FF2B5EF4-FFF2-40B4-BE49-F238E27FC236}">
                <a16:creationId xmlns:a16="http://schemas.microsoft.com/office/drawing/2014/main" id="{A856C7B2-31B4-428A-A710-E0E9C47101AD}"/>
              </a:ext>
            </a:extLst>
          </p:cNvPr>
          <p:cNvSpPr/>
          <p:nvPr/>
        </p:nvSpPr>
        <p:spPr>
          <a:xfrm>
            <a:off x="754559" y="422917"/>
            <a:ext cx="10986867" cy="707886"/>
          </a:xfrm>
          <a:prstGeom prst="rect">
            <a:avLst/>
          </a:prstGeom>
        </p:spPr>
        <p:txBody>
          <a:bodyPr wrap="square">
            <a:spAutoFit/>
          </a:bodyPr>
          <a:lstStyle/>
          <a:p>
            <a:r>
              <a:rPr lang="el-GR" sz="2000" b="1" dirty="0"/>
              <a:t>Ο συναγωνιστικός ανταγωνιστής προκαλεί μείωση δραστικότητας του αγωνιστή </a:t>
            </a:r>
            <a:r>
              <a:rPr lang="el-GR" sz="2000" b="1" u="sng" dirty="0"/>
              <a:t>μετατοπίζοντας την καμπύλη δόσης-απόκρισης προς τα δεξιά.</a:t>
            </a:r>
          </a:p>
        </p:txBody>
      </p:sp>
    </p:spTree>
    <p:extLst>
      <p:ext uri="{BB962C8B-B14F-4D97-AF65-F5344CB8AC3E}">
        <p14:creationId xmlns:p14="http://schemas.microsoft.com/office/powerpoint/2010/main" val="2610625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AF884C5-1311-4FFD-BFEF-02C232441F53}"/>
              </a:ext>
            </a:extLst>
          </p:cNvPr>
          <p:cNvPicPr>
            <a:picLocks noChangeAspect="1"/>
          </p:cNvPicPr>
          <p:nvPr/>
        </p:nvPicPr>
        <p:blipFill>
          <a:blip r:embed="rId2"/>
          <a:stretch>
            <a:fillRect/>
          </a:stretch>
        </p:blipFill>
        <p:spPr>
          <a:xfrm>
            <a:off x="2082142" y="1025114"/>
            <a:ext cx="7117060" cy="4385733"/>
          </a:xfrm>
          <a:prstGeom prst="rect">
            <a:avLst/>
          </a:prstGeom>
        </p:spPr>
      </p:pic>
      <p:sp>
        <p:nvSpPr>
          <p:cNvPr id="3" name="Ορθογώνιο 2">
            <a:extLst>
              <a:ext uri="{FF2B5EF4-FFF2-40B4-BE49-F238E27FC236}">
                <a16:creationId xmlns:a16="http://schemas.microsoft.com/office/drawing/2014/main" id="{F5F408DE-334A-4FBE-A5BF-2540A2DD53BB}"/>
              </a:ext>
            </a:extLst>
          </p:cNvPr>
          <p:cNvSpPr/>
          <p:nvPr/>
        </p:nvSpPr>
        <p:spPr>
          <a:xfrm>
            <a:off x="464235" y="5380672"/>
            <a:ext cx="11394830" cy="1477328"/>
          </a:xfrm>
          <a:prstGeom prst="rect">
            <a:avLst/>
          </a:prstGeom>
        </p:spPr>
        <p:txBody>
          <a:bodyPr wrap="square">
            <a:spAutoFit/>
          </a:bodyPr>
          <a:lstStyle/>
          <a:p>
            <a:r>
              <a:rPr lang="el-GR" dirty="0"/>
              <a:t>Καμπύλη συγκέντρωσης-απόκρισης ενός μεμονωμένου αγωνιστή. Η δραστηριότητα του αγωνιστή εξετάζεται παρουσία μιας σταθερής συγκέντρωσης ενός μη συναγωνιστικού ανταγωνιστή. Σε αυτό το παράδειγμα η μέγιστη απάντηση μειώνεται.</a:t>
            </a:r>
          </a:p>
          <a:p>
            <a:r>
              <a:rPr lang="el-GR" dirty="0"/>
              <a:t>Αυτό πραγματοποιείται με </a:t>
            </a:r>
            <a:r>
              <a:rPr lang="el-GR" u="sng" dirty="0"/>
              <a:t>δέσμευσή τους σε ένα σημείο του υποδοχέα διαφορετικό από αυτό του αγωνιστή</a:t>
            </a:r>
            <a:r>
              <a:rPr lang="el-GR" dirty="0"/>
              <a:t>, με αποτέλεσμα είτε να αποτρέπουν τη δέσμευση και τη πλήρη δράση του αγωνιστή.</a:t>
            </a:r>
          </a:p>
        </p:txBody>
      </p:sp>
      <p:sp>
        <p:nvSpPr>
          <p:cNvPr id="4" name="Ορθογώνιο 3">
            <a:extLst>
              <a:ext uri="{FF2B5EF4-FFF2-40B4-BE49-F238E27FC236}">
                <a16:creationId xmlns:a16="http://schemas.microsoft.com/office/drawing/2014/main" id="{71527EA6-331E-43D2-9970-23765FE555C3}"/>
              </a:ext>
            </a:extLst>
          </p:cNvPr>
          <p:cNvSpPr/>
          <p:nvPr/>
        </p:nvSpPr>
        <p:spPr>
          <a:xfrm>
            <a:off x="1253216" y="378783"/>
            <a:ext cx="10169749" cy="707886"/>
          </a:xfrm>
          <a:prstGeom prst="rect">
            <a:avLst/>
          </a:prstGeom>
        </p:spPr>
        <p:txBody>
          <a:bodyPr wrap="square">
            <a:spAutoFit/>
          </a:bodyPr>
          <a:lstStyle/>
          <a:p>
            <a:r>
              <a:rPr lang="el-GR" sz="2000" b="1" dirty="0"/>
              <a:t>Ένας μη συναγωνιστικός ανταγωνιστής είναι ικανός να </a:t>
            </a:r>
            <a:r>
              <a:rPr lang="el-GR" sz="2000" b="1" u="sng" dirty="0"/>
              <a:t>μειώσει τη μέγιστη απόκριση </a:t>
            </a:r>
            <a:r>
              <a:rPr lang="el-GR" sz="2000" b="1" dirty="0"/>
              <a:t>ενός αγωνιστή</a:t>
            </a:r>
            <a:r>
              <a:rPr lang="el-GR" dirty="0"/>
              <a:t>.</a:t>
            </a:r>
          </a:p>
        </p:txBody>
      </p:sp>
    </p:spTree>
    <p:extLst>
      <p:ext uri="{BB962C8B-B14F-4D97-AF65-F5344CB8AC3E}">
        <p14:creationId xmlns:p14="http://schemas.microsoft.com/office/powerpoint/2010/main" val="425725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554B2881-4700-4FF0-BB64-FAD508D8BC03}"/>
              </a:ext>
            </a:extLst>
          </p:cNvPr>
          <p:cNvSpPr>
            <a:spLocks noGrp="1"/>
          </p:cNvSpPr>
          <p:nvPr>
            <p:ph type="title"/>
          </p:nvPr>
        </p:nvSpPr>
        <p:spPr>
          <a:xfrm>
            <a:off x="7835106" y="1132517"/>
            <a:ext cx="3246509" cy="4367531"/>
          </a:xfrm>
        </p:spPr>
        <p:txBody>
          <a:bodyPr>
            <a:normAutofit/>
          </a:bodyPr>
          <a:lstStyle/>
          <a:p>
            <a:r>
              <a:rPr lang="el-GR" sz="3100">
                <a:solidFill>
                  <a:srgbClr val="FFFFFF"/>
                </a:solidFill>
              </a:rPr>
              <a:t>Φαρμακοδυναμική μεταβλητότητα</a:t>
            </a:r>
          </a:p>
        </p:txBody>
      </p:sp>
      <p:sp>
        <p:nvSpPr>
          <p:cNvPr id="3" name="Θέση περιεχομένου 2">
            <a:extLst>
              <a:ext uri="{FF2B5EF4-FFF2-40B4-BE49-F238E27FC236}">
                <a16:creationId xmlns:a16="http://schemas.microsoft.com/office/drawing/2014/main" id="{FC6FC755-3726-4C08-B97F-5F479D4376E2}"/>
              </a:ext>
            </a:extLst>
          </p:cNvPr>
          <p:cNvSpPr>
            <a:spLocks noGrp="1"/>
          </p:cNvSpPr>
          <p:nvPr>
            <p:ph idx="1"/>
          </p:nvPr>
        </p:nvSpPr>
        <p:spPr>
          <a:xfrm>
            <a:off x="675861" y="563918"/>
            <a:ext cx="6647633" cy="6009797"/>
          </a:xfrm>
        </p:spPr>
        <p:txBody>
          <a:bodyPr anchor="ctr">
            <a:normAutofit/>
          </a:bodyPr>
          <a:lstStyle/>
          <a:p>
            <a:r>
              <a:rPr lang="el-GR" sz="1800" dirty="0"/>
              <a:t>Τα άτομα διαφέρουν στον βαθμό της ανταπόκρισης τους στην ίδια συγκέντρωση φαρμάκου. Τα δεδομένα συσχέτισης των επιπέδων φαρμάκου με την αποτελεσματικότητα και τοξικότητα ερμηνεύονται στα πλαίσια της </a:t>
            </a:r>
            <a:r>
              <a:rPr lang="el-GR" sz="1800" b="1" dirty="0"/>
              <a:t>φαρμακοδυναμικής μεταβλητότητας στον πληθυσμό</a:t>
            </a:r>
            <a:r>
              <a:rPr lang="el-GR" sz="1800" dirty="0"/>
              <a:t> πχ γενετική, ηλικία, νόσος, </a:t>
            </a:r>
            <a:r>
              <a:rPr lang="el-GR" sz="1800" dirty="0" err="1"/>
              <a:t>συγχορήγηση</a:t>
            </a:r>
            <a:r>
              <a:rPr lang="el-GR" sz="1800" dirty="0"/>
              <a:t> φαρμάκων </a:t>
            </a:r>
            <a:r>
              <a:rPr lang="el-GR" sz="1800" dirty="0" err="1"/>
              <a:t>κλπ</a:t>
            </a:r>
            <a:endParaRPr lang="el-GR" sz="1800" dirty="0"/>
          </a:p>
          <a:p>
            <a:r>
              <a:rPr lang="el-GR" sz="1800" u="sng" dirty="0"/>
              <a:t>Διάμεση δραστική δόση (</a:t>
            </a:r>
            <a:r>
              <a:rPr lang="en-US" sz="1800" u="sng" dirty="0"/>
              <a:t>ED50</a:t>
            </a:r>
            <a:r>
              <a:rPr lang="el-GR" sz="1800" u="sng" dirty="0"/>
              <a:t>): </a:t>
            </a:r>
            <a:r>
              <a:rPr lang="el-GR" sz="1800" dirty="0"/>
              <a:t>η δόση ενός φαρμάκου που απαιτείται για να παράγει μια ορισμένη δράση στο 50% του πληθυσμού.</a:t>
            </a:r>
          </a:p>
          <a:p>
            <a:r>
              <a:rPr lang="el-GR" sz="1800" u="sng" dirty="0"/>
              <a:t>Διάμεση θανατηφόρος δόση (</a:t>
            </a:r>
            <a:r>
              <a:rPr lang="en-US" sz="1800" u="sng" dirty="0"/>
              <a:t>LD50)</a:t>
            </a:r>
            <a:r>
              <a:rPr lang="el-GR" sz="1800" u="sng" dirty="0"/>
              <a:t>: </a:t>
            </a:r>
            <a:r>
              <a:rPr lang="el-GR" sz="1800" dirty="0"/>
              <a:t>προσδιορίζεται σε πειραματόζωα</a:t>
            </a:r>
          </a:p>
          <a:p>
            <a:r>
              <a:rPr lang="el-GR" sz="1800" dirty="0"/>
              <a:t>Ό </a:t>
            </a:r>
            <a:r>
              <a:rPr lang="el-GR" sz="1800" u="sng" dirty="0"/>
              <a:t>λόγος </a:t>
            </a:r>
            <a:r>
              <a:rPr lang="en-US" sz="1800" u="sng" dirty="0"/>
              <a:t>LD</a:t>
            </a:r>
            <a:r>
              <a:rPr lang="el-GR" sz="1800" u="sng" dirty="0"/>
              <a:t>(</a:t>
            </a:r>
            <a:r>
              <a:rPr lang="en-US" sz="1800" u="sng" dirty="0"/>
              <a:t>50</a:t>
            </a:r>
            <a:r>
              <a:rPr lang="el-GR" sz="1800" u="sng" dirty="0"/>
              <a:t>)</a:t>
            </a:r>
            <a:r>
              <a:rPr lang="en-US" sz="1800" u="sng" dirty="0"/>
              <a:t>/ED(50) </a:t>
            </a:r>
            <a:r>
              <a:rPr lang="el-GR" sz="1800" dirty="0"/>
              <a:t>είναι μια ένδειξη του </a:t>
            </a:r>
            <a:r>
              <a:rPr lang="el-GR" sz="1800" b="1" dirty="0"/>
              <a:t>θεραπευτικού δείκτη </a:t>
            </a:r>
            <a:r>
              <a:rPr lang="el-GR" sz="1800" dirty="0"/>
              <a:t>ο οποίος αποτελεί μια ένδειξη για την εκλεκτικότητα του φαρμάκου στην παραγωγή επιθυμητών ενεργειών έναντι των παρενεργειών</a:t>
            </a:r>
          </a:p>
          <a:p>
            <a:r>
              <a:rPr lang="el-GR" sz="1800" u="sng" dirty="0"/>
              <a:t>Θεραπευτικός δείκτης (ΤΙ): </a:t>
            </a:r>
            <a:r>
              <a:rPr lang="el-GR" sz="1800" dirty="0"/>
              <a:t> </a:t>
            </a:r>
            <a:r>
              <a:rPr lang="el-GR" sz="1800" dirty="0" err="1"/>
              <a:t>ποσοτικοποιεί</a:t>
            </a:r>
            <a:r>
              <a:rPr lang="el-GR" sz="1800" dirty="0"/>
              <a:t> την σχετική ασφάλεια του φαρμάκου</a:t>
            </a:r>
          </a:p>
          <a:p>
            <a:pPr marL="0" indent="0">
              <a:buNone/>
            </a:pPr>
            <a:r>
              <a:rPr lang="el-GR" sz="1800" dirty="0"/>
              <a:t> </a:t>
            </a:r>
            <a:r>
              <a:rPr lang="en-US" sz="1800" dirty="0"/>
              <a:t>    TI = LD50 / ED50  </a:t>
            </a:r>
            <a:r>
              <a:rPr lang="el-GR" sz="1800" dirty="0"/>
              <a:t>παίρνει τιμές από 1-2 έως &gt; 100</a:t>
            </a:r>
          </a:p>
          <a:p>
            <a:pPr marL="0" indent="0">
              <a:buNone/>
            </a:pPr>
            <a:r>
              <a:rPr lang="el-GR" sz="1800" dirty="0"/>
              <a:t>    Όσο πιο μεγάλη ή τιμή του ΤΙ τόσο πιο ασφαλές το φάρμακο</a:t>
            </a:r>
          </a:p>
        </p:txBody>
      </p:sp>
    </p:spTree>
    <p:extLst>
      <p:ext uri="{BB962C8B-B14F-4D97-AF65-F5344CB8AC3E}">
        <p14:creationId xmlns:p14="http://schemas.microsoft.com/office/powerpoint/2010/main" val="138176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8AADF96-2F58-42DF-ADF6-69D99BFC32FE}"/>
              </a:ext>
            </a:extLst>
          </p:cNvPr>
          <p:cNvSpPr>
            <a:spLocks noGrp="1"/>
          </p:cNvSpPr>
          <p:nvPr>
            <p:ph type="title"/>
          </p:nvPr>
        </p:nvSpPr>
        <p:spPr>
          <a:xfrm>
            <a:off x="7835106" y="1132517"/>
            <a:ext cx="3246509" cy="4367531"/>
          </a:xfrm>
        </p:spPr>
        <p:txBody>
          <a:bodyPr>
            <a:normAutofit/>
          </a:bodyPr>
          <a:lstStyle/>
          <a:p>
            <a:r>
              <a:rPr lang="el-GR" sz="3700">
                <a:solidFill>
                  <a:srgbClr val="FFFFFF"/>
                </a:solidFill>
              </a:rPr>
              <a:t>Μεταβολισμός φαρμάκων</a:t>
            </a:r>
          </a:p>
        </p:txBody>
      </p:sp>
      <p:sp>
        <p:nvSpPr>
          <p:cNvPr id="3" name="Θέση περιεχομένου 2">
            <a:extLst>
              <a:ext uri="{FF2B5EF4-FFF2-40B4-BE49-F238E27FC236}">
                <a16:creationId xmlns:a16="http://schemas.microsoft.com/office/drawing/2014/main" id="{C3D60EB3-1A73-4032-9F62-7678E309E1AB}"/>
              </a:ext>
            </a:extLst>
          </p:cNvPr>
          <p:cNvSpPr>
            <a:spLocks noGrp="1"/>
          </p:cNvSpPr>
          <p:nvPr>
            <p:ph idx="1"/>
          </p:nvPr>
        </p:nvSpPr>
        <p:spPr>
          <a:xfrm>
            <a:off x="450936" y="563917"/>
            <a:ext cx="6872558" cy="5521413"/>
          </a:xfrm>
        </p:spPr>
        <p:txBody>
          <a:bodyPr anchor="ctr">
            <a:normAutofit/>
          </a:bodyPr>
          <a:lstStyle/>
          <a:p>
            <a:r>
              <a:rPr lang="el-GR" sz="2000" dirty="0"/>
              <a:t>Τα φάρμακα είναι </a:t>
            </a:r>
            <a:r>
              <a:rPr lang="el-GR" sz="2000" dirty="0" err="1"/>
              <a:t>ξενοβιοτικές</a:t>
            </a:r>
            <a:r>
              <a:rPr lang="el-GR" sz="2000" dirty="0"/>
              <a:t> ουσίες και </a:t>
            </a:r>
            <a:r>
              <a:rPr lang="el-GR" sz="2000" dirty="0" err="1"/>
              <a:t>μεταβολίζονται</a:t>
            </a:r>
            <a:r>
              <a:rPr lang="el-GR" sz="2000" dirty="0"/>
              <a:t> στα </a:t>
            </a:r>
            <a:r>
              <a:rPr lang="el-GR" sz="2000" dirty="0" err="1"/>
              <a:t>ενζυμικά</a:t>
            </a:r>
            <a:r>
              <a:rPr lang="el-GR" sz="2000" dirty="0"/>
              <a:t> μονοπάτια του φυσιολογικού μεταβολισμού</a:t>
            </a:r>
          </a:p>
          <a:p>
            <a:pPr marL="0" indent="0">
              <a:buNone/>
            </a:pPr>
            <a:r>
              <a:rPr lang="el-GR" sz="2000" u="sng" dirty="0"/>
              <a:t>Αντιδράσεις μεταβολισμού φαρμάκων φάσης </a:t>
            </a:r>
            <a:r>
              <a:rPr lang="en-US" sz="2000" u="sng" dirty="0"/>
              <a:t>I</a:t>
            </a:r>
            <a:r>
              <a:rPr lang="el-GR" sz="2000" u="sng" dirty="0"/>
              <a:t>:</a:t>
            </a:r>
          </a:p>
          <a:p>
            <a:pPr marL="0" indent="0">
              <a:buNone/>
            </a:pPr>
            <a:r>
              <a:rPr lang="el-GR" sz="2000" dirty="0"/>
              <a:t>Καταλύονται από ένζυμα που οδηγούν στην εισαγωγή λειτουργικών ομάδων όπως </a:t>
            </a:r>
            <a:r>
              <a:rPr lang="en-US" sz="2000" dirty="0"/>
              <a:t>-OH</a:t>
            </a:r>
            <a:r>
              <a:rPr lang="el-GR" sz="2000" dirty="0"/>
              <a:t>, -</a:t>
            </a:r>
            <a:r>
              <a:rPr lang="en-US" sz="2000" dirty="0"/>
              <a:t>COOH, -SH, -O-, </a:t>
            </a:r>
            <a:r>
              <a:rPr lang="el-GR" sz="2000" dirty="0"/>
              <a:t>ή </a:t>
            </a:r>
            <a:r>
              <a:rPr lang="en-US" sz="2000" dirty="0"/>
              <a:t>NH2 </a:t>
            </a:r>
            <a:endParaRPr lang="el-GR" sz="2000" dirty="0"/>
          </a:p>
          <a:p>
            <a:pPr marL="0" indent="0">
              <a:buNone/>
            </a:pPr>
            <a:r>
              <a:rPr lang="el-GR" sz="2000" dirty="0"/>
              <a:t>Οι αντιδράσεις οξείδωσης της φάσης </a:t>
            </a:r>
            <a:r>
              <a:rPr lang="en-US" sz="2000" dirty="0"/>
              <a:t>I </a:t>
            </a:r>
            <a:r>
              <a:rPr lang="el-GR" sz="2000" dirty="0"/>
              <a:t>επιτελούνται από </a:t>
            </a:r>
            <a:r>
              <a:rPr lang="el-GR" sz="2000" dirty="0" err="1"/>
              <a:t>κυττοχρώματα</a:t>
            </a:r>
            <a:r>
              <a:rPr lang="el-GR" sz="2000" dirty="0"/>
              <a:t> πχ </a:t>
            </a:r>
            <a:r>
              <a:rPr lang="en-US" sz="2000" dirty="0"/>
              <a:t>P450 </a:t>
            </a:r>
            <a:r>
              <a:rPr lang="el-GR" sz="2000" dirty="0"/>
              <a:t>ή </a:t>
            </a:r>
            <a:r>
              <a:rPr lang="en-US" sz="2000" dirty="0"/>
              <a:t>CYP</a:t>
            </a:r>
            <a:r>
              <a:rPr lang="el-GR" sz="2000" dirty="0"/>
              <a:t>, </a:t>
            </a:r>
            <a:r>
              <a:rPr lang="el-GR" sz="2000" dirty="0" err="1"/>
              <a:t>φλαβινομονοοξυγενάσες</a:t>
            </a:r>
            <a:r>
              <a:rPr lang="el-GR" sz="2000" dirty="0"/>
              <a:t> </a:t>
            </a:r>
            <a:r>
              <a:rPr lang="en-US" sz="2000" dirty="0"/>
              <a:t>(FMOs) </a:t>
            </a:r>
            <a:r>
              <a:rPr lang="el-GR" sz="2000" dirty="0"/>
              <a:t>και </a:t>
            </a:r>
            <a:r>
              <a:rPr lang="el-GR" sz="2000" dirty="0" err="1"/>
              <a:t>εποξειδικές</a:t>
            </a:r>
            <a:r>
              <a:rPr lang="el-GR" sz="2000" dirty="0"/>
              <a:t> </a:t>
            </a:r>
            <a:r>
              <a:rPr lang="el-GR" sz="2000" dirty="0" err="1"/>
              <a:t>υδρολάσες</a:t>
            </a:r>
            <a:r>
              <a:rPr lang="el-GR" sz="2000" dirty="0"/>
              <a:t> </a:t>
            </a:r>
            <a:r>
              <a:rPr lang="en-US" sz="2000" dirty="0"/>
              <a:t>(EHs)</a:t>
            </a:r>
            <a:r>
              <a:rPr lang="el-GR" sz="2000" dirty="0"/>
              <a:t>. Εντοπίζονται στο ΕΔ των κυττάρων (κυρίως ηπατικών)</a:t>
            </a:r>
            <a:endParaRPr lang="en-US" sz="2000" dirty="0"/>
          </a:p>
          <a:p>
            <a:pPr marL="0" indent="0">
              <a:buNone/>
            </a:pPr>
            <a:r>
              <a:rPr lang="el-GR" sz="2000" dirty="0"/>
              <a:t>Οι αντιδράσεις που συντελούνται από τα ένζυμα της φάσης Ι οδηγούν συνήθως στην </a:t>
            </a:r>
            <a:r>
              <a:rPr lang="el-GR" sz="2000" b="1" dirty="0"/>
              <a:t>αδρανοποίηση</a:t>
            </a:r>
            <a:r>
              <a:rPr lang="el-GR" sz="2000" dirty="0"/>
              <a:t> ενός φαρμάκου</a:t>
            </a:r>
          </a:p>
          <a:p>
            <a:pPr>
              <a:buFont typeface="Wingdings" panose="05000000000000000000" pitchFamily="2" charset="2"/>
              <a:buChar char="ü"/>
            </a:pPr>
            <a:r>
              <a:rPr lang="el-GR" sz="2000" dirty="0"/>
              <a:t>Σε κάποιες περιπτώσεις έχουμε  </a:t>
            </a:r>
            <a:r>
              <a:rPr lang="el-GR" sz="2000" b="1" dirty="0" err="1"/>
              <a:t>βιοενεργοποίηση</a:t>
            </a:r>
            <a:r>
              <a:rPr lang="el-GR" sz="2000" dirty="0"/>
              <a:t> του φαρμάκου με υδρόλυση ενός </a:t>
            </a:r>
            <a:r>
              <a:rPr lang="el-GR" sz="2000" dirty="0" err="1"/>
              <a:t>εστερικού</a:t>
            </a:r>
            <a:r>
              <a:rPr lang="el-GR" sz="2000" dirty="0"/>
              <a:t> ή </a:t>
            </a:r>
            <a:r>
              <a:rPr lang="el-GR" sz="2000" dirty="0" err="1"/>
              <a:t>αμιδικού</a:t>
            </a:r>
            <a:r>
              <a:rPr lang="el-GR" sz="2000" dirty="0"/>
              <a:t> δεσμού. Αυτό συμβαίνει σε κάποια </a:t>
            </a:r>
            <a:r>
              <a:rPr lang="el-GR" sz="2000" dirty="0" err="1"/>
              <a:t>προφάρμακα</a:t>
            </a:r>
            <a:r>
              <a:rPr lang="el-GR" sz="2000" dirty="0"/>
              <a:t> πχ ενεργοποίηση της </a:t>
            </a:r>
            <a:r>
              <a:rPr lang="el-GR" sz="2000" dirty="0" err="1"/>
              <a:t>κλοφιβράτης</a:t>
            </a:r>
            <a:r>
              <a:rPr lang="el-GR" sz="2000" dirty="0"/>
              <a:t> (για την μείωση των </a:t>
            </a:r>
            <a:r>
              <a:rPr lang="el-GR" sz="2000" dirty="0" err="1"/>
              <a:t>τριγλυκεριδίων</a:t>
            </a:r>
            <a:r>
              <a:rPr lang="el-GR" sz="2000" dirty="0"/>
              <a:t>) </a:t>
            </a:r>
          </a:p>
        </p:txBody>
      </p:sp>
    </p:spTree>
    <p:extLst>
      <p:ext uri="{BB962C8B-B14F-4D97-AF65-F5344CB8AC3E}">
        <p14:creationId xmlns:p14="http://schemas.microsoft.com/office/powerpoint/2010/main" val="604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D163A23-FDA8-4C77-B656-1D2414D504F7}"/>
              </a:ext>
            </a:extLst>
          </p:cNvPr>
          <p:cNvPicPr>
            <a:picLocks noChangeAspect="1"/>
          </p:cNvPicPr>
          <p:nvPr/>
        </p:nvPicPr>
        <p:blipFill>
          <a:blip r:embed="rId2"/>
          <a:stretch>
            <a:fillRect/>
          </a:stretch>
        </p:blipFill>
        <p:spPr>
          <a:xfrm>
            <a:off x="1115615" y="2255001"/>
            <a:ext cx="4742993" cy="2341852"/>
          </a:xfrm>
          <a:prstGeom prst="rect">
            <a:avLst/>
          </a:prstGeom>
        </p:spPr>
      </p:pic>
      <p:cxnSp>
        <p:nvCxnSpPr>
          <p:cNvPr id="15" name="Straight Connector 8">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DB3C14"/>
            </a:solidFill>
          </a:ln>
        </p:spPr>
        <p:style>
          <a:lnRef idx="1">
            <a:schemeClr val="accent1"/>
          </a:lnRef>
          <a:fillRef idx="0">
            <a:schemeClr val="accent1"/>
          </a:fillRef>
          <a:effectRef idx="0">
            <a:schemeClr val="accent1"/>
          </a:effectRef>
          <a:fontRef idx="minor">
            <a:schemeClr val="tx1"/>
          </a:fontRef>
        </p:style>
      </p:cxnSp>
      <p:pic>
        <p:nvPicPr>
          <p:cNvPr id="2" name="Εικόνα 1">
            <a:extLst>
              <a:ext uri="{FF2B5EF4-FFF2-40B4-BE49-F238E27FC236}">
                <a16:creationId xmlns:a16="http://schemas.microsoft.com/office/drawing/2014/main" id="{E6E7FCDB-D171-4BD3-9A85-F9AC0B67CB25}"/>
              </a:ext>
            </a:extLst>
          </p:cNvPr>
          <p:cNvPicPr>
            <a:picLocks noChangeAspect="1"/>
          </p:cNvPicPr>
          <p:nvPr/>
        </p:nvPicPr>
        <p:blipFill>
          <a:blip r:embed="rId3"/>
          <a:stretch>
            <a:fillRect/>
          </a:stretch>
        </p:blipFill>
        <p:spPr>
          <a:xfrm>
            <a:off x="6343240" y="1123527"/>
            <a:ext cx="3384528" cy="4604800"/>
          </a:xfrm>
          <a:prstGeom prst="rect">
            <a:avLst/>
          </a:prstGeom>
        </p:spPr>
      </p:pic>
      <p:sp>
        <p:nvSpPr>
          <p:cNvPr id="5" name="TextBox 4">
            <a:extLst>
              <a:ext uri="{FF2B5EF4-FFF2-40B4-BE49-F238E27FC236}">
                <a16:creationId xmlns:a16="http://schemas.microsoft.com/office/drawing/2014/main" id="{14CCCAAF-7A1F-4AEF-AF39-7584ED6F0429}"/>
              </a:ext>
            </a:extLst>
          </p:cNvPr>
          <p:cNvSpPr txBox="1"/>
          <p:nvPr/>
        </p:nvSpPr>
        <p:spPr>
          <a:xfrm>
            <a:off x="2811573" y="5022504"/>
            <a:ext cx="1351075" cy="523220"/>
          </a:xfrm>
          <a:prstGeom prst="rect">
            <a:avLst/>
          </a:prstGeom>
          <a:noFill/>
        </p:spPr>
        <p:txBody>
          <a:bodyPr wrap="none" rtlCol="0">
            <a:spAutoFit/>
          </a:bodyPr>
          <a:lstStyle/>
          <a:p>
            <a:r>
              <a:rPr lang="el-GR" sz="2800" dirty="0"/>
              <a:t>Κοκαΐνη</a:t>
            </a:r>
          </a:p>
        </p:txBody>
      </p:sp>
    </p:spTree>
    <p:extLst>
      <p:ext uri="{BB962C8B-B14F-4D97-AF65-F5344CB8AC3E}">
        <p14:creationId xmlns:p14="http://schemas.microsoft.com/office/powerpoint/2010/main" val="2006036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06E5874E-840F-42B4-A11A-29009D6857A0}"/>
              </a:ext>
            </a:extLst>
          </p:cNvPr>
          <p:cNvSpPr>
            <a:spLocks noGrp="1"/>
          </p:cNvSpPr>
          <p:nvPr>
            <p:ph type="title"/>
          </p:nvPr>
        </p:nvSpPr>
        <p:spPr>
          <a:xfrm>
            <a:off x="7835106" y="1132517"/>
            <a:ext cx="3246509" cy="4367531"/>
          </a:xfrm>
        </p:spPr>
        <p:txBody>
          <a:bodyPr>
            <a:normAutofit/>
          </a:bodyPr>
          <a:lstStyle/>
          <a:p>
            <a:r>
              <a:rPr lang="el-GR" sz="3700">
                <a:solidFill>
                  <a:srgbClr val="FFFFFF"/>
                </a:solidFill>
              </a:rPr>
              <a:t>Μεταβολισμός φαρμάκων</a:t>
            </a:r>
          </a:p>
        </p:txBody>
      </p:sp>
      <p:sp>
        <p:nvSpPr>
          <p:cNvPr id="3" name="Θέση περιεχομένου 2">
            <a:extLst>
              <a:ext uri="{FF2B5EF4-FFF2-40B4-BE49-F238E27FC236}">
                <a16:creationId xmlns:a16="http://schemas.microsoft.com/office/drawing/2014/main" id="{352077B2-0720-44D3-8031-5DDEA9ECF19C}"/>
              </a:ext>
            </a:extLst>
          </p:cNvPr>
          <p:cNvSpPr>
            <a:spLocks noGrp="1"/>
          </p:cNvSpPr>
          <p:nvPr>
            <p:ph idx="1"/>
          </p:nvPr>
        </p:nvSpPr>
        <p:spPr>
          <a:xfrm>
            <a:off x="1298713" y="718364"/>
            <a:ext cx="5745761" cy="5366968"/>
          </a:xfrm>
        </p:spPr>
        <p:txBody>
          <a:bodyPr anchor="ctr">
            <a:normAutofit lnSpcReduction="10000"/>
          </a:bodyPr>
          <a:lstStyle/>
          <a:p>
            <a:pPr marL="0" indent="0">
              <a:buNone/>
            </a:pPr>
            <a:r>
              <a:rPr lang="el-GR" sz="2000" u="sng" dirty="0"/>
              <a:t>Αντιδράσεις μεταβολισμού φαρμάκων φάσης ΙΙ</a:t>
            </a:r>
          </a:p>
          <a:p>
            <a:pPr marL="0" indent="0">
              <a:buNone/>
            </a:pPr>
            <a:r>
              <a:rPr lang="el-GR" sz="2000" dirty="0"/>
              <a:t>Τα ένζυμα της φάσης ΙΙ διευκολύνουν την απομάκρυνση φαρμάκων και την αδρανοποίηση </a:t>
            </a:r>
            <a:r>
              <a:rPr lang="el-GR" sz="2000" dirty="0" err="1"/>
              <a:t>ηλεκτρονιόφιλων</a:t>
            </a:r>
            <a:r>
              <a:rPr lang="el-GR" sz="2000" dirty="0"/>
              <a:t> και δυνητικά τοξικών </a:t>
            </a:r>
            <a:r>
              <a:rPr lang="el-GR" sz="2000" dirty="0" err="1"/>
              <a:t>μεταβολιτών</a:t>
            </a:r>
            <a:r>
              <a:rPr lang="el-GR" sz="2000" dirty="0"/>
              <a:t> που παράγονται από την οξείδωση.</a:t>
            </a:r>
          </a:p>
          <a:p>
            <a:pPr marL="0" indent="0">
              <a:buNone/>
            </a:pPr>
            <a:r>
              <a:rPr lang="el-GR" sz="2000" dirty="0"/>
              <a:t>Είναι οικογένειες συζευκτικών ενζύμων όπως:</a:t>
            </a:r>
          </a:p>
          <a:p>
            <a:r>
              <a:rPr lang="en-US" sz="2000" dirty="0"/>
              <a:t>S-</a:t>
            </a:r>
            <a:r>
              <a:rPr lang="el-GR" sz="2000" dirty="0" err="1"/>
              <a:t>τρανσφεράσες</a:t>
            </a:r>
            <a:r>
              <a:rPr lang="el-GR" sz="2000" dirty="0"/>
              <a:t> της </a:t>
            </a:r>
            <a:r>
              <a:rPr lang="el-GR" sz="2000" dirty="0" err="1"/>
              <a:t>γλουταθειόνης</a:t>
            </a:r>
            <a:r>
              <a:rPr lang="el-GR" sz="2000" dirty="0"/>
              <a:t> </a:t>
            </a:r>
            <a:r>
              <a:rPr lang="en-US" sz="2000" dirty="0"/>
              <a:t>(GSTs)</a:t>
            </a:r>
            <a:r>
              <a:rPr lang="el-GR" sz="2000" dirty="0"/>
              <a:t>,</a:t>
            </a:r>
            <a:r>
              <a:rPr lang="en-US" sz="2000" dirty="0"/>
              <a:t> </a:t>
            </a:r>
            <a:r>
              <a:rPr lang="el-GR" sz="2000" dirty="0"/>
              <a:t>προσθήκη </a:t>
            </a:r>
            <a:r>
              <a:rPr lang="el-GR" sz="2000" dirty="0" err="1"/>
              <a:t>θεικού</a:t>
            </a:r>
            <a:endParaRPr lang="el-GR" sz="2000" dirty="0"/>
          </a:p>
          <a:p>
            <a:r>
              <a:rPr lang="en-US" sz="2000" dirty="0"/>
              <a:t>UDP- </a:t>
            </a:r>
            <a:r>
              <a:rPr lang="el-GR" sz="2000" dirty="0" err="1"/>
              <a:t>γλυκουρορονοζυλοτρανσφεράσες</a:t>
            </a:r>
            <a:r>
              <a:rPr lang="el-GR" sz="2000" dirty="0"/>
              <a:t> (</a:t>
            </a:r>
            <a:r>
              <a:rPr lang="en-US" sz="2000" dirty="0"/>
              <a:t>UGTs)</a:t>
            </a:r>
            <a:r>
              <a:rPr lang="el-GR" sz="2000" dirty="0"/>
              <a:t>,</a:t>
            </a:r>
            <a:r>
              <a:rPr lang="en-US" sz="2000" dirty="0"/>
              <a:t> </a:t>
            </a:r>
            <a:r>
              <a:rPr lang="el-GR" sz="2000" dirty="0"/>
              <a:t>προσθήκη </a:t>
            </a:r>
            <a:r>
              <a:rPr lang="el-GR" sz="2000" dirty="0" err="1"/>
              <a:t>γλυκουρονικού</a:t>
            </a:r>
            <a:endParaRPr lang="el-GR" sz="2000" dirty="0"/>
          </a:p>
          <a:p>
            <a:r>
              <a:rPr lang="en-US" sz="2000" dirty="0"/>
              <a:t>S</a:t>
            </a:r>
            <a:r>
              <a:rPr lang="el-GR" sz="2000" dirty="0"/>
              <a:t>-</a:t>
            </a:r>
            <a:r>
              <a:rPr lang="el-GR" sz="2000" dirty="0" err="1"/>
              <a:t>τρανσφεράσες</a:t>
            </a:r>
            <a:r>
              <a:rPr lang="el-GR" sz="2000" dirty="0"/>
              <a:t> </a:t>
            </a:r>
            <a:r>
              <a:rPr lang="el-GR" sz="2000" dirty="0" err="1"/>
              <a:t>γλουταθειόνης</a:t>
            </a:r>
            <a:r>
              <a:rPr lang="el-GR" sz="2000" dirty="0"/>
              <a:t> (</a:t>
            </a:r>
            <a:r>
              <a:rPr lang="en-US" sz="2000" dirty="0"/>
              <a:t>GST)</a:t>
            </a:r>
            <a:r>
              <a:rPr lang="el-GR" sz="2000" dirty="0"/>
              <a:t>, προσθήκη </a:t>
            </a:r>
            <a:r>
              <a:rPr lang="el-GR" sz="2000" dirty="0" err="1"/>
              <a:t>γλουταθειόνης</a:t>
            </a:r>
            <a:endParaRPr lang="en-US" sz="2000" dirty="0"/>
          </a:p>
          <a:p>
            <a:r>
              <a:rPr lang="en-US" sz="2000" dirty="0"/>
              <a:t>N-</a:t>
            </a:r>
            <a:r>
              <a:rPr lang="el-GR" sz="2000" dirty="0" err="1"/>
              <a:t>ακέτυλοτρανφεράσες</a:t>
            </a:r>
            <a:r>
              <a:rPr lang="el-GR" sz="2000" dirty="0"/>
              <a:t> (ΝΑΤ), προσθήκη </a:t>
            </a:r>
            <a:r>
              <a:rPr lang="el-GR" sz="2000" dirty="0" err="1"/>
              <a:t>ακετυλικής</a:t>
            </a:r>
            <a:r>
              <a:rPr lang="el-GR" sz="2000" dirty="0"/>
              <a:t> ομάδας</a:t>
            </a:r>
          </a:p>
          <a:p>
            <a:r>
              <a:rPr lang="el-GR" sz="2000" dirty="0" err="1"/>
              <a:t>Μεθυλοτρανφεράσες</a:t>
            </a:r>
            <a:r>
              <a:rPr lang="el-GR" sz="2000" dirty="0"/>
              <a:t> (ΜΤ), προσθήκη </a:t>
            </a:r>
            <a:r>
              <a:rPr lang="el-GR" sz="2000" dirty="0" err="1"/>
              <a:t>μεθυλικής</a:t>
            </a:r>
            <a:r>
              <a:rPr lang="el-GR" sz="2000" dirty="0"/>
              <a:t> ομάδας</a:t>
            </a:r>
          </a:p>
          <a:p>
            <a:endParaRPr lang="el-GR" sz="1700" dirty="0"/>
          </a:p>
          <a:p>
            <a:endParaRPr lang="el-GR" sz="1700" dirty="0"/>
          </a:p>
        </p:txBody>
      </p:sp>
    </p:spTree>
    <p:extLst>
      <p:ext uri="{BB962C8B-B14F-4D97-AF65-F5344CB8AC3E}">
        <p14:creationId xmlns:p14="http://schemas.microsoft.com/office/powerpoint/2010/main" val="379161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BF162D21-32C2-46E9-A4CF-641AFF973C6E}"/>
              </a:ext>
            </a:extLst>
          </p:cNvPr>
          <p:cNvSpPr>
            <a:spLocks noGrp="1"/>
          </p:cNvSpPr>
          <p:nvPr>
            <p:ph type="title"/>
          </p:nvPr>
        </p:nvSpPr>
        <p:spPr>
          <a:xfrm>
            <a:off x="7835106" y="1132517"/>
            <a:ext cx="3246509" cy="4367531"/>
          </a:xfrm>
        </p:spPr>
        <p:txBody>
          <a:bodyPr>
            <a:normAutofit/>
          </a:bodyPr>
          <a:lstStyle/>
          <a:p>
            <a:r>
              <a:rPr lang="el-GR" sz="4100">
                <a:solidFill>
                  <a:srgbClr val="FFFFFF"/>
                </a:solidFill>
              </a:rPr>
              <a:t>Θέσεις μεταβολισμού φαρμάκων</a:t>
            </a:r>
          </a:p>
        </p:txBody>
      </p:sp>
      <p:sp>
        <p:nvSpPr>
          <p:cNvPr id="3" name="Θέση περιεχομένου 2">
            <a:extLst>
              <a:ext uri="{FF2B5EF4-FFF2-40B4-BE49-F238E27FC236}">
                <a16:creationId xmlns:a16="http://schemas.microsoft.com/office/drawing/2014/main" id="{C86848EF-1757-400B-8161-724C2FC68F55}"/>
              </a:ext>
            </a:extLst>
          </p:cNvPr>
          <p:cNvSpPr>
            <a:spLocks noGrp="1"/>
          </p:cNvSpPr>
          <p:nvPr>
            <p:ph idx="1"/>
          </p:nvPr>
        </p:nvSpPr>
        <p:spPr>
          <a:xfrm>
            <a:off x="704777" y="847003"/>
            <a:ext cx="6529575" cy="4936131"/>
          </a:xfrm>
        </p:spPr>
        <p:txBody>
          <a:bodyPr anchor="ctr">
            <a:noAutofit/>
          </a:bodyPr>
          <a:lstStyle/>
          <a:p>
            <a:r>
              <a:rPr lang="el-GR" sz="2000" u="sng" dirty="0"/>
              <a:t>Ήπαρ</a:t>
            </a:r>
            <a:r>
              <a:rPr lang="el-GR" sz="2000" dirty="0"/>
              <a:t>: είναι το κεντρικό μεταβολικό εργαστήριο καθαρισμού των ενδογενών ουσιών όσο και των </a:t>
            </a:r>
            <a:r>
              <a:rPr lang="el-GR" sz="2000" dirty="0" err="1"/>
              <a:t>ξενοβιοτικών</a:t>
            </a:r>
            <a:endParaRPr lang="el-GR" sz="2000" dirty="0"/>
          </a:p>
          <a:p>
            <a:pPr marL="0" indent="0">
              <a:buNone/>
            </a:pPr>
            <a:r>
              <a:rPr lang="el-GR" sz="2000" dirty="0"/>
              <a:t>   Τα </a:t>
            </a:r>
            <a:r>
              <a:rPr lang="el-GR" sz="2000" dirty="0" err="1"/>
              <a:t>ηπατοκύτταρα</a:t>
            </a:r>
            <a:r>
              <a:rPr lang="el-GR" sz="2000" dirty="0"/>
              <a:t> διενεργούν το μεγαλύτερο μέρος του μεταβολισμού των φαρμάκων και παράγουν συζευγμένα υποστρώματα που μπορούν να μεταφερθούν μέσω της μεμβράνης των χοληφόρων στη χολή και τελικά προς το έντερο  </a:t>
            </a:r>
          </a:p>
          <a:p>
            <a:r>
              <a:rPr lang="el-GR" sz="2000" u="sng" dirty="0"/>
              <a:t>Το λεπτό έντερο</a:t>
            </a:r>
            <a:r>
              <a:rPr lang="el-GR" sz="2000" dirty="0"/>
              <a:t>: παίζει καίριο ρόλο στον μεταβολισμό των φαρμάκων γιατί και τα </a:t>
            </a:r>
            <a:r>
              <a:rPr lang="el-GR" sz="2000" dirty="0" err="1"/>
              <a:t>μεταβολίζει</a:t>
            </a:r>
            <a:r>
              <a:rPr lang="el-GR" sz="2000" dirty="0"/>
              <a:t> με μια σειρά ενζύμων που εντοπίζονται στα κύτταρα της ΓΕ οδού αλλά και το </a:t>
            </a:r>
            <a:r>
              <a:rPr lang="el-GR" sz="2000" dirty="0" err="1"/>
              <a:t>απορροφηθέν</a:t>
            </a:r>
            <a:r>
              <a:rPr lang="el-GR" sz="2000" dirty="0"/>
              <a:t> φάρμακο διοχετεύεται μέσω της πυλαίας κυκλοφορίας στο ήπαρ</a:t>
            </a:r>
          </a:p>
          <a:p>
            <a:pPr>
              <a:buFont typeface="Wingdings" panose="05000000000000000000" pitchFamily="2" charset="2"/>
              <a:buChar char="ü"/>
            </a:pPr>
            <a:r>
              <a:rPr lang="el-GR" sz="2000" dirty="0"/>
              <a:t>Τα φάρμακα που </a:t>
            </a:r>
            <a:r>
              <a:rPr lang="el-GR" sz="2000" dirty="0" err="1"/>
              <a:t>μεταβολίζονται</a:t>
            </a:r>
            <a:r>
              <a:rPr lang="el-GR" sz="2000" dirty="0"/>
              <a:t> λιγότερο στο ήπαρ και στην ΓΕ οδό έχουν μεγαλύτερο χρόνο ημίσειας ζωής  </a:t>
            </a:r>
          </a:p>
        </p:txBody>
      </p:sp>
    </p:spTree>
    <p:extLst>
      <p:ext uri="{BB962C8B-B14F-4D97-AF65-F5344CB8AC3E}">
        <p14:creationId xmlns:p14="http://schemas.microsoft.com/office/powerpoint/2010/main" val="3979726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FE0CE5C-267B-45D7-849F-35BDA143D32A}"/>
              </a:ext>
            </a:extLst>
          </p:cNvPr>
          <p:cNvSpPr>
            <a:spLocks noGrp="1"/>
          </p:cNvSpPr>
          <p:nvPr>
            <p:ph type="title"/>
          </p:nvPr>
        </p:nvSpPr>
        <p:spPr>
          <a:xfrm>
            <a:off x="7807351" y="714259"/>
            <a:ext cx="3246509" cy="4367531"/>
          </a:xfrm>
        </p:spPr>
        <p:txBody>
          <a:bodyPr>
            <a:normAutofit/>
          </a:bodyPr>
          <a:lstStyle/>
          <a:p>
            <a:r>
              <a:rPr lang="el-GR" sz="4100" dirty="0">
                <a:solidFill>
                  <a:srgbClr val="FFFFFF"/>
                </a:solidFill>
              </a:rPr>
              <a:t>Μεταλλάξεις και μεταβολισμός φαρμάκων</a:t>
            </a:r>
          </a:p>
        </p:txBody>
      </p:sp>
      <p:sp>
        <p:nvSpPr>
          <p:cNvPr id="3" name="Θέση περιεχομένου 2">
            <a:extLst>
              <a:ext uri="{FF2B5EF4-FFF2-40B4-BE49-F238E27FC236}">
                <a16:creationId xmlns:a16="http://schemas.microsoft.com/office/drawing/2014/main" id="{9D250CEA-FD27-4F23-AE31-F8630315E36F}"/>
              </a:ext>
            </a:extLst>
          </p:cNvPr>
          <p:cNvSpPr>
            <a:spLocks noGrp="1"/>
          </p:cNvSpPr>
          <p:nvPr>
            <p:ph idx="1"/>
          </p:nvPr>
        </p:nvSpPr>
        <p:spPr>
          <a:xfrm>
            <a:off x="119874" y="239075"/>
            <a:ext cx="7540487" cy="3960287"/>
          </a:xfrm>
        </p:spPr>
        <p:txBody>
          <a:bodyPr anchor="ctr">
            <a:normAutofit/>
          </a:bodyPr>
          <a:lstStyle/>
          <a:p>
            <a:r>
              <a:rPr lang="el-GR" sz="2000" b="1" dirty="0"/>
              <a:t>Σύνδρομο </a:t>
            </a:r>
            <a:r>
              <a:rPr lang="en-US" sz="2000" b="1" dirty="0"/>
              <a:t>Gilbert</a:t>
            </a:r>
            <a:r>
              <a:rPr lang="el-GR" sz="2000" dirty="0"/>
              <a:t>:</a:t>
            </a:r>
            <a:r>
              <a:rPr lang="en-US" sz="2000" dirty="0"/>
              <a:t> </a:t>
            </a:r>
            <a:r>
              <a:rPr lang="el-GR" sz="2000" dirty="0"/>
              <a:t>μετάλλαξη στον υποκινητή του γονιδίου </a:t>
            </a:r>
            <a:r>
              <a:rPr lang="en-US" sz="2000" i="1" dirty="0"/>
              <a:t>UGT1A1 </a:t>
            </a:r>
            <a:r>
              <a:rPr lang="el-GR" sz="2000" dirty="0"/>
              <a:t>που έχει σαν αποτέλεσμα μειωμένα επίπεδα έκφρασης της </a:t>
            </a:r>
            <a:r>
              <a:rPr lang="en-US" sz="2000" dirty="0"/>
              <a:t>UGT1A1</a:t>
            </a:r>
            <a:r>
              <a:rPr lang="el-GR" sz="2000" dirty="0"/>
              <a:t> (</a:t>
            </a:r>
            <a:r>
              <a:rPr lang="el-GR" sz="2000" dirty="0" err="1"/>
              <a:t>ουριδινο-διφωσφορικής</a:t>
            </a:r>
            <a:r>
              <a:rPr lang="el-GR" sz="2000" dirty="0"/>
              <a:t> </a:t>
            </a:r>
            <a:r>
              <a:rPr lang="el-GR" sz="2000" dirty="0" err="1"/>
              <a:t>γλυκουρονοσυλοτρανσφεράσης</a:t>
            </a:r>
            <a:r>
              <a:rPr lang="el-GR" sz="2000" dirty="0"/>
              <a:t>). Βρίσκεται στο 10% του πληθυσμού και </a:t>
            </a:r>
            <a:r>
              <a:rPr lang="el-GR" sz="2000" dirty="0" err="1"/>
              <a:t>διαγνώσκεται</a:t>
            </a:r>
            <a:r>
              <a:rPr lang="el-GR" sz="2000" dirty="0"/>
              <a:t> από τα υψηλότερα (60 με 70%) ποσά </a:t>
            </a:r>
            <a:r>
              <a:rPr lang="el-GR" sz="2000" dirty="0" err="1"/>
              <a:t>χολερυθρίνης</a:t>
            </a:r>
            <a:r>
              <a:rPr lang="el-GR" sz="2000" dirty="0"/>
              <a:t> στο αίμα. Τα άτομα αυτά είναι </a:t>
            </a:r>
            <a:r>
              <a:rPr lang="el-GR" sz="2000" dirty="0" err="1"/>
              <a:t>προδιαθετημένα</a:t>
            </a:r>
            <a:r>
              <a:rPr lang="el-GR" sz="2000" dirty="0"/>
              <a:t> σε ανεπιθύμητες φαρμακευτικές επιδράσεις (Α</a:t>
            </a:r>
            <a:r>
              <a:rPr lang="en-US" sz="2000" dirty="0"/>
              <a:t>DRs).</a:t>
            </a:r>
          </a:p>
          <a:p>
            <a:r>
              <a:rPr lang="el-GR" sz="2000" b="1" dirty="0"/>
              <a:t>Σύνδρομο </a:t>
            </a:r>
            <a:r>
              <a:rPr lang="en-US" sz="2000" b="1" dirty="0" err="1"/>
              <a:t>Crigler</a:t>
            </a:r>
            <a:r>
              <a:rPr lang="en-US" sz="2000" b="1" dirty="0"/>
              <a:t>-Najjar</a:t>
            </a:r>
            <a:r>
              <a:rPr lang="el-GR" sz="2000" dirty="0"/>
              <a:t>: πλήρης έλλειψη </a:t>
            </a:r>
            <a:r>
              <a:rPr lang="el-GR" sz="2000" dirty="0" err="1"/>
              <a:t>γλυκουρονιδίωσης</a:t>
            </a:r>
            <a:r>
              <a:rPr lang="el-GR" sz="2000" dirty="0"/>
              <a:t> της </a:t>
            </a:r>
            <a:r>
              <a:rPr lang="el-GR" sz="2000" dirty="0" err="1"/>
              <a:t>χολερυθρίνης</a:t>
            </a:r>
            <a:r>
              <a:rPr lang="el-GR" sz="2000" dirty="0"/>
              <a:t> εξαιτίας γενετικών βλαβών στο γονίδιο </a:t>
            </a:r>
            <a:r>
              <a:rPr lang="en-US" sz="2000" i="1" dirty="0"/>
              <a:t>UGT1A1 (</a:t>
            </a:r>
            <a:r>
              <a:rPr lang="el-GR" sz="2000" i="1" dirty="0"/>
              <a:t>ο τύπος 1 είναι θανατηφόρος ενώ ο τύπος 2 σχετίζεται με μειωμένη </a:t>
            </a:r>
            <a:r>
              <a:rPr lang="el-GR" sz="2000" i="1" dirty="0" err="1"/>
              <a:t>ενζυμική</a:t>
            </a:r>
            <a:r>
              <a:rPr lang="el-GR" sz="2000" i="1" dirty="0"/>
              <a:t> λειτουργικότητα)</a:t>
            </a:r>
          </a:p>
        </p:txBody>
      </p:sp>
      <p:pic>
        <p:nvPicPr>
          <p:cNvPr id="6" name="Εικόνα 5">
            <a:extLst>
              <a:ext uri="{FF2B5EF4-FFF2-40B4-BE49-F238E27FC236}">
                <a16:creationId xmlns:a16="http://schemas.microsoft.com/office/drawing/2014/main" id="{D7DADF31-0D8D-4F0C-F29A-EBF3E2A83802}"/>
              </a:ext>
            </a:extLst>
          </p:cNvPr>
          <p:cNvPicPr>
            <a:picLocks noChangeAspect="1"/>
          </p:cNvPicPr>
          <p:nvPr/>
        </p:nvPicPr>
        <p:blipFill>
          <a:blip r:embed="rId2"/>
          <a:stretch>
            <a:fillRect/>
          </a:stretch>
        </p:blipFill>
        <p:spPr>
          <a:xfrm>
            <a:off x="1803534" y="3829050"/>
            <a:ext cx="4762500" cy="3028950"/>
          </a:xfrm>
          <a:prstGeom prst="rect">
            <a:avLst/>
          </a:prstGeom>
        </p:spPr>
      </p:pic>
    </p:spTree>
    <p:extLst>
      <p:ext uri="{BB962C8B-B14F-4D97-AF65-F5344CB8AC3E}">
        <p14:creationId xmlns:p14="http://schemas.microsoft.com/office/powerpoint/2010/main" val="413422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ABD6FF"/>
            </a:solidFill>
          </a:ln>
        </p:spPr>
        <p:style>
          <a:lnRef idx="1">
            <a:schemeClr val="accent1"/>
          </a:lnRef>
          <a:fillRef idx="0">
            <a:schemeClr val="accent1"/>
          </a:fillRef>
          <a:effectRef idx="0">
            <a:schemeClr val="accent1"/>
          </a:effectRef>
          <a:fontRef idx="minor">
            <a:schemeClr val="tx1"/>
          </a:fontRef>
        </p:style>
      </p:cxnSp>
      <p:pic>
        <p:nvPicPr>
          <p:cNvPr id="2" name="Εικόνα 1">
            <a:extLst>
              <a:ext uri="{FF2B5EF4-FFF2-40B4-BE49-F238E27FC236}">
                <a16:creationId xmlns:a16="http://schemas.microsoft.com/office/drawing/2014/main" id="{8C485216-FD40-4145-A831-E54E6FDE889F}"/>
              </a:ext>
            </a:extLst>
          </p:cNvPr>
          <p:cNvPicPr>
            <a:picLocks noChangeAspect="1"/>
          </p:cNvPicPr>
          <p:nvPr/>
        </p:nvPicPr>
        <p:blipFill>
          <a:blip r:embed="rId2"/>
          <a:stretch>
            <a:fillRect/>
          </a:stretch>
        </p:blipFill>
        <p:spPr>
          <a:xfrm>
            <a:off x="4061860" y="1123527"/>
            <a:ext cx="6944944" cy="4604800"/>
          </a:xfrm>
          <a:prstGeom prst="rect">
            <a:avLst/>
          </a:prstGeom>
        </p:spPr>
      </p:pic>
      <p:pic>
        <p:nvPicPr>
          <p:cNvPr id="3" name="Εικόνα 2">
            <a:extLst>
              <a:ext uri="{FF2B5EF4-FFF2-40B4-BE49-F238E27FC236}">
                <a16:creationId xmlns:a16="http://schemas.microsoft.com/office/drawing/2014/main" id="{0F84E64B-4B48-4EB8-B3CD-6D9F8102829A}"/>
              </a:ext>
            </a:extLst>
          </p:cNvPr>
          <p:cNvPicPr>
            <a:picLocks noChangeAspect="1"/>
          </p:cNvPicPr>
          <p:nvPr/>
        </p:nvPicPr>
        <p:blipFill>
          <a:blip r:embed="rId3"/>
          <a:stretch>
            <a:fillRect/>
          </a:stretch>
        </p:blipFill>
        <p:spPr>
          <a:xfrm>
            <a:off x="468849" y="2492477"/>
            <a:ext cx="2447925" cy="1866900"/>
          </a:xfrm>
          <a:prstGeom prst="rect">
            <a:avLst/>
          </a:prstGeom>
        </p:spPr>
      </p:pic>
      <p:sp>
        <p:nvSpPr>
          <p:cNvPr id="4" name="Ορθογώνιο 3">
            <a:extLst>
              <a:ext uri="{FF2B5EF4-FFF2-40B4-BE49-F238E27FC236}">
                <a16:creationId xmlns:a16="http://schemas.microsoft.com/office/drawing/2014/main" id="{A60871FE-AE0F-4BB7-8E40-E7E86BB73397}"/>
              </a:ext>
            </a:extLst>
          </p:cNvPr>
          <p:cNvSpPr/>
          <p:nvPr/>
        </p:nvSpPr>
        <p:spPr>
          <a:xfrm>
            <a:off x="1169014" y="4911709"/>
            <a:ext cx="1495346" cy="523220"/>
          </a:xfrm>
          <a:prstGeom prst="rect">
            <a:avLst/>
          </a:prstGeom>
        </p:spPr>
        <p:txBody>
          <a:bodyPr wrap="none">
            <a:spAutoFit/>
          </a:bodyPr>
          <a:lstStyle/>
          <a:p>
            <a:r>
              <a:rPr lang="el-GR" sz="2800" dirty="0"/>
              <a:t>Νικοτίνη</a:t>
            </a:r>
            <a:r>
              <a:rPr lang="el-GR" dirty="0"/>
              <a:t> </a:t>
            </a:r>
          </a:p>
        </p:txBody>
      </p:sp>
    </p:spTree>
    <p:extLst>
      <p:ext uri="{BB962C8B-B14F-4D97-AF65-F5344CB8AC3E}">
        <p14:creationId xmlns:p14="http://schemas.microsoft.com/office/powerpoint/2010/main" val="65434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92AAEF58-DC2F-47B3-98F6-E450C00CCE87}"/>
              </a:ext>
            </a:extLst>
          </p:cNvPr>
          <p:cNvSpPr>
            <a:spLocks noGrp="1"/>
          </p:cNvSpPr>
          <p:nvPr>
            <p:ph type="title"/>
          </p:nvPr>
        </p:nvSpPr>
        <p:spPr>
          <a:xfrm>
            <a:off x="958506" y="800392"/>
            <a:ext cx="10264697" cy="1212102"/>
          </a:xfrm>
        </p:spPr>
        <p:txBody>
          <a:bodyPr>
            <a:normAutofit/>
          </a:bodyPr>
          <a:lstStyle/>
          <a:p>
            <a:r>
              <a:rPr lang="el-GR" sz="4000">
                <a:solidFill>
                  <a:srgbClr val="FFFFFF"/>
                </a:solidFill>
              </a:rPr>
              <a:t>Πηγές φαρμάκων</a:t>
            </a:r>
          </a:p>
        </p:txBody>
      </p:sp>
      <p:sp>
        <p:nvSpPr>
          <p:cNvPr id="3" name="Θέση περιεχομένου 2">
            <a:extLst>
              <a:ext uri="{FF2B5EF4-FFF2-40B4-BE49-F238E27FC236}">
                <a16:creationId xmlns:a16="http://schemas.microsoft.com/office/drawing/2014/main" id="{DD1615C6-3788-4BCF-8B47-FBA188189902}"/>
              </a:ext>
            </a:extLst>
          </p:cNvPr>
          <p:cNvSpPr>
            <a:spLocks noGrp="1"/>
          </p:cNvSpPr>
          <p:nvPr>
            <p:ph idx="1"/>
          </p:nvPr>
        </p:nvSpPr>
        <p:spPr>
          <a:xfrm>
            <a:off x="1367624" y="2490436"/>
            <a:ext cx="9708995" cy="3567173"/>
          </a:xfrm>
        </p:spPr>
        <p:txBody>
          <a:bodyPr anchor="ctr">
            <a:normAutofit/>
          </a:bodyPr>
          <a:lstStyle/>
          <a:p>
            <a:endParaRPr lang="el-GR" sz="2400" b="1" dirty="0"/>
          </a:p>
          <a:p>
            <a:r>
              <a:rPr lang="el-GR" sz="2400" b="1" dirty="0"/>
              <a:t>Ζωικοί οργανισμοί (χερσαίοι και θαλάσσιοι)</a:t>
            </a:r>
          </a:p>
          <a:p>
            <a:r>
              <a:rPr lang="el-GR" sz="2400" b="1" dirty="0"/>
              <a:t>Συνθετική οργανική χημεία</a:t>
            </a:r>
          </a:p>
          <a:p>
            <a:pPr marL="0" indent="0">
              <a:buNone/>
            </a:pPr>
            <a:r>
              <a:rPr lang="el-GR" sz="2400" dirty="0"/>
              <a:t>    Χρωστικές (έγχρωμες </a:t>
            </a:r>
            <a:r>
              <a:rPr lang="el-GR" sz="2400" dirty="0" err="1"/>
              <a:t>χ.ο</a:t>
            </a:r>
            <a:r>
              <a:rPr lang="el-GR" sz="2400" dirty="0"/>
              <a:t> εκλεκτικές για βιολογικούς ιστούς)</a:t>
            </a:r>
          </a:p>
          <a:p>
            <a:pPr marL="0" indent="0">
              <a:buNone/>
            </a:pPr>
            <a:r>
              <a:rPr lang="el-GR" sz="2400" dirty="0"/>
              <a:t>Ό </a:t>
            </a:r>
            <a:r>
              <a:rPr lang="en-US" sz="2400" dirty="0"/>
              <a:t>Ehrlich </a:t>
            </a:r>
            <a:r>
              <a:rPr lang="el-GR" sz="2400" dirty="0"/>
              <a:t>ανέπτυξε χρωστικές με εκλεκτική δέσμευση σε ιστούς παρασίτων και μικροβίων</a:t>
            </a:r>
          </a:p>
          <a:p>
            <a:pPr marL="0" indent="0">
              <a:buNone/>
            </a:pPr>
            <a:r>
              <a:rPr lang="el-GR" sz="2400" dirty="0" err="1"/>
              <a:t>Αρσφεναμίνη</a:t>
            </a:r>
            <a:r>
              <a:rPr lang="el-GR" sz="2400" dirty="0"/>
              <a:t> (1907) θεραπεία της σύφιλης</a:t>
            </a:r>
          </a:p>
          <a:p>
            <a:pPr marL="0" indent="0">
              <a:buNone/>
            </a:pPr>
            <a:r>
              <a:rPr lang="el-GR" sz="2400" dirty="0" err="1"/>
              <a:t>Προντοσίλη</a:t>
            </a:r>
            <a:r>
              <a:rPr lang="el-GR" sz="2400" dirty="0"/>
              <a:t> (πρώτη </a:t>
            </a:r>
            <a:r>
              <a:rPr lang="el-GR" sz="2400" dirty="0" err="1"/>
              <a:t>σουλφοναμίδη</a:t>
            </a:r>
            <a:r>
              <a:rPr lang="el-GR" sz="2400" dirty="0"/>
              <a:t> θεραπεία στρεπτοκοκκικών λοιμώξεων)</a:t>
            </a:r>
          </a:p>
          <a:p>
            <a:endParaRPr lang="el-GR" sz="2400" dirty="0"/>
          </a:p>
          <a:p>
            <a:pPr marL="0" indent="0">
              <a:buNone/>
            </a:pPr>
            <a:endParaRPr lang="el-GR" sz="2400" dirty="0"/>
          </a:p>
          <a:p>
            <a:endParaRPr lang="el-GR" sz="2400" dirty="0"/>
          </a:p>
        </p:txBody>
      </p:sp>
    </p:spTree>
    <p:extLst>
      <p:ext uri="{BB962C8B-B14F-4D97-AF65-F5344CB8AC3E}">
        <p14:creationId xmlns:p14="http://schemas.microsoft.com/office/powerpoint/2010/main" val="290547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704448F-B1FB-48A1-A5C8-695B200DAFE5}"/>
              </a:ext>
            </a:extLst>
          </p:cNvPr>
          <p:cNvPicPr>
            <a:picLocks noChangeAspect="1"/>
          </p:cNvPicPr>
          <p:nvPr/>
        </p:nvPicPr>
        <p:blipFill>
          <a:blip r:embed="rId2"/>
          <a:stretch>
            <a:fillRect/>
          </a:stretch>
        </p:blipFill>
        <p:spPr>
          <a:xfrm>
            <a:off x="3271837" y="2024062"/>
            <a:ext cx="5648325" cy="2809875"/>
          </a:xfrm>
          <a:prstGeom prst="rect">
            <a:avLst/>
          </a:prstGeom>
        </p:spPr>
      </p:pic>
      <p:sp>
        <p:nvSpPr>
          <p:cNvPr id="3" name="TextBox 2">
            <a:extLst>
              <a:ext uri="{FF2B5EF4-FFF2-40B4-BE49-F238E27FC236}">
                <a16:creationId xmlns:a16="http://schemas.microsoft.com/office/drawing/2014/main" id="{58746051-94C4-4F4D-B054-DE87E38644FC}"/>
              </a:ext>
            </a:extLst>
          </p:cNvPr>
          <p:cNvSpPr txBox="1"/>
          <p:nvPr/>
        </p:nvSpPr>
        <p:spPr>
          <a:xfrm>
            <a:off x="939120" y="931929"/>
            <a:ext cx="9441559" cy="369332"/>
          </a:xfrm>
          <a:prstGeom prst="rect">
            <a:avLst/>
          </a:prstGeom>
          <a:noFill/>
        </p:spPr>
        <p:txBody>
          <a:bodyPr wrap="none" rtlCol="0">
            <a:spAutoFit/>
          </a:bodyPr>
          <a:lstStyle/>
          <a:p>
            <a:r>
              <a:rPr lang="el-GR" dirty="0"/>
              <a:t>Ένα συστατικό του δηλητηρίου αυτής της οχιάς συνέβαλε στην ανάπτυξη του φαρμάκου </a:t>
            </a:r>
            <a:r>
              <a:rPr lang="el-GR" dirty="0" err="1"/>
              <a:t>Captopril</a:t>
            </a:r>
            <a:r>
              <a:rPr lang="el-GR" dirty="0"/>
              <a:t> </a:t>
            </a:r>
          </a:p>
        </p:txBody>
      </p:sp>
      <p:sp>
        <p:nvSpPr>
          <p:cNvPr id="4" name="TextBox 3">
            <a:extLst>
              <a:ext uri="{FF2B5EF4-FFF2-40B4-BE49-F238E27FC236}">
                <a16:creationId xmlns:a16="http://schemas.microsoft.com/office/drawing/2014/main" id="{355C34C7-F745-47C2-9868-A90195E23C5D}"/>
              </a:ext>
            </a:extLst>
          </p:cNvPr>
          <p:cNvSpPr txBox="1"/>
          <p:nvPr/>
        </p:nvSpPr>
        <p:spPr>
          <a:xfrm>
            <a:off x="492369" y="5464406"/>
            <a:ext cx="11699631" cy="923330"/>
          </a:xfrm>
          <a:prstGeom prst="rect">
            <a:avLst/>
          </a:prstGeom>
          <a:noFill/>
        </p:spPr>
        <p:txBody>
          <a:bodyPr wrap="square" rtlCol="0">
            <a:spAutoFit/>
          </a:bodyPr>
          <a:lstStyle/>
          <a:p>
            <a:r>
              <a:rPr lang="el-GR" dirty="0"/>
              <a:t>Η δραστική ουσία του δηλητηρίου αναστέλλει ένα ένζυμο του αίματος που ονομάζεται </a:t>
            </a:r>
            <a:r>
              <a:rPr lang="el-GR" dirty="0" err="1"/>
              <a:t>μετατρεπτικό</a:t>
            </a:r>
            <a:r>
              <a:rPr lang="el-GR" dirty="0"/>
              <a:t> ένζυμο της </a:t>
            </a:r>
            <a:r>
              <a:rPr lang="el-GR" dirty="0" err="1"/>
              <a:t>αγγειοτενσίνης</a:t>
            </a:r>
            <a:r>
              <a:rPr lang="el-GR" dirty="0"/>
              <a:t> (ACE). Το ένζυμο αυτό είναι υπεύθυνο για τη μετατροπή της </a:t>
            </a:r>
            <a:r>
              <a:rPr lang="el-GR" dirty="0" err="1"/>
              <a:t>αγγειοτενσίνης</a:t>
            </a:r>
            <a:r>
              <a:rPr lang="el-GR" dirty="0"/>
              <a:t> Ι σε </a:t>
            </a:r>
            <a:r>
              <a:rPr lang="el-GR" dirty="0" err="1"/>
              <a:t>αγγειοτενσίνη</a:t>
            </a:r>
            <a:r>
              <a:rPr lang="el-GR" dirty="0"/>
              <a:t> ΙΙ, η οποία δρα ως ισχυρό αγγειοσυσταλτικό.</a:t>
            </a:r>
          </a:p>
        </p:txBody>
      </p:sp>
    </p:spTree>
    <p:extLst>
      <p:ext uri="{BB962C8B-B14F-4D97-AF65-F5344CB8AC3E}">
        <p14:creationId xmlns:p14="http://schemas.microsoft.com/office/powerpoint/2010/main" val="110992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A242EAA-97C7-429D-AD4D-C3760E6E673C}"/>
              </a:ext>
            </a:extLst>
          </p:cNvPr>
          <p:cNvPicPr>
            <a:picLocks noChangeAspect="1"/>
          </p:cNvPicPr>
          <p:nvPr/>
        </p:nvPicPr>
        <p:blipFill>
          <a:blip r:embed="rId2"/>
          <a:stretch>
            <a:fillRect/>
          </a:stretch>
        </p:blipFill>
        <p:spPr>
          <a:xfrm>
            <a:off x="3131160" y="1392703"/>
            <a:ext cx="6010969" cy="3071372"/>
          </a:xfrm>
          <a:prstGeom prst="rect">
            <a:avLst/>
          </a:prstGeom>
        </p:spPr>
      </p:pic>
      <p:sp>
        <p:nvSpPr>
          <p:cNvPr id="3" name="TextBox 2">
            <a:extLst>
              <a:ext uri="{FF2B5EF4-FFF2-40B4-BE49-F238E27FC236}">
                <a16:creationId xmlns:a16="http://schemas.microsoft.com/office/drawing/2014/main" id="{9A4D0ECB-0089-4062-9A90-BDE0DB6CCA2B}"/>
              </a:ext>
            </a:extLst>
          </p:cNvPr>
          <p:cNvSpPr txBox="1"/>
          <p:nvPr/>
        </p:nvSpPr>
        <p:spPr>
          <a:xfrm>
            <a:off x="2447779" y="731520"/>
            <a:ext cx="7319504" cy="400110"/>
          </a:xfrm>
          <a:prstGeom prst="rect">
            <a:avLst/>
          </a:prstGeom>
          <a:noFill/>
        </p:spPr>
        <p:txBody>
          <a:bodyPr wrap="none" rtlCol="0">
            <a:spAutoFit/>
          </a:bodyPr>
          <a:lstStyle/>
          <a:p>
            <a:r>
              <a:rPr lang="el-GR" sz="2000" dirty="0"/>
              <a:t>Τοξίνη κόμπρας για την καταπολέμηση της σκλήρυνσης κατά πλάκας</a:t>
            </a:r>
          </a:p>
        </p:txBody>
      </p:sp>
      <p:sp>
        <p:nvSpPr>
          <p:cNvPr id="4" name="TextBox 3">
            <a:extLst>
              <a:ext uri="{FF2B5EF4-FFF2-40B4-BE49-F238E27FC236}">
                <a16:creationId xmlns:a16="http://schemas.microsoft.com/office/drawing/2014/main" id="{705B5473-72FB-4FBA-A8D5-D5B32CAF6B0F}"/>
              </a:ext>
            </a:extLst>
          </p:cNvPr>
          <p:cNvSpPr txBox="1"/>
          <p:nvPr/>
        </p:nvSpPr>
        <p:spPr>
          <a:xfrm>
            <a:off x="984738" y="4649152"/>
            <a:ext cx="9706707" cy="1477328"/>
          </a:xfrm>
          <a:prstGeom prst="rect">
            <a:avLst/>
          </a:prstGeom>
          <a:noFill/>
        </p:spPr>
        <p:txBody>
          <a:bodyPr wrap="square" rtlCol="0">
            <a:spAutoFit/>
          </a:bodyPr>
          <a:lstStyle/>
          <a:p>
            <a:r>
              <a:rPr lang="el-GR" dirty="0"/>
              <a:t>Ο υποδοχέας </a:t>
            </a:r>
            <a:r>
              <a:rPr lang="el-GR" dirty="0" err="1"/>
              <a:t>ακετυλοχολίνης</a:t>
            </a:r>
            <a:r>
              <a:rPr lang="el-GR" dirty="0"/>
              <a:t>. Η </a:t>
            </a:r>
            <a:r>
              <a:rPr lang="el-GR" dirty="0" err="1"/>
              <a:t>κομπρατοξίνη</a:t>
            </a:r>
            <a:r>
              <a:rPr lang="el-GR" dirty="0"/>
              <a:t> εμποδίζει την είσοδο </a:t>
            </a:r>
            <a:r>
              <a:rPr lang="el-GR" dirty="0" err="1"/>
              <a:t>Na</a:t>
            </a:r>
            <a:r>
              <a:rPr lang="el-GR" dirty="0"/>
              <a:t> (φυσιολογική λειτουργία: δεξιά) και δεν επιτρέπει την </a:t>
            </a:r>
            <a:r>
              <a:rPr lang="el-GR" dirty="0" err="1"/>
              <a:t>εκπόλωση</a:t>
            </a:r>
            <a:r>
              <a:rPr lang="el-GR" dirty="0"/>
              <a:t> της μεμβράνης. </a:t>
            </a:r>
            <a:r>
              <a:rPr lang="en-US" dirty="0"/>
              <a:t>O</a:t>
            </a:r>
            <a:r>
              <a:rPr lang="el-GR" dirty="0"/>
              <a:t>ι ιδιότητες της την καθιστούν ικανή να προστατεύσει αφενός τα νευρικά κύτταρα από την απόπτωση, που αποτελεί συνέπεια της απώλειας των ελύτρων </a:t>
            </a:r>
            <a:r>
              <a:rPr lang="el-GR" dirty="0" err="1"/>
              <a:t>μυελίνης</a:t>
            </a:r>
            <a:r>
              <a:rPr lang="el-GR" dirty="0"/>
              <a:t> στην πολλαπλή σκλήρυνση, και αφετέρου να ασκήσει ρυθμιστική δράση στο νευρικό αλλά και το ανοσοποιητικό σύστημα</a:t>
            </a:r>
          </a:p>
        </p:txBody>
      </p:sp>
    </p:spTree>
    <p:extLst>
      <p:ext uri="{BB962C8B-B14F-4D97-AF65-F5344CB8AC3E}">
        <p14:creationId xmlns:p14="http://schemas.microsoft.com/office/powerpoint/2010/main" val="242335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CC790065-962E-467A-91CF-84FA564684AF}"/>
              </a:ext>
            </a:extLst>
          </p:cNvPr>
          <p:cNvSpPr>
            <a:spLocks noGrp="1"/>
          </p:cNvSpPr>
          <p:nvPr>
            <p:ph type="title"/>
          </p:nvPr>
        </p:nvSpPr>
        <p:spPr>
          <a:xfrm>
            <a:off x="1098468" y="885651"/>
            <a:ext cx="3229803" cy="4624603"/>
          </a:xfrm>
        </p:spPr>
        <p:txBody>
          <a:bodyPr>
            <a:normAutofit/>
          </a:bodyPr>
          <a:lstStyle/>
          <a:p>
            <a:r>
              <a:rPr lang="el-GR">
                <a:solidFill>
                  <a:srgbClr val="FFFFFF"/>
                </a:solidFill>
              </a:rPr>
              <a:t>Πηγές φαρμάκων</a:t>
            </a:r>
          </a:p>
        </p:txBody>
      </p:sp>
      <p:sp>
        <p:nvSpPr>
          <p:cNvPr id="3" name="Θέση περιεχομένου 2">
            <a:extLst>
              <a:ext uri="{FF2B5EF4-FFF2-40B4-BE49-F238E27FC236}">
                <a16:creationId xmlns:a16="http://schemas.microsoft.com/office/drawing/2014/main" id="{7E5AC8EF-FBDC-4C25-8FCB-2B4874800E12}"/>
              </a:ext>
            </a:extLst>
          </p:cNvPr>
          <p:cNvSpPr>
            <a:spLocks noGrp="1"/>
          </p:cNvSpPr>
          <p:nvPr>
            <p:ph idx="1"/>
          </p:nvPr>
        </p:nvSpPr>
        <p:spPr>
          <a:xfrm>
            <a:off x="4978708" y="885651"/>
            <a:ext cx="6525220" cy="4616849"/>
          </a:xfrm>
        </p:spPr>
        <p:txBody>
          <a:bodyPr anchor="ctr">
            <a:normAutofit/>
          </a:bodyPr>
          <a:lstStyle/>
          <a:p>
            <a:pPr>
              <a:buFont typeface="Wingdings" panose="05000000000000000000" pitchFamily="2" charset="2"/>
              <a:buChar char="Ø"/>
            </a:pPr>
            <a:r>
              <a:rPr lang="el-GR" sz="2200" dirty="0"/>
              <a:t> </a:t>
            </a:r>
            <a:r>
              <a:rPr lang="el-GR" sz="2200" u="sng" dirty="0"/>
              <a:t>Μικρά οργανικά μόρια (&lt;500</a:t>
            </a:r>
            <a:r>
              <a:rPr lang="en-US" sz="2200" u="sng" dirty="0"/>
              <a:t>Da)</a:t>
            </a:r>
          </a:p>
          <a:p>
            <a:r>
              <a:rPr lang="el-GR" sz="2200" dirty="0"/>
              <a:t>Δημιουργία «</a:t>
            </a:r>
            <a:r>
              <a:rPr lang="el-GR" sz="2200" u="sng" dirty="0"/>
              <a:t>βιβλιοθήκης</a:t>
            </a:r>
            <a:r>
              <a:rPr lang="el-GR" sz="2200" dirty="0"/>
              <a:t>» συλλογή συγγενών χημικών ουσιών με το επιθυμητό αποτέλεσμα (δέσμευση σε συγκεκριμένο στόχο)</a:t>
            </a:r>
          </a:p>
          <a:p>
            <a:r>
              <a:rPr lang="en-US" sz="2200" u="sng" dirty="0" err="1"/>
              <a:t>hitts</a:t>
            </a:r>
            <a:r>
              <a:rPr lang="en-US" sz="2200" u="sng" dirty="0"/>
              <a:t>:</a:t>
            </a:r>
            <a:r>
              <a:rPr lang="en-US" sz="2200" dirty="0"/>
              <a:t> </a:t>
            </a:r>
            <a:r>
              <a:rPr lang="el-GR" sz="2200" dirty="0"/>
              <a:t>αρχικά </a:t>
            </a:r>
            <a:r>
              <a:rPr lang="el-GR" sz="2200" dirty="0" err="1"/>
              <a:t>βιοδραστικά</a:t>
            </a:r>
            <a:r>
              <a:rPr lang="el-GR" sz="2200" dirty="0"/>
              <a:t> μόρια που αντιδρούν με τον βιολογικό στόχο συχνά μέτρια (σπάνια εμπορεύσιμες ουσίες)</a:t>
            </a:r>
          </a:p>
          <a:p>
            <a:r>
              <a:rPr lang="el-GR" sz="2200" u="sng" dirty="0"/>
              <a:t>Δημιουργία ενώσεων-οδηγών (</a:t>
            </a:r>
            <a:r>
              <a:rPr lang="en-US" sz="2200" u="sng" dirty="0"/>
              <a:t>leads): </a:t>
            </a:r>
            <a:r>
              <a:rPr lang="el-GR" sz="2200" dirty="0"/>
              <a:t>τροποποίηση πρόδρομων μορίων για βελτιστοποίηση παραμέτρων όπως συγγένεια με το στόχο, δραστικότητα, διαπερατότητα από μεμβράνες, απορρόφηση και κατανομή στον οργανισμό, μεταβολισμό και ανεπιθύμητες ενέργειες </a:t>
            </a:r>
          </a:p>
          <a:p>
            <a:endParaRPr lang="el-GR" sz="2200" dirty="0"/>
          </a:p>
        </p:txBody>
      </p:sp>
    </p:spTree>
    <p:extLst>
      <p:ext uri="{BB962C8B-B14F-4D97-AF65-F5344CB8AC3E}">
        <p14:creationId xmlns:p14="http://schemas.microsoft.com/office/powerpoint/2010/main" val="16579160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3027</Words>
  <Application>Microsoft Office PowerPoint</Application>
  <PresentationFormat>Ευρεία οθόνη</PresentationFormat>
  <Paragraphs>214</Paragraphs>
  <Slides>42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42</vt:i4>
      </vt:variant>
    </vt:vector>
  </HeadingPairs>
  <TitlesOfParts>
    <vt:vector size="47" baseType="lpstr">
      <vt:lpstr>Arial</vt:lpstr>
      <vt:lpstr>Calibri</vt:lpstr>
      <vt:lpstr>Calibri Light</vt:lpstr>
      <vt:lpstr>Wingdings</vt:lpstr>
      <vt:lpstr>Θέμα του Office</vt:lpstr>
      <vt:lpstr>φαρμακολογία</vt:lpstr>
      <vt:lpstr>Πηγές φαρμάκων</vt:lpstr>
      <vt:lpstr>Παρουσίαση του PowerPoint</vt:lpstr>
      <vt:lpstr>Παρουσίαση του PowerPoint</vt:lpstr>
      <vt:lpstr>Παρουσίαση του PowerPoint</vt:lpstr>
      <vt:lpstr>Πηγές φαρμάκων</vt:lpstr>
      <vt:lpstr>Παρουσίαση του PowerPoint</vt:lpstr>
      <vt:lpstr>Παρουσίαση του PowerPoint</vt:lpstr>
      <vt:lpstr>Πηγές φαρμάκων</vt:lpstr>
      <vt:lpstr>Πηγές φαρμάκων</vt:lpstr>
      <vt:lpstr>Στόχοι ανάπτυξης φαρμάκων</vt:lpstr>
      <vt:lpstr>Προκλινικές δοκιμές</vt:lpstr>
      <vt:lpstr>Κλινικές δοκιμές</vt:lpstr>
      <vt:lpstr>Παρουσίαση του PowerPoint</vt:lpstr>
      <vt:lpstr>φαρμακοκινητική</vt:lpstr>
      <vt:lpstr>φαρμακοκινητική</vt:lpstr>
      <vt:lpstr>φαρμακοκινητική</vt:lpstr>
      <vt:lpstr>Οδοί χορήγησης φαρμάκων</vt:lpstr>
      <vt:lpstr>Οδοί χορήγησης φαρμάκων</vt:lpstr>
      <vt:lpstr>Κατανομή φαρμάκων</vt:lpstr>
      <vt:lpstr>Απέκκριση φαρμάκων </vt:lpstr>
      <vt:lpstr>Παρουσίαση του PowerPoint</vt:lpstr>
      <vt:lpstr>Παρουσίαση του PowerPoint</vt:lpstr>
      <vt:lpstr>Μεταβολισμός φαρμάκων</vt:lpstr>
      <vt:lpstr>Παρουσίαση του PowerPoint</vt:lpstr>
      <vt:lpstr>Παρουσίαση του PowerPoint</vt:lpstr>
      <vt:lpstr>Παρουσίαση του PowerPoint</vt:lpstr>
      <vt:lpstr>Κάθαρση φαρμάκων</vt:lpstr>
      <vt:lpstr>Κατανομή φαρμάκου</vt:lpstr>
      <vt:lpstr>Παρουσίαση του PowerPoint</vt:lpstr>
      <vt:lpstr>Παρουσίαση του PowerPoint</vt:lpstr>
      <vt:lpstr>Παρουσίαση του PowerPoint</vt:lpstr>
      <vt:lpstr>Βιοδιαθεσιμότητα </vt:lpstr>
      <vt:lpstr>φαρμακοδυναμική</vt:lpstr>
      <vt:lpstr>Παρουσίαση του PowerPoint</vt:lpstr>
      <vt:lpstr>Παρουσίαση του PowerPoint</vt:lpstr>
      <vt:lpstr>Παρουσίαση του PowerPoint</vt:lpstr>
      <vt:lpstr>Φαρμακοδυναμική μεταβλητότητα</vt:lpstr>
      <vt:lpstr>Μεταβολισμός φαρμάκων</vt:lpstr>
      <vt:lpstr>Μεταβολισμός φαρμάκων</vt:lpstr>
      <vt:lpstr>Θέσεις μεταβολισμού φαρμάκων</vt:lpstr>
      <vt:lpstr>Μεταλλάξεις και μεταβολισμός φαρμάκων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φαρμακολογία</dc:title>
  <dc:creator>Χριστόπουλος Θεόδωρος</dc:creator>
  <cp:lastModifiedBy>Χριστόπουλος Θεόδωρος</cp:lastModifiedBy>
  <cp:revision>98</cp:revision>
  <dcterms:created xsi:type="dcterms:W3CDTF">2021-03-01T17:46:09Z</dcterms:created>
  <dcterms:modified xsi:type="dcterms:W3CDTF">2023-02-28T08:36:45Z</dcterms:modified>
</cp:coreProperties>
</file>