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70" r:id="rId4"/>
    <p:sldId id="279" r:id="rId5"/>
    <p:sldId id="268" r:id="rId6"/>
    <p:sldId id="269" r:id="rId7"/>
    <p:sldId id="271" r:id="rId8"/>
    <p:sldId id="280" r:id="rId9"/>
    <p:sldId id="281" r:id="rId10"/>
    <p:sldId id="282" r:id="rId11"/>
    <p:sldId id="272" r:id="rId12"/>
    <p:sldId id="273" r:id="rId13"/>
    <p:sldId id="27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15008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AD50E85-037C-47DB-AE0F-FDBF5B50DCFD}" type="datetimeFigureOut">
              <a:rPr lang="el-GR" smtClean="0"/>
              <a:t>13/11/2016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927800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221336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74204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950521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027521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568906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917590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28784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41968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78177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AD50E85-037C-47DB-AE0F-FDBF5B50DCFD}" type="datetimeFigureOut">
              <a:rPr lang="el-GR" smtClean="0"/>
              <a:t>13/11/2016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97446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AD50E85-037C-47DB-AE0F-FDBF5B50DCFD}" type="datetimeFigureOut">
              <a:rPr lang="el-GR" smtClean="0"/>
              <a:t>13/11/2016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5770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571152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92849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fld id="{9AD50E85-037C-47DB-AE0F-FDBF5B50DCFD}" type="datetimeFigureOut">
              <a:rPr lang="el-GR" smtClean="0"/>
              <a:t>13/11/2016</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82773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AD50E85-037C-47DB-AE0F-FDBF5B50DCFD}" type="datetimeFigureOut">
              <a:rPr lang="el-GR" smtClean="0"/>
              <a:t>13/11/2016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3723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AD50E85-037C-47DB-AE0F-FDBF5B50DCFD}" type="datetimeFigureOut">
              <a:rPr lang="el-GR" smtClean="0"/>
              <a:t>13/11/2016</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5FF22F0-B172-4D0C-BCB3-1661F34F73E2}" type="slidenum">
              <a:rPr lang="el-GR" smtClean="0"/>
              <a:t>‹#›</a:t>
            </a:fld>
            <a:endParaRPr lang="el-GR"/>
          </a:p>
        </p:txBody>
      </p:sp>
    </p:spTree>
    <p:extLst>
      <p:ext uri="{BB962C8B-B14F-4D97-AF65-F5344CB8AC3E}">
        <p14:creationId xmlns:p14="http://schemas.microsoft.com/office/powerpoint/2010/main" val="39748435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b="1" dirty="0" smtClean="0"/>
              <a:t>Θεματική:11γ</a:t>
            </a:r>
            <a:r>
              <a:rPr lang="el-GR" sz="3100" b="1" dirty="0"/>
              <a:t>. Φιλοσοφικό </a:t>
            </a:r>
            <a:r>
              <a:rPr lang="el-GR" sz="3100" b="1" dirty="0" err="1"/>
              <a:t>αξιακό</a:t>
            </a:r>
            <a:r>
              <a:rPr lang="el-GR" sz="3100" b="1" dirty="0"/>
              <a:t>, κοινωνικό, οικονομικό και πολιτικό πλαίσιο της ανώτατης εκπαίδευσης</a:t>
            </a:r>
            <a:r>
              <a:rPr lang="el-GR" sz="4400" dirty="0"/>
              <a:t/>
            </a:r>
            <a:br>
              <a:rPr lang="el-GR" sz="4400" dirty="0"/>
            </a:br>
            <a:r>
              <a:rPr lang="el-GR" sz="3600" dirty="0" smtClean="0"/>
              <a:t>.</a:t>
            </a:r>
            <a:endParaRPr lang="el-GR" sz="3600" dirty="0"/>
          </a:p>
        </p:txBody>
      </p:sp>
      <p:sp>
        <p:nvSpPr>
          <p:cNvPr id="3" name="Θέση περιεχομένου 2"/>
          <p:cNvSpPr>
            <a:spLocks noGrp="1"/>
          </p:cNvSpPr>
          <p:nvPr>
            <p:ph idx="1"/>
          </p:nvPr>
        </p:nvSpPr>
        <p:spPr/>
        <p:txBody>
          <a:bodyPr>
            <a:noAutofit/>
          </a:bodyPr>
          <a:lstStyle/>
          <a:p>
            <a:r>
              <a:rPr lang="el-GR" sz="1200" dirty="0" smtClean="0"/>
              <a:t>Στόχος </a:t>
            </a:r>
            <a:r>
              <a:rPr lang="el-GR" sz="1200" dirty="0"/>
              <a:t>της εισήγησης είναι να παρουσιάσει αδρομερώς το κοινωνικό πλαίσιο της γέννησης του Πανεπιστημίου και τις σχέσεις του με την κοινωνία και την πολιτική εξουσία μέχρι τις αρχές του 19</a:t>
            </a:r>
            <a:r>
              <a:rPr lang="el-GR" sz="1200" baseline="30000" dirty="0"/>
              <a:t>ου</a:t>
            </a:r>
            <a:r>
              <a:rPr lang="el-GR" sz="1200" dirty="0"/>
              <a:t> αιώνα. Δεύτερος στόχος είναι να καταδειχτεί πώς το Πανεπιστήμιο επηρεάζει την κοινωνία και την οικονομία πώς οι τελευταίες, με τη σειρά τους, συμμετέχει στη διαμόρφωσή του. </a:t>
            </a:r>
          </a:p>
          <a:p>
            <a:r>
              <a:rPr lang="el-GR" sz="1200" dirty="0" smtClean="0"/>
              <a:t>Βασική </a:t>
            </a:r>
            <a:r>
              <a:rPr lang="el-GR" sz="1200" dirty="0"/>
              <a:t>βιβλιογραφία</a:t>
            </a:r>
          </a:p>
          <a:p>
            <a:r>
              <a:rPr lang="el-GR" sz="1200" dirty="0" smtClean="0">
                <a:effectLst>
                  <a:outerShdw blurRad="38100" dist="38100" dir="2700000" algn="tl">
                    <a:srgbClr val="000000"/>
                  </a:outerShdw>
                </a:effectLst>
              </a:rPr>
              <a:t>Κυπριανός Π. (2016), Η μαγεία του πτυχίου. Πανεπιστήμια, απόφοιτοι, τροχιές (1837-2015), </a:t>
            </a:r>
            <a:r>
              <a:rPr lang="el-GR" sz="1200" dirty="0" err="1" smtClean="0">
                <a:effectLst>
                  <a:outerShdw blurRad="38100" dist="38100" dir="2700000" algn="tl">
                    <a:srgbClr val="000000"/>
                  </a:outerShdw>
                </a:effectLst>
              </a:rPr>
              <a:t>Βιβλιόραμα</a:t>
            </a:r>
            <a:r>
              <a:rPr lang="el-GR" sz="1200" dirty="0" smtClean="0">
                <a:effectLst>
                  <a:outerShdw blurRad="38100" dist="38100" dir="2700000" algn="tl">
                    <a:srgbClr val="000000"/>
                  </a:outerShdw>
                </a:effectLst>
              </a:rPr>
              <a:t>, </a:t>
            </a:r>
            <a:r>
              <a:rPr lang="el-GR" sz="1200" dirty="0" err="1" smtClean="0">
                <a:effectLst>
                  <a:outerShdw blurRad="38100" dist="38100" dir="2700000" algn="tl">
                    <a:srgbClr val="000000"/>
                  </a:outerShdw>
                </a:effectLst>
              </a:rPr>
              <a:t>Αθήα</a:t>
            </a:r>
            <a:r>
              <a:rPr lang="el-GR" sz="1200" dirty="0" smtClean="0">
                <a:effectLst>
                  <a:outerShdw blurRad="38100" dist="38100" dir="2700000" algn="tl">
                    <a:srgbClr val="000000"/>
                  </a:outerShdw>
                </a:effectLst>
              </a:rPr>
              <a:t>. </a:t>
            </a:r>
          </a:p>
          <a:p>
            <a:r>
              <a:rPr lang="el-GR" sz="1200" dirty="0" smtClean="0">
                <a:effectLst>
                  <a:outerShdw blurRad="38100" dist="38100" dir="2700000" algn="tl">
                    <a:srgbClr val="000000"/>
                  </a:outerShdw>
                </a:effectLst>
              </a:rPr>
              <a:t> </a:t>
            </a:r>
            <a:r>
              <a:rPr lang="el-GR" sz="1200" dirty="0" smtClean="0">
                <a:effectLst>
                  <a:outerShdw blurRad="38100" dist="38100" dir="2700000" algn="tl">
                    <a:srgbClr val="000000"/>
                  </a:outerShdw>
                </a:effectLst>
              </a:rPr>
              <a:t>Κυπριανός </a:t>
            </a:r>
            <a:r>
              <a:rPr lang="el-GR" sz="1200" dirty="0">
                <a:effectLst>
                  <a:outerShdw blurRad="38100" dist="38100" dir="2700000" algn="tl">
                    <a:srgbClr val="000000"/>
                  </a:outerShdw>
                </a:effectLst>
              </a:rPr>
              <a:t>Π., (2009), Συγκριτική Ιστορία της Ελληνικής Εκπαίδευσης, </a:t>
            </a:r>
            <a:r>
              <a:rPr lang="el-GR" sz="1200" dirty="0" err="1">
                <a:effectLst>
                  <a:outerShdw blurRad="38100" dist="38100" dir="2700000" algn="tl">
                    <a:srgbClr val="000000"/>
                  </a:outerShdw>
                </a:effectLst>
              </a:rPr>
              <a:t>Βιβλιόραμα</a:t>
            </a:r>
            <a:r>
              <a:rPr lang="el-GR" sz="1200" dirty="0">
                <a:effectLst>
                  <a:outerShdw blurRad="38100" dist="38100" dir="2700000" algn="tl">
                    <a:srgbClr val="000000"/>
                  </a:outerShdw>
                </a:effectLst>
              </a:rPr>
              <a:t>, Αθήνα. </a:t>
            </a:r>
            <a:endParaRPr lang="el-GR" sz="1200" dirty="0"/>
          </a:p>
          <a:p>
            <a:r>
              <a:rPr lang="fr-FR" sz="1200" dirty="0">
                <a:effectLst>
                  <a:outerShdw blurRad="38100" dist="38100" dir="2700000" algn="tl">
                    <a:srgbClr val="000000"/>
                  </a:outerShdw>
                </a:effectLst>
              </a:rPr>
              <a:t>Le Goff</a:t>
            </a:r>
            <a:r>
              <a:rPr lang="el-GR" sz="1200" dirty="0">
                <a:effectLst>
                  <a:outerShdw blurRad="38100" dist="38100" dir="2700000" algn="tl">
                    <a:srgbClr val="000000"/>
                  </a:outerShdw>
                </a:effectLst>
              </a:rPr>
              <a:t>, </a:t>
            </a:r>
            <a:r>
              <a:rPr lang="fr-FR" sz="1200" dirty="0">
                <a:effectLst>
                  <a:outerShdw blurRad="38100" dist="38100" dir="2700000" algn="tl">
                    <a:srgbClr val="000000"/>
                  </a:outerShdw>
                </a:effectLst>
              </a:rPr>
              <a:t>J</a:t>
            </a:r>
            <a:r>
              <a:rPr lang="el-GR" sz="1200" dirty="0">
                <a:effectLst>
                  <a:outerShdw blurRad="38100" dist="38100" dir="2700000" algn="tl">
                    <a:srgbClr val="000000"/>
                  </a:outerShdw>
                </a:effectLst>
              </a:rPr>
              <a:t>. , (2002) Οι Διανοούμενοι στο Μεσαίωνα, Κέδρος, Αθήνα. </a:t>
            </a:r>
            <a:endParaRPr lang="el-GR" sz="1200" dirty="0"/>
          </a:p>
          <a:p>
            <a:r>
              <a:rPr lang="el-GR" sz="1200" dirty="0" err="1">
                <a:effectLst>
                  <a:outerShdw blurRad="38100" dist="38100" dir="2700000" algn="tl">
                    <a:srgbClr val="000000"/>
                  </a:outerShdw>
                </a:effectLst>
              </a:rPr>
              <a:t>Ράσης</a:t>
            </a:r>
            <a:r>
              <a:rPr lang="el-GR" sz="1200" dirty="0">
                <a:effectLst>
                  <a:outerShdw blurRad="38100" dist="38100" dir="2700000" algn="tl">
                    <a:srgbClr val="000000"/>
                  </a:outerShdw>
                </a:effectLst>
              </a:rPr>
              <a:t>, Σ., (2004) Τα Πανεπιστήμια χθες και σήμερα. Συμβολή στην Ιστορία της Εκπαίδευσης: Η Αγγλοσαξονική Εμπειρία, </a:t>
            </a:r>
            <a:r>
              <a:rPr lang="el-GR" sz="1200" dirty="0" err="1">
                <a:effectLst>
                  <a:outerShdw blurRad="38100" dist="38100" dir="2700000" algn="tl">
                    <a:srgbClr val="000000"/>
                  </a:outerShdw>
                </a:effectLst>
              </a:rPr>
              <a:t>Παπαζήσης</a:t>
            </a:r>
            <a:r>
              <a:rPr lang="el-GR" sz="1200" dirty="0">
                <a:effectLst>
                  <a:outerShdw blurRad="38100" dist="38100" dir="2700000" algn="tl">
                    <a:srgbClr val="000000"/>
                  </a:outerShdw>
                </a:effectLst>
              </a:rPr>
              <a:t>, Αθήνα. </a:t>
            </a:r>
            <a:endParaRPr lang="el-GR" sz="1200" dirty="0"/>
          </a:p>
          <a:p>
            <a:r>
              <a:rPr lang="el-GR" sz="1200" dirty="0" err="1">
                <a:effectLst>
                  <a:outerShdw blurRad="38100" dist="38100" dir="2700000" algn="tl">
                    <a:srgbClr val="000000"/>
                  </a:outerShdw>
                </a:effectLst>
              </a:rPr>
              <a:t>Ρενώ</a:t>
            </a:r>
            <a:r>
              <a:rPr lang="el-GR" sz="1200" dirty="0">
                <a:effectLst>
                  <a:outerShdw blurRad="38100" dist="38100" dir="2700000" algn="tl">
                    <a:srgbClr val="000000"/>
                  </a:outerShdw>
                </a:effectLst>
              </a:rPr>
              <a:t>:, Α.,  (2002), Οι Επαναστάσεις του Πανεπιστημίου, </a:t>
            </a:r>
            <a:r>
              <a:rPr lang="el-GR" sz="1200" dirty="0" err="1">
                <a:effectLst>
                  <a:outerShdw blurRad="38100" dist="38100" dir="2700000" algn="tl">
                    <a:srgbClr val="000000"/>
                  </a:outerShdw>
                </a:effectLst>
              </a:rPr>
              <a:t>εκδ</a:t>
            </a:r>
            <a:r>
              <a:rPr lang="el-GR" sz="1200" dirty="0">
                <a:effectLst>
                  <a:outerShdw blurRad="38100" dist="38100" dir="2700000" algn="tl">
                    <a:srgbClr val="000000"/>
                  </a:outerShdw>
                </a:effectLst>
              </a:rPr>
              <a:t>. </a:t>
            </a:r>
            <a:r>
              <a:rPr lang="en-US" sz="1200" dirty="0">
                <a:effectLst>
                  <a:outerShdw blurRad="38100" dist="38100" dir="2700000" algn="tl">
                    <a:srgbClr val="000000"/>
                  </a:outerShdw>
                </a:effectLst>
              </a:rPr>
              <a:t>Gutenberg</a:t>
            </a:r>
            <a:r>
              <a:rPr lang="el-GR" sz="1200" dirty="0">
                <a:effectLst>
                  <a:outerShdw blurRad="38100" dist="38100" dir="2700000" algn="tl">
                    <a:srgbClr val="000000"/>
                  </a:outerShdw>
                </a:effectLst>
              </a:rPr>
              <a:t>. </a:t>
            </a:r>
            <a:endParaRPr lang="el-GR" sz="1200" dirty="0"/>
          </a:p>
          <a:p>
            <a:r>
              <a:rPr lang="el-GR" sz="1200" dirty="0">
                <a:effectLst>
                  <a:outerShdw blurRad="38100" dist="38100" dir="2700000" algn="tl">
                    <a:srgbClr val="000000"/>
                  </a:outerShdw>
                </a:effectLst>
              </a:rPr>
              <a:t>Ρήγος, Α. (2000) Πανεπιστήμιο, ιδεολογικός ρόλος και ρόλος: από το Μεσαίωνα στη </a:t>
            </a:r>
            <a:r>
              <a:rPr lang="el-GR" sz="1200" dirty="0" err="1">
                <a:effectLst>
                  <a:outerShdw blurRad="38100" dist="38100" dir="2700000" algn="tl">
                    <a:srgbClr val="000000"/>
                  </a:outerShdw>
                </a:effectLst>
              </a:rPr>
              <a:t>Νεωτερικότητα</a:t>
            </a:r>
            <a:r>
              <a:rPr lang="el-GR" sz="1200" dirty="0">
                <a:effectLst>
                  <a:outerShdw blurRad="38100" dist="38100" dir="2700000" algn="tl">
                    <a:srgbClr val="000000"/>
                  </a:outerShdw>
                </a:effectLst>
              </a:rPr>
              <a:t>. </a:t>
            </a:r>
            <a:r>
              <a:rPr lang="el-GR" sz="1200" dirty="0" err="1">
                <a:effectLst>
                  <a:outerShdw blurRad="38100" dist="38100" dir="2700000" algn="tl">
                    <a:srgbClr val="000000"/>
                  </a:outerShdw>
                </a:effectLst>
              </a:rPr>
              <a:t>εκδ</a:t>
            </a:r>
            <a:r>
              <a:rPr lang="el-GR" sz="1200" dirty="0">
                <a:effectLst>
                  <a:outerShdw blurRad="38100" dist="38100" dir="2700000" algn="tl">
                    <a:srgbClr val="000000"/>
                  </a:outerShdw>
                </a:effectLst>
              </a:rPr>
              <a:t>. </a:t>
            </a:r>
            <a:r>
              <a:rPr lang="el-GR" sz="1200" dirty="0" err="1">
                <a:effectLst>
                  <a:outerShdw blurRad="38100" dist="38100" dir="2700000" algn="tl">
                    <a:srgbClr val="000000"/>
                  </a:outerShdw>
                </a:effectLst>
              </a:rPr>
              <a:t>Παπαζήσης</a:t>
            </a:r>
            <a:r>
              <a:rPr lang="el-GR" sz="1200" dirty="0">
                <a:effectLst>
                  <a:outerShdw blurRad="38100" dist="38100" dir="2700000" algn="tl">
                    <a:srgbClr val="000000"/>
                  </a:outerShdw>
                </a:effectLst>
              </a:rPr>
              <a:t>, Αθήνα </a:t>
            </a:r>
            <a:endParaRPr lang="el-GR" sz="1200" dirty="0"/>
          </a:p>
          <a:p>
            <a:r>
              <a:rPr lang="en-US" sz="1200" dirty="0">
                <a:effectLst>
                  <a:outerShdw blurRad="38100" dist="38100" dir="2700000" algn="tl">
                    <a:srgbClr val="000000"/>
                  </a:outerShdw>
                </a:effectLst>
              </a:rPr>
              <a:t>Ridder-</a:t>
            </a:r>
            <a:r>
              <a:rPr lang="en-US" sz="1200" dirty="0" err="1">
                <a:effectLst>
                  <a:outerShdw blurRad="38100" dist="38100" dir="2700000" algn="tl">
                    <a:srgbClr val="000000"/>
                  </a:outerShdw>
                </a:effectLst>
              </a:rPr>
              <a:t>Symoens</a:t>
            </a:r>
            <a:r>
              <a:rPr lang="en-US" sz="1200" dirty="0">
                <a:effectLst>
                  <a:outerShdw blurRad="38100" dist="38100" dir="2700000" algn="tl">
                    <a:srgbClr val="000000"/>
                  </a:outerShdw>
                </a:effectLst>
              </a:rPr>
              <a:t>, Hilde de (ed.), A History of the University in Europe - Vol.1: Universities in the Middle Ages, Cambridge University Press, 1992.[</a:t>
            </a:r>
            <a:r>
              <a:rPr lang="el-GR" sz="1200" dirty="0">
                <a:effectLst>
                  <a:outerShdw blurRad="38100" dist="38100" dir="2700000" algn="tl">
                    <a:srgbClr val="000000"/>
                  </a:outerShdw>
                </a:effectLst>
              </a:rPr>
              <a:t>ιδίως τα κεφάλαια </a:t>
            </a:r>
            <a:r>
              <a:rPr lang="en-US" sz="1200" dirty="0">
                <a:effectLst>
                  <a:outerShdw blurRad="38100" dist="38100" dir="2700000" algn="tl">
                    <a:srgbClr val="000000"/>
                  </a:outerShdw>
                </a:effectLst>
              </a:rPr>
              <a:t>Relations with Authority (Paolo </a:t>
            </a:r>
            <a:r>
              <a:rPr lang="en-US" sz="1200" dirty="0" err="1">
                <a:effectLst>
                  <a:outerShdw blurRad="38100" dist="38100" dir="2700000" algn="tl">
                    <a:srgbClr val="000000"/>
                  </a:outerShdw>
                </a:effectLst>
              </a:rPr>
              <a:t>Nardi</a:t>
            </a:r>
            <a:r>
              <a:rPr lang="en-US" sz="1200" dirty="0">
                <a:effectLst>
                  <a:outerShdw blurRad="38100" dist="38100" dir="2700000" algn="tl">
                    <a:srgbClr val="000000"/>
                  </a:outerShdw>
                </a:effectLst>
              </a:rPr>
              <a:t>), p. 77-106 </a:t>
            </a:r>
            <a:r>
              <a:rPr lang="el-GR" sz="1200" dirty="0">
                <a:effectLst>
                  <a:outerShdw blurRad="38100" dist="38100" dir="2700000" algn="tl">
                    <a:srgbClr val="000000"/>
                  </a:outerShdw>
                </a:effectLst>
              </a:rPr>
              <a:t>και </a:t>
            </a:r>
            <a:r>
              <a:rPr lang="en-US" sz="1200" dirty="0">
                <a:effectLst>
                  <a:outerShdw blurRad="38100" dist="38100" dir="2700000" algn="tl">
                    <a:srgbClr val="000000"/>
                  </a:outerShdw>
                </a:effectLst>
              </a:rPr>
              <a:t>Teachers (Jacques Verger), p. 144-169]. </a:t>
            </a:r>
            <a:endParaRPr lang="el-GR" sz="1200" dirty="0"/>
          </a:p>
        </p:txBody>
      </p:sp>
    </p:spTree>
    <p:extLst>
      <p:ext uri="{BB962C8B-B14F-4D97-AF65-F5344CB8AC3E}">
        <p14:creationId xmlns:p14="http://schemas.microsoft.com/office/powerpoint/2010/main" val="5738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3. Οικονομική διάσταση </a:t>
            </a:r>
            <a:endParaRPr lang="el-GR" dirty="0"/>
          </a:p>
        </p:txBody>
      </p:sp>
      <p:sp>
        <p:nvSpPr>
          <p:cNvPr id="3" name="Θέση περιεχομένου 2"/>
          <p:cNvSpPr>
            <a:spLocks noGrp="1"/>
          </p:cNvSpPr>
          <p:nvPr>
            <p:ph idx="1"/>
          </p:nvPr>
        </p:nvSpPr>
        <p:spPr/>
        <p:txBody>
          <a:bodyPr/>
          <a:lstStyle/>
          <a:p>
            <a:r>
              <a:rPr lang="el-GR" dirty="0" smtClean="0"/>
              <a:t>Όχι άμεσο οικονομικό αποτέλεσμα τουλάχιστον σε επίπεδο γνώσης και τεχνολογίας</a:t>
            </a:r>
          </a:p>
          <a:p>
            <a:r>
              <a:rPr lang="el-GR" dirty="0" smtClean="0"/>
              <a:t>Συγκρότηση μέχρι τουλάχιστον τα μέσα του 19</a:t>
            </a:r>
            <a:r>
              <a:rPr lang="el-GR" baseline="30000" dirty="0" smtClean="0"/>
              <a:t>ου</a:t>
            </a:r>
            <a:r>
              <a:rPr lang="el-GR" dirty="0" smtClean="0"/>
              <a:t> αιώνα των ηγετικών ομάδων </a:t>
            </a:r>
          </a:p>
          <a:p>
            <a:r>
              <a:rPr lang="el-GR" dirty="0" smtClean="0"/>
              <a:t>Μόνο μετά το 18</a:t>
            </a:r>
            <a:r>
              <a:rPr lang="el-GR" baseline="30000" dirty="0" smtClean="0"/>
              <a:t>ο</a:t>
            </a:r>
            <a:r>
              <a:rPr lang="el-GR" dirty="0" smtClean="0"/>
              <a:t> αιώνα Ανώτερες Τεχνικές (και κατώτερες τεχνικές επαγγελματικές σχολές). Εξαίρεση το Δίκαιο και η Ιατρική. Κυρίως το Δίκαιο δημόσιο και αστικό που ορίζουν πράγματα και σχέσεις.</a:t>
            </a:r>
          </a:p>
          <a:p>
            <a:r>
              <a:rPr lang="el-GR" dirty="0" smtClean="0"/>
              <a:t>Και βέβαια η Διοίκηση</a:t>
            </a:r>
          </a:p>
        </p:txBody>
      </p:sp>
    </p:spTree>
    <p:extLst>
      <p:ext uri="{BB962C8B-B14F-4D97-AF65-F5344CB8AC3E}">
        <p14:creationId xmlns:p14="http://schemas.microsoft.com/office/powerpoint/2010/main" val="2339068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Παραδείγματα ιθυνουσών ομάδων</a:t>
            </a:r>
            <a:endParaRPr lang="el-GR" sz="3200" dirty="0"/>
          </a:p>
        </p:txBody>
      </p:sp>
      <p:sp>
        <p:nvSpPr>
          <p:cNvPr id="3" name="Θέση περιεχομένου 2"/>
          <p:cNvSpPr>
            <a:spLocks noGrp="1"/>
          </p:cNvSpPr>
          <p:nvPr>
            <p:ph idx="1"/>
          </p:nvPr>
        </p:nvSpPr>
        <p:spPr/>
        <p:txBody>
          <a:bodyPr/>
          <a:lstStyle/>
          <a:p>
            <a:pPr marL="0" indent="0">
              <a:buNone/>
            </a:pPr>
            <a:r>
              <a:rPr lang="el-GR" dirty="0" smtClean="0"/>
              <a:t>Σε πρώτο χρόνο κυρίως εκκλησιαστικά επαγγέλματα. </a:t>
            </a:r>
          </a:p>
          <a:p>
            <a:pPr marL="0" indent="0">
              <a:buNone/>
            </a:pPr>
            <a:r>
              <a:rPr lang="el-GR" dirty="0" smtClean="0"/>
              <a:t>Τον 14 και 15 ο αιώνα σύμφωνα με μελέτες ένας στους τρεις και αλλού ένας στους δύο θρησκευτικούς αξιωματούχους ήταν απόφοιτοι πανεπιστημίου. Όλες τις σχολές, πέρα από την Ιατρική που έκαναν διακριτή καριέρα. </a:t>
            </a:r>
          </a:p>
          <a:p>
            <a:pPr marL="0" indent="0">
              <a:buNone/>
            </a:pPr>
            <a:r>
              <a:rPr lang="el-GR" dirty="0" smtClean="0"/>
              <a:t>Ενδεικτικά από τους Άγγλους Επισκόπους ανάμεσα στο 1216  και το 1499 57% σπούδασαν στην </a:t>
            </a:r>
            <a:r>
              <a:rPr lang="el-GR" dirty="0" err="1" smtClean="0"/>
              <a:t>Οχφόρδη</a:t>
            </a:r>
            <a:r>
              <a:rPr lang="el-GR" dirty="0" smtClean="0"/>
              <a:t> και 10% στο </a:t>
            </a:r>
            <a:r>
              <a:rPr lang="el-GR" dirty="0" err="1" smtClean="0"/>
              <a:t>Κέμπριτζ</a:t>
            </a:r>
            <a:r>
              <a:rPr lang="el-GR" dirty="0"/>
              <a:t> </a:t>
            </a:r>
            <a:r>
              <a:rPr lang="el-GR" dirty="0" smtClean="0"/>
              <a:t>(</a:t>
            </a:r>
            <a:r>
              <a:rPr lang="en-US" dirty="0" err="1" smtClean="0"/>
              <a:t>Moraw</a:t>
            </a:r>
            <a:r>
              <a:rPr lang="en-US" dirty="0" smtClean="0"/>
              <a:t>, 259). </a:t>
            </a:r>
          </a:p>
          <a:p>
            <a:pPr marL="0" indent="0">
              <a:buNone/>
            </a:pPr>
            <a:r>
              <a:rPr lang="el-GR" dirty="0" smtClean="0"/>
              <a:t>Μετά το 16</a:t>
            </a:r>
            <a:r>
              <a:rPr lang="el-GR" baseline="30000" dirty="0" smtClean="0"/>
              <a:t>ο</a:t>
            </a:r>
            <a:r>
              <a:rPr lang="el-GR" dirty="0" smtClean="0"/>
              <a:t> αιώνα στελέχη διοικήσεων. Αυτό </a:t>
            </a:r>
            <a:r>
              <a:rPr lang="el-GR" dirty="0" err="1" smtClean="0"/>
              <a:t>αφαρά</a:t>
            </a:r>
            <a:r>
              <a:rPr lang="el-GR" dirty="0" smtClean="0"/>
              <a:t> κυρίως τους Νομικούς αλλά και νέες επιστήμες όπως κυρίως δύο νέες: Τα Οικονομικά και </a:t>
            </a:r>
            <a:r>
              <a:rPr lang="el-GR" smtClean="0"/>
              <a:t>η Δημογραφία </a:t>
            </a:r>
            <a:endParaRPr lang="el-GR" dirty="0"/>
          </a:p>
        </p:txBody>
      </p:sp>
    </p:spTree>
    <p:extLst>
      <p:ext uri="{BB962C8B-B14F-4D97-AF65-F5344CB8AC3E}">
        <p14:creationId xmlns:p14="http://schemas.microsoft.com/office/powerpoint/2010/main" val="1426388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37781" y="474234"/>
            <a:ext cx="9404723" cy="1400530"/>
          </a:xfrm>
        </p:spPr>
        <p:txBody>
          <a:bodyPr/>
          <a:lstStyle/>
          <a:p>
            <a:r>
              <a:rPr lang="el-GR" sz="2400" dirty="0" smtClean="0"/>
              <a:t>Και βέβαια ρόλος ιδεολογικός. Εδώ και η διαμάχη του </a:t>
            </a:r>
            <a:r>
              <a:rPr lang="el-GR" sz="2400" dirty="0" err="1" smtClean="0"/>
              <a:t>Καντ</a:t>
            </a:r>
            <a:r>
              <a:rPr lang="el-GR" sz="2400" dirty="0" smtClean="0"/>
              <a:t>  </a:t>
            </a:r>
            <a:endParaRPr lang="el-GR" sz="2400" dirty="0"/>
          </a:p>
        </p:txBody>
      </p:sp>
      <p:sp>
        <p:nvSpPr>
          <p:cNvPr id="3" name="Θέση περιεχομένου 2"/>
          <p:cNvSpPr>
            <a:spLocks noGrp="1"/>
          </p:cNvSpPr>
          <p:nvPr>
            <p:ph idx="1"/>
          </p:nvPr>
        </p:nvSpPr>
        <p:spPr/>
        <p:txBody>
          <a:bodyPr>
            <a:noAutofit/>
          </a:bodyPr>
          <a:lstStyle/>
          <a:p>
            <a:pPr algn="just"/>
            <a:r>
              <a:rPr lang="en-US" sz="1600" dirty="0" smtClean="0"/>
              <a:t>M</a:t>
            </a:r>
            <a:r>
              <a:rPr lang="el-GR" sz="1600" dirty="0" err="1" smtClean="0"/>
              <a:t>ετά</a:t>
            </a:r>
            <a:r>
              <a:rPr lang="el-GR" sz="1600" dirty="0" smtClean="0"/>
              <a:t> </a:t>
            </a:r>
            <a:r>
              <a:rPr lang="el-GR" sz="1600" dirty="0"/>
              <a:t>τον 15</a:t>
            </a:r>
            <a:r>
              <a:rPr lang="el-GR" sz="1600" baseline="30000" dirty="0"/>
              <a:t>ο</a:t>
            </a:r>
            <a:r>
              <a:rPr lang="el-GR" sz="1600" dirty="0"/>
              <a:t> αιώνα το Πανεπιστήμιο δεν λειτουργεί ως αποκλειστικός τόπος προαγωγής των γραμμάτων, της επιστήμης και της τεχνικής. Τον ανταγωνίζονται σειρά από κινήματα όπως η Αναγέννηση, ο Ουμανισμός, η Μεταρρύθμιση και η Αντιμεταρρύθμιση. Τα κινήματα αυτά αλλού </a:t>
            </a:r>
            <a:r>
              <a:rPr lang="el-GR" sz="1600" dirty="0" err="1"/>
              <a:t>αλληλοτέμνονται</a:t>
            </a:r>
            <a:r>
              <a:rPr lang="el-GR" sz="1600" dirty="0"/>
              <a:t> και επιδρούν στα πανεπιστήμια αλλού λειτουργούν ανταγωνιστικά. </a:t>
            </a:r>
            <a:endParaRPr lang="en-US" sz="1600" dirty="0" smtClean="0"/>
          </a:p>
          <a:p>
            <a:pPr algn="just"/>
            <a:r>
              <a:rPr lang="en-US" sz="1600" dirty="0" smtClean="0"/>
              <a:t>H </a:t>
            </a:r>
            <a:r>
              <a:rPr lang="el-GR" sz="1600" dirty="0" smtClean="0"/>
              <a:t>αντιπαράθεση Μεταρρύθμιση </a:t>
            </a:r>
            <a:r>
              <a:rPr lang="en-US" sz="1600" dirty="0" smtClean="0"/>
              <a:t>/</a:t>
            </a:r>
            <a:r>
              <a:rPr lang="el-GR" sz="1600" dirty="0" smtClean="0"/>
              <a:t> Αντιμεταρρύθμιση </a:t>
            </a:r>
            <a:r>
              <a:rPr lang="el-GR" sz="1600" dirty="0"/>
              <a:t>Οδηγεί στη μεγαλύτερη εμπλοκή της κοσμικής εξουσίας στα δρώμενα και στην προϊούσα αντικατάσταση της λατινικής γλώσσας από τις τοπικές. </a:t>
            </a:r>
            <a:r>
              <a:rPr lang="el-GR" sz="1600" dirty="0" smtClean="0"/>
              <a:t>Περιορίζεται η αυτονομία και ο </a:t>
            </a:r>
            <a:r>
              <a:rPr lang="el-GR" sz="1600" dirty="0"/>
              <a:t>κοσμοπολίτικος χαρακτήρας τους, καθώς οι τοπικές γλώσσες ορθώνουν εμπόδια στη διατοπική κινητικότητα.</a:t>
            </a:r>
          </a:p>
          <a:p>
            <a:pPr algn="just"/>
            <a:r>
              <a:rPr lang="el-GR" sz="1600" dirty="0" smtClean="0"/>
              <a:t>Καθολική εκκλησία Ιησουίτες.  </a:t>
            </a:r>
          </a:p>
          <a:p>
            <a:pPr algn="just"/>
            <a:r>
              <a:rPr lang="el-GR" sz="1600" dirty="0" smtClean="0"/>
              <a:t>Προτεσταντικές. </a:t>
            </a:r>
            <a:r>
              <a:rPr lang="el-GR" sz="1600" dirty="0"/>
              <a:t>Στις Σκανδιναβικές χώρες ιδρύονται πανεπιστήμια από τους Λουθηρανούς μονάρχες. Στην Αγγλία, η μοναρχία εκκαθαρίζει τα πανεπιστήμια της Οξφόρδης και του </a:t>
            </a:r>
            <a:r>
              <a:rPr lang="el-GR" sz="1600" dirty="0" err="1" smtClean="0"/>
              <a:t>Καίμπριτζ</a:t>
            </a:r>
            <a:r>
              <a:rPr lang="el-GR" sz="1600" dirty="0" smtClean="0"/>
              <a:t> </a:t>
            </a:r>
            <a:r>
              <a:rPr lang="el-GR" sz="1600" dirty="0"/>
              <a:t>για να ακολουθήσουν την αγγλικανική εκκλησία</a:t>
            </a:r>
            <a:r>
              <a:rPr lang="el-GR" sz="1600" dirty="0" smtClean="0"/>
              <a:t>. </a:t>
            </a:r>
            <a:r>
              <a:rPr lang="el-GR" sz="1600" dirty="0"/>
              <a:t>Σ</a:t>
            </a:r>
            <a:r>
              <a:rPr lang="el-GR" sz="1600" dirty="0" smtClean="0"/>
              <a:t>κωτσέζικα </a:t>
            </a:r>
            <a:r>
              <a:rPr lang="el-GR" sz="1600" dirty="0"/>
              <a:t>πανεπιστήμια </a:t>
            </a:r>
            <a:r>
              <a:rPr lang="el-GR" sz="1600" dirty="0" smtClean="0"/>
              <a:t>θρησκευτικές </a:t>
            </a:r>
            <a:r>
              <a:rPr lang="el-GR" sz="1600" dirty="0"/>
              <a:t>συγκρούσεις μέχρι την επικράτηση, το 1688, του </a:t>
            </a:r>
            <a:r>
              <a:rPr lang="el-GR" sz="1600" dirty="0" smtClean="0"/>
              <a:t>πρεσβυτεριανισμού. </a:t>
            </a:r>
            <a:r>
              <a:rPr lang="el-GR" sz="1600" dirty="0"/>
              <a:t>Στην Ολλανδία και την </a:t>
            </a:r>
            <a:r>
              <a:rPr lang="el-GR" sz="1600" dirty="0" smtClean="0"/>
              <a:t>Ελβετία </a:t>
            </a:r>
            <a:r>
              <a:rPr lang="el-GR" sz="1600" dirty="0"/>
              <a:t>τα πανεπιστήμια ελέγχονταν από τις ελίτ των πόλεων, </a:t>
            </a:r>
            <a:r>
              <a:rPr lang="el-GR" sz="1600" dirty="0" smtClean="0"/>
              <a:t>έτσι μακριά από </a:t>
            </a:r>
            <a:r>
              <a:rPr lang="el-GR" sz="1600" dirty="0"/>
              <a:t>τις θρησκευτικές </a:t>
            </a:r>
            <a:r>
              <a:rPr lang="el-GR" sz="1600" dirty="0" smtClean="0"/>
              <a:t>διαμάχες. Του </a:t>
            </a:r>
            <a:r>
              <a:rPr lang="el-GR" sz="1600" dirty="0" err="1"/>
              <a:t>Λάιντεν</a:t>
            </a:r>
            <a:r>
              <a:rPr lang="el-GR" sz="1600" dirty="0"/>
              <a:t> και της Ουτρέχτης </a:t>
            </a:r>
            <a:r>
              <a:rPr lang="el-GR" sz="1600" dirty="0" smtClean="0"/>
              <a:t>σύμβολα </a:t>
            </a:r>
            <a:r>
              <a:rPr lang="el-GR" sz="1600" dirty="0"/>
              <a:t>ανοχής και </a:t>
            </a:r>
            <a:r>
              <a:rPr lang="el-GR" sz="1600" dirty="0" smtClean="0"/>
              <a:t>υψηλό </a:t>
            </a:r>
            <a:r>
              <a:rPr lang="el-GR" sz="1600" dirty="0"/>
              <a:t>κύρος (</a:t>
            </a:r>
            <a:r>
              <a:rPr lang="el-GR" sz="1600" dirty="0" err="1"/>
              <a:t>Anderson</a:t>
            </a:r>
            <a:r>
              <a:rPr lang="el-GR" sz="1600" dirty="0"/>
              <a:t>, 2003: 6-7). </a:t>
            </a:r>
          </a:p>
        </p:txBody>
      </p:sp>
    </p:spTree>
    <p:extLst>
      <p:ext uri="{BB962C8B-B14F-4D97-AF65-F5344CB8AC3E}">
        <p14:creationId xmlns:p14="http://schemas.microsoft.com/office/powerpoint/2010/main" val="2573274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Ανώτερες </a:t>
            </a:r>
            <a:r>
              <a:rPr lang="el-GR" dirty="0" smtClean="0"/>
              <a:t>τεχνικές και επαγγελματικές σχολές </a:t>
            </a:r>
            <a:endParaRPr lang="el-GR" dirty="0"/>
          </a:p>
        </p:txBody>
      </p:sp>
      <p:sp>
        <p:nvSpPr>
          <p:cNvPr id="3" name="Θέση περιεχομένου 2"/>
          <p:cNvSpPr>
            <a:spLocks noGrp="1"/>
          </p:cNvSpPr>
          <p:nvPr>
            <p:ph idx="1"/>
          </p:nvPr>
        </p:nvSpPr>
        <p:spPr/>
        <p:txBody>
          <a:bodyPr>
            <a:normAutofit/>
          </a:bodyPr>
          <a:lstStyle/>
          <a:p>
            <a:pPr algn="just"/>
            <a:r>
              <a:rPr lang="el-GR" dirty="0" smtClean="0"/>
              <a:t>Από </a:t>
            </a:r>
            <a:r>
              <a:rPr lang="el-GR" dirty="0"/>
              <a:t>τον 18</a:t>
            </a:r>
            <a:r>
              <a:rPr lang="el-GR" baseline="30000" dirty="0"/>
              <a:t>ο</a:t>
            </a:r>
            <a:r>
              <a:rPr lang="el-GR" dirty="0"/>
              <a:t> αιώνα και μετά, εμφανίζονται, κυρίως στη Γαλλία, και από εκεί σ’ άλλες χώρες (Ρωσία, Ισπανία, Ιταλία, Αγγλία, λιγότερο στις χώρες της βόρειας Ευρώπης), ανώτερες τεχνικές και επαγγελματικές σχολές οι οποίες αφαιρούν από το πανεπιστήμιο μεγάλο μέρος της τεχνικής εκπαίδευσης. Πρόκειται </a:t>
            </a:r>
            <a:r>
              <a:rPr lang="el-GR" dirty="0" err="1"/>
              <a:t>γι</a:t>
            </a:r>
            <a:r>
              <a:rPr lang="el-GR" dirty="0"/>
              <a:t> αυτό που αργότερα θ’ αποκληθεί το γαλλικό πανεπιστημιακό μοντέλο. Πράγματι, από το 1748 και μετά τη Γαλλική επανάσταση ιδρύονται σχολές μηχανικών όπως η πιο σημαντική από αυτές η Πολυτεχνική Σχολή (</a:t>
            </a:r>
            <a:r>
              <a:rPr lang="en-US" dirty="0" err="1"/>
              <a:t>Ecole</a:t>
            </a:r>
            <a:r>
              <a:rPr lang="en-US" dirty="0"/>
              <a:t> </a:t>
            </a:r>
            <a:r>
              <a:rPr lang="en-US" dirty="0" err="1"/>
              <a:t>Polyt</a:t>
            </a:r>
            <a:r>
              <a:rPr lang="el-GR" dirty="0"/>
              <a:t>é</a:t>
            </a:r>
            <a:r>
              <a:rPr lang="en-US" dirty="0" err="1"/>
              <a:t>chnique</a:t>
            </a:r>
            <a:r>
              <a:rPr lang="el-GR" dirty="0"/>
              <a:t>, 1784) με στόχο την κατάρτιση τεχνικού προσωπικού για το στρατό, τις δημόσιες υπηρεσίες αλλά και τις μεγάλες επιχειρήσεις (</a:t>
            </a:r>
            <a:r>
              <a:rPr lang="en-US" dirty="0"/>
              <a:t>Prost</a:t>
            </a:r>
            <a:r>
              <a:rPr lang="el-GR" dirty="0"/>
              <a:t>, 1968: 303-305).</a:t>
            </a:r>
            <a:r>
              <a:rPr lang="el-GR" b="1" dirty="0"/>
              <a:t> </a:t>
            </a:r>
            <a:endParaRPr lang="el-GR" dirty="0"/>
          </a:p>
          <a:p>
            <a:r>
              <a:rPr lang="el-GR" dirty="0" smtClean="0"/>
              <a:t> </a:t>
            </a:r>
            <a:r>
              <a:rPr lang="el-GR" dirty="0" err="1"/>
              <a:t>Ισ</a:t>
            </a:r>
            <a:endParaRPr lang="el-GR" dirty="0"/>
          </a:p>
          <a:p>
            <a:endParaRPr lang="el-GR" dirty="0"/>
          </a:p>
        </p:txBody>
      </p:sp>
    </p:spTree>
    <p:extLst>
      <p:ext uri="{BB962C8B-B14F-4D97-AF65-F5344CB8AC3E}">
        <p14:creationId xmlns:p14="http://schemas.microsoft.com/office/powerpoint/2010/main" val="2471328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Προηγούμενες δύο συναντήσεις</a:t>
            </a:r>
            <a:endParaRPr lang="el-GR" dirty="0"/>
          </a:p>
        </p:txBody>
      </p:sp>
      <p:sp>
        <p:nvSpPr>
          <p:cNvPr id="3" name="Θέση περιεχομένου 2"/>
          <p:cNvSpPr>
            <a:spLocks noGrp="1"/>
          </p:cNvSpPr>
          <p:nvPr>
            <p:ph idx="1"/>
          </p:nvPr>
        </p:nvSpPr>
        <p:spPr/>
        <p:txBody>
          <a:bodyPr>
            <a:noAutofit/>
          </a:bodyPr>
          <a:lstStyle/>
          <a:p>
            <a:r>
              <a:rPr lang="el-GR" sz="1600" b="1" dirty="0" smtClean="0"/>
              <a:t>Τι </a:t>
            </a:r>
            <a:r>
              <a:rPr lang="el-GR" sz="1600" b="1" dirty="0"/>
              <a:t>είναι το Π. </a:t>
            </a:r>
            <a:endParaRPr lang="el-GR" sz="1600" b="1" dirty="0" smtClean="0"/>
          </a:p>
          <a:p>
            <a:r>
              <a:rPr lang="el-GR" sz="1600" b="1" dirty="0" smtClean="0"/>
              <a:t>Πότε </a:t>
            </a:r>
            <a:r>
              <a:rPr lang="el-GR" sz="1600" b="1" dirty="0"/>
              <a:t>εμφανίστηκε. </a:t>
            </a:r>
            <a:endParaRPr lang="el-GR" sz="1600" b="1" dirty="0" smtClean="0"/>
          </a:p>
          <a:p>
            <a:r>
              <a:rPr lang="el-GR" sz="1600" b="1" dirty="0" smtClean="0"/>
              <a:t>Λόγοι </a:t>
            </a:r>
            <a:r>
              <a:rPr lang="el-GR" sz="1600" b="1" dirty="0"/>
              <a:t>εμφάνισης. </a:t>
            </a:r>
            <a:endParaRPr lang="el-GR" sz="1600" b="1" dirty="0" smtClean="0"/>
          </a:p>
          <a:p>
            <a:r>
              <a:rPr lang="el-GR" sz="1600" b="1" dirty="0" smtClean="0"/>
              <a:t>Βασικά Χαρακτηριστικά</a:t>
            </a:r>
            <a:r>
              <a:rPr lang="el-GR" sz="1600" b="1" dirty="0"/>
              <a:t>. </a:t>
            </a:r>
            <a:endParaRPr lang="el-GR" sz="1600" b="1" dirty="0" smtClean="0"/>
          </a:p>
          <a:p>
            <a:r>
              <a:rPr lang="el-GR" sz="1600" b="1" dirty="0" smtClean="0"/>
              <a:t>Εξέλιξη</a:t>
            </a:r>
            <a:r>
              <a:rPr lang="el-GR" sz="1600" b="1" dirty="0"/>
              <a:t>. </a:t>
            </a:r>
            <a:endParaRPr lang="el-GR" sz="1600" b="1" dirty="0" smtClean="0"/>
          </a:p>
          <a:p>
            <a:r>
              <a:rPr lang="el-GR" sz="1600" b="1" dirty="0" smtClean="0"/>
              <a:t>Τέλος, Γαλλική Επανάσταση και Πανεπιστήμιο Βερολίνου</a:t>
            </a:r>
          </a:p>
          <a:p>
            <a:r>
              <a:rPr lang="el-GR" sz="1600" dirty="0" smtClean="0"/>
              <a:t>(2) Σε </a:t>
            </a:r>
            <a:r>
              <a:rPr lang="el-GR" sz="1600" dirty="0"/>
              <a:t>ποιο βαθμό η γνώση (έρευνα) συνιστά μέρος της λειτουργίας του </a:t>
            </a:r>
            <a:r>
              <a:rPr lang="el-GR" sz="1600" dirty="0" smtClean="0"/>
              <a:t>Πανεπιστημίου; </a:t>
            </a:r>
            <a:endParaRPr lang="el-GR" sz="1600" dirty="0"/>
          </a:p>
          <a:p>
            <a:r>
              <a:rPr lang="el-GR" sz="1600" dirty="0"/>
              <a:t>Ποιο το βάρος του Πανεπιστημίου στην αναπαραγωγή και παραγωγή της γνώσης; </a:t>
            </a:r>
          </a:p>
          <a:p>
            <a:r>
              <a:rPr lang="el-GR" sz="1600" dirty="0"/>
              <a:t>Υπάρχουν άλλοι θεσμοί προαγωγής και διάχυσης της γνώσης; </a:t>
            </a:r>
          </a:p>
          <a:p>
            <a:r>
              <a:rPr lang="el-GR" sz="1600" dirty="0"/>
              <a:t>Τι μαθαίνουν, τέλος, οι άνθρωποι στο Πανεπιστήμιο; </a:t>
            </a:r>
          </a:p>
          <a:p>
            <a:endParaRPr lang="el-GR" sz="1600" b="1" dirty="0" smtClean="0"/>
          </a:p>
          <a:p>
            <a:endParaRPr lang="el-GR" sz="2800" dirty="0"/>
          </a:p>
        </p:txBody>
      </p:sp>
    </p:spTree>
    <p:extLst>
      <p:ext uri="{BB962C8B-B14F-4D97-AF65-F5344CB8AC3E}">
        <p14:creationId xmlns:p14="http://schemas.microsoft.com/office/powerpoint/2010/main" val="379612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 </a:t>
            </a:r>
            <a:r>
              <a:rPr lang="el-GR" dirty="0" smtClean="0"/>
              <a:t>Σήμερα ερωτήματα. </a:t>
            </a:r>
            <a:endParaRPr lang="el-GR" dirty="0"/>
          </a:p>
        </p:txBody>
      </p:sp>
      <p:sp>
        <p:nvSpPr>
          <p:cNvPr id="3" name="Θέση περιεχομένου 2"/>
          <p:cNvSpPr>
            <a:spLocks noGrp="1"/>
          </p:cNvSpPr>
          <p:nvPr>
            <p:ph idx="1"/>
          </p:nvPr>
        </p:nvSpPr>
        <p:spPr/>
        <p:txBody>
          <a:bodyPr>
            <a:normAutofit/>
          </a:bodyPr>
          <a:lstStyle/>
          <a:p>
            <a:r>
              <a:rPr lang="el-GR" sz="2800" dirty="0" smtClean="0"/>
              <a:t>Σχέση του πανεπιστημίου με τις άλλες δύο εξουσίες </a:t>
            </a:r>
          </a:p>
          <a:p>
            <a:r>
              <a:rPr lang="el-GR" sz="2800" dirty="0" smtClean="0"/>
              <a:t>Βάρος τους στην κοινωνία </a:t>
            </a:r>
          </a:p>
          <a:p>
            <a:r>
              <a:rPr lang="el-GR" sz="2800" dirty="0" smtClean="0"/>
              <a:t>Βάρος του στην οικονομία</a:t>
            </a:r>
          </a:p>
          <a:p>
            <a:r>
              <a:rPr lang="el-GR" sz="2800" dirty="0"/>
              <a:t>Αυξημένο κύρος του Πανεπιστημίου. </a:t>
            </a:r>
            <a:endParaRPr lang="el-GR" sz="2800" dirty="0" smtClean="0"/>
          </a:p>
          <a:p>
            <a:r>
              <a:rPr lang="el-GR" sz="2800" dirty="0" smtClean="0"/>
              <a:t>Με </a:t>
            </a:r>
            <a:r>
              <a:rPr lang="el-GR" sz="2800" dirty="0"/>
              <a:t>το χρόνο την εξουσία έχει ο Πρύτανης αλλά περιορισμοί </a:t>
            </a:r>
          </a:p>
        </p:txBody>
      </p:sp>
    </p:spTree>
    <p:extLst>
      <p:ext uri="{BB962C8B-B14F-4D97-AF65-F5344CB8AC3E}">
        <p14:creationId xmlns:p14="http://schemas.microsoft.com/office/powerpoint/2010/main" val="193695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Πώς έχουν σήμερα τα πράγματα;</a:t>
            </a:r>
            <a:endParaRPr lang="el-GR" dirty="0"/>
          </a:p>
        </p:txBody>
      </p:sp>
      <p:sp>
        <p:nvSpPr>
          <p:cNvPr id="3" name="Θέση περιεχομένου 2"/>
          <p:cNvSpPr>
            <a:spLocks noGrp="1"/>
          </p:cNvSpPr>
          <p:nvPr>
            <p:ph idx="1"/>
          </p:nvPr>
        </p:nvSpPr>
        <p:spPr/>
        <p:txBody>
          <a:bodyPr/>
          <a:lstStyle/>
          <a:p>
            <a:r>
              <a:rPr lang="el-GR" dirty="0" smtClean="0"/>
              <a:t>Συζήτηση</a:t>
            </a:r>
          </a:p>
          <a:p>
            <a:endParaRPr lang="el-GR" dirty="0"/>
          </a:p>
        </p:txBody>
      </p:sp>
    </p:spTree>
    <p:extLst>
      <p:ext uri="{BB962C8B-B14F-4D97-AF65-F5344CB8AC3E}">
        <p14:creationId xmlns:p14="http://schemas.microsoft.com/office/powerpoint/2010/main" val="1741519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 Απάντηση στο 1</a:t>
            </a:r>
            <a:r>
              <a:rPr lang="el-GR" baseline="30000" dirty="0" smtClean="0"/>
              <a:t>ο</a:t>
            </a:r>
            <a:r>
              <a:rPr lang="el-GR" dirty="0" smtClean="0"/>
              <a:t> ερώτημα</a:t>
            </a:r>
            <a:endParaRPr lang="el-GR" dirty="0"/>
          </a:p>
        </p:txBody>
      </p:sp>
      <p:sp>
        <p:nvSpPr>
          <p:cNvPr id="3" name="Θέση περιεχομένου 2"/>
          <p:cNvSpPr>
            <a:spLocks noGrp="1"/>
          </p:cNvSpPr>
          <p:nvPr>
            <p:ph idx="1"/>
          </p:nvPr>
        </p:nvSpPr>
        <p:spPr/>
        <p:txBody>
          <a:bodyPr>
            <a:normAutofit/>
          </a:bodyPr>
          <a:lstStyle/>
          <a:p>
            <a:pPr algn="just"/>
            <a:r>
              <a:rPr lang="el-GR" sz="2200" dirty="0" smtClean="0"/>
              <a:t>Είναι </a:t>
            </a:r>
            <a:r>
              <a:rPr lang="el-GR" sz="2200" dirty="0"/>
              <a:t>αναγνωρισμένο από την αρμόδια αρχή, θρησκευτική βασικά αρχικά και με το χρόνο όλο και περισσότερο </a:t>
            </a:r>
            <a:r>
              <a:rPr lang="el-GR" sz="2200" dirty="0" smtClean="0"/>
              <a:t>κοσμική. </a:t>
            </a:r>
            <a:endParaRPr lang="en-US" sz="2200" dirty="0" smtClean="0"/>
          </a:p>
          <a:p>
            <a:pPr algn="just"/>
            <a:r>
              <a:rPr lang="el-GR" sz="2200" dirty="0" smtClean="0"/>
              <a:t>Αυτό σημαίνει ότι πάντα είναι εξαρτώμενος από τις άλλες δύο εξουσίες. </a:t>
            </a:r>
          </a:p>
          <a:p>
            <a:pPr algn="just"/>
            <a:r>
              <a:rPr lang="el-GR" sz="2200" dirty="0" smtClean="0"/>
              <a:t>Όμως. Σε γενικές γραμμές μέχρι τη Μεταρρύθμιση περισσότερη αυτονομία.</a:t>
            </a:r>
          </a:p>
          <a:p>
            <a:pPr algn="just"/>
            <a:r>
              <a:rPr lang="el-GR" sz="2200" dirty="0" smtClean="0"/>
              <a:t>  Η εκκλησία επιβάλει κάποια πράγματα όπως η ένταξη στο Πανεπιστήμιο μοναχών αλλά δεν το ελέγχει</a:t>
            </a:r>
            <a:r>
              <a:rPr lang="el-GR" sz="2800" dirty="0" smtClean="0"/>
              <a:t>. </a:t>
            </a:r>
          </a:p>
          <a:p>
            <a:pPr marL="0" indent="0">
              <a:buNone/>
            </a:pPr>
            <a:r>
              <a:rPr lang="el-GR" dirty="0"/>
              <a:t>Οι τοπικοί δήμοι </a:t>
            </a:r>
          </a:p>
          <a:p>
            <a:pPr marL="0" indent="0">
              <a:buNone/>
            </a:pPr>
            <a:r>
              <a:rPr lang="el-GR" dirty="0"/>
              <a:t>Φορείς εντός Πανεπιστημίου. Ενώσεις καθηγητών και φοιτητών </a:t>
            </a:r>
          </a:p>
          <a:p>
            <a:endParaRPr lang="el-GR" dirty="0"/>
          </a:p>
          <a:p>
            <a:endParaRPr lang="el-GR" dirty="0"/>
          </a:p>
        </p:txBody>
      </p:sp>
    </p:spTree>
    <p:extLst>
      <p:ext uri="{BB962C8B-B14F-4D97-AF65-F5344CB8AC3E}">
        <p14:creationId xmlns:p14="http://schemas.microsoft.com/office/powerpoint/2010/main" val="82167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dirty="0" smtClean="0"/>
              <a:t>Ο έλεγχος από τους</a:t>
            </a:r>
            <a:r>
              <a:rPr lang="el-GR" sz="2800" dirty="0"/>
              <a:t> </a:t>
            </a:r>
            <a:r>
              <a:rPr lang="el-GR" sz="2800" dirty="0" smtClean="0"/>
              <a:t>πρίγκιπες και τα εθνικά κράτη περιορισμοί – κυρίως μετά τη Μεταρρύθμιση</a:t>
            </a:r>
            <a:endParaRPr lang="el-GR" sz="2800" dirty="0"/>
          </a:p>
        </p:txBody>
      </p:sp>
      <p:sp>
        <p:nvSpPr>
          <p:cNvPr id="3" name="Θέση περιεχομένου 2"/>
          <p:cNvSpPr>
            <a:spLocks noGrp="1"/>
          </p:cNvSpPr>
          <p:nvPr>
            <p:ph idx="1"/>
          </p:nvPr>
        </p:nvSpPr>
        <p:spPr/>
        <p:txBody>
          <a:bodyPr>
            <a:normAutofit/>
          </a:bodyPr>
          <a:lstStyle/>
          <a:p>
            <a:pPr marL="0" indent="0">
              <a:buNone/>
            </a:pPr>
            <a:r>
              <a:rPr lang="el-GR" dirty="0" smtClean="0"/>
              <a:t>Αυτονομία και οικονομική – έχουν δική τους περιουσία </a:t>
            </a:r>
          </a:p>
          <a:p>
            <a:pPr marL="0" indent="0">
              <a:buNone/>
            </a:pPr>
            <a:r>
              <a:rPr lang="el-GR" dirty="0" smtClean="0"/>
              <a:t>Η κοσμική εξουσία ελέγχει όλο και περισσότερο τα Πανεπιστήμια. </a:t>
            </a:r>
          </a:p>
          <a:p>
            <a:pPr marL="0" indent="0">
              <a:buNone/>
            </a:pPr>
            <a:r>
              <a:rPr lang="el-GR" dirty="0" smtClean="0"/>
              <a:t>Η έλεγχος εκφράζεται ποικιλόμορφα</a:t>
            </a:r>
          </a:p>
          <a:p>
            <a:pPr marL="0" indent="0">
              <a:buNone/>
            </a:pPr>
            <a:r>
              <a:rPr lang="el-GR" dirty="0" smtClean="0"/>
              <a:t>Από την άδεια</a:t>
            </a:r>
          </a:p>
          <a:p>
            <a:pPr marL="0" indent="0">
              <a:buNone/>
            </a:pPr>
            <a:r>
              <a:rPr lang="el-GR" dirty="0" smtClean="0"/>
              <a:t>Το προσωπικό (το τι πιστεύουν πχ στην Αγγλία πρέπει να είναι Αγγλικανοί. Αυτό ισχύει και για τα περισσότερα Πανεπιστήμια. Λίγες εξαιρέσεις. </a:t>
            </a:r>
          </a:p>
          <a:p>
            <a:pPr marL="0" indent="0">
              <a:buNone/>
            </a:pPr>
            <a:r>
              <a:rPr lang="el-GR" dirty="0" smtClean="0"/>
              <a:t>Από την απασχόληση </a:t>
            </a:r>
          </a:p>
          <a:p>
            <a:pPr marL="0" indent="0">
              <a:buNone/>
            </a:pPr>
            <a:r>
              <a:rPr lang="el-GR" dirty="0" smtClean="0"/>
              <a:t>Και την απολαβές </a:t>
            </a:r>
          </a:p>
        </p:txBody>
      </p:sp>
    </p:spTree>
    <p:extLst>
      <p:ext uri="{BB962C8B-B14F-4D97-AF65-F5344CB8AC3E}">
        <p14:creationId xmlns:p14="http://schemas.microsoft.com/office/powerpoint/2010/main" val="136996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παραπάνω ορίζουν τα άλλα δύο </a:t>
            </a:r>
            <a:endParaRPr lang="el-GR" dirty="0"/>
          </a:p>
        </p:txBody>
      </p:sp>
      <p:sp>
        <p:nvSpPr>
          <p:cNvPr id="3" name="Θέση περιεχομένου 2"/>
          <p:cNvSpPr>
            <a:spLocks noGrp="1"/>
          </p:cNvSpPr>
          <p:nvPr>
            <p:ph idx="1"/>
          </p:nvPr>
        </p:nvSpPr>
        <p:spPr/>
        <p:txBody>
          <a:bodyPr>
            <a:normAutofit fontScale="92500"/>
          </a:bodyPr>
          <a:lstStyle/>
          <a:p>
            <a:pPr algn="just"/>
            <a:r>
              <a:rPr lang="el-GR" sz="2400" dirty="0" smtClean="0"/>
              <a:t>  2. Κοινωνία – πολιτισμός </a:t>
            </a:r>
            <a:endParaRPr lang="en-US" sz="2400" dirty="0" smtClean="0"/>
          </a:p>
          <a:p>
            <a:pPr algn="just"/>
            <a:r>
              <a:rPr lang="el-GR" sz="2400" dirty="0" smtClean="0"/>
              <a:t>Για να κατανοήσουμε την πτυχή αυτή θυμίζω ότι σε 500 χρόνια ως το 1790 φτιάχτηκαν χιλιάδες Πανεπιστήμια. Πολλά έκλεισαν άλλα άνοιξαν. Το 1790 λειτουργούσαν 1500. </a:t>
            </a:r>
          </a:p>
          <a:p>
            <a:pPr algn="just"/>
            <a:r>
              <a:rPr lang="el-GR" sz="2400" dirty="0" smtClean="0"/>
              <a:t>1</a:t>
            </a:r>
            <a:r>
              <a:rPr lang="el-GR" sz="2400" baseline="30000" dirty="0" smtClean="0"/>
              <a:t>η</a:t>
            </a:r>
            <a:r>
              <a:rPr lang="el-GR" sz="2400" dirty="0" smtClean="0"/>
              <a:t> Συνεισφορά. Ο πανεπιστημιακός έγινε επάγγελμα. Καθώς τα Πανεπιστήμια απασχολούσαν χιλιάδες ανθρώπους. </a:t>
            </a:r>
            <a:r>
              <a:rPr lang="el-GR" sz="2400" dirty="0" smtClean="0"/>
              <a:t>Η γέννηση ενός νέου επαγγέλματος. Του δασκάλου. Καταβολές. Φτωχά μεσαία στρώματα. Χαμηλά στην </a:t>
            </a:r>
            <a:r>
              <a:rPr lang="el-GR" sz="2400" dirty="0" err="1" smtClean="0"/>
              <a:t>ιεραρχια</a:t>
            </a:r>
            <a:r>
              <a:rPr lang="el-GR" sz="2400" dirty="0" smtClean="0"/>
              <a:t> των ελίτ (</a:t>
            </a:r>
            <a:r>
              <a:rPr lang="en-US" sz="2400" dirty="0" smtClean="0"/>
              <a:t>Verger, 1670</a:t>
            </a:r>
            <a:endParaRPr lang="el-GR" sz="2400" dirty="0" smtClean="0"/>
          </a:p>
          <a:p>
            <a:pPr algn="just"/>
            <a:r>
              <a:rPr lang="el-GR" sz="2400" dirty="0" smtClean="0"/>
              <a:t>Κινητικότητα φοιτητών. </a:t>
            </a:r>
            <a:r>
              <a:rPr lang="el-GR" sz="2400" dirty="0" smtClean="0"/>
              <a:t>Γεωγραφική πρώτα απ’ όλα. Μέχρι το σ</a:t>
            </a:r>
            <a:r>
              <a:rPr lang="en-US" sz="2400" dirty="0" smtClean="0"/>
              <a:t>x</a:t>
            </a:r>
            <a:r>
              <a:rPr lang="el-GR" sz="2400" dirty="0" err="1" smtClean="0"/>
              <a:t>ηματισμό</a:t>
            </a:r>
            <a:r>
              <a:rPr lang="el-GR" sz="2400" dirty="0" smtClean="0"/>
              <a:t> εθνικών κρατών. Άρα και γλωσσών </a:t>
            </a:r>
            <a:endParaRPr lang="el-GR" sz="2400" dirty="0" smtClean="0"/>
          </a:p>
          <a:p>
            <a:pPr algn="just"/>
            <a:endParaRPr lang="el-GR" sz="2400" dirty="0"/>
          </a:p>
        </p:txBody>
      </p:sp>
    </p:spTree>
    <p:extLst>
      <p:ext uri="{BB962C8B-B14F-4D97-AF65-F5344CB8AC3E}">
        <p14:creationId xmlns:p14="http://schemas.microsoft.com/office/powerpoint/2010/main" val="55463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Πόσοι φοιτούσαν;</a:t>
            </a:r>
            <a:endParaRPr lang="el-GR" dirty="0"/>
          </a:p>
        </p:txBody>
      </p:sp>
      <p:sp>
        <p:nvSpPr>
          <p:cNvPr id="3" name="Θέση περιεχομένου 2"/>
          <p:cNvSpPr>
            <a:spLocks noGrp="1"/>
          </p:cNvSpPr>
          <p:nvPr>
            <p:ph idx="1"/>
          </p:nvPr>
        </p:nvSpPr>
        <p:spPr/>
        <p:txBody>
          <a:bodyPr>
            <a:normAutofit fontScale="92500" lnSpcReduction="20000"/>
          </a:bodyPr>
          <a:lstStyle/>
          <a:p>
            <a:pPr algn="just"/>
            <a:r>
              <a:rPr lang="el-GR" dirty="0"/>
              <a:t>Η εικόνα για τον αριθμό των φοιτητών αλλάζει ανάλογα με την κοινωνική πρόσληψη για τις σπουδές και, κυρίως, με τη συγκρότηση και στελέχωση των αναδυόμενων εθνικών κρατών. Στη μελέτη του για τους φοιτητές της Οξφόρδης και του </a:t>
            </a:r>
            <a:r>
              <a:rPr lang="el-GR" dirty="0" err="1"/>
              <a:t>Κέιμπριτζ</a:t>
            </a:r>
            <a:r>
              <a:rPr lang="el-GR" dirty="0"/>
              <a:t>, ο </a:t>
            </a:r>
            <a:r>
              <a:rPr lang="en-US" dirty="0"/>
              <a:t>Laurence Stone</a:t>
            </a:r>
            <a:r>
              <a:rPr lang="el-GR" dirty="0"/>
              <a:t> έκανε λόγο για «εκπαιδευτική επανάσταση» από το 1550 έως το 1640. Υποστήριξε ότι στο διάστημα αυτό ο αριθμός των φοιτητών αυξανόταν συνεχώς έτσι που, γύρω στο 1630, το 2,5% των νέων Άγγλων φοιτούσε στα δύο πανεπιστήμια. Αντίθετα, υποστήριξε, μετά το 1670 και μέχρι τα μέσα του 19</a:t>
            </a:r>
            <a:r>
              <a:rPr lang="el-GR" baseline="30000" dirty="0"/>
              <a:t>ου</a:t>
            </a:r>
            <a:r>
              <a:rPr lang="el-GR" dirty="0"/>
              <a:t> αιώνα, ο αριθμός τους υποχώρησε και έκτοτε αυξήθηκε. </a:t>
            </a:r>
          </a:p>
          <a:p>
            <a:pPr algn="just"/>
            <a:r>
              <a:rPr lang="el-GR" dirty="0"/>
              <a:t>Ο </a:t>
            </a:r>
            <a:r>
              <a:rPr lang="en-US" dirty="0"/>
              <a:t>Stone</a:t>
            </a:r>
            <a:r>
              <a:rPr lang="el-GR" dirty="0"/>
              <a:t> απέδωσε την αρχική άνοδο σε δύο παράγοντες οι οποίοι εξέλειψαν στη συνέχεια: στην εξιδανίκευση της μόρφωσης από τους Ουμανιστές και χριστιανικούς κύκλους</a:t>
            </a:r>
            <a:r>
              <a:rPr lang="el-GR" baseline="30000" dirty="0"/>
              <a:t>.</a:t>
            </a:r>
            <a:r>
              <a:rPr lang="el-GR" dirty="0"/>
              <a:t> και στις ευκαιρίες απασχόλησης που προσέφεραν η Εκκλησία και οι συγκροτούμενοι κρατικοί μηχανισμοί (</a:t>
            </a:r>
            <a:r>
              <a:rPr lang="fr-FR" dirty="0"/>
              <a:t>Stone</a:t>
            </a:r>
            <a:r>
              <a:rPr lang="el-GR" dirty="0"/>
              <a:t> 1975: 3-119). </a:t>
            </a:r>
            <a:endParaRPr lang="el-GR" dirty="0" smtClean="0"/>
          </a:p>
          <a:p>
            <a:pPr algn="just"/>
            <a:r>
              <a:rPr lang="el-GR" dirty="0" smtClean="0"/>
              <a:t>Γυναίκες; </a:t>
            </a:r>
            <a:endParaRPr lang="el-GR" dirty="0"/>
          </a:p>
        </p:txBody>
      </p:sp>
    </p:spTree>
    <p:extLst>
      <p:ext uri="{BB962C8B-B14F-4D97-AF65-F5344CB8AC3E}">
        <p14:creationId xmlns:p14="http://schemas.microsoft.com/office/powerpoint/2010/main" val="399857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Πόσοι αποφοιτούσαν;</a:t>
            </a:r>
            <a:endParaRPr lang="el-GR" dirty="0"/>
          </a:p>
        </p:txBody>
      </p:sp>
      <p:sp>
        <p:nvSpPr>
          <p:cNvPr id="3" name="Θέση περιεχομένου 2"/>
          <p:cNvSpPr>
            <a:spLocks noGrp="1"/>
          </p:cNvSpPr>
          <p:nvPr>
            <p:ph idx="1"/>
          </p:nvPr>
        </p:nvSpPr>
        <p:spPr/>
        <p:txBody>
          <a:bodyPr/>
          <a:lstStyle/>
          <a:p>
            <a:pPr algn="just"/>
            <a:r>
              <a:rPr lang="el-GR" dirty="0"/>
              <a:t>Από τις μελέτες του </a:t>
            </a:r>
            <a:r>
              <a:rPr lang="en-US" dirty="0"/>
              <a:t>W</a:t>
            </a:r>
            <a:r>
              <a:rPr lang="el-GR" dirty="0"/>
              <a:t>. </a:t>
            </a:r>
            <a:r>
              <a:rPr lang="en-US" dirty="0" err="1"/>
              <a:t>Frijhoff</a:t>
            </a:r>
            <a:r>
              <a:rPr lang="en-US" dirty="0"/>
              <a:t> </a:t>
            </a:r>
            <a:r>
              <a:rPr lang="el-GR" dirty="0"/>
              <a:t>προκύπτει ότι το ποσοστό αυτό διαφέρει από περίοδο σε περίοδο, ανά χώρα, περιοχή και πανεπιστήμιο, αλλά ακόμη και στο εσωτερικό του ίδιου πανεπιστημίου ανάλογα με το αντικείμενο σπουδών. Στην </a:t>
            </a:r>
            <a:r>
              <a:rPr lang="el-GR" dirty="0" err="1"/>
              <a:t>Οχφόρδη</a:t>
            </a:r>
            <a:r>
              <a:rPr lang="el-GR" dirty="0"/>
              <a:t>, ενδεικτικά, το ποσοστό των αποφοίτων ανέρχεται στο 35% το 1600, το 39% το 1650, το 48% το 1700, το 54% το 1750 και το 58% το 1800. Στο Παρίσι τα αντίστοιχα ποσοστά είναι 19,4% και 67,3% το 1600 και το 1650 (</a:t>
            </a:r>
            <a:r>
              <a:rPr lang="en-US" dirty="0" err="1"/>
              <a:t>Frijhoff</a:t>
            </a:r>
            <a:r>
              <a:rPr lang="el-GR" dirty="0"/>
              <a:t>, 1996: 377-386). </a:t>
            </a:r>
          </a:p>
          <a:p>
            <a:endParaRPr lang="el-GR" dirty="0"/>
          </a:p>
        </p:txBody>
      </p:sp>
    </p:spTree>
    <p:extLst>
      <p:ext uri="{BB962C8B-B14F-4D97-AF65-F5344CB8AC3E}">
        <p14:creationId xmlns:p14="http://schemas.microsoft.com/office/powerpoint/2010/main" val="1192872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542</TotalTime>
  <Words>1368</Words>
  <Application>Microsoft Office PowerPoint</Application>
  <PresentationFormat>Ευρεία οθόνη</PresentationFormat>
  <Paragraphs>73</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Century Gothic</vt:lpstr>
      <vt:lpstr>Wingdings 3</vt:lpstr>
      <vt:lpstr>Ιόν</vt:lpstr>
      <vt:lpstr>Θεματική:11γ. Φιλοσοφικό αξιακό, κοινωνικό, οικονομικό και πολιτικό πλαίσιο της ανώτατης εκπαίδευσης .</vt:lpstr>
      <vt:lpstr>Προηγούμενες δύο συναντήσεις</vt:lpstr>
      <vt:lpstr>I. Σήμερα ερωτήματα. </vt:lpstr>
      <vt:lpstr>Πώς έχουν σήμερα τα πράγματα;</vt:lpstr>
      <vt:lpstr>1. Απάντηση στο 1ο ερώτημα</vt:lpstr>
      <vt:lpstr>Ο έλεγχος από τους πρίγκιπες και τα εθνικά κράτη περιορισμοί – κυρίως μετά τη Μεταρρύθμιση</vt:lpstr>
      <vt:lpstr>Το παραπάνω ορίζουν τα άλλα δύο </vt:lpstr>
      <vt:lpstr>Πόσοι φοιτούσαν;</vt:lpstr>
      <vt:lpstr>Πόσοι αποφοιτούσαν;</vt:lpstr>
      <vt:lpstr>3. Οικονομική διάσταση </vt:lpstr>
      <vt:lpstr>Παραδείγματα ιθυνουσών ομάδων</vt:lpstr>
      <vt:lpstr>Και βέβαια ρόλος ιδεολογικός. Εδώ και η διαμάχη του Καντ  </vt:lpstr>
      <vt:lpstr>Ανώτερες τεχνικές και επαγγελματικές σχολές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Καλή αρχή και καλό μήνα</dc:title>
  <dc:creator>pandelis kiprianos</dc:creator>
  <cp:lastModifiedBy>pandelis kiprianos</cp:lastModifiedBy>
  <cp:revision>46</cp:revision>
  <dcterms:created xsi:type="dcterms:W3CDTF">2016-09-29T17:43:34Z</dcterms:created>
  <dcterms:modified xsi:type="dcterms:W3CDTF">2016-11-13T09:14:47Z</dcterms:modified>
</cp:coreProperties>
</file>