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sldIdLst>
    <p:sldId id="257" r:id="rId2"/>
    <p:sldId id="258" r:id="rId3"/>
    <p:sldId id="259" r:id="rId4"/>
    <p:sldId id="340" r:id="rId5"/>
    <p:sldId id="341" r:id="rId6"/>
    <p:sldId id="372"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7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74" r:id="rId33"/>
    <p:sldId id="366" r:id="rId34"/>
    <p:sldId id="367" r:id="rId35"/>
    <p:sldId id="368" r:id="rId36"/>
    <p:sldId id="369" r:id="rId37"/>
    <p:sldId id="370" r:id="rId38"/>
    <p:sldId id="371" r:id="rId39"/>
    <p:sldId id="335" r:id="rId40"/>
    <p:sldId id="336" r:id="rId41"/>
    <p:sldId id="337" r:id="rId42"/>
    <p:sldId id="338" r:id="rId43"/>
    <p:sldId id="281" r:id="rId44"/>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4" autoAdjust="0"/>
    <p:restoredTop sz="94694"/>
  </p:normalViewPr>
  <p:slideViewPr>
    <p:cSldViewPr>
      <p:cViewPr varScale="1">
        <p:scale>
          <a:sx n="86" d="100"/>
          <a:sy n="86" d="100"/>
        </p:scale>
        <p:origin x="91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10/19/2021</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296C68C-86C7-485B-BCC8-55E4DDDFBFB9}" type="slidenum">
              <a:rPr lang="en-GB" smtClean="0"/>
              <a:pPr>
                <a:spcBef>
                  <a:spcPct val="0"/>
                </a:spcBef>
              </a:pPr>
              <a:t>10</a:t>
            </a:fld>
            <a:endParaRPr lang="en-GB"/>
          </a:p>
        </p:txBody>
      </p:sp>
    </p:spTree>
    <p:extLst>
      <p:ext uri="{BB962C8B-B14F-4D97-AF65-F5344CB8AC3E}">
        <p14:creationId xmlns:p14="http://schemas.microsoft.com/office/powerpoint/2010/main" val="14664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2F5E53-742D-4EAE-AA0D-39D9F61FD905}" type="slidenum">
              <a:rPr lang="en-GB" smtClean="0"/>
              <a:pPr>
                <a:spcBef>
                  <a:spcPct val="0"/>
                </a:spcBef>
              </a:pPr>
              <a:t>11</a:t>
            </a:fld>
            <a:endParaRPr lang="en-GB"/>
          </a:p>
        </p:txBody>
      </p:sp>
      <p:sp>
        <p:nvSpPr>
          <p:cNvPr id="30723"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104881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AA4ED4-04DB-4C1E-B844-788120C13C1B}" type="slidenum">
              <a:rPr lang="en-GB" smtClean="0"/>
              <a:pPr>
                <a:spcBef>
                  <a:spcPct val="0"/>
                </a:spcBef>
              </a:pPr>
              <a:t>12</a:t>
            </a:fld>
            <a:endParaRPr lang="en-GB"/>
          </a:p>
        </p:txBody>
      </p:sp>
      <p:sp>
        <p:nvSpPr>
          <p:cNvPr id="3277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3970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8B10F7-9946-4EF0-B416-0E2E53CD600F}" type="slidenum">
              <a:rPr lang="en-GB" smtClean="0"/>
              <a:pPr>
                <a:spcBef>
                  <a:spcPct val="0"/>
                </a:spcBef>
              </a:pPr>
              <a:t>13</a:t>
            </a:fld>
            <a:endParaRPr lang="en-GB"/>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cs typeface="Times New Roman" panose="02020603050405020304" pitchFamily="18" charset="0"/>
            </a:endParaRPr>
          </a:p>
        </p:txBody>
      </p:sp>
    </p:spTree>
    <p:extLst>
      <p:ext uri="{BB962C8B-B14F-4D97-AF65-F5344CB8AC3E}">
        <p14:creationId xmlns:p14="http://schemas.microsoft.com/office/powerpoint/2010/main" val="3481141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t>Είναι φανερό ότι το τεχνολογικό τοπίο στις μέρες μας παρέχει πολλαπλά πλαίσια χρήσης της τεχνολογίας</a:t>
            </a:r>
          </a:p>
          <a:p>
            <a:r>
              <a:rPr lang="el-GR"/>
              <a:t>Τόσο εντός όσο και εκτός σχολείου, </a:t>
            </a:r>
          </a:p>
          <a:p>
            <a:r>
              <a:rPr lang="el-GR"/>
              <a:t>σε συνεργασία με τον δάσκαλο, δουλεύοντας με άλλους μαθητές, </a:t>
            </a:r>
          </a:p>
          <a:p>
            <a:r>
              <a:rPr lang="el-GR"/>
              <a:t>χρησιμοποιώντας καινοτόμα εκπαιδευτικά λογισμικά καθώς και ποικίλα πλέον τεχνολογικά εργαλεία και εφαρμογές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EA1D30-76C7-47C5-9603-C6B239843A10}" type="slidenum">
              <a:rPr lang="en-GB" smtClean="0"/>
              <a:pPr>
                <a:spcBef>
                  <a:spcPct val="0"/>
                </a:spcBef>
              </a:pPr>
              <a:t>14</a:t>
            </a:fld>
            <a:endParaRPr lang="en-GB"/>
          </a:p>
        </p:txBody>
      </p:sp>
    </p:spTree>
    <p:extLst>
      <p:ext uri="{BB962C8B-B14F-4D97-AF65-F5344CB8AC3E}">
        <p14:creationId xmlns:p14="http://schemas.microsoft.com/office/powerpoint/2010/main" val="276291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t>Από το σώμα γνώσης που διαθέτουμε σήμερα τεκμαίρεται ότι οι ΤΠΕ μπορούν να χρησιμοποιηθούν σε διάφορες πτυχές της σχολικής ζωής</a:t>
            </a:r>
          </a:p>
          <a:p>
            <a:r>
              <a:rPr lang="el-GR"/>
              <a:t>Μάλιστα, οι ΤΠΕ έχουν πάρει θέση στο σχολείο σε διάφορους τομείς της εκπαιδευτικής διαδικασίας. </a:t>
            </a:r>
          </a:p>
          <a:p>
            <a:r>
              <a:rPr lang="el-GR"/>
              <a:t>Παράλληλα, οι έρευνες στη Διδακτική των Επιστημών καταδεικνύουν πλέον τις θετικές επιπτώσεις της χρήσης των υπολογιστικών περιβαλλόντων σε πολλαπλές πτυχές της διδακτικής πράξης. </a:t>
            </a:r>
          </a:p>
          <a:p>
            <a:r>
              <a:rPr lang="el-GR"/>
              <a:t>Στο πλαίσιο αυτό διαμορφώνεται ένα ερευνητικό τοπίο που συνηγορεί στην χρήση των ΤΠΕ στη διδασκαλία και τη μάθηση.  </a:t>
            </a:r>
            <a:endParaRPr lang="en-GB"/>
          </a:p>
          <a:p>
            <a:r>
              <a:rPr lang="el-GR"/>
              <a:t>Οι ΤΠΕ βελτιώνουν την εκθετική διδασκαλία, υποστηρίζουν την ατομική εργασία, ενισχύουν την πειραματική προσέγγιση, ευνοούν τη συνεργασία με τους ομότιμους ή τους μεγαλύτερους, συνιστούν κατάλληλο πλαίσιο για παιγνίδι και μάθηση ήδη από τις πολύ μικρές ηλικίες. </a:t>
            </a:r>
          </a:p>
          <a:p>
            <a:r>
              <a:rPr lang="el-GR"/>
              <a:t>Εντούτοις, στον τομέα που άπτεται της γνωστικής ανάπτυξης των παιδιών, και παρότι τα ερευνητικά δεδομένα δείχνουν ιδιαιτέρως ενθαρρυντικά, οι επιδράσεις που έχουν ασκήσει οι ΤΠΕ </a:t>
            </a:r>
            <a:r>
              <a:rPr lang="el-GR" b="1"/>
              <a:t>σε ευρεία κλίμακα </a:t>
            </a:r>
            <a:r>
              <a:rPr lang="el-GR"/>
              <a:t>μοιάζουν να είναι αμελητέες. </a:t>
            </a:r>
            <a:endParaRPr lang="en-GB"/>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AD9EB6-F494-49DF-B198-6340B97A6F4B}" type="slidenum">
              <a:rPr lang="en-GB" smtClean="0"/>
              <a:pPr>
                <a:spcBef>
                  <a:spcPct val="0"/>
                </a:spcBef>
              </a:pPr>
              <a:t>15</a:t>
            </a:fld>
            <a:endParaRPr lang="en-GB"/>
          </a:p>
        </p:txBody>
      </p:sp>
    </p:spTree>
    <p:extLst>
      <p:ext uri="{BB962C8B-B14F-4D97-AF65-F5344CB8AC3E}">
        <p14:creationId xmlns:p14="http://schemas.microsoft.com/office/powerpoint/2010/main" val="700599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A2C79-0F7D-4C52-9A69-15DB96FC32F5}" type="slidenum">
              <a:rPr lang="en-GB" smtClean="0"/>
              <a:pPr>
                <a:spcBef>
                  <a:spcPct val="0"/>
                </a:spcBef>
              </a:pPr>
              <a:t>16</a:t>
            </a:fld>
            <a:endParaRPr lang="en-GB"/>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cs typeface="Times New Roman" panose="02020603050405020304" pitchFamily="18" charset="0"/>
            </a:endParaRPr>
          </a:p>
        </p:txBody>
      </p:sp>
    </p:spTree>
    <p:extLst>
      <p:ext uri="{BB962C8B-B14F-4D97-AF65-F5344CB8AC3E}">
        <p14:creationId xmlns:p14="http://schemas.microsoft.com/office/powerpoint/2010/main" val="57305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917CF2-C69B-48A1-A67D-8AC87832B247}" type="slidenum">
              <a:rPr lang="en-GB" smtClean="0"/>
              <a:pPr>
                <a:spcBef>
                  <a:spcPct val="0"/>
                </a:spcBef>
              </a:pPr>
              <a:t>17</a:t>
            </a:fld>
            <a:endParaRPr lang="en-GB"/>
          </a:p>
        </p:txBody>
      </p:sp>
      <p:sp>
        <p:nvSpPr>
          <p:cNvPr id="4301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998128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499127-6736-44E7-99CA-B78AD9DD6815}" type="slidenum">
              <a:rPr lang="en-GB" smtClean="0"/>
              <a:pPr>
                <a:spcBef>
                  <a:spcPct val="0"/>
                </a:spcBef>
              </a:pPr>
              <a:t>18</a:t>
            </a:fld>
            <a:endParaRPr lang="en-GB"/>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p>
        </p:txBody>
      </p:sp>
    </p:spTree>
    <p:extLst>
      <p:ext uri="{BB962C8B-B14F-4D97-AF65-F5344CB8AC3E}">
        <p14:creationId xmlns:p14="http://schemas.microsoft.com/office/powerpoint/2010/main" val="347473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2DAAA-BB7E-4774-B93D-FCEEED1D75E3}" type="slidenum">
              <a:rPr lang="en-GB" smtClean="0"/>
              <a:pPr>
                <a:spcBef>
                  <a:spcPct val="0"/>
                </a:spcBef>
              </a:pPr>
              <a:t>19</a:t>
            </a:fld>
            <a:endParaRPr lang="en-GB"/>
          </a:p>
        </p:txBody>
      </p:sp>
    </p:spTree>
    <p:extLst>
      <p:ext uri="{BB962C8B-B14F-4D97-AF65-F5344CB8AC3E}">
        <p14:creationId xmlns:p14="http://schemas.microsoft.com/office/powerpoint/2010/main" val="223914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A2706D-CBF7-487B-8CF6-68CC7F33BA5D}" type="slidenum">
              <a:rPr lang="en-GB" smtClean="0"/>
              <a:pPr>
                <a:spcBef>
                  <a:spcPct val="0"/>
                </a:spcBef>
              </a:pPr>
              <a:t>20</a:t>
            </a:fld>
            <a:endParaRPr lang="en-GB"/>
          </a:p>
        </p:txBody>
      </p:sp>
      <p:sp>
        <p:nvSpPr>
          <p:cNvPr id="4710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1120885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05402A-285D-40CC-A06E-E33DB05ACA12}" type="slidenum">
              <a:rPr lang="en-GB" smtClean="0"/>
              <a:pPr>
                <a:spcBef>
                  <a:spcPct val="0"/>
                </a:spcBef>
              </a:pPr>
              <a:t>21</a:t>
            </a:fld>
            <a:endParaRPr lang="en-GB"/>
          </a:p>
        </p:txBody>
      </p:sp>
      <p:sp>
        <p:nvSpPr>
          <p:cNvPr id="4915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3499759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68D01-AD68-4208-86A5-32BABFD33770}" type="slidenum">
              <a:rPr lang="en-GB" smtClean="0"/>
              <a:pPr>
                <a:spcBef>
                  <a:spcPct val="0"/>
                </a:spcBef>
              </a:pPr>
              <a:t>22</a:t>
            </a:fld>
            <a:endParaRPr lang="en-GB"/>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p>
        </p:txBody>
      </p:sp>
    </p:spTree>
    <p:extLst>
      <p:ext uri="{BB962C8B-B14F-4D97-AF65-F5344CB8AC3E}">
        <p14:creationId xmlns:p14="http://schemas.microsoft.com/office/powerpoint/2010/main" val="2595587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DA806B-14DE-48C5-A506-F379FAB0BF8E}" type="slidenum">
              <a:rPr lang="en-GB" smtClean="0"/>
              <a:pPr>
                <a:spcBef>
                  <a:spcPct val="0"/>
                </a:spcBef>
              </a:pPr>
              <a:t>23</a:t>
            </a:fld>
            <a:endParaRPr lang="en-GB"/>
          </a:p>
        </p:txBody>
      </p:sp>
      <p:sp>
        <p:nvSpPr>
          <p:cNvPr id="53251"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709050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52B6D6-79B4-4D17-A4E8-BDBCE8889AAB}" type="slidenum">
              <a:rPr lang="en-GB" smtClean="0"/>
              <a:pPr>
                <a:spcBef>
                  <a:spcPct val="0"/>
                </a:spcBef>
              </a:pPr>
              <a:t>24</a:t>
            </a:fld>
            <a:endParaRPr lang="en-GB"/>
          </a:p>
        </p:txBody>
      </p:sp>
      <p:sp>
        <p:nvSpPr>
          <p:cNvPr id="5529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3553428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3D1CA5-A182-4D16-98F7-9DC8D2466D32}" type="slidenum">
              <a:rPr lang="en-GB" smtClean="0"/>
              <a:pPr>
                <a:spcBef>
                  <a:spcPct val="0"/>
                </a:spcBef>
              </a:pPr>
              <a:t>25</a:t>
            </a:fld>
            <a:endParaRPr lang="en-GB"/>
          </a:p>
        </p:txBody>
      </p:sp>
      <p:sp>
        <p:nvSpPr>
          <p:cNvPr id="5734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59450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2D71F4-7DAE-4AE5-B636-75A89D32C252}" type="slidenum">
              <a:rPr lang="en-GB" smtClean="0"/>
              <a:pPr>
                <a:spcBef>
                  <a:spcPct val="0"/>
                </a:spcBef>
              </a:pPr>
              <a:t>26</a:t>
            </a:fld>
            <a:endParaRPr lang="en-GB"/>
          </a:p>
        </p:txBody>
      </p:sp>
      <p:sp>
        <p:nvSpPr>
          <p:cNvPr id="59395"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99877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6D74FB-515F-4102-AD94-C3899FB610FF}" type="slidenum">
              <a:rPr lang="en-GB" smtClean="0"/>
              <a:pPr>
                <a:spcBef>
                  <a:spcPct val="0"/>
                </a:spcBef>
              </a:pPr>
              <a:t>27</a:t>
            </a:fld>
            <a:endParaRPr lang="en-GB"/>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p>
        </p:txBody>
      </p:sp>
    </p:spTree>
    <p:extLst>
      <p:ext uri="{BB962C8B-B14F-4D97-AF65-F5344CB8AC3E}">
        <p14:creationId xmlns:p14="http://schemas.microsoft.com/office/powerpoint/2010/main" val="312340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3FEDBC-8BF3-4D02-AD45-FB4AD0DEB65F}" type="slidenum">
              <a:rPr lang="en-GB" smtClean="0"/>
              <a:pPr>
                <a:spcBef>
                  <a:spcPct val="0"/>
                </a:spcBef>
              </a:pPr>
              <a:t>28</a:t>
            </a:fld>
            <a:endParaRPr lang="en-GB"/>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p>
        </p:txBody>
      </p:sp>
    </p:spTree>
    <p:extLst>
      <p:ext uri="{BB962C8B-B14F-4D97-AF65-F5344CB8AC3E}">
        <p14:creationId xmlns:p14="http://schemas.microsoft.com/office/powerpoint/2010/main" val="3937719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ABCB4B-8DEA-4681-9350-3B6C6FF46430}" type="slidenum">
              <a:rPr lang="en-GB" smtClean="0"/>
              <a:pPr>
                <a:spcBef>
                  <a:spcPct val="0"/>
                </a:spcBef>
              </a:pPr>
              <a:t>29</a:t>
            </a:fld>
            <a:endParaRPr lang="en-GB"/>
          </a:p>
        </p:txBody>
      </p:sp>
      <p:sp>
        <p:nvSpPr>
          <p:cNvPr id="6553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1106761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9ADC18-B18B-4DA9-9777-C0FF89795D5A}" type="slidenum">
              <a:rPr lang="en-GB" smtClean="0"/>
              <a:pPr>
                <a:spcBef>
                  <a:spcPct val="0"/>
                </a:spcBef>
              </a:pPr>
              <a:t>30</a:t>
            </a:fld>
            <a:endParaRPr lang="en-GB"/>
          </a:p>
        </p:txBody>
      </p:sp>
      <p:sp>
        <p:nvSpPr>
          <p:cNvPr id="6758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7587443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ACE64-57BA-4DA8-B13D-79B75D9BD9AE}" type="slidenum">
              <a:rPr lang="en-GB" smtClean="0"/>
              <a:pPr>
                <a:spcBef>
                  <a:spcPct val="0"/>
                </a:spcBef>
              </a:pPr>
              <a:t>31</a:t>
            </a:fld>
            <a:endParaRPr lang="en-GB"/>
          </a:p>
        </p:txBody>
      </p:sp>
    </p:spTree>
    <p:extLst>
      <p:ext uri="{BB962C8B-B14F-4D97-AF65-F5344CB8AC3E}">
        <p14:creationId xmlns:p14="http://schemas.microsoft.com/office/powerpoint/2010/main" val="17527624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CACE64-57BA-4DA8-B13D-79B75D9BD9AE}" type="slidenum">
              <a:rPr lang="en-GB" smtClean="0"/>
              <a:pPr>
                <a:spcBef>
                  <a:spcPct val="0"/>
                </a:spcBef>
              </a:pPr>
              <a:t>32</a:t>
            </a:fld>
            <a:endParaRPr lang="en-GB"/>
          </a:p>
        </p:txBody>
      </p:sp>
    </p:spTree>
    <p:extLst>
      <p:ext uri="{BB962C8B-B14F-4D97-AF65-F5344CB8AC3E}">
        <p14:creationId xmlns:p14="http://schemas.microsoft.com/office/powerpoint/2010/main" val="789245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F2E1BA-CEA4-480D-9372-E2F5DEF631AC}" type="slidenum">
              <a:rPr lang="en-GB" smtClean="0"/>
              <a:pPr>
                <a:spcBef>
                  <a:spcPct val="0"/>
                </a:spcBef>
              </a:pPr>
              <a:t>33</a:t>
            </a:fld>
            <a:endParaRPr lang="en-GB"/>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Tree>
    <p:extLst>
      <p:ext uri="{BB962C8B-B14F-4D97-AF65-F5344CB8AC3E}">
        <p14:creationId xmlns:p14="http://schemas.microsoft.com/office/powerpoint/2010/main" val="4053406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8F3EA6-D2C3-4A10-9491-A4329D5A8725}" type="slidenum">
              <a:rPr lang="en-GB" smtClean="0"/>
              <a:pPr>
                <a:spcBef>
                  <a:spcPct val="0"/>
                </a:spcBef>
              </a:pPr>
              <a:t>34</a:t>
            </a:fld>
            <a:endParaRPr lang="en-GB"/>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Tree>
    <p:extLst>
      <p:ext uri="{BB962C8B-B14F-4D97-AF65-F5344CB8AC3E}">
        <p14:creationId xmlns:p14="http://schemas.microsoft.com/office/powerpoint/2010/main" val="12774595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C2EDDF-FF01-44BF-8DCD-89E0735773DC}" type="slidenum">
              <a:rPr lang="en-GB" smtClean="0"/>
              <a:pPr>
                <a:spcBef>
                  <a:spcPct val="0"/>
                </a:spcBef>
              </a:pPr>
              <a:t>35</a:t>
            </a:fld>
            <a:endParaRPr lang="en-GB"/>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Tree>
    <p:extLst>
      <p:ext uri="{BB962C8B-B14F-4D97-AF65-F5344CB8AC3E}">
        <p14:creationId xmlns:p14="http://schemas.microsoft.com/office/powerpoint/2010/main" val="1869086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9787945-4191-4B11-AA57-125F00E3597F}" type="slidenum">
              <a:rPr lang="en-GB" smtClean="0"/>
              <a:pPr>
                <a:spcBef>
                  <a:spcPct val="0"/>
                </a:spcBef>
              </a:pPr>
              <a:t>36</a:t>
            </a:fld>
            <a:endParaRPr lang="en-GB"/>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Tree>
    <p:extLst>
      <p:ext uri="{BB962C8B-B14F-4D97-AF65-F5344CB8AC3E}">
        <p14:creationId xmlns:p14="http://schemas.microsoft.com/office/powerpoint/2010/main" val="1641127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BC83B2-1918-46FB-8D06-38A2D8D03EA3}" type="slidenum">
              <a:rPr lang="en-GB" smtClean="0"/>
              <a:pPr>
                <a:spcBef>
                  <a:spcPct val="0"/>
                </a:spcBef>
              </a:pPr>
              <a:t>37</a:t>
            </a:fld>
            <a:endParaRPr lang="en-GB"/>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p>
        </p:txBody>
      </p:sp>
    </p:spTree>
    <p:extLst>
      <p:ext uri="{BB962C8B-B14F-4D97-AF65-F5344CB8AC3E}">
        <p14:creationId xmlns:p14="http://schemas.microsoft.com/office/powerpoint/2010/main" val="2446908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466504-E538-49AB-9E20-947ADADAA2E0}" type="slidenum">
              <a:rPr lang="en-GB" smtClean="0"/>
              <a:pPr>
                <a:spcBef>
                  <a:spcPct val="0"/>
                </a:spcBef>
              </a:pPr>
              <a:t>38</a:t>
            </a:fld>
            <a:endParaRPr lang="en-GB"/>
          </a:p>
        </p:txBody>
      </p:sp>
      <p:sp>
        <p:nvSpPr>
          <p:cNvPr id="81923"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3716449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FDF7B8-53DF-4298-A4A6-9BB8AEE73377}" type="slidenum">
              <a:rPr lang="en-GB" smtClean="0"/>
              <a:pPr>
                <a:spcBef>
                  <a:spcPct val="0"/>
                </a:spcBef>
              </a:pPr>
              <a:t>4</a:t>
            </a:fld>
            <a:endParaRPr lang="en-GB"/>
          </a:p>
        </p:txBody>
      </p:sp>
    </p:spTree>
    <p:extLst>
      <p:ext uri="{BB962C8B-B14F-4D97-AF65-F5344CB8AC3E}">
        <p14:creationId xmlns:p14="http://schemas.microsoft.com/office/powerpoint/2010/main" val="412730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4FC5A-98CE-48FB-B5F3-28EDC57AA86E}" type="slidenum">
              <a:rPr lang="en-GB" smtClean="0"/>
              <a:pPr>
                <a:spcBef>
                  <a:spcPct val="0"/>
                </a:spcBef>
              </a:pPr>
              <a:t>5</a:t>
            </a:fld>
            <a:endParaRPr lang="en-GB"/>
          </a:p>
        </p:txBody>
      </p:sp>
    </p:spTree>
    <p:extLst>
      <p:ext uri="{BB962C8B-B14F-4D97-AF65-F5344CB8AC3E}">
        <p14:creationId xmlns:p14="http://schemas.microsoft.com/office/powerpoint/2010/main" val="56185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A0851-7FA4-422C-AF5C-0E7E9A14DA7D}" type="slidenum">
              <a:rPr lang="en-GB" smtClean="0"/>
              <a:pPr>
                <a:spcBef>
                  <a:spcPct val="0"/>
                </a:spcBef>
              </a:pPr>
              <a:t>6</a:t>
            </a:fld>
            <a:endParaRPr lang="en-GB"/>
          </a:p>
        </p:txBody>
      </p:sp>
      <p:sp>
        <p:nvSpPr>
          <p:cNvPr id="2457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373283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t>Είναι άρρητη πλέον παραδοχή ότι το μελλοντικό σχολείο θα αλλάξει με τη χρήση των τεχνολογιών. </a:t>
            </a:r>
          </a:p>
          <a:p>
            <a:r>
              <a:rPr lang="el-GR"/>
              <a:t>Στην άποψη αυτή συγκλίνουν οι θέσεις όλων αυτών που σχεδιάζουν εκπαιδευτικές πολιτικές, ακόμα κι αν ξεκινούν από διαφορετικές εντελώς παιδαγωγικές αφετηρίες ή ιδεολογικές παραδοχές. Πως όμως μπορούν οι τεχνολογίες να επηρεάσουν το λεγόμενο ««Σχολείο» του «Μέλλοντος»»; (τα πολλαπλά εισαγωγικά δεν συνιστούν λάθος πληκτρολόγησης)</a:t>
            </a:r>
          </a:p>
          <a:p>
            <a:r>
              <a:rPr lang="el-GR"/>
              <a:t>Μπορούμε εντέλει να προβλέψουμε πως θα είναι το σχολείο αυτό με τις ΤΠΕ; </a:t>
            </a:r>
          </a:p>
          <a:p>
            <a:r>
              <a:rPr lang="el-GR"/>
              <a:t>Οι αλλαγές που πιστεύουμε ότι θα έρθουν στο σχολείο τα επόμενα χρόνια με τις ΤΠΕ είναι ιδεολόγημα ή αδήριτη ανάγκη; </a:t>
            </a:r>
          </a:p>
          <a:p>
            <a:r>
              <a:rPr lang="el-GR"/>
              <a:t>Για κάποιους οι ΤΠΕ αποτελούν μια νέα, κατά κανόνα εξατομικευμένη </a:t>
            </a:r>
            <a:r>
              <a:rPr lang="el-GR" b="1"/>
              <a:t>υπηρεσία</a:t>
            </a:r>
            <a:r>
              <a:rPr lang="el-GR"/>
              <a:t> </a:t>
            </a:r>
            <a:r>
              <a:rPr lang="el-GR" b="1"/>
              <a:t>εκπαίδευσης</a:t>
            </a:r>
            <a:r>
              <a:rPr lang="el-GR"/>
              <a:t> για κάποιους άλλους οι ΤΠΕ μπορούν να γίνουν καταλύτης στην προσπάθεια για </a:t>
            </a:r>
            <a:r>
              <a:rPr lang="el-GR" b="1"/>
              <a:t>αλλαγές στις διαδικασίες της μάθησης και της διδασκαλίας</a:t>
            </a:r>
            <a:r>
              <a:rPr lang="el-GR"/>
              <a:t>. </a:t>
            </a:r>
          </a:p>
          <a:p>
            <a:r>
              <a:rPr lang="el-GR"/>
              <a:t>Η έμφαση τελικά θα δοθεί στη σαφή πλέον τεχνολογική καινοτομία ή στην εν δυνάμει παιδαγωγική καινοτομία των τεχνολογιών; </a:t>
            </a:r>
          </a:p>
          <a:p>
            <a:r>
              <a:rPr lang="el-GR"/>
              <a:t>Θα προσανατολιστούμε προς τη δημιουργία νέου ψηφιακού περιεχομένου ή προς την αλλαγή των διδακτικών και των μαθησιακών πρακτικών;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787A84-78FB-4E8A-AA64-685F634DF8AF}" type="slidenum">
              <a:rPr lang="en-GB" smtClean="0"/>
              <a:pPr>
                <a:spcBef>
                  <a:spcPct val="0"/>
                </a:spcBef>
              </a:pPr>
              <a:t>7</a:t>
            </a:fld>
            <a:endParaRPr lang="en-GB"/>
          </a:p>
        </p:txBody>
      </p:sp>
    </p:spTree>
    <p:extLst>
      <p:ext uri="{BB962C8B-B14F-4D97-AF65-F5344CB8AC3E}">
        <p14:creationId xmlns:p14="http://schemas.microsoft.com/office/powerpoint/2010/main" val="96364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DA0851-7FA4-422C-AF5C-0E7E9A14DA7D}" type="slidenum">
              <a:rPr lang="en-GB" smtClean="0"/>
              <a:pPr>
                <a:spcBef>
                  <a:spcPct val="0"/>
                </a:spcBef>
              </a:pPr>
              <a:t>8</a:t>
            </a:fld>
            <a:endParaRPr lang="en-GB"/>
          </a:p>
        </p:txBody>
      </p:sp>
      <p:sp>
        <p:nvSpPr>
          <p:cNvPr id="24579"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41636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5FDD4F-A234-45CA-A4A9-20837673E787}" type="slidenum">
              <a:rPr lang="en-GB" smtClean="0"/>
              <a:pPr>
                <a:spcBef>
                  <a:spcPct val="0"/>
                </a:spcBef>
              </a:pPr>
              <a:t>9</a:t>
            </a:fld>
            <a:endParaRPr lang="en-GB"/>
          </a:p>
        </p:txBody>
      </p:sp>
      <p:sp>
        <p:nvSpPr>
          <p:cNvPr id="26627" name="Rectangle 2"/>
          <p:cNvSpPr>
            <a:spLocks noGrp="1" noRot="1" noChangeAspect="1" noChangeArrowheads="1" noTextEdit="1"/>
          </p:cNvSpPr>
          <p:nvPr>
            <p:ph type="sldImg"/>
          </p:nvPr>
        </p:nvSpPr>
        <p:spPr bwMode="auto">
          <a:xfrm>
            <a:off x="1144588" y="687388"/>
            <a:ext cx="4568825" cy="342582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endParaRPr lang="el-GR"/>
          </a:p>
        </p:txBody>
      </p:sp>
    </p:spTree>
    <p:extLst>
      <p:ext uri="{BB962C8B-B14F-4D97-AF65-F5344CB8AC3E}">
        <p14:creationId xmlns:p14="http://schemas.microsoft.com/office/powerpoint/2010/main" val="293427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7" name="Title 6"/>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409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317266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Tree>
    <p:extLst>
      <p:ext uri="{BB962C8B-B14F-4D97-AF65-F5344CB8AC3E}">
        <p14:creationId xmlns:p14="http://schemas.microsoft.com/office/powerpoint/2010/main" val="2932830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Tree>
    <p:extLst>
      <p:ext uri="{BB962C8B-B14F-4D97-AF65-F5344CB8AC3E}">
        <p14:creationId xmlns:p14="http://schemas.microsoft.com/office/powerpoint/2010/main" val="4040892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xfrm>
            <a:off x="3581400" y="6305550"/>
            <a:ext cx="2133600" cy="476250"/>
          </a:xfrm>
          <a:prstGeom prst="rect">
            <a:avLst/>
          </a:prstGeom>
        </p:spPr>
        <p:txBody>
          <a:bodyPr/>
          <a:lstStyle>
            <a:lvl1pPr>
              <a:defRPr/>
            </a:lvl1pPr>
          </a:lstStyle>
          <a:p>
            <a:pPr>
              <a:defRPr/>
            </a:pPr>
            <a:fld id="{E3E5266F-EF97-403D-9F56-BE53560C8571}" type="datetime1">
              <a:rPr lang="en-US"/>
              <a:pPr>
                <a:defRPr/>
              </a:pPr>
              <a:t>10/19/2021</a:t>
            </a:fld>
            <a:endParaRPr lang="en-US"/>
          </a:p>
        </p:txBody>
      </p:sp>
      <p:sp>
        <p:nvSpPr>
          <p:cNvPr id="6" name="Rectangle 12"/>
          <p:cNvSpPr>
            <a:spLocks noGrp="1" noChangeArrowheads="1"/>
          </p:cNvSpPr>
          <p:nvPr>
            <p:ph type="ftr" sz="quarter" idx="11"/>
          </p:nvPr>
        </p:nvSpPr>
        <p:spPr>
          <a:xfrm>
            <a:off x="5715000" y="6305550"/>
            <a:ext cx="2895600" cy="476250"/>
          </a:xfrm>
          <a:prstGeom prst="rect">
            <a:avLst/>
          </a:prstGeom>
        </p:spPr>
        <p:txBody>
          <a:bodyPr/>
          <a:lstStyle>
            <a:lvl1pPr>
              <a:defRPr>
                <a:solidFill>
                  <a:schemeClr val="bg2">
                    <a:shade val="50000"/>
                    <a:satMod val="200000"/>
                  </a:schemeClr>
                </a:solidFill>
              </a:defRPr>
            </a:lvl1pPr>
          </a:lstStyle>
          <a:p>
            <a:pPr>
              <a:defRPr/>
            </a:pPr>
            <a:r>
              <a:rPr lang="el-GR"/>
              <a:t>Παιδαγωγικός Σχεδιασμός με ΤΠΕ </a:t>
            </a:r>
            <a:endParaRPr lang="en-US"/>
          </a:p>
        </p:txBody>
      </p:sp>
      <p:sp>
        <p:nvSpPr>
          <p:cNvPr id="7" name="Rectangle 13"/>
          <p:cNvSpPr>
            <a:spLocks noGrp="1" noChangeArrowheads="1"/>
          </p:cNvSpPr>
          <p:nvPr>
            <p:ph type="sldNum" sz="quarter" idx="12"/>
          </p:nvPr>
        </p:nvSpPr>
        <p:spPr>
          <a:xfrm>
            <a:off x="8613775" y="6305550"/>
            <a:ext cx="457200" cy="476250"/>
          </a:xfrm>
          <a:prstGeom prst="rect">
            <a:avLst/>
          </a:prstGeom>
        </p:spPr>
        <p:txBody>
          <a:bodyPr/>
          <a:lstStyle>
            <a:lvl1pPr>
              <a:defRPr/>
            </a:lvl1pPr>
          </a:lstStyle>
          <a:p>
            <a:pPr>
              <a:defRPr/>
            </a:pPr>
            <a:fld id="{51CB96C6-6B43-402B-B8F2-96CA87DEEACB}" type="slidenum">
              <a:rPr lang="en-US"/>
              <a:pPr>
                <a:defRPr/>
              </a:pPr>
              <a:t>‹#›</a:t>
            </a:fld>
            <a:endParaRPr lang="en-US"/>
          </a:p>
        </p:txBody>
      </p:sp>
    </p:spTree>
    <p:extLst>
      <p:ext uri="{BB962C8B-B14F-4D97-AF65-F5344CB8AC3E}">
        <p14:creationId xmlns:p14="http://schemas.microsoft.com/office/powerpoint/2010/main" val="238236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a:solidFill>
                  <a:schemeClr val="bg1">
                    <a:lumMod val="50000"/>
                  </a:schemeClr>
                </a:solidFill>
              </a:rPr>
              <a:t>ΤΠΕ στην Εκπαίδευση</a:t>
            </a:r>
            <a:r>
              <a:rPr lang="en-US" sz="900" b="0" dirty="0">
                <a:solidFill>
                  <a:schemeClr val="bg1">
                    <a:lumMod val="50000"/>
                  </a:schemeClr>
                </a:solidFill>
              </a:rPr>
              <a:t>                     </a:t>
            </a:r>
            <a:r>
              <a:rPr lang="el-GR" sz="900" b="0" dirty="0">
                <a:solidFill>
                  <a:schemeClr val="bg1">
                    <a:lumMod val="50000"/>
                  </a:schemeClr>
                </a:solidFill>
              </a:rPr>
              <a:t>Διδάσκων</a:t>
            </a:r>
            <a:r>
              <a:rPr lang="el-GR" sz="900" b="0" baseline="0" dirty="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19/10/2021</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a:solidFill>
                  <a:schemeClr val="bg1">
                    <a:lumMod val="50000"/>
                  </a:schemeClr>
                </a:solidFill>
              </a:rPr>
              <a:t>/ΧΧ</a:t>
            </a: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19/10/2021</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a:solidFill>
                  <a:schemeClr val="bg1">
                    <a:lumMod val="50000"/>
                  </a:schemeClr>
                </a:solidFill>
              </a:rPr>
              <a:t>ΤΠΕ στην Εκπαίδευση</a:t>
            </a:r>
          </a:p>
        </p:txBody>
      </p:sp>
    </p:spTree>
    <p:extLst>
      <p:ext uri="{BB962C8B-B14F-4D97-AF65-F5344CB8AC3E}">
        <p14:creationId xmlns:p14="http://schemas.microsoft.com/office/powerpoint/2010/main" val="332528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329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a:solidFill>
                  <a:schemeClr val="bg1">
                    <a:lumMod val="50000"/>
                  </a:schemeClr>
                </a:solidFill>
              </a:rPr>
              <a:t>ΤΠΕ στην Εκπαίδευση</a:t>
            </a:r>
            <a:r>
              <a:rPr lang="en-US" sz="900" b="0" dirty="0">
                <a:solidFill>
                  <a:schemeClr val="bg1">
                    <a:lumMod val="50000"/>
                  </a:schemeClr>
                </a:solidFill>
              </a:rPr>
              <a:t>                     </a:t>
            </a:r>
            <a:r>
              <a:rPr lang="el-GR" sz="900" b="0" dirty="0">
                <a:solidFill>
                  <a:schemeClr val="bg1">
                    <a:lumMod val="50000"/>
                  </a:schemeClr>
                </a:solidFill>
              </a:rPr>
              <a:t>Διδάσκων</a:t>
            </a:r>
            <a:r>
              <a:rPr lang="el-GR" sz="900" b="0" baseline="0" dirty="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a:t>Τίτλος Μαθήματος</a:t>
            </a:r>
          </a:p>
        </p:txBody>
      </p:sp>
      <p:sp>
        <p:nvSpPr>
          <p:cNvPr id="3" name="Υπότιτλος 2"/>
          <p:cNvSpPr>
            <a:spLocks noGrp="1"/>
          </p:cNvSpPr>
          <p:nvPr>
            <p:ph type="subTitle" idx="1"/>
          </p:nvPr>
        </p:nvSpPr>
        <p:spPr>
          <a:xfrm>
            <a:off x="683568" y="3124200"/>
            <a:ext cx="7776864" cy="2115094"/>
          </a:xfrm>
        </p:spPr>
        <p:txBody>
          <a:bodyPr>
            <a:noAutofit/>
          </a:bodyPr>
          <a:lstStyle/>
          <a:p>
            <a:pPr algn="just">
              <a:spcBef>
                <a:spcPct val="0"/>
              </a:spcBef>
            </a:pPr>
            <a:r>
              <a:rPr lang="el-GR" sz="2800" b="1" dirty="0"/>
              <a:t>Ενότητα 2</a:t>
            </a:r>
            <a:r>
              <a:rPr lang="en-US" sz="2800" b="1" dirty="0"/>
              <a:t> </a:t>
            </a:r>
            <a:r>
              <a:rPr lang="el-GR" sz="2800" b="1" dirty="0"/>
              <a:t>:</a:t>
            </a:r>
            <a:r>
              <a:rPr lang="en-US" sz="2800" dirty="0"/>
              <a:t> </a:t>
            </a:r>
            <a:r>
              <a:rPr lang="el-GR" sz="2800" dirty="0"/>
              <a:t> </a:t>
            </a:r>
            <a:r>
              <a:rPr lang="el-GR" sz="2800" b="1" dirty="0">
                <a:cs typeface="Tahoma" panose="020B0604030504040204" pitchFamily="34" charset="0"/>
              </a:rPr>
              <a:t>Παιδαγωγικές Προσεγγίσεις:</a:t>
            </a:r>
            <a:r>
              <a:rPr lang="en-US" sz="2800" b="1" dirty="0">
                <a:cs typeface="Tahoma" panose="020B0604030504040204" pitchFamily="34" charset="0"/>
              </a:rPr>
              <a:t> </a:t>
            </a:r>
            <a:r>
              <a:rPr lang="el-GR" sz="2800" dirty="0">
                <a:cs typeface="Tahoma" panose="020B0604030504040204" pitchFamily="34" charset="0"/>
              </a:rPr>
              <a:t>Η κατάσταση των πραγμάτων 	στο διεθνή χώρο και την Ελλάδα</a:t>
            </a:r>
            <a:endParaRPr lang="en-GB" sz="2800" dirty="0">
              <a:cs typeface="Tahoma" panose="020B0604030504040204" pitchFamily="34" charset="0"/>
            </a:endParaRPr>
          </a:p>
          <a:p>
            <a:r>
              <a:rPr lang="el-GR" sz="2800" dirty="0"/>
              <a:t>Βασίλειος Κόμης</a:t>
            </a:r>
          </a:p>
          <a:p>
            <a:r>
              <a:rPr lang="el-GR" sz="2800" dirty="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4511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5816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4000" dirty="0"/>
              <a:t>ΤΠΕ &amp; νηπιαγωγείο</a:t>
            </a:r>
            <a:endParaRPr lang="en-GB" sz="4000" dirty="0"/>
          </a:p>
        </p:txBody>
      </p:sp>
      <p:sp>
        <p:nvSpPr>
          <p:cNvPr id="27651" name="Content Placeholder 2"/>
          <p:cNvSpPr>
            <a:spLocks noGrp="1"/>
          </p:cNvSpPr>
          <p:nvPr>
            <p:ph idx="1"/>
          </p:nvPr>
        </p:nvSpPr>
        <p:spPr>
          <a:xfrm>
            <a:off x="971550" y="1700213"/>
            <a:ext cx="7791450" cy="4800600"/>
          </a:xfrm>
        </p:spPr>
        <p:txBody>
          <a:bodyPr/>
          <a:lstStyle/>
          <a:p>
            <a:r>
              <a:rPr lang="el-GR" sz="2800" dirty="0"/>
              <a:t>Έχουν θέση οι υπολογιστές στην προσχολική ηλικία;</a:t>
            </a:r>
          </a:p>
          <a:p>
            <a:r>
              <a:rPr lang="el-GR" sz="2800" dirty="0"/>
              <a:t>Εάν ναι, </a:t>
            </a:r>
          </a:p>
          <a:p>
            <a:pPr lvl="1"/>
            <a:r>
              <a:rPr lang="el-GR" sz="2400" dirty="0"/>
              <a:t>Πώς τεκμηριώνεται ψυχοπαιδαγωγικά;</a:t>
            </a:r>
          </a:p>
          <a:p>
            <a:pPr lvl="1"/>
            <a:r>
              <a:rPr lang="el-GR" sz="2400" dirty="0"/>
              <a:t>Ποιες είναι οι δυνατές εφαρμογές των ΤΠΕ;</a:t>
            </a:r>
          </a:p>
          <a:p>
            <a:pPr lvl="1"/>
            <a:r>
              <a:rPr lang="el-GR" sz="2400" dirty="0"/>
              <a:t>Πώς μπορούν να ενταχθούν στο πρόγραμμα σπουδών;</a:t>
            </a:r>
          </a:p>
          <a:p>
            <a:pPr lvl="1"/>
            <a:r>
              <a:rPr lang="el-GR" sz="2400" dirty="0"/>
              <a:t>Κάτω από ποιες προϋποθέσεις μπορούν να προσφέρουν κάτι </a:t>
            </a:r>
            <a:r>
              <a:rPr lang="el-GR" sz="2400" b="1" u="sng" dirty="0">
                <a:solidFill>
                  <a:schemeClr val="tx1">
                    <a:lumMod val="65000"/>
                    <a:lumOff val="35000"/>
                  </a:schemeClr>
                </a:solidFill>
              </a:rPr>
              <a:t>ποιοτικά διαφορετικό </a:t>
            </a:r>
            <a:r>
              <a:rPr lang="el-GR" sz="2400" dirty="0"/>
              <a:t>στην εκπαίδευση και την αγωγή των μικρών παιδιών;  </a:t>
            </a:r>
          </a:p>
          <a:p>
            <a:endParaRPr lang="en-GB" dirty="0"/>
          </a:p>
        </p:txBody>
      </p:sp>
      <p:sp>
        <p:nvSpPr>
          <p:cNvPr id="6" name="Title 1"/>
          <p:cNvSpPr txBox="1">
            <a:spLocks/>
          </p:cNvSpPr>
          <p:nvPr/>
        </p:nvSpPr>
        <p:spPr>
          <a:xfrm>
            <a:off x="1587500" y="427038"/>
            <a:ext cx="7499350" cy="1143000"/>
          </a:xfrm>
          <a:prstGeom prst="rect">
            <a:avLst/>
          </a:prstGeom>
        </p:spPr>
        <p:txBody>
          <a:bodyPr anchor="ctr">
            <a:normAutofit/>
          </a:bodyPr>
          <a:lstStyle/>
          <a:p>
            <a:pPr>
              <a:defRPr/>
            </a:pPr>
            <a:r>
              <a:rPr lang="el-GR" sz="4300" dirty="0">
                <a:solidFill>
                  <a:srgbClr val="572314"/>
                </a:solidFill>
                <a:effectLst>
                  <a:outerShdw blurRad="50000" dist="30000" dir="5400000" algn="tl" rotWithShape="0">
                    <a:srgbClr val="000000">
                      <a:alpha val="30000"/>
                    </a:srgbClr>
                  </a:outerShdw>
                </a:effectLst>
                <a:latin typeface="+mj-lt"/>
                <a:ea typeface="+mj-ea"/>
                <a:cs typeface="+mj-cs"/>
              </a:rPr>
              <a:t>	</a:t>
            </a:r>
            <a:endParaRPr lang="en-GB" sz="43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27654" name="Slide Number Placeholder 4"/>
          <p:cNvSpPr txBox="1">
            <a:spLocks/>
          </p:cNvSpPr>
          <p:nvPr/>
        </p:nvSpPr>
        <p:spPr bwMode="auto">
          <a:xfrm>
            <a:off x="8766175" y="64579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fld id="{D682CFDB-18CE-4FA6-8DF6-EDA53EF3C4BC}" type="slidenum">
              <a:rPr lang="en-US" sz="1200">
                <a:solidFill>
                  <a:srgbClr val="B5A788"/>
                </a:solidFill>
              </a:rPr>
              <a:pPr algn="ctr" eaLnBrk="1" hangingPunct="1">
                <a:spcBef>
                  <a:spcPct val="0"/>
                </a:spcBef>
                <a:buClrTx/>
                <a:buSzTx/>
                <a:buFontTx/>
                <a:buNone/>
              </a:pPr>
              <a:t>10</a:t>
            </a:fld>
            <a:endParaRPr lang="en-US" sz="1200">
              <a:solidFill>
                <a:srgbClr val="B5A788"/>
              </a:solidFill>
            </a:endParaRPr>
          </a:p>
        </p:txBody>
      </p:sp>
      <p:sp>
        <p:nvSpPr>
          <p:cNvPr id="2765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B98D0BD3-CAA1-4D53-A152-F625F5FF8612}" type="slidenum">
              <a:rPr lang="en-US" sz="1200" smtClean="0">
                <a:solidFill>
                  <a:srgbClr val="B5A788"/>
                </a:solidFill>
              </a:rPr>
              <a:pPr>
                <a:spcBef>
                  <a:spcPct val="0"/>
                </a:spcBef>
                <a:buClrTx/>
                <a:buSzTx/>
                <a:buFontTx/>
                <a:buNone/>
              </a:pPr>
              <a:t>10</a:t>
            </a:fld>
            <a:endParaRPr lang="en-US" sz="1200">
              <a:solidFill>
                <a:srgbClr val="B5A788"/>
              </a:solidFill>
            </a:endParaRPr>
          </a:p>
        </p:txBody>
      </p:sp>
    </p:spTree>
    <p:extLst>
      <p:ext uri="{BB962C8B-B14F-4D97-AF65-F5344CB8AC3E}">
        <p14:creationId xmlns:p14="http://schemas.microsoft.com/office/powerpoint/2010/main" val="304411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50938" y="214313"/>
            <a:ext cx="7793037" cy="1127125"/>
          </a:xfrm>
        </p:spPr>
        <p:txBody>
          <a:bodyPr lIns="92075" tIns="46038" rIns="92075" bIns="46038"/>
          <a:lstStyle/>
          <a:p>
            <a:pPr>
              <a:defRPr/>
            </a:pPr>
            <a:r>
              <a:rPr lang="el-GR" sz="3600" dirty="0"/>
              <a:t>Ερωτήματα για την ένταξη (1)</a:t>
            </a:r>
          </a:p>
        </p:txBody>
      </p:sp>
      <p:sp>
        <p:nvSpPr>
          <p:cNvPr id="29700" name="Rectangle 3"/>
          <p:cNvSpPr>
            <a:spLocks noGrp="1" noChangeArrowheads="1"/>
          </p:cNvSpPr>
          <p:nvPr>
            <p:ph type="body" idx="1"/>
          </p:nvPr>
        </p:nvSpPr>
        <p:spPr>
          <a:xfrm>
            <a:off x="838200" y="1143000"/>
            <a:ext cx="7883525" cy="4291012"/>
          </a:xfrm>
          <a:noFill/>
        </p:spPr>
        <p:txBody>
          <a:bodyPr lIns="92075" tIns="46038" rIns="92075" bIns="46038">
            <a:noAutofit/>
          </a:bodyPr>
          <a:lstStyle/>
          <a:p>
            <a:pPr>
              <a:lnSpc>
                <a:spcPct val="80000"/>
              </a:lnSpc>
            </a:pPr>
            <a:r>
              <a:rPr lang="el-GR" sz="2800" dirty="0"/>
              <a:t>Μπορούν και πώς τα μικρά παιδιά να χρησιμοποιούν υπολογιστές στις σχολικές τους δραστηριότητες;</a:t>
            </a:r>
          </a:p>
          <a:p>
            <a:pPr>
              <a:lnSpc>
                <a:spcPct val="80000"/>
              </a:lnSpc>
            </a:pPr>
            <a:r>
              <a:rPr lang="el-GR" sz="2800" dirty="0"/>
              <a:t>Η ενασχόληση με τις ΤΠΕ είναι μια </a:t>
            </a:r>
            <a:r>
              <a:rPr lang="el-GR" sz="2800" u="sng" dirty="0"/>
              <a:t>αναπτυξιακά κατάλληλη </a:t>
            </a:r>
            <a:r>
              <a:rPr lang="el-GR" sz="2800" dirty="0"/>
              <a:t>δραστηριότητα; </a:t>
            </a:r>
          </a:p>
          <a:p>
            <a:pPr>
              <a:lnSpc>
                <a:spcPct val="80000"/>
              </a:lnSpc>
            </a:pPr>
            <a:r>
              <a:rPr lang="el-GR" sz="2800" dirty="0"/>
              <a:t>Τι τύπου παιδαγωγικές δραστηριότητες μπορούν να ευνοηθούν με τη χρήση των ΤΠΕ; </a:t>
            </a:r>
          </a:p>
          <a:p>
            <a:pPr>
              <a:lnSpc>
                <a:spcPct val="80000"/>
              </a:lnSpc>
            </a:pPr>
            <a:r>
              <a:rPr lang="el-GR" sz="2800" dirty="0"/>
              <a:t>Μπορούμε να θεωρήσουμε μια γενικευμένη εισαγωγή της χρήσης των υπολογιστών από την προσχολική ηλικία; </a:t>
            </a:r>
          </a:p>
          <a:p>
            <a:pPr>
              <a:lnSpc>
                <a:spcPct val="80000"/>
              </a:lnSpc>
            </a:pPr>
            <a:r>
              <a:rPr lang="el-GR" sz="2800" dirty="0"/>
              <a:t>Στη βάση </a:t>
            </a:r>
            <a:r>
              <a:rPr lang="el-GR" sz="2800" dirty="0" err="1"/>
              <a:t>ποιών</a:t>
            </a:r>
            <a:r>
              <a:rPr lang="el-GR" sz="2800" dirty="0"/>
              <a:t> παιδαγωγικών και ψυχολογικών προσεγγίσεων θεμελιώνεται μια τέτοια προοπτική; </a:t>
            </a:r>
          </a:p>
          <a:p>
            <a:pPr>
              <a:lnSpc>
                <a:spcPct val="80000"/>
              </a:lnSpc>
            </a:pPr>
            <a:endParaRPr lang="el-GR" sz="2800" dirty="0"/>
          </a:p>
          <a:p>
            <a:pPr>
              <a:lnSpc>
                <a:spcPct val="80000"/>
              </a:lnSpc>
              <a:buFont typeface="Wingdings 2" panose="05020102010507070707" pitchFamily="18" charset="2"/>
              <a:buNone/>
            </a:pPr>
            <a:endParaRPr lang="el-GR" sz="2800" dirty="0"/>
          </a:p>
          <a:p>
            <a:pPr>
              <a:lnSpc>
                <a:spcPct val="80000"/>
              </a:lnSpc>
              <a:buFont typeface="Wingdings" panose="05000000000000000000" pitchFamily="2" charset="2"/>
              <a:buNone/>
            </a:pPr>
            <a:r>
              <a:rPr lang="el-GR" sz="2800" dirty="0"/>
              <a:t>  </a:t>
            </a:r>
          </a:p>
          <a:p>
            <a:pPr>
              <a:lnSpc>
                <a:spcPct val="80000"/>
              </a:lnSpc>
            </a:pPr>
            <a:endParaRPr lang="el-GR" sz="2800" dirty="0"/>
          </a:p>
        </p:txBody>
      </p:sp>
      <p:sp>
        <p:nvSpPr>
          <p:cNvPr id="297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580E5DD-6FF1-4CEF-ADDE-75F56D6F97EC}" type="slidenum">
              <a:rPr lang="en-US" sz="1200" smtClean="0">
                <a:solidFill>
                  <a:srgbClr val="B5A788"/>
                </a:solidFill>
              </a:rPr>
              <a:pPr>
                <a:spcBef>
                  <a:spcPct val="0"/>
                </a:spcBef>
                <a:buClrTx/>
                <a:buSzTx/>
                <a:buFontTx/>
                <a:buNone/>
              </a:pPr>
              <a:t>11</a:t>
            </a:fld>
            <a:endParaRPr lang="en-US" sz="1200">
              <a:solidFill>
                <a:srgbClr val="B5A788"/>
              </a:solidFill>
            </a:endParaRPr>
          </a:p>
        </p:txBody>
      </p:sp>
    </p:spTree>
    <p:extLst>
      <p:ext uri="{BB962C8B-B14F-4D97-AF65-F5344CB8AC3E}">
        <p14:creationId xmlns:p14="http://schemas.microsoft.com/office/powerpoint/2010/main" val="3796747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150938" y="214313"/>
            <a:ext cx="7793037" cy="1054100"/>
          </a:xfrm>
        </p:spPr>
        <p:txBody>
          <a:bodyPr lIns="92075" tIns="46038" rIns="92075" bIns="46038"/>
          <a:lstStyle/>
          <a:p>
            <a:pPr>
              <a:defRPr/>
            </a:pPr>
            <a:r>
              <a:rPr lang="el-GR" sz="3600"/>
              <a:t>Ερωτήματα για την ένταξη (2)</a:t>
            </a:r>
          </a:p>
        </p:txBody>
      </p:sp>
      <p:sp>
        <p:nvSpPr>
          <p:cNvPr id="31748" name="Rectangle 3"/>
          <p:cNvSpPr>
            <a:spLocks noGrp="1" noChangeArrowheads="1"/>
          </p:cNvSpPr>
          <p:nvPr>
            <p:ph type="body" idx="1"/>
          </p:nvPr>
        </p:nvSpPr>
        <p:spPr>
          <a:xfrm>
            <a:off x="762000" y="1219200"/>
            <a:ext cx="7812088" cy="4560888"/>
          </a:xfrm>
          <a:noFill/>
        </p:spPr>
        <p:txBody>
          <a:bodyPr lIns="92075" tIns="46038" rIns="92075" bIns="46038">
            <a:noAutofit/>
          </a:bodyPr>
          <a:lstStyle/>
          <a:p>
            <a:pPr>
              <a:lnSpc>
                <a:spcPct val="90000"/>
              </a:lnSpc>
            </a:pPr>
            <a:r>
              <a:rPr lang="el-GR" sz="2800" dirty="0"/>
              <a:t>Είναι το νηπιαγωγείο έτοιμο να ανταποκριθεί στη νέα τεχνολογική πραγματικότητα; </a:t>
            </a:r>
          </a:p>
          <a:p>
            <a:pPr>
              <a:lnSpc>
                <a:spcPct val="90000"/>
              </a:lnSpc>
            </a:pPr>
            <a:r>
              <a:rPr lang="el-GR" sz="2800" dirty="0"/>
              <a:t>Οι εκπαιδευτικοί έχουν συνειδητοποιήσει την ανάγκη παρουσίας του υπολογιστή στο νηπιαγωγείο και είναι σε θέση να τον εντάξουν στο πρόγραμμά τους; </a:t>
            </a:r>
          </a:p>
          <a:p>
            <a:pPr>
              <a:lnSpc>
                <a:spcPct val="90000"/>
              </a:lnSpc>
            </a:pPr>
            <a:r>
              <a:rPr lang="el-GR" sz="2800" dirty="0"/>
              <a:t>Ποιες αλλαγές θα φέρει ο υπολογιστής στη δομή του προγράμματος του νηπιαγωγείου και γενικότερα στην εκπαιδευτική διαδικασία; </a:t>
            </a:r>
          </a:p>
          <a:p>
            <a:pPr>
              <a:lnSpc>
                <a:spcPct val="90000"/>
              </a:lnSpc>
            </a:pPr>
            <a:r>
              <a:rPr lang="el-GR" sz="2800" dirty="0"/>
              <a:t>Ποια τα προβλήματα, οι περιορισμοί και τα σημαντικότερα εμπόδια που πρέπει να ληφθούν υπόψη στο σχεδιασμό ένταξης;</a:t>
            </a:r>
          </a:p>
        </p:txBody>
      </p:sp>
      <p:sp>
        <p:nvSpPr>
          <p:cNvPr id="3174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E861661-D33A-4149-980C-1A5E3C71BA08}" type="slidenum">
              <a:rPr lang="en-US" sz="1200" smtClean="0">
                <a:solidFill>
                  <a:srgbClr val="B5A788"/>
                </a:solidFill>
              </a:rPr>
              <a:pPr>
                <a:spcBef>
                  <a:spcPct val="0"/>
                </a:spcBef>
                <a:buClrTx/>
                <a:buSzTx/>
                <a:buFontTx/>
                <a:buNone/>
              </a:pPr>
              <a:t>12</a:t>
            </a:fld>
            <a:endParaRPr lang="en-US" sz="1200">
              <a:solidFill>
                <a:srgbClr val="B5A788"/>
              </a:solidFill>
            </a:endParaRPr>
          </a:p>
        </p:txBody>
      </p:sp>
    </p:spTree>
    <p:extLst>
      <p:ext uri="{BB962C8B-B14F-4D97-AF65-F5344CB8AC3E}">
        <p14:creationId xmlns:p14="http://schemas.microsoft.com/office/powerpoint/2010/main" val="429151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16013" y="260350"/>
            <a:ext cx="7793037" cy="1143000"/>
          </a:xfrm>
        </p:spPr>
        <p:txBody>
          <a:bodyPr/>
          <a:lstStyle/>
          <a:p>
            <a:pPr>
              <a:defRPr/>
            </a:pPr>
            <a:r>
              <a:rPr lang="el-GR" sz="3600" dirty="0">
                <a:cs typeface="Tahoma" charset="0"/>
              </a:rPr>
              <a:t>Τι ξέρουμε από την έρευνα </a:t>
            </a:r>
            <a:endParaRPr lang="en-GB" sz="3600" dirty="0">
              <a:cs typeface="Tahoma" charset="0"/>
            </a:endParaRPr>
          </a:p>
        </p:txBody>
      </p:sp>
      <p:sp>
        <p:nvSpPr>
          <p:cNvPr id="20484" name="Rectangle 3"/>
          <p:cNvSpPr>
            <a:spLocks noGrp="1" noChangeArrowheads="1"/>
          </p:cNvSpPr>
          <p:nvPr>
            <p:ph type="body" idx="1"/>
          </p:nvPr>
        </p:nvSpPr>
        <p:spPr>
          <a:xfrm>
            <a:off x="838200" y="1396754"/>
            <a:ext cx="7839075" cy="4114800"/>
          </a:xfrm>
        </p:spPr>
        <p:txBody>
          <a:bodyPr>
            <a:normAutofit fontScale="92500"/>
          </a:bodyPr>
          <a:lstStyle/>
          <a:p>
            <a:pPr algn="just">
              <a:lnSpc>
                <a:spcPct val="80000"/>
              </a:lnSpc>
              <a:defRPr/>
            </a:pPr>
            <a:r>
              <a:rPr lang="el-GR" dirty="0"/>
              <a:t>Τρία θεμελιώδη ευρήματα:</a:t>
            </a:r>
          </a:p>
          <a:p>
            <a:pPr marL="860425" lvl="1" indent="-457200">
              <a:lnSpc>
                <a:spcPct val="80000"/>
              </a:lnSpc>
              <a:buFont typeface="+mj-lt"/>
              <a:buAutoNum type="arabicPeriod"/>
              <a:defRPr/>
            </a:pPr>
            <a:r>
              <a:rPr lang="el-GR" dirty="0"/>
              <a:t>Οι υπολογιστές παρέχουν </a:t>
            </a:r>
            <a:r>
              <a:rPr lang="el-GR" b="1" dirty="0"/>
              <a:t>εκπαιδευτικά περιβάλλοντα</a:t>
            </a:r>
            <a:r>
              <a:rPr lang="el-GR" dirty="0"/>
              <a:t> στα οποία οι μαθητές μπορούν να μαθαίνουν μέσα από την </a:t>
            </a:r>
            <a:r>
              <a:rPr lang="el-GR" b="1" dirty="0"/>
              <a:t>πράξη</a:t>
            </a:r>
          </a:p>
          <a:p>
            <a:pPr marL="860425" lvl="1" indent="-457200">
              <a:lnSpc>
                <a:spcPct val="80000"/>
              </a:lnSpc>
              <a:buFont typeface="+mj-lt"/>
              <a:buAutoNum type="arabicPeriod"/>
              <a:defRPr/>
            </a:pPr>
            <a:r>
              <a:rPr lang="el-GR" dirty="0"/>
              <a:t>Οι υπολογιστές προσφέρουν </a:t>
            </a:r>
            <a:r>
              <a:rPr lang="el-GR" b="1" dirty="0"/>
              <a:t>κίνητρα</a:t>
            </a:r>
            <a:r>
              <a:rPr lang="el-GR" dirty="0"/>
              <a:t> μάθησης  </a:t>
            </a:r>
          </a:p>
          <a:p>
            <a:pPr marL="860425" lvl="1" indent="-457200">
              <a:lnSpc>
                <a:spcPct val="80000"/>
              </a:lnSpc>
              <a:buFont typeface="+mj-lt"/>
              <a:buAutoNum type="arabicPeriod"/>
              <a:defRPr/>
            </a:pPr>
            <a:r>
              <a:rPr lang="el-GR" dirty="0"/>
              <a:t>Οι υπολογιστές βοηθούν τους μαθητές να αντιλαμβάνονται </a:t>
            </a:r>
            <a:r>
              <a:rPr lang="el-GR" b="1" dirty="0"/>
              <a:t>δύσκολες ως προς την κατανόηση έννοιες</a:t>
            </a:r>
          </a:p>
          <a:p>
            <a:pPr>
              <a:lnSpc>
                <a:spcPct val="80000"/>
              </a:lnSpc>
              <a:defRPr/>
            </a:pPr>
            <a:endParaRPr lang="el-GR" sz="2800" dirty="0">
              <a:solidFill>
                <a:srgbClr val="FF0000"/>
              </a:solidFill>
            </a:endParaRPr>
          </a:p>
          <a:p>
            <a:pPr>
              <a:lnSpc>
                <a:spcPct val="80000"/>
              </a:lnSpc>
              <a:defRPr/>
            </a:pPr>
            <a:r>
              <a:rPr lang="el-GR" sz="2800" b="1" dirty="0">
                <a:solidFill>
                  <a:schemeClr val="tx1">
                    <a:lumMod val="65000"/>
                    <a:lumOff val="35000"/>
                  </a:schemeClr>
                </a:solidFill>
              </a:rPr>
              <a:t>Στο πλαίσιο αυτό φαίνεται ότι οι ΤΠΕ αποκτούν σταδιακά θέση στο Νηπιαγωγείο</a:t>
            </a:r>
          </a:p>
          <a:p>
            <a:pPr lvl="1" algn="just">
              <a:lnSpc>
                <a:spcPct val="80000"/>
              </a:lnSpc>
              <a:defRPr/>
            </a:pPr>
            <a:endParaRPr lang="el-GR" dirty="0"/>
          </a:p>
        </p:txBody>
      </p:sp>
      <p:sp>
        <p:nvSpPr>
          <p:cNvPr id="33797"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37C7CB4-2D8C-4B12-ACA4-2370D294CA4C}" type="slidenum">
              <a:rPr lang="en-US" sz="1200" smtClean="0">
                <a:solidFill>
                  <a:srgbClr val="B5A788"/>
                </a:solidFill>
              </a:rPr>
              <a:pPr>
                <a:spcBef>
                  <a:spcPct val="0"/>
                </a:spcBef>
                <a:buClrTx/>
                <a:buSzTx/>
                <a:buFontTx/>
                <a:buNone/>
              </a:pPr>
              <a:t>13</a:t>
            </a:fld>
            <a:endParaRPr lang="en-US" sz="1200">
              <a:solidFill>
                <a:srgbClr val="B5A788"/>
              </a:solidFill>
            </a:endParaRPr>
          </a:p>
        </p:txBody>
      </p:sp>
    </p:spTree>
    <p:extLst>
      <p:ext uri="{BB962C8B-B14F-4D97-AF65-F5344CB8AC3E}">
        <p14:creationId xmlns:p14="http://schemas.microsoft.com/office/powerpoint/2010/main" val="2367482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vert="horz" wrap="square" lIns="91440" tIns="45720" rIns="91440" bIns="45720" numCol="1" anchorCtr="0" compatLnSpc="1">
            <a:prstTxWarp prst="textNoShape">
              <a:avLst/>
            </a:prstTxWarp>
          </a:bodyPr>
          <a:lstStyle/>
          <a:p>
            <a:r>
              <a:rPr lang="el-GR" sz="3200">
                <a:effectLst/>
              </a:rPr>
              <a:t>Το τεχνολογικό τοπίο σήμερα και αύριο …</a:t>
            </a:r>
            <a:endParaRPr lang="en-GB" sz="3200">
              <a:effectLst/>
            </a:endParaRPr>
          </a:p>
        </p:txBody>
      </p:sp>
      <p:pic>
        <p:nvPicPr>
          <p:cNvPr id="35843" name="Content Placeholder 5" descr="pdas.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481888" y="4143375"/>
            <a:ext cx="1662112" cy="1714500"/>
          </a:xfrm>
        </p:spPr>
      </p:pic>
      <p:grpSp>
        <p:nvGrpSpPr>
          <p:cNvPr id="35845" name="Group 16"/>
          <p:cNvGrpSpPr>
            <a:grpSpLocks/>
          </p:cNvGrpSpPr>
          <p:nvPr/>
        </p:nvGrpSpPr>
        <p:grpSpPr bwMode="auto">
          <a:xfrm>
            <a:off x="1143000" y="1500188"/>
            <a:ext cx="1754188" cy="2084387"/>
            <a:chOff x="1142976" y="1500174"/>
            <a:chExt cx="1754583" cy="2083844"/>
          </a:xfrm>
        </p:grpSpPr>
        <p:pic>
          <p:nvPicPr>
            <p:cNvPr id="35861" name="Picture 7" descr="olpc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2976" y="1500174"/>
              <a:ext cx="1714512" cy="15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TextBox 11"/>
            <p:cNvSpPr txBox="1">
              <a:spLocks noChangeArrowheads="1"/>
            </p:cNvSpPr>
            <p:nvPr/>
          </p:nvSpPr>
          <p:spPr bwMode="auto">
            <a:xfrm>
              <a:off x="1142976" y="3214686"/>
              <a:ext cx="175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Εντός σχολείου</a:t>
              </a:r>
              <a:endParaRPr lang="en-GB" sz="1800">
                <a:latin typeface="Arial" panose="020B0604020202020204" pitchFamily="34" charset="0"/>
              </a:endParaRPr>
            </a:p>
          </p:txBody>
        </p:sp>
      </p:grpSp>
      <p:grpSp>
        <p:nvGrpSpPr>
          <p:cNvPr id="35846" name="Group 17"/>
          <p:cNvGrpSpPr>
            <a:grpSpLocks/>
          </p:cNvGrpSpPr>
          <p:nvPr/>
        </p:nvGrpSpPr>
        <p:grpSpPr bwMode="auto">
          <a:xfrm>
            <a:off x="3786188" y="1643063"/>
            <a:ext cx="1785937" cy="2012950"/>
            <a:chOff x="3714744" y="1928802"/>
            <a:chExt cx="1785950" cy="2012406"/>
          </a:xfrm>
        </p:grpSpPr>
        <p:pic>
          <p:nvPicPr>
            <p:cNvPr id="35859" name="Picture 6" descr="olpc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44" y="1928802"/>
              <a:ext cx="1785950" cy="15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0" name="TextBox 12"/>
            <p:cNvSpPr txBox="1">
              <a:spLocks noChangeArrowheads="1"/>
            </p:cNvSpPr>
            <p:nvPr/>
          </p:nvSpPr>
          <p:spPr bwMode="auto">
            <a:xfrm>
              <a:off x="3714744" y="3571876"/>
              <a:ext cx="17545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Εκτός σχολείου</a:t>
              </a:r>
              <a:endParaRPr lang="en-GB" sz="1800">
                <a:latin typeface="Arial" panose="020B0604020202020204" pitchFamily="34" charset="0"/>
              </a:endParaRPr>
            </a:p>
          </p:txBody>
        </p:sp>
      </p:grpSp>
      <p:grpSp>
        <p:nvGrpSpPr>
          <p:cNvPr id="35847" name="Group 18"/>
          <p:cNvGrpSpPr>
            <a:grpSpLocks/>
          </p:cNvGrpSpPr>
          <p:nvPr/>
        </p:nvGrpSpPr>
        <p:grpSpPr bwMode="auto">
          <a:xfrm>
            <a:off x="6500813" y="1428750"/>
            <a:ext cx="1814512" cy="2227263"/>
            <a:chOff x="6500826" y="1428736"/>
            <a:chExt cx="1814517" cy="2226630"/>
          </a:xfrm>
        </p:grpSpPr>
        <p:pic>
          <p:nvPicPr>
            <p:cNvPr id="35857" name="Picture 8" descr="olpc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0826" y="1428736"/>
              <a:ext cx="1814517" cy="17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8" name="TextBox 13"/>
            <p:cNvSpPr txBox="1">
              <a:spLocks noChangeArrowheads="1"/>
            </p:cNvSpPr>
            <p:nvPr/>
          </p:nvSpPr>
          <p:spPr bwMode="auto">
            <a:xfrm>
              <a:off x="6572264" y="3286124"/>
              <a:ext cx="1714548"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Με το δάσκαλο</a:t>
              </a:r>
              <a:endParaRPr lang="en-GB" sz="1800">
                <a:latin typeface="Arial" panose="020B0604020202020204" pitchFamily="34" charset="0"/>
              </a:endParaRPr>
            </a:p>
          </p:txBody>
        </p:sp>
      </p:grpSp>
      <p:grpSp>
        <p:nvGrpSpPr>
          <p:cNvPr id="35848" name="Group 19"/>
          <p:cNvGrpSpPr>
            <a:grpSpLocks/>
          </p:cNvGrpSpPr>
          <p:nvPr/>
        </p:nvGrpSpPr>
        <p:grpSpPr bwMode="auto">
          <a:xfrm>
            <a:off x="1000125" y="4143375"/>
            <a:ext cx="2603500" cy="2227263"/>
            <a:chOff x="6286512" y="4071942"/>
            <a:chExt cx="2603277" cy="2226720"/>
          </a:xfrm>
        </p:grpSpPr>
        <p:pic>
          <p:nvPicPr>
            <p:cNvPr id="35855" name="Picture 9" descr="olpc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29388" y="4071942"/>
              <a:ext cx="2071692" cy="17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6" name="TextBox 14"/>
            <p:cNvSpPr txBox="1">
              <a:spLocks noChangeArrowheads="1"/>
            </p:cNvSpPr>
            <p:nvPr/>
          </p:nvSpPr>
          <p:spPr bwMode="auto">
            <a:xfrm>
              <a:off x="6286512" y="5929330"/>
              <a:ext cx="26032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Δουλεύοντας με άλλους</a:t>
              </a:r>
              <a:endParaRPr lang="en-GB" sz="1800">
                <a:latin typeface="Arial" panose="020B0604020202020204" pitchFamily="34" charset="0"/>
              </a:endParaRPr>
            </a:p>
          </p:txBody>
        </p:sp>
      </p:grpSp>
      <p:grpSp>
        <p:nvGrpSpPr>
          <p:cNvPr id="35849" name="Group 20"/>
          <p:cNvGrpSpPr>
            <a:grpSpLocks/>
          </p:cNvGrpSpPr>
          <p:nvPr/>
        </p:nvGrpSpPr>
        <p:grpSpPr bwMode="auto">
          <a:xfrm>
            <a:off x="3571875" y="4143375"/>
            <a:ext cx="2316163" cy="2360613"/>
            <a:chOff x="3286116" y="4214818"/>
            <a:chExt cx="2315506" cy="2360843"/>
          </a:xfrm>
        </p:grpSpPr>
        <p:pic>
          <p:nvPicPr>
            <p:cNvPr id="35853" name="Picture 10" descr="olpc5.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0430" y="4214818"/>
              <a:ext cx="1800229" cy="156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Box 15"/>
            <p:cNvSpPr txBox="1">
              <a:spLocks noChangeArrowheads="1"/>
            </p:cNvSpPr>
            <p:nvPr/>
          </p:nvSpPr>
          <p:spPr bwMode="auto">
            <a:xfrm>
              <a:off x="3286116" y="5929330"/>
              <a:ext cx="23155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Χρησιμοποιώντας </a:t>
              </a:r>
            </a:p>
            <a:p>
              <a:pPr algn="ctr" eaLnBrk="1" hangingPunct="1">
                <a:spcBef>
                  <a:spcPct val="0"/>
                </a:spcBef>
                <a:buClrTx/>
                <a:buSzTx/>
                <a:buFontTx/>
                <a:buNone/>
              </a:pPr>
              <a:r>
                <a:rPr lang="el-GR" sz="1800">
                  <a:latin typeface="Arial" panose="020B0604020202020204" pitchFamily="34" charset="0"/>
                </a:rPr>
                <a:t>καινοτόμα λογισμικά </a:t>
              </a:r>
              <a:endParaRPr lang="en-GB" sz="1800">
                <a:latin typeface="Arial" panose="020B0604020202020204" pitchFamily="34" charset="0"/>
              </a:endParaRPr>
            </a:p>
          </p:txBody>
        </p:sp>
      </p:grpSp>
      <p:sp>
        <p:nvSpPr>
          <p:cNvPr id="35850" name="TextBox 21"/>
          <p:cNvSpPr txBox="1">
            <a:spLocks noChangeArrowheads="1"/>
          </p:cNvSpPr>
          <p:nvPr/>
        </p:nvSpPr>
        <p:spPr bwMode="auto">
          <a:xfrm>
            <a:off x="6429375" y="5929313"/>
            <a:ext cx="2303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Με ποικίλα εργαλεία </a:t>
            </a:r>
            <a:endParaRPr lang="en-GB" sz="1800">
              <a:latin typeface="Arial" panose="020B0604020202020204" pitchFamily="34" charset="0"/>
            </a:endParaRPr>
          </a:p>
        </p:txBody>
      </p:sp>
      <p:pic>
        <p:nvPicPr>
          <p:cNvPr id="35851" name="Picture 22" descr="PCs.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29375" y="4357688"/>
            <a:ext cx="11525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6E5A4B7-4E7C-4DDB-8D68-9D1959F0CEF9}" type="slidenum">
              <a:rPr lang="en-US" sz="1200" smtClean="0">
                <a:solidFill>
                  <a:srgbClr val="B5A788"/>
                </a:solidFill>
              </a:rPr>
              <a:pPr>
                <a:spcBef>
                  <a:spcPct val="0"/>
                </a:spcBef>
                <a:buClrTx/>
                <a:buSzTx/>
                <a:buFontTx/>
                <a:buNone/>
              </a:pPr>
              <a:t>14</a:t>
            </a:fld>
            <a:endParaRPr lang="en-US" sz="1200">
              <a:solidFill>
                <a:srgbClr val="B5A788"/>
              </a:solidFill>
            </a:endParaRPr>
          </a:p>
        </p:txBody>
      </p:sp>
    </p:spTree>
    <p:extLst>
      <p:ext uri="{BB962C8B-B14F-4D97-AF65-F5344CB8AC3E}">
        <p14:creationId xmlns:p14="http://schemas.microsoft.com/office/powerpoint/2010/main" val="256799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0" y="188913"/>
            <a:ext cx="7720013" cy="1143000"/>
          </a:xfrm>
        </p:spPr>
        <p:txBody>
          <a:bodyPr>
            <a:normAutofit fontScale="90000"/>
          </a:bodyPr>
          <a:lstStyle/>
          <a:p>
            <a:pPr>
              <a:defRPr/>
            </a:pPr>
            <a:r>
              <a:rPr lang="el-GR" sz="3500" dirty="0">
                <a:effectLst>
                  <a:outerShdw blurRad="38100" dist="38100" dir="2700000" algn="tl">
                    <a:srgbClr val="C0C0C0"/>
                  </a:outerShdw>
                </a:effectLst>
              </a:rPr>
              <a:t>Το εκπαιδευτικό τοπίο σήμερα και αύριο … </a:t>
            </a:r>
            <a:endParaRPr lang="en-GB" sz="3500" dirty="0">
              <a:effectLst>
                <a:outerShdw blurRad="38100" dist="38100" dir="2700000" algn="tl">
                  <a:srgbClr val="C0C0C0"/>
                </a:outerShdw>
              </a:effectLst>
            </a:endParaRPr>
          </a:p>
        </p:txBody>
      </p:sp>
      <p:pic>
        <p:nvPicPr>
          <p:cNvPr id="37891" name="Content Placeholder 5" descr="Teaching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751263" y="1108075"/>
            <a:ext cx="2036762" cy="1357313"/>
          </a:xfrm>
        </p:spPr>
      </p:pic>
      <p:pic>
        <p:nvPicPr>
          <p:cNvPr id="37893" name="Picture 6" descr="Collaborat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15125" y="1428750"/>
            <a:ext cx="18605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descr="Teaching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6063" y="3000375"/>
            <a:ext cx="192881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9" descr="Teaching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063" y="1643063"/>
            <a:ext cx="17859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563" y="3929063"/>
            <a:ext cx="19954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188" y="4143375"/>
            <a:ext cx="164306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938" y="4286250"/>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Box 13"/>
          <p:cNvSpPr txBox="1">
            <a:spLocks noChangeArrowheads="1"/>
          </p:cNvSpPr>
          <p:nvPr/>
        </p:nvSpPr>
        <p:spPr bwMode="auto">
          <a:xfrm>
            <a:off x="285750" y="3429000"/>
            <a:ext cx="226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Εκθετική διδασκαλία</a:t>
            </a:r>
            <a:endParaRPr lang="en-GB" sz="1800">
              <a:latin typeface="Arial" panose="020B0604020202020204" pitchFamily="34" charset="0"/>
            </a:endParaRPr>
          </a:p>
        </p:txBody>
      </p:sp>
      <p:sp>
        <p:nvSpPr>
          <p:cNvPr id="37900" name="TextBox 14"/>
          <p:cNvSpPr txBox="1">
            <a:spLocks noChangeArrowheads="1"/>
          </p:cNvSpPr>
          <p:nvPr/>
        </p:nvSpPr>
        <p:spPr bwMode="auto">
          <a:xfrm>
            <a:off x="2986088" y="4572000"/>
            <a:ext cx="1462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Υποστήριξη </a:t>
            </a:r>
            <a:endParaRPr lang="en-GB" sz="1800">
              <a:latin typeface="Arial" panose="020B0604020202020204" pitchFamily="34" charset="0"/>
            </a:endParaRPr>
          </a:p>
        </p:txBody>
      </p:sp>
      <p:sp>
        <p:nvSpPr>
          <p:cNvPr id="37901" name="TextBox 15"/>
          <p:cNvSpPr txBox="1">
            <a:spLocks noChangeArrowheads="1"/>
          </p:cNvSpPr>
          <p:nvPr/>
        </p:nvSpPr>
        <p:spPr bwMode="auto">
          <a:xfrm>
            <a:off x="6357938" y="3000375"/>
            <a:ext cx="2770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Συνεργασία με ομότιμους</a:t>
            </a:r>
            <a:endParaRPr lang="en-GB" sz="1800">
              <a:latin typeface="Arial" panose="020B0604020202020204" pitchFamily="34" charset="0"/>
            </a:endParaRPr>
          </a:p>
        </p:txBody>
      </p:sp>
      <p:sp>
        <p:nvSpPr>
          <p:cNvPr id="37902" name="TextBox 16"/>
          <p:cNvSpPr txBox="1">
            <a:spLocks noChangeArrowheads="1"/>
          </p:cNvSpPr>
          <p:nvPr/>
        </p:nvSpPr>
        <p:spPr bwMode="auto">
          <a:xfrm>
            <a:off x="285750" y="6000750"/>
            <a:ext cx="2767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Πειραματική προσέγγιση </a:t>
            </a:r>
            <a:endParaRPr lang="en-GB" sz="1800">
              <a:latin typeface="Arial" panose="020B0604020202020204" pitchFamily="34" charset="0"/>
            </a:endParaRPr>
          </a:p>
        </p:txBody>
      </p:sp>
      <p:sp>
        <p:nvSpPr>
          <p:cNvPr id="37903" name="TextBox 17"/>
          <p:cNvSpPr txBox="1">
            <a:spLocks noChangeArrowheads="1"/>
          </p:cNvSpPr>
          <p:nvPr/>
        </p:nvSpPr>
        <p:spPr bwMode="auto">
          <a:xfrm>
            <a:off x="7215188" y="5500688"/>
            <a:ext cx="996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Παιγνίδι</a:t>
            </a:r>
            <a:endParaRPr lang="en-GB" sz="1800">
              <a:latin typeface="Arial" panose="020B0604020202020204" pitchFamily="34" charset="0"/>
            </a:endParaRPr>
          </a:p>
        </p:txBody>
      </p:sp>
      <p:sp>
        <p:nvSpPr>
          <p:cNvPr id="37904" name="Rectangle 18"/>
          <p:cNvSpPr>
            <a:spLocks noChangeArrowheads="1"/>
          </p:cNvSpPr>
          <p:nvPr/>
        </p:nvSpPr>
        <p:spPr bwMode="auto">
          <a:xfrm>
            <a:off x="3357563" y="2500313"/>
            <a:ext cx="3154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Συνεργασία με μεγαλύτερους</a:t>
            </a:r>
            <a:endParaRPr lang="en-GB" sz="1800">
              <a:latin typeface="Arial" panose="020B0604020202020204" pitchFamily="34" charset="0"/>
            </a:endParaRPr>
          </a:p>
        </p:txBody>
      </p:sp>
      <p:sp>
        <p:nvSpPr>
          <p:cNvPr id="37905" name="TextBox 19"/>
          <p:cNvSpPr txBox="1">
            <a:spLocks noChangeArrowheads="1"/>
          </p:cNvSpPr>
          <p:nvPr/>
        </p:nvSpPr>
        <p:spPr bwMode="auto">
          <a:xfrm>
            <a:off x="4886325" y="5829300"/>
            <a:ext cx="185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latin typeface="Arial" panose="020B0604020202020204" pitchFamily="34" charset="0"/>
              </a:rPr>
              <a:t>Ατομική εργασία</a:t>
            </a:r>
            <a:endParaRPr lang="en-GB" sz="1800">
              <a:latin typeface="Arial" panose="020B0604020202020204" pitchFamily="34" charset="0"/>
            </a:endParaRPr>
          </a:p>
        </p:txBody>
      </p:sp>
      <p:sp>
        <p:nvSpPr>
          <p:cNvPr id="37906"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A1CD4DB-C883-4C13-BED6-17F7A847ABA8}" type="slidenum">
              <a:rPr lang="en-US" sz="1200" smtClean="0">
                <a:solidFill>
                  <a:srgbClr val="B5A788"/>
                </a:solidFill>
              </a:rPr>
              <a:pPr>
                <a:spcBef>
                  <a:spcPct val="0"/>
                </a:spcBef>
                <a:buClrTx/>
                <a:buSzTx/>
                <a:buFontTx/>
                <a:buNone/>
              </a:pPr>
              <a:t>15</a:t>
            </a:fld>
            <a:endParaRPr lang="en-US" sz="1200">
              <a:solidFill>
                <a:srgbClr val="B5A788"/>
              </a:solidFill>
            </a:endParaRPr>
          </a:p>
        </p:txBody>
      </p:sp>
    </p:spTree>
    <p:extLst>
      <p:ext uri="{BB962C8B-B14F-4D97-AF65-F5344CB8AC3E}">
        <p14:creationId xmlns:p14="http://schemas.microsoft.com/office/powerpoint/2010/main" val="273037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87450" y="404813"/>
            <a:ext cx="7794625" cy="1143000"/>
          </a:xfrm>
        </p:spPr>
        <p:txBody>
          <a:bodyPr>
            <a:normAutofit fontScale="90000"/>
          </a:bodyPr>
          <a:lstStyle/>
          <a:p>
            <a:pPr>
              <a:defRPr/>
            </a:pPr>
            <a:r>
              <a:rPr lang="el-GR" sz="3600" dirty="0">
                <a:cs typeface="Tahoma" charset="0"/>
              </a:rPr>
              <a:t>Οι ΤΠΕ στην προσχολική και την πρώτη σχολική ηλικία</a:t>
            </a:r>
            <a:endParaRPr lang="en-GB" sz="3600" dirty="0">
              <a:cs typeface="Tahoma" charset="0"/>
            </a:endParaRPr>
          </a:p>
        </p:txBody>
      </p:sp>
      <p:sp>
        <p:nvSpPr>
          <p:cNvPr id="39940" name="Rectangle 3"/>
          <p:cNvSpPr>
            <a:spLocks noGrp="1" noChangeArrowheads="1"/>
          </p:cNvSpPr>
          <p:nvPr>
            <p:ph type="body" idx="1"/>
          </p:nvPr>
        </p:nvSpPr>
        <p:spPr>
          <a:xfrm>
            <a:off x="971550" y="1714500"/>
            <a:ext cx="7777163" cy="4537075"/>
          </a:xfrm>
        </p:spPr>
        <p:txBody>
          <a:bodyPr/>
          <a:lstStyle/>
          <a:p>
            <a:pPr lvl="1">
              <a:lnSpc>
                <a:spcPct val="80000"/>
              </a:lnSpc>
            </a:pPr>
            <a:r>
              <a:rPr lang="el-GR" u="sng" dirty="0">
                <a:cs typeface="Tahoma" panose="020B0604030504040204" pitchFamily="34" charset="0"/>
              </a:rPr>
              <a:t>γνωστικό αντικείμενο</a:t>
            </a:r>
            <a:r>
              <a:rPr lang="el-GR" dirty="0">
                <a:cs typeface="Tahoma" panose="020B0604030504040204" pitchFamily="34" charset="0"/>
              </a:rPr>
              <a:t> (μαθαίνω για τους υπολογιστές) και </a:t>
            </a:r>
            <a:r>
              <a:rPr lang="el-GR" u="sng" dirty="0">
                <a:cs typeface="Tahoma" panose="020B0604030504040204" pitchFamily="34" charset="0"/>
              </a:rPr>
              <a:t>μέσο ψυχαγωγίας</a:t>
            </a:r>
            <a:r>
              <a:rPr lang="el-GR" dirty="0">
                <a:cs typeface="Tahoma" panose="020B0604030504040204" pitchFamily="34" charset="0"/>
              </a:rPr>
              <a:t> (διασκεδάζω με τους υπολογιστές)</a:t>
            </a:r>
          </a:p>
          <a:p>
            <a:pPr lvl="1">
              <a:lnSpc>
                <a:spcPct val="80000"/>
              </a:lnSpc>
            </a:pPr>
            <a:r>
              <a:rPr lang="el-GR" u="sng" dirty="0">
                <a:cs typeface="Tahoma" panose="020B0604030504040204" pitchFamily="34" charset="0"/>
              </a:rPr>
              <a:t>εκπαιδευτικό μέσο</a:t>
            </a:r>
            <a:r>
              <a:rPr lang="el-GR" dirty="0">
                <a:cs typeface="Tahoma" panose="020B0604030504040204" pitchFamily="34" charset="0"/>
              </a:rPr>
              <a:t> (διδάσκω με τη βοήθεια υπολογιστών) για τον εκπαιδευτικό</a:t>
            </a:r>
          </a:p>
          <a:p>
            <a:pPr lvl="1">
              <a:lnSpc>
                <a:spcPct val="80000"/>
              </a:lnSpc>
            </a:pPr>
            <a:r>
              <a:rPr lang="el-GR" b="1" u="sng" dirty="0">
                <a:solidFill>
                  <a:schemeClr val="tx1">
                    <a:lumMod val="65000"/>
                    <a:lumOff val="35000"/>
                  </a:schemeClr>
                </a:solidFill>
                <a:cs typeface="Tahoma" panose="020B0604030504040204" pitchFamily="34" charset="0"/>
              </a:rPr>
              <a:t>γνωστικό</a:t>
            </a:r>
            <a:r>
              <a:rPr lang="el-GR" b="1" dirty="0">
                <a:solidFill>
                  <a:schemeClr val="tx1">
                    <a:lumMod val="65000"/>
                    <a:lumOff val="35000"/>
                  </a:schemeClr>
                </a:solidFill>
                <a:cs typeface="Tahoma" panose="020B0604030504040204" pitchFamily="34" charset="0"/>
              </a:rPr>
              <a:t> </a:t>
            </a:r>
            <a:r>
              <a:rPr lang="el-GR" b="1" u="sng" dirty="0">
                <a:solidFill>
                  <a:schemeClr val="tx1">
                    <a:lumMod val="65000"/>
                    <a:lumOff val="35000"/>
                  </a:schemeClr>
                </a:solidFill>
                <a:cs typeface="Tahoma" panose="020B0604030504040204" pitchFamily="34" charset="0"/>
              </a:rPr>
              <a:t>εργαλείο</a:t>
            </a:r>
            <a:r>
              <a:rPr lang="el-GR" b="1" dirty="0">
                <a:solidFill>
                  <a:schemeClr val="tx1">
                    <a:lumMod val="65000"/>
                    <a:lumOff val="35000"/>
                  </a:schemeClr>
                </a:solidFill>
                <a:cs typeface="Tahoma" panose="020B0604030504040204" pitchFamily="34" charset="0"/>
              </a:rPr>
              <a:t> (μαθαίνω ενισχύοντας και επεκτείνοντας τις γνωστικές μου ικανότητες) για το μαθητή</a:t>
            </a:r>
            <a:r>
              <a:rPr lang="el-GR" b="1" u="sng" dirty="0">
                <a:solidFill>
                  <a:schemeClr val="tx1">
                    <a:lumMod val="65000"/>
                    <a:lumOff val="35000"/>
                  </a:schemeClr>
                </a:solidFill>
                <a:cs typeface="Tahoma" panose="020B0604030504040204" pitchFamily="34" charset="0"/>
              </a:rPr>
              <a:t> </a:t>
            </a:r>
          </a:p>
          <a:p>
            <a:pPr>
              <a:lnSpc>
                <a:spcPct val="80000"/>
              </a:lnSpc>
            </a:pPr>
            <a:r>
              <a:rPr lang="el-GR" dirty="0">
                <a:cs typeface="Tahoma" panose="020B0604030504040204" pitchFamily="34" charset="0"/>
              </a:rPr>
              <a:t>Μπορεί συνεπώς να υποστηρίξει διάφορες μορφές </a:t>
            </a:r>
            <a:r>
              <a:rPr lang="el-GR" u="sng" dirty="0">
                <a:cs typeface="Tahoma" panose="020B0604030504040204" pitchFamily="34" charset="0"/>
              </a:rPr>
              <a:t>διδασκαλίας</a:t>
            </a:r>
            <a:r>
              <a:rPr lang="el-GR" dirty="0">
                <a:cs typeface="Tahoma" panose="020B0604030504040204" pitchFamily="34" charset="0"/>
              </a:rPr>
              <a:t> και </a:t>
            </a:r>
            <a:r>
              <a:rPr lang="el-GR" u="sng" dirty="0">
                <a:cs typeface="Tahoma" panose="020B0604030504040204" pitchFamily="34" charset="0"/>
              </a:rPr>
              <a:t>μάθησης</a:t>
            </a:r>
            <a:r>
              <a:rPr lang="el-GR" dirty="0">
                <a:cs typeface="Tahoma" panose="020B0604030504040204" pitchFamily="34" charset="0"/>
              </a:rPr>
              <a:t> κατά την εκπαίδευση των μικρών παιδιών</a:t>
            </a:r>
          </a:p>
        </p:txBody>
      </p:sp>
      <p:sp>
        <p:nvSpPr>
          <p:cNvPr id="3994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13BDE27-B808-48D2-87DE-749C3B102BC2}" type="slidenum">
              <a:rPr lang="en-US" sz="1200" smtClean="0">
                <a:solidFill>
                  <a:srgbClr val="B5A788"/>
                </a:solidFill>
              </a:rPr>
              <a:pPr>
                <a:spcBef>
                  <a:spcPct val="0"/>
                </a:spcBef>
                <a:buClrTx/>
                <a:buSzTx/>
                <a:buFontTx/>
                <a:buNone/>
              </a:pPr>
              <a:t>16</a:t>
            </a:fld>
            <a:endParaRPr lang="en-US" sz="1200">
              <a:solidFill>
                <a:srgbClr val="B5A788"/>
              </a:solidFill>
            </a:endParaRPr>
          </a:p>
        </p:txBody>
      </p:sp>
    </p:spTree>
    <p:extLst>
      <p:ext uri="{BB962C8B-B14F-4D97-AF65-F5344CB8AC3E}">
        <p14:creationId xmlns:p14="http://schemas.microsoft.com/office/powerpoint/2010/main" val="392196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lIns="92075" tIns="46038" rIns="92075" bIns="46038"/>
          <a:lstStyle/>
          <a:p>
            <a:pPr>
              <a:defRPr/>
            </a:pPr>
            <a:r>
              <a:rPr lang="el-GR" dirty="0"/>
              <a:t>Συντελεστές της ένταξης</a:t>
            </a:r>
            <a:r>
              <a:rPr lang="en-US" dirty="0"/>
              <a:t> (1)</a:t>
            </a:r>
            <a:endParaRPr lang="el-GR" dirty="0"/>
          </a:p>
        </p:txBody>
      </p:sp>
      <p:sp>
        <p:nvSpPr>
          <p:cNvPr id="41987" name="Rectangle 3"/>
          <p:cNvSpPr>
            <a:spLocks noGrp="1" noChangeArrowheads="1"/>
          </p:cNvSpPr>
          <p:nvPr>
            <p:ph type="body" idx="1"/>
          </p:nvPr>
        </p:nvSpPr>
        <p:spPr>
          <a:xfrm>
            <a:off x="838201" y="2017713"/>
            <a:ext cx="8116888" cy="4114800"/>
          </a:xfrm>
          <a:noFill/>
        </p:spPr>
        <p:txBody>
          <a:bodyPr lIns="92075" tIns="46038" rIns="92075" bIns="46038"/>
          <a:lstStyle/>
          <a:p>
            <a:r>
              <a:rPr lang="el-GR" dirty="0"/>
              <a:t>Το σχέδιο για την ενσωμάτωση του υπολογιστή στο Πρόγραμμα Σπουδών του νηπιαγωγείου θα πρέπει να διαμορφωθεί και να υλοποιηθεί με βάση όλους τους συντελεστές που λαμβάνουν μέρος σε αυτό και το επηρεάζουν</a:t>
            </a:r>
          </a:p>
        </p:txBody>
      </p:sp>
      <p:sp>
        <p:nvSpPr>
          <p:cNvPr id="419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ACF3207-24D1-410C-8854-5190250FAB31}" type="slidenum">
              <a:rPr lang="en-US" sz="1200" smtClean="0">
                <a:solidFill>
                  <a:srgbClr val="B5A788"/>
                </a:solidFill>
              </a:rPr>
              <a:pPr>
                <a:spcBef>
                  <a:spcPct val="0"/>
                </a:spcBef>
                <a:buClrTx/>
                <a:buSzTx/>
                <a:buFontTx/>
                <a:buNone/>
              </a:pPr>
              <a:t>17</a:t>
            </a:fld>
            <a:endParaRPr lang="en-US" sz="1200">
              <a:solidFill>
                <a:srgbClr val="B5A788"/>
              </a:solidFill>
            </a:endParaRPr>
          </a:p>
        </p:txBody>
      </p:sp>
    </p:spTree>
    <p:extLst>
      <p:ext uri="{BB962C8B-B14F-4D97-AF65-F5344CB8AC3E}">
        <p14:creationId xmlns:p14="http://schemas.microsoft.com/office/powerpoint/2010/main" val="341595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l-GR" dirty="0"/>
              <a:t>Συντελεστές της ένταξης</a:t>
            </a:r>
            <a:r>
              <a:rPr lang="en-US" dirty="0"/>
              <a:t> (2) </a:t>
            </a:r>
            <a:endParaRPr lang="el-GR" dirty="0"/>
          </a:p>
        </p:txBody>
      </p:sp>
      <p:sp>
        <p:nvSpPr>
          <p:cNvPr id="44035" name="Rectangle 3"/>
          <p:cNvSpPr>
            <a:spLocks noGrp="1" noChangeArrowheads="1"/>
          </p:cNvSpPr>
          <p:nvPr>
            <p:ph type="body" idx="1"/>
          </p:nvPr>
        </p:nvSpPr>
        <p:spPr/>
        <p:txBody>
          <a:bodyPr>
            <a:normAutofit lnSpcReduction="10000"/>
          </a:bodyPr>
          <a:lstStyle/>
          <a:p>
            <a:r>
              <a:rPr lang="el-GR"/>
              <a:t>θα πρέπει να λαμβάνονται υπόψη </a:t>
            </a:r>
          </a:p>
          <a:p>
            <a:r>
              <a:rPr lang="el-GR"/>
              <a:t>οι </a:t>
            </a:r>
            <a:r>
              <a:rPr lang="el-GR" b="1"/>
              <a:t>εκπαιδευτικοί</a:t>
            </a:r>
            <a:r>
              <a:rPr lang="el-GR"/>
              <a:t>, </a:t>
            </a:r>
          </a:p>
          <a:p>
            <a:r>
              <a:rPr lang="el-GR"/>
              <a:t>οι </a:t>
            </a:r>
            <a:r>
              <a:rPr lang="el-GR" b="1"/>
              <a:t>μαθητές</a:t>
            </a:r>
            <a:r>
              <a:rPr lang="el-GR"/>
              <a:t>, </a:t>
            </a:r>
          </a:p>
          <a:p>
            <a:r>
              <a:rPr lang="el-GR"/>
              <a:t>τα </a:t>
            </a:r>
            <a:r>
              <a:rPr lang="el-GR" b="1"/>
              <a:t>προγράμματα</a:t>
            </a:r>
            <a:r>
              <a:rPr lang="en-US" b="1"/>
              <a:t> </a:t>
            </a:r>
            <a:r>
              <a:rPr lang="el-GR" b="1"/>
              <a:t>σπουδών</a:t>
            </a:r>
            <a:r>
              <a:rPr lang="el-GR"/>
              <a:t>, </a:t>
            </a:r>
          </a:p>
          <a:p>
            <a:r>
              <a:rPr lang="el-GR"/>
              <a:t>οι </a:t>
            </a:r>
            <a:r>
              <a:rPr lang="el-GR" b="1"/>
              <a:t>διδακτικές μεθοδολογίες,</a:t>
            </a:r>
          </a:p>
          <a:p>
            <a:r>
              <a:rPr lang="el-GR"/>
              <a:t>Τα </a:t>
            </a:r>
            <a:r>
              <a:rPr lang="el-GR" b="1"/>
              <a:t>υπολογιστικά περιβάλλοντα </a:t>
            </a:r>
          </a:p>
          <a:p>
            <a:r>
              <a:rPr lang="el-GR"/>
              <a:t>και το ευρύτερο κοινωνικο</a:t>
            </a:r>
            <a:r>
              <a:rPr lang="en-US"/>
              <a:t>-</a:t>
            </a:r>
            <a:r>
              <a:rPr lang="el-GR"/>
              <a:t>πολιτισμικό πλαίσιο. </a:t>
            </a:r>
          </a:p>
        </p:txBody>
      </p:sp>
      <p:sp>
        <p:nvSpPr>
          <p:cNvPr id="440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C85B9C8-989A-4907-9238-95512DB55C2A}" type="slidenum">
              <a:rPr lang="en-US" sz="1200" smtClean="0">
                <a:solidFill>
                  <a:srgbClr val="B5A788"/>
                </a:solidFill>
              </a:rPr>
              <a:pPr>
                <a:spcBef>
                  <a:spcPct val="0"/>
                </a:spcBef>
                <a:buClrTx/>
                <a:buSzTx/>
                <a:buFontTx/>
                <a:buNone/>
              </a:pPr>
              <a:t>18</a:t>
            </a:fld>
            <a:endParaRPr lang="en-US" sz="1200">
              <a:solidFill>
                <a:srgbClr val="B5A788"/>
              </a:solidFill>
            </a:endParaRPr>
          </a:p>
        </p:txBody>
      </p:sp>
    </p:spTree>
    <p:extLst>
      <p:ext uri="{BB962C8B-B14F-4D97-AF65-F5344CB8AC3E}">
        <p14:creationId xmlns:p14="http://schemas.microsoft.com/office/powerpoint/2010/main" val="155500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609600" y="285750"/>
            <a:ext cx="8326438" cy="1143000"/>
          </a:xfrm>
        </p:spPr>
        <p:txBody>
          <a:bodyPr vert="horz" wrap="square" lIns="91440" tIns="45720" rIns="91440" bIns="45720" numCol="1" anchorCtr="0" compatLnSpc="1">
            <a:prstTxWarp prst="textNoShape">
              <a:avLst/>
            </a:prstTxWarp>
          </a:bodyPr>
          <a:lstStyle/>
          <a:p>
            <a:pPr algn="ctr"/>
            <a:r>
              <a:rPr lang="el-GR" sz="4000" dirty="0"/>
              <a:t>Οι ΤΠΕ στο Διδακτικό Τρίγωνο </a:t>
            </a:r>
            <a:endParaRPr lang="en-US" sz="4000" b="1" dirty="0">
              <a:effectLst/>
            </a:endParaRPr>
          </a:p>
        </p:txBody>
      </p:sp>
      <p:sp>
        <p:nvSpPr>
          <p:cNvPr id="23556" name="Rectangle 3"/>
          <p:cNvSpPr>
            <a:spLocks noGrp="1" noChangeArrowheads="1"/>
          </p:cNvSpPr>
          <p:nvPr>
            <p:ph type="body" idx="1"/>
          </p:nvPr>
        </p:nvSpPr>
        <p:spPr>
          <a:xfrm>
            <a:off x="857250" y="1500188"/>
            <a:ext cx="8286750" cy="928687"/>
          </a:xfrm>
        </p:spPr>
        <p:txBody>
          <a:bodyPr/>
          <a:lstStyle/>
          <a:p>
            <a:pPr>
              <a:spcBef>
                <a:spcPts val="1200"/>
              </a:spcBef>
              <a:spcAft>
                <a:spcPts val="300"/>
              </a:spcAft>
            </a:pPr>
            <a:r>
              <a:rPr lang="el-GR" sz="2400">
                <a:latin typeface="Tahoma" panose="020B0604030504040204" pitchFamily="34" charset="0"/>
                <a:cs typeface="Tahoma" panose="020B0604030504040204" pitchFamily="34" charset="0"/>
              </a:rPr>
              <a:t>Οι ΤΠΕ διαμεσολαβούν σε όλες τις επιμέρους αλληλεπιδράσεις </a:t>
            </a:r>
            <a:endParaRPr lang="en-US" sz="2400">
              <a:latin typeface="Tahoma" panose="020B0604030504040204" pitchFamily="34" charset="0"/>
              <a:cs typeface="Tahoma" panose="020B0604030504040204" pitchFamily="34" charset="0"/>
            </a:endParaRPr>
          </a:p>
          <a:p>
            <a:pPr>
              <a:spcBef>
                <a:spcPts val="1200"/>
              </a:spcBef>
              <a:spcAft>
                <a:spcPts val="300"/>
              </a:spcAft>
            </a:pPr>
            <a:endParaRPr lang="en-US">
              <a:latin typeface="Tahoma" panose="020B0604030504040204" pitchFamily="34" charset="0"/>
              <a:cs typeface="Tahoma" panose="020B0604030504040204" pitchFamily="34" charset="0"/>
            </a:endParaRPr>
          </a:p>
        </p:txBody>
      </p:sp>
      <p:sp>
        <p:nvSpPr>
          <p:cNvPr id="23557"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23558" name="Group 7"/>
          <p:cNvGrpSpPr>
            <a:grpSpLocks/>
          </p:cNvGrpSpPr>
          <p:nvPr/>
        </p:nvGrpSpPr>
        <p:grpSpPr bwMode="auto">
          <a:xfrm>
            <a:off x="1357313" y="2317179"/>
            <a:ext cx="7172325" cy="3613722"/>
            <a:chOff x="3857" y="7770"/>
            <a:chExt cx="5107" cy="2750"/>
          </a:xfrm>
        </p:grpSpPr>
        <p:sp>
          <p:nvSpPr>
            <p:cNvPr id="23566" name="Text Box 8"/>
            <p:cNvSpPr txBox="1">
              <a:spLocks noChangeArrowheads="1"/>
            </p:cNvSpPr>
            <p:nvPr/>
          </p:nvSpPr>
          <p:spPr bwMode="auto">
            <a:xfrm>
              <a:off x="5588" y="9114"/>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dirty="0">
                  <a:solidFill>
                    <a:srgbClr val="FF0000"/>
                  </a:solidFill>
                  <a:latin typeface="Arial" panose="020B0604020202020204" pitchFamily="34" charset="0"/>
                </a:rPr>
                <a:t>Διδακτική</a:t>
              </a:r>
            </a:p>
            <a:p>
              <a:pPr algn="ctr" eaLnBrk="1" hangingPunct="1">
                <a:spcBef>
                  <a:spcPct val="0"/>
                </a:spcBef>
                <a:buClrTx/>
                <a:buSzTx/>
                <a:buFontTx/>
                <a:buNone/>
              </a:pPr>
              <a:r>
                <a:rPr lang="el-GR" sz="2000" b="1" dirty="0">
                  <a:solidFill>
                    <a:srgbClr val="FF0000"/>
                  </a:solidFill>
                  <a:latin typeface="Arial" panose="020B0604020202020204" pitchFamily="34" charset="0"/>
                </a:rPr>
                <a:t>μεθοδολογία</a:t>
              </a:r>
              <a:endParaRPr lang="en-GB" sz="1800" dirty="0">
                <a:solidFill>
                  <a:srgbClr val="FF0000"/>
                </a:solidFill>
                <a:latin typeface="Arial" panose="020B0604020202020204" pitchFamily="34" charset="0"/>
              </a:endParaRPr>
            </a:p>
          </p:txBody>
        </p:sp>
        <p:grpSp>
          <p:nvGrpSpPr>
            <p:cNvPr id="23567" name="Group 9"/>
            <p:cNvGrpSpPr>
              <a:grpSpLocks/>
            </p:cNvGrpSpPr>
            <p:nvPr/>
          </p:nvGrpSpPr>
          <p:grpSpPr bwMode="auto">
            <a:xfrm>
              <a:off x="3857" y="7770"/>
              <a:ext cx="5107" cy="2750"/>
              <a:chOff x="3857" y="7638"/>
              <a:chExt cx="5107" cy="2750"/>
            </a:xfrm>
          </p:grpSpPr>
          <p:sp>
            <p:nvSpPr>
              <p:cNvPr id="23568" name="Text Box 10"/>
              <p:cNvSpPr txBox="1">
                <a:spLocks noChangeArrowheads="1"/>
              </p:cNvSpPr>
              <p:nvPr/>
            </p:nvSpPr>
            <p:spPr bwMode="auto">
              <a:xfrm>
                <a:off x="5102" y="7638"/>
                <a:ext cx="224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dirty="0">
                    <a:solidFill>
                      <a:srgbClr val="FF0000"/>
                    </a:solidFill>
                    <a:latin typeface="Arial" panose="020B0604020202020204" pitchFamily="34" charset="0"/>
                  </a:rPr>
                  <a:t>Γνώσεις (Πρόγραμμα Σπουδών)</a:t>
                </a:r>
                <a:endParaRPr lang="en-GB" sz="1800" dirty="0">
                  <a:solidFill>
                    <a:srgbClr val="FF0000"/>
                  </a:solidFill>
                  <a:latin typeface="Arial" panose="020B0604020202020204" pitchFamily="34" charset="0"/>
                </a:endParaRPr>
              </a:p>
            </p:txBody>
          </p:sp>
          <p:sp>
            <p:nvSpPr>
              <p:cNvPr id="23569"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1"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2"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3" name="Line 15"/>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4"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5"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23576"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dirty="0">
                    <a:solidFill>
                      <a:srgbClr val="FF0000"/>
                    </a:solidFill>
                    <a:latin typeface="Arial" panose="020B0604020202020204" pitchFamily="34" charset="0"/>
                  </a:rPr>
                  <a:t>Εκπαιδευτικοί</a:t>
                </a:r>
                <a:endParaRPr lang="en-GB" sz="1800" dirty="0">
                  <a:solidFill>
                    <a:srgbClr val="FF0000"/>
                  </a:solidFill>
                  <a:latin typeface="Arial" panose="020B0604020202020204" pitchFamily="34" charset="0"/>
                </a:endParaRPr>
              </a:p>
            </p:txBody>
          </p:sp>
          <p:sp>
            <p:nvSpPr>
              <p:cNvPr id="23577"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23578" name="Text Box 20"/>
              <p:cNvSpPr txBox="1">
                <a:spLocks noChangeArrowheads="1"/>
              </p:cNvSpPr>
              <p:nvPr/>
            </p:nvSpPr>
            <p:spPr bwMode="auto">
              <a:xfrm>
                <a:off x="7262"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23579" name="Text Box 21"/>
              <p:cNvSpPr txBox="1">
                <a:spLocks noChangeArrowheads="1"/>
              </p:cNvSpPr>
              <p:nvPr/>
            </p:nvSpPr>
            <p:spPr bwMode="auto">
              <a:xfrm>
                <a:off x="3939"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dirty="0">
                    <a:latin typeface="Arial" panose="020B0604020202020204" pitchFamily="34" charset="0"/>
                  </a:rPr>
                  <a:t>Μαθαίνω (οικοδομώ)</a:t>
                </a:r>
                <a:endParaRPr lang="en-GB" sz="1800" dirty="0">
                  <a:latin typeface="Arial" panose="020B0604020202020204" pitchFamily="34" charset="0"/>
                </a:endParaRPr>
              </a:p>
            </p:txBody>
          </p:sp>
          <p:sp>
            <p:nvSpPr>
              <p:cNvPr id="23580"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1"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2"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23559" name="TextBox 24"/>
          <p:cNvSpPr txBox="1">
            <a:spLocks noChangeArrowheads="1"/>
          </p:cNvSpPr>
          <p:nvPr/>
        </p:nvSpPr>
        <p:spPr bwMode="auto">
          <a:xfrm>
            <a:off x="857250" y="32734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γνωστικό εργαλείο </a:t>
            </a:r>
          </a:p>
        </p:txBody>
      </p:sp>
      <p:sp>
        <p:nvSpPr>
          <p:cNvPr id="23560" name="TextBox 25"/>
          <p:cNvSpPr txBox="1">
            <a:spLocks noChangeArrowheads="1"/>
          </p:cNvSpPr>
          <p:nvPr/>
        </p:nvSpPr>
        <p:spPr bwMode="auto">
          <a:xfrm>
            <a:off x="5786438" y="3286125"/>
            <a:ext cx="256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εποπτικό μέσο</a:t>
            </a:r>
          </a:p>
        </p:txBody>
      </p:sp>
      <p:sp>
        <p:nvSpPr>
          <p:cNvPr id="23561" name="TextBox 26"/>
          <p:cNvSpPr txBox="1">
            <a:spLocks noChangeArrowheads="1"/>
          </p:cNvSpPr>
          <p:nvPr/>
        </p:nvSpPr>
        <p:spPr bwMode="auto">
          <a:xfrm>
            <a:off x="2428875" y="5857875"/>
            <a:ext cx="497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068762" y="5283201"/>
            <a:ext cx="1285875" cy="6350"/>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16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a:t>Άδειες Χρήσης</a:t>
            </a:r>
          </a:p>
        </p:txBody>
      </p:sp>
      <p:sp>
        <p:nvSpPr>
          <p:cNvPr id="9" name="Subtitle 8"/>
          <p:cNvSpPr>
            <a:spLocks noGrp="1"/>
          </p:cNvSpPr>
          <p:nvPr>
            <p:ph idx="1"/>
          </p:nvPr>
        </p:nvSpPr>
        <p:spPr bwMode="gray"/>
        <p:txBody>
          <a:bodyPr>
            <a:normAutofit/>
          </a:bodyPr>
          <a:lstStyle/>
          <a:p>
            <a:pPr algn="l"/>
            <a:r>
              <a:rPr lang="el-GR" sz="2800" dirty="0"/>
              <a:t>Το παρόν εκπαιδευτικό υλικό υπόκειται σε</a:t>
            </a:r>
            <a:r>
              <a:rPr lang="en-US" sz="2800" dirty="0"/>
              <a:t> </a:t>
            </a:r>
            <a:r>
              <a:rPr lang="el-GR" sz="2800" dirty="0"/>
              <a:t>άδειες χρήσης </a:t>
            </a:r>
            <a:r>
              <a:rPr lang="en-US" sz="2800" dirty="0"/>
              <a:t>Creative Commons. </a:t>
            </a:r>
          </a:p>
          <a:p>
            <a:pPr algn="l"/>
            <a:r>
              <a:rPr lang="el-GR" sz="2800" dirty="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lIns="92075" tIns="46038" rIns="92075" bIns="46038">
            <a:normAutofit fontScale="90000"/>
          </a:bodyPr>
          <a:lstStyle/>
          <a:p>
            <a:pPr>
              <a:defRPr/>
            </a:pPr>
            <a:r>
              <a:rPr lang="el-GR" dirty="0"/>
              <a:t>Βασικά προβλήματα που πρέπει να αντιμετωπιστούν </a:t>
            </a:r>
          </a:p>
        </p:txBody>
      </p:sp>
      <p:sp>
        <p:nvSpPr>
          <p:cNvPr id="46083" name="Rectangle 3"/>
          <p:cNvSpPr>
            <a:spLocks noGrp="1" noChangeArrowheads="1"/>
          </p:cNvSpPr>
          <p:nvPr>
            <p:ph type="body" idx="1"/>
          </p:nvPr>
        </p:nvSpPr>
        <p:spPr>
          <a:xfrm>
            <a:off x="1116013" y="1628775"/>
            <a:ext cx="7839075" cy="4359275"/>
          </a:xfrm>
          <a:noFill/>
        </p:spPr>
        <p:txBody>
          <a:bodyPr lIns="92075" tIns="46038" rIns="92075" bIns="46038">
            <a:normAutofit lnSpcReduction="10000"/>
          </a:bodyPr>
          <a:lstStyle/>
          <a:p>
            <a:pPr>
              <a:lnSpc>
                <a:spcPct val="90000"/>
              </a:lnSpc>
            </a:pPr>
            <a:r>
              <a:rPr lang="el-GR" sz="2800" dirty="0"/>
              <a:t>Ύπαρξη θεσμικού πλαισίου ένταξης των ΤΠΕ στην προσχολική αγωγή: Πρόγραμμα Σπουδών</a:t>
            </a:r>
          </a:p>
          <a:p>
            <a:pPr>
              <a:lnSpc>
                <a:spcPct val="90000"/>
              </a:lnSpc>
            </a:pPr>
            <a:r>
              <a:rPr lang="el-GR" sz="2800" dirty="0"/>
              <a:t>Επιμόρφωση των εκπαιδευτικών προσχολικής αγωγής</a:t>
            </a:r>
          </a:p>
          <a:p>
            <a:pPr>
              <a:lnSpc>
                <a:spcPct val="90000"/>
              </a:lnSpc>
            </a:pPr>
            <a:r>
              <a:rPr lang="el-GR" sz="2800" dirty="0"/>
              <a:t>Διαθέσιμο, αξιόλογο και κατάλληλο εκπαιδευτικό λογισμικό.</a:t>
            </a:r>
          </a:p>
          <a:p>
            <a:pPr>
              <a:lnSpc>
                <a:spcPct val="90000"/>
              </a:lnSpc>
            </a:pPr>
            <a:r>
              <a:rPr lang="el-GR" sz="2800" dirty="0"/>
              <a:t>Επέκταση της έρευνας για την εφαρμογή των ΤΠΕ σε πραγματικές συνθήκες τάξης</a:t>
            </a:r>
          </a:p>
          <a:p>
            <a:pPr>
              <a:lnSpc>
                <a:spcPct val="90000"/>
              </a:lnSpc>
            </a:pPr>
            <a:r>
              <a:rPr lang="el-GR" sz="2800" dirty="0"/>
              <a:t>Μελέτη του </a:t>
            </a:r>
            <a:r>
              <a:rPr lang="el-GR" sz="2800" dirty="0" err="1"/>
              <a:t>κοινωνικο</a:t>
            </a:r>
            <a:r>
              <a:rPr lang="el-GR" sz="2800" dirty="0"/>
              <a:t>-πολιτισμικού και του θεσμικού πλαισίου κατά την χρήση των υπολογιστών στην εκπαίδευση. </a:t>
            </a:r>
          </a:p>
        </p:txBody>
      </p:sp>
      <p:sp>
        <p:nvSpPr>
          <p:cNvPr id="460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91A2A6D-13FC-4197-A381-636DF96CF17F}" type="slidenum">
              <a:rPr lang="en-US" sz="1200" smtClean="0">
                <a:solidFill>
                  <a:srgbClr val="B5A788"/>
                </a:solidFill>
              </a:rPr>
              <a:pPr>
                <a:spcBef>
                  <a:spcPct val="0"/>
                </a:spcBef>
                <a:buClrTx/>
                <a:buSzTx/>
                <a:buFontTx/>
                <a:buNone/>
              </a:pPr>
              <a:t>20</a:t>
            </a:fld>
            <a:endParaRPr lang="en-US" sz="1200">
              <a:solidFill>
                <a:srgbClr val="B5A788"/>
              </a:solidFill>
            </a:endParaRPr>
          </a:p>
        </p:txBody>
      </p:sp>
    </p:spTree>
    <p:extLst>
      <p:ext uri="{BB962C8B-B14F-4D97-AF65-F5344CB8AC3E}">
        <p14:creationId xmlns:p14="http://schemas.microsoft.com/office/powerpoint/2010/main" val="1270033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lIns="92075" tIns="46038" rIns="92075" bIns="46038"/>
          <a:lstStyle/>
          <a:p>
            <a:pPr>
              <a:defRPr/>
            </a:pPr>
            <a:r>
              <a:rPr lang="el-GR" dirty="0"/>
              <a:t>Τι πρέπει να γίνει </a:t>
            </a:r>
          </a:p>
        </p:txBody>
      </p:sp>
      <p:sp>
        <p:nvSpPr>
          <p:cNvPr id="48131" name="Rectangle 3"/>
          <p:cNvSpPr>
            <a:spLocks noGrp="1" noChangeArrowheads="1"/>
          </p:cNvSpPr>
          <p:nvPr>
            <p:ph type="body" idx="1"/>
          </p:nvPr>
        </p:nvSpPr>
        <p:spPr>
          <a:xfrm>
            <a:off x="609600" y="1700213"/>
            <a:ext cx="8062913" cy="4114800"/>
          </a:xfrm>
          <a:noFill/>
        </p:spPr>
        <p:txBody>
          <a:bodyPr lIns="92075" tIns="46038" rIns="92075" bIns="46038"/>
          <a:lstStyle/>
          <a:p>
            <a:pPr>
              <a:lnSpc>
                <a:spcPct val="90000"/>
              </a:lnSpc>
            </a:pPr>
            <a:r>
              <a:rPr lang="el-GR" dirty="0"/>
              <a:t>Συνολική και ολοκληρωμένη προσέγγιση που αφορά</a:t>
            </a:r>
          </a:p>
          <a:p>
            <a:pPr lvl="1">
              <a:lnSpc>
                <a:spcPct val="90000"/>
              </a:lnSpc>
            </a:pPr>
            <a:r>
              <a:rPr lang="el-GR" dirty="0"/>
              <a:t>Εξοπλισμό σχολείων</a:t>
            </a:r>
          </a:p>
          <a:p>
            <a:pPr lvl="2">
              <a:lnSpc>
                <a:spcPct val="90000"/>
              </a:lnSpc>
            </a:pPr>
            <a:r>
              <a:rPr lang="el-GR" dirty="0"/>
              <a:t>Υπολογιστές, δίκτυο, περιφερειακές συσκευές</a:t>
            </a:r>
          </a:p>
          <a:p>
            <a:pPr lvl="1">
              <a:lnSpc>
                <a:spcPct val="90000"/>
              </a:lnSpc>
            </a:pPr>
            <a:r>
              <a:rPr lang="el-GR" dirty="0"/>
              <a:t>Επιμόρφωση Εκπαιδευτικών</a:t>
            </a:r>
          </a:p>
          <a:p>
            <a:pPr lvl="2">
              <a:lnSpc>
                <a:spcPct val="90000"/>
              </a:lnSpc>
            </a:pPr>
            <a:r>
              <a:rPr lang="el-GR" dirty="0"/>
              <a:t>Στη χρήση των ΤΠΕ</a:t>
            </a:r>
          </a:p>
          <a:p>
            <a:pPr lvl="2">
              <a:lnSpc>
                <a:spcPct val="90000"/>
              </a:lnSpc>
            </a:pPr>
            <a:r>
              <a:rPr lang="el-GR" dirty="0"/>
              <a:t>Στην ένταξή τους στις εκπαιδευτικές πρακτικές</a:t>
            </a:r>
          </a:p>
          <a:p>
            <a:pPr lvl="1">
              <a:lnSpc>
                <a:spcPct val="90000"/>
              </a:lnSpc>
            </a:pPr>
            <a:r>
              <a:rPr lang="el-GR" dirty="0"/>
              <a:t>Νέο Πρόγραμμα Σπουδών</a:t>
            </a:r>
          </a:p>
          <a:p>
            <a:pPr lvl="1">
              <a:lnSpc>
                <a:spcPct val="90000"/>
              </a:lnSpc>
            </a:pPr>
            <a:r>
              <a:rPr lang="el-GR" dirty="0"/>
              <a:t>Κατάλληλο Εκπαιδευτικό Λογισμικό &amp; Υλικό</a:t>
            </a:r>
          </a:p>
        </p:txBody>
      </p:sp>
      <p:sp>
        <p:nvSpPr>
          <p:cNvPr id="4813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14EC75D-D035-4E53-98CC-C2C0BB277F53}" type="slidenum">
              <a:rPr lang="en-US" sz="1200" smtClean="0">
                <a:solidFill>
                  <a:srgbClr val="B5A788"/>
                </a:solidFill>
              </a:rPr>
              <a:pPr>
                <a:spcBef>
                  <a:spcPct val="0"/>
                </a:spcBef>
                <a:buClrTx/>
                <a:buSzTx/>
                <a:buFontTx/>
                <a:buNone/>
              </a:pPr>
              <a:t>21</a:t>
            </a:fld>
            <a:endParaRPr lang="en-US" sz="1200">
              <a:solidFill>
                <a:srgbClr val="B5A788"/>
              </a:solidFill>
            </a:endParaRPr>
          </a:p>
        </p:txBody>
      </p:sp>
    </p:spTree>
    <p:extLst>
      <p:ext uri="{BB962C8B-B14F-4D97-AF65-F5344CB8AC3E}">
        <p14:creationId xmlns:p14="http://schemas.microsoft.com/office/powerpoint/2010/main" val="38336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l-GR" dirty="0"/>
              <a:t>Εξοπλισμός και χώρος</a:t>
            </a:r>
            <a:endParaRPr lang="en-GB" dirty="0"/>
          </a:p>
        </p:txBody>
      </p:sp>
      <p:sp>
        <p:nvSpPr>
          <p:cNvPr id="50179" name="Rectangle 3"/>
          <p:cNvSpPr>
            <a:spLocks noGrp="1" noChangeArrowheads="1"/>
          </p:cNvSpPr>
          <p:nvPr>
            <p:ph type="body" idx="1"/>
          </p:nvPr>
        </p:nvSpPr>
        <p:spPr>
          <a:xfrm>
            <a:off x="762000" y="1600200"/>
            <a:ext cx="7924800" cy="4525963"/>
          </a:xfrm>
        </p:spPr>
        <p:txBody>
          <a:bodyPr/>
          <a:lstStyle/>
          <a:p>
            <a:r>
              <a:rPr lang="el-GR" dirty="0"/>
              <a:t>Υλικοτεχνική υποδομή</a:t>
            </a:r>
          </a:p>
          <a:p>
            <a:pPr lvl="1"/>
            <a:r>
              <a:rPr lang="el-GR" dirty="0"/>
              <a:t>Υπολογιστές, δίκτυο, περιφερειακές συσκευές</a:t>
            </a:r>
          </a:p>
          <a:p>
            <a:r>
              <a:rPr lang="el-GR" dirty="0"/>
              <a:t>Συντήρηση και ανανέωση</a:t>
            </a:r>
          </a:p>
          <a:p>
            <a:r>
              <a:rPr lang="el-GR" dirty="0"/>
              <a:t>Εξοπλισμός κατάλληλος για παιδιά</a:t>
            </a:r>
          </a:p>
          <a:p>
            <a:r>
              <a:rPr lang="el-GR" dirty="0"/>
              <a:t>Διευθέτηση του </a:t>
            </a:r>
            <a:r>
              <a:rPr lang="el-GR" b="1" dirty="0"/>
              <a:t>χώρου</a:t>
            </a:r>
            <a:r>
              <a:rPr lang="el-GR" dirty="0"/>
              <a:t> της τάξης </a:t>
            </a:r>
          </a:p>
          <a:p>
            <a:r>
              <a:rPr lang="el-GR" dirty="0"/>
              <a:t>«Γωνιά υπολογιστή» μέσα στην Τάξη</a:t>
            </a:r>
          </a:p>
          <a:p>
            <a:pPr lvl="1"/>
            <a:r>
              <a:rPr lang="el-GR" dirty="0"/>
              <a:t>Το νηπιαγωγείο δουλεύει με την έννοια της «γωνιάς» δραστηριοτήτων </a:t>
            </a:r>
            <a:endParaRPr lang="en-GB" dirty="0"/>
          </a:p>
        </p:txBody>
      </p:sp>
      <p:sp>
        <p:nvSpPr>
          <p:cNvPr id="5018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9DDE3EA-A831-4D26-8A1D-87C7CE4E0D4E}" type="slidenum">
              <a:rPr lang="en-US" sz="1200" smtClean="0">
                <a:solidFill>
                  <a:srgbClr val="B5A788"/>
                </a:solidFill>
              </a:rPr>
              <a:pPr>
                <a:spcBef>
                  <a:spcPct val="0"/>
                </a:spcBef>
                <a:buClrTx/>
                <a:buSzTx/>
                <a:buFontTx/>
                <a:buNone/>
              </a:pPr>
              <a:t>22</a:t>
            </a:fld>
            <a:endParaRPr lang="en-US" sz="1200">
              <a:solidFill>
                <a:srgbClr val="B5A788"/>
              </a:solidFill>
            </a:endParaRPr>
          </a:p>
        </p:txBody>
      </p:sp>
    </p:spTree>
    <p:extLst>
      <p:ext uri="{BB962C8B-B14F-4D97-AF65-F5344CB8AC3E}">
        <p14:creationId xmlns:p14="http://schemas.microsoft.com/office/powerpoint/2010/main" val="2472191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2075" tIns="46038" rIns="92075" bIns="46038">
            <a:normAutofit/>
          </a:bodyPr>
          <a:lstStyle/>
          <a:p>
            <a:pPr>
              <a:defRPr/>
            </a:pPr>
            <a:r>
              <a:rPr lang="el-GR" dirty="0"/>
              <a:t>Επιμόρφωση εκπαιδευτικών (1)</a:t>
            </a:r>
            <a:endParaRPr lang="el-GR" dirty="0">
              <a:latin typeface="Tahoma Greek" charset="-95"/>
            </a:endParaRPr>
          </a:p>
        </p:txBody>
      </p:sp>
      <p:sp>
        <p:nvSpPr>
          <p:cNvPr id="25603" name="Rectangle 3"/>
          <p:cNvSpPr>
            <a:spLocks noGrp="1" noChangeArrowheads="1"/>
          </p:cNvSpPr>
          <p:nvPr>
            <p:ph type="body" idx="1"/>
          </p:nvPr>
        </p:nvSpPr>
        <p:spPr/>
        <p:txBody>
          <a:bodyPr lIns="92075" tIns="46038" rIns="92075" bIns="46038"/>
          <a:lstStyle/>
          <a:p>
            <a:pPr>
              <a:lnSpc>
                <a:spcPct val="90000"/>
              </a:lnSpc>
              <a:defRPr/>
            </a:pPr>
            <a:r>
              <a:rPr lang="el-GR" sz="2800" dirty="0"/>
              <a:t>Συχνά οι εκπαιδευτικοί έχουν </a:t>
            </a:r>
            <a:r>
              <a:rPr lang="el-GR" sz="2800" b="1" dirty="0"/>
              <a:t>αρνητική στάση </a:t>
            </a:r>
            <a:r>
              <a:rPr lang="el-GR" sz="2800" dirty="0"/>
              <a:t>απέναντι στις τεχνολογίες </a:t>
            </a:r>
          </a:p>
          <a:p>
            <a:pPr>
              <a:lnSpc>
                <a:spcPct val="90000"/>
              </a:lnSpc>
              <a:defRPr/>
            </a:pPr>
            <a:r>
              <a:rPr lang="el-GR" sz="2800" dirty="0"/>
              <a:t>«</a:t>
            </a:r>
            <a:r>
              <a:rPr lang="el-GR" sz="2800" dirty="0" err="1"/>
              <a:t>Κομπουτεροφοβία</a:t>
            </a:r>
            <a:r>
              <a:rPr lang="el-GR" sz="2800" dirty="0"/>
              <a:t>»: έλλειψη γνώσεων χρήσης </a:t>
            </a:r>
          </a:p>
          <a:p>
            <a:pPr marL="82550" indent="0">
              <a:lnSpc>
                <a:spcPct val="90000"/>
              </a:lnSpc>
              <a:buFont typeface="Wingdings 2" panose="05020102010507070707" pitchFamily="18" charset="2"/>
              <a:buNone/>
              <a:defRPr/>
            </a:pPr>
            <a:endParaRPr lang="el-GR" sz="2800" dirty="0"/>
          </a:p>
          <a:p>
            <a:pPr>
              <a:lnSpc>
                <a:spcPct val="90000"/>
              </a:lnSpc>
              <a:defRPr/>
            </a:pPr>
            <a:r>
              <a:rPr lang="el-GR" sz="2800" dirty="0"/>
              <a:t>Η αρνητική στάση έχει και άλλη εξήγηση: </a:t>
            </a:r>
          </a:p>
          <a:p>
            <a:pPr>
              <a:lnSpc>
                <a:spcPct val="90000"/>
              </a:lnSpc>
              <a:defRPr/>
            </a:pPr>
            <a:r>
              <a:rPr lang="el-GR" sz="2800" dirty="0"/>
              <a:t>φόβος αντικατάστασης του ρόλου του εκπαιδευτικού από τον υπολογιστή</a:t>
            </a:r>
          </a:p>
          <a:p>
            <a:pPr>
              <a:lnSpc>
                <a:spcPct val="90000"/>
              </a:lnSpc>
              <a:defRPr/>
            </a:pPr>
            <a:endParaRPr lang="el-GR" sz="2800" dirty="0">
              <a:latin typeface="Tahoma Greek" charset="-95"/>
            </a:endParaRPr>
          </a:p>
          <a:p>
            <a:pPr>
              <a:lnSpc>
                <a:spcPct val="90000"/>
              </a:lnSpc>
              <a:defRPr/>
            </a:pPr>
            <a:r>
              <a:rPr lang="el-GR" sz="2800" dirty="0">
                <a:latin typeface="Tahoma Greek" charset="-95"/>
              </a:rPr>
              <a:t>Ξέρουμε όμως ότι οι ΤΠΕ δεν μπορούν να υποκαταστήσουν τον εκπαιδευτικό ! </a:t>
            </a:r>
          </a:p>
        </p:txBody>
      </p:sp>
      <p:sp>
        <p:nvSpPr>
          <p:cNvPr id="5222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136B0CCD-1EC7-4077-BBA6-FFBC36D4AC94}" type="slidenum">
              <a:rPr lang="en-US" sz="1200" smtClean="0">
                <a:solidFill>
                  <a:srgbClr val="B5A788"/>
                </a:solidFill>
              </a:rPr>
              <a:pPr>
                <a:spcBef>
                  <a:spcPct val="0"/>
                </a:spcBef>
                <a:buClrTx/>
                <a:buSzTx/>
                <a:buFontTx/>
                <a:buNone/>
              </a:pPr>
              <a:t>23</a:t>
            </a:fld>
            <a:endParaRPr lang="en-US" sz="1200">
              <a:solidFill>
                <a:srgbClr val="B5A788"/>
              </a:solidFill>
            </a:endParaRPr>
          </a:p>
        </p:txBody>
      </p:sp>
    </p:spTree>
    <p:extLst>
      <p:ext uri="{BB962C8B-B14F-4D97-AF65-F5344CB8AC3E}">
        <p14:creationId xmlns:p14="http://schemas.microsoft.com/office/powerpoint/2010/main" val="41853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lIns="92075" tIns="46038" rIns="92075" bIns="46038">
            <a:normAutofit/>
          </a:bodyPr>
          <a:lstStyle/>
          <a:p>
            <a:pPr>
              <a:defRPr/>
            </a:pPr>
            <a:r>
              <a:rPr lang="el-GR" dirty="0"/>
              <a:t>Επιμόρφωση εκπαιδευτικών (2)</a:t>
            </a:r>
            <a:endParaRPr lang="el-GR" dirty="0">
              <a:latin typeface="Tahoma Greek" charset="-95"/>
            </a:endParaRPr>
          </a:p>
        </p:txBody>
      </p:sp>
      <p:sp>
        <p:nvSpPr>
          <p:cNvPr id="54275" name="Rectangle 3"/>
          <p:cNvSpPr>
            <a:spLocks noGrp="1" noChangeArrowheads="1"/>
          </p:cNvSpPr>
          <p:nvPr>
            <p:ph type="body" idx="1"/>
          </p:nvPr>
        </p:nvSpPr>
        <p:spPr>
          <a:xfrm>
            <a:off x="602943" y="1524000"/>
            <a:ext cx="8229600" cy="4525963"/>
          </a:xfrm>
          <a:noFill/>
        </p:spPr>
        <p:txBody>
          <a:bodyPr lIns="92075" tIns="46038" rIns="92075" bIns="46038">
            <a:normAutofit fontScale="92500" lnSpcReduction="10000"/>
          </a:bodyPr>
          <a:lstStyle/>
          <a:p>
            <a:pPr>
              <a:lnSpc>
                <a:spcPct val="90000"/>
              </a:lnSpc>
            </a:pPr>
            <a:r>
              <a:rPr lang="el-GR" sz="2800" dirty="0"/>
              <a:t>Ανάγκη επιμόρφωσης των εκπαιδευτικών προσχολικής αγωγής (εν ενεργεία και φοιτητών)</a:t>
            </a:r>
          </a:p>
          <a:p>
            <a:pPr>
              <a:lnSpc>
                <a:spcPct val="90000"/>
              </a:lnSpc>
            </a:pPr>
            <a:r>
              <a:rPr lang="el-GR" sz="2800" dirty="0"/>
              <a:t>που δεν πρέπει να περιορίζεται σε μια μονομερή </a:t>
            </a:r>
            <a:r>
              <a:rPr lang="el-GR" sz="2800" dirty="0" err="1"/>
              <a:t>τεχνοκεντρική</a:t>
            </a:r>
            <a:r>
              <a:rPr lang="el-GR" sz="2800" dirty="0"/>
              <a:t> κατάρτιση, αλλά να περιλαμβάνει και να </a:t>
            </a:r>
            <a:r>
              <a:rPr lang="el-GR" sz="2800" b="1" dirty="0"/>
              <a:t>εστιάζεται κυρίως στις παιδαγωγικές και διδακτικές προεκτάσεις</a:t>
            </a:r>
          </a:p>
          <a:p>
            <a:pPr marL="0" indent="0">
              <a:lnSpc>
                <a:spcPct val="90000"/>
              </a:lnSpc>
              <a:buNone/>
            </a:pPr>
            <a:r>
              <a:rPr lang="el-GR" sz="2800" b="1" dirty="0"/>
              <a:t>Δύο τομείς επιμόρφωσης </a:t>
            </a:r>
          </a:p>
          <a:p>
            <a:pPr>
              <a:lnSpc>
                <a:spcPct val="90000"/>
              </a:lnSpc>
            </a:pPr>
            <a:r>
              <a:rPr lang="el-GR" sz="2800" dirty="0"/>
              <a:t>Α) Τεχνολογικές δεξιότητες (να ξέρω να χρησιμοποιώ ΤΠΕ) </a:t>
            </a:r>
          </a:p>
          <a:p>
            <a:pPr>
              <a:lnSpc>
                <a:spcPct val="90000"/>
              </a:lnSpc>
            </a:pPr>
            <a:r>
              <a:rPr lang="el-GR" sz="2800" dirty="0"/>
              <a:t>Β) Παιδαγωγικές και διδακτικές δεξιότητες (να εντάσσω τις ΤΠΕ στο μάθημα)</a:t>
            </a:r>
          </a:p>
          <a:p>
            <a:pPr marL="0" indent="0">
              <a:lnSpc>
                <a:spcPct val="90000"/>
              </a:lnSpc>
              <a:buNone/>
            </a:pPr>
            <a:r>
              <a:rPr lang="el-GR" sz="2800" dirty="0">
                <a:latin typeface="Tahoma Greek" charset="-95"/>
              </a:rPr>
              <a:t>Συμπληρωματικές προσεγγίσεις </a:t>
            </a:r>
          </a:p>
        </p:txBody>
      </p:sp>
      <p:sp>
        <p:nvSpPr>
          <p:cNvPr id="542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BBB4ACF-573A-4DEE-B7F0-5D4D1EA1D25B}" type="slidenum">
              <a:rPr lang="en-US" sz="1200" smtClean="0">
                <a:solidFill>
                  <a:srgbClr val="B5A788"/>
                </a:solidFill>
              </a:rPr>
              <a:pPr>
                <a:spcBef>
                  <a:spcPct val="0"/>
                </a:spcBef>
                <a:buClrTx/>
                <a:buSzTx/>
                <a:buFontTx/>
                <a:buNone/>
              </a:pPr>
              <a:t>24</a:t>
            </a:fld>
            <a:endParaRPr lang="en-US" sz="1200">
              <a:solidFill>
                <a:srgbClr val="B5A788"/>
              </a:solidFill>
            </a:endParaRPr>
          </a:p>
        </p:txBody>
      </p:sp>
    </p:spTree>
    <p:extLst>
      <p:ext uri="{BB962C8B-B14F-4D97-AF65-F5344CB8AC3E}">
        <p14:creationId xmlns:p14="http://schemas.microsoft.com/office/powerpoint/2010/main" val="384928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lIns="92075" tIns="46038" rIns="92075" bIns="46038">
            <a:normAutofit fontScale="90000"/>
          </a:bodyPr>
          <a:lstStyle/>
          <a:p>
            <a:pPr>
              <a:defRPr/>
            </a:pPr>
            <a:r>
              <a:rPr lang="el-GR" sz="3600" dirty="0"/>
              <a:t>Αναδιατύπωση των Προγραμμάτων Σπουδών της προσχολικής αγωγής</a:t>
            </a:r>
            <a:endParaRPr lang="el-GR" sz="3600" dirty="0">
              <a:latin typeface="Tahoma Greek" charset="-95"/>
            </a:endParaRPr>
          </a:p>
        </p:txBody>
      </p:sp>
      <p:sp>
        <p:nvSpPr>
          <p:cNvPr id="56323" name="Rectangle 3"/>
          <p:cNvSpPr>
            <a:spLocks noGrp="1" noChangeArrowheads="1"/>
          </p:cNvSpPr>
          <p:nvPr>
            <p:ph type="body" idx="1"/>
          </p:nvPr>
        </p:nvSpPr>
        <p:spPr>
          <a:xfrm>
            <a:off x="900113" y="1628775"/>
            <a:ext cx="8054975" cy="4503738"/>
          </a:xfrm>
          <a:noFill/>
        </p:spPr>
        <p:txBody>
          <a:bodyPr lIns="92075" tIns="46038" rIns="92075" bIns="46038">
            <a:normAutofit lnSpcReduction="10000"/>
          </a:bodyPr>
          <a:lstStyle/>
          <a:p>
            <a:r>
              <a:rPr lang="el-GR" sz="2800" dirty="0"/>
              <a:t>Το «Νέο Αναλυτικό Πρόγραμμα (1991)» δεν ασχολείται καθόλου με την Πληροφορική και τις ΤΠΕ </a:t>
            </a:r>
          </a:p>
          <a:p>
            <a:r>
              <a:rPr lang="el-GR" sz="2800" dirty="0"/>
              <a:t>Το υπάρχον θεσμικό πλαίσιο (ΔΕΠΠΣ) (2002)</a:t>
            </a:r>
          </a:p>
          <a:p>
            <a:pPr lvl="1"/>
            <a:r>
              <a:rPr lang="el-GR" sz="2400" dirty="0"/>
              <a:t>Αφορά αλφαβητισμό στους υπολογιστές</a:t>
            </a:r>
          </a:p>
          <a:p>
            <a:pPr lvl="1"/>
            <a:r>
              <a:rPr lang="el-GR" sz="2400" dirty="0"/>
              <a:t>Δεν ασχολείται με την ένταξη σε άλλα μαθήματα</a:t>
            </a:r>
          </a:p>
          <a:p>
            <a:r>
              <a:rPr lang="el-GR" sz="2800" dirty="0"/>
              <a:t>Προσδιορισμός γενικών αρχών ένταξης των ΤΠΕ στους επιμέρους άξονες του ΑΠ</a:t>
            </a:r>
          </a:p>
          <a:p>
            <a:r>
              <a:rPr lang="el-GR" sz="2800" dirty="0"/>
              <a:t>Το πιλοτικό (2012) εντάσσει τις ΤΠΕ με πλήρη τρόπο στο νηπιαγωγείο </a:t>
            </a:r>
          </a:p>
        </p:txBody>
      </p:sp>
      <p:sp>
        <p:nvSpPr>
          <p:cNvPr id="563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9B97604-10DE-4B9C-AEB2-2B321AAB0625}" type="slidenum">
              <a:rPr lang="en-US" sz="1200" smtClean="0">
                <a:solidFill>
                  <a:srgbClr val="B5A788"/>
                </a:solidFill>
              </a:rPr>
              <a:pPr>
                <a:spcBef>
                  <a:spcPct val="0"/>
                </a:spcBef>
                <a:buClrTx/>
                <a:buSzTx/>
                <a:buFontTx/>
                <a:buNone/>
              </a:pPr>
              <a:t>25</a:t>
            </a:fld>
            <a:endParaRPr lang="en-US" sz="1200">
              <a:solidFill>
                <a:srgbClr val="B5A788"/>
              </a:solidFill>
            </a:endParaRPr>
          </a:p>
        </p:txBody>
      </p:sp>
    </p:spTree>
    <p:extLst>
      <p:ext uri="{BB962C8B-B14F-4D97-AF65-F5344CB8AC3E}">
        <p14:creationId xmlns:p14="http://schemas.microsoft.com/office/powerpoint/2010/main" val="387087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lIns="92075" tIns="46038" rIns="92075" bIns="46038">
            <a:normAutofit fontScale="90000"/>
          </a:bodyPr>
          <a:lstStyle/>
          <a:p>
            <a:pPr>
              <a:defRPr/>
            </a:pPr>
            <a:r>
              <a:rPr lang="el-GR" dirty="0"/>
              <a:t>Κατάλληλο εκπαιδευτικό λογισμικό</a:t>
            </a:r>
            <a:endParaRPr lang="el-GR" dirty="0">
              <a:latin typeface="Tahoma Greek" charset="-95"/>
            </a:endParaRPr>
          </a:p>
        </p:txBody>
      </p:sp>
      <p:sp>
        <p:nvSpPr>
          <p:cNvPr id="58371" name="Rectangle 3"/>
          <p:cNvSpPr>
            <a:spLocks noGrp="1" noChangeArrowheads="1"/>
          </p:cNvSpPr>
          <p:nvPr>
            <p:ph type="body" idx="1"/>
          </p:nvPr>
        </p:nvSpPr>
        <p:spPr>
          <a:noFill/>
        </p:spPr>
        <p:txBody>
          <a:bodyPr lIns="92075" tIns="46038" rIns="92075" bIns="46038"/>
          <a:lstStyle/>
          <a:p>
            <a:r>
              <a:rPr lang="el-GR" sz="2800" b="1" dirty="0"/>
              <a:t>Αναπτυξιακά κατάλληλο εκπαιδευτικό λογισμικό </a:t>
            </a:r>
          </a:p>
          <a:p>
            <a:r>
              <a:rPr lang="el-GR" sz="2800" dirty="0"/>
              <a:t>Σχετική έλλειψη διαθέσιμου, αξιόλογου και κατάλληλου εκπαιδευτικού λογισμικού και η απουσία διεπιστημονικής συνεργασίας για την παραγωγή του </a:t>
            </a:r>
          </a:p>
          <a:p>
            <a:r>
              <a:rPr lang="el-GR" sz="2800" dirty="0"/>
              <a:t>Ο σχεδιασμός του πρέπει να λαμβάνει υπόψη το επιστημολογικό και το ψυχοπαιδαγωγικό πλαίσιο αναφοράς που προαναφέρθηκε</a:t>
            </a:r>
          </a:p>
          <a:p>
            <a:pPr lvl="1"/>
            <a:r>
              <a:rPr lang="el-GR" sz="2400" dirty="0"/>
              <a:t>Στα πλαίσια του σχεδιασμού του  Υπ. Παιδείας προβλέπονται δράσεις</a:t>
            </a:r>
            <a:endParaRPr lang="el-GR" sz="2400" dirty="0">
              <a:latin typeface="Tahoma Greek" charset="-95"/>
            </a:endParaRPr>
          </a:p>
        </p:txBody>
      </p:sp>
      <p:sp>
        <p:nvSpPr>
          <p:cNvPr id="583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8BDD6A0-95CD-43A4-93B8-9E541C8F881F}" type="slidenum">
              <a:rPr lang="en-US" sz="1200" smtClean="0">
                <a:solidFill>
                  <a:srgbClr val="B5A788"/>
                </a:solidFill>
              </a:rPr>
              <a:pPr>
                <a:spcBef>
                  <a:spcPct val="0"/>
                </a:spcBef>
                <a:buClrTx/>
                <a:buSzTx/>
                <a:buFontTx/>
                <a:buNone/>
              </a:pPr>
              <a:t>26</a:t>
            </a:fld>
            <a:endParaRPr lang="en-US" sz="1200">
              <a:solidFill>
                <a:srgbClr val="B5A788"/>
              </a:solidFill>
            </a:endParaRPr>
          </a:p>
        </p:txBody>
      </p:sp>
    </p:spTree>
    <p:extLst>
      <p:ext uri="{BB962C8B-B14F-4D97-AF65-F5344CB8AC3E}">
        <p14:creationId xmlns:p14="http://schemas.microsoft.com/office/powerpoint/2010/main" val="383438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33400" y="291769"/>
            <a:ext cx="7791450" cy="1143000"/>
          </a:xfrm>
        </p:spPr>
        <p:txBody>
          <a:bodyPr>
            <a:noAutofit/>
          </a:bodyPr>
          <a:lstStyle/>
          <a:p>
            <a:pPr>
              <a:defRPr/>
            </a:pPr>
            <a:r>
              <a:rPr lang="el-GR" sz="3600" dirty="0"/>
              <a:t>Αναπτυξιακά κατάλληλο λογισμικό (1)</a:t>
            </a:r>
          </a:p>
        </p:txBody>
      </p:sp>
      <p:sp>
        <p:nvSpPr>
          <p:cNvPr id="60419" name="Rectangle 3"/>
          <p:cNvSpPr>
            <a:spLocks noGrp="1" noChangeArrowheads="1"/>
          </p:cNvSpPr>
          <p:nvPr>
            <p:ph type="body" idx="1"/>
          </p:nvPr>
        </p:nvSpPr>
        <p:spPr>
          <a:xfrm>
            <a:off x="838200" y="1643063"/>
            <a:ext cx="8116888" cy="4489450"/>
          </a:xfrm>
        </p:spPr>
        <p:txBody>
          <a:bodyPr/>
          <a:lstStyle/>
          <a:p>
            <a:pPr>
              <a:lnSpc>
                <a:spcPct val="80000"/>
              </a:lnSpc>
            </a:pPr>
            <a:r>
              <a:rPr lang="el-GR" sz="2800" dirty="0"/>
              <a:t>Ως </a:t>
            </a:r>
            <a:r>
              <a:rPr lang="el-GR" sz="2800" b="1" i="1" dirty="0"/>
              <a:t>αναπτυξιακά κατάλληλο </a:t>
            </a:r>
            <a:r>
              <a:rPr lang="el-GR" sz="2800" dirty="0"/>
              <a:t>(</a:t>
            </a:r>
            <a:r>
              <a:rPr lang="en-US" sz="2800" dirty="0"/>
              <a:t>developmentally appropriate</a:t>
            </a:r>
            <a:r>
              <a:rPr lang="el-GR" sz="2800" dirty="0"/>
              <a:t>) </a:t>
            </a:r>
            <a:r>
              <a:rPr lang="el-GR" sz="2800" b="1" dirty="0"/>
              <a:t>λ</a:t>
            </a:r>
            <a:r>
              <a:rPr lang="el-GR" sz="2800" b="1" i="1" dirty="0"/>
              <a:t>ογισμικό</a:t>
            </a:r>
            <a:r>
              <a:rPr lang="el-GR" sz="2800" dirty="0"/>
              <a:t> </a:t>
            </a:r>
          </a:p>
          <a:p>
            <a:pPr lvl="1">
              <a:lnSpc>
                <a:spcPct val="80000"/>
              </a:lnSpc>
            </a:pPr>
            <a:r>
              <a:rPr lang="el-GR" sz="2400" dirty="0"/>
              <a:t>ανταποκρίνεται στην ηλικία και τις γνώσεις των παιδιών, </a:t>
            </a:r>
          </a:p>
          <a:p>
            <a:pPr lvl="1">
              <a:lnSpc>
                <a:spcPct val="80000"/>
              </a:lnSpc>
            </a:pPr>
            <a:r>
              <a:rPr lang="el-GR" sz="2400" dirty="0"/>
              <a:t>μπορεί να προσαρμοστεί σε διαφορετικούς μαθητές με διαφορετικά επίπεδα ικανοτήτων </a:t>
            </a:r>
          </a:p>
          <a:p>
            <a:pPr lvl="1">
              <a:lnSpc>
                <a:spcPct val="80000"/>
              </a:lnSpc>
            </a:pPr>
            <a:r>
              <a:rPr lang="el-GR" sz="2400" dirty="0"/>
              <a:t>μπορεί να ενταχθεί στο αναλυτικό πρόγραμμα του νηπιαγωγείου.</a:t>
            </a:r>
          </a:p>
          <a:p>
            <a:pPr lvl="1">
              <a:lnSpc>
                <a:spcPct val="80000"/>
              </a:lnSpc>
            </a:pPr>
            <a:r>
              <a:rPr lang="el-GR" sz="2400" dirty="0"/>
              <a:t>Επιτρέπει τη </a:t>
            </a:r>
            <a:r>
              <a:rPr lang="el-GR" sz="2400" i="1" dirty="0"/>
              <a:t>διερευνητική μάθηση</a:t>
            </a:r>
            <a:r>
              <a:rPr lang="el-GR" sz="2400" dirty="0"/>
              <a:t> καθώς και τη </a:t>
            </a:r>
            <a:r>
              <a:rPr lang="el-GR" sz="2400" i="1" dirty="0"/>
              <a:t>συνεργατική μάθηση</a:t>
            </a:r>
            <a:r>
              <a:rPr lang="el-GR" sz="2400" dirty="0"/>
              <a:t> με τη μορφή παιχνιδιού</a:t>
            </a:r>
          </a:p>
          <a:p>
            <a:pPr lvl="1">
              <a:lnSpc>
                <a:spcPct val="80000"/>
              </a:lnSpc>
            </a:pPr>
            <a:r>
              <a:rPr lang="el-GR" sz="2400" dirty="0"/>
              <a:t>χρησιμοποιεί άμεση και κατάλληλη τεχνική ανατροφοδότησης. </a:t>
            </a:r>
          </a:p>
        </p:txBody>
      </p:sp>
      <p:sp>
        <p:nvSpPr>
          <p:cNvPr id="6042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59E3BF-99E8-4CB1-8711-9994FA65A0D6}" type="slidenum">
              <a:rPr lang="en-US" smtClean="0">
                <a:solidFill>
                  <a:srgbClr val="B5A788"/>
                </a:solidFill>
                <a:latin typeface="Gill Sans MT" panose="020B0502020104020203" pitchFamily="34" charset="0"/>
              </a:rPr>
              <a:pPr/>
              <a:t>27</a:t>
            </a:fld>
            <a:endParaRPr 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120899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274638"/>
            <a:ext cx="8324850" cy="1143000"/>
          </a:xfrm>
        </p:spPr>
        <p:txBody>
          <a:bodyPr>
            <a:noAutofit/>
          </a:bodyPr>
          <a:lstStyle/>
          <a:p>
            <a:pPr>
              <a:defRPr/>
            </a:pPr>
            <a:r>
              <a:rPr lang="el-GR" sz="3600" dirty="0"/>
              <a:t>Αναπτυξιακά κατάλληλο λογισμικό (2)</a:t>
            </a:r>
            <a:r>
              <a:rPr lang="el-GR" sz="4000" dirty="0"/>
              <a:t> </a:t>
            </a:r>
          </a:p>
        </p:txBody>
      </p:sp>
      <p:sp>
        <p:nvSpPr>
          <p:cNvPr id="62467" name="Rectangle 3"/>
          <p:cNvSpPr>
            <a:spLocks noGrp="1" noChangeArrowheads="1"/>
          </p:cNvSpPr>
          <p:nvPr>
            <p:ph type="body" idx="1"/>
          </p:nvPr>
        </p:nvSpPr>
        <p:spPr>
          <a:xfrm>
            <a:off x="914400" y="1571625"/>
            <a:ext cx="7799388" cy="4800600"/>
          </a:xfrm>
        </p:spPr>
        <p:txBody>
          <a:bodyPr/>
          <a:lstStyle/>
          <a:p>
            <a:pPr>
              <a:lnSpc>
                <a:spcPct val="90000"/>
              </a:lnSpc>
            </a:pPr>
            <a:r>
              <a:rPr lang="el-GR" sz="2800" dirty="0"/>
              <a:t>το </a:t>
            </a:r>
            <a:r>
              <a:rPr lang="el-GR" sz="2800" b="1" i="1" dirty="0"/>
              <a:t>αναπτυξιακά κατάλληλο λογισμικό</a:t>
            </a:r>
            <a:r>
              <a:rPr lang="el-GR" sz="2800" dirty="0"/>
              <a:t> λαμβάνει υπόψη του </a:t>
            </a:r>
          </a:p>
          <a:p>
            <a:pPr lvl="1">
              <a:lnSpc>
                <a:spcPct val="90000"/>
              </a:lnSpc>
            </a:pPr>
            <a:r>
              <a:rPr lang="el-GR" sz="2400" dirty="0"/>
              <a:t>τις δυσκολίες και τις λανθασμένες αντιλήψεις των μαθητών και προσφέρει ευκαιρίες για την ανασυγκρότησή τους. </a:t>
            </a:r>
          </a:p>
          <a:p>
            <a:pPr lvl="1">
              <a:lnSpc>
                <a:spcPct val="90000"/>
              </a:lnSpc>
            </a:pPr>
            <a:r>
              <a:rPr lang="el-GR" sz="2400" dirty="0"/>
              <a:t>Ενεργοποιεί τον προβληματισμό, </a:t>
            </a:r>
          </a:p>
          <a:p>
            <a:pPr lvl="1">
              <a:lnSpc>
                <a:spcPct val="90000"/>
              </a:lnSpc>
            </a:pPr>
            <a:r>
              <a:rPr lang="el-GR" sz="2400" dirty="0"/>
              <a:t>επιτρέπει την εμπλοκή του παιδιού και την ενεργητική συμμετοχή του και ευνοεί τη συνεχή ενεργοποίηση του </a:t>
            </a:r>
            <a:r>
              <a:rPr lang="el-GR" sz="2400" dirty="0" err="1"/>
              <a:t>ενδιαφέροντός</a:t>
            </a:r>
            <a:r>
              <a:rPr lang="el-GR" sz="2400" dirty="0"/>
              <a:t> του. </a:t>
            </a:r>
          </a:p>
          <a:p>
            <a:pPr lvl="1">
              <a:lnSpc>
                <a:spcPct val="90000"/>
              </a:lnSpc>
            </a:pPr>
            <a:r>
              <a:rPr lang="el-GR" sz="2400" dirty="0"/>
              <a:t>Επιπλέον, επιτρέπει τη μαθησιακή αξιοποίηση του λάθους, δίνοντας στον εκπαιδευτικό τη δυνατότητα να επέμβει και να τροποποιήσει το λογισμικό.</a:t>
            </a:r>
            <a:endParaRPr lang="en-GB" sz="2400" dirty="0"/>
          </a:p>
        </p:txBody>
      </p:sp>
      <p:sp>
        <p:nvSpPr>
          <p:cNvPr id="62469"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F3067D-CF48-4DEF-96D1-1134A8BE377C}" type="slidenum">
              <a:rPr lang="en-US" smtClean="0">
                <a:solidFill>
                  <a:srgbClr val="B5A788"/>
                </a:solidFill>
                <a:latin typeface="Gill Sans MT" panose="020B0502020104020203" pitchFamily="34" charset="0"/>
              </a:rPr>
              <a:pPr/>
              <a:t>28</a:t>
            </a:fld>
            <a:endParaRPr 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1934044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lIns="92075" tIns="46038" rIns="92075" bIns="46038">
            <a:normAutofit fontScale="90000"/>
          </a:bodyPr>
          <a:lstStyle/>
          <a:p>
            <a:pPr>
              <a:defRPr/>
            </a:pPr>
            <a:r>
              <a:rPr lang="el-GR" dirty="0"/>
              <a:t>Σχεδιασμός Εκπαιδευτικών Σεναρίων με ΤΠΕ</a:t>
            </a:r>
          </a:p>
        </p:txBody>
      </p:sp>
      <p:sp>
        <p:nvSpPr>
          <p:cNvPr id="64515" name="Rectangle 3"/>
          <p:cNvSpPr>
            <a:spLocks noGrp="1" noChangeArrowheads="1"/>
          </p:cNvSpPr>
          <p:nvPr>
            <p:ph type="body" idx="1"/>
          </p:nvPr>
        </p:nvSpPr>
        <p:spPr>
          <a:xfrm>
            <a:off x="914400" y="1600200"/>
            <a:ext cx="7772400" cy="4525963"/>
          </a:xfrm>
          <a:noFill/>
        </p:spPr>
        <p:txBody>
          <a:bodyPr lIns="92075" tIns="46038" rIns="92075" bIns="46038"/>
          <a:lstStyle/>
          <a:p>
            <a:r>
              <a:rPr lang="el-GR" dirty="0"/>
              <a:t>Διδακτικός σχεδιασμός </a:t>
            </a:r>
          </a:p>
          <a:p>
            <a:r>
              <a:rPr lang="el-GR" dirty="0"/>
              <a:t>Διδακτική παρέμβαση με τη χρήση ΤΠΕ</a:t>
            </a:r>
            <a:endParaRPr lang="el-GR" dirty="0">
              <a:latin typeface="Tahoma Greek" charset="-95"/>
            </a:endParaRPr>
          </a:p>
          <a:p>
            <a:r>
              <a:rPr lang="el-GR" dirty="0"/>
              <a:t>Σχεδιασμός εκπαιδευτικών δραστηριοτήτων και σεναρίων  </a:t>
            </a:r>
          </a:p>
        </p:txBody>
      </p:sp>
      <p:sp>
        <p:nvSpPr>
          <p:cNvPr id="645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C7E0A6-563A-453B-A9F9-1D0953C70AFF}" type="slidenum">
              <a:rPr lang="en-US" sz="1200" smtClean="0">
                <a:solidFill>
                  <a:srgbClr val="B5A788"/>
                </a:solidFill>
              </a:rPr>
              <a:pPr>
                <a:spcBef>
                  <a:spcPct val="0"/>
                </a:spcBef>
                <a:buClrTx/>
                <a:buSzTx/>
                <a:buFontTx/>
                <a:buNone/>
              </a:pPr>
              <a:t>29</a:t>
            </a:fld>
            <a:endParaRPr lang="en-US" sz="1200">
              <a:solidFill>
                <a:srgbClr val="B5A788"/>
              </a:solidFill>
            </a:endParaRPr>
          </a:p>
        </p:txBody>
      </p:sp>
    </p:spTree>
    <p:extLst>
      <p:ext uri="{BB962C8B-B14F-4D97-AF65-F5344CB8AC3E}">
        <p14:creationId xmlns:p14="http://schemas.microsoft.com/office/powerpoint/2010/main" val="262494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Πατρών</a:t>
            </a:r>
            <a:r>
              <a:rPr lang="el-GR" sz="2400" dirty="0"/>
              <a:t>» έχει χρηματοδοτήσει μόνο τη αναδιαμόρφωση του εκπαιδευτικού υλικού. </a:t>
            </a:r>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4934712"/>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2075" tIns="46038" rIns="92075" bIns="46038">
            <a:normAutofit fontScale="90000"/>
          </a:bodyPr>
          <a:lstStyle/>
          <a:p>
            <a:pPr>
              <a:defRPr/>
            </a:pPr>
            <a:r>
              <a:rPr lang="el-GR" dirty="0"/>
              <a:t>Ανοικτά ζητήματα στον ελληνικό χώρο</a:t>
            </a:r>
            <a:endParaRPr lang="el-GR" dirty="0">
              <a:latin typeface="Tahoma Greek" charset="-95"/>
            </a:endParaRPr>
          </a:p>
        </p:txBody>
      </p:sp>
      <p:sp>
        <p:nvSpPr>
          <p:cNvPr id="66563" name="Rectangle 3"/>
          <p:cNvSpPr>
            <a:spLocks noGrp="1" noChangeArrowheads="1"/>
          </p:cNvSpPr>
          <p:nvPr>
            <p:ph type="body" idx="1"/>
          </p:nvPr>
        </p:nvSpPr>
        <p:spPr>
          <a:xfrm>
            <a:off x="971550" y="1700213"/>
            <a:ext cx="7983538" cy="4432300"/>
          </a:xfrm>
          <a:noFill/>
        </p:spPr>
        <p:txBody>
          <a:bodyPr lIns="92075" tIns="46038" rIns="92075" bIns="46038"/>
          <a:lstStyle/>
          <a:p>
            <a:r>
              <a:rPr lang="el-GR" sz="2800" dirty="0"/>
              <a:t>Σημαντικές δυσκολίες </a:t>
            </a:r>
          </a:p>
          <a:p>
            <a:r>
              <a:rPr lang="el-GR" sz="2800" dirty="0"/>
              <a:t>αφορά ένα χώρο με ελάχιστη εμπειρία </a:t>
            </a:r>
          </a:p>
          <a:p>
            <a:r>
              <a:rPr lang="el-GR" sz="2800" dirty="0"/>
              <a:t>προϋποθέτει αλλαγές σε όλο το φάσμα της εκπαιδευτικής διαδικασίας: </a:t>
            </a:r>
          </a:p>
          <a:p>
            <a:r>
              <a:rPr lang="el-GR" sz="2400" dirty="0"/>
              <a:t>καθορισμός νέου θεσμικού πλαισίου, προσαρμογή και αναδιατύπωση των προγραμμάτων σπουδών, ουσιαστική επιμόρφωση των εκπαιδευτικών, σύγχρονη υλικοτεχνική υποδομή και ανάπτυξη - προσαρμογή κατάλληλου εκπαιδευτικού λογισμικού.</a:t>
            </a:r>
            <a:r>
              <a:rPr lang="el-GR" sz="2800" dirty="0"/>
              <a:t> </a:t>
            </a:r>
          </a:p>
        </p:txBody>
      </p:sp>
      <p:sp>
        <p:nvSpPr>
          <p:cNvPr id="665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EC45D3D-C3F5-4ED3-B1A3-386AEC5CDC83}" type="slidenum">
              <a:rPr lang="en-US" sz="1200" smtClean="0">
                <a:solidFill>
                  <a:srgbClr val="B5A788"/>
                </a:solidFill>
              </a:rPr>
              <a:pPr>
                <a:spcBef>
                  <a:spcPct val="0"/>
                </a:spcBef>
                <a:buClrTx/>
                <a:buSzTx/>
                <a:buFontTx/>
                <a:buNone/>
              </a:pPr>
              <a:t>30</a:t>
            </a:fld>
            <a:endParaRPr lang="en-US" sz="1200">
              <a:solidFill>
                <a:srgbClr val="B5A788"/>
              </a:solidFill>
            </a:endParaRPr>
          </a:p>
        </p:txBody>
      </p:sp>
    </p:spTree>
    <p:extLst>
      <p:ext uri="{BB962C8B-B14F-4D97-AF65-F5344CB8AC3E}">
        <p14:creationId xmlns:p14="http://schemas.microsoft.com/office/powerpoint/2010/main" val="3219316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a:t>ΔΕΠΠΣ Νηπιαγωγείου &amp; ΤΠΕ</a:t>
            </a:r>
            <a:endParaRPr lang="en-GB" dirty="0"/>
          </a:p>
        </p:txBody>
      </p:sp>
      <p:sp>
        <p:nvSpPr>
          <p:cNvPr id="68611" name="Content Placeholder 2"/>
          <p:cNvSpPr>
            <a:spLocks noGrp="1"/>
          </p:cNvSpPr>
          <p:nvPr>
            <p:ph idx="1"/>
          </p:nvPr>
        </p:nvSpPr>
        <p:spPr/>
        <p:txBody>
          <a:bodyPr/>
          <a:lstStyle/>
          <a:p>
            <a:pPr marL="0" indent="0">
              <a:buNone/>
            </a:pPr>
            <a:r>
              <a:rPr lang="el-GR" dirty="0"/>
              <a:t>Τι συμβαίνει με το ισχύον Πρόγραμμα Σπουδών;</a:t>
            </a:r>
          </a:p>
          <a:p>
            <a:r>
              <a:rPr lang="el-GR" dirty="0"/>
              <a:t>Στο ΔΕΠΠΣ η Πληροφορική θεωρείται ως βασικό γνωστικό αντικείμενο </a:t>
            </a:r>
          </a:p>
          <a:p>
            <a:r>
              <a:rPr lang="el-GR" dirty="0"/>
              <a:t>Προσπάθεια ένταξης στα άλλα γνωστικά αντικείμενα</a:t>
            </a:r>
          </a:p>
          <a:p>
            <a:pPr marL="0" indent="0">
              <a:buNone/>
            </a:pPr>
            <a:endParaRPr lang="el-GR" dirty="0"/>
          </a:p>
          <a:p>
            <a:pPr marL="0" indent="0">
              <a:buNone/>
            </a:pPr>
            <a:r>
              <a:rPr lang="el-GR" dirty="0"/>
              <a:t>Το «νέο πρόγραμμα σπουδών» (2011) διαπνέεται από μια πιο ολιστική προσέγγιση  </a:t>
            </a:r>
            <a:endParaRPr lang="en-GB" dirty="0"/>
          </a:p>
        </p:txBody>
      </p:sp>
      <p:sp>
        <p:nvSpPr>
          <p:cNvPr id="686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DA88389-4570-4FB8-A8B2-D2C452E5FFA7}" type="slidenum">
              <a:rPr lang="en-US" sz="1200" smtClean="0">
                <a:solidFill>
                  <a:srgbClr val="B5A788"/>
                </a:solidFill>
              </a:rPr>
              <a:pPr>
                <a:spcBef>
                  <a:spcPct val="0"/>
                </a:spcBef>
                <a:buClrTx/>
                <a:buSzTx/>
                <a:buFontTx/>
                <a:buNone/>
              </a:pPr>
              <a:t>31</a:t>
            </a:fld>
            <a:endParaRPr lang="en-US" sz="1200">
              <a:solidFill>
                <a:srgbClr val="B5A788"/>
              </a:solidFill>
            </a:endParaRPr>
          </a:p>
        </p:txBody>
      </p:sp>
    </p:spTree>
    <p:extLst>
      <p:ext uri="{BB962C8B-B14F-4D97-AF65-F5344CB8AC3E}">
        <p14:creationId xmlns:p14="http://schemas.microsoft.com/office/powerpoint/2010/main" val="277738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Το «πιλοτικό» πρόγραμμα σπουδών</a:t>
            </a:r>
            <a:endParaRPr lang="en-GB" dirty="0"/>
          </a:p>
        </p:txBody>
      </p:sp>
      <p:sp>
        <p:nvSpPr>
          <p:cNvPr id="68611" name="Content Placeholder 2"/>
          <p:cNvSpPr>
            <a:spLocks noGrp="1"/>
          </p:cNvSpPr>
          <p:nvPr>
            <p:ph idx="1"/>
          </p:nvPr>
        </p:nvSpPr>
        <p:spPr/>
        <p:txBody>
          <a:bodyPr/>
          <a:lstStyle/>
          <a:p>
            <a:pPr marL="0" indent="0">
              <a:buNone/>
            </a:pPr>
            <a:r>
              <a:rPr lang="el-GR" dirty="0"/>
              <a:t>Το «πιλοτικό» </a:t>
            </a:r>
            <a:r>
              <a:rPr lang="el-GR"/>
              <a:t>πρόγραμμα σπουδών </a:t>
            </a:r>
            <a:r>
              <a:rPr lang="el-GR" dirty="0"/>
              <a:t>(2012) διαπνέεται από μια πιο ολιστική προσέγγιση</a:t>
            </a:r>
          </a:p>
          <a:p>
            <a:pPr marL="0" indent="0">
              <a:buNone/>
            </a:pPr>
            <a:r>
              <a:rPr lang="el-GR" dirty="0"/>
              <a:t>Λαμβάνει υπόψη του όλες τις παιδαγωγικές προσεγγίσεις για τις ΤΠΕ στην εκπαίδευση  </a:t>
            </a:r>
            <a:endParaRPr lang="en-GB" dirty="0"/>
          </a:p>
        </p:txBody>
      </p:sp>
      <p:sp>
        <p:nvSpPr>
          <p:cNvPr id="686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DA88389-4570-4FB8-A8B2-D2C452E5FFA7}" type="slidenum">
              <a:rPr lang="en-US" sz="1200" smtClean="0">
                <a:solidFill>
                  <a:srgbClr val="B5A788"/>
                </a:solidFill>
              </a:rPr>
              <a:pPr>
                <a:spcBef>
                  <a:spcPct val="0"/>
                </a:spcBef>
                <a:buClrTx/>
                <a:buSzTx/>
                <a:buFontTx/>
                <a:buNone/>
              </a:pPr>
              <a:t>32</a:t>
            </a:fld>
            <a:endParaRPr lang="en-US" sz="1200">
              <a:solidFill>
                <a:srgbClr val="B5A788"/>
              </a:solidFill>
            </a:endParaRPr>
          </a:p>
        </p:txBody>
      </p:sp>
    </p:spTree>
    <p:extLst>
      <p:ext uri="{BB962C8B-B14F-4D97-AF65-F5344CB8AC3E}">
        <p14:creationId xmlns:p14="http://schemas.microsoft.com/office/powerpoint/2010/main" val="141231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fontAlgn="auto" hangingPunct="1">
              <a:spcAft>
                <a:spcPts val="0"/>
              </a:spcAft>
              <a:defRPr/>
            </a:pPr>
            <a:r>
              <a:rPr lang="el-GR" dirty="0"/>
              <a:t>ΤΠΕ </a:t>
            </a:r>
            <a:r>
              <a:rPr lang="en-US" dirty="0"/>
              <a:t>και </a:t>
            </a:r>
            <a:r>
              <a:rPr lang="en-US" dirty="0" err="1"/>
              <a:t>Εκ</a:t>
            </a:r>
            <a:r>
              <a:rPr lang="en-US" dirty="0"/>
              <a:t>παίδευση</a:t>
            </a:r>
          </a:p>
        </p:txBody>
      </p:sp>
      <p:sp>
        <p:nvSpPr>
          <p:cNvPr id="17411" name="Rectangle 3"/>
          <p:cNvSpPr>
            <a:spLocks noGrp="1" noChangeArrowheads="1"/>
          </p:cNvSpPr>
          <p:nvPr>
            <p:ph type="body" idx="1"/>
          </p:nvPr>
        </p:nvSpPr>
        <p:spPr>
          <a:xfrm>
            <a:off x="609600" y="1752601"/>
            <a:ext cx="8345488" cy="4197350"/>
          </a:xfrm>
        </p:spPr>
        <p:txBody>
          <a:bodyPr>
            <a:normAutofit/>
          </a:bodyPr>
          <a:lstStyle/>
          <a:p>
            <a:pPr marL="609600" indent="-609600" eaLnBrk="1" hangingPunct="1">
              <a:buFont typeface="Wingdings" pitchFamily="2" charset="2"/>
              <a:buNone/>
              <a:defRPr/>
            </a:pPr>
            <a:r>
              <a:rPr lang="en-US" sz="2400" dirty="0" err="1">
                <a:latin typeface="+mj-lt"/>
              </a:rPr>
              <a:t>Στην</a:t>
            </a:r>
            <a:r>
              <a:rPr lang="en-US" sz="2400" dirty="0">
                <a:latin typeface="+mj-lt"/>
              </a:rPr>
              <a:t> </a:t>
            </a:r>
            <a:r>
              <a:rPr lang="en-US" sz="2400" dirty="0" err="1">
                <a:latin typeface="+mj-lt"/>
              </a:rPr>
              <a:t>εκ</a:t>
            </a:r>
            <a:r>
              <a:rPr lang="en-US" sz="2400" dirty="0">
                <a:latin typeface="+mj-lt"/>
              </a:rPr>
              <a:t>παιδευτική πρακτική διαφαίνονται </a:t>
            </a:r>
            <a:r>
              <a:rPr lang="el-GR" sz="2400" u="sng" dirty="0">
                <a:latin typeface="+mj-lt"/>
              </a:rPr>
              <a:t>τέσσερις παιδαγωγικές </a:t>
            </a:r>
            <a:r>
              <a:rPr lang="en-US" sz="2400" u="sng" dirty="0">
                <a:latin typeface="+mj-lt"/>
              </a:rPr>
              <a:t> π</a:t>
            </a:r>
            <a:r>
              <a:rPr lang="en-US" sz="2400" u="sng" dirty="0" err="1">
                <a:latin typeface="+mj-lt"/>
              </a:rPr>
              <a:t>ροσεγγίσεις</a:t>
            </a:r>
            <a:endParaRPr lang="en-US" sz="2400" u="sng" dirty="0">
              <a:latin typeface="+mj-lt"/>
            </a:endParaRPr>
          </a:p>
          <a:p>
            <a:pPr marL="609600" indent="-609600" eaLnBrk="1" hangingPunct="1">
              <a:buFont typeface="Wingdings" pitchFamily="2" charset="2"/>
              <a:buNone/>
              <a:defRPr/>
            </a:pPr>
            <a:r>
              <a:rPr lang="en-US" sz="2400" dirty="0">
                <a:latin typeface="+mj-lt"/>
              </a:rPr>
              <a:t>A. </a:t>
            </a:r>
            <a:r>
              <a:rPr lang="en-US" sz="2400" dirty="0" err="1">
                <a:latin typeface="+mj-lt"/>
              </a:rPr>
              <a:t>Μαθαίνω</a:t>
            </a:r>
            <a:r>
              <a:rPr lang="en-US" sz="2400" dirty="0">
                <a:latin typeface="+mj-lt"/>
              </a:rPr>
              <a:t> </a:t>
            </a:r>
            <a:r>
              <a:rPr lang="en-US" sz="2400" u="sng" dirty="0" err="1">
                <a:latin typeface="+mj-lt"/>
              </a:rPr>
              <a:t>για</a:t>
            </a:r>
            <a:r>
              <a:rPr lang="en-US" sz="2400" dirty="0">
                <a:latin typeface="+mj-lt"/>
              </a:rPr>
              <a:t> </a:t>
            </a:r>
            <a:r>
              <a:rPr lang="en-US" sz="2400" dirty="0" err="1">
                <a:latin typeface="+mj-lt"/>
              </a:rPr>
              <a:t>τους</a:t>
            </a:r>
            <a:r>
              <a:rPr lang="en-US" sz="2400" dirty="0">
                <a:latin typeface="+mj-lt"/>
              </a:rPr>
              <a:t> </a:t>
            </a:r>
            <a:r>
              <a:rPr lang="en-US" sz="2400" dirty="0" err="1">
                <a:latin typeface="+mj-lt"/>
              </a:rPr>
              <a:t>υπολογιστές</a:t>
            </a:r>
            <a:r>
              <a:rPr lang="en-US" sz="2400" dirty="0">
                <a:latin typeface="+mj-lt"/>
              </a:rPr>
              <a:t> (</a:t>
            </a:r>
            <a:r>
              <a:rPr lang="en-US" sz="2400" dirty="0" err="1">
                <a:latin typeface="+mj-lt"/>
              </a:rPr>
              <a:t>υπολογιστής</a:t>
            </a:r>
            <a:r>
              <a:rPr lang="en-US" sz="2400" dirty="0">
                <a:latin typeface="+mj-lt"/>
              </a:rPr>
              <a:t> </a:t>
            </a:r>
            <a:r>
              <a:rPr lang="el-GR" sz="2400" dirty="0">
                <a:latin typeface="+mj-lt"/>
              </a:rPr>
              <a:t>γίνεται </a:t>
            </a:r>
            <a:r>
              <a:rPr lang="en-US" sz="2400" dirty="0" err="1">
                <a:latin typeface="+mj-lt"/>
              </a:rPr>
              <a:t>αντικείμενο</a:t>
            </a:r>
            <a:r>
              <a:rPr lang="en-US" sz="2400" dirty="0">
                <a:latin typeface="+mj-lt"/>
              </a:rPr>
              <a:t> </a:t>
            </a:r>
            <a:r>
              <a:rPr lang="en-US" sz="2400" dirty="0" err="1">
                <a:latin typeface="+mj-lt"/>
              </a:rPr>
              <a:t>εκμάθησης</a:t>
            </a:r>
            <a:r>
              <a:rPr lang="en-US" sz="2400" dirty="0">
                <a:latin typeface="+mj-lt"/>
              </a:rPr>
              <a:t>) </a:t>
            </a:r>
          </a:p>
          <a:p>
            <a:pPr marL="609600" indent="-609600" eaLnBrk="1" hangingPunct="1">
              <a:buFont typeface="Wingdings" pitchFamily="2" charset="2"/>
              <a:buNone/>
              <a:defRPr/>
            </a:pPr>
            <a:r>
              <a:rPr lang="en-US" sz="2400" dirty="0">
                <a:latin typeface="+mj-lt"/>
              </a:rPr>
              <a:t>B. </a:t>
            </a:r>
            <a:r>
              <a:rPr lang="en-US" sz="2400" dirty="0" err="1">
                <a:latin typeface="+mj-lt"/>
              </a:rPr>
              <a:t>Μαθαίνω</a:t>
            </a:r>
            <a:r>
              <a:rPr lang="en-US" sz="2400" dirty="0">
                <a:latin typeface="+mj-lt"/>
              </a:rPr>
              <a:t> </a:t>
            </a:r>
            <a:r>
              <a:rPr lang="en-US" sz="2400" u="sng" dirty="0" err="1">
                <a:latin typeface="+mj-lt"/>
              </a:rPr>
              <a:t>από</a:t>
            </a:r>
            <a:r>
              <a:rPr lang="en-US" sz="2400" dirty="0">
                <a:latin typeface="+mj-lt"/>
              </a:rPr>
              <a:t> </a:t>
            </a:r>
            <a:r>
              <a:rPr lang="en-US" sz="2400" dirty="0" err="1">
                <a:latin typeface="+mj-lt"/>
              </a:rPr>
              <a:t>τους</a:t>
            </a:r>
            <a:r>
              <a:rPr lang="en-US" sz="2400" dirty="0">
                <a:latin typeface="+mj-lt"/>
              </a:rPr>
              <a:t> </a:t>
            </a:r>
            <a:r>
              <a:rPr lang="en-US" sz="2400" dirty="0" err="1">
                <a:latin typeface="+mj-lt"/>
              </a:rPr>
              <a:t>υπολογιστές</a:t>
            </a:r>
            <a:r>
              <a:rPr lang="en-US" sz="2400" dirty="0">
                <a:latin typeface="+mj-lt"/>
              </a:rPr>
              <a:t> (</a:t>
            </a:r>
            <a:r>
              <a:rPr lang="en-US" sz="2400" dirty="0" err="1">
                <a:latin typeface="+mj-lt"/>
              </a:rPr>
              <a:t>υπολογιστής</a:t>
            </a:r>
            <a:r>
              <a:rPr lang="en-US" sz="2400" dirty="0">
                <a:latin typeface="+mj-lt"/>
              </a:rPr>
              <a:t> </a:t>
            </a:r>
            <a:r>
              <a:rPr lang="el-GR" sz="2400" dirty="0">
                <a:latin typeface="+mj-lt"/>
              </a:rPr>
              <a:t>έχει ρόλο δασκάλου</a:t>
            </a:r>
            <a:r>
              <a:rPr lang="en-US" sz="2400" dirty="0">
                <a:latin typeface="+mj-lt"/>
              </a:rPr>
              <a:t>)</a:t>
            </a:r>
          </a:p>
          <a:p>
            <a:pPr marL="609600" indent="-609600" eaLnBrk="1" hangingPunct="1">
              <a:buFont typeface="Wingdings" pitchFamily="2" charset="2"/>
              <a:buNone/>
              <a:defRPr/>
            </a:pPr>
            <a:r>
              <a:rPr lang="en-US" sz="2400" dirty="0">
                <a:latin typeface="+mj-lt"/>
              </a:rPr>
              <a:t>Γ. </a:t>
            </a:r>
            <a:r>
              <a:rPr lang="en-US" sz="2400" dirty="0" err="1">
                <a:latin typeface="+mj-lt"/>
              </a:rPr>
              <a:t>Μαθαίνω</a:t>
            </a:r>
            <a:r>
              <a:rPr lang="en-US" sz="2400" dirty="0">
                <a:latin typeface="+mj-lt"/>
              </a:rPr>
              <a:t> </a:t>
            </a:r>
            <a:r>
              <a:rPr lang="en-US" sz="2400" u="sng" dirty="0" err="1">
                <a:latin typeface="+mj-lt"/>
              </a:rPr>
              <a:t>με</a:t>
            </a:r>
            <a:r>
              <a:rPr lang="en-US" sz="2400" dirty="0">
                <a:latin typeface="+mj-lt"/>
              </a:rPr>
              <a:t> </a:t>
            </a:r>
            <a:r>
              <a:rPr lang="en-US" sz="2400" dirty="0" err="1">
                <a:latin typeface="+mj-lt"/>
              </a:rPr>
              <a:t>τους</a:t>
            </a:r>
            <a:r>
              <a:rPr lang="en-US" sz="2400" dirty="0">
                <a:latin typeface="+mj-lt"/>
              </a:rPr>
              <a:t> </a:t>
            </a:r>
            <a:r>
              <a:rPr lang="en-US" sz="2400" dirty="0" err="1">
                <a:latin typeface="+mj-lt"/>
              </a:rPr>
              <a:t>υπολογιστές</a:t>
            </a:r>
            <a:r>
              <a:rPr lang="en-US" sz="2400" dirty="0">
                <a:latin typeface="+mj-lt"/>
              </a:rPr>
              <a:t> (</a:t>
            </a:r>
            <a:r>
              <a:rPr lang="en-US" sz="2400" dirty="0" err="1">
                <a:latin typeface="+mj-lt"/>
              </a:rPr>
              <a:t>υπολογιστής</a:t>
            </a:r>
            <a:r>
              <a:rPr lang="en-US" sz="2400" dirty="0">
                <a:latin typeface="+mj-lt"/>
              </a:rPr>
              <a:t> </a:t>
            </a:r>
            <a:r>
              <a:rPr lang="en-US" sz="2400" dirty="0" err="1">
                <a:latin typeface="+mj-lt"/>
              </a:rPr>
              <a:t>σύντροφος</a:t>
            </a:r>
            <a:r>
              <a:rPr lang="el-GR" sz="2400" dirty="0">
                <a:latin typeface="+mj-lt"/>
              </a:rPr>
              <a:t> του μαθητή στη διαδικασία της μάθησης</a:t>
            </a:r>
            <a:r>
              <a:rPr lang="en-US" sz="2400" dirty="0">
                <a:latin typeface="+mj-lt"/>
              </a:rPr>
              <a:t>)</a:t>
            </a:r>
          </a:p>
          <a:p>
            <a:pPr marL="609600" indent="-609600" eaLnBrk="1" hangingPunct="1">
              <a:buFont typeface="Wingdings" pitchFamily="2" charset="2"/>
              <a:buNone/>
              <a:defRPr/>
            </a:pPr>
            <a:r>
              <a:rPr lang="en-US" sz="2400" dirty="0">
                <a:latin typeface="+mj-lt"/>
              </a:rPr>
              <a:t>Δ. </a:t>
            </a:r>
            <a:r>
              <a:rPr lang="en-US" sz="2400" dirty="0" err="1">
                <a:latin typeface="+mj-lt"/>
              </a:rPr>
              <a:t>Μαθαίνω</a:t>
            </a:r>
            <a:r>
              <a:rPr lang="en-US" sz="2400" dirty="0">
                <a:latin typeface="+mj-lt"/>
              </a:rPr>
              <a:t> </a:t>
            </a:r>
            <a:r>
              <a:rPr lang="en-US" sz="2400" u="sng" dirty="0" err="1">
                <a:latin typeface="+mj-lt"/>
              </a:rPr>
              <a:t>τους</a:t>
            </a:r>
            <a:r>
              <a:rPr lang="en-US" sz="2400" dirty="0">
                <a:latin typeface="+mj-lt"/>
              </a:rPr>
              <a:t> </a:t>
            </a:r>
            <a:r>
              <a:rPr lang="en-US" sz="2400" dirty="0" err="1">
                <a:latin typeface="+mj-lt"/>
              </a:rPr>
              <a:t>υπολογιστές</a:t>
            </a:r>
            <a:r>
              <a:rPr lang="en-US" sz="2400" dirty="0">
                <a:latin typeface="+mj-lt"/>
              </a:rPr>
              <a:t> (</a:t>
            </a:r>
            <a:r>
              <a:rPr lang="en-US" sz="2400" dirty="0" err="1">
                <a:latin typeface="+mj-lt"/>
              </a:rPr>
              <a:t>υπολογιστής</a:t>
            </a:r>
            <a:r>
              <a:rPr lang="en-US" sz="2400" dirty="0">
                <a:latin typeface="+mj-lt"/>
              </a:rPr>
              <a:t> </a:t>
            </a:r>
            <a:r>
              <a:rPr lang="en-US" sz="2400" dirty="0" err="1">
                <a:latin typeface="+mj-lt"/>
              </a:rPr>
              <a:t>μαθητής</a:t>
            </a:r>
            <a:r>
              <a:rPr lang="en-US" sz="2400" dirty="0">
                <a:latin typeface="+mj-lt"/>
              </a:rPr>
              <a:t> – </a:t>
            </a:r>
            <a:r>
              <a:rPr lang="el-GR" sz="2400" dirty="0">
                <a:latin typeface="+mj-lt"/>
              </a:rPr>
              <a:t>ο μαθητής γίνεται δάσκαλος</a:t>
            </a:r>
            <a:r>
              <a:rPr lang="en-US" sz="2400" dirty="0">
                <a:latin typeface="+mj-lt"/>
              </a:rPr>
              <a:t>)</a:t>
            </a:r>
          </a:p>
        </p:txBody>
      </p:sp>
      <p:sp>
        <p:nvSpPr>
          <p:cNvPr id="7066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B366F8F-8FCF-45E5-8084-5F00E189D620}" type="slidenum">
              <a:rPr lang="en-US" sz="1200" smtClean="0">
                <a:solidFill>
                  <a:srgbClr val="B5A788"/>
                </a:solidFill>
              </a:rPr>
              <a:pPr>
                <a:spcBef>
                  <a:spcPct val="0"/>
                </a:spcBef>
                <a:buClrTx/>
                <a:buSzTx/>
                <a:buFontTx/>
                <a:buNone/>
              </a:pPr>
              <a:t>33</a:t>
            </a:fld>
            <a:endParaRPr lang="en-US" sz="1200">
              <a:solidFill>
                <a:srgbClr val="B5A788"/>
              </a:solidFill>
            </a:endParaRPr>
          </a:p>
        </p:txBody>
      </p:sp>
    </p:spTree>
    <p:extLst>
      <p:ext uri="{BB962C8B-B14F-4D97-AF65-F5344CB8AC3E}">
        <p14:creationId xmlns:p14="http://schemas.microsoft.com/office/powerpoint/2010/main" val="2951844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fontAlgn="auto" hangingPunct="1">
              <a:spcAft>
                <a:spcPts val="0"/>
              </a:spcAft>
              <a:defRPr/>
            </a:pPr>
            <a:r>
              <a:rPr lang="en-US" sz="3600" dirty="0"/>
              <a:t>A. </a:t>
            </a:r>
            <a:r>
              <a:rPr lang="en-US" sz="3600" dirty="0" err="1"/>
              <a:t>Μαθαίνω</a:t>
            </a:r>
            <a:r>
              <a:rPr lang="en-US" sz="3600" dirty="0"/>
              <a:t> </a:t>
            </a:r>
            <a:r>
              <a:rPr lang="en-US" sz="3600" dirty="0" err="1"/>
              <a:t>για</a:t>
            </a:r>
            <a:r>
              <a:rPr lang="en-US" sz="3600" dirty="0"/>
              <a:t> </a:t>
            </a:r>
            <a:r>
              <a:rPr lang="en-US" sz="3600" dirty="0" err="1"/>
              <a:t>τους</a:t>
            </a:r>
            <a:r>
              <a:rPr lang="en-US" sz="3600" dirty="0"/>
              <a:t> </a:t>
            </a:r>
            <a:r>
              <a:rPr lang="en-US" sz="3600" dirty="0" err="1"/>
              <a:t>υπολογιστές</a:t>
            </a:r>
            <a:endParaRPr lang="en-US" sz="3600" dirty="0"/>
          </a:p>
        </p:txBody>
      </p:sp>
      <p:sp>
        <p:nvSpPr>
          <p:cNvPr id="72707" name="Rectangle 3"/>
          <p:cNvSpPr>
            <a:spLocks noGrp="1" noChangeArrowheads="1"/>
          </p:cNvSpPr>
          <p:nvPr>
            <p:ph type="body" idx="1"/>
          </p:nvPr>
        </p:nvSpPr>
        <p:spPr/>
        <p:txBody>
          <a:bodyPr/>
          <a:lstStyle/>
          <a:p>
            <a:pPr eaLnBrk="1" hangingPunct="1"/>
            <a:r>
              <a:rPr lang="el-GR"/>
              <a:t>Υ</a:t>
            </a:r>
            <a:r>
              <a:rPr lang="en-US"/>
              <a:t>πολογιστής αντικείμενο εκμάθησης </a:t>
            </a:r>
            <a:endParaRPr lang="el-GR"/>
          </a:p>
          <a:p>
            <a:pPr eaLnBrk="1" hangingPunct="1"/>
            <a:r>
              <a:rPr lang="en-US"/>
              <a:t>Αλφαβητισμός στην πληροφορική και στους υπολογιστές</a:t>
            </a:r>
            <a:r>
              <a:rPr lang="el-GR"/>
              <a:t> (τεχνοκεντρικό πρότυπο)</a:t>
            </a:r>
            <a:endParaRPr lang="en-US"/>
          </a:p>
        </p:txBody>
      </p:sp>
      <p:sp>
        <p:nvSpPr>
          <p:cNvPr id="7270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3AACEF8-5C14-4E77-A320-83371094914A}" type="slidenum">
              <a:rPr lang="en-US" sz="1200" smtClean="0">
                <a:solidFill>
                  <a:srgbClr val="B5A788"/>
                </a:solidFill>
              </a:rPr>
              <a:pPr>
                <a:spcBef>
                  <a:spcPct val="0"/>
                </a:spcBef>
                <a:buClrTx/>
                <a:buSzTx/>
                <a:buFontTx/>
                <a:buNone/>
              </a:pPr>
              <a:t>34</a:t>
            </a:fld>
            <a:endParaRPr lang="en-US" sz="1200">
              <a:solidFill>
                <a:srgbClr val="B5A788"/>
              </a:solidFill>
            </a:endParaRPr>
          </a:p>
        </p:txBody>
      </p:sp>
    </p:spTree>
    <p:extLst>
      <p:ext uri="{BB962C8B-B14F-4D97-AF65-F5344CB8AC3E}">
        <p14:creationId xmlns:p14="http://schemas.microsoft.com/office/powerpoint/2010/main" val="1216563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fontAlgn="auto" hangingPunct="1">
              <a:spcAft>
                <a:spcPts val="0"/>
              </a:spcAft>
              <a:defRPr/>
            </a:pPr>
            <a:r>
              <a:rPr lang="en-US" sz="3600" dirty="0"/>
              <a:t>B. </a:t>
            </a:r>
            <a:r>
              <a:rPr lang="en-US" sz="3600" dirty="0" err="1"/>
              <a:t>Μαθαίνω</a:t>
            </a:r>
            <a:r>
              <a:rPr lang="en-US" sz="3600" dirty="0"/>
              <a:t> </a:t>
            </a:r>
            <a:r>
              <a:rPr lang="en-US" sz="3600" dirty="0" err="1"/>
              <a:t>από</a:t>
            </a:r>
            <a:r>
              <a:rPr lang="en-US" sz="3600" dirty="0"/>
              <a:t> </a:t>
            </a:r>
            <a:r>
              <a:rPr lang="en-US" sz="3600" dirty="0" err="1"/>
              <a:t>τους</a:t>
            </a:r>
            <a:r>
              <a:rPr lang="en-US" sz="3600" dirty="0"/>
              <a:t> </a:t>
            </a:r>
            <a:r>
              <a:rPr lang="en-US" sz="3600" dirty="0" err="1"/>
              <a:t>υπολογιστές</a:t>
            </a:r>
            <a:endParaRPr lang="en-US" sz="3600" dirty="0"/>
          </a:p>
        </p:txBody>
      </p:sp>
      <p:sp>
        <p:nvSpPr>
          <p:cNvPr id="74755" name="Rectangle 3"/>
          <p:cNvSpPr>
            <a:spLocks noGrp="1" noChangeArrowheads="1"/>
          </p:cNvSpPr>
          <p:nvPr>
            <p:ph type="body" idx="1"/>
          </p:nvPr>
        </p:nvSpPr>
        <p:spPr>
          <a:xfrm>
            <a:off x="914400" y="1600200"/>
            <a:ext cx="7772400" cy="4114800"/>
          </a:xfrm>
        </p:spPr>
        <p:txBody>
          <a:bodyPr/>
          <a:lstStyle/>
          <a:p>
            <a:pPr eaLnBrk="1" hangingPunct="1"/>
            <a:r>
              <a:rPr lang="el-GR" sz="2400" dirty="0"/>
              <a:t>Υ</a:t>
            </a:r>
            <a:r>
              <a:rPr lang="en-US" sz="2400" dirty="0"/>
              <a:t>π</a:t>
            </a:r>
            <a:r>
              <a:rPr lang="en-US" sz="2400" dirty="0" err="1"/>
              <a:t>ολογιστής</a:t>
            </a:r>
            <a:r>
              <a:rPr lang="en-US" sz="2400" dirty="0"/>
              <a:t> </a:t>
            </a:r>
            <a:r>
              <a:rPr lang="el-GR" sz="2400" dirty="0"/>
              <a:t>«</a:t>
            </a:r>
            <a:r>
              <a:rPr lang="en-US" sz="2400" dirty="0" err="1"/>
              <a:t>δάσκ</a:t>
            </a:r>
            <a:r>
              <a:rPr lang="en-US" sz="2400" dirty="0"/>
              <a:t>αλος</a:t>
            </a:r>
            <a:r>
              <a:rPr lang="el-GR" sz="2400" dirty="0"/>
              <a:t>»</a:t>
            </a:r>
            <a:r>
              <a:rPr lang="en-US" sz="2400" dirty="0"/>
              <a:t> </a:t>
            </a:r>
            <a:endParaRPr lang="el-GR" sz="2400" dirty="0"/>
          </a:p>
          <a:p>
            <a:pPr eaLnBrk="1" hangingPunct="1"/>
            <a:r>
              <a:rPr lang="en-US" sz="2400" dirty="0" err="1"/>
              <a:t>Διδ</a:t>
            </a:r>
            <a:r>
              <a:rPr lang="en-US" sz="2400" dirty="0"/>
              <a:t>ασκαλία με τη βοήθεια Υπολογιστή (Computer Assisted Instruction)</a:t>
            </a:r>
          </a:p>
          <a:p>
            <a:pPr eaLnBrk="1" hangingPunct="1"/>
            <a:r>
              <a:rPr lang="en-US" sz="2400" dirty="0" err="1"/>
              <a:t>Προγράμμ</a:t>
            </a:r>
            <a:r>
              <a:rPr lang="en-US" sz="2400" dirty="0"/>
              <a:t>ατα εξάσκησης και πρακτικής (drill and practice)</a:t>
            </a:r>
          </a:p>
          <a:p>
            <a:pPr eaLnBrk="1" hangingPunct="1"/>
            <a:r>
              <a:rPr lang="en-US" sz="2400" dirty="0" err="1"/>
              <a:t>Προγράμμ</a:t>
            </a:r>
            <a:r>
              <a:rPr lang="en-US" sz="2400" dirty="0"/>
              <a:t>ατα εκμάθησης (tutorials)</a:t>
            </a:r>
          </a:p>
          <a:p>
            <a:pPr eaLnBrk="1" hangingPunct="1"/>
            <a:r>
              <a:rPr lang="en-US" sz="2400" dirty="0" err="1"/>
              <a:t>Έμ</a:t>
            </a:r>
            <a:r>
              <a:rPr lang="en-US" sz="2400" dirty="0"/>
              <a:t>πειρα Διδακτικά Συστήματα (Intelligent Tutoring Systems): Τεχνητή Νοημοσύνη</a:t>
            </a:r>
          </a:p>
        </p:txBody>
      </p:sp>
      <p:sp>
        <p:nvSpPr>
          <p:cNvPr id="74757"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21E27643-1652-43E9-8A1B-5CF5BA31C91B}" type="slidenum">
              <a:rPr lang="en-US" sz="1200" smtClean="0">
                <a:solidFill>
                  <a:srgbClr val="B5A788"/>
                </a:solidFill>
              </a:rPr>
              <a:pPr>
                <a:spcBef>
                  <a:spcPct val="0"/>
                </a:spcBef>
                <a:buClrTx/>
                <a:buSzTx/>
                <a:buFontTx/>
                <a:buNone/>
              </a:pPr>
              <a:t>35</a:t>
            </a:fld>
            <a:endParaRPr lang="en-US" sz="1200">
              <a:solidFill>
                <a:srgbClr val="B5A788"/>
              </a:solidFill>
            </a:endParaRPr>
          </a:p>
        </p:txBody>
      </p:sp>
    </p:spTree>
    <p:extLst>
      <p:ext uri="{BB962C8B-B14F-4D97-AF65-F5344CB8AC3E}">
        <p14:creationId xmlns:p14="http://schemas.microsoft.com/office/powerpoint/2010/main" val="321008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1" y="549275"/>
            <a:ext cx="8451850" cy="852488"/>
          </a:xfrm>
        </p:spPr>
        <p:txBody>
          <a:bodyPr/>
          <a:lstStyle/>
          <a:p>
            <a:pPr eaLnBrk="1" fontAlgn="auto" hangingPunct="1">
              <a:spcAft>
                <a:spcPts val="0"/>
              </a:spcAft>
              <a:defRPr/>
            </a:pPr>
            <a:r>
              <a:rPr lang="en-US" sz="3600" dirty="0"/>
              <a:t>Γ. </a:t>
            </a:r>
            <a:r>
              <a:rPr lang="en-US" sz="3600" dirty="0" err="1"/>
              <a:t>Μαθαίνω</a:t>
            </a:r>
            <a:r>
              <a:rPr lang="en-US" sz="3600" dirty="0"/>
              <a:t> </a:t>
            </a:r>
            <a:r>
              <a:rPr lang="en-US" sz="3600" dirty="0" err="1"/>
              <a:t>με</a:t>
            </a:r>
            <a:r>
              <a:rPr lang="en-US" sz="3600" dirty="0"/>
              <a:t> </a:t>
            </a:r>
            <a:r>
              <a:rPr lang="en-US" sz="3600" dirty="0" err="1"/>
              <a:t>τους</a:t>
            </a:r>
            <a:r>
              <a:rPr lang="en-US" sz="3600" dirty="0"/>
              <a:t> </a:t>
            </a:r>
            <a:r>
              <a:rPr lang="en-US" sz="3600" dirty="0" err="1"/>
              <a:t>υπολογιστές</a:t>
            </a:r>
            <a:endParaRPr lang="en-US" sz="3600" dirty="0"/>
          </a:p>
        </p:txBody>
      </p:sp>
      <p:sp>
        <p:nvSpPr>
          <p:cNvPr id="76803" name="Rectangle 3"/>
          <p:cNvSpPr>
            <a:spLocks noGrp="1" noChangeArrowheads="1"/>
          </p:cNvSpPr>
          <p:nvPr>
            <p:ph type="body" idx="1"/>
          </p:nvPr>
        </p:nvSpPr>
        <p:spPr>
          <a:xfrm>
            <a:off x="1066800" y="1600200"/>
            <a:ext cx="7620000" cy="4525963"/>
          </a:xfrm>
        </p:spPr>
        <p:txBody>
          <a:bodyPr/>
          <a:lstStyle/>
          <a:p>
            <a:pPr eaLnBrk="1" hangingPunct="1"/>
            <a:r>
              <a:rPr lang="el-GR" dirty="0"/>
              <a:t>Υ</a:t>
            </a:r>
            <a:r>
              <a:rPr lang="en-US" dirty="0"/>
              <a:t>π</a:t>
            </a:r>
            <a:r>
              <a:rPr lang="en-US" dirty="0" err="1"/>
              <a:t>ολογιστής</a:t>
            </a:r>
            <a:r>
              <a:rPr lang="en-US" dirty="0"/>
              <a:t> </a:t>
            </a:r>
            <a:r>
              <a:rPr lang="en-US" dirty="0" err="1"/>
              <a:t>σύντροφος</a:t>
            </a:r>
            <a:r>
              <a:rPr lang="en-US" dirty="0"/>
              <a:t> </a:t>
            </a:r>
            <a:endParaRPr lang="el-GR" dirty="0"/>
          </a:p>
          <a:p>
            <a:pPr eaLnBrk="1" hangingPunct="1"/>
            <a:r>
              <a:rPr lang="el-GR" dirty="0"/>
              <a:t>Μάθηση με τη βοήθεια Υπολογιστή (</a:t>
            </a:r>
            <a:r>
              <a:rPr lang="en-US" dirty="0"/>
              <a:t>Computer Assisted Learning</a:t>
            </a:r>
            <a:r>
              <a:rPr lang="el-GR" dirty="0"/>
              <a:t>)</a:t>
            </a:r>
          </a:p>
          <a:p>
            <a:pPr eaLnBrk="1" hangingPunct="1"/>
            <a:r>
              <a:rPr lang="el-GR" dirty="0"/>
              <a:t>Υ</a:t>
            </a:r>
            <a:r>
              <a:rPr lang="en-US" dirty="0"/>
              <a:t>π</a:t>
            </a:r>
            <a:r>
              <a:rPr lang="en-US" dirty="0" err="1"/>
              <a:t>ολογιστής</a:t>
            </a:r>
            <a:r>
              <a:rPr lang="en-US" dirty="0"/>
              <a:t> </a:t>
            </a:r>
            <a:r>
              <a:rPr lang="en-US" dirty="0" err="1"/>
              <a:t>ως</a:t>
            </a:r>
            <a:r>
              <a:rPr lang="en-US" dirty="0"/>
              <a:t> </a:t>
            </a:r>
            <a:r>
              <a:rPr lang="en-US" dirty="0" err="1"/>
              <a:t>γνωστικό</a:t>
            </a:r>
            <a:r>
              <a:rPr lang="en-US" dirty="0"/>
              <a:t> </a:t>
            </a:r>
            <a:r>
              <a:rPr lang="en-US" dirty="0" err="1"/>
              <a:t>εργ</a:t>
            </a:r>
            <a:r>
              <a:rPr lang="en-US" dirty="0"/>
              <a:t>αλείο</a:t>
            </a:r>
          </a:p>
        </p:txBody>
      </p:sp>
      <p:sp>
        <p:nvSpPr>
          <p:cNvPr id="76805"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19B7D7D-8E5C-40FD-861D-BCC75A2B9873}" type="slidenum">
              <a:rPr lang="en-US" sz="1200" smtClean="0">
                <a:solidFill>
                  <a:srgbClr val="B5A788"/>
                </a:solidFill>
              </a:rPr>
              <a:pPr>
                <a:spcBef>
                  <a:spcPct val="0"/>
                </a:spcBef>
                <a:buClrTx/>
                <a:buSzTx/>
                <a:buFontTx/>
                <a:buNone/>
              </a:pPr>
              <a:t>36</a:t>
            </a:fld>
            <a:endParaRPr lang="en-US" sz="1200">
              <a:solidFill>
                <a:srgbClr val="B5A788"/>
              </a:solidFill>
            </a:endParaRPr>
          </a:p>
        </p:txBody>
      </p:sp>
    </p:spTree>
    <p:extLst>
      <p:ext uri="{BB962C8B-B14F-4D97-AF65-F5344CB8AC3E}">
        <p14:creationId xmlns:p14="http://schemas.microsoft.com/office/powerpoint/2010/main" val="1362121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1" y="485775"/>
            <a:ext cx="8197850" cy="1143000"/>
          </a:xfrm>
        </p:spPr>
        <p:txBody>
          <a:bodyPr/>
          <a:lstStyle/>
          <a:p>
            <a:pPr eaLnBrk="1" fontAlgn="auto" hangingPunct="1">
              <a:spcAft>
                <a:spcPts val="0"/>
              </a:spcAft>
              <a:defRPr/>
            </a:pPr>
            <a:r>
              <a:rPr lang="en-US" sz="3600" dirty="0"/>
              <a:t>Δ. </a:t>
            </a:r>
            <a:r>
              <a:rPr lang="en-US" sz="3600" dirty="0" err="1"/>
              <a:t>Μαθαίνω</a:t>
            </a:r>
            <a:r>
              <a:rPr lang="en-US" sz="3600" dirty="0"/>
              <a:t> </a:t>
            </a:r>
            <a:r>
              <a:rPr lang="en-US" sz="3600" dirty="0" err="1"/>
              <a:t>τους</a:t>
            </a:r>
            <a:r>
              <a:rPr lang="en-US" sz="3600" dirty="0"/>
              <a:t> </a:t>
            </a:r>
            <a:r>
              <a:rPr lang="en-US" sz="3600" dirty="0" err="1"/>
              <a:t>υπολογιστές</a:t>
            </a:r>
            <a:endParaRPr lang="en-US" sz="3600" dirty="0"/>
          </a:p>
        </p:txBody>
      </p:sp>
      <p:sp>
        <p:nvSpPr>
          <p:cNvPr id="78851" name="Rectangle 3"/>
          <p:cNvSpPr>
            <a:spLocks noGrp="1" noChangeArrowheads="1"/>
          </p:cNvSpPr>
          <p:nvPr>
            <p:ph type="body" sz="half" idx="1"/>
          </p:nvPr>
        </p:nvSpPr>
        <p:spPr>
          <a:xfrm>
            <a:off x="1071563" y="2017713"/>
            <a:ext cx="6596062" cy="4114800"/>
          </a:xfrm>
        </p:spPr>
        <p:txBody>
          <a:bodyPr/>
          <a:lstStyle/>
          <a:p>
            <a:pPr eaLnBrk="1" hangingPunct="1"/>
            <a:r>
              <a:rPr lang="en-US" sz="2800" dirty="0"/>
              <a:t>Yπ</a:t>
            </a:r>
            <a:r>
              <a:rPr lang="en-US" sz="2800" dirty="0" err="1"/>
              <a:t>ολογιστής</a:t>
            </a:r>
            <a:r>
              <a:rPr lang="en-US" sz="2800" dirty="0"/>
              <a:t> </a:t>
            </a:r>
            <a:r>
              <a:rPr lang="el-GR" sz="2800" dirty="0"/>
              <a:t>ως «</a:t>
            </a:r>
            <a:r>
              <a:rPr lang="en-US" sz="2800" dirty="0"/>
              <a:t>μα</a:t>
            </a:r>
            <a:r>
              <a:rPr lang="en-US" sz="2800" dirty="0" err="1"/>
              <a:t>θητής</a:t>
            </a:r>
            <a:r>
              <a:rPr lang="el-GR" sz="2800" dirty="0"/>
              <a:t>»</a:t>
            </a:r>
          </a:p>
          <a:p>
            <a:pPr eaLnBrk="1" hangingPunct="1"/>
            <a:r>
              <a:rPr lang="el-GR" sz="2800" dirty="0"/>
              <a:t>Αντιστροφή ρόλων </a:t>
            </a:r>
          </a:p>
          <a:p>
            <a:pPr eaLnBrk="1" hangingPunct="1"/>
            <a:r>
              <a:rPr lang="el-GR" sz="2800" dirty="0"/>
              <a:t>Το παιδαγωγικό κίνημα της γλώσσας προγραμματισμού </a:t>
            </a:r>
            <a:r>
              <a:rPr lang="en-US" sz="2800" dirty="0"/>
              <a:t>LOGO</a:t>
            </a:r>
          </a:p>
          <a:p>
            <a:pPr eaLnBrk="1" hangingPunct="1"/>
            <a:r>
              <a:rPr lang="el-GR" sz="2800" dirty="0"/>
              <a:t>Ο μαθητής προγραμματίζοντας τον υπολογιστή τον «διδάσκει» </a:t>
            </a:r>
          </a:p>
          <a:p>
            <a:pPr eaLnBrk="1" hangingPunct="1"/>
            <a:endParaRPr lang="en-GB" sz="2800" dirty="0"/>
          </a:p>
        </p:txBody>
      </p:sp>
      <p:pic>
        <p:nvPicPr>
          <p:cNvPr id="78852" name="Picture 4" descr="robolab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24750" y="1628775"/>
            <a:ext cx="1282700" cy="965200"/>
          </a:xfrm>
          <a:noFill/>
        </p:spPr>
      </p:pic>
      <p:sp>
        <p:nvSpPr>
          <p:cNvPr id="7885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888278A2-21A5-4906-8E71-C8A8E95E61F2}" type="slidenum">
              <a:rPr lang="en-US" sz="1200" smtClean="0">
                <a:solidFill>
                  <a:srgbClr val="B5A788"/>
                </a:solidFill>
              </a:rPr>
              <a:pPr>
                <a:spcBef>
                  <a:spcPct val="0"/>
                </a:spcBef>
                <a:buClrTx/>
                <a:buSzTx/>
                <a:buFontTx/>
                <a:buNone/>
              </a:pPr>
              <a:t>37</a:t>
            </a:fld>
            <a:endParaRPr lang="en-US" sz="1200">
              <a:solidFill>
                <a:srgbClr val="B5A788"/>
              </a:solidFill>
            </a:endParaRPr>
          </a:p>
        </p:txBody>
      </p:sp>
    </p:spTree>
    <p:extLst>
      <p:ext uri="{BB962C8B-B14F-4D97-AF65-F5344CB8AC3E}">
        <p14:creationId xmlns:p14="http://schemas.microsoft.com/office/powerpoint/2010/main" val="933558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14313"/>
            <a:ext cx="8486775" cy="1127125"/>
          </a:xfrm>
        </p:spPr>
        <p:txBody>
          <a:bodyPr lIns="92075" tIns="46038" rIns="92075" bIns="46038"/>
          <a:lstStyle/>
          <a:p>
            <a:pPr>
              <a:defRPr/>
            </a:pPr>
            <a:r>
              <a:rPr lang="el-GR" sz="3600" dirty="0"/>
              <a:t>Ανάγκη για συνολική προσέγγιση</a:t>
            </a:r>
            <a:endParaRPr lang="el-GR" dirty="0"/>
          </a:p>
        </p:txBody>
      </p:sp>
      <p:sp>
        <p:nvSpPr>
          <p:cNvPr id="80899" name="Rectangle 3"/>
          <p:cNvSpPr>
            <a:spLocks noGrp="1" noChangeArrowheads="1"/>
          </p:cNvSpPr>
          <p:nvPr>
            <p:ph type="body" idx="1"/>
          </p:nvPr>
        </p:nvSpPr>
        <p:spPr>
          <a:xfrm>
            <a:off x="571500" y="1285875"/>
            <a:ext cx="8393113" cy="4746625"/>
          </a:xfrm>
          <a:noFill/>
        </p:spPr>
        <p:txBody>
          <a:bodyPr lIns="92075" tIns="46038" rIns="92075" bIns="46038">
            <a:normAutofit lnSpcReduction="10000"/>
          </a:bodyPr>
          <a:lstStyle/>
          <a:p>
            <a:pPr>
              <a:lnSpc>
                <a:spcPct val="80000"/>
              </a:lnSpc>
            </a:pPr>
            <a:r>
              <a:rPr lang="el-GR" sz="2400" dirty="0"/>
              <a:t>Συνολική και ολοκληρωμένη προσέγγιση που αφορά</a:t>
            </a:r>
          </a:p>
          <a:p>
            <a:pPr lvl="1">
              <a:lnSpc>
                <a:spcPct val="80000"/>
              </a:lnSpc>
            </a:pPr>
            <a:r>
              <a:rPr lang="el-GR" sz="2400" dirty="0"/>
              <a:t>Εξοπλισμός σχολείων</a:t>
            </a:r>
          </a:p>
          <a:p>
            <a:pPr lvl="2">
              <a:lnSpc>
                <a:spcPct val="80000"/>
              </a:lnSpc>
            </a:pPr>
            <a:r>
              <a:rPr lang="el-GR" sz="2000" dirty="0"/>
              <a:t>Υπολογιστές, δίκτυο (</a:t>
            </a:r>
            <a:r>
              <a:rPr lang="en-GB" sz="2000" dirty="0"/>
              <a:t>Internet</a:t>
            </a:r>
            <a:r>
              <a:rPr lang="el-GR" sz="2000" dirty="0"/>
              <a:t>), περιφερειακές συσκευές</a:t>
            </a:r>
            <a:r>
              <a:rPr lang="en-GB" sz="2000" dirty="0"/>
              <a:t> (</a:t>
            </a:r>
            <a:r>
              <a:rPr lang="el-GR" sz="2000" dirty="0"/>
              <a:t>εκτυπωτές, σαρωτές, κάμερες, κλπ.</a:t>
            </a:r>
            <a:r>
              <a:rPr lang="en-GB" sz="2000" dirty="0"/>
              <a:t>)</a:t>
            </a:r>
            <a:endParaRPr lang="el-GR" sz="2000" dirty="0"/>
          </a:p>
          <a:p>
            <a:pPr>
              <a:lnSpc>
                <a:spcPct val="80000"/>
              </a:lnSpc>
            </a:pPr>
            <a:r>
              <a:rPr lang="el-GR" sz="2400" dirty="0"/>
              <a:t>Υλικοτεχνική υποδομή</a:t>
            </a:r>
          </a:p>
          <a:p>
            <a:pPr lvl="1">
              <a:lnSpc>
                <a:spcPct val="80000"/>
              </a:lnSpc>
            </a:pPr>
            <a:r>
              <a:rPr lang="el-GR" sz="2400" dirty="0"/>
              <a:t>Υπολογιστές, δίκτυο, περιφερειακές συσκευές</a:t>
            </a:r>
          </a:p>
          <a:p>
            <a:pPr lvl="1">
              <a:lnSpc>
                <a:spcPct val="80000"/>
              </a:lnSpc>
            </a:pPr>
            <a:r>
              <a:rPr lang="el-GR" sz="2400" dirty="0"/>
              <a:t>Συντήρηση και ανανέωση</a:t>
            </a:r>
          </a:p>
          <a:p>
            <a:pPr lvl="1">
              <a:lnSpc>
                <a:spcPct val="80000"/>
              </a:lnSpc>
            </a:pPr>
            <a:r>
              <a:rPr lang="el-GR" sz="2400" b="1" dirty="0">
                <a:solidFill>
                  <a:schemeClr val="tx1">
                    <a:lumMod val="50000"/>
                    <a:lumOff val="50000"/>
                  </a:schemeClr>
                </a:solidFill>
              </a:rPr>
              <a:t>Γωνιά υπολογιστή (υπολογιστών) μέσα στην τάξη</a:t>
            </a:r>
          </a:p>
          <a:p>
            <a:pPr>
              <a:lnSpc>
                <a:spcPct val="80000"/>
              </a:lnSpc>
            </a:pPr>
            <a:r>
              <a:rPr lang="el-GR" sz="2400" dirty="0"/>
              <a:t>Επιμόρφωση Εκπαιδευτικών</a:t>
            </a:r>
          </a:p>
          <a:p>
            <a:pPr lvl="2">
              <a:lnSpc>
                <a:spcPct val="80000"/>
              </a:lnSpc>
            </a:pPr>
            <a:r>
              <a:rPr lang="el-GR" sz="2000" dirty="0"/>
              <a:t>Στη χρήση των ΤΠΕ - Στην ένταξή τους στις εκπαιδευτικές πρακτικές</a:t>
            </a:r>
          </a:p>
          <a:p>
            <a:pPr lvl="2">
              <a:lnSpc>
                <a:spcPct val="80000"/>
              </a:lnSpc>
            </a:pPr>
            <a:r>
              <a:rPr lang="el-GR" sz="2000" dirty="0"/>
              <a:t>δεν πρέπει να περιορίζεται σε μια μονομερή </a:t>
            </a:r>
            <a:r>
              <a:rPr lang="el-GR" sz="2000" dirty="0" err="1"/>
              <a:t>τεχνοκεντρική</a:t>
            </a:r>
            <a:r>
              <a:rPr lang="el-GR" sz="2000" dirty="0"/>
              <a:t> κατάρτιση, αλλά να περιλαμβάνει και να </a:t>
            </a:r>
            <a:r>
              <a:rPr lang="el-GR" sz="2000" b="1" dirty="0"/>
              <a:t>εστιάζεται κυρίως στις παιδαγωγικές και διδακτικές προεκτάσεις</a:t>
            </a:r>
          </a:p>
          <a:p>
            <a:pPr>
              <a:lnSpc>
                <a:spcPct val="80000"/>
              </a:lnSpc>
            </a:pPr>
            <a:r>
              <a:rPr lang="el-GR" sz="2400" dirty="0"/>
              <a:t>Αναλυτικό Πρόγραμμα Σπουδών</a:t>
            </a:r>
          </a:p>
          <a:p>
            <a:pPr>
              <a:lnSpc>
                <a:spcPct val="80000"/>
              </a:lnSpc>
            </a:pPr>
            <a:r>
              <a:rPr lang="el-GR" sz="2400" dirty="0"/>
              <a:t>Κατάλληλο Εκπαιδευτικό Λογισμικό και Υλικό</a:t>
            </a:r>
          </a:p>
        </p:txBody>
      </p:sp>
      <p:sp>
        <p:nvSpPr>
          <p:cNvPr id="80901"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C3D8E2-9C8A-4425-9CBD-D66F4C31247C}" type="slidenum">
              <a:rPr lang="en-US" smtClean="0">
                <a:solidFill>
                  <a:srgbClr val="B5A788"/>
                </a:solidFill>
                <a:latin typeface="Gill Sans MT" panose="020B0502020104020203" pitchFamily="34" charset="0"/>
              </a:rPr>
              <a:pPr/>
              <a:t>38</a:t>
            </a:fld>
            <a:endParaRPr lang="en-US">
              <a:solidFill>
                <a:srgbClr val="B5A788"/>
              </a:solidFill>
              <a:latin typeface="Gill Sans MT" panose="020B0502020104020203" pitchFamily="34" charset="0"/>
            </a:endParaRPr>
          </a:p>
        </p:txBody>
      </p:sp>
    </p:spTree>
    <p:extLst>
      <p:ext uri="{BB962C8B-B14F-4D97-AF65-F5344CB8AC3E}">
        <p14:creationId xmlns:p14="http://schemas.microsoft.com/office/powerpoint/2010/main" val="3524328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l-GR" b="1" dirty="0"/>
              <a:t>Σκοπός</a:t>
            </a:r>
            <a:br>
              <a:rPr lang="en-GB" b="1" dirty="0">
                <a:solidFill>
                  <a:schemeClr val="tx2">
                    <a:satMod val="130000"/>
                  </a:schemeClr>
                </a:solidFill>
              </a:rPr>
            </a:br>
            <a:endParaRPr lang="en-GB" dirty="0">
              <a:solidFill>
                <a:srgbClr val="FF0000"/>
              </a:solidFill>
            </a:endParaRPr>
          </a:p>
        </p:txBody>
      </p:sp>
      <p:sp>
        <p:nvSpPr>
          <p:cNvPr id="3" name="Content Placeholder 2"/>
          <p:cNvSpPr>
            <a:spLocks noGrp="1"/>
          </p:cNvSpPr>
          <p:nvPr>
            <p:ph idx="1"/>
          </p:nvPr>
        </p:nvSpPr>
        <p:spPr>
          <a:xfrm>
            <a:off x="640556" y="1143000"/>
            <a:ext cx="7862887" cy="4800600"/>
          </a:xfrm>
        </p:spPr>
        <p:txBody>
          <a:bodyPr>
            <a:normAutofit/>
          </a:bodyPr>
          <a:lstStyle/>
          <a:p>
            <a:pPr eaLnBrk="1" hangingPunct="1"/>
            <a:r>
              <a:rPr lang="el-GR" sz="2800" b="1" dirty="0">
                <a:solidFill>
                  <a:schemeClr val="tx1">
                    <a:lumMod val="75000"/>
                    <a:lumOff val="25000"/>
                  </a:schemeClr>
                </a:solidFill>
              </a:rPr>
              <a:t>Συνοπτική περιγραφή και ανάλυση της θέσης των ΤΠΕ στην προσχολική εκπαίδευση. </a:t>
            </a:r>
          </a:p>
          <a:p>
            <a:pPr eaLnBrk="1" hangingPunct="1"/>
            <a:r>
              <a:rPr lang="el-GR" sz="2800" b="1" dirty="0">
                <a:solidFill>
                  <a:schemeClr val="tx1">
                    <a:lumMod val="75000"/>
                    <a:lumOff val="25000"/>
                  </a:schemeClr>
                </a:solidFill>
              </a:rPr>
              <a:t>Οι ΤΠΕ αντιμετωπίζονται α) ως αντικείμενο εκπαίδευσης και β) ως μέσο γνώσης, έρευνας και μάθησης σε όλο το εύρος του προγράμματος σπουδών. </a:t>
            </a:r>
          </a:p>
          <a:p>
            <a:pPr eaLnBrk="1" hangingPunct="1"/>
            <a:r>
              <a:rPr lang="el-GR" sz="2800" dirty="0"/>
              <a:t>Ακολουθούμενες παιδαγωγικές προσεγγίσεις </a:t>
            </a:r>
          </a:p>
          <a:p>
            <a:pPr eaLnBrk="1" hangingPunct="1"/>
            <a:r>
              <a:rPr lang="el-GR" sz="2800" dirty="0"/>
              <a:t>Ο ρόλος του εκπαιδευτικού προσχολικής αγωγής </a:t>
            </a:r>
            <a:endParaRPr lang="en-GB" sz="2800" dirty="0"/>
          </a:p>
        </p:txBody>
      </p:sp>
      <p:sp>
        <p:nvSpPr>
          <p:cNvPr id="1741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605A36A-9EEA-4C64-9851-29270BAA62CE}" type="slidenum">
              <a:rPr lang="en-US" sz="1200" smtClean="0">
                <a:solidFill>
                  <a:srgbClr val="B5A788"/>
                </a:solidFill>
              </a:rPr>
              <a:pPr>
                <a:spcBef>
                  <a:spcPct val="0"/>
                </a:spcBef>
                <a:buClrTx/>
                <a:buSzTx/>
                <a:buFontTx/>
                <a:buNone/>
              </a:pPr>
              <a:t>4</a:t>
            </a:fld>
            <a:endParaRPr lang="en-US" sz="1200">
              <a:solidFill>
                <a:srgbClr val="B5A788"/>
              </a:solidFill>
            </a:endParaRPr>
          </a:p>
        </p:txBody>
      </p:sp>
    </p:spTree>
    <p:extLst>
      <p:ext uri="{BB962C8B-B14F-4D97-AF65-F5344CB8AC3E}">
        <p14:creationId xmlns:p14="http://schemas.microsoft.com/office/powerpoint/2010/main" val="157242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Σημείωμα Ιστορικού Εκδόσεων Έργου</a:t>
            </a:r>
          </a:p>
        </p:txBody>
      </p:sp>
      <p:sp>
        <p:nvSpPr>
          <p:cNvPr id="3" name="Θέση περιεχομένου 2"/>
          <p:cNvSpPr>
            <a:spLocks noGrp="1"/>
          </p:cNvSpPr>
          <p:nvPr>
            <p:ph idx="1"/>
          </p:nvPr>
        </p:nvSpPr>
        <p:spPr/>
        <p:txBody>
          <a:bodyPr/>
          <a:lstStyle/>
          <a:p>
            <a:pPr marL="0" indent="0">
              <a:buNone/>
            </a:pPr>
            <a:r>
              <a:rPr lang="el-GR" sz="2800" dirty="0"/>
              <a:t>Το παρόν έργο αποτελεί την </a:t>
            </a:r>
            <a:r>
              <a:rPr lang="el-GR" sz="2800" b="1" dirty="0"/>
              <a:t>έκδοση 1.0.</a:t>
            </a:r>
          </a:p>
          <a:p>
            <a:pPr marL="0" indent="0">
              <a:buNone/>
            </a:pPr>
            <a:endParaRPr lang="el-GR" sz="2800" dirty="0"/>
          </a:p>
          <a:p>
            <a:pPr marL="0" indent="0">
              <a:buNone/>
            </a:pPr>
            <a:r>
              <a:rPr lang="el-GR" sz="2800" dirty="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Σημείωμα Αναφοράς </a:t>
            </a:r>
          </a:p>
        </p:txBody>
      </p:sp>
      <p:sp>
        <p:nvSpPr>
          <p:cNvPr id="3" name="Θέση περιεχομένου 2"/>
          <p:cNvSpPr>
            <a:spLocks noGrp="1"/>
          </p:cNvSpPr>
          <p:nvPr>
            <p:ph idx="1"/>
          </p:nvPr>
        </p:nvSpPr>
        <p:spPr/>
        <p:txBody>
          <a:bodyPr>
            <a:normAutofit/>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Παιδαγωγικές Προσεγγίσεις:</a:t>
            </a:r>
            <a:r>
              <a:rPr lang="en-US" sz="2800" dirty="0"/>
              <a:t> </a:t>
            </a:r>
            <a:r>
              <a:rPr lang="el-GR" sz="2800" dirty="0"/>
              <a:t>Η κατάσταση των πραγμάτων 	στο διεθνή χώρο και την Ελλάδα.». 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Σημείωμα </a:t>
            </a:r>
            <a:r>
              <a:rPr lang="el-GR" dirty="0" err="1"/>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endParaRPr lang="en-US" sz="1400" dirty="0"/>
          </a:p>
          <a:p>
            <a:pPr marL="0" indent="0" algn="just">
              <a:buNone/>
            </a:pPr>
            <a:r>
              <a:rPr lang="el-GR" sz="1400" dirty="0"/>
              <a:t> </a:t>
            </a:r>
          </a:p>
          <a:p>
            <a:pPr marL="0" indent="0" algn="just">
              <a:buNone/>
            </a:pPr>
            <a:endParaRPr lang="en-US" sz="1400" dirty="0"/>
          </a:p>
          <a:p>
            <a:pPr marL="0" indent="0" algn="just">
              <a:buNone/>
            </a:pPr>
            <a:endParaRPr lang="el-GR" sz="1400" dirty="0"/>
          </a:p>
          <a:p>
            <a:pPr marL="0" indent="0" algn="just">
              <a:buNone/>
            </a:pPr>
            <a:r>
              <a:rPr lang="el-GR" sz="1400" dirty="0"/>
              <a:t>[1] http://creativecommons.org/licenses/by-nc-sa/4.0/ </a:t>
            </a:r>
          </a:p>
          <a:p>
            <a:pPr marL="0" indent="0" algn="just">
              <a:buNone/>
            </a:pPr>
            <a:endParaRPr lang="en-US" sz="1400" dirty="0"/>
          </a:p>
          <a:p>
            <a:pPr marL="0" indent="0" algn="just">
              <a:buNone/>
            </a:pPr>
            <a:r>
              <a:rPr lang="el-GR" sz="1400" dirty="0"/>
              <a:t>Ως Μη Εμπορική ορίζεται η χρήση: </a:t>
            </a:r>
            <a:endParaRPr lang="en-US" sz="1400" dirty="0"/>
          </a:p>
          <a:p>
            <a:pPr marL="0" indent="0" algn="just">
              <a:buNone/>
            </a:pPr>
            <a:r>
              <a:rPr lang="el-GR" sz="1400" dirty="0"/>
              <a:t>• που δεν περιλαμβάνει άμεσο ή έμμεσο οικονομικό όφελος από την χρήση του έργου, για το διανομέα του έργου και </a:t>
            </a:r>
            <a:r>
              <a:rPr lang="el-GR" sz="1400" dirty="0" err="1"/>
              <a:t>αδειοδόχο</a:t>
            </a:r>
            <a:endParaRPr lang="en-US" sz="1400" dirty="0"/>
          </a:p>
          <a:p>
            <a:pPr marL="0" indent="0" algn="just">
              <a:buNone/>
            </a:pPr>
            <a:r>
              <a:rPr lang="el-GR" sz="1400" dirty="0"/>
              <a:t> • που δεν περιλαμβάνει οικονομική συναλλαγή ως προϋπόθεση για τη χρήση ή πρόσβαση στο έργο</a:t>
            </a:r>
            <a:endParaRPr lang="en-US" sz="1400" dirty="0"/>
          </a:p>
          <a:p>
            <a:pPr marL="0" indent="0" algn="just">
              <a:buNone/>
            </a:pPr>
            <a:r>
              <a:rPr lang="el-GR" sz="1400" dirty="0"/>
              <a:t> •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a:p>
          <a:p>
            <a:pPr marL="0" indent="0" algn="just">
              <a:buNone/>
            </a:pPr>
            <a:endParaRPr lang="en-US" sz="1400" dirty="0"/>
          </a:p>
          <a:p>
            <a:pPr marL="0" indent="0" algn="just">
              <a:buNone/>
            </a:pPr>
            <a:r>
              <a:rPr lang="el-GR" sz="1400" dirty="0"/>
              <a:t>Ο 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2</a:t>
            </a:r>
            <a:r>
              <a:rPr lang="el-GR" baseline="30000" dirty="0"/>
              <a:t>ης</a:t>
            </a:r>
            <a:r>
              <a:rPr lang="el-GR" dirty="0"/>
              <a:t> Ενότητας</a:t>
            </a:r>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5626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l-GR" dirty="0"/>
              <a:t>Έννοιες – Κλειδιά</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73402997"/>
              </p:ext>
            </p:extLst>
          </p:nvPr>
        </p:nvGraphicFramePr>
        <p:xfrm>
          <a:off x="1071563" y="1447801"/>
          <a:ext cx="7862888" cy="4267200"/>
        </p:xfrm>
        <a:graphic>
          <a:graphicData uri="http://schemas.openxmlformats.org/drawingml/2006/table">
            <a:tbl>
              <a:tblPr firstRow="1" bandRow="1">
                <a:tableStyleId>{8A107856-5554-42FB-B03E-39F5DBC370BA}</a:tableStyleId>
              </a:tblPr>
              <a:tblGrid>
                <a:gridCol w="3931444">
                  <a:extLst>
                    <a:ext uri="{9D8B030D-6E8A-4147-A177-3AD203B41FA5}">
                      <a16:colId xmlns:a16="http://schemas.microsoft.com/office/drawing/2014/main" val="20000"/>
                    </a:ext>
                  </a:extLst>
                </a:gridCol>
                <a:gridCol w="3931444">
                  <a:extLst>
                    <a:ext uri="{9D8B030D-6E8A-4147-A177-3AD203B41FA5}">
                      <a16:colId xmlns:a16="http://schemas.microsoft.com/office/drawing/2014/main" val="20001"/>
                    </a:ext>
                  </a:extLst>
                </a:gridCol>
              </a:tblGrid>
              <a:tr h="4267200">
                <a:tc>
                  <a:txBody>
                    <a:bodyPr/>
                    <a:lstStyle/>
                    <a:p>
                      <a:pPr lvl="0">
                        <a:buFont typeface="Arial" pitchFamily="34" charset="0"/>
                        <a:buChar char="•"/>
                      </a:pPr>
                      <a:r>
                        <a:rPr kumimoji="0" lang="el-GR" sz="2400" b="1" kern="1200" dirty="0">
                          <a:solidFill>
                            <a:schemeClr val="dk1"/>
                          </a:solidFill>
                          <a:latin typeface="+mn-lt"/>
                          <a:ea typeface="+mn-ea"/>
                          <a:cs typeface="+mn-cs"/>
                        </a:rPr>
                        <a:t>Τεχνολογίες της Πληροφορίας και των Επικοινωνιών</a:t>
                      </a:r>
                      <a:endParaRPr kumimoji="0" lang="en-GB" sz="2400" b="1" kern="1200" dirty="0">
                        <a:solidFill>
                          <a:schemeClr val="dk1"/>
                        </a:solidFill>
                        <a:latin typeface="+mn-lt"/>
                        <a:ea typeface="+mn-ea"/>
                        <a:cs typeface="+mn-cs"/>
                      </a:endParaRPr>
                    </a:p>
                    <a:p>
                      <a:pPr lvl="0">
                        <a:buFont typeface="Arial" pitchFamily="34" charset="0"/>
                        <a:buChar char="•"/>
                      </a:pPr>
                      <a:r>
                        <a:rPr kumimoji="0" lang="el-GR" sz="2400" b="1" kern="1200" dirty="0">
                          <a:solidFill>
                            <a:schemeClr val="dk1"/>
                          </a:solidFill>
                          <a:latin typeface="+mn-lt"/>
                          <a:ea typeface="+mn-ea"/>
                          <a:cs typeface="+mn-cs"/>
                        </a:rPr>
                        <a:t>Πληροφορική και Εκπαίδευση</a:t>
                      </a:r>
                      <a:endParaRPr kumimoji="0" lang="en-GB" sz="2400" b="1" kern="1200" dirty="0">
                        <a:solidFill>
                          <a:schemeClr val="dk1"/>
                        </a:solidFill>
                        <a:latin typeface="+mn-lt"/>
                        <a:ea typeface="+mn-ea"/>
                        <a:cs typeface="+mn-cs"/>
                      </a:endParaRPr>
                    </a:p>
                    <a:p>
                      <a:pPr lvl="0">
                        <a:buFont typeface="Arial" pitchFamily="34" charset="0"/>
                        <a:buChar char="•"/>
                      </a:pPr>
                      <a:r>
                        <a:rPr kumimoji="0" lang="el-GR" sz="2400" b="1" kern="1200" dirty="0">
                          <a:solidFill>
                            <a:schemeClr val="dk1"/>
                          </a:solidFill>
                          <a:latin typeface="+mn-lt"/>
                          <a:ea typeface="+mn-ea"/>
                          <a:cs typeface="+mn-cs"/>
                        </a:rPr>
                        <a:t>Πληροφορική ως γνωστικό αντικείμενο</a:t>
                      </a:r>
                      <a:endParaRPr kumimoji="0" lang="en-GB" sz="2400" b="1" kern="1200" dirty="0">
                        <a:solidFill>
                          <a:schemeClr val="dk1"/>
                        </a:solidFill>
                        <a:latin typeface="+mn-lt"/>
                        <a:ea typeface="+mn-ea"/>
                        <a:cs typeface="+mn-cs"/>
                      </a:endParaRPr>
                    </a:p>
                    <a:p>
                      <a:pPr lvl="0">
                        <a:buFont typeface="Arial" pitchFamily="34" charset="0"/>
                        <a:buChar char="•"/>
                      </a:pPr>
                      <a:r>
                        <a:rPr kumimoji="0" lang="el-GR" sz="2400" b="1" kern="1200" dirty="0">
                          <a:solidFill>
                            <a:schemeClr val="dk1"/>
                          </a:solidFill>
                          <a:latin typeface="+mn-lt"/>
                          <a:ea typeface="+mn-ea"/>
                          <a:cs typeface="+mn-cs"/>
                        </a:rPr>
                        <a:t>Αναλυτικά προγράμματα πληροφορικής</a:t>
                      </a:r>
                      <a:endParaRPr kumimoji="0" lang="en-GB" sz="2400" b="1" kern="1200" dirty="0">
                        <a:solidFill>
                          <a:schemeClr val="dk1"/>
                        </a:solidFill>
                        <a:latin typeface="+mn-lt"/>
                        <a:ea typeface="+mn-ea"/>
                        <a:cs typeface="+mn-cs"/>
                      </a:endParaRPr>
                    </a:p>
                    <a:p>
                      <a:pPr lvl="0">
                        <a:lnSpc>
                          <a:spcPct val="150000"/>
                        </a:lnSpc>
                        <a:buFont typeface="Arial" pitchFamily="34" charset="0"/>
                        <a:buChar char="•"/>
                      </a:pPr>
                      <a:endParaRPr lang="en-GB" sz="2400" dirty="0"/>
                    </a:p>
                  </a:txBody>
                  <a:tcPr/>
                </a:tc>
                <a:tc>
                  <a:txBody>
                    <a:bodyPr/>
                    <a:lstStyle/>
                    <a:p>
                      <a:pPr lvl="0">
                        <a:buFont typeface="Arial" pitchFamily="34" charset="0"/>
                        <a:buChar char="•"/>
                      </a:pPr>
                      <a:r>
                        <a:rPr kumimoji="0" lang="el-GR" sz="2400" b="1" kern="1200" dirty="0">
                          <a:solidFill>
                            <a:schemeClr val="dk1"/>
                          </a:solidFill>
                          <a:latin typeface="+mn-lt"/>
                          <a:ea typeface="+mn-ea"/>
                          <a:cs typeface="+mn-cs"/>
                        </a:rPr>
                        <a:t>Ενιαίο Πλαίσιο Προγράμματος Σπουδών</a:t>
                      </a:r>
                      <a:endParaRPr kumimoji="0" lang="en-GB" sz="2400" b="1" kern="1200" dirty="0">
                        <a:solidFill>
                          <a:schemeClr val="dk1"/>
                        </a:solidFill>
                        <a:latin typeface="+mn-lt"/>
                        <a:ea typeface="+mn-ea"/>
                        <a:cs typeface="+mn-cs"/>
                      </a:endParaRPr>
                    </a:p>
                    <a:p>
                      <a:pPr lvl="0">
                        <a:buFont typeface="Arial" pitchFamily="34" charset="0"/>
                        <a:buChar char="•"/>
                      </a:pPr>
                      <a:r>
                        <a:rPr kumimoji="0" lang="el-GR" sz="2400" b="1" kern="1200" dirty="0" err="1">
                          <a:solidFill>
                            <a:schemeClr val="dk1"/>
                          </a:solidFill>
                          <a:latin typeface="+mn-lt"/>
                          <a:ea typeface="+mn-ea"/>
                          <a:cs typeface="+mn-cs"/>
                        </a:rPr>
                        <a:t>Διαθεματικό</a:t>
                      </a:r>
                      <a:r>
                        <a:rPr kumimoji="0" lang="el-GR" sz="2400" b="1" kern="1200" dirty="0">
                          <a:solidFill>
                            <a:schemeClr val="dk1"/>
                          </a:solidFill>
                          <a:latin typeface="+mn-lt"/>
                          <a:ea typeface="+mn-ea"/>
                          <a:cs typeface="+mn-cs"/>
                        </a:rPr>
                        <a:t> Ενιαίο Πλαίσιο Προγράμματος Σπουδών</a:t>
                      </a:r>
                      <a:endParaRPr kumimoji="0" lang="en-GB" sz="2400" b="1" kern="1200" dirty="0">
                        <a:solidFill>
                          <a:schemeClr val="dk1"/>
                        </a:solidFill>
                        <a:latin typeface="+mn-lt"/>
                        <a:ea typeface="+mn-ea"/>
                        <a:cs typeface="+mn-cs"/>
                      </a:endParaRPr>
                    </a:p>
                    <a:p>
                      <a:pPr lvl="0">
                        <a:buFont typeface="Arial" pitchFamily="34" charset="0"/>
                        <a:buChar char="•"/>
                      </a:pPr>
                      <a:r>
                        <a:rPr kumimoji="0" lang="el-GR" sz="2400" b="1" kern="1200" dirty="0">
                          <a:solidFill>
                            <a:schemeClr val="dk1"/>
                          </a:solidFill>
                          <a:latin typeface="+mn-lt"/>
                          <a:ea typeface="+mn-ea"/>
                          <a:cs typeface="+mn-cs"/>
                        </a:rPr>
                        <a:t>Μοντέλα ένταξης της πληροφορικής στην εκπαίδευση </a:t>
                      </a:r>
                    </a:p>
                    <a:p>
                      <a:pPr lvl="0">
                        <a:buFont typeface="Arial" pitchFamily="34" charset="0"/>
                        <a:buChar char="•"/>
                      </a:pPr>
                      <a:r>
                        <a:rPr kumimoji="0" lang="el-GR" sz="2400" b="1" kern="1200" dirty="0">
                          <a:solidFill>
                            <a:schemeClr val="dk1"/>
                          </a:solidFill>
                          <a:latin typeface="+mn-lt"/>
                          <a:ea typeface="+mn-ea"/>
                          <a:cs typeface="+mn-cs"/>
                        </a:rPr>
                        <a:t>Αναπτυξιακά κατάλληλο λογισμικό </a:t>
                      </a:r>
                      <a:endParaRPr kumimoji="0" lang="en-GB" sz="2400" b="1" kern="1200" dirty="0">
                        <a:solidFill>
                          <a:schemeClr val="dk1"/>
                        </a:solidFill>
                        <a:latin typeface="+mn-lt"/>
                        <a:ea typeface="+mn-ea"/>
                        <a:cs typeface="+mn-cs"/>
                      </a:endParaRPr>
                    </a:p>
                    <a:p>
                      <a:pPr lvl="0">
                        <a:lnSpc>
                          <a:spcPct val="150000"/>
                        </a:lnSpc>
                        <a:buFont typeface="Arial" pitchFamily="34" charset="0"/>
                        <a:buNone/>
                      </a:pPr>
                      <a:endParaRPr lang="en-GB" sz="2400" dirty="0"/>
                    </a:p>
                  </a:txBody>
                  <a:tcPr/>
                </a:tc>
                <a:extLst>
                  <a:ext uri="{0D108BD9-81ED-4DB2-BD59-A6C34878D82A}">
                    <a16:rowId xmlns:a16="http://schemas.microsoft.com/office/drawing/2014/main" val="10000"/>
                  </a:ext>
                </a:extLst>
              </a:tr>
            </a:tbl>
          </a:graphicData>
        </a:graphic>
      </p:graphicFrame>
      <p:sp>
        <p:nvSpPr>
          <p:cNvPr id="19468"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8002407-EF67-404B-8F7C-736C6C96A343}" type="slidenum">
              <a:rPr lang="en-US" sz="1200" smtClean="0">
                <a:solidFill>
                  <a:srgbClr val="B5A788"/>
                </a:solidFill>
              </a:rPr>
              <a:pPr>
                <a:spcBef>
                  <a:spcPct val="0"/>
                </a:spcBef>
                <a:buClrTx/>
                <a:buSzTx/>
                <a:buFontTx/>
                <a:buNone/>
              </a:pPr>
              <a:t>5</a:t>
            </a:fld>
            <a:endParaRPr lang="en-US" sz="1200">
              <a:solidFill>
                <a:srgbClr val="B5A788"/>
              </a:solidFill>
            </a:endParaRPr>
          </a:p>
        </p:txBody>
      </p:sp>
    </p:spTree>
    <p:extLst>
      <p:ext uri="{BB962C8B-B14F-4D97-AF65-F5344CB8AC3E}">
        <p14:creationId xmlns:p14="http://schemas.microsoft.com/office/powerpoint/2010/main" val="316846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8" rIns="92075" bIns="46038"/>
          <a:lstStyle/>
          <a:p>
            <a:pPr>
              <a:defRPr/>
            </a:pPr>
            <a:r>
              <a:rPr lang="el-GR" dirty="0"/>
              <a:t>Η Τεχνολογία είναι η απάντηση ! </a:t>
            </a:r>
            <a:endParaRPr lang="el-GR" dirty="0">
              <a:latin typeface="Tahoma Greek" charset="-95"/>
            </a:endParaRPr>
          </a:p>
        </p:txBody>
      </p:sp>
      <p:sp>
        <p:nvSpPr>
          <p:cNvPr id="23555" name="Rectangle 3"/>
          <p:cNvSpPr>
            <a:spLocks noGrp="1" noChangeArrowheads="1"/>
          </p:cNvSpPr>
          <p:nvPr>
            <p:ph type="body" idx="1"/>
          </p:nvPr>
        </p:nvSpPr>
        <p:spPr>
          <a:xfrm>
            <a:off x="914400" y="1804988"/>
            <a:ext cx="8199438" cy="4114800"/>
          </a:xfrm>
          <a:noFill/>
        </p:spPr>
        <p:txBody>
          <a:bodyPr lIns="92075" tIns="46038" rIns="92075" bIns="46038"/>
          <a:lstStyle/>
          <a:p>
            <a:r>
              <a:rPr lang="el-GR" dirty="0"/>
              <a:t>Το ερώτημα όμως ποιο είναι; </a:t>
            </a:r>
            <a:endParaRPr lang="el-GR" dirty="0">
              <a:latin typeface="Tahoma Greek" charset="-95"/>
            </a:endParaRPr>
          </a:p>
        </p:txBody>
      </p:sp>
      <p:sp>
        <p:nvSpPr>
          <p:cNvPr id="235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B9D633-0ACE-4232-BF60-8604740D1DD0}" type="slidenum">
              <a:rPr lang="en-US" sz="1200" smtClean="0">
                <a:solidFill>
                  <a:srgbClr val="B5A788"/>
                </a:solidFill>
              </a:rPr>
              <a:pPr>
                <a:spcBef>
                  <a:spcPct val="0"/>
                </a:spcBef>
                <a:buClrTx/>
                <a:buSzTx/>
                <a:buFontTx/>
                <a:buNone/>
              </a:pPr>
              <a:t>6</a:t>
            </a:fld>
            <a:endParaRPr lang="en-US" sz="1200">
              <a:solidFill>
                <a:srgbClr val="B5A788"/>
              </a:solidFill>
            </a:endParaRPr>
          </a:p>
        </p:txBody>
      </p:sp>
    </p:spTree>
    <p:extLst>
      <p:ext uri="{BB962C8B-B14F-4D97-AF65-F5344CB8AC3E}">
        <p14:creationId xmlns:p14="http://schemas.microsoft.com/office/powerpoint/2010/main" val="318573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274638"/>
            <a:ext cx="7862887" cy="1143000"/>
          </a:xfrm>
        </p:spPr>
        <p:txBody>
          <a:bodyPr/>
          <a:lstStyle/>
          <a:p>
            <a:pPr>
              <a:defRPr/>
            </a:pPr>
            <a:r>
              <a:rPr lang="el-GR" sz="4000" dirty="0">
                <a:effectLst>
                  <a:outerShdw blurRad="38100" dist="38100" dir="2700000" algn="tl">
                    <a:srgbClr val="C0C0C0"/>
                  </a:outerShdw>
                </a:effectLst>
              </a:rPr>
              <a:t>Το </a:t>
            </a:r>
            <a:r>
              <a:rPr lang="en-US" sz="4000" dirty="0">
                <a:effectLst>
                  <a:outerShdw blurRad="38100" dist="38100" dir="2700000" algn="tl">
                    <a:srgbClr val="C0C0C0"/>
                  </a:outerShdw>
                </a:effectLst>
              </a:rPr>
              <a:t>“</a:t>
            </a:r>
            <a:r>
              <a:rPr lang="el-GR" sz="4000" dirty="0">
                <a:effectLst>
                  <a:outerShdw blurRad="38100" dist="38100" dir="2700000" algn="tl">
                    <a:srgbClr val="C0C0C0"/>
                  </a:outerShdw>
                </a:effectLst>
              </a:rPr>
              <a:t>Σχολείο</a:t>
            </a:r>
            <a:r>
              <a:rPr lang="en-US" sz="4000" dirty="0">
                <a:effectLst>
                  <a:outerShdw blurRad="38100" dist="38100" dir="2700000" algn="tl">
                    <a:srgbClr val="C0C0C0"/>
                  </a:outerShdw>
                </a:effectLst>
              </a:rPr>
              <a:t>”</a:t>
            </a:r>
            <a:r>
              <a:rPr lang="el-GR" sz="4000" dirty="0">
                <a:effectLst>
                  <a:outerShdw blurRad="38100" dist="38100" dir="2700000" algn="tl">
                    <a:srgbClr val="C0C0C0"/>
                  </a:outerShdw>
                </a:effectLst>
              </a:rPr>
              <a:t> του </a:t>
            </a:r>
            <a:r>
              <a:rPr lang="en-US" sz="4000" dirty="0">
                <a:effectLst>
                  <a:outerShdw blurRad="38100" dist="38100" dir="2700000" algn="tl">
                    <a:srgbClr val="C0C0C0"/>
                  </a:outerShdw>
                </a:effectLst>
              </a:rPr>
              <a:t>“</a:t>
            </a:r>
            <a:r>
              <a:rPr lang="el-GR" sz="4000" dirty="0">
                <a:effectLst>
                  <a:outerShdw blurRad="38100" dist="38100" dir="2700000" algn="tl">
                    <a:srgbClr val="C0C0C0"/>
                  </a:outerShdw>
                </a:effectLst>
              </a:rPr>
              <a:t>Μέλλοντος</a:t>
            </a:r>
            <a:r>
              <a:rPr lang="en-US" sz="4000" dirty="0">
                <a:effectLst>
                  <a:outerShdw blurRad="38100" dist="38100" dir="2700000" algn="tl">
                    <a:srgbClr val="C0C0C0"/>
                  </a:outerShdw>
                </a:effectLst>
              </a:rPr>
              <a:t>”</a:t>
            </a:r>
            <a:endParaRPr lang="el-GR" sz="4000" dirty="0">
              <a:effectLst>
                <a:outerShdw blurRad="38100" dist="38100" dir="2700000" algn="tl">
                  <a:srgbClr val="C0C0C0"/>
                </a:outerShdw>
              </a:effectLst>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14500"/>
            <a:ext cx="29130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C:\Documents and Settings\macbook\Desktop\Εικόνες\Images\child puzz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2286000"/>
            <a:ext cx="11144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C:\Documents and Settings\macbook\Desktop\Εικόνες\Images\children puzz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13" y="2571750"/>
            <a:ext cx="1143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9" descr="C:\Documents and Settings\macbook\Desktop\Εικόνες\Images\Collaborat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7938" y="1714500"/>
            <a:ext cx="1181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0" descr="C:\Documents and Settings\macbook\Desktop\Εικόνες\Le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3429000"/>
            <a:ext cx="12144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C:\Documents and Settings\macbook\Desktop\Εικόνες\teacher student.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29313" y="3714750"/>
            <a:ext cx="12858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Box 11"/>
          <p:cNvSpPr txBox="1">
            <a:spLocks noChangeArrowheads="1"/>
          </p:cNvSpPr>
          <p:nvPr/>
        </p:nvSpPr>
        <p:spPr bwMode="auto">
          <a:xfrm>
            <a:off x="1000125" y="4286250"/>
            <a:ext cx="3333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Νέα «Υπηρεσία» εκπαίδευσης;</a:t>
            </a:r>
          </a:p>
          <a:p>
            <a:pPr algn="ctr" eaLnBrk="1" hangingPunct="1">
              <a:spcBef>
                <a:spcPct val="0"/>
              </a:spcBef>
              <a:buClrTx/>
              <a:buSzTx/>
              <a:buFontTx/>
              <a:buNone/>
            </a:pPr>
            <a:r>
              <a:rPr lang="el-GR" sz="1800">
                <a:latin typeface="Arial" panose="020B0604020202020204" pitchFamily="34" charset="0"/>
              </a:rPr>
              <a:t>Τεχνολογική καινοτομία; </a:t>
            </a:r>
          </a:p>
        </p:txBody>
      </p:sp>
      <p:sp>
        <p:nvSpPr>
          <p:cNvPr id="21515" name="TextBox 12"/>
          <p:cNvSpPr txBox="1">
            <a:spLocks noChangeArrowheads="1"/>
          </p:cNvSpPr>
          <p:nvPr/>
        </p:nvSpPr>
        <p:spPr bwMode="auto">
          <a:xfrm>
            <a:off x="4956175" y="5000625"/>
            <a:ext cx="4124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a:latin typeface="Arial" panose="020B0604020202020204" pitchFamily="34" charset="0"/>
              </a:rPr>
              <a:t>Αλλαγές στις διαδικασίες της μάθησης;</a:t>
            </a:r>
          </a:p>
          <a:p>
            <a:pPr algn="ctr" eaLnBrk="1" hangingPunct="1">
              <a:spcBef>
                <a:spcPct val="0"/>
              </a:spcBef>
              <a:buClrTx/>
              <a:buSzTx/>
              <a:buFontTx/>
              <a:buNone/>
            </a:pPr>
            <a:r>
              <a:rPr lang="el-GR" sz="1800">
                <a:latin typeface="Arial" panose="020B0604020202020204" pitchFamily="34" charset="0"/>
              </a:rPr>
              <a:t>Παιδαγωγική καινοτομία;</a:t>
            </a:r>
          </a:p>
        </p:txBody>
      </p:sp>
      <p:sp>
        <p:nvSpPr>
          <p:cNvPr id="21516" name="TextBox 13"/>
          <p:cNvSpPr txBox="1">
            <a:spLocks noChangeArrowheads="1"/>
          </p:cNvSpPr>
          <p:nvPr/>
        </p:nvSpPr>
        <p:spPr bwMode="auto">
          <a:xfrm>
            <a:off x="902068" y="5000625"/>
            <a:ext cx="40013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dirty="0">
                <a:latin typeface="Arial" panose="020B0604020202020204" pitchFamily="34" charset="0"/>
              </a:rPr>
              <a:t>Έμφαση στον </a:t>
            </a:r>
            <a:r>
              <a:rPr lang="el-GR" sz="1800" b="1" dirty="0">
                <a:solidFill>
                  <a:schemeClr val="tx1">
                    <a:lumMod val="65000"/>
                    <a:lumOff val="35000"/>
                  </a:schemeClr>
                </a:solidFill>
                <a:latin typeface="Arial" panose="020B0604020202020204" pitchFamily="34" charset="0"/>
              </a:rPr>
              <a:t>εξοπλισμό</a:t>
            </a:r>
            <a:r>
              <a:rPr lang="el-GR" sz="1800" dirty="0">
                <a:latin typeface="Arial" panose="020B0604020202020204" pitchFamily="34" charset="0"/>
              </a:rPr>
              <a:t>;</a:t>
            </a:r>
          </a:p>
          <a:p>
            <a:pPr algn="ctr" eaLnBrk="1" hangingPunct="1">
              <a:spcBef>
                <a:spcPct val="0"/>
              </a:spcBef>
              <a:buClrTx/>
              <a:buSzTx/>
              <a:buFontTx/>
              <a:buNone/>
            </a:pPr>
            <a:r>
              <a:rPr lang="el-GR" sz="1800" dirty="0">
                <a:latin typeface="Arial" panose="020B0604020202020204" pitchFamily="34" charset="0"/>
              </a:rPr>
              <a:t>Έμφαση στο </a:t>
            </a:r>
            <a:r>
              <a:rPr lang="el-GR" sz="1800" b="1" dirty="0">
                <a:solidFill>
                  <a:schemeClr val="tx1">
                    <a:lumMod val="65000"/>
                    <a:lumOff val="35000"/>
                  </a:schemeClr>
                </a:solidFill>
                <a:latin typeface="Arial" panose="020B0604020202020204" pitchFamily="34" charset="0"/>
              </a:rPr>
              <a:t>ψηφιακό περιεχόμενο</a:t>
            </a:r>
            <a:r>
              <a:rPr lang="el-GR" sz="1800" dirty="0">
                <a:latin typeface="Arial" panose="020B0604020202020204" pitchFamily="34" charset="0"/>
              </a:rPr>
              <a:t>;</a:t>
            </a:r>
          </a:p>
        </p:txBody>
      </p:sp>
      <p:sp>
        <p:nvSpPr>
          <p:cNvPr id="21517" name="TextBox 14"/>
          <p:cNvSpPr txBox="1">
            <a:spLocks noChangeArrowheads="1"/>
          </p:cNvSpPr>
          <p:nvPr/>
        </p:nvSpPr>
        <p:spPr bwMode="auto">
          <a:xfrm>
            <a:off x="5598603" y="5715000"/>
            <a:ext cx="31585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1800" dirty="0">
                <a:latin typeface="Arial" panose="020B0604020202020204" pitchFamily="34" charset="0"/>
              </a:rPr>
              <a:t>Έμφαση στις </a:t>
            </a:r>
            <a:r>
              <a:rPr lang="el-GR" sz="1800" b="1" dirty="0">
                <a:solidFill>
                  <a:schemeClr val="tx1">
                    <a:lumMod val="65000"/>
                    <a:lumOff val="35000"/>
                  </a:schemeClr>
                </a:solidFill>
                <a:latin typeface="Arial" panose="020B0604020202020204" pitchFamily="34" charset="0"/>
              </a:rPr>
              <a:t>διδακτικές</a:t>
            </a:r>
          </a:p>
          <a:p>
            <a:pPr algn="ctr" eaLnBrk="1" hangingPunct="1">
              <a:spcBef>
                <a:spcPct val="0"/>
              </a:spcBef>
              <a:buClrTx/>
              <a:buSzTx/>
              <a:buFontTx/>
              <a:buNone/>
            </a:pPr>
            <a:r>
              <a:rPr lang="el-GR" sz="1800" b="1" dirty="0">
                <a:solidFill>
                  <a:schemeClr val="tx1">
                    <a:lumMod val="65000"/>
                    <a:lumOff val="35000"/>
                  </a:schemeClr>
                </a:solidFill>
                <a:latin typeface="Arial" panose="020B0604020202020204" pitchFamily="34" charset="0"/>
              </a:rPr>
              <a:t>και μαθησιακές πρακτικές; </a:t>
            </a:r>
          </a:p>
        </p:txBody>
      </p:sp>
      <p:sp>
        <p:nvSpPr>
          <p:cNvPr id="2151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295F57F-8AB2-45DD-96B8-0067D1028EAD}" type="slidenum">
              <a:rPr lang="en-US" sz="1200" smtClean="0">
                <a:solidFill>
                  <a:srgbClr val="B5A788"/>
                </a:solidFill>
              </a:rPr>
              <a:pPr>
                <a:spcBef>
                  <a:spcPct val="0"/>
                </a:spcBef>
                <a:buClrTx/>
                <a:buSzTx/>
                <a:buFontTx/>
                <a:buNone/>
              </a:pPr>
              <a:t>7</a:t>
            </a:fld>
            <a:endParaRPr lang="en-US" sz="1200">
              <a:solidFill>
                <a:srgbClr val="B5A788"/>
              </a:solidFill>
            </a:endParaRPr>
          </a:p>
        </p:txBody>
      </p:sp>
    </p:spTree>
    <p:extLst>
      <p:ext uri="{BB962C8B-B14F-4D97-AF65-F5344CB8AC3E}">
        <p14:creationId xmlns:p14="http://schemas.microsoft.com/office/powerpoint/2010/main" val="228088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2075" tIns="46038" rIns="92075" bIns="46038"/>
          <a:lstStyle/>
          <a:p>
            <a:pPr>
              <a:defRPr/>
            </a:pPr>
            <a:r>
              <a:rPr lang="el-GR" dirty="0"/>
              <a:t>Υπόβαθρο</a:t>
            </a:r>
            <a:endParaRPr lang="el-GR" dirty="0">
              <a:latin typeface="Tahoma Greek" charset="-95"/>
            </a:endParaRPr>
          </a:p>
        </p:txBody>
      </p:sp>
      <p:sp>
        <p:nvSpPr>
          <p:cNvPr id="23555" name="Rectangle 3"/>
          <p:cNvSpPr>
            <a:spLocks noGrp="1" noChangeArrowheads="1"/>
          </p:cNvSpPr>
          <p:nvPr>
            <p:ph type="body" idx="1"/>
          </p:nvPr>
        </p:nvSpPr>
        <p:spPr>
          <a:xfrm>
            <a:off x="914400" y="1804988"/>
            <a:ext cx="8199438" cy="4114800"/>
          </a:xfrm>
          <a:noFill/>
        </p:spPr>
        <p:txBody>
          <a:bodyPr lIns="92075" tIns="46038" rIns="92075" bIns="46038"/>
          <a:lstStyle/>
          <a:p>
            <a:r>
              <a:rPr lang="el-GR"/>
              <a:t>Η ένταξη των ΤΠΕ στην προσχολική εκπαίδευση πρέπει να εγγράφεται στα πλαίσια ενός συνεπούς σχεδίου</a:t>
            </a:r>
          </a:p>
          <a:p>
            <a:r>
              <a:rPr lang="el-GR"/>
              <a:t>πρέπει δηλαδή να υπάρχει μία ξεκάθαρη άποψη των προς επίτευξη στόχων, της παιδαγωγικής προσέγγισης και των μεθόδων που θα χρησιμοποιηθούν</a:t>
            </a:r>
            <a:endParaRPr lang="el-GR">
              <a:latin typeface="Tahoma Greek" charset="-95"/>
            </a:endParaRPr>
          </a:p>
        </p:txBody>
      </p:sp>
      <p:sp>
        <p:nvSpPr>
          <p:cNvPr id="235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7AB9D633-0ACE-4232-BF60-8604740D1DD0}" type="slidenum">
              <a:rPr lang="en-US" sz="1200" smtClean="0">
                <a:solidFill>
                  <a:srgbClr val="B5A788"/>
                </a:solidFill>
              </a:rPr>
              <a:pPr>
                <a:spcBef>
                  <a:spcPct val="0"/>
                </a:spcBef>
                <a:buClrTx/>
                <a:buSzTx/>
                <a:buFontTx/>
                <a:buNone/>
              </a:pPr>
              <a:t>8</a:t>
            </a:fld>
            <a:endParaRPr lang="en-US" sz="1200">
              <a:solidFill>
                <a:srgbClr val="B5A788"/>
              </a:solidFill>
            </a:endParaRPr>
          </a:p>
        </p:txBody>
      </p:sp>
    </p:spTree>
    <p:extLst>
      <p:ext uri="{BB962C8B-B14F-4D97-AF65-F5344CB8AC3E}">
        <p14:creationId xmlns:p14="http://schemas.microsoft.com/office/powerpoint/2010/main" val="326081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lIns="92075" tIns="46038" rIns="92075" bIns="46038">
            <a:normAutofit fontScale="90000"/>
          </a:bodyPr>
          <a:lstStyle/>
          <a:p>
            <a:pPr>
              <a:defRPr/>
            </a:pPr>
            <a:r>
              <a:rPr lang="el-GR" dirty="0"/>
              <a:t>Πρέπει να έχουμε τεχνολογίες στο νηπιαγωγείο; </a:t>
            </a:r>
          </a:p>
        </p:txBody>
      </p:sp>
      <p:sp>
        <p:nvSpPr>
          <p:cNvPr id="25603" name="Rectangle 3"/>
          <p:cNvSpPr>
            <a:spLocks noGrp="1" noChangeArrowheads="1"/>
          </p:cNvSpPr>
          <p:nvPr>
            <p:ph type="body" idx="1"/>
          </p:nvPr>
        </p:nvSpPr>
        <p:spPr>
          <a:xfrm>
            <a:off x="520484" y="1828800"/>
            <a:ext cx="8345488" cy="4114800"/>
          </a:xfrm>
          <a:noFill/>
        </p:spPr>
        <p:txBody>
          <a:bodyPr lIns="92075" tIns="46038" rIns="92075" bIns="46038"/>
          <a:lstStyle/>
          <a:p>
            <a:r>
              <a:rPr lang="el-GR" dirty="0"/>
              <a:t>Βασικό ερώτημα</a:t>
            </a:r>
          </a:p>
          <a:p>
            <a:r>
              <a:rPr lang="el-GR" dirty="0"/>
              <a:t>Έχουν θέση οι Τεχνολογίες στην προσχολική εκπαίδευση; </a:t>
            </a:r>
          </a:p>
          <a:p>
            <a:r>
              <a:rPr lang="el-GR" dirty="0"/>
              <a:t>Έχει δοθεί θετική απάντηση, αλλά</a:t>
            </a:r>
          </a:p>
          <a:p>
            <a:pPr lvl="1"/>
            <a:r>
              <a:rPr lang="el-GR" dirty="0"/>
              <a:t>υπάρχει ανάγκη να συνεχιστούν και να διευρυνθούν οι έρευνες που αφορούν στο πως οικοδομούνται οι γνώσεις και οι εμπειρίες με τη χρήση ΤΠΕ από παιδιά μικρής ηλικίας </a:t>
            </a:r>
          </a:p>
        </p:txBody>
      </p:sp>
      <p:sp>
        <p:nvSpPr>
          <p:cNvPr id="256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FD00926-68AF-4E55-823B-F933B11BFAC1}" type="slidenum">
              <a:rPr lang="en-US" sz="1200" smtClean="0">
                <a:solidFill>
                  <a:srgbClr val="B5A788"/>
                </a:solidFill>
              </a:rPr>
              <a:pPr>
                <a:spcBef>
                  <a:spcPct val="0"/>
                </a:spcBef>
                <a:buClrTx/>
                <a:buSzTx/>
                <a:buFontTx/>
                <a:buNone/>
              </a:pPr>
              <a:t>9</a:t>
            </a:fld>
            <a:endParaRPr lang="en-US" sz="1200">
              <a:solidFill>
                <a:srgbClr val="B5A788"/>
              </a:solidFill>
            </a:endParaRPr>
          </a:p>
        </p:txBody>
      </p:sp>
    </p:spTree>
    <p:extLst>
      <p:ext uri="{BB962C8B-B14F-4D97-AF65-F5344CB8AC3E}">
        <p14:creationId xmlns:p14="http://schemas.microsoft.com/office/powerpoint/2010/main" val="3290445703"/>
      </p:ext>
    </p:extLst>
  </p:cSld>
  <p:clrMapOvr>
    <a:masterClrMapping/>
  </p:clrMapOvr>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332</TotalTime>
  <Words>2540</Words>
  <Application>Microsoft Office PowerPoint</Application>
  <PresentationFormat>Προβολή στην οθόνη (4:3)</PresentationFormat>
  <Paragraphs>353</Paragraphs>
  <Slides>43</Slides>
  <Notes>39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43</vt:i4>
      </vt:variant>
    </vt:vector>
  </HeadingPairs>
  <TitlesOfParts>
    <vt:vector size="52" baseType="lpstr">
      <vt:lpstr>Arial</vt:lpstr>
      <vt:lpstr>Calibri</vt:lpstr>
      <vt:lpstr>Gill Sans MT</vt:lpstr>
      <vt:lpstr>Tahoma</vt:lpstr>
      <vt:lpstr>Tahoma Greek</vt:lpstr>
      <vt:lpstr>Times New Roman</vt:lpstr>
      <vt:lpstr>Wingdings</vt:lpstr>
      <vt:lpstr>Wingdings 2</vt:lpstr>
      <vt:lpstr>IV-ICTEGroup.GR.new</vt:lpstr>
      <vt:lpstr>Τίτλος Μαθήματος</vt:lpstr>
      <vt:lpstr>Άδειες Χρήσης</vt:lpstr>
      <vt:lpstr>Χρηματοδότηση</vt:lpstr>
      <vt:lpstr>Σκοπός </vt:lpstr>
      <vt:lpstr>Έννοιες – Κλειδιά</vt:lpstr>
      <vt:lpstr>Η Τεχνολογία είναι η απάντηση ! </vt:lpstr>
      <vt:lpstr>Το “Σχολείο” του “Μέλλοντος”</vt:lpstr>
      <vt:lpstr>Υπόβαθρο</vt:lpstr>
      <vt:lpstr>Πρέπει να έχουμε τεχνολογίες στο νηπιαγωγείο; </vt:lpstr>
      <vt:lpstr>ΤΠΕ &amp; νηπιαγωγείο</vt:lpstr>
      <vt:lpstr>Ερωτήματα για την ένταξη (1)</vt:lpstr>
      <vt:lpstr>Ερωτήματα για την ένταξη (2)</vt:lpstr>
      <vt:lpstr>Τι ξέρουμε από την έρευνα </vt:lpstr>
      <vt:lpstr>Το τεχνολογικό τοπίο σήμερα και αύριο …</vt:lpstr>
      <vt:lpstr>Το εκπαιδευτικό τοπίο σήμερα και αύριο … </vt:lpstr>
      <vt:lpstr>Οι ΤΠΕ στην προσχολική και την πρώτη σχολική ηλικία</vt:lpstr>
      <vt:lpstr>Συντελεστές της ένταξης (1)</vt:lpstr>
      <vt:lpstr>Συντελεστές της ένταξης (2) </vt:lpstr>
      <vt:lpstr>Οι ΤΠΕ στο Διδακτικό Τρίγωνο </vt:lpstr>
      <vt:lpstr>Βασικά προβλήματα που πρέπει να αντιμετωπιστούν </vt:lpstr>
      <vt:lpstr>Τι πρέπει να γίνει </vt:lpstr>
      <vt:lpstr>Εξοπλισμός και χώρος</vt:lpstr>
      <vt:lpstr>Επιμόρφωση εκπαιδευτικών (1)</vt:lpstr>
      <vt:lpstr>Επιμόρφωση εκπαιδευτικών (2)</vt:lpstr>
      <vt:lpstr>Αναδιατύπωση των Προγραμμάτων Σπουδών της προσχολικής αγωγής</vt:lpstr>
      <vt:lpstr>Κατάλληλο εκπαιδευτικό λογισμικό</vt:lpstr>
      <vt:lpstr>Αναπτυξιακά κατάλληλο λογισμικό (1)</vt:lpstr>
      <vt:lpstr>Αναπτυξιακά κατάλληλο λογισμικό (2) </vt:lpstr>
      <vt:lpstr>Σχεδιασμός Εκπαιδευτικών Σεναρίων με ΤΠΕ</vt:lpstr>
      <vt:lpstr>Ανοικτά ζητήματα στον ελληνικό χώρο</vt:lpstr>
      <vt:lpstr>ΔΕΠΠΣ Νηπιαγωγείου &amp; ΤΠΕ</vt:lpstr>
      <vt:lpstr>Το «πιλοτικό» πρόγραμμα σπουδών</vt:lpstr>
      <vt:lpstr>ΤΠΕ και Εκπαίδευση</vt:lpstr>
      <vt:lpstr>A. Μαθαίνω για τους υπολογιστές</vt:lpstr>
      <vt:lpstr>B. Μαθαίνω από τους υπολογιστές</vt:lpstr>
      <vt:lpstr>Γ. Μαθαίνω με τους υπολογιστές</vt:lpstr>
      <vt:lpstr>Δ. Μαθαίνω τους υπολογιστές</vt:lpstr>
      <vt:lpstr>Ανάγκη για συνολική προσέγγιση</vt:lpstr>
      <vt:lpstr>Σημειωματα</vt:lpstr>
      <vt:lpstr>Σημείωμα Ιστορικού Εκδόσεων Έργου</vt:lpstr>
      <vt:lpstr>Σημείωμα Αναφοράς </vt:lpstr>
      <vt:lpstr>Σημείωμα Αδειοδότησης</vt:lpstr>
      <vt:lpstr>Τέλος 2ης Ενότητας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Angela Doumou</cp:lastModifiedBy>
  <cp:revision>75</cp:revision>
  <dcterms:created xsi:type="dcterms:W3CDTF">2014-12-10T08:52:23Z</dcterms:created>
  <dcterms:modified xsi:type="dcterms:W3CDTF">2021-10-19T09:05:48Z</dcterms:modified>
</cp:coreProperties>
</file>