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289" r:id="rId8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AC2FE-9BAB-4D4D-97F5-619895006003}" type="datetimeFigureOut">
              <a:rPr lang="el-GR" smtClean="0"/>
              <a:pPr/>
              <a:t>1/3/2022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2DE30-CB97-4835-9B75-C1D9D4ECDFC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l-GR" sz="3600" dirty="0" smtClean="0"/>
              <a:t>ΔΙΚΑΙΟ ΤΗΣ ΚΕΦΑΛΑΙΑΓΟΡΑΣ</a:t>
            </a:r>
            <a:endParaRPr lang="el-G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ΜΑΘΗΜΑ ΕΠΙΛΟΓΗΣ</a:t>
            </a:r>
          </a:p>
          <a:p>
            <a:r>
              <a:rPr lang="el-GR" dirty="0"/>
              <a:t> </a:t>
            </a:r>
            <a:r>
              <a:rPr lang="el-GR" dirty="0" smtClean="0"/>
              <a:t>Γ’/Δ’   ΕΤΟΥΣ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</a:t>
            </a:r>
            <a:r>
              <a:rPr lang="el-GR" sz="3200" dirty="0" smtClean="0"/>
              <a:t>Οι  αγορές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Η οικονομική έννοια της αγοράς :μηχανισμός που καθιστά  δυνατη τη  συνάντηση  δηλώσεων προσφοράς και  ζήτησης ενός αγαθού  ή μιας υπηρεσίας  σε συνθήκες ανταγωνισμού / η ανταγωνιστική διάσταση του  μηχανισμού της αγοράς  εξυπηρετείται από τη λειτουργία της τιμής ( σημείο ισορροπίας  προσφοράς  και ζήτησης)/ πληροφοριακός ρόλος της τιμής</a:t>
            </a:r>
          </a:p>
          <a:p>
            <a:pPr algn="just"/>
            <a:r>
              <a:rPr lang="el-GR" sz="2800" dirty="0" smtClean="0"/>
              <a:t> Παραδοσιακή μορφή: τοπική διάσταση-  γεωγραφικός χώρος  σύναψης συναλλαγών. </a:t>
            </a:r>
            <a:endParaRPr lang="el-G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 Χειραφέτηση έννοιας της αγοράς σε αντικείμενα  δεκτικά ηλεκτρονικής μεταβίβασης ,  όπως τα χρηματοπιστωτικά μέσα ( άλλοι λόγοι η  ανάπτυξη  του ηλεκτρονικού εμπορίου και η εισβολή της τεχνολογίας στο σύγχρονο  επιχειρηματικό περιβάλλον )</a:t>
            </a:r>
          </a:p>
          <a:p>
            <a:pPr algn="just"/>
            <a:r>
              <a:rPr lang="el-GR" sz="2800" dirty="0" smtClean="0"/>
              <a:t> Διακρίσεις αγορών  με βάση το αντικείμενο :  αγορά χρήματος , αγορά συναλλάγματος , αγορά ναύλων ,  αγορά εργασίας , κ.λ.π.</a:t>
            </a:r>
          </a:p>
          <a:p>
            <a:pPr algn="just"/>
            <a:r>
              <a:rPr lang="el-GR" sz="2800" dirty="0" smtClean="0"/>
              <a:t> Κεφαλαιαγορά ή αγορά κεφαλαίου :  ο μηχανισμός συνάντησης  προσφοράς  χρηματικών  πόρων  από τις </a:t>
            </a:r>
            <a:endParaRPr lang="el-G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οικονομικές  μονάδες  που  διαθέτουν σχετικό πλεόνασμα και  αναζητούν επενδύσεις με  καλές αποδόσεις και ζήτησης τέτοιων πόρων  από επιχειρηματικές μονάδες  που έχουν ανάγκη υγιών  κεφαλαίων, ώστε να υλοποιήσουν τα επιχειρηματικά σχέδια.</a:t>
            </a:r>
          </a:p>
          <a:p>
            <a:pPr algn="just"/>
            <a:r>
              <a:rPr lang="el-GR" sz="2800" dirty="0" smtClean="0"/>
              <a:t> Προσφορά χρημ.πόρων : ιδιώτες  ή νομικά πρόσωπα που στοχεύουν στην εξασφάλιση αποδόσεων  μέσω της διάθεσης  της περιουσίας τους  / ζήτηση   :οικονομικές μονάδες  που αποσκοπούν στη βελτίωση  των  επιδόσεών  τους .</a:t>
            </a:r>
            <a:endParaRPr lang="el-G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 Χρηματαγορά ( αντικείμενα συναλλαγών  είναι βραχυπρόθεσμα  επιστρεπτέα κεφάλαια)</a:t>
            </a:r>
          </a:p>
          <a:p>
            <a:pPr algn="just"/>
            <a:r>
              <a:rPr lang="el-GR" sz="2800" dirty="0" smtClean="0"/>
              <a:t>Κεφαλαιαγορά ( αντικείμενα συναλλαγών είναι κεφάλαια   που προορίζονται  για μακροπρόθεσμη  χρήση  και επιστροφή)</a:t>
            </a:r>
          </a:p>
          <a:p>
            <a:pPr algn="just"/>
            <a:r>
              <a:rPr lang="el-GR" sz="2800" dirty="0" smtClean="0"/>
              <a:t> Περιορισμένη ορολογική  αξία της διάκρισιης χρηματαγοράς – κεφαλαιαγοράς</a:t>
            </a:r>
          </a:p>
          <a:p>
            <a:pPr algn="just"/>
            <a:r>
              <a:rPr lang="el-GR" sz="2800" dirty="0" smtClean="0"/>
              <a:t> Διφυής λειτουργία κεφαλαιαγοράς :  αγορά κεφαλαίου  ( χρηματοδοτικός σκοπός)και   αγορά επενδυτικών αξιογράφων ( επενδυτικός – αποταμιευτικός σκοπός)</a:t>
            </a:r>
            <a:endParaRPr lang="el-G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Η  οργανωμένη  κεφαλαιαγορά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Συνέπεια του διφυούς χαρακτήρα της  κεφαλαιαγοράς : μαζικότητα υποκειμένων και  αντικειμένων των συναλλαγών / πολυμορφία, πολυπλοκότητα  και ανομοιογένεια των κεφαλαιαγορών.</a:t>
            </a:r>
          </a:p>
          <a:p>
            <a:pPr algn="just"/>
            <a:r>
              <a:rPr lang="el-GR" sz="2800" dirty="0" smtClean="0"/>
              <a:t> Έννοια  «οργανωμένων αγορών» : υποσυστήματα αγορών που  διακρίνονται κατά τόπο  ή κατ’αντικείμενο, που υποβάλλονται σε συγκεκριμένους  κανόνες ρύθμισης και οργάνωσης .</a:t>
            </a:r>
            <a:endParaRPr lang="el-G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Χαρακτηριστικά γνωρίσματα  της οργανωμένης αγοράς :  τυποποίηση αντικειμένων και  μορφών συναλλαγής-  συγκεκριμένος τρόπος συνάντησης προσφοράς  και ζήτησης, περιορισμοί προσώπων  που δικαιούνται πρόσβαση , οργανωμένη  ροή πληροφόρησης</a:t>
            </a:r>
          </a:p>
          <a:p>
            <a:pPr algn="just"/>
            <a:r>
              <a:rPr lang="el-GR" sz="2800" dirty="0" smtClean="0"/>
              <a:t> Νομική έννοια της κεφαλαιαγοράς :  περιορισμοί  της συμβατικής ελευθερίας  στη σύναψη  τυποποιημένων μορφών συναλλαγών σε  τυποποιημένα αγαθά  ή υπηρεσίες  εντός « συγκεκριμένου  χώρου» ή με συγκεκριμένο  τρόπο  και με τη διαμεσολάβηση  συγκεκριμένων , ποιοτικά καθορισμένων </a:t>
            </a:r>
            <a:r>
              <a:rPr lang="en-US" sz="2800" dirty="0" smtClean="0"/>
              <a:t> </a:t>
            </a:r>
            <a:r>
              <a:rPr lang="el-GR" sz="2800" dirty="0" smtClean="0"/>
              <a:t>προσώπων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Έννοια οργανωμένης αγοράς σύμφωνα με την Οδηγία  93/22/ΕΟΚ  : α) περιλαμβάνεται σε σχετικό κατάλογο  που καταρτίζει κάθε κράτος μέλος, β) λειτουργεί συστηματικά , γ) διέπεται από κανόνες  που εκδίδονται  ή εγκρίνονται από την αρμόδια αρχή σχετικά με  τους όρους απόκτησης δικαιώματος συμμετοχής και κατάρτισης συναλλαγών, όροι εισαγωγής και διαπραγμάτευσης  χρηματοπιστωτικών μέσων , δ) κανόνες  υποβολής στοιχείων και  διαφάνειας συναλλαγών .</a:t>
            </a:r>
            <a:endParaRPr lang="el-G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Συστατικά στοιχεία  της οργανωμένης αγοράς (άρθρ. 2 ν. 2396/1996) :  α) αντικείμενο διαπραγμάτευσης  επενδυτικά  ή χρηματοπιστωτικά μέσα, β) συστηματική λειτουργία αγοράς , γ) ειδικά θεσπισμένοι κανόνες  για τις προΰποθέσεις λειτουργίας, τους όρους πρόσβασης  και εισαγωγής  των αντικειμένων διαπραγμάτευσης.</a:t>
            </a:r>
          </a:p>
          <a:p>
            <a:pPr algn="just"/>
            <a:r>
              <a:rPr lang="el-GR" sz="2800" dirty="0" smtClean="0"/>
              <a:t> Σύγχρονη αντίληψη της κεφαλαιαγοράς (Οδηγία  2004/39/ΕΚ)  : αντικατάσταση του τοπικού στοιχείου της αγοράς με το λειτουργικό, δηλ. τη διαδικασία συνάντησης  υποψήφιων πωλητών και αγοραστών  χρηματοπιστωτικών μέσων .</a:t>
            </a:r>
            <a:endParaRPr lang="el-G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 Ενσωμάτωση της Οδηγίας  2004/39/ΕΚ  με το Ν. 3606/2007  : ορολογική  αντικατάσταση όρου  « χρηματιστήριο « με τον όρο «  διαχειριστής αγοράς»</a:t>
            </a:r>
          </a:p>
          <a:p>
            <a:pPr algn="just"/>
            <a:r>
              <a:rPr lang="el-GR" sz="2800" dirty="0" smtClean="0"/>
              <a:t> Χειραφέτηση έννοιας « οργανωμένης αγοράς» ( Οδηγία 2004/39/ ΕΚ) : πολυμερή συστήματα διαπραγμάτευσης «πολυμερής υπηρεσίας ( παροχής επενδυτικών υπηρεσιών) που το εκμεταλλεύεται  επιχείρηση επενδύσεων  ή  διαχειριστής αγοράς    εντός του οποίου συναντώνται πλείονα συμφέροντα τρίτων   για την αγορά και  την πώληση  χρηματοπιστωτικών μέσων και σύμφωνα με κανόνες που δεν παρέχουν διακριτική ευχέρεια , με τρόπο που καταλήγει  στη σύναψη σύμβασης»</a:t>
            </a:r>
            <a:endParaRPr lang="el-GR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Από την οργανωμένη αγορά στους τόπους διαπραγμάτευσης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Οδηγία  2014/65/ΕΚ- ευρύτερη έννοια «τόπου διαπραγμάτευσης» , που περιλαμβάνει: 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«Ρυθμιζόμενη αγορά», αντικατέστησε την έννοια της οργανωμένης αγοράς,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«Πολυμερής μηχανισμός διαπραγμάτευσης»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« Μηχανισμός  οργανωμένης διαπραγμάτευσης» (ΜΟΔ) : νέα μορφή , όπου  ο διαχειριστής (δηλ. επιχείρηση παροχής επενδυτικών  υπηρεσιών   ή διαχειριστής αγοράς) έχει  ένα βαθμό  διακριτικής ευχέρειας  για το τρόπο εκτέλεσης της συναλλαγής.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Αγορά ανάπτυξης  ΜΜΕ. </a:t>
            </a: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 ΧΡΗΜΑΤΙΣΤΗΡΙΑΚΟ ΔΙΚΑΙΟ – ΔΙΚΑΙΟ ΚΕΦΑΛΑΙΑΓΟΡΑΣ ΒΑΣΙΚΕΣ ΕΝΝΟΙΕΣ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Μετάβαση από το  χρηματιστηριακό δίκαιο στο  δίκαιο  της κεφαλαιαγοράς: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Ίδρυση Χρηματιστηρίου Αξιών (1876)- κερδοσκοπικά περιστατικά  σε μετοχές της εταιρίας Λαυρίου -  σύσταση Χρηματιστηρίου στην Αθήνα  με  το β.δ. 30.9/13.10.1876  : « ο μόνος  χώρος στον οποίο δύνανται να συναθροίζονται  οι έμποροι, οι πλοίαρχοι, οι κολλυβισταί και οι μεσίται»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Κανονισμοί  Χρηματιστηρίου 1876 / 1880/1909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Ν. 3632/1928 «περί  χρηματιστηρίων Αξιών  :προέβλεψε δυνατότητα ίδρυσης περισσότερων  χρηματιστηρίων   </a:t>
            </a:r>
            <a:endParaRPr lang="el-G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Οι  ρυθμιζόμενες αγορές στην Ελλάδα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Χορήγηση άδειας  και όροι λειτουργίας ( Ν. 4541/2018) : άδεια από  Επιτροπή  Κεφαλαιαγοράς </a:t>
            </a:r>
          </a:p>
          <a:p>
            <a:pPr algn="just"/>
            <a:r>
              <a:rPr lang="el-GR" sz="2800" dirty="0" smtClean="0"/>
              <a:t> Ελάχιστες οργανωτικές προΰποθέσεις:α) μηχανισμοί  για τον εντοπισμό  και τη διαχείριση των  δυσμενών  συνεπειών / σύγκρουσης συμφερόντων , β)  κατάλληλα μέσα διαχείρισης κινδύνων , γ) μηχανισμοί ορθής διαχείρισης  τεχνικών  λειτουργιών , δ) διαφανείς κανόνες εύρυθμης  και δίκαιης διεξαγωγής των συναλλαγών , ε) σύνταξη κανονισμού λειτουργίας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Άδεια  λειτουργίας  του διαχειριστή αγοράς – προΰποθέσεις :  α.ε / ελάχιστο κεφάλαιο 20 εκ. Ευρώ/ έλεγχος καταλληλότητας μελών δ.σ., προσώπων με  ειδική συμμετοχή στο μτχ  κεφάλαιο,  και που ασκούν επιρροή στη διοίκηση / ειδικές απαιτήσεις μεταβίβασης</a:t>
            </a:r>
          </a:p>
          <a:p>
            <a:pPr algn="just"/>
            <a:r>
              <a:rPr lang="el-GR" sz="2800" dirty="0" smtClean="0"/>
              <a:t> Υποχρεώσεις  διαχειριστών αγοράς :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Εφαρμογή  αποτελεσματικών  μηχανισμών  για παρακολούθηση συμμόρφωσης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Παρακολούθηση συναλλαγών μέσω των συστημάτων τους για πιθανό εντοπισμό  παραβάσεων 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Ενημέρωση – πληροφόρηση  της Ε. Κ  για παραβάσεις</a:t>
            </a:r>
            <a:endParaRPr lang="el-G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 Οι αγορές του  Χρηματιστηρίου  Αθηνών</a:t>
            </a:r>
            <a:br>
              <a:rPr lang="el-GR" sz="3600" dirty="0" smtClean="0"/>
            </a:br>
            <a:r>
              <a:rPr lang="el-GR" sz="3600" dirty="0" smtClean="0"/>
              <a:t> Ν. 4514/2018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Αγορά Αξιών ( αγορές μετοχών, ομολόγων ,  σύνθετων  χρηματοοικονομικών προΐόντων , αμοι βαιων κεφαλαίων)</a:t>
            </a:r>
          </a:p>
          <a:p>
            <a:pPr algn="just"/>
            <a:r>
              <a:rPr lang="el-GR" sz="2800" dirty="0" smtClean="0"/>
              <a:t>Αγορά παραγώγων </a:t>
            </a:r>
          </a:p>
          <a:p>
            <a:pPr algn="just"/>
            <a:r>
              <a:rPr lang="el-GR" sz="2800" dirty="0" smtClean="0"/>
              <a:t> Εναλλακτική Αγορά ( ΕΝ.Α)</a:t>
            </a:r>
          </a:p>
          <a:p>
            <a:pPr algn="just"/>
            <a:r>
              <a:rPr lang="el-GR" sz="2800" dirty="0" smtClean="0"/>
              <a:t> Κανονισμός ΧΑ  (προΰποθέσεις πρόσβασης , υποχρεώσεις   μελών , μέθοδοι διαπραγμάτευσης, ,κανόνες εισαγωγής  χρηματοπιστωτικών μέσων , υποχρεώσεις εκδοτών , κ.λ.π.)</a:t>
            </a:r>
            <a:endParaRPr lang="el-G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Οι επενδυτικές υπηρεσίες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Νομοθετικές μεταβολές στο ενωσιακό δίκαιο : από την Οδηγία 2004/39/ ΕΚ στην Οδηγία  2014/65/ΕΚ </a:t>
            </a:r>
          </a:p>
          <a:p>
            <a:pPr algn="just"/>
            <a:r>
              <a:rPr lang="el-GR" sz="2800" dirty="0" smtClean="0"/>
              <a:t> Αναθεώρηση της Οδηγίας  2004/39/ΕΚ  : αύξηση αριθμού επενδυτών ,  διεύρυνση υπηρεσιών και  χρηματοπιστωτικών μέσων, αδυναμίες στη λειτουργία – έλλειψη διαφάνειας των χρηματοπιστωτικών  αγορών- ενίσχυση  πλαισίου αγορών  χρηματοπιστωτικών μέσων 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Βασικές ρυθμίσεις Οδηγίας  2014/65/ΕΚ : χορήγηση άδειας λειτουργίας  επιχειρηματικής  δραστηριότητας  σε επιχειρήσεις επενδύσεων , απόκτηση ειδικής συμμετοχής σε αυτές , άσκηση ελευθερίας εγκατάστασης και ελευθερίας παροχής υπηρεσιών ,προστασία των επενδυτών  μέσω  διαφάνειας στους όρους λειτουργίας των επιχειρήσεων επενδύσεων , απαιτήσεις οργάνωσης και λειτουργίας  για  τις ρυθμιζόμενες αγορές  </a:t>
            </a:r>
            <a:endParaRPr lang="el-G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Κανονισμός  2017/565 ΕΕ  : ρύθμιση απαιτήσεων  προσυναλλακτικής και  μετασυναλλακτικής διαφάνειας  για  τις συναλλαγές  που καταρτίζονται  στους τόπους διαπραγμάτευσης -δικαιολογητικός λόγος : η ανάγκη αποφυγής ενδεχόμενης καταχρηστικής επιλογής  του ευνοΐκότερου καθεστώτος  εποπτείας ενός κράτους μέλους / ανάγκη παροχής μεγαλύτερης ασφάλειας δικαίου και  λιγότερο πολύπλοκων  ρυθμίσεων στους συμμετέχοντες στην αγορά </a:t>
            </a:r>
            <a:endParaRPr lang="el-GR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 Βασικές μεταβολές από την Οδηγία  2014/65/ΕΚ 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Επέκταση του πεδίου εφαρμογής  της Οδηγίας και  σε παρόχους τρίτων χωρών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Εμπλουτισμός των  χρηματοπιστωτικών μέσων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Διεύρυνση  των  επενδυτικών υπηρεσιών δραστηριοτήτων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Ενίσχυση των οργανωτικών απαιτήσεων των επιχειρήσεων επενδύσεων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Ενίσχυση του πλαισίου κατάρτισης των συναλλαγών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Ενίσχυση του πλαισίου προστασίας των επενδυτών</a:t>
            </a:r>
            <a:endParaRPr lang="el-GR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 smtClean="0"/>
              <a:t> </a:t>
            </a:r>
            <a:r>
              <a:rPr lang="el-GR" sz="2800" dirty="0" smtClean="0"/>
              <a:t> Κατηγορίες πελατών :  ιδιώτες – επαγγελματίες – επιλέξιμοι  αντισυμβαλλόμενοι/ υποχρέωση των  επιχειρήσεων ανεξάρτητα από την ιδιότητα του πελάτη να  ενεργούν με δίκαιο ,έντιμο και επαγγελματικό  τρόπο΄,  και οι υπηρεσίες τους να είναι δίκαιες , σαφείς και μη παραπλανητικές </a:t>
            </a:r>
          </a:p>
          <a:p>
            <a:pPr algn="just"/>
            <a:r>
              <a:rPr lang="el-GR" sz="2800" dirty="0" smtClean="0"/>
              <a:t> Παροχή επενδυτικών  συμβουλών και έλεγχος καταλληλότητας :πληροφόρηση των πελατών κατά  το προσυμβατικό στάδιο / υποχρέωση  διασφάλισης ότι  το προσωπικό  διαθέτει ικανοποιητικό επίπεδο  γνώσεων /  υποχρέωση άντλησης πληροφοριών  σχετικά με τη δυνατότητα του  πελάτη να  υποστεί  ζημίες  και με  το επίπεδο ανοχής  κινδύνου.</a:t>
            </a:r>
            <a:endParaRPr lang="el-G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Έλεγχος συμβατότητας   : οι επιχειρήσεις ζητούν από τον  πελάτη  ή το  δυνητικό πελάτη  πληροφορίες σχετικά με  το επίπεδο γνώσης και  πείρας στο σχετικό επενδυτικό τομέα/  απαλλαγή  σε περίπτωση λήψης   και  διαβίβασης  εντολών με ή χωρίς επενδυτικές υπηρεσίες </a:t>
            </a:r>
          </a:p>
          <a:p>
            <a:pPr algn="just"/>
            <a:r>
              <a:rPr lang="el-GR" sz="2800" dirty="0" smtClean="0"/>
              <a:t> Υποχρέωση βέλτιστης εκτέλεσης εντολών  : πολιτική αποδοχών / γενικές αρχές  που διέπουν την παροχή πληροφοριών  στους πελάτες  σχετικά με την  πολιτική εκτέλεσης / υποχρέωση δημοσιοποίησης  </a:t>
            </a:r>
            <a:endParaRPr lang="el-GR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 των  5 πρώτων τόπων εκτέλεσης εντολών πελατών  κατά το προηγούμενο έτος/  ειδικότερες  υποχρεώσεις συμπεριφοράς  από τις επιχειρήσεις που κατασκευάζουν και  διαθέτουν προς πώληση  χρηματοπιστωτικά  μέσα ότι :  α) εξασφαλίζουν  ότι τα προΐοντα έχουν  κατασκευαστεί ώστε να ανταποκρίνονται στις ανάγκες της αγοράς , β)να λαμβάνουν  εύλογα μέτρα  ότι τα χρηματοπιστωτικά μέσα  διανέμονται στην προσδιοριζόμενη αγορά ,γ) να επανεξετάζουν  περιοδικά την ταυτοποίηση της αγοράς – στόχου.</a:t>
            </a: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 κατηγοριοποίηση  χρηματιστηριακών συναλλαγών : α)αγορά και πώληση τοις μετρητοίς, β) προθεσμιακή αγορά και πώληση , γ)  αγορά  και πώληση  με δώρο  ή διπλασιασμό , δ)  σύμβαση  μεταφοράς και ε) κάθε παρεπόμενη  δικαιοπραξία  σχετικά με την ενέργεια και την εκτέλεση των  πράξεων αυτών.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Αντικείμενα  των χρηματιστηριακών συναλλαγών : ανώνυμα δημόσια χρεώγραφα , ανώνυμα  ελληνικά χρεώγραφα   δήμων και κοινοτήτων  και ν.π.δ.δ.,  μετοχές , ομολογίες ( με απόφαση  της Επιτροπής Χρηματιστηρίου και  δημοσίευση στο  δελτίο ΑΕ καιΕΠΕ) </a:t>
            </a:r>
            <a:endParaRPr lang="el-GR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Ο ν.  4514/2018 «για τις αγορές χρηματοπιστωτικών   μέσων   και άλλες διατάξεις»  με τον οποίο μεταφέρθηκαν στην ελληνική έννομη τάξη οι  διατάξεις της Οδηγίας 2014/65 /ΕΕ  ( </a:t>
            </a:r>
            <a:r>
              <a:rPr lang="en-US" sz="2800" dirty="0" smtClean="0"/>
              <a:t>MIFID II) </a:t>
            </a:r>
            <a:r>
              <a:rPr lang="el-GR" sz="2800" dirty="0" smtClean="0"/>
              <a:t>και του Κανονισμού   600/2014 ( </a:t>
            </a:r>
            <a:r>
              <a:rPr lang="en-US" sz="2800" dirty="0" smtClean="0"/>
              <a:t>MIFIR).</a:t>
            </a:r>
          </a:p>
          <a:p>
            <a:pPr algn="just"/>
            <a:r>
              <a:rPr lang="en-US" sz="2800" dirty="0" smtClean="0"/>
              <a:t>  </a:t>
            </a:r>
            <a:r>
              <a:rPr lang="el-GR" sz="2800" dirty="0" smtClean="0"/>
              <a:t>Περιεχόμενα νόμου :   Α’ τίτλος  πεδίο εφαρμογής νόμου και ορισμοί (διεύρυνση φάσματος υπηρεσιών  και  δραστηριοτήτων χρηματοπιστωτικού τομέα), Β’ τίτλος   όροι χορήγησης άδειας λειτουργίας  επιχειρήσεων επενδύσεων ( 4 κεφάλαια),  Γ’ τίτλος  ρυθμιζόμενες αγορές , Δ’ τίτλος  ρύθμιση υπηρεσιών αναφοράς δεδομένων,  Ε’ τίτλος  εξουσίες και συνεργασία μεταξύ  αρμόδιων αρχών  των κρατών μελών  και της ΕΑΚΑΑ.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 Γενικές διατάξεις :</a:t>
            </a:r>
          </a:p>
          <a:p>
            <a:pPr algn="just">
              <a:buNone/>
            </a:pPr>
            <a:r>
              <a:rPr lang="el-GR" sz="2800" dirty="0" smtClean="0"/>
              <a:t> Α. Ο  φορέας των επενδυτικών υπηρεσιών και  δραστηριοτήτων : κατά σύνηθες επάγγελμα  ή δραστηριότητα παροχή   των επενδυτικών υπηρεσιών  και δραστηριοτήτων επιτρέπεται μόνο  στις ΕΠΕΥ που λαμβάνουν άδεια σύμφωνα με   το Ν. 4514/2018  και στα πιστωτικά ιδρύματα Ν. 4261/2014/ εξαιρέσεις  από το πεδίο εφαρμογής  , π.χ. ασφαλιστικές επιχειρήσεις, παροχή επενδυτικών υπηρεσιών αποκλειστικά  στις μητρικές , στις θυγατρικές  ή σε άλλες  θυγατρικές των μητρικών επιχειρήσεων ,  τα πρόσωπα που διενεργούν συναλλαγές  για ίδιο λογ/σμό,  οι ΟΣΕΚΑ και  τα συνταξιοδοτικά ταμεία  καθώς και οι θεματοφύλακες και  </a:t>
            </a:r>
            <a:endParaRPr lang="el-GR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 και οι διαχειριστές τους , κ.λ.π.</a:t>
            </a:r>
          </a:p>
          <a:p>
            <a:pPr algn="just"/>
            <a:r>
              <a:rPr lang="el-GR" sz="2800" dirty="0" smtClean="0"/>
              <a:t> Ειδικό  καθεστώς αδειοδότησης καιι  εποπτείας των ΑΕΕΔ ( Ανώνυμες Εταιρίες Επενδυτικής  διαμεσολάβησης) ,  άρθρ. 87-88 Ν. 4514/2018, με αντικείμενο τη λήψη  και  διαβίβαση εντολών  επί κινητών αξιών που εκδίδονται από ΟΣΕΚΑ και παροχή συναφών επενδυτικών  συμβουλών ( δεν επιτρέπεται να κατέχουν κεφάλαια και χρηματοπιστωτικά μέσα των πελατών τους)</a:t>
            </a:r>
          </a:p>
          <a:p>
            <a:pPr algn="just"/>
            <a:r>
              <a:rPr lang="el-GR" sz="2800" dirty="0" smtClean="0"/>
              <a:t> Ειδικό καθεστώς  ν. 4514/2018  για τις ΑΕΔΑΚ</a:t>
            </a:r>
          </a:p>
          <a:p>
            <a:pPr algn="just"/>
            <a:r>
              <a:rPr lang="el-GR" sz="2800" dirty="0" smtClean="0"/>
              <a:t>Ειδικό καθεστώς  ν. 4514/2018 για  τα πιστωτικά ιδρύματα : οργανωτικές απαιτήσεις, όροι λειτουργίας,  δικαιώματα ΕΠΕΥ , εποπτεία.</a:t>
            </a:r>
            <a:endParaRPr lang="el-GR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sz="2800" dirty="0" smtClean="0"/>
              <a:t>Β. Ο αποδέκτης των  επενδυτικών υπηρεσιών και  δραστηριοτήτων  :  έννοια πελάτη  ταυτίζεται με την έννοια του επενδυτή (έννοια γένους) – κάθε φυσικό ή νομικό πρόσωπο  στο οποίο η ΕΠΕΥ ή  ένα πιστωτικό ίδρυμα  παρέχει επενδυτικές υπηρεσίες ή παρεπόμενες υπηρεσίες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Ένταξη πελάτη στην κατηγορία του  επαγγελματία ή του ιδιώτη πελάτη  : επαγγελματίας πελάτης διαθέτει πείρα , γνώσεις  εξιδείκευση ώστε να λαμβάνει τις δικές του επενδυτικές αποφάσεις  και να εκτιμά  δεόντως τους σχετικούς κινδύνους και πληρεί τα  κριτήρια του Παραρτήματος ΙΙ Ν. 4514/2018 </a:t>
            </a:r>
            <a:endParaRPr lang="el-GR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Επιχειρήσεις Παραρτ. ΙΙ :  αα)πιστωτικά  ιδρύματα , ΕΠΕΥ, ασφαλιστικές εταιρίες , ΟΣΕΚΑ και εταιρίες διααχείρισης, συνταξιοδοτικά ταμεία και  εταιρίες διαχείρισης , διαπραγματευτές σε  χρηματιστήρια εμπορευμάτων , τοπικές επιχειρήσεις,  άλλοι θεσμικοί  επενδυτές , ββ)μεγάλες επιχειρήσεις που πληρούν  τουλάχιστον   δύο από τα ακόλουθα κριτήρια : σύνολο ισολ/σμου 20 εκ. Ευρώ,  καθαρό κύκλο εργασιών  40 εκ. Ευρώ, ,ίδια κεφ. 20 εκ. Ευρώ,  εθνικές και περιφερειακές κυβερνήσεις,  κεντρικές 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sz="2800" dirty="0" smtClean="0"/>
              <a:t>Τράπεζες, διεθνείς και υπερεθνικοί οργανισμοί όπως η Παγκόσμια Τράπεζα, το ΔΝΤ, η Ευρωπαΐκή  Κεντρική  Τράπεζα, άλλοι  θεσμικοί επενδυτές .</a:t>
            </a:r>
          </a:p>
          <a:p>
            <a:pPr algn="just"/>
            <a:r>
              <a:rPr lang="el-GR" sz="2800" dirty="0" smtClean="0"/>
              <a:t> Ιδιώτης  πελάτης  : κάθε  επενδυτής που δεν φέρει κάποια από τις ιδιότητες  του επαγγελματία πελάτη </a:t>
            </a:r>
          </a:p>
          <a:p>
            <a:pPr algn="just"/>
            <a:r>
              <a:rPr lang="el-GR" sz="2800" dirty="0" smtClean="0"/>
              <a:t> Η κατάταξη  γίνεται  υποχρεωτικά από τις ΕΠΕΥ ,  πριν από την παροχή </a:t>
            </a:r>
            <a:r>
              <a:rPr lang="en-US" sz="2800" dirty="0" smtClean="0"/>
              <a:t> </a:t>
            </a:r>
            <a:r>
              <a:rPr lang="el-GR" sz="2800" dirty="0" smtClean="0"/>
              <a:t>υπηρεσιών/ </a:t>
            </a:r>
          </a:p>
          <a:p>
            <a:pPr algn="just"/>
            <a:r>
              <a:rPr lang="el-GR" sz="2800" dirty="0" smtClean="0"/>
              <a:t> Οι πελάτες (ιδιώτες και επαγγελματίες) έχουν  τη  δυνατότητα να ζητήσουν από  την επιχείρηση  την  αλλαγή  της κατηγορίας  τους /η ΕΠΕΥ  ενημερώνει    για την κατάταξη του κάθε πελάτη, το δικαίωμα να ζητήσουν αλλαγή σε άλλη κατηγορία, επισημαίνοντας </a:t>
            </a:r>
            <a:r>
              <a:rPr lang="en-US" sz="2800" dirty="0" smtClean="0"/>
              <a:t> </a:t>
            </a:r>
            <a:r>
              <a:rPr lang="el-GR" sz="2800" dirty="0" smtClean="0"/>
              <a:t>τις συνέπειες  ως προς το επίπεδο προστασίας  της κάθε κατηγορίας.  </a:t>
            </a:r>
            <a:endParaRPr lang="el-GR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Ο επαγγελματίας – πελάτης  ενημερώνεται ότι μπορεί να ζητήσει υψηλότερο επιπεδο προστασίας ως  ιδιώτης / έγγραφη συμφωνία με ΕΠΕΥ   ότι  δεν πρέπει να αντιμετωπίζεται ως  επαγγελματίας.</a:t>
            </a:r>
          </a:p>
          <a:p>
            <a:pPr algn="just"/>
            <a:r>
              <a:rPr lang="el-GR" sz="2800" dirty="0" smtClean="0"/>
              <a:t> Παραίτηση ιδιώτη  απο την προστασίας των κανόνων  συμπεριφοράς  των ΕΠΕΥ , με μετάταξη  στην κατηγορία  του επαγγελματία πελάτη  : προΰπόθεση ότι η ΕΠΕΥ έχει  την πεποίθηση ότι ο πελάτης  είναι ικανός να  λάβει  μόνος του  επενδυτικές αποφάσεις και να κατανοήσει τους σχετικούς  κινδύνους /  κριτήρια αξιολόγησης  της ικανότητας , πείρας και γνώσεων  του πελάτη ( άρθ.  30 ν. 4514/2018) .</a:t>
            </a:r>
            <a:endParaRPr lang="el-GR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Στις συναλλαγές με επιλέξιμους  αντισυμβαλλόμενους (  ΕΠΕΥ, πιστωτικά ιδρύματα, ΟΣΕΚΑ, συνταξιοδοτικά ταμεία και οι εταιρίες διαχείρισής τους, εθνικές κυβερνήσεις, κεντρικές  τράπεζες, υπερεθνικοί οργανισμοί , κ.λ.π), δεν ισχύουν  σε  συγκεκριμένες περιπτώσεις οι κανόνες συμπεριφοράς των ΕΠΕΥ/  οι κανόνες όμως ισχύουν σε περίπτωση παροχής επενδυτικών συμβουλών  ή διαχείρισης χαρτοφυλακείου.</a:t>
            </a:r>
            <a:endParaRPr lang="el-GR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Τα χρηματοπιστωτικά μέσα    ως αντικείμενο των επενδυτικών  υπηρεσιών και  δραστηριοτήτων  -  αξιολογική προσέγγιση  :κινητές αξίες ( μετοχές – ομολογίες , παραδοσιακές μορφές που  συνδέονται ιστορικά με τη λειτουργία  των χρηματιστηριακών  αγορών), παράγωγα (  συσχετίζονται τυπολογικά με  την αξία μετοχών  ή ομολογιών   ως υποκείμενων αξιών ),  έμμεση μορφή επενδύσεων . </a:t>
            </a:r>
            <a:endParaRPr lang="el-GR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Απαρίθμηση  χρηματοπιστωτικών μέσων  :</a:t>
            </a:r>
          </a:p>
          <a:p>
            <a:pPr algn="just">
              <a:buNone/>
            </a:pPr>
            <a:r>
              <a:rPr lang="el-GR" sz="2800" dirty="0" smtClean="0"/>
              <a:t> 1.  Κινητές αξίες ( μετοχές , τίτλοι ισοδύναμοι με μετοχές εταιριών, προσωπικών εταιριών και άλλων οντοτήτων , ομολογίες και μορφές τιτλοποιημένου  χρέους , κάθε άλλη κινητή αξία που παρέχει δικαίωμα απόκτησης  ή εκχώρησης κινητής αξίας  ή είναι δεκτική διακανονισμού   με ρευστά  διαθέσιμα  που προσδιορίζονται σε αναφορά με  κινητές αξίες , νομίσματα, κ.λ.π)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Ιστορική αναδρομή  έως  1988   : ν. 876/1979  (εποπτεία από Επιτροπή Κεφαλαιαγοράς   κάθε  σχεδίου συγκέντρωσης  αποταμιεύσεων του κοινού ανεξάρτητα απο προέλευση από  α.ε ή φυσικό ή νομικό πρόσωπο  και ανεξαρτητα από κατεύθυνση)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el-GR" sz="2800" dirty="0" smtClean="0"/>
              <a:t>  ν. 1806/1988 :  αυτοτελές – καινοτόμο νομοθέτημα ( εγκατάλειψη  φυσικού προσώπου χρηματιστή και αντικατάσταση με  χρηματιστηριακή εταιρία ,  χειραφέτηση  χρηματιστηριακού επαγγέλματος ,  δυνατότητα ακινητοποιήσεως  των εισηγμένων τίτλων με την έννοια της κατάθεσης  και  φύλαξης στο  Χρηματιστήριο Αξιών)/ διεύρυνση έννοιας χρηματιστηριακών συναλλαγών ) </a:t>
            </a:r>
            <a:endParaRPr lang="el-GR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2.Μέσα χρηματαγοράς:  χρηματοπιστωτικά μέσα  με μεγάλες ονομαστικές αξίες  και σύντομο χρόνο  λήξης ( αρχική διάρκεια μέχρι ένα έτος) , άμε σα διαπραγματεύσιμα , μπορούν να μετασχηματιστούν σε χρήμα ( γραμμάτια και ομόλογα ελληνικού δημοσίου)/διάκριση με κινητές αξίες που αποτελούν αντικείμενο  διαπραγμάτευσης  στις αγορές κεφαλαίου , είναι μακροχρόνιοι τίτλοι με διάρκεια άνω του 1 έτους / τμήμα της χρηματαγοράς αποτελεί  η διατραπεζική αγορά </a:t>
            </a:r>
            <a:endParaRPr lang="el-GR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800" dirty="0" smtClean="0"/>
              <a:t>3. Μερίδια  συλλογικών επενδύσεων :  σύνολα περιουσιακών στοιχείων  ( μετοχές ,  ομολογίες , τραπεζικές καταθέσεις , μετρητά )  που αποτελούν  αδιασπάστη ομάδα περιουσίας   υπό ενιαία διαχείριση  τρίτου , ώστε να  εξασφαλίζεται το αδιασπάστο της ομάδας  και να επιτρέπεται η είσοδος και έξοδος των κοινωνών.</a:t>
            </a:r>
          </a:p>
          <a:p>
            <a:pPr algn="just">
              <a:buNone/>
            </a:pPr>
            <a:r>
              <a:rPr lang="el-GR" sz="2800" dirty="0" smtClean="0"/>
              <a:t>4.  Παράγωγα  χρηματοπιστωτικά μέσα :  η αξία του χρηματοπιστωτικού μέσου προκύπτει  ως  αποτέλεσμα συσχέτισης με την αξία  άλλου πρωτογενούς  χρηματοπιστωτικού μέσου.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Διακρίσεις παραγώγων :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Παραδοσιακή διάκριση  συμβάσεων προθεσμίας ( </a:t>
            </a:r>
            <a:r>
              <a:rPr lang="en-US" sz="2800" dirty="0" smtClean="0"/>
              <a:t>futures)  </a:t>
            </a:r>
            <a:r>
              <a:rPr lang="el-GR" sz="2800" dirty="0" smtClean="0"/>
              <a:t>και συμβάσεων με εξουσιαστική  αίρεση  (</a:t>
            </a:r>
            <a:r>
              <a:rPr lang="en-US" sz="2800" dirty="0" smtClean="0"/>
              <a:t>options), </a:t>
            </a:r>
            <a:r>
              <a:rPr lang="el-GR" sz="2800" dirty="0" smtClean="0"/>
              <a:t>όπου ενυπάρχει το στοιχείο της μελλοντικής εκτέλεσης  </a:t>
            </a:r>
            <a:r>
              <a:rPr lang="en-US" sz="2800" dirty="0" smtClean="0"/>
              <a:t>(forward transaction)/</a:t>
            </a:r>
            <a:r>
              <a:rPr lang="el-GR" sz="2800" dirty="0" smtClean="0"/>
              <a:t>διάκριση   οι προθεσμιακές συμβάσεις  είναι πλήρως καταρτισμένες  συμβάσεις , η εκτέλεση των οποίων συμφωνείται για το μέλλον,ενώ στις συμβάσεις με εξουσιαστική αίρεση κάθε συμβαλλόμενος έχει  το δικαίωμα προαιρέσεως να  καταρτίσει στο μέλλον ορισμένη σύμβαση. </a:t>
            </a:r>
            <a:endParaRPr lang="el-GR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Σύγχρονη συναλλακτική  πρακτική :</a:t>
            </a:r>
          </a:p>
          <a:p>
            <a:pPr algn="just">
              <a:buNone/>
            </a:pPr>
            <a:r>
              <a:rPr lang="el-GR" sz="2800" dirty="0" smtClean="0"/>
              <a:t> αα) Συμβάσεις  προαίρεσης ( </a:t>
            </a:r>
            <a:r>
              <a:rPr lang="en-US" sz="2800" dirty="0" smtClean="0"/>
              <a:t>options) , </a:t>
            </a:r>
            <a:r>
              <a:rPr lang="el-GR" sz="2800" dirty="0" smtClean="0"/>
              <a:t>παρέχουν  στον αγοραστή  το δικαίωμα αγοράς  ή πώλησης  , με μονομερή δήλωση , της  υποκείμενης αξίας σε μια προκαθορισμένη  τιμή </a:t>
            </a:r>
          </a:p>
          <a:p>
            <a:pPr algn="just">
              <a:buNone/>
            </a:pPr>
            <a:r>
              <a:rPr lang="el-GR" sz="2800" dirty="0" smtClean="0"/>
              <a:t>ββ)  Συμβάσεις προθεσμίας (</a:t>
            </a:r>
            <a:r>
              <a:rPr lang="en-US" sz="2800" dirty="0" smtClean="0"/>
              <a:t>futures), </a:t>
            </a:r>
            <a:r>
              <a:rPr lang="el-GR" sz="2800" dirty="0" smtClean="0"/>
              <a:t>όπου ο πωλητής αναλαμβάνει την υποχρέωση να  πωλήσει  και  να παραδώσει  , ο δε αγοραστής αναλαμβάνει την υποχρέωση να αγοράσει και να  αποδεχθεί παράδοση της υποκείμενης αξίας  έναντι προκαθορισμένου τιμήματος και σε  προκαθορισμένη ημ/νία.</a:t>
            </a:r>
            <a:endParaRPr lang="el-GR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γγ) Συμβάσεις ανταλλαγής : συμφωνία  ανταλλαγής  υποχρεώσεων πληρωμής  ( επιτοκίου ή συν/τος)  σε  προκαθορισμένες  χρονικές περιόδους.</a:t>
            </a:r>
          </a:p>
          <a:p>
            <a:pPr algn="just"/>
            <a:r>
              <a:rPr lang="el-GR" sz="2800" dirty="0" smtClean="0"/>
              <a:t>  Διάκριση ανάλογα με  το πρωτογενές μέσο επένδυσης  που αποτελεί την υποκείμενη αξία (παράγωγα  συν/τος, παράγωγα μετοχών, παράγωγα στο δείκτη)/  παράγωγα σε εμπορεύματα.</a:t>
            </a:r>
            <a:endParaRPr lang="el-GR" sz="2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 O</a:t>
            </a:r>
            <a:r>
              <a:rPr lang="el-GR" sz="3600" dirty="0" smtClean="0"/>
              <a:t>ι  ρυθμιζόμενες επενδυτικές  δραστηριότητες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 Α. Η  λήψη και διαβίβαση εντολών  για λογ/σμό πελατών  για κατάρτιση  συναλλαγών  σε χρηματοπιστωτικά μέσα :παραγγελία προς εκτέλεση συναλλαγής / παραγγελέας ο πελάτης – υποψήφιος  πωλητής ή αγοραστής , παραγγελιοδόχος  η επιχείρηση που  δύναται κατ’επάγγελμα  να υλοποιεί τέτοιες πράξεις / αποτέλεσμα της διαμεσολάβησης η εκτέλεση της εντολής στο  όνομα του επαγγελματία  για λογ/σμό  του επενδυτή. </a:t>
            </a:r>
            <a:endParaRPr lang="el-GR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Β. Η εκτέλεση εντολών  για λογαριασμό  πελατών : ο φορέας παροχής της υπηρεσίας αποδέχεται  εντολή εκτέλεσης συναλλαγής ( αγοράς ή πώλησης) και αναλαμβάνει  να την εκτελέσει με αντάλλαγμα ορισμένη προμήθεια /  ορισμός Οδηγία 2014/ 65/ ΕΕ ,  άρθρο 4 παρ. 5 ν. 4514/2018  : σύναψη συμβάσεων αγοράς , πώλησης  ή πρωτογενούς απόκτησης  χρηματοπιστωτικών μέσων  για λογ/σμό τρίτου σε  εκπλήρωση  προΰφιστάμενης  συμβατικής σχέσης.</a:t>
            </a:r>
            <a:endParaRPr lang="el-GR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sz="2800" dirty="0" smtClean="0"/>
              <a:t> Γ. Η διενέργεια  συναλλαγών  για ίδιο λογ/σμό  ( Οδηγία 2014/65/ΕΕ) :  ο επαγγελματίας συναλλάσσεται  όχι   ως άμεσος ή  έμμεσος αντιπρόσωπος  άλλου  προσώπου ή  εντολοδόχος του αλλά  για δικό του λογ/σμό/ κατ’επάγγελμα  συμμετοχή στις αγορές  κεφαλαίου  με σκοπό το κέρδος , δηλ. η  αγορά  και πώληση  χρηματοπιστωτικών μέσων με σκοπό τηνοικειοποίηση, ως  κέρδους ,  της διαφοράς μεταξύ  αγοράς  και τιμής πώλησης/  δεν συντρέχει συσχέτιση με προΰφιστάμενη  σύμβαση χρηματστηριακής παραγγελίας/άλλη  συναλλακτική δραστηριότητα με σκοπό  την επίτευξη ρευστότητας στην αγορά,  ασκείται από τους ειδικούς  διαπραγματευτές  ( </a:t>
            </a:r>
            <a:r>
              <a:rPr lang="en-US" sz="2800" dirty="0" smtClean="0"/>
              <a:t>market makers) O</a:t>
            </a:r>
            <a:r>
              <a:rPr lang="el-GR" sz="2800" dirty="0" smtClean="0"/>
              <a:t>δηγία  2014/65/ ΕΕ.</a:t>
            </a:r>
            <a:endParaRPr lang="el-GR" sz="2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sz="2800" dirty="0" smtClean="0"/>
              <a:t>Γ. Η διαχείριση χαρτοφυλακείου  (</a:t>
            </a:r>
            <a:r>
              <a:rPr lang="en-US" sz="2800" dirty="0" smtClean="0"/>
              <a:t>portfolio management) </a:t>
            </a:r>
            <a:r>
              <a:rPr lang="el-GR" sz="2800" dirty="0" smtClean="0"/>
              <a:t>: διαχείριση με εντολή του  πελάτη  και υπό καθεστώς  διακριτικής ευχέρειας  για κάθε πελάτη,  χαρτοφυλακίων που περιλαμβάνουν ένα ή  περισσότερα  χρηματοπιστωτικά μέσα/Ν. 4514/2018 : διαχείριση κατά τη διακριτική ευχέρεια της  ΕΠΕΥ, χαρτοφυλακίων πελατών, στο πλαίσιο εντολής τους, που περιλαμβάνουν ένα ή περισσότερα  χρηματοπιστωτικά μέσα/ επιμέλεια περιουσίας προς  το συμφέρον του δικαιούχου : υποχρέωση  τήρησης  γενικών  αρχών επενδυτικής  πολιτικής, υποχρέωση περιορισμού  του επενδυτικού κινδύνου  με τη  διαφοροποίηση του χαρτοφυλακίου</a:t>
            </a:r>
            <a:r>
              <a:rPr lang="en-US" sz="2800" dirty="0" smtClean="0"/>
              <a:t>  </a:t>
            </a:r>
            <a:r>
              <a:rPr lang="el-GR" sz="2800" dirty="0" smtClean="0"/>
              <a:t>μέσω της αντικατάστασης  χρηματοπιστωτικών μέσων με άλλα που ενέχουν μικρότερο  επενδυτικό  κίνδυνο, απαγόρευση βραχυπρόθεσμης  κερδοσκοπίας  χωρίς τη συναίνεση του  πελάτη. </a:t>
            </a:r>
            <a:endParaRPr lang="el-GR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 Υποχρεώσεις πελάτη  να καταβάλλει αμοιβή  -σταθερή αμοιβή  οριζόμενη σε ποσοστό  επί της αξίας  του  χαρτοφυλακίου – κυμαινόμενη  ως ποσοστό επί της θετικής απόδοσης του χαρτοφυλακίου / μικτή σύμβαση/ συνήθης μορφή ο διαχειριστής διαθέτει διακριτική ευχέρεια, να αποφασίζει την απόκτηση και  διάθεση  επενδυτικών  μέσων του πελάτη, με σκοπό να επιτύχει την καλύτερη δυνατή  απόδοση/διαφοροποίηση από την περίπτωση που ο διαχειριστής  υποχρεούται να λάβει τη  συναίνεση   του επενδυτή  πριν από την εκτελεσή  τους  ή να υποδείξει  την εκτέλεσή τους / 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Σύγχρονο δίκαιο κεφαλαιαγοράς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Προσαρμογή στις κοινοτικές οδηγίας   για τη δημιουργία ενιαίας ευρωπαΐκής αγοράς :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/>
              <a:t> </a:t>
            </a:r>
            <a:r>
              <a:rPr lang="el-GR" sz="2800" dirty="0" smtClean="0"/>
              <a:t>Π.Δ. 348/1985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 350/1985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Π.Δ.360/1985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 50/1992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 51/1992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 51/1992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Π.Δ.53/1992</a:t>
            </a:r>
            <a:endParaRPr lang="el-GR" sz="28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Με βάση τη διαφοροποίηση αυτή   η σύμβαση  διαχείρισης χαρτοφυλακίου προσεγγίζει άλλοτε  τη σύμβαση χρηματιστηριακής παραγγελίας , άλλοτε  τη σύμβαση  παροχής επενδυτικών υπηρεσιών , άλλοτε  εμφανίζει μικτά στοιχεία / διάκριση από τη  συλλογική  διαχείριση χρηματοπιστωτικών μέσων από τους ΟΣΕΚΑ. </a:t>
            </a:r>
          </a:p>
          <a:p>
            <a:pPr algn="just"/>
            <a:r>
              <a:rPr lang="el-GR" sz="2800" dirty="0" smtClean="0"/>
              <a:t> Ε.Παροχή  επενδυτικών συμβουλών  :κύρια επενδυτική  δραστηριότητα  με βάση την Οδηγία  2004/ 39/ ΕΕ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 Ορισμός </a:t>
            </a:r>
            <a:r>
              <a:rPr lang="en-US" sz="2800" dirty="0" err="1" smtClean="0"/>
              <a:t>MiFID</a:t>
            </a:r>
            <a:r>
              <a:rPr lang="en-US" sz="2800" dirty="0" smtClean="0"/>
              <a:t> II </a:t>
            </a:r>
            <a:r>
              <a:rPr lang="el-GR" sz="2800" dirty="0" smtClean="0"/>
              <a:t>:προσωπική σύσταση  προς ένα πρόσωπο υπό την ιδιότητά  του ως υφιστάμενου ή δυνητικού  επενδυτή , η οποία : α) παρουσιάζεται ως κατάλληλη για το πρόσωπο αυτό ή λαμβάνει  υπόψη της την κατάσταση του  και β)  η σύσταση αναφέρεται στην αγορά, πώλησή, εγγραφή , ανταλλαγή , εξαγορά , διακράτηση ή αναδοχή ορισμένου  χρηματοπιστωτικού μέσου ,  ή  την άσκηση  ή μη  οποιουδήποτε δικαιώματος που παρέχει ορισμένο χρηματοπιστωτικό μέσο   για την αγορά , πώληση, εγγραφή ,  ανταλλαγή  ή εξαγορά  χρηματοπιστωτικού μέσου .</a:t>
            </a:r>
            <a:endParaRPr lang="el-GR" sz="28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sz="2800" dirty="0" smtClean="0"/>
              <a:t> Παροχή εξατομικευμένης  σύστασης  σε υφιστάμενο ή μελλοντικό επενδυτή , που πρέπει να παρουσιάζεται ως κατάλληλη  για το πρόσωπο αυτό ή να  λαμβάνει υπόψη  την κατάσταση του προσώπου αυτού σύμφωνα με τον έλεγχο καταλληλότητας . </a:t>
            </a:r>
          </a:p>
          <a:p>
            <a:pPr algn="just"/>
            <a:r>
              <a:rPr lang="el-GR" sz="2800" dirty="0" smtClean="0"/>
              <a:t> Περιεχόμενο  επενδυτικής συμβουλής  :  η απλή μεταφορά πραγματικών στοιχείων και περιστατικών αλλά και η  επεξεργασία και  αξιοποίηση προς την κατεύθυνση της εκδήλωσης πρότασης  για την επίδειξη συγκεκριμένης επενδυτικής συμπεριφοράς .</a:t>
            </a:r>
          </a:p>
          <a:p>
            <a:pPr algn="just"/>
            <a:r>
              <a:rPr lang="el-GR" sz="2800" dirty="0" smtClean="0"/>
              <a:t>Σύναψη έγγραφης σύμβασης μεταξύ ΕΠΕΥ και πελάτη (  Καν.  ΕΕ 2017/565)/ η έλλειψη της δεν θεμελιώνει  ακυρότητα της σύμβασης αλλά συνεπάγεται την επιβολή διοικητικών προστίμων. </a:t>
            </a:r>
            <a:endParaRPr lang="el-GR" sz="28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 Θεμελίωση της  υποχρέωσης παροχής  επενδυτικών συμβουλών ως  παρεπόμενη υποχρέωση των  ΕΠΕΥ , στο πλαίσιο  οποιασδήποτε  συναλλακτικής σχέσης με πελάτη  (ΑΚ 288)</a:t>
            </a:r>
          </a:p>
          <a:p>
            <a:pPr algn="just"/>
            <a:r>
              <a:rPr lang="el-GR" sz="2800" dirty="0" smtClean="0"/>
              <a:t> Νομική  φύση της σύμβασης παροχής επενδυτικών υπηρεσιών ως  σύμβαση ανεξάρτητων υπηρεσιών .</a:t>
            </a:r>
          </a:p>
          <a:p>
            <a:pPr algn="just"/>
            <a:r>
              <a:rPr lang="el-GR" sz="2800" dirty="0" smtClean="0"/>
              <a:t> Προστατευτικό πλαίσιο επενδυτών :  απαγόρευση των ΕΠΕΥ που παρέχουν επενδυτικές  συμβουλές σε ανεξάρτητη βάση, να αποδέχονται και να διατηρούν αμοιβές , προμήθειες ή άλλα χρηματικά οφέλη  από τρίτους , εκδότες ή παρόχους προΐόντων.</a:t>
            </a:r>
            <a:endParaRPr lang="el-GR" sz="2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sz="2800" dirty="0" smtClean="0"/>
              <a:t> ΣΤ. Αναδοχή  χρηματοπιστωτικών μέσων:  διαμεσολαβητική δραστηριότητα  αφενός μεν μεταξύ του εκδότη χρηματοπιστωτικών μέσων και   του επενδυτικού κοινού κατά το στάδιο της δημόσιας προσφοράς (  η  πρόσκληση για την απόκτηση χρηματοπιστωτικών μέσων  απευθύνεται στο ευρύ κοινό)  και αφετέρου μεταξύ του κατόχου τέτοιων μέσων και του επενδυτικού κοινού  κατά το στάδιο της πώλησης. </a:t>
            </a:r>
          </a:p>
          <a:p>
            <a:pPr algn="just"/>
            <a:r>
              <a:rPr lang="el-GR" sz="2800" dirty="0" smtClean="0"/>
              <a:t> Διάκριση ( Οδηγία  2014/65 /ΕΕ) : απλή  αναδοχή  που  αναλύεται απλώς στην υποχρέωση  διάθεσης του δικτύου  πωλήσεως και καταβολής προσπάθειας διοχέτευσης των χρηματοπιστωτικών μέσων στο  επενδυτικό κοινό / εγγυητική αναδοχή , δηλ.τοποθέτηση  χρηματοπιστωτικών μέσων με  δέσμευση ανάληψης.   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  </a:t>
            </a:r>
            <a:r>
              <a:rPr lang="el-GR" sz="2800" dirty="0" smtClean="0"/>
              <a:t>Εγγυητική αναδοχή : ανάληψη επιπλέον , έναντι  πρόσθετης αμοιβής, την υποχρέωση κάλυψης του τμήματος των χρηματοπιστωτικών μέσων που δεν θα αναληφθούν από το επενδυτικό κοινό ή τους  ειδικούς επενδυτές .</a:t>
            </a:r>
          </a:p>
          <a:p>
            <a:pPr algn="just"/>
            <a:r>
              <a:rPr lang="el-GR" sz="2800" dirty="0" smtClean="0"/>
              <a:t>  Ειδική μορφή αναδοχής  στη διεθνή </a:t>
            </a:r>
            <a:r>
              <a:rPr lang="en-US" sz="2800" dirty="0" smtClean="0"/>
              <a:t> </a:t>
            </a:r>
            <a:r>
              <a:rPr lang="el-GR" sz="2800" dirty="0" smtClean="0"/>
              <a:t>συναλλακτική πρακτική  : σταθερή  αναδοχή ,ο ανάδοχος παρέχει την ισχυρότερη δυνατή  εγγύηση και αναλαμβάνει  πλήρως τον οικονομικό΄κίνδυνο( καταβολή τιμήματος στο κοινό ή τους  διαμεσολαβητές  της επόμενης  βαθμίδας σε  υψηλότερο τίμημα ,που αποτελεί την αμοιβή του αναδόχου).  </a:t>
            </a:r>
            <a:endParaRPr lang="el-GR" sz="2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Υποχρεώσεις  πληροφόρησης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 Ι. Νομικό πλαίσιο </a:t>
            </a:r>
          </a:p>
          <a:p>
            <a:pPr algn="just">
              <a:buNone/>
            </a:pPr>
            <a:r>
              <a:rPr lang="el-GR" sz="2800" dirty="0" smtClean="0"/>
              <a:t>Σημασία πληροφόρησης  των επενδυτών ως μέσου που εξυπηρετεί  την προστασία τους από τους κινδύνους   που συνέχονται με την επένδυση σε χρηματοπιστωτικά μέσα.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Βασική ρύθμιση Οδηγίας  2004/109/ΕΚ ( περιοδική οικονομικής φύσεως πληροφόρηση- έκτακτη  πληροφόρηση).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Κανονισμός  596/2014   για την κατάχρηση της αγοράς σε σχέση με  τις προνομιακές πληροφορίες ( κατάργηση Οδηγίας  2003/6/ΕΚ </a:t>
            </a:r>
          </a:p>
          <a:p>
            <a:pPr algn="just">
              <a:buFont typeface="Wingdings" pitchFamily="2" charset="2"/>
              <a:buChar char="ü"/>
            </a:pPr>
            <a:endParaRPr lang="el-GR" sz="2800" dirty="0" smtClean="0"/>
          </a:p>
          <a:p>
            <a:pPr algn="just">
              <a:buNone/>
            </a:pPr>
            <a:endParaRPr lang="el-GR" sz="28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Έκτακτη πληροφόρηση μέσω του ενημερωτικού δελτίου  Κανονισμός ΕΕ  2017/1129.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Ειδικές υποχρεώσεις ,μη αμιγώς πληροφοριακού χαρακτήρα , εισάγει η Οδηγία  2004/25/ΕΚ .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Ν.  3556/2007  ( Οδηγία  2004/109/ ΕΚ)- Ν. 3401/2005 ( Οδηγία  2003/71/ ΕΚ, που καταργήθηκε από  Κανονισμό 2017/1129)-  Ν. 4443/2016 ( Οδηγία  2000/43/ΕΚ).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Κανονισμός ΧΑ  ( άρθρο 3 Ν.  3152/2003 – αποφ  4/358/8.11.2005  ΕΚ)</a:t>
            </a:r>
          </a:p>
          <a:p>
            <a:pPr algn="just">
              <a:buNone/>
            </a:pPr>
            <a:endParaRPr lang="el-GR" sz="28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Υποκέιμενα υποχρεώσεων : οι  εκδότες – φυσικά ή νομικά πρόσωπα, ιδιωτικού ή δημοσίου δικαίου ,  που οι κινητές τους αξίες έχουν εισαχθεί σε οργανωμένη αγορά.</a:t>
            </a:r>
          </a:p>
          <a:p>
            <a:pPr algn="just"/>
            <a:r>
              <a:rPr lang="el-GR" sz="2800" dirty="0" smtClean="0"/>
              <a:t> ΥΠΟΧΡΕΩΣΕΙΣ ΠΛΗΡΟΦΟΡΗΣΗΣ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Διάκριση με βάση τη πηγή προέλευσης  ( απο εκδότες , μετόχους , κ.λ.π),  τη φύση και  τη περιοδικότητά τους ( τακτική – έκτακτη)</a:t>
            </a:r>
            <a:endParaRPr lang="el-GR" sz="28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Α. Τακτική  ( χρηματοοικονομική) πληροφόρηση : οικονομικά στοιχεία και αποτελέσματα που οφείλει να δημοσιοποιεί ο εκδότης σε τακτά χρονικά διαστήματα,  τα οποια έχουν αποφασιστική σημασία για τους επενδυτές- πλήρης , έγκαιρη και έγκυρη πληροφόρηση  για την περιουσιακή κατάσταση του εκδότη </a:t>
            </a:r>
          </a:p>
          <a:p>
            <a:pPr algn="just"/>
            <a:r>
              <a:rPr lang="el-GR" sz="2800" dirty="0" smtClean="0"/>
              <a:t> Άρθρ. 4-8 Ν. 3556/2007  : υποκείμενο υποχρεώσεων  η α.ε, οι μετοχές της οποίας είναι εισηγμένες στην  Αγορά Αξιών του ΧΑ.  </a:t>
            </a:r>
            <a:endParaRPr lang="el-G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Βασική Οδηγία  93/22/ ΕΟΚ της  10-5/1993   σχετικά με τις επενδυτικές  υπηρεσίες στο τομέα των  κινητών αξιών ( σκοπός η εναρμόνιση των κανόνων  για την παροχή των επενδυτικών  υπηρεσιών- καθιέρωση αρχής ενιαίας άδειας λειτουργίας )  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Ν. 2396/1996  ( εναρμόνιση με Οδηγία 93/22/ΕΟΚ)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Περιεχόμενο τακτικής πληροφόρησης  : ετήσιες  οικ. καταστάσεις  (ισολογισμός, αποτελέσματα  χρήσεως, πίνακας διαθέσεως αποτελεσμάτων ,προσάρτημα , κατάσταση μεταβολών ιδίων κεφαλαίων, κατάσταση ταμειακών ροών), που περιλαμβάνονται στν ετήσια οικ. έκθεση και  δημοσιοποιούνται  εντός 4 μηνών απο  τη λήξη κάθε χρήσης. </a:t>
            </a:r>
          </a:p>
          <a:p>
            <a:pPr algn="just"/>
            <a:r>
              <a:rPr lang="el-GR" sz="2800" dirty="0" smtClean="0"/>
              <a:t> Περιεχόμενο ετ. οικ. έκθεσης : αα)ετήσιες οικονομικές καταστάσεις ελεγμένες από ορκωτούς ελεγκτές , ββ)  έκθεση του δ.σ, γγ)  δηλώσεις του Προέδρου , του Διευθ/ντος συμβούλου και ενός μέλους του δ.σ.    σύμφωνα με άρθρο  4 παρ. 2 Ν. 3556/2007. 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Υποχρέωση δημοσιοποίησης εξαμηνιαίας οικονομικής έκθεσης για το α’ εξάμηνο  κάθε χρήσης, εντός  3μήνου από  λήξη  α’ εξάμηνου / περιεχόμενο ανάλογο με την ετήσια  οικονομική  έκθεση </a:t>
            </a:r>
          </a:p>
          <a:p>
            <a:pPr algn="just"/>
            <a:r>
              <a:rPr lang="el-GR" sz="2800" dirty="0" smtClean="0"/>
              <a:t>Με  την Οδηγία 2013/50/ΕΚ  ( Ν. 4374/2016) περιορίστηκε  η δυνατότητα  των κρατών μελών  να απαιτούν τη δημοσιοποίηση  οικονομικών καταστάσεων  συχνότερα από  6μηνο, π.χ.  τριμηνιαίες       εκτός εάν συντρέχουν ειδικοί λόγοι, όπως  το σχετικό κόστος να μην συνιστά δυσανάλογη επιβάρυνση.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Σύνταξη των οικονομικών καταστάσεων σύμφωνα με τα ΔΛΠ,που διασφαλίζουν αξιοπιστία  των σχετικών πληροφοριών </a:t>
            </a:r>
          </a:p>
          <a:p>
            <a:pPr algn="just"/>
            <a:r>
              <a:rPr lang="el-GR" sz="2800" dirty="0" smtClean="0"/>
              <a:t> Η δημοσιοποίηση διενεργείται μέσω : α) της υποβολής στην  εταιρία « Ελληνικά Χρηματιστήρια Α.Ε.» , που διαχειρίζεται  το Δελτίο Τιμών του Χ. Α,  καιβ) ανάρτηση στο  διαδικτυακό τόπο της  εταιρίας, που πρέπει να διατηρείται και στην  αγγλική   για  τουλάχιστον 5 έτη.</a:t>
            </a:r>
            <a:endParaRPr lang="el-GR" sz="28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 Β. Προαιρετική τακτική  πληροφόρηση :  εγκύκλιος   36/16.5. 2008 της ΕΚ , που προβλέπει τη δυνατότητα ανακοίνωσης πληροφοριών σχετικά με  εκτιμήσεις ή προβλέψεις οικονομικών μεγεθών   για τη τρέχουσα ή τις επόμενες χρήσεις/ εφαρμογή άρθρο. 21 Ν. 3556/2007. </a:t>
            </a:r>
            <a:endParaRPr lang="el-GR" sz="28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800" dirty="0" smtClean="0"/>
              <a:t>Γ. Έκτακτη πληροφόρηση </a:t>
            </a:r>
          </a:p>
          <a:p>
            <a:pPr algn="just">
              <a:buNone/>
            </a:pPr>
            <a:r>
              <a:rPr lang="el-GR" sz="2800" dirty="0" smtClean="0"/>
              <a:t> 1 Δημοσιοποίηση  προνομιακών πληροφοριών- προΰποθέσεις  : αποτροπή καταχρήσεων της αγοράς / νέες ρυθμίσεις Κανονισμού  596/2014  ( Ν. 3340/2005)  - διεύρυνση δημοσιοποίησης   όλων  των  πληροφοριών που αφορούν άμεσα ή έμμεσα  τον εκδότη  και φέρουν τα στοιχεία της  προνομιακής πληροφορίας  ( άρθρο  7 του Καν.  ΕΕ  596/2014),  υπό την έννοια ότι  θα μπορούσαν  να  δώσουν προβάδισμα στον  κάτοχό τους στην αγορά έναντι τρίτων  </a:t>
            </a:r>
            <a:endParaRPr lang="el-GR" sz="28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Απόφαση  3/347/12.7.2005 ( προγενέστερο καθεστώς Ν 3340/2005) – ενδεικτική απαρίθμηση – στοιχεία που είναι απαραίτητα για την  ορθή,  επαρκή και  σαφή πληροφόρηση του επενδυτικού κοινού /στοιχείο  ουσιώδους χαρακτήρα ,που θα επηρέαζε  το μέσο , συνετό επενδυτή κατά τη λήψη της επενδυτικής απόφασης . </a:t>
            </a:r>
          </a:p>
          <a:p>
            <a:pPr algn="just"/>
            <a:r>
              <a:rPr lang="el-GR" sz="2800" dirty="0" smtClean="0"/>
              <a:t> Χρόνος και τρόπος δημοσίευσης </a:t>
            </a:r>
          </a:p>
          <a:p>
            <a:pPr algn="just"/>
            <a:r>
              <a:rPr lang="el-GR" sz="2800" dirty="0" smtClean="0"/>
              <a:t>Αναβολή δημοσιοποίησης</a:t>
            </a:r>
            <a:endParaRPr lang="el-G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sz="2800" dirty="0" smtClean="0"/>
              <a:t> 2. Σχολιασμός  δημοσιευμάτων   τρίτων  , σχετικά με ανεπιβεβαίωτες πληροφορίες που θα  μπορούσαν ναεπηρεάσουν αισθητά την τιμή των χρηματοπιστωτικών μέσων / υποχρέωση επιβεβαίωσης ή  διάψευσης από τον εκδότη .</a:t>
            </a:r>
          </a:p>
          <a:p>
            <a:pPr marL="514350" indent="-514350" algn="just">
              <a:buAutoNum type="arabicPeriod" startAt="3"/>
            </a:pPr>
            <a:r>
              <a:rPr lang="el-GR" sz="2800" dirty="0" smtClean="0"/>
              <a:t>Υποχρεώσεις  γνωστοποίησης συναλλαγών 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l-GR" sz="2800" dirty="0" smtClean="0"/>
              <a:t> Υποχρέωση  γνωστοποίησης μεταβολής συμμετοχών: αα)μεταβολή  στο ποσοστό του μτχ κεφαλαίου  ‘ανω ή κάτω του  5%, 10%, 15%, 20%, 25%, 1/3, 50% και  2/3 και ββ) υποχρέωση ενημέρωση μετόχου που κατέχει τουλάχιστον  10% των  δικαιωμάτων ψήφου  για μεταβολή ίση ή μεγαλύτερη του 3%.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ΙΙ Υποχρέωση γνωστοποίησης συναλλαγών  διευθυντικών στελεχών   που διενεργούνται  για δικό  τουςλογ/σμό σε μετοχές – παράγωγα ,κ.λ.π. του  εκδότη / ευρεία έννοια διευθυντικών στελεχών  και  συναλλαγών : π.χ. απόκτηση μετοχών λόγω αύξησης μτχ κεφακαίου,  απόκτηση μετοχών  λόγω  άσκησης δικαιώματοςπροαίρεσης,  δωρεάς ,  απόκτηση ή διάθεση μετοχών από νομικό πρόσωπο λόγω συγχώνευσης,κ.λ.π.</a:t>
            </a:r>
            <a:endParaRPr lang="el-GR" sz="2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Υποχρεώσεις ( τακτικής –έκτακτης) ενημέρωσης με΄βάση την Κανονισμό  ΧΑ .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Διοικητικές κυρώσεις 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 Αστική ευθύνη</a:t>
            </a:r>
            <a:endParaRPr lang="el-GR" sz="28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  ΕΙΔΙΚΟ ΔΙΚΑΙΟ ΤΗΣ ΕΙΣΗΓΜΕΝΗΣ ΕΤΑΙΡΙΑΣ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Η  εισηγμένη εταιρία ως α.ε.   ειδικού σκοπού  :  ανάγκη συσχετισμού  δικαίου  κεφαλαιαγοράς με  εταιρικό δίκαιο α.ε.</a:t>
            </a:r>
          </a:p>
          <a:p>
            <a:pPr algn="just"/>
            <a:r>
              <a:rPr lang="el-GR" sz="2800" dirty="0" smtClean="0"/>
              <a:t>Αναμόρφωση διατάξεων  α.ε ( ν. 2190/20) από  ν. 3604/2007 </a:t>
            </a:r>
          </a:p>
          <a:p>
            <a:pPr algn="just"/>
            <a:r>
              <a:rPr lang="el-GR" sz="2800" dirty="0" smtClean="0"/>
              <a:t> Ο ισχύον  ν. 4548/2018 δεν εισάγει αυστηρή διάκριση μεταξύ εισηγμένων και μη  εισηγμένων εταιριών ή μικρών – μεγάλων / περιλαμβάνει  ιδιαίτερες ρυθμίσεις για τις εισηγμένες ( με θετικό ή αρνητικό τρόπο)</a:t>
            </a:r>
            <a:endParaRPr lang="el-G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 Δημιουργία ενιαίας  ευρωπαΐκής αγοράς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Σχέδιο δράσης  για τις  Χρηματοοικονομικές Υπηρεσίες  ( </a:t>
            </a:r>
            <a:r>
              <a:rPr lang="en-US" sz="2800" dirty="0" smtClean="0"/>
              <a:t>Financial Services  Action Plan ) 1999</a:t>
            </a:r>
          </a:p>
          <a:p>
            <a:pPr algn="just"/>
            <a:r>
              <a:rPr lang="en-US" sz="2800" dirty="0"/>
              <a:t> </a:t>
            </a:r>
            <a:r>
              <a:rPr lang="el-GR" sz="2800" dirty="0" smtClean="0"/>
              <a:t>Διαδικασία </a:t>
            </a:r>
            <a:r>
              <a:rPr lang="en-US" sz="2800" dirty="0" err="1" smtClean="0"/>
              <a:t>Lamfalussy</a:t>
            </a:r>
            <a:r>
              <a:rPr lang="en-US" sz="2800" dirty="0" smtClean="0"/>
              <a:t> ( 4 </a:t>
            </a:r>
            <a:r>
              <a:rPr lang="el-GR" sz="2800" dirty="0" smtClean="0"/>
              <a:t>στάδια )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Έκδοση  4  Οδηγίων   σε εκτέλεση του σχεδίου </a:t>
            </a:r>
            <a:r>
              <a:rPr lang="en-US" sz="2800" dirty="0" err="1" smtClean="0"/>
              <a:t>Lamfalussy</a:t>
            </a:r>
            <a:r>
              <a:rPr lang="en-US" sz="2800" dirty="0"/>
              <a:t> </a:t>
            </a:r>
            <a:r>
              <a:rPr lang="en-US" sz="2800" dirty="0" smtClean="0"/>
              <a:t>: </a:t>
            </a:r>
            <a:r>
              <a:rPr lang="el-GR" sz="2800" dirty="0" smtClean="0"/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/>
              <a:t> </a:t>
            </a:r>
            <a:r>
              <a:rPr lang="el-GR" sz="2800" dirty="0" smtClean="0"/>
              <a:t>Οδηγία 2003/71/ΕΚ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Οδηγία 2003/6/ ΕΚ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Οδηγία  2004/109/ΕΚ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Οδηγία 2004/39/ΕΚ</a:t>
            </a:r>
          </a:p>
          <a:p>
            <a:pPr algn="just">
              <a:buFont typeface="Wingdings" pitchFamily="2" charset="2"/>
              <a:buChar char="ü"/>
            </a:pPr>
            <a:endParaRPr lang="el-GR" sz="2800" dirty="0" smtClean="0"/>
          </a:p>
          <a:p>
            <a:pPr algn="just">
              <a:buNone/>
            </a:pPr>
            <a:endParaRPr lang="en-US" sz="28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 Διαχωρισμός εισηγμένων  και μη εταιριών  στο ενωσιακό δίκαιο  : Οδηγία  2007/36/ΕΚ   για την άσκηση  ορισμένων  δικαιωμάτων από μετόχους εισηγμένων εταιριών (ν. 3884/2010)– Οδηγία 2017/828  ΕΚ  με τροποποιήσεις σε ζητήματα  συναλλαγών με συνδεδεμένα μέρη .</a:t>
            </a:r>
          </a:p>
          <a:p>
            <a:pPr algn="just"/>
            <a:r>
              <a:rPr lang="el-GR" sz="2800" dirty="0" smtClean="0"/>
              <a:t> </a:t>
            </a:r>
            <a:r>
              <a:rPr lang="en-US" sz="2800" dirty="0" smtClean="0"/>
              <a:t>Ratio  </a:t>
            </a:r>
            <a:r>
              <a:rPr lang="el-GR" sz="2800" dirty="0" smtClean="0"/>
              <a:t>των  ειδικών ρυθμίσεων  για   τις εισηγμένες : α) διασπορά μτχ ιδιοκτησίας – διάσταση συμφερόντων μετόχων  και  διοίκησης </a:t>
            </a:r>
          </a:p>
          <a:p>
            <a:pPr algn="just">
              <a:buNone/>
            </a:pPr>
            <a:r>
              <a:rPr lang="el-GR" sz="2800" dirty="0" smtClean="0"/>
              <a:t>      β)ταχύτητα συναλλαγών  της εταιρία ς</a:t>
            </a:r>
          </a:p>
          <a:p>
            <a:pPr algn="just">
              <a:buNone/>
            </a:pPr>
            <a:r>
              <a:rPr lang="el-GR" sz="2800" dirty="0" smtClean="0"/>
              <a:t>      γ)εγκαθίδρυση συστήματος ευρείας και έγκαιρης πληροφόρησης   - διασφάλιση αποτελεσματικότητας και εύρυθμης λειτουργίας των αγορών.</a:t>
            </a:r>
            <a:endParaRPr lang="el-GR" sz="28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δ)  προστασία επενδυτών από τους κινδύνους αδυναμίας αποτελεσματικής λειτουργίας των εταιρικών οργάνων,  άνιση  μεταχείριση  κατά τν πληροφόρηση  ιδίως των μετόχων μειοψηφίας σε περίπτωση  εξαγοράς, προστασία επένδυσης μετόχου .</a:t>
            </a:r>
          </a:p>
          <a:p>
            <a:pPr algn="just"/>
            <a:r>
              <a:rPr lang="el-GR" sz="2800" dirty="0" smtClean="0"/>
              <a:t> Δυναμική  διάσταση μετόχου  (υποψήφιος μέτοχος- αγοραστής  κινητών αξιών) : πραγματική αξία μετοχών – ορθή και έγκαιρη πληροφόρηση – ίση μεταχείριση  κατά την απόλαυση των οικονομικών  ωφελημάτων αλλά και στην άσκηση των μη περιουσιακών δικαιωμάτων .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 Η  Εισαγωγή  μετοχών στην αγορά αξιών του ΧΑ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Γενικό νομοθετικό πλαίσιο  :  άρθρα 1-10 ν.  3371/2005 ( Οδηγία  2001/34/ΕΚ)- Κανονισμός  ΧΑ 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Προΰποθέσεις  σχετικές με  την εταιρία  :</a:t>
            </a:r>
          </a:p>
          <a:p>
            <a:pPr algn="just">
              <a:buNone/>
            </a:pPr>
            <a:r>
              <a:rPr lang="el-GR" sz="2800" dirty="0" smtClean="0"/>
              <a:t> α) Νομιμότητα </a:t>
            </a:r>
          </a:p>
          <a:p>
            <a:pPr algn="just">
              <a:buNone/>
            </a:pPr>
            <a:r>
              <a:rPr lang="el-GR" sz="2800" dirty="0" smtClean="0"/>
              <a:t>β) Ελάχιστο μέγεθος  - ίδια κεφάλαια ( γενικό ελάχιστο ύψος  1εκ. Ευρώ ή 3 Εκ Ευρω σε ενοποιημένη βάση   για εισαγωγή στην κύρια αγορά ).</a:t>
            </a:r>
          </a:p>
          <a:p>
            <a:pPr algn="just">
              <a:buNone/>
            </a:pPr>
            <a:r>
              <a:rPr lang="el-GR" sz="2800" dirty="0" smtClean="0"/>
              <a:t> γ) Διάρκεια της εταιρίας  (  δημοσίευση  τουλάχιστον  για  3 οικονομικές χρήσεις). </a:t>
            </a:r>
            <a:endParaRPr lang="el-GR" sz="28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δ) Κερδοφορία (  Κανονισμός ΧΑ   κατελάχιστον κέρδη προ φόρων τριετίας  2εκ  Ευρώ  και κερδοφορία  για τιις  2  τελευταίες  χρήσεις  ή </a:t>
            </a:r>
            <a:r>
              <a:rPr lang="en-US" sz="2800" dirty="0" smtClean="0"/>
              <a:t>EBIDTA  </a:t>
            </a:r>
            <a:r>
              <a:rPr lang="el-GR" sz="2800" dirty="0" smtClean="0"/>
              <a:t>τριετίας  τουλάχιστον 3 εκ Ευρώ  και  θετικό </a:t>
            </a:r>
            <a:r>
              <a:rPr lang="en-US" sz="2800" dirty="0" smtClean="0"/>
              <a:t>EBIDTA </a:t>
            </a:r>
            <a:r>
              <a:rPr lang="el-GR" sz="2800" dirty="0" smtClean="0"/>
              <a:t>για  τις 2 τελευταίες χρήσεις .</a:t>
            </a:r>
          </a:p>
          <a:p>
            <a:pPr algn="just"/>
            <a:r>
              <a:rPr lang="el-GR" sz="2800" dirty="0" smtClean="0"/>
              <a:t>ε) Φορολογικός έλεγχος  για όλες τις χρήσεις που έχουν δημοσιευτεί  ετήσιες οικονομικές καταστάσεις πλην της τελευταίας. </a:t>
            </a:r>
          </a:p>
          <a:p>
            <a:pPr algn="just"/>
            <a:r>
              <a:rPr lang="el-GR" sz="2800" dirty="0" smtClean="0"/>
              <a:t>Στ) Εφαρμογή αρχών εταιρικής διακυβέρνησης.</a:t>
            </a:r>
            <a:endParaRPr lang="el-GR" sz="28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.Προΰποθέσεις σχετικές  με τις μετοχές </a:t>
            </a:r>
          </a:p>
          <a:p>
            <a:pPr algn="just">
              <a:buNone/>
            </a:pPr>
            <a:r>
              <a:rPr lang="el-GR" sz="2800" dirty="0" smtClean="0"/>
              <a:t>  α) Νομιμότητα</a:t>
            </a:r>
          </a:p>
          <a:p>
            <a:pPr algn="just">
              <a:buNone/>
            </a:pPr>
            <a:r>
              <a:rPr lang="el-GR" sz="2800" dirty="0" smtClean="0"/>
              <a:t> β) Ελεύθερη διαπραγματευσιμότητα  -εξάρτηση απόκτησης μετοχών από  έγκριση   εξετάζεται όταν  διαταράσσει την ομαλή λειτουργία της κεφαλαιαγοράς- π.χ. τήρηση διαδικασίας έγκρισης  από όργανο  της εταιρίας ή τρίτο .</a:t>
            </a:r>
          </a:p>
          <a:p>
            <a:pPr algn="just">
              <a:buNone/>
            </a:pPr>
            <a:r>
              <a:rPr lang="el-GR" sz="2800" dirty="0" smtClean="0"/>
              <a:t>γ)Απαγόρευση μεταβίβασης μετοχών για ορισμένο χρονικό διάστημα μετά τη εισαγωγή  ( άρθρο  7 παρ. 9 ν.  2843/2000)</a:t>
            </a:r>
            <a:endParaRPr lang="el-GR" sz="28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δ) Επαρκής διασπορά  : ν. 3371/2005  ελάχιστα όρια  για επαρκή  διασπορά όταν  οι μετοχές κατανέμονται στο κοινό  τουλάχιστον κατά 25 %  του συνόλου της ίδιας κατηγορίας/ ειδικές  ρυθμίσεις του Κανονισμού ΧΑ/ εξαίρεση όταν λόγω του μεγάλου αριθμού   των μετοχών της ίδιας κατηγορίας και της εκτάσεως διασποράς  , θεωρείται επαρκής σε ποσοστό όχι μικρότερο του 5 %,  για τη διασφάλιση της ομαλής λειτουργίας της αγοράς/ διαρκής υποχρέωση της εταιρίας , με συνέπεια  αναστολή  διαπραγμάτευσης  ή και διαγραφή από το ΧΑ. </a:t>
            </a:r>
            <a:endParaRPr lang="el-GR" sz="28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800" dirty="0" smtClean="0"/>
              <a:t>ε) Δημόσια εγγραφή </a:t>
            </a:r>
          </a:p>
          <a:p>
            <a:pPr algn="just"/>
            <a:r>
              <a:rPr lang="el-GR" sz="2800" dirty="0" smtClean="0"/>
              <a:t>Στ) Αποπληρωμή μετοχών </a:t>
            </a:r>
          </a:p>
          <a:p>
            <a:pPr algn="just"/>
            <a:r>
              <a:rPr lang="el-GR" sz="2800" dirty="0" smtClean="0"/>
              <a:t>Ζ) Δημιουργία ομίλου </a:t>
            </a:r>
          </a:p>
          <a:p>
            <a:pPr algn="just">
              <a:buNone/>
            </a:pPr>
            <a:endParaRPr lang="el-GR" sz="2800" dirty="0" smtClean="0"/>
          </a:p>
          <a:p>
            <a:pPr algn="just">
              <a:buNone/>
            </a:pPr>
            <a:r>
              <a:rPr lang="el-GR" sz="2800" dirty="0" smtClean="0"/>
              <a:t> ΔΙΑΔΙΚΑΣΙΑ ΕΙΣΑΓΩΓΗΣ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Νομοθετικό πλαίσιο ν. 3371/2005 – Κανονισμός ΧΑ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Απόφαση εισαγωγης   από  το ΧΑ :αα) προΰποθέσεις ν. 3371/2005 , ββ) επιπρόσθετες προΰποθέσεις Κανονισμός ΧΑ , γγ) έγκριση ενημερωτικού  δελτίου  </a:t>
            </a:r>
            <a:endParaRPr lang="el-GR" sz="28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Κατηγοριοποίηση :   Γενική Κατηγορία Διαπραγμάτευσης  κινητών αξιών ( Κύρια Αγορά)-  ξεχωριστές κατηγορίες  για  ΣΧΠ,  Δ.Α.Κ.,  Τίτλοι Σταθερου Εισοδήματος / Ένταξη σε κατηγορία επιτήρησης .</a:t>
            </a:r>
            <a:endParaRPr lang="el-GR" sz="28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2800" dirty="0" smtClean="0"/>
              <a:t> ΣΥΝΕΠΕΙΕΣ ΕΙΣΑΓΩΓΗΣ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Ειδικές ρυθμίσεις εταιρικού  δικαίου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Εποπτεία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 Μητρώο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Δημόσια εγγραφή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 Κεφάλαιο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Μετοχές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Διοικητικό Συμβούλιο </a:t>
            </a:r>
          </a:p>
          <a:p>
            <a:pPr marL="514350" indent="-514350" algn="just">
              <a:buAutoNum type="arabicPeriod"/>
            </a:pPr>
            <a:r>
              <a:rPr lang="el-GR" sz="2800" dirty="0" smtClean="0"/>
              <a:t>Γενική Συνέλευση ( Οδηγίες  2007/36 /ΕΚ , 2017/828/ΕΕ)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2800" dirty="0" smtClean="0"/>
              <a:t> </a:t>
            </a:r>
            <a:r>
              <a:rPr lang="el-GR" sz="2800" dirty="0" smtClean="0"/>
              <a:t>ΕΤΑΙΡΙΚΗ ΔΙΑΚΥΒΕΡΝΗΣΗ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Εννοιολογική  προσέγγιση  : σύστημα διοίκησης  και ελέγχου των εισηγμένων εταιριών , για  την αντιμετώπιση των κινδύνων διαχείρισης των  εταιρικών υποθέσεων από τους  διοικητές  μιας εταιρίας,  κατά τρόπο που να αναποκρίνεται  στα συμφέροντα των μετόχων , και εν γένει στο εταιρικό συμφέρον 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Δικαιοθεωρητικό  θεμέλιο  (κρατούσα άποψη) :   εξισορρόπηση και αντιμετώπιση της εν  δυνάμει διάστασης συμφερόντων μεταξύ</a:t>
            </a:r>
            <a:r>
              <a:rPr lang="en-US" sz="2800" dirty="0" smtClean="0"/>
              <a:t> </a:t>
            </a:r>
            <a:r>
              <a:rPr lang="el-GR" sz="2800" dirty="0" smtClean="0"/>
              <a:t>μετόχων </a:t>
            </a:r>
            <a:r>
              <a:rPr lang="en-US" sz="2800" dirty="0" smtClean="0"/>
              <a:t> </a:t>
            </a:r>
            <a:r>
              <a:rPr lang="el-GR" sz="2800" dirty="0" smtClean="0"/>
              <a:t>ως φορέων των οικονομικής  φύσεως συμφερόντων ( </a:t>
            </a:r>
            <a:r>
              <a:rPr lang="en-US" sz="2800" dirty="0" smtClean="0"/>
              <a:t>principals) </a:t>
            </a:r>
            <a:r>
              <a:rPr lang="el-GR" sz="2800" dirty="0" smtClean="0"/>
              <a:t>και των  διοικούντων ( </a:t>
            </a:r>
            <a:r>
              <a:rPr lang="en-US" sz="2800" dirty="0" smtClean="0"/>
              <a:t>agents)- agency  theory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/>
              <a:t>  </a:t>
            </a:r>
            <a:r>
              <a:rPr lang="el-GR" sz="2800" dirty="0" smtClean="0"/>
              <a:t> </a:t>
            </a:r>
            <a:r>
              <a:rPr lang="en-US" sz="2800" dirty="0" smtClean="0"/>
              <a:t>Shareholder value theory </a:t>
            </a:r>
            <a:r>
              <a:rPr lang="el-GR" sz="2800" dirty="0" smtClean="0"/>
              <a:t> : βασική  υποχρέωση του  δ.σ.  </a:t>
            </a:r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2800" dirty="0" smtClean="0"/>
              <a:t> Οδηγία  2004/25/ΕΚ 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Νομοθετικές εξελίξεις  ως απόρροια της χρηματοπιστωτικής κρίσης : τροποποιήσεις οδηγιών/  έκδοση νέων οδηγιών και κανονισμών , όπως  η Οδηγία  2014/65/ ΕΕ που αντικατέστησε την Οδηγία 2004/39 /ΕΚ   και ο κανονισμός  2014/600  για τις αγορές χρηματοπιστωτικών μέσων που  τροποποίησε τον Κανονισμό  648/2012.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Χαρακτηριστικό του νέου κανονιστικού πλαισίου  : εναρμόνιση με την αύξηση των  επενδυτικών υπηρεσιών , τις εξελίξεις στη τεχνολογία ,  τις αγορές και  τα νέα επενδυτικά προΐόντα που ανέδειξαν μη  ρυθμιζόμενες περιοχές .</a:t>
            </a:r>
          </a:p>
          <a:p>
            <a:pPr algn="just"/>
            <a:endParaRPr lang="el-GR" sz="2800" dirty="0" smtClean="0"/>
          </a:p>
          <a:p>
            <a:pPr algn="just"/>
            <a:endParaRPr lang="el-GR" sz="2800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800" dirty="0" smtClean="0"/>
              <a:t>να  μεριμνά για    την   επαύξηση των  οικονομικής φύσεως συμφερόντων των μετόχων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 </a:t>
            </a:r>
            <a:r>
              <a:rPr lang="en-US" sz="2800" dirty="0" smtClean="0"/>
              <a:t>Stakeholder value theory</a:t>
            </a:r>
            <a:r>
              <a:rPr lang="el-GR" sz="2800" dirty="0" smtClean="0"/>
              <a:t> ( </a:t>
            </a:r>
            <a:r>
              <a:rPr lang="en-US" sz="2800" dirty="0" smtClean="0"/>
              <a:t>Freeman)</a:t>
            </a:r>
            <a:r>
              <a:rPr lang="el-GR" sz="2800" dirty="0" smtClean="0"/>
              <a:t> :  το δ.σ.  υπέχει   την υποχρέωση να προάγει ή να  λαμβάνει υπόψη τα συμφέροντα όλων των παραγόντων που </a:t>
            </a:r>
            <a:r>
              <a:rPr lang="en-US" sz="2800" dirty="0" smtClean="0"/>
              <a:t> </a:t>
            </a:r>
            <a:r>
              <a:rPr lang="el-GR" sz="2800" dirty="0" smtClean="0"/>
              <a:t>επηρεάζουν άμεσα ή έμμεσα τη λειτουργία της εταιρίας , π.χ. εργαζόμενοι , προμηθευτές, οι τράπεζες , η κοινότητα, κ.λ.π.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Ενδιάμεση θεωρία </a:t>
            </a:r>
            <a:r>
              <a:rPr lang="en-US" sz="2800" dirty="0" smtClean="0"/>
              <a:t>Enlightened  shareholder  theory (  </a:t>
            </a:r>
            <a:r>
              <a:rPr lang="el-GR" sz="2800" dirty="0" smtClean="0"/>
              <a:t>άρθρο 177 </a:t>
            </a:r>
            <a:r>
              <a:rPr lang="en-US" sz="2800" dirty="0" smtClean="0"/>
              <a:t>Companies Act).</a:t>
            </a:r>
            <a:r>
              <a:rPr lang="el-GR" sz="2800" dirty="0" smtClean="0"/>
              <a:t> </a:t>
            </a:r>
            <a:endParaRPr lang="el-GR" sz="28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l-GR" sz="2800" dirty="0" smtClean="0"/>
              <a:t>Αξιολογική προσέγγιση  εταιρικής διακυβέρνησης  : διαφύλαξη  ισοδυναμίας  δικαιωμάτων  μετόχων – διοίκησης/ μετόχων πλειοψηφίας- μειοψηφίας, θέσπιση υποχρεώσεων  διαφάνειας ,πληροφόρησης των μετόχων , λογοδοσία ( α</a:t>
            </a:r>
            <a:r>
              <a:rPr lang="en-US" sz="2800" dirty="0" err="1" smtClean="0"/>
              <a:t>countability</a:t>
            </a:r>
            <a:r>
              <a:rPr lang="en-US" sz="2800" dirty="0" smtClean="0"/>
              <a:t> ) </a:t>
            </a:r>
            <a:r>
              <a:rPr lang="el-GR" sz="2800" dirty="0" smtClean="0"/>
              <a:t>του δ.σ. προς τους μετόχους, αποτελεσματικότητα λειτουργίας του δ.σ.  μέσω της  ενίσχυσης  των συστημάτωνκαι  διαδικασιών εσωτερικού ελέγχου  </a:t>
            </a:r>
            <a:endParaRPr lang="el-GR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 Συστήματα εταιρικης διακυβέρνησης  : ανοικτό μοντέλο - </a:t>
            </a:r>
            <a:r>
              <a:rPr lang="en-US" sz="2800" dirty="0" smtClean="0"/>
              <a:t>principles based (</a:t>
            </a:r>
            <a:r>
              <a:rPr lang="el-GR" sz="2800" dirty="0" smtClean="0"/>
              <a:t> π.χ.ΗΠΑ, </a:t>
            </a:r>
            <a:r>
              <a:rPr lang="en-US" sz="2800" dirty="0" smtClean="0"/>
              <a:t>UK</a:t>
            </a:r>
            <a:r>
              <a:rPr lang="el-GR" sz="2800" dirty="0" smtClean="0"/>
              <a:t>) – κλειστό μοντέλο </a:t>
            </a:r>
            <a:r>
              <a:rPr lang="en-US" sz="2800" dirty="0" smtClean="0"/>
              <a:t>rules based( </a:t>
            </a:r>
            <a:r>
              <a:rPr lang="el-GR" sz="2800" dirty="0" smtClean="0"/>
              <a:t>π.χ.</a:t>
            </a:r>
            <a:r>
              <a:rPr lang="en-US" sz="2800" dirty="0" smtClean="0"/>
              <a:t> </a:t>
            </a:r>
            <a:r>
              <a:rPr lang="el-GR" sz="2800" dirty="0" smtClean="0"/>
              <a:t>Ελλάδα).</a:t>
            </a:r>
          </a:p>
          <a:p>
            <a:pPr algn="just"/>
            <a:r>
              <a:rPr lang="el-GR" sz="2800" dirty="0" smtClean="0"/>
              <a:t>  Η διαμόρφωση του ενωσιακού πλαισίου εταιρικής διακυβέρνησης </a:t>
            </a:r>
          </a:p>
          <a:p>
            <a:pPr algn="just"/>
            <a:r>
              <a:rPr lang="el-GR" sz="2800" dirty="0" smtClean="0"/>
              <a:t> Η νομική φύση των κανόνων εταιρικής διακυβέρνησης  : κανόνες αναγκαστικού δικαίου </a:t>
            </a:r>
            <a:r>
              <a:rPr lang="en-US" sz="2800" dirty="0" smtClean="0"/>
              <a:t>vs.  </a:t>
            </a:r>
            <a:r>
              <a:rPr lang="el-GR" sz="2800" dirty="0" smtClean="0"/>
              <a:t>κανόνες ήπιου δικαίου ( κώδικες εταιρικής διακυβέρνησης)</a:t>
            </a:r>
          </a:p>
          <a:p>
            <a:pPr algn="just"/>
            <a:r>
              <a:rPr lang="el-GR" sz="2800" dirty="0" smtClean="0"/>
              <a:t>Η υποχρέωση  δήλωσης εταιρικής διακυβέρνησης και η αρχή  « συμμόρφωση ή αιτιολόγηση»- υιοθέτηση  της  </a:t>
            </a:r>
            <a:endParaRPr lang="el-GR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αρχής με την Οδηγία  2006/46 /ΕΚ και πλέον με την Οδηγία  2013/34/ ΕΚ / </a:t>
            </a:r>
          </a:p>
          <a:p>
            <a:pPr algn="just"/>
            <a:r>
              <a:rPr lang="el-GR" sz="2800" dirty="0" smtClean="0"/>
              <a:t> Τα προβλήματα κατά την εφαρμογή  της αρχής  και η Σύσταση  2014//208/ΕΕ.</a:t>
            </a:r>
          </a:p>
          <a:p>
            <a:pPr algn="just"/>
            <a:r>
              <a:rPr lang="el-GR" sz="2800" dirty="0" smtClean="0"/>
              <a:t> Το  κανονιστικό πλαίσιο στην ελληνική έννομη τάξη : κανόνες αναγκαστικού δικαίου (  Ν. 4548/2018, Ν.3016/2002, Ν. 4706/2020)- κανόνες ήπιου δικαίου ( Ελληνικός Κώδικας Εταιρικής Διακυβέρνησης  από  το ΕΣΕΔ   2013) 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 </a:t>
            </a:r>
            <a:r>
              <a:rPr lang="el-GR" sz="2800" dirty="0" smtClean="0"/>
              <a:t>ΟΙ ΚΑΝΟΝΕΣ  ΕΤΑΙΡΙΚΗΣ ΔΙΑΚΥΒΕΡΝΗΣΗΣ  ΓΙΑ ΤΗΝ ΑΣΚΗΣΗ ΕΛΕΓΧΟΥ ΕΝΤΟΣ ΤΟΥ Δ.Σ ( Ν.  3016/2002, Ν. 4706/2020) :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Μονιστικό σύστημα δ.σ.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 Στρατηγικός εποπτικός ρόλος του δ.σ. ως συλλογικού οργάνου διοίκησης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Διαχωρισμός μελών σε εκτελεστικά, μη εκτελεστικά , ανεξάρτητα μη εκτελεστικά μέλη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800" dirty="0" smtClean="0"/>
              <a:t> Η προβληματική  των  αρμοδιοτήτων των ανεξάρτητων μελών</a:t>
            </a:r>
            <a:endParaRPr lang="el-GR" sz="28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 Ειδικότερα ζητήματα αποτελεσματικής λειτουργίας του δ.σ. :   θέσπιση πολιτικής καταλληλότητας ( </a:t>
            </a:r>
            <a:r>
              <a:rPr lang="en-US" sz="2800" dirty="0" smtClean="0"/>
              <a:t>adequacy policy)</a:t>
            </a:r>
            <a:r>
              <a:rPr lang="el-GR" sz="2800" dirty="0" smtClean="0"/>
              <a:t>  κατά το διορισμό του</a:t>
            </a:r>
            <a:r>
              <a:rPr lang="en-US" sz="2800" dirty="0" smtClean="0"/>
              <a:t> </a:t>
            </a:r>
            <a:r>
              <a:rPr lang="el-GR" sz="2800" dirty="0" smtClean="0"/>
              <a:t>δ.σ.   για τη διασφάλιση εχέγγυων    βέλτιστων  αξιολογικών κριτηρίων διορισμού  σε ατομικό και συλλογικό επίπεδο/ διαχωρισμός Προέδρου  Δ.Σ -  Διευθύν</a:t>
            </a:r>
            <a:r>
              <a:rPr lang="en-US" sz="2800" dirty="0" smtClean="0"/>
              <a:t>o</a:t>
            </a:r>
            <a:r>
              <a:rPr lang="el-GR" sz="2800" dirty="0" smtClean="0"/>
              <a:t>ντος  Συμβούλου/ συμμετοχή γυναικών στο  δ.σ. ( </a:t>
            </a:r>
            <a:r>
              <a:rPr lang="en-US" sz="2800" dirty="0" smtClean="0"/>
              <a:t>gender balance ) </a:t>
            </a:r>
          </a:p>
          <a:p>
            <a:pPr algn="just"/>
            <a:r>
              <a:rPr lang="en-US" sz="2800" dirty="0" smtClean="0"/>
              <a:t> E</a:t>
            </a:r>
            <a:r>
              <a:rPr lang="el-GR" sz="2800" dirty="0" smtClean="0"/>
              <a:t>πιτροπές Δ.Σ : Επιτροπή  υποψηφιοτήτων ,  αποδοχών ( ν. 4706/2020) , Επιτροπή Ελέγχου . </a:t>
            </a:r>
            <a:endParaRPr lang="el-GR" sz="28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 smtClean="0"/>
              <a:t> </a:t>
            </a:r>
            <a:r>
              <a:rPr lang="el-GR" sz="2800" dirty="0" smtClean="0"/>
              <a:t> Σκοπός  δικαίου κεφαλαιαγοράς :  ολοκλήρωση εσωτερικής αγοράς /διασφάλιση αποτελεσματικότητας των αγορών/ προστασία των επενδυτών.</a:t>
            </a:r>
          </a:p>
          <a:p>
            <a:pPr algn="just"/>
            <a:r>
              <a:rPr lang="el-GR" sz="2800" dirty="0"/>
              <a:t> </a:t>
            </a:r>
            <a:r>
              <a:rPr lang="el-GR" sz="2800" dirty="0" smtClean="0"/>
              <a:t>Διφυής  σκοπός :τελολογία ( σκοπός των κανόνων δικαίου ) – ερμηνεία από ΔΕΕ και εθνικά δικαστήρια.</a:t>
            </a:r>
            <a:endParaRPr lang="el-G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5780</Words>
  <Application>Microsoft Office PowerPoint</Application>
  <PresentationFormat>On-screen Show (4:3)</PresentationFormat>
  <Paragraphs>244</Paragraphs>
  <Slides>86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Office Theme</vt:lpstr>
      <vt:lpstr> ΔΙΚΑΙΟ ΤΗΣ ΚΕΦΑΛΑΙΑΓΟΡΑΣ</vt:lpstr>
      <vt:lpstr> ΧΡΗΜΑΤΙΣΤΗΡΙΑΚΟ ΔΙΚΑΙΟ – ΔΙΚΑΙΟ ΚΕΦΑΛΑΙΑΓΟΡΑΣ ΒΑΣΙΚΕΣ ΕΝΝΟΙΕΣ </vt:lpstr>
      <vt:lpstr>Slide 3</vt:lpstr>
      <vt:lpstr>Slide 4</vt:lpstr>
      <vt:lpstr>Σύγχρονο δίκαιο κεφαλαιαγοράς</vt:lpstr>
      <vt:lpstr>Slide 6</vt:lpstr>
      <vt:lpstr> Δημιουργία ενιαίας  ευρωπαΐκής αγοράς</vt:lpstr>
      <vt:lpstr>Slide 8</vt:lpstr>
      <vt:lpstr>Slide 9</vt:lpstr>
      <vt:lpstr> Οι  αγορές</vt:lpstr>
      <vt:lpstr>Slide 11</vt:lpstr>
      <vt:lpstr>Slide 12</vt:lpstr>
      <vt:lpstr>Slide 13</vt:lpstr>
      <vt:lpstr>Η  οργανωμένη  κεφαλαιαγορά</vt:lpstr>
      <vt:lpstr>Slide 15</vt:lpstr>
      <vt:lpstr>Slide 16</vt:lpstr>
      <vt:lpstr>Slide 17</vt:lpstr>
      <vt:lpstr>Slide 18</vt:lpstr>
      <vt:lpstr>Από την οργανωμένη αγορά στους τόπους διαπραγμάτευσης </vt:lpstr>
      <vt:lpstr>Οι  ρυθμιζόμενες αγορές στην Ελλάδα </vt:lpstr>
      <vt:lpstr>Slide 21</vt:lpstr>
      <vt:lpstr> Οι αγορές του  Χρηματιστηρίου  Αθηνών  Ν. 4514/2018 </vt:lpstr>
      <vt:lpstr> Οι επενδυτικές υπηρεσίες </vt:lpstr>
      <vt:lpstr>Slide 24</vt:lpstr>
      <vt:lpstr>Slide 25</vt:lpstr>
      <vt:lpstr> Βασικές μεταβολές από την Οδηγία  2014/65/ΕΚ  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 </vt:lpstr>
      <vt:lpstr>Slide 39</vt:lpstr>
      <vt:lpstr>Slide 40</vt:lpstr>
      <vt:lpstr>Slide 41</vt:lpstr>
      <vt:lpstr>Slide 42</vt:lpstr>
      <vt:lpstr>Slide 43</vt:lpstr>
      <vt:lpstr>Slide 44</vt:lpstr>
      <vt:lpstr> Oι  ρυθμιζόμενες επενδυτικές  δραστηριότητες 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 Υποχρεώσεις  πληροφόρησης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   ΕΙΔΙΚΟ ΔΙΚΑΙΟ ΤΗΣ ΕΙΣΗΓΜΕΝΗΣ ΕΤΑΙΡΙΑΣ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ΔΙΚΑΙΟ ΤΗΣ ΚΕΦΑΛΑΙΑΓΟΡΑΣ</dc:title>
  <dc:creator>Windows User</dc:creator>
  <cp:lastModifiedBy>Windows User</cp:lastModifiedBy>
  <cp:revision>161</cp:revision>
  <dcterms:created xsi:type="dcterms:W3CDTF">2021-03-04T12:26:11Z</dcterms:created>
  <dcterms:modified xsi:type="dcterms:W3CDTF">2022-03-01T17:33:44Z</dcterms:modified>
</cp:coreProperties>
</file>