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92" r:id="rId2"/>
  </p:sldMasterIdLst>
  <p:notesMasterIdLst>
    <p:notesMasterId r:id="rId42"/>
  </p:notesMasterIdLst>
  <p:sldIdLst>
    <p:sldId id="296"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3" r:id="rId17"/>
    <p:sldId id="274" r:id="rId18"/>
    <p:sldId id="303" r:id="rId19"/>
    <p:sldId id="304" r:id="rId20"/>
    <p:sldId id="305" r:id="rId21"/>
    <p:sldId id="306" r:id="rId22"/>
    <p:sldId id="298" r:id="rId23"/>
    <p:sldId id="299" r:id="rId24"/>
    <p:sldId id="300" r:id="rId25"/>
    <p:sldId id="301" r:id="rId26"/>
    <p:sldId id="302" r:id="rId27"/>
    <p:sldId id="308" r:id="rId28"/>
    <p:sldId id="309" r:id="rId29"/>
    <p:sldId id="310" r:id="rId30"/>
    <p:sldId id="311" r:id="rId31"/>
    <p:sldId id="312" r:id="rId32"/>
    <p:sldId id="318" r:id="rId33"/>
    <p:sldId id="277" r:id="rId34"/>
    <p:sldId id="287" r:id="rId35"/>
    <p:sldId id="288" r:id="rId36"/>
    <p:sldId id="289" r:id="rId37"/>
    <p:sldId id="290" r:id="rId38"/>
    <p:sldId id="293" r:id="rId39"/>
    <p:sldId id="294" r:id="rId40"/>
    <p:sldId id="295" r:id="rId4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5131" autoAdjust="0"/>
    <p:restoredTop sz="94660"/>
  </p:normalViewPr>
  <p:slideViewPr>
    <p:cSldViewPr snapToGrid="0">
      <p:cViewPr varScale="1">
        <p:scale>
          <a:sx n="64" d="100"/>
          <a:sy n="64" d="100"/>
        </p:scale>
        <p:origin x="-120" y="-12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765999-1BF5-47E1-B85E-9A0DA096945B}" type="datetimeFigureOut">
              <a:rPr lang="el-GR" smtClean="0"/>
              <a:pPr/>
              <a:t>28/12/2019</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7D017F-DE0B-4A72-9F4B-070E7AE3E842}" type="slidenum">
              <a:rPr lang="el-GR" smtClean="0"/>
              <a:pPr/>
              <a:t>‹#›</a:t>
            </a:fld>
            <a:endParaRPr lang="el-GR"/>
          </a:p>
        </p:txBody>
      </p:sp>
    </p:spTree>
    <p:extLst>
      <p:ext uri="{BB962C8B-B14F-4D97-AF65-F5344CB8AC3E}">
        <p14:creationId xmlns="" xmlns:p14="http://schemas.microsoft.com/office/powerpoint/2010/main" val="100938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1E65-8590-4ED0-BA23-D801D16C785F}"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594810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12192903"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562578" y="1811864"/>
            <a:ext cx="7078488"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562578" y="3598328"/>
            <a:ext cx="7078488" cy="1377651"/>
          </a:xfrm>
        </p:spPr>
        <p:txBody>
          <a:bodyPr anchor="t">
            <a:normAutofit/>
          </a:bodyPr>
          <a:lstStyle>
            <a:lvl1pPr marL="0" indent="0" algn="ctr">
              <a:buNone/>
              <a:defRPr sz="2000">
                <a:solidFill>
                  <a:schemeClr val="tx1"/>
                </a:solidFill>
              </a:defRPr>
            </a:lvl1pPr>
            <a:lvl2pPr marL="457223" indent="0" algn="ctr">
              <a:buNone/>
              <a:defRPr>
                <a:solidFill>
                  <a:schemeClr val="tx1">
                    <a:tint val="75000"/>
                  </a:schemeClr>
                </a:solidFill>
              </a:defRPr>
            </a:lvl2pPr>
            <a:lvl3pPr marL="914446" indent="0" algn="ctr">
              <a:buNone/>
              <a:defRPr>
                <a:solidFill>
                  <a:schemeClr val="tx1">
                    <a:tint val="75000"/>
                  </a:schemeClr>
                </a:solidFill>
              </a:defRPr>
            </a:lvl3pPr>
            <a:lvl4pPr marL="1371669" indent="0" algn="ctr">
              <a:buNone/>
              <a:defRPr>
                <a:solidFill>
                  <a:schemeClr val="tx1">
                    <a:tint val="75000"/>
                  </a:schemeClr>
                </a:solidFill>
              </a:defRPr>
            </a:lvl4pPr>
            <a:lvl5pPr marL="1828893" indent="0" algn="ctr">
              <a:buNone/>
              <a:defRPr>
                <a:solidFill>
                  <a:schemeClr val="tx1">
                    <a:tint val="75000"/>
                  </a:schemeClr>
                </a:solidFill>
              </a:defRPr>
            </a:lvl5pPr>
            <a:lvl6pPr marL="2286115" indent="0" algn="ctr">
              <a:buNone/>
              <a:defRPr>
                <a:solidFill>
                  <a:schemeClr val="tx1">
                    <a:tint val="75000"/>
                  </a:schemeClr>
                </a:solidFill>
              </a:defRPr>
            </a:lvl6pPr>
            <a:lvl7pPr marL="2743339" indent="0" algn="ctr">
              <a:buNone/>
              <a:defRPr>
                <a:solidFill>
                  <a:schemeClr val="tx1">
                    <a:tint val="75000"/>
                  </a:schemeClr>
                </a:solidFill>
              </a:defRPr>
            </a:lvl7pPr>
            <a:lvl8pPr marL="3200562" indent="0" algn="ctr">
              <a:buNone/>
              <a:defRPr>
                <a:solidFill>
                  <a:schemeClr val="tx1">
                    <a:tint val="75000"/>
                  </a:schemeClr>
                </a:solidFill>
              </a:defRPr>
            </a:lvl8pPr>
            <a:lvl9pPr marL="365778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7223" y="5054602"/>
            <a:ext cx="897701" cy="279400"/>
          </a:xfrm>
        </p:spPr>
        <p:txBody>
          <a:bodyPr/>
          <a:lstStyle/>
          <a:p>
            <a:fld id="{2342CEA3-3058-4D43-AE35-B3DA76CB4003}" type="datetimeFigureOut">
              <a:rPr lang="el-GR" smtClean="0"/>
              <a:pPr/>
              <a:t>28/12/2019</a:t>
            </a:fld>
            <a:endParaRPr lang="el-GR"/>
          </a:p>
        </p:txBody>
      </p:sp>
      <p:sp>
        <p:nvSpPr>
          <p:cNvPr id="5" name="Footer Placeholder 4"/>
          <p:cNvSpPr>
            <a:spLocks noGrp="1"/>
          </p:cNvSpPr>
          <p:nvPr>
            <p:ph type="ftr" sz="quarter" idx="11"/>
          </p:nvPr>
        </p:nvSpPr>
        <p:spPr>
          <a:xfrm>
            <a:off x="2562578" y="5054602"/>
            <a:ext cx="5419814" cy="279400"/>
          </a:xfrm>
        </p:spPr>
        <p:txBody>
          <a:bodyPr/>
          <a:lstStyle/>
          <a:p>
            <a:endParaRPr lang="el-GR"/>
          </a:p>
        </p:txBody>
      </p:sp>
      <p:sp>
        <p:nvSpPr>
          <p:cNvPr id="6" name="Slide Number Placeholder 5"/>
          <p:cNvSpPr>
            <a:spLocks noGrp="1"/>
          </p:cNvSpPr>
          <p:nvPr>
            <p:ph type="sldNum" sz="quarter" idx="12"/>
          </p:nvPr>
        </p:nvSpPr>
        <p:spPr>
          <a:xfrm>
            <a:off x="9089757" y="5054602"/>
            <a:ext cx="551311" cy="279400"/>
          </a:xfrm>
        </p:spPr>
        <p:txBody>
          <a:bodyPr/>
          <a:lstStyle/>
          <a:p>
            <a:fld id="{D3F1D1C4-C2D9-4231-9FB2-B2D9D97AA41D}" type="slidenum">
              <a:rPr lang="el-GR" smtClean="0"/>
              <a:pPr/>
              <a:t>‹#›</a:t>
            </a:fld>
            <a:endParaRPr lang="el-GR"/>
          </a:p>
        </p:txBody>
      </p:sp>
      <p:cxnSp>
        <p:nvCxnSpPr>
          <p:cNvPr id="15" name="Straight Connector 14"/>
          <p:cNvCxnSpPr/>
          <p:nvPr/>
        </p:nvCxnSpPr>
        <p:spPr>
          <a:xfrm>
            <a:off x="2693101" y="3471329"/>
            <a:ext cx="68174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838822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68347" y="1032934"/>
            <a:ext cx="9455310"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23" indent="0">
              <a:buNone/>
              <a:defRPr sz="1600"/>
            </a:lvl2pPr>
            <a:lvl3pPr marL="914446" indent="0">
              <a:buNone/>
              <a:defRPr sz="1600"/>
            </a:lvl3pPr>
            <a:lvl4pPr marL="1371669" indent="0">
              <a:buNone/>
              <a:defRPr sz="1600"/>
            </a:lvl4pPr>
            <a:lvl5pPr marL="1828893" indent="0">
              <a:buNone/>
              <a:defRPr sz="1600"/>
            </a:lvl5pPr>
            <a:lvl6pPr marL="2286115" indent="0">
              <a:buNone/>
              <a:defRPr sz="1600"/>
            </a:lvl6pPr>
            <a:lvl7pPr marL="2743339" indent="0">
              <a:buNone/>
              <a:defRPr sz="1600"/>
            </a:lvl7pPr>
            <a:lvl8pPr marL="3200562" indent="0">
              <a:buNone/>
              <a:defRPr sz="1600"/>
            </a:lvl8pPr>
            <a:lvl9pPr marL="3657786"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569155" y="5382153"/>
            <a:ext cx="9064979" cy="493712"/>
          </a:xfrm>
        </p:spPr>
        <p:txBody>
          <a:bodyPr anchor="t">
            <a:normAutofit/>
          </a:bodyPr>
          <a:lstStyle>
            <a:lvl1pPr marL="0" indent="0" algn="ctr">
              <a:buNone/>
              <a:defRPr sz="1600"/>
            </a:lvl1pPr>
            <a:lvl2pPr marL="457223" indent="0">
              <a:buNone/>
              <a:defRPr sz="1200"/>
            </a:lvl2pPr>
            <a:lvl3pPr marL="914446" indent="0">
              <a:buNone/>
              <a:defRPr sz="1000"/>
            </a:lvl3pPr>
            <a:lvl4pPr marL="1371669" indent="0">
              <a:buNone/>
              <a:defRPr sz="900"/>
            </a:lvl4pPr>
            <a:lvl5pPr marL="1828893" indent="0">
              <a:buNone/>
              <a:defRPr sz="900"/>
            </a:lvl5pPr>
            <a:lvl6pPr marL="2286115" indent="0">
              <a:buNone/>
              <a:defRPr sz="900"/>
            </a:lvl6pPr>
            <a:lvl7pPr marL="2743339" indent="0">
              <a:buNone/>
              <a:defRPr sz="900"/>
            </a:lvl7pPr>
            <a:lvl8pPr marL="3200562" indent="0">
              <a:buNone/>
              <a:defRPr sz="900"/>
            </a:lvl8pPr>
            <a:lvl9pPr marL="3657786"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342CEA3-3058-4D43-AE35-B3DA76CB4003}" type="datetimeFigureOut">
              <a:rPr lang="el-GR" smtClean="0"/>
              <a:pPr/>
              <a:t>28/12/2019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 xmlns:p14="http://schemas.microsoft.com/office/powerpoint/2010/main" val="1687438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906874"/>
            <a:ext cx="9064979"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223" indent="0">
              <a:buNone/>
              <a:defRPr sz="1800">
                <a:solidFill>
                  <a:schemeClr val="tx1">
                    <a:tint val="75000"/>
                  </a:schemeClr>
                </a:solidFill>
              </a:defRPr>
            </a:lvl2pPr>
            <a:lvl3pPr marL="914446" indent="0">
              <a:buNone/>
              <a:defRPr sz="1600">
                <a:solidFill>
                  <a:schemeClr val="tx1">
                    <a:tint val="75000"/>
                  </a:schemeClr>
                </a:solidFill>
              </a:defRPr>
            </a:lvl3pPr>
            <a:lvl4pPr marL="1371669" indent="0">
              <a:buNone/>
              <a:defRPr sz="1400">
                <a:solidFill>
                  <a:schemeClr val="tx1">
                    <a:tint val="75000"/>
                  </a:schemeClr>
                </a:solidFill>
              </a:defRPr>
            </a:lvl4pPr>
            <a:lvl5pPr marL="1828893" indent="0">
              <a:buNone/>
              <a:defRPr sz="1400">
                <a:solidFill>
                  <a:schemeClr val="tx1">
                    <a:tint val="75000"/>
                  </a:schemeClr>
                </a:solidFill>
              </a:defRPr>
            </a:lvl5pPr>
            <a:lvl6pPr marL="2286115" indent="0">
              <a:buNone/>
              <a:defRPr sz="1400">
                <a:solidFill>
                  <a:schemeClr val="tx1">
                    <a:tint val="75000"/>
                  </a:schemeClr>
                </a:solidFill>
              </a:defRPr>
            </a:lvl6pPr>
            <a:lvl7pPr marL="2743339" indent="0">
              <a:buNone/>
              <a:defRPr sz="1400">
                <a:solidFill>
                  <a:schemeClr val="tx1">
                    <a:tint val="75000"/>
                  </a:schemeClr>
                </a:solidFill>
              </a:defRPr>
            </a:lvl7pPr>
            <a:lvl8pPr marL="3200562" indent="0">
              <a:buNone/>
              <a:defRPr sz="1400">
                <a:solidFill>
                  <a:schemeClr val="tx1">
                    <a:tint val="75000"/>
                  </a:schemeClr>
                </a:solidFill>
              </a:defRPr>
            </a:lvl8pPr>
            <a:lvl9pPr marL="3657786"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42CEA3-3058-4D43-AE35-B3DA76CB4003}" type="datetimeFigureOut">
              <a:rPr lang="el-GR" smtClean="0"/>
              <a:pPr/>
              <a:t>28/12/2019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cxnSp>
        <p:nvCxnSpPr>
          <p:cNvPr id="15" name="Straight Connector 14"/>
          <p:cNvCxnSpPr/>
          <p:nvPr/>
        </p:nvCxnSpPr>
        <p:spPr>
          <a:xfrm>
            <a:off x="1704621" y="4140199"/>
            <a:ext cx="880856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114125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9111" y="982132"/>
            <a:ext cx="8533666"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133600" y="3352799"/>
            <a:ext cx="7857064" cy="651933"/>
          </a:xfrm>
        </p:spPr>
        <p:txBody>
          <a:bodyPr anchor="ctr">
            <a:normAutofit/>
          </a:bodyPr>
          <a:lstStyle>
            <a:lvl1pPr marL="0" indent="0" algn="r">
              <a:buFontTx/>
              <a:buNone/>
              <a:defRPr sz="1800"/>
            </a:lvl1pPr>
            <a:lvl2pPr marL="457223" indent="0">
              <a:buFontTx/>
              <a:buNone/>
              <a:defRPr/>
            </a:lvl2pPr>
            <a:lvl3pPr marL="914446" indent="0">
              <a:buFontTx/>
              <a:buNone/>
              <a:defRPr/>
            </a:lvl3pPr>
            <a:lvl4pPr marL="1371669" indent="0">
              <a:buFontTx/>
              <a:buNone/>
              <a:defRPr/>
            </a:lvl4pPr>
            <a:lvl5pPr marL="1828893" indent="0">
              <a:buFontTx/>
              <a:buNone/>
              <a:defRPr/>
            </a:lvl5pPr>
          </a:lstStyle>
          <a:p>
            <a:pPr lvl="0"/>
            <a:r>
              <a:rPr lang="en-US" smtClean="0"/>
              <a:t>Edit Master text styles</a:t>
            </a:r>
          </a:p>
        </p:txBody>
      </p:sp>
      <p:sp>
        <p:nvSpPr>
          <p:cNvPr id="3" name="Text Placeholder 2"/>
          <p:cNvSpPr>
            <a:spLocks noGrp="1"/>
          </p:cNvSpPr>
          <p:nvPr>
            <p:ph type="body" idx="1"/>
          </p:nvPr>
        </p:nvSpPr>
        <p:spPr>
          <a:xfrm>
            <a:off x="1569151" y="4343400"/>
            <a:ext cx="9064984" cy="1532467"/>
          </a:xfrm>
        </p:spPr>
        <p:txBody>
          <a:bodyPr anchor="ctr">
            <a:normAutofit/>
          </a:bodyPr>
          <a:lstStyle>
            <a:lvl1pPr marL="0" indent="0" algn="ctr">
              <a:buNone/>
              <a:defRPr sz="2000">
                <a:solidFill>
                  <a:schemeClr val="tx1"/>
                </a:solidFill>
              </a:defRPr>
            </a:lvl1pPr>
            <a:lvl2pPr marL="457223" indent="0">
              <a:buNone/>
              <a:defRPr sz="1800">
                <a:solidFill>
                  <a:schemeClr val="tx1">
                    <a:tint val="75000"/>
                  </a:schemeClr>
                </a:solidFill>
              </a:defRPr>
            </a:lvl2pPr>
            <a:lvl3pPr marL="914446" indent="0">
              <a:buNone/>
              <a:defRPr sz="1600">
                <a:solidFill>
                  <a:schemeClr val="tx1">
                    <a:tint val="75000"/>
                  </a:schemeClr>
                </a:solidFill>
              </a:defRPr>
            </a:lvl3pPr>
            <a:lvl4pPr marL="1371669" indent="0">
              <a:buNone/>
              <a:defRPr sz="1400">
                <a:solidFill>
                  <a:schemeClr val="tx1">
                    <a:tint val="75000"/>
                  </a:schemeClr>
                </a:solidFill>
              </a:defRPr>
            </a:lvl4pPr>
            <a:lvl5pPr marL="1828893" indent="0">
              <a:buNone/>
              <a:defRPr sz="1400">
                <a:solidFill>
                  <a:schemeClr val="tx1">
                    <a:tint val="75000"/>
                  </a:schemeClr>
                </a:solidFill>
              </a:defRPr>
            </a:lvl5pPr>
            <a:lvl6pPr marL="2286115" indent="0">
              <a:buNone/>
              <a:defRPr sz="1400">
                <a:solidFill>
                  <a:schemeClr val="tx1">
                    <a:tint val="75000"/>
                  </a:schemeClr>
                </a:solidFill>
              </a:defRPr>
            </a:lvl6pPr>
            <a:lvl7pPr marL="2743339" indent="0">
              <a:buNone/>
              <a:defRPr sz="1400">
                <a:solidFill>
                  <a:schemeClr val="tx1">
                    <a:tint val="75000"/>
                  </a:schemeClr>
                </a:solidFill>
              </a:defRPr>
            </a:lvl7pPr>
            <a:lvl8pPr marL="3200562" indent="0">
              <a:buNone/>
              <a:defRPr sz="1400">
                <a:solidFill>
                  <a:schemeClr val="tx1">
                    <a:tint val="75000"/>
                  </a:schemeClr>
                </a:solidFill>
              </a:defRPr>
            </a:lvl8pPr>
            <a:lvl9pPr marL="3657786"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42CEA3-3058-4D43-AE35-B3DA76CB4003}" type="datetimeFigureOut">
              <a:rPr lang="el-GR" smtClean="0"/>
              <a:pPr/>
              <a:t>28/12/2019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
        <p:nvSpPr>
          <p:cNvPr id="14" name="TextBox 13"/>
          <p:cNvSpPr txBox="1"/>
          <p:nvPr/>
        </p:nvSpPr>
        <p:spPr>
          <a:xfrm>
            <a:off x="1133292" y="905363"/>
            <a:ext cx="60975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10178005" y="2827870"/>
            <a:ext cx="60975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704622" y="4140199"/>
            <a:ext cx="879404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958170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69159" y="3308581"/>
            <a:ext cx="9064971"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69157" y="4777381"/>
            <a:ext cx="9064974" cy="860400"/>
          </a:xfrm>
        </p:spPr>
        <p:txBody>
          <a:bodyPr anchor="t">
            <a:normAutofit/>
          </a:bodyPr>
          <a:lstStyle>
            <a:lvl1pPr marL="0" indent="0" algn="l">
              <a:buNone/>
              <a:defRPr sz="1800">
                <a:solidFill>
                  <a:schemeClr val="tx1"/>
                </a:solidFill>
              </a:defRPr>
            </a:lvl1pPr>
            <a:lvl2pPr marL="457223" indent="0">
              <a:buNone/>
              <a:defRPr sz="1800">
                <a:solidFill>
                  <a:schemeClr val="tx1">
                    <a:tint val="75000"/>
                  </a:schemeClr>
                </a:solidFill>
              </a:defRPr>
            </a:lvl2pPr>
            <a:lvl3pPr marL="914446" indent="0">
              <a:buNone/>
              <a:defRPr sz="1600">
                <a:solidFill>
                  <a:schemeClr val="tx1">
                    <a:tint val="75000"/>
                  </a:schemeClr>
                </a:solidFill>
              </a:defRPr>
            </a:lvl3pPr>
            <a:lvl4pPr marL="1371669" indent="0">
              <a:buNone/>
              <a:defRPr sz="1400">
                <a:solidFill>
                  <a:schemeClr val="tx1">
                    <a:tint val="75000"/>
                  </a:schemeClr>
                </a:solidFill>
              </a:defRPr>
            </a:lvl4pPr>
            <a:lvl5pPr marL="1828893" indent="0">
              <a:buNone/>
              <a:defRPr sz="1400">
                <a:solidFill>
                  <a:schemeClr val="tx1">
                    <a:tint val="75000"/>
                  </a:schemeClr>
                </a:solidFill>
              </a:defRPr>
            </a:lvl5pPr>
            <a:lvl6pPr marL="2286115" indent="0">
              <a:buNone/>
              <a:defRPr sz="1400">
                <a:solidFill>
                  <a:schemeClr val="tx1">
                    <a:tint val="75000"/>
                  </a:schemeClr>
                </a:solidFill>
              </a:defRPr>
            </a:lvl6pPr>
            <a:lvl7pPr marL="2743339" indent="0">
              <a:buNone/>
              <a:defRPr sz="1400">
                <a:solidFill>
                  <a:schemeClr val="tx1">
                    <a:tint val="75000"/>
                  </a:schemeClr>
                </a:solidFill>
              </a:defRPr>
            </a:lvl7pPr>
            <a:lvl8pPr marL="3200562" indent="0">
              <a:buNone/>
              <a:defRPr sz="1400">
                <a:solidFill>
                  <a:schemeClr val="tx1">
                    <a:tint val="75000"/>
                  </a:schemeClr>
                </a:solidFill>
              </a:defRPr>
            </a:lvl8pPr>
            <a:lvl9pPr marL="3657786"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42CEA3-3058-4D43-AE35-B3DA76CB4003}" type="datetimeFigureOut">
              <a:rPr lang="el-GR" smtClean="0"/>
              <a:pPr/>
              <a:t>28/12/2019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 xmlns:p14="http://schemas.microsoft.com/office/powerpoint/2010/main" val="3967795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879222" y="982132"/>
            <a:ext cx="8433557"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569157" y="3639312"/>
            <a:ext cx="9064974" cy="886968"/>
          </a:xfrm>
        </p:spPr>
        <p:txBody>
          <a:bodyPr anchor="b">
            <a:normAutofit/>
          </a:bodyPr>
          <a:lstStyle>
            <a:lvl1pPr marL="0" indent="0" algn="l">
              <a:spcBef>
                <a:spcPts val="0"/>
              </a:spcBef>
              <a:buNone/>
              <a:defRPr sz="2000">
                <a:solidFill>
                  <a:schemeClr val="tx1"/>
                </a:solidFill>
              </a:defRPr>
            </a:lvl1pPr>
            <a:lvl2pPr marL="457223" indent="0">
              <a:buNone/>
              <a:defRPr sz="1800">
                <a:solidFill>
                  <a:schemeClr val="tx1">
                    <a:tint val="75000"/>
                  </a:schemeClr>
                </a:solidFill>
              </a:defRPr>
            </a:lvl2pPr>
            <a:lvl3pPr marL="914446" indent="0">
              <a:buNone/>
              <a:defRPr sz="1600">
                <a:solidFill>
                  <a:schemeClr val="tx1">
                    <a:tint val="75000"/>
                  </a:schemeClr>
                </a:solidFill>
              </a:defRPr>
            </a:lvl3pPr>
            <a:lvl4pPr marL="1371669" indent="0">
              <a:buNone/>
              <a:defRPr sz="1400">
                <a:solidFill>
                  <a:schemeClr val="tx1">
                    <a:tint val="75000"/>
                  </a:schemeClr>
                </a:solidFill>
              </a:defRPr>
            </a:lvl4pPr>
            <a:lvl5pPr marL="1828893" indent="0">
              <a:buNone/>
              <a:defRPr sz="1400">
                <a:solidFill>
                  <a:schemeClr val="tx1">
                    <a:tint val="75000"/>
                  </a:schemeClr>
                </a:solidFill>
              </a:defRPr>
            </a:lvl5pPr>
            <a:lvl6pPr marL="2286115" indent="0">
              <a:buNone/>
              <a:defRPr sz="1400">
                <a:solidFill>
                  <a:schemeClr val="tx1">
                    <a:tint val="75000"/>
                  </a:schemeClr>
                </a:solidFill>
              </a:defRPr>
            </a:lvl6pPr>
            <a:lvl7pPr marL="2743339" indent="0">
              <a:buNone/>
              <a:defRPr sz="1400">
                <a:solidFill>
                  <a:schemeClr val="tx1">
                    <a:tint val="75000"/>
                  </a:schemeClr>
                </a:solidFill>
              </a:defRPr>
            </a:lvl7pPr>
            <a:lvl8pPr marL="3200562" indent="0">
              <a:buNone/>
              <a:defRPr sz="1400">
                <a:solidFill>
                  <a:schemeClr val="tx1">
                    <a:tint val="75000"/>
                  </a:schemeClr>
                </a:solidFill>
              </a:defRPr>
            </a:lvl8pPr>
            <a:lvl9pPr marL="3657786"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569154" y="4529667"/>
            <a:ext cx="9064981" cy="1346200"/>
          </a:xfrm>
        </p:spPr>
        <p:txBody>
          <a:bodyPr anchor="t">
            <a:normAutofit/>
          </a:bodyPr>
          <a:lstStyle>
            <a:lvl1pPr marL="0" indent="0" algn="l">
              <a:buNone/>
              <a:defRPr sz="1600">
                <a:solidFill>
                  <a:schemeClr val="tx1"/>
                </a:solidFill>
              </a:defRPr>
            </a:lvl1pPr>
            <a:lvl2pPr marL="457223" indent="0">
              <a:buNone/>
              <a:defRPr sz="1600">
                <a:solidFill>
                  <a:schemeClr val="tx1">
                    <a:tint val="75000"/>
                  </a:schemeClr>
                </a:solidFill>
              </a:defRPr>
            </a:lvl2pPr>
            <a:lvl3pPr marL="914446" indent="0">
              <a:buNone/>
              <a:defRPr sz="1600">
                <a:solidFill>
                  <a:schemeClr val="tx1">
                    <a:tint val="75000"/>
                  </a:schemeClr>
                </a:solidFill>
              </a:defRPr>
            </a:lvl3pPr>
            <a:lvl4pPr marL="1371669" indent="0">
              <a:buNone/>
              <a:defRPr sz="1400">
                <a:solidFill>
                  <a:schemeClr val="tx1">
                    <a:tint val="75000"/>
                  </a:schemeClr>
                </a:solidFill>
              </a:defRPr>
            </a:lvl4pPr>
            <a:lvl5pPr marL="1828893" indent="0">
              <a:buNone/>
              <a:defRPr sz="1400">
                <a:solidFill>
                  <a:schemeClr val="tx1">
                    <a:tint val="75000"/>
                  </a:schemeClr>
                </a:solidFill>
              </a:defRPr>
            </a:lvl5pPr>
            <a:lvl6pPr marL="2286115" indent="0">
              <a:buNone/>
              <a:defRPr sz="1400">
                <a:solidFill>
                  <a:schemeClr val="tx1">
                    <a:tint val="75000"/>
                  </a:schemeClr>
                </a:solidFill>
              </a:defRPr>
            </a:lvl6pPr>
            <a:lvl7pPr marL="2743339" indent="0">
              <a:buNone/>
              <a:defRPr sz="1400">
                <a:solidFill>
                  <a:schemeClr val="tx1">
                    <a:tint val="75000"/>
                  </a:schemeClr>
                </a:solidFill>
              </a:defRPr>
            </a:lvl7pPr>
            <a:lvl8pPr marL="3200562" indent="0">
              <a:buNone/>
              <a:defRPr sz="1400">
                <a:solidFill>
                  <a:schemeClr val="tx1">
                    <a:tint val="75000"/>
                  </a:schemeClr>
                </a:solidFill>
              </a:defRPr>
            </a:lvl8pPr>
            <a:lvl9pPr marL="3657786"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42CEA3-3058-4D43-AE35-B3DA76CB4003}" type="datetimeFigureOut">
              <a:rPr lang="el-GR" smtClean="0"/>
              <a:pPr/>
              <a:t>28/12/2019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
        <p:nvSpPr>
          <p:cNvPr id="12" name="TextBox 11"/>
          <p:cNvSpPr txBox="1"/>
          <p:nvPr/>
        </p:nvSpPr>
        <p:spPr>
          <a:xfrm>
            <a:off x="1170747" y="896896"/>
            <a:ext cx="60975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199729" y="2607728"/>
            <a:ext cx="60975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704622" y="3429000"/>
            <a:ext cx="879404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35812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69154" y="982131"/>
            <a:ext cx="9064979"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569157" y="3566160"/>
            <a:ext cx="9064974" cy="905256"/>
          </a:xfrm>
        </p:spPr>
        <p:txBody>
          <a:bodyPr anchor="b">
            <a:normAutofit/>
          </a:bodyPr>
          <a:lstStyle>
            <a:lvl1pPr marL="0" indent="0" algn="l">
              <a:spcBef>
                <a:spcPts val="0"/>
              </a:spcBef>
              <a:buNone/>
              <a:defRPr sz="2000">
                <a:solidFill>
                  <a:schemeClr val="tx1"/>
                </a:solidFill>
              </a:defRPr>
            </a:lvl1pPr>
            <a:lvl2pPr marL="457223" indent="0">
              <a:buNone/>
              <a:defRPr sz="1800">
                <a:solidFill>
                  <a:schemeClr val="tx1">
                    <a:tint val="75000"/>
                  </a:schemeClr>
                </a:solidFill>
              </a:defRPr>
            </a:lvl2pPr>
            <a:lvl3pPr marL="914446" indent="0">
              <a:buNone/>
              <a:defRPr sz="1600">
                <a:solidFill>
                  <a:schemeClr val="tx1">
                    <a:tint val="75000"/>
                  </a:schemeClr>
                </a:solidFill>
              </a:defRPr>
            </a:lvl3pPr>
            <a:lvl4pPr marL="1371669" indent="0">
              <a:buNone/>
              <a:defRPr sz="1400">
                <a:solidFill>
                  <a:schemeClr val="tx1">
                    <a:tint val="75000"/>
                  </a:schemeClr>
                </a:solidFill>
              </a:defRPr>
            </a:lvl4pPr>
            <a:lvl5pPr marL="1828893" indent="0">
              <a:buNone/>
              <a:defRPr sz="1400">
                <a:solidFill>
                  <a:schemeClr val="tx1">
                    <a:tint val="75000"/>
                  </a:schemeClr>
                </a:solidFill>
              </a:defRPr>
            </a:lvl5pPr>
            <a:lvl6pPr marL="2286115" indent="0">
              <a:buNone/>
              <a:defRPr sz="1400">
                <a:solidFill>
                  <a:schemeClr val="tx1">
                    <a:tint val="75000"/>
                  </a:schemeClr>
                </a:solidFill>
              </a:defRPr>
            </a:lvl6pPr>
            <a:lvl7pPr marL="2743339" indent="0">
              <a:buNone/>
              <a:defRPr sz="1400">
                <a:solidFill>
                  <a:schemeClr val="tx1">
                    <a:tint val="75000"/>
                  </a:schemeClr>
                </a:solidFill>
              </a:defRPr>
            </a:lvl7pPr>
            <a:lvl8pPr marL="3200562" indent="0">
              <a:buNone/>
              <a:defRPr sz="1400">
                <a:solidFill>
                  <a:schemeClr val="tx1">
                    <a:tint val="75000"/>
                  </a:schemeClr>
                </a:solidFill>
              </a:defRPr>
            </a:lvl8pPr>
            <a:lvl9pPr marL="3657786"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569155" y="4470401"/>
            <a:ext cx="9064979" cy="1405467"/>
          </a:xfrm>
        </p:spPr>
        <p:txBody>
          <a:bodyPr anchor="t">
            <a:normAutofit/>
          </a:bodyPr>
          <a:lstStyle>
            <a:lvl1pPr marL="0" indent="0" algn="l">
              <a:buNone/>
              <a:defRPr sz="1600">
                <a:solidFill>
                  <a:schemeClr val="tx1"/>
                </a:solidFill>
              </a:defRPr>
            </a:lvl1pPr>
            <a:lvl2pPr marL="457223" indent="0">
              <a:buNone/>
              <a:defRPr sz="1600">
                <a:solidFill>
                  <a:schemeClr val="tx1">
                    <a:tint val="75000"/>
                  </a:schemeClr>
                </a:solidFill>
              </a:defRPr>
            </a:lvl2pPr>
            <a:lvl3pPr marL="914446" indent="0">
              <a:buNone/>
              <a:defRPr sz="1600">
                <a:solidFill>
                  <a:schemeClr val="tx1">
                    <a:tint val="75000"/>
                  </a:schemeClr>
                </a:solidFill>
              </a:defRPr>
            </a:lvl3pPr>
            <a:lvl4pPr marL="1371669" indent="0">
              <a:buNone/>
              <a:defRPr sz="1400">
                <a:solidFill>
                  <a:schemeClr val="tx1">
                    <a:tint val="75000"/>
                  </a:schemeClr>
                </a:solidFill>
              </a:defRPr>
            </a:lvl4pPr>
            <a:lvl5pPr marL="1828893" indent="0">
              <a:buNone/>
              <a:defRPr sz="1400">
                <a:solidFill>
                  <a:schemeClr val="tx1">
                    <a:tint val="75000"/>
                  </a:schemeClr>
                </a:solidFill>
              </a:defRPr>
            </a:lvl5pPr>
            <a:lvl6pPr marL="2286115" indent="0">
              <a:buNone/>
              <a:defRPr sz="1400">
                <a:solidFill>
                  <a:schemeClr val="tx1">
                    <a:tint val="75000"/>
                  </a:schemeClr>
                </a:solidFill>
              </a:defRPr>
            </a:lvl6pPr>
            <a:lvl7pPr marL="2743339" indent="0">
              <a:buNone/>
              <a:defRPr sz="1400">
                <a:solidFill>
                  <a:schemeClr val="tx1">
                    <a:tint val="75000"/>
                  </a:schemeClr>
                </a:solidFill>
              </a:defRPr>
            </a:lvl7pPr>
            <a:lvl8pPr marL="3200562" indent="0">
              <a:buNone/>
              <a:defRPr sz="1400">
                <a:solidFill>
                  <a:schemeClr val="tx1">
                    <a:tint val="75000"/>
                  </a:schemeClr>
                </a:solidFill>
              </a:defRPr>
            </a:lvl8pPr>
            <a:lvl9pPr marL="3657786"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42CEA3-3058-4D43-AE35-B3DA76CB4003}" type="datetimeFigureOut">
              <a:rPr lang="el-GR" smtClean="0"/>
              <a:pPr/>
              <a:t>28/12/2019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cxnSp>
        <p:nvCxnSpPr>
          <p:cNvPr id="15" name="Straight Connector 14"/>
          <p:cNvCxnSpPr/>
          <p:nvPr/>
        </p:nvCxnSpPr>
        <p:spPr>
          <a:xfrm>
            <a:off x="1704627" y="3429000"/>
            <a:ext cx="880856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98408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28/12/2019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cxnSp>
        <p:nvCxnSpPr>
          <p:cNvPr id="14" name="Straight Connector 13"/>
          <p:cNvCxnSpPr/>
          <p:nvPr/>
        </p:nvCxnSpPr>
        <p:spPr>
          <a:xfrm>
            <a:off x="1704622" y="2354670"/>
            <a:ext cx="880856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283671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5557" y="906873"/>
            <a:ext cx="2158573"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69157" y="906873"/>
            <a:ext cx="6554012"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28/12/2019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cxnSp>
        <p:nvCxnSpPr>
          <p:cNvPr id="14" name="Straight Connector 13"/>
          <p:cNvCxnSpPr/>
          <p:nvPr/>
        </p:nvCxnSpPr>
        <p:spPr>
          <a:xfrm>
            <a:off x="8327349"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424666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9" y="1871132"/>
            <a:ext cx="6815669" cy="1515533"/>
          </a:xfrm>
        </p:spPr>
        <p:txBody>
          <a:bodyPr anchor="b">
            <a:noAutofit/>
          </a:bodyPr>
          <a:lstStyle>
            <a:lvl1pPr algn="ctr">
              <a:defRPr sz="4628">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9" y="3657597"/>
            <a:ext cx="6815669" cy="1320802"/>
          </a:xfrm>
        </p:spPr>
        <p:txBody>
          <a:bodyPr anchor="t">
            <a:normAutofit/>
          </a:bodyPr>
          <a:lstStyle>
            <a:lvl1pPr marL="0" indent="0" algn="ctr">
              <a:buNone/>
              <a:defRPr sz="1800">
                <a:solidFill>
                  <a:schemeClr val="tx1"/>
                </a:solidFill>
              </a:defRPr>
            </a:lvl1pPr>
            <a:lvl2pPr marL="391859" indent="0" algn="ctr">
              <a:buNone/>
              <a:defRPr>
                <a:solidFill>
                  <a:schemeClr val="tx1">
                    <a:tint val="75000"/>
                  </a:schemeClr>
                </a:solidFill>
              </a:defRPr>
            </a:lvl2pPr>
            <a:lvl3pPr marL="783718" indent="0" algn="ctr">
              <a:buNone/>
              <a:defRPr>
                <a:solidFill>
                  <a:schemeClr val="tx1">
                    <a:tint val="75000"/>
                  </a:schemeClr>
                </a:solidFill>
              </a:defRPr>
            </a:lvl3pPr>
            <a:lvl4pPr marL="1175577" indent="0" algn="ctr">
              <a:buNone/>
              <a:defRPr>
                <a:solidFill>
                  <a:schemeClr val="tx1">
                    <a:tint val="75000"/>
                  </a:schemeClr>
                </a:solidFill>
              </a:defRPr>
            </a:lvl4pPr>
            <a:lvl5pPr marL="1567437" indent="0" algn="ctr">
              <a:buNone/>
              <a:defRPr>
                <a:solidFill>
                  <a:schemeClr val="tx1">
                    <a:tint val="75000"/>
                  </a:schemeClr>
                </a:solidFill>
              </a:defRPr>
            </a:lvl5pPr>
            <a:lvl6pPr marL="1959295" indent="0" algn="ctr">
              <a:buNone/>
              <a:defRPr>
                <a:solidFill>
                  <a:schemeClr val="tx1">
                    <a:tint val="75000"/>
                  </a:schemeClr>
                </a:solidFill>
              </a:defRPr>
            </a:lvl6pPr>
            <a:lvl7pPr marL="2351154" indent="0" algn="ctr">
              <a:buNone/>
              <a:defRPr>
                <a:solidFill>
                  <a:schemeClr val="tx1">
                    <a:tint val="75000"/>
                  </a:schemeClr>
                </a:solidFill>
              </a:defRPr>
            </a:lvl7pPr>
            <a:lvl8pPr marL="2743013" indent="0" algn="ctr">
              <a:buNone/>
              <a:defRPr>
                <a:solidFill>
                  <a:schemeClr val="tx1">
                    <a:tint val="75000"/>
                  </a:schemeClr>
                </a:solidFill>
              </a:defRPr>
            </a:lvl8pPr>
            <a:lvl9pPr marL="313487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AA1FBBD-2F33-49E7-A36A-CA16FBDF9A46}" type="datetimeFigureOut">
              <a:rPr lang="el-GR" smtClean="0"/>
              <a:pPr/>
              <a:t>28/12/2019</a:t>
            </a:fld>
            <a:endParaRPr lang="el-GR"/>
          </a:p>
        </p:txBody>
      </p:sp>
      <p:sp>
        <p:nvSpPr>
          <p:cNvPr id="5" name="Footer Placeholder 4"/>
          <p:cNvSpPr>
            <a:spLocks noGrp="1"/>
          </p:cNvSpPr>
          <p:nvPr>
            <p:ph type="ftr" sz="quarter" idx="11"/>
          </p:nvPr>
        </p:nvSpPr>
        <p:spPr>
          <a:xfrm>
            <a:off x="2692398"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C3C8439F-D070-484B-AC80-ED9FBD007881}" type="slidenum">
              <a:rPr lang="el-GR" smtClean="0"/>
              <a:pPr/>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555053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A1FBBD-2F33-49E7-A36A-CA16FBDF9A46}" type="datetimeFigureOut">
              <a:rPr lang="el-GR" smtClean="0"/>
              <a:pPr/>
              <a:t>28/12/2019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3C8439F-D070-484B-AC80-ED9FBD007881}" type="slidenum">
              <a:rPr lang="el-GR" smtClean="0"/>
              <a:pPr/>
              <a:t>‹#›</a:t>
            </a:fld>
            <a:endParaRPr lang="el-GR"/>
          </a:p>
        </p:txBody>
      </p:sp>
    </p:spTree>
    <p:extLst>
      <p:ext uri="{BB962C8B-B14F-4D97-AF65-F5344CB8AC3E}">
        <p14:creationId xmlns="" xmlns:p14="http://schemas.microsoft.com/office/powerpoint/2010/main" val="1056517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704621" y="2356260"/>
            <a:ext cx="879404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28/12/2019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 xmlns:p14="http://schemas.microsoft.com/office/powerpoint/2010/main" val="3401212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3771"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2"/>
            <a:ext cx="8158690" cy="954547"/>
          </a:xfrm>
        </p:spPr>
        <p:txBody>
          <a:bodyPr anchor="t">
            <a:normAutofit/>
          </a:bodyPr>
          <a:lstStyle>
            <a:lvl1pPr marL="0" indent="0" algn="ctr">
              <a:buNone/>
              <a:defRPr sz="2057">
                <a:solidFill>
                  <a:schemeClr val="tx1"/>
                </a:solidFill>
              </a:defRPr>
            </a:lvl1pPr>
            <a:lvl2pPr marL="391859" indent="0">
              <a:buNone/>
              <a:defRPr sz="1543">
                <a:solidFill>
                  <a:schemeClr val="tx1">
                    <a:tint val="75000"/>
                  </a:schemeClr>
                </a:solidFill>
              </a:defRPr>
            </a:lvl2pPr>
            <a:lvl3pPr marL="783718" indent="0">
              <a:buNone/>
              <a:defRPr sz="1371">
                <a:solidFill>
                  <a:schemeClr val="tx1">
                    <a:tint val="75000"/>
                  </a:schemeClr>
                </a:solidFill>
              </a:defRPr>
            </a:lvl3pPr>
            <a:lvl4pPr marL="1175577" indent="0">
              <a:buNone/>
              <a:defRPr sz="1200">
                <a:solidFill>
                  <a:schemeClr val="tx1">
                    <a:tint val="75000"/>
                  </a:schemeClr>
                </a:solidFill>
              </a:defRPr>
            </a:lvl4pPr>
            <a:lvl5pPr marL="1567437" indent="0">
              <a:buNone/>
              <a:defRPr sz="1200">
                <a:solidFill>
                  <a:schemeClr val="tx1">
                    <a:tint val="75000"/>
                  </a:schemeClr>
                </a:solidFill>
              </a:defRPr>
            </a:lvl5pPr>
            <a:lvl6pPr marL="1959295" indent="0">
              <a:buNone/>
              <a:defRPr sz="1200">
                <a:solidFill>
                  <a:schemeClr val="tx1">
                    <a:tint val="75000"/>
                  </a:schemeClr>
                </a:solidFill>
              </a:defRPr>
            </a:lvl6pPr>
            <a:lvl7pPr marL="2351154" indent="0">
              <a:buNone/>
              <a:defRPr sz="1200">
                <a:solidFill>
                  <a:schemeClr val="tx1">
                    <a:tint val="75000"/>
                  </a:schemeClr>
                </a:solidFill>
              </a:defRPr>
            </a:lvl7pPr>
            <a:lvl8pPr marL="2743013" indent="0">
              <a:buNone/>
              <a:defRPr sz="1200">
                <a:solidFill>
                  <a:schemeClr val="tx1">
                    <a:tint val="75000"/>
                  </a:schemeClr>
                </a:solidFill>
              </a:defRPr>
            </a:lvl8pPr>
            <a:lvl9pPr marL="3134872"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A1FBBD-2F33-49E7-A36A-CA16FBDF9A46}" type="datetimeFigureOut">
              <a:rPr lang="el-GR" smtClean="0"/>
              <a:pPr/>
              <a:t>28/12/2019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3C8439F-D070-484B-AC80-ED9FBD007881}" type="slidenum">
              <a:rPr lang="el-GR" smtClean="0"/>
              <a:pPr/>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022156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9"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3"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A1FBBD-2F33-49E7-A36A-CA16FBDF9A46}" type="datetimeFigureOut">
              <a:rPr lang="el-GR" smtClean="0"/>
              <a:pPr/>
              <a:t>28/12/2019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3C8439F-D070-484B-AC80-ED9FBD007881}" type="slidenum">
              <a:rPr lang="el-GR" smtClean="0"/>
              <a:pPr/>
              <a:t>‹#›</a:t>
            </a:fld>
            <a:endParaRPr lang="el-GR"/>
          </a:p>
        </p:txBody>
      </p:sp>
    </p:spTree>
    <p:extLst>
      <p:ext uri="{BB962C8B-B14F-4D97-AF65-F5344CB8AC3E}">
        <p14:creationId xmlns="" xmlns:p14="http://schemas.microsoft.com/office/powerpoint/2010/main" val="4008976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576"/>
              </a:spcBef>
              <a:spcAft>
                <a:spcPts val="515"/>
              </a:spcAft>
              <a:buNone/>
              <a:defRPr sz="2400" b="0">
                <a:solidFill>
                  <a:schemeClr val="accent1"/>
                </a:solidFill>
              </a:defRPr>
            </a:lvl1pPr>
            <a:lvl2pPr marL="391859" indent="0">
              <a:buNone/>
              <a:defRPr sz="1715" b="1"/>
            </a:lvl2pPr>
            <a:lvl3pPr marL="783718" indent="0">
              <a:buNone/>
              <a:defRPr sz="1543" b="1"/>
            </a:lvl3pPr>
            <a:lvl4pPr marL="1175577" indent="0">
              <a:buNone/>
              <a:defRPr sz="1371" b="1"/>
            </a:lvl4pPr>
            <a:lvl5pPr marL="1567437" indent="0">
              <a:buNone/>
              <a:defRPr sz="1371" b="1"/>
            </a:lvl5pPr>
            <a:lvl6pPr marL="1959295" indent="0">
              <a:buNone/>
              <a:defRPr sz="1371" b="1"/>
            </a:lvl6pPr>
            <a:lvl7pPr marL="2351154" indent="0">
              <a:buNone/>
              <a:defRPr sz="1371" b="1"/>
            </a:lvl7pPr>
            <a:lvl8pPr marL="2743013" indent="0">
              <a:buNone/>
              <a:defRPr sz="1371" b="1"/>
            </a:lvl8pPr>
            <a:lvl9pPr marL="3134872" indent="0">
              <a:buNone/>
              <a:defRPr sz="1371" b="1"/>
            </a:lvl9pPr>
          </a:lstStyle>
          <a:p>
            <a:pPr lvl="0"/>
            <a:r>
              <a:rPr lang="en-US" smtClean="0"/>
              <a:t>Edit Master text styles</a:t>
            </a:r>
          </a:p>
        </p:txBody>
      </p:sp>
      <p:sp>
        <p:nvSpPr>
          <p:cNvPr id="4" name="Content Placeholder 3"/>
          <p:cNvSpPr>
            <a:spLocks noGrp="1"/>
          </p:cNvSpPr>
          <p:nvPr>
            <p:ph sz="half" idx="2"/>
          </p:nvPr>
        </p:nvSpPr>
        <p:spPr>
          <a:xfrm>
            <a:off x="1295400" y="3243263"/>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576"/>
              </a:spcBef>
              <a:spcAft>
                <a:spcPts val="515"/>
              </a:spcAft>
              <a:buNone/>
              <a:defRPr sz="2400" b="0">
                <a:solidFill>
                  <a:schemeClr val="accent1"/>
                </a:solidFill>
              </a:defRPr>
            </a:lvl1pPr>
            <a:lvl2pPr marL="391859" indent="0">
              <a:buNone/>
              <a:defRPr sz="1715" b="1"/>
            </a:lvl2pPr>
            <a:lvl3pPr marL="783718" indent="0">
              <a:buNone/>
              <a:defRPr sz="1543" b="1"/>
            </a:lvl3pPr>
            <a:lvl4pPr marL="1175577" indent="0">
              <a:buNone/>
              <a:defRPr sz="1371" b="1"/>
            </a:lvl4pPr>
            <a:lvl5pPr marL="1567437" indent="0">
              <a:buNone/>
              <a:defRPr sz="1371" b="1"/>
            </a:lvl5pPr>
            <a:lvl6pPr marL="1959295" indent="0">
              <a:buNone/>
              <a:defRPr sz="1371" b="1"/>
            </a:lvl6pPr>
            <a:lvl7pPr marL="2351154" indent="0">
              <a:buNone/>
              <a:defRPr sz="1371" b="1"/>
            </a:lvl7pPr>
            <a:lvl8pPr marL="2743013" indent="0">
              <a:buNone/>
              <a:defRPr sz="1371" b="1"/>
            </a:lvl8pPr>
            <a:lvl9pPr marL="3134872" indent="0">
              <a:buNone/>
              <a:defRPr sz="1371" b="1"/>
            </a:lvl9pPr>
          </a:lstStyle>
          <a:p>
            <a:pPr lvl="0"/>
            <a:r>
              <a:rPr lang="en-US" smtClean="0"/>
              <a:t>Edit Master text styles</a:t>
            </a:r>
          </a:p>
        </p:txBody>
      </p:sp>
      <p:sp>
        <p:nvSpPr>
          <p:cNvPr id="6" name="Content Placeholder 5"/>
          <p:cNvSpPr>
            <a:spLocks noGrp="1"/>
          </p:cNvSpPr>
          <p:nvPr>
            <p:ph sz="quarter" idx="4"/>
          </p:nvPr>
        </p:nvSpPr>
        <p:spPr>
          <a:xfrm>
            <a:off x="6180670" y="3243263"/>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A1FBBD-2F33-49E7-A36A-CA16FBDF9A46}" type="datetimeFigureOut">
              <a:rPr lang="el-GR" smtClean="0"/>
              <a:pPr/>
              <a:t>28/12/2019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3C8439F-D070-484B-AC80-ED9FBD007881}" type="slidenum">
              <a:rPr lang="el-GR" smtClean="0"/>
              <a:pPr/>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320249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A1FBBD-2F33-49E7-A36A-CA16FBDF9A46}" type="datetimeFigureOut">
              <a:rPr lang="el-GR" smtClean="0"/>
              <a:pPr/>
              <a:t>28/12/2019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3C8439F-D070-484B-AC80-ED9FBD007881}" type="slidenum">
              <a:rPr lang="el-GR" smtClean="0"/>
              <a:pPr/>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785126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1FBBD-2F33-49E7-A36A-CA16FBDF9A46}" type="datetimeFigureOut">
              <a:rPr lang="el-GR" smtClean="0"/>
              <a:pPr/>
              <a:t>28/12/2019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3C8439F-D070-484B-AC80-ED9FBD007881}" type="slidenum">
              <a:rPr lang="el-GR" smtClean="0"/>
              <a:pPr/>
              <a:t>‹#›</a:t>
            </a:fld>
            <a:endParaRPr lang="el-GR"/>
          </a:p>
        </p:txBody>
      </p:sp>
    </p:spTree>
    <p:extLst>
      <p:ext uri="{BB962C8B-B14F-4D97-AF65-F5344CB8AC3E}">
        <p14:creationId xmlns="" xmlns:p14="http://schemas.microsoft.com/office/powerpoint/2010/main" val="4213028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2" y="1388534"/>
            <a:ext cx="3718455" cy="1371600"/>
          </a:xfrm>
        </p:spPr>
        <p:txBody>
          <a:bodyPr anchor="b">
            <a:normAutofit/>
          </a:bodyPr>
          <a:lstStyle>
            <a:lvl1pPr algn="ctr">
              <a:defRPr sz="2057"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2"/>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2" y="3031065"/>
            <a:ext cx="3718455" cy="2438404"/>
          </a:xfrm>
        </p:spPr>
        <p:txBody>
          <a:bodyPr anchor="t">
            <a:normAutofit/>
          </a:bodyPr>
          <a:lstStyle>
            <a:lvl1pPr marL="0" indent="0" algn="ctr">
              <a:buNone/>
              <a:defRPr sz="1371"/>
            </a:lvl1pPr>
            <a:lvl2pPr marL="391859" indent="0">
              <a:buNone/>
              <a:defRPr sz="1028"/>
            </a:lvl2pPr>
            <a:lvl3pPr marL="783718" indent="0">
              <a:buNone/>
              <a:defRPr sz="857"/>
            </a:lvl3pPr>
            <a:lvl4pPr marL="1175577" indent="0">
              <a:buNone/>
              <a:defRPr sz="772"/>
            </a:lvl4pPr>
            <a:lvl5pPr marL="1567437" indent="0">
              <a:buNone/>
              <a:defRPr sz="772"/>
            </a:lvl5pPr>
            <a:lvl6pPr marL="1959295" indent="0">
              <a:buNone/>
              <a:defRPr sz="772"/>
            </a:lvl6pPr>
            <a:lvl7pPr marL="2351154" indent="0">
              <a:buNone/>
              <a:defRPr sz="772"/>
            </a:lvl7pPr>
            <a:lvl8pPr marL="2743013" indent="0">
              <a:buNone/>
              <a:defRPr sz="772"/>
            </a:lvl8pPr>
            <a:lvl9pPr marL="3134872" indent="0">
              <a:buNone/>
              <a:defRPr sz="772"/>
            </a:lvl9pPr>
          </a:lstStyle>
          <a:p>
            <a:pPr lvl="0"/>
            <a:r>
              <a:rPr lang="en-US" smtClean="0"/>
              <a:t>Edit Master text styles</a:t>
            </a:r>
          </a:p>
        </p:txBody>
      </p:sp>
      <p:sp>
        <p:nvSpPr>
          <p:cNvPr id="5" name="Date Placeholder 4"/>
          <p:cNvSpPr>
            <a:spLocks noGrp="1"/>
          </p:cNvSpPr>
          <p:nvPr>
            <p:ph type="dt" sz="half" idx="10"/>
          </p:nvPr>
        </p:nvSpPr>
        <p:spPr/>
        <p:txBody>
          <a:bodyPr/>
          <a:lstStyle/>
          <a:p>
            <a:fld id="{EAA1FBBD-2F33-49E7-A36A-CA16FBDF9A46}" type="datetimeFigureOut">
              <a:rPr lang="el-GR" smtClean="0"/>
              <a:pPr/>
              <a:t>28/12/2019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3C8439F-D070-484B-AC80-ED9FBD007881}" type="slidenum">
              <a:rPr lang="el-GR" smtClean="0"/>
              <a:pPr/>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05031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2" y="1041401"/>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371"/>
            </a:lvl1pPr>
            <a:lvl2pPr marL="391859" indent="0">
              <a:buNone/>
              <a:defRPr sz="1371"/>
            </a:lvl2pPr>
            <a:lvl3pPr marL="783718" indent="0">
              <a:buNone/>
              <a:defRPr sz="1371"/>
            </a:lvl3pPr>
            <a:lvl4pPr marL="1175577" indent="0">
              <a:buNone/>
              <a:defRPr sz="1371"/>
            </a:lvl4pPr>
            <a:lvl5pPr marL="1567437" indent="0">
              <a:buNone/>
              <a:defRPr sz="1371"/>
            </a:lvl5pPr>
            <a:lvl6pPr marL="1959295" indent="0">
              <a:buNone/>
              <a:defRPr sz="1371"/>
            </a:lvl6pPr>
            <a:lvl7pPr marL="2351154" indent="0">
              <a:buNone/>
              <a:defRPr sz="1371"/>
            </a:lvl7pPr>
            <a:lvl8pPr marL="2743013" indent="0">
              <a:buNone/>
              <a:defRPr sz="1371"/>
            </a:lvl8pPr>
            <a:lvl9pPr marL="3134872" indent="0">
              <a:buNone/>
              <a:defRPr sz="1371"/>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543"/>
            </a:lvl1pPr>
            <a:lvl2pPr marL="391859" indent="0">
              <a:buNone/>
              <a:defRPr sz="1028"/>
            </a:lvl2pPr>
            <a:lvl3pPr marL="783718" indent="0">
              <a:buNone/>
              <a:defRPr sz="857"/>
            </a:lvl3pPr>
            <a:lvl4pPr marL="1175577" indent="0">
              <a:buNone/>
              <a:defRPr sz="772"/>
            </a:lvl4pPr>
            <a:lvl5pPr marL="1567437" indent="0">
              <a:buNone/>
              <a:defRPr sz="772"/>
            </a:lvl5pPr>
            <a:lvl6pPr marL="1959295" indent="0">
              <a:buNone/>
              <a:defRPr sz="772"/>
            </a:lvl6pPr>
            <a:lvl7pPr marL="2351154" indent="0">
              <a:buNone/>
              <a:defRPr sz="772"/>
            </a:lvl7pPr>
            <a:lvl8pPr marL="2743013" indent="0">
              <a:buNone/>
              <a:defRPr sz="772"/>
            </a:lvl8pPr>
            <a:lvl9pPr marL="3134872" indent="0">
              <a:buNone/>
              <a:defRPr sz="772"/>
            </a:lvl9pPr>
          </a:lstStyle>
          <a:p>
            <a:pPr lvl="0"/>
            <a:r>
              <a:rPr lang="en-US" smtClean="0"/>
              <a:t>Edit Master text styles</a:t>
            </a:r>
          </a:p>
        </p:txBody>
      </p:sp>
      <p:sp>
        <p:nvSpPr>
          <p:cNvPr id="5" name="Date Placeholder 4"/>
          <p:cNvSpPr>
            <a:spLocks noGrp="1"/>
          </p:cNvSpPr>
          <p:nvPr>
            <p:ph type="dt" sz="half" idx="10"/>
          </p:nvPr>
        </p:nvSpPr>
        <p:spPr/>
        <p:txBody>
          <a:bodyPr/>
          <a:lstStyle/>
          <a:p>
            <a:fld id="{EAA1FBBD-2F33-49E7-A36A-CA16FBDF9A46}" type="datetimeFigureOut">
              <a:rPr lang="el-GR" smtClean="0"/>
              <a:pPr/>
              <a:t>28/12/2019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3C8439F-D070-484B-AC80-ED9FBD007881}" type="slidenum">
              <a:rPr lang="el-GR" smtClean="0"/>
              <a:pPr/>
              <a:t>‹#›</a:t>
            </a:fld>
            <a:endParaRPr lang="el-GR"/>
          </a:p>
        </p:txBody>
      </p:sp>
    </p:spTree>
    <p:extLst>
      <p:ext uri="{BB962C8B-B14F-4D97-AF65-F5344CB8AC3E}">
        <p14:creationId xmlns="" xmlns:p14="http://schemas.microsoft.com/office/powerpoint/2010/main" val="1113001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057"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400"/>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371"/>
            </a:lvl1pPr>
            <a:lvl2pPr marL="391859" indent="0">
              <a:buNone/>
              <a:defRPr sz="1371"/>
            </a:lvl2pPr>
            <a:lvl3pPr marL="783718" indent="0">
              <a:buNone/>
              <a:defRPr sz="1371"/>
            </a:lvl3pPr>
            <a:lvl4pPr marL="1175577" indent="0">
              <a:buNone/>
              <a:defRPr sz="1371"/>
            </a:lvl4pPr>
            <a:lvl5pPr marL="1567437" indent="0">
              <a:buNone/>
              <a:defRPr sz="1371"/>
            </a:lvl5pPr>
            <a:lvl6pPr marL="1959295" indent="0">
              <a:buNone/>
              <a:defRPr sz="1371"/>
            </a:lvl6pPr>
            <a:lvl7pPr marL="2351154" indent="0">
              <a:buNone/>
              <a:defRPr sz="1371"/>
            </a:lvl7pPr>
            <a:lvl8pPr marL="2743013" indent="0">
              <a:buNone/>
              <a:defRPr sz="1371"/>
            </a:lvl8pPr>
            <a:lvl9pPr marL="3134872" indent="0">
              <a:buNone/>
              <a:defRPr sz="1371"/>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200"/>
            </a:lvl1pPr>
            <a:lvl2pPr marL="391859" indent="0">
              <a:buNone/>
              <a:defRPr sz="1028"/>
            </a:lvl2pPr>
            <a:lvl3pPr marL="783718" indent="0">
              <a:buNone/>
              <a:defRPr sz="857"/>
            </a:lvl3pPr>
            <a:lvl4pPr marL="1175577" indent="0">
              <a:buNone/>
              <a:defRPr sz="772"/>
            </a:lvl4pPr>
            <a:lvl5pPr marL="1567437" indent="0">
              <a:buNone/>
              <a:defRPr sz="772"/>
            </a:lvl5pPr>
            <a:lvl6pPr marL="1959295" indent="0">
              <a:buNone/>
              <a:defRPr sz="772"/>
            </a:lvl6pPr>
            <a:lvl7pPr marL="2351154" indent="0">
              <a:buNone/>
              <a:defRPr sz="772"/>
            </a:lvl7pPr>
            <a:lvl8pPr marL="2743013" indent="0">
              <a:buNone/>
              <a:defRPr sz="772"/>
            </a:lvl8pPr>
            <a:lvl9pPr marL="3134872" indent="0">
              <a:buNone/>
              <a:defRPr sz="772"/>
            </a:lvl9pPr>
          </a:lstStyle>
          <a:p>
            <a:pPr lvl="0"/>
            <a:r>
              <a:rPr lang="en-US" smtClean="0"/>
              <a:t>Edit Master text styles</a:t>
            </a:r>
          </a:p>
        </p:txBody>
      </p:sp>
      <p:sp>
        <p:nvSpPr>
          <p:cNvPr id="5" name="Date Placeholder 4"/>
          <p:cNvSpPr>
            <a:spLocks noGrp="1"/>
          </p:cNvSpPr>
          <p:nvPr>
            <p:ph type="dt" sz="half" idx="10"/>
          </p:nvPr>
        </p:nvSpPr>
        <p:spPr/>
        <p:txBody>
          <a:bodyPr/>
          <a:lstStyle/>
          <a:p>
            <a:fld id="{EAA1FBBD-2F33-49E7-A36A-CA16FBDF9A46}" type="datetimeFigureOut">
              <a:rPr lang="el-GR" smtClean="0"/>
              <a:pPr/>
              <a:t>28/12/2019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3C8439F-D070-484B-AC80-ED9FBD007881}" type="slidenum">
              <a:rPr lang="el-GR" smtClean="0"/>
              <a:pPr/>
              <a:t>‹#›</a:t>
            </a:fld>
            <a:endParaRPr lang="el-GR"/>
          </a:p>
        </p:txBody>
      </p:sp>
    </p:spTree>
    <p:extLst>
      <p:ext uri="{BB962C8B-B14F-4D97-AF65-F5344CB8AC3E}">
        <p14:creationId xmlns="" xmlns:p14="http://schemas.microsoft.com/office/powerpoint/2010/main" val="573621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2743"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400"/>
            <a:ext cx="9592732" cy="1532467"/>
          </a:xfrm>
        </p:spPr>
        <p:txBody>
          <a:bodyPr anchor="ctr">
            <a:normAutofit/>
          </a:bodyPr>
          <a:lstStyle>
            <a:lvl1pPr marL="0" indent="0" algn="ctr">
              <a:buNone/>
              <a:defRPr sz="1715">
                <a:solidFill>
                  <a:schemeClr val="tx1"/>
                </a:solidFill>
              </a:defRPr>
            </a:lvl1pPr>
            <a:lvl2pPr marL="391859" indent="0">
              <a:buNone/>
              <a:defRPr sz="1543">
                <a:solidFill>
                  <a:schemeClr val="tx1">
                    <a:tint val="75000"/>
                  </a:schemeClr>
                </a:solidFill>
              </a:defRPr>
            </a:lvl2pPr>
            <a:lvl3pPr marL="783718" indent="0">
              <a:buNone/>
              <a:defRPr sz="1371">
                <a:solidFill>
                  <a:schemeClr val="tx1">
                    <a:tint val="75000"/>
                  </a:schemeClr>
                </a:solidFill>
              </a:defRPr>
            </a:lvl3pPr>
            <a:lvl4pPr marL="1175577" indent="0">
              <a:buNone/>
              <a:defRPr sz="1200">
                <a:solidFill>
                  <a:schemeClr val="tx1">
                    <a:tint val="75000"/>
                  </a:schemeClr>
                </a:solidFill>
              </a:defRPr>
            </a:lvl4pPr>
            <a:lvl5pPr marL="1567437" indent="0">
              <a:buNone/>
              <a:defRPr sz="1200">
                <a:solidFill>
                  <a:schemeClr val="tx1">
                    <a:tint val="75000"/>
                  </a:schemeClr>
                </a:solidFill>
              </a:defRPr>
            </a:lvl5pPr>
            <a:lvl6pPr marL="1959295" indent="0">
              <a:buNone/>
              <a:defRPr sz="1200">
                <a:solidFill>
                  <a:schemeClr val="tx1">
                    <a:tint val="75000"/>
                  </a:schemeClr>
                </a:solidFill>
              </a:defRPr>
            </a:lvl6pPr>
            <a:lvl7pPr marL="2351154" indent="0">
              <a:buNone/>
              <a:defRPr sz="1200">
                <a:solidFill>
                  <a:schemeClr val="tx1">
                    <a:tint val="75000"/>
                  </a:schemeClr>
                </a:solidFill>
              </a:defRPr>
            </a:lvl7pPr>
            <a:lvl8pPr marL="2743013" indent="0">
              <a:buNone/>
              <a:defRPr sz="1200">
                <a:solidFill>
                  <a:schemeClr val="tx1">
                    <a:tint val="75000"/>
                  </a:schemeClr>
                </a:solidFill>
              </a:defRPr>
            </a:lvl8pPr>
            <a:lvl9pPr marL="3134872"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A1FBBD-2F33-49E7-A36A-CA16FBDF9A46}" type="datetimeFigureOut">
              <a:rPr lang="el-GR" smtClean="0"/>
              <a:pPr/>
              <a:t>28/12/2019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3C8439F-D070-484B-AC80-ED9FBD007881}" type="slidenum">
              <a:rPr lang="el-GR" smtClean="0"/>
              <a:pPr/>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164987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2743"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1715"/>
            </a:lvl1pPr>
            <a:lvl2pPr marL="391859" indent="0">
              <a:buFontTx/>
              <a:buNone/>
              <a:defRPr/>
            </a:lvl2pPr>
            <a:lvl3pPr marL="783718" indent="0">
              <a:buFontTx/>
              <a:buNone/>
              <a:defRPr/>
            </a:lvl3pPr>
            <a:lvl4pPr marL="1175577" indent="0">
              <a:buFontTx/>
              <a:buNone/>
              <a:defRPr/>
            </a:lvl4pPr>
            <a:lvl5pPr marL="1567437"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400"/>
            <a:ext cx="9609666" cy="1532467"/>
          </a:xfrm>
        </p:spPr>
        <p:txBody>
          <a:bodyPr anchor="ctr">
            <a:normAutofit/>
          </a:bodyPr>
          <a:lstStyle>
            <a:lvl1pPr marL="0" indent="0" algn="ctr">
              <a:buNone/>
              <a:defRPr sz="1715">
                <a:solidFill>
                  <a:schemeClr val="tx1"/>
                </a:solidFill>
              </a:defRPr>
            </a:lvl1pPr>
            <a:lvl2pPr marL="391859" indent="0">
              <a:buNone/>
              <a:defRPr sz="1543">
                <a:solidFill>
                  <a:schemeClr val="tx1">
                    <a:tint val="75000"/>
                  </a:schemeClr>
                </a:solidFill>
              </a:defRPr>
            </a:lvl2pPr>
            <a:lvl3pPr marL="783718" indent="0">
              <a:buNone/>
              <a:defRPr sz="1371">
                <a:solidFill>
                  <a:schemeClr val="tx1">
                    <a:tint val="75000"/>
                  </a:schemeClr>
                </a:solidFill>
              </a:defRPr>
            </a:lvl3pPr>
            <a:lvl4pPr marL="1175577" indent="0">
              <a:buNone/>
              <a:defRPr sz="1200">
                <a:solidFill>
                  <a:schemeClr val="tx1">
                    <a:tint val="75000"/>
                  </a:schemeClr>
                </a:solidFill>
              </a:defRPr>
            </a:lvl4pPr>
            <a:lvl5pPr marL="1567437" indent="0">
              <a:buNone/>
              <a:defRPr sz="1200">
                <a:solidFill>
                  <a:schemeClr val="tx1">
                    <a:tint val="75000"/>
                  </a:schemeClr>
                </a:solidFill>
              </a:defRPr>
            </a:lvl5pPr>
            <a:lvl6pPr marL="1959295" indent="0">
              <a:buNone/>
              <a:defRPr sz="1200">
                <a:solidFill>
                  <a:schemeClr val="tx1">
                    <a:tint val="75000"/>
                  </a:schemeClr>
                </a:solidFill>
              </a:defRPr>
            </a:lvl6pPr>
            <a:lvl7pPr marL="2351154" indent="0">
              <a:buNone/>
              <a:defRPr sz="1200">
                <a:solidFill>
                  <a:schemeClr val="tx1">
                    <a:tint val="75000"/>
                  </a:schemeClr>
                </a:solidFill>
              </a:defRPr>
            </a:lvl7pPr>
            <a:lvl8pPr marL="2743013" indent="0">
              <a:buNone/>
              <a:defRPr sz="1200">
                <a:solidFill>
                  <a:schemeClr val="tx1">
                    <a:tint val="75000"/>
                  </a:schemeClr>
                </a:solidFill>
              </a:defRPr>
            </a:lvl8pPr>
            <a:lvl9pPr marL="3134872"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A1FBBD-2F33-49E7-A36A-CA16FBDF9A46}" type="datetimeFigureOut">
              <a:rPr lang="el-GR" smtClean="0"/>
              <a:pPr/>
              <a:t>28/12/2019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3C8439F-D070-484B-AC80-ED9FBD007881}" type="slidenum">
              <a:rPr lang="el-GR" smtClean="0"/>
              <a:pPr/>
              <a:t>‹#›</a:t>
            </a:fld>
            <a:endParaRPr lang="el-GR"/>
          </a:p>
        </p:txBody>
      </p:sp>
      <p:sp>
        <p:nvSpPr>
          <p:cNvPr id="14" name="TextBox 13"/>
          <p:cNvSpPr txBox="1"/>
          <p:nvPr/>
        </p:nvSpPr>
        <p:spPr>
          <a:xfrm>
            <a:off x="862014" y="879962"/>
            <a:ext cx="609600" cy="584776"/>
          </a:xfrm>
          <a:prstGeom prst="rect">
            <a:avLst/>
          </a:prstGeom>
        </p:spPr>
        <p:txBody>
          <a:bodyPr vert="horz" lIns="78366" tIns="39183" rIns="78366" bIns="39183" rtlCol="0" anchor="ctr">
            <a:noAutofit/>
          </a:bodyPr>
          <a:lstStyle/>
          <a:p>
            <a:pPr lvl="0"/>
            <a:r>
              <a:rPr lang="en-US" sz="6856"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78366" tIns="39183" rIns="78366" bIns="39183" rtlCol="0" anchor="ctr">
            <a:noAutofit/>
          </a:bodyPr>
          <a:lstStyle/>
          <a:p>
            <a:pPr lvl="0" algn="r"/>
            <a:r>
              <a:rPr lang="en-US" sz="6856"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74623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04621" y="1641413"/>
            <a:ext cx="8794046" cy="1822514"/>
          </a:xfrm>
        </p:spPr>
        <p:txBody>
          <a:bodyPr anchor="b">
            <a:normAutofit/>
          </a:bodyPr>
          <a:lstStyle>
            <a:lvl1pPr algn="ctr">
              <a:defRPr sz="4001"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704621" y="3734860"/>
            <a:ext cx="8794046" cy="1090015"/>
          </a:xfrm>
        </p:spPr>
        <p:txBody>
          <a:bodyPr anchor="t">
            <a:normAutofit/>
          </a:bodyPr>
          <a:lstStyle>
            <a:lvl1pPr marL="0" indent="0" algn="ctr">
              <a:buNone/>
              <a:defRPr sz="2400">
                <a:solidFill>
                  <a:schemeClr val="tx1"/>
                </a:solidFill>
              </a:defRPr>
            </a:lvl1pPr>
            <a:lvl2pPr marL="457223" indent="0">
              <a:buNone/>
              <a:defRPr sz="1800">
                <a:solidFill>
                  <a:schemeClr val="tx1">
                    <a:tint val="75000"/>
                  </a:schemeClr>
                </a:solidFill>
              </a:defRPr>
            </a:lvl2pPr>
            <a:lvl3pPr marL="914446" indent="0">
              <a:buNone/>
              <a:defRPr sz="1600">
                <a:solidFill>
                  <a:schemeClr val="tx1">
                    <a:tint val="75000"/>
                  </a:schemeClr>
                </a:solidFill>
              </a:defRPr>
            </a:lvl3pPr>
            <a:lvl4pPr marL="1371669" indent="0">
              <a:buNone/>
              <a:defRPr sz="1400">
                <a:solidFill>
                  <a:schemeClr val="tx1">
                    <a:tint val="75000"/>
                  </a:schemeClr>
                </a:solidFill>
              </a:defRPr>
            </a:lvl4pPr>
            <a:lvl5pPr marL="1828893" indent="0">
              <a:buNone/>
              <a:defRPr sz="1400">
                <a:solidFill>
                  <a:schemeClr val="tx1">
                    <a:tint val="75000"/>
                  </a:schemeClr>
                </a:solidFill>
              </a:defRPr>
            </a:lvl5pPr>
            <a:lvl6pPr marL="2286115" indent="0">
              <a:buNone/>
              <a:defRPr sz="1400">
                <a:solidFill>
                  <a:schemeClr val="tx1">
                    <a:tint val="75000"/>
                  </a:schemeClr>
                </a:solidFill>
              </a:defRPr>
            </a:lvl6pPr>
            <a:lvl7pPr marL="2743339" indent="0">
              <a:buNone/>
              <a:defRPr sz="1400">
                <a:solidFill>
                  <a:schemeClr val="tx1">
                    <a:tint val="75000"/>
                  </a:schemeClr>
                </a:solidFill>
              </a:defRPr>
            </a:lvl7pPr>
            <a:lvl8pPr marL="3200562" indent="0">
              <a:buNone/>
              <a:defRPr sz="1400">
                <a:solidFill>
                  <a:schemeClr val="tx1">
                    <a:tint val="75000"/>
                  </a:schemeClr>
                </a:solidFill>
              </a:defRPr>
            </a:lvl8pPr>
            <a:lvl9pPr marL="3657786"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42CEA3-3058-4D43-AE35-B3DA76CB4003}" type="datetimeFigureOut">
              <a:rPr lang="el-GR" smtClean="0"/>
              <a:pPr/>
              <a:t>28/12/2019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cxnSp>
        <p:nvCxnSpPr>
          <p:cNvPr id="31" name="Straight Connector 30"/>
          <p:cNvCxnSpPr/>
          <p:nvPr/>
        </p:nvCxnSpPr>
        <p:spPr>
          <a:xfrm>
            <a:off x="1704623" y="3599392"/>
            <a:ext cx="87940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6057164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2743"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1715">
                <a:solidFill>
                  <a:schemeClr val="tx1"/>
                </a:solidFill>
              </a:defRPr>
            </a:lvl1pPr>
            <a:lvl2pPr marL="391859" indent="0">
              <a:buNone/>
              <a:defRPr sz="1543">
                <a:solidFill>
                  <a:schemeClr val="tx1">
                    <a:tint val="75000"/>
                  </a:schemeClr>
                </a:solidFill>
              </a:defRPr>
            </a:lvl2pPr>
            <a:lvl3pPr marL="783718" indent="0">
              <a:buNone/>
              <a:defRPr sz="1371">
                <a:solidFill>
                  <a:schemeClr val="tx1">
                    <a:tint val="75000"/>
                  </a:schemeClr>
                </a:solidFill>
              </a:defRPr>
            </a:lvl3pPr>
            <a:lvl4pPr marL="1175577" indent="0">
              <a:buNone/>
              <a:defRPr sz="1200">
                <a:solidFill>
                  <a:schemeClr val="tx1">
                    <a:tint val="75000"/>
                  </a:schemeClr>
                </a:solidFill>
              </a:defRPr>
            </a:lvl4pPr>
            <a:lvl5pPr marL="1567437" indent="0">
              <a:buNone/>
              <a:defRPr sz="1200">
                <a:solidFill>
                  <a:schemeClr val="tx1">
                    <a:tint val="75000"/>
                  </a:schemeClr>
                </a:solidFill>
              </a:defRPr>
            </a:lvl5pPr>
            <a:lvl6pPr marL="1959295" indent="0">
              <a:buNone/>
              <a:defRPr sz="1200">
                <a:solidFill>
                  <a:schemeClr val="tx1">
                    <a:tint val="75000"/>
                  </a:schemeClr>
                </a:solidFill>
              </a:defRPr>
            </a:lvl6pPr>
            <a:lvl7pPr marL="2351154" indent="0">
              <a:buNone/>
              <a:defRPr sz="1200">
                <a:solidFill>
                  <a:schemeClr val="tx1">
                    <a:tint val="75000"/>
                  </a:schemeClr>
                </a:solidFill>
              </a:defRPr>
            </a:lvl7pPr>
            <a:lvl8pPr marL="2743013" indent="0">
              <a:buNone/>
              <a:defRPr sz="1200">
                <a:solidFill>
                  <a:schemeClr val="tx1">
                    <a:tint val="75000"/>
                  </a:schemeClr>
                </a:solidFill>
              </a:defRPr>
            </a:lvl8pPr>
            <a:lvl9pPr marL="3134872"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A1FBBD-2F33-49E7-A36A-CA16FBDF9A46}" type="datetimeFigureOut">
              <a:rPr lang="el-GR" smtClean="0"/>
              <a:pPr/>
              <a:t>28/12/2019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3C8439F-D070-484B-AC80-ED9FBD007881}" type="slidenum">
              <a:rPr lang="el-GR" smtClean="0"/>
              <a:pPr/>
              <a:t>‹#›</a:t>
            </a:fld>
            <a:endParaRPr lang="el-GR"/>
          </a:p>
        </p:txBody>
      </p:sp>
    </p:spTree>
    <p:extLst>
      <p:ext uri="{BB962C8B-B14F-4D97-AF65-F5344CB8AC3E}">
        <p14:creationId xmlns="" xmlns:p14="http://schemas.microsoft.com/office/powerpoint/2010/main" val="3943486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2743"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057">
                <a:solidFill>
                  <a:schemeClr val="tx1"/>
                </a:solidFill>
              </a:defRPr>
            </a:lvl1pPr>
            <a:lvl2pPr marL="391859" indent="0">
              <a:buNone/>
              <a:defRPr sz="1543">
                <a:solidFill>
                  <a:schemeClr val="tx1">
                    <a:tint val="75000"/>
                  </a:schemeClr>
                </a:solidFill>
              </a:defRPr>
            </a:lvl2pPr>
            <a:lvl3pPr marL="783718" indent="0">
              <a:buNone/>
              <a:defRPr sz="1371">
                <a:solidFill>
                  <a:schemeClr val="tx1">
                    <a:tint val="75000"/>
                  </a:schemeClr>
                </a:solidFill>
              </a:defRPr>
            </a:lvl3pPr>
            <a:lvl4pPr marL="1175577" indent="0">
              <a:buNone/>
              <a:defRPr sz="1200">
                <a:solidFill>
                  <a:schemeClr val="tx1">
                    <a:tint val="75000"/>
                  </a:schemeClr>
                </a:solidFill>
              </a:defRPr>
            </a:lvl4pPr>
            <a:lvl5pPr marL="1567437" indent="0">
              <a:buNone/>
              <a:defRPr sz="1200">
                <a:solidFill>
                  <a:schemeClr val="tx1">
                    <a:tint val="75000"/>
                  </a:schemeClr>
                </a:solidFill>
              </a:defRPr>
            </a:lvl5pPr>
            <a:lvl6pPr marL="1959295" indent="0">
              <a:buNone/>
              <a:defRPr sz="1200">
                <a:solidFill>
                  <a:schemeClr val="tx1">
                    <a:tint val="75000"/>
                  </a:schemeClr>
                </a:solidFill>
              </a:defRPr>
            </a:lvl6pPr>
            <a:lvl7pPr marL="2351154" indent="0">
              <a:buNone/>
              <a:defRPr sz="1200">
                <a:solidFill>
                  <a:schemeClr val="tx1">
                    <a:tint val="75000"/>
                  </a:schemeClr>
                </a:solidFill>
              </a:defRPr>
            </a:lvl7pPr>
            <a:lvl8pPr marL="2743013" indent="0">
              <a:buNone/>
              <a:defRPr sz="1200">
                <a:solidFill>
                  <a:schemeClr val="tx1">
                    <a:tint val="75000"/>
                  </a:schemeClr>
                </a:solidFill>
              </a:defRPr>
            </a:lvl8pPr>
            <a:lvl9pPr marL="3134872" indent="0">
              <a:buNone/>
              <a:defRPr sz="12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543">
                <a:solidFill>
                  <a:schemeClr val="tx1"/>
                </a:solidFill>
              </a:defRPr>
            </a:lvl1pPr>
            <a:lvl2pPr marL="391859" indent="0">
              <a:buNone/>
              <a:defRPr sz="1543">
                <a:solidFill>
                  <a:schemeClr val="tx1">
                    <a:tint val="75000"/>
                  </a:schemeClr>
                </a:solidFill>
              </a:defRPr>
            </a:lvl2pPr>
            <a:lvl3pPr marL="783718" indent="0">
              <a:buNone/>
              <a:defRPr sz="1371">
                <a:solidFill>
                  <a:schemeClr val="tx1">
                    <a:tint val="75000"/>
                  </a:schemeClr>
                </a:solidFill>
              </a:defRPr>
            </a:lvl3pPr>
            <a:lvl4pPr marL="1175577" indent="0">
              <a:buNone/>
              <a:defRPr sz="1200">
                <a:solidFill>
                  <a:schemeClr val="tx1">
                    <a:tint val="75000"/>
                  </a:schemeClr>
                </a:solidFill>
              </a:defRPr>
            </a:lvl4pPr>
            <a:lvl5pPr marL="1567437" indent="0">
              <a:buNone/>
              <a:defRPr sz="1200">
                <a:solidFill>
                  <a:schemeClr val="tx1">
                    <a:tint val="75000"/>
                  </a:schemeClr>
                </a:solidFill>
              </a:defRPr>
            </a:lvl5pPr>
            <a:lvl6pPr marL="1959295" indent="0">
              <a:buNone/>
              <a:defRPr sz="1200">
                <a:solidFill>
                  <a:schemeClr val="tx1">
                    <a:tint val="75000"/>
                  </a:schemeClr>
                </a:solidFill>
              </a:defRPr>
            </a:lvl6pPr>
            <a:lvl7pPr marL="2351154" indent="0">
              <a:buNone/>
              <a:defRPr sz="1200">
                <a:solidFill>
                  <a:schemeClr val="tx1">
                    <a:tint val="75000"/>
                  </a:schemeClr>
                </a:solidFill>
              </a:defRPr>
            </a:lvl7pPr>
            <a:lvl8pPr marL="2743013" indent="0">
              <a:buNone/>
              <a:defRPr sz="1200">
                <a:solidFill>
                  <a:schemeClr val="tx1">
                    <a:tint val="75000"/>
                  </a:schemeClr>
                </a:solidFill>
              </a:defRPr>
            </a:lvl8pPr>
            <a:lvl9pPr marL="3134872"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A1FBBD-2F33-49E7-A36A-CA16FBDF9A46}" type="datetimeFigureOut">
              <a:rPr lang="el-GR" smtClean="0"/>
              <a:pPr/>
              <a:t>28/12/2019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3C8439F-D070-484B-AC80-ED9FBD007881}" type="slidenum">
              <a:rPr lang="el-GR" smtClean="0"/>
              <a:pPr/>
              <a:t>‹#›</a:t>
            </a:fld>
            <a:endParaRPr lang="el-GR"/>
          </a:p>
        </p:txBody>
      </p:sp>
      <p:sp>
        <p:nvSpPr>
          <p:cNvPr id="12" name="TextBox 11"/>
          <p:cNvSpPr txBox="1"/>
          <p:nvPr/>
        </p:nvSpPr>
        <p:spPr>
          <a:xfrm>
            <a:off x="862014" y="879962"/>
            <a:ext cx="609600" cy="584776"/>
          </a:xfrm>
          <a:prstGeom prst="rect">
            <a:avLst/>
          </a:prstGeom>
        </p:spPr>
        <p:txBody>
          <a:bodyPr vert="horz" lIns="78366" tIns="39183" rIns="78366" bIns="39183" rtlCol="0" anchor="ctr">
            <a:noAutofit/>
          </a:bodyPr>
          <a:lstStyle/>
          <a:p>
            <a:pPr lvl="0"/>
            <a:r>
              <a:rPr lang="en-US" sz="6856"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78366" tIns="39183" rIns="78366" bIns="39183" rtlCol="0" anchor="ctr">
            <a:noAutofit/>
          </a:bodyPr>
          <a:lstStyle/>
          <a:p>
            <a:pPr lvl="0" algn="r"/>
            <a:r>
              <a:rPr lang="en-US" sz="6856"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05689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400">
                <a:solidFill>
                  <a:schemeClr val="tx1"/>
                </a:solidFill>
              </a:defRPr>
            </a:lvl1pPr>
            <a:lvl2pPr marL="391859" indent="0">
              <a:buNone/>
              <a:defRPr sz="1543">
                <a:solidFill>
                  <a:schemeClr val="tx1">
                    <a:tint val="75000"/>
                  </a:schemeClr>
                </a:solidFill>
              </a:defRPr>
            </a:lvl2pPr>
            <a:lvl3pPr marL="783718" indent="0">
              <a:buNone/>
              <a:defRPr sz="1371">
                <a:solidFill>
                  <a:schemeClr val="tx1">
                    <a:tint val="75000"/>
                  </a:schemeClr>
                </a:solidFill>
              </a:defRPr>
            </a:lvl3pPr>
            <a:lvl4pPr marL="1175577" indent="0">
              <a:buNone/>
              <a:defRPr sz="1200">
                <a:solidFill>
                  <a:schemeClr val="tx1">
                    <a:tint val="75000"/>
                  </a:schemeClr>
                </a:solidFill>
              </a:defRPr>
            </a:lvl4pPr>
            <a:lvl5pPr marL="1567437" indent="0">
              <a:buNone/>
              <a:defRPr sz="1200">
                <a:solidFill>
                  <a:schemeClr val="tx1">
                    <a:tint val="75000"/>
                  </a:schemeClr>
                </a:solidFill>
              </a:defRPr>
            </a:lvl5pPr>
            <a:lvl6pPr marL="1959295" indent="0">
              <a:buNone/>
              <a:defRPr sz="1200">
                <a:solidFill>
                  <a:schemeClr val="tx1">
                    <a:tint val="75000"/>
                  </a:schemeClr>
                </a:solidFill>
              </a:defRPr>
            </a:lvl6pPr>
            <a:lvl7pPr marL="2351154" indent="0">
              <a:buNone/>
              <a:defRPr sz="1200">
                <a:solidFill>
                  <a:schemeClr val="tx1">
                    <a:tint val="75000"/>
                  </a:schemeClr>
                </a:solidFill>
              </a:defRPr>
            </a:lvl7pPr>
            <a:lvl8pPr marL="2743013" indent="0">
              <a:buNone/>
              <a:defRPr sz="1200">
                <a:solidFill>
                  <a:schemeClr val="tx1">
                    <a:tint val="75000"/>
                  </a:schemeClr>
                </a:solidFill>
              </a:defRPr>
            </a:lvl8pPr>
            <a:lvl9pPr marL="3134872" indent="0">
              <a:buNone/>
              <a:defRPr sz="12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400"/>
            <a:ext cx="9609670" cy="1405467"/>
          </a:xfrm>
        </p:spPr>
        <p:txBody>
          <a:bodyPr anchor="t">
            <a:normAutofit/>
          </a:bodyPr>
          <a:lstStyle>
            <a:lvl1pPr marL="0" indent="0" algn="l">
              <a:buNone/>
              <a:defRPr sz="1543">
                <a:solidFill>
                  <a:schemeClr val="tx1"/>
                </a:solidFill>
              </a:defRPr>
            </a:lvl1pPr>
            <a:lvl2pPr marL="391859" indent="0">
              <a:buNone/>
              <a:defRPr sz="1543">
                <a:solidFill>
                  <a:schemeClr val="tx1">
                    <a:tint val="75000"/>
                  </a:schemeClr>
                </a:solidFill>
              </a:defRPr>
            </a:lvl2pPr>
            <a:lvl3pPr marL="783718" indent="0">
              <a:buNone/>
              <a:defRPr sz="1371">
                <a:solidFill>
                  <a:schemeClr val="tx1">
                    <a:tint val="75000"/>
                  </a:schemeClr>
                </a:solidFill>
              </a:defRPr>
            </a:lvl3pPr>
            <a:lvl4pPr marL="1175577" indent="0">
              <a:buNone/>
              <a:defRPr sz="1200">
                <a:solidFill>
                  <a:schemeClr val="tx1">
                    <a:tint val="75000"/>
                  </a:schemeClr>
                </a:solidFill>
              </a:defRPr>
            </a:lvl4pPr>
            <a:lvl5pPr marL="1567437" indent="0">
              <a:buNone/>
              <a:defRPr sz="1200">
                <a:solidFill>
                  <a:schemeClr val="tx1">
                    <a:tint val="75000"/>
                  </a:schemeClr>
                </a:solidFill>
              </a:defRPr>
            </a:lvl5pPr>
            <a:lvl6pPr marL="1959295" indent="0">
              <a:buNone/>
              <a:defRPr sz="1200">
                <a:solidFill>
                  <a:schemeClr val="tx1">
                    <a:tint val="75000"/>
                  </a:schemeClr>
                </a:solidFill>
              </a:defRPr>
            </a:lvl6pPr>
            <a:lvl7pPr marL="2351154" indent="0">
              <a:buNone/>
              <a:defRPr sz="1200">
                <a:solidFill>
                  <a:schemeClr val="tx1">
                    <a:tint val="75000"/>
                  </a:schemeClr>
                </a:solidFill>
              </a:defRPr>
            </a:lvl7pPr>
            <a:lvl8pPr marL="2743013" indent="0">
              <a:buNone/>
              <a:defRPr sz="1200">
                <a:solidFill>
                  <a:schemeClr val="tx1">
                    <a:tint val="75000"/>
                  </a:schemeClr>
                </a:solidFill>
              </a:defRPr>
            </a:lvl8pPr>
            <a:lvl9pPr marL="3134872"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A1FBBD-2F33-49E7-A36A-CA16FBDF9A46}" type="datetimeFigureOut">
              <a:rPr lang="el-GR" smtClean="0"/>
              <a:pPr/>
              <a:t>28/12/2019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3C8439F-D070-484B-AC80-ED9FBD007881}" type="slidenum">
              <a:rPr lang="el-GR" smtClean="0"/>
              <a:pPr/>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1619521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A1FBBD-2F33-49E7-A36A-CA16FBDF9A46}" type="datetimeFigureOut">
              <a:rPr lang="el-GR" smtClean="0"/>
              <a:pPr/>
              <a:t>28/12/2019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3C8439F-D070-484B-AC80-ED9FBD007881}" type="slidenum">
              <a:rPr lang="el-GR" smtClean="0"/>
              <a:pPr/>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7421991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7" y="982132"/>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9"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A1FBBD-2F33-49E7-A36A-CA16FBDF9A46}" type="datetimeFigureOut">
              <a:rPr lang="el-GR" smtClean="0"/>
              <a:pPr/>
              <a:t>28/12/2019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3C8439F-D070-484B-AC80-ED9FBD007881}" type="slidenum">
              <a:rPr lang="el-GR" smtClean="0"/>
              <a:pPr/>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30123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704621" y="2356260"/>
            <a:ext cx="879404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7"/>
            <a:ext cx="9064979"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42CEA3-3058-4D43-AE35-B3DA76CB4003}" type="datetimeFigureOut">
              <a:rPr lang="el-GR" smtClean="0"/>
              <a:pPr/>
              <a:t>28/12/2019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 xmlns:p14="http://schemas.microsoft.com/office/powerpoint/2010/main" val="196535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9158" y="2658533"/>
            <a:ext cx="4450080" cy="576262"/>
          </a:xfrm>
        </p:spPr>
        <p:txBody>
          <a:bodyPr anchor="b">
            <a:noAutofit/>
          </a:bodyPr>
          <a:lstStyle>
            <a:lvl1pPr marL="0" indent="0">
              <a:buNone/>
              <a:defRPr sz="2400" b="0">
                <a:solidFill>
                  <a:schemeClr val="accent1"/>
                </a:solidFill>
              </a:defRPr>
            </a:lvl1pPr>
            <a:lvl2pPr marL="457223" indent="0">
              <a:buNone/>
              <a:defRPr sz="2000" b="1"/>
            </a:lvl2pPr>
            <a:lvl3pPr marL="914446" indent="0">
              <a:buNone/>
              <a:defRPr sz="1800" b="1"/>
            </a:lvl3pPr>
            <a:lvl4pPr marL="1371669" indent="0">
              <a:buNone/>
              <a:defRPr sz="1600" b="1"/>
            </a:lvl4pPr>
            <a:lvl5pPr marL="1828893" indent="0">
              <a:buNone/>
              <a:defRPr sz="1600" b="1"/>
            </a:lvl5pPr>
            <a:lvl6pPr marL="2286115" indent="0">
              <a:buNone/>
              <a:defRPr sz="1600" b="1"/>
            </a:lvl6pPr>
            <a:lvl7pPr marL="2743339" indent="0">
              <a:buNone/>
              <a:defRPr sz="1600" b="1"/>
            </a:lvl7pPr>
            <a:lvl8pPr marL="3200562" indent="0">
              <a:buNone/>
              <a:defRPr sz="1600" b="1"/>
            </a:lvl8pPr>
            <a:lvl9pPr marL="3657786" indent="0">
              <a:buNone/>
              <a:defRPr sz="1600" b="1"/>
            </a:lvl9pPr>
          </a:lstStyle>
          <a:p>
            <a:pPr lvl="0"/>
            <a:r>
              <a:rPr lang="en-US" smtClean="0"/>
              <a:t>Edit Master text styles</a:t>
            </a:r>
          </a:p>
        </p:txBody>
      </p:sp>
      <p:sp>
        <p:nvSpPr>
          <p:cNvPr id="4" name="Content Placeholder 3"/>
          <p:cNvSpPr>
            <a:spLocks noGrp="1"/>
          </p:cNvSpPr>
          <p:nvPr>
            <p:ph sz="half" idx="2"/>
          </p:nvPr>
        </p:nvSpPr>
        <p:spPr>
          <a:xfrm>
            <a:off x="1569158" y="3243263"/>
            <a:ext cx="445008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9109" y="2658533"/>
            <a:ext cx="4450080" cy="576262"/>
          </a:xfrm>
        </p:spPr>
        <p:txBody>
          <a:bodyPr anchor="b">
            <a:noAutofit/>
          </a:bodyPr>
          <a:lstStyle>
            <a:lvl1pPr marL="0" indent="0">
              <a:buNone/>
              <a:defRPr sz="2400" b="0">
                <a:solidFill>
                  <a:schemeClr val="accent1"/>
                </a:solidFill>
              </a:defRPr>
            </a:lvl1pPr>
            <a:lvl2pPr marL="457223" indent="0">
              <a:buNone/>
              <a:defRPr sz="2000" b="1"/>
            </a:lvl2pPr>
            <a:lvl3pPr marL="914446" indent="0">
              <a:buNone/>
              <a:defRPr sz="1800" b="1"/>
            </a:lvl3pPr>
            <a:lvl4pPr marL="1371669" indent="0">
              <a:buNone/>
              <a:defRPr sz="1600" b="1"/>
            </a:lvl4pPr>
            <a:lvl5pPr marL="1828893" indent="0">
              <a:buNone/>
              <a:defRPr sz="1600" b="1"/>
            </a:lvl5pPr>
            <a:lvl6pPr marL="2286115" indent="0">
              <a:buNone/>
              <a:defRPr sz="1600" b="1"/>
            </a:lvl6pPr>
            <a:lvl7pPr marL="2743339" indent="0">
              <a:buNone/>
              <a:defRPr sz="1600" b="1"/>
            </a:lvl7pPr>
            <a:lvl8pPr marL="3200562" indent="0">
              <a:buNone/>
              <a:defRPr sz="1600" b="1"/>
            </a:lvl8pPr>
            <a:lvl9pPr marL="365778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9109" y="3243263"/>
            <a:ext cx="445008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42CEA3-3058-4D43-AE35-B3DA76CB4003}" type="datetimeFigureOut">
              <a:rPr lang="el-GR" smtClean="0"/>
              <a:pPr/>
              <a:t>28/12/2019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3F1D1C4-C2D9-4231-9FB2-B2D9D97AA41D}" type="slidenum">
              <a:rPr lang="el-GR" smtClean="0"/>
              <a:pPr/>
              <a:t>‹#›</a:t>
            </a:fld>
            <a:endParaRPr lang="el-GR"/>
          </a:p>
        </p:txBody>
      </p:sp>
      <p:cxnSp>
        <p:nvCxnSpPr>
          <p:cNvPr id="41" name="Straight Connector 40"/>
          <p:cNvCxnSpPr/>
          <p:nvPr/>
        </p:nvCxnSpPr>
        <p:spPr>
          <a:xfrm>
            <a:off x="1704622" y="2354670"/>
            <a:ext cx="879404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975721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69154" y="915337"/>
            <a:ext cx="9064980"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42CEA3-3058-4D43-AE35-B3DA76CB4003}" type="datetimeFigureOut">
              <a:rPr lang="el-GR" smtClean="0"/>
              <a:pPr/>
              <a:t>28/12/2019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3F1D1C4-C2D9-4231-9FB2-B2D9D97AA41D}" type="slidenum">
              <a:rPr lang="el-GR" smtClean="0"/>
              <a:pPr/>
              <a:t>‹#›</a:t>
            </a:fld>
            <a:endParaRPr lang="el-GR"/>
          </a:p>
        </p:txBody>
      </p:sp>
      <p:cxnSp>
        <p:nvCxnSpPr>
          <p:cNvPr id="14" name="Straight Connector 13"/>
          <p:cNvCxnSpPr/>
          <p:nvPr/>
        </p:nvCxnSpPr>
        <p:spPr>
          <a:xfrm>
            <a:off x="1704622" y="2354670"/>
            <a:ext cx="879404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75874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2CEA3-3058-4D43-AE35-B3DA76CB4003}" type="datetimeFigureOut">
              <a:rPr lang="el-GR" smtClean="0"/>
              <a:pPr/>
              <a:t>28/12/2019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 xmlns:p14="http://schemas.microsoft.com/office/powerpoint/2010/main" val="1585904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4" y="1388534"/>
            <a:ext cx="3382397"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93417" y="982133"/>
            <a:ext cx="5140718"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69154" y="3031065"/>
            <a:ext cx="3382397" cy="2438404"/>
          </a:xfrm>
        </p:spPr>
        <p:txBody>
          <a:bodyPr anchor="t">
            <a:normAutofit/>
          </a:bodyPr>
          <a:lstStyle>
            <a:lvl1pPr marL="0" indent="0" algn="ctr">
              <a:buNone/>
              <a:defRPr sz="1600"/>
            </a:lvl1pPr>
            <a:lvl2pPr marL="457223" indent="0">
              <a:buNone/>
              <a:defRPr sz="1200"/>
            </a:lvl2pPr>
            <a:lvl3pPr marL="914446" indent="0">
              <a:buNone/>
              <a:defRPr sz="1000"/>
            </a:lvl3pPr>
            <a:lvl4pPr marL="1371669" indent="0">
              <a:buNone/>
              <a:defRPr sz="900"/>
            </a:lvl4pPr>
            <a:lvl5pPr marL="1828893" indent="0">
              <a:buNone/>
              <a:defRPr sz="900"/>
            </a:lvl5pPr>
            <a:lvl6pPr marL="2286115" indent="0">
              <a:buNone/>
              <a:defRPr sz="900"/>
            </a:lvl6pPr>
            <a:lvl7pPr marL="2743339" indent="0">
              <a:buNone/>
              <a:defRPr sz="900"/>
            </a:lvl7pPr>
            <a:lvl8pPr marL="3200562" indent="0">
              <a:buNone/>
              <a:defRPr sz="900"/>
            </a:lvl8pPr>
            <a:lvl9pPr marL="3657786"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342CEA3-3058-4D43-AE35-B3DA76CB4003}" type="datetimeFigureOut">
              <a:rPr lang="el-GR" smtClean="0"/>
              <a:pPr/>
              <a:t>28/12/2019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cxnSp>
        <p:nvCxnSpPr>
          <p:cNvPr id="16" name="Straight Connector 15"/>
          <p:cNvCxnSpPr/>
          <p:nvPr/>
        </p:nvCxnSpPr>
        <p:spPr>
          <a:xfrm>
            <a:off x="1704622" y="2912533"/>
            <a:ext cx="31114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666229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4" y="1883832"/>
            <a:ext cx="4842936"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910759" y="1032933"/>
            <a:ext cx="3905951"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23" indent="0">
              <a:buNone/>
              <a:defRPr sz="1600"/>
            </a:lvl2pPr>
            <a:lvl3pPr marL="914446" indent="0">
              <a:buNone/>
              <a:defRPr sz="1600"/>
            </a:lvl3pPr>
            <a:lvl4pPr marL="1371669" indent="0">
              <a:buNone/>
              <a:defRPr sz="1600"/>
            </a:lvl4pPr>
            <a:lvl5pPr marL="1828893" indent="0">
              <a:buNone/>
              <a:defRPr sz="1600"/>
            </a:lvl5pPr>
            <a:lvl6pPr marL="2286115" indent="0">
              <a:buNone/>
              <a:defRPr sz="1600"/>
            </a:lvl6pPr>
            <a:lvl7pPr marL="2743339" indent="0">
              <a:buNone/>
              <a:defRPr sz="1600"/>
            </a:lvl7pPr>
            <a:lvl8pPr marL="3200562" indent="0">
              <a:buNone/>
              <a:defRPr sz="1600"/>
            </a:lvl8pPr>
            <a:lvl9pPr marL="3657786"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569154" y="3255432"/>
            <a:ext cx="4842935" cy="1828800"/>
          </a:xfrm>
        </p:spPr>
        <p:txBody>
          <a:bodyPr anchor="t">
            <a:normAutofit/>
          </a:bodyPr>
          <a:lstStyle>
            <a:lvl1pPr marL="0" indent="0" algn="ctr">
              <a:buNone/>
              <a:defRPr sz="1600"/>
            </a:lvl1pPr>
            <a:lvl2pPr marL="457223" indent="0">
              <a:buNone/>
              <a:defRPr sz="1200"/>
            </a:lvl2pPr>
            <a:lvl3pPr marL="914446" indent="0">
              <a:buNone/>
              <a:defRPr sz="1000"/>
            </a:lvl3pPr>
            <a:lvl4pPr marL="1371669" indent="0">
              <a:buNone/>
              <a:defRPr sz="900"/>
            </a:lvl4pPr>
            <a:lvl5pPr marL="1828893" indent="0">
              <a:buNone/>
              <a:defRPr sz="900"/>
            </a:lvl5pPr>
            <a:lvl6pPr marL="2286115" indent="0">
              <a:buNone/>
              <a:defRPr sz="900"/>
            </a:lvl6pPr>
            <a:lvl7pPr marL="2743339" indent="0">
              <a:buNone/>
              <a:defRPr sz="900"/>
            </a:lvl7pPr>
            <a:lvl8pPr marL="3200562" indent="0">
              <a:buNone/>
              <a:defRPr sz="900"/>
            </a:lvl8pPr>
            <a:lvl9pPr marL="3657786"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342CEA3-3058-4D43-AE35-B3DA76CB4003}" type="datetimeFigureOut">
              <a:rPr lang="el-GR" smtClean="0"/>
              <a:pPr/>
              <a:t>28/12/2019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 xmlns:p14="http://schemas.microsoft.com/office/powerpoint/2010/main" val="3322797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8.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 y="0"/>
            <a:ext cx="12203289"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569155" y="915337"/>
            <a:ext cx="9064979"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69154" y="2490136"/>
            <a:ext cx="9064981"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475561" y="5960533"/>
            <a:ext cx="1531044"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42CEA3-3058-4D43-AE35-B3DA76CB4003}" type="datetimeFigureOut">
              <a:rPr lang="el-GR" smtClean="0"/>
              <a:pPr/>
              <a:t>28/12/2019</a:t>
            </a:fld>
            <a:endParaRPr lang="el-GR"/>
          </a:p>
        </p:txBody>
      </p:sp>
      <p:sp>
        <p:nvSpPr>
          <p:cNvPr id="5" name="Footer Placeholder 4"/>
          <p:cNvSpPr>
            <a:spLocks noGrp="1"/>
          </p:cNvSpPr>
          <p:nvPr>
            <p:ph type="ftr" sz="quarter" idx="3"/>
          </p:nvPr>
        </p:nvSpPr>
        <p:spPr>
          <a:xfrm>
            <a:off x="1569154" y="5960533"/>
            <a:ext cx="6806223"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106789" y="5960533"/>
            <a:ext cx="527346"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3F1D1C4-C2D9-4231-9FB2-B2D9D97AA41D}" type="slidenum">
              <a:rPr lang="el-GR" smtClean="0"/>
              <a:pPr/>
              <a:t>‹#›</a:t>
            </a:fld>
            <a:endParaRPr lang="el-GR"/>
          </a:p>
        </p:txBody>
      </p:sp>
    </p:spTree>
    <p:extLst>
      <p:ext uri="{BB962C8B-B14F-4D97-AF65-F5344CB8AC3E}">
        <p14:creationId xmlns="" xmlns:p14="http://schemas.microsoft.com/office/powerpoint/2010/main" val="29662084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ctr" defTabSz="457223" rtl="0" eaLnBrk="1" latinLnBrk="0" hangingPunct="1">
        <a:spcBef>
          <a:spcPct val="0"/>
        </a:spcBef>
        <a:buNone/>
        <a:defRPr sz="4001"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65" indent="-285765" algn="l" defTabSz="457223"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88" indent="-285765" algn="l" defTabSz="457223"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211" indent="-285765" algn="l" defTabSz="457223"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128" indent="-171459" algn="l" defTabSz="457223"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352" indent="-171459" algn="l" defTabSz="45722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728" indent="-228611" algn="l" defTabSz="45722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951" indent="-228611" algn="l" defTabSz="45722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174" indent="-228611" algn="l" defTabSz="45722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397" indent="-228611" algn="l" defTabSz="45722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23" rtl="0" eaLnBrk="1" latinLnBrk="0" hangingPunct="1">
        <a:defRPr sz="1800" kern="1200">
          <a:solidFill>
            <a:schemeClr val="tx1"/>
          </a:solidFill>
          <a:latin typeface="+mn-lt"/>
          <a:ea typeface="+mn-ea"/>
          <a:cs typeface="+mn-cs"/>
        </a:defRPr>
      </a:lvl1pPr>
      <a:lvl2pPr marL="457223" algn="l" defTabSz="457223" rtl="0" eaLnBrk="1" latinLnBrk="0" hangingPunct="1">
        <a:defRPr sz="1800" kern="1200">
          <a:solidFill>
            <a:schemeClr val="tx1"/>
          </a:solidFill>
          <a:latin typeface="+mn-lt"/>
          <a:ea typeface="+mn-ea"/>
          <a:cs typeface="+mn-cs"/>
        </a:defRPr>
      </a:lvl2pPr>
      <a:lvl3pPr marL="914446" algn="l" defTabSz="457223" rtl="0" eaLnBrk="1" latinLnBrk="0" hangingPunct="1">
        <a:defRPr sz="1800" kern="1200">
          <a:solidFill>
            <a:schemeClr val="tx1"/>
          </a:solidFill>
          <a:latin typeface="+mn-lt"/>
          <a:ea typeface="+mn-ea"/>
          <a:cs typeface="+mn-cs"/>
        </a:defRPr>
      </a:lvl3pPr>
      <a:lvl4pPr marL="1371669" algn="l" defTabSz="457223" rtl="0" eaLnBrk="1" latinLnBrk="0" hangingPunct="1">
        <a:defRPr sz="1800" kern="1200">
          <a:solidFill>
            <a:schemeClr val="tx1"/>
          </a:solidFill>
          <a:latin typeface="+mn-lt"/>
          <a:ea typeface="+mn-ea"/>
          <a:cs typeface="+mn-cs"/>
        </a:defRPr>
      </a:lvl4pPr>
      <a:lvl5pPr marL="1828893" algn="l" defTabSz="457223" rtl="0" eaLnBrk="1" latinLnBrk="0" hangingPunct="1">
        <a:defRPr sz="1800" kern="1200">
          <a:solidFill>
            <a:schemeClr val="tx1"/>
          </a:solidFill>
          <a:latin typeface="+mn-lt"/>
          <a:ea typeface="+mn-ea"/>
          <a:cs typeface="+mn-cs"/>
        </a:defRPr>
      </a:lvl5pPr>
      <a:lvl6pPr marL="2286115" algn="l" defTabSz="457223" rtl="0" eaLnBrk="1" latinLnBrk="0" hangingPunct="1">
        <a:defRPr sz="1800" kern="1200">
          <a:solidFill>
            <a:schemeClr val="tx1"/>
          </a:solidFill>
          <a:latin typeface="+mn-lt"/>
          <a:ea typeface="+mn-ea"/>
          <a:cs typeface="+mn-cs"/>
        </a:defRPr>
      </a:lvl6pPr>
      <a:lvl7pPr marL="2743339" algn="l" defTabSz="457223" rtl="0" eaLnBrk="1" latinLnBrk="0" hangingPunct="1">
        <a:defRPr sz="1800" kern="1200">
          <a:solidFill>
            <a:schemeClr val="tx1"/>
          </a:solidFill>
          <a:latin typeface="+mn-lt"/>
          <a:ea typeface="+mn-ea"/>
          <a:cs typeface="+mn-cs"/>
        </a:defRPr>
      </a:lvl7pPr>
      <a:lvl8pPr marL="3200562" algn="l" defTabSz="457223" rtl="0" eaLnBrk="1" latinLnBrk="0" hangingPunct="1">
        <a:defRPr sz="1800" kern="1200">
          <a:solidFill>
            <a:schemeClr val="tx1"/>
          </a:solidFill>
          <a:latin typeface="+mn-lt"/>
          <a:ea typeface="+mn-ea"/>
          <a:cs typeface="+mn-cs"/>
        </a:defRPr>
      </a:lvl8pPr>
      <a:lvl9pPr marL="3657786" algn="l" defTabSz="4572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3" y="982133"/>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3"/>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2" y="5969000"/>
            <a:ext cx="1600200" cy="279400"/>
          </a:xfrm>
          <a:prstGeom prst="rect">
            <a:avLst/>
          </a:prstGeom>
        </p:spPr>
        <p:txBody>
          <a:bodyPr vert="horz" lIns="91440" tIns="45720" rIns="91440" bIns="45720" rtlCol="0" anchor="ctr"/>
          <a:lstStyle>
            <a:lvl1pPr algn="r">
              <a:defRPr sz="857" b="0" i="0">
                <a:solidFill>
                  <a:schemeClr val="tx1"/>
                </a:solidFill>
                <a:effectLst/>
                <a:latin typeface="+mn-lt"/>
              </a:defRPr>
            </a:lvl1pPr>
          </a:lstStyle>
          <a:p>
            <a:fld id="{EAA1FBBD-2F33-49E7-A36A-CA16FBDF9A46}" type="datetimeFigureOut">
              <a:rPr lang="el-GR" smtClean="0"/>
              <a:pPr/>
              <a:t>28/12/2019</a:t>
            </a:fld>
            <a:endParaRPr lang="el-GR"/>
          </a:p>
        </p:txBody>
      </p:sp>
      <p:sp>
        <p:nvSpPr>
          <p:cNvPr id="5" name="Footer Placeholder 4"/>
          <p:cNvSpPr>
            <a:spLocks noGrp="1"/>
          </p:cNvSpPr>
          <p:nvPr>
            <p:ph type="ftr" sz="quarter" idx="3"/>
          </p:nvPr>
        </p:nvSpPr>
        <p:spPr>
          <a:xfrm>
            <a:off x="1295402" y="5969000"/>
            <a:ext cx="7305900" cy="279400"/>
          </a:xfrm>
          <a:prstGeom prst="rect">
            <a:avLst/>
          </a:prstGeom>
        </p:spPr>
        <p:txBody>
          <a:bodyPr vert="horz" lIns="91440" tIns="45720" rIns="91440" bIns="45720" rtlCol="0" anchor="ctr"/>
          <a:lstStyle>
            <a:lvl1pPr algn="l">
              <a:defRPr sz="857"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2" y="5969000"/>
            <a:ext cx="542697" cy="279400"/>
          </a:xfrm>
          <a:prstGeom prst="rect">
            <a:avLst/>
          </a:prstGeom>
        </p:spPr>
        <p:txBody>
          <a:bodyPr vert="horz" lIns="91440" tIns="45720" rIns="91440" bIns="45720" rtlCol="0" anchor="ctr"/>
          <a:lstStyle>
            <a:lvl1pPr algn="r">
              <a:defRPr sz="857" b="0" i="0">
                <a:solidFill>
                  <a:schemeClr val="tx1"/>
                </a:solidFill>
                <a:effectLst/>
                <a:latin typeface="+mn-lt"/>
              </a:defRPr>
            </a:lvl1pPr>
          </a:lstStyle>
          <a:p>
            <a:fld id="{C3C8439F-D070-484B-AC80-ED9FBD007881}" type="slidenum">
              <a:rPr lang="el-GR" smtClean="0"/>
              <a:pPr/>
              <a:t>‹#›</a:t>
            </a:fld>
            <a:endParaRPr lang="el-GR"/>
          </a:p>
        </p:txBody>
      </p:sp>
    </p:spTree>
    <p:extLst>
      <p:ext uri="{BB962C8B-B14F-4D97-AF65-F5344CB8AC3E}">
        <p14:creationId xmlns="" xmlns:p14="http://schemas.microsoft.com/office/powerpoint/2010/main" val="161856634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txStyles>
    <p:titleStyle>
      <a:lvl1pPr algn="ctr" defTabSz="391859" rtl="0" eaLnBrk="1" latinLnBrk="0" hangingPunct="1">
        <a:spcBef>
          <a:spcPct val="0"/>
        </a:spcBef>
        <a:buNone/>
        <a:defRPr sz="3771"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4912" indent="-244912" algn="l" defTabSz="391859" rtl="0" eaLnBrk="1" latinLnBrk="0" hangingPunct="1">
        <a:spcBef>
          <a:spcPct val="20000"/>
        </a:spcBef>
        <a:spcAft>
          <a:spcPts val="515"/>
        </a:spcAft>
        <a:buClr>
          <a:schemeClr val="accent1"/>
        </a:buClr>
        <a:buSzPct val="115000"/>
        <a:buFont typeface="Arial"/>
        <a:buChar char="•"/>
        <a:defRPr sz="2057" kern="1200" cap="none">
          <a:solidFill>
            <a:schemeClr val="tx1">
              <a:lumMod val="85000"/>
              <a:lumOff val="15000"/>
            </a:schemeClr>
          </a:solidFill>
          <a:effectLst/>
          <a:latin typeface="+mn-lt"/>
          <a:ea typeface="+mn-ea"/>
          <a:cs typeface="+mn-cs"/>
        </a:defRPr>
      </a:lvl1pPr>
      <a:lvl2pPr marL="636771" indent="-244912" algn="l" defTabSz="391859" rtl="0" eaLnBrk="1" latinLnBrk="0" hangingPunct="1">
        <a:spcBef>
          <a:spcPct val="20000"/>
        </a:spcBef>
        <a:spcAft>
          <a:spcPts val="515"/>
        </a:spcAft>
        <a:buClr>
          <a:schemeClr val="accent1"/>
        </a:buClr>
        <a:buSzPct val="115000"/>
        <a:buFont typeface="Arial"/>
        <a:buChar char="•"/>
        <a:defRPr sz="1715" kern="1200" cap="none">
          <a:solidFill>
            <a:schemeClr val="tx1">
              <a:lumMod val="85000"/>
              <a:lumOff val="15000"/>
            </a:schemeClr>
          </a:solidFill>
          <a:effectLst/>
          <a:latin typeface="+mn-lt"/>
          <a:ea typeface="+mn-ea"/>
          <a:cs typeface="+mn-cs"/>
        </a:defRPr>
      </a:lvl2pPr>
      <a:lvl3pPr marL="1028630" indent="-244912" algn="l" defTabSz="391859" rtl="0" eaLnBrk="1" latinLnBrk="0" hangingPunct="1">
        <a:spcBef>
          <a:spcPct val="20000"/>
        </a:spcBef>
        <a:spcAft>
          <a:spcPts val="515"/>
        </a:spcAft>
        <a:buClr>
          <a:schemeClr val="accent1"/>
        </a:buClr>
        <a:buSzPct val="115000"/>
        <a:buFont typeface="Arial"/>
        <a:buChar char="•"/>
        <a:defRPr sz="1543" kern="1200" cap="none">
          <a:solidFill>
            <a:schemeClr val="tx1">
              <a:lumMod val="85000"/>
              <a:lumOff val="15000"/>
            </a:schemeClr>
          </a:solidFill>
          <a:effectLst/>
          <a:latin typeface="+mn-lt"/>
          <a:ea typeface="+mn-ea"/>
          <a:cs typeface="+mn-cs"/>
        </a:defRPr>
      </a:lvl3pPr>
      <a:lvl4pPr marL="1322525" indent="-146947" algn="l" defTabSz="391859" rtl="0" eaLnBrk="1" latinLnBrk="0" hangingPunct="1">
        <a:spcBef>
          <a:spcPct val="20000"/>
        </a:spcBef>
        <a:spcAft>
          <a:spcPts val="515"/>
        </a:spcAft>
        <a:buClr>
          <a:schemeClr val="accent1"/>
        </a:buClr>
        <a:buSzPct val="115000"/>
        <a:buFont typeface="Arial"/>
        <a:buChar char="•"/>
        <a:defRPr sz="1371" kern="1200" cap="none">
          <a:solidFill>
            <a:schemeClr val="tx1">
              <a:lumMod val="85000"/>
              <a:lumOff val="15000"/>
            </a:schemeClr>
          </a:solidFill>
          <a:effectLst/>
          <a:latin typeface="+mn-lt"/>
          <a:ea typeface="+mn-ea"/>
          <a:cs typeface="+mn-cs"/>
        </a:defRPr>
      </a:lvl4pPr>
      <a:lvl5pPr marL="1714384" indent="-146947" algn="l" defTabSz="391859" rtl="0" eaLnBrk="1" latinLnBrk="0" hangingPunct="1">
        <a:spcBef>
          <a:spcPct val="20000"/>
        </a:spcBef>
        <a:spcAft>
          <a:spcPts val="515"/>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5pPr>
      <a:lvl6pPr marL="2155225" indent="-195929" algn="l" defTabSz="391859" rtl="0" eaLnBrk="1" latinLnBrk="0" hangingPunct="1">
        <a:spcBef>
          <a:spcPct val="20000"/>
        </a:spcBef>
        <a:spcAft>
          <a:spcPts val="515"/>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6pPr>
      <a:lvl7pPr marL="2547084" indent="-195929" algn="l" defTabSz="391859" rtl="0" eaLnBrk="1" latinLnBrk="0" hangingPunct="1">
        <a:spcBef>
          <a:spcPct val="20000"/>
        </a:spcBef>
        <a:spcAft>
          <a:spcPts val="515"/>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7pPr>
      <a:lvl8pPr marL="2938943" indent="-195929" algn="l" defTabSz="391859" rtl="0" eaLnBrk="1" latinLnBrk="0" hangingPunct="1">
        <a:spcBef>
          <a:spcPct val="20000"/>
        </a:spcBef>
        <a:spcAft>
          <a:spcPts val="515"/>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8pPr>
      <a:lvl9pPr marL="3330802" indent="-195929" algn="l" defTabSz="391859" rtl="0" eaLnBrk="1" latinLnBrk="0" hangingPunct="1">
        <a:spcBef>
          <a:spcPct val="20000"/>
        </a:spcBef>
        <a:spcAft>
          <a:spcPts val="515"/>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9pPr>
    </p:bodyStyle>
    <p:otherStyle>
      <a:defPPr>
        <a:defRPr lang="en-US"/>
      </a:defPPr>
      <a:lvl1pPr marL="0" algn="l" defTabSz="391859" rtl="0" eaLnBrk="1" latinLnBrk="0" hangingPunct="1">
        <a:defRPr sz="1543" kern="1200">
          <a:solidFill>
            <a:schemeClr val="tx1"/>
          </a:solidFill>
          <a:latin typeface="+mn-lt"/>
          <a:ea typeface="+mn-ea"/>
          <a:cs typeface="+mn-cs"/>
        </a:defRPr>
      </a:lvl1pPr>
      <a:lvl2pPr marL="391859" algn="l" defTabSz="391859" rtl="0" eaLnBrk="1" latinLnBrk="0" hangingPunct="1">
        <a:defRPr sz="1543" kern="1200">
          <a:solidFill>
            <a:schemeClr val="tx1"/>
          </a:solidFill>
          <a:latin typeface="+mn-lt"/>
          <a:ea typeface="+mn-ea"/>
          <a:cs typeface="+mn-cs"/>
        </a:defRPr>
      </a:lvl2pPr>
      <a:lvl3pPr marL="783718" algn="l" defTabSz="391859" rtl="0" eaLnBrk="1" latinLnBrk="0" hangingPunct="1">
        <a:defRPr sz="1543" kern="1200">
          <a:solidFill>
            <a:schemeClr val="tx1"/>
          </a:solidFill>
          <a:latin typeface="+mn-lt"/>
          <a:ea typeface="+mn-ea"/>
          <a:cs typeface="+mn-cs"/>
        </a:defRPr>
      </a:lvl3pPr>
      <a:lvl4pPr marL="1175577" algn="l" defTabSz="391859" rtl="0" eaLnBrk="1" latinLnBrk="0" hangingPunct="1">
        <a:defRPr sz="1543" kern="1200">
          <a:solidFill>
            <a:schemeClr val="tx1"/>
          </a:solidFill>
          <a:latin typeface="+mn-lt"/>
          <a:ea typeface="+mn-ea"/>
          <a:cs typeface="+mn-cs"/>
        </a:defRPr>
      </a:lvl4pPr>
      <a:lvl5pPr marL="1567437" algn="l" defTabSz="391859" rtl="0" eaLnBrk="1" latinLnBrk="0" hangingPunct="1">
        <a:defRPr sz="1543" kern="1200">
          <a:solidFill>
            <a:schemeClr val="tx1"/>
          </a:solidFill>
          <a:latin typeface="+mn-lt"/>
          <a:ea typeface="+mn-ea"/>
          <a:cs typeface="+mn-cs"/>
        </a:defRPr>
      </a:lvl5pPr>
      <a:lvl6pPr marL="1959295" algn="l" defTabSz="391859" rtl="0" eaLnBrk="1" latinLnBrk="0" hangingPunct="1">
        <a:defRPr sz="1543" kern="1200">
          <a:solidFill>
            <a:schemeClr val="tx1"/>
          </a:solidFill>
          <a:latin typeface="+mn-lt"/>
          <a:ea typeface="+mn-ea"/>
          <a:cs typeface="+mn-cs"/>
        </a:defRPr>
      </a:lvl6pPr>
      <a:lvl7pPr marL="2351154" algn="l" defTabSz="391859" rtl="0" eaLnBrk="1" latinLnBrk="0" hangingPunct="1">
        <a:defRPr sz="1543" kern="1200">
          <a:solidFill>
            <a:schemeClr val="tx1"/>
          </a:solidFill>
          <a:latin typeface="+mn-lt"/>
          <a:ea typeface="+mn-ea"/>
          <a:cs typeface="+mn-cs"/>
        </a:defRPr>
      </a:lvl7pPr>
      <a:lvl8pPr marL="2743013" algn="l" defTabSz="391859" rtl="0" eaLnBrk="1" latinLnBrk="0" hangingPunct="1">
        <a:defRPr sz="1543" kern="1200">
          <a:solidFill>
            <a:schemeClr val="tx1"/>
          </a:solidFill>
          <a:latin typeface="+mn-lt"/>
          <a:ea typeface="+mn-ea"/>
          <a:cs typeface="+mn-cs"/>
        </a:defRPr>
      </a:lvl8pPr>
      <a:lvl9pPr marL="3134872" algn="l" defTabSz="391859" rtl="0" eaLnBrk="1" latinLnBrk="0" hangingPunct="1">
        <a:defRPr sz="15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MvpPkixxeNw" TargetMode="Externa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mbGEsyZ2vz8" TargetMode="Externa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t>Δυσλεξία και προβλήματα Λόγου.</a:t>
            </a:r>
            <a:r>
              <a:rPr lang="el-GR" dirty="0"/>
              <a:t/>
            </a:r>
            <a:br>
              <a:rPr lang="el-GR" dirty="0"/>
            </a:br>
            <a:endParaRPr lang="el-GR" dirty="0"/>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5492750" y="1954985"/>
            <a:ext cx="5141913" cy="2948030"/>
          </a:xfrm>
        </p:spPr>
      </p:pic>
      <p:sp>
        <p:nvSpPr>
          <p:cNvPr id="5" name="Text Placeholder 4"/>
          <p:cNvSpPr>
            <a:spLocks noGrp="1"/>
          </p:cNvSpPr>
          <p:nvPr>
            <p:ph type="body" sz="half" idx="2"/>
          </p:nvPr>
        </p:nvSpPr>
        <p:spPr/>
        <p:txBody>
          <a:bodyPr/>
          <a:lstStyle/>
          <a:p>
            <a:r>
              <a:rPr lang="el-GR" dirty="0"/>
              <a:t>Παιδιά με Ειδικές Εκπαιδευτικές Ανάγκες ή/και </a:t>
            </a:r>
            <a:r>
              <a:rPr lang="el-GR" dirty="0" smtClean="0"/>
              <a:t>Αναπηρία</a:t>
            </a:r>
          </a:p>
          <a:p>
            <a:r>
              <a:rPr lang="el-GR" dirty="0" smtClean="0"/>
              <a:t>ΤΕΕΑΠΗ ΠΑΤΡΩΝ</a:t>
            </a:r>
          </a:p>
          <a:p>
            <a:r>
              <a:rPr lang="el-GR" dirty="0"/>
              <a:t>Χειμερινό  Εξάμηνο 2019</a:t>
            </a:r>
          </a:p>
          <a:p>
            <a:r>
              <a:rPr lang="el-GR" dirty="0"/>
              <a:t>Δρ. Ρήγα Ασημίνα</a:t>
            </a:r>
          </a:p>
          <a:p>
            <a:endParaRPr lang="el-GR" dirty="0"/>
          </a:p>
        </p:txBody>
      </p:sp>
    </p:spTree>
    <p:extLst>
      <p:ext uri="{BB962C8B-B14F-4D97-AF65-F5344CB8AC3E}">
        <p14:creationId xmlns="" xmlns:p14="http://schemas.microsoft.com/office/powerpoint/2010/main" val="99604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p:txBody>
          <a:bodyPr/>
          <a:lstStyle/>
          <a:p>
            <a:r>
              <a:rPr lang="el-GR" altLang="el-GR" smtClean="0"/>
              <a:t>Μέθοδος ανάλυσης λαθών</a:t>
            </a:r>
          </a:p>
        </p:txBody>
      </p:sp>
      <p:sp>
        <p:nvSpPr>
          <p:cNvPr id="18435" name="2 - Θέση περιεχομένου"/>
          <p:cNvSpPr>
            <a:spLocks noGrp="1"/>
          </p:cNvSpPr>
          <p:nvPr>
            <p:ph idx="1"/>
          </p:nvPr>
        </p:nvSpPr>
        <p:spPr/>
        <p:txBody>
          <a:bodyPr/>
          <a:lstStyle/>
          <a:p>
            <a:pPr>
              <a:buNone/>
            </a:pPr>
            <a:r>
              <a:rPr lang="el-GR" altLang="el-GR" dirty="0" err="1" smtClean="0"/>
              <a:t>Ψυχογλωσσική</a:t>
            </a:r>
            <a:r>
              <a:rPr lang="el-GR" altLang="el-GR" dirty="0" smtClean="0"/>
              <a:t> προσέγγιση</a:t>
            </a:r>
          </a:p>
          <a:p>
            <a:r>
              <a:rPr lang="el-GR" altLang="el-GR" dirty="0" smtClean="0"/>
              <a:t>Λάθη = αποκλίσεις από το γραπτό κείμενο = διαγνωστικές ευκαιρίες αποκάλυψης γλωσσικών διεργασιών του ατόμου</a:t>
            </a:r>
          </a:p>
          <a:p>
            <a:r>
              <a:rPr lang="el-GR" altLang="el-GR" dirty="0" smtClean="0"/>
              <a:t>Ο παιδαγωγός πρέπει να έχει αντίγραφο κειμένου μαθητή, να σημειώνει τα λάθη, να τα κατηγοριοποιήσει και να τα κωδικοποιήσει. π.χ. συλλαβισμός, επανάληψη, παράλειψη, προσθήκη, αντιστροφή, αντικατάσταση, παραποίηση, άγνοιας στίξης, </a:t>
            </a:r>
            <a:r>
              <a:rPr lang="el-GR" altLang="el-GR" dirty="0" err="1" smtClean="0"/>
              <a:t>αυτοδιόρθωση</a:t>
            </a:r>
            <a:r>
              <a:rPr lang="el-GR" altLang="el-GR" dirty="0" smtClean="0"/>
              <a:t>.</a:t>
            </a:r>
          </a:p>
        </p:txBody>
      </p:sp>
    </p:spTree>
    <p:extLst>
      <p:ext uri="{BB962C8B-B14F-4D97-AF65-F5344CB8AC3E}">
        <p14:creationId xmlns="" xmlns:p14="http://schemas.microsoft.com/office/powerpoint/2010/main" val="3946026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l-GR" altLang="en-US" sz="2600"/>
              <a:t>Βασικά στοιχεία βελτίωσης της αναγνωστικής ικανότητας ενός μαθητή με αναπηρίες</a:t>
            </a:r>
            <a:endParaRPr lang="en-US" altLang="en-US" sz="2600"/>
          </a:p>
        </p:txBody>
      </p:sp>
      <p:sp>
        <p:nvSpPr>
          <p:cNvPr id="8195" name="Rectangle 3"/>
          <p:cNvSpPr>
            <a:spLocks noGrp="1" noChangeArrowheads="1"/>
          </p:cNvSpPr>
          <p:nvPr>
            <p:ph idx="1"/>
          </p:nvPr>
        </p:nvSpPr>
        <p:spPr/>
        <p:txBody>
          <a:bodyPr>
            <a:normAutofit lnSpcReduction="10000"/>
          </a:bodyPr>
          <a:lstStyle/>
          <a:p>
            <a:pPr eaLnBrk="1" hangingPunct="1"/>
            <a:r>
              <a:rPr lang="el-GR" altLang="en-US" sz="2600"/>
              <a:t>Δεν απογοητεύω, ούτε και προσβάλω με οποιοδήποτε τρόπο ένα παιδί το οποίο έχει δυσκολίες με την ανάγνωση</a:t>
            </a:r>
          </a:p>
          <a:p>
            <a:pPr eaLnBrk="1" hangingPunct="1"/>
            <a:r>
              <a:rPr lang="el-GR" altLang="en-US" sz="2600"/>
              <a:t>Δεν διορθώνω όλα τα λάθη που κάνει ένας μαθητής με δυσκολίες στην ανάγνωση</a:t>
            </a:r>
          </a:p>
          <a:p>
            <a:pPr eaLnBrk="1" hangingPunct="1"/>
            <a:r>
              <a:rPr lang="el-GR" altLang="en-US" sz="2600"/>
              <a:t>Δεν έχει τον ίδιο όγκο ανάγνωσης σε σχέση με τους συμμαθητές του</a:t>
            </a:r>
          </a:p>
          <a:p>
            <a:pPr eaLnBrk="1" hangingPunct="1"/>
            <a:r>
              <a:rPr lang="el-GR" altLang="en-US" sz="2600"/>
              <a:t>Άμεση ενημέρωση της οικογένειας και πλάνο συνεργασίας</a:t>
            </a:r>
          </a:p>
          <a:p>
            <a:pPr eaLnBrk="1" hangingPunct="1"/>
            <a:r>
              <a:rPr lang="el-GR" altLang="en-US" sz="2600"/>
              <a:t>Διδασκαλία τεχνικών βελτίωσης της ανάγνωσης</a:t>
            </a:r>
            <a:endParaRPr lang="en-US" altLang="en-US" sz="2600"/>
          </a:p>
        </p:txBody>
      </p:sp>
    </p:spTree>
    <p:extLst>
      <p:ext uri="{BB962C8B-B14F-4D97-AF65-F5344CB8AC3E}">
        <p14:creationId xmlns="" xmlns:p14="http://schemas.microsoft.com/office/powerpoint/2010/main" val="2392936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ox(in)">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box(in)">
                                      <p:cBhvr>
                                        <p:cTn id="12" dur="500"/>
                                        <p:tgtEl>
                                          <p:spTgt spid="81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animEffect transition="in" filter="box(in)">
                                      <p:cBhvr>
                                        <p:cTn id="17" dur="500"/>
                                        <p:tgtEl>
                                          <p:spTgt spid="81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box(in)">
                                      <p:cBhvr>
                                        <p:cTn id="22" dur="500"/>
                                        <p:tgtEl>
                                          <p:spTgt spid="819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195">
                                            <p:txEl>
                                              <p:pRg st="3" end="3"/>
                                            </p:txEl>
                                          </p:spTgt>
                                        </p:tgtEl>
                                        <p:attrNameLst>
                                          <p:attrName>style.visibility</p:attrName>
                                        </p:attrNameLst>
                                      </p:cBhvr>
                                      <p:to>
                                        <p:strVal val="visible"/>
                                      </p:to>
                                    </p:set>
                                    <p:animEffect transition="in" filter="box(in)">
                                      <p:cBhvr>
                                        <p:cTn id="27" dur="500"/>
                                        <p:tgtEl>
                                          <p:spTgt spid="819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195">
                                            <p:txEl>
                                              <p:pRg st="4" end="4"/>
                                            </p:txEl>
                                          </p:spTgt>
                                        </p:tgtEl>
                                        <p:attrNameLst>
                                          <p:attrName>style.visibility</p:attrName>
                                        </p:attrNameLst>
                                      </p:cBhvr>
                                      <p:to>
                                        <p:strVal val="visible"/>
                                      </p:to>
                                    </p:set>
                                    <p:animEffect transition="in" filter="box(in)">
                                      <p:cBhvr>
                                        <p:cTn id="32"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l-GR" altLang="en-US" sz="3500"/>
              <a:t>Πώς βελτιώνω την αναγνωστική ικανότητα ενός μαθητή</a:t>
            </a:r>
            <a:endParaRPr lang="en-US" altLang="en-US" sz="3500"/>
          </a:p>
        </p:txBody>
      </p:sp>
      <p:sp>
        <p:nvSpPr>
          <p:cNvPr id="11267" name="Rectangle 3"/>
          <p:cNvSpPr>
            <a:spLocks noGrp="1" noChangeArrowheads="1"/>
          </p:cNvSpPr>
          <p:nvPr>
            <p:ph idx="1"/>
          </p:nvPr>
        </p:nvSpPr>
        <p:spPr/>
        <p:txBody>
          <a:bodyPr/>
          <a:lstStyle/>
          <a:p>
            <a:pPr eaLnBrk="1" hangingPunct="1">
              <a:lnSpc>
                <a:spcPct val="90000"/>
              </a:lnSpc>
            </a:pPr>
            <a:r>
              <a:rPr lang="el-GR" altLang="en-US" smtClean="0"/>
              <a:t>Φροντίζω να μεγαλώσω το ενδιαφέρον των μαθητών για το κείμενο που θα διαβαστεί</a:t>
            </a:r>
          </a:p>
          <a:p>
            <a:pPr eaLnBrk="1" hangingPunct="1">
              <a:lnSpc>
                <a:spcPct val="90000"/>
              </a:lnSpc>
            </a:pPr>
            <a:r>
              <a:rPr lang="el-GR" altLang="en-US" smtClean="0"/>
              <a:t>Αντικαθιστώ κάποιες από τις λέξεις με απλές βασικές εικόνες</a:t>
            </a:r>
          </a:p>
          <a:p>
            <a:pPr eaLnBrk="1" hangingPunct="1">
              <a:lnSpc>
                <a:spcPct val="90000"/>
              </a:lnSpc>
            </a:pPr>
            <a:r>
              <a:rPr lang="el-GR" altLang="en-US" smtClean="0"/>
              <a:t>Διαβάζω την πρώτη παράγραφο ή την πρώτη πρόταση σε κάτι που έχει ο μαθητής να διαβάσει</a:t>
            </a:r>
          </a:p>
          <a:p>
            <a:pPr eaLnBrk="1" hangingPunct="1">
              <a:lnSpc>
                <a:spcPct val="90000"/>
              </a:lnSpc>
            </a:pPr>
            <a:r>
              <a:rPr lang="el-GR" altLang="en-US" smtClean="0"/>
              <a:t>Υπογραμμίζω πάντα με ένα χρώμα τη λέξη που με δυσκόλεψε στο κείμενο της ανάγνωσης, για παράδειγμα</a:t>
            </a:r>
            <a:r>
              <a:rPr lang="en-GB" altLang="en-US" smtClean="0"/>
              <a:t>:</a:t>
            </a:r>
            <a:endParaRPr lang="el-GR" altLang="en-US" smtClean="0"/>
          </a:p>
          <a:p>
            <a:pPr lvl="1" eaLnBrk="1" hangingPunct="1">
              <a:lnSpc>
                <a:spcPct val="90000"/>
              </a:lnSpc>
              <a:buFont typeface="Wingdings" panose="05000000000000000000" pitchFamily="2" charset="2"/>
              <a:buNone/>
            </a:pPr>
            <a:endParaRPr lang="en-US" altLang="en-US" smtClean="0"/>
          </a:p>
        </p:txBody>
      </p:sp>
    </p:spTree>
    <p:extLst>
      <p:ext uri="{BB962C8B-B14F-4D97-AF65-F5344CB8AC3E}">
        <p14:creationId xmlns="" xmlns:p14="http://schemas.microsoft.com/office/powerpoint/2010/main" val="2510722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ox(in)">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box(in)">
                                      <p:cBhvr>
                                        <p:cTn id="12" dur="500"/>
                                        <p:tgtEl>
                                          <p:spTgt spid="112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Effect transition="in" filter="box(in)">
                                      <p:cBhvr>
                                        <p:cTn id="17" dur="500"/>
                                        <p:tgtEl>
                                          <p:spTgt spid="112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267">
                                            <p:txEl>
                                              <p:pRg st="2" end="2"/>
                                            </p:txEl>
                                          </p:spTgt>
                                        </p:tgtEl>
                                        <p:attrNameLst>
                                          <p:attrName>style.visibility</p:attrName>
                                        </p:attrNameLst>
                                      </p:cBhvr>
                                      <p:to>
                                        <p:strVal val="visible"/>
                                      </p:to>
                                    </p:set>
                                    <p:animEffect transition="in" filter="box(in)">
                                      <p:cBhvr>
                                        <p:cTn id="22" dur="500"/>
                                        <p:tgtEl>
                                          <p:spTgt spid="1126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267">
                                            <p:txEl>
                                              <p:pRg st="3" end="3"/>
                                            </p:txEl>
                                          </p:spTgt>
                                        </p:tgtEl>
                                        <p:attrNameLst>
                                          <p:attrName>style.visibility</p:attrName>
                                        </p:attrNameLst>
                                      </p:cBhvr>
                                      <p:to>
                                        <p:strVal val="visible"/>
                                      </p:to>
                                    </p:set>
                                    <p:animEffect transition="in" filter="box(in)">
                                      <p:cBhvr>
                                        <p:cTn id="27"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2291" name="Rectangle 3"/>
          <p:cNvSpPr>
            <a:spLocks noGrp="1" noChangeArrowheads="1"/>
          </p:cNvSpPr>
          <p:nvPr>
            <p:ph idx="1"/>
          </p:nvPr>
        </p:nvSpPr>
        <p:spPr/>
        <p:txBody>
          <a:bodyPr/>
          <a:lstStyle/>
          <a:p>
            <a:pPr lvl="1">
              <a:lnSpc>
                <a:spcPct val="90000"/>
              </a:lnSpc>
            </a:pPr>
            <a:r>
              <a:rPr lang="el-GR" altLang="en-US" dirty="0" smtClean="0"/>
              <a:t>Ένας μαθητής δυσκολεύεται στην ανάγνωση της λέξης οικία. Η λέξη οικία μπορεί να ζωγραφιστεί με κάποιο χρώμα και να γίνουν και κάποιες ασκήσεις όπως να φτιάξει προτάσεις με τη λέξη οικία. </a:t>
            </a:r>
          </a:p>
          <a:p>
            <a:pPr eaLnBrk="1" hangingPunct="1">
              <a:lnSpc>
                <a:spcPct val="90000"/>
              </a:lnSpc>
            </a:pPr>
            <a:r>
              <a:rPr lang="el-GR" altLang="en-US" dirty="0" smtClean="0"/>
              <a:t>Οι λέξεις που δυσκολεύουν στην ανάγνωση μπορούν να αντικατασταθούν με την εικόνα της λέξης</a:t>
            </a:r>
          </a:p>
          <a:p>
            <a:pPr eaLnBrk="1" hangingPunct="1">
              <a:lnSpc>
                <a:spcPct val="90000"/>
              </a:lnSpc>
            </a:pPr>
            <a:r>
              <a:rPr lang="el-GR" altLang="en-US" dirty="0" smtClean="0"/>
              <a:t>Ο μαθητής θα πρέπει με παιγνίδια να προετοιμάζεται για το δύσκολο λεξιλόγιο της ανάγνωσης</a:t>
            </a:r>
          </a:p>
          <a:p>
            <a:pPr eaLnBrk="1" hangingPunct="1">
              <a:lnSpc>
                <a:spcPct val="90000"/>
              </a:lnSpc>
            </a:pPr>
            <a:r>
              <a:rPr lang="el-GR" altLang="en-US" dirty="0" smtClean="0"/>
              <a:t>Δοκιμάστε να προβάλλεται η ανάγνωση είτε στον υπολογιστή, είτε στον πίνακα ταυτόχρονα με την ανάγνωση στη τάξη</a:t>
            </a:r>
          </a:p>
          <a:p>
            <a:pPr eaLnBrk="1" hangingPunct="1">
              <a:lnSpc>
                <a:spcPct val="90000"/>
              </a:lnSpc>
            </a:pPr>
            <a:endParaRPr lang="en-US" altLang="en-US" dirty="0" smtClean="0"/>
          </a:p>
        </p:txBody>
      </p:sp>
    </p:spTree>
    <p:extLst>
      <p:ext uri="{BB962C8B-B14F-4D97-AF65-F5344CB8AC3E}">
        <p14:creationId xmlns="" xmlns:p14="http://schemas.microsoft.com/office/powerpoint/2010/main" val="1080512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ox(in)">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ox(in)">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ox(in)">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box(in)">
                                      <p:cBhvr>
                                        <p:cTn id="22"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3315" name="Rectangle 3"/>
          <p:cNvSpPr>
            <a:spLocks noGrp="1" noChangeArrowheads="1"/>
          </p:cNvSpPr>
          <p:nvPr>
            <p:ph idx="1"/>
          </p:nvPr>
        </p:nvSpPr>
        <p:spPr/>
        <p:txBody>
          <a:bodyPr/>
          <a:lstStyle/>
          <a:p>
            <a:pPr eaLnBrk="1" hangingPunct="1"/>
            <a:r>
              <a:rPr lang="el-GR" altLang="en-US" smtClean="0"/>
              <a:t>Δώστε στο παιδί με δυσκολίες πιο περιορισμένη ανάγνωση για το σπίτι</a:t>
            </a:r>
          </a:p>
          <a:p>
            <a:pPr eaLnBrk="1" hangingPunct="1"/>
            <a:r>
              <a:rPr lang="el-GR" altLang="en-US" smtClean="0"/>
              <a:t>Δώστε στο παιδί με δυσκολίες την ευκαιρία να έχει στο σπίτι του σωστό πρότυπο για ανάγνωση, δίνοντάς του ηχογραφημένη την ανάγνωση</a:t>
            </a:r>
          </a:p>
          <a:p>
            <a:pPr eaLnBrk="1" hangingPunct="1"/>
            <a:r>
              <a:rPr lang="el-GR" altLang="en-US" smtClean="0"/>
              <a:t>Σεβαστείτε την επιθυμία του παιδιού αν δεν θέλει να διαβάσει δυνατά για κάποιο χρονικό διάστημα. Επιτρέψτε του να διαβάσει με κάποιο φίλο του και δώστε εσείς ένα ασφαλή ρυθμό</a:t>
            </a:r>
            <a:endParaRPr lang="en-US" altLang="en-US" smtClean="0"/>
          </a:p>
        </p:txBody>
      </p:sp>
    </p:spTree>
    <p:extLst>
      <p:ext uri="{BB962C8B-B14F-4D97-AF65-F5344CB8AC3E}">
        <p14:creationId xmlns="" xmlns:p14="http://schemas.microsoft.com/office/powerpoint/2010/main" val="1845480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ox(in)">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box(in)">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box(in)">
                                      <p:cBhvr>
                                        <p:cTn id="17"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3315" name="Rectangle 3"/>
          <p:cNvSpPr>
            <a:spLocks noGrp="1" noChangeArrowheads="1"/>
          </p:cNvSpPr>
          <p:nvPr>
            <p:ph idx="1"/>
          </p:nvPr>
        </p:nvSpPr>
        <p:spPr/>
        <p:txBody>
          <a:bodyPr/>
          <a:lstStyle/>
          <a:p>
            <a:pPr eaLnBrk="1" hangingPunct="1"/>
            <a:r>
              <a:rPr lang="el-GR" altLang="en-US" smtClean="0"/>
              <a:t>Δώστε στο παιδί με δυσκολίες πιο περιορισμένη ανάγνωση για το σπίτι</a:t>
            </a:r>
          </a:p>
          <a:p>
            <a:pPr eaLnBrk="1" hangingPunct="1"/>
            <a:r>
              <a:rPr lang="el-GR" altLang="en-US" smtClean="0"/>
              <a:t>Δώστε στο παιδί με δυσκολίες την ευκαιρία να έχει στο σπίτι του σωστό πρότυπο για ανάγνωση, δίνοντάς του ηχογραφημένη την ανάγνωση</a:t>
            </a:r>
          </a:p>
          <a:p>
            <a:pPr eaLnBrk="1" hangingPunct="1"/>
            <a:r>
              <a:rPr lang="el-GR" altLang="en-US" smtClean="0"/>
              <a:t>Σεβαστείτε την επιθυμία του παιδιού αν δεν θέλει να διαβάσει δυνατά για κάποιο χρονικό διάστημα. Επιτρέψτε του να διαβάσει με κάποιο φίλο του και δώστε εσείς ένα ασφαλή ρυθμό</a:t>
            </a:r>
            <a:endParaRPr lang="en-US" altLang="en-US" smtClean="0"/>
          </a:p>
        </p:txBody>
      </p:sp>
    </p:spTree>
    <p:extLst>
      <p:ext uri="{BB962C8B-B14F-4D97-AF65-F5344CB8AC3E}">
        <p14:creationId xmlns="" xmlns:p14="http://schemas.microsoft.com/office/powerpoint/2010/main" val="721691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ox(in)">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box(in)">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box(in)">
                                      <p:cBhvr>
                                        <p:cTn id="17"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4339" name="Rectangle 3"/>
          <p:cNvSpPr>
            <a:spLocks noGrp="1" noChangeArrowheads="1"/>
          </p:cNvSpPr>
          <p:nvPr>
            <p:ph idx="1"/>
          </p:nvPr>
        </p:nvSpPr>
        <p:spPr/>
        <p:txBody>
          <a:bodyPr/>
          <a:lstStyle/>
          <a:p>
            <a:pPr eaLnBrk="1" hangingPunct="1"/>
            <a:r>
              <a:rPr lang="el-GR" altLang="en-US" smtClean="0"/>
              <a:t>Η ανάγνωση δεν μπορεί να διαρκεί πολλές ώρες γι’ αυτό και θα πρέπει να συνεννοηθείτε με τους γονείς για το θέμα αυτό. </a:t>
            </a:r>
          </a:p>
          <a:p>
            <a:pPr eaLnBrk="1" hangingPunct="1"/>
            <a:r>
              <a:rPr lang="el-GR" altLang="en-US" smtClean="0"/>
              <a:t>Η ανάγνωση την οποία θα κάνει το παιδί θα είναι από το ίδιο κείμενο όπως και οι συμμαθητές του.</a:t>
            </a:r>
            <a:endParaRPr lang="en-US" altLang="en-US" smtClean="0"/>
          </a:p>
        </p:txBody>
      </p:sp>
    </p:spTree>
    <p:extLst>
      <p:ext uri="{BB962C8B-B14F-4D97-AF65-F5344CB8AC3E}">
        <p14:creationId xmlns="" xmlns:p14="http://schemas.microsoft.com/office/powerpoint/2010/main" val="2454215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ox(in)">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box(in)">
                                      <p:cBhvr>
                                        <p:cTn id="12" dur="5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i="1" dirty="0" smtClean="0"/>
              <a:t>1. Σε ποια ηλικία συνήθως μιλάνε τα παιδιά;</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Σε γενικές γραμμές, στα παιδιά με φυσιολογική εξέλιξη (</a:t>
            </a:r>
            <a:r>
              <a:rPr lang="el-GR" dirty="0" err="1" smtClean="0"/>
              <a:t>Τσιάντης</a:t>
            </a:r>
            <a:r>
              <a:rPr lang="el-GR" dirty="0" smtClean="0"/>
              <a:t> &amp; </a:t>
            </a:r>
            <a:r>
              <a:rPr lang="el-GR" dirty="0" err="1" smtClean="0"/>
              <a:t>Αλεξανδρίδης</a:t>
            </a:r>
            <a:r>
              <a:rPr lang="el-GR" dirty="0" smtClean="0"/>
              <a:t>, 2008):</a:t>
            </a:r>
            <a:br>
              <a:rPr lang="el-GR" dirty="0" smtClean="0"/>
            </a:br>
            <a:r>
              <a:rPr lang="el-GR" dirty="0" smtClean="0"/>
              <a:t>– μεταξύ του 6ου και 10ου μήνα ηλικίας εμφανίζεται το βάβισμα,</a:t>
            </a:r>
            <a:br>
              <a:rPr lang="el-GR" dirty="0" smtClean="0"/>
            </a:br>
            <a:r>
              <a:rPr lang="el-GR" dirty="0" smtClean="0"/>
              <a:t>– μεταξύ του 8ου και 10ου μήνα αναπτύσσεται η κατανόηση των λέξεων,</a:t>
            </a:r>
            <a:br>
              <a:rPr lang="el-GR" dirty="0" smtClean="0"/>
            </a:br>
            <a:r>
              <a:rPr lang="el-GR" dirty="0" smtClean="0"/>
              <a:t>– στην ηλικία των 12-13 μηνών αρχίζει η εκφορά των λέξεων (έναρξη ομιλίας)</a:t>
            </a:r>
            <a:br>
              <a:rPr lang="el-GR" dirty="0" smtClean="0"/>
            </a:br>
            <a:r>
              <a:rPr lang="el-GR" dirty="0" smtClean="0"/>
              <a:t>– μεταξύ 12ου και 24ου μήνα αναπτύσσεται ο συνδυασμός λέξεων (φράσεις)</a:t>
            </a:r>
            <a:br>
              <a:rPr lang="el-GR" dirty="0" smtClean="0"/>
            </a:br>
            <a:r>
              <a:rPr lang="el-GR" dirty="0" smtClean="0"/>
              <a:t>– από την ηλικία των 2 ετών παρουσιάζει αλματώδη εξέλιξη στη γραμματική δομή (μορφολογία και σύνταξη)</a:t>
            </a:r>
            <a:br>
              <a:rPr lang="el-GR" dirty="0" smtClean="0"/>
            </a:br>
            <a:r>
              <a:rPr lang="el-GR" dirty="0" smtClean="0"/>
              <a:t>– στην ηλικία των 3 ετών έχει κατακτήσει τις βασικές </a:t>
            </a:r>
            <a:r>
              <a:rPr lang="el-GR" dirty="0" err="1" smtClean="0"/>
              <a:t>μορφο</a:t>
            </a:r>
            <a:r>
              <a:rPr lang="el-GR" dirty="0" smtClean="0"/>
              <a:t>- συντακτικές δομές της μητρικής του γλώσσας</a:t>
            </a:r>
            <a:br>
              <a:rPr lang="el-GR" dirty="0" smtClean="0"/>
            </a:br>
            <a:r>
              <a:rPr lang="el-GR" dirty="0" smtClean="0"/>
              <a:t>– στην ηλικία των 4 ετών έχει μάθει και εφαρμόζει τους βασικούς γραμματικούς κανόνες</a:t>
            </a:r>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dirty="0" smtClean="0"/>
              <a:t>2.Τι πρέπει να κάνει ένα παιδάκι 12-24μηνών;</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 Παρακολουθεί ένα βιβλίο ή ένα παιχνίδι για περίπου δύο λεπτά,</a:t>
            </a:r>
            <a:br>
              <a:rPr lang="el-GR" dirty="0" smtClean="0"/>
            </a:br>
            <a:r>
              <a:rPr lang="el-GR" dirty="0" smtClean="0"/>
              <a:t>· Ακολουθεί και καταλαβαίνει απλές οδηγίες / εντολές συνοδευόμενες από χειρονομίες, όπως «δώσε μου»,</a:t>
            </a:r>
            <a:br>
              <a:rPr lang="el-GR" dirty="0" smtClean="0"/>
            </a:br>
            <a:r>
              <a:rPr lang="el-GR" dirty="0" smtClean="0"/>
              <a:t>· Απαντά σε απλές ερωτήσεις μη λεκτικά (δηλ. δείχνει), όπως Πού είναι η μύτη σου;</a:t>
            </a:r>
            <a:br>
              <a:rPr lang="el-GR" dirty="0" smtClean="0"/>
            </a:br>
            <a:r>
              <a:rPr lang="el-GR" dirty="0" smtClean="0"/>
              <a:t>· Αναγνωρίζει καθημερινά αντικείμενα, εικόνες, και τα μέλη της οικογένειας,</a:t>
            </a:r>
            <a:br>
              <a:rPr lang="el-GR" dirty="0" smtClean="0"/>
            </a:br>
            <a:r>
              <a:rPr lang="el-GR" dirty="0" smtClean="0"/>
              <a:t>· Λέει κάποιες λέξεις, δηλαδή ονομάζει ένα αντικείμενο ή πρόσωπο (η προφορά μπορεί να μην είναι σαφής),</a:t>
            </a:r>
            <a:br>
              <a:rPr lang="el-GR" dirty="0" smtClean="0"/>
            </a:br>
            <a:r>
              <a:rPr lang="el-GR" dirty="0" smtClean="0"/>
              <a:t>· Προσπαθεί να μιμηθεί απλές λέξεις,</a:t>
            </a:r>
            <a:br>
              <a:rPr lang="el-GR" dirty="0" smtClean="0"/>
            </a:br>
            <a:r>
              <a:rPr lang="el-GR" dirty="0" smtClean="0"/>
              <a:t>· Μπορεί να ρωτήσει για ένα απλό στοιχείο, δηλαδή για μπισκότο ή παιχνίδι</a:t>
            </a:r>
          </a:p>
          <a:p>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300" b="1" i="1" dirty="0" smtClean="0"/>
              <a:t>3.Το παιδί μου είναι 20 μηνών και λέει μόνο «μαμά, μπαμπά, παππού, </a:t>
            </a:r>
            <a:r>
              <a:rPr lang="el-GR" sz="3300" b="1" i="1" dirty="0" err="1" smtClean="0"/>
              <a:t>άτα</a:t>
            </a:r>
            <a:r>
              <a:rPr lang="el-GR" sz="3300" b="1" i="1" dirty="0" smtClean="0"/>
              <a:t>, νάνι και λίγες ακόμα λεξούλες»; Πρέπει να ανησυχώ;</a:t>
            </a:r>
            <a:endParaRPr lang="el-GR" sz="3300" dirty="0"/>
          </a:p>
        </p:txBody>
      </p:sp>
      <p:sp>
        <p:nvSpPr>
          <p:cNvPr id="3" name="2 - Θέση περιεχομένου"/>
          <p:cNvSpPr>
            <a:spLocks noGrp="1"/>
          </p:cNvSpPr>
          <p:nvPr>
            <p:ph idx="1"/>
          </p:nvPr>
        </p:nvSpPr>
        <p:spPr/>
        <p:txBody>
          <a:bodyPr>
            <a:normAutofit fontScale="92500" lnSpcReduction="10000"/>
          </a:bodyPr>
          <a:lstStyle/>
          <a:p>
            <a:r>
              <a:rPr lang="el-GR" dirty="0" smtClean="0"/>
              <a:t>Σε αυτή την ηλικία και πλησιάζοντας τα 2έτη, μας ενδιαφέρει αρκετά η αντίληψη του παιδιού και στη συνέχεια ελέγχουμε τη γλωσσική ικανότητα. Γι’ αυτό το παιδί θα πρέπει:</a:t>
            </a:r>
            <a:br>
              <a:rPr lang="el-GR" dirty="0" smtClean="0"/>
            </a:br>
            <a:r>
              <a:rPr lang="el-GR" dirty="0" smtClean="0"/>
              <a:t>· Να περπατάει</a:t>
            </a:r>
            <a:br>
              <a:rPr lang="el-GR" dirty="0" smtClean="0"/>
            </a:br>
            <a:r>
              <a:rPr lang="el-GR" dirty="0" smtClean="0"/>
              <a:t>· Να μιμείται τη συμπεριφορά των γονιών ή μεγαλύτερων παιδιών (π.χ. να κάνει πως μιλά στο τηλέφωνο)</a:t>
            </a:r>
            <a:br>
              <a:rPr lang="el-GR" dirty="0" smtClean="0"/>
            </a:br>
            <a:r>
              <a:rPr lang="el-GR" dirty="0" smtClean="0"/>
              <a:t>· Να ενθουσιάζεται με την παρέα άλλων παιδιών (π.χ. στην παιδική χαρά ή στον παιδότοπο)</a:t>
            </a:r>
            <a:br>
              <a:rPr lang="el-GR" dirty="0" smtClean="0"/>
            </a:br>
            <a:r>
              <a:rPr lang="el-GR" dirty="0" smtClean="0"/>
              <a:t>· Να δείχνει το αντικείμενο ή την εικόνα που του ονομάζετε (π.χ. ζωάκια, παιχνίδια)</a:t>
            </a:r>
            <a:br>
              <a:rPr lang="el-GR" dirty="0" smtClean="0"/>
            </a:b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p:txBody>
          <a:bodyPr/>
          <a:lstStyle/>
          <a:p>
            <a:r>
              <a:rPr lang="el-GR" altLang="el-GR" smtClean="0"/>
              <a:t>Δυσλεξία</a:t>
            </a:r>
          </a:p>
        </p:txBody>
      </p:sp>
      <p:sp>
        <p:nvSpPr>
          <p:cNvPr id="10243" name="2 - Θέση περιεχομένου"/>
          <p:cNvSpPr>
            <a:spLocks noGrp="1"/>
          </p:cNvSpPr>
          <p:nvPr>
            <p:ph type="body" idx="1"/>
          </p:nvPr>
        </p:nvSpPr>
        <p:spPr/>
        <p:txBody>
          <a:bodyPr/>
          <a:lstStyle/>
          <a:p>
            <a:r>
              <a:rPr lang="en-US" altLang="el-GR" smtClean="0">
                <a:hlinkClick r:id="rId2"/>
              </a:rPr>
              <a:t>https://www.youtube.com/watch?v=MvpPkixxeNw</a:t>
            </a:r>
            <a:endParaRPr lang="el-GR" altLang="el-GR" smtClean="0"/>
          </a:p>
        </p:txBody>
      </p:sp>
    </p:spTree>
    <p:extLst>
      <p:ext uri="{BB962C8B-B14F-4D97-AF65-F5344CB8AC3E}">
        <p14:creationId xmlns="" xmlns:p14="http://schemas.microsoft.com/office/powerpoint/2010/main" val="1323520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dirty="0" smtClean="0"/>
              <a:t>Να δείχνει τα μέρη του σώματός του και τα ρούχα του</a:t>
            </a:r>
            <a:br>
              <a:rPr lang="el-GR" dirty="0" smtClean="0"/>
            </a:br>
            <a:r>
              <a:rPr lang="el-GR" dirty="0" smtClean="0"/>
              <a:t>· Να ακολουθεί απλές οδηγίες (π.χ. φέρε το ποτήρι, δείξε το ποτήρι)</a:t>
            </a:r>
            <a:br>
              <a:rPr lang="el-GR" dirty="0" smtClean="0"/>
            </a:br>
            <a:r>
              <a:rPr lang="el-GR" dirty="0" smtClean="0"/>
              <a:t>· Να μιμείται ήχους ζώων ή άλλων αντικειμένων</a:t>
            </a:r>
            <a:br>
              <a:rPr lang="el-GR" dirty="0" smtClean="0"/>
            </a:br>
            <a:r>
              <a:rPr lang="el-GR" dirty="0" smtClean="0"/>
              <a:t>· Να προσπαθεί να μιμηθεί συλλαβές ή μικρές λεξούλες</a:t>
            </a:r>
            <a:br>
              <a:rPr lang="el-GR" dirty="0" smtClean="0"/>
            </a:br>
            <a:r>
              <a:rPr lang="el-GR" dirty="0" smtClean="0"/>
              <a:t>· Να γυρίζει στο όνομά του και να σας προσέχει όταν του μιλάτε</a:t>
            </a:r>
            <a:br>
              <a:rPr lang="el-GR" dirty="0" smtClean="0"/>
            </a:br>
            <a:r>
              <a:rPr lang="el-GR" dirty="0" smtClean="0"/>
              <a:t>Για να μιλάμε για καθυστέρηση στην ομιλία θα πρέπει το λεξιλόγιο του παιδιού να παραμένει σταθερό (δηλ. να μην εμπλουτίζεται) ή να είναι μικρότερο των 15 λέξεων στην ηλικία 2,5-3 ετών.</a:t>
            </a:r>
          </a:p>
          <a:p>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714356"/>
            <a:ext cx="10972800" cy="1495444"/>
          </a:xfrm>
        </p:spPr>
        <p:txBody>
          <a:bodyPr>
            <a:normAutofit/>
          </a:bodyPr>
          <a:lstStyle/>
          <a:p>
            <a:r>
              <a:rPr lang="el-GR" b="1" i="1" smtClean="0"/>
              <a:t>4. Μήπως </a:t>
            </a:r>
            <a:r>
              <a:rPr lang="el-GR" b="1" i="1" dirty="0" smtClean="0"/>
              <a:t>φταίω εγώ; Μήπως δεν του μίλαγα αρκετά ή σωστά και του το προκάλεσα αυτό;</a:t>
            </a:r>
            <a:endParaRPr lang="el-GR" dirty="0"/>
          </a:p>
        </p:txBody>
      </p:sp>
      <p:sp>
        <p:nvSpPr>
          <p:cNvPr id="3" name="2 - Θέση περιεχομένου"/>
          <p:cNvSpPr>
            <a:spLocks noGrp="1"/>
          </p:cNvSpPr>
          <p:nvPr>
            <p:ph idx="1"/>
          </p:nvPr>
        </p:nvSpPr>
        <p:spPr/>
        <p:txBody>
          <a:bodyPr>
            <a:normAutofit/>
          </a:bodyPr>
          <a:lstStyle/>
          <a:p>
            <a:pPr fontAlgn="base"/>
            <a:r>
              <a:rPr lang="el-GR" dirty="0" err="1" smtClean="0"/>
              <a:t>Oι</a:t>
            </a:r>
            <a:r>
              <a:rPr lang="el-GR" dirty="0" smtClean="0"/>
              <a:t> περισσότερες έρευνες συμφωνούν ότι οι κακές συνθήκες διαβίωσης, η φτώχεια, η γονική ψυχοπαθολογία, το ανεπαρκές γλωσσικό πρότυπο στην οικογένεια, η έλλειψη ποσοτικών και ποιοτικών ερεθισμάτων, η διγλωσσία, η ψυχοσυναισθηματική στέρηση, καθώς και η κακοποίηση του παιδιού σχετίζονται με την καθυστέρηση γνωστικών και γλωσσικών λειτουργιών.</a:t>
            </a:r>
          </a:p>
          <a:p>
            <a:pPr fontAlgn="base"/>
            <a:r>
              <a:rPr lang="el-GR" dirty="0" smtClean="0"/>
              <a:t>Επίσης, περίπου το 39% των παιδιών με γλωσσική διαταραχή έχουν συγγενή πρώτου βαθμού είτε με την ίδια διαταραχή είτε με ιστορικό γλωσσικής ανεπάρκειας, συγκριτικά με το 3% του γενικού πληθυσμού.</a:t>
            </a:r>
          </a:p>
          <a:p>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pPr fontAlgn="base"/>
            <a:r>
              <a:rPr lang="el-GR" dirty="0" smtClean="0"/>
              <a:t>Η έναρξη ομιλίας ενός παιδιού όμως δεν καθορίζεται από το πόσο πολύ μιλάει ένας γονιός. Άλλωστε αυτό εξηγείται σε γονείς που έχουν δύο παιδιά και το ένα από αυτά καθυστέρησε να μιλήσει. Έκανε κάτι λιγότερο η μητέρα ή ο πατέρας στο παιδάκι με την καθυστέρηση στην ομιλία; Η απάντηση είναι προφανής!</a:t>
            </a:r>
          </a:p>
          <a:p>
            <a:pPr fontAlgn="base"/>
            <a:r>
              <a:rPr lang="el-GR" dirty="0" smtClean="0"/>
              <a:t>Το πότε θα ξεκινήσει ένα παιδί εξαρτάται από το ρυθμό του και το “υλικό” του. Αυτό που κάνει ένας Λογοθεραπευτής είναι να αξιολογήσει τα αίτια αυτής της καθυστέρησης και να δώσει στο παιδί κατάλληλα ερεθίσματα για την έναρξη ομιλίας.</a:t>
            </a:r>
          </a:p>
          <a:p>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714357"/>
            <a:ext cx="10972800" cy="1214446"/>
          </a:xfrm>
        </p:spPr>
        <p:txBody>
          <a:bodyPr>
            <a:normAutofit fontScale="90000"/>
          </a:bodyPr>
          <a:lstStyle/>
          <a:p>
            <a:r>
              <a:rPr lang="el-GR" b="1" i="1" dirty="0" smtClean="0"/>
              <a:t>5. Τι προκαλεί την καθυστέρηση λόγου; Ποια είναι τα αίτιά της;</a:t>
            </a:r>
            <a:r>
              <a:rPr lang="el-GR" dirty="0" smtClean="0"/>
              <a:t/>
            </a:r>
            <a:br>
              <a:rPr lang="el-GR" dirty="0" smtClean="0"/>
            </a:br>
            <a:endParaRPr lang="el-GR" dirty="0"/>
          </a:p>
        </p:txBody>
      </p:sp>
      <p:sp>
        <p:nvSpPr>
          <p:cNvPr id="3" name="2 - Θέση περιεχομένου"/>
          <p:cNvSpPr>
            <a:spLocks noGrp="1"/>
          </p:cNvSpPr>
          <p:nvPr>
            <p:ph idx="1"/>
          </p:nvPr>
        </p:nvSpPr>
        <p:spPr>
          <a:xfrm>
            <a:off x="1569154" y="2490136"/>
            <a:ext cx="9064981" cy="3970625"/>
          </a:xfrm>
        </p:spPr>
        <p:txBody>
          <a:bodyPr>
            <a:normAutofit fontScale="92500" lnSpcReduction="20000"/>
          </a:bodyPr>
          <a:lstStyle/>
          <a:p>
            <a:pPr fontAlgn="base"/>
            <a:r>
              <a:rPr lang="el-GR" dirty="0" smtClean="0"/>
              <a:t>Υπάρχουν πλήθη των πιθανών «αιτίων» για μια γλωσσική διαταραχή σε παιδιά. Μερικά είναι πολύ προφανή, και μερικά είναι δυστυχώς ακόμη άγνωστα ή τουλάχιστον αβέβαια.</a:t>
            </a:r>
          </a:p>
          <a:p>
            <a:pPr fontAlgn="base"/>
            <a:r>
              <a:rPr lang="el-GR" dirty="0" smtClean="0"/>
              <a:t>Μερικές κοινές αιτίες είναι: απώλεια ακοής, χρόνιες μολύνσεις των αυτιών, συγγενείς γενετικές ανωμαλίες, εγκεφαλική βλάβη πριν, κατά τη διάρκεια ή μετά τη γέννηση, τραυματική βλάβη του εγκεφάλου ή εγκεφαλικό επεισόδιο, σύνδρομα, νοητική υστέρηση, γλωσσικές ή μαθησιακές δυσκολίες, διαταραχή στην ακουστική διάκριση, καθυστερημένη ανάπτυξη που σχετίζεται με </a:t>
            </a:r>
            <a:r>
              <a:rPr lang="el-GR" dirty="0" err="1" smtClean="0"/>
              <a:t>προωρότητα</a:t>
            </a:r>
            <a:r>
              <a:rPr lang="el-GR" dirty="0" smtClean="0"/>
              <a:t>, αδυναμία ή διαταραχή της κίνησης των αρθρωτών, αισθητηριακές διαταραχές, Ειδική Γλωσσική Διαταραχή.</a:t>
            </a:r>
          </a:p>
          <a:p>
            <a:pPr fontAlgn="base"/>
            <a:r>
              <a:rPr lang="el-GR" dirty="0" smtClean="0"/>
              <a:t>Μερικά παιδιά καθυστερούν στην ομιλία / επικοινωνία χωρίς προφανή λόγο. Μπορούν να αναπτύσσονται σύμφωνα με την τυπική εξέλιξη, απλά καθυστερούν.</a:t>
            </a:r>
          </a:p>
          <a:p>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dirty="0" smtClean="0"/>
              <a:t>6. Μπορεί η καθυστέρηση λόγου να «κρύβει» κάτι άλλο;</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Η καθυστέρηση ομιλίας μπορεί να είναι μια εκδήλωση πολυάριθμων διαταραχών (</a:t>
            </a:r>
            <a:r>
              <a:rPr lang="el-GR" dirty="0" err="1" smtClean="0"/>
              <a:t>Alexander</a:t>
            </a:r>
            <a:r>
              <a:rPr lang="el-GR" dirty="0" smtClean="0"/>
              <a:t>, 1999) όπως:</a:t>
            </a:r>
            <a:br>
              <a:rPr lang="el-GR" dirty="0" smtClean="0"/>
            </a:br>
            <a:r>
              <a:rPr lang="el-GR" dirty="0" smtClean="0"/>
              <a:t>• Καθυστέρηση ωρίμανσης (αναπτυξιακή καθυστέρηση γλώσσας)</a:t>
            </a:r>
            <a:br>
              <a:rPr lang="el-GR" dirty="0" smtClean="0"/>
            </a:br>
            <a:r>
              <a:rPr lang="el-GR" dirty="0" smtClean="0"/>
              <a:t>• Εκφραστική γλωσσική διαταραχή (αναπτυξιακή εκφραστική αφασία)</a:t>
            </a:r>
            <a:br>
              <a:rPr lang="el-GR" dirty="0" smtClean="0"/>
            </a:br>
            <a:r>
              <a:rPr lang="el-GR" dirty="0" smtClean="0"/>
              <a:t>• Απώλεια ακοής</a:t>
            </a:r>
            <a:br>
              <a:rPr lang="el-GR" dirty="0" smtClean="0"/>
            </a:br>
            <a:r>
              <a:rPr lang="el-GR" dirty="0" smtClean="0"/>
              <a:t>• Νοητική υστέρηση</a:t>
            </a:r>
            <a:br>
              <a:rPr lang="el-GR" dirty="0" smtClean="0"/>
            </a:br>
            <a:r>
              <a:rPr lang="el-GR" dirty="0" smtClean="0"/>
              <a:t>• Διγλωσσία</a:t>
            </a:r>
            <a:br>
              <a:rPr lang="el-GR" dirty="0" smtClean="0"/>
            </a:br>
            <a:r>
              <a:rPr lang="el-GR" dirty="0" smtClean="0"/>
              <a:t>• Ψυχοκοινωνική στέρηση</a:t>
            </a:r>
            <a:br>
              <a:rPr lang="el-GR" dirty="0" smtClean="0"/>
            </a:br>
            <a:r>
              <a:rPr lang="el-GR" dirty="0" smtClean="0"/>
              <a:t>• Αυτισμός</a:t>
            </a:r>
            <a:br>
              <a:rPr lang="el-GR" dirty="0" smtClean="0"/>
            </a:br>
            <a:r>
              <a:rPr lang="el-GR" dirty="0" smtClean="0"/>
              <a:t>• Επιλεκτική αλαλία</a:t>
            </a:r>
            <a:br>
              <a:rPr lang="el-GR" dirty="0" smtClean="0"/>
            </a:br>
            <a:r>
              <a:rPr lang="el-GR" dirty="0" smtClean="0"/>
              <a:t>• Αφασία πρόσληψης</a:t>
            </a:r>
            <a:br>
              <a:rPr lang="el-GR" dirty="0" smtClean="0"/>
            </a:br>
            <a:r>
              <a:rPr lang="el-GR" dirty="0" smtClean="0"/>
              <a:t>• Εγκεφαλική παράλυση</a:t>
            </a:r>
          </a:p>
          <a:p>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b="1" i="1" dirty="0" smtClean="0"/>
              <a:t>7. Το παιδί μου είναι 2,5 ετών. Λέει πολύ λίγες λέξεις. Αξιολογήθηκε από Λογοθεραπευτή και με παρέπεμψε σε </a:t>
            </a:r>
            <a:r>
              <a:rPr lang="el-GR" sz="2800" b="1" i="1" dirty="0" err="1" smtClean="0"/>
              <a:t>Αναπτυξιολόγο</a:t>
            </a:r>
            <a:r>
              <a:rPr lang="el-GR" sz="2800" b="1" i="1" dirty="0" smtClean="0"/>
              <a:t>. Τι είναι ο </a:t>
            </a:r>
            <a:r>
              <a:rPr lang="el-GR" sz="2800" b="1" i="1" dirty="0" err="1" smtClean="0"/>
              <a:t>Αναπτυξιολόγος</a:t>
            </a:r>
            <a:r>
              <a:rPr lang="el-GR" sz="2800" b="1" i="1" dirty="0" smtClean="0"/>
              <a:t>;</a:t>
            </a:r>
            <a:r>
              <a:rPr lang="el-GR" sz="2800" dirty="0" smtClean="0"/>
              <a:t/>
            </a:r>
            <a:br>
              <a:rPr lang="el-GR" sz="2800" dirty="0" smtClean="0"/>
            </a:br>
            <a:endParaRPr lang="el-GR" sz="2800" dirty="0"/>
          </a:p>
        </p:txBody>
      </p:sp>
      <p:sp>
        <p:nvSpPr>
          <p:cNvPr id="3" name="2 - Θέση περιεχομένου"/>
          <p:cNvSpPr>
            <a:spLocks noGrp="1"/>
          </p:cNvSpPr>
          <p:nvPr>
            <p:ph idx="1"/>
          </p:nvPr>
        </p:nvSpPr>
        <p:spPr/>
        <p:txBody>
          <a:bodyPr>
            <a:normAutofit fontScale="77500" lnSpcReduction="20000"/>
          </a:bodyPr>
          <a:lstStyle/>
          <a:p>
            <a:pPr fontAlgn="base"/>
            <a:r>
              <a:rPr lang="el-GR" dirty="0" smtClean="0"/>
              <a:t>Η </a:t>
            </a:r>
            <a:r>
              <a:rPr lang="el-GR" dirty="0" err="1" smtClean="0"/>
              <a:t>αναπτυξιολογική</a:t>
            </a:r>
            <a:r>
              <a:rPr lang="el-GR" dirty="0" smtClean="0"/>
              <a:t> εκτίμηση είναι μια διαδικασία που αποσκοπεί στη βαθύτερη κατανόηση των κινητικών, κοινωνικών, ακουστικών, γλωσσικών, </a:t>
            </a:r>
            <a:r>
              <a:rPr lang="el-GR" dirty="0" err="1" smtClean="0"/>
              <a:t>οπτικοκινητικών</a:t>
            </a:r>
            <a:r>
              <a:rPr lang="el-GR" dirty="0" smtClean="0"/>
              <a:t> και κριτικών δεξιοτήτων του παιδιού καθώς και των ευκαιριών που του δίνονται από το οικογενειακό και εκπαιδευτικό περιβάλλον, έτσι ώστε να πετύχει το καλύτερο αναπτυξιακό δυναμικό του.</a:t>
            </a:r>
          </a:p>
          <a:p>
            <a:pPr fontAlgn="base"/>
            <a:r>
              <a:rPr lang="el-GR" dirty="0" smtClean="0"/>
              <a:t>Ο εξειδικευμένος παιδίατρος-</a:t>
            </a:r>
            <a:r>
              <a:rPr lang="el-GR" dirty="0" err="1" smtClean="0"/>
              <a:t>αναπτυξιολόγος</a:t>
            </a:r>
            <a:r>
              <a:rPr lang="el-GR" dirty="0" smtClean="0"/>
              <a:t> είναι ο επιστήμονας με την κατάλληλη εκπαίδευση και εμπειρία για τη διάγνωση και παροχή εξειδικευμένης παρέμβασης σε παιδιά με: Αναπτυξιακή καθυστέρηση, μαθησιακές δυσκολίες, δυσλεξία, καθυστέρηση λόγου, γλωσσικές διαταραχές, διαταραχές συμπεριφοράς, αυτιστικού τύπου διαταραχές, διάσπαση προσοχής ή/και </a:t>
            </a:r>
            <a:r>
              <a:rPr lang="el-GR" dirty="0" err="1" smtClean="0"/>
              <a:t>υπερκινητικότητα</a:t>
            </a:r>
            <a:r>
              <a:rPr lang="el-GR" dirty="0" smtClean="0"/>
              <a:t>, νοητική υστέρηση, ευφυΐα/χαρισματικά παιδιά, διαταραχές κινητικών δεξιοτήτων, αναπτυξιακά προβλήματα πρόωρων παιδιών και παιδιών με χρόνια νευρολογικά νοσήματα. Επίσης, ο </a:t>
            </a:r>
            <a:r>
              <a:rPr lang="el-GR" dirty="0" err="1" smtClean="0"/>
              <a:t>αναπτυξιολόγος</a:t>
            </a:r>
            <a:r>
              <a:rPr lang="el-GR" dirty="0" smtClean="0"/>
              <a:t> παραπέμπει για περαιτέρω ιατρικές εξετάσεις, αν χρειαστούν, πριν τη διάγνωση.</a:t>
            </a:r>
          </a:p>
          <a:p>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b="1" i="1" dirty="0" smtClean="0"/>
              <a:t>7. Το παιδί μου είναι 2,5 ετών. Λέει πολύ λίγες λέξεις. Αξιολογήθηκε από Λογοθεραπευτή και με παρέπεμψε σε </a:t>
            </a:r>
            <a:r>
              <a:rPr lang="el-GR" sz="2800" b="1" i="1" dirty="0" err="1" smtClean="0"/>
              <a:t>Αναπτυξιολόγο</a:t>
            </a:r>
            <a:r>
              <a:rPr lang="el-GR" sz="2800" b="1" i="1" dirty="0" smtClean="0"/>
              <a:t>. Τι είναι ο </a:t>
            </a:r>
            <a:r>
              <a:rPr lang="el-GR" sz="2800" b="1" i="1" dirty="0" err="1" smtClean="0"/>
              <a:t>Αναπτυξιολόγος</a:t>
            </a:r>
            <a:r>
              <a:rPr lang="el-GR" sz="2800" b="1" i="1" dirty="0" smtClean="0"/>
              <a:t>;</a:t>
            </a:r>
            <a:r>
              <a:rPr lang="el-GR" sz="2800" dirty="0" smtClean="0"/>
              <a:t/>
            </a:r>
            <a:br>
              <a:rPr lang="el-GR" sz="2800" dirty="0" smtClean="0"/>
            </a:br>
            <a:endParaRPr lang="el-GR" sz="2800" dirty="0"/>
          </a:p>
        </p:txBody>
      </p:sp>
      <p:sp>
        <p:nvSpPr>
          <p:cNvPr id="3" name="2 - Θέση περιεχομένου"/>
          <p:cNvSpPr>
            <a:spLocks noGrp="1"/>
          </p:cNvSpPr>
          <p:nvPr>
            <p:ph idx="1"/>
          </p:nvPr>
        </p:nvSpPr>
        <p:spPr>
          <a:xfrm>
            <a:off x="1019331" y="2338466"/>
            <a:ext cx="10223291" cy="3987383"/>
          </a:xfrm>
        </p:spPr>
        <p:txBody>
          <a:bodyPr>
            <a:normAutofit fontScale="92500" lnSpcReduction="10000"/>
          </a:bodyPr>
          <a:lstStyle/>
          <a:p>
            <a:pPr fontAlgn="base"/>
            <a:r>
              <a:rPr lang="el-GR" dirty="0" smtClean="0"/>
              <a:t>Η </a:t>
            </a:r>
            <a:r>
              <a:rPr lang="el-GR" dirty="0" err="1" smtClean="0"/>
              <a:t>αναπτυξιολογική</a:t>
            </a:r>
            <a:r>
              <a:rPr lang="el-GR" dirty="0" smtClean="0"/>
              <a:t> εκτίμηση είναι μια διαδικασία που αποσκοπεί στη βαθύτερη κατανόηση των κινητικών, κοινωνικών, ακουστικών, γλωσσικών, </a:t>
            </a:r>
            <a:r>
              <a:rPr lang="el-GR" dirty="0" err="1" smtClean="0"/>
              <a:t>οπτικοκινητικών</a:t>
            </a:r>
            <a:r>
              <a:rPr lang="el-GR" dirty="0" smtClean="0"/>
              <a:t> και κριτικών δεξιοτήτων του παιδιού καθώς και των ευκαιριών που του δίνονται από το οικογενειακό και εκπαιδευτικό περιβάλλον, έτσι ώστε να πετύχει το καλύτερο αναπτυξιακό δυναμικό του.</a:t>
            </a:r>
          </a:p>
          <a:p>
            <a:pPr fontAlgn="base"/>
            <a:r>
              <a:rPr lang="el-GR" dirty="0" smtClean="0"/>
              <a:t>Ο εξειδικευμένος παιδίατρος-</a:t>
            </a:r>
            <a:r>
              <a:rPr lang="el-GR" dirty="0" err="1" smtClean="0"/>
              <a:t>αναπτυξιολόγος</a:t>
            </a:r>
            <a:r>
              <a:rPr lang="el-GR" dirty="0" smtClean="0"/>
              <a:t> είναι ο επιστήμονας με την κατάλληλη εκπαίδευση και εμπειρία για τη διάγνωση και παροχή εξειδικευμένης παρέμβασης σε παιδιά με: Αναπτυξιακή καθυστέρηση, μαθησιακές δυσκολίες, δυσλεξία, καθυστέρηση λόγου, γλωσσικές διαταραχές, διαταραχές συμπεριφοράς, αυτιστικού τύπου διαταραχές, διάσπαση προσοχής ή/και </a:t>
            </a:r>
            <a:r>
              <a:rPr lang="el-GR" dirty="0" err="1" smtClean="0"/>
              <a:t>υπερκινητικότητα</a:t>
            </a:r>
            <a:r>
              <a:rPr lang="el-GR" dirty="0" smtClean="0"/>
              <a:t>, νοητική υστέρηση, ευφυΐα/χαρισματικά παιδιά, διαταραχές κινητικών δεξιοτήτων, αναπτυξιακά προβλήματα πρόωρων παιδιών και παιδιών με χρόνια νευρολογικά νοσήματα. Επίσης, ο </a:t>
            </a:r>
            <a:r>
              <a:rPr lang="el-GR" dirty="0" err="1" smtClean="0"/>
              <a:t>αναπτυξιολόγος</a:t>
            </a:r>
            <a:r>
              <a:rPr lang="el-GR" dirty="0" smtClean="0"/>
              <a:t> παραπέμπει για περαιτέρω ιατρικές εξετάσεις, αν χρειαστούν, πριν τη διάγνωση.</a:t>
            </a:r>
          </a:p>
          <a:p>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fontAlgn="base"/>
            <a:r>
              <a:rPr lang="en-US" dirty="0" smtClean="0"/>
              <a:t> </a:t>
            </a:r>
            <a:r>
              <a:rPr lang="el-GR" dirty="0" smtClean="0"/>
              <a:t/>
            </a:r>
            <a:br>
              <a:rPr lang="el-GR" dirty="0" smtClean="0"/>
            </a:br>
            <a:r>
              <a:rPr lang="el-GR" b="1" i="1" dirty="0" smtClean="0"/>
              <a:t>8. Το παιδί μου καθυστέρησε να μιλήσει. Είναι Δυσλεξικό;</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a:bodyPr>
          <a:lstStyle/>
          <a:p>
            <a:pPr fontAlgn="base"/>
            <a:r>
              <a:rPr lang="el-GR" dirty="0" smtClean="0"/>
              <a:t>Η Δυσλεξία είναι μια διαταραχή της λειτουργίας του εγκεφάλου που προκαλεί ποικίλες μαθησιακές δυσκολίες, ειδικά σε σχέση με την ανάγνωση, το γράψιμο και το συλλαβισμό. Επίσης, η Δυσλεξία διαγιγνώσκεται στη Β’ τάξη του δημοτικού σχολείου.</a:t>
            </a:r>
          </a:p>
          <a:p>
            <a:pPr fontAlgn="base"/>
            <a:r>
              <a:rPr lang="el-GR" dirty="0" smtClean="0"/>
              <a:t>Οπότε αν ένα παιδάκι έχει καθυστερήσει να μιλήσει, δε σημαίνει ότι είναι Δυσλεξικός ή ότι πρόκειται να είναι. Από την άλλη βέβαια, ανάλογα τα αίτια της καθυστέρησης λόγου, έρευνες έχουν δείξει ότι παιδιά που εμφάνισαν Μαθησιακές δυσκολίες στη σχολική τους ζωή ήταν παιδιά που είχαν καθυστερήσει να μιλήσουν ή που εμφάνισαν γλωσσική διαταραχή σε προσχολική ηλικία.</a:t>
            </a:r>
          </a:p>
          <a:p>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100" b="1" i="1" dirty="0" smtClean="0"/>
              <a:t>9. Έχω ένα αγοράκι 18 μηνών και δε μιλάει. Η αδερφή του μίλησε πολύ νωρίς. Παίζει κάποιο ρόλο που είναι αγόρι; Ισχύει ότι τα αγόρια μιλούν πιο αργά από ότι τα κορίτσια;</a:t>
            </a:r>
            <a:r>
              <a:rPr lang="el-GR" dirty="0" smtClean="0"/>
              <a:t/>
            </a:r>
            <a:br>
              <a:rPr lang="el-GR" dirty="0" smtClean="0"/>
            </a:br>
            <a:endParaRPr lang="el-GR" dirty="0"/>
          </a:p>
        </p:txBody>
      </p:sp>
      <p:sp>
        <p:nvSpPr>
          <p:cNvPr id="3" name="2 - Θέση περιεχομένου"/>
          <p:cNvSpPr>
            <a:spLocks noGrp="1"/>
          </p:cNvSpPr>
          <p:nvPr>
            <p:ph idx="1"/>
          </p:nvPr>
        </p:nvSpPr>
        <p:spPr>
          <a:xfrm>
            <a:off x="989352" y="2490136"/>
            <a:ext cx="10328222" cy="3850703"/>
          </a:xfrm>
        </p:spPr>
        <p:txBody>
          <a:bodyPr>
            <a:normAutofit fontScale="92500" lnSpcReduction="20000"/>
          </a:bodyPr>
          <a:lstStyle/>
          <a:p>
            <a:pPr fontAlgn="base"/>
            <a:r>
              <a:rPr lang="el-GR" dirty="0" smtClean="0"/>
              <a:t>Αρχικά, η ηλικία του παιδιού δε μας ανησυχεί τόσο. Τα επόμενα δύο εξάμηνα μπορεί να είναι καθοριστικά για την ανάπτυξη της ομιλίας του και η ομιλία του παιδιού σας να φτάσει την ομιλία των συνομηλίκων του.</a:t>
            </a:r>
            <a:br>
              <a:rPr lang="el-GR" dirty="0" smtClean="0"/>
            </a:br>
            <a:r>
              <a:rPr lang="el-GR" dirty="0" smtClean="0"/>
              <a:t>Αυτό που εσείς, σαν γονείς θα πρέπει να παρατηρείτε είναι αν καθώς περνούν οι μήνες υπάρχει σταθερότητα και κανένα σημάδι βελτίωσης-ανάπτυξης της ομιλίας.</a:t>
            </a:r>
          </a:p>
          <a:p>
            <a:pPr fontAlgn="base"/>
            <a:r>
              <a:rPr lang="el-GR" dirty="0" smtClean="0"/>
              <a:t>Οι γονείς πολλές φορές μπαίνουν στη διαδικασία να συγκρίνουν το παιδί τους που έχει καθυστερήσει να μιλήσει με τα άλλα αδερφάκια του ή τα </a:t>
            </a:r>
            <a:r>
              <a:rPr lang="el-GR" dirty="0" err="1" smtClean="0"/>
              <a:t>ξαδερφάκια</a:t>
            </a:r>
            <a:r>
              <a:rPr lang="el-GR" dirty="0" smtClean="0"/>
              <a:t>. Από τη μία, αυτά αποτελούν ένα μέτρο σύγκρισης και έναυσμα για ανησυχία, αλλά από την άλλη, δεν πρέπει να ξεχνάμε ότι κάθε παιδάκι έχει διαφορετικό ρυθμό ανάπτυξης.</a:t>
            </a:r>
          </a:p>
          <a:p>
            <a:pPr fontAlgn="base"/>
            <a:r>
              <a:rPr lang="el-GR" dirty="0" smtClean="0"/>
              <a:t>Οι περισσότερες έρευνες έχουν διαπιστώσει υψηλότερο ποσοστό ειδικής αναπτυξιακής καθυστέρησης λόγου στα αγόρια, με τις αναλογίες αγοριών προς κορίτσια να κυμαίνονται από 1.3:1 έως 5.9:1 (</a:t>
            </a:r>
            <a:r>
              <a:rPr lang="el-GR" dirty="0" err="1" smtClean="0"/>
              <a:t>Τσιάντης</a:t>
            </a:r>
            <a:r>
              <a:rPr lang="el-GR" dirty="0" smtClean="0"/>
              <a:t> &amp; </a:t>
            </a:r>
            <a:r>
              <a:rPr lang="el-GR" dirty="0" err="1" smtClean="0"/>
              <a:t>Αλεξανδρίδης</a:t>
            </a:r>
            <a:r>
              <a:rPr lang="el-GR" dirty="0" smtClean="0"/>
              <a:t>, 2008).</a:t>
            </a:r>
          </a:p>
          <a:p>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b="1" i="1" dirty="0" smtClean="0"/>
              <a:t>10. Το παιδί μου είναι 2,5 ετών και το λεξιλόγιό του είναι κάτω από 15 λέξεις, ενώ δεν κάνει φράσεις και προτάσεις. Πού να απευθυνθώ;</a:t>
            </a:r>
            <a:r>
              <a:rPr lang="el-GR" sz="3600" dirty="0" smtClean="0"/>
              <a:t/>
            </a:r>
            <a:br>
              <a:rPr lang="el-GR" sz="3600" dirty="0" smtClean="0"/>
            </a:br>
            <a:endParaRPr lang="el-GR" sz="3600" dirty="0"/>
          </a:p>
        </p:txBody>
      </p:sp>
      <p:sp>
        <p:nvSpPr>
          <p:cNvPr id="3" name="2 - Θέση περιεχομένου"/>
          <p:cNvSpPr>
            <a:spLocks noGrp="1"/>
          </p:cNvSpPr>
          <p:nvPr>
            <p:ph idx="1"/>
          </p:nvPr>
        </p:nvSpPr>
        <p:spPr/>
        <p:txBody>
          <a:bodyPr>
            <a:normAutofit fontScale="92500" lnSpcReduction="20000"/>
          </a:bodyPr>
          <a:lstStyle/>
          <a:p>
            <a:pPr fontAlgn="base"/>
            <a:r>
              <a:rPr lang="el-GR" dirty="0" smtClean="0"/>
              <a:t>Επειδή το επόμενο εξάμηνο είναι αρκετά κρίσιμο, και επειδή το λεξιλόγιο των 15 λέξεων θεωρείται ότι είναι περιορισμένο, καλό θα ήταν το παιδί να αξιολογηθεί από Λογοθεραπευτή.</a:t>
            </a:r>
          </a:p>
          <a:p>
            <a:pPr fontAlgn="base"/>
            <a:r>
              <a:rPr lang="el-GR" dirty="0" smtClean="0"/>
              <a:t>Ο/ Η Λογοθεραπευτής/</a:t>
            </a:r>
            <a:r>
              <a:rPr lang="el-GR" dirty="0" err="1" smtClean="0"/>
              <a:t>τρια</a:t>
            </a:r>
            <a:r>
              <a:rPr lang="el-GR" dirty="0" smtClean="0"/>
              <a:t> θα αξιολογήσει τους τομείς της επικοινωνίας, της κατανόησης, της ομιλίας και του λόγου και θα προτείνει αν το παιδί πρέπει να ενταχθεί σε πρόγραμμα, να αξιολογηθεί περαιτέρω από </a:t>
            </a:r>
            <a:r>
              <a:rPr lang="el-GR" dirty="0" err="1" smtClean="0"/>
              <a:t>Αναπτυξιολόγο</a:t>
            </a:r>
            <a:r>
              <a:rPr lang="el-GR" dirty="0" smtClean="0"/>
              <a:t> ή Παιδοψυχίατρο, να αξιολογηθεί από άλλους ειδικούς (</a:t>
            </a:r>
            <a:r>
              <a:rPr lang="el-GR" dirty="0" err="1" smtClean="0"/>
              <a:t>Εργοθεραπευτή</a:t>
            </a:r>
            <a:r>
              <a:rPr lang="el-GR" dirty="0" smtClean="0"/>
              <a:t> ή Ειδικό Παιδαγωγό).</a:t>
            </a:r>
          </a:p>
          <a:p>
            <a:pPr fontAlgn="base"/>
            <a:r>
              <a:rPr lang="el-GR" dirty="0" smtClean="0"/>
              <a:t>Όσο πιο νωρίς γίνει η διάγνωση της καθυστέρησης ομιλίας και το παιδί εισαχθεί σε πρόγραμμα έγκαιρα, μειώνονται αρκετά οι πιθανότητες αποτυχίας στη μετέπειτα προσχολική-σχολική ζωή του.</a:t>
            </a:r>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a:lstStyle/>
          <a:p>
            <a:r>
              <a:rPr lang="el-GR" altLang="el-GR" smtClean="0"/>
              <a:t>Τι είναι η δυσλεξία…</a:t>
            </a:r>
          </a:p>
        </p:txBody>
      </p:sp>
      <p:sp>
        <p:nvSpPr>
          <p:cNvPr id="11267" name="2 - Θέση περιεχομένου"/>
          <p:cNvSpPr>
            <a:spLocks noGrp="1"/>
          </p:cNvSpPr>
          <p:nvPr>
            <p:ph idx="1"/>
          </p:nvPr>
        </p:nvSpPr>
        <p:spPr>
          <a:xfrm>
            <a:off x="1295401" y="2488366"/>
            <a:ext cx="9601196" cy="3717561"/>
          </a:xfrm>
        </p:spPr>
        <p:txBody>
          <a:bodyPr>
            <a:normAutofit lnSpcReduction="10000"/>
          </a:bodyPr>
          <a:lstStyle/>
          <a:p>
            <a:pPr>
              <a:lnSpc>
                <a:spcPct val="80000"/>
              </a:lnSpc>
              <a:buClr>
                <a:schemeClr val="hlink"/>
              </a:buClr>
              <a:buFont typeface="Wingdings" panose="05000000000000000000" pitchFamily="2" charset="2"/>
              <a:buChar char="n"/>
            </a:pPr>
            <a:endParaRPr lang="el-GR" altLang="en-US" sz="2400" dirty="0"/>
          </a:p>
          <a:p>
            <a:pPr>
              <a:lnSpc>
                <a:spcPct val="80000"/>
              </a:lnSpc>
              <a:buClr>
                <a:schemeClr val="hlink"/>
              </a:buClr>
              <a:buFont typeface="Wingdings" panose="05000000000000000000" pitchFamily="2" charset="2"/>
              <a:buChar char="n"/>
            </a:pPr>
            <a:r>
              <a:rPr lang="el-GR" altLang="en-US" sz="2400" dirty="0"/>
              <a:t>Η λέξη δυσλεξία προέρχεται από την αρχαία ελληνική γλώσσα</a:t>
            </a:r>
            <a:r>
              <a:rPr lang="en-US" altLang="en-US" sz="2400" dirty="0"/>
              <a:t>:</a:t>
            </a:r>
            <a:r>
              <a:rPr lang="el-GR" altLang="en-US" sz="2400" dirty="0"/>
              <a:t> </a:t>
            </a:r>
            <a:r>
              <a:rPr lang="el-GR" altLang="en-US" sz="2400" dirty="0" err="1"/>
              <a:t>δυσ+λόγος</a:t>
            </a:r>
            <a:r>
              <a:rPr lang="el-GR" altLang="en-US" sz="2400" dirty="0"/>
              <a:t>.</a:t>
            </a:r>
          </a:p>
          <a:p>
            <a:pPr>
              <a:lnSpc>
                <a:spcPct val="80000"/>
              </a:lnSpc>
              <a:buClr>
                <a:schemeClr val="hlink"/>
              </a:buClr>
              <a:buFont typeface="Wingdings" panose="05000000000000000000" pitchFamily="2" charset="2"/>
              <a:buChar char="n"/>
            </a:pPr>
            <a:r>
              <a:rPr lang="el-GR" altLang="en-US" sz="2400" dirty="0"/>
              <a:t>Η δυσλεξία είναι μια μαθησιακή δυσκολία, εξαιτίας της οποίας καθυστερεί η εκμάθηση γραφής και ανάγνωσης από παιδιά που έχουν όλες τις ικανότητες και δυνατότητες για τις εργασίες αυτές.</a:t>
            </a:r>
          </a:p>
          <a:p>
            <a:pPr>
              <a:lnSpc>
                <a:spcPct val="80000"/>
              </a:lnSpc>
              <a:buClr>
                <a:schemeClr val="hlink"/>
              </a:buClr>
              <a:buFont typeface="Wingdings" panose="05000000000000000000" pitchFamily="2" charset="2"/>
              <a:buChar char="n"/>
            </a:pPr>
            <a:r>
              <a:rPr lang="el-GR" altLang="en-US" sz="2400" dirty="0"/>
              <a:t>Τα παιδιά αυτά δεν έχουν μειωμένη νοητική ικανότητα, ούτε και προβλήματα στο οικογενειακό τους </a:t>
            </a:r>
            <a:r>
              <a:rPr lang="el-GR" altLang="en-US" sz="2400" dirty="0" smtClean="0"/>
              <a:t>περιβάλλον (από την οποία να απορρέει η δυσκολία).</a:t>
            </a:r>
            <a:endParaRPr lang="el-GR" altLang="en-US" sz="2400" dirty="0"/>
          </a:p>
          <a:p>
            <a:pPr>
              <a:lnSpc>
                <a:spcPct val="80000"/>
              </a:lnSpc>
              <a:buClr>
                <a:schemeClr val="hlink"/>
              </a:buClr>
              <a:buFont typeface="Wingdings" panose="05000000000000000000" pitchFamily="2" charset="2"/>
              <a:buChar char="n"/>
            </a:pPr>
            <a:r>
              <a:rPr lang="el-GR" altLang="en-US" sz="2400" dirty="0"/>
              <a:t>Η αποτυχία των παιδιών αυτών οφείλεται στην πραγματική τους δυσκολία να καταλάβουν και να μάθουν τα σύμβολα και το σύστημα ανάγνωσης και γραφής.</a:t>
            </a:r>
          </a:p>
          <a:p>
            <a:pPr>
              <a:lnSpc>
                <a:spcPct val="80000"/>
              </a:lnSpc>
              <a:buClr>
                <a:schemeClr val="hlink"/>
              </a:buClr>
              <a:buFont typeface="Wingdings" panose="05000000000000000000" pitchFamily="2" charset="2"/>
              <a:buChar char="n"/>
            </a:pPr>
            <a:r>
              <a:rPr lang="el-GR" altLang="en-US" sz="2400" dirty="0"/>
              <a:t>4% του πληθυσμού αντιμετωπίζει σοβαρά προβλήματα δυσλεξίας</a:t>
            </a:r>
            <a:endParaRPr lang="en-US" altLang="en-US" sz="2400" dirty="0"/>
          </a:p>
          <a:p>
            <a:endParaRPr lang="el-GR" altLang="el-GR" dirty="0" smtClean="0"/>
          </a:p>
        </p:txBody>
      </p:sp>
    </p:spTree>
    <p:extLst>
      <p:ext uri="{BB962C8B-B14F-4D97-AF65-F5344CB8AC3E}">
        <p14:creationId xmlns="" xmlns:p14="http://schemas.microsoft.com/office/powerpoint/2010/main" val="53987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dirty="0" smtClean="0"/>
              <a:t>11. Πόσο κρατάει ένα πρόγραμμα </a:t>
            </a:r>
            <a:r>
              <a:rPr lang="el-GR" b="1" i="1" dirty="0" err="1" smtClean="0"/>
              <a:t>Λογοθεραπείας</a:t>
            </a:r>
            <a:r>
              <a:rPr lang="el-GR" b="1" i="1" dirty="0" smtClean="0"/>
              <a:t>;</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a:bodyPr>
          <a:lstStyle/>
          <a:p>
            <a:pPr fontAlgn="base"/>
            <a:r>
              <a:rPr lang="el-GR" dirty="0" smtClean="0"/>
              <a:t>Ένα πρόγραμμα παρέμβασης στην καθυστέρηση ομιλίας δε μπορεί να καθοριστεί χρονικά, αλλά σίγουρα δε διαρκεί λίγες εβδομάδες ή λίγους μήνες. Μια ολοκληρωμένη και σωστή παρέμβαση πρέπει να φτάσει την αναπτυξιακή ηλικία κοντά στη χρονολογική.</a:t>
            </a:r>
          </a:p>
          <a:p>
            <a:pPr fontAlgn="base"/>
            <a:r>
              <a:rPr lang="el-GR" dirty="0" smtClean="0"/>
              <a:t>Αυτό απαιτεί μεθοδικότητα, συνεργασία πολύ καλή με την οικογένεια και το παιδί, συνεργασία των ειδικών και συγκεκριμένη </a:t>
            </a:r>
            <a:r>
              <a:rPr lang="el-GR" dirty="0" err="1" smtClean="0"/>
              <a:t>στοχοθεσία</a:t>
            </a:r>
            <a:r>
              <a:rPr lang="el-GR" dirty="0" smtClean="0"/>
              <a:t> με βραχυπρόθεσμους και μακροπρόθεσμους στόχους.</a:t>
            </a:r>
          </a:p>
          <a:p>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656262"/>
            <a:ext cx="10972800" cy="1553538"/>
          </a:xfrm>
        </p:spPr>
        <p:txBody>
          <a:bodyPr>
            <a:normAutofit fontScale="90000"/>
          </a:bodyPr>
          <a:lstStyle/>
          <a:p>
            <a:pPr fontAlgn="base"/>
            <a:r>
              <a:rPr lang="el-GR" dirty="0" smtClean="0"/>
              <a:t> </a:t>
            </a:r>
            <a:br>
              <a:rPr lang="el-GR" dirty="0" smtClean="0"/>
            </a:br>
            <a:r>
              <a:rPr lang="el-GR" sz="2700" b="1" i="1" dirty="0" smtClean="0"/>
              <a:t>1</a:t>
            </a:r>
            <a:r>
              <a:rPr lang="en-US" sz="2700" b="1" i="1" dirty="0" smtClean="0"/>
              <a:t>2</a:t>
            </a:r>
            <a:r>
              <a:rPr lang="el-GR" sz="2700" b="1" i="1" dirty="0" smtClean="0"/>
              <a:t>. </a:t>
            </a:r>
            <a:r>
              <a:rPr lang="el-GR" sz="2700" b="1" i="1" dirty="0" smtClean="0"/>
              <a:t>Το παιδί μου έχει καθυστερήσει να μιλήσει. Συνήθως δε συγκεντρώνεται και δεν κάθεται εύκολα να του διαβάσω παραμύθια, να παίξουμε παιχνίδια, να ολοκληρώνει δραστηριότητες. Μπορεί η ομιλία του να επηρεάζεται από αυτό;</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lnSpcReduction="10000"/>
          </a:bodyPr>
          <a:lstStyle/>
          <a:p>
            <a:pPr fontAlgn="base"/>
            <a:r>
              <a:rPr lang="el-GR" dirty="0" smtClean="0"/>
              <a:t>Η συγκέντρωση παίζει σημαντικό ρόλο σε ένα παιδάκι. Ένα παιδί με διάσπαση στην προσοχή του είναι πιο δύσκολο να παρακολουθήσει κάτι που θέλουμε να του διδάξουμε και να το μιμηθεί.</a:t>
            </a:r>
          </a:p>
          <a:p>
            <a:pPr fontAlgn="base"/>
            <a:r>
              <a:rPr lang="el-GR" dirty="0" smtClean="0"/>
              <a:t>Ο Ειδικός που θα πρέπει να ελέγξει το παιδάκι σε μια ηλικία κοντά στα 2,5 έτη είναι ο </a:t>
            </a:r>
            <a:r>
              <a:rPr lang="el-GR" dirty="0" err="1" smtClean="0"/>
              <a:t>Εργοθεραπευτής</a:t>
            </a:r>
            <a:r>
              <a:rPr lang="el-GR" dirty="0" smtClean="0"/>
              <a:t>. Αυτός θα κρίνει αν θα πρέπει να εισαχθεί σε πρόγραμμα άμεσα ή να παραπεμφθεί σε κάποιον άλλο ειδικό (Παιδοψυχολόγο ή Παιδοψυχίατρο).</a:t>
            </a:r>
          </a:p>
          <a:p>
            <a:pPr fontAlgn="base"/>
            <a:r>
              <a:rPr lang="el-GR" dirty="0" smtClean="0"/>
              <a:t>Η έγκαιρη διάγνωση της καθυστέρησης λόγου, επιφέρει πιο γρήγορα την αποκατάσταση των δυσκολιών!</a:t>
            </a:r>
          </a:p>
          <a:p>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40000"/>
              <a:lumOff val="60000"/>
            </a:schemeClr>
          </a:solidFill>
          <a:ln>
            <a:solidFill>
              <a:srgbClr val="FFC000"/>
            </a:solidFill>
          </a:ln>
        </p:spPr>
        <p:txBody>
          <a:bodyPr>
            <a:normAutofit/>
          </a:bodyPr>
          <a:lstStyle/>
          <a:p>
            <a:r>
              <a:rPr lang="el-GR" sz="2849" b="1" dirty="0">
                <a:solidFill>
                  <a:schemeClr val="tx1"/>
                </a:solidFill>
              </a:rPr>
              <a:t>Μελέτη περίπτωσης παιδιού προσχολικής ηλικίας με προβλήματα λόγου: Προτάσεις αντιμετώπισης</a:t>
            </a:r>
          </a:p>
        </p:txBody>
      </p:sp>
      <p:sp>
        <p:nvSpPr>
          <p:cNvPr id="3" name="2 - Θέση περιεχομένου"/>
          <p:cNvSpPr>
            <a:spLocks noGrp="1"/>
          </p:cNvSpPr>
          <p:nvPr>
            <p:ph idx="1"/>
          </p:nvPr>
        </p:nvSpPr>
        <p:spPr>
          <a:ln>
            <a:solidFill>
              <a:schemeClr val="accent3">
                <a:lumMod val="40000"/>
                <a:lumOff val="60000"/>
              </a:schemeClr>
            </a:solidFill>
          </a:ln>
        </p:spPr>
        <p:txBody>
          <a:bodyPr>
            <a:normAutofit/>
          </a:bodyPr>
          <a:lstStyle/>
          <a:p>
            <a:r>
              <a:rPr lang="el-GR" b="1" u="sng" dirty="0" smtClean="0"/>
              <a:t>ΣΤΟΧΟΙ</a:t>
            </a:r>
            <a:r>
              <a:rPr lang="el-GR" dirty="0" smtClean="0"/>
              <a:t>: </a:t>
            </a:r>
          </a:p>
          <a:p>
            <a:pPr>
              <a:buFont typeface="Wingdings" pitchFamily="2" charset="2"/>
              <a:buChar char="§"/>
            </a:pPr>
            <a:r>
              <a:rPr lang="el-GR" sz="2849" dirty="0" smtClean="0">
                <a:latin typeface="+mj-lt"/>
              </a:rPr>
              <a:t>Παρατήρηση </a:t>
            </a:r>
            <a:r>
              <a:rPr lang="el-GR" sz="2849" dirty="0">
                <a:latin typeface="+mj-lt"/>
              </a:rPr>
              <a:t>και λεπτομερής καταγραφή του προφίλ ενός μαθητή με προβλήματα άρθρωσης</a:t>
            </a:r>
          </a:p>
          <a:p>
            <a:pPr>
              <a:buFont typeface="Wingdings" pitchFamily="2" charset="2"/>
              <a:buChar char="§"/>
            </a:pPr>
            <a:r>
              <a:rPr lang="el-GR" sz="2849" dirty="0">
                <a:latin typeface="+mj-lt"/>
                <a:ea typeface="Times New Roman"/>
              </a:rPr>
              <a:t>Προτάσεις συγκεκριμένων τρόπων αντιμετώπισης των προβλημάτων άρθρωσης, αλλά και των συναισθηματικών δυσκολιών που απορρέουν από αυτά.</a:t>
            </a:r>
            <a:endParaRPr lang="el-GR" sz="2849" dirty="0">
              <a:latin typeface="+mj-lt"/>
            </a:endParaRPr>
          </a:p>
          <a:p>
            <a:pPr>
              <a:buFont typeface="Wingdings" pitchFamily="2" charset="2"/>
              <a:buChar char="§"/>
            </a:pPr>
            <a:endParaRPr lang="el-GR" dirty="0"/>
          </a:p>
        </p:txBody>
      </p:sp>
    </p:spTree>
    <p:extLst>
      <p:ext uri="{BB962C8B-B14F-4D97-AF65-F5344CB8AC3E}">
        <p14:creationId xmlns="" xmlns:p14="http://schemas.microsoft.com/office/powerpoint/2010/main" val="42733648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16397" y="929122"/>
            <a:ext cx="7768881" cy="782978"/>
          </a:xfrm>
          <a:solidFill>
            <a:schemeClr val="accent1">
              <a:lumMod val="40000"/>
              <a:lumOff val="60000"/>
            </a:schemeClr>
          </a:solidFill>
          <a:ln>
            <a:solidFill>
              <a:schemeClr val="accent1">
                <a:lumMod val="75000"/>
              </a:schemeClr>
            </a:solidFill>
          </a:ln>
        </p:spPr>
        <p:txBody>
          <a:bodyPr/>
          <a:lstStyle/>
          <a:p>
            <a:r>
              <a:rPr lang="el-GR" b="1" dirty="0" smtClean="0"/>
              <a:t>ΠΡΟΦΙΛ ΠΑΙΔΙΟΥ</a:t>
            </a:r>
            <a:endParaRPr lang="el-GR" b="1" dirty="0"/>
          </a:p>
        </p:txBody>
      </p:sp>
      <p:sp>
        <p:nvSpPr>
          <p:cNvPr id="3" name="2 - Θέση περιεχομένου"/>
          <p:cNvSpPr>
            <a:spLocks noGrp="1"/>
          </p:cNvSpPr>
          <p:nvPr>
            <p:ph idx="1"/>
          </p:nvPr>
        </p:nvSpPr>
        <p:spPr>
          <a:xfrm>
            <a:off x="2216397" y="2403410"/>
            <a:ext cx="7768883" cy="3845965"/>
          </a:xfrm>
          <a:ln>
            <a:solidFill>
              <a:schemeClr val="accent1">
                <a:lumMod val="75000"/>
              </a:schemeClr>
            </a:solidFill>
          </a:ln>
        </p:spPr>
        <p:txBody>
          <a:bodyPr>
            <a:normAutofit fontScale="92500" lnSpcReduction="20000"/>
          </a:bodyPr>
          <a:lstStyle/>
          <a:p>
            <a:r>
              <a:rPr lang="el-GR" sz="2849" dirty="0"/>
              <a:t>Προφορικός λόγος- άρθρωση</a:t>
            </a:r>
          </a:p>
          <a:p>
            <a:r>
              <a:rPr lang="el-GR" sz="2849" dirty="0"/>
              <a:t>Κατανόηση</a:t>
            </a:r>
          </a:p>
          <a:p>
            <a:r>
              <a:rPr lang="el-GR" sz="2849" dirty="0"/>
              <a:t>Μνήμη</a:t>
            </a:r>
          </a:p>
          <a:p>
            <a:r>
              <a:rPr lang="el-GR" sz="2849" dirty="0"/>
              <a:t>Επικοινωνία, Κοινωνικοποίηση, Συμμετοχή σε δραστηριότητες</a:t>
            </a:r>
          </a:p>
          <a:p>
            <a:r>
              <a:rPr lang="el-GR" sz="2849" dirty="0"/>
              <a:t>Αδρή κινητικότητα</a:t>
            </a:r>
          </a:p>
          <a:p>
            <a:r>
              <a:rPr lang="el-GR" sz="2849" dirty="0"/>
              <a:t>Λεπτή κινητικότητα</a:t>
            </a:r>
          </a:p>
          <a:p>
            <a:r>
              <a:rPr lang="el-GR" sz="2849" dirty="0"/>
              <a:t>Αυτοεκτίμηση, αυτοαντίληψη</a:t>
            </a:r>
          </a:p>
          <a:p>
            <a:endParaRPr lang="el-GR" dirty="0" smtClean="0"/>
          </a:p>
        </p:txBody>
      </p:sp>
    </p:spTree>
    <p:extLst>
      <p:ext uri="{BB962C8B-B14F-4D97-AF65-F5344CB8AC3E}">
        <p14:creationId xmlns="" xmlns:p14="http://schemas.microsoft.com/office/powerpoint/2010/main" val="35498800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324" y="736824"/>
            <a:ext cx="4650334" cy="705094"/>
          </a:xfrm>
          <a:solidFill>
            <a:schemeClr val="accent1">
              <a:lumMod val="40000"/>
              <a:lumOff val="60000"/>
            </a:schemeClr>
          </a:solidFill>
        </p:spPr>
        <p:txBody>
          <a:bodyPr/>
          <a:lstStyle/>
          <a:p>
            <a:r>
              <a:rPr lang="el-GR" b="1" dirty="0" smtClean="0"/>
              <a:t>ΤΡΟΠΟΙ ΑΝΤΙΜΕΤΩΠΙΣΗΣ</a:t>
            </a:r>
            <a:endParaRPr lang="el-GR" b="1" dirty="0"/>
          </a:p>
        </p:txBody>
      </p:sp>
      <p:pic>
        <p:nvPicPr>
          <p:cNvPr id="8" name="Picture Placeholder 7"/>
          <p:cNvPicPr>
            <a:picLocks noGrp="1" noChangeAspect="1"/>
          </p:cNvPicPr>
          <p:nvPr>
            <p:ph type="pic" idx="1"/>
          </p:nvPr>
        </p:nvPicPr>
        <p:blipFill>
          <a:blip r:embed="rId2">
            <a:extLst>
              <a:ext uri="{28A0092B-C50C-407E-A947-70E740481C1C}">
                <a14:useLocalDpi xmlns="" xmlns:a14="http://schemas.microsoft.com/office/drawing/2010/main" val="0"/>
              </a:ext>
            </a:extLst>
          </a:blip>
          <a:srcRect l="30076" r="30076"/>
          <a:stretch>
            <a:fillRect/>
          </a:stretch>
        </p:blipFill>
        <p:spPr/>
      </p:pic>
      <p:sp>
        <p:nvSpPr>
          <p:cNvPr id="3" name="Content Placeholder 2"/>
          <p:cNvSpPr>
            <a:spLocks noGrp="1"/>
          </p:cNvSpPr>
          <p:nvPr>
            <p:ph type="body" sz="half" idx="2"/>
          </p:nvPr>
        </p:nvSpPr>
        <p:spPr>
          <a:xfrm>
            <a:off x="2142324" y="1890614"/>
            <a:ext cx="4650334" cy="3925987"/>
          </a:xfrm>
        </p:spPr>
        <p:txBody>
          <a:bodyPr>
            <a:noAutofit/>
          </a:bodyPr>
          <a:lstStyle/>
          <a:p>
            <a:r>
              <a:rPr lang="el-GR" sz="2493" b="1" dirty="0"/>
              <a:t>έγκαιρη διάγνωση</a:t>
            </a:r>
            <a:r>
              <a:rPr lang="el-GR" sz="2493" dirty="0"/>
              <a:t> για διεπιστημονική και πολυπαραγοντική αξιολόγηση της γλωσσικής κατάστασής</a:t>
            </a:r>
          </a:p>
          <a:p>
            <a:r>
              <a:rPr lang="el-GR" sz="2493" b="1" dirty="0"/>
              <a:t>λογοθεραπευτική παρέμβαση</a:t>
            </a:r>
          </a:p>
          <a:p>
            <a:r>
              <a:rPr lang="el-GR" sz="2493" dirty="0"/>
              <a:t>η παρακολούθηση </a:t>
            </a:r>
            <a:r>
              <a:rPr lang="el-GR" sz="2493" b="1" dirty="0"/>
              <a:t>εξατομικευμένου προγράμματος ειδικής παιδαγωγικής παρέμβασης</a:t>
            </a:r>
            <a:r>
              <a:rPr lang="el-GR" sz="2493" dirty="0"/>
              <a:t> από ειδικό παιδαγωγό </a:t>
            </a:r>
          </a:p>
          <a:p>
            <a:endParaRPr lang="el-GR" sz="2493" dirty="0"/>
          </a:p>
        </p:txBody>
      </p:sp>
    </p:spTree>
    <p:extLst>
      <p:ext uri="{BB962C8B-B14F-4D97-AF65-F5344CB8AC3E}">
        <p14:creationId xmlns="" xmlns:p14="http://schemas.microsoft.com/office/powerpoint/2010/main" val="30865606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ln>
            <a:solidFill>
              <a:schemeClr val="accent1"/>
            </a:solidFill>
          </a:ln>
        </p:spPr>
        <p:txBody>
          <a:bodyPr>
            <a:normAutofit fontScale="90000"/>
          </a:bodyPr>
          <a:lstStyle/>
          <a:p>
            <a:r>
              <a:rPr lang="el-GR" b="1" dirty="0"/>
              <a:t>Ο ρόλος του εκπαιδευτικού</a:t>
            </a:r>
            <a:r>
              <a:rPr lang="el-GR" dirty="0" smtClean="0"/>
              <a:t>: Ανταπόκριση στη διδασκαλία </a:t>
            </a:r>
            <a:r>
              <a:rPr lang="el-GR" dirty="0"/>
              <a:t>(response to intervention</a:t>
            </a:r>
            <a:r>
              <a:rPr lang="el-GR" dirty="0" smtClean="0"/>
              <a:t>): σε τρία </a:t>
            </a:r>
            <a:r>
              <a:rPr lang="el-GR" dirty="0"/>
              <a:t>επίπεδα </a:t>
            </a:r>
          </a:p>
        </p:txBody>
      </p:sp>
      <p:sp>
        <p:nvSpPr>
          <p:cNvPr id="3" name="Content Placeholder 2"/>
          <p:cNvSpPr>
            <a:spLocks noGrp="1"/>
          </p:cNvSpPr>
          <p:nvPr>
            <p:ph idx="1"/>
          </p:nvPr>
        </p:nvSpPr>
        <p:spPr>
          <a:xfrm>
            <a:off x="809470" y="2461299"/>
            <a:ext cx="10553074" cy="3834570"/>
          </a:xfrm>
        </p:spPr>
        <p:txBody>
          <a:bodyPr>
            <a:normAutofit/>
          </a:bodyPr>
          <a:lstStyle/>
          <a:p>
            <a:r>
              <a:rPr lang="el-GR" b="1" dirty="0"/>
              <a:t>Π</a:t>
            </a:r>
            <a:r>
              <a:rPr lang="el-GR" b="1" dirty="0" smtClean="0"/>
              <a:t>ρώτο επίπεδο</a:t>
            </a:r>
            <a:r>
              <a:rPr lang="el-GR" dirty="0" smtClean="0"/>
              <a:t>: </a:t>
            </a:r>
            <a:r>
              <a:rPr lang="el-GR" dirty="0"/>
              <a:t>διδασκαλία </a:t>
            </a:r>
            <a:r>
              <a:rPr lang="el-GR" b="1" dirty="0" smtClean="0"/>
              <a:t>σε </a:t>
            </a:r>
            <a:r>
              <a:rPr lang="el-GR" b="1" dirty="0"/>
              <a:t>όλους τους μαθητές </a:t>
            </a:r>
            <a:r>
              <a:rPr lang="el-GR" dirty="0"/>
              <a:t>της τυπικής τάξης (</a:t>
            </a:r>
            <a:r>
              <a:rPr lang="el-GR" b="1" dirty="0"/>
              <a:t>καθολικός σχεδιασμός</a:t>
            </a:r>
            <a:r>
              <a:rPr lang="el-GR" dirty="0"/>
              <a:t>). </a:t>
            </a:r>
            <a:r>
              <a:rPr lang="el-GR" dirty="0" smtClean="0"/>
              <a:t>Πολλαπλά </a:t>
            </a:r>
            <a:r>
              <a:rPr lang="el-GR" dirty="0"/>
              <a:t>μέσα αναπαράστασης, δράσης και έκφρασης, χωρίς διαφοροποιήσεις στη θεματολογία και το περιεχόμενο του αναλυτικού προγράμματος. </a:t>
            </a:r>
            <a:endParaRPr lang="el-GR" dirty="0" smtClean="0"/>
          </a:p>
          <a:p>
            <a:r>
              <a:rPr lang="el-GR" b="1" dirty="0" smtClean="0"/>
              <a:t>Δεύτερο επίπεδο</a:t>
            </a:r>
            <a:r>
              <a:rPr lang="el-GR" dirty="0" smtClean="0"/>
              <a:t>: </a:t>
            </a:r>
            <a:r>
              <a:rPr lang="el-GR" b="1" dirty="0"/>
              <a:t>οι μαθητές που εξακολουθούν να αντιμετωπίζουν </a:t>
            </a:r>
            <a:r>
              <a:rPr lang="el-GR" b="1" dirty="0" smtClean="0"/>
              <a:t>προβλήματα λόγου</a:t>
            </a:r>
            <a:r>
              <a:rPr lang="el-GR" dirty="0" smtClean="0"/>
              <a:t>. Εξατομικευμένη </a:t>
            </a:r>
            <a:r>
              <a:rPr lang="el-GR" dirty="0"/>
              <a:t>παιδαγωγική </a:t>
            </a:r>
            <a:r>
              <a:rPr lang="el-GR" dirty="0" smtClean="0"/>
              <a:t>παρέμβαση ή διδασκαλία σε </a:t>
            </a:r>
            <a:r>
              <a:rPr lang="el-GR" dirty="0"/>
              <a:t>μικρές ομάδες. Είναι συστηματική, και προσαρμοσμένη στις γλωσσικές ανάγκες των παιδιών, αξιολογείται με βάση συγκεκριμένα σημεία αναφοράς και δεν μπορεί να υπερβαίνει τις οκτώ </a:t>
            </a:r>
            <a:r>
              <a:rPr lang="el-GR" dirty="0" smtClean="0"/>
              <a:t>εβδομάδες.</a:t>
            </a:r>
          </a:p>
          <a:p>
            <a:r>
              <a:rPr lang="el-GR" b="1" dirty="0" smtClean="0"/>
              <a:t>Τρίτο επίπεδο</a:t>
            </a:r>
            <a:r>
              <a:rPr lang="el-GR" dirty="0" smtClean="0"/>
              <a:t>: </a:t>
            </a:r>
            <a:r>
              <a:rPr lang="el-GR" b="1" dirty="0"/>
              <a:t>οι μαθητές που δεν μπόρεσαν να επωφεληθούν σημαντικά από το δεύτερο επίπεδο </a:t>
            </a:r>
            <a:r>
              <a:rPr lang="el-GR" dirty="0"/>
              <a:t>παρέμβασης δέχονται εντατικότερη υποστήριξη και παρέμβαση, σε ένα πιο εξατομικευμένο πλαίσιο με παράλληλη συνεργασία με ειδικό εκπαιδευτικό προσωπικό, όπως σχολικοί ψυχολόγοι, λογοθεραπευτές, </a:t>
            </a:r>
            <a:r>
              <a:rPr lang="el-GR" dirty="0" smtClean="0"/>
              <a:t>κ.α</a:t>
            </a:r>
            <a:endParaRPr lang="el-GR" dirty="0"/>
          </a:p>
        </p:txBody>
      </p:sp>
    </p:spTree>
    <p:extLst>
      <p:ext uri="{BB962C8B-B14F-4D97-AF65-F5344CB8AC3E}">
        <p14:creationId xmlns="" xmlns:p14="http://schemas.microsoft.com/office/powerpoint/2010/main" val="9752712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786" y="693727"/>
            <a:ext cx="8228430" cy="1453285"/>
          </a:xfrm>
          <a:solidFill>
            <a:schemeClr val="accent1">
              <a:lumMod val="40000"/>
              <a:lumOff val="60000"/>
            </a:schemeClr>
          </a:solidFill>
          <a:ln>
            <a:solidFill>
              <a:schemeClr val="accent1"/>
            </a:solidFill>
          </a:ln>
        </p:spPr>
        <p:txBody>
          <a:bodyPr>
            <a:normAutofit fontScale="90000"/>
          </a:bodyPr>
          <a:lstStyle/>
          <a:p>
            <a:r>
              <a:rPr lang="el-GR" dirty="0" smtClean="0"/>
              <a:t>Για </a:t>
            </a:r>
            <a:r>
              <a:rPr lang="el-GR" dirty="0"/>
              <a:t>την άμβλυνση των συναισθημάτων έλλειψης αυτοπεποίθησης και </a:t>
            </a:r>
            <a:r>
              <a:rPr lang="el-GR" dirty="0" smtClean="0"/>
              <a:t>αυτοεκτίμησης… </a:t>
            </a:r>
            <a:endParaRPr lang="el-GR" dirty="0"/>
          </a:p>
        </p:txBody>
      </p:sp>
      <p:sp>
        <p:nvSpPr>
          <p:cNvPr id="3" name="Content Placeholder 2"/>
          <p:cNvSpPr>
            <a:spLocks noGrp="1"/>
          </p:cNvSpPr>
          <p:nvPr>
            <p:ph idx="1"/>
          </p:nvPr>
        </p:nvSpPr>
        <p:spPr>
          <a:xfrm>
            <a:off x="1981785" y="2403410"/>
            <a:ext cx="8228430" cy="3472459"/>
          </a:xfrm>
        </p:spPr>
        <p:txBody>
          <a:bodyPr>
            <a:noAutofit/>
          </a:bodyPr>
          <a:lstStyle/>
          <a:p>
            <a:r>
              <a:rPr lang="el-GR" sz="2493" dirty="0"/>
              <a:t>ευκαιρίες επιτυχίας σε έργα που είναι πιθανόν να τα πάει καλά</a:t>
            </a:r>
          </a:p>
          <a:p>
            <a:r>
              <a:rPr lang="el-GR" sz="2493" dirty="0"/>
              <a:t>επιτυχία σε λίγο πιο σύνθετα έργα, ώστε να τα συνδέσει με θετικές εμπειρίες και συστηματική επιβράβευση</a:t>
            </a:r>
          </a:p>
          <a:p>
            <a:r>
              <a:rPr lang="el-GR" sz="2493" dirty="0"/>
              <a:t>η επιτυχής ολοκλήρωση μιας εργασίας χωρίς την παρουσία επιβράβευσης με «εξωτερικά» κίνητρα. </a:t>
            </a:r>
          </a:p>
          <a:p>
            <a:pPr marL="0" indent="0">
              <a:buNone/>
            </a:pPr>
            <a:r>
              <a:rPr lang="el-GR" sz="2493" dirty="0"/>
              <a:t>Απώτερος στόχος: η εμπλοκή του μαθητή σε έργα στα οποία η απόλυτη επιτυχία δεν είναι εξασφαλισμένη, ωστόσο η πιθανή αποτυχία να μην πλήττει την αυτοπεποίθηση του παιδιού </a:t>
            </a:r>
          </a:p>
        </p:txBody>
      </p:sp>
    </p:spTree>
    <p:extLst>
      <p:ext uri="{BB962C8B-B14F-4D97-AF65-F5344CB8AC3E}">
        <p14:creationId xmlns="" xmlns:p14="http://schemas.microsoft.com/office/powerpoint/2010/main" val="625248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841" y="672724"/>
            <a:ext cx="5897148" cy="448696"/>
          </a:xfrm>
          <a:solidFill>
            <a:schemeClr val="accent1">
              <a:lumMod val="40000"/>
              <a:lumOff val="60000"/>
            </a:schemeClr>
          </a:solidFill>
          <a:ln>
            <a:solidFill>
              <a:schemeClr val="accent1"/>
            </a:solidFill>
          </a:ln>
        </p:spPr>
        <p:txBody>
          <a:bodyPr>
            <a:normAutofit fontScale="90000"/>
          </a:bodyPr>
          <a:lstStyle/>
          <a:p>
            <a:r>
              <a:rPr lang="el-GR" b="1" dirty="0" smtClean="0"/>
              <a:t>Ανάπτυξη κλίματος </a:t>
            </a:r>
            <a:r>
              <a:rPr lang="el-GR" b="1" dirty="0"/>
              <a:t>συνεργασίας εντός της τάξης </a:t>
            </a:r>
          </a:p>
        </p:txBody>
      </p:sp>
      <p:pic>
        <p:nvPicPr>
          <p:cNvPr id="5" name="Picture Placeholder 4"/>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l="26021" r="26021"/>
          <a:stretch>
            <a:fillRect/>
          </a:stretch>
        </p:blipFill>
        <p:spPr>
          <a:xfrm>
            <a:off x="8018983" y="1041400"/>
            <a:ext cx="2563977" cy="4775201"/>
          </a:xfrm>
        </p:spPr>
      </p:pic>
      <p:sp>
        <p:nvSpPr>
          <p:cNvPr id="3" name="Content Placeholder 2"/>
          <p:cNvSpPr>
            <a:spLocks noGrp="1"/>
          </p:cNvSpPr>
          <p:nvPr>
            <p:ph type="body" sz="half" idx="2"/>
          </p:nvPr>
        </p:nvSpPr>
        <p:spPr>
          <a:xfrm>
            <a:off x="1480840" y="1249619"/>
            <a:ext cx="6409944" cy="4999756"/>
          </a:xfrm>
        </p:spPr>
        <p:txBody>
          <a:bodyPr>
            <a:normAutofit fontScale="92500" lnSpcReduction="10000"/>
          </a:bodyPr>
          <a:lstStyle/>
          <a:p>
            <a:pPr algn="l"/>
            <a:r>
              <a:rPr lang="el-GR" sz="2047" dirty="0"/>
              <a:t>ασφαλές και ευχάριστο περιβάλλον </a:t>
            </a:r>
          </a:p>
          <a:p>
            <a:pPr algn="l"/>
            <a:r>
              <a:rPr lang="el-GR" sz="2047" dirty="0"/>
              <a:t>ανάπτυξη δυαδικών σχέσεων μέσα από βιωματικές δράσεις και παιχνίδια, ενθαρρύνοντας τη συνεργασία σε δυάδες, έπειτα σε τετράδες και τέλος στην ολομέλεια της τάξης (Γιώτσα, 2012)</a:t>
            </a:r>
          </a:p>
          <a:p>
            <a:pPr algn="l"/>
            <a:r>
              <a:rPr lang="el-GR" sz="2047" dirty="0"/>
              <a:t>αξιοποίηση βιωμάτων και εμπειριών των παιδιών της τάξης </a:t>
            </a:r>
          </a:p>
          <a:p>
            <a:pPr algn="l"/>
            <a:r>
              <a:rPr lang="el-GR" sz="2047" dirty="0"/>
              <a:t>κλίμα αναγνώρισης, αποδοχής και αμοιβαίου σεβασμού μεταξύ όλων των παιδιών, διαφορετικότητα- ποικιλομορφία</a:t>
            </a:r>
          </a:p>
          <a:p>
            <a:pPr algn="l"/>
            <a:r>
              <a:rPr lang="el-GR" sz="2047" dirty="0"/>
              <a:t>Συστηματική παρατήρηση-καταγραφή</a:t>
            </a:r>
          </a:p>
          <a:p>
            <a:pPr algn="l"/>
            <a:r>
              <a:rPr lang="el-GR" sz="2047" dirty="0"/>
              <a:t>Διατύπωση ανοιχτών ερωτήσεων</a:t>
            </a:r>
          </a:p>
          <a:p>
            <a:pPr algn="l"/>
            <a:r>
              <a:rPr lang="el-GR" sz="2047" dirty="0"/>
              <a:t>Αξιοποίηση των λαθών των παιδιών</a:t>
            </a:r>
          </a:p>
          <a:p>
            <a:pPr algn="l"/>
            <a:r>
              <a:rPr lang="el-GR" sz="2047" dirty="0"/>
              <a:t>Καλλιέργεια εσωτερικών κινήτρων</a:t>
            </a:r>
          </a:p>
          <a:p>
            <a:pPr algn="l"/>
            <a:r>
              <a:rPr lang="el-GR" sz="2047" dirty="0"/>
              <a:t>συνεργάζεται με τις συναδέλφους, αλλά και με τους επαγγελματίες υγείας όπως λογοθεραπευτές, εργοθεραπευτές, παιδοψυχολόγους, αλλά και με την οικογένεια του παιδιού</a:t>
            </a:r>
          </a:p>
          <a:p>
            <a:endParaRPr lang="el-GR" dirty="0"/>
          </a:p>
        </p:txBody>
      </p:sp>
    </p:spTree>
    <p:extLst>
      <p:ext uri="{BB962C8B-B14F-4D97-AF65-F5344CB8AC3E}">
        <p14:creationId xmlns="" xmlns:p14="http://schemas.microsoft.com/office/powerpoint/2010/main" val="30693264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786" y="736825"/>
            <a:ext cx="8228430" cy="1217889"/>
          </a:xfrm>
          <a:solidFill>
            <a:schemeClr val="accent1">
              <a:lumMod val="40000"/>
              <a:lumOff val="60000"/>
            </a:schemeClr>
          </a:solidFill>
          <a:ln>
            <a:solidFill>
              <a:schemeClr val="accent1"/>
            </a:solidFill>
          </a:ln>
        </p:spPr>
        <p:txBody>
          <a:bodyPr/>
          <a:lstStyle/>
          <a:p>
            <a:r>
              <a:rPr lang="el-GR" dirty="0" smtClean="0"/>
              <a:t>Οικογενειακό </a:t>
            </a:r>
            <a:r>
              <a:rPr lang="el-GR" dirty="0"/>
              <a:t>και </a:t>
            </a:r>
            <a:r>
              <a:rPr lang="el-GR" dirty="0" smtClean="0"/>
              <a:t>Κοινωνικό </a:t>
            </a:r>
            <a:r>
              <a:rPr lang="el-GR" dirty="0"/>
              <a:t>περιβάλλον </a:t>
            </a:r>
          </a:p>
        </p:txBody>
      </p:sp>
      <p:sp>
        <p:nvSpPr>
          <p:cNvPr id="3" name="Content Placeholder 2"/>
          <p:cNvSpPr>
            <a:spLocks noGrp="1"/>
          </p:cNvSpPr>
          <p:nvPr>
            <p:ph idx="1"/>
          </p:nvPr>
        </p:nvSpPr>
        <p:spPr>
          <a:xfrm>
            <a:off x="1609040" y="2467509"/>
            <a:ext cx="9120895" cy="3573693"/>
          </a:xfrm>
        </p:spPr>
        <p:txBody>
          <a:bodyPr>
            <a:normAutofit fontScale="92500" lnSpcReduction="10000"/>
          </a:bodyPr>
          <a:lstStyle/>
          <a:p>
            <a:r>
              <a:rPr lang="el-GR" dirty="0"/>
              <a:t>Οι γονείς </a:t>
            </a:r>
            <a:r>
              <a:rPr lang="el-GR" dirty="0" smtClean="0"/>
              <a:t>αποτελούν </a:t>
            </a:r>
            <a:r>
              <a:rPr lang="el-GR" dirty="0"/>
              <a:t>τα γλωσσικά </a:t>
            </a:r>
            <a:r>
              <a:rPr lang="el-GR" dirty="0" smtClean="0"/>
              <a:t>πρότυπα των παιδιών </a:t>
            </a:r>
            <a:r>
              <a:rPr lang="el-GR" dirty="0"/>
              <a:t>ήδη από τη νηπιακή ηλικία </a:t>
            </a:r>
            <a:endParaRPr lang="el-GR" dirty="0" smtClean="0"/>
          </a:p>
          <a:p>
            <a:r>
              <a:rPr lang="el-GR" dirty="0" smtClean="0"/>
              <a:t>Ευκαιρίες </a:t>
            </a:r>
            <a:r>
              <a:rPr lang="el-GR" dirty="0"/>
              <a:t>για διάλογο και ανατροφοδότηση </a:t>
            </a:r>
            <a:endParaRPr lang="el-GR" dirty="0" smtClean="0"/>
          </a:p>
          <a:p>
            <a:r>
              <a:rPr lang="el-GR" dirty="0"/>
              <a:t>Οι εκπαιδευτικοί και οι επαγγελματίες υγείας, είναι σημαντικό να ενημερώνουν την οικογένεια του παιδιού με τρόπο που </a:t>
            </a:r>
            <a:r>
              <a:rPr lang="el-GR" dirty="0" smtClean="0"/>
              <a:t>να τονίζει </a:t>
            </a:r>
            <a:r>
              <a:rPr lang="el-GR" dirty="0"/>
              <a:t>ότι τα προβλήματα λόγου του παιδιού τους δεν αποκλείουν την επίτευξη στόχων σε μη-γλωσσικούς τομείς ούτε και την επιτυχή ενσωματωσή του στην κοινωνία (Βishop, 2017)</a:t>
            </a:r>
          </a:p>
          <a:p>
            <a:r>
              <a:rPr lang="el-GR" dirty="0" smtClean="0"/>
              <a:t>Για την ανάπτυξη της αυτονομίας του παιδιού ο </a:t>
            </a:r>
            <a:r>
              <a:rPr lang="el-GR" dirty="0"/>
              <a:t>εκπαιδευτικός μπορεί να προτείνει στους γονείς, να αποφεύγουν το α πληθυντικό πρόσωπο, όταν πρόκειται για υποχρεώσεις του παιδιού (Γιώτσα, 2012</a:t>
            </a:r>
            <a:r>
              <a:rPr lang="el-GR" dirty="0" smtClean="0"/>
              <a:t>)</a:t>
            </a:r>
          </a:p>
          <a:p>
            <a:r>
              <a:rPr lang="el-GR" dirty="0"/>
              <a:t>Τα μέλη της οικογένειας από την πλευρά τους ενημερώνουν τη διεπιστημονική ομάδα για τα δυνατά σημεία, τις προτιμήσεις και τις δεξιότητες του παιδιού. </a:t>
            </a:r>
          </a:p>
        </p:txBody>
      </p:sp>
    </p:spTree>
    <p:extLst>
      <p:ext uri="{BB962C8B-B14F-4D97-AF65-F5344CB8AC3E}">
        <p14:creationId xmlns="" xmlns:p14="http://schemas.microsoft.com/office/powerpoint/2010/main" val="19838438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786" y="982133"/>
            <a:ext cx="8228430" cy="652083"/>
          </a:xfrm>
          <a:solidFill>
            <a:schemeClr val="accent1">
              <a:lumMod val="40000"/>
              <a:lumOff val="60000"/>
            </a:schemeClr>
          </a:solidFill>
          <a:ln>
            <a:solidFill>
              <a:schemeClr val="accent1"/>
            </a:solidFill>
          </a:ln>
        </p:spPr>
        <p:txBody>
          <a:bodyPr>
            <a:normAutofit fontScale="90000"/>
          </a:bodyPr>
          <a:lstStyle/>
          <a:p>
            <a:r>
              <a:rPr lang="el-GR" b="1" dirty="0" smtClean="0"/>
              <a:t>Συμπεράσματα…</a:t>
            </a:r>
            <a:endParaRPr lang="el-GR" b="1" dirty="0"/>
          </a:p>
        </p:txBody>
      </p:sp>
      <p:sp>
        <p:nvSpPr>
          <p:cNvPr id="3" name="Content Placeholder 2"/>
          <p:cNvSpPr>
            <a:spLocks noGrp="1"/>
          </p:cNvSpPr>
          <p:nvPr>
            <p:ph sz="half" idx="1"/>
          </p:nvPr>
        </p:nvSpPr>
        <p:spPr>
          <a:xfrm>
            <a:off x="1673139" y="2467508"/>
            <a:ext cx="4999756" cy="3653668"/>
          </a:xfrm>
        </p:spPr>
        <p:txBody>
          <a:bodyPr>
            <a:normAutofit lnSpcReduction="10000"/>
          </a:bodyPr>
          <a:lstStyle/>
          <a:p>
            <a:r>
              <a:rPr lang="el-GR" dirty="0"/>
              <a:t>Το συγκεκριμένο προφίλ παιδιού υπογραμμίζει την ανάγκη έγκαιρης αναγνώρισης των δυσκολιών του και την εφαρμογή παρεμβάσεων που στοχεύουν στην άμβλυνση ελλειμμάτων σε λεκτικές και μη λεκτικές εργασίες. </a:t>
            </a:r>
            <a:endParaRPr lang="el-GR" dirty="0" smtClean="0"/>
          </a:p>
          <a:p>
            <a:r>
              <a:rPr lang="el-GR" dirty="0"/>
              <a:t>Η</a:t>
            </a:r>
            <a:r>
              <a:rPr lang="el-GR" dirty="0" smtClean="0"/>
              <a:t> </a:t>
            </a:r>
            <a:r>
              <a:rPr lang="el-GR" dirty="0"/>
              <a:t>συστηματική συνεργασία ανάμεσα στους ειδικούς, τους γονείς και τους εκπαιδευτικούς θεωρείται επιβεβλημμένη για να μπορούν η πρόληψη ή η αντιμετώπιση των προβλημάτων λόγου να είναι αποτελεσματικές.</a:t>
            </a:r>
          </a:p>
        </p:txBody>
      </p:sp>
      <p:pic>
        <p:nvPicPr>
          <p:cNvPr id="6" name="Content Placeholder 5"/>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6608795" y="2467509"/>
            <a:ext cx="3910066" cy="3397270"/>
          </a:xfrm>
        </p:spPr>
      </p:pic>
    </p:spTree>
    <p:extLst>
      <p:ext uri="{BB962C8B-B14F-4D97-AF65-F5344CB8AC3E}">
        <p14:creationId xmlns="" xmlns:p14="http://schemas.microsoft.com/office/powerpoint/2010/main" val="850916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p:txBody>
          <a:bodyPr/>
          <a:lstStyle/>
          <a:p>
            <a:r>
              <a:rPr lang="el-GR" altLang="el-GR" smtClean="0"/>
              <a:t>Πέντε βασικά κριτήρια εντοπισμού δυσλεξίας</a:t>
            </a:r>
          </a:p>
        </p:txBody>
      </p:sp>
      <p:sp>
        <p:nvSpPr>
          <p:cNvPr id="12291" name="2 - Θέση περιεχομένου"/>
          <p:cNvSpPr>
            <a:spLocks noGrp="1"/>
          </p:cNvSpPr>
          <p:nvPr>
            <p:ph idx="1"/>
          </p:nvPr>
        </p:nvSpPr>
        <p:spPr/>
        <p:txBody>
          <a:bodyPr/>
          <a:lstStyle/>
          <a:p>
            <a:r>
              <a:rPr lang="el-GR" altLang="el-GR" smtClean="0"/>
              <a:t>Το κριτήριο της ιδιαιτερότητας</a:t>
            </a:r>
          </a:p>
          <a:p>
            <a:r>
              <a:rPr lang="el-GR" altLang="el-GR" smtClean="0"/>
              <a:t>Το κριτήριο της κανονικής νοημοσύνης</a:t>
            </a:r>
          </a:p>
          <a:p>
            <a:r>
              <a:rPr lang="el-GR" altLang="el-GR" smtClean="0"/>
              <a:t>Το κριτήριο της απόκλισης</a:t>
            </a:r>
          </a:p>
          <a:p>
            <a:r>
              <a:rPr lang="el-GR" altLang="el-GR" smtClean="0"/>
              <a:t>Το κριτήριο του αποκλεισμού</a:t>
            </a:r>
          </a:p>
          <a:p>
            <a:r>
              <a:rPr lang="el-GR" altLang="el-GR" smtClean="0"/>
              <a:t>Το κριτήριο της γλωσσικής εξέλιξης και των επιμέρους γλωσσικών ικανοτήτων</a:t>
            </a:r>
          </a:p>
        </p:txBody>
      </p:sp>
    </p:spTree>
    <p:extLst>
      <p:ext uri="{BB962C8B-B14F-4D97-AF65-F5344CB8AC3E}">
        <p14:creationId xmlns="" xmlns:p14="http://schemas.microsoft.com/office/powerpoint/2010/main" val="3227351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r>
              <a:rPr lang="el-GR" altLang="el-GR" smtClean="0"/>
              <a:t>Ενδείξεις </a:t>
            </a:r>
          </a:p>
        </p:txBody>
      </p:sp>
      <p:sp>
        <p:nvSpPr>
          <p:cNvPr id="13315" name="2 - Θέση περιεχομένου"/>
          <p:cNvSpPr>
            <a:spLocks noGrp="1"/>
          </p:cNvSpPr>
          <p:nvPr>
            <p:ph idx="1"/>
          </p:nvPr>
        </p:nvSpPr>
        <p:spPr/>
        <p:txBody>
          <a:bodyPr/>
          <a:lstStyle/>
          <a:p>
            <a:pPr eaLnBrk="1" hangingPunct="1">
              <a:lnSpc>
                <a:spcPct val="90000"/>
              </a:lnSpc>
              <a:buClr>
                <a:schemeClr val="hlink"/>
              </a:buClr>
            </a:pPr>
            <a:r>
              <a:rPr lang="el-GR" altLang="en-US" smtClean="0"/>
              <a:t>Αντιστροφές γραμμάτων-αριθμών (ε αντί για 3).</a:t>
            </a:r>
          </a:p>
          <a:p>
            <a:pPr eaLnBrk="1" hangingPunct="1">
              <a:lnSpc>
                <a:spcPct val="90000"/>
              </a:lnSpc>
              <a:buClr>
                <a:schemeClr val="hlink"/>
              </a:buClr>
            </a:pPr>
            <a:r>
              <a:rPr lang="el-GR" altLang="en-US" smtClean="0"/>
              <a:t>Αντιμεταθέσεις ή παραλείψεις ή προσθήκες γραμμάτων ή συλλαβών στην ίδια λέξη (π.χ. Τοτόπι αντί τόπι).</a:t>
            </a:r>
          </a:p>
          <a:p>
            <a:pPr eaLnBrk="1" hangingPunct="1">
              <a:lnSpc>
                <a:spcPct val="90000"/>
              </a:lnSpc>
              <a:buClr>
                <a:schemeClr val="hlink"/>
              </a:buClr>
            </a:pPr>
            <a:r>
              <a:rPr lang="el-GR" altLang="en-US" smtClean="0"/>
              <a:t>Καθρεφτική ανάγνωση (εμ αντί για με)</a:t>
            </a:r>
          </a:p>
          <a:p>
            <a:pPr eaLnBrk="1" hangingPunct="1">
              <a:lnSpc>
                <a:spcPct val="90000"/>
              </a:lnSpc>
              <a:buClr>
                <a:schemeClr val="hlink"/>
              </a:buClr>
            </a:pPr>
            <a:r>
              <a:rPr lang="el-GR" altLang="en-US" smtClean="0"/>
              <a:t>Αντικαταστάσεις λέξεων με άλλες παρεμφερούς σημασίας. </a:t>
            </a:r>
          </a:p>
          <a:p>
            <a:pPr eaLnBrk="1" hangingPunct="1">
              <a:lnSpc>
                <a:spcPct val="90000"/>
              </a:lnSpc>
              <a:buClr>
                <a:schemeClr val="hlink"/>
              </a:buClr>
            </a:pPr>
            <a:r>
              <a:rPr lang="el-GR" altLang="en-US" smtClean="0"/>
              <a:t>Περίεργα και αδικαιολόγητα λάθη.</a:t>
            </a:r>
          </a:p>
          <a:p>
            <a:endParaRPr lang="el-GR" altLang="el-GR" smtClean="0"/>
          </a:p>
        </p:txBody>
      </p:sp>
    </p:spTree>
    <p:extLst>
      <p:ext uri="{BB962C8B-B14F-4D97-AF65-F5344CB8AC3E}">
        <p14:creationId xmlns="" xmlns:p14="http://schemas.microsoft.com/office/powerpoint/2010/main" val="1439761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p:txBody>
          <a:bodyPr/>
          <a:lstStyle/>
          <a:p>
            <a:r>
              <a:rPr lang="el-GR" altLang="el-GR" smtClean="0"/>
              <a:t>Ενδείξεις </a:t>
            </a:r>
          </a:p>
        </p:txBody>
      </p:sp>
      <p:sp>
        <p:nvSpPr>
          <p:cNvPr id="14339" name="2 - Θέση περιεχομένου"/>
          <p:cNvSpPr>
            <a:spLocks noGrp="1"/>
          </p:cNvSpPr>
          <p:nvPr>
            <p:ph idx="1"/>
          </p:nvPr>
        </p:nvSpPr>
        <p:spPr/>
        <p:txBody>
          <a:bodyPr/>
          <a:lstStyle/>
          <a:p>
            <a:pPr eaLnBrk="1" hangingPunct="1">
              <a:lnSpc>
                <a:spcPct val="90000"/>
              </a:lnSpc>
              <a:buClr>
                <a:schemeClr val="hlink"/>
              </a:buClr>
            </a:pPr>
            <a:r>
              <a:rPr lang="el-GR" altLang="en-US" smtClean="0"/>
              <a:t>Δυσανάγνωστα γραπτά</a:t>
            </a:r>
          </a:p>
          <a:p>
            <a:pPr eaLnBrk="1" hangingPunct="1">
              <a:lnSpc>
                <a:spcPct val="90000"/>
              </a:lnSpc>
              <a:buClr>
                <a:schemeClr val="hlink"/>
              </a:buClr>
            </a:pPr>
            <a:r>
              <a:rPr lang="el-GR" altLang="en-US" smtClean="0"/>
              <a:t>Δυσκολεύονται να μάθουν πίνακες. πολλαπλασιασμού και σειρές ονομάτων π.χ. μήνες και μέρες.</a:t>
            </a:r>
          </a:p>
          <a:p>
            <a:pPr eaLnBrk="1" hangingPunct="1">
              <a:lnSpc>
                <a:spcPct val="90000"/>
              </a:lnSpc>
              <a:buClr>
                <a:schemeClr val="hlink"/>
              </a:buClr>
            </a:pPr>
            <a:r>
              <a:rPr lang="el-GR" altLang="en-US" smtClean="0"/>
              <a:t>Δυσκολεύονται να αντιγράψουν από τον πίνακα ή από σημειώσεις.</a:t>
            </a:r>
          </a:p>
          <a:p>
            <a:pPr eaLnBrk="1" hangingPunct="1">
              <a:lnSpc>
                <a:spcPct val="90000"/>
              </a:lnSpc>
              <a:buClr>
                <a:schemeClr val="hlink"/>
              </a:buClr>
            </a:pPr>
            <a:r>
              <a:rPr lang="el-GR" altLang="en-US" smtClean="0"/>
              <a:t>Έχουν προβλήματα προσανατολισμού στο χώρο και στο χρόνο.</a:t>
            </a:r>
            <a:endParaRPr lang="en-US" altLang="en-US" smtClean="0"/>
          </a:p>
          <a:p>
            <a:endParaRPr lang="el-GR" altLang="el-GR" smtClean="0"/>
          </a:p>
        </p:txBody>
      </p:sp>
    </p:spTree>
    <p:extLst>
      <p:ext uri="{BB962C8B-B14F-4D97-AF65-F5344CB8AC3E}">
        <p14:creationId xmlns="" xmlns:p14="http://schemas.microsoft.com/office/powerpoint/2010/main" val="3375467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lstStyle/>
          <a:p>
            <a:r>
              <a:rPr lang="el-GR" altLang="el-GR" smtClean="0"/>
              <a:t>Πως είναι να είσαι δυσλεξικός;</a:t>
            </a:r>
          </a:p>
        </p:txBody>
      </p:sp>
      <p:sp>
        <p:nvSpPr>
          <p:cNvPr id="15363" name="2 - Θέση περιεχομένου"/>
          <p:cNvSpPr>
            <a:spLocks noGrp="1"/>
          </p:cNvSpPr>
          <p:nvPr>
            <p:ph idx="1"/>
          </p:nvPr>
        </p:nvSpPr>
        <p:spPr/>
        <p:txBody>
          <a:bodyPr/>
          <a:lstStyle/>
          <a:p>
            <a:r>
              <a:rPr lang="en-US" altLang="el-GR" smtClean="0">
                <a:hlinkClick r:id="rId2"/>
              </a:rPr>
              <a:t>https://www.youtube.com/watch?v=mbGEsyZ2vz8</a:t>
            </a:r>
            <a:endParaRPr lang="el-GR" altLang="el-GR" smtClean="0"/>
          </a:p>
        </p:txBody>
      </p:sp>
    </p:spTree>
    <p:extLst>
      <p:ext uri="{BB962C8B-B14F-4D97-AF65-F5344CB8AC3E}">
        <p14:creationId xmlns="" xmlns:p14="http://schemas.microsoft.com/office/powerpoint/2010/main" val="371449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l-GR" altLang="en-US" sz="3200" b="0"/>
              <a:t>Αξιολόγηση Αναγνωστικής Ικανότητας-Πολυπαραγοντική: αποκωδικοποίηση-κατανόηση</a:t>
            </a:r>
            <a:endParaRPr lang="en-US" altLang="en-US" sz="3200" b="0"/>
          </a:p>
        </p:txBody>
      </p:sp>
      <p:sp>
        <p:nvSpPr>
          <p:cNvPr id="9219" name="Rectangle 3"/>
          <p:cNvSpPr>
            <a:spLocks noGrp="1" noChangeArrowheads="1"/>
          </p:cNvSpPr>
          <p:nvPr>
            <p:ph sz="half" idx="1"/>
          </p:nvPr>
        </p:nvSpPr>
        <p:spPr/>
        <p:txBody>
          <a:bodyPr>
            <a:normAutofit fontScale="85000" lnSpcReduction="10000"/>
          </a:bodyPr>
          <a:lstStyle/>
          <a:p>
            <a:pPr eaLnBrk="1" hangingPunct="1"/>
            <a:r>
              <a:rPr lang="el-GR" altLang="en-US" sz="2600" dirty="0"/>
              <a:t>Δείχνει με το δάκτυλο τη λέξη που διαβάζει</a:t>
            </a:r>
          </a:p>
          <a:p>
            <a:pPr eaLnBrk="1" hangingPunct="1"/>
            <a:r>
              <a:rPr lang="el-GR" altLang="en-US" sz="2600" dirty="0"/>
              <a:t>Ξεκινά να διαβάζει από την αρχή της πρότασης</a:t>
            </a:r>
          </a:p>
          <a:p>
            <a:pPr eaLnBrk="1" hangingPunct="1"/>
            <a:r>
              <a:rPr lang="el-GR" altLang="en-US" sz="2600" dirty="0"/>
              <a:t>Διαβάζει με κανονική</a:t>
            </a:r>
            <a:r>
              <a:rPr lang="en-GB" altLang="en-US" sz="2600" dirty="0"/>
              <a:t>/</a:t>
            </a:r>
            <a:r>
              <a:rPr lang="el-GR" altLang="en-US" sz="2600" dirty="0"/>
              <a:t>αργή</a:t>
            </a:r>
            <a:r>
              <a:rPr lang="en-GB" altLang="en-US" sz="2600" dirty="0"/>
              <a:t>/</a:t>
            </a:r>
            <a:r>
              <a:rPr lang="el-GR" altLang="en-US" sz="2600" dirty="0"/>
              <a:t>γρήγορη ταχύτητα </a:t>
            </a:r>
          </a:p>
          <a:p>
            <a:pPr eaLnBrk="1" hangingPunct="1"/>
            <a:r>
              <a:rPr lang="el-GR" altLang="en-US" sz="2600" dirty="0"/>
              <a:t>Διαβάζει χωρίς σταθερό ρυθμό</a:t>
            </a:r>
          </a:p>
          <a:p>
            <a:pPr eaLnBrk="1" hangingPunct="1"/>
            <a:r>
              <a:rPr lang="el-GR" altLang="en-US" sz="2600" dirty="0"/>
              <a:t>Διαβάζει με κανονική</a:t>
            </a:r>
            <a:r>
              <a:rPr lang="en-GB" altLang="en-US" sz="2600" dirty="0"/>
              <a:t>/</a:t>
            </a:r>
            <a:r>
              <a:rPr lang="el-GR" altLang="en-US" sz="2600" dirty="0"/>
              <a:t>πολύ δυνατή</a:t>
            </a:r>
            <a:r>
              <a:rPr lang="en-GB" altLang="en-US" sz="2600" dirty="0"/>
              <a:t>/</a:t>
            </a:r>
            <a:r>
              <a:rPr lang="el-GR" altLang="en-US" sz="2600" dirty="0"/>
              <a:t>σταθερή </a:t>
            </a:r>
            <a:r>
              <a:rPr lang="el-GR" altLang="en-US" sz="2600" dirty="0" smtClean="0"/>
              <a:t>ένταση</a:t>
            </a:r>
            <a:endParaRPr lang="el-GR" altLang="en-US" sz="2600" dirty="0"/>
          </a:p>
        </p:txBody>
      </p:sp>
      <p:sp>
        <p:nvSpPr>
          <p:cNvPr id="4" name="3 - Θέση περιεχομένου"/>
          <p:cNvSpPr>
            <a:spLocks noGrp="1"/>
          </p:cNvSpPr>
          <p:nvPr>
            <p:ph sz="half" idx="2"/>
          </p:nvPr>
        </p:nvSpPr>
        <p:spPr/>
        <p:txBody>
          <a:bodyPr>
            <a:normAutofit fontScale="85000" lnSpcReduction="10000"/>
          </a:bodyPr>
          <a:lstStyle/>
          <a:p>
            <a:r>
              <a:rPr lang="el-GR" altLang="en-US" dirty="0" smtClean="0"/>
              <a:t>Νιώθει άγχος και διαβάζει διστακτικά</a:t>
            </a:r>
          </a:p>
          <a:p>
            <a:r>
              <a:rPr lang="el-GR" altLang="en-US" dirty="0" smtClean="0"/>
              <a:t>Νιώθει άγχος και κάνει άσκοπες κινήσεις</a:t>
            </a:r>
          </a:p>
          <a:p>
            <a:r>
              <a:rPr lang="el-GR" altLang="en-US" dirty="0" smtClean="0"/>
              <a:t>Νιώθει άγχος και ασχολείται με διάφορα αντικείμενα</a:t>
            </a:r>
            <a:endParaRPr lang="en-US" altLang="en-US" dirty="0" smtClean="0"/>
          </a:p>
          <a:p>
            <a:endParaRPr lang="el-GR" dirty="0"/>
          </a:p>
        </p:txBody>
      </p:sp>
    </p:spTree>
    <p:extLst>
      <p:ext uri="{BB962C8B-B14F-4D97-AF65-F5344CB8AC3E}">
        <p14:creationId xmlns="" xmlns:p14="http://schemas.microsoft.com/office/powerpoint/2010/main" val="1190679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ox(in)">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box(in)">
                                      <p:cBhvr>
                                        <p:cTn id="12" dur="500"/>
                                        <p:tgtEl>
                                          <p:spTgt spid="92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Effect transition="in" filter="box(in)">
                                      <p:cBhvr>
                                        <p:cTn id="17" dur="500"/>
                                        <p:tgtEl>
                                          <p:spTgt spid="92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Effect transition="in" filter="box(in)">
                                      <p:cBhvr>
                                        <p:cTn id="22" dur="500"/>
                                        <p:tgtEl>
                                          <p:spTgt spid="921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animEffect transition="in" filter="box(in)">
                                      <p:cBhvr>
                                        <p:cTn id="27" dur="500"/>
                                        <p:tgtEl>
                                          <p:spTgt spid="921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219">
                                            <p:txEl>
                                              <p:pRg st="4" end="4"/>
                                            </p:txEl>
                                          </p:spTgt>
                                        </p:tgtEl>
                                        <p:attrNameLst>
                                          <p:attrName>style.visibility</p:attrName>
                                        </p:attrNameLst>
                                      </p:cBhvr>
                                      <p:to>
                                        <p:strVal val="visible"/>
                                      </p:to>
                                    </p:set>
                                    <p:animEffect transition="in" filter="box(in)">
                                      <p:cBhvr>
                                        <p:cTn id="32"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endParaRPr lang="el-GR"/>
          </a:p>
        </p:txBody>
      </p:sp>
      <p:sp>
        <p:nvSpPr>
          <p:cNvPr id="10243" name="Rectangle 3"/>
          <p:cNvSpPr>
            <a:spLocks noGrp="1" noChangeArrowheads="1"/>
          </p:cNvSpPr>
          <p:nvPr>
            <p:ph sz="half" idx="1"/>
          </p:nvPr>
        </p:nvSpPr>
        <p:spPr/>
        <p:txBody>
          <a:bodyPr>
            <a:normAutofit fontScale="85000" lnSpcReduction="20000"/>
          </a:bodyPr>
          <a:lstStyle/>
          <a:p>
            <a:pPr eaLnBrk="1" hangingPunct="1">
              <a:lnSpc>
                <a:spcPct val="90000"/>
              </a:lnSpc>
            </a:pPr>
            <a:r>
              <a:rPr lang="el-GR" altLang="en-US" sz="2600" dirty="0"/>
              <a:t>Αναγνωρίζει τα φωνήεντα, τα σύμφωνα</a:t>
            </a:r>
          </a:p>
          <a:p>
            <a:pPr eaLnBrk="1" hangingPunct="1">
              <a:lnSpc>
                <a:spcPct val="90000"/>
              </a:lnSpc>
            </a:pPr>
            <a:r>
              <a:rPr lang="el-GR" altLang="en-US" sz="2600" dirty="0"/>
              <a:t>Αναγνωρίζει τα δίψηφα, τους δίφθογγους</a:t>
            </a:r>
          </a:p>
          <a:p>
            <a:pPr eaLnBrk="1" hangingPunct="1">
              <a:lnSpc>
                <a:spcPct val="90000"/>
              </a:lnSpc>
            </a:pPr>
            <a:r>
              <a:rPr lang="el-GR" altLang="en-US" sz="2600" dirty="0"/>
              <a:t>Διαβάζει συλλαβιστά</a:t>
            </a:r>
          </a:p>
          <a:p>
            <a:pPr eaLnBrk="1" hangingPunct="1">
              <a:lnSpc>
                <a:spcPct val="90000"/>
              </a:lnSpc>
            </a:pPr>
            <a:r>
              <a:rPr lang="el-GR" altLang="en-US" sz="2600" dirty="0"/>
              <a:t>Αναλύει τη συλλαβή σε γράμμα προτού τη διαβάσει</a:t>
            </a:r>
          </a:p>
          <a:p>
            <a:pPr eaLnBrk="1" hangingPunct="1">
              <a:lnSpc>
                <a:spcPct val="90000"/>
              </a:lnSpc>
            </a:pPr>
            <a:r>
              <a:rPr lang="el-GR" altLang="en-US" sz="2600" dirty="0"/>
              <a:t>Δυσκολεύεται να γυρίσει από το τέλος της γραμμής στην αρχή της επόμενης </a:t>
            </a:r>
          </a:p>
          <a:p>
            <a:pPr eaLnBrk="1" hangingPunct="1">
              <a:lnSpc>
                <a:spcPct val="90000"/>
              </a:lnSpc>
            </a:pPr>
            <a:r>
              <a:rPr lang="el-GR" altLang="en-US" sz="2600" dirty="0"/>
              <a:t>Σωστή </a:t>
            </a:r>
            <a:r>
              <a:rPr lang="el-GR" altLang="en-US" sz="2600" dirty="0" smtClean="0"/>
              <a:t>άρθρωση</a:t>
            </a:r>
            <a:endParaRPr lang="el-GR" altLang="en-US" sz="2600" dirty="0"/>
          </a:p>
        </p:txBody>
      </p:sp>
      <p:sp>
        <p:nvSpPr>
          <p:cNvPr id="5" name="4 - Θέση περιεχομένου"/>
          <p:cNvSpPr>
            <a:spLocks noGrp="1"/>
          </p:cNvSpPr>
          <p:nvPr>
            <p:ph sz="half" idx="2"/>
          </p:nvPr>
        </p:nvSpPr>
        <p:spPr/>
        <p:txBody>
          <a:bodyPr>
            <a:normAutofit fontScale="85000" lnSpcReduction="20000"/>
          </a:bodyPr>
          <a:lstStyle/>
          <a:p>
            <a:pPr>
              <a:lnSpc>
                <a:spcPct val="90000"/>
              </a:lnSpc>
            </a:pPr>
            <a:r>
              <a:rPr lang="el-GR" altLang="en-US" dirty="0" smtClean="0"/>
              <a:t>Τονίζει σωστά</a:t>
            </a:r>
          </a:p>
          <a:p>
            <a:pPr>
              <a:lnSpc>
                <a:spcPct val="90000"/>
              </a:lnSpc>
            </a:pPr>
            <a:r>
              <a:rPr lang="el-GR" altLang="en-US" dirty="0" smtClean="0"/>
              <a:t>Αποδίδει σωστά την τελεία, το ερωτηματικό, το κόμμα, το θαυμαστικό </a:t>
            </a:r>
            <a:r>
              <a:rPr lang="el-GR" altLang="en-US" dirty="0" err="1" smtClean="0"/>
              <a:t>κ.λ.π</a:t>
            </a:r>
            <a:r>
              <a:rPr lang="el-GR" altLang="en-US" dirty="0" smtClean="0"/>
              <a:t>.</a:t>
            </a:r>
          </a:p>
          <a:p>
            <a:pPr>
              <a:lnSpc>
                <a:spcPct val="90000"/>
              </a:lnSpc>
            </a:pPr>
            <a:r>
              <a:rPr lang="el-GR" altLang="en-US" dirty="0" smtClean="0"/>
              <a:t>Μαντεύει λέξεις παρασυρόμενος από γνωστή συλλαβή-γράμμα</a:t>
            </a:r>
          </a:p>
          <a:p>
            <a:pPr>
              <a:lnSpc>
                <a:spcPct val="90000"/>
              </a:lnSpc>
            </a:pPr>
            <a:r>
              <a:rPr lang="el-GR" altLang="en-US" dirty="0" smtClean="0"/>
              <a:t>Παραλείπει φωνήεντα, σύμφωνα, συλλαβές, λέξεις</a:t>
            </a:r>
          </a:p>
          <a:p>
            <a:pPr>
              <a:lnSpc>
                <a:spcPct val="90000"/>
              </a:lnSpc>
            </a:pPr>
            <a:r>
              <a:rPr lang="el-GR" altLang="en-US" dirty="0" smtClean="0"/>
              <a:t>Συγχύζει γράμματα που μοιάζουν οπτικά</a:t>
            </a:r>
            <a:endParaRPr lang="en-US" altLang="en-US" dirty="0" smtClean="0"/>
          </a:p>
          <a:p>
            <a:endParaRPr lang="el-GR" dirty="0"/>
          </a:p>
        </p:txBody>
      </p:sp>
    </p:spTree>
    <p:extLst>
      <p:ext uri="{BB962C8B-B14F-4D97-AF65-F5344CB8AC3E}">
        <p14:creationId xmlns="" xmlns:p14="http://schemas.microsoft.com/office/powerpoint/2010/main" val="1444224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ox(in)">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ox(in)">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ox(in)">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box(in)">
                                      <p:cBhvr>
                                        <p:cTn id="22" dur="500"/>
                                        <p:tgtEl>
                                          <p:spTgt spid="10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box(in)">
                                      <p:cBhvr>
                                        <p:cTn id="27" dur="500"/>
                                        <p:tgtEl>
                                          <p:spTgt spid="102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243">
                                            <p:txEl>
                                              <p:pRg st="5" end="5"/>
                                            </p:txEl>
                                          </p:spTgt>
                                        </p:tgtEl>
                                        <p:attrNameLst>
                                          <p:attrName>style.visibility</p:attrName>
                                        </p:attrNameLst>
                                      </p:cBhvr>
                                      <p:to>
                                        <p:strVal val="visible"/>
                                      </p:to>
                                    </p:set>
                                    <p:animEffect transition="in" filter="box(in)">
                                      <p:cBhvr>
                                        <p:cTn id="32"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2720</Words>
  <Application>Microsoft Office PowerPoint</Application>
  <PresentationFormat>Προσαρμογή</PresentationFormat>
  <Paragraphs>167</Paragraphs>
  <Slides>39</Slides>
  <Notes>1</Notes>
  <HiddenSlides>0</HiddenSlides>
  <MMClips>0</MMClips>
  <ScaleCrop>false</ScaleCrop>
  <HeadingPairs>
    <vt:vector size="4" baseType="variant">
      <vt:variant>
        <vt:lpstr>Θέμα</vt:lpstr>
      </vt:variant>
      <vt:variant>
        <vt:i4>2</vt:i4>
      </vt:variant>
      <vt:variant>
        <vt:lpstr>Τίτλοι διαφανειών</vt:lpstr>
      </vt:variant>
      <vt:variant>
        <vt:i4>39</vt:i4>
      </vt:variant>
    </vt:vector>
  </HeadingPairs>
  <TitlesOfParts>
    <vt:vector size="41" baseType="lpstr">
      <vt:lpstr>Organic</vt:lpstr>
      <vt:lpstr>1_Organic</vt:lpstr>
      <vt:lpstr>Δυσλεξία και προβλήματα Λόγου. </vt:lpstr>
      <vt:lpstr>Δυσλεξία</vt:lpstr>
      <vt:lpstr>Τι είναι η δυσλεξία…</vt:lpstr>
      <vt:lpstr>Πέντε βασικά κριτήρια εντοπισμού δυσλεξίας</vt:lpstr>
      <vt:lpstr>Ενδείξεις </vt:lpstr>
      <vt:lpstr>Ενδείξεις </vt:lpstr>
      <vt:lpstr>Πως είναι να είσαι δυσλεξικός;</vt:lpstr>
      <vt:lpstr>Αξιολόγηση Αναγνωστικής Ικανότητας-Πολυπαραγοντική: αποκωδικοποίηση-κατανόηση</vt:lpstr>
      <vt:lpstr>Διαφάνεια 9</vt:lpstr>
      <vt:lpstr>Μέθοδος ανάλυσης λαθών</vt:lpstr>
      <vt:lpstr>Βασικά στοιχεία βελτίωσης της αναγνωστικής ικανότητας ενός μαθητή με αναπηρίες</vt:lpstr>
      <vt:lpstr>Πώς βελτιώνω την αναγνωστική ικανότητα ενός μαθητή</vt:lpstr>
      <vt:lpstr>Διαφάνεια 13</vt:lpstr>
      <vt:lpstr>Διαφάνεια 14</vt:lpstr>
      <vt:lpstr>Διαφάνεια 15</vt:lpstr>
      <vt:lpstr>Διαφάνεια 16</vt:lpstr>
      <vt:lpstr>1. Σε ποια ηλικία συνήθως μιλάνε τα παιδιά;</vt:lpstr>
      <vt:lpstr>2.Τι πρέπει να κάνει ένα παιδάκι 12-24μηνών;</vt:lpstr>
      <vt:lpstr>3.Το παιδί μου είναι 20 μηνών και λέει μόνο «μαμά, μπαμπά, παππού, άτα, νάνι και λίγες ακόμα λεξούλες»; Πρέπει να ανησυχώ;</vt:lpstr>
      <vt:lpstr>Διαφάνεια 20</vt:lpstr>
      <vt:lpstr>4. Μήπως φταίω εγώ; Μήπως δεν του μίλαγα αρκετά ή σωστά και του το προκάλεσα αυτό;</vt:lpstr>
      <vt:lpstr>Διαφάνεια 22</vt:lpstr>
      <vt:lpstr>5. Τι προκαλεί την καθυστέρηση λόγου; Ποια είναι τα αίτιά της; </vt:lpstr>
      <vt:lpstr>6. Μπορεί η καθυστέρηση λόγου να «κρύβει» κάτι άλλο; </vt:lpstr>
      <vt:lpstr>7. Το παιδί μου είναι 2,5 ετών. Λέει πολύ λίγες λέξεις. Αξιολογήθηκε από Λογοθεραπευτή και με παρέπεμψε σε Αναπτυξιολόγο. Τι είναι ο Αναπτυξιολόγος; </vt:lpstr>
      <vt:lpstr>7. Το παιδί μου είναι 2,5 ετών. Λέει πολύ λίγες λέξεις. Αξιολογήθηκε από Λογοθεραπευτή και με παρέπεμψε σε Αναπτυξιολόγο. Τι είναι ο Αναπτυξιολόγος; </vt:lpstr>
      <vt:lpstr>  8. Το παιδί μου καθυστέρησε να μιλήσει. Είναι Δυσλεξικό; </vt:lpstr>
      <vt:lpstr>9. Έχω ένα αγοράκι 18 μηνών και δε μιλάει. Η αδερφή του μίλησε πολύ νωρίς. Παίζει κάποιο ρόλο που είναι αγόρι; Ισχύει ότι τα αγόρια μιλούν πιο αργά από ότι τα κορίτσια; </vt:lpstr>
      <vt:lpstr>10. Το παιδί μου είναι 2,5 ετών και το λεξιλόγιό του είναι κάτω από 15 λέξεις, ενώ δεν κάνει φράσεις και προτάσεις. Πού να απευθυνθώ; </vt:lpstr>
      <vt:lpstr>11. Πόσο κρατάει ένα πρόγραμμα Λογοθεραπείας; </vt:lpstr>
      <vt:lpstr>  12. Το παιδί μου έχει καθυστερήσει να μιλήσει. Συνήθως δε συγκεντρώνεται και δεν κάθεται εύκολα να του διαβάσω παραμύθια, να παίξουμε παιχνίδια, να ολοκληρώνει δραστηριότητες. Μπορεί η ομιλία του να επηρεάζεται από αυτό; </vt:lpstr>
      <vt:lpstr>Μελέτη περίπτωσης παιδιού προσχολικής ηλικίας με προβλήματα λόγου: Προτάσεις αντιμετώπισης</vt:lpstr>
      <vt:lpstr>ΠΡΟΦΙΛ ΠΑΙΔΙΟΥ</vt:lpstr>
      <vt:lpstr>ΤΡΟΠΟΙ ΑΝΤΙΜΕΤΩΠΙΣΗΣ</vt:lpstr>
      <vt:lpstr>Ο ρόλος του εκπαιδευτικού: Ανταπόκριση στη διδασκαλία (response to intervention): σε τρία επίπεδα </vt:lpstr>
      <vt:lpstr>Για την άμβλυνση των συναισθημάτων έλλειψης αυτοπεποίθησης και αυτοεκτίμησης… </vt:lpstr>
      <vt:lpstr>Ανάπτυξη κλίματος συνεργασίας εντός της τάξης </vt:lpstr>
      <vt:lpstr>Οικογενειακό και Κοινωνικό περιβάλλον </vt:lpstr>
      <vt:lpstr>Συμπεράσματα…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Δυσλεξία</dc:title>
  <dc:creator>ΑΣΗΜΙΝΑ</dc:creator>
  <cp:lastModifiedBy>Νικος</cp:lastModifiedBy>
  <cp:revision>10</cp:revision>
  <dcterms:created xsi:type="dcterms:W3CDTF">2019-11-29T09:17:08Z</dcterms:created>
  <dcterms:modified xsi:type="dcterms:W3CDTF">2019-12-28T16:36:35Z</dcterms:modified>
</cp:coreProperties>
</file>