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29"/>
  </p:notesMasterIdLst>
  <p:handoutMasterIdLst>
    <p:handoutMasterId r:id="rId30"/>
  </p:handoutMasterIdLst>
  <p:sldIdLst>
    <p:sldId id="276" r:id="rId2"/>
    <p:sldId id="289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299" r:id="rId13"/>
    <p:sldId id="300" r:id="rId14"/>
    <p:sldId id="301" r:id="rId15"/>
    <p:sldId id="302" r:id="rId16"/>
    <p:sldId id="303" r:id="rId17"/>
    <p:sldId id="304" r:id="rId18"/>
    <p:sldId id="305" r:id="rId19"/>
    <p:sldId id="306" r:id="rId20"/>
    <p:sldId id="307" r:id="rId21"/>
    <p:sldId id="308" r:id="rId22"/>
    <p:sldId id="309" r:id="rId23"/>
    <p:sldId id="310" r:id="rId24"/>
    <p:sldId id="311" r:id="rId25"/>
    <p:sldId id="312" r:id="rId26"/>
    <p:sldId id="313" r:id="rId27"/>
    <p:sldId id="314" r:id="rId28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29" autoAdjust="0"/>
    <p:restoredTop sz="94585" autoAdjust="0"/>
  </p:normalViewPr>
  <p:slideViewPr>
    <p:cSldViewPr>
      <p:cViewPr varScale="1">
        <p:scale>
          <a:sx n="80" d="100"/>
          <a:sy n="80" d="100"/>
        </p:scale>
        <p:origin x="132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491876F3-7921-431E-BE17-54CC483A2B8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7FDA4A1A-DC81-4697-A37D-74F89DF8E5E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E75B61F5-C810-44E2-8083-ADA363EF61F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A41F4C7F-3838-4021-AD6B-B60EF2071BC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594E9A7-AB9B-D14B-A320-DEBDDE078310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A46AB9E-25E4-41EF-B1FD-36B6E2E536F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D1D5C32-2A77-4D74-A77C-2585D5C24F5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D71253C9-69A5-C744-9272-C8428E943B7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CC9072FD-9A14-45E5-93FF-80E89A03C53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17A273B2-2409-47D0-A52F-1A4088F9D15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2DA60C47-58E9-4684-9842-416CC290C6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78E397D-C1BF-4849-9428-32BF8842B31B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>
            <a:extLst>
              <a:ext uri="{FF2B5EF4-FFF2-40B4-BE49-F238E27FC236}">
                <a16:creationId xmlns:a16="http://schemas.microsoft.com/office/drawing/2014/main" id="{64E19CA7-5EAA-FA47-A1C3-7FD8C8A564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547969C-0307-DB4C-B121-2898555CC724}" type="slidenum">
              <a:rPr lang="en-US" altLang="el-GR" sz="1300" smtClean="0"/>
              <a:pPr>
                <a:spcBef>
                  <a:spcPct val="0"/>
                </a:spcBef>
              </a:pPr>
              <a:t>1</a:t>
            </a:fld>
            <a:endParaRPr lang="en-US" altLang="el-GR" sz="1300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67A79672-48CA-EA42-A868-4C93AD272E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F631455E-F308-9E41-87D1-93F98A4602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5E64851B-450F-7A4B-8F21-6A4B0C0B15C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00A10EF1-8B9B-2F4A-9D32-2015BCBC4E3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EB3EFF67-C17A-FD46-B961-23D7AC19063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7" name="Group 5">
              <a:extLst>
                <a:ext uri="{FF2B5EF4-FFF2-40B4-BE49-F238E27FC236}">
                  <a16:creationId xmlns:a16="http://schemas.microsoft.com/office/drawing/2014/main" id="{521C05AC-8D32-784D-BC95-C64453EC43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>
                <a:extLst>
                  <a:ext uri="{FF2B5EF4-FFF2-40B4-BE49-F238E27FC236}">
                    <a16:creationId xmlns:a16="http://schemas.microsoft.com/office/drawing/2014/main" id="{0904F1EF-6C35-FB46-8BC0-3B85F8F97E5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l-GR" altLang="el-G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Rectangle 7">
                <a:extLst>
                  <a:ext uri="{FF2B5EF4-FFF2-40B4-BE49-F238E27FC236}">
                    <a16:creationId xmlns:a16="http://schemas.microsoft.com/office/drawing/2014/main" id="{4CD8123E-BF31-AF41-B0FB-22BD9D4A546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l-GR" altLang="el-G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Rectangle 8">
                <a:extLst>
                  <a:ext uri="{FF2B5EF4-FFF2-40B4-BE49-F238E27FC236}">
                    <a16:creationId xmlns:a16="http://schemas.microsoft.com/office/drawing/2014/main" id="{F2DEDEBF-9593-4541-BDC5-6BFA5526A05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l-GR" altLang="el-G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9">
                <a:extLst>
                  <a:ext uri="{FF2B5EF4-FFF2-40B4-BE49-F238E27FC236}">
                    <a16:creationId xmlns:a16="http://schemas.microsoft.com/office/drawing/2014/main" id="{47B106C6-D41C-7644-9615-58568FAA6F5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l-GR" altLang="el-G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Rectangle 10">
                <a:extLst>
                  <a:ext uri="{FF2B5EF4-FFF2-40B4-BE49-F238E27FC236}">
                    <a16:creationId xmlns:a16="http://schemas.microsoft.com/office/drawing/2014/main" id="{7E867414-B923-424D-9089-6390A64B6CA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l-GR" altLang="el-G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" name="Rectangle 11">
                <a:extLst>
                  <a:ext uri="{FF2B5EF4-FFF2-40B4-BE49-F238E27FC236}">
                    <a16:creationId xmlns:a16="http://schemas.microsoft.com/office/drawing/2014/main" id="{D58862AA-10AF-5448-937C-294DD5ECA9B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l-GR" altLang="el-G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Rectangle 12">
                <a:extLst>
                  <a:ext uri="{FF2B5EF4-FFF2-40B4-BE49-F238E27FC236}">
                    <a16:creationId xmlns:a16="http://schemas.microsoft.com/office/drawing/2014/main" id="{8606D3B8-A4FB-E341-870F-B8731349885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l-GR" altLang="el-G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" name="Rectangle 13">
                <a:extLst>
                  <a:ext uri="{FF2B5EF4-FFF2-40B4-BE49-F238E27FC236}">
                    <a16:creationId xmlns:a16="http://schemas.microsoft.com/office/drawing/2014/main" id="{3D7B20EC-973C-144C-BB1B-E6014D4E469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l-GR" altLang="el-G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" name="Rectangle 14">
                <a:extLst>
                  <a:ext uri="{FF2B5EF4-FFF2-40B4-BE49-F238E27FC236}">
                    <a16:creationId xmlns:a16="http://schemas.microsoft.com/office/drawing/2014/main" id="{A428FA93-8A9B-0E4D-85CE-236E7C640E3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l-GR" altLang="el-G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" name="Rectangle 15">
                <a:extLst>
                  <a:ext uri="{FF2B5EF4-FFF2-40B4-BE49-F238E27FC236}">
                    <a16:creationId xmlns:a16="http://schemas.microsoft.com/office/drawing/2014/main" id="{BA2BF5BA-A450-984C-B201-1FFB85DBFFF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l-GR" altLang="el-GR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19969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l-GR"/>
              <a:t>Click to edit Master title style</a:t>
            </a:r>
          </a:p>
        </p:txBody>
      </p:sp>
      <p:sp>
        <p:nvSpPr>
          <p:cNvPr id="19970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l-GR"/>
              <a:t>Click to edit Master subtitle style</a:t>
            </a:r>
          </a:p>
        </p:txBody>
      </p:sp>
      <p:sp>
        <p:nvSpPr>
          <p:cNvPr id="18" name="Rectangle 16">
            <a:extLst>
              <a:ext uri="{FF2B5EF4-FFF2-40B4-BE49-F238E27FC236}">
                <a16:creationId xmlns:a16="http://schemas.microsoft.com/office/drawing/2014/main" id="{D9165FF6-3CF1-A744-9BF1-6B91C0DC20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9" name="Rectangle 17">
            <a:extLst>
              <a:ext uri="{FF2B5EF4-FFF2-40B4-BE49-F238E27FC236}">
                <a16:creationId xmlns:a16="http://schemas.microsoft.com/office/drawing/2014/main" id="{8B86E0FD-7B36-1A4C-ACA6-3CAD6B1C51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2DBBA9F6-A6B5-6942-9780-80AB7D472C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11CE2-593A-6549-9B8C-29350C49D8F7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078870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30FC26C-412F-A941-B2E8-CCB25152FE6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E289326-0C65-AE42-98EE-D84DCC4C594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046E6-4D57-E24F-BC3A-16ED67367AC7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68A8FE23-AF08-124D-8A6D-8E86B8F9D379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23200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629A8BC-E384-6B44-8A0A-8702EB2E61E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94C11B8-143D-9A41-924F-5A50FD3CFF6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01C0A5-07EE-6C4B-97D8-CEF56474B88B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4FC180DC-3233-D049-A224-772C96DEAAC0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85034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C981ECD-9742-DF43-95F5-02ABD0CFBB4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1368610-953B-3A42-B852-9D3C30D64CF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C704CA-A2F5-B645-AA6A-0CF8B4A70137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3D9AB12B-F9E5-7445-8B1E-8856E2E7FCD7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95251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B70A4D7-CE23-534E-AADC-C5712329D4B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EB37D5D-D9B9-AB4E-A547-7A9E076B315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929021-8D10-4647-8D70-A209D60E8387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DFFA92AD-226B-4C47-81DB-3A786D6CEE7E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40626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E09E5A9-2CBC-D34B-96EF-7FD7FDE6071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6DF517F1-3AC2-BF42-8484-70B64AC3C92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C040DC-B78F-B84E-ACF6-5ECE57834183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E4CFB41E-C553-AA4F-BC15-64432B0A30B9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8244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659E4E37-03A3-4647-8EA7-189FC35B1AE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B003FE48-B051-774B-AC85-A6A21734035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A15AB-C10A-364D-8BC1-EC9A24C472E0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  <p:sp>
        <p:nvSpPr>
          <p:cNvPr id="9" name="Rectangle 16">
            <a:extLst>
              <a:ext uri="{FF2B5EF4-FFF2-40B4-BE49-F238E27FC236}">
                <a16:creationId xmlns:a16="http://schemas.microsoft.com/office/drawing/2014/main" id="{C269F68C-EB3C-8445-A03A-0F5D3E2091B8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67036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862D665-D50A-5B47-ADDC-A949B1020F8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7A6060-6C10-0C4C-97B5-5BB82616D48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0BB81-C88E-4542-9EA9-31743471F926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540B30EC-354A-A140-A5FD-8A9FDF9D4FC3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78397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DC5F11E6-1132-CB49-A035-730D6EFF45B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60F5E3FF-E8B1-BB42-BEFA-A639DC67E6A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32591-073E-5946-9826-E9ADD2715425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8B703EA7-5D0D-A147-9EAE-1688BC19A537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8212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5562372-31FF-8040-83E8-D255CCBDD99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43099E8F-C9A8-7F40-B5E1-A6553696ACB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A90296-1423-AB41-911F-B425EB6F4EC7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7259ADA3-7BE7-C240-8144-9FCDEA4A43E6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308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A17DFE9-B903-9D47-8D53-3DE48760447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A299A1A-D3D9-5143-AD52-08205509711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33396E-7BBC-F945-8356-E9EA7781D078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EC6B768F-6FD4-934A-A20C-2A807B36D8E1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8574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>
            <a:extLst>
              <a:ext uri="{FF2B5EF4-FFF2-40B4-BE49-F238E27FC236}">
                <a16:creationId xmlns:a16="http://schemas.microsoft.com/office/drawing/2014/main" id="{338729F0-631D-4F6B-85C1-9E0E2C6FF21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98659" name="Rectangle 3">
            <a:extLst>
              <a:ext uri="{FF2B5EF4-FFF2-40B4-BE49-F238E27FC236}">
                <a16:creationId xmlns:a16="http://schemas.microsoft.com/office/drawing/2014/main" id="{83148F75-E032-4879-8DF0-6F561A6E5FA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EDBABBCF-716D-7646-B4D8-4AF21BD78B9C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  <p:grpSp>
        <p:nvGrpSpPr>
          <p:cNvPr id="1028" name="Group 4">
            <a:extLst>
              <a:ext uri="{FF2B5EF4-FFF2-40B4-BE49-F238E27FC236}">
                <a16:creationId xmlns:a16="http://schemas.microsoft.com/office/drawing/2014/main" id="{F2E9D472-E752-0045-871E-3660B7FDD1EF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>
              <a:extLst>
                <a:ext uri="{FF2B5EF4-FFF2-40B4-BE49-F238E27FC236}">
                  <a16:creationId xmlns:a16="http://schemas.microsoft.com/office/drawing/2014/main" id="{B31D26B3-9EE1-4A98-BDEE-54FCB483F3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Rectangle 6">
              <a:extLst>
                <a:ext uri="{FF2B5EF4-FFF2-40B4-BE49-F238E27FC236}">
                  <a16:creationId xmlns:a16="http://schemas.microsoft.com/office/drawing/2014/main" id="{813F1928-D9A8-454C-B65C-B0C84B10DC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1034" name="Rectangle 7">
              <a:extLst>
                <a:ext uri="{FF2B5EF4-FFF2-40B4-BE49-F238E27FC236}">
                  <a16:creationId xmlns:a16="http://schemas.microsoft.com/office/drawing/2014/main" id="{5C236556-EFA6-42B3-8534-23668DEA38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>
              <a:extLst>
                <a:ext uri="{FF2B5EF4-FFF2-40B4-BE49-F238E27FC236}">
                  <a16:creationId xmlns:a16="http://schemas.microsoft.com/office/drawing/2014/main" id="{254AD619-EE94-4C69-9AE5-8E04D10292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>
              <a:extLst>
                <a:ext uri="{FF2B5EF4-FFF2-40B4-BE49-F238E27FC236}">
                  <a16:creationId xmlns:a16="http://schemas.microsoft.com/office/drawing/2014/main" id="{DA5F5DA4-6B2F-43F0-9BB5-DF75E66B0F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>
              <a:extLst>
                <a:ext uri="{FF2B5EF4-FFF2-40B4-BE49-F238E27FC236}">
                  <a16:creationId xmlns:a16="http://schemas.microsoft.com/office/drawing/2014/main" id="{899BDC73-55CB-46F5-ABCF-9A447F160A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>
              <a:extLst>
                <a:ext uri="{FF2B5EF4-FFF2-40B4-BE49-F238E27FC236}">
                  <a16:creationId xmlns:a16="http://schemas.microsoft.com/office/drawing/2014/main" id="{56D509F3-F08F-4F3E-A32F-7331C42024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1039" name="Rectangle 12">
              <a:extLst>
                <a:ext uri="{FF2B5EF4-FFF2-40B4-BE49-F238E27FC236}">
                  <a16:creationId xmlns:a16="http://schemas.microsoft.com/office/drawing/2014/main" id="{1C04248C-97E1-4AEB-A270-162B0073AA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>
              <a:extLst>
                <a:ext uri="{FF2B5EF4-FFF2-40B4-BE49-F238E27FC236}">
                  <a16:creationId xmlns:a16="http://schemas.microsoft.com/office/drawing/2014/main" id="{60F2CBFD-F95C-40FE-B0DB-716F7B0121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>
            <a:extLst>
              <a:ext uri="{FF2B5EF4-FFF2-40B4-BE49-F238E27FC236}">
                <a16:creationId xmlns:a16="http://schemas.microsoft.com/office/drawing/2014/main" id="{2136A621-6D4B-9E4F-B2F9-596F1E32EC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Click to edit Master title style</a:t>
            </a:r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0FCF7E84-B166-2141-8CC4-65405D9BA9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Click to edit Master text styles</a:t>
            </a:r>
          </a:p>
          <a:p>
            <a:pPr lvl="1"/>
            <a:r>
              <a:rPr lang="el-GR" altLang="el-GR"/>
              <a:t>Second level</a:t>
            </a:r>
          </a:p>
          <a:p>
            <a:pPr lvl="2"/>
            <a:r>
              <a:rPr lang="el-GR" altLang="el-GR"/>
              <a:t>Third level</a:t>
            </a:r>
          </a:p>
          <a:p>
            <a:pPr lvl="3"/>
            <a:r>
              <a:rPr lang="el-GR" altLang="el-GR"/>
              <a:t>Fourth level</a:t>
            </a:r>
          </a:p>
          <a:p>
            <a:pPr lvl="4"/>
            <a:r>
              <a:rPr lang="el-GR" altLang="el-GR"/>
              <a:t>Fifth level</a:t>
            </a:r>
          </a:p>
        </p:txBody>
      </p:sp>
      <p:sp>
        <p:nvSpPr>
          <p:cNvPr id="198672" name="Rectangle 16">
            <a:extLst>
              <a:ext uri="{FF2B5EF4-FFF2-40B4-BE49-F238E27FC236}">
                <a16:creationId xmlns:a16="http://schemas.microsoft.com/office/drawing/2014/main" id="{D5A5A106-79F3-4C2C-8DAB-C45773A7FB1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png"/><Relationship Id="rId4" Type="http://schemas.openxmlformats.org/officeDocument/2006/relationships/image" Target="../media/image3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39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43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7" Type="http://schemas.openxmlformats.org/officeDocument/2006/relationships/image" Target="../media/image5.jpe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4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5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8">
            <a:extLst>
              <a:ext uri="{FF2B5EF4-FFF2-40B4-BE49-F238E27FC236}">
                <a16:creationId xmlns:a16="http://schemas.microsoft.com/office/drawing/2014/main" id="{6007720C-6908-B345-9A25-2EF0A98B7E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" y="-50800"/>
            <a:ext cx="9042400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en-US" altLang="el-GR" sz="2400" dirty="0"/>
              <a:t>P</a:t>
            </a:r>
            <a:r>
              <a:rPr lang="en-US" altLang="el-GR" sz="2000" dirty="0"/>
              <a:t>YTHON – </a:t>
            </a:r>
            <a:r>
              <a:rPr lang="el-GR" altLang="el-GR" sz="2000" dirty="0"/>
              <a:t> </a:t>
            </a:r>
            <a:r>
              <a:rPr lang="el-GR" altLang="el-GR" sz="2400" dirty="0"/>
              <a:t>Ε</a:t>
            </a:r>
            <a:r>
              <a:rPr lang="el-GR" altLang="el-GR" sz="2000" dirty="0"/>
              <a:t>ΝΝΟΙΕΣ</a:t>
            </a:r>
            <a:r>
              <a:rPr lang="el-GR" altLang="el-GR" sz="2400" dirty="0"/>
              <a:t> Α</a:t>
            </a:r>
            <a:r>
              <a:rPr lang="el-GR" altLang="el-GR" sz="2000" dirty="0"/>
              <a:t>ΝΤΙΚΕΙΜΕΝΟΣΤΡΕΦΟΥΣ</a:t>
            </a:r>
            <a:r>
              <a:rPr lang="el-GR" altLang="el-GR" sz="2400" dirty="0"/>
              <a:t> Π</a:t>
            </a:r>
            <a:r>
              <a:rPr lang="el-GR" altLang="el-GR" sz="2000" dirty="0"/>
              <a:t>ΡΟΓΡΑΜΜΑΤΙΣΜΟΥ </a:t>
            </a:r>
            <a:br>
              <a:rPr lang="el-GR" altLang="el-GR" sz="2000" dirty="0"/>
            </a:br>
            <a:r>
              <a:rPr lang="el-GR" altLang="el-GR" sz="2000" dirty="0"/>
              <a:t>ΚΑΙ </a:t>
            </a:r>
            <a:r>
              <a:rPr lang="el-GR" altLang="el-GR" sz="2400" dirty="0"/>
              <a:t>Ε</a:t>
            </a:r>
            <a:r>
              <a:rPr lang="el-GR" altLang="el-GR" sz="2000" dirty="0"/>
              <a:t>ΦΑΡΜΟΓΗ ΣΤΗΝ </a:t>
            </a:r>
            <a:r>
              <a:rPr lang="el-GR" altLang="el-GR" sz="2400" dirty="0"/>
              <a:t>Π</a:t>
            </a:r>
            <a:r>
              <a:rPr lang="el-GR" altLang="el-GR" sz="2000" dirty="0"/>
              <a:t>ΡΑΞΗ</a:t>
            </a:r>
            <a:endParaRPr lang="en-US" altLang="el-GR" sz="1800" dirty="0"/>
          </a:p>
        </p:txBody>
      </p:sp>
      <p:sp>
        <p:nvSpPr>
          <p:cNvPr id="16386" name="Line 9">
            <a:extLst>
              <a:ext uri="{FF2B5EF4-FFF2-40B4-BE49-F238E27FC236}">
                <a16:creationId xmlns:a16="http://schemas.microsoft.com/office/drawing/2014/main" id="{066BD011-9CE8-6E4E-9868-439B0D8769F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3581400"/>
            <a:ext cx="762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6387" name="Text Box 10">
            <a:extLst>
              <a:ext uri="{FF2B5EF4-FFF2-40B4-BE49-F238E27FC236}">
                <a16:creationId xmlns:a16="http://schemas.microsoft.com/office/drawing/2014/main" id="{31971049-04F1-B441-A3AC-9462FF6830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167063"/>
            <a:ext cx="8382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400" i="1" dirty="0">
                <a:solidFill>
                  <a:schemeClr val="bg1"/>
                </a:solidFill>
                <a:latin typeface="Times New Roman" panose="02020603050405020304" pitchFamily="18" charset="0"/>
              </a:rPr>
              <a:t>Αρχές Γλωσσών Προγραμματισμού και Μεταφραστών</a:t>
            </a:r>
            <a:endParaRPr lang="en-US" altLang="el-GR" sz="2400" i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400" i="1" dirty="0">
                <a:solidFill>
                  <a:schemeClr val="bg1"/>
                </a:solidFill>
                <a:latin typeface="Times New Roman" panose="02020603050405020304" pitchFamily="18" charset="0"/>
              </a:rPr>
              <a:t>Γιάννης </a:t>
            </a:r>
            <a:r>
              <a:rPr lang="el-GR" altLang="el-GR" sz="2400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Γαροφαλάκης</a:t>
            </a:r>
            <a:r>
              <a:rPr lang="en-US" altLang="el-GR" sz="2400" i="1" dirty="0">
                <a:solidFill>
                  <a:schemeClr val="bg1"/>
                </a:solidFill>
                <a:latin typeface="Times New Roman" panose="02020603050405020304" pitchFamily="18" charset="0"/>
              </a:rPr>
              <a:t> - </a:t>
            </a:r>
            <a:r>
              <a:rPr lang="el-GR" altLang="el-GR" sz="2400" i="1" dirty="0">
                <a:solidFill>
                  <a:schemeClr val="bg1"/>
                </a:solidFill>
                <a:latin typeface="Times New Roman" panose="02020603050405020304" pitchFamily="18" charset="0"/>
              </a:rPr>
              <a:t>Σπύρος Σιούτας </a:t>
            </a:r>
            <a:r>
              <a:rPr lang="en-US" altLang="el-GR" sz="2400" i="1" dirty="0">
                <a:solidFill>
                  <a:schemeClr val="bg1"/>
                </a:solidFill>
                <a:latin typeface="Times New Roman" panose="02020603050405020304" pitchFamily="18" charset="0"/>
              </a:rPr>
              <a:t>- </a:t>
            </a:r>
            <a:r>
              <a:rPr lang="el-GR" altLang="el-GR" sz="2400" i="1" dirty="0">
                <a:solidFill>
                  <a:schemeClr val="bg1"/>
                </a:solidFill>
                <a:latin typeface="Times New Roman" panose="02020603050405020304" pitchFamily="18" charset="0"/>
              </a:rPr>
              <a:t>Γιάννης </a:t>
            </a:r>
            <a:r>
              <a:rPr lang="el-GR" altLang="el-GR" sz="2400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Τζήμας</a:t>
            </a:r>
            <a:endParaRPr lang="en-US" altLang="el-GR" sz="2400" i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l-GR" sz="2400" i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91282"/>
            <a:ext cx="8229600" cy="1371600"/>
          </a:xfrm>
        </p:spPr>
        <p:txBody>
          <a:bodyPr/>
          <a:lstStyle/>
          <a:p>
            <a:r>
              <a:rPr lang="en-US" altLang="el-GR" dirty="0"/>
              <a:t>Attributes</a:t>
            </a:r>
            <a:r>
              <a:rPr lang="el-GR" altLang="el-GR" dirty="0"/>
              <a:t> - Κατηγορήματα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413"/>
            <a:ext cx="4546600" cy="2881312"/>
          </a:xfrm>
        </p:spPr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el-GR" dirty="0"/>
              <a:t>Τα </a:t>
            </a:r>
            <a:r>
              <a:rPr lang="en-US" b="1" dirty="0">
                <a:solidFill>
                  <a:srgbClr val="003399"/>
                </a:solidFill>
              </a:rPr>
              <a:t>attributes</a:t>
            </a:r>
            <a:r>
              <a:rPr lang="el-GR" dirty="0"/>
              <a:t> </a:t>
            </a:r>
            <a:r>
              <a:rPr lang="en-US" dirty="0"/>
              <a:t>/ </a:t>
            </a:r>
            <a:r>
              <a:rPr lang="el-GR" b="1" dirty="0">
                <a:solidFill>
                  <a:srgbClr val="003399"/>
                </a:solidFill>
              </a:rPr>
              <a:t>κατηγορήματα</a:t>
            </a:r>
            <a:r>
              <a:rPr lang="el-GR" dirty="0"/>
              <a:t> είναι στην πραγματικότητα τα </a:t>
            </a:r>
            <a:r>
              <a:rPr lang="el-GR" dirty="0">
                <a:solidFill>
                  <a:srgbClr val="003399"/>
                </a:solidFill>
              </a:rPr>
              <a:t>τμήματα των δεδομένων τα οποία το αντικείμενο εκθέτει</a:t>
            </a:r>
            <a:r>
              <a:rPr lang="el-GR" dirty="0"/>
              <a:t>. Σε άλλες γλώσσες ονομάζονται </a:t>
            </a:r>
            <a:r>
              <a:rPr lang="en-US" dirty="0">
                <a:solidFill>
                  <a:srgbClr val="003399"/>
                </a:solidFill>
              </a:rPr>
              <a:t>properties</a:t>
            </a:r>
            <a:r>
              <a:rPr lang="en-US" dirty="0"/>
              <a:t>.</a:t>
            </a:r>
            <a:endParaRPr lang="el-GR" dirty="0"/>
          </a:p>
          <a:p>
            <a:pPr>
              <a:defRPr/>
            </a:pPr>
            <a:endParaRPr lang="el-GR" dirty="0"/>
          </a:p>
          <a:p>
            <a:pPr>
              <a:defRPr/>
            </a:pPr>
            <a:r>
              <a:rPr lang="el-GR" dirty="0"/>
              <a:t>Και αν θέλουμε να το κάνουμε λίγο ποιο ενδιαφέρον</a:t>
            </a:r>
            <a:r>
              <a:rPr lang="en-US" dirty="0"/>
              <a:t>,</a:t>
            </a:r>
            <a:r>
              <a:rPr lang="el-GR" dirty="0"/>
              <a:t> ώστε όλα τα αντικείμενα </a:t>
            </a:r>
            <a:r>
              <a:rPr lang="el-GR" dirty="0">
                <a:solidFill>
                  <a:srgbClr val="003399"/>
                </a:solidFill>
              </a:rPr>
              <a:t>να μην έχουν το ίδιο </a:t>
            </a:r>
            <a:r>
              <a:rPr lang="en-US" b="1" dirty="0">
                <a:solidFill>
                  <a:srgbClr val="003399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dirty="0"/>
              <a:t>.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D87EB79-907F-4152-99BF-EBE77055BA56}" type="slidenum">
              <a:rPr lang="el-GR" altLang="el-GR" smtClean="0"/>
              <a:pPr>
                <a:defRPr/>
              </a:pPr>
              <a:t>10</a:t>
            </a:fld>
            <a:endParaRPr lang="el-GR" altLang="el-GR" dirty="0"/>
          </a:p>
        </p:txBody>
      </p:sp>
      <p:pic>
        <p:nvPicPr>
          <p:cNvPr id="2048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1268413"/>
            <a:ext cx="2900362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 bwMode="auto">
          <a:xfrm>
            <a:off x="5580063" y="1196975"/>
            <a:ext cx="2879725" cy="2016125"/>
          </a:xfrm>
          <a:prstGeom prst="rect">
            <a:avLst/>
          </a:prstGeom>
          <a:noFill/>
          <a:ln>
            <a:solidFill>
              <a:srgbClr val="00519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427984" y="1484784"/>
            <a:ext cx="1799779" cy="359891"/>
          </a:xfrm>
          <a:prstGeom prst="straightConnector1">
            <a:avLst/>
          </a:prstGeom>
          <a:ln w="19050">
            <a:solidFill>
              <a:srgbClr val="FF33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48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076700"/>
            <a:ext cx="3097212" cy="268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/>
        </p:nvSpPr>
        <p:spPr bwMode="auto">
          <a:xfrm>
            <a:off x="179388" y="4005263"/>
            <a:ext cx="3168650" cy="2736850"/>
          </a:xfrm>
          <a:prstGeom prst="rect">
            <a:avLst/>
          </a:prstGeom>
          <a:noFill/>
          <a:ln>
            <a:solidFill>
              <a:srgbClr val="00519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pic>
        <p:nvPicPr>
          <p:cNvPr id="2049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4149725"/>
            <a:ext cx="1533525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/>
        </p:nvSpPr>
        <p:spPr bwMode="auto">
          <a:xfrm>
            <a:off x="3924300" y="4157663"/>
            <a:ext cx="1584325" cy="927100"/>
          </a:xfrm>
          <a:prstGeom prst="rect">
            <a:avLst/>
          </a:prstGeom>
          <a:noFill/>
          <a:ln>
            <a:solidFill>
              <a:srgbClr val="00519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5" name="Right Arrow 14"/>
          <p:cNvSpPr/>
          <p:nvPr/>
        </p:nvSpPr>
        <p:spPr>
          <a:xfrm>
            <a:off x="3563938" y="4508500"/>
            <a:ext cx="287337" cy="287338"/>
          </a:xfrm>
          <a:prstGeom prst="rightArrow">
            <a:avLst/>
          </a:prstGeom>
          <a:solidFill>
            <a:srgbClr val="005190"/>
          </a:solidFill>
          <a:ln>
            <a:solidFill>
              <a:srgbClr val="0051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pic>
        <p:nvPicPr>
          <p:cNvPr id="20494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888" y="3860800"/>
            <a:ext cx="3125787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16"/>
          <p:cNvSpPr/>
          <p:nvPr/>
        </p:nvSpPr>
        <p:spPr bwMode="auto">
          <a:xfrm>
            <a:off x="5940425" y="3789363"/>
            <a:ext cx="3168650" cy="2735262"/>
          </a:xfrm>
          <a:prstGeom prst="rect">
            <a:avLst/>
          </a:prstGeom>
          <a:noFill/>
          <a:ln>
            <a:solidFill>
              <a:srgbClr val="00519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8" name="Right Arrow 17"/>
          <p:cNvSpPr/>
          <p:nvPr/>
        </p:nvSpPr>
        <p:spPr>
          <a:xfrm rot="10800000">
            <a:off x="5580063" y="4508500"/>
            <a:ext cx="287337" cy="287338"/>
          </a:xfrm>
          <a:prstGeom prst="rightArrow">
            <a:avLst/>
          </a:prstGeom>
          <a:solidFill>
            <a:srgbClr val="005190"/>
          </a:solidFill>
          <a:ln>
            <a:solidFill>
              <a:srgbClr val="0051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9" name="Right Arrow 18"/>
          <p:cNvSpPr/>
          <p:nvPr/>
        </p:nvSpPr>
        <p:spPr>
          <a:xfrm rot="10800000">
            <a:off x="1763713" y="5732463"/>
            <a:ext cx="287337" cy="287337"/>
          </a:xfrm>
          <a:prstGeom prst="rightArrow">
            <a:avLst/>
          </a:prstGeom>
          <a:solidFill>
            <a:srgbClr val="FF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20" name="Right Arrow 19"/>
          <p:cNvSpPr/>
          <p:nvPr/>
        </p:nvSpPr>
        <p:spPr>
          <a:xfrm rot="10800000">
            <a:off x="8532813" y="4149725"/>
            <a:ext cx="287337" cy="287338"/>
          </a:xfrm>
          <a:prstGeom prst="rightArrow">
            <a:avLst/>
          </a:prstGeom>
          <a:solidFill>
            <a:srgbClr val="FF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21" name="Right Arrow 20"/>
          <p:cNvSpPr/>
          <p:nvPr/>
        </p:nvSpPr>
        <p:spPr>
          <a:xfrm rot="10800000">
            <a:off x="7740650" y="5373688"/>
            <a:ext cx="287338" cy="287337"/>
          </a:xfrm>
          <a:prstGeom prst="rightArrow">
            <a:avLst/>
          </a:prstGeom>
          <a:solidFill>
            <a:srgbClr val="FF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22" name="Right Arrow 21"/>
          <p:cNvSpPr/>
          <p:nvPr/>
        </p:nvSpPr>
        <p:spPr>
          <a:xfrm rot="10800000">
            <a:off x="7667625" y="5876925"/>
            <a:ext cx="287338" cy="287338"/>
          </a:xfrm>
          <a:prstGeom prst="rightArrow">
            <a:avLst/>
          </a:prstGeom>
          <a:solidFill>
            <a:srgbClr val="FF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17510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71600"/>
          </a:xfrm>
        </p:spPr>
        <p:txBody>
          <a:bodyPr/>
          <a:lstStyle/>
          <a:p>
            <a:r>
              <a:rPr lang="el-GR" altLang="el-GR" sz="3200" dirty="0"/>
              <a:t>Και ας δούμε τώρα τη</a:t>
            </a:r>
            <a:r>
              <a:rPr lang="en-US" altLang="el-GR" sz="3200" dirty="0"/>
              <a:t> </a:t>
            </a:r>
            <a:r>
              <a:rPr lang="el-GR" altLang="el-GR" sz="3200" dirty="0"/>
              <a:t>συσχέτιση </a:t>
            </a:r>
            <a:br>
              <a:rPr lang="el-GR" altLang="el-GR" sz="3200" dirty="0"/>
            </a:br>
            <a:r>
              <a:rPr lang="el-GR" altLang="el-GR" sz="3200" dirty="0"/>
              <a:t>των μεταβλητών με τα αντικείμενα…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8763"/>
            <a:ext cx="4114800" cy="5329237"/>
          </a:xfrm>
        </p:spPr>
        <p:txBody>
          <a:bodyPr>
            <a:normAutofit fontScale="55000" lnSpcReduction="20000"/>
          </a:bodyPr>
          <a:lstStyle/>
          <a:p>
            <a:pPr>
              <a:defRPr/>
            </a:pPr>
            <a:r>
              <a:rPr lang="el-GR" dirty="0"/>
              <a:t>Όταν </a:t>
            </a:r>
            <a:r>
              <a:rPr lang="el-GR" dirty="0">
                <a:solidFill>
                  <a:srgbClr val="003399"/>
                </a:solidFill>
              </a:rPr>
              <a:t>δημιουργούμε</a:t>
            </a:r>
            <a:r>
              <a:rPr lang="el-GR" dirty="0"/>
              <a:t> ένα </a:t>
            </a:r>
            <a:r>
              <a:rPr lang="el-GR" dirty="0">
                <a:solidFill>
                  <a:srgbClr val="003399"/>
                </a:solidFill>
              </a:rPr>
              <a:t>αντικείμενο</a:t>
            </a:r>
            <a:r>
              <a:rPr lang="el-GR" dirty="0"/>
              <a:t> αυτό καταλαμβάνει κάποιο χώρο στη </a:t>
            </a:r>
            <a:r>
              <a:rPr lang="el-GR" dirty="0">
                <a:solidFill>
                  <a:srgbClr val="003399"/>
                </a:solidFill>
              </a:rPr>
              <a:t>μνήμη</a:t>
            </a:r>
            <a:r>
              <a:rPr lang="el-GR" dirty="0"/>
              <a:t> του υπολογιστή.</a:t>
            </a:r>
          </a:p>
          <a:p>
            <a:pPr>
              <a:defRPr/>
            </a:pPr>
            <a:endParaRPr lang="el-GR" dirty="0"/>
          </a:p>
          <a:p>
            <a:pPr>
              <a:defRPr/>
            </a:pPr>
            <a:r>
              <a:rPr lang="el-GR" dirty="0"/>
              <a:t>Οι </a:t>
            </a:r>
            <a:r>
              <a:rPr lang="el-GR" dirty="0">
                <a:solidFill>
                  <a:srgbClr val="003399"/>
                </a:solidFill>
              </a:rPr>
              <a:t>μεταβλητές δεν περιέχουν τα αντικείμενα</a:t>
            </a:r>
            <a:r>
              <a:rPr lang="el-GR" dirty="0"/>
              <a:t>. Τις χρησιμοποιούμε για να έχουμε πρόσβαση σε αυτά.</a:t>
            </a:r>
          </a:p>
          <a:p>
            <a:pPr>
              <a:defRPr/>
            </a:pPr>
            <a:endParaRPr lang="el-GR" dirty="0"/>
          </a:p>
          <a:p>
            <a:pPr>
              <a:defRPr/>
            </a:pPr>
            <a:r>
              <a:rPr lang="el-GR" dirty="0"/>
              <a:t>Τις μεταβλητές μπορούμε να τις σκεφτόμαστε σα </a:t>
            </a:r>
            <a:r>
              <a:rPr lang="el-GR" b="1" dirty="0">
                <a:solidFill>
                  <a:srgbClr val="003399"/>
                </a:solidFill>
              </a:rPr>
              <a:t>δείκτες</a:t>
            </a:r>
            <a:r>
              <a:rPr lang="el-GR" dirty="0"/>
              <a:t> ή </a:t>
            </a:r>
            <a:r>
              <a:rPr lang="el-GR" b="1" dirty="0">
                <a:solidFill>
                  <a:srgbClr val="003399"/>
                </a:solidFill>
              </a:rPr>
              <a:t>αναφορές</a:t>
            </a:r>
            <a:r>
              <a:rPr lang="el-GR" dirty="0"/>
              <a:t>.</a:t>
            </a:r>
          </a:p>
          <a:p>
            <a:pPr>
              <a:defRPr/>
            </a:pPr>
            <a:endParaRPr lang="el-GR" dirty="0"/>
          </a:p>
          <a:p>
            <a:pPr>
              <a:defRPr/>
            </a:pPr>
            <a:r>
              <a:rPr lang="el-GR" dirty="0">
                <a:solidFill>
                  <a:srgbClr val="003399"/>
                </a:solidFill>
              </a:rPr>
              <a:t>Περιέχουν τη θέση που μπορούμε να βρούμε ένα αντικείμενο</a:t>
            </a:r>
            <a:r>
              <a:rPr lang="el-GR" dirty="0"/>
              <a:t>.</a:t>
            </a:r>
          </a:p>
          <a:p>
            <a:pPr>
              <a:defRPr/>
            </a:pPr>
            <a:endParaRPr lang="el-GR" dirty="0"/>
          </a:p>
          <a:p>
            <a:pPr>
              <a:defRPr/>
            </a:pPr>
            <a:r>
              <a:rPr lang="el-GR" dirty="0">
                <a:solidFill>
                  <a:srgbClr val="003399"/>
                </a:solidFill>
              </a:rPr>
              <a:t>Μία μεταβλητή μπορεί να δείχνει ένα αντικείμενο κάθε φορά</a:t>
            </a:r>
            <a:r>
              <a:rPr lang="el-GR" dirty="0"/>
              <a:t>, αλλά </a:t>
            </a:r>
            <a:r>
              <a:rPr lang="el-GR" b="1" dirty="0">
                <a:solidFill>
                  <a:srgbClr val="003399"/>
                </a:solidFill>
              </a:rPr>
              <a:t>δύο διαφορετικές μεταβλητές μπορούν να δείχνουν στο ίδιο αντικείμενο</a:t>
            </a:r>
            <a:r>
              <a:rPr lang="el-GR" dirty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7794082-8BAA-4E57-B77E-A59DEC6F2E48}" type="slidenum">
              <a:rPr lang="el-GR" altLang="el-GR" smtClean="0"/>
              <a:pPr>
                <a:defRPr/>
              </a:pPr>
              <a:t>11</a:t>
            </a:fld>
            <a:endParaRPr lang="el-GR" altLang="el-GR" dirty="0"/>
          </a:p>
        </p:txBody>
      </p:sp>
      <p:sp>
        <p:nvSpPr>
          <p:cNvPr id="6" name="Rectangle 5"/>
          <p:cNvSpPr/>
          <p:nvPr/>
        </p:nvSpPr>
        <p:spPr>
          <a:xfrm>
            <a:off x="6659563" y="1268413"/>
            <a:ext cx="2376487" cy="2736850"/>
          </a:xfrm>
          <a:prstGeom prst="rect">
            <a:avLst/>
          </a:prstGeom>
          <a:gradFill>
            <a:gsLst>
              <a:gs pos="0">
                <a:srgbClr val="005190"/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  <a:ln w="19050">
            <a:solidFill>
              <a:srgbClr val="0051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dirty="0"/>
              <a:t>Memory</a:t>
            </a:r>
            <a:endParaRPr lang="el-GR" dirty="0"/>
          </a:p>
        </p:txBody>
      </p:sp>
      <p:sp>
        <p:nvSpPr>
          <p:cNvPr id="15" name="TextBox 14"/>
          <p:cNvSpPr txBox="1"/>
          <p:nvPr/>
        </p:nvSpPr>
        <p:spPr>
          <a:xfrm>
            <a:off x="7235825" y="1916113"/>
            <a:ext cx="1276350" cy="6477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00519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/>
              <a:t>Person</a:t>
            </a:r>
          </a:p>
          <a:p>
            <a:pPr algn="ctr">
              <a:defRPr/>
            </a:pPr>
            <a:r>
              <a:rPr lang="en-US" dirty="0"/>
              <a:t>‘Maria’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235825" y="2889250"/>
            <a:ext cx="1276350" cy="64611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00519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/>
              <a:t>Person</a:t>
            </a:r>
          </a:p>
          <a:p>
            <a:pPr algn="ctr">
              <a:defRPr/>
            </a:pPr>
            <a:r>
              <a:rPr lang="en-US" dirty="0"/>
              <a:t>‘John’</a:t>
            </a:r>
          </a:p>
        </p:txBody>
      </p:sp>
      <p:cxnSp>
        <p:nvCxnSpPr>
          <p:cNvPr id="18" name="Straight Arrow Connector 17"/>
          <p:cNvCxnSpPr>
            <a:stCxn id="21" idx="3"/>
            <a:endCxn id="15" idx="1"/>
          </p:cNvCxnSpPr>
          <p:nvPr/>
        </p:nvCxnSpPr>
        <p:spPr>
          <a:xfrm>
            <a:off x="6156325" y="2236788"/>
            <a:ext cx="1079500" cy="3175"/>
          </a:xfrm>
          <a:prstGeom prst="straightConnector1">
            <a:avLst/>
          </a:prstGeom>
          <a:ln w="1905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23" idx="3"/>
          </p:cNvCxnSpPr>
          <p:nvPr/>
        </p:nvCxnSpPr>
        <p:spPr>
          <a:xfrm flipV="1">
            <a:off x="6156325" y="3357563"/>
            <a:ext cx="1079500" cy="39687"/>
          </a:xfrm>
          <a:prstGeom prst="straightConnector1">
            <a:avLst/>
          </a:prstGeom>
          <a:ln w="1905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22" idx="3"/>
          </p:cNvCxnSpPr>
          <p:nvPr/>
        </p:nvCxnSpPr>
        <p:spPr>
          <a:xfrm>
            <a:off x="6156325" y="2820988"/>
            <a:ext cx="1079500" cy="247650"/>
          </a:xfrm>
          <a:prstGeom prst="straightConnector1">
            <a:avLst/>
          </a:prstGeom>
          <a:ln w="1905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879975" y="2051050"/>
            <a:ext cx="1276350" cy="36988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00519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/>
              <a:t>p1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879975" y="2636838"/>
            <a:ext cx="1276350" cy="36988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00519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/>
              <a:t>p2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879975" y="3213100"/>
            <a:ext cx="1276350" cy="36988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00519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/>
              <a:t>p3</a:t>
            </a:r>
          </a:p>
        </p:txBody>
      </p:sp>
      <p:pic>
        <p:nvPicPr>
          <p:cNvPr id="21519" name="Picture 2" descr="C:\Users\Giannis\Desktop\Lecture 08\Letcure 09\Images\PC-Memor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0613" y="4510088"/>
            <a:ext cx="2973387" cy="234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75972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Μεταβλητές και Αντικείμενα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79B2BF8-96A2-4247-A7EF-867BD818B484}" type="slidenum">
              <a:rPr lang="el-GR" altLang="el-GR" smtClean="0"/>
              <a:pPr>
                <a:defRPr/>
              </a:pPr>
              <a:t>12</a:t>
            </a:fld>
            <a:endParaRPr lang="el-GR" altLang="el-GR" dirty="0"/>
          </a:p>
        </p:txBody>
      </p:sp>
      <p:pic>
        <p:nvPicPr>
          <p:cNvPr id="2253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6613"/>
            <a:ext cx="4459288" cy="602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val 6"/>
          <p:cNvSpPr/>
          <p:nvPr/>
        </p:nvSpPr>
        <p:spPr>
          <a:xfrm>
            <a:off x="817563" y="2214563"/>
            <a:ext cx="792162" cy="287337"/>
          </a:xfrm>
          <a:prstGeom prst="ellipse">
            <a:avLst/>
          </a:prstGeom>
          <a:noFill/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0" name="Oval 9"/>
          <p:cNvSpPr/>
          <p:nvPr/>
        </p:nvSpPr>
        <p:spPr>
          <a:xfrm>
            <a:off x="827088" y="2565400"/>
            <a:ext cx="792162" cy="287338"/>
          </a:xfrm>
          <a:prstGeom prst="ellipse">
            <a:avLst/>
          </a:prstGeom>
          <a:noFill/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22536" name="TextBox 10"/>
          <p:cNvSpPr txBox="1">
            <a:spLocks noChangeArrowheads="1"/>
          </p:cNvSpPr>
          <p:nvPr/>
        </p:nvSpPr>
        <p:spPr bwMode="auto">
          <a:xfrm>
            <a:off x="1392238" y="1343025"/>
            <a:ext cx="1450975" cy="646113"/>
          </a:xfrm>
          <a:prstGeom prst="rect">
            <a:avLst/>
          </a:prstGeom>
          <a:noFill/>
          <a:ln w="9525">
            <a:solidFill>
              <a:srgbClr val="FF33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Blip>
                <a:blip r:embed="rId4"/>
              </a:buBlip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Blip>
                <a:blip r:embed="rId5"/>
              </a:buBlip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1800">
                <a:solidFill>
                  <a:srgbClr val="FF3300"/>
                </a:solidFill>
              </a:rPr>
              <a:t>Τύπος του </a:t>
            </a:r>
            <a:br>
              <a:rPr lang="el-GR" altLang="el-GR" sz="1800">
                <a:solidFill>
                  <a:srgbClr val="FF3300"/>
                </a:solidFill>
              </a:rPr>
            </a:br>
            <a:r>
              <a:rPr lang="el-GR" altLang="el-GR" sz="1800">
                <a:solidFill>
                  <a:srgbClr val="FF3300"/>
                </a:solidFill>
              </a:rPr>
              <a:t>αντικειμένου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1476375" y="1989138"/>
            <a:ext cx="215900" cy="215900"/>
          </a:xfrm>
          <a:prstGeom prst="straightConnector1">
            <a:avLst/>
          </a:prstGeom>
          <a:ln w="19050">
            <a:solidFill>
              <a:srgbClr val="FF33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22536" idx="2"/>
            <a:endCxn id="10" idx="7"/>
          </p:cNvCxnSpPr>
          <p:nvPr/>
        </p:nvCxnSpPr>
        <p:spPr>
          <a:xfrm flipH="1">
            <a:off x="1503363" y="1989138"/>
            <a:ext cx="614362" cy="617537"/>
          </a:xfrm>
          <a:prstGeom prst="straightConnector1">
            <a:avLst/>
          </a:prstGeom>
          <a:ln w="19050">
            <a:solidFill>
              <a:srgbClr val="FF33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39" name="TextBox 17"/>
          <p:cNvSpPr txBox="1">
            <a:spLocks noChangeArrowheads="1"/>
          </p:cNvSpPr>
          <p:nvPr/>
        </p:nvSpPr>
        <p:spPr bwMode="auto">
          <a:xfrm>
            <a:off x="4572000" y="1557338"/>
            <a:ext cx="2405063" cy="646112"/>
          </a:xfrm>
          <a:prstGeom prst="rect">
            <a:avLst/>
          </a:prstGeom>
          <a:noFill/>
          <a:ln w="9525">
            <a:solidFill>
              <a:srgbClr val="FF33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Blip>
                <a:blip r:embed="rId4"/>
              </a:buBlip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Blip>
                <a:blip r:embed="rId5"/>
              </a:buBlip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1800">
                <a:solidFill>
                  <a:srgbClr val="FF3300"/>
                </a:solidFill>
              </a:rPr>
              <a:t>Διεύθυνση </a:t>
            </a:r>
            <a:br>
              <a:rPr lang="el-GR" altLang="el-GR" sz="1800">
                <a:solidFill>
                  <a:srgbClr val="FF3300"/>
                </a:solidFill>
              </a:rPr>
            </a:br>
            <a:r>
              <a:rPr lang="el-GR" altLang="el-GR" sz="1800">
                <a:solidFill>
                  <a:srgbClr val="FF3300"/>
                </a:solidFill>
              </a:rPr>
              <a:t>μνήμης (Δεκαεξαδικό)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3995738" y="1916113"/>
            <a:ext cx="555625" cy="360362"/>
          </a:xfrm>
          <a:prstGeom prst="straightConnector1">
            <a:avLst/>
          </a:prstGeom>
          <a:ln w="19050">
            <a:solidFill>
              <a:srgbClr val="FF33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4140200" y="2205038"/>
            <a:ext cx="431800" cy="503237"/>
          </a:xfrm>
          <a:prstGeom prst="straightConnector1">
            <a:avLst/>
          </a:prstGeom>
          <a:ln w="19050">
            <a:solidFill>
              <a:srgbClr val="FF33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42" name="TextBox 28"/>
          <p:cNvSpPr txBox="1">
            <a:spLocks noChangeArrowheads="1"/>
          </p:cNvSpPr>
          <p:nvPr/>
        </p:nvSpPr>
        <p:spPr bwMode="auto">
          <a:xfrm>
            <a:off x="4787900" y="2998788"/>
            <a:ext cx="4105275" cy="646112"/>
          </a:xfrm>
          <a:prstGeom prst="rect">
            <a:avLst/>
          </a:prstGeom>
          <a:noFill/>
          <a:ln w="9525">
            <a:solidFill>
              <a:srgbClr val="FF33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Blip>
                <a:blip r:embed="rId4"/>
              </a:buBlip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Blip>
                <a:blip r:embed="rId5"/>
              </a:buBlip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1800">
                <a:solidFill>
                  <a:srgbClr val="FF3300"/>
                </a:solidFill>
              </a:rPr>
              <a:t>Δείχνουν πλέον στο ίδιο αντικείμενο, άρα και στην ίδια θέση μνήμης.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4140200" y="3141663"/>
            <a:ext cx="647700" cy="36512"/>
          </a:xfrm>
          <a:prstGeom prst="straightConnector1">
            <a:avLst/>
          </a:prstGeom>
          <a:ln w="19050">
            <a:solidFill>
              <a:srgbClr val="FF33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2545" idx="1"/>
          </p:cNvCxnSpPr>
          <p:nvPr/>
        </p:nvCxnSpPr>
        <p:spPr>
          <a:xfrm flipH="1">
            <a:off x="4140200" y="5557838"/>
            <a:ext cx="576263" cy="31750"/>
          </a:xfrm>
          <a:prstGeom prst="straightConnector1">
            <a:avLst/>
          </a:prstGeom>
          <a:ln w="19050">
            <a:solidFill>
              <a:srgbClr val="FF33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45" name="TextBox 35"/>
          <p:cNvSpPr txBox="1">
            <a:spLocks noChangeArrowheads="1"/>
          </p:cNvSpPr>
          <p:nvPr/>
        </p:nvSpPr>
        <p:spPr bwMode="auto">
          <a:xfrm>
            <a:off x="4716463" y="5373688"/>
            <a:ext cx="3743325" cy="368300"/>
          </a:xfrm>
          <a:prstGeom prst="rect">
            <a:avLst/>
          </a:prstGeom>
          <a:noFill/>
          <a:ln w="9525">
            <a:solidFill>
              <a:srgbClr val="FF33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Blip>
                <a:blip r:embed="rId4"/>
              </a:buBlip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Blip>
                <a:blip r:embed="rId5"/>
              </a:buBlip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1800">
                <a:solidFill>
                  <a:srgbClr val="FF3300"/>
                </a:solidFill>
              </a:rPr>
              <a:t>Πλέον δείχνει σε άλλο αντικείμενο.</a:t>
            </a:r>
          </a:p>
        </p:txBody>
      </p:sp>
      <p:sp>
        <p:nvSpPr>
          <p:cNvPr id="22546" name="TextBox 47"/>
          <p:cNvSpPr txBox="1">
            <a:spLocks noChangeArrowheads="1"/>
          </p:cNvSpPr>
          <p:nvPr/>
        </p:nvSpPr>
        <p:spPr bwMode="auto">
          <a:xfrm>
            <a:off x="4716463" y="5949950"/>
            <a:ext cx="3743325" cy="368300"/>
          </a:xfrm>
          <a:prstGeom prst="rect">
            <a:avLst/>
          </a:prstGeom>
          <a:noFill/>
          <a:ln w="9525">
            <a:solidFill>
              <a:srgbClr val="FF33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Blip>
                <a:blip r:embed="rId4"/>
              </a:buBlip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Blip>
                <a:blip r:embed="rId5"/>
              </a:buBlip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1800">
                <a:solidFill>
                  <a:srgbClr val="FF3300"/>
                </a:solidFill>
              </a:rPr>
              <a:t>Είναι η ίδια τιμή σε δεκαδικό.</a:t>
            </a:r>
          </a:p>
        </p:txBody>
      </p:sp>
      <p:cxnSp>
        <p:nvCxnSpPr>
          <p:cNvPr id="50" name="Straight Arrow Connector 49"/>
          <p:cNvCxnSpPr>
            <a:stCxn id="22546" idx="1"/>
          </p:cNvCxnSpPr>
          <p:nvPr/>
        </p:nvCxnSpPr>
        <p:spPr>
          <a:xfrm flipH="1" flipV="1">
            <a:off x="4067175" y="5300663"/>
            <a:ext cx="649288" cy="833437"/>
          </a:xfrm>
          <a:prstGeom prst="straightConnector1">
            <a:avLst/>
          </a:prstGeom>
          <a:ln w="19050">
            <a:solidFill>
              <a:srgbClr val="FF33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22546" idx="1"/>
          </p:cNvCxnSpPr>
          <p:nvPr/>
        </p:nvCxnSpPr>
        <p:spPr>
          <a:xfrm flipH="1" flipV="1">
            <a:off x="900113" y="5949950"/>
            <a:ext cx="3816350" cy="184150"/>
          </a:xfrm>
          <a:prstGeom prst="straightConnector1">
            <a:avLst/>
          </a:prstGeom>
          <a:ln w="19050">
            <a:solidFill>
              <a:srgbClr val="FF33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22542" idx="1"/>
          </p:cNvCxnSpPr>
          <p:nvPr/>
        </p:nvCxnSpPr>
        <p:spPr>
          <a:xfrm flipH="1">
            <a:off x="4140200" y="3322638"/>
            <a:ext cx="647700" cy="177800"/>
          </a:xfrm>
          <a:prstGeom prst="straightConnector1">
            <a:avLst/>
          </a:prstGeom>
          <a:ln w="19050">
            <a:solidFill>
              <a:srgbClr val="FF33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1337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139768" y="62885"/>
            <a:ext cx="8229600" cy="1371600"/>
          </a:xfrm>
        </p:spPr>
        <p:txBody>
          <a:bodyPr/>
          <a:lstStyle/>
          <a:p>
            <a:r>
              <a:rPr lang="el-GR" altLang="el-GR" dirty="0"/>
              <a:t>Και στην πράξη…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BE6A36F-9CE1-42F1-9C1A-C91F156A0FC3}" type="slidenum">
              <a:rPr lang="el-GR" altLang="el-GR" smtClean="0"/>
              <a:pPr>
                <a:defRPr/>
              </a:pPr>
              <a:t>13</a:t>
            </a:fld>
            <a:endParaRPr lang="el-GR" altLang="el-GR" dirty="0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3995738" y="1412875"/>
            <a:ext cx="1584325" cy="720725"/>
            <a:chOff x="3995936" y="1412776"/>
            <a:chExt cx="1584176" cy="720080"/>
          </a:xfrm>
        </p:grpSpPr>
        <p:pic>
          <p:nvPicPr>
            <p:cNvPr id="23576" name="Picture 5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20319" y="1437159"/>
              <a:ext cx="1536806" cy="684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8"/>
            <p:cNvSpPr/>
            <p:nvPr/>
          </p:nvSpPr>
          <p:spPr bwMode="auto">
            <a:xfrm>
              <a:off x="3995936" y="1412776"/>
              <a:ext cx="1584176" cy="720080"/>
            </a:xfrm>
            <a:prstGeom prst="rect">
              <a:avLst/>
            </a:prstGeom>
            <a:noFill/>
            <a:ln>
              <a:solidFill>
                <a:srgbClr val="00519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</p:grp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3995738" y="4005263"/>
            <a:ext cx="1584325" cy="1236662"/>
            <a:chOff x="3995936" y="4005064"/>
            <a:chExt cx="1584176" cy="1236137"/>
          </a:xfrm>
        </p:grpSpPr>
        <p:pic>
          <p:nvPicPr>
            <p:cNvPr id="23574" name="Picture 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39952" y="4005064"/>
              <a:ext cx="1440160" cy="1236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" name="Rectangle 20"/>
            <p:cNvSpPr/>
            <p:nvPr/>
          </p:nvSpPr>
          <p:spPr bwMode="auto">
            <a:xfrm>
              <a:off x="3995936" y="4005064"/>
              <a:ext cx="1584176" cy="1223442"/>
            </a:xfrm>
            <a:prstGeom prst="rect">
              <a:avLst/>
            </a:prstGeom>
            <a:noFill/>
            <a:ln>
              <a:solidFill>
                <a:srgbClr val="00519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</p:grp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179388" y="836613"/>
            <a:ext cx="3743325" cy="2447925"/>
            <a:chOff x="179512" y="836712"/>
            <a:chExt cx="3743722" cy="2448272"/>
          </a:xfrm>
        </p:grpSpPr>
        <p:sp>
          <p:nvSpPr>
            <p:cNvPr id="8" name="Rectangle 7"/>
            <p:cNvSpPr/>
            <p:nvPr/>
          </p:nvSpPr>
          <p:spPr bwMode="auto">
            <a:xfrm>
              <a:off x="179512" y="836712"/>
              <a:ext cx="3311876" cy="2448272"/>
            </a:xfrm>
            <a:prstGeom prst="rect">
              <a:avLst/>
            </a:prstGeom>
            <a:noFill/>
            <a:ln>
              <a:solidFill>
                <a:srgbClr val="00519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0" name="Right Arrow 9"/>
            <p:cNvSpPr/>
            <p:nvPr/>
          </p:nvSpPr>
          <p:spPr>
            <a:xfrm>
              <a:off x="3635866" y="1700434"/>
              <a:ext cx="287368" cy="287378"/>
            </a:xfrm>
            <a:prstGeom prst="rightArrow">
              <a:avLst/>
            </a:prstGeom>
            <a:solidFill>
              <a:srgbClr val="005190"/>
            </a:solidFill>
            <a:ln>
              <a:solidFill>
                <a:srgbClr val="0051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pic>
          <p:nvPicPr>
            <p:cNvPr id="23573" name="Picture 8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2945" y="870620"/>
              <a:ext cx="2980903" cy="2399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" name="Group 27"/>
          <p:cNvGrpSpPr>
            <a:grpSpLocks/>
          </p:cNvGrpSpPr>
          <p:nvPr/>
        </p:nvGrpSpPr>
        <p:grpSpPr bwMode="auto">
          <a:xfrm>
            <a:off x="179388" y="3500438"/>
            <a:ext cx="3744912" cy="3024187"/>
            <a:chOff x="179512" y="3501008"/>
            <a:chExt cx="3744416" cy="3024336"/>
          </a:xfrm>
        </p:grpSpPr>
        <p:sp>
          <p:nvSpPr>
            <p:cNvPr id="18" name="Rectangle 17"/>
            <p:cNvSpPr/>
            <p:nvPr/>
          </p:nvSpPr>
          <p:spPr bwMode="auto">
            <a:xfrm>
              <a:off x="179512" y="3501008"/>
              <a:ext cx="3312673" cy="3024336"/>
            </a:xfrm>
            <a:prstGeom prst="rect">
              <a:avLst/>
            </a:prstGeom>
            <a:noFill/>
            <a:ln>
              <a:solidFill>
                <a:srgbClr val="00519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9" name="Right Arrow 18"/>
            <p:cNvSpPr/>
            <p:nvPr/>
          </p:nvSpPr>
          <p:spPr>
            <a:xfrm>
              <a:off x="3636629" y="4509120"/>
              <a:ext cx="287299" cy="287352"/>
            </a:xfrm>
            <a:prstGeom prst="rightArrow">
              <a:avLst/>
            </a:prstGeom>
            <a:solidFill>
              <a:srgbClr val="005190"/>
            </a:solidFill>
            <a:ln>
              <a:solidFill>
                <a:srgbClr val="0051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pic>
          <p:nvPicPr>
            <p:cNvPr id="23570" name="Picture 9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906" y="3573015"/>
              <a:ext cx="3188966" cy="288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1" name="Group 32"/>
          <p:cNvGrpSpPr>
            <a:grpSpLocks/>
          </p:cNvGrpSpPr>
          <p:nvPr/>
        </p:nvGrpSpPr>
        <p:grpSpPr bwMode="auto">
          <a:xfrm>
            <a:off x="6732588" y="4868863"/>
            <a:ext cx="1584325" cy="1223962"/>
            <a:chOff x="6732240" y="5013176"/>
            <a:chExt cx="1584176" cy="1224136"/>
          </a:xfrm>
        </p:grpSpPr>
        <p:pic>
          <p:nvPicPr>
            <p:cNvPr id="23566" name="Picture 10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6256" y="5013176"/>
              <a:ext cx="1300498" cy="1119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" name="Rectangle 31"/>
            <p:cNvSpPr/>
            <p:nvPr/>
          </p:nvSpPr>
          <p:spPr bwMode="auto">
            <a:xfrm>
              <a:off x="6732240" y="5013176"/>
              <a:ext cx="1584176" cy="1224136"/>
            </a:xfrm>
            <a:prstGeom prst="rect">
              <a:avLst/>
            </a:prstGeom>
            <a:noFill/>
            <a:ln>
              <a:solidFill>
                <a:srgbClr val="00519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</p:grpSp>
      <p:grpSp>
        <p:nvGrpSpPr>
          <p:cNvPr id="12" name="Group 34"/>
          <p:cNvGrpSpPr>
            <a:grpSpLocks/>
          </p:cNvGrpSpPr>
          <p:nvPr/>
        </p:nvGrpSpPr>
        <p:grpSpPr bwMode="auto">
          <a:xfrm>
            <a:off x="5757863" y="1341438"/>
            <a:ext cx="3313112" cy="3311525"/>
            <a:chOff x="5758036" y="1340768"/>
            <a:chExt cx="3312368" cy="3311675"/>
          </a:xfrm>
        </p:grpSpPr>
        <p:sp>
          <p:nvSpPr>
            <p:cNvPr id="29" name="Rectangle 28"/>
            <p:cNvSpPr/>
            <p:nvPr/>
          </p:nvSpPr>
          <p:spPr bwMode="auto">
            <a:xfrm>
              <a:off x="5758036" y="1340768"/>
              <a:ext cx="3312368" cy="2879855"/>
            </a:xfrm>
            <a:prstGeom prst="rect">
              <a:avLst/>
            </a:prstGeom>
            <a:noFill/>
            <a:ln>
              <a:solidFill>
                <a:srgbClr val="00519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0" name="Right Arrow 29"/>
            <p:cNvSpPr/>
            <p:nvPr/>
          </p:nvSpPr>
          <p:spPr>
            <a:xfrm rot="5400000">
              <a:off x="7380058" y="4365131"/>
              <a:ext cx="287351" cy="287272"/>
            </a:xfrm>
            <a:prstGeom prst="rightArrow">
              <a:avLst/>
            </a:prstGeom>
            <a:solidFill>
              <a:srgbClr val="005190"/>
            </a:solidFill>
            <a:ln>
              <a:solidFill>
                <a:srgbClr val="0051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pic>
          <p:nvPicPr>
            <p:cNvPr id="23565" name="Picture 11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96135" y="1412776"/>
              <a:ext cx="3207307" cy="2736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2053462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880730" y="46435"/>
            <a:ext cx="8229600" cy="1371600"/>
          </a:xfrm>
        </p:spPr>
        <p:txBody>
          <a:bodyPr/>
          <a:lstStyle/>
          <a:p>
            <a:r>
              <a:rPr lang="el-GR" altLang="el-GR" dirty="0"/>
              <a:t>Ενθυλάκωση – </a:t>
            </a:r>
            <a:r>
              <a:rPr lang="en-US" altLang="el-GR" dirty="0"/>
              <a:t>Encapsulation </a:t>
            </a:r>
            <a:endParaRPr lang="el-GR" alt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06512"/>
            <a:ext cx="8229600" cy="2735263"/>
          </a:xfrm>
        </p:spPr>
        <p:txBody>
          <a:bodyPr>
            <a:normAutofit fontScale="55000" lnSpcReduction="20000"/>
          </a:bodyPr>
          <a:lstStyle/>
          <a:p>
            <a:pPr>
              <a:defRPr/>
            </a:pPr>
            <a:r>
              <a:rPr lang="el-GR" dirty="0"/>
              <a:t>Οι </a:t>
            </a:r>
            <a:r>
              <a:rPr lang="el-GR" dirty="0" err="1"/>
              <a:t>αντικειμενοστρεφείς</a:t>
            </a:r>
            <a:r>
              <a:rPr lang="el-GR" dirty="0"/>
              <a:t> τεχνικές είναι δημοφιλείς τα τελευταία 20 χρόνια γιατί μας επιτρέπουν να δημιουργήσουμε </a:t>
            </a:r>
            <a:r>
              <a:rPr lang="el-GR" dirty="0">
                <a:solidFill>
                  <a:srgbClr val="003399"/>
                </a:solidFill>
              </a:rPr>
              <a:t>αφαιρέσεις</a:t>
            </a:r>
            <a:r>
              <a:rPr lang="el-GR" dirty="0"/>
              <a:t> (γενικεύουν και απλοποιούν τον κώδικά μας μειώνοντας την πολυπλοκότητά του).</a:t>
            </a:r>
          </a:p>
          <a:p>
            <a:pPr>
              <a:defRPr/>
            </a:pPr>
            <a:endParaRPr lang="el-GR" dirty="0"/>
          </a:p>
          <a:p>
            <a:pPr>
              <a:defRPr/>
            </a:pPr>
            <a:r>
              <a:rPr lang="el-GR" dirty="0"/>
              <a:t>Ένας τρόπος για να γίνει αυτό είναι η </a:t>
            </a:r>
            <a:r>
              <a:rPr lang="el-GR" dirty="0">
                <a:solidFill>
                  <a:srgbClr val="003399"/>
                </a:solidFill>
              </a:rPr>
              <a:t>ενθυλάκωση</a:t>
            </a:r>
            <a:r>
              <a:rPr lang="el-GR" dirty="0"/>
              <a:t>. Υπάρχουν δύο τρόποι για να σκέφτεστε την ενθυλάκωση:</a:t>
            </a:r>
          </a:p>
          <a:p>
            <a:pPr lvl="1">
              <a:defRPr/>
            </a:pPr>
            <a:r>
              <a:rPr lang="el-GR" dirty="0">
                <a:solidFill>
                  <a:srgbClr val="003399"/>
                </a:solidFill>
              </a:rPr>
              <a:t>Απόκρυψη λεπτομερειών </a:t>
            </a:r>
            <a:r>
              <a:rPr lang="el-GR" dirty="0"/>
              <a:t>(ξέρετε πως ακριβώς λειτουργεί ένα </a:t>
            </a:r>
            <a:r>
              <a:rPr lang="en-US" dirty="0"/>
              <a:t>list</a:t>
            </a:r>
            <a:r>
              <a:rPr lang="el-GR" dirty="0"/>
              <a:t> ή πως ακριβώς λειτουργεί ένα αυτοκίνητο πριν το οδηγήσετε</a:t>
            </a:r>
            <a:r>
              <a:rPr lang="en-US" dirty="0"/>
              <a:t>;</a:t>
            </a:r>
            <a:r>
              <a:rPr lang="el-GR" dirty="0"/>
              <a:t>)</a:t>
            </a:r>
            <a:endParaRPr lang="en-US" dirty="0"/>
          </a:p>
          <a:p>
            <a:pPr lvl="1">
              <a:defRPr/>
            </a:pPr>
            <a:r>
              <a:rPr lang="el-GR" dirty="0">
                <a:solidFill>
                  <a:srgbClr val="003399"/>
                </a:solidFill>
              </a:rPr>
              <a:t>Ομαδοποίηση λεπτομερειών σε ένα συνεκτικό μοντέλο: Κλάσεις </a:t>
            </a:r>
            <a:r>
              <a:rPr lang="el-GR" dirty="0"/>
              <a:t>(Ενσωματωμένα δεδομένα και συμπεριφορά).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11728B-523B-45AB-BA91-65AD298FAE39}" type="slidenum">
              <a:rPr lang="el-GR" altLang="el-GR" smtClean="0"/>
              <a:pPr>
                <a:defRPr/>
              </a:pPr>
              <a:t>14</a:t>
            </a:fld>
            <a:endParaRPr lang="el-GR" altLang="el-GR" dirty="0"/>
          </a:p>
        </p:txBody>
      </p:sp>
      <p:sp>
        <p:nvSpPr>
          <p:cNvPr id="6" name="Rectangle 5"/>
          <p:cNvSpPr/>
          <p:nvPr/>
        </p:nvSpPr>
        <p:spPr>
          <a:xfrm>
            <a:off x="900113" y="3789363"/>
            <a:ext cx="2376487" cy="3024187"/>
          </a:xfrm>
          <a:prstGeom prst="rect">
            <a:avLst/>
          </a:prstGeom>
          <a:gradFill>
            <a:gsLst>
              <a:gs pos="0">
                <a:srgbClr val="005190"/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  <a:ln w="19050">
            <a:solidFill>
              <a:srgbClr val="0051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dirty="0"/>
              <a:t>list</a:t>
            </a:r>
            <a:endParaRPr lang="el-GR" dirty="0"/>
          </a:p>
        </p:txBody>
      </p:sp>
      <p:sp>
        <p:nvSpPr>
          <p:cNvPr id="24583" name="TextBox 6"/>
          <p:cNvSpPr txBox="1">
            <a:spLocks noChangeArrowheads="1"/>
          </p:cNvSpPr>
          <p:nvPr/>
        </p:nvSpPr>
        <p:spPr bwMode="auto">
          <a:xfrm>
            <a:off x="1619250" y="4941888"/>
            <a:ext cx="11779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Blip>
                <a:blip r:embed="rId3"/>
              </a:buBlip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Blip>
                <a:blip r:embed="rId4"/>
              </a:buBlip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800"/>
              <a:t>“apples”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800"/>
              <a:t>“oranges”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800"/>
              <a:t>“cherries”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sz="1800"/>
          </a:p>
        </p:txBody>
      </p:sp>
      <p:sp>
        <p:nvSpPr>
          <p:cNvPr id="24584" name="TextBox 7"/>
          <p:cNvSpPr txBox="1">
            <a:spLocks noChangeArrowheads="1"/>
          </p:cNvSpPr>
          <p:nvPr/>
        </p:nvSpPr>
        <p:spPr bwMode="auto">
          <a:xfrm>
            <a:off x="2916238" y="4294188"/>
            <a:ext cx="1079500" cy="368300"/>
          </a:xfrm>
          <a:prstGeom prst="rect">
            <a:avLst/>
          </a:prstGeom>
          <a:solidFill>
            <a:schemeClr val="bg1"/>
          </a:solidFill>
          <a:ln w="9525">
            <a:solidFill>
              <a:srgbClr val="00519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Blip>
                <a:blip r:embed="rId3"/>
              </a:buBlip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Blip>
                <a:blip r:embed="rId4"/>
              </a:buBlip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l-GR" sz="1800" b="1">
                <a:latin typeface="Courier New" pitchFamily="49" charset="0"/>
                <a:cs typeface="Courier New" pitchFamily="49" charset="0"/>
              </a:rPr>
              <a:t>append</a:t>
            </a:r>
            <a:endParaRPr lang="el-GR" altLang="el-GR" sz="18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585" name="TextBox 8"/>
          <p:cNvSpPr txBox="1">
            <a:spLocks noChangeArrowheads="1"/>
          </p:cNvSpPr>
          <p:nvPr/>
        </p:nvSpPr>
        <p:spPr bwMode="auto">
          <a:xfrm>
            <a:off x="2916238" y="4870450"/>
            <a:ext cx="1079500" cy="368300"/>
          </a:xfrm>
          <a:prstGeom prst="rect">
            <a:avLst/>
          </a:prstGeom>
          <a:solidFill>
            <a:schemeClr val="bg1"/>
          </a:solidFill>
          <a:ln w="9525">
            <a:solidFill>
              <a:srgbClr val="00519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Blip>
                <a:blip r:embed="rId3"/>
              </a:buBlip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Blip>
                <a:blip r:embed="rId4"/>
              </a:buBlip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l-GR" sz="1800" b="1">
                <a:latin typeface="Courier New" pitchFamily="49" charset="0"/>
                <a:cs typeface="Courier New" pitchFamily="49" charset="0"/>
              </a:rPr>
              <a:t>remove</a:t>
            </a:r>
            <a:endParaRPr lang="el-GR" altLang="el-GR" sz="18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586" name="TextBox 9"/>
          <p:cNvSpPr txBox="1">
            <a:spLocks noChangeArrowheads="1"/>
          </p:cNvSpPr>
          <p:nvPr/>
        </p:nvSpPr>
        <p:spPr bwMode="auto">
          <a:xfrm>
            <a:off x="2916238" y="5445125"/>
            <a:ext cx="1079500" cy="369888"/>
          </a:xfrm>
          <a:prstGeom prst="rect">
            <a:avLst/>
          </a:prstGeom>
          <a:solidFill>
            <a:schemeClr val="bg1"/>
          </a:solidFill>
          <a:ln w="9525">
            <a:solidFill>
              <a:srgbClr val="00519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Blip>
                <a:blip r:embed="rId3"/>
              </a:buBlip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Blip>
                <a:blip r:embed="rId4"/>
              </a:buBlip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l-GR" sz="1800" b="1">
                <a:latin typeface="Courier New" pitchFamily="49" charset="0"/>
                <a:cs typeface="Courier New" pitchFamily="49" charset="0"/>
              </a:rPr>
              <a:t>sort</a:t>
            </a:r>
            <a:endParaRPr lang="el-GR" altLang="el-GR" sz="18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587" name="TextBox 10"/>
          <p:cNvSpPr txBox="1">
            <a:spLocks noChangeArrowheads="1"/>
          </p:cNvSpPr>
          <p:nvPr/>
        </p:nvSpPr>
        <p:spPr bwMode="auto">
          <a:xfrm>
            <a:off x="2889250" y="5949950"/>
            <a:ext cx="1150938" cy="369888"/>
          </a:xfrm>
          <a:prstGeom prst="rect">
            <a:avLst/>
          </a:prstGeom>
          <a:solidFill>
            <a:schemeClr val="bg1"/>
          </a:solidFill>
          <a:ln w="9525">
            <a:solidFill>
              <a:srgbClr val="00519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Blip>
                <a:blip r:embed="rId3"/>
              </a:buBlip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Blip>
                <a:blip r:embed="rId4"/>
              </a:buBlip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l-GR" sz="1800" b="1">
                <a:latin typeface="Courier New" pitchFamily="49" charset="0"/>
                <a:cs typeface="Courier New" pitchFamily="49" charset="0"/>
              </a:rPr>
              <a:t>reverse</a:t>
            </a:r>
            <a:endParaRPr lang="el-GR" altLang="el-GR" sz="18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72000" y="3789363"/>
            <a:ext cx="2376488" cy="3024187"/>
          </a:xfrm>
          <a:prstGeom prst="rect">
            <a:avLst/>
          </a:prstGeom>
          <a:gradFill>
            <a:gsLst>
              <a:gs pos="0">
                <a:srgbClr val="005190"/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  <a:ln w="19050">
            <a:solidFill>
              <a:srgbClr val="0051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dirty="0"/>
              <a:t>Person</a:t>
            </a:r>
            <a:endParaRPr lang="el-GR" dirty="0"/>
          </a:p>
        </p:txBody>
      </p:sp>
      <p:sp>
        <p:nvSpPr>
          <p:cNvPr id="24589" name="TextBox 12"/>
          <p:cNvSpPr txBox="1">
            <a:spLocks noChangeArrowheads="1"/>
          </p:cNvSpPr>
          <p:nvPr/>
        </p:nvSpPr>
        <p:spPr bwMode="auto">
          <a:xfrm>
            <a:off x="5292725" y="4941888"/>
            <a:ext cx="8429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Blip>
                <a:blip r:embed="rId3"/>
              </a:buBlip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Blip>
                <a:blip r:embed="rId4"/>
              </a:buBlip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800"/>
              <a:t>“John”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sz="1800"/>
          </a:p>
        </p:txBody>
      </p:sp>
      <p:sp>
        <p:nvSpPr>
          <p:cNvPr id="24590" name="TextBox 13"/>
          <p:cNvSpPr txBox="1">
            <a:spLocks noChangeArrowheads="1"/>
          </p:cNvSpPr>
          <p:nvPr/>
        </p:nvSpPr>
        <p:spPr bwMode="auto">
          <a:xfrm>
            <a:off x="6516688" y="4294188"/>
            <a:ext cx="1223962" cy="368300"/>
          </a:xfrm>
          <a:prstGeom prst="rect">
            <a:avLst/>
          </a:prstGeom>
          <a:solidFill>
            <a:schemeClr val="bg1"/>
          </a:solidFill>
          <a:ln w="9525">
            <a:solidFill>
              <a:srgbClr val="00519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Blip>
                <a:blip r:embed="rId3"/>
              </a:buBlip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Blip>
                <a:blip r:embed="rId4"/>
              </a:buBlip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l-GR" sz="1800" b="1">
                <a:latin typeface="Courier New" pitchFamily="49" charset="0"/>
                <a:cs typeface="Courier New" pitchFamily="49" charset="0"/>
              </a:rPr>
              <a:t>name</a:t>
            </a:r>
            <a:endParaRPr lang="el-GR" altLang="el-GR" sz="18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591" name="TextBox 14"/>
          <p:cNvSpPr txBox="1">
            <a:spLocks noChangeArrowheads="1"/>
          </p:cNvSpPr>
          <p:nvPr/>
        </p:nvSpPr>
        <p:spPr bwMode="auto">
          <a:xfrm>
            <a:off x="6516688" y="4870450"/>
            <a:ext cx="1584325" cy="368300"/>
          </a:xfrm>
          <a:prstGeom prst="rect">
            <a:avLst/>
          </a:prstGeom>
          <a:solidFill>
            <a:schemeClr val="bg1"/>
          </a:solidFill>
          <a:ln w="9525">
            <a:solidFill>
              <a:srgbClr val="00519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Blip>
                <a:blip r:embed="rId3"/>
              </a:buBlip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Blip>
                <a:blip r:embed="rId4"/>
              </a:buBlip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l-GR" sz="1800" b="1">
                <a:latin typeface="Courier New" pitchFamily="49" charset="0"/>
                <a:cs typeface="Courier New" pitchFamily="49" charset="0"/>
              </a:rPr>
              <a:t>say_hello</a:t>
            </a:r>
            <a:endParaRPr lang="el-GR" altLang="el-GR" sz="1800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5244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381000" y="-35564"/>
            <a:ext cx="8610600" cy="1371600"/>
          </a:xfrm>
        </p:spPr>
        <p:txBody>
          <a:bodyPr/>
          <a:lstStyle/>
          <a:p>
            <a:r>
              <a:rPr lang="el-GR" altLang="el-GR" sz="3200" dirty="0"/>
              <a:t>Σύνθεση – </a:t>
            </a:r>
            <a:r>
              <a:rPr lang="en-US" altLang="el-GR" sz="3200" dirty="0"/>
              <a:t>Composition </a:t>
            </a:r>
            <a:endParaRPr lang="el-GR" altLang="el-GR" sz="3200" dirty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233516" y="5993735"/>
            <a:ext cx="8686800" cy="865187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l-GR" dirty="0"/>
              <a:t>Το πώς </a:t>
            </a:r>
            <a:r>
              <a:rPr lang="el-GR" dirty="0">
                <a:solidFill>
                  <a:srgbClr val="003399"/>
                </a:solidFill>
              </a:rPr>
              <a:t>συνθέτουμε</a:t>
            </a:r>
            <a:r>
              <a:rPr lang="el-GR" dirty="0"/>
              <a:t> όλα μαζί τα διαφορετικά αντικείμενα  για να κάνουμε κάτι μεγαλύτερο – μία πιο </a:t>
            </a:r>
            <a:r>
              <a:rPr lang="el-GR" dirty="0" err="1"/>
              <a:t>στοχευμένη</a:t>
            </a:r>
            <a:r>
              <a:rPr lang="el-GR" dirty="0"/>
              <a:t> αφαίρεση. </a:t>
            </a:r>
          </a:p>
        </p:txBody>
      </p:sp>
      <p:sp>
        <p:nvSpPr>
          <p:cNvPr id="6" name="Rectangle 5"/>
          <p:cNvSpPr/>
          <p:nvPr/>
        </p:nvSpPr>
        <p:spPr>
          <a:xfrm>
            <a:off x="900113" y="990600"/>
            <a:ext cx="2376487" cy="2879725"/>
          </a:xfrm>
          <a:prstGeom prst="rect">
            <a:avLst/>
          </a:prstGeom>
          <a:gradFill>
            <a:gsLst>
              <a:gs pos="0">
                <a:srgbClr val="005190"/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  <a:ln w="19050">
            <a:solidFill>
              <a:srgbClr val="0051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dirty="0"/>
              <a:t>list</a:t>
            </a:r>
            <a:endParaRPr lang="el-GR" dirty="0"/>
          </a:p>
        </p:txBody>
      </p:sp>
      <p:sp>
        <p:nvSpPr>
          <p:cNvPr id="25607" name="TextBox 7"/>
          <p:cNvSpPr txBox="1">
            <a:spLocks noChangeArrowheads="1"/>
          </p:cNvSpPr>
          <p:nvPr/>
        </p:nvSpPr>
        <p:spPr bwMode="auto">
          <a:xfrm>
            <a:off x="2916238" y="1495425"/>
            <a:ext cx="1079500" cy="368300"/>
          </a:xfrm>
          <a:prstGeom prst="rect">
            <a:avLst/>
          </a:prstGeom>
          <a:solidFill>
            <a:schemeClr val="bg1"/>
          </a:solidFill>
          <a:ln w="9525">
            <a:solidFill>
              <a:srgbClr val="00519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Blip>
                <a:blip r:embed="rId3"/>
              </a:buBlip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Blip>
                <a:blip r:embed="rId4"/>
              </a:buBlip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l-GR" sz="1800" b="1">
                <a:latin typeface="Courier New" pitchFamily="49" charset="0"/>
                <a:cs typeface="Courier New" pitchFamily="49" charset="0"/>
              </a:rPr>
              <a:t>append</a:t>
            </a:r>
            <a:endParaRPr lang="el-GR" altLang="el-GR" sz="18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608" name="TextBox 8"/>
          <p:cNvSpPr txBox="1">
            <a:spLocks noChangeArrowheads="1"/>
          </p:cNvSpPr>
          <p:nvPr/>
        </p:nvSpPr>
        <p:spPr bwMode="auto">
          <a:xfrm>
            <a:off x="2916238" y="2070100"/>
            <a:ext cx="1079500" cy="369888"/>
          </a:xfrm>
          <a:prstGeom prst="rect">
            <a:avLst/>
          </a:prstGeom>
          <a:solidFill>
            <a:schemeClr val="bg1"/>
          </a:solidFill>
          <a:ln w="9525">
            <a:solidFill>
              <a:srgbClr val="00519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Blip>
                <a:blip r:embed="rId3"/>
              </a:buBlip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Blip>
                <a:blip r:embed="rId4"/>
              </a:buBlip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l-GR" sz="1800" b="1">
                <a:latin typeface="Courier New" pitchFamily="49" charset="0"/>
                <a:cs typeface="Courier New" pitchFamily="49" charset="0"/>
              </a:rPr>
              <a:t>remove</a:t>
            </a:r>
            <a:endParaRPr lang="el-GR" altLang="el-GR" sz="18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609" name="TextBox 9"/>
          <p:cNvSpPr txBox="1">
            <a:spLocks noChangeArrowheads="1"/>
          </p:cNvSpPr>
          <p:nvPr/>
        </p:nvSpPr>
        <p:spPr bwMode="auto">
          <a:xfrm>
            <a:off x="2916238" y="2646363"/>
            <a:ext cx="1079500" cy="369887"/>
          </a:xfrm>
          <a:prstGeom prst="rect">
            <a:avLst/>
          </a:prstGeom>
          <a:solidFill>
            <a:schemeClr val="bg1"/>
          </a:solidFill>
          <a:ln w="9525">
            <a:solidFill>
              <a:srgbClr val="00519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Blip>
                <a:blip r:embed="rId3"/>
              </a:buBlip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Blip>
                <a:blip r:embed="rId4"/>
              </a:buBlip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l-GR" sz="1800" b="1">
                <a:latin typeface="Courier New" pitchFamily="49" charset="0"/>
                <a:cs typeface="Courier New" pitchFamily="49" charset="0"/>
              </a:rPr>
              <a:t>sort</a:t>
            </a:r>
            <a:endParaRPr lang="el-GR" altLang="el-GR" sz="18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610" name="TextBox 10"/>
          <p:cNvSpPr txBox="1">
            <a:spLocks noChangeArrowheads="1"/>
          </p:cNvSpPr>
          <p:nvPr/>
        </p:nvSpPr>
        <p:spPr bwMode="auto">
          <a:xfrm>
            <a:off x="2889250" y="3151188"/>
            <a:ext cx="1150938" cy="369887"/>
          </a:xfrm>
          <a:prstGeom prst="rect">
            <a:avLst/>
          </a:prstGeom>
          <a:solidFill>
            <a:schemeClr val="bg1"/>
          </a:solidFill>
          <a:ln w="9525">
            <a:solidFill>
              <a:srgbClr val="00519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Blip>
                <a:blip r:embed="rId3"/>
              </a:buBlip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Blip>
                <a:blip r:embed="rId4"/>
              </a:buBlip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l-GR" sz="1800" b="1">
                <a:latin typeface="Courier New" pitchFamily="49" charset="0"/>
                <a:cs typeface="Courier New" pitchFamily="49" charset="0"/>
              </a:rPr>
              <a:t>reverse</a:t>
            </a:r>
            <a:endParaRPr lang="el-GR" altLang="el-GR" sz="18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72000" y="990600"/>
            <a:ext cx="2376488" cy="2879725"/>
          </a:xfrm>
          <a:prstGeom prst="rect">
            <a:avLst/>
          </a:prstGeom>
          <a:gradFill>
            <a:gsLst>
              <a:gs pos="0">
                <a:srgbClr val="005190"/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  <a:ln w="19050">
            <a:solidFill>
              <a:srgbClr val="0051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dirty="0"/>
              <a:t>Person</a:t>
            </a:r>
            <a:endParaRPr lang="el-GR" dirty="0"/>
          </a:p>
        </p:txBody>
      </p:sp>
      <p:sp>
        <p:nvSpPr>
          <p:cNvPr id="25612" name="TextBox 13"/>
          <p:cNvSpPr txBox="1">
            <a:spLocks noChangeArrowheads="1"/>
          </p:cNvSpPr>
          <p:nvPr/>
        </p:nvSpPr>
        <p:spPr bwMode="auto">
          <a:xfrm>
            <a:off x="6516688" y="1495425"/>
            <a:ext cx="1223962" cy="368300"/>
          </a:xfrm>
          <a:prstGeom prst="rect">
            <a:avLst/>
          </a:prstGeom>
          <a:solidFill>
            <a:schemeClr val="bg1"/>
          </a:solidFill>
          <a:ln w="9525">
            <a:solidFill>
              <a:srgbClr val="00519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Blip>
                <a:blip r:embed="rId3"/>
              </a:buBlip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Blip>
                <a:blip r:embed="rId4"/>
              </a:buBlip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l-GR" sz="1800" b="1">
                <a:latin typeface="Courier New" pitchFamily="49" charset="0"/>
                <a:cs typeface="Courier New" pitchFamily="49" charset="0"/>
              </a:rPr>
              <a:t>name</a:t>
            </a:r>
            <a:endParaRPr lang="el-GR" altLang="el-GR" sz="18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911475" y="3440113"/>
            <a:ext cx="2376488" cy="2446337"/>
          </a:xfrm>
          <a:prstGeom prst="rect">
            <a:avLst/>
          </a:prstGeom>
          <a:gradFill>
            <a:gsLst>
              <a:gs pos="0">
                <a:srgbClr val="005190"/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  <a:ln w="19050">
            <a:solidFill>
              <a:srgbClr val="0051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dirty="0"/>
              <a:t>list</a:t>
            </a:r>
            <a:endParaRPr lang="el-GR" dirty="0"/>
          </a:p>
        </p:txBody>
      </p:sp>
      <p:sp>
        <p:nvSpPr>
          <p:cNvPr id="25614" name="TextBox 15"/>
          <p:cNvSpPr txBox="1">
            <a:spLocks noChangeArrowheads="1"/>
          </p:cNvSpPr>
          <p:nvPr/>
        </p:nvSpPr>
        <p:spPr bwMode="auto">
          <a:xfrm>
            <a:off x="3190875" y="4591050"/>
            <a:ext cx="183991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Blip>
                <a:blip r:embed="rId3"/>
              </a:buBlip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Blip>
                <a:blip r:embed="rId4"/>
              </a:buBlip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l-GR" sz="1800"/>
              <a:t>Person (John)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l-GR" sz="1800"/>
              <a:t>Person (Mary)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l-GR" sz="1800"/>
              <a:t>Person (Kostas)</a:t>
            </a:r>
            <a:endParaRPr lang="el-GR" altLang="el-GR" sz="1800"/>
          </a:p>
        </p:txBody>
      </p:sp>
      <p:sp>
        <p:nvSpPr>
          <p:cNvPr id="25615" name="TextBox 16"/>
          <p:cNvSpPr txBox="1">
            <a:spLocks noChangeArrowheads="1"/>
          </p:cNvSpPr>
          <p:nvPr/>
        </p:nvSpPr>
        <p:spPr bwMode="auto">
          <a:xfrm>
            <a:off x="4927600" y="3725863"/>
            <a:ext cx="1081088" cy="369887"/>
          </a:xfrm>
          <a:prstGeom prst="rect">
            <a:avLst/>
          </a:prstGeom>
          <a:solidFill>
            <a:schemeClr val="bg1"/>
          </a:solidFill>
          <a:ln w="9525">
            <a:solidFill>
              <a:srgbClr val="00519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Blip>
                <a:blip r:embed="rId3"/>
              </a:buBlip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Blip>
                <a:blip r:embed="rId4"/>
              </a:buBlip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l-GR" sz="1800" b="1">
                <a:latin typeface="Courier New" pitchFamily="49" charset="0"/>
                <a:cs typeface="Courier New" pitchFamily="49" charset="0"/>
              </a:rPr>
              <a:t>append</a:t>
            </a:r>
            <a:endParaRPr lang="el-GR" altLang="el-GR" sz="18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616" name="TextBox 17"/>
          <p:cNvSpPr txBox="1">
            <a:spLocks noChangeArrowheads="1"/>
          </p:cNvSpPr>
          <p:nvPr/>
        </p:nvSpPr>
        <p:spPr bwMode="auto">
          <a:xfrm>
            <a:off x="4927600" y="4302125"/>
            <a:ext cx="1081088" cy="369888"/>
          </a:xfrm>
          <a:prstGeom prst="rect">
            <a:avLst/>
          </a:prstGeom>
          <a:solidFill>
            <a:schemeClr val="bg1"/>
          </a:solidFill>
          <a:ln w="9525">
            <a:solidFill>
              <a:srgbClr val="00519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Blip>
                <a:blip r:embed="rId3"/>
              </a:buBlip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Blip>
                <a:blip r:embed="rId4"/>
              </a:buBlip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l-GR" sz="1800" b="1">
                <a:latin typeface="Courier New" pitchFamily="49" charset="0"/>
                <a:cs typeface="Courier New" pitchFamily="49" charset="0"/>
              </a:rPr>
              <a:t>remove</a:t>
            </a:r>
            <a:endParaRPr lang="el-GR" altLang="el-GR" sz="18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617" name="TextBox 18"/>
          <p:cNvSpPr txBox="1">
            <a:spLocks noChangeArrowheads="1"/>
          </p:cNvSpPr>
          <p:nvPr/>
        </p:nvSpPr>
        <p:spPr bwMode="auto">
          <a:xfrm>
            <a:off x="4927600" y="4878388"/>
            <a:ext cx="1081088" cy="369887"/>
          </a:xfrm>
          <a:prstGeom prst="rect">
            <a:avLst/>
          </a:prstGeom>
          <a:solidFill>
            <a:schemeClr val="bg1"/>
          </a:solidFill>
          <a:ln w="9525">
            <a:solidFill>
              <a:srgbClr val="00519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Blip>
                <a:blip r:embed="rId3"/>
              </a:buBlip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Blip>
                <a:blip r:embed="rId4"/>
              </a:buBlip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l-GR" sz="1800" b="1">
                <a:latin typeface="Courier New" pitchFamily="49" charset="0"/>
                <a:cs typeface="Courier New" pitchFamily="49" charset="0"/>
              </a:rPr>
              <a:t>sort</a:t>
            </a:r>
            <a:endParaRPr lang="el-GR" altLang="el-GR" sz="18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618" name="TextBox 19"/>
          <p:cNvSpPr txBox="1">
            <a:spLocks noChangeArrowheads="1"/>
          </p:cNvSpPr>
          <p:nvPr/>
        </p:nvSpPr>
        <p:spPr bwMode="auto">
          <a:xfrm>
            <a:off x="4902200" y="5381625"/>
            <a:ext cx="1149350" cy="369888"/>
          </a:xfrm>
          <a:prstGeom prst="rect">
            <a:avLst/>
          </a:prstGeom>
          <a:solidFill>
            <a:schemeClr val="bg1"/>
          </a:solidFill>
          <a:ln w="9525">
            <a:solidFill>
              <a:srgbClr val="00519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Blip>
                <a:blip r:embed="rId3"/>
              </a:buBlip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Blip>
                <a:blip r:embed="rId4"/>
              </a:buBlip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l-GR" sz="1800" b="1">
                <a:latin typeface="Courier New" pitchFamily="49" charset="0"/>
                <a:cs typeface="Courier New" pitchFamily="49" charset="0"/>
              </a:rPr>
              <a:t>reverse</a:t>
            </a:r>
            <a:endParaRPr lang="el-GR" altLang="el-GR" sz="18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TextBox 14"/>
          <p:cNvSpPr txBox="1">
            <a:spLocks noChangeArrowheads="1"/>
          </p:cNvSpPr>
          <p:nvPr/>
        </p:nvSpPr>
        <p:spPr bwMode="auto">
          <a:xfrm>
            <a:off x="6516688" y="2062162"/>
            <a:ext cx="1584325" cy="368300"/>
          </a:xfrm>
          <a:prstGeom prst="rect">
            <a:avLst/>
          </a:prstGeom>
          <a:solidFill>
            <a:schemeClr val="bg1"/>
          </a:solidFill>
          <a:ln w="9525">
            <a:solidFill>
              <a:srgbClr val="00519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Blip>
                <a:blip r:embed="rId3"/>
              </a:buBlip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Blip>
                <a:blip r:embed="rId4"/>
              </a:buBlip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l-GR" sz="1800" b="1">
                <a:latin typeface="Courier New" pitchFamily="49" charset="0"/>
                <a:cs typeface="Courier New" pitchFamily="49" charset="0"/>
              </a:rPr>
              <a:t>say_hello</a:t>
            </a:r>
            <a:endParaRPr lang="el-GR" altLang="el-GR" sz="1800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3009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457200" y="73948"/>
            <a:ext cx="8229600" cy="1371600"/>
          </a:xfrm>
        </p:spPr>
        <p:txBody>
          <a:bodyPr/>
          <a:lstStyle/>
          <a:p>
            <a:r>
              <a:rPr lang="el-GR" altLang="el-GR" dirty="0"/>
              <a:t>Ας συνθέσουμε…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2736850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l-GR" dirty="0"/>
              <a:t>Γυρνώντας στο πρόγραμμά μας σκεφτείτε την περίπτωση που </a:t>
            </a:r>
            <a:r>
              <a:rPr lang="el-GR" dirty="0">
                <a:solidFill>
                  <a:srgbClr val="003399"/>
                </a:solidFill>
              </a:rPr>
              <a:t>διαχειριζόμαστε μία τάξη</a:t>
            </a:r>
            <a:r>
              <a:rPr lang="el-GR" dirty="0"/>
              <a:t>.</a:t>
            </a:r>
          </a:p>
          <a:p>
            <a:pPr>
              <a:defRPr/>
            </a:pPr>
            <a:endParaRPr lang="el-GR" dirty="0"/>
          </a:p>
          <a:p>
            <a:pPr>
              <a:defRPr/>
            </a:pPr>
            <a:r>
              <a:rPr lang="el-GR" dirty="0"/>
              <a:t>Μία τάξη μπορεί να περιέχει πολλά άτομα.</a:t>
            </a:r>
          </a:p>
          <a:p>
            <a:pPr>
              <a:defRPr/>
            </a:pPr>
            <a:endParaRPr lang="el-GR" dirty="0"/>
          </a:p>
          <a:p>
            <a:pPr>
              <a:defRPr/>
            </a:pPr>
            <a:r>
              <a:rPr lang="el-GR" dirty="0"/>
              <a:t>Θα πρέπει να φτιάξουμε μία </a:t>
            </a:r>
            <a:r>
              <a:rPr lang="el-GR" dirty="0">
                <a:solidFill>
                  <a:srgbClr val="003399"/>
                </a:solidFill>
              </a:rPr>
              <a:t>αφαίρεση</a:t>
            </a:r>
            <a:r>
              <a:rPr lang="el-GR" dirty="0"/>
              <a:t> για να </a:t>
            </a:r>
            <a:r>
              <a:rPr lang="el-GR" dirty="0">
                <a:solidFill>
                  <a:srgbClr val="003399"/>
                </a:solidFill>
              </a:rPr>
              <a:t>διαχειριζόμαστε πολλαπλά αντικείμενα τύπου </a:t>
            </a:r>
            <a:r>
              <a:rPr lang="en-US" dirty="0">
                <a:solidFill>
                  <a:srgbClr val="003399"/>
                </a:solidFill>
              </a:rPr>
              <a:t>Person</a:t>
            </a:r>
            <a:r>
              <a:rPr lang="en-US" dirty="0"/>
              <a:t> </a:t>
            </a:r>
            <a:r>
              <a:rPr lang="el-GR" dirty="0"/>
              <a:t>και να τα </a:t>
            </a:r>
            <a:r>
              <a:rPr lang="el-GR" dirty="0">
                <a:solidFill>
                  <a:srgbClr val="003399"/>
                </a:solidFill>
              </a:rPr>
              <a:t>ομαδοποιούμε</a:t>
            </a:r>
            <a:r>
              <a:rPr lang="el-GR" dirty="0"/>
              <a:t> σε μία τάξη.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D52BAA0-D6F0-4A94-83F0-A287F369D0BA}" type="slidenum">
              <a:rPr lang="el-GR" altLang="el-GR" smtClean="0"/>
              <a:pPr>
                <a:defRPr/>
              </a:pPr>
              <a:t>16</a:t>
            </a:fld>
            <a:endParaRPr lang="el-GR" altLang="el-GR" dirty="0"/>
          </a:p>
        </p:txBody>
      </p:sp>
      <p:pic>
        <p:nvPicPr>
          <p:cNvPr id="26629" name="Picture 6" descr="C:\Users\Giannis\Desktop\Lecture 08\Letcure 09\Images\classroomConnections_kid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4263" y="5081588"/>
            <a:ext cx="2979737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86589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433888" y="-112712"/>
            <a:ext cx="8229600" cy="1371600"/>
          </a:xfrm>
        </p:spPr>
        <p:txBody>
          <a:bodyPr/>
          <a:lstStyle/>
          <a:p>
            <a:r>
              <a:rPr lang="el-GR" altLang="el-GR" dirty="0"/>
              <a:t>…στην πράξη…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E22163-1121-4203-BBB8-D7D8CD75F4D1}" type="slidenum">
              <a:rPr lang="el-GR" altLang="el-GR" smtClean="0"/>
              <a:pPr>
                <a:defRPr/>
              </a:pPr>
              <a:t>17</a:t>
            </a:fld>
            <a:endParaRPr lang="el-GR" altLang="el-GR" dirty="0"/>
          </a:p>
        </p:txBody>
      </p:sp>
      <p:pic>
        <p:nvPicPr>
          <p:cNvPr id="2765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836613"/>
            <a:ext cx="3384550" cy="538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629"/>
          <a:stretch>
            <a:fillRect/>
          </a:stretch>
        </p:blipFill>
        <p:spPr bwMode="auto">
          <a:xfrm>
            <a:off x="4284663" y="4572000"/>
            <a:ext cx="35814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 bwMode="auto">
          <a:xfrm>
            <a:off x="107950" y="836613"/>
            <a:ext cx="3455988" cy="5400675"/>
          </a:xfrm>
          <a:prstGeom prst="rect">
            <a:avLst/>
          </a:prstGeom>
          <a:noFill/>
          <a:ln>
            <a:solidFill>
              <a:srgbClr val="00519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9" name="Right Arrow 8"/>
          <p:cNvSpPr/>
          <p:nvPr/>
        </p:nvSpPr>
        <p:spPr bwMode="auto">
          <a:xfrm>
            <a:off x="3708400" y="5229225"/>
            <a:ext cx="287338" cy="287338"/>
          </a:xfrm>
          <a:prstGeom prst="rightArrow">
            <a:avLst/>
          </a:prstGeom>
          <a:solidFill>
            <a:srgbClr val="005190"/>
          </a:solidFill>
          <a:ln>
            <a:solidFill>
              <a:srgbClr val="0051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27657" name="TextBox 9"/>
          <p:cNvSpPr txBox="1">
            <a:spLocks noChangeArrowheads="1"/>
          </p:cNvSpPr>
          <p:nvPr/>
        </p:nvSpPr>
        <p:spPr bwMode="auto">
          <a:xfrm>
            <a:off x="3627694" y="796925"/>
            <a:ext cx="51847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Blip>
                <a:blip r:embed="rId4"/>
              </a:buBlip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Blip>
                <a:blip r:embed="rId5"/>
              </a:buBlip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Blip>
                <a:blip r:embed="rId6"/>
              </a:buBlip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1800" dirty="0">
                <a:solidFill>
                  <a:srgbClr val="003399"/>
                </a:solidFill>
              </a:rPr>
              <a:t>Σύμβαση</a:t>
            </a:r>
            <a:r>
              <a:rPr lang="el-GR" altLang="el-GR" sz="1800" dirty="0"/>
              <a:t>: Όταν ονοματίζετε ένα </a:t>
            </a:r>
            <a:r>
              <a:rPr lang="en-US" altLang="el-GR" sz="1800" dirty="0"/>
              <a:t>attribute </a:t>
            </a:r>
            <a:r>
              <a:rPr lang="el-GR" altLang="el-GR" sz="1800" dirty="0"/>
              <a:t>με </a:t>
            </a:r>
            <a:br>
              <a:rPr lang="el-GR" altLang="el-GR" sz="1800" dirty="0"/>
            </a:br>
            <a:r>
              <a:rPr lang="el-GR" altLang="el-GR" sz="1800" dirty="0">
                <a:solidFill>
                  <a:srgbClr val="003399"/>
                </a:solidFill>
              </a:rPr>
              <a:t>_</a:t>
            </a:r>
            <a:r>
              <a:rPr lang="el-GR" altLang="el-GR" sz="1800" dirty="0"/>
              <a:t> σαν πρώτο γράμμα, τότε θα χρησιμοποιείται μόνο εντός της κλάσης. Είναι μία μορφή </a:t>
            </a:r>
            <a:r>
              <a:rPr lang="el-GR" altLang="el-GR" sz="1800" dirty="0">
                <a:solidFill>
                  <a:srgbClr val="003399"/>
                </a:solidFill>
              </a:rPr>
              <a:t>ενθυλάκωσης</a:t>
            </a:r>
            <a:r>
              <a:rPr lang="el-GR" altLang="el-GR" sz="1800" dirty="0"/>
              <a:t>.</a:t>
            </a:r>
          </a:p>
        </p:txBody>
      </p:sp>
      <p:cxnSp>
        <p:nvCxnSpPr>
          <p:cNvPr id="11" name="Straight Arrow Connector 10"/>
          <p:cNvCxnSpPr>
            <a:stCxn id="27657" idx="1"/>
          </p:cNvCxnSpPr>
          <p:nvPr/>
        </p:nvCxnSpPr>
        <p:spPr>
          <a:xfrm flipH="1">
            <a:off x="1476375" y="1365250"/>
            <a:ext cx="2232025" cy="263525"/>
          </a:xfrm>
          <a:prstGeom prst="straightConnector1">
            <a:avLst/>
          </a:prstGeom>
          <a:ln w="19050">
            <a:solidFill>
              <a:srgbClr val="FF33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651500" y="1773238"/>
            <a:ext cx="3492500" cy="3024187"/>
          </a:xfrm>
          <a:prstGeom prst="rect">
            <a:avLst/>
          </a:prstGeom>
          <a:gradFill>
            <a:gsLst>
              <a:gs pos="0">
                <a:srgbClr val="005190"/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  <a:ln w="19050">
            <a:solidFill>
              <a:srgbClr val="0051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dirty="0"/>
              <a:t>Memory</a:t>
            </a:r>
            <a:endParaRPr lang="el-GR" dirty="0"/>
          </a:p>
        </p:txBody>
      </p:sp>
      <p:sp>
        <p:nvSpPr>
          <p:cNvPr id="15" name="TextBox 14"/>
          <p:cNvSpPr txBox="1"/>
          <p:nvPr/>
        </p:nvSpPr>
        <p:spPr>
          <a:xfrm>
            <a:off x="5940425" y="2133600"/>
            <a:ext cx="3024188" cy="64611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00519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/>
              <a:t>Classroom</a:t>
            </a:r>
          </a:p>
          <a:p>
            <a:pPr algn="ctr">
              <a:defRPr/>
            </a:pPr>
            <a:r>
              <a:rPr lang="en-US" dirty="0"/>
              <a:t>[person, person, person]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43663" y="2852738"/>
            <a:ext cx="2105025" cy="5842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00519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dirty="0"/>
              <a:t>Person</a:t>
            </a:r>
          </a:p>
          <a:p>
            <a:pPr algn="ctr">
              <a:defRPr/>
            </a:pPr>
            <a:r>
              <a:rPr lang="en-US" sz="1600" dirty="0"/>
              <a:t>‘John’</a:t>
            </a:r>
          </a:p>
        </p:txBody>
      </p:sp>
      <p:cxnSp>
        <p:nvCxnSpPr>
          <p:cNvPr id="17" name="Straight Arrow Connector 16"/>
          <p:cNvCxnSpPr>
            <a:stCxn id="20" idx="3"/>
            <a:endCxn id="15" idx="1"/>
          </p:cNvCxnSpPr>
          <p:nvPr/>
        </p:nvCxnSpPr>
        <p:spPr>
          <a:xfrm>
            <a:off x="5272088" y="2246313"/>
            <a:ext cx="668337" cy="209550"/>
          </a:xfrm>
          <a:prstGeom prst="straightConnector1">
            <a:avLst/>
          </a:prstGeom>
          <a:ln w="1905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995738" y="2060575"/>
            <a:ext cx="1276350" cy="36988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00519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/>
              <a:t>room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443663" y="3500438"/>
            <a:ext cx="2105025" cy="58578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00519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dirty="0"/>
              <a:t>Person</a:t>
            </a:r>
          </a:p>
          <a:p>
            <a:pPr algn="ctr">
              <a:defRPr/>
            </a:pPr>
            <a:r>
              <a:rPr lang="en-US" sz="1600" dirty="0"/>
              <a:t>‘Mary’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443663" y="4149725"/>
            <a:ext cx="2105025" cy="5842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00519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dirty="0"/>
              <a:t>Person</a:t>
            </a:r>
          </a:p>
          <a:p>
            <a:pPr algn="ctr">
              <a:defRPr/>
            </a:pPr>
            <a:r>
              <a:rPr lang="en-US" sz="1600" dirty="0"/>
              <a:t>‘Kostas’</a:t>
            </a:r>
          </a:p>
        </p:txBody>
      </p:sp>
      <p:sp>
        <p:nvSpPr>
          <p:cNvPr id="27666" name="TextBox 29"/>
          <p:cNvSpPr txBox="1">
            <a:spLocks noChangeArrowheads="1"/>
          </p:cNvSpPr>
          <p:nvPr/>
        </p:nvSpPr>
        <p:spPr bwMode="auto">
          <a:xfrm>
            <a:off x="5651500" y="2852738"/>
            <a:ext cx="86518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Blip>
                <a:blip r:embed="rId4"/>
              </a:buBlip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Blip>
                <a:blip r:embed="rId5"/>
              </a:buBlip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Blip>
                <a:blip r:embed="rId6"/>
              </a:buBlip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200"/>
              <a:t>53467120</a:t>
            </a:r>
            <a:endParaRPr lang="el-GR" altLang="el-GR" sz="1200"/>
          </a:p>
        </p:txBody>
      </p:sp>
      <p:sp>
        <p:nvSpPr>
          <p:cNvPr id="27667" name="TextBox 30"/>
          <p:cNvSpPr txBox="1">
            <a:spLocks noChangeArrowheads="1"/>
          </p:cNvSpPr>
          <p:nvPr/>
        </p:nvSpPr>
        <p:spPr bwMode="auto">
          <a:xfrm>
            <a:off x="5651500" y="3500438"/>
            <a:ext cx="86518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Blip>
                <a:blip r:embed="rId4"/>
              </a:buBlip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Blip>
                <a:blip r:embed="rId5"/>
              </a:buBlip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Blip>
                <a:blip r:embed="rId6"/>
              </a:buBlip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200"/>
              <a:t>53467232</a:t>
            </a:r>
            <a:endParaRPr lang="el-GR" altLang="el-GR" sz="1200"/>
          </a:p>
        </p:txBody>
      </p:sp>
      <p:sp>
        <p:nvSpPr>
          <p:cNvPr id="27668" name="TextBox 31"/>
          <p:cNvSpPr txBox="1">
            <a:spLocks noChangeArrowheads="1"/>
          </p:cNvSpPr>
          <p:nvPr/>
        </p:nvSpPr>
        <p:spPr bwMode="auto">
          <a:xfrm>
            <a:off x="5651500" y="4149725"/>
            <a:ext cx="865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Blip>
                <a:blip r:embed="rId4"/>
              </a:buBlip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Blip>
                <a:blip r:embed="rId5"/>
              </a:buBlip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Blip>
                <a:blip r:embed="rId6"/>
              </a:buBlip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200"/>
              <a:t>53467344</a:t>
            </a:r>
            <a:endParaRPr lang="el-GR" altLang="el-GR" sz="120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6659563" y="2708275"/>
            <a:ext cx="0" cy="576263"/>
          </a:xfrm>
          <a:prstGeom prst="straightConnector1">
            <a:avLst/>
          </a:prstGeom>
          <a:ln w="1905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7164388" y="2708275"/>
            <a:ext cx="0" cy="936625"/>
          </a:xfrm>
          <a:prstGeom prst="straightConnector1">
            <a:avLst/>
          </a:prstGeom>
          <a:ln w="1905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8027988" y="2781300"/>
            <a:ext cx="73025" cy="1655763"/>
          </a:xfrm>
          <a:prstGeom prst="straightConnector1">
            <a:avLst/>
          </a:prstGeom>
          <a:ln w="1905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25027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229600" cy="1371600"/>
          </a:xfrm>
        </p:spPr>
        <p:txBody>
          <a:bodyPr/>
          <a:lstStyle/>
          <a:p>
            <a:r>
              <a:rPr lang="el-GR" altLang="el-GR" dirty="0"/>
              <a:t>Τι είδαμε μέχρι τώρα;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3168650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l-GR" dirty="0"/>
              <a:t>Είδαμε τις </a:t>
            </a:r>
            <a:r>
              <a:rPr lang="el-GR" dirty="0">
                <a:solidFill>
                  <a:srgbClr val="003399"/>
                </a:solidFill>
              </a:rPr>
              <a:t>κλάσεις</a:t>
            </a:r>
            <a:r>
              <a:rPr lang="el-GR" dirty="0"/>
              <a:t> της </a:t>
            </a:r>
            <a:r>
              <a:rPr lang="en-US" dirty="0"/>
              <a:t>Python </a:t>
            </a:r>
            <a:r>
              <a:rPr lang="el-GR" dirty="0"/>
              <a:t>οι οποίες έχουν </a:t>
            </a:r>
            <a:r>
              <a:rPr lang="en-US" dirty="0">
                <a:solidFill>
                  <a:srgbClr val="003399"/>
                </a:solidFill>
              </a:rPr>
              <a:t>attributes</a:t>
            </a:r>
            <a:r>
              <a:rPr lang="en-US" dirty="0"/>
              <a:t> </a:t>
            </a:r>
            <a:r>
              <a:rPr lang="el-GR" dirty="0"/>
              <a:t>και </a:t>
            </a:r>
            <a:r>
              <a:rPr lang="en-US" dirty="0">
                <a:solidFill>
                  <a:srgbClr val="003399"/>
                </a:solidFill>
              </a:rPr>
              <a:t>methods</a:t>
            </a:r>
            <a:r>
              <a:rPr lang="el-GR" dirty="0"/>
              <a:t>.</a:t>
            </a:r>
          </a:p>
          <a:p>
            <a:pPr>
              <a:defRPr/>
            </a:pPr>
            <a:endParaRPr lang="el-GR" dirty="0"/>
          </a:p>
          <a:p>
            <a:pPr>
              <a:defRPr/>
            </a:pPr>
            <a:r>
              <a:rPr lang="el-GR" dirty="0"/>
              <a:t>Μας βοηθάνε να δημιουργήσουμε </a:t>
            </a:r>
            <a:r>
              <a:rPr lang="el-GR" dirty="0">
                <a:solidFill>
                  <a:srgbClr val="003399"/>
                </a:solidFill>
              </a:rPr>
              <a:t>αφαιρέσεις</a:t>
            </a:r>
            <a:r>
              <a:rPr lang="el-GR" dirty="0"/>
              <a:t>.</a:t>
            </a:r>
          </a:p>
          <a:p>
            <a:pPr lvl="1">
              <a:defRPr/>
            </a:pPr>
            <a:endParaRPr lang="el-GR" dirty="0"/>
          </a:p>
          <a:p>
            <a:pPr>
              <a:defRPr/>
            </a:pPr>
            <a:r>
              <a:rPr lang="el-GR" dirty="0"/>
              <a:t>Είδαμε επίσης τις έννοιες της </a:t>
            </a:r>
            <a:r>
              <a:rPr lang="el-GR" dirty="0">
                <a:solidFill>
                  <a:srgbClr val="003399"/>
                </a:solidFill>
              </a:rPr>
              <a:t>ενθυλάκωσης</a:t>
            </a:r>
            <a:r>
              <a:rPr lang="el-GR" dirty="0"/>
              <a:t> και της </a:t>
            </a:r>
            <a:r>
              <a:rPr lang="el-GR" dirty="0">
                <a:solidFill>
                  <a:srgbClr val="003399"/>
                </a:solidFill>
              </a:rPr>
              <a:t>σύνθεσης</a:t>
            </a:r>
            <a:r>
              <a:rPr lang="el-GR" dirty="0"/>
              <a:t>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D8462AA-DDED-456E-80CB-EFE7E86D2E45}" type="slidenum">
              <a:rPr lang="el-GR" altLang="el-GR" smtClean="0"/>
              <a:pPr>
                <a:defRPr/>
              </a:pPr>
              <a:t>18</a:t>
            </a:fld>
            <a:endParaRPr lang="el-GR" altLang="el-GR" dirty="0"/>
          </a:p>
        </p:txBody>
      </p:sp>
      <p:pic>
        <p:nvPicPr>
          <p:cNvPr id="28676" name="Picture 7" descr="C:\Users\Administrator\Desktop\Introducti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4700" y="4814888"/>
            <a:ext cx="2036763" cy="203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9529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5881688" y="15363"/>
            <a:ext cx="3262312" cy="1371600"/>
          </a:xfrm>
        </p:spPr>
        <p:txBody>
          <a:bodyPr/>
          <a:lstStyle/>
          <a:p>
            <a:pPr algn="r"/>
            <a:r>
              <a:rPr lang="el-GR" altLang="el-GR" dirty="0"/>
              <a:t>Στην Πράξη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DB2805-683E-4B39-B86A-712C444105B3}" type="datetime1">
              <a:rPr lang="el-GR" altLang="el-GR" smtClean="0"/>
              <a:pPr>
                <a:defRPr/>
              </a:pPr>
              <a:t>29/4/2020</a:t>
            </a:fld>
            <a:endParaRPr lang="el-GR" altLang="el-GR" dirty="0"/>
          </a:p>
        </p:txBody>
      </p:sp>
      <p:pic>
        <p:nvPicPr>
          <p:cNvPr id="2970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073" y="76200"/>
            <a:ext cx="57626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9190B3-6C4D-4282-BDE8-4E9F67343927}" type="slidenum">
              <a:rPr lang="el-GR" altLang="el-GR" smtClean="0"/>
              <a:pPr>
                <a:defRPr/>
              </a:pPr>
              <a:t>19</a:t>
            </a:fld>
            <a:endParaRPr lang="el-GR" alt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6862" y="1352550"/>
            <a:ext cx="4835525" cy="4857750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l-GR" dirty="0"/>
              <a:t>Ας εφαρμόσουμε στην πράξη όσα μάθαμε στο καλάθι αγορών</a:t>
            </a:r>
            <a:r>
              <a:rPr lang="en-US" dirty="0"/>
              <a:t>.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l-GR" dirty="0"/>
              <a:t>Μέχρι το σημείο που είχαμε φτάσει το πρόγραμμά μας χρησιμοποιούσαμε μόνο </a:t>
            </a:r>
            <a:r>
              <a:rPr lang="el-GR" dirty="0">
                <a:solidFill>
                  <a:srgbClr val="003399"/>
                </a:solidFill>
              </a:rPr>
              <a:t>συναρτήσεις</a:t>
            </a:r>
            <a:r>
              <a:rPr lang="el-GR" dirty="0"/>
              <a:t>. Και με αυτές δημιουργούμε </a:t>
            </a:r>
            <a:r>
              <a:rPr lang="el-GR" dirty="0">
                <a:solidFill>
                  <a:srgbClr val="003399"/>
                </a:solidFill>
              </a:rPr>
              <a:t>αφαιρέσεις</a:t>
            </a:r>
            <a:r>
              <a:rPr lang="el-GR" dirty="0"/>
              <a:t>.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l-GR" dirty="0"/>
              <a:t>Κοιτώντας τον κώδικα που γράψαμε βλέπουμε ότι όλα κινούνται γύρω από δύο έννοιες.</a:t>
            </a:r>
          </a:p>
          <a:p>
            <a:pPr lvl="1">
              <a:defRPr/>
            </a:pPr>
            <a:r>
              <a:rPr lang="el-GR" dirty="0"/>
              <a:t>Την παραγγελία – </a:t>
            </a:r>
            <a:r>
              <a:rPr lang="en-US" dirty="0">
                <a:solidFill>
                  <a:srgbClr val="003399"/>
                </a:solidFill>
              </a:rPr>
              <a:t>order</a:t>
            </a:r>
          </a:p>
          <a:p>
            <a:pPr lvl="1">
              <a:defRPr/>
            </a:pPr>
            <a:r>
              <a:rPr lang="el-GR" dirty="0"/>
              <a:t>Το καλάθι αγορών – </a:t>
            </a:r>
            <a:r>
              <a:rPr lang="en-US" dirty="0">
                <a:solidFill>
                  <a:srgbClr val="003399"/>
                </a:solidFill>
              </a:rPr>
              <a:t>cart </a:t>
            </a:r>
            <a:endParaRPr lang="el-GR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661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94968" y="599153"/>
            <a:ext cx="8229600" cy="1371600"/>
          </a:xfrm>
        </p:spPr>
        <p:txBody>
          <a:bodyPr/>
          <a:lstStyle/>
          <a:p>
            <a:pPr eaLnBrk="1" hangingPunct="1"/>
            <a:r>
              <a:rPr lang="el-GR" altLang="el-GR" sz="3200" dirty="0"/>
              <a:t>Το πρώτο πράγμα που πρέπει πάντα να κάνετε είναι να ρωτάτε το </a:t>
            </a:r>
            <a:r>
              <a:rPr lang="el-GR" altLang="el-GR" sz="3200" b="1" dirty="0"/>
              <a:t>γιατί;</a:t>
            </a:r>
            <a:endParaRPr lang="el-GR" altLang="el-GR" sz="3200" dirty="0"/>
          </a:p>
        </p:txBody>
      </p:sp>
      <p:sp>
        <p:nvSpPr>
          <p:cNvPr id="12293" name="Rectangle 3"/>
          <p:cNvSpPr>
            <a:spLocks noGrp="1" noChangeArrowheads="1"/>
          </p:cNvSpPr>
          <p:nvPr>
            <p:ph idx="1"/>
          </p:nvPr>
        </p:nvSpPr>
        <p:spPr>
          <a:xfrm>
            <a:off x="294968" y="2286000"/>
            <a:ext cx="8077200" cy="4857750"/>
          </a:xfrm>
        </p:spPr>
        <p:txBody>
          <a:bodyPr/>
          <a:lstStyle/>
          <a:p>
            <a:pPr eaLnBrk="1" hangingPunct="1">
              <a:spcAft>
                <a:spcPct val="45000"/>
              </a:spcAft>
            </a:pPr>
            <a:r>
              <a:rPr lang="el-GR" altLang="el-GR" sz="2400" dirty="0"/>
              <a:t>Σε αυτό το μάθημα θα :</a:t>
            </a:r>
          </a:p>
          <a:p>
            <a:pPr lvl="1" eaLnBrk="1" hangingPunct="1">
              <a:spcAft>
                <a:spcPct val="45000"/>
              </a:spcAft>
            </a:pPr>
            <a:r>
              <a:rPr lang="el-GR" altLang="el-GR" sz="2000" dirty="0"/>
              <a:t>Δούμε από πιο κοντά </a:t>
            </a:r>
            <a:r>
              <a:rPr lang="el-GR" altLang="el-GR" sz="2000" dirty="0">
                <a:solidFill>
                  <a:srgbClr val="003399"/>
                </a:solidFill>
              </a:rPr>
              <a:t>έννοιες </a:t>
            </a:r>
            <a:r>
              <a:rPr lang="el-GR" altLang="el-GR" sz="2000" dirty="0" err="1">
                <a:solidFill>
                  <a:srgbClr val="003399"/>
                </a:solidFill>
              </a:rPr>
              <a:t>αντικειμενοστρεφούς</a:t>
            </a:r>
            <a:r>
              <a:rPr lang="el-GR" altLang="el-GR" sz="2000" dirty="0">
                <a:solidFill>
                  <a:srgbClr val="003399"/>
                </a:solidFill>
              </a:rPr>
              <a:t> προγραμματισμού </a:t>
            </a:r>
            <a:r>
              <a:rPr lang="el-GR" altLang="el-GR" sz="2000" dirty="0"/>
              <a:t>στην </a:t>
            </a:r>
            <a:r>
              <a:rPr lang="en-US" altLang="el-GR" sz="2000" dirty="0"/>
              <a:t>Python </a:t>
            </a:r>
            <a:r>
              <a:rPr lang="el-GR" altLang="el-GR" sz="2000" dirty="0"/>
              <a:t>και θα</a:t>
            </a:r>
          </a:p>
          <a:p>
            <a:pPr lvl="1" eaLnBrk="1" hangingPunct="1">
              <a:spcAft>
                <a:spcPct val="45000"/>
              </a:spcAft>
            </a:pPr>
            <a:r>
              <a:rPr lang="el-GR" altLang="el-GR" sz="2000" dirty="0"/>
              <a:t>Αξιοποιήσουμε αυτά που </a:t>
            </a:r>
            <a:br>
              <a:rPr lang="el-GR" altLang="el-GR" sz="2000" dirty="0"/>
            </a:br>
            <a:r>
              <a:rPr lang="el-GR" altLang="el-GR" sz="2000" dirty="0"/>
              <a:t>θα μάθουμε σε πραγματικά </a:t>
            </a:r>
            <a:r>
              <a:rPr lang="el-GR" altLang="el-GR" sz="2000" dirty="0">
                <a:solidFill>
                  <a:srgbClr val="003399"/>
                </a:solidFill>
              </a:rPr>
              <a:t>παραδείγματα</a:t>
            </a:r>
            <a:r>
              <a:rPr lang="en-US" altLang="el-GR" sz="2000" dirty="0"/>
              <a:t>.</a:t>
            </a:r>
            <a:endParaRPr lang="el-GR" altLang="el-GR" sz="2000" dirty="0"/>
          </a:p>
          <a:p>
            <a:pPr lvl="1" eaLnBrk="1" hangingPunct="1">
              <a:spcAft>
                <a:spcPct val="45000"/>
              </a:spcAft>
            </a:pPr>
            <a:endParaRPr lang="el-GR" altLang="el-GR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7051D25-9049-4698-A078-0BCB52A4AC2B}" type="slidenum">
              <a:rPr lang="el-GR" altLang="el-GR"/>
              <a:pPr>
                <a:defRPr/>
              </a:pPr>
              <a:t>2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8416300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508154" y="79734"/>
            <a:ext cx="8229600" cy="1371600"/>
          </a:xfrm>
        </p:spPr>
        <p:txBody>
          <a:bodyPr/>
          <a:lstStyle/>
          <a:p>
            <a:r>
              <a:rPr lang="el-GR" altLang="el-GR" sz="2800" dirty="0"/>
              <a:t>Τι πρέπει να σκεφτόμαστε όμως για να επιλέξουμε τις κλάσεις μας;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413"/>
            <a:ext cx="4475163" cy="4857750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l-GR" dirty="0">
                <a:solidFill>
                  <a:srgbClr val="003399"/>
                </a:solidFill>
              </a:rPr>
              <a:t>Αρχή #1</a:t>
            </a:r>
            <a:r>
              <a:rPr lang="el-GR" dirty="0"/>
              <a:t>: Να δίνετε στις κλάσεις σας μία </a:t>
            </a:r>
            <a:r>
              <a:rPr lang="el-GR" dirty="0">
                <a:solidFill>
                  <a:srgbClr val="003399"/>
                </a:solidFill>
              </a:rPr>
              <a:t>μοναδική ευθύνη</a:t>
            </a:r>
            <a:r>
              <a:rPr lang="el-GR" dirty="0"/>
              <a:t>. Για το καλάθι μας η ευθύνη αυτή ίσως είναι απλά να αποθηκεύει τα αντικείμενα που έχει επιλέξει ο χρήστης. Οι κλάσεις σας πρέπει να είναι </a:t>
            </a:r>
            <a:r>
              <a:rPr lang="el-GR" dirty="0">
                <a:solidFill>
                  <a:srgbClr val="003399"/>
                </a:solidFill>
              </a:rPr>
              <a:t>μικρές</a:t>
            </a:r>
            <a:r>
              <a:rPr lang="el-GR" dirty="0"/>
              <a:t> και </a:t>
            </a:r>
            <a:r>
              <a:rPr lang="el-GR" dirty="0" err="1">
                <a:solidFill>
                  <a:srgbClr val="003399"/>
                </a:solidFill>
              </a:rPr>
              <a:t>στοχευμένες</a:t>
            </a:r>
            <a:r>
              <a:rPr lang="el-GR" dirty="0"/>
              <a:t>.</a:t>
            </a:r>
          </a:p>
          <a:p>
            <a:pPr>
              <a:defRPr/>
            </a:pPr>
            <a:endParaRPr lang="el-GR" dirty="0"/>
          </a:p>
          <a:p>
            <a:pPr>
              <a:defRPr/>
            </a:pPr>
            <a:r>
              <a:rPr lang="el-GR" dirty="0">
                <a:solidFill>
                  <a:srgbClr val="003399"/>
                </a:solidFill>
              </a:rPr>
              <a:t>Αρχή #2</a:t>
            </a:r>
            <a:r>
              <a:rPr lang="el-GR" dirty="0"/>
              <a:t>: Να </a:t>
            </a:r>
            <a:r>
              <a:rPr lang="el-GR" dirty="0">
                <a:solidFill>
                  <a:srgbClr val="003399"/>
                </a:solidFill>
              </a:rPr>
              <a:t>σχεδιάζετε</a:t>
            </a:r>
            <a:r>
              <a:rPr lang="el-GR" dirty="0"/>
              <a:t> τις κλάσεις σας </a:t>
            </a:r>
            <a:r>
              <a:rPr lang="el-GR" dirty="0">
                <a:solidFill>
                  <a:srgbClr val="003399"/>
                </a:solidFill>
              </a:rPr>
              <a:t>από έξω</a:t>
            </a:r>
            <a:r>
              <a:rPr lang="el-GR" dirty="0"/>
              <a:t>. Γράψτε πρώτα τον κώδικα που θα χρησιμοποιήσει την κλάση πριν από τον κώδικα της κλάσης.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B3463F6-F5DA-4730-AC9F-57B41FF190B0}" type="slidenum">
              <a:rPr lang="el-GR" altLang="el-GR" smtClean="0"/>
              <a:pPr>
                <a:defRPr/>
              </a:pPr>
              <a:t>20</a:t>
            </a:fld>
            <a:endParaRPr lang="el-GR" altLang="el-GR" dirty="0"/>
          </a:p>
        </p:txBody>
      </p:sp>
      <p:pic>
        <p:nvPicPr>
          <p:cNvPr id="307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1268413"/>
            <a:ext cx="2986087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 bwMode="auto">
          <a:xfrm>
            <a:off x="5364163" y="1196975"/>
            <a:ext cx="3455987" cy="1439863"/>
          </a:xfrm>
          <a:prstGeom prst="rect">
            <a:avLst/>
          </a:prstGeom>
          <a:noFill/>
          <a:ln>
            <a:solidFill>
              <a:srgbClr val="00519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9" name="Rectangle 8"/>
          <p:cNvSpPr/>
          <p:nvPr/>
        </p:nvSpPr>
        <p:spPr bwMode="auto">
          <a:xfrm>
            <a:off x="5364163" y="3716338"/>
            <a:ext cx="3455987" cy="1800225"/>
          </a:xfrm>
          <a:prstGeom prst="rect">
            <a:avLst/>
          </a:prstGeom>
          <a:noFill/>
          <a:ln>
            <a:solidFill>
              <a:srgbClr val="00519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pic>
        <p:nvPicPr>
          <p:cNvPr id="307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8475" y="3789363"/>
            <a:ext cx="2162175" cy="165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30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1268413"/>
            <a:ext cx="3224213" cy="95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71049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762000" y="-115196"/>
            <a:ext cx="8229600" cy="1371600"/>
          </a:xfrm>
        </p:spPr>
        <p:txBody>
          <a:bodyPr/>
          <a:lstStyle/>
          <a:p>
            <a:r>
              <a:rPr lang="el-GR" altLang="el-GR" sz="2400" dirty="0"/>
              <a:t>Και αφού τα σκεφτήκαμε όλα ας φτιάξουμε τις κλάσεις μας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DB2805-683E-4B39-B86A-712C444105B3}" type="datetime1">
              <a:rPr lang="el-GR" altLang="el-GR" smtClean="0"/>
              <a:pPr>
                <a:defRPr/>
              </a:pPr>
              <a:t>29/4/2020</a:t>
            </a:fld>
            <a:endParaRPr lang="el-GR" alt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63B29BC-7A89-40B4-BEE9-038DE9A3F8BA}" type="slidenum">
              <a:rPr lang="el-GR" altLang="el-GR" smtClean="0"/>
              <a:pPr>
                <a:defRPr/>
              </a:pPr>
              <a:t>21</a:t>
            </a:fld>
            <a:endParaRPr lang="el-GR" altLang="el-GR" dirty="0"/>
          </a:p>
        </p:txBody>
      </p:sp>
      <p:pic>
        <p:nvPicPr>
          <p:cNvPr id="3174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1130"/>
          <a:stretch>
            <a:fillRect/>
          </a:stretch>
        </p:blipFill>
        <p:spPr bwMode="auto">
          <a:xfrm>
            <a:off x="88900" y="836613"/>
            <a:ext cx="7523163" cy="362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536"/>
          <a:stretch>
            <a:fillRect/>
          </a:stretch>
        </p:blipFill>
        <p:spPr bwMode="auto">
          <a:xfrm>
            <a:off x="107950" y="4679950"/>
            <a:ext cx="7523163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 bwMode="auto">
          <a:xfrm>
            <a:off x="0" y="765175"/>
            <a:ext cx="7596188" cy="5616575"/>
          </a:xfrm>
          <a:prstGeom prst="rect">
            <a:avLst/>
          </a:prstGeom>
          <a:noFill/>
          <a:ln>
            <a:solidFill>
              <a:srgbClr val="00519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pic>
        <p:nvPicPr>
          <p:cNvPr id="31753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6076950"/>
            <a:ext cx="493395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ight Arrow 9"/>
          <p:cNvSpPr/>
          <p:nvPr/>
        </p:nvSpPr>
        <p:spPr bwMode="auto">
          <a:xfrm>
            <a:off x="2700338" y="6021388"/>
            <a:ext cx="287337" cy="287337"/>
          </a:xfrm>
          <a:prstGeom prst="rightArrow">
            <a:avLst/>
          </a:prstGeom>
          <a:solidFill>
            <a:srgbClr val="005190"/>
          </a:solidFill>
          <a:ln>
            <a:solidFill>
              <a:srgbClr val="0051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pic>
        <p:nvPicPr>
          <p:cNvPr id="31755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0" y="836613"/>
            <a:ext cx="3224213" cy="95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6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2133600"/>
            <a:ext cx="2386012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2138" y="3284538"/>
            <a:ext cx="4392612" cy="2665412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l-GR" dirty="0"/>
              <a:t>Φτιάχνουμε αρχικά τις κλάσεις μας.</a:t>
            </a:r>
          </a:p>
          <a:p>
            <a:pPr>
              <a:defRPr/>
            </a:pPr>
            <a:endParaRPr lang="el-GR" dirty="0"/>
          </a:p>
          <a:p>
            <a:pPr>
              <a:defRPr/>
            </a:pPr>
            <a:r>
              <a:rPr lang="el-GR" dirty="0"/>
              <a:t>Δανειζόμαστε λίγο από τον κώδικα που είχαμε γράψει και μπορούμε να ξεκινήσουμε</a:t>
            </a:r>
          </a:p>
        </p:txBody>
      </p:sp>
    </p:spTree>
    <p:extLst>
      <p:ext uri="{BB962C8B-B14F-4D97-AF65-F5344CB8AC3E}">
        <p14:creationId xmlns:p14="http://schemas.microsoft.com/office/powerpoint/2010/main" val="40079778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Επόμενο Βήμα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DB2805-683E-4B39-B86A-712C444105B3}" type="datetime1">
              <a:rPr lang="el-GR" altLang="el-GR" smtClean="0"/>
              <a:pPr>
                <a:defRPr/>
              </a:pPr>
              <a:t>29/4/2020</a:t>
            </a:fld>
            <a:endParaRPr lang="el-GR" alt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39C9A89-8B87-41C4-9DBD-43883380E92A}" type="slidenum">
              <a:rPr lang="el-GR" altLang="el-GR" smtClean="0"/>
              <a:pPr>
                <a:defRPr/>
              </a:pPr>
              <a:t>22</a:t>
            </a:fld>
            <a:endParaRPr lang="el-GR" altLang="el-GR" dirty="0"/>
          </a:p>
        </p:txBody>
      </p:sp>
      <p:pic>
        <p:nvPicPr>
          <p:cNvPr id="32773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38" y="765175"/>
            <a:ext cx="6410325" cy="598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4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1196975"/>
            <a:ext cx="2020888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 bwMode="auto">
          <a:xfrm>
            <a:off x="0" y="765175"/>
            <a:ext cx="7596188" cy="5976938"/>
          </a:xfrm>
          <a:prstGeom prst="rect">
            <a:avLst/>
          </a:prstGeom>
          <a:noFill/>
          <a:ln>
            <a:solidFill>
              <a:srgbClr val="00519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1" name="Rectangle 10"/>
          <p:cNvSpPr/>
          <p:nvPr/>
        </p:nvSpPr>
        <p:spPr bwMode="auto">
          <a:xfrm>
            <a:off x="5003800" y="765175"/>
            <a:ext cx="2592388" cy="2016125"/>
          </a:xfrm>
          <a:prstGeom prst="rect">
            <a:avLst/>
          </a:prstGeom>
          <a:noFill/>
          <a:ln>
            <a:solidFill>
              <a:srgbClr val="00519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32777" name="TextBox 11"/>
          <p:cNvSpPr txBox="1">
            <a:spLocks noChangeArrowheads="1"/>
          </p:cNvSpPr>
          <p:nvPr/>
        </p:nvSpPr>
        <p:spPr bwMode="auto">
          <a:xfrm>
            <a:off x="5003800" y="836613"/>
            <a:ext cx="22002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Blip>
                <a:blip r:embed="rId4"/>
              </a:buBlip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Blip>
                <a:blip r:embed="rId5"/>
              </a:buBlip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Blip>
                <a:blip r:embed="rId6"/>
              </a:buBlip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1800">
                <a:solidFill>
                  <a:srgbClr val="003399"/>
                </a:solidFill>
              </a:rPr>
              <a:t>Κυρίως πρόγραμμα</a:t>
            </a:r>
          </a:p>
        </p:txBody>
      </p:sp>
      <p:sp>
        <p:nvSpPr>
          <p:cNvPr id="13" name="Right Arrow 12"/>
          <p:cNvSpPr/>
          <p:nvPr/>
        </p:nvSpPr>
        <p:spPr bwMode="auto">
          <a:xfrm>
            <a:off x="5321300" y="2066925"/>
            <a:ext cx="287338" cy="142875"/>
          </a:xfrm>
          <a:prstGeom prst="rightArrow">
            <a:avLst/>
          </a:prstGeom>
          <a:solidFill>
            <a:srgbClr val="005190"/>
          </a:solidFill>
          <a:ln>
            <a:solidFill>
              <a:srgbClr val="0051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32779" name="TextBox 13"/>
          <p:cNvSpPr txBox="1">
            <a:spLocks noChangeArrowheads="1"/>
          </p:cNvSpPr>
          <p:nvPr/>
        </p:nvSpPr>
        <p:spPr bwMode="auto">
          <a:xfrm>
            <a:off x="2484438" y="3500438"/>
            <a:ext cx="36718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Blip>
                <a:blip r:embed="rId4"/>
              </a:buBlip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Blip>
                <a:blip r:embed="rId5"/>
              </a:buBlip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Blip>
                <a:blip r:embed="rId6"/>
              </a:buBlip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1800"/>
              <a:t>Αντί να κάνουμε το </a:t>
            </a:r>
            <a:r>
              <a:rPr lang="en-US" altLang="el-GR" sz="1800"/>
              <a:t>command attribute </a:t>
            </a:r>
            <a:r>
              <a:rPr lang="el-GR" altLang="el-GR" sz="1800"/>
              <a:t>και η επεξεργασία να γίνει στο </a:t>
            </a:r>
            <a:r>
              <a:rPr lang="en-US" altLang="el-GR" sz="1800"/>
              <a:t>process </a:t>
            </a:r>
            <a:r>
              <a:rPr lang="el-GR" altLang="el-GR" sz="1800"/>
              <a:t>αφήνουμε αυτή τη διαδικασία στο </a:t>
            </a:r>
            <a:r>
              <a:rPr lang="en-US" altLang="el-GR" sz="1800"/>
              <a:t>Order.</a:t>
            </a:r>
            <a:endParaRPr lang="el-GR" altLang="el-GR" sz="1800"/>
          </a:p>
        </p:txBody>
      </p:sp>
      <p:sp>
        <p:nvSpPr>
          <p:cNvPr id="15" name="Right Arrow 14"/>
          <p:cNvSpPr/>
          <p:nvPr/>
        </p:nvSpPr>
        <p:spPr bwMode="auto">
          <a:xfrm>
            <a:off x="395288" y="5445125"/>
            <a:ext cx="287337" cy="144463"/>
          </a:xfrm>
          <a:prstGeom prst="rightArrow">
            <a:avLst/>
          </a:prstGeom>
          <a:solidFill>
            <a:srgbClr val="005190"/>
          </a:solidFill>
          <a:ln>
            <a:solidFill>
              <a:srgbClr val="0051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6" name="Right Brace 15"/>
          <p:cNvSpPr/>
          <p:nvPr/>
        </p:nvSpPr>
        <p:spPr>
          <a:xfrm>
            <a:off x="2268538" y="3644900"/>
            <a:ext cx="142875" cy="863600"/>
          </a:xfrm>
          <a:prstGeom prst="rightBrace">
            <a:avLst/>
          </a:prstGeom>
          <a:ln w="19050">
            <a:solidFill>
              <a:srgbClr val="FF33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2268538" y="4652963"/>
            <a:ext cx="1079500" cy="1223962"/>
          </a:xfrm>
          <a:prstGeom prst="straightConnector1">
            <a:avLst/>
          </a:prstGeom>
          <a:ln w="19050">
            <a:solidFill>
              <a:srgbClr val="FF33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5" idx="1"/>
          </p:cNvCxnSpPr>
          <p:nvPr/>
        </p:nvCxnSpPr>
        <p:spPr>
          <a:xfrm flipV="1">
            <a:off x="395288" y="4437063"/>
            <a:ext cx="288925" cy="1079500"/>
          </a:xfrm>
          <a:prstGeom prst="straightConnector1">
            <a:avLst/>
          </a:prstGeom>
          <a:ln w="19050">
            <a:solidFill>
              <a:srgbClr val="FF33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5" idx="1"/>
          </p:cNvCxnSpPr>
          <p:nvPr/>
        </p:nvCxnSpPr>
        <p:spPr>
          <a:xfrm flipV="1">
            <a:off x="395288" y="2205038"/>
            <a:ext cx="2808287" cy="3311525"/>
          </a:xfrm>
          <a:prstGeom prst="straightConnector1">
            <a:avLst/>
          </a:prstGeom>
          <a:ln w="19050">
            <a:solidFill>
              <a:srgbClr val="FF33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7088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200" dirty="0"/>
              <a:t>Αυτό που έχει το καλάθι μας μέχρι στιγμής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DB2805-683E-4B39-B86A-712C444105B3}" type="datetime1">
              <a:rPr lang="el-GR" altLang="el-GR" smtClean="0"/>
              <a:pPr>
                <a:defRPr/>
              </a:pPr>
              <a:t>29/4/2020</a:t>
            </a:fld>
            <a:endParaRPr lang="el-GR" alt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4DC7B05-FB33-46AF-95AD-67480335C222}" type="slidenum">
              <a:rPr lang="el-GR" altLang="el-GR" smtClean="0"/>
              <a:pPr>
                <a:defRPr/>
              </a:pPr>
              <a:t>23</a:t>
            </a:fld>
            <a:endParaRPr lang="el-GR" altLang="el-GR" dirty="0"/>
          </a:p>
        </p:txBody>
      </p:sp>
      <p:pic>
        <p:nvPicPr>
          <p:cNvPr id="3379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844675"/>
            <a:ext cx="7599362" cy="356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37805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911225" y="413236"/>
            <a:ext cx="7775575" cy="620713"/>
          </a:xfrm>
        </p:spPr>
        <p:txBody>
          <a:bodyPr/>
          <a:lstStyle/>
          <a:p>
            <a:pPr algn="r"/>
            <a:r>
              <a:rPr lang="el-GR" altLang="el-GR" sz="2400" dirty="0"/>
              <a:t>Ας δούμε τι περιέχει </a:t>
            </a:r>
            <a:br>
              <a:rPr lang="el-GR" altLang="el-GR" sz="2400" dirty="0"/>
            </a:br>
            <a:r>
              <a:rPr lang="el-GR" altLang="el-GR" sz="2400" dirty="0"/>
              <a:t>το καλάθι μας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59563" y="1268413"/>
            <a:ext cx="2484437" cy="2520950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l-GR" dirty="0"/>
              <a:t>Υπάρχουν ειδικές </a:t>
            </a:r>
            <a:r>
              <a:rPr lang="en-US" dirty="0">
                <a:solidFill>
                  <a:srgbClr val="003399"/>
                </a:solidFill>
              </a:rPr>
              <a:t>methods</a:t>
            </a:r>
            <a:r>
              <a:rPr lang="en-US" dirty="0"/>
              <a:t> </a:t>
            </a:r>
            <a:r>
              <a:rPr lang="el-GR" dirty="0"/>
              <a:t>και </a:t>
            </a:r>
            <a:r>
              <a:rPr lang="en-US" dirty="0">
                <a:solidFill>
                  <a:srgbClr val="003399"/>
                </a:solidFill>
              </a:rPr>
              <a:t>attributes</a:t>
            </a:r>
            <a:r>
              <a:rPr lang="en-US" dirty="0"/>
              <a:t> </a:t>
            </a:r>
            <a:r>
              <a:rPr lang="el-GR" dirty="0"/>
              <a:t>που μας βοηθάνε.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DB2805-683E-4B39-B86A-712C444105B3}" type="datetime1">
              <a:rPr lang="el-GR" altLang="el-GR" smtClean="0"/>
              <a:pPr>
                <a:defRPr/>
              </a:pPr>
              <a:t>29/4/2020</a:t>
            </a:fld>
            <a:endParaRPr lang="el-GR" alt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6BEBB54-DD78-43C1-B428-DCF5A826952D}" type="slidenum">
              <a:rPr lang="el-GR" altLang="el-GR" smtClean="0"/>
              <a:pPr>
                <a:defRPr/>
              </a:pPr>
              <a:t>24</a:t>
            </a:fld>
            <a:endParaRPr lang="el-GR" altLang="el-GR" dirty="0"/>
          </a:p>
        </p:txBody>
      </p:sp>
      <p:pic>
        <p:nvPicPr>
          <p:cNvPr id="3482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888" y="5065713"/>
            <a:ext cx="2043112" cy="179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7"/>
          <p:cNvSpPr/>
          <p:nvPr/>
        </p:nvSpPr>
        <p:spPr bwMode="auto">
          <a:xfrm>
            <a:off x="6804025" y="4652963"/>
            <a:ext cx="2339975" cy="2205037"/>
          </a:xfrm>
          <a:prstGeom prst="rect">
            <a:avLst/>
          </a:prstGeom>
          <a:noFill/>
          <a:ln>
            <a:solidFill>
              <a:srgbClr val="00519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34824" name="TextBox 18"/>
          <p:cNvSpPr txBox="1">
            <a:spLocks noChangeArrowheads="1"/>
          </p:cNvSpPr>
          <p:nvPr/>
        </p:nvSpPr>
        <p:spPr bwMode="auto">
          <a:xfrm>
            <a:off x="6837363" y="4724400"/>
            <a:ext cx="21986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Blip>
                <a:blip r:embed="rId4"/>
              </a:buBlip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Blip>
                <a:blip r:embed="rId5"/>
              </a:buBlip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1800">
                <a:solidFill>
                  <a:srgbClr val="003399"/>
                </a:solidFill>
              </a:rPr>
              <a:t>Κυρίως πρόγραμμα</a:t>
            </a:r>
          </a:p>
        </p:txBody>
      </p:sp>
      <p:pic>
        <p:nvPicPr>
          <p:cNvPr id="34825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219700" cy="565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6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5607050"/>
            <a:ext cx="4291012" cy="1239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/>
          <p:nvPr/>
        </p:nvSpPr>
        <p:spPr bwMode="auto">
          <a:xfrm>
            <a:off x="2160588" y="5589588"/>
            <a:ext cx="4572000" cy="1268412"/>
          </a:xfrm>
          <a:prstGeom prst="rect">
            <a:avLst/>
          </a:prstGeom>
          <a:noFill/>
          <a:ln>
            <a:solidFill>
              <a:srgbClr val="00519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5940425" y="2708275"/>
            <a:ext cx="1152525" cy="3889375"/>
          </a:xfrm>
          <a:prstGeom prst="straightConnector1">
            <a:avLst/>
          </a:prstGeom>
          <a:ln w="19050">
            <a:solidFill>
              <a:srgbClr val="FF33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3492500" y="2276475"/>
            <a:ext cx="3600450" cy="4176713"/>
          </a:xfrm>
          <a:prstGeom prst="straightConnector1">
            <a:avLst/>
          </a:prstGeom>
          <a:ln w="19050">
            <a:solidFill>
              <a:srgbClr val="FF33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1403350" y="2708275"/>
            <a:ext cx="5689600" cy="576263"/>
          </a:xfrm>
          <a:prstGeom prst="straightConnector1">
            <a:avLst/>
          </a:prstGeom>
          <a:ln w="19050">
            <a:solidFill>
              <a:srgbClr val="FF33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66993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877171" y="152400"/>
            <a:ext cx="8229600" cy="1371600"/>
          </a:xfrm>
        </p:spPr>
        <p:txBody>
          <a:bodyPr/>
          <a:lstStyle/>
          <a:p>
            <a:r>
              <a:rPr lang="en-US" altLang="el-GR" dirty="0"/>
              <a:t>Python Modules</a:t>
            </a:r>
            <a:endParaRPr lang="el-GR" alt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3313112"/>
          </a:xfrm>
        </p:spPr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el-GR" dirty="0"/>
              <a:t>Σχεδόν κάθε προγραμματιστικό περιβάλλον παρέχει τρόπο για </a:t>
            </a:r>
            <a:r>
              <a:rPr lang="el-GR" dirty="0">
                <a:solidFill>
                  <a:srgbClr val="003399"/>
                </a:solidFill>
              </a:rPr>
              <a:t>ομαδοποίηση</a:t>
            </a:r>
            <a:r>
              <a:rPr lang="el-GR" dirty="0"/>
              <a:t> και </a:t>
            </a:r>
            <a:r>
              <a:rPr lang="el-GR" dirty="0">
                <a:solidFill>
                  <a:srgbClr val="003399"/>
                </a:solidFill>
              </a:rPr>
              <a:t>οργάνωση</a:t>
            </a:r>
            <a:r>
              <a:rPr lang="el-GR" dirty="0"/>
              <a:t> κώδικα.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l-GR" dirty="0"/>
              <a:t>Το έχουμε ήδη κάνει με τις </a:t>
            </a:r>
            <a:r>
              <a:rPr lang="el-GR" dirty="0">
                <a:solidFill>
                  <a:srgbClr val="003399"/>
                </a:solidFill>
              </a:rPr>
              <a:t>συναρτήσεις</a:t>
            </a:r>
            <a:r>
              <a:rPr lang="el-GR" dirty="0"/>
              <a:t> και τις </a:t>
            </a:r>
            <a:r>
              <a:rPr lang="el-GR" dirty="0">
                <a:solidFill>
                  <a:srgbClr val="003399"/>
                </a:solidFill>
              </a:rPr>
              <a:t>κλάσεις</a:t>
            </a:r>
            <a:r>
              <a:rPr lang="el-GR" dirty="0"/>
              <a:t>.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l-GR" dirty="0"/>
              <a:t>Μπορούμε όμως να πετύχουμε ακόμα παραπάνω ομαδοποιώντας τον κώδικά μας σε </a:t>
            </a:r>
            <a:r>
              <a:rPr lang="el-GR" dirty="0">
                <a:solidFill>
                  <a:srgbClr val="003399"/>
                </a:solidFill>
              </a:rPr>
              <a:t>διαφορετικά αρχεία</a:t>
            </a:r>
            <a:r>
              <a:rPr lang="el-GR" dirty="0"/>
              <a:t>, κάτι που ήδη είδαμε με τη </a:t>
            </a:r>
            <a:r>
              <a:rPr lang="en-US" dirty="0">
                <a:solidFill>
                  <a:srgbClr val="003399"/>
                </a:solidFill>
              </a:rPr>
              <a:t>JavaScript</a:t>
            </a:r>
            <a:r>
              <a:rPr lang="en-US" dirty="0"/>
              <a:t>.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l-GR" dirty="0"/>
              <a:t>Στην περίπτωση της </a:t>
            </a:r>
            <a:r>
              <a:rPr lang="en-US" dirty="0"/>
              <a:t>Python </a:t>
            </a:r>
            <a:r>
              <a:rPr lang="el-GR" dirty="0"/>
              <a:t>αυτό γίνεται με τα </a:t>
            </a:r>
            <a:r>
              <a:rPr lang="en-US" dirty="0">
                <a:solidFill>
                  <a:srgbClr val="003399"/>
                </a:solidFill>
              </a:rPr>
              <a:t>modules</a:t>
            </a:r>
            <a:r>
              <a:rPr lang="en-US" dirty="0"/>
              <a:t> </a:t>
            </a:r>
            <a:r>
              <a:rPr lang="el-GR" dirty="0"/>
              <a:t>και ήδη έχουμε χρησιμοποιήσει ένα </a:t>
            </a:r>
            <a:r>
              <a:rPr lang="en-US" dirty="0"/>
              <a:t>module.</a:t>
            </a:r>
            <a:endParaRPr lang="el-GR" dirty="0"/>
          </a:p>
          <a:p>
            <a:pPr>
              <a:defRPr/>
            </a:pPr>
            <a:endParaRPr lang="el-GR" dirty="0"/>
          </a:p>
          <a:p>
            <a:pPr>
              <a:defRPr/>
            </a:pP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7F37D9-D2EA-49EA-9954-55A3721722BB}" type="datetime1">
              <a:rPr lang="el-GR" altLang="el-GR" smtClean="0"/>
              <a:pPr>
                <a:defRPr/>
              </a:pPr>
              <a:t>29/4/2020</a:t>
            </a:fld>
            <a:endParaRPr lang="el-GR" alt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D30FEA1-8BC1-4A98-BB85-A9122A8C90FF}" type="slidenum">
              <a:rPr lang="el-GR" altLang="el-GR" smtClean="0"/>
              <a:pPr>
                <a:defRPr/>
              </a:pPr>
              <a:t>25</a:t>
            </a:fld>
            <a:endParaRPr lang="el-GR" altLang="el-GR" dirty="0"/>
          </a:p>
        </p:txBody>
      </p:sp>
      <p:sp>
        <p:nvSpPr>
          <p:cNvPr id="7" name="Rectangle 6"/>
          <p:cNvSpPr/>
          <p:nvPr/>
        </p:nvSpPr>
        <p:spPr bwMode="auto">
          <a:xfrm>
            <a:off x="395288" y="4652963"/>
            <a:ext cx="6913562" cy="2205037"/>
          </a:xfrm>
          <a:prstGeom prst="rect">
            <a:avLst/>
          </a:prstGeom>
          <a:noFill/>
          <a:ln>
            <a:solidFill>
              <a:srgbClr val="00519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pic>
        <p:nvPicPr>
          <p:cNvPr id="3584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724400"/>
            <a:ext cx="67437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 flipH="1">
            <a:off x="1547813" y="4437063"/>
            <a:ext cx="1079500" cy="1655762"/>
          </a:xfrm>
          <a:prstGeom prst="straightConnector1">
            <a:avLst/>
          </a:prstGeom>
          <a:ln w="19050">
            <a:solidFill>
              <a:srgbClr val="FF33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11053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/>
              <a:t>Python Modules</a:t>
            </a:r>
            <a:endParaRPr lang="el-GR" alt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7F37D9-D2EA-49EA-9954-55A3721722BB}" type="datetime1">
              <a:rPr lang="el-GR" altLang="el-GR" smtClean="0"/>
              <a:pPr>
                <a:defRPr/>
              </a:pPr>
              <a:t>29/4/2020</a:t>
            </a:fld>
            <a:endParaRPr lang="el-GR" alt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FCF137E-10C1-4D53-97F5-96E4C075853F}" type="slidenum">
              <a:rPr lang="el-GR" altLang="el-GR" smtClean="0"/>
              <a:pPr>
                <a:defRPr/>
              </a:pPr>
              <a:t>26</a:t>
            </a:fld>
            <a:endParaRPr lang="el-GR" altLang="el-GR" dirty="0"/>
          </a:p>
        </p:txBody>
      </p:sp>
      <p:pic>
        <p:nvPicPr>
          <p:cNvPr id="3686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8" y="695325"/>
            <a:ext cx="6057900" cy="616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 bwMode="auto">
          <a:xfrm>
            <a:off x="0" y="692150"/>
            <a:ext cx="6156325" cy="6165850"/>
          </a:xfrm>
          <a:prstGeom prst="rect">
            <a:avLst/>
          </a:prstGeom>
          <a:noFill/>
          <a:ln>
            <a:solidFill>
              <a:srgbClr val="00519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36871" name="TextBox 7"/>
          <p:cNvSpPr txBox="1">
            <a:spLocks noChangeArrowheads="1"/>
          </p:cNvSpPr>
          <p:nvPr/>
        </p:nvSpPr>
        <p:spPr bwMode="auto">
          <a:xfrm>
            <a:off x="2700338" y="692150"/>
            <a:ext cx="10683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Blip>
                <a:blip r:embed="rId4"/>
              </a:buBlip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Blip>
                <a:blip r:embed="rId5"/>
              </a:buBlip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800">
                <a:solidFill>
                  <a:srgbClr val="FF3300"/>
                </a:solidFill>
              </a:rPr>
              <a:t>Sales.py</a:t>
            </a:r>
            <a:endParaRPr lang="el-GR" altLang="el-GR" sz="1800">
              <a:solidFill>
                <a:srgbClr val="FF3300"/>
              </a:solidFill>
            </a:endParaRPr>
          </a:p>
        </p:txBody>
      </p:sp>
      <p:pic>
        <p:nvPicPr>
          <p:cNvPr id="36872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1341438"/>
            <a:ext cx="2139950" cy="208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 bwMode="auto">
          <a:xfrm>
            <a:off x="6300788" y="908050"/>
            <a:ext cx="2663825" cy="2592388"/>
          </a:xfrm>
          <a:prstGeom prst="rect">
            <a:avLst/>
          </a:prstGeom>
          <a:noFill/>
          <a:ln>
            <a:solidFill>
              <a:srgbClr val="00519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36874" name="TextBox 18"/>
          <p:cNvSpPr txBox="1">
            <a:spLocks noChangeArrowheads="1"/>
          </p:cNvSpPr>
          <p:nvPr/>
        </p:nvSpPr>
        <p:spPr bwMode="auto">
          <a:xfrm>
            <a:off x="6334125" y="979488"/>
            <a:ext cx="21986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Blip>
                <a:blip r:embed="rId4"/>
              </a:buBlip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Blip>
                <a:blip r:embed="rId5"/>
              </a:buBlip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1800">
                <a:solidFill>
                  <a:srgbClr val="FF3300"/>
                </a:solidFill>
              </a:rPr>
              <a:t>Κυρίως πρόγραμμα</a:t>
            </a:r>
          </a:p>
        </p:txBody>
      </p:sp>
      <p:sp>
        <p:nvSpPr>
          <p:cNvPr id="12" name="Right Arrow 11"/>
          <p:cNvSpPr/>
          <p:nvPr/>
        </p:nvSpPr>
        <p:spPr bwMode="auto">
          <a:xfrm flipH="1">
            <a:off x="7596188" y="1341438"/>
            <a:ext cx="331787" cy="136525"/>
          </a:xfrm>
          <a:prstGeom prst="rightArrow">
            <a:avLst/>
          </a:prstGeom>
          <a:solidFill>
            <a:srgbClr val="005190"/>
          </a:solidFill>
          <a:ln>
            <a:solidFill>
              <a:srgbClr val="0051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3" name="Right Arrow 12"/>
          <p:cNvSpPr/>
          <p:nvPr/>
        </p:nvSpPr>
        <p:spPr bwMode="auto">
          <a:xfrm flipH="1">
            <a:off x="8129588" y="1677988"/>
            <a:ext cx="330200" cy="138112"/>
          </a:xfrm>
          <a:prstGeom prst="rightArrow">
            <a:avLst/>
          </a:prstGeom>
          <a:solidFill>
            <a:srgbClr val="005190"/>
          </a:solidFill>
          <a:ln>
            <a:solidFill>
              <a:srgbClr val="0051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4" name="Right Arrow 13"/>
          <p:cNvSpPr/>
          <p:nvPr/>
        </p:nvSpPr>
        <p:spPr bwMode="auto">
          <a:xfrm flipH="1">
            <a:off x="8243888" y="1851025"/>
            <a:ext cx="331787" cy="138113"/>
          </a:xfrm>
          <a:prstGeom prst="rightArrow">
            <a:avLst/>
          </a:prstGeom>
          <a:solidFill>
            <a:srgbClr val="005190"/>
          </a:solidFill>
          <a:ln>
            <a:solidFill>
              <a:srgbClr val="0051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5" name="Right Arrow 14"/>
          <p:cNvSpPr/>
          <p:nvPr/>
        </p:nvSpPr>
        <p:spPr bwMode="auto">
          <a:xfrm flipH="1">
            <a:off x="8585200" y="2686050"/>
            <a:ext cx="331788" cy="138113"/>
          </a:xfrm>
          <a:prstGeom prst="rightArrow">
            <a:avLst/>
          </a:prstGeom>
          <a:solidFill>
            <a:srgbClr val="005190"/>
          </a:solidFill>
          <a:ln>
            <a:solidFill>
              <a:srgbClr val="0051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pic>
        <p:nvPicPr>
          <p:cNvPr id="36879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775" y="5267325"/>
            <a:ext cx="4848225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16"/>
          <p:cNvSpPr/>
          <p:nvPr/>
        </p:nvSpPr>
        <p:spPr bwMode="auto">
          <a:xfrm>
            <a:off x="4229100" y="5229225"/>
            <a:ext cx="4914900" cy="1617663"/>
          </a:xfrm>
          <a:prstGeom prst="rect">
            <a:avLst/>
          </a:prstGeom>
          <a:noFill/>
          <a:ln>
            <a:solidFill>
              <a:srgbClr val="00519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5148263" y="4652963"/>
            <a:ext cx="1800225" cy="1871662"/>
          </a:xfrm>
          <a:prstGeom prst="straightConnector1">
            <a:avLst/>
          </a:prstGeom>
          <a:ln w="19050">
            <a:solidFill>
              <a:srgbClr val="FF33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882" name="TextBox 20"/>
          <p:cNvSpPr txBox="1">
            <a:spLocks noChangeArrowheads="1"/>
          </p:cNvSpPr>
          <p:nvPr/>
        </p:nvSpPr>
        <p:spPr bwMode="auto">
          <a:xfrm>
            <a:off x="6300788" y="4076700"/>
            <a:ext cx="28432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Blip>
                <a:blip r:embed="rId4"/>
              </a:buBlip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Blip>
                <a:blip r:embed="rId5"/>
              </a:buBlip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1800"/>
              <a:t>Προσέξτε το </a:t>
            </a:r>
            <a:r>
              <a:rPr lang="en-US" altLang="el-GR" sz="1800"/>
              <a:t>module </a:t>
            </a:r>
            <a:r>
              <a:rPr lang="el-GR" altLang="el-GR" sz="1800"/>
              <a:t>το οποίο έχουμε.</a:t>
            </a:r>
          </a:p>
        </p:txBody>
      </p:sp>
    </p:spTree>
    <p:extLst>
      <p:ext uri="{BB962C8B-B14F-4D97-AF65-F5344CB8AC3E}">
        <p14:creationId xmlns:p14="http://schemas.microsoft.com/office/powerpoint/2010/main" val="39117372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744538" y="139700"/>
            <a:ext cx="8229600" cy="1371600"/>
          </a:xfrm>
        </p:spPr>
        <p:txBody>
          <a:bodyPr/>
          <a:lstStyle/>
          <a:p>
            <a:r>
              <a:rPr lang="en-US" altLang="el-GR" dirty="0"/>
              <a:t>Python Packages</a:t>
            </a:r>
            <a:endParaRPr lang="el-GR" alt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1655762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l-GR" dirty="0"/>
              <a:t>Όταν έχουμε κώδικα σε </a:t>
            </a:r>
            <a:r>
              <a:rPr lang="el-GR" dirty="0">
                <a:solidFill>
                  <a:srgbClr val="003399"/>
                </a:solidFill>
              </a:rPr>
              <a:t>πολλαπλούς καταλόγους</a:t>
            </a:r>
            <a:r>
              <a:rPr lang="el-GR" dirty="0"/>
              <a:t>.</a:t>
            </a:r>
          </a:p>
          <a:p>
            <a:pPr>
              <a:defRPr/>
            </a:pPr>
            <a:r>
              <a:rPr lang="el-GR" dirty="0"/>
              <a:t>Στην </a:t>
            </a:r>
            <a:r>
              <a:rPr lang="en-US" dirty="0"/>
              <a:t>Python </a:t>
            </a:r>
            <a:r>
              <a:rPr lang="el-GR" dirty="0"/>
              <a:t>ένας υποκατάλογος γίνεται </a:t>
            </a:r>
            <a:r>
              <a:rPr lang="en-US" dirty="0">
                <a:solidFill>
                  <a:srgbClr val="003399"/>
                </a:solidFill>
              </a:rPr>
              <a:t>package</a:t>
            </a:r>
            <a:r>
              <a:rPr lang="en-US" dirty="0"/>
              <a:t>.</a:t>
            </a:r>
          </a:p>
          <a:p>
            <a:pPr>
              <a:defRPr/>
            </a:pPr>
            <a:r>
              <a:rPr lang="el-GR" dirty="0"/>
              <a:t>Όπως οι κλάσεις έχουν </a:t>
            </a:r>
            <a:r>
              <a:rPr lang="en-US" dirty="0">
                <a:solidFill>
                  <a:srgbClr val="003399"/>
                </a:solidFill>
              </a:rPr>
              <a:t>init</a:t>
            </a:r>
            <a:r>
              <a:rPr lang="en-US" dirty="0"/>
              <a:t> </a:t>
            </a:r>
            <a:r>
              <a:rPr lang="el-GR" dirty="0"/>
              <a:t>μέθοδο, έτσι μπορεί να έχει και ένα </a:t>
            </a:r>
            <a:r>
              <a:rPr lang="en-US" dirty="0">
                <a:solidFill>
                  <a:srgbClr val="003399"/>
                </a:solidFill>
              </a:rPr>
              <a:t>module</a:t>
            </a:r>
            <a:r>
              <a:rPr lang="en-US" dirty="0"/>
              <a:t> </a:t>
            </a:r>
            <a:r>
              <a:rPr lang="el-GR" dirty="0"/>
              <a:t>ή ένα </a:t>
            </a:r>
            <a:r>
              <a:rPr lang="en-US" dirty="0">
                <a:solidFill>
                  <a:srgbClr val="003399"/>
                </a:solidFill>
              </a:rPr>
              <a:t>package</a:t>
            </a:r>
            <a:r>
              <a:rPr lang="en-US" dirty="0"/>
              <a:t>. </a:t>
            </a:r>
            <a:r>
              <a:rPr lang="el-GR" dirty="0"/>
              <a:t>Για το λόγο αυτό φτιάχνουμε ένα κενό αρχείο στον ίδιο φάκελο με το όνομα </a:t>
            </a:r>
            <a:r>
              <a:rPr lang="el-GR" dirty="0">
                <a:solidFill>
                  <a:srgbClr val="003399"/>
                </a:solidFill>
              </a:rPr>
              <a:t>__</a:t>
            </a:r>
            <a:r>
              <a:rPr lang="en-US" dirty="0">
                <a:solidFill>
                  <a:srgbClr val="003399"/>
                </a:solidFill>
              </a:rPr>
              <a:t>init</a:t>
            </a:r>
            <a:r>
              <a:rPr lang="el-GR" dirty="0">
                <a:solidFill>
                  <a:srgbClr val="003399"/>
                </a:solidFill>
              </a:rPr>
              <a:t>__.</a:t>
            </a:r>
            <a:r>
              <a:rPr lang="en-US" dirty="0" err="1">
                <a:solidFill>
                  <a:srgbClr val="003399"/>
                </a:solidFill>
              </a:rPr>
              <a:t>py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7F37D9-D2EA-49EA-9954-55A3721722BB}" type="datetime1">
              <a:rPr lang="el-GR" altLang="el-GR" smtClean="0"/>
              <a:pPr>
                <a:defRPr/>
              </a:pPr>
              <a:t>29/4/2020</a:t>
            </a:fld>
            <a:endParaRPr lang="el-GR" alt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84A20A7-DAD4-44A6-861C-19918F213CF1}" type="slidenum">
              <a:rPr lang="el-GR" altLang="el-GR" smtClean="0"/>
              <a:pPr>
                <a:defRPr/>
              </a:pPr>
              <a:t>27</a:t>
            </a:fld>
            <a:endParaRPr lang="el-GR" altLang="el-GR" dirty="0"/>
          </a:p>
        </p:txBody>
      </p:sp>
      <p:pic>
        <p:nvPicPr>
          <p:cNvPr id="378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924175"/>
            <a:ext cx="3175000" cy="12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2852738"/>
            <a:ext cx="2665413" cy="144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ight Brace 7"/>
          <p:cNvSpPr/>
          <p:nvPr/>
        </p:nvSpPr>
        <p:spPr>
          <a:xfrm flipH="1">
            <a:off x="3779838" y="3213100"/>
            <a:ext cx="144462" cy="863600"/>
          </a:xfrm>
          <a:prstGeom prst="rightBrace">
            <a:avLst/>
          </a:prstGeom>
          <a:ln w="19050">
            <a:solidFill>
              <a:srgbClr val="FF33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cxnSp>
        <p:nvCxnSpPr>
          <p:cNvPr id="9" name="Straight Arrow Connector 8"/>
          <p:cNvCxnSpPr>
            <a:stCxn id="8" idx="1"/>
          </p:cNvCxnSpPr>
          <p:nvPr/>
        </p:nvCxnSpPr>
        <p:spPr>
          <a:xfrm flipH="1" flipV="1">
            <a:off x="1403350" y="3500438"/>
            <a:ext cx="2376488" cy="144462"/>
          </a:xfrm>
          <a:prstGeom prst="straightConnector1">
            <a:avLst/>
          </a:prstGeom>
          <a:ln w="19050">
            <a:solidFill>
              <a:srgbClr val="FF33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89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4652963"/>
            <a:ext cx="4322762" cy="220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/>
          <p:cNvSpPr/>
          <p:nvPr/>
        </p:nvSpPr>
        <p:spPr bwMode="auto">
          <a:xfrm>
            <a:off x="971550" y="4265613"/>
            <a:ext cx="4608513" cy="2592387"/>
          </a:xfrm>
          <a:prstGeom prst="rect">
            <a:avLst/>
          </a:prstGeom>
          <a:noFill/>
          <a:ln>
            <a:solidFill>
              <a:srgbClr val="00519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37900" name="TextBox 18"/>
          <p:cNvSpPr txBox="1">
            <a:spLocks noChangeArrowheads="1"/>
          </p:cNvSpPr>
          <p:nvPr/>
        </p:nvSpPr>
        <p:spPr bwMode="auto">
          <a:xfrm>
            <a:off x="1004888" y="4337050"/>
            <a:ext cx="38036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Blip>
                <a:blip r:embed="rId5"/>
              </a:buBlip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Blip>
                <a:blip r:embed="rId6"/>
              </a:buBlip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Blip>
                <a:blip r:embed="rId7"/>
              </a:buBlip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1800">
                <a:solidFill>
                  <a:srgbClr val="FF3300"/>
                </a:solidFill>
              </a:rPr>
              <a:t>Κυρίως πρόγραμμα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4859338" y="2852738"/>
            <a:ext cx="1368425" cy="720725"/>
          </a:xfrm>
          <a:prstGeom prst="straightConnector1">
            <a:avLst/>
          </a:prstGeom>
          <a:ln w="19050">
            <a:solidFill>
              <a:srgbClr val="FF33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6676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200" dirty="0" err="1"/>
              <a:t>Αντικειμενοστρεφής</a:t>
            </a:r>
            <a:r>
              <a:rPr lang="el-GR" altLang="el-GR" sz="3200" dirty="0"/>
              <a:t> Προγραμματισμός</a:t>
            </a:r>
            <a:r>
              <a:rPr lang="en-US" altLang="el-GR" sz="3200" dirty="0"/>
              <a:t> (1/3)</a:t>
            </a:r>
            <a:endParaRPr lang="el-GR" altLang="el-G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325" y="1616895"/>
            <a:ext cx="8229600" cy="3529012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l-GR" dirty="0"/>
              <a:t>Ο </a:t>
            </a:r>
            <a:r>
              <a:rPr lang="el-GR" dirty="0" err="1">
                <a:solidFill>
                  <a:srgbClr val="003399"/>
                </a:solidFill>
              </a:rPr>
              <a:t>Αντικειμενοστρεφής</a:t>
            </a:r>
            <a:r>
              <a:rPr lang="el-GR" dirty="0">
                <a:solidFill>
                  <a:srgbClr val="003399"/>
                </a:solidFill>
              </a:rPr>
              <a:t> προγραμματισμός </a:t>
            </a:r>
            <a:r>
              <a:rPr lang="el-GR" dirty="0"/>
              <a:t>(</a:t>
            </a:r>
            <a:r>
              <a:rPr lang="en-US" dirty="0">
                <a:solidFill>
                  <a:srgbClr val="003399"/>
                </a:solidFill>
              </a:rPr>
              <a:t>Object Oriented Programming</a:t>
            </a:r>
            <a:r>
              <a:rPr lang="el-GR" dirty="0">
                <a:solidFill>
                  <a:srgbClr val="003399"/>
                </a:solidFill>
              </a:rPr>
              <a:t> - </a:t>
            </a:r>
            <a:r>
              <a:rPr lang="en-US" dirty="0">
                <a:solidFill>
                  <a:srgbClr val="003399"/>
                </a:solidFill>
              </a:rPr>
              <a:t>OOP</a:t>
            </a:r>
            <a:r>
              <a:rPr lang="en-US" dirty="0"/>
              <a:t>) </a:t>
            </a:r>
            <a:r>
              <a:rPr lang="el-GR" dirty="0"/>
              <a:t>είναι ένας τρόπος προγραμματισμού που </a:t>
            </a:r>
            <a:r>
              <a:rPr lang="el-GR" dirty="0">
                <a:solidFill>
                  <a:srgbClr val="003399"/>
                </a:solidFill>
              </a:rPr>
              <a:t>υποστηρίζεται</a:t>
            </a:r>
            <a:r>
              <a:rPr lang="el-GR" dirty="0"/>
              <a:t> από </a:t>
            </a:r>
            <a:r>
              <a:rPr lang="el-GR" dirty="0">
                <a:solidFill>
                  <a:srgbClr val="003399"/>
                </a:solidFill>
              </a:rPr>
              <a:t>πάρα πολλές και διαδεδομένες γλώσσες προγραμματισμού</a:t>
            </a:r>
            <a:r>
              <a:rPr lang="el-GR" dirty="0"/>
              <a:t> όπως τις:</a:t>
            </a:r>
          </a:p>
          <a:p>
            <a:pPr lvl="1">
              <a:defRPr/>
            </a:pPr>
            <a:r>
              <a:rPr lang="en-US" dirty="0"/>
              <a:t>Python</a:t>
            </a:r>
          </a:p>
          <a:p>
            <a:pPr lvl="1">
              <a:defRPr/>
            </a:pPr>
            <a:r>
              <a:rPr lang="en-US" dirty="0"/>
              <a:t>C#</a:t>
            </a:r>
          </a:p>
          <a:p>
            <a:pPr lvl="1">
              <a:defRPr/>
            </a:pPr>
            <a:r>
              <a:rPr lang="en-US" dirty="0"/>
              <a:t>C++</a:t>
            </a:r>
          </a:p>
          <a:p>
            <a:pPr lvl="1">
              <a:defRPr/>
            </a:pPr>
            <a:r>
              <a:rPr lang="en-US" dirty="0"/>
              <a:t>Java </a:t>
            </a:r>
            <a:r>
              <a:rPr lang="el-GR" dirty="0"/>
              <a:t>και πολλές ακόμα.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403403-02A6-4F9F-9964-E0C3C70F0613}" type="datetime1">
              <a:rPr lang="el-GR" altLang="el-GR" smtClean="0"/>
              <a:pPr>
                <a:defRPr/>
              </a:pPr>
              <a:t>29/4/2020</a:t>
            </a:fld>
            <a:endParaRPr lang="el-GR" alt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876109-208C-4A21-B5FA-53531CC6F51B}" type="slidenum">
              <a:rPr lang="el-GR" altLang="el-GR" smtClean="0"/>
              <a:pPr>
                <a:defRPr/>
              </a:pPr>
              <a:t>3</a:t>
            </a:fld>
            <a:endParaRPr lang="el-GR" altLang="el-GR" dirty="0"/>
          </a:p>
        </p:txBody>
      </p:sp>
      <p:pic>
        <p:nvPicPr>
          <p:cNvPr id="13318" name="Picture 2" descr="C:\Users\Giannis\Desktop\Lecture 08\Letcure 09\Images\Programming_OOP_Wallpaper_by_hexen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373" y="4867634"/>
            <a:ext cx="4968875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Picture 3" descr="C:\Users\Giannis\Desktop\Lecture 08\Letcure 09\Images\16414217-abstract-word-cloud-for-object-oriented-programming-with-related-tags-and-term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7294" y="3607952"/>
            <a:ext cx="2665412" cy="251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8511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43011"/>
            <a:ext cx="8229600" cy="1371600"/>
          </a:xfrm>
        </p:spPr>
        <p:txBody>
          <a:bodyPr/>
          <a:lstStyle/>
          <a:p>
            <a:r>
              <a:rPr lang="el-GR" altLang="el-GR" sz="3200" dirty="0" err="1"/>
              <a:t>Αντικειμενοστρεφής</a:t>
            </a:r>
            <a:r>
              <a:rPr lang="el-GR" altLang="el-GR" sz="3200" dirty="0"/>
              <a:t> Προγραμματισμός</a:t>
            </a:r>
            <a:r>
              <a:rPr lang="en-US" altLang="el-GR" sz="3200" dirty="0"/>
              <a:t> (2/3)</a:t>
            </a:r>
            <a:endParaRPr lang="el-GR" altLang="el-G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1075"/>
            <a:ext cx="5651500" cy="5472261"/>
          </a:xfrm>
        </p:spPr>
        <p:txBody>
          <a:bodyPr>
            <a:normAutofit fontScale="55000" lnSpcReduction="20000"/>
          </a:bodyPr>
          <a:lstStyle/>
          <a:p>
            <a:pPr>
              <a:defRPr/>
            </a:pPr>
            <a:r>
              <a:rPr lang="el-GR" dirty="0"/>
              <a:t>Μέχρι τώρα είδαμε πώς να χρησιμοποιούμε </a:t>
            </a:r>
            <a:r>
              <a:rPr lang="el-GR" dirty="0">
                <a:solidFill>
                  <a:srgbClr val="003399"/>
                </a:solidFill>
              </a:rPr>
              <a:t>αφαιρέσεις</a:t>
            </a:r>
            <a:r>
              <a:rPr lang="el-GR" dirty="0"/>
              <a:t> και ο </a:t>
            </a:r>
            <a:r>
              <a:rPr lang="el-GR" dirty="0" err="1"/>
              <a:t>αντικειμενοστρεφής</a:t>
            </a:r>
            <a:r>
              <a:rPr lang="el-GR" dirty="0"/>
              <a:t> προγραμματισμός έχει σαν πυρήνα τις αφαιρέσεις, γιατί </a:t>
            </a:r>
            <a:r>
              <a:rPr lang="el-GR" dirty="0">
                <a:solidFill>
                  <a:srgbClr val="003399"/>
                </a:solidFill>
              </a:rPr>
              <a:t>τα αντικείμενα είναι αφαιρέσεις </a:t>
            </a:r>
            <a:r>
              <a:rPr lang="el-GR" dirty="0"/>
              <a:t>– οργανώνουν τη </a:t>
            </a:r>
            <a:r>
              <a:rPr lang="el-GR" dirty="0">
                <a:solidFill>
                  <a:srgbClr val="003399"/>
                </a:solidFill>
              </a:rPr>
              <a:t>λογική</a:t>
            </a:r>
            <a:r>
              <a:rPr lang="el-GR" dirty="0"/>
              <a:t> και τα </a:t>
            </a:r>
            <a:r>
              <a:rPr lang="el-GR" dirty="0">
                <a:solidFill>
                  <a:srgbClr val="003399"/>
                </a:solidFill>
              </a:rPr>
              <a:t>δεδομένα</a:t>
            </a:r>
            <a:r>
              <a:rPr lang="el-GR" dirty="0"/>
              <a:t> μας </a:t>
            </a:r>
            <a:r>
              <a:rPr lang="el-GR" dirty="0">
                <a:solidFill>
                  <a:srgbClr val="003399"/>
                </a:solidFill>
              </a:rPr>
              <a:t>μειώνοντας την πολυπλοκότητα</a:t>
            </a:r>
            <a:r>
              <a:rPr lang="el-GR" dirty="0"/>
              <a:t>.</a:t>
            </a:r>
          </a:p>
          <a:p>
            <a:pPr>
              <a:defRPr/>
            </a:pPr>
            <a:endParaRPr lang="el-GR" dirty="0"/>
          </a:p>
          <a:p>
            <a:pPr>
              <a:defRPr/>
            </a:pPr>
            <a:r>
              <a:rPr lang="el-GR" dirty="0"/>
              <a:t>Αντί να έχουμε ένα γιγαντιαίο πρόγραμμα με κώδικα και μεταβλητές παντού, μπορούμε να έχουμε </a:t>
            </a:r>
            <a:r>
              <a:rPr lang="el-GR" dirty="0">
                <a:solidFill>
                  <a:srgbClr val="003399"/>
                </a:solidFill>
              </a:rPr>
              <a:t>αντικείμενα</a:t>
            </a:r>
            <a:r>
              <a:rPr lang="el-GR" dirty="0"/>
              <a:t> που </a:t>
            </a:r>
            <a:r>
              <a:rPr lang="el-GR" dirty="0">
                <a:solidFill>
                  <a:srgbClr val="003399"/>
                </a:solidFill>
              </a:rPr>
              <a:t>ομαδοποιούν των κώδικα και τις μεταβλητές μας</a:t>
            </a:r>
            <a:r>
              <a:rPr lang="el-GR" dirty="0"/>
              <a:t>.</a:t>
            </a:r>
          </a:p>
          <a:p>
            <a:pPr>
              <a:defRPr/>
            </a:pPr>
            <a:endParaRPr lang="el-GR" dirty="0"/>
          </a:p>
          <a:p>
            <a:pPr>
              <a:defRPr/>
            </a:pPr>
            <a:r>
              <a:rPr lang="el-GR" dirty="0"/>
              <a:t>Έχουμε ήδη χρησιμοποιήσει αντικείμενα όπως η </a:t>
            </a:r>
            <a:r>
              <a:rPr lang="el-GR" dirty="0">
                <a:solidFill>
                  <a:srgbClr val="003399"/>
                </a:solidFill>
              </a:rPr>
              <a:t>λίστα </a:t>
            </a:r>
            <a:r>
              <a:rPr lang="el-GR" dirty="0"/>
              <a:t>της </a:t>
            </a:r>
            <a:r>
              <a:rPr lang="en-US" dirty="0"/>
              <a:t>Python</a:t>
            </a:r>
            <a:r>
              <a:rPr lang="el-GR" dirty="0"/>
              <a:t>.</a:t>
            </a:r>
            <a:endParaRPr lang="en-US" dirty="0"/>
          </a:p>
          <a:p>
            <a:pPr lvl="1">
              <a:defRPr/>
            </a:pPr>
            <a:r>
              <a:rPr lang="en-US" sz="3300" dirty="0"/>
              <a:t>H </a:t>
            </a:r>
            <a:r>
              <a:rPr lang="el-GR" sz="3300" dirty="0"/>
              <a:t>λίστα είναι ένα αντικείμενο που είναι </a:t>
            </a:r>
            <a:r>
              <a:rPr lang="el-GR" sz="3300" dirty="0">
                <a:solidFill>
                  <a:srgbClr val="003399"/>
                </a:solidFill>
              </a:rPr>
              <a:t>δομή δεδομένων </a:t>
            </a:r>
            <a:r>
              <a:rPr lang="el-GR" sz="3300" dirty="0"/>
              <a:t>– ένα δοχείο δεδομένων. Όπως θυμάστε από το προηγούμενο μάθημα, μπορούμε σε μία λίστα να αποθηκεύσουμε τα αντικείμενα ενός καλαθιού αγορών.</a:t>
            </a:r>
          </a:p>
          <a:p>
            <a:pPr lvl="1">
              <a:defRPr/>
            </a:pPr>
            <a:r>
              <a:rPr lang="el-GR" sz="3300" dirty="0"/>
              <a:t>Επίσης, όμως εκθέτει </a:t>
            </a:r>
            <a:r>
              <a:rPr lang="el-GR" sz="3300" dirty="0">
                <a:solidFill>
                  <a:srgbClr val="003399"/>
                </a:solidFill>
              </a:rPr>
              <a:t>μεθόδους</a:t>
            </a:r>
            <a:r>
              <a:rPr lang="el-GR" sz="3300" dirty="0"/>
              <a:t> για να διαχειριστούμε αυτά τα δεδομένα.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403403-02A6-4F9F-9964-E0C3C70F0613}" type="datetime1">
              <a:rPr lang="el-GR" altLang="el-GR" smtClean="0"/>
              <a:pPr>
                <a:defRPr/>
              </a:pPr>
              <a:t>29/4/2020</a:t>
            </a:fld>
            <a:endParaRPr lang="el-GR" alt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F6BA354-1E16-4950-AF1E-3DA2389E997A}" type="slidenum">
              <a:rPr lang="el-GR" altLang="el-GR" smtClean="0"/>
              <a:pPr>
                <a:defRPr/>
              </a:pPr>
              <a:t>4</a:t>
            </a:fld>
            <a:endParaRPr lang="el-GR" altLang="el-GR" dirty="0"/>
          </a:p>
        </p:txBody>
      </p:sp>
      <p:sp>
        <p:nvSpPr>
          <p:cNvPr id="6" name="Rectangle 5"/>
          <p:cNvSpPr/>
          <p:nvPr/>
        </p:nvSpPr>
        <p:spPr>
          <a:xfrm>
            <a:off x="5867400" y="1268413"/>
            <a:ext cx="2376488" cy="3889375"/>
          </a:xfrm>
          <a:prstGeom prst="rect">
            <a:avLst/>
          </a:prstGeom>
          <a:gradFill>
            <a:gsLst>
              <a:gs pos="0">
                <a:srgbClr val="005190"/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  <a:ln w="19050">
            <a:solidFill>
              <a:srgbClr val="0051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dirty="0"/>
              <a:t>list</a:t>
            </a:r>
            <a:endParaRPr lang="el-GR" dirty="0"/>
          </a:p>
        </p:txBody>
      </p:sp>
      <p:sp>
        <p:nvSpPr>
          <p:cNvPr id="14343" name="TextBox 6"/>
          <p:cNvSpPr txBox="1">
            <a:spLocks noChangeArrowheads="1"/>
          </p:cNvSpPr>
          <p:nvPr/>
        </p:nvSpPr>
        <p:spPr bwMode="auto">
          <a:xfrm>
            <a:off x="6588125" y="2420938"/>
            <a:ext cx="11207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Blip>
                <a:blip r:embed="rId3"/>
              </a:buBlip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Blip>
                <a:blip r:embed="rId4"/>
              </a:buBlip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800"/>
              <a:t>‘apples’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800"/>
              <a:t>‘oranges’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800"/>
              <a:t>‘cherries’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sz="1800"/>
          </a:p>
        </p:txBody>
      </p:sp>
      <p:sp>
        <p:nvSpPr>
          <p:cNvPr id="14344" name="TextBox 7"/>
          <p:cNvSpPr txBox="1">
            <a:spLocks noChangeArrowheads="1"/>
          </p:cNvSpPr>
          <p:nvPr/>
        </p:nvSpPr>
        <p:spPr bwMode="auto">
          <a:xfrm>
            <a:off x="7956550" y="1773238"/>
            <a:ext cx="954088" cy="368300"/>
          </a:xfrm>
          <a:prstGeom prst="rect">
            <a:avLst/>
          </a:prstGeom>
          <a:solidFill>
            <a:schemeClr val="bg1"/>
          </a:solidFill>
          <a:ln w="9525">
            <a:solidFill>
              <a:srgbClr val="00519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Blip>
                <a:blip r:embed="rId3"/>
              </a:buBlip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Blip>
                <a:blip r:embed="rId4"/>
              </a:buBlip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l-GR" sz="1800"/>
              <a:t>append</a:t>
            </a:r>
            <a:endParaRPr lang="el-GR" altLang="el-GR" sz="1800"/>
          </a:p>
        </p:txBody>
      </p:sp>
      <p:sp>
        <p:nvSpPr>
          <p:cNvPr id="14345" name="TextBox 8"/>
          <p:cNvSpPr txBox="1">
            <a:spLocks noChangeArrowheads="1"/>
          </p:cNvSpPr>
          <p:nvPr/>
        </p:nvSpPr>
        <p:spPr bwMode="auto">
          <a:xfrm>
            <a:off x="7956550" y="2349500"/>
            <a:ext cx="954088" cy="368300"/>
          </a:xfrm>
          <a:prstGeom prst="rect">
            <a:avLst/>
          </a:prstGeom>
          <a:solidFill>
            <a:schemeClr val="bg1"/>
          </a:solidFill>
          <a:ln w="9525">
            <a:solidFill>
              <a:srgbClr val="00519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Blip>
                <a:blip r:embed="rId3"/>
              </a:buBlip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Blip>
                <a:blip r:embed="rId4"/>
              </a:buBlip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l-GR" sz="1800"/>
              <a:t>remove</a:t>
            </a:r>
            <a:endParaRPr lang="el-GR" altLang="el-GR" sz="1800"/>
          </a:p>
        </p:txBody>
      </p:sp>
      <p:sp>
        <p:nvSpPr>
          <p:cNvPr id="14346" name="TextBox 9"/>
          <p:cNvSpPr txBox="1">
            <a:spLocks noChangeArrowheads="1"/>
          </p:cNvSpPr>
          <p:nvPr/>
        </p:nvSpPr>
        <p:spPr bwMode="auto">
          <a:xfrm>
            <a:off x="7956550" y="2924175"/>
            <a:ext cx="936625" cy="369888"/>
          </a:xfrm>
          <a:prstGeom prst="rect">
            <a:avLst/>
          </a:prstGeom>
          <a:solidFill>
            <a:schemeClr val="bg1"/>
          </a:solidFill>
          <a:ln w="9525">
            <a:solidFill>
              <a:srgbClr val="00519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Blip>
                <a:blip r:embed="rId3"/>
              </a:buBlip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Blip>
                <a:blip r:embed="rId4"/>
              </a:buBlip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l-GR" sz="1800"/>
              <a:t>sort</a:t>
            </a:r>
            <a:endParaRPr lang="el-GR" altLang="el-GR" sz="1800"/>
          </a:p>
        </p:txBody>
      </p:sp>
      <p:sp>
        <p:nvSpPr>
          <p:cNvPr id="14347" name="TextBox 10"/>
          <p:cNvSpPr txBox="1">
            <a:spLocks noChangeArrowheads="1"/>
          </p:cNvSpPr>
          <p:nvPr/>
        </p:nvSpPr>
        <p:spPr bwMode="auto">
          <a:xfrm>
            <a:off x="7956550" y="3429000"/>
            <a:ext cx="954088" cy="369888"/>
          </a:xfrm>
          <a:prstGeom prst="rect">
            <a:avLst/>
          </a:prstGeom>
          <a:solidFill>
            <a:schemeClr val="bg1"/>
          </a:solidFill>
          <a:ln w="9525">
            <a:solidFill>
              <a:srgbClr val="00519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Blip>
                <a:blip r:embed="rId3"/>
              </a:buBlip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Blip>
                <a:blip r:embed="rId4"/>
              </a:buBlip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l-GR" sz="1800"/>
              <a:t>reverse</a:t>
            </a:r>
            <a:endParaRPr lang="el-GR" altLang="el-GR" sz="1800"/>
          </a:p>
        </p:txBody>
      </p:sp>
    </p:spTree>
    <p:extLst>
      <p:ext uri="{BB962C8B-B14F-4D97-AF65-F5344CB8AC3E}">
        <p14:creationId xmlns:p14="http://schemas.microsoft.com/office/powerpoint/2010/main" val="4003382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r>
              <a:rPr lang="el-GR" altLang="el-GR" sz="3200" dirty="0" err="1"/>
              <a:t>Αντικειμενοστρεφής</a:t>
            </a:r>
            <a:r>
              <a:rPr lang="el-GR" altLang="el-GR" sz="3200" dirty="0"/>
              <a:t> Προγραμματισμός</a:t>
            </a:r>
            <a:r>
              <a:rPr lang="en-US" altLang="el-GR" sz="3200" dirty="0"/>
              <a:t> (3/3)</a:t>
            </a:r>
            <a:endParaRPr lang="el-GR" altLang="el-G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4224"/>
            <a:ext cx="8229600" cy="3168650"/>
          </a:xfrm>
        </p:spPr>
        <p:txBody>
          <a:bodyPr>
            <a:normAutofit fontScale="55000" lnSpcReduction="20000"/>
          </a:bodyPr>
          <a:lstStyle/>
          <a:p>
            <a:pPr>
              <a:defRPr/>
            </a:pPr>
            <a:r>
              <a:rPr lang="el-GR" dirty="0"/>
              <a:t>Ένας λοιπόν από τους </a:t>
            </a:r>
            <a:r>
              <a:rPr lang="el-GR" dirty="0">
                <a:solidFill>
                  <a:srgbClr val="003399"/>
                </a:solidFill>
              </a:rPr>
              <a:t>στόχους του </a:t>
            </a:r>
            <a:r>
              <a:rPr lang="en-US" dirty="0">
                <a:solidFill>
                  <a:srgbClr val="003399"/>
                </a:solidFill>
              </a:rPr>
              <a:t>OOP </a:t>
            </a:r>
            <a:r>
              <a:rPr lang="el-GR" dirty="0"/>
              <a:t>είναι να πάρεις ότι είναι απαραίτητο σε σχέση με μία εφαρμογή και </a:t>
            </a:r>
            <a:r>
              <a:rPr lang="el-GR" dirty="0">
                <a:solidFill>
                  <a:srgbClr val="003399"/>
                </a:solidFill>
              </a:rPr>
              <a:t>να βρεις τρόπο να δημιουργήσεις αντικείμενα που να ομαδοποιήσουν τον κώδικα και τα δεδομένα που χρειάζεσαι</a:t>
            </a:r>
            <a:r>
              <a:rPr lang="el-GR" dirty="0"/>
              <a:t>. Αυτό μειώνει την πολυπλοκότητα.</a:t>
            </a:r>
          </a:p>
          <a:p>
            <a:pPr>
              <a:defRPr/>
            </a:pPr>
            <a:endParaRPr lang="el-GR" dirty="0"/>
          </a:p>
          <a:p>
            <a:pPr>
              <a:defRPr/>
            </a:pPr>
            <a:r>
              <a:rPr lang="el-GR" dirty="0"/>
              <a:t>Για να φτιάξουμε όμως το πρόγραμμά μας, εκτός από τα έτοιμα αντικείμενα που μας δίνει η </a:t>
            </a:r>
            <a:r>
              <a:rPr lang="en-US" dirty="0"/>
              <a:t>Python </a:t>
            </a:r>
            <a:r>
              <a:rPr lang="el-GR" dirty="0"/>
              <a:t>χρειαζόμαστε και </a:t>
            </a:r>
            <a:r>
              <a:rPr lang="el-GR" dirty="0">
                <a:solidFill>
                  <a:srgbClr val="003399"/>
                </a:solidFill>
              </a:rPr>
              <a:t>αντικείμενα που θα ορίσουμε εμείς </a:t>
            </a:r>
            <a:r>
              <a:rPr lang="el-GR" dirty="0"/>
              <a:t>και αναπαριστούν τις </a:t>
            </a:r>
            <a:r>
              <a:rPr lang="el-GR" dirty="0">
                <a:solidFill>
                  <a:srgbClr val="003399"/>
                </a:solidFill>
              </a:rPr>
              <a:t>ανάγκες της εφαρμογής μας</a:t>
            </a:r>
            <a:r>
              <a:rPr lang="el-GR" dirty="0"/>
              <a:t>.</a:t>
            </a:r>
          </a:p>
          <a:p>
            <a:pPr>
              <a:defRPr/>
            </a:pPr>
            <a:endParaRPr lang="el-GR" dirty="0"/>
          </a:p>
          <a:p>
            <a:pPr>
              <a:defRPr/>
            </a:pPr>
            <a:r>
              <a:rPr lang="el-GR" dirty="0"/>
              <a:t>Τα αντικείμενα που θα </a:t>
            </a:r>
            <a:r>
              <a:rPr lang="el-GR" dirty="0">
                <a:solidFill>
                  <a:srgbClr val="003399"/>
                </a:solidFill>
              </a:rPr>
              <a:t>δημιουργήσουμε μπορεί να αναπαριστούν αντικείμενα του πραγματικού κόσμου</a:t>
            </a:r>
            <a:r>
              <a:rPr lang="el-GR" dirty="0"/>
              <a:t>, αλλά </a:t>
            </a:r>
            <a:r>
              <a:rPr lang="el-GR" dirty="0">
                <a:solidFill>
                  <a:srgbClr val="003399"/>
                </a:solidFill>
              </a:rPr>
              <a:t>αυτό δεν είναι και απαραίτητο</a:t>
            </a:r>
            <a:r>
              <a:rPr lang="el-GR" dirty="0"/>
              <a:t>.</a:t>
            </a:r>
          </a:p>
          <a:p>
            <a:pPr>
              <a:defRPr/>
            </a:pP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403403-02A6-4F9F-9964-E0C3C70F0613}" type="datetime1">
              <a:rPr lang="el-GR" altLang="el-GR" smtClean="0"/>
              <a:pPr>
                <a:defRPr/>
              </a:pPr>
              <a:t>29/4/2020</a:t>
            </a:fld>
            <a:endParaRPr lang="el-GR" alt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DD52977-07B4-4CBD-ACE6-DF6FF77ACCCD}" type="slidenum">
              <a:rPr lang="el-GR" altLang="el-GR" smtClean="0"/>
              <a:pPr>
                <a:defRPr/>
              </a:pPr>
              <a:t>5</a:t>
            </a:fld>
            <a:endParaRPr lang="el-GR" altLang="el-GR" dirty="0"/>
          </a:p>
        </p:txBody>
      </p:sp>
      <p:pic>
        <p:nvPicPr>
          <p:cNvPr id="6553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4221088"/>
            <a:ext cx="3093913" cy="244842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71221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00869" y="-87312"/>
            <a:ext cx="8229600" cy="1371600"/>
          </a:xfrm>
        </p:spPr>
        <p:txBody>
          <a:bodyPr/>
          <a:lstStyle/>
          <a:p>
            <a:r>
              <a:rPr lang="el-GR" altLang="el-GR" sz="2800" dirty="0"/>
              <a:t>Ας φτιάξουμε λοιπόν ένα δικό μας αντικείμενο…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2808288"/>
          </a:xfrm>
        </p:spPr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el-GR" dirty="0"/>
              <a:t>Όταν δημιουργούμε ένα αντικείμενο θα πρέπει να υπάρχει ένα </a:t>
            </a:r>
            <a:r>
              <a:rPr lang="el-GR" dirty="0">
                <a:solidFill>
                  <a:srgbClr val="003399"/>
                </a:solidFill>
              </a:rPr>
              <a:t>σχεδιάγραμμα</a:t>
            </a:r>
            <a:r>
              <a:rPr lang="el-GR" dirty="0"/>
              <a:t> – </a:t>
            </a:r>
            <a:r>
              <a:rPr lang="en-US" dirty="0"/>
              <a:t>blueprint </a:t>
            </a:r>
            <a:r>
              <a:rPr lang="el-GR" dirty="0"/>
              <a:t>για αυτό</a:t>
            </a:r>
            <a:r>
              <a:rPr lang="en-US" dirty="0"/>
              <a:t>, </a:t>
            </a:r>
            <a:r>
              <a:rPr lang="el-GR" dirty="0"/>
              <a:t>ορισμένο κάπου.</a:t>
            </a:r>
            <a:r>
              <a:rPr lang="en-US" dirty="0"/>
              <a:t> </a:t>
            </a:r>
            <a:endParaRPr lang="el-GR" dirty="0"/>
          </a:p>
          <a:p>
            <a:pPr>
              <a:defRPr/>
            </a:pPr>
            <a:endParaRPr lang="el-GR" dirty="0"/>
          </a:p>
          <a:p>
            <a:pPr>
              <a:defRPr/>
            </a:pPr>
            <a:r>
              <a:rPr lang="en-US" dirty="0"/>
              <a:t>H </a:t>
            </a:r>
            <a:r>
              <a:rPr lang="el-GR" dirty="0">
                <a:solidFill>
                  <a:srgbClr val="003399"/>
                </a:solidFill>
              </a:rPr>
              <a:t>κλάση</a:t>
            </a:r>
            <a:r>
              <a:rPr lang="el-GR" dirty="0"/>
              <a:t> είναι αυτό το σχεδιάγραμμα.</a:t>
            </a:r>
          </a:p>
          <a:p>
            <a:pPr>
              <a:defRPr/>
            </a:pPr>
            <a:endParaRPr lang="el-GR" dirty="0"/>
          </a:p>
          <a:p>
            <a:pPr>
              <a:defRPr/>
            </a:pPr>
            <a:r>
              <a:rPr lang="el-GR" dirty="0"/>
              <a:t>Ας φτιάξουμε ένα αντικείμενο </a:t>
            </a:r>
            <a:r>
              <a:rPr lang="en-US" b="1" dirty="0">
                <a:solidFill>
                  <a:srgbClr val="003399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dirty="0"/>
              <a:t>.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l-GR" dirty="0"/>
              <a:t>Μία </a:t>
            </a:r>
            <a:r>
              <a:rPr lang="el-GR" dirty="0">
                <a:solidFill>
                  <a:srgbClr val="003399"/>
                </a:solidFill>
              </a:rPr>
              <a:t>μέθοδος</a:t>
            </a:r>
            <a:r>
              <a:rPr lang="el-GR" dirty="0"/>
              <a:t> είναι μία </a:t>
            </a:r>
            <a:r>
              <a:rPr lang="el-GR" dirty="0">
                <a:solidFill>
                  <a:srgbClr val="003399"/>
                </a:solidFill>
              </a:rPr>
              <a:t>συνάρτηση που έχει συσχετιστεί με ένα αντικείμενο</a:t>
            </a:r>
            <a:r>
              <a:rPr lang="el-GR" dirty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D9A262E-EC72-4AA0-9338-D13C3EF2E721}" type="slidenum">
              <a:rPr lang="el-GR" altLang="el-GR" smtClean="0"/>
              <a:pPr>
                <a:defRPr/>
              </a:pPr>
              <a:t>6</a:t>
            </a:fld>
            <a:endParaRPr lang="el-GR" altLang="el-GR" dirty="0"/>
          </a:p>
        </p:txBody>
      </p:sp>
      <p:pic>
        <p:nvPicPr>
          <p:cNvPr id="16390" name="Picture 2" descr="C:\Users\Giannis\Desktop\Lecture 08\Letcure 09\Images\Blueprint_Little_Sist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489" y="5056188"/>
            <a:ext cx="2412511" cy="180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3616325"/>
            <a:ext cx="2149475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 bwMode="auto">
          <a:xfrm>
            <a:off x="2195513" y="3582988"/>
            <a:ext cx="2232025" cy="1473200"/>
          </a:xfrm>
          <a:prstGeom prst="rect">
            <a:avLst/>
          </a:prstGeom>
          <a:noFill/>
          <a:ln>
            <a:solidFill>
              <a:srgbClr val="00519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pic>
        <p:nvPicPr>
          <p:cNvPr id="16393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3716338"/>
            <a:ext cx="39433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 bwMode="auto">
          <a:xfrm>
            <a:off x="5003800" y="3573463"/>
            <a:ext cx="4105275" cy="863600"/>
          </a:xfrm>
          <a:prstGeom prst="rect">
            <a:avLst/>
          </a:prstGeom>
          <a:noFill/>
          <a:ln>
            <a:solidFill>
              <a:srgbClr val="00519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1" name="Right Arrow 10"/>
          <p:cNvSpPr/>
          <p:nvPr/>
        </p:nvSpPr>
        <p:spPr>
          <a:xfrm>
            <a:off x="4572000" y="3832225"/>
            <a:ext cx="287338" cy="287338"/>
          </a:xfrm>
          <a:prstGeom prst="rightArrow">
            <a:avLst/>
          </a:prstGeom>
          <a:solidFill>
            <a:srgbClr val="005190"/>
          </a:solidFill>
          <a:ln>
            <a:solidFill>
              <a:srgbClr val="0051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3492500" y="3284538"/>
            <a:ext cx="935038" cy="649287"/>
          </a:xfrm>
          <a:prstGeom prst="straightConnector1">
            <a:avLst/>
          </a:prstGeom>
          <a:ln w="19050">
            <a:solidFill>
              <a:srgbClr val="FF33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7" name="TextBox 14"/>
          <p:cNvSpPr txBox="1">
            <a:spLocks noChangeArrowheads="1"/>
          </p:cNvSpPr>
          <p:nvPr/>
        </p:nvSpPr>
        <p:spPr bwMode="auto">
          <a:xfrm>
            <a:off x="0" y="3716338"/>
            <a:ext cx="2124075" cy="175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Blip>
                <a:blip r:embed="rId5"/>
              </a:buBlip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Blip>
                <a:blip r:embed="rId6"/>
              </a:buBlip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Blip>
                <a:blip r:embed="rId7"/>
              </a:buBlip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1800"/>
              <a:t>Μία </a:t>
            </a:r>
            <a:r>
              <a:rPr lang="el-GR" altLang="el-GR" sz="1800">
                <a:solidFill>
                  <a:srgbClr val="003399"/>
                </a:solidFill>
              </a:rPr>
              <a:t>σύμβαση</a:t>
            </a:r>
            <a:r>
              <a:rPr lang="el-GR" altLang="el-GR" sz="1800"/>
              <a:t> που χρησιμοποιούμε στην </a:t>
            </a:r>
            <a:r>
              <a:rPr lang="en-US" altLang="el-GR" sz="1800"/>
              <a:t>Python </a:t>
            </a:r>
            <a:r>
              <a:rPr lang="el-GR" altLang="el-GR" sz="1800"/>
              <a:t>είναι </a:t>
            </a:r>
            <a:r>
              <a:rPr lang="el-GR" altLang="el-GR" sz="1800">
                <a:solidFill>
                  <a:srgbClr val="003399"/>
                </a:solidFill>
              </a:rPr>
              <a:t>το πρώτο γράμμα της κλάσης να είναι κεφαλαίο</a:t>
            </a:r>
            <a:r>
              <a:rPr lang="el-GR" altLang="el-GR" sz="1800"/>
              <a:t>.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1763713" y="3725863"/>
            <a:ext cx="1016000" cy="495300"/>
          </a:xfrm>
          <a:prstGeom prst="straightConnector1">
            <a:avLst/>
          </a:prstGeom>
          <a:ln w="19050">
            <a:solidFill>
              <a:srgbClr val="FF33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9" name="TextBox 22"/>
          <p:cNvSpPr txBox="1">
            <a:spLocks noChangeArrowheads="1"/>
          </p:cNvSpPr>
          <p:nvPr/>
        </p:nvSpPr>
        <p:spPr bwMode="auto">
          <a:xfrm>
            <a:off x="53181" y="5535434"/>
            <a:ext cx="673258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Blip>
                <a:blip r:embed="rId5"/>
              </a:buBlip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Blip>
                <a:blip r:embed="rId6"/>
              </a:buBlip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Blip>
                <a:blip r:embed="rId7"/>
              </a:buBlip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1800" dirty="0"/>
              <a:t>Δεν μπορούμε να χρησιμοποιήσουμε τον ορισμό της κλάσης σαν αντικείμενο, αλλά μπορούμε να δημιουργήσουμε αντικείμενα από την κλάση. Αυτή η διαδικασία λέγεται </a:t>
            </a:r>
            <a:r>
              <a:rPr lang="en-US" altLang="el-GR" sz="1800" b="1" dirty="0">
                <a:solidFill>
                  <a:srgbClr val="003399"/>
                </a:solidFill>
              </a:rPr>
              <a:t>Instantiation</a:t>
            </a:r>
            <a:r>
              <a:rPr lang="en-US" altLang="el-GR" sz="1800" dirty="0"/>
              <a:t>. </a:t>
            </a:r>
            <a:br>
              <a:rPr lang="en-US" altLang="el-GR" sz="1800" dirty="0"/>
            </a:br>
            <a:r>
              <a:rPr lang="el-GR" altLang="el-GR" sz="1800" b="1" dirty="0">
                <a:solidFill>
                  <a:srgbClr val="FF3300"/>
                </a:solidFill>
              </a:rPr>
              <a:t>Δεν</a:t>
            </a:r>
            <a:r>
              <a:rPr lang="el-GR" altLang="el-GR" sz="1800" dirty="0"/>
              <a:t> μπορώ να γράψω </a:t>
            </a:r>
            <a:r>
              <a:rPr lang="en-US" altLang="el-GR" sz="1800" b="1" dirty="0" err="1">
                <a:solidFill>
                  <a:srgbClr val="003399"/>
                </a:solidFill>
                <a:latin typeface="Courier New" pitchFamily="49" charset="0"/>
                <a:cs typeface="Courier New" pitchFamily="49" charset="0"/>
              </a:rPr>
              <a:t>Person.say_hello</a:t>
            </a:r>
            <a:r>
              <a:rPr lang="en-US" altLang="el-GR" sz="1800" b="1" dirty="0">
                <a:solidFill>
                  <a:srgbClr val="003399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l-GR" sz="1800" dirty="0"/>
              <a:t> .</a:t>
            </a:r>
            <a:endParaRPr lang="el-GR" altLang="el-GR" sz="1800" b="1" dirty="0">
              <a:solidFill>
                <a:srgbClr val="003399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H="1" flipV="1">
            <a:off x="3419475" y="4797425"/>
            <a:ext cx="792163" cy="719138"/>
          </a:xfrm>
          <a:prstGeom prst="straightConnector1">
            <a:avLst/>
          </a:prstGeom>
          <a:ln w="19050">
            <a:solidFill>
              <a:srgbClr val="FF33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7564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53975"/>
            <a:ext cx="8229600" cy="1371600"/>
          </a:xfrm>
        </p:spPr>
        <p:txBody>
          <a:bodyPr/>
          <a:lstStyle/>
          <a:p>
            <a:r>
              <a:rPr lang="en-US" altLang="el-GR" dirty="0"/>
              <a:t>Instantiation (1/2)</a:t>
            </a:r>
            <a:endParaRPr lang="el-GR" alt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2513"/>
            <a:ext cx="8686800" cy="647700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l-GR" dirty="0"/>
              <a:t>Μπορούμε </a:t>
            </a:r>
            <a:r>
              <a:rPr lang="el-GR" dirty="0">
                <a:solidFill>
                  <a:srgbClr val="003399"/>
                </a:solidFill>
              </a:rPr>
              <a:t>να κάνουμε </a:t>
            </a:r>
            <a:r>
              <a:rPr lang="en-US" dirty="0">
                <a:solidFill>
                  <a:srgbClr val="003399"/>
                </a:solidFill>
              </a:rPr>
              <a:t>instantiate </a:t>
            </a:r>
            <a:r>
              <a:rPr lang="el-GR" dirty="0">
                <a:solidFill>
                  <a:srgbClr val="003399"/>
                </a:solidFill>
              </a:rPr>
              <a:t>πολλαπλά αντικείμενα από τον ίδιο ορισμό κλάσης </a:t>
            </a:r>
            <a:r>
              <a:rPr lang="el-GR" dirty="0"/>
              <a:t>και αυτό είναι πολύ χρήσιμο.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71089D0-BE2A-439A-90E4-F55854A57B0C}" type="slidenum">
              <a:rPr lang="el-GR" altLang="el-GR" smtClean="0"/>
              <a:pPr>
                <a:defRPr/>
              </a:pPr>
              <a:t>7</a:t>
            </a:fld>
            <a:endParaRPr lang="el-GR" altLang="el-GR" dirty="0"/>
          </a:p>
        </p:txBody>
      </p:sp>
      <p:grpSp>
        <p:nvGrpSpPr>
          <p:cNvPr id="17414" name="Group 25"/>
          <p:cNvGrpSpPr>
            <a:grpSpLocks/>
          </p:cNvGrpSpPr>
          <p:nvPr/>
        </p:nvGrpSpPr>
        <p:grpSpPr bwMode="auto">
          <a:xfrm>
            <a:off x="3563938" y="1989138"/>
            <a:ext cx="5545137" cy="4176712"/>
            <a:chOff x="1763688" y="1988840"/>
            <a:chExt cx="5544616" cy="4176464"/>
          </a:xfrm>
        </p:grpSpPr>
        <p:sp>
          <p:nvSpPr>
            <p:cNvPr id="10" name="Rectangle 9"/>
            <p:cNvSpPr/>
            <p:nvPr/>
          </p:nvSpPr>
          <p:spPr>
            <a:xfrm>
              <a:off x="4787591" y="1988840"/>
              <a:ext cx="2520713" cy="41764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7418" name="TextBox 5"/>
            <p:cNvSpPr txBox="1">
              <a:spLocks noChangeArrowheads="1"/>
            </p:cNvSpPr>
            <p:nvPr/>
          </p:nvSpPr>
          <p:spPr bwMode="auto">
            <a:xfrm>
              <a:off x="1763688" y="3053859"/>
              <a:ext cx="2016224" cy="2031325"/>
            </a:xfrm>
            <a:prstGeom prst="rect">
              <a:avLst/>
            </a:prstGeom>
            <a:solidFill>
              <a:srgbClr val="005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Blip>
                  <a:blip r:embed="rId3"/>
                </a:buBlip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Blip>
                  <a:blip r:embed="rId4"/>
                </a:buBlip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l-GR" sz="180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1800">
                  <a:solidFill>
                    <a:schemeClr val="bg1"/>
                  </a:solidFill>
                </a:rPr>
                <a:t>p1 = Person()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l-GR" sz="1800">
                <a:solidFill>
                  <a:schemeClr val="bg1"/>
                </a:solidFill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1800">
                  <a:solidFill>
                    <a:schemeClr val="bg1"/>
                  </a:solidFill>
                </a:rPr>
                <a:t>p2 = Person()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l-GR" sz="1800">
                <a:solidFill>
                  <a:schemeClr val="bg1"/>
                </a:solidFill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1800">
                  <a:solidFill>
                    <a:schemeClr val="bg1"/>
                  </a:solidFill>
                </a:rPr>
                <a:t>p3 = Person()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l-GR" altLang="el-GR" sz="180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436818" y="2349181"/>
              <a:ext cx="1274642" cy="92228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txBody>
            <a:bodyPr>
              <a:spAutoFit/>
            </a:bodyPr>
            <a:lstStyle/>
            <a:p>
              <a:pPr algn="ctr">
                <a:defRPr/>
              </a:pPr>
              <a:endParaRPr lang="en-US" dirty="0"/>
            </a:p>
            <a:p>
              <a:pPr algn="ctr">
                <a:defRPr/>
              </a:pPr>
              <a:r>
                <a:rPr lang="en-US" dirty="0"/>
                <a:t>Person</a:t>
              </a:r>
            </a:p>
            <a:p>
              <a:pPr algn="ctr">
                <a:defRPr/>
              </a:pPr>
              <a:endParaRPr lang="el-GR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436818" y="3573071"/>
              <a:ext cx="1274642" cy="92387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txBody>
            <a:bodyPr>
              <a:spAutoFit/>
            </a:bodyPr>
            <a:lstStyle/>
            <a:p>
              <a:pPr algn="ctr">
                <a:defRPr/>
              </a:pPr>
              <a:endParaRPr lang="en-US" dirty="0"/>
            </a:p>
            <a:p>
              <a:pPr algn="ctr">
                <a:defRPr/>
              </a:pPr>
              <a:r>
                <a:rPr lang="en-US" dirty="0"/>
                <a:t>Person</a:t>
              </a:r>
            </a:p>
            <a:p>
              <a:pPr algn="ctr">
                <a:defRPr/>
              </a:pPr>
              <a:endParaRPr lang="el-GR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436818" y="4725527"/>
              <a:ext cx="1274642" cy="922282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txBody>
            <a:bodyPr>
              <a:spAutoFit/>
            </a:bodyPr>
            <a:lstStyle/>
            <a:p>
              <a:pPr algn="ctr">
                <a:defRPr/>
              </a:pPr>
              <a:endParaRPr lang="en-US" dirty="0"/>
            </a:p>
            <a:p>
              <a:pPr algn="ctr">
                <a:defRPr/>
              </a:pPr>
              <a:r>
                <a:rPr lang="en-US" dirty="0"/>
                <a:t>Person</a:t>
              </a:r>
            </a:p>
            <a:p>
              <a:pPr algn="ctr">
                <a:defRPr/>
              </a:pPr>
              <a:endParaRPr lang="el-GR" dirty="0"/>
            </a:p>
          </p:txBody>
        </p:sp>
        <p:cxnSp>
          <p:nvCxnSpPr>
            <p:cNvPr id="12" name="Straight Arrow Connector 11"/>
            <p:cNvCxnSpPr>
              <a:endCxn id="7" idx="1"/>
            </p:cNvCxnSpPr>
            <p:nvPr/>
          </p:nvCxnSpPr>
          <p:spPr>
            <a:xfrm flipV="1">
              <a:off x="3276433" y="2811116"/>
              <a:ext cx="2160385" cy="690521"/>
            </a:xfrm>
            <a:prstGeom prst="straightConnector1">
              <a:avLst/>
            </a:prstGeom>
            <a:ln w="19050">
              <a:solidFill>
                <a:schemeClr val="accent3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endCxn id="8" idx="1"/>
            </p:cNvCxnSpPr>
            <p:nvPr/>
          </p:nvCxnSpPr>
          <p:spPr>
            <a:xfrm flipV="1">
              <a:off x="3276433" y="4035005"/>
              <a:ext cx="2160385" cy="42860"/>
            </a:xfrm>
            <a:prstGeom prst="straightConnector1">
              <a:avLst/>
            </a:prstGeom>
            <a:ln w="19050">
              <a:solidFill>
                <a:schemeClr val="accent3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endCxn id="9" idx="1"/>
            </p:cNvCxnSpPr>
            <p:nvPr/>
          </p:nvCxnSpPr>
          <p:spPr>
            <a:xfrm>
              <a:off x="3276433" y="4652507"/>
              <a:ext cx="2160385" cy="534955"/>
            </a:xfrm>
            <a:prstGeom prst="straightConnector1">
              <a:avLst/>
            </a:prstGeom>
            <a:ln w="19050">
              <a:solidFill>
                <a:schemeClr val="accent3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Content Placeholder 2"/>
          <p:cNvSpPr txBox="1">
            <a:spLocks/>
          </p:cNvSpPr>
          <p:nvPr/>
        </p:nvSpPr>
        <p:spPr bwMode="auto">
          <a:xfrm>
            <a:off x="0" y="1844675"/>
            <a:ext cx="3492500" cy="501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62500" lnSpcReduction="20000"/>
          </a:bodyPr>
          <a:lstStyle/>
          <a:p>
            <a:pPr marL="342900" indent="-342900" eaLnBrk="0" hangingPunct="0">
              <a:spcBef>
                <a:spcPct val="20000"/>
              </a:spcBef>
              <a:buFontTx/>
              <a:buBlip>
                <a:blip r:embed="rId2"/>
              </a:buBlip>
              <a:defRPr/>
            </a:pPr>
            <a:r>
              <a:rPr lang="el-GR" sz="3200" kern="0" dirty="0">
                <a:latin typeface="+mn-lt"/>
              </a:rPr>
              <a:t>Για να γράψουμε ένα μεγάλο πρόγραμμα σίγουρα χρειαζόμαστε πολλαπλά αντικείμενα. </a:t>
            </a:r>
          </a:p>
          <a:p>
            <a:pPr marL="342900" indent="-342900" eaLnBrk="0" hangingPunct="0">
              <a:spcBef>
                <a:spcPct val="20000"/>
              </a:spcBef>
              <a:buFontTx/>
              <a:buBlip>
                <a:blip r:embed="rId2"/>
              </a:buBlip>
              <a:defRPr/>
            </a:pPr>
            <a:endParaRPr lang="el-GR" sz="3200" kern="0" dirty="0"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Blip>
                <a:blip r:embed="rId2"/>
              </a:buBlip>
              <a:defRPr/>
            </a:pPr>
            <a:r>
              <a:rPr lang="el-GR" sz="3200" kern="0" dirty="0">
                <a:latin typeface="+mn-lt"/>
              </a:rPr>
              <a:t>Για την περίπτωσή μας τα αντικείμενα </a:t>
            </a:r>
            <a:r>
              <a:rPr lang="en-US" sz="3200" kern="0" dirty="0">
                <a:latin typeface="+mn-lt"/>
              </a:rPr>
              <a:t>Person </a:t>
            </a:r>
            <a:r>
              <a:rPr lang="el-GR" sz="3200" kern="0" dirty="0">
                <a:latin typeface="+mn-lt"/>
              </a:rPr>
              <a:t>θα </a:t>
            </a:r>
            <a:r>
              <a:rPr lang="el-GR" sz="3200" kern="0" dirty="0">
                <a:solidFill>
                  <a:srgbClr val="003399"/>
                </a:solidFill>
                <a:latin typeface="+mn-lt"/>
              </a:rPr>
              <a:t>αναπαριστούν διαφορετικούς ανθρώπους</a:t>
            </a:r>
            <a:r>
              <a:rPr lang="el-GR" sz="3200" kern="0" dirty="0">
                <a:latin typeface="+mn-lt"/>
              </a:rPr>
              <a:t>. </a:t>
            </a:r>
          </a:p>
          <a:p>
            <a:pPr marL="342900" indent="-342900" eaLnBrk="0" hangingPunct="0">
              <a:spcBef>
                <a:spcPct val="20000"/>
              </a:spcBef>
              <a:buFontTx/>
              <a:buBlip>
                <a:blip r:embed="rId2"/>
              </a:buBlip>
              <a:defRPr/>
            </a:pPr>
            <a:endParaRPr lang="el-GR" sz="3200" kern="0" dirty="0"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Blip>
                <a:blip r:embed="rId2"/>
              </a:buBlip>
              <a:defRPr/>
            </a:pPr>
            <a:r>
              <a:rPr lang="el-GR" sz="3200" kern="0" dirty="0">
                <a:latin typeface="+mn-lt"/>
              </a:rPr>
              <a:t>Κάθε ένα από αυτά τα αντικείμενα θα δημιουργείται διακριτά στη μνήμη και θα κρατάει </a:t>
            </a:r>
            <a:r>
              <a:rPr lang="el-GR" sz="3200" kern="0" dirty="0">
                <a:solidFill>
                  <a:srgbClr val="003399"/>
                </a:solidFill>
                <a:latin typeface="+mn-lt"/>
              </a:rPr>
              <a:t>διαφορετικά τμήματα δεδομένων</a:t>
            </a:r>
            <a:r>
              <a:rPr lang="el-GR" sz="3200" kern="0" dirty="0">
                <a:latin typeface="+mn-lt"/>
              </a:rPr>
              <a:t>. Αυτό το ονομάζουμε </a:t>
            </a:r>
            <a:r>
              <a:rPr lang="el-GR" sz="3200" b="1" kern="0" dirty="0">
                <a:solidFill>
                  <a:srgbClr val="003399"/>
                </a:solidFill>
                <a:latin typeface="+mn-lt"/>
              </a:rPr>
              <a:t>κατάσταση</a:t>
            </a:r>
            <a:r>
              <a:rPr lang="el-GR" sz="3200" kern="0" dirty="0">
                <a:solidFill>
                  <a:srgbClr val="003399"/>
                </a:solidFill>
                <a:latin typeface="+mn-lt"/>
              </a:rPr>
              <a:t> </a:t>
            </a:r>
            <a:r>
              <a:rPr lang="en-US" sz="3200" kern="0" dirty="0">
                <a:solidFill>
                  <a:srgbClr val="003399"/>
                </a:solidFill>
                <a:latin typeface="+mn-lt"/>
              </a:rPr>
              <a:t>/</a:t>
            </a:r>
            <a:r>
              <a:rPr lang="el-GR" sz="3200" kern="0" dirty="0">
                <a:solidFill>
                  <a:srgbClr val="003399"/>
                </a:solidFill>
                <a:latin typeface="+mn-lt"/>
              </a:rPr>
              <a:t> </a:t>
            </a:r>
            <a:r>
              <a:rPr lang="en-US" sz="3200" b="1" kern="0" dirty="0">
                <a:solidFill>
                  <a:srgbClr val="003399"/>
                </a:solidFill>
                <a:latin typeface="+mn-lt"/>
              </a:rPr>
              <a:t>state</a:t>
            </a:r>
            <a:r>
              <a:rPr lang="el-GR" sz="3200" kern="0" dirty="0">
                <a:solidFill>
                  <a:srgbClr val="003399"/>
                </a:solidFill>
                <a:latin typeface="+mn-lt"/>
              </a:rPr>
              <a:t> του αντικειμένου</a:t>
            </a:r>
            <a:r>
              <a:rPr lang="en-US" sz="3200" kern="0" dirty="0">
                <a:latin typeface="+mn-lt"/>
              </a:rPr>
              <a:t>.</a:t>
            </a:r>
          </a:p>
        </p:txBody>
      </p:sp>
      <p:sp>
        <p:nvSpPr>
          <p:cNvPr id="28" name="Content Placeholder 2"/>
          <p:cNvSpPr txBox="1">
            <a:spLocks/>
          </p:cNvSpPr>
          <p:nvPr/>
        </p:nvSpPr>
        <p:spPr bwMode="auto">
          <a:xfrm>
            <a:off x="3384550" y="5603081"/>
            <a:ext cx="3168650" cy="112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62500" lnSpcReduction="20000"/>
          </a:bodyPr>
          <a:lstStyle/>
          <a:p>
            <a:pPr marL="342900" indent="-342900" eaLnBrk="0" hangingPunct="0">
              <a:spcBef>
                <a:spcPct val="20000"/>
              </a:spcBef>
              <a:buFontTx/>
              <a:buBlip>
                <a:blip r:embed="rId2"/>
              </a:buBlip>
              <a:defRPr/>
            </a:pPr>
            <a:r>
              <a:rPr lang="el-GR" sz="3200" kern="0" dirty="0">
                <a:latin typeface="+mn-lt"/>
              </a:rPr>
              <a:t>Η </a:t>
            </a:r>
            <a:r>
              <a:rPr lang="el-GR" sz="3200" kern="0" dirty="0">
                <a:solidFill>
                  <a:srgbClr val="003399"/>
                </a:solidFill>
                <a:latin typeface="+mn-lt"/>
              </a:rPr>
              <a:t>κατάσταση</a:t>
            </a:r>
            <a:r>
              <a:rPr lang="el-GR" sz="3200" kern="0" dirty="0">
                <a:latin typeface="+mn-lt"/>
              </a:rPr>
              <a:t> ενός αντικειμένου αποτελείται από τα </a:t>
            </a:r>
            <a:r>
              <a:rPr lang="el-GR" sz="3200" kern="0" dirty="0">
                <a:solidFill>
                  <a:srgbClr val="003399"/>
                </a:solidFill>
                <a:latin typeface="+mn-lt"/>
              </a:rPr>
              <a:t>δεδομένα</a:t>
            </a:r>
            <a:r>
              <a:rPr lang="el-GR" sz="3200" kern="0" dirty="0">
                <a:latin typeface="+mn-lt"/>
              </a:rPr>
              <a:t> που κρατάει.</a:t>
            </a:r>
          </a:p>
        </p:txBody>
      </p:sp>
    </p:spTree>
    <p:extLst>
      <p:ext uri="{BB962C8B-B14F-4D97-AF65-F5344CB8AC3E}">
        <p14:creationId xmlns:p14="http://schemas.microsoft.com/office/powerpoint/2010/main" val="1623077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528638" y="0"/>
            <a:ext cx="8229600" cy="1371600"/>
          </a:xfrm>
        </p:spPr>
        <p:txBody>
          <a:bodyPr/>
          <a:lstStyle/>
          <a:p>
            <a:r>
              <a:rPr lang="en-US" altLang="el-GR" dirty="0"/>
              <a:t>Instantiation (2/2)</a:t>
            </a:r>
            <a:endParaRPr lang="el-GR" alt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638" y="1031875"/>
            <a:ext cx="8229600" cy="3095625"/>
          </a:xfrm>
        </p:spPr>
        <p:txBody>
          <a:bodyPr>
            <a:normAutofit fontScale="55000" lnSpcReduction="20000"/>
          </a:bodyPr>
          <a:lstStyle/>
          <a:p>
            <a:pPr>
              <a:defRPr/>
            </a:pPr>
            <a:r>
              <a:rPr lang="el-GR" dirty="0"/>
              <a:t>Προς το παρόν δεν έχουμε δεδομένα σε κάθε αντικείμενο και ας δούμε πως γίνεται αυτό.</a:t>
            </a:r>
          </a:p>
          <a:p>
            <a:pPr>
              <a:defRPr/>
            </a:pPr>
            <a:endParaRPr lang="el-GR" dirty="0"/>
          </a:p>
          <a:p>
            <a:pPr>
              <a:defRPr/>
            </a:pPr>
            <a:r>
              <a:rPr lang="el-GR" dirty="0"/>
              <a:t>Όλες οι γλώσσες που επιτρέπουν τη δημιουργία αντικειμένων από κλάσεις, έχουν κάποια </a:t>
            </a:r>
            <a:r>
              <a:rPr lang="el-GR" dirty="0">
                <a:solidFill>
                  <a:srgbClr val="003399"/>
                </a:solidFill>
              </a:rPr>
              <a:t>ειδική μέθοδο </a:t>
            </a:r>
            <a:r>
              <a:rPr lang="el-GR" dirty="0"/>
              <a:t>για την </a:t>
            </a:r>
            <a:r>
              <a:rPr lang="el-GR" dirty="0">
                <a:solidFill>
                  <a:srgbClr val="003399"/>
                </a:solidFill>
              </a:rPr>
              <a:t>αρχικοποίηση των αντικειμένων </a:t>
            </a:r>
            <a:r>
              <a:rPr lang="el-GR" dirty="0"/>
              <a:t>με συγκεκριμένα κομμάτια δεδομένων. </a:t>
            </a:r>
          </a:p>
          <a:p>
            <a:pPr>
              <a:defRPr/>
            </a:pPr>
            <a:endParaRPr lang="el-GR" dirty="0"/>
          </a:p>
          <a:p>
            <a:pPr>
              <a:defRPr/>
            </a:pPr>
            <a:r>
              <a:rPr lang="el-GR" dirty="0"/>
              <a:t>Κάποιες γλώσσες αποκαλούν αυτές τις μεθόδους </a:t>
            </a:r>
            <a:r>
              <a:rPr lang="en-US" b="1" dirty="0">
                <a:solidFill>
                  <a:srgbClr val="003399"/>
                </a:solidFill>
              </a:rPr>
              <a:t>constructors</a:t>
            </a:r>
            <a:r>
              <a:rPr lang="en-US" dirty="0">
                <a:solidFill>
                  <a:srgbClr val="003399"/>
                </a:solidFill>
              </a:rPr>
              <a:t> / </a:t>
            </a:r>
            <a:r>
              <a:rPr lang="el-GR" b="1" dirty="0">
                <a:solidFill>
                  <a:srgbClr val="003399"/>
                </a:solidFill>
              </a:rPr>
              <a:t>κατασκευαστές</a:t>
            </a:r>
            <a:r>
              <a:rPr lang="en-US" dirty="0"/>
              <a:t>, </a:t>
            </a:r>
            <a:r>
              <a:rPr lang="el-GR" dirty="0"/>
              <a:t>γιατί χρησιμοποιούνται για την κατασκευή ενός αντικειμένου. </a:t>
            </a:r>
          </a:p>
          <a:p>
            <a:pPr>
              <a:defRPr/>
            </a:pPr>
            <a:endParaRPr lang="el-GR" dirty="0"/>
          </a:p>
          <a:p>
            <a:pPr>
              <a:defRPr/>
            </a:pPr>
            <a:r>
              <a:rPr lang="el-GR" dirty="0"/>
              <a:t>Στην </a:t>
            </a:r>
            <a:r>
              <a:rPr lang="en-US" dirty="0"/>
              <a:t>Python </a:t>
            </a:r>
            <a:r>
              <a:rPr lang="el-GR" dirty="0"/>
              <a:t>αυτή η μέθοδος είναι η </a:t>
            </a:r>
            <a:r>
              <a:rPr lang="en-US" sz="3600" b="1" dirty="0">
                <a:solidFill>
                  <a:srgbClr val="003399"/>
                </a:solidFill>
                <a:latin typeface="Courier New" pitchFamily="49" charset="0"/>
                <a:cs typeface="Courier New" pitchFamily="49" charset="0"/>
              </a:rPr>
              <a:t>init</a:t>
            </a:r>
            <a:r>
              <a:rPr lang="en-US" sz="3600" dirty="0"/>
              <a:t> </a:t>
            </a:r>
            <a:r>
              <a:rPr lang="en-US" dirty="0"/>
              <a:t>(</a:t>
            </a:r>
            <a:r>
              <a:rPr lang="el-GR" dirty="0"/>
              <a:t>από το </a:t>
            </a:r>
            <a:r>
              <a:rPr lang="en-US" dirty="0"/>
              <a:t>initialize)</a:t>
            </a:r>
            <a:r>
              <a:rPr lang="el-GR" dirty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F55BA9A-74FF-4CE2-A55C-EFF8B90FF4B6}" type="slidenum">
              <a:rPr lang="el-GR" altLang="el-GR" smtClean="0"/>
              <a:pPr>
                <a:defRPr/>
              </a:pPr>
              <a:t>8</a:t>
            </a:fld>
            <a:endParaRPr lang="el-GR" altLang="el-GR" dirty="0"/>
          </a:p>
        </p:txBody>
      </p:sp>
      <p:pic>
        <p:nvPicPr>
          <p:cNvPr id="184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365625"/>
            <a:ext cx="3476005" cy="2328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 bwMode="auto">
          <a:xfrm>
            <a:off x="1043608" y="4292600"/>
            <a:ext cx="3456955" cy="2418916"/>
          </a:xfrm>
          <a:prstGeom prst="rect">
            <a:avLst/>
          </a:prstGeom>
          <a:noFill/>
          <a:ln>
            <a:solidFill>
              <a:srgbClr val="00519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8" name="Right Arrow 7"/>
          <p:cNvSpPr/>
          <p:nvPr/>
        </p:nvSpPr>
        <p:spPr>
          <a:xfrm>
            <a:off x="4643438" y="4797425"/>
            <a:ext cx="287337" cy="287338"/>
          </a:xfrm>
          <a:prstGeom prst="rightArrow">
            <a:avLst/>
          </a:prstGeom>
          <a:solidFill>
            <a:srgbClr val="005190"/>
          </a:solidFill>
          <a:ln>
            <a:solidFill>
              <a:srgbClr val="0051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pic>
        <p:nvPicPr>
          <p:cNvPr id="1844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4292600"/>
            <a:ext cx="1512888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 bwMode="auto">
          <a:xfrm>
            <a:off x="5148263" y="4292600"/>
            <a:ext cx="1727200" cy="865188"/>
          </a:xfrm>
          <a:prstGeom prst="rect">
            <a:avLst/>
          </a:prstGeom>
          <a:noFill/>
          <a:ln>
            <a:solidFill>
              <a:srgbClr val="00519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98713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149226"/>
            <a:ext cx="8229600" cy="1371600"/>
          </a:xfrm>
        </p:spPr>
        <p:txBody>
          <a:bodyPr/>
          <a:lstStyle/>
          <a:p>
            <a:r>
              <a:rPr lang="el-GR" altLang="el-GR" dirty="0"/>
              <a:t>Η μέθοδος </a:t>
            </a:r>
            <a:r>
              <a:rPr lang="en-US" altLang="el-GR" dirty="0" err="1"/>
              <a:t>init</a:t>
            </a:r>
            <a:endParaRPr lang="el-GR" alt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413"/>
            <a:ext cx="5051425" cy="4857750"/>
          </a:xfrm>
        </p:spPr>
        <p:txBody>
          <a:bodyPr>
            <a:normAutofit fontScale="55000" lnSpcReduction="20000"/>
          </a:bodyPr>
          <a:lstStyle/>
          <a:p>
            <a:pPr>
              <a:defRPr/>
            </a:pPr>
            <a:r>
              <a:rPr lang="el-GR" dirty="0"/>
              <a:t>Αυτός ο τρόπος γραφής είναι μία </a:t>
            </a:r>
            <a:r>
              <a:rPr lang="el-GR" dirty="0">
                <a:solidFill>
                  <a:srgbClr val="003399"/>
                </a:solidFill>
              </a:rPr>
              <a:t>σύμβαση</a:t>
            </a:r>
            <a:r>
              <a:rPr lang="el-GR" dirty="0"/>
              <a:t> για μερικές από τις ειδικές μεθόδους της </a:t>
            </a:r>
            <a:r>
              <a:rPr lang="en-US" dirty="0"/>
              <a:t>Python, </a:t>
            </a:r>
            <a:r>
              <a:rPr lang="el-GR" dirty="0"/>
              <a:t>με τις οποίες </a:t>
            </a:r>
            <a:r>
              <a:rPr lang="el-GR" dirty="0">
                <a:solidFill>
                  <a:srgbClr val="FF3300"/>
                </a:solidFill>
              </a:rPr>
              <a:t>δεν αλληλεπιδρούμε</a:t>
            </a:r>
            <a:r>
              <a:rPr lang="el-GR" dirty="0"/>
              <a:t>.</a:t>
            </a:r>
            <a:br>
              <a:rPr lang="el-GR" dirty="0"/>
            </a:br>
            <a:r>
              <a:rPr lang="el-GR" dirty="0">
                <a:solidFill>
                  <a:srgbClr val="003399"/>
                </a:solidFill>
              </a:rPr>
              <a:t>Δε</a:t>
            </a:r>
            <a:r>
              <a:rPr lang="el-GR" dirty="0"/>
              <a:t> θα γράφαμε ποτέ </a:t>
            </a:r>
            <a:r>
              <a:rPr lang="en-US" b="1" dirty="0">
                <a:solidFill>
                  <a:srgbClr val="003399"/>
                </a:solidFill>
                <a:latin typeface="Courier New" pitchFamily="49" charset="0"/>
                <a:cs typeface="Courier New" pitchFamily="49" charset="0"/>
              </a:rPr>
              <a:t>p1.__init__</a:t>
            </a:r>
          </a:p>
          <a:p>
            <a:pPr>
              <a:defRPr/>
            </a:pPr>
            <a:endParaRPr lang="el-GR" dirty="0"/>
          </a:p>
          <a:p>
            <a:pPr>
              <a:defRPr/>
            </a:pPr>
            <a:r>
              <a:rPr lang="el-GR" dirty="0"/>
              <a:t>Αυτό </a:t>
            </a:r>
            <a:r>
              <a:rPr lang="el-GR" dirty="0">
                <a:solidFill>
                  <a:srgbClr val="003399"/>
                </a:solidFill>
              </a:rPr>
              <a:t>το κάνει η </a:t>
            </a:r>
            <a:r>
              <a:rPr lang="en-US" dirty="0">
                <a:solidFill>
                  <a:srgbClr val="003399"/>
                </a:solidFill>
              </a:rPr>
              <a:t>Python </a:t>
            </a:r>
            <a:r>
              <a:rPr lang="el-GR" dirty="0">
                <a:solidFill>
                  <a:srgbClr val="003399"/>
                </a:solidFill>
              </a:rPr>
              <a:t>για εμάς </a:t>
            </a:r>
            <a:r>
              <a:rPr lang="el-GR" dirty="0"/>
              <a:t>όταν κατασκευάζουμε ένα αντικείμενο.</a:t>
            </a:r>
          </a:p>
          <a:p>
            <a:pPr>
              <a:defRPr/>
            </a:pPr>
            <a:endParaRPr lang="el-GR" dirty="0"/>
          </a:p>
          <a:p>
            <a:pPr>
              <a:defRPr/>
            </a:pPr>
            <a:r>
              <a:rPr lang="el-GR" dirty="0"/>
              <a:t>Όταν κάνουμε </a:t>
            </a:r>
            <a:r>
              <a:rPr lang="en-US" dirty="0"/>
              <a:t>instantiate </a:t>
            </a:r>
            <a:r>
              <a:rPr lang="el-GR" dirty="0"/>
              <a:t>ένα αντικείμενο το </a:t>
            </a:r>
            <a:r>
              <a:rPr lang="el-GR" dirty="0">
                <a:solidFill>
                  <a:srgbClr val="003399"/>
                </a:solidFill>
              </a:rPr>
              <a:t>πρώτο πράγμα </a:t>
            </a:r>
            <a:r>
              <a:rPr lang="el-GR" dirty="0"/>
              <a:t>που κάνει η </a:t>
            </a:r>
            <a:r>
              <a:rPr lang="en-US" dirty="0"/>
              <a:t>Python </a:t>
            </a:r>
            <a:r>
              <a:rPr lang="el-GR" dirty="0"/>
              <a:t>είναι </a:t>
            </a:r>
            <a:r>
              <a:rPr lang="el-GR" dirty="0">
                <a:solidFill>
                  <a:srgbClr val="003399"/>
                </a:solidFill>
              </a:rPr>
              <a:t>να εκτελέσει την </a:t>
            </a:r>
            <a:r>
              <a:rPr lang="en-US" dirty="0">
                <a:solidFill>
                  <a:srgbClr val="003399"/>
                </a:solidFill>
              </a:rPr>
              <a:t>init </a:t>
            </a:r>
            <a:r>
              <a:rPr lang="el-GR" dirty="0">
                <a:solidFill>
                  <a:srgbClr val="003399"/>
                </a:solidFill>
              </a:rPr>
              <a:t>μέθοδο για εμάς</a:t>
            </a:r>
            <a:r>
              <a:rPr lang="el-GR" dirty="0"/>
              <a:t>. </a:t>
            </a:r>
            <a:br>
              <a:rPr lang="el-GR" dirty="0"/>
            </a:br>
            <a:r>
              <a:rPr lang="el-GR" dirty="0"/>
              <a:t>Για αυτό το λόγο είναι ο </a:t>
            </a:r>
            <a:r>
              <a:rPr lang="en-US" dirty="0" err="1">
                <a:solidFill>
                  <a:srgbClr val="003399"/>
                </a:solidFill>
              </a:rPr>
              <a:t>initializer</a:t>
            </a:r>
            <a:r>
              <a:rPr lang="en-US" dirty="0">
                <a:solidFill>
                  <a:srgbClr val="003399"/>
                </a:solidFill>
              </a:rPr>
              <a:t> </a:t>
            </a:r>
            <a:r>
              <a:rPr lang="en-US" dirty="0"/>
              <a:t>(constructor). </a:t>
            </a:r>
            <a:r>
              <a:rPr lang="el-GR" dirty="0"/>
              <a:t>Μου επιτρέπει φτιάξω κάποια πράγματα εντός του αντικειμένου πριν εκτελεστεί ο υπόλοιπος κώδικας.</a:t>
            </a:r>
          </a:p>
          <a:p>
            <a:pPr>
              <a:defRPr/>
            </a:pPr>
            <a:endParaRPr lang="el-GR" dirty="0"/>
          </a:p>
          <a:p>
            <a:pPr>
              <a:defRPr/>
            </a:pPr>
            <a:r>
              <a:rPr lang="el-GR" dirty="0"/>
              <a:t>Η παράμετρος που περνάμε στην __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init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__</a:t>
            </a:r>
            <a:r>
              <a:rPr lang="en-US" dirty="0"/>
              <a:t> </a:t>
            </a:r>
            <a:r>
              <a:rPr lang="el-GR" dirty="0"/>
              <a:t>δε χρειάζεται να είναι η </a:t>
            </a:r>
            <a:r>
              <a:rPr lang="en-US" sz="3600" b="1" dirty="0">
                <a:solidFill>
                  <a:srgbClr val="003399"/>
                </a:solidFill>
                <a:latin typeface="Courier New" pitchFamily="49" charset="0"/>
                <a:cs typeface="Courier New" pitchFamily="49" charset="0"/>
              </a:rPr>
              <a:t>self</a:t>
            </a:r>
            <a:r>
              <a:rPr lang="en-US" dirty="0"/>
              <a:t>, </a:t>
            </a:r>
            <a:r>
              <a:rPr lang="el-GR" dirty="0"/>
              <a:t>αλλά αυτό είναι μία ακόμα σύμβαση. </a:t>
            </a:r>
          </a:p>
          <a:p>
            <a:pPr>
              <a:defRPr/>
            </a:pPr>
            <a:endParaRPr lang="el-GR" dirty="0"/>
          </a:p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AA41ECC-54E5-4C07-892F-C779CC68EEC9}" type="slidenum">
              <a:rPr lang="el-GR" altLang="el-GR" smtClean="0"/>
              <a:pPr>
                <a:defRPr/>
              </a:pPr>
              <a:t>9</a:t>
            </a:fld>
            <a:endParaRPr lang="el-GR" altLang="el-GR" dirty="0"/>
          </a:p>
        </p:txBody>
      </p:sp>
      <p:pic>
        <p:nvPicPr>
          <p:cNvPr id="194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1557338"/>
            <a:ext cx="2900362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 bwMode="auto">
          <a:xfrm>
            <a:off x="6084888" y="1484313"/>
            <a:ext cx="2879725" cy="2016125"/>
          </a:xfrm>
          <a:prstGeom prst="rect">
            <a:avLst/>
          </a:prstGeom>
          <a:noFill/>
          <a:ln>
            <a:solidFill>
              <a:srgbClr val="00519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24525" y="3573463"/>
            <a:ext cx="3168650" cy="302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55000" lnSpcReduction="20000"/>
          </a:bodyPr>
          <a:lstStyle/>
          <a:p>
            <a:pPr marL="342900" indent="-342900" eaLnBrk="0" hangingPunct="0">
              <a:spcBef>
                <a:spcPct val="20000"/>
              </a:spcBef>
              <a:buFontTx/>
              <a:buBlip>
                <a:blip r:embed="rId3"/>
              </a:buBlip>
              <a:defRPr/>
            </a:pPr>
            <a:endParaRPr lang="el-GR" sz="3200" kern="0" dirty="0"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l-GR" sz="3200" kern="0" dirty="0">
                <a:latin typeface="+mn-lt"/>
              </a:rPr>
              <a:t>Δεν χρειάζεται να περάσουμε κάποια παράμετρο όταν καλούμε κάποια μέθοδο του αντικειμένου και αυτό γιατί </a:t>
            </a:r>
            <a:r>
              <a:rPr lang="el-GR" sz="3200" kern="0" dirty="0">
                <a:solidFill>
                  <a:srgbClr val="003399"/>
                </a:solidFill>
                <a:latin typeface="+mn-lt"/>
              </a:rPr>
              <a:t>η ίδια η </a:t>
            </a:r>
            <a:r>
              <a:rPr lang="en-US" sz="3200" kern="0" dirty="0">
                <a:solidFill>
                  <a:srgbClr val="003399"/>
                </a:solidFill>
                <a:latin typeface="+mn-lt"/>
              </a:rPr>
              <a:t>Python </a:t>
            </a:r>
            <a:r>
              <a:rPr lang="el-GR" sz="3200" kern="0" dirty="0">
                <a:solidFill>
                  <a:srgbClr val="003399"/>
                </a:solidFill>
                <a:latin typeface="+mn-lt"/>
              </a:rPr>
              <a:t>θα περάσει μία παράμετρο η οποία ουσιαστικά θα είναι μία αναφορά  στο αντικείμενο όπου αυτή η μέθοδος καλείται.</a:t>
            </a:r>
          </a:p>
          <a:p>
            <a:pPr marL="342900" indent="-342900" eaLnBrk="0" hangingPunct="0">
              <a:spcBef>
                <a:spcPct val="20000"/>
              </a:spcBef>
              <a:buFontTx/>
              <a:buBlip>
                <a:blip r:embed="rId3"/>
              </a:buBlip>
              <a:defRPr/>
            </a:pPr>
            <a:endParaRPr lang="el-GR" sz="3200" kern="0" dirty="0">
              <a:latin typeface="+mn-lt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219700" y="1412875"/>
            <a:ext cx="1655763" cy="503238"/>
          </a:xfrm>
          <a:prstGeom prst="straightConnector1">
            <a:avLst/>
          </a:prstGeom>
          <a:ln w="19050">
            <a:solidFill>
              <a:srgbClr val="FF33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5004048" y="2060575"/>
            <a:ext cx="2520702" cy="3240633"/>
          </a:xfrm>
          <a:prstGeom prst="straightConnector1">
            <a:avLst/>
          </a:prstGeom>
          <a:ln w="19050">
            <a:solidFill>
              <a:srgbClr val="FF33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7235825" y="3213100"/>
            <a:ext cx="360363" cy="503238"/>
          </a:xfrm>
          <a:prstGeom prst="straightConnector1">
            <a:avLst/>
          </a:prstGeom>
          <a:ln w="19050">
            <a:solidFill>
              <a:srgbClr val="FF33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3835771"/>
      </p:ext>
    </p:extLst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15462</TotalTime>
  <Words>1624</Words>
  <Application>Microsoft Office PowerPoint</Application>
  <PresentationFormat>Προβολή στην οθόνη (4:3)</PresentationFormat>
  <Paragraphs>252</Paragraphs>
  <Slides>27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27</vt:i4>
      </vt:variant>
    </vt:vector>
  </HeadingPairs>
  <TitlesOfParts>
    <vt:vector size="33" baseType="lpstr">
      <vt:lpstr>Arial</vt:lpstr>
      <vt:lpstr>Arial Black</vt:lpstr>
      <vt:lpstr>Courier New</vt:lpstr>
      <vt:lpstr>Times New Roman</vt:lpstr>
      <vt:lpstr>Wingdings</vt:lpstr>
      <vt:lpstr>Pixel</vt:lpstr>
      <vt:lpstr>Παρουσίαση του PowerPoint</vt:lpstr>
      <vt:lpstr>Το πρώτο πράγμα που πρέπει πάντα να κάνετε είναι να ρωτάτε το γιατί;</vt:lpstr>
      <vt:lpstr>Αντικειμενοστρεφής Προγραμματισμός (1/3)</vt:lpstr>
      <vt:lpstr>Αντικειμενοστρεφής Προγραμματισμός (2/3)</vt:lpstr>
      <vt:lpstr>Αντικειμενοστρεφής Προγραμματισμός (3/3)</vt:lpstr>
      <vt:lpstr>Ας φτιάξουμε λοιπόν ένα δικό μας αντικείμενο…</vt:lpstr>
      <vt:lpstr>Instantiation (1/2)</vt:lpstr>
      <vt:lpstr>Instantiation (2/2)</vt:lpstr>
      <vt:lpstr>Η μέθοδος init</vt:lpstr>
      <vt:lpstr>Attributes - Κατηγορήματα</vt:lpstr>
      <vt:lpstr>Και ας δούμε τώρα τη συσχέτιση  των μεταβλητών με τα αντικείμενα…</vt:lpstr>
      <vt:lpstr>Μεταβλητές και Αντικείμενα</vt:lpstr>
      <vt:lpstr>Και στην πράξη… </vt:lpstr>
      <vt:lpstr>Ενθυλάκωση – Encapsulation </vt:lpstr>
      <vt:lpstr>Σύνθεση – Composition </vt:lpstr>
      <vt:lpstr>Ας συνθέσουμε…</vt:lpstr>
      <vt:lpstr>…στην πράξη…</vt:lpstr>
      <vt:lpstr>Τι είδαμε μέχρι τώρα;</vt:lpstr>
      <vt:lpstr>Στην Πράξη</vt:lpstr>
      <vt:lpstr>Τι πρέπει να σκεφτόμαστε όμως για να επιλέξουμε τις κλάσεις μας;</vt:lpstr>
      <vt:lpstr>Και αφού τα σκεφτήκαμε όλα ας φτιάξουμε τις κλάσεις μας</vt:lpstr>
      <vt:lpstr>Επόμενο Βήμα</vt:lpstr>
      <vt:lpstr>Αυτό που έχει το καλάθι μας μέχρι στιγμής</vt:lpstr>
      <vt:lpstr>Ας δούμε τι περιέχει  το καλάθι μας</vt:lpstr>
      <vt:lpstr>Python Modules</vt:lpstr>
      <vt:lpstr>Python Modules</vt:lpstr>
      <vt:lpstr>Python Packages</vt:lpstr>
    </vt:vector>
  </TitlesOfParts>
  <Manager/>
  <Company>Morgan Kaufmann, an imprint of Elsevier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7 - Slides</dc:title>
  <dc:subject>Programming Language Pragmatics by Michael Scott</dc:subject>
  <dc:creator>Adrian Ionescu</dc:creator>
  <cp:lastModifiedBy>sioutas</cp:lastModifiedBy>
  <cp:revision>469</cp:revision>
  <cp:lastPrinted>2000-09-13T13:46:17Z</cp:lastPrinted>
  <dcterms:created xsi:type="dcterms:W3CDTF">2000-07-31T22:54:16Z</dcterms:created>
  <dcterms:modified xsi:type="dcterms:W3CDTF">2020-04-28T22:24:32Z</dcterms:modified>
</cp:coreProperties>
</file>