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5"/>
  </p:notesMasterIdLst>
  <p:handoutMasterIdLst>
    <p:handoutMasterId r:id="rId26"/>
  </p:handoutMasterIdLst>
  <p:sldIdLst>
    <p:sldId id="450" r:id="rId2"/>
    <p:sldId id="458" r:id="rId3"/>
    <p:sldId id="459" r:id="rId4"/>
    <p:sldId id="339" r:id="rId5"/>
    <p:sldId id="447" r:id="rId6"/>
    <p:sldId id="446" r:id="rId7"/>
    <p:sldId id="441" r:id="rId8"/>
    <p:sldId id="442" r:id="rId9"/>
    <p:sldId id="443" r:id="rId10"/>
    <p:sldId id="444" r:id="rId11"/>
    <p:sldId id="342" r:id="rId12"/>
    <p:sldId id="448" r:id="rId13"/>
    <p:sldId id="440" r:id="rId14"/>
    <p:sldId id="343" r:id="rId15"/>
    <p:sldId id="445" r:id="rId16"/>
    <p:sldId id="449" r:id="rId17"/>
    <p:sldId id="451" r:id="rId18"/>
    <p:sldId id="452" r:id="rId19"/>
    <p:sldId id="453" r:id="rId20"/>
    <p:sldId id="454" r:id="rId21"/>
    <p:sldId id="455" r:id="rId22"/>
    <p:sldId id="456" r:id="rId23"/>
    <p:sldId id="457" r:id="rId24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tas Berberidis" initials="K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871" autoAdjust="0"/>
  </p:normalViewPr>
  <p:slideViewPr>
    <p:cSldViewPr>
      <p:cViewPr varScale="1">
        <p:scale>
          <a:sx n="51" d="100"/>
          <a:sy n="51" d="100"/>
        </p:scale>
        <p:origin x="518" y="53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0-27T14:46:43.124" idx="2">
    <p:pos x="5167" y="1705"/>
    <p:text>Kraft-MacMillan (from Cover- Thomas)
Sufficiency:  Given a set of codeword lengths that satisfy the K-M inequality, there exists a prefix code with these word lengths.
Necessity:  For any prefix code over an alphabet of size N, the codeword lengths l_1, l_2 ... l_N must satisfy the K-M inequality  (this is also valid for any uniquely decodable code).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10-30T10:25:20.302" idx="1">
    <p:pos x="4624" y="1463"/>
    <p:text>Το νέο σύμβολο έχει πιθανότητα το άθροισμα των επιμέρους πιθανοτήτων, διότι αναπαριστά την ένωση των δύο προηγούμενων συμβόλων (πιθανότητα να συμβεί ένα απο τα δύο σύμβολα)</p:text>
  </p:cm>
</p:cmLst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85124BE5-7617-4FEC-904C-B5C9DC6B62DB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013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17045042-E505-40BB-807A-C6791103575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590638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184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BC752B1-C671-48CB-9441-5928F6466FC5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966566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F1E92A-F024-4B08-B732-CAE652681A26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24312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F1E92A-F024-4B08-B732-CAE652681A26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765764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11FB7AD-CA82-45AE-BBFC-0C7874457D71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68382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6BCAA2D-9BC5-48A7-B35C-FA8606F3E41A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32344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19B0DB7-D910-48C3-B49B-9328D14AB610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02592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19B0DB7-D910-48C3-B49B-9328D14AB610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8738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312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321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355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9556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7355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99925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5793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747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8133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8AAFC1-0DD0-4107-8F85-A029F2AF28C2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72243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8AAFC1-0DD0-4107-8F85-A029F2AF28C2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969036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813C617-D2EF-42AD-AB32-A0293B8EE126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267956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For a given set of natural numbers l_i satisfying the above inequality, there exists a uniquely decodable code over an alphabet of size  with those codeword lengths.  A commonly occurring special case of a uniquely decodable code is a prexix code. Kraft's inequality therefore also holds for any prefix code.</a:t>
            </a:r>
          </a:p>
          <a:p>
            <a:endParaRPr lang="en-US" altLang="el-GR" smtClean="0"/>
          </a:p>
          <a:p>
            <a:endParaRPr lang="el-GR" altLang="el-GR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CA3ADE-0440-4877-96BF-2045B2A6E2F1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445861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731AD94-87E3-4251-8F41-748F30CA72FC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96951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FBC7F61-2C38-4620-A5C8-3B985B3D22CB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4269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869108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36705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77389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9447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12659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2458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8675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5673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8696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9742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6303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44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3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l-GR" sz="2800" dirty="0"/>
              <a:t>Προθεματικοί </a:t>
            </a:r>
            <a:r>
              <a:rPr lang="el-GR" sz="2800" dirty="0" smtClean="0"/>
              <a:t>κώδικες</a:t>
            </a:r>
            <a:r>
              <a:rPr lang="en-US" sz="2800" dirty="0" smtClean="0"/>
              <a:t> </a:t>
            </a:r>
            <a:r>
              <a:rPr lang="el-GR" sz="2800" dirty="0" smtClean="0"/>
              <a:t>- </a:t>
            </a:r>
            <a:r>
              <a:rPr lang="el-GR" sz="2800" dirty="0"/>
              <a:t>Αλγόριθμος </a:t>
            </a:r>
            <a:r>
              <a:rPr lang="en-US" sz="2800" dirty="0"/>
              <a:t>Huffman  </a:t>
            </a:r>
            <a:r>
              <a:rPr lang="el-GR" sz="2800" dirty="0" smtClean="0"/>
              <a:t> </a:t>
            </a:r>
            <a:endParaRPr lang="en-GB" sz="2800" dirty="0" smtClean="0"/>
          </a:p>
          <a:p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4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dirty="0" smtClean="0"/>
              <a:t>Ν-</a:t>
            </a:r>
            <a:r>
              <a:rPr lang="el-GR" sz="3200" dirty="0" err="1" smtClean="0"/>
              <a:t>οστής</a:t>
            </a:r>
            <a:r>
              <a:rPr lang="el-GR" sz="3200" dirty="0" smtClean="0"/>
              <a:t> Τάξης Επέκταση Πηγής (2 από 2)</a:t>
            </a:r>
            <a:endParaRPr lang="en-GB" sz="3200" dirty="0" smtClean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Προκύπτει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Συμπέρασμα:</a:t>
            </a:r>
            <a:r>
              <a:rPr lang="el-GR" sz="2000" dirty="0" smtClean="0"/>
              <a:t> Η </a:t>
            </a:r>
            <a:r>
              <a:rPr lang="en-US" sz="2000" i="1" dirty="0" smtClean="0"/>
              <a:t>n</a:t>
            </a:r>
            <a:r>
              <a:rPr lang="en-US" sz="2000" dirty="0" smtClean="0"/>
              <a:t>-</a:t>
            </a:r>
            <a:r>
              <a:rPr lang="el-GR" sz="2000" dirty="0" smtClean="0"/>
              <a:t>οστής τάξης επέκταση μιας πηγής αποφέρει κώδικες που είναι ολοένα και πιο κοντά στο όριο συμπίεσης (εντροπία) της πηγής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Ερώτηση:</a:t>
            </a:r>
            <a:r>
              <a:rPr lang="el-GR" sz="2000" dirty="0" smtClean="0"/>
              <a:t> Γιατί δε χρησιμοποιώ ένα πολύ μεγάλο </a:t>
            </a:r>
            <a:r>
              <a:rPr lang="en-US" sz="2000" i="1" dirty="0" smtClean="0"/>
              <a:t>n</a:t>
            </a:r>
            <a:r>
              <a:rPr lang="en-US" sz="2000" dirty="0" smtClean="0"/>
              <a:t>, </a:t>
            </a:r>
            <a:r>
              <a:rPr lang="el-GR" sz="2000" dirty="0" smtClean="0"/>
              <a:t>ώστε να πετύχω συμπίεση κοντά στο όριο της εντροπίας;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636701"/>
              </p:ext>
            </p:extLst>
          </p:nvPr>
        </p:nvGraphicFramePr>
        <p:xfrm>
          <a:off x="2648744" y="2150186"/>
          <a:ext cx="3511550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4" imgW="1562040" imgH="431640" progId="Equation.DSMT4">
                  <p:embed/>
                </p:oleObj>
              </mc:Choice>
              <mc:Fallback>
                <p:oleObj name="Equation" r:id="rId4" imgW="156204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8744" y="2150186"/>
                        <a:ext cx="3511550" cy="96678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92517"/>
              </p:ext>
            </p:extLst>
          </p:nvPr>
        </p:nvGraphicFramePr>
        <p:xfrm>
          <a:off x="3158331" y="4365104"/>
          <a:ext cx="2827338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6" imgW="1104840" imgH="393480" progId="Equation.DSMT4">
                  <p:embed/>
                </p:oleObj>
              </mc:Choice>
              <mc:Fallback>
                <p:oleObj name="Equation" r:id="rId6" imgW="11048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331" y="4365104"/>
                        <a:ext cx="2827338" cy="10033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Βήματα Αλγορίθμου </a:t>
            </a:r>
            <a:r>
              <a:rPr lang="en-US" sz="3600" dirty="0" smtClean="0"/>
              <a:t>Huffman (1</a:t>
            </a:r>
            <a:r>
              <a:rPr lang="el-GR" sz="3600" dirty="0" smtClean="0"/>
              <a:t> από 3</a:t>
            </a:r>
            <a:r>
              <a:rPr lang="en-US" sz="3600" dirty="0" smtClean="0"/>
              <a:t>)</a:t>
            </a:r>
            <a:endParaRPr lang="en-GB" sz="3600" dirty="0" smtClean="0"/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449762"/>
          </a:xfrm>
        </p:spPr>
        <p:txBody>
          <a:bodyPr>
            <a:noAutofit/>
          </a:bodyPr>
          <a:lstStyle/>
          <a:p>
            <a:pPr marL="381000" indent="-381000" eaLnBrk="1" hangingPunct="1">
              <a:spcAft>
                <a:spcPts val="6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Δημιουργία Δυαδικού Δέντρου: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Διάταξε τις εισόδους κατά φθίνουσα σειρά πιθανοτήτων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Συγχώνευσε τα δύο σύμβολα με τις μικρότερες πιθανότητες και δημιούργησε νέο «σύμβολο»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Ανάθεσε στα δύο σύμβολα «0» και «1»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Ταξινόμησε εκ νέου τη λίστα των συμβόλων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Επανέλαβε τα παραπάνω μέχρι όλα τα σύμβολα συγχωνευτούν σε ένα τελικό σύμβολο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Βήματα Αλγορίθμου </a:t>
            </a:r>
            <a:r>
              <a:rPr lang="en-US" sz="3600" dirty="0" smtClean="0"/>
              <a:t>Huffman (</a:t>
            </a:r>
            <a:r>
              <a:rPr lang="el-GR" sz="3600" dirty="0" smtClean="0"/>
              <a:t>2 από 3</a:t>
            </a:r>
            <a:r>
              <a:rPr lang="en-US" sz="3600" dirty="0" smtClean="0"/>
              <a:t>)</a:t>
            </a:r>
            <a:endParaRPr lang="en-GB" sz="3600" dirty="0" smtClean="0"/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449762"/>
          </a:xfrm>
        </p:spPr>
        <p:txBody>
          <a:bodyPr>
            <a:noAutofit/>
          </a:bodyPr>
          <a:lstStyle/>
          <a:p>
            <a:pPr marL="381000" indent="-381000">
              <a:defRPr/>
            </a:pPr>
            <a:endParaRPr lang="en-US" sz="2400" dirty="0"/>
          </a:p>
          <a:p>
            <a:pPr marL="381000" indent="-381000">
              <a:spcAft>
                <a:spcPts val="600"/>
              </a:spcAft>
              <a:defRPr/>
            </a:pPr>
            <a:r>
              <a:rPr lang="el-GR" sz="2400" dirty="0"/>
              <a:t>Δημιουργήθηκε ένα δυαδικό δέντρο:</a:t>
            </a:r>
          </a:p>
          <a:p>
            <a:pPr marL="838200" lvl="1" indent="-381000">
              <a:defRPr/>
            </a:pPr>
            <a:r>
              <a:rPr lang="el-GR" sz="2400" dirty="0"/>
              <a:t>ρίζα: το τελικό σύνθετο σύμβολο</a:t>
            </a:r>
          </a:p>
          <a:p>
            <a:pPr marL="838200" lvl="1" indent="-381000">
              <a:defRPr/>
            </a:pPr>
            <a:r>
              <a:rPr lang="el-GR" sz="2400" dirty="0"/>
              <a:t>φύλλα: τα αρχικά σύμβολα</a:t>
            </a:r>
          </a:p>
          <a:p>
            <a:pPr marL="838200" lvl="1" indent="-381000">
              <a:defRPr/>
            </a:pPr>
            <a:r>
              <a:rPr lang="el-GR" sz="2400" dirty="0"/>
              <a:t>ενδιάμεσοι κόμβοι: σύνθετα </a:t>
            </a:r>
            <a:r>
              <a:rPr lang="el-GR" sz="2400" dirty="0" smtClean="0"/>
              <a:t>σύμβολα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6591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Βήματα Αλγορίθμου </a:t>
            </a:r>
            <a:r>
              <a:rPr lang="en-US" sz="3600" dirty="0" smtClean="0"/>
              <a:t>Huffman</a:t>
            </a:r>
            <a:r>
              <a:rPr lang="el-GR" sz="3600" dirty="0" smtClean="0"/>
              <a:t> </a:t>
            </a:r>
            <a:r>
              <a:rPr lang="en-US" sz="3600" dirty="0" smtClean="0"/>
              <a:t>(</a:t>
            </a:r>
            <a:r>
              <a:rPr lang="el-GR" sz="3600" dirty="0" smtClean="0"/>
              <a:t>3 από 3</a:t>
            </a:r>
            <a:r>
              <a:rPr lang="en-US" sz="3600" dirty="0" smtClean="0"/>
              <a:t>)</a:t>
            </a:r>
            <a:endParaRPr lang="en-GB" sz="3600" dirty="0" smtClean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171601"/>
          </a:xfrm>
        </p:spPr>
        <p:txBody>
          <a:bodyPr>
            <a:normAutofit/>
          </a:bodyPr>
          <a:lstStyle/>
          <a:p>
            <a:pPr marL="381000" indent="-381000"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Ανάθεση </a:t>
            </a:r>
            <a:r>
              <a:rPr lang="en-US" sz="2400" dirty="0" smtClean="0">
                <a:solidFill>
                  <a:srgbClr val="0033CC"/>
                </a:solidFill>
              </a:rPr>
              <a:t>Bits </a:t>
            </a:r>
            <a:r>
              <a:rPr lang="el-GR" sz="2400" dirty="0" smtClean="0">
                <a:solidFill>
                  <a:srgbClr val="0033CC"/>
                </a:solidFill>
              </a:rPr>
              <a:t>σε Σύμβολα Εισόδου</a:t>
            </a: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Ξεκίνα από τη ρίζα και κινήσου προς ένα φύλλο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endParaRPr lang="el-GR" sz="2400" dirty="0" smtClean="0"/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Η ακολουθία των </a:t>
            </a:r>
            <a:r>
              <a:rPr lang="en-US" sz="2400" dirty="0" smtClean="0"/>
              <a:t>bits </a:t>
            </a:r>
            <a:r>
              <a:rPr lang="el-GR" sz="2400" dirty="0" smtClean="0"/>
              <a:t>που συναντώνται είναι η ακολουθία κωδικοποίησης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endParaRPr lang="el-GR" sz="2400" dirty="0" smtClean="0"/>
          </a:p>
          <a:p>
            <a:pPr marL="781050" lvl="1" indent="-381000" eaLnBrk="1" hangingPunct="1">
              <a:buFont typeface="Wingdings" pitchFamily="2" charset="2"/>
              <a:buAutoNum type="arabicPeriod"/>
              <a:defRPr/>
            </a:pPr>
            <a:r>
              <a:rPr lang="el-GR" sz="2400" dirty="0" smtClean="0"/>
              <a:t>Επανέλαβε για όλα τα σύμβολα (φύλλα)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Παράδειγμα  </a:t>
            </a:r>
            <a:r>
              <a:rPr lang="en-US" sz="3600" dirty="0" smtClean="0"/>
              <a:t>Huffman</a:t>
            </a:r>
            <a:endParaRPr lang="en-GB" sz="3600" dirty="0" smtClean="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xfrm>
            <a:off x="884757" y="3635344"/>
            <a:ext cx="4144962" cy="264693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Προθεματική</a:t>
            </a:r>
            <a:r>
              <a:rPr lang="el-GR" sz="2000" dirty="0" smtClean="0"/>
              <a:t> αντιστοίχηση:</a:t>
            </a:r>
          </a:p>
          <a:p>
            <a:pPr lvl="1" eaLnBrk="1" hangingPunct="1">
              <a:defRPr/>
            </a:pPr>
            <a:r>
              <a:rPr lang="en-US" sz="2000" dirty="0" smtClean="0"/>
              <a:t>s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1</a:t>
            </a:r>
          </a:p>
          <a:p>
            <a:pPr lvl="1" eaLnBrk="1" hangingPunct="1">
              <a:defRPr/>
            </a:pPr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: 00</a:t>
            </a:r>
          </a:p>
          <a:p>
            <a:pPr lvl="1" eaLnBrk="1" hangingPunct="1">
              <a:spcAft>
                <a:spcPct val="30000"/>
              </a:spcAft>
              <a:defRPr/>
            </a:pPr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: 01</a:t>
            </a:r>
          </a:p>
          <a:p>
            <a:pPr eaLnBrk="1" hangingPunct="1">
              <a:defRPr/>
            </a:pPr>
            <a:r>
              <a:rPr lang="el-GR" sz="2000" dirty="0" smtClean="0"/>
              <a:t>Μονοσήμαντη και άμεση αποκωδικοποίηση</a:t>
            </a:r>
            <a:endParaRPr lang="en-GB" sz="2000" dirty="0" smtClean="0"/>
          </a:p>
        </p:txBody>
      </p:sp>
      <p:pic>
        <p:nvPicPr>
          <p:cNvPr id="5124" name="Picture 4" descr="huff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268" y="1509603"/>
            <a:ext cx="5881464" cy="2166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462842"/>
              </p:ext>
            </p:extLst>
          </p:nvPr>
        </p:nvGraphicFramePr>
        <p:xfrm>
          <a:off x="5436096" y="4293096"/>
          <a:ext cx="25368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5" imgW="876240" imgH="355320" progId="Equation.DSMT4">
                  <p:embed/>
                </p:oleObj>
              </mc:Choice>
              <mc:Fallback>
                <p:oleObj name="Equation" r:id="rId5" imgW="87624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293096"/>
                        <a:ext cx="2536825" cy="10255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Χαρακτηριστικά </a:t>
            </a:r>
            <a:r>
              <a:rPr lang="en-US" sz="3600" dirty="0" smtClean="0"/>
              <a:t>Huffman</a:t>
            </a:r>
            <a:r>
              <a:rPr lang="el-GR" sz="3600" dirty="0" smtClean="0"/>
              <a:t> (1 από 2)</a:t>
            </a:r>
            <a:endParaRPr lang="en-GB" sz="3600" dirty="0" smtClean="0"/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466137" cy="479742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Μειονέκτημα:</a:t>
            </a:r>
            <a:r>
              <a:rPr lang="el-GR" sz="2400" dirty="0" smtClean="0"/>
              <a:t> </a:t>
            </a:r>
          </a:p>
          <a:p>
            <a:pPr lvl="1" eaLnBrk="1" hangingPunct="1">
              <a:defRPr/>
            </a:pPr>
            <a:r>
              <a:rPr lang="el-GR" sz="2400" dirty="0" smtClean="0"/>
              <a:t>απαιτεί να γνωρίζει εκ των προτέρων τις πιθανότητες εμφάνισης των συμβόλων της πηγής</a:t>
            </a:r>
          </a:p>
          <a:p>
            <a:pPr lvl="1" eaLnBrk="1" hangingPunct="1">
              <a:defRPr/>
            </a:pPr>
            <a:r>
              <a:rPr lang="el-GR" sz="2400" dirty="0" smtClean="0"/>
              <a:t>δε μπορεί να χρησιμοποιηθεί σε εφαρμογές πραγματικού χρόνου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Βέλτιστος:</a:t>
            </a:r>
          </a:p>
          <a:p>
            <a:pPr lvl="1" eaLnBrk="1" hangingPunct="1">
              <a:defRPr/>
            </a:pPr>
            <a:r>
              <a:rPr lang="el-GR" sz="2400" dirty="0" smtClean="0"/>
              <a:t>ανάμεσα σε όλους τους προθεματικούς κώδικες (άρα τους μονοσήμαντα </a:t>
            </a:r>
            <a:r>
              <a:rPr lang="el-GR" sz="2400" dirty="0" err="1" smtClean="0"/>
              <a:t>αποκωδικοποιήσιμους</a:t>
            </a:r>
            <a:r>
              <a:rPr lang="el-GR" sz="2400" dirty="0" smtClean="0"/>
              <a:t> και άμεσους)</a:t>
            </a:r>
          </a:p>
          <a:p>
            <a:pPr lvl="1" eaLnBrk="1" hangingPunct="1">
              <a:buFontTx/>
              <a:buNone/>
              <a:defRPr/>
            </a:pPr>
            <a:r>
              <a:rPr lang="el-GR" sz="2400" dirty="0" smtClean="0"/>
              <a:t>   πετυχαίνει το ελάχιστο μέσο μήκος κώδικα</a:t>
            </a:r>
          </a:p>
          <a:p>
            <a:pPr lvl="1" eaLnBrk="1" hangingPunct="1">
              <a:buFontTx/>
              <a:buNone/>
              <a:defRPr/>
            </a:pP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Χαρακτηριστικά </a:t>
            </a:r>
            <a:r>
              <a:rPr lang="en-US" sz="3600" dirty="0" smtClean="0"/>
              <a:t>Huffman</a:t>
            </a:r>
            <a:r>
              <a:rPr lang="el-GR" sz="3600" dirty="0" smtClean="0"/>
              <a:t> (2 από 2)</a:t>
            </a:r>
            <a:endParaRPr lang="en-GB" sz="3600" dirty="0" smtClean="0"/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466137" cy="4171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Συμβάσεις:</a:t>
            </a:r>
            <a:r>
              <a:rPr lang="en-US" sz="2400" dirty="0" smtClean="0">
                <a:solidFill>
                  <a:srgbClr val="0033CC"/>
                </a:solidFill>
              </a:rPr>
              <a:t> </a:t>
            </a:r>
            <a:endParaRPr lang="el-GR" sz="2400" dirty="0" smtClean="0">
              <a:solidFill>
                <a:srgbClr val="0033CC"/>
              </a:solidFill>
            </a:endParaRPr>
          </a:p>
          <a:p>
            <a:pPr lvl="1" eaLnBrk="1" hangingPunct="1">
              <a:defRPr/>
            </a:pPr>
            <a:r>
              <a:rPr lang="el-GR" sz="2400" dirty="0" smtClean="0"/>
              <a:t>Ο τρόπος ανάθεσης 0 και 1  (δεν παίζει ρόλο)</a:t>
            </a:r>
          </a:p>
          <a:p>
            <a:pPr lvl="1" eaLnBrk="1" hangingPunct="1">
              <a:defRPr/>
            </a:pPr>
            <a:r>
              <a:rPr lang="el-GR" sz="2400" dirty="0" smtClean="0"/>
              <a:t>Η τοποθέτηση στην ταξινομημένη λίστα σε περίπτωση «ισοβαθμίας» σύνθετου συμβόλου με άλλο σύμβολο  (σχετίζεται με τη διασπορά του κώδικα)</a:t>
            </a:r>
          </a:p>
          <a:p>
            <a:pPr lvl="1" eaLnBrk="1" hangingPunct="1">
              <a:buFontTx/>
              <a:buNone/>
              <a:defRPr/>
            </a:pP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1600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 </a:t>
            </a:r>
            <a:r>
              <a:rPr lang="en-US"/>
              <a:t>3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1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9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8105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Εισαγωγή στους </a:t>
            </a:r>
            <a:r>
              <a:rPr lang="el-GR" sz="2400" dirty="0" smtClean="0"/>
              <a:t>Προθεματικούς Κώδικες και π</a:t>
            </a:r>
            <a:r>
              <a:rPr lang="el-GR" sz="2400" dirty="0" smtClean="0"/>
              <a:t>εριγραφή του αλγορίθμου </a:t>
            </a:r>
            <a:r>
              <a:rPr lang="en-US" sz="2400" dirty="0" smtClean="0"/>
              <a:t>Huffman.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2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82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Προθεματικοί </a:t>
            </a:r>
            <a:r>
              <a:rPr lang="el-GR" sz="2400" dirty="0" smtClean="0"/>
              <a:t>κώδικες</a:t>
            </a:r>
          </a:p>
          <a:p>
            <a:r>
              <a:rPr lang="el-GR" sz="2400" dirty="0" smtClean="0"/>
              <a:t>Μέσο μήκος </a:t>
            </a:r>
            <a:r>
              <a:rPr lang="el-GR" sz="2400" smtClean="0"/>
              <a:t>και αποδοτικότητα </a:t>
            </a:r>
            <a:r>
              <a:rPr lang="el-GR" sz="2400" dirty="0" smtClean="0"/>
              <a:t>κώδικα</a:t>
            </a:r>
            <a:endParaRPr lang="el-GR" sz="2400" dirty="0"/>
          </a:p>
          <a:p>
            <a:r>
              <a:rPr lang="el-GR" sz="2400" dirty="0"/>
              <a:t>Αλγόριθμος </a:t>
            </a:r>
            <a:r>
              <a:rPr lang="en-US" sz="2400" dirty="0"/>
              <a:t>Huffman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445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Προθεματικοί κώδικες</a:t>
            </a:r>
            <a:r>
              <a:rPr lang="en-US" sz="3600" dirty="0" smtClean="0"/>
              <a:t> (1 </a:t>
            </a:r>
            <a:r>
              <a:rPr lang="el-GR" sz="3600" dirty="0" smtClean="0"/>
              <a:t>από 2)</a:t>
            </a:r>
            <a:endParaRPr lang="en-GB" sz="3600" dirty="0" smtClean="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38762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Αλγόριθμοι </a:t>
            </a:r>
            <a:r>
              <a:rPr lang="el-GR" sz="2400" dirty="0" smtClean="0">
                <a:solidFill>
                  <a:srgbClr val="0033CC"/>
                </a:solidFill>
              </a:rPr>
              <a:t>κωδικοποίησης (συμπίεσης) πηγής</a:t>
            </a:r>
          </a:p>
          <a:p>
            <a:pPr eaLnBrk="1" hangingPunct="1">
              <a:spcAft>
                <a:spcPct val="45000"/>
              </a:spcAft>
              <a:defRPr/>
            </a:pPr>
            <a:r>
              <a:rPr lang="el-GR" sz="2400" dirty="0" smtClean="0"/>
              <a:t>Επιτυγχάνουν ρυθμούς κωδικοποίησης κοντά στην εντροπία (στο όριο συμπίεσης</a:t>
            </a:r>
            <a:r>
              <a:rPr lang="en-US" sz="2400" dirty="0" smtClean="0"/>
              <a:t> </a:t>
            </a:r>
            <a:r>
              <a:rPr lang="el-GR" sz="2400" dirty="0" smtClean="0"/>
              <a:t>χωρίς απώλειες)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Κωδικοποίηση από σταθερό σε μεταβλητό μήκος:</a:t>
            </a:r>
          </a:p>
          <a:p>
            <a:pPr lvl="1" eaLnBrk="1" hangingPunct="1">
              <a:defRPr/>
            </a:pPr>
            <a:r>
              <a:rPr lang="el-GR" sz="2400" dirty="0" smtClean="0"/>
              <a:t>είσοδος: μπλοκ συμβόλων σταθερού μήκους            </a:t>
            </a:r>
          </a:p>
          <a:p>
            <a:pPr lvl="1" eaLnBrk="1" hangingPunct="1">
              <a:buFontTx/>
              <a:buNone/>
              <a:defRPr/>
            </a:pPr>
            <a:r>
              <a:rPr lang="el-GR" sz="2400" dirty="0" smtClean="0"/>
              <a:t>                (μήκος μπλοκ  </a:t>
            </a:r>
            <a:r>
              <a:rPr lang="el-GR" sz="2400" dirty="0" smtClean="0">
                <a:sym typeface="Euclid Math Two" pitchFamily="18" charset="2"/>
              </a:rPr>
              <a:t> 1 )</a:t>
            </a:r>
          </a:p>
          <a:p>
            <a:pPr lvl="1" eaLnBrk="1" hangingPunct="1">
              <a:spcBef>
                <a:spcPct val="10000"/>
              </a:spcBef>
              <a:spcAft>
                <a:spcPct val="30000"/>
              </a:spcAft>
              <a:defRPr/>
            </a:pPr>
            <a:r>
              <a:rPr lang="el-GR" sz="2400" dirty="0" smtClean="0"/>
              <a:t>έξοδος: μπλοκ </a:t>
            </a:r>
            <a:r>
              <a:rPr lang="en-US" sz="2400" dirty="0" smtClean="0"/>
              <a:t>bits </a:t>
            </a:r>
            <a:r>
              <a:rPr lang="el-GR" sz="2400" dirty="0" smtClean="0"/>
              <a:t>μεταβλητού μήκους (</a:t>
            </a:r>
            <a:r>
              <a:rPr lang="el-GR" sz="2400" dirty="0" err="1" smtClean="0"/>
              <a:t>κωδική</a:t>
            </a:r>
            <a:r>
              <a:rPr lang="el-GR" sz="2400" dirty="0" smtClean="0"/>
              <a:t> λέξη)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Προθεματικοί κώδικες (2 από 2)</a:t>
            </a:r>
            <a:endParaRPr lang="en-GB" sz="3600" dirty="0" smtClean="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6036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Πρόβλημα: </a:t>
            </a:r>
            <a:r>
              <a:rPr lang="el-GR" sz="2400" dirty="0" smtClean="0">
                <a:solidFill>
                  <a:srgbClr val="0033CC"/>
                </a:solidFill>
              </a:rPr>
              <a:t>Συγχρονισμός</a:t>
            </a:r>
          </a:p>
          <a:p>
            <a:pPr lvl="1" eaLnBrk="1" hangingPunct="1">
              <a:spcAft>
                <a:spcPct val="30000"/>
              </a:spcAft>
              <a:defRPr/>
            </a:pPr>
            <a:r>
              <a:rPr lang="el-GR" sz="2400" dirty="0" smtClean="0"/>
              <a:t>πώς μπορώ να βρω τα όρια των μπλοκ στην έξοδο για να γίνει η αποκωδικοποίηση</a:t>
            </a:r>
          </a:p>
          <a:p>
            <a:pPr eaLnBrk="1" hangingPunct="1">
              <a:defRPr/>
            </a:pPr>
            <a:r>
              <a:rPr lang="el-GR" sz="2400" dirty="0" smtClean="0"/>
              <a:t>Λύση: </a:t>
            </a:r>
            <a:r>
              <a:rPr lang="el-GR" sz="2400" dirty="0" smtClean="0">
                <a:solidFill>
                  <a:srgbClr val="0033CC"/>
                </a:solidFill>
              </a:rPr>
              <a:t>Προθεματικός</a:t>
            </a:r>
          </a:p>
          <a:p>
            <a:pPr lvl="1" eaLnBrk="1" hangingPunct="1">
              <a:defRPr/>
            </a:pPr>
            <a:r>
              <a:rPr lang="el-GR" sz="2400" dirty="0" err="1" smtClean="0"/>
              <a:t>Καμμία</a:t>
            </a:r>
            <a:r>
              <a:rPr lang="el-GR" sz="2400" dirty="0" smtClean="0"/>
              <a:t> </a:t>
            </a:r>
            <a:r>
              <a:rPr lang="el-GR" sz="2400" dirty="0" err="1" smtClean="0"/>
              <a:t>κωδική</a:t>
            </a:r>
            <a:r>
              <a:rPr lang="el-GR" sz="2400" dirty="0" smtClean="0"/>
              <a:t> λέξη δεν αποτελεί πρόθεμα κάποιας άλλης</a:t>
            </a:r>
          </a:p>
          <a:p>
            <a:pPr lvl="2" eaLnBrk="1" hangingPunct="1">
              <a:defRPr/>
            </a:pPr>
            <a:r>
              <a:rPr lang="el-GR" dirty="0" smtClean="0">
                <a:solidFill>
                  <a:srgbClr val="0033CC"/>
                </a:solidFill>
              </a:rPr>
              <a:t>μοναδικά </a:t>
            </a:r>
            <a:r>
              <a:rPr lang="el-GR" dirty="0" err="1" smtClean="0">
                <a:solidFill>
                  <a:srgbClr val="0033CC"/>
                </a:solidFill>
              </a:rPr>
              <a:t>αποκωδικοποιήσιμος</a:t>
            </a:r>
            <a:r>
              <a:rPr lang="el-GR" dirty="0" smtClean="0"/>
              <a:t> (κάθε έξοδος αντιστοιχεί σε μοναδική είσοδο)</a:t>
            </a:r>
          </a:p>
          <a:p>
            <a:pPr lvl="2" eaLnBrk="1" hangingPunct="1">
              <a:defRPr/>
            </a:pPr>
            <a:r>
              <a:rPr lang="el-GR" dirty="0" smtClean="0">
                <a:solidFill>
                  <a:srgbClr val="0033CC"/>
                </a:solidFill>
              </a:rPr>
              <a:t>άμεσος</a:t>
            </a:r>
            <a:r>
              <a:rPr lang="el-GR" dirty="0" smtClean="0"/>
              <a:t> (επιτρέπει απευθείας αποκωδικοποίηση)</a:t>
            </a:r>
          </a:p>
        </p:txBody>
      </p:sp>
    </p:spTree>
    <p:extLst>
      <p:ext uri="{BB962C8B-B14F-4D97-AF65-F5344CB8AC3E}">
        <p14:creationId xmlns:p14="http://schemas.microsoft.com/office/powerpoint/2010/main" val="3220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Παραδείγματα κωδίκων</a:t>
            </a:r>
            <a:endParaRPr lang="en-GB" sz="36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539875"/>
          <a:ext cx="6480175" cy="388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35"/>
                <a:gridCol w="1296035"/>
                <a:gridCol w="1296035"/>
                <a:gridCol w="1296035"/>
                <a:gridCol w="1296035"/>
              </a:tblGrid>
              <a:tr h="6400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</a:t>
                      </a:r>
                      <a:r>
                        <a:rPr lang="en-US" sz="18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Symbol</a:t>
                      </a:r>
                      <a:endParaRPr lang="el-GR" sz="18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lang="el-GR" sz="18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 1</a:t>
                      </a:r>
                      <a:endParaRPr lang="el-GR" sz="18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 2</a:t>
                      </a:r>
                      <a:endParaRPr lang="el-GR" sz="18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 3</a:t>
                      </a:r>
                      <a:endParaRPr lang="el-GR" sz="18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39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l-GR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l-GR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0.125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l-GR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0.125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399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Uniquely decodable</a:t>
                      </a:r>
                      <a:endParaRPr lang="el-GR" sz="18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39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Prefix</a:t>
                      </a:r>
                      <a:endParaRPr lang="el-GR" sz="18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Μέσο Μήκος Κώδικα</a:t>
            </a:r>
            <a:endParaRPr lang="en-GB" sz="3600" dirty="0" smtClean="0"/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51800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Έστω </a:t>
            </a:r>
            <a:r>
              <a:rPr lang="en-US" sz="2000" dirty="0" smtClean="0"/>
              <a:t>DMS</a:t>
            </a:r>
            <a:r>
              <a:rPr lang="el-GR" sz="2000" dirty="0" smtClean="0"/>
              <a:t> με πιθανότητες εμφάνισης </a:t>
            </a:r>
            <a:r>
              <a:rPr lang="en-US" sz="2000" i="1" dirty="0" smtClean="0"/>
              <a:t>p(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)</a:t>
            </a:r>
            <a:r>
              <a:rPr lang="el-GR" sz="2000" i="1" dirty="0" smtClean="0"/>
              <a:t> και ένας</a:t>
            </a:r>
            <a:r>
              <a:rPr lang="el-GR" sz="2000" i="1" dirty="0"/>
              <a:t> </a:t>
            </a:r>
            <a:r>
              <a:rPr lang="el-GR" sz="2000" dirty="0" smtClean="0"/>
              <a:t>κωδικοποιητής πηγής που αναθέτει </a:t>
            </a:r>
            <a:r>
              <a:rPr lang="en-US" sz="2000" i="1" dirty="0" smtClean="0"/>
              <a:t>l(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)</a:t>
            </a:r>
            <a:r>
              <a:rPr lang="en-US" sz="2000" dirty="0" smtClean="0"/>
              <a:t> bits</a:t>
            </a:r>
            <a:r>
              <a:rPr lang="el-GR" sz="2000" dirty="0" smtClean="0"/>
              <a:t> στο σύμβολο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endParaRPr lang="el-GR" sz="2000" i="1" dirty="0"/>
          </a:p>
          <a:p>
            <a:pPr eaLnBrk="1" hangingPunct="1">
              <a:defRPr/>
            </a:pPr>
            <a:r>
              <a:rPr lang="el-GR" sz="2000" dirty="0" smtClean="0"/>
              <a:t>Εάν είναι </a:t>
            </a:r>
            <a:r>
              <a:rPr lang="el-GR" sz="2000" dirty="0" smtClean="0">
                <a:solidFill>
                  <a:srgbClr val="0033CC"/>
                </a:solidFill>
              </a:rPr>
              <a:t>προθεματικός κώδικας</a:t>
            </a:r>
            <a:r>
              <a:rPr lang="el-GR" sz="2000" dirty="0" smtClean="0"/>
              <a:t> έχει τις εξής ιδιότητες:</a:t>
            </a:r>
            <a:endParaRPr lang="el-GR" sz="2000" dirty="0" smtClean="0">
              <a:solidFill>
                <a:srgbClr val="0033CC"/>
              </a:solidFill>
            </a:endParaRPr>
          </a:p>
          <a:p>
            <a:pPr lvl="1">
              <a:spcAft>
                <a:spcPts val="1200"/>
              </a:spcAft>
              <a:defRPr/>
            </a:pPr>
            <a:r>
              <a:rPr lang="el-GR" sz="2000" dirty="0" smtClean="0"/>
              <a:t>Ισχύει η </a:t>
            </a:r>
            <a:r>
              <a:rPr lang="en-US" sz="2000" dirty="0" smtClean="0">
                <a:solidFill>
                  <a:srgbClr val="0033CC"/>
                </a:solidFill>
              </a:rPr>
              <a:t>Kraft-McMillan </a:t>
            </a:r>
            <a:r>
              <a:rPr lang="en-US" sz="2000" dirty="0" smtClean="0"/>
              <a:t>inequality</a:t>
            </a:r>
            <a:r>
              <a:rPr lang="el-GR" sz="2000" dirty="0" smtClean="0"/>
              <a:t>:</a:t>
            </a: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Ισχύουν</a:t>
            </a:r>
            <a:r>
              <a:rPr lang="el-GR" sz="2000" dirty="0" smtClean="0">
                <a:solidFill>
                  <a:srgbClr val="0033CC"/>
                </a:solidFill>
              </a:rPr>
              <a:t> φράγματα για το μέσο μήκος. </a:t>
            </a:r>
            <a:r>
              <a:rPr lang="el-GR" sz="2000" dirty="0" smtClean="0"/>
              <a:t>Συγκεκριμένα: Για κάθε πηγή </a:t>
            </a:r>
            <a:r>
              <a:rPr lang="en-US" sz="2000" dirty="0" smtClean="0"/>
              <a:t>DMS </a:t>
            </a:r>
            <a:r>
              <a:rPr lang="el-GR" sz="2000" dirty="0" smtClean="0"/>
              <a:t>μπορεί να κατασκευαστεί προθεματικός για τον οποίο:</a:t>
            </a:r>
          </a:p>
          <a:p>
            <a:pPr lvl="1" eaLnBrk="1" hangingPunct="1">
              <a:defRPr/>
            </a:pPr>
            <a:endParaRPr lang="el-GR" sz="2000" dirty="0" smtClean="0"/>
          </a:p>
          <a:p>
            <a:pPr lvl="1"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845757"/>
              </p:ext>
            </p:extLst>
          </p:nvPr>
        </p:nvGraphicFramePr>
        <p:xfrm>
          <a:off x="1619672" y="3212976"/>
          <a:ext cx="168433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4" imgW="749160" imgH="431640" progId="Equation.DSMT4">
                  <p:embed/>
                </p:oleObj>
              </mc:Choice>
              <mc:Fallback>
                <p:oleObj name="Equation" r:id="rId4" imgW="7491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212976"/>
                        <a:ext cx="1684338" cy="9667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3179763" y="5516563"/>
          <a:ext cx="319246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6" imgW="1422360" imgH="266400" progId="Equation.DSMT4">
                  <p:embed/>
                </p:oleObj>
              </mc:Choice>
              <mc:Fallback>
                <p:oleObj name="Equation" r:id="rId6" imgW="14223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763" y="5516563"/>
                        <a:ext cx="3192462" cy="5969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63888" y="3084389"/>
            <a:ext cx="5168950" cy="1223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solidFill>
                  <a:srgbClr val="FF0000"/>
                </a:solidFill>
                <a:latin typeface="+mn-lt"/>
              </a:rPr>
              <a:t>- Ικανή συνθήκη για την ύπαρξη </a:t>
            </a:r>
            <a:r>
              <a:rPr lang="el-GR" kern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l-GR" kern="0" dirty="0" err="1" smtClean="0">
                <a:solidFill>
                  <a:srgbClr val="FF0000"/>
                </a:solidFill>
                <a:latin typeface="+mn-lt"/>
              </a:rPr>
              <a:t>προθεματικου</a:t>
            </a:r>
            <a:r>
              <a:rPr lang="el-GR" kern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l-GR" kern="0" dirty="0">
                <a:solidFill>
                  <a:srgbClr val="FF0000"/>
                </a:solidFill>
                <a:latin typeface="+mn-lt"/>
              </a:rPr>
              <a:t>κώδικα</a:t>
            </a:r>
          </a:p>
          <a:p>
            <a:pPr marL="342900" indent="-3429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solidFill>
                  <a:srgbClr val="FF0000"/>
                </a:solidFill>
                <a:latin typeface="+mn-lt"/>
              </a:rPr>
              <a:t>- Αναγκαία συνθήκη για την ύπαρξη μοναδικά αποκωδ/μου κώδικα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Αποδοτικότητα Κώδικα</a:t>
            </a:r>
            <a:endParaRPr lang="en-GB" sz="3600" dirty="0" smtClean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Η </a:t>
            </a:r>
            <a:r>
              <a:rPr lang="el-GR" sz="2400" dirty="0" smtClean="0">
                <a:solidFill>
                  <a:srgbClr val="0033CC"/>
                </a:solidFill>
              </a:rPr>
              <a:t>αποδοτικότητα ενός κώδικα</a:t>
            </a:r>
            <a:r>
              <a:rPr lang="el-GR" sz="2400" dirty="0" smtClean="0"/>
              <a:t> ορίζεται ως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r>
              <a:rPr lang="el-GR" sz="2000" dirty="0" smtClean="0"/>
              <a:t>και δείχνει πόσο κοντά βρίσκεται ο κωδικοποιητής στο όριο συμπίεσης της πηγής (εντροπία)</a:t>
            </a:r>
            <a:r>
              <a:rPr lang="en-US" sz="2000" dirty="0" smtClean="0"/>
              <a:t>  </a:t>
            </a:r>
            <a:endParaRPr lang="el-GR" sz="20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/>
              <a:t>Ένας κώδικας είναι αποδοτικός, όσο το </a:t>
            </a:r>
            <a:r>
              <a:rPr lang="el-GR" sz="2400" i="1" dirty="0" smtClean="0"/>
              <a:t>η</a:t>
            </a:r>
            <a:r>
              <a:rPr lang="el-GR" sz="2400" dirty="0" smtClean="0"/>
              <a:t> πλησιάζει στο 1 </a:t>
            </a:r>
            <a:endParaRPr lang="en-GB" sz="2400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283321"/>
              </p:ext>
            </p:extLst>
          </p:nvPr>
        </p:nvGraphicFramePr>
        <p:xfrm>
          <a:off x="3505200" y="2132856"/>
          <a:ext cx="213360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4" imgW="914400" imgH="419040" progId="Equation.DSMT4">
                  <p:embed/>
                </p:oleObj>
              </mc:Choice>
              <mc:Fallback>
                <p:oleObj name="Equation" r:id="rId4" imgW="9144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132856"/>
                        <a:ext cx="2133600" cy="97631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dirty="0" smtClean="0"/>
              <a:t>Ν-</a:t>
            </a:r>
            <a:r>
              <a:rPr lang="el-GR" sz="3200" dirty="0" err="1" smtClean="0"/>
              <a:t>οστής</a:t>
            </a:r>
            <a:r>
              <a:rPr lang="el-GR" sz="3200" dirty="0" smtClean="0"/>
              <a:t> Τάξης Επέκταση Πηγής (1 από 2)</a:t>
            </a:r>
            <a:endParaRPr lang="en-GB" sz="3200" dirty="0" smtClean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Ένας αλγόριθμος προθεματικής κωδικοποίησης (π.χ. ο αλγόριθμος </a:t>
            </a:r>
            <a:r>
              <a:rPr lang="en-US" sz="2000" dirty="0" smtClean="0"/>
              <a:t>Huffman</a:t>
            </a:r>
            <a:r>
              <a:rPr lang="el-GR" sz="2000" dirty="0" smtClean="0"/>
              <a:t>)</a:t>
            </a:r>
            <a:r>
              <a:rPr lang="en-US" sz="2000" dirty="0" smtClean="0"/>
              <a:t> </a:t>
            </a:r>
            <a:r>
              <a:rPr lang="el-GR" sz="2000" dirty="0" smtClean="0"/>
              <a:t>θεωρεί ένα μπλοκ από σύμβολα ως επεκτεταμένη είσοδο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και τα κωδικοποιεί ως ένα σύνθετο σύμβολο, δηλαδή</a:t>
            </a:r>
          </a:p>
          <a:p>
            <a:pPr lvl="1" eaLnBrk="1" hangingPunct="1">
              <a:defRPr/>
            </a:pPr>
            <a:r>
              <a:rPr lang="el-GR" sz="2000" dirty="0" smtClean="0"/>
              <a:t>έστω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j</a:t>
            </a:r>
            <a:endParaRPr lang="en-US" sz="2000" i="1" dirty="0" smtClean="0"/>
          </a:p>
          <a:p>
            <a:pPr lvl="1" eaLnBrk="1" hangingPunct="1">
              <a:defRPr/>
            </a:pPr>
            <a:r>
              <a:rPr lang="el-GR" sz="2000" dirty="0" smtClean="0"/>
              <a:t>θέτει </a:t>
            </a:r>
            <a:r>
              <a:rPr lang="el-GR" sz="2000" i="1" dirty="0" smtClean="0"/>
              <a:t>σ</a:t>
            </a:r>
            <a:r>
              <a:rPr lang="el-GR" sz="2000" i="1" baseline="-25000" dirty="0" smtClean="0"/>
              <a:t>κ</a:t>
            </a:r>
            <a:r>
              <a:rPr lang="el-GR" sz="2000" i="1" dirty="0" smtClean="0"/>
              <a:t>=(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i="1" dirty="0" err="1" smtClean="0"/>
              <a:t>,s</a:t>
            </a:r>
            <a:r>
              <a:rPr lang="en-US" sz="2000" i="1" baseline="-25000" dirty="0" err="1" smtClean="0"/>
              <a:t>j</a:t>
            </a:r>
            <a:r>
              <a:rPr lang="el-GR" sz="2000" i="1" dirty="0" smtClean="0"/>
              <a:t>)</a:t>
            </a:r>
            <a:endParaRPr lang="en-US" sz="2000" i="1" dirty="0" smtClean="0"/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000" dirty="0" smtClean="0"/>
              <a:t>με πιθανότητα εμφάνισης </a:t>
            </a:r>
            <a:r>
              <a:rPr lang="en-US" sz="2000" i="1" dirty="0" smtClean="0"/>
              <a:t>p(</a:t>
            </a:r>
            <a:r>
              <a:rPr lang="el-GR" sz="2000" i="1" dirty="0" smtClean="0"/>
              <a:t>σ</a:t>
            </a:r>
            <a:r>
              <a:rPr lang="el-GR" sz="2000" i="1" baseline="-25000" dirty="0" smtClean="0"/>
              <a:t>κ</a:t>
            </a:r>
            <a:r>
              <a:rPr lang="en-US" sz="2000" i="1" dirty="0" smtClean="0"/>
              <a:t>)=p(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)p(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j</a:t>
            </a:r>
            <a:r>
              <a:rPr lang="en-US" sz="2000" i="1" dirty="0" smtClean="0"/>
              <a:t>)</a:t>
            </a:r>
            <a:r>
              <a:rPr lang="en-US" sz="2000" dirty="0" smtClean="0"/>
              <a:t> </a:t>
            </a:r>
            <a:r>
              <a:rPr lang="el-GR" sz="2000" dirty="0" smtClean="0"/>
              <a:t>για πηγή χωρίς μνήμη</a:t>
            </a:r>
          </a:p>
          <a:p>
            <a:pPr eaLnBrk="1" hangingPunct="1">
              <a:defRPr/>
            </a:pPr>
            <a:endParaRPr lang="el-GR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ανισότητα ισχύει και για </a:t>
            </a:r>
            <a:r>
              <a:rPr lang="en-US" sz="2400" i="1" dirty="0">
                <a:solidFill>
                  <a:srgbClr val="0033CC"/>
                </a:solidFill>
              </a:rPr>
              <a:t>n</a:t>
            </a:r>
            <a:r>
              <a:rPr lang="en-US" sz="2400" dirty="0">
                <a:solidFill>
                  <a:srgbClr val="0033CC"/>
                </a:solidFill>
              </a:rPr>
              <a:t>-</a:t>
            </a:r>
            <a:r>
              <a:rPr lang="el-GR" sz="2400" dirty="0" err="1">
                <a:solidFill>
                  <a:srgbClr val="0033CC"/>
                </a:solidFill>
              </a:rPr>
              <a:t>οστή</a:t>
            </a:r>
            <a:r>
              <a:rPr lang="el-GR" sz="2400" dirty="0">
                <a:solidFill>
                  <a:srgbClr val="0033CC"/>
                </a:solidFill>
              </a:rPr>
              <a:t> επέκταση</a:t>
            </a:r>
            <a:r>
              <a:rPr lang="el-GR" sz="2400" dirty="0"/>
              <a:t> της πηγής:</a:t>
            </a:r>
          </a:p>
          <a:p>
            <a:pPr>
              <a:buNone/>
              <a:defRPr/>
            </a:pP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  <a:p>
            <a:pPr>
              <a:spcBef>
                <a:spcPts val="1200"/>
              </a:spcBef>
              <a:defRPr/>
            </a:pPr>
            <a:r>
              <a:rPr lang="el-GR" sz="2400" dirty="0"/>
              <a:t>Για </a:t>
            </a:r>
            <a:r>
              <a:rPr lang="el-GR" sz="2400" dirty="0" err="1"/>
              <a:t>επεκταμένη</a:t>
            </a:r>
            <a:r>
              <a:rPr lang="el-GR" sz="2400" dirty="0"/>
              <a:t> πηγή χωρίς μνήμη αποδεικνύεται ότι:</a:t>
            </a:r>
          </a:p>
          <a:p>
            <a:endParaRPr lang="el-GR" sz="2400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835893"/>
              </p:ext>
            </p:extLst>
          </p:nvPr>
        </p:nvGraphicFramePr>
        <p:xfrm>
          <a:off x="4841081" y="2635376"/>
          <a:ext cx="36528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4" imgW="1625400" imgH="279360" progId="Equation.DSMT4">
                  <p:embed/>
                </p:oleObj>
              </mc:Choice>
              <mc:Fallback>
                <p:oleObj name="Equation" r:id="rId4" imgW="162540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081" y="2635376"/>
                        <a:ext cx="3652838" cy="6254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69313"/>
              </p:ext>
            </p:extLst>
          </p:nvPr>
        </p:nvGraphicFramePr>
        <p:xfrm>
          <a:off x="5456237" y="4941168"/>
          <a:ext cx="2422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6" imgW="1143000" imgH="279360" progId="Equation.DSMT4">
                  <p:embed/>
                </p:oleObj>
              </mc:Choice>
              <mc:Fallback>
                <p:oleObj name="Equation" r:id="rId6" imgW="114300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237" y="4941168"/>
                        <a:ext cx="2422525" cy="5905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9823</TotalTime>
  <Words>938</Words>
  <Application>Microsoft Office PowerPoint</Application>
  <PresentationFormat>On-screen Show (4:3)</PresentationFormat>
  <Paragraphs>186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Euclid Math Two</vt:lpstr>
      <vt:lpstr>Tahoma</vt:lpstr>
      <vt:lpstr>Times New Roman</vt:lpstr>
      <vt:lpstr>Wingdings</vt:lpstr>
      <vt:lpstr>Θέμα του Office</vt:lpstr>
      <vt:lpstr>Equation</vt:lpstr>
      <vt:lpstr>Ψηφιακές Τηλεπικοινωνιές</vt:lpstr>
      <vt:lpstr>Σκοποί  ενότητας</vt:lpstr>
      <vt:lpstr>Περιεχόμενα ενότητας</vt:lpstr>
      <vt:lpstr>Προθεματικοί κώδικες (1 από 2)</vt:lpstr>
      <vt:lpstr>Προθεματικοί κώδικες (2 από 2)</vt:lpstr>
      <vt:lpstr>Παραδείγματα κωδίκων</vt:lpstr>
      <vt:lpstr>Μέσο Μήκος Κώδικα</vt:lpstr>
      <vt:lpstr>Αποδοτικότητα Κώδικα</vt:lpstr>
      <vt:lpstr>Ν-οστής Τάξης Επέκταση Πηγής (1 από 2)</vt:lpstr>
      <vt:lpstr>Ν-οστής Τάξης Επέκταση Πηγής (2 από 2)</vt:lpstr>
      <vt:lpstr>Βήματα Αλγορίθμου Huffman (1 από 3)</vt:lpstr>
      <vt:lpstr>Βήματα Αλγορίθμου Huffman (2 από 3)</vt:lpstr>
      <vt:lpstr>Βήματα Αλγορίθμου Huffman (3 από 3)</vt:lpstr>
      <vt:lpstr>Παράδειγμα  Huffman</vt:lpstr>
      <vt:lpstr>Χαρακτηριστικά Huffman (1 από 2)</vt:lpstr>
      <vt:lpstr>Χαρακτηριστικά Huffman (2 από 2)</vt:lpstr>
      <vt:lpstr>Τέλος Ενότητας 3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2309</cp:revision>
  <cp:lastPrinted>1601-01-01T00:00:00Z</cp:lastPrinted>
  <dcterms:created xsi:type="dcterms:W3CDTF">2001-05-17T09:43:34Z</dcterms:created>
  <dcterms:modified xsi:type="dcterms:W3CDTF">2015-09-02T13:24:09Z</dcterms:modified>
</cp:coreProperties>
</file>