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493BA9C-E203-4472-AA9F-7829BB5BAB31}" type="datetimeFigureOut">
              <a:rPr lang="el-GR" smtClean="0"/>
              <a:t>8/11/2016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AB8720F-4AF3-48A5-A3E5-E27A42AA24F2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88%CE%B8%CE%BD%CE%BF%CF%82_(%CE%BA%CE%BF%CE%B9%CE%BD%CF%89%CE%BD%CE%B9%CE%BF%CE%BB%CE%BF%CE%B3%CE%AF%CE%B1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2714676" y="500042"/>
            <a:ext cx="8229600" cy="2209800"/>
          </a:xfrm>
        </p:spPr>
        <p:txBody>
          <a:bodyPr/>
          <a:lstStyle/>
          <a:p>
            <a:r>
              <a:rPr lang="el-GR" dirty="0" err="1" smtClean="0"/>
              <a:t>Benedict</a:t>
            </a:r>
            <a:r>
              <a:rPr lang="el-GR" dirty="0" smtClean="0"/>
              <a:t> </a:t>
            </a:r>
            <a:r>
              <a:rPr lang="el-GR" dirty="0" err="1" smtClean="0"/>
              <a:t>Anderson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500098" y="2714620"/>
            <a:ext cx="6715172" cy="1752600"/>
          </a:xfrm>
        </p:spPr>
        <p:txBody>
          <a:bodyPr/>
          <a:lstStyle/>
          <a:p>
            <a:r>
              <a:rPr lang="el-GR" dirty="0" smtClean="0"/>
              <a:t>Έθνος- Εθνικισμός και Διασπορά </a:t>
            </a:r>
            <a:endParaRPr lang="el-GR" dirty="0"/>
          </a:p>
        </p:txBody>
      </p:sp>
      <p:pic>
        <p:nvPicPr>
          <p:cNvPr id="60418" name="Picture 2" descr="Αποτέλεσμα εικόνας για benedict ander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64" y="3480930"/>
            <a:ext cx="5143536" cy="3377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 smtClean="0"/>
              <a:t>Βιογραφικά Στοιχεία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 smtClean="0"/>
              <a:t>Γεννήθηκε </a:t>
            </a:r>
            <a:r>
              <a:rPr lang="el-GR" sz="2800" dirty="0" smtClean="0"/>
              <a:t>στις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" pitchFamily="18" charset="0"/>
              </a:rPr>
              <a:t>26</a:t>
            </a:r>
            <a:r>
              <a:rPr lang="en-US" sz="2800" dirty="0" smtClean="0"/>
              <a:t> </a:t>
            </a:r>
            <a:r>
              <a:rPr lang="el-GR" sz="2800" dirty="0" smtClean="0"/>
              <a:t>Αυγούστου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" pitchFamily="18" charset="0"/>
              </a:rPr>
              <a:t>1936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smtClean="0"/>
              <a:t>στο </a:t>
            </a:r>
            <a:r>
              <a:rPr lang="el-GR" sz="2800" dirty="0" err="1" smtClean="0"/>
              <a:t>Kunming</a:t>
            </a:r>
            <a:r>
              <a:rPr lang="el-GR" sz="2800" dirty="0" smtClean="0"/>
              <a:t> της Νοτιοδυτικής </a:t>
            </a:r>
            <a:r>
              <a:rPr lang="el-GR" sz="2800" dirty="0" smtClean="0"/>
              <a:t>Κίνας</a:t>
            </a:r>
          </a:p>
          <a:p>
            <a:endParaRPr lang="el-GR" sz="2800" dirty="0" smtClean="0"/>
          </a:p>
          <a:p>
            <a:r>
              <a:rPr lang="el-GR" sz="2800" dirty="0" smtClean="0"/>
              <a:t> Πολιτικός </a:t>
            </a:r>
            <a:r>
              <a:rPr lang="el-GR" sz="2800" dirty="0" smtClean="0"/>
              <a:t>επιστήμονας και ιστορικός με ειδίκευση στα έθνη της Νοτιοανατολικής </a:t>
            </a:r>
            <a:r>
              <a:rPr lang="el-GR" sz="2800" dirty="0" smtClean="0"/>
              <a:t>Ασίας</a:t>
            </a:r>
          </a:p>
          <a:p>
            <a:endParaRPr lang="el-GR" sz="2800" dirty="0" smtClean="0"/>
          </a:p>
          <a:p>
            <a:r>
              <a:rPr lang="el-GR" sz="2800" dirty="0" smtClean="0"/>
              <a:t>Αποφοίτησε </a:t>
            </a:r>
            <a:r>
              <a:rPr lang="el-GR" sz="2800" dirty="0" smtClean="0"/>
              <a:t>από </a:t>
            </a:r>
            <a:r>
              <a:rPr lang="el-GR" sz="2800" dirty="0" smtClean="0"/>
              <a:t>το Πανεπιστήμιο </a:t>
            </a:r>
            <a:r>
              <a:rPr lang="el-GR" sz="2800" dirty="0" err="1" smtClean="0"/>
              <a:t>Cambridge</a:t>
            </a:r>
            <a:r>
              <a:rPr lang="el-GR" sz="2800" dirty="0" smtClean="0"/>
              <a:t> </a:t>
            </a:r>
          </a:p>
          <a:p>
            <a:endParaRPr lang="el-GR" sz="2800" dirty="0" smtClean="0"/>
          </a:p>
          <a:p>
            <a:r>
              <a:rPr lang="el-GR" sz="2800" dirty="0" smtClean="0"/>
              <a:t>Δ</a:t>
            </a:r>
            <a:r>
              <a:rPr lang="el-GR" sz="2800" dirty="0" smtClean="0"/>
              <a:t>ίδαξε </a:t>
            </a:r>
            <a:r>
              <a:rPr lang="el-GR" sz="2800" dirty="0" smtClean="0"/>
              <a:t>στο Τμήμα Κυβέρνησης του </a:t>
            </a:r>
            <a:r>
              <a:rPr lang="el-GR" sz="2800" dirty="0" err="1" smtClean="0"/>
              <a:t>Cornell</a:t>
            </a:r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Μεγάλη </a:t>
            </a:r>
            <a:r>
              <a:rPr lang="el-GR" sz="2800" dirty="0" smtClean="0"/>
              <a:t>συγγραφική </a:t>
            </a:r>
            <a:r>
              <a:rPr lang="el-GR" sz="2800" dirty="0" smtClean="0"/>
              <a:t>δραστηριότητα</a:t>
            </a:r>
          </a:p>
          <a:p>
            <a:endParaRPr lang="el-GR" sz="2800" dirty="0" smtClean="0"/>
          </a:p>
          <a:p>
            <a:r>
              <a:rPr lang="en-US" sz="2800" dirty="0" smtClean="0">
                <a:latin typeface="Cambria" pitchFamily="18" charset="0"/>
              </a:rPr>
              <a:t>Imagined Communities</a:t>
            </a:r>
            <a:r>
              <a:rPr lang="en-US" sz="2800" dirty="0" smtClean="0"/>
              <a:t> (</a:t>
            </a:r>
            <a:r>
              <a:rPr lang="el-GR" sz="2800" dirty="0" smtClean="0"/>
              <a:t>Φαντασιακές Κοινότητες)</a:t>
            </a:r>
            <a:endParaRPr lang="el-GR" sz="2800" dirty="0" smtClean="0">
              <a:latin typeface="Cambria" pitchFamily="18" charset="0"/>
            </a:endParaRPr>
          </a:p>
          <a:p>
            <a:endParaRPr lang="el-GR" dirty="0" smtClean="0">
              <a:latin typeface="Cambria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Cambria" pitchFamily="18" charset="0"/>
              </a:rPr>
              <a:t>Imagined Communities (</a:t>
            </a:r>
            <a:r>
              <a:rPr lang="el-GR" sz="4900" dirty="0" smtClean="0">
                <a:latin typeface="Cambria" pitchFamily="18" charset="0"/>
              </a:rPr>
              <a:t>Φαντασιακές Κοινότητες)</a:t>
            </a:r>
            <a:r>
              <a:rPr lang="el-GR" sz="4000" dirty="0" smtClean="0">
                <a:latin typeface="Cambria" pitchFamily="18" charset="0"/>
              </a:rPr>
              <a:t/>
            </a:r>
            <a:br>
              <a:rPr lang="el-GR" sz="4000" dirty="0" smtClean="0">
                <a:latin typeface="Cambria" pitchFamily="18" charset="0"/>
              </a:rPr>
            </a:b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000" dirty="0" smtClean="0"/>
              <a:t>Εκδόθηκε το 1983</a:t>
            </a:r>
          </a:p>
          <a:p>
            <a:endParaRPr lang="el-GR" sz="3000" dirty="0" smtClean="0"/>
          </a:p>
          <a:p>
            <a:r>
              <a:rPr lang="el-GR" sz="3000" dirty="0" smtClean="0"/>
              <a:t>Αφορμή οι ένοπλες </a:t>
            </a:r>
            <a:r>
              <a:rPr lang="el-GR" sz="3000" dirty="0" smtClean="0"/>
              <a:t>συγκρούσεις στην </a:t>
            </a:r>
            <a:r>
              <a:rPr lang="el-GR" sz="3000" dirty="0" smtClean="0"/>
              <a:t>Ινδοκίνα </a:t>
            </a:r>
            <a:r>
              <a:rPr lang="el-GR" sz="3000" dirty="0" smtClean="0"/>
              <a:t>στα </a:t>
            </a:r>
            <a:r>
              <a:rPr lang="el-GR" sz="3000" dirty="0" smtClean="0"/>
              <a:t>1978-1979</a:t>
            </a:r>
          </a:p>
          <a:p>
            <a:endParaRPr lang="el-GR" sz="3000" dirty="0" smtClean="0"/>
          </a:p>
          <a:p>
            <a:r>
              <a:rPr lang="el-GR" sz="3000" dirty="0" smtClean="0"/>
              <a:t> </a:t>
            </a:r>
            <a:r>
              <a:rPr lang="el-GR" sz="3000" dirty="0" smtClean="0"/>
              <a:t>Ο </a:t>
            </a:r>
            <a:r>
              <a:rPr lang="el-GR" sz="3000" dirty="0" smtClean="0"/>
              <a:t>πρώτος </a:t>
            </a:r>
            <a:r>
              <a:rPr lang="el-GR" sz="3000" dirty="0" smtClean="0"/>
              <a:t>που </a:t>
            </a:r>
            <a:r>
              <a:rPr lang="el-GR" sz="3000" dirty="0" smtClean="0"/>
              <a:t>εισάγει </a:t>
            </a:r>
            <a:r>
              <a:rPr lang="el-GR" sz="3000" dirty="0" smtClean="0"/>
              <a:t>τον </a:t>
            </a:r>
            <a:r>
              <a:rPr lang="el-GR" sz="3000" dirty="0" smtClean="0"/>
              <a:t>όρο «Φαντασιακές Κοινότητες» </a:t>
            </a:r>
          </a:p>
          <a:p>
            <a:endParaRPr lang="el-GR" sz="3000" dirty="0" smtClean="0"/>
          </a:p>
          <a:p>
            <a:r>
              <a:rPr lang="el-GR" sz="3000" dirty="0" smtClean="0"/>
              <a:t> Ορισμός της έννοιας του «έθνους» </a:t>
            </a:r>
          </a:p>
          <a:p>
            <a:endParaRPr lang="el-GR" sz="3000" dirty="0" smtClean="0"/>
          </a:p>
          <a:p>
            <a:r>
              <a:rPr lang="el-GR" sz="3000" dirty="0" smtClean="0"/>
              <a:t>Ερμηνεία του φαινομένου του εθνικισμού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3000" dirty="0" smtClean="0">
                <a:latin typeface="Cambria" pitchFamily="18" charset="0"/>
                <a:hlinkClick r:id="rId2" tooltip="Έθνος (κοινωνιολογία)"/>
              </a:rPr>
              <a:t>Έθνος</a:t>
            </a:r>
            <a:r>
              <a:rPr lang="el-GR" sz="3000" dirty="0" smtClean="0">
                <a:latin typeface="Cambria" pitchFamily="18" charset="0"/>
              </a:rPr>
              <a:t> </a:t>
            </a:r>
            <a:r>
              <a:rPr lang="el-GR" sz="3000" dirty="0" smtClean="0">
                <a:latin typeface="Cambria" pitchFamily="18" charset="0"/>
              </a:rPr>
              <a:t> </a:t>
            </a:r>
            <a:r>
              <a:rPr lang="el-GR" sz="3000" dirty="0" smtClean="0">
                <a:latin typeface="Cambria" pitchFamily="18" charset="0"/>
              </a:rPr>
              <a:t>μια φαντασιακή πολιτική </a:t>
            </a:r>
            <a:r>
              <a:rPr lang="el-GR" sz="3000" dirty="0" smtClean="0">
                <a:latin typeface="Cambria" pitchFamily="18" charset="0"/>
              </a:rPr>
              <a:t>κοινότητα περιορισμένη </a:t>
            </a:r>
            <a:r>
              <a:rPr lang="el-GR" sz="3000" dirty="0" smtClean="0">
                <a:latin typeface="Cambria" pitchFamily="18" charset="0"/>
              </a:rPr>
              <a:t>και κυρίαρχη</a:t>
            </a:r>
            <a:r>
              <a:rPr lang="el-GR" sz="3000" dirty="0" smtClean="0">
                <a:latin typeface="Cambria" pitchFamily="18" charset="0"/>
              </a:rPr>
              <a:t>.</a:t>
            </a:r>
          </a:p>
          <a:p>
            <a:endParaRPr lang="el-GR" sz="3000" dirty="0" smtClean="0">
              <a:latin typeface="Cambria" pitchFamily="18" charset="0"/>
            </a:endParaRPr>
          </a:p>
          <a:p>
            <a:r>
              <a:rPr lang="el-GR" sz="3000" dirty="0" smtClean="0">
                <a:latin typeface="Cambria" pitchFamily="18" charset="0"/>
              </a:rPr>
              <a:t>Η δημιουργία </a:t>
            </a:r>
            <a:r>
              <a:rPr lang="el-GR" sz="3000" dirty="0" smtClean="0">
                <a:latin typeface="Cambria" pitchFamily="18" charset="0"/>
              </a:rPr>
              <a:t>φαντασιακών κοινοτήτων κατέστη δυνατή λόγω του «έντυπου καπιταλισμού</a:t>
            </a:r>
            <a:r>
              <a:rPr lang="el-GR" sz="3000" dirty="0" smtClean="0">
                <a:latin typeface="Cambria" pitchFamily="18" charset="0"/>
              </a:rPr>
              <a:t>»</a:t>
            </a:r>
          </a:p>
          <a:p>
            <a:endParaRPr lang="el-GR" sz="3000" dirty="0" smtClean="0">
              <a:latin typeface="Cambria" pitchFamily="18" charset="0"/>
            </a:endParaRPr>
          </a:p>
          <a:p>
            <a:r>
              <a:rPr lang="el-GR" sz="3000" dirty="0" smtClean="0">
                <a:latin typeface="Cambria" pitchFamily="18" charset="0"/>
              </a:rPr>
              <a:t>Κ</a:t>
            </a:r>
            <a:r>
              <a:rPr lang="el-GR" sz="3000" dirty="0" smtClean="0">
                <a:latin typeface="Cambria" pitchFamily="18" charset="0"/>
              </a:rPr>
              <a:t>ατατάσσεται </a:t>
            </a:r>
            <a:r>
              <a:rPr lang="el-GR" sz="3000" dirty="0" smtClean="0">
                <a:latin typeface="Cambria" pitchFamily="18" charset="0"/>
              </a:rPr>
              <a:t>στην </a:t>
            </a:r>
            <a:r>
              <a:rPr lang="el-GR" sz="3000" dirty="0" smtClean="0">
                <a:latin typeface="Cambria" pitchFamily="18" charset="0"/>
              </a:rPr>
              <a:t>μοντερνιστική σχολή</a:t>
            </a:r>
          </a:p>
          <a:p>
            <a:pPr>
              <a:buNone/>
            </a:pPr>
            <a:r>
              <a:rPr lang="el-GR" sz="3000" dirty="0" smtClean="0">
                <a:latin typeface="Cambria" pitchFamily="18" charset="0"/>
              </a:rPr>
              <a:t> </a:t>
            </a:r>
          </a:p>
          <a:p>
            <a:r>
              <a:rPr lang="el-GR" sz="3000" dirty="0" smtClean="0">
                <a:latin typeface="Cambria" pitchFamily="18" charset="0"/>
              </a:rPr>
              <a:t>Βρίσκεται</a:t>
            </a:r>
            <a:r>
              <a:rPr lang="el-GR" sz="3000" dirty="0" smtClean="0">
                <a:latin typeface="Cambria" pitchFamily="18" charset="0"/>
              </a:rPr>
              <a:t> </a:t>
            </a:r>
            <a:r>
              <a:rPr lang="el-GR" sz="3000" dirty="0" smtClean="0">
                <a:latin typeface="Cambria" pitchFamily="18" charset="0"/>
              </a:rPr>
              <a:t>σε </a:t>
            </a:r>
            <a:r>
              <a:rPr lang="el-GR" sz="3000" dirty="0" smtClean="0">
                <a:latin typeface="Cambria" pitchFamily="18" charset="0"/>
              </a:rPr>
              <a:t>αντίθεση με τους </a:t>
            </a:r>
            <a:endParaRPr lang="el-GR" sz="30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3000" dirty="0" smtClean="0">
                <a:latin typeface="Cambria" pitchFamily="18" charset="0"/>
              </a:rPr>
              <a:t>«</a:t>
            </a:r>
            <a:r>
              <a:rPr lang="el-GR" sz="3000" dirty="0" err="1" smtClean="0">
                <a:latin typeface="Cambria" pitchFamily="18" charset="0"/>
              </a:rPr>
              <a:t>πρωτογονιστές</a:t>
            </a:r>
            <a:r>
              <a:rPr lang="el-GR" sz="3000" dirty="0" smtClean="0">
                <a:latin typeface="Cambria" pitchFamily="18" charset="0"/>
              </a:rPr>
              <a:t>»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/>
              <a:t>Έθνος</a:t>
            </a:r>
            <a:endParaRPr lang="el-G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21600000">
            <a:off x="457200" y="25353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/>
              <a:t>Εθνικισμός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628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mbria" pitchFamily="18" charset="0"/>
              </a:rPr>
              <a:t>Θεωρεί πως οι ομάδες της διασποράς αναπτύσσουν έναν άκαμπτο εθνικισμό</a:t>
            </a:r>
          </a:p>
          <a:p>
            <a:endParaRPr lang="el-GR" sz="2800" dirty="0" smtClean="0">
              <a:latin typeface="Cambria" pitchFamily="18" charset="0"/>
            </a:endParaRPr>
          </a:p>
          <a:p>
            <a:endParaRPr lang="el-GR" sz="2800" dirty="0" smtClean="0">
              <a:latin typeface="Cambria" pitchFamily="18" charset="0"/>
            </a:endParaRPr>
          </a:p>
          <a:p>
            <a:r>
              <a:rPr lang="el-GR" sz="2800" dirty="0" smtClean="0">
                <a:latin typeface="Cambria" pitchFamily="18" charset="0"/>
              </a:rPr>
              <a:t>Δεν είναι αντίθετος με την ιδέα του εθνικισμού</a:t>
            </a:r>
          </a:p>
          <a:p>
            <a:endParaRPr lang="el-GR" sz="2800" dirty="0" smtClean="0">
              <a:latin typeface="Cambria" pitchFamily="18" charset="0"/>
            </a:endParaRPr>
          </a:p>
          <a:p>
            <a:endParaRPr lang="el-GR" sz="2800" dirty="0" smtClean="0">
              <a:latin typeface="Cambria" pitchFamily="18" charset="0"/>
            </a:endParaRPr>
          </a:p>
          <a:p>
            <a:r>
              <a:rPr lang="el-GR" sz="2800" dirty="0" smtClean="0">
                <a:latin typeface="Cambria" pitchFamily="18" charset="0"/>
              </a:rPr>
              <a:t>Αναλύει μέσω του Μαρξισμού τους παράγοντες που οδήγησαν στην εμφάνιση του εθνικισμού 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800" dirty="0" smtClean="0">
              <a:latin typeface="Cambria" pitchFamily="18" charset="0"/>
            </a:endParaRPr>
          </a:p>
          <a:p>
            <a:r>
              <a:rPr lang="el-GR" sz="2800" dirty="0" smtClean="0">
                <a:latin typeface="Cambria" pitchFamily="18" charset="0"/>
              </a:rPr>
              <a:t>Επηρεάζεται από την Κοινωνιολογική προσέγγιση και ιδιαίτερα από την Μικροκοινωνιολογία</a:t>
            </a:r>
          </a:p>
          <a:p>
            <a:endParaRPr lang="el-GR" sz="2800" dirty="0" smtClean="0">
              <a:latin typeface="Cambria" pitchFamily="18" charset="0"/>
            </a:endParaRPr>
          </a:p>
          <a:p>
            <a:endParaRPr lang="el-GR" sz="2800" dirty="0" smtClean="0">
              <a:latin typeface="Cambria" pitchFamily="18" charset="0"/>
            </a:endParaRPr>
          </a:p>
          <a:p>
            <a:endParaRPr lang="el-GR" sz="2800" dirty="0" smtClean="0">
              <a:latin typeface="Cambria" pitchFamily="18" charset="0"/>
            </a:endParaRPr>
          </a:p>
          <a:p>
            <a:r>
              <a:rPr lang="el-GR" sz="2800" dirty="0" smtClean="0">
                <a:latin typeface="Cambria" pitchFamily="18" charset="0"/>
              </a:rPr>
              <a:t>Ασπάζεται την θεωρία της κοινωνιολογικής φαντασίας που έχει δώσει ο </a:t>
            </a:r>
            <a:r>
              <a:rPr lang="el-GR" sz="2800" dirty="0" err="1" smtClean="0">
                <a:latin typeface="Cambria" pitchFamily="18" charset="0"/>
              </a:rPr>
              <a:t>Miller</a:t>
            </a:r>
            <a:endParaRPr lang="el-GR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Χρόνος και Χώρος Μελέτης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800" dirty="0" smtClean="0"/>
          </a:p>
          <a:p>
            <a:r>
              <a:rPr lang="el-GR" sz="2800" dirty="0" smtClean="0"/>
              <a:t>Αντλεί στοιχεία </a:t>
            </a:r>
            <a:r>
              <a:rPr lang="el-GR" sz="2800" dirty="0" smtClean="0"/>
              <a:t>από το </a:t>
            </a:r>
            <a:r>
              <a:rPr lang="el-GR" sz="2800" dirty="0" smtClean="0"/>
              <a:t>16αι. έως σήμερα ωστόσο </a:t>
            </a:r>
            <a:r>
              <a:rPr lang="el-GR" sz="2800" dirty="0" smtClean="0"/>
              <a:t>το </a:t>
            </a:r>
            <a:r>
              <a:rPr lang="el-GR" sz="2800" dirty="0" smtClean="0"/>
              <a:t>φαινόμενο έχει </a:t>
            </a:r>
            <a:r>
              <a:rPr lang="el-GR" sz="2800" dirty="0" smtClean="0"/>
              <a:t>τις </a:t>
            </a:r>
            <a:r>
              <a:rPr lang="el-GR" sz="2800" dirty="0" smtClean="0"/>
              <a:t>ρίζες </a:t>
            </a:r>
            <a:r>
              <a:rPr lang="el-GR" sz="2800" dirty="0" smtClean="0"/>
              <a:t>του στον </a:t>
            </a:r>
            <a:r>
              <a:rPr lang="el-GR" sz="2800" dirty="0" smtClean="0"/>
              <a:t>18αι.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Υλικό από: Ευρώπη , Νοτιοανατολική Ασία , Αμερική και Αφρική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Κριτική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sz="2800" dirty="0" smtClean="0"/>
              <a:t>Το έργο του έχει δεχθεί </a:t>
            </a:r>
            <a:r>
              <a:rPr lang="el-GR" sz="2800" dirty="0" smtClean="0"/>
              <a:t>αρνητική και θετική κριτική </a:t>
            </a:r>
            <a:r>
              <a:rPr lang="el-GR" sz="2800" dirty="0" smtClean="0"/>
              <a:t>από </a:t>
            </a:r>
            <a:r>
              <a:rPr lang="el-GR" sz="2800" dirty="0" smtClean="0"/>
              <a:t>πολλούς </a:t>
            </a:r>
            <a:r>
              <a:rPr lang="el-GR" sz="2800" dirty="0" smtClean="0"/>
              <a:t>μελετητές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Χαρακτηρισμός της άποψης </a:t>
            </a:r>
            <a:r>
              <a:rPr lang="el-GR" sz="2800" dirty="0" smtClean="0"/>
              <a:t>του </a:t>
            </a:r>
            <a:r>
              <a:rPr lang="el-GR" sz="2800" dirty="0" smtClean="0"/>
              <a:t>ως υπεραπλουστευμένης </a:t>
            </a:r>
            <a:r>
              <a:rPr lang="el-GR" sz="2800" dirty="0" smtClean="0"/>
              <a:t>και </a:t>
            </a:r>
            <a:r>
              <a:rPr lang="el-GR" sz="2800" dirty="0" smtClean="0"/>
              <a:t>προβληματικής</a:t>
            </a:r>
          </a:p>
          <a:p>
            <a:endParaRPr lang="el-GR" sz="2800" dirty="0" smtClean="0"/>
          </a:p>
          <a:p>
            <a:pPr>
              <a:buNone/>
            </a:pPr>
            <a:endParaRPr lang="el-GR" sz="2800" dirty="0" smtClean="0"/>
          </a:p>
          <a:p>
            <a:r>
              <a:rPr lang="el-GR" sz="2800" dirty="0" smtClean="0"/>
              <a:t>Ωστόσο , σημαντική συμβολή </a:t>
            </a:r>
            <a:r>
              <a:rPr lang="el-GR" sz="2800" dirty="0" smtClean="0"/>
              <a:t>στη μελέτη της παγκόσμιας ιστορίας </a:t>
            </a:r>
            <a:r>
              <a:rPr lang="el-GR" sz="2800" dirty="0" smtClean="0"/>
              <a:t> </a:t>
            </a:r>
            <a:r>
              <a:rPr lang="el-GR" sz="2800" dirty="0" smtClean="0"/>
              <a:t>κυρίως του </a:t>
            </a:r>
            <a:r>
              <a:rPr lang="el-GR" sz="2800" dirty="0" smtClean="0"/>
              <a:t>εθνικισμού</a:t>
            </a:r>
            <a:endParaRPr 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ctr"/>
            <a:r>
              <a:rPr lang="el-GR" sz="4400" dirty="0" smtClean="0"/>
              <a:t>Ευχαριστούμε πολύ!</a:t>
            </a:r>
            <a:endParaRPr lang="el-G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481</TotalTime>
  <Words>215</Words>
  <Application>Microsoft Office PowerPoint</Application>
  <PresentationFormat>Προβολή στην οθόνη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Τήξη</vt:lpstr>
      <vt:lpstr>Benedict Anderson </vt:lpstr>
      <vt:lpstr>Βιογραφικά Στοιχεία</vt:lpstr>
      <vt:lpstr>Imagined Communities (Φαντασιακές Κοινότητες) </vt:lpstr>
      <vt:lpstr>Έθνος</vt:lpstr>
      <vt:lpstr>Εθνικισμός</vt:lpstr>
      <vt:lpstr>Διαφάνεια 6</vt:lpstr>
      <vt:lpstr>Χρόνος και Χώρος Μελέτης</vt:lpstr>
      <vt:lpstr>Κριτική 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Benedict Anderson</dc:title>
  <dc:creator>user</dc:creator>
  <cp:lastModifiedBy>user</cp:lastModifiedBy>
  <cp:revision>44</cp:revision>
  <dcterms:created xsi:type="dcterms:W3CDTF">2016-11-08T09:49:12Z</dcterms:created>
  <dcterms:modified xsi:type="dcterms:W3CDTF">2016-11-08T17:50:33Z</dcterms:modified>
</cp:coreProperties>
</file>