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3"/>
    <p:sldId id="306" r:id="rId5"/>
    <p:sldId id="308" r:id="rId6"/>
    <p:sldId id="257" r:id="rId7"/>
    <p:sldId id="322" r:id="rId8"/>
    <p:sldId id="259" r:id="rId9"/>
    <p:sldId id="258" r:id="rId10"/>
    <p:sldId id="270" r:id="rId11"/>
    <p:sldId id="271" r:id="rId12"/>
    <p:sldId id="272" r:id="rId13"/>
    <p:sldId id="274" r:id="rId14"/>
    <p:sldId id="275" r:id="rId15"/>
    <p:sldId id="276" r:id="rId16"/>
    <p:sldId id="278" r:id="rId17"/>
    <p:sldId id="323" r:id="rId18"/>
    <p:sldId id="324" r:id="rId19"/>
    <p:sldId id="279" r:id="rId20"/>
    <p:sldId id="280" r:id="rId21"/>
    <p:sldId id="307" r:id="rId22"/>
    <p:sldId id="320" r:id="rId23"/>
    <p:sldId id="282" r:id="rId24"/>
    <p:sldId id="283" r:id="rId25"/>
    <p:sldId id="284" r:id="rId26"/>
    <p:sldId id="293" r:id="rId27"/>
    <p:sldId id="294" r:id="rId28"/>
    <p:sldId id="296" r:id="rId29"/>
    <p:sldId id="316" r:id="rId30"/>
    <p:sldId id="297" r:id="rId31"/>
    <p:sldId id="295" r:id="rId32"/>
    <p:sldId id="309" r:id="rId33"/>
    <p:sldId id="325" r:id="rId34"/>
    <p:sldId id="285" r:id="rId35"/>
    <p:sldId id="318" r:id="rId36"/>
    <p:sldId id="317" r:id="rId37"/>
    <p:sldId id="315" r:id="rId38"/>
    <p:sldId id="314" r:id="rId39"/>
    <p:sldId id="312" r:id="rId40"/>
    <p:sldId id="313" r:id="rId41"/>
    <p:sldId id="311" r:id="rId42"/>
    <p:sldId id="319" r:id="rId43"/>
    <p:sldId id="310" r:id="rId44"/>
    <p:sldId id="287" r:id="rId45"/>
    <p:sldId id="288" r:id="rId46"/>
    <p:sldId id="289" r:id="rId47"/>
    <p:sldId id="290" r:id="rId48"/>
    <p:sldId id="321" r:id="rId49"/>
    <p:sldId id="281" r:id="rId50"/>
  </p:sldIdLst>
  <p:sldSz cx="9144000" cy="6858000" type="screen4x3"/>
  <p:notesSz cx="6858000" cy="9144000"/>
  <p:defaultTextStyle>
    <a:defPPr>
      <a:defRPr lang="el-G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A1B"/>
    <a:srgbClr val="797B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/>
    <p:restoredTop sz="94718"/>
  </p:normalViewPr>
  <p:slideViewPr>
    <p:cSldViewPr showGuides="1">
      <p:cViewPr varScale="1">
        <p:scale>
          <a:sx n="99" d="100"/>
          <a:sy n="99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66" d="100"/>
        <a:sy n="66" d="100"/>
      </p:scale>
      <p:origin x="0" y="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3" Type="http://schemas.openxmlformats.org/officeDocument/2006/relationships/tableStyles" Target="tableStyles.xml"/><Relationship Id="rId52" Type="http://schemas.openxmlformats.org/officeDocument/2006/relationships/viewProps" Target="viewProps.xml"/><Relationship Id="rId51" Type="http://schemas.openxmlformats.org/officeDocument/2006/relationships/presProps" Target="presProps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5D75FD-47BA-4A4C-BD3F-BF6B0CC3B539}" type="datetimeFigureOut"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Στυλ υποδείγματος κειμένου</a:t>
            </a:r>
            <a:endParaRPr dirty="0"/>
          </a:p>
          <a:p>
            <a:pPr lvl="1"/>
            <a:r>
              <a:rPr dirty="0"/>
              <a:t>Δεύτερου επιπέδου</a:t>
            </a:r>
            <a:endParaRPr dirty="0"/>
          </a:p>
          <a:p>
            <a:pPr lvl="2"/>
            <a:r>
              <a:rPr dirty="0"/>
              <a:t>Τρίτου επιπέδου</a:t>
            </a:r>
            <a:endParaRPr dirty="0"/>
          </a:p>
          <a:p>
            <a:pPr lvl="3"/>
            <a:r>
              <a:rPr dirty="0"/>
              <a:t>Τέταρτου επιπέδου</a:t>
            </a:r>
            <a:endParaRPr dirty="0"/>
          </a:p>
          <a:p>
            <a:pPr lvl="4"/>
            <a:r>
              <a:rPr dirty="0"/>
              <a:t>Πέμπτου επιπέδου</a:t>
            </a:r>
            <a:endParaRPr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l-GR" altLang="el-GR" sz="1200" dirty="0"/>
            </a:fld>
            <a:endParaRPr lang="el-GR" altLang="el-G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1267" name="Θέση σημειώσεων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11268" name="Θέση αριθμού διαφάνειας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l-GR" altLang="el-GR" sz="1200" dirty="0"/>
            </a:fld>
            <a:endParaRPr lang="el-GR" altLang="el-GR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0" y="5970588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9"/>
          <p:cNvSpPr/>
          <p:nvPr/>
        </p:nvSpPr>
        <p:spPr>
          <a:xfrm>
            <a:off x="-9525" y="6053138"/>
            <a:ext cx="224948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 hasCustomPrompt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13" name="Θέση ημερομηνίας 27"/>
          <p:cNvSpPr>
            <a:spLocks noGrp="1"/>
          </p:cNvSpPr>
          <p:nvPr>
            <p:ph type="dt" sz="half" idx="2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D049CA-D94C-44CD-B64E-E659B917FFDE}" type="datetimeFigureOut">
              <a:rPr kumimoji="0" lang="el-GR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υποσέλιδου 16"/>
          <p:cNvSpPr>
            <a:spLocks noGrp="1"/>
          </p:cNvSpPr>
          <p:nvPr>
            <p:ph type="ftr" sz="quarter" idx="3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28"/>
          <p:cNvSpPr>
            <a:spLocks noGrp="1"/>
          </p:cNvSpPr>
          <p:nvPr>
            <p:ph type="sldNum" sz="quarter" idx="4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solidFill>
                  <a:schemeClr val="tx2"/>
                </a:solidFill>
                <a:latin typeface="Calibri" panose="020F0502020204030204" pitchFamily="34" charset="0"/>
              </a:rPr>
            </a:fld>
            <a:endParaRPr lang="el-GR" altLang="el-GR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4897659-0872-4D81-BA40-70AFCFA2271C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Κατακόρυφος τίτλος και Κείμενο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7E969F0-E92D-4599-9E66-85395B74EB76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3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 hasCustomPrompt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4897659-0872-4D81-BA40-70AFCFA2271C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3" name="Θέση ημερομηνίας 1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4F8FD58-3217-421D-987B-28F502412B91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295400" cy="701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 algn="ctr" eaLnBrk="1" hangingPunct="1">
              <a:buNone/>
            </a:pPr>
            <a:fld id="{9A0DB2DC-4C9A-4742-B13C-FB6460FD3503}" type="slidenum">
              <a:rPr lang="el-GR" altLang="el-GR" sz="2400" dirty="0">
                <a:latin typeface="Calibri" panose="020F0502020204030204" pitchFamily="34" charset="0"/>
              </a:rPr>
            </a:fld>
            <a:endParaRPr lang="el-GR" altLang="el-GR" sz="2400" dirty="0">
              <a:latin typeface="Calibri" panose="020F0502020204030204" pitchFamily="34" charset="0"/>
            </a:endParaRPr>
          </a:p>
        </p:txBody>
      </p:sp>
      <p:sp>
        <p:nvSpPr>
          <p:cNvPr id="16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0" name="Θέση ημερομηνίας 7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C9ECF12-601C-477E-A953-59F25ED92290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αριθμού διαφάνειας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 hasCustomPrompt="1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 hasCustomPrompt="1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 hasCustomPrompt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 hasCustomPrompt="1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1C6EC3-4E23-42AB-BA86-E1B25B1FE737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αριθμού διαφάνειας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latin typeface="Calibri" panose="020F0502020204030204" pitchFamily="34" charset="0"/>
              </a:rPr>
            </a:fld>
            <a:endParaRPr lang="el-GR" altLang="el-GR" dirty="0">
              <a:latin typeface="Calibri" panose="020F0502020204030204" pitchFamily="34" charset="0"/>
            </a:endParaRPr>
          </a:p>
        </p:txBody>
      </p:sp>
      <p:sp>
        <p:nvSpPr>
          <p:cNvPr id="12" name="Θέση υποσέλιδου 13"/>
          <p:cNvSpPr>
            <a:spLocks noGrp="1"/>
          </p:cNvSpPr>
          <p:nvPr>
            <p:ph type="ftr" sz="quarter" idx="1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4897659-0872-4D81-BA40-70AFCFA2271C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ημερομηνίας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80AEE11-A3B0-45FD-9AC6-BCC69F034A9F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Θέση αριθμού διαφάνειας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dirty="0">
                <a:solidFill>
                  <a:schemeClr val="tx2"/>
                </a:solidFill>
                <a:latin typeface="Calibri" panose="020F0502020204030204" pitchFamily="34" charset="0"/>
              </a:rPr>
            </a:fld>
            <a:endParaRPr lang="el-GR" altLang="el-GR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 hasCustomPrompt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 hasCustomPrompt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  <a:endParaRPr lang="el-GR"/>
          </a:p>
          <a:p>
            <a:pPr lvl="1"/>
            <a:r>
              <a:rPr lang="el-GR"/>
              <a:t>Δεύτερου επιπέδου</a:t>
            </a:r>
            <a:endParaRPr lang="el-GR"/>
          </a:p>
          <a:p>
            <a:pPr lvl="2"/>
            <a:r>
              <a:rPr lang="el-GR"/>
              <a:t>Τρίτου επιπέδου</a:t>
            </a:r>
            <a:endParaRPr lang="el-GR"/>
          </a:p>
          <a:p>
            <a:pPr lvl="3"/>
            <a:r>
              <a:rPr lang="el-GR"/>
              <a:t>Τέταρτου επιπέδου</a:t>
            </a:r>
            <a:endParaRPr lang="el-GR"/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4897659-0872-4D81-BA40-70AFCFA2271C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Ορθογώνιο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Ορθογώνιο 9"/>
          <p:cNvSpPr/>
          <p:nvPr/>
        </p:nvSpPr>
        <p:spPr>
          <a:xfrm>
            <a:off x="1544638" y="4654550"/>
            <a:ext cx="759936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Ορθογώνιο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 hasCustomPrompt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Θέση ημερομηνίας 11"/>
          <p:cNvSpPr>
            <a:spLocks noGrp="1"/>
          </p:cNvSpPr>
          <p:nvPr>
            <p:ph type="dt" sz="half" idx="1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C1932D-AF30-4FC1-86F9-C5493EB2DB3F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Θέση αριθμού διαφάνειας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fld id="{9A0DB2DC-4C9A-4742-B13C-FB6460FD3503}" type="slidenum">
              <a:rPr lang="el-GR" altLang="el-GR" sz="2800" dirty="0">
                <a:latin typeface="Calibri" panose="020F0502020204030204" pitchFamily="34" charset="0"/>
              </a:rPr>
            </a:fld>
            <a:endParaRPr lang="el-GR" altLang="el-GR" sz="2800" dirty="0">
              <a:latin typeface="Calibri" panose="020F0502020204030204" pitchFamily="34" charset="0"/>
            </a:endParaRPr>
          </a:p>
        </p:txBody>
      </p:sp>
      <p:sp>
        <p:nvSpPr>
          <p:cNvPr id="17" name="Θέση υποσέλιδου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l-GR" altLang="el-GR" dirty="0"/>
              <a:t>Στυλ κύριου τίτλου</a:t>
            </a:r>
            <a:endParaRPr lang="en-US" altLang="el-GR" dirty="0"/>
          </a:p>
        </p:txBody>
      </p:sp>
      <p:sp>
        <p:nvSpPr>
          <p:cNvPr id="1027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l-GR" altLang="el-GR" dirty="0"/>
              <a:t>Στυλ υποδείγματος κειμένου</a:t>
            </a:r>
            <a:endParaRPr lang="el-GR" altLang="el-GR" dirty="0"/>
          </a:p>
          <a:p>
            <a:pPr lvl="1"/>
            <a:r>
              <a:rPr lang="el-GR" altLang="el-GR" dirty="0"/>
              <a:t>Δεύτερου επιπέδου</a:t>
            </a:r>
            <a:endParaRPr lang="el-GR" altLang="el-GR" dirty="0"/>
          </a:p>
          <a:p>
            <a:pPr lvl="2"/>
            <a:r>
              <a:rPr lang="el-GR" altLang="el-GR" dirty="0"/>
              <a:t>Τρίτου επιπέδου</a:t>
            </a:r>
            <a:endParaRPr lang="el-GR" altLang="el-GR" dirty="0"/>
          </a:p>
          <a:p>
            <a:pPr lvl="3"/>
            <a:r>
              <a:rPr lang="el-GR" altLang="el-GR" dirty="0"/>
              <a:t>Τέταρτου επιπέδου</a:t>
            </a:r>
            <a:endParaRPr lang="el-GR" altLang="el-GR" dirty="0"/>
          </a:p>
          <a:p>
            <a:pPr lvl="4"/>
            <a:r>
              <a:rPr lang="el-GR" altLang="el-GR" dirty="0"/>
              <a:t>Πέμπτου επιπέδου</a:t>
            </a:r>
            <a:endParaRPr lang="en-US" alt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4897659-0872-4D81-BA40-70AFCFA2271C}" type="datetimeFigureOut">
              <a:rPr kumimoji="0" lang="el-GR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l-GR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400" b="1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l-GR" altLang="el-GR" dirty="0"/>
            </a:fld>
            <a:endParaRPr lang="el-GR" altLang="el-G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8A1D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7C984A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youtube.com/watch?v=_9TVChgTBrc&amp;fbclid=IwAR01jS3-I9sxAv0F4m8u1MoYK9_BVufn1-LrtqwygC752b6Lzt1Lcv2msUk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468313" y="188913"/>
            <a:ext cx="7991475" cy="4608513"/>
          </a:xfrm>
        </p:spPr>
        <p:txBody>
          <a:bodyPr vert="horz" wrap="square" lIns="91440" tIns="45720" rIns="91440" bIns="45720" numCol="1" anchor="b" anchorCtr="0" compatLnSpc="1"/>
          <a:lstStyle/>
          <a:p>
            <a:pPr algn="ctr" eaLnBrk="1" hangingPunct="1">
              <a:buClrTx/>
              <a:buSzTx/>
              <a:buFontTx/>
              <a:buNone/>
            </a:pPr>
            <a:br>
              <a:rPr lang="en-US" altLang="x-none" kern="1200" cap="none" dirty="0">
                <a:latin typeface="Tw Cen MT" panose="020B0602020104020603" pitchFamily="34" charset="0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Πανεπιστήμιο Πατρών</a:t>
            </a:r>
            <a:br>
              <a:rPr sz="4000" kern="1200" cap="none" dirty="0">
                <a:latin typeface="+mj-lt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Τμήμα Φιλολογίας</a:t>
            </a:r>
            <a:br>
              <a:rPr sz="4000" kern="1200" cap="none" dirty="0">
                <a:latin typeface="+mj-lt"/>
                <a:ea typeface="+mj-ea"/>
                <a:cs typeface="+mj-cs"/>
              </a:rPr>
            </a:br>
            <a:br>
              <a:rPr sz="4000" kern="1200" cap="none" dirty="0">
                <a:latin typeface="+mj-lt"/>
                <a:ea typeface="+mj-ea"/>
                <a:cs typeface="+mj-cs"/>
              </a:rPr>
            </a:br>
            <a:r>
              <a:rPr sz="4000" b="1" kern="1200" cap="none" dirty="0">
                <a:latin typeface="+mj-lt"/>
                <a:ea typeface="+mj-ea"/>
                <a:cs typeface="+mj-cs"/>
              </a:rPr>
              <a:t>Εισαγωγή στη Γενική Γλωσσολογία Ι</a:t>
            </a:r>
            <a:br>
              <a:rPr sz="4000" b="1" kern="1200" cap="none" dirty="0">
                <a:latin typeface="+mj-lt"/>
                <a:ea typeface="+mj-ea"/>
                <a:cs typeface="+mj-cs"/>
              </a:rPr>
            </a:br>
            <a:br>
              <a:rPr sz="4000" b="1" kern="1200" cap="none" dirty="0">
                <a:latin typeface="+mj-lt"/>
                <a:ea typeface="+mj-ea"/>
                <a:cs typeface="+mj-cs"/>
              </a:rPr>
            </a:br>
            <a:r>
              <a:rPr sz="4000" kern="1200" cap="none" dirty="0">
                <a:latin typeface="+mj-lt"/>
                <a:ea typeface="+mj-ea"/>
                <a:cs typeface="+mj-cs"/>
              </a:rPr>
              <a:t>Διδάσκων: Αργύρης Αρχάκης</a:t>
            </a:r>
            <a:endParaRPr sz="4000" kern="1200" cap="none" dirty="0">
              <a:latin typeface="+mj-lt"/>
              <a:ea typeface="+mj-ea"/>
              <a:cs typeface="+mj-cs"/>
            </a:endParaRPr>
          </a:p>
        </p:txBody>
      </p:sp>
      <p:sp>
        <p:nvSpPr>
          <p:cNvPr id="10243" name="Υπότιτλος 2"/>
          <p:cNvSpPr>
            <a:spLocks noGrp="1"/>
          </p:cNvSpPr>
          <p:nvPr>
            <p:ph type="subTitle" idx="1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r" eaLnBrk="1" hangingPunct="1">
              <a:buSzPct val="60000"/>
            </a:pPr>
            <a:r>
              <a:rPr lang="en-US" altLang="el-GR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6</a:t>
            </a:r>
            <a:r>
              <a:rPr lang="el-GR" altLang="el-GR" kern="1200" baseline="300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ο</a:t>
            </a:r>
            <a:r>
              <a:rPr lang="el-GR" altLang="el-GR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Μάθημα</a:t>
            </a:r>
            <a:endParaRPr lang="el-GR" altLang="el-GR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395288" y="228600"/>
            <a:ext cx="8370888" cy="896938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4000" b="1" dirty="0"/>
            </a:br>
            <a:r>
              <a:rPr sz="3200" b="1" dirty="0"/>
              <a:t>Προφορικός Λόγος </a:t>
            </a:r>
            <a:r>
              <a:rPr lang="en-US" altLang="x-none" sz="3200" b="1" dirty="0">
                <a:latin typeface="Tw Cen MT" panose="020B0602020104020603" pitchFamily="34" charset="0"/>
              </a:rPr>
              <a:t>Vs</a:t>
            </a:r>
            <a:r>
              <a:rPr sz="3200" b="1" dirty="0"/>
              <a:t> Γραπτός Λόγος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7305" y="1471295"/>
            <a:ext cx="9027795" cy="53867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514350" indent="-51435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b="1" dirty="0">
                <a:solidFill>
                  <a:srgbClr val="000000"/>
                </a:solidFill>
              </a:rPr>
              <a:t>Ιστορική προτεραιότητα</a:t>
            </a:r>
            <a:r>
              <a:rPr dirty="0">
                <a:solidFill>
                  <a:srgbClr val="000000"/>
                </a:solidFill>
              </a:rPr>
              <a:t>: ο άνθρωπος επικοινωνούσε προφορικά για πολλές χιλιετίες προτού επινοήσει γραφικά συστήματα.</a:t>
            </a:r>
            <a:endParaRPr lang="el-GR" dirty="0">
              <a:solidFill>
                <a:srgbClr val="000000"/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endParaRPr lang="el-GR" sz="2800" dirty="0">
              <a:solidFill>
                <a:srgbClr val="000000"/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sz="2800" dirty="0">
                <a:solidFill>
                  <a:srgbClr val="000000"/>
                </a:solidFill>
              </a:rPr>
              <a:t>	</a:t>
            </a:r>
            <a:r>
              <a:rPr sz="2800" dirty="0">
                <a:solidFill>
                  <a:srgbClr val="000000"/>
                </a:solidFill>
              </a:rPr>
              <a:t>(…) τα πρώτα γραφήματα αποτελούν </a:t>
            </a:r>
            <a:r>
              <a:rPr sz="2800" b="1" dirty="0">
                <a:solidFill>
                  <a:srgbClr val="000000"/>
                </a:solidFill>
              </a:rPr>
              <a:t>εικονογράμματα</a:t>
            </a:r>
            <a:r>
              <a:rPr sz="2800" dirty="0">
                <a:solidFill>
                  <a:srgbClr val="000000"/>
                </a:solidFill>
              </a:rPr>
              <a:t>, δηλαδή σύμβολα λέξεων </a:t>
            </a:r>
            <a:r>
              <a:rPr sz="2800" dirty="0">
                <a:solidFill>
                  <a:srgbClr val="FF0000"/>
                </a:solidFill>
              </a:rPr>
              <a:t>χωρίς καμιά ένδειξη για την προφορά των λέξεων αυτών</a:t>
            </a:r>
            <a:r>
              <a:rPr sz="2800" dirty="0">
                <a:solidFill>
                  <a:srgbClr val="000000"/>
                </a:solidFill>
              </a:rPr>
              <a:t>. Από εικονογράμματα αποτελείται το παλαιότερο σύστημα γραφής </a:t>
            </a:r>
            <a:r>
              <a:rPr lang="en-US" altLang="x-none" sz="2800" dirty="0">
                <a:solidFill>
                  <a:srgbClr val="000000"/>
                </a:solidFill>
                <a:latin typeface="Tw Cen MT" panose="020B0602020104020603" pitchFamily="34" charset="0"/>
              </a:rPr>
              <a:t>[</a:t>
            </a:r>
            <a:r>
              <a:rPr sz="2800" i="1" dirty="0">
                <a:solidFill>
                  <a:srgbClr val="000000"/>
                </a:solidFill>
              </a:rPr>
              <a:t>σφηνοειδής γραφή</a:t>
            </a:r>
            <a:r>
              <a:rPr lang="en-US" altLang="x-none" sz="2800" dirty="0">
                <a:solidFill>
                  <a:srgbClr val="000000"/>
                </a:solidFill>
                <a:latin typeface="Tw Cen MT" panose="020B0602020104020603" pitchFamily="34" charset="0"/>
              </a:rPr>
              <a:t>] </a:t>
            </a:r>
            <a:r>
              <a:rPr sz="2800" dirty="0">
                <a:solidFill>
                  <a:srgbClr val="000000"/>
                </a:solidFill>
              </a:rPr>
              <a:t>που έχει βρεθεί και το οποίο χρησιμοποιήθηκε για την απόδοση των </a:t>
            </a:r>
            <a:r>
              <a:rPr sz="2800" b="1" dirty="0">
                <a:solidFill>
                  <a:srgbClr val="000000"/>
                </a:solidFill>
              </a:rPr>
              <a:t>βαβυλωνιακών στη Σουμερία </a:t>
            </a:r>
            <a:r>
              <a:rPr sz="2800" dirty="0">
                <a:solidFill>
                  <a:srgbClr val="000000"/>
                </a:solidFill>
              </a:rPr>
              <a:t>[</a:t>
            </a:r>
            <a:r>
              <a:rPr sz="2800" i="1" dirty="0">
                <a:solidFill>
                  <a:srgbClr val="000000"/>
                </a:solidFill>
              </a:rPr>
              <a:t>ινδοευρωπαϊκή</a:t>
            </a:r>
            <a:r>
              <a:rPr lang="en-US" altLang="x-none" sz="2800" i="1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sz="2800" i="1" dirty="0">
                <a:solidFill>
                  <a:srgbClr val="000000"/>
                </a:solidFill>
              </a:rPr>
              <a:t>γλώσσα</a:t>
            </a:r>
            <a:r>
              <a:rPr sz="2800" dirty="0">
                <a:solidFill>
                  <a:srgbClr val="000000"/>
                </a:solidFill>
              </a:rPr>
              <a:t>]</a:t>
            </a:r>
            <a:r>
              <a:rPr sz="2800" b="1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(</a:t>
            </a:r>
            <a:r>
              <a:rPr sz="2800" b="1" dirty="0">
                <a:solidFill>
                  <a:srgbClr val="000000"/>
                </a:solidFill>
              </a:rPr>
              <a:t>τέλος 4000 π.</a:t>
            </a:r>
            <a:r>
              <a:rPr lang="en-US" altLang="x-none" sz="2800" b="1" dirty="0">
                <a:solidFill>
                  <a:srgbClr val="000000"/>
                </a:solidFill>
                <a:latin typeface="Tw Cen MT" panose="020B0602020104020603" pitchFamily="34" charset="0"/>
              </a:rPr>
              <a:t>X</a:t>
            </a:r>
            <a:r>
              <a:rPr sz="2800" b="1" dirty="0">
                <a:solidFill>
                  <a:srgbClr val="000000"/>
                </a:solidFill>
              </a:rPr>
              <a:t>.</a:t>
            </a:r>
            <a:r>
              <a:rPr sz="2800" dirty="0">
                <a:solidFill>
                  <a:srgbClr val="000000"/>
                </a:solidFill>
              </a:rPr>
              <a:t>) [Γούτσος 2012:273]</a:t>
            </a:r>
            <a:endParaRPr sz="2800" b="1" dirty="0">
              <a:solidFill>
                <a:srgbClr val="000000"/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4000" b="1" dirty="0"/>
            </a:br>
            <a:r>
              <a:rPr sz="2800" b="1" dirty="0"/>
              <a:t>Προφορικός Λόγος </a:t>
            </a:r>
            <a:r>
              <a:rPr lang="en-US" altLang="x-none" sz="2800" b="1" dirty="0">
                <a:latin typeface="Tw Cen MT" panose="020B0602020104020603" pitchFamily="34" charset="0"/>
              </a:rPr>
              <a:t>Vs </a:t>
            </a:r>
            <a:r>
              <a:rPr sz="2800" b="1" dirty="0"/>
              <a:t>Γραπτός Λόγος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93345" y="1553210"/>
            <a:ext cx="9023350" cy="52768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/>
            </a:pPr>
            <a:r>
              <a:rPr sz="2700" b="1" dirty="0">
                <a:solidFill>
                  <a:srgbClr val="000000"/>
                </a:solidFill>
              </a:rPr>
              <a:t>Ιστορική προτεραιότητα</a:t>
            </a:r>
            <a:endParaRPr sz="2700" b="1" dirty="0">
              <a:solidFill>
                <a:srgbClr val="000000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GB" sz="2700" i="1" dirty="0">
                <a:solidFill>
                  <a:srgbClr val="000000"/>
                </a:solidFill>
              </a:rPr>
              <a:t>	</a:t>
            </a:r>
            <a:r>
              <a:rPr sz="2700" i="1" dirty="0" err="1">
                <a:solidFill>
                  <a:srgbClr val="000000"/>
                </a:solidFill>
              </a:rPr>
              <a:t>Ακόμη</a:t>
            </a:r>
            <a:r>
              <a:rPr sz="2700" i="1" dirty="0">
                <a:solidFill>
                  <a:srgbClr val="000000"/>
                </a:solidFill>
              </a:rPr>
              <a:t> και</a:t>
            </a:r>
            <a:r>
              <a:rPr sz="2700" b="1" i="1" dirty="0">
                <a:solidFill>
                  <a:srgbClr val="000000"/>
                </a:solidFill>
              </a:rPr>
              <a:t> στον αιώνα</a:t>
            </a:r>
            <a:r>
              <a:rPr sz="2700" i="1" dirty="0">
                <a:solidFill>
                  <a:srgbClr val="000000"/>
                </a:solidFill>
              </a:rPr>
              <a:t> μας πολλές γλωσσικές κοινότητες δεν έχουν μεταβεί συστηματικά στη γραφή </a:t>
            </a:r>
            <a:r>
              <a:rPr sz="2700" dirty="0">
                <a:solidFill>
                  <a:srgbClr val="000000"/>
                </a:solidFill>
              </a:rPr>
              <a:t>[π.χ. Ρομά]</a:t>
            </a:r>
            <a:r>
              <a:rPr sz="2700" i="1" dirty="0">
                <a:solidFill>
                  <a:srgbClr val="000000"/>
                </a:solidFill>
              </a:rPr>
              <a:t>. Γενικά, </a:t>
            </a:r>
            <a:r>
              <a:rPr sz="2700" b="1" i="1" dirty="0">
                <a:solidFill>
                  <a:srgbClr val="000000"/>
                </a:solidFill>
              </a:rPr>
              <a:t>δεν υπάρχει περίπτωση πρώτα να γράφτηκε μια γλώσσα και μετά να μιλήθηκε</a:t>
            </a:r>
            <a:r>
              <a:rPr sz="2700" dirty="0">
                <a:solidFill>
                  <a:srgbClr val="000000"/>
                </a:solidFill>
              </a:rPr>
              <a:t>.</a:t>
            </a:r>
            <a:endParaRPr lang="en-US" altLang="x-none" sz="27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dirty="0">
              <a:solidFill>
                <a:srgbClr val="000000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sz="2700" dirty="0">
                <a:solidFill>
                  <a:srgbClr val="000000"/>
                </a:solidFill>
                <a:latin typeface="Tw Cen MT" panose="020B0602020104020603" pitchFamily="34" charset="0"/>
              </a:rPr>
              <a:t>	</a:t>
            </a:r>
            <a:r>
              <a:rPr lang="en-US" altLang="x-none" sz="2400" dirty="0">
                <a:solidFill>
                  <a:srgbClr val="000000"/>
                </a:solidFill>
                <a:latin typeface="Tw Cen MT" panose="020B0602020104020603" pitchFamily="34" charset="0"/>
              </a:rPr>
              <a:t>H</a:t>
            </a:r>
            <a:r>
              <a:rPr sz="2400" dirty="0">
                <a:solidFill>
                  <a:srgbClr val="000000"/>
                </a:solidFill>
              </a:rPr>
              <a:t> γλώσσα είναι τόσο συντριπτικά προφορική, ώστε </a:t>
            </a:r>
            <a:r>
              <a:rPr sz="2400" b="1" dirty="0">
                <a:solidFill>
                  <a:srgbClr val="FF0000"/>
                </a:solidFill>
              </a:rPr>
              <a:t>από όλες τις χιλιάδες γλώσσες -πιθανόν δεκάδες χιλιάδες</a:t>
            </a:r>
            <a:r>
              <a:rPr sz="2400" dirty="0">
                <a:solidFill>
                  <a:srgbClr val="000000"/>
                </a:solidFill>
              </a:rPr>
              <a:t>- που μιλήθηκαν κατά τη διάρκεια της ανθρώπινης ιστορίας, </a:t>
            </a:r>
            <a:r>
              <a:rPr sz="2400" b="1" dirty="0">
                <a:solidFill>
                  <a:srgbClr val="000000"/>
                </a:solidFill>
              </a:rPr>
              <a:t>μόνο γύρω στις 106 </a:t>
            </a:r>
            <a:r>
              <a:rPr sz="2400" dirty="0">
                <a:solidFill>
                  <a:srgbClr val="000000"/>
                </a:solidFill>
              </a:rPr>
              <a:t>συνδέθηκαν </a:t>
            </a:r>
            <a:r>
              <a:rPr sz="2400" b="1" dirty="0">
                <a:solidFill>
                  <a:srgbClr val="000000"/>
                </a:solidFill>
              </a:rPr>
              <a:t>με τη γραφή </a:t>
            </a:r>
            <a:r>
              <a:rPr sz="2400" dirty="0">
                <a:solidFill>
                  <a:srgbClr val="000000"/>
                </a:solidFill>
              </a:rPr>
              <a:t>τόσο ώστε να δημιουργήσουν γραμματεία, ενώ οι υπόλοιπες δεν απέκτησαν ποτέ γραπτή μορφή. (…) Ακόμη </a:t>
            </a:r>
            <a:r>
              <a:rPr sz="2400" b="1" dirty="0">
                <a:solidFill>
                  <a:srgbClr val="000000"/>
                </a:solidFill>
              </a:rPr>
              <a:t>και τώρα</a:t>
            </a:r>
            <a:r>
              <a:rPr sz="2400" dirty="0">
                <a:solidFill>
                  <a:srgbClr val="000000"/>
                </a:solidFill>
              </a:rPr>
              <a:t>, </a:t>
            </a:r>
            <a:r>
              <a:rPr sz="2400" b="1" dirty="0">
                <a:solidFill>
                  <a:srgbClr val="000000"/>
                </a:solidFill>
              </a:rPr>
              <a:t>εκατοντάδες ομιλούμενες γλώσσες δεν έχουν γραφτεί ποτέ</a:t>
            </a:r>
            <a:r>
              <a:rPr sz="2400" dirty="0">
                <a:solidFill>
                  <a:srgbClr val="000000"/>
                </a:solidFill>
              </a:rPr>
              <a:t> (</a:t>
            </a:r>
            <a:r>
              <a:rPr lang="en-US" altLang="x-none" sz="2400" dirty="0">
                <a:solidFill>
                  <a:srgbClr val="000000"/>
                </a:solidFill>
                <a:latin typeface="Tw Cen MT" panose="020B0602020104020603" pitchFamily="34" charset="0"/>
              </a:rPr>
              <a:t>Ong 1997: 4</a:t>
            </a:r>
            <a:r>
              <a:rPr sz="2400" dirty="0">
                <a:solidFill>
                  <a:srgbClr val="000000"/>
                </a:solidFill>
              </a:rPr>
              <a:t>).</a:t>
            </a:r>
            <a:endParaRPr sz="2400" dirty="0">
              <a:solidFill>
                <a:srgbClr val="000000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b="1" dirty="0">
              <a:solidFill>
                <a:srgbClr val="000000"/>
              </a:solidFill>
            </a:endParaRPr>
          </a:p>
          <a:p>
            <a:pPr marL="514350" indent="-51435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3600" b="1" dirty="0"/>
            </a:br>
            <a:r>
              <a:rPr sz="3200" b="1" dirty="0"/>
              <a:t>Προφορικός Λόγος </a:t>
            </a:r>
            <a:r>
              <a:rPr lang="en-US" altLang="x-none" sz="3200" b="1" dirty="0">
                <a:latin typeface="Tw Cen MT" panose="020B0602020104020603" pitchFamily="34" charset="0"/>
              </a:rPr>
              <a:t>Vs</a:t>
            </a:r>
            <a:r>
              <a:rPr sz="3200" b="1" dirty="0"/>
              <a:t> Γραπτός Λόγος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713788" cy="49244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2"/>
            </a:pPr>
            <a:endParaRPr b="1" dirty="0">
              <a:solidFill>
                <a:srgbClr val="000000"/>
              </a:solidFill>
            </a:endParaRPr>
          </a:p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2"/>
            </a:pPr>
            <a:r>
              <a:rPr b="1" dirty="0">
                <a:solidFill>
                  <a:srgbClr val="000000"/>
                </a:solidFill>
              </a:rPr>
              <a:t>Βιολογική προτεραιότητα</a:t>
            </a:r>
            <a:r>
              <a:rPr dirty="0">
                <a:solidFill>
                  <a:srgbClr val="000000"/>
                </a:solidFill>
              </a:rPr>
              <a:t>: Το παιδί πρώτα κατακτά προφορικά τη γλώσσα του και έπειτα μαθαίνει να γράφει. </a:t>
            </a:r>
            <a:r>
              <a:rPr b="1" dirty="0">
                <a:solidFill>
                  <a:srgbClr val="FF0000"/>
                </a:solidFill>
              </a:rPr>
              <a:t>Η γλωσσική κατάκτηση από το παιδί συντελείται σε </a:t>
            </a:r>
            <a:r>
              <a:rPr sz="3600" b="1" dirty="0">
                <a:solidFill>
                  <a:srgbClr val="FF0000"/>
                </a:solidFill>
              </a:rPr>
              <a:t>φυσικό πλαίσιο προφορικών γλωσσικών ερεθισμάτων</a:t>
            </a:r>
            <a:r>
              <a:rPr dirty="0">
                <a:solidFill>
                  <a:srgbClr val="000000"/>
                </a:solidFill>
              </a:rPr>
              <a:t>. Η εξοικείωση με το </a:t>
            </a:r>
            <a:r>
              <a:rPr b="1" dirty="0">
                <a:solidFill>
                  <a:srgbClr val="000000"/>
                </a:solidFill>
              </a:rPr>
              <a:t>γραπτό λόγο</a:t>
            </a:r>
            <a:r>
              <a:rPr dirty="0">
                <a:solidFill>
                  <a:srgbClr val="000000"/>
                </a:solidFill>
              </a:rPr>
              <a:t> είναι μια </a:t>
            </a:r>
            <a:r>
              <a:rPr b="1" dirty="0">
                <a:solidFill>
                  <a:srgbClr val="000000"/>
                </a:solidFill>
              </a:rPr>
              <a:t>επίκτητη ικανότητα</a:t>
            </a:r>
            <a:r>
              <a:rPr dirty="0">
                <a:solidFill>
                  <a:srgbClr val="000000"/>
                </a:solidFill>
              </a:rPr>
              <a:t>, αποτέλεσμα συστηματικής διδασκαλίας στο σχολείο.</a:t>
            </a: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468313" y="115888"/>
            <a:ext cx="8297863" cy="1103313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4000" b="1" dirty="0"/>
            </a:br>
            <a:r>
              <a:rPr sz="3200" b="1" dirty="0"/>
              <a:t>Προφορικός Λόγος </a:t>
            </a:r>
            <a:r>
              <a:rPr lang="en-US" altLang="x-none" sz="3200" b="1" dirty="0">
                <a:latin typeface="Tw Cen MT" panose="020B0602020104020603" pitchFamily="34" charset="0"/>
              </a:rPr>
              <a:t>Vs</a:t>
            </a:r>
            <a:r>
              <a:rPr sz="3200" b="1" dirty="0"/>
              <a:t> Γραπτός Λόγος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8575" y="1487170"/>
            <a:ext cx="9115425" cy="53708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2"/>
            </a:pPr>
            <a:r>
              <a:rPr sz="2800" b="1" dirty="0">
                <a:solidFill>
                  <a:srgbClr val="000000"/>
                </a:solidFill>
              </a:rPr>
              <a:t>Βιολογική προτεραιότητα</a:t>
            </a:r>
            <a:endParaRPr sz="2800" b="1" dirty="0">
              <a:solidFill>
                <a:srgbClr val="000000"/>
              </a:solidFill>
            </a:endParaRPr>
          </a:p>
          <a:p>
            <a:pPr marL="514350" indent="-51435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GB" sz="2800" dirty="0">
                <a:solidFill>
                  <a:srgbClr val="000000"/>
                </a:solidFill>
              </a:rPr>
              <a:t>	</a:t>
            </a:r>
            <a:r>
              <a:rPr sz="2800" dirty="0">
                <a:solidFill>
                  <a:srgbClr val="000000"/>
                </a:solidFill>
              </a:rPr>
              <a:t>Υπ</a:t>
            </a:r>
            <a:r>
              <a:rPr sz="2800" dirty="0" err="1">
                <a:solidFill>
                  <a:srgbClr val="000000"/>
                </a:solidFill>
              </a:rPr>
              <a:t>άρχουν</a:t>
            </a:r>
            <a:r>
              <a:rPr sz="2800" dirty="0">
                <a:solidFill>
                  <a:srgbClr val="000000"/>
                </a:solidFill>
              </a:rPr>
              <a:t> πολλά στοιχεία που ενισχύουν την άποψη ότι οι άνθρωποι είναι </a:t>
            </a:r>
            <a:r>
              <a:rPr sz="2800" dirty="0">
                <a:solidFill>
                  <a:srgbClr val="FF0000"/>
                </a:solidFill>
              </a:rPr>
              <a:t>γενετικά </a:t>
            </a:r>
            <a:r>
              <a:rPr sz="2800" b="1" dirty="0">
                <a:solidFill>
                  <a:srgbClr val="FF0000"/>
                </a:solidFill>
              </a:rPr>
              <a:t>«προγραμματισμένοι» </a:t>
            </a:r>
            <a:r>
              <a:rPr sz="2800" dirty="0">
                <a:solidFill>
                  <a:srgbClr val="000000"/>
                </a:solidFill>
              </a:rPr>
              <a:t>(…) </a:t>
            </a:r>
            <a:r>
              <a:rPr sz="2800" b="1" dirty="0">
                <a:solidFill>
                  <a:srgbClr val="000000"/>
                </a:solidFill>
              </a:rPr>
              <a:t>να παράγουν και να αναγνωρίζουν τους φθόγγους της γλώσσας</a:t>
            </a:r>
            <a:r>
              <a:rPr sz="2800" dirty="0">
                <a:solidFill>
                  <a:srgbClr val="000000"/>
                </a:solidFill>
              </a:rPr>
              <a:t>. (…) Έχει πλέον αποδειχθεί </a:t>
            </a:r>
            <a:r>
              <a:rPr sz="2800" b="1" dirty="0">
                <a:solidFill>
                  <a:srgbClr val="000000"/>
                </a:solidFill>
              </a:rPr>
              <a:t>πειραματικά</a:t>
            </a:r>
            <a:r>
              <a:rPr sz="2800" dirty="0">
                <a:solidFill>
                  <a:srgbClr val="000000"/>
                </a:solidFill>
              </a:rPr>
              <a:t> ότι τα </a:t>
            </a:r>
            <a:r>
              <a:rPr sz="2800" b="1" dirty="0">
                <a:solidFill>
                  <a:srgbClr val="000000"/>
                </a:solidFill>
              </a:rPr>
              <a:t>βρέφη</a:t>
            </a:r>
            <a:r>
              <a:rPr sz="2800" dirty="0">
                <a:solidFill>
                  <a:srgbClr val="000000"/>
                </a:solidFill>
              </a:rPr>
              <a:t> είναι ικανά από τις πρώτες εβδομάδες της ζωής τους, </a:t>
            </a:r>
            <a:r>
              <a:rPr sz="2800" b="1" dirty="0">
                <a:solidFill>
                  <a:srgbClr val="000000"/>
                </a:solidFill>
              </a:rPr>
              <a:t>να διακρίνουν τους γλωσσικούς φθόγγους από τους υπόλοιπους ήχους </a:t>
            </a:r>
            <a:r>
              <a:rPr sz="2800" dirty="0">
                <a:solidFill>
                  <a:srgbClr val="000000"/>
                </a:solidFill>
              </a:rPr>
              <a:t>και είναι </a:t>
            </a:r>
            <a:r>
              <a:rPr sz="2800" dirty="0">
                <a:solidFill>
                  <a:srgbClr val="FF0000"/>
                </a:solidFill>
              </a:rPr>
              <a:t>προδιατεθειμένα</a:t>
            </a:r>
            <a:r>
              <a:rPr sz="2800" dirty="0">
                <a:solidFill>
                  <a:srgbClr val="000000"/>
                </a:solidFill>
              </a:rPr>
              <a:t>, τρόπον τινά, </a:t>
            </a:r>
            <a:r>
              <a:rPr sz="2800" dirty="0">
                <a:solidFill>
                  <a:srgbClr val="FF0000"/>
                </a:solidFill>
              </a:rPr>
              <a:t>να συγκεντρώνουν την προσοχή τους σε αυτούς</a:t>
            </a:r>
            <a:r>
              <a:rPr sz="2800" dirty="0">
                <a:solidFill>
                  <a:srgbClr val="000000"/>
                </a:solidFill>
              </a:rPr>
              <a:t> (…) </a:t>
            </a:r>
            <a:r>
              <a:rPr lang="en-US" altLang="x-none" sz="2800" dirty="0">
                <a:solidFill>
                  <a:srgbClr val="000000"/>
                </a:solidFill>
                <a:latin typeface="Tw Cen MT" panose="020B0602020104020603" pitchFamily="34" charset="0"/>
              </a:rPr>
              <a:t>(Lyons, 1995: 33-34).</a:t>
            </a:r>
            <a:endParaRPr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3600" b="1" dirty="0"/>
            </a:br>
            <a:r>
              <a:rPr sz="3200" b="1" dirty="0"/>
              <a:t>Προφορικός Λόγος </a:t>
            </a:r>
            <a:r>
              <a:rPr lang="en-US" altLang="x-none" sz="3200" b="1" dirty="0">
                <a:latin typeface="Tw Cen MT" panose="020B0602020104020603" pitchFamily="34" charset="0"/>
              </a:rPr>
              <a:t>Vs</a:t>
            </a:r>
            <a:r>
              <a:rPr sz="3200" b="1" dirty="0"/>
              <a:t> Γραπτός Λόγος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468313" y="2060575"/>
            <a:ext cx="8496300" cy="37449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3"/>
            </a:pPr>
            <a:r>
              <a:rPr b="1" dirty="0">
                <a:solidFill>
                  <a:srgbClr val="000000"/>
                </a:solidFill>
              </a:rPr>
              <a:t>Δομική προτεραιότητα:</a:t>
            </a:r>
            <a:r>
              <a:rPr dirty="0">
                <a:solidFill>
                  <a:srgbClr val="000000"/>
                </a:solidFill>
              </a:rPr>
              <a:t> Τα περισσότερα </a:t>
            </a:r>
            <a:r>
              <a:rPr b="1" dirty="0">
                <a:solidFill>
                  <a:srgbClr val="000000"/>
                </a:solidFill>
              </a:rPr>
              <a:t>γραφικά συστήματα</a:t>
            </a:r>
            <a:r>
              <a:rPr dirty="0">
                <a:solidFill>
                  <a:srgbClr val="000000"/>
                </a:solidFill>
              </a:rPr>
              <a:t>, όπως λ.χ. τα </a:t>
            </a:r>
            <a:r>
              <a:rPr sz="3200" b="1" i="1" dirty="0">
                <a:solidFill>
                  <a:srgbClr val="000000"/>
                </a:solidFill>
              </a:rPr>
              <a:t>αλφαβητικά</a:t>
            </a:r>
            <a:r>
              <a:rPr dirty="0">
                <a:solidFill>
                  <a:srgbClr val="000000"/>
                </a:solidFill>
              </a:rPr>
              <a:t>, χρησιμοποιούν αναπαραστατικά σύμβολα τα οποία </a:t>
            </a:r>
            <a:r>
              <a:rPr b="1" dirty="0">
                <a:solidFill>
                  <a:srgbClr val="000000"/>
                </a:solidFill>
              </a:rPr>
              <a:t>βασίζονται</a:t>
            </a:r>
            <a:r>
              <a:rPr dirty="0">
                <a:solidFill>
                  <a:srgbClr val="000000"/>
                </a:solidFill>
              </a:rPr>
              <a:t> –χωρίς πάντα να ισοδυναμούν λόγω ιστορικών παραγόντων– </a:t>
            </a:r>
            <a:r>
              <a:rPr b="1" dirty="0">
                <a:solidFill>
                  <a:srgbClr val="000000"/>
                </a:solidFill>
              </a:rPr>
              <a:t>σε ποικίλες μονάδες του προφορικού λόγου </a:t>
            </a:r>
            <a:r>
              <a:rPr dirty="0">
                <a:solidFill>
                  <a:srgbClr val="000000"/>
                </a:solidFill>
              </a:rPr>
              <a:t>(π.χ. </a:t>
            </a:r>
            <a:r>
              <a:rPr dirty="0">
                <a:solidFill>
                  <a:srgbClr val="FF0000"/>
                </a:solidFill>
              </a:rPr>
              <a:t>φθόγγους, συλλαβές</a:t>
            </a:r>
            <a:r>
              <a:rPr dirty="0">
                <a:solidFill>
                  <a:srgbClr val="000000"/>
                </a:solidFill>
              </a:rPr>
              <a:t>). </a:t>
            </a:r>
            <a:endParaRPr dirty="0">
              <a:solidFill>
                <a:srgbClr val="000000"/>
              </a:solidFill>
            </a:endParaRPr>
          </a:p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AutoNum type="arabicPeriod" startAt="3"/>
            </a:pP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/>
          <p:cNvSpPr>
            <a:spLocks noGrp="1"/>
          </p:cNvSpPr>
          <p:nvPr>
            <p:ph type="title" hasCustomPrompt="1"/>
          </p:nvPr>
        </p:nvSpPr>
        <p:spPr>
          <a:xfrm>
            <a:off x="179388" y="133350"/>
            <a:ext cx="8785225" cy="1077913"/>
          </a:xfrm>
        </p:spPr>
        <p:txBody>
          <a:bodyPr vert="horz" wrap="square" lIns="91440" tIns="45720" rIns="91440" bIns="45720" anchor="ctr" anchorCtr="0"/>
          <a:lstStyle/>
          <a:p>
            <a:pPr algn="ctr"/>
            <a:br>
              <a:rPr lang="el-GR" altLang="el-GR" sz="4000" b="1" dirty="0">
                <a:solidFill>
                  <a:srgbClr val="434342"/>
                </a:solidFill>
              </a:rPr>
            </a:br>
            <a:r>
              <a:rPr lang="el-GR" altLang="el-GR" sz="3600" b="1" dirty="0">
                <a:solidFill>
                  <a:srgbClr val="434342"/>
                </a:solidFill>
              </a:rPr>
              <a:t>Δομική προτεραιότητα </a:t>
            </a:r>
            <a:br>
              <a:rPr lang="el-GR" altLang="el-GR" sz="3200" b="1" dirty="0">
                <a:solidFill>
                  <a:srgbClr val="434342"/>
                </a:solidFill>
              </a:rPr>
            </a:br>
            <a:r>
              <a:rPr lang="el-GR" altLang="el-GR" sz="3200" b="1" dirty="0">
                <a:solidFill>
                  <a:srgbClr val="434342"/>
                </a:solidFill>
              </a:rPr>
              <a:t>Προφορικού Λόγου</a:t>
            </a:r>
            <a:br>
              <a:rPr lang="el-GR" altLang="el-GR" sz="3200" b="1" dirty="0">
                <a:solidFill>
                  <a:srgbClr val="434342"/>
                </a:solidFill>
              </a:rPr>
            </a:br>
            <a:endParaRPr lang="el-GR" altLang="el-GR" sz="3200" dirty="0"/>
          </a:p>
        </p:txBody>
      </p:sp>
      <p:cxnSp>
        <p:nvCxnSpPr>
          <p:cNvPr id="5" name="Γραμμή σύνδεσης: Γωνιώδης 4"/>
          <p:cNvCxnSpPr/>
          <p:nvPr/>
        </p:nvCxnSpPr>
        <p:spPr>
          <a:xfrm>
            <a:off x="4114800" y="2781300"/>
            <a:ext cx="914400" cy="914400"/>
          </a:xfrm>
          <a:prstGeom prst="bentConnector3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4" name="TextBox 5"/>
          <p:cNvSpPr txBox="1"/>
          <p:nvPr/>
        </p:nvSpPr>
        <p:spPr>
          <a:xfrm>
            <a:off x="571500" y="2595563"/>
            <a:ext cx="3367088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l-GR" altLang="el-GR" b="1" dirty="0">
                <a:latin typeface="Arial" panose="020B0604020202020204" pitchFamily="34" charset="0"/>
              </a:rPr>
              <a:t>Γράμματα</a:t>
            </a:r>
            <a:r>
              <a:rPr lang="el-GR" altLang="el-GR" dirty="0">
                <a:latin typeface="Arial" panose="020B0604020202020204" pitchFamily="34" charset="0"/>
              </a:rPr>
              <a:t>, π.χ. &lt;α&gt;, &lt;ε&gt;, &lt;δ&gt;,</a:t>
            </a:r>
            <a:endParaRPr lang="el-GR" altLang="el-GR" dirty="0">
              <a:latin typeface="Arial" panose="020B0604020202020204" pitchFamily="34" charset="0"/>
            </a:endParaRPr>
          </a:p>
          <a:p>
            <a:r>
              <a:rPr lang="el-GR" altLang="el-GR" dirty="0">
                <a:latin typeface="Arial" panose="020B0604020202020204" pitchFamily="34" charset="0"/>
              </a:rPr>
              <a:t>  &lt;ι&gt;, </a:t>
            </a:r>
            <a:r>
              <a:rPr lang="en-US" altLang="el-GR" dirty="0">
                <a:latin typeface="Arial" panose="020B0604020202020204" pitchFamily="34" charset="0"/>
              </a:rPr>
              <a:t>&lt;</a:t>
            </a:r>
            <a:r>
              <a:rPr lang="el-GR" altLang="el-GR" dirty="0">
                <a:latin typeface="Arial" panose="020B0604020202020204" pitchFamily="34" charset="0"/>
              </a:rPr>
              <a:t>ρ&gt;, &lt;π&gt;, &lt;θ&gt;</a:t>
            </a:r>
            <a:endParaRPr lang="el-GR" altLang="el-GR" dirty="0">
              <a:latin typeface="Arial" panose="020B0604020202020204" pitchFamily="34" charset="0"/>
            </a:endParaRPr>
          </a:p>
        </p:txBody>
      </p:sp>
      <p:sp>
        <p:nvSpPr>
          <p:cNvPr id="25605" name="TextBox 6"/>
          <p:cNvSpPr txBox="1"/>
          <p:nvPr/>
        </p:nvSpPr>
        <p:spPr>
          <a:xfrm>
            <a:off x="5070475" y="3433763"/>
            <a:ext cx="3052763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l-GR" altLang="el-GR" b="1" dirty="0">
                <a:latin typeface="Arial" panose="020B0604020202020204" pitchFamily="34" charset="0"/>
              </a:rPr>
              <a:t>Φωνήματα</a:t>
            </a:r>
            <a:r>
              <a:rPr lang="el-GR" altLang="el-GR" dirty="0">
                <a:latin typeface="Arial" panose="020B0604020202020204" pitchFamily="34" charset="0"/>
              </a:rPr>
              <a:t>, π.χ. [</a:t>
            </a:r>
            <a:r>
              <a:rPr lang="en-US" altLang="el-GR" dirty="0">
                <a:latin typeface="Arial" panose="020B0604020202020204" pitchFamily="34" charset="0"/>
              </a:rPr>
              <a:t>a], [e], [</a:t>
            </a:r>
            <a:r>
              <a:rPr lang="el-GR" altLang="el-GR" dirty="0">
                <a:latin typeface="Arial" panose="020B0604020202020204" pitchFamily="34" charset="0"/>
              </a:rPr>
              <a:t>δ]</a:t>
            </a:r>
            <a:r>
              <a:rPr lang="en-US" altLang="el-GR" dirty="0">
                <a:latin typeface="Arial" panose="020B0604020202020204" pitchFamily="34" charset="0"/>
              </a:rPr>
              <a:t>,</a:t>
            </a:r>
            <a:endParaRPr lang="en-US" altLang="el-GR" dirty="0">
              <a:latin typeface="Arial" panose="020B0604020202020204" pitchFamily="34" charset="0"/>
            </a:endParaRPr>
          </a:p>
          <a:p>
            <a:r>
              <a:rPr lang="en-US" altLang="el-GR" dirty="0">
                <a:latin typeface="Arial" panose="020B0604020202020204" pitchFamily="34" charset="0"/>
              </a:rPr>
              <a:t>[i], </a:t>
            </a:r>
            <a:r>
              <a:rPr lang="el-GR" altLang="el-GR" dirty="0">
                <a:latin typeface="Arial" panose="020B0604020202020204" pitchFamily="34" charset="0"/>
              </a:rPr>
              <a:t>[</a:t>
            </a:r>
            <a:r>
              <a:rPr lang="en-US" altLang="el-GR" dirty="0">
                <a:latin typeface="Arial" panose="020B0604020202020204" pitchFamily="34" charset="0"/>
              </a:rPr>
              <a:t>r], [p], [</a:t>
            </a:r>
            <a:r>
              <a:rPr lang="el-GR" altLang="el-GR" dirty="0">
                <a:latin typeface="Arial" panose="020B0604020202020204" pitchFamily="34" charset="0"/>
              </a:rPr>
              <a:t>θ]</a:t>
            </a:r>
            <a:endParaRPr lang="el-GR" altLang="el-GR" dirty="0">
              <a:latin typeface="Arial" panose="020B0604020202020204" pitchFamily="34" charset="0"/>
            </a:endParaRPr>
          </a:p>
        </p:txBody>
      </p:sp>
      <p:sp>
        <p:nvSpPr>
          <p:cNvPr id="25606" name="Θέση περιεχομένου 20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  <p:sp>
        <p:nvSpPr>
          <p:cNvPr id="22" name="Βέλος: Καμπύλο προς τα αριστερά 21"/>
          <p:cNvSpPr/>
          <p:nvPr/>
        </p:nvSpPr>
        <p:spPr>
          <a:xfrm rot="6408587">
            <a:off x="3222625" y="2459038"/>
            <a:ext cx="974725" cy="3470275"/>
          </a:xfrm>
          <a:prstGeom prst="curvedLeftArrow">
            <a:avLst/>
          </a:prstGeom>
          <a:solidFill>
            <a:srgbClr val="F96A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4000" b="1" dirty="0"/>
            </a:br>
            <a:r>
              <a:rPr sz="4000" b="1" dirty="0"/>
              <a:t>Ιδεογραφικά συστήματα γραφής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64465" y="1630045"/>
            <a:ext cx="8800465" cy="50425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320675" lvl="1" indent="0" eaLnBrk="1" hangingPunct="1">
              <a:buClr>
                <a:schemeClr val="accent1"/>
              </a:buClr>
              <a:buSzPct val="70000"/>
              <a:buFont typeface="Wingdings 2" panose="05020102010507070707" pitchFamily="18" charset="2"/>
              <a:buNone/>
            </a:pPr>
            <a:endParaRPr sz="3600" dirty="0">
              <a:solidFill>
                <a:srgbClr val="000000"/>
              </a:solidFill>
            </a:endParaRPr>
          </a:p>
          <a:p>
            <a:pPr marL="320675" lvl="1" indent="0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Char char="Ø"/>
            </a:pPr>
            <a:r>
              <a:rPr lang="el-GR" sz="3600" dirty="0">
                <a:solidFill>
                  <a:srgbClr val="000000"/>
                </a:solidFill>
              </a:rPr>
              <a:t>Τ</a:t>
            </a:r>
            <a:r>
              <a:rPr sz="3600" dirty="0">
                <a:solidFill>
                  <a:srgbClr val="000000"/>
                </a:solidFill>
              </a:rPr>
              <a:t>α </a:t>
            </a:r>
            <a:r>
              <a:rPr sz="3600" b="1" dirty="0"/>
              <a:t>ιδεογραφικά συστήματα γραφής (λ.χ. κινέζικο) </a:t>
            </a:r>
            <a:r>
              <a:rPr sz="3600" dirty="0">
                <a:solidFill>
                  <a:srgbClr val="000000"/>
                </a:solidFill>
              </a:rPr>
              <a:t>λειτουργούν με σύμβολα που αντιπροσωπεύουν όχι συγκεκριμένες φωνητικές μορφές, αλλά έννοιες</a:t>
            </a:r>
            <a:r>
              <a:rPr lang="en-US" altLang="x-none" sz="3600" dirty="0">
                <a:solidFill>
                  <a:srgbClr val="000000"/>
                </a:solidFill>
                <a:latin typeface="Tw Cen MT" panose="020B0602020104020603" pitchFamily="34" charset="0"/>
              </a:rPr>
              <a:t>/</a:t>
            </a:r>
            <a:r>
              <a:rPr sz="3600" dirty="0">
                <a:solidFill>
                  <a:srgbClr val="000000"/>
                </a:solidFill>
              </a:rPr>
              <a:t>σημασίες. </a:t>
            </a:r>
            <a:r>
              <a:rPr lang="en-US" altLang="x-none" sz="3600" b="1" i="1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lang="en-US" altLang="x-none" sz="3600" b="1" i="1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sz="3600" b="1" i="1" dirty="0">
                <a:solidFill>
                  <a:srgbClr val="FF0000"/>
                </a:solidFill>
                <a:sym typeface="Wingdings" panose="05000000000000000000" pitchFamily="2" charset="2"/>
              </a:rPr>
              <a:t>αναπαράσταση σημασιολογικού περιεχομένου ΌΧΙ φωνητικής έκφρασης</a:t>
            </a:r>
            <a:r>
              <a:rPr sz="36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endParaRPr sz="3600" dirty="0">
              <a:solidFill>
                <a:srgbClr val="FF0000"/>
              </a:solidFill>
            </a:endParaRPr>
          </a:p>
          <a:p>
            <a:pPr marL="514350" indent="-514350" eaLnBrk="1" hangingPunct="1">
              <a:buClr>
                <a:schemeClr val="accent2"/>
              </a:buClr>
              <a:buSzPct val="60000"/>
              <a:buFont typeface="Tw Cen MT" panose="020B0602020104020603" pitchFamily="34" charset="0"/>
              <a:buChar char=""/>
            </a:pP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468313" y="115888"/>
            <a:ext cx="8297863" cy="1103313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3600" b="1" dirty="0"/>
            </a:br>
            <a:r>
              <a:rPr sz="3600" b="1" dirty="0"/>
              <a:t>Κινέζικο ιδεογραφικό σύστημα γραφής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49974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700" b="1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000000"/>
                </a:solidFill>
              </a:rPr>
              <a:t>Οι </a:t>
            </a:r>
            <a:r>
              <a:rPr sz="2700" b="1" dirty="0">
                <a:solidFill>
                  <a:srgbClr val="000000"/>
                </a:solidFill>
              </a:rPr>
              <a:t>Κινέζοι</a:t>
            </a:r>
            <a:r>
              <a:rPr sz="2700" dirty="0">
                <a:solidFill>
                  <a:srgbClr val="000000"/>
                </a:solidFill>
              </a:rPr>
              <a:t> χρησιμοποιούν και σήμερα ένα </a:t>
            </a:r>
            <a:r>
              <a:rPr sz="2700" b="1" dirty="0">
                <a:solidFill>
                  <a:srgbClr val="FF0000"/>
                </a:solidFill>
              </a:rPr>
              <a:t>σημασιογραφικό/ιδεογραφικό σύστημα </a:t>
            </a:r>
            <a:r>
              <a:rPr sz="2700" dirty="0">
                <a:solidFill>
                  <a:srgbClr val="000000"/>
                </a:solidFill>
              </a:rPr>
              <a:t>(…) </a:t>
            </a:r>
            <a:r>
              <a:rPr sz="2700" b="1" dirty="0">
                <a:solidFill>
                  <a:srgbClr val="000000"/>
                </a:solidFill>
              </a:rPr>
              <a:t>Τα σημεία της γραφής τους αποδίδουν </a:t>
            </a:r>
            <a:r>
              <a:rPr sz="2700" b="1" i="1" dirty="0">
                <a:solidFill>
                  <a:srgbClr val="08A1D9"/>
                </a:solidFill>
              </a:rPr>
              <a:t>σημασίες</a:t>
            </a:r>
            <a:r>
              <a:rPr sz="2700" b="1" dirty="0">
                <a:solidFill>
                  <a:srgbClr val="000000"/>
                </a:solidFill>
              </a:rPr>
              <a:t> και όχι γλωσσικούς ήχους</a:t>
            </a:r>
            <a:r>
              <a:rPr sz="2700" dirty="0">
                <a:solidFill>
                  <a:srgbClr val="000000"/>
                </a:solidFill>
              </a:rPr>
              <a:t>. Στην Κίνα μιλιούνται διαφορετικές γλώσσες (καντονέζικα, μανδαρίνικα). Αλλά όλοι μπορούν, παρά τις διαφορές, να διαβάσουν την ίδια εφημερίδα, γιατί </a:t>
            </a:r>
            <a:r>
              <a:rPr sz="2700" b="1" dirty="0">
                <a:solidFill>
                  <a:srgbClr val="000000"/>
                </a:solidFill>
              </a:rPr>
              <a:t>τα σημεία εκφράζουν σημασίες και όχι γλωσσικούς ήχους </a:t>
            </a:r>
            <a:r>
              <a:rPr sz="2700" dirty="0">
                <a:solidFill>
                  <a:srgbClr val="000000"/>
                </a:solidFill>
              </a:rPr>
              <a:t>(πρβ. σήματα τροχαίας</a:t>
            </a:r>
            <a:r>
              <a:rPr lang="en-US" altLang="x-none" sz="2700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sz="2400" dirty="0">
                <a:solidFill>
                  <a:srgbClr val="00B0F0"/>
                </a:solidFill>
              </a:rPr>
              <a:t>[παράκαμψη </a:t>
            </a:r>
            <a:r>
              <a:rPr lang="en-US" altLang="x-none" sz="2400" dirty="0">
                <a:solidFill>
                  <a:srgbClr val="00B0F0"/>
                </a:solidFill>
                <a:latin typeface="Tw Cen MT" panose="020B0602020104020603" pitchFamily="34" charset="0"/>
              </a:rPr>
              <a:t>Vs deviation]</a:t>
            </a:r>
            <a:r>
              <a:rPr sz="2700" dirty="0">
                <a:solidFill>
                  <a:srgbClr val="000000"/>
                </a:solidFill>
              </a:rPr>
              <a:t>)</a:t>
            </a:r>
            <a:r>
              <a:rPr sz="2700" b="1" dirty="0">
                <a:solidFill>
                  <a:srgbClr val="000000"/>
                </a:solidFill>
              </a:rPr>
              <a:t> </a:t>
            </a:r>
            <a:r>
              <a:rPr sz="2700" dirty="0">
                <a:solidFill>
                  <a:srgbClr val="000000"/>
                </a:solidFill>
              </a:rPr>
              <a:t>. </a:t>
            </a:r>
            <a:r>
              <a:rPr sz="2700" dirty="0">
                <a:solidFill>
                  <a:srgbClr val="FF0000"/>
                </a:solidFill>
              </a:rPr>
              <a:t>Έτσι, αν κάποιος στη </a:t>
            </a:r>
            <a:r>
              <a:rPr sz="2700" b="1" dirty="0">
                <a:solidFill>
                  <a:srgbClr val="FF0000"/>
                </a:solidFill>
              </a:rPr>
              <a:t>Σαγκάη</a:t>
            </a:r>
            <a:r>
              <a:rPr sz="2700" dirty="0">
                <a:solidFill>
                  <a:srgbClr val="FF0000"/>
                </a:solidFill>
              </a:rPr>
              <a:t> διαβάζει φωναχτά μια εφημερίδα και έχει δίπλα του κάποιον από το </a:t>
            </a:r>
            <a:r>
              <a:rPr sz="2700" b="1" dirty="0">
                <a:solidFill>
                  <a:srgbClr val="FF0000"/>
                </a:solidFill>
              </a:rPr>
              <a:t>Πεκίνο</a:t>
            </a:r>
            <a:r>
              <a:rPr lang="en-US" altLang="x-none" sz="2700" b="1" dirty="0">
                <a:solidFill>
                  <a:srgbClr val="FF0000"/>
                </a:solidFill>
                <a:latin typeface="Tw Cen MT" panose="020B0602020104020603" pitchFamily="34" charset="0"/>
              </a:rPr>
              <a:t>,</a:t>
            </a:r>
            <a:r>
              <a:rPr sz="2700" dirty="0">
                <a:solidFill>
                  <a:srgbClr val="FF0000"/>
                </a:solidFill>
              </a:rPr>
              <a:t> ο διπλανός του </a:t>
            </a:r>
            <a:r>
              <a:rPr sz="2700" b="1" dirty="0">
                <a:solidFill>
                  <a:srgbClr val="FF0000"/>
                </a:solidFill>
              </a:rPr>
              <a:t>ΔΕΝ</a:t>
            </a:r>
            <a:r>
              <a:rPr sz="2700" dirty="0">
                <a:solidFill>
                  <a:srgbClr val="FF0000"/>
                </a:solidFill>
              </a:rPr>
              <a:t> θα καταλάβει τίποτα από τη φωναχτή ανάγνωση, ενώ μπορεί να καταλάβει πλήρως τι λέει η εφημερίδα αν τη διαβάσει ο ίδιος. </a:t>
            </a:r>
            <a:endParaRPr sz="18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228600"/>
            <a:ext cx="8569325" cy="896938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r>
              <a:rPr sz="4000" b="1" dirty="0"/>
              <a:t>Κινέζικο ιδεογραφικό σύστημα γραφής</a:t>
            </a: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539750" y="1700213"/>
            <a:ext cx="7993063" cy="43211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700" dirty="0">
                <a:solidFill>
                  <a:srgbClr val="000000"/>
                </a:solidFill>
              </a:rPr>
              <a:t>Πολύ συχνά συμβαίνει, όταν συναντιούνται άνθρωποι από διαφορετικά μέρη της Κίνας όπου μιλιούνται διαφορετικές γλώσσες, να </a:t>
            </a:r>
            <a:r>
              <a:rPr sz="2700" dirty="0">
                <a:solidFill>
                  <a:srgbClr val="FF0000"/>
                </a:solidFill>
              </a:rPr>
              <a:t>συνεννοούνται </a:t>
            </a:r>
            <a:r>
              <a:rPr sz="2700" b="1" dirty="0">
                <a:solidFill>
                  <a:srgbClr val="FF0000"/>
                </a:solidFill>
              </a:rPr>
              <a:t>σημειώνοντας στο χαρτί</a:t>
            </a:r>
            <a:r>
              <a:rPr sz="2700" dirty="0">
                <a:solidFill>
                  <a:srgbClr val="FF0000"/>
                </a:solidFill>
              </a:rPr>
              <a:t> ή </a:t>
            </a:r>
            <a:r>
              <a:rPr sz="2700" b="1" dirty="0">
                <a:solidFill>
                  <a:srgbClr val="FF0000"/>
                </a:solidFill>
              </a:rPr>
              <a:t>«ζωγραφίζοντας» στον αέρα</a:t>
            </a:r>
            <a:r>
              <a:rPr sz="2700" dirty="0">
                <a:solidFill>
                  <a:srgbClr val="FF0000"/>
                </a:solidFill>
              </a:rPr>
              <a:t> χαρακτήρες της κινεζικής γραφής</a:t>
            </a:r>
            <a:r>
              <a:rPr sz="2700" dirty="0">
                <a:solidFill>
                  <a:srgbClr val="000000"/>
                </a:solidFill>
              </a:rPr>
              <a:t>. (…) Υπολογίζεται ότι ένας Κινέζος, για να θεωρείται «εγγράμματος», πρέπει να ξέρει </a:t>
            </a:r>
            <a:r>
              <a:rPr sz="2700" b="1" dirty="0">
                <a:solidFill>
                  <a:srgbClr val="000000"/>
                </a:solidFill>
              </a:rPr>
              <a:t>3.000 τουλάχιστον ιδεογραφικούς/σημασιογραφικούς χαρακτήρες</a:t>
            </a:r>
            <a:r>
              <a:rPr sz="2700" dirty="0">
                <a:solidFill>
                  <a:srgbClr val="000000"/>
                </a:solidFill>
              </a:rPr>
              <a:t> από ένα </a:t>
            </a:r>
            <a:r>
              <a:rPr sz="2700" b="1" dirty="0">
                <a:solidFill>
                  <a:srgbClr val="000000"/>
                </a:solidFill>
              </a:rPr>
              <a:t>σύνολο 50.000 </a:t>
            </a:r>
            <a:r>
              <a:rPr sz="2700" dirty="0">
                <a:solidFill>
                  <a:srgbClr val="000000"/>
                </a:solidFill>
              </a:rPr>
              <a:t>(για την ακρίβεια 49.905) (Χριστίδης 2005: 58-59).</a:t>
            </a:r>
            <a:endParaRPr sz="27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4000" b="1" dirty="0"/>
            </a:br>
            <a:r>
              <a:rPr sz="3600" b="1" dirty="0"/>
              <a:t>Προφορικός Λόγος </a:t>
            </a:r>
            <a:r>
              <a:rPr lang="en-US" altLang="x-none" sz="3600" b="1" dirty="0">
                <a:latin typeface="Tw Cen MT" panose="020B0602020104020603" pitchFamily="34" charset="0"/>
              </a:rPr>
              <a:t>Vs</a:t>
            </a:r>
            <a:r>
              <a:rPr sz="3600" b="1" dirty="0"/>
              <a:t> Γραπτός Λόγος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179388" y="1600200"/>
            <a:ext cx="8785225" cy="4997450"/>
          </a:xfrm>
          <a:solidFill>
            <a:schemeClr val="lt1"/>
          </a:solidFill>
          <a:ln w="19050">
            <a:solidFill>
              <a:schemeClr val="accent1"/>
            </a:solidFill>
          </a:ln>
          <a:effectLst/>
          <a:scene3d>
            <a:camera prst="orthographicFront"/>
            <a:lightRig rig="balanced" dir="t"/>
          </a:scene3d>
          <a:sp3d prstMaterial="plastic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+mj-lt"/>
              <a:buAutoNum type="arabicPeriod" startAt="3"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Δομική προτεραιότητα: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Τα περισσότερα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γραφικά συστήματα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όπως λ.χ. τα </a:t>
            </a:r>
            <a:r>
              <a:rPr kumimoji="0" lang="el-GR" sz="48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αλφαβητικά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χρησιμοποιούν αναπαραστατικά σύμβολα τα οποία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βασίζονται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–χωρίς πάντα να ισοδυναμούν λόγω ιστορικών παραγόντων– 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σε ποικίλες μονάδες του προφορικού λόγου 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(π.χ. 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φθόγγους, συλλαβές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Η τριμερής διάκριση του </a:t>
            </a:r>
            <a:r>
              <a:rPr lang="en-US" altLang="el-GR" b="1" dirty="0">
                <a:latin typeface="Tw Cen MT" panose="020B0602020104020603" pitchFamily="34" charset="0"/>
              </a:rPr>
              <a:t>Saussure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ΟΜΙΛΙΑ (πανανθρώπινο φαινόμενο)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ΓΛΩΣΣΑ (γλωσσική κοινότητα)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ΛΟΓΟΣ (άτομο)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Τίτλος 1"/>
          <p:cNvSpPr>
            <a:spLocks noGrp="1"/>
          </p:cNvSpPr>
          <p:nvPr>
            <p:ph type="title" hasCustomPrompt="1"/>
          </p:nvPr>
        </p:nvSpPr>
        <p:spPr>
          <a:xfrm>
            <a:off x="179388" y="133350"/>
            <a:ext cx="8785225" cy="1077913"/>
          </a:xfrm>
        </p:spPr>
        <p:txBody>
          <a:bodyPr vert="horz" wrap="square" lIns="91440" tIns="45720" rIns="91440" bIns="45720" anchor="ctr" anchorCtr="0"/>
          <a:lstStyle/>
          <a:p>
            <a:pPr algn="ctr"/>
            <a:br>
              <a:rPr lang="el-GR" altLang="el-GR" sz="4000" b="1" dirty="0">
                <a:solidFill>
                  <a:srgbClr val="434342"/>
                </a:solidFill>
              </a:rPr>
            </a:br>
            <a:r>
              <a:rPr lang="el-GR" altLang="el-GR" sz="3600" b="1" dirty="0">
                <a:solidFill>
                  <a:srgbClr val="434342"/>
                </a:solidFill>
              </a:rPr>
              <a:t>Δομική προτεραιότητα </a:t>
            </a:r>
            <a:br>
              <a:rPr lang="el-GR" altLang="el-GR" sz="3200" b="1" dirty="0">
                <a:solidFill>
                  <a:srgbClr val="434342"/>
                </a:solidFill>
              </a:rPr>
            </a:br>
            <a:r>
              <a:rPr lang="el-GR" altLang="el-GR" sz="3200" b="1" dirty="0">
                <a:solidFill>
                  <a:srgbClr val="434342"/>
                </a:solidFill>
              </a:rPr>
              <a:t>Προφορικού Λόγου</a:t>
            </a:r>
            <a:br>
              <a:rPr lang="el-GR" altLang="el-GR" sz="3200" b="1" dirty="0">
                <a:solidFill>
                  <a:srgbClr val="434342"/>
                </a:solidFill>
              </a:rPr>
            </a:br>
            <a:endParaRPr lang="el-GR" altLang="el-GR" sz="3200" dirty="0"/>
          </a:p>
        </p:txBody>
      </p:sp>
      <p:cxnSp>
        <p:nvCxnSpPr>
          <p:cNvPr id="5" name="Γραμμή σύνδεσης: Γωνιώδης 4"/>
          <p:cNvCxnSpPr/>
          <p:nvPr/>
        </p:nvCxnSpPr>
        <p:spPr>
          <a:xfrm>
            <a:off x="4114800" y="2781300"/>
            <a:ext cx="914400" cy="914400"/>
          </a:xfrm>
          <a:prstGeom prst="bentConnector3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4" name="TextBox 5"/>
          <p:cNvSpPr txBox="1"/>
          <p:nvPr/>
        </p:nvSpPr>
        <p:spPr>
          <a:xfrm>
            <a:off x="571500" y="2595563"/>
            <a:ext cx="3367088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l-GR" altLang="el-GR" b="1" dirty="0">
                <a:latin typeface="Arial" panose="020B0604020202020204" pitchFamily="34" charset="0"/>
              </a:rPr>
              <a:t>Γράμματα</a:t>
            </a:r>
            <a:r>
              <a:rPr lang="el-GR" altLang="el-GR" dirty="0">
                <a:latin typeface="Arial" panose="020B0604020202020204" pitchFamily="34" charset="0"/>
              </a:rPr>
              <a:t>, π.χ. &lt;α&gt;, &lt;ε&gt;, &lt;δ&gt;,</a:t>
            </a:r>
            <a:endParaRPr lang="el-GR" altLang="el-GR" dirty="0">
              <a:latin typeface="Arial" panose="020B0604020202020204" pitchFamily="34" charset="0"/>
            </a:endParaRPr>
          </a:p>
          <a:p>
            <a:r>
              <a:rPr lang="el-GR" altLang="el-GR" dirty="0">
                <a:latin typeface="Arial" panose="020B0604020202020204" pitchFamily="34" charset="0"/>
              </a:rPr>
              <a:t>  &lt;ι&gt;, </a:t>
            </a:r>
            <a:r>
              <a:rPr lang="en-US" altLang="el-GR" dirty="0">
                <a:latin typeface="Arial" panose="020B0604020202020204" pitchFamily="34" charset="0"/>
              </a:rPr>
              <a:t>&lt;</a:t>
            </a:r>
            <a:r>
              <a:rPr lang="el-GR" altLang="el-GR" dirty="0">
                <a:latin typeface="Arial" panose="020B0604020202020204" pitchFamily="34" charset="0"/>
              </a:rPr>
              <a:t>ρ&gt;, &lt;π&gt;, &lt;θ&gt;</a:t>
            </a:r>
            <a:endParaRPr lang="el-GR" altLang="el-GR" dirty="0">
              <a:latin typeface="Arial" panose="020B0604020202020204" pitchFamily="34" charset="0"/>
            </a:endParaRPr>
          </a:p>
        </p:txBody>
      </p:sp>
      <p:sp>
        <p:nvSpPr>
          <p:cNvPr id="30725" name="TextBox 6"/>
          <p:cNvSpPr txBox="1"/>
          <p:nvPr/>
        </p:nvSpPr>
        <p:spPr>
          <a:xfrm>
            <a:off x="5070475" y="3433763"/>
            <a:ext cx="3052763" cy="6477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l-GR" altLang="el-GR" b="1" dirty="0">
                <a:latin typeface="Arial" panose="020B0604020202020204" pitchFamily="34" charset="0"/>
              </a:rPr>
              <a:t>Φωνήματα</a:t>
            </a:r>
            <a:r>
              <a:rPr lang="el-GR" altLang="el-GR" dirty="0">
                <a:latin typeface="Arial" panose="020B0604020202020204" pitchFamily="34" charset="0"/>
              </a:rPr>
              <a:t>, π.χ. [</a:t>
            </a:r>
            <a:r>
              <a:rPr lang="en-US" altLang="el-GR" dirty="0">
                <a:latin typeface="Arial" panose="020B0604020202020204" pitchFamily="34" charset="0"/>
              </a:rPr>
              <a:t>a], [e], [</a:t>
            </a:r>
            <a:r>
              <a:rPr lang="el-GR" altLang="el-GR" dirty="0">
                <a:latin typeface="Arial" panose="020B0604020202020204" pitchFamily="34" charset="0"/>
              </a:rPr>
              <a:t>δ]</a:t>
            </a:r>
            <a:r>
              <a:rPr lang="en-US" altLang="el-GR" dirty="0">
                <a:latin typeface="Arial" panose="020B0604020202020204" pitchFamily="34" charset="0"/>
              </a:rPr>
              <a:t>,</a:t>
            </a:r>
            <a:endParaRPr lang="en-US" altLang="el-GR" dirty="0">
              <a:latin typeface="Arial" panose="020B0604020202020204" pitchFamily="34" charset="0"/>
            </a:endParaRPr>
          </a:p>
          <a:p>
            <a:r>
              <a:rPr lang="en-US" altLang="el-GR" dirty="0">
                <a:latin typeface="Arial" panose="020B0604020202020204" pitchFamily="34" charset="0"/>
              </a:rPr>
              <a:t>[i], </a:t>
            </a:r>
            <a:r>
              <a:rPr lang="el-GR" altLang="el-GR" dirty="0">
                <a:latin typeface="Arial" panose="020B0604020202020204" pitchFamily="34" charset="0"/>
              </a:rPr>
              <a:t>[</a:t>
            </a:r>
            <a:r>
              <a:rPr lang="en-US" altLang="el-GR" dirty="0">
                <a:latin typeface="Arial" panose="020B0604020202020204" pitchFamily="34" charset="0"/>
              </a:rPr>
              <a:t>r], [p], [</a:t>
            </a:r>
            <a:r>
              <a:rPr lang="el-GR" altLang="el-GR" dirty="0">
                <a:latin typeface="Arial" panose="020B0604020202020204" pitchFamily="34" charset="0"/>
              </a:rPr>
              <a:t>θ]</a:t>
            </a:r>
            <a:endParaRPr lang="el-GR" altLang="el-GR" dirty="0">
              <a:latin typeface="Arial" panose="020B0604020202020204" pitchFamily="34" charset="0"/>
            </a:endParaRPr>
          </a:p>
        </p:txBody>
      </p:sp>
      <p:sp>
        <p:nvSpPr>
          <p:cNvPr id="30726" name="Θέση περιεχομένου 20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  <p:sp>
        <p:nvSpPr>
          <p:cNvPr id="22" name="Βέλος: Καμπύλο προς τα αριστερά 21"/>
          <p:cNvSpPr/>
          <p:nvPr/>
        </p:nvSpPr>
        <p:spPr>
          <a:xfrm rot="6408587">
            <a:off x="3222625" y="2459038"/>
            <a:ext cx="974725" cy="3470275"/>
          </a:xfrm>
          <a:prstGeom prst="curvedLeftArrow">
            <a:avLst/>
          </a:prstGeom>
          <a:solidFill>
            <a:srgbClr val="F96A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Η αρχή της αμφιμονοσημαντότητας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60960" y="1541780"/>
            <a:ext cx="9002395" cy="522795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(</a:t>
            </a:r>
            <a:r>
              <a:rPr dirty="0">
                <a:solidFill>
                  <a:srgbClr val="000000"/>
                </a:solidFill>
              </a:rPr>
              <a:t>βλ. Πετρούνιας, 1984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: </a:t>
            </a:r>
            <a:r>
              <a:rPr dirty="0">
                <a:solidFill>
                  <a:srgbClr val="000000"/>
                </a:solidFill>
              </a:rPr>
              <a:t>239)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sz="32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200" dirty="0">
                <a:solidFill>
                  <a:srgbClr val="000000"/>
                </a:solidFill>
              </a:rPr>
              <a:t>Το </a:t>
            </a:r>
            <a:r>
              <a:rPr sz="3200" b="1" dirty="0">
                <a:solidFill>
                  <a:srgbClr val="000000"/>
                </a:solidFill>
              </a:rPr>
              <a:t>λογικό</a:t>
            </a:r>
            <a:r>
              <a:rPr sz="3200" dirty="0">
                <a:solidFill>
                  <a:srgbClr val="000000"/>
                </a:solidFill>
              </a:rPr>
              <a:t> θα ήτανε για </a:t>
            </a:r>
            <a:r>
              <a:rPr sz="3200" b="1" dirty="0">
                <a:solidFill>
                  <a:srgbClr val="000000"/>
                </a:solidFill>
              </a:rPr>
              <a:t>κάθε</a:t>
            </a:r>
            <a:r>
              <a:rPr sz="3200" dirty="0">
                <a:solidFill>
                  <a:srgbClr val="000000"/>
                </a:solidFill>
              </a:rPr>
              <a:t> </a:t>
            </a:r>
            <a:r>
              <a:rPr sz="3200" b="1" dirty="0">
                <a:solidFill>
                  <a:srgbClr val="000000"/>
                </a:solidFill>
              </a:rPr>
              <a:t>σημαντικό φθόγγο </a:t>
            </a:r>
            <a:r>
              <a:rPr sz="3200" dirty="0">
                <a:solidFill>
                  <a:srgbClr val="000000"/>
                </a:solidFill>
              </a:rPr>
              <a:t>μιας γλώσσας (πιο συγκεκριμένα: για κάθε φώνημα</a:t>
            </a:r>
            <a:r>
              <a:rPr lang="en-US" altLang="x-none" sz="3200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  <a:r>
              <a:rPr lang="en-US" altLang="x-none" sz="3200" b="1" dirty="0">
                <a:solidFill>
                  <a:srgbClr val="000000"/>
                </a:solidFill>
                <a:latin typeface="Tw Cen MT" panose="020B0602020104020603" pitchFamily="34" charset="0"/>
              </a:rPr>
              <a:t>[</a:t>
            </a:r>
            <a:r>
              <a:rPr sz="3200" b="1" dirty="0">
                <a:solidFill>
                  <a:srgbClr val="000000"/>
                </a:solidFill>
              </a:rPr>
              <a:t>θ,</a:t>
            </a:r>
            <a:r>
              <a:rPr lang="en-US" altLang="x-none" sz="3200" b="1" dirty="0">
                <a:solidFill>
                  <a:srgbClr val="000000"/>
                </a:solidFill>
                <a:latin typeface="Tw Cen MT" panose="020B0602020104020603" pitchFamily="34" charset="0"/>
              </a:rPr>
              <a:t> r</a:t>
            </a:r>
            <a:r>
              <a:rPr sz="3200" b="1" dirty="0">
                <a:solidFill>
                  <a:srgbClr val="000000"/>
                </a:solidFill>
              </a:rPr>
              <a:t>/ό</a:t>
            </a:r>
            <a:r>
              <a:rPr lang="en-US" altLang="x-none" sz="3200" b="1" dirty="0">
                <a:solidFill>
                  <a:srgbClr val="000000"/>
                </a:solidFill>
                <a:latin typeface="Tw Cen MT" panose="020B0602020104020603" pitchFamily="34" charset="0"/>
              </a:rPr>
              <a:t>li</a:t>
            </a:r>
            <a:r>
              <a:rPr sz="3200" b="1" dirty="0">
                <a:solidFill>
                  <a:srgbClr val="000000"/>
                </a:solidFill>
              </a:rPr>
              <a:t>]</a:t>
            </a:r>
            <a:r>
              <a:rPr sz="3200" dirty="0">
                <a:solidFill>
                  <a:srgbClr val="000000"/>
                </a:solidFill>
              </a:rPr>
              <a:t>) </a:t>
            </a:r>
            <a:r>
              <a:rPr sz="3200" dirty="0">
                <a:solidFill>
                  <a:srgbClr val="FF0000"/>
                </a:solidFill>
              </a:rPr>
              <a:t>να υπάρχει</a:t>
            </a:r>
            <a:r>
              <a:rPr sz="3200" dirty="0">
                <a:solidFill>
                  <a:srgbClr val="000000"/>
                </a:solidFill>
              </a:rPr>
              <a:t> ένα και </a:t>
            </a:r>
            <a:r>
              <a:rPr sz="3200" b="1" dirty="0">
                <a:solidFill>
                  <a:srgbClr val="000000"/>
                </a:solidFill>
              </a:rPr>
              <a:t>μόνον ένα γράμμα</a:t>
            </a:r>
            <a:r>
              <a:rPr sz="3200" dirty="0">
                <a:solidFill>
                  <a:srgbClr val="000000"/>
                </a:solidFill>
              </a:rPr>
              <a:t>, επομένως και αντίστροφα κάθε γραφικό σύμβολο (κάθε γράμμα) </a:t>
            </a:r>
            <a:r>
              <a:rPr sz="3200" dirty="0">
                <a:solidFill>
                  <a:srgbClr val="FF0000"/>
                </a:solidFill>
              </a:rPr>
              <a:t>να δηλώνει</a:t>
            </a:r>
            <a:r>
              <a:rPr sz="3200" dirty="0">
                <a:solidFill>
                  <a:srgbClr val="000000"/>
                </a:solidFill>
              </a:rPr>
              <a:t> ένα και μόνον ένα φθόγγο, πάντοτε τον ίδιο:</a:t>
            </a:r>
            <a:endParaRPr sz="3200" dirty="0">
              <a:solidFill>
                <a:srgbClr val="000000"/>
              </a:solidFill>
            </a:endParaRPr>
          </a:p>
          <a:p>
            <a:pPr marL="0" indent="0" algn="ctr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200" b="1" dirty="0">
                <a:solidFill>
                  <a:srgbClr val="000000"/>
                </a:solidFill>
              </a:rPr>
              <a:t>1 γράμμα: 1 φθόγγος</a:t>
            </a:r>
            <a:endParaRPr sz="3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77165" y="228600"/>
            <a:ext cx="8853170" cy="990600"/>
          </a:xfrm>
        </p:spPr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Η αρχή της αμφιμονοσημαντότητας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76860" y="1588770"/>
            <a:ext cx="8572500" cy="49466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(βλ. Πετρούνιας, 1984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: </a:t>
            </a:r>
            <a:r>
              <a:rPr dirty="0">
                <a:solidFill>
                  <a:srgbClr val="000000"/>
                </a:solidFill>
              </a:rPr>
              <a:t>239)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Θα έπρεπε δηλαδή </a:t>
            </a:r>
            <a:r>
              <a:rPr b="1" dirty="0">
                <a:solidFill>
                  <a:srgbClr val="000000"/>
                </a:solidFill>
              </a:rPr>
              <a:t>κάθε γράμμα </a:t>
            </a:r>
            <a:r>
              <a:rPr b="1" dirty="0">
                <a:solidFill>
                  <a:srgbClr val="FF0000"/>
                </a:solidFill>
              </a:rPr>
              <a:t>να είναι μονοσήμαντο</a:t>
            </a:r>
            <a:r>
              <a:rPr b="1" dirty="0">
                <a:solidFill>
                  <a:srgbClr val="000000"/>
                </a:solidFill>
              </a:rPr>
              <a:t>, και αντίστροφα κάθε φθόγγος να συμβολίζεται </a:t>
            </a:r>
            <a:r>
              <a:rPr b="1" dirty="0">
                <a:solidFill>
                  <a:srgbClr val="FF0000"/>
                </a:solidFill>
              </a:rPr>
              <a:t>με τρόπο μονοσήμαντο</a:t>
            </a:r>
            <a:r>
              <a:rPr b="1" dirty="0">
                <a:solidFill>
                  <a:srgbClr val="000000"/>
                </a:solidFill>
              </a:rPr>
              <a:t> από ένα γράμμα</a:t>
            </a:r>
            <a:r>
              <a:rPr dirty="0">
                <a:solidFill>
                  <a:srgbClr val="000000"/>
                </a:solidFill>
              </a:rPr>
              <a:t>. Αυτό σημαίνει ότι θα έπρεπε να υπάρχει </a:t>
            </a:r>
            <a:r>
              <a:rPr dirty="0">
                <a:solidFill>
                  <a:srgbClr val="FF0000"/>
                </a:solidFill>
              </a:rPr>
              <a:t>μοναδική δυνατότητα ερμηνείας και από τις δύο κατευθύνσεις</a:t>
            </a:r>
            <a:r>
              <a:rPr dirty="0">
                <a:solidFill>
                  <a:srgbClr val="000000"/>
                </a:solidFill>
              </a:rPr>
              <a:t>, από την προφορά προς τη γραφή και από τη γραφή προς την προφορά, δηλαδή να ισχύει η αρχή της </a:t>
            </a:r>
            <a:r>
              <a:rPr b="1" dirty="0">
                <a:solidFill>
                  <a:srgbClr val="000000"/>
                </a:solidFill>
              </a:rPr>
              <a:t>αμφι-μονοσημαντότητας.</a:t>
            </a: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200" b="1" dirty="0"/>
              <a:t>Η αρχή της αμφιμονοσημαντότητας</a:t>
            </a: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23850" y="1600200"/>
            <a:ext cx="8442325" cy="49244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(βλ. Πετρούνιας, 1984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: 251</a:t>
            </a:r>
            <a:r>
              <a:rPr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Δυστυχώς η </a:t>
            </a:r>
            <a:r>
              <a:rPr b="1" dirty="0">
                <a:solidFill>
                  <a:srgbClr val="000000"/>
                </a:solidFill>
              </a:rPr>
              <a:t>αρχή της αμφιμονοσημαντότητας </a:t>
            </a:r>
            <a:r>
              <a:rPr dirty="0">
                <a:solidFill>
                  <a:srgbClr val="000000"/>
                </a:solidFill>
              </a:rPr>
              <a:t>πολύ σπάνια τηρείται. </a:t>
            </a:r>
            <a:r>
              <a:rPr b="1" dirty="0">
                <a:solidFill>
                  <a:srgbClr val="000000"/>
                </a:solidFill>
              </a:rPr>
              <a:t>Η σημερινή πραχτική στις περισσότερες ευρωπαϊκές γλώσσες διαφέρει</a:t>
            </a:r>
            <a:r>
              <a:rPr dirty="0">
                <a:solidFill>
                  <a:srgbClr val="000000"/>
                </a:solidFill>
              </a:rPr>
              <a:t> τόσο πολύ από τη </a:t>
            </a:r>
            <a:r>
              <a:rPr dirty="0">
                <a:solidFill>
                  <a:srgbClr val="FF0000"/>
                </a:solidFill>
              </a:rPr>
              <a:t>λογική αυτή απαίτηση</a:t>
            </a:r>
            <a:r>
              <a:rPr dirty="0">
                <a:solidFill>
                  <a:srgbClr val="000000"/>
                </a:solidFill>
              </a:rPr>
              <a:t>,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320675" lvl="1" indent="0"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ώστε για να συμβολίσουν οι επιστήμονες </a:t>
            </a:r>
            <a:r>
              <a:rPr b="1" dirty="0">
                <a:solidFill>
                  <a:srgbClr val="000000"/>
                </a:solidFill>
              </a:rPr>
              <a:t>με τη γραφή</a:t>
            </a:r>
            <a:r>
              <a:rPr dirty="0">
                <a:solidFill>
                  <a:srgbClr val="000000"/>
                </a:solidFill>
              </a:rPr>
              <a:t> την </a:t>
            </a:r>
            <a:r>
              <a:rPr b="1" dirty="0">
                <a:solidFill>
                  <a:srgbClr val="000000"/>
                </a:solidFill>
              </a:rPr>
              <a:t>πραγματική προφορά των λέξεων</a:t>
            </a:r>
            <a:r>
              <a:rPr dirty="0">
                <a:solidFill>
                  <a:srgbClr val="000000"/>
                </a:solidFill>
              </a:rPr>
              <a:t> είναι υποχρεωμένοι να χρησιμοποιούν </a:t>
            </a:r>
            <a:r>
              <a:rPr b="1" dirty="0">
                <a:solidFill>
                  <a:srgbClr val="FF0000"/>
                </a:solidFill>
              </a:rPr>
              <a:t>ειδικά φωνητικά σύμβολα </a:t>
            </a:r>
            <a:r>
              <a:rPr dirty="0">
                <a:solidFill>
                  <a:srgbClr val="000000"/>
                </a:solidFill>
              </a:rPr>
              <a:t>και όχι την παραδοσιακή ορθογραφία των διαφόρων ευρωπαϊκών γλωσσών.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Τίτλος"/>
          <p:cNvSpPr>
            <a:spLocks noGrp="1"/>
          </p:cNvSpPr>
          <p:nvPr>
            <p:ph type="title" hasCustomPrompt="1"/>
          </p:nvPr>
        </p:nvSpPr>
        <p:spPr>
          <a:xfrm>
            <a:off x="395288" y="228600"/>
            <a:ext cx="8370887" cy="990600"/>
          </a:xfrm>
        </p:spPr>
        <p:txBody>
          <a:bodyPr vert="horz" wrap="square" lIns="91440" tIns="45720" rIns="91440" bIns="45720" anchor="ctr" anchorCtr="0"/>
          <a:lstStyle/>
          <a:p>
            <a:r>
              <a:rPr lang="el-GR" altLang="el-GR" sz="3600" b="1" dirty="0"/>
              <a:t>Παραβιάσεις της αρχής της αμφιμονοσημαντότητας στην Ελληνική</a:t>
            </a:r>
            <a:endParaRPr lang="el-GR" altLang="el-GR" sz="3600" dirty="0"/>
          </a:p>
        </p:txBody>
      </p:sp>
      <p:sp>
        <p:nvSpPr>
          <p:cNvPr id="31747" name="2 - Θέση περιεχομένου"/>
          <p:cNvSpPr>
            <a:spLocks noGrp="1"/>
          </p:cNvSpPr>
          <p:nvPr>
            <p:ph sz="quarter" idx="1" hasCustomPrompt="1"/>
          </p:nvPr>
        </p:nvSpPr>
        <p:spPr>
          <a:xfrm>
            <a:off x="107950" y="1557338"/>
            <a:ext cx="9036050" cy="5184775"/>
          </a:xfrm>
        </p:spPr>
        <p:txBody>
          <a:bodyPr vert="horz" wrap="square" lIns="91440" tIns="45720" rIns="91440" bIns="45720" numCol="1" anchor="t" anchorCtr="0" compatLnSpc="1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dirty="0"/>
              <a:t>/</a:t>
            </a:r>
            <a:r>
              <a:rPr lang="en-US" altLang="el-GR" dirty="0">
                <a:latin typeface="Tw Cen MT" panose="020B0602020104020603" pitchFamily="34" charset="0"/>
              </a:rPr>
              <a:t>i</a:t>
            </a:r>
            <a:r>
              <a:rPr lang="en-US" altLang="el-GR" b="1" dirty="0">
                <a:latin typeface="Tw Cen MT" panose="020B0602020104020603" pitchFamily="34" charset="0"/>
              </a:rPr>
              <a:t>/ 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 </a:t>
            </a:r>
            <a:r>
              <a:rPr lang="el-GR" altLang="el-GR" b="1" dirty="0">
                <a:sym typeface="Wingdings" panose="05000000000000000000" pitchFamily="2" charset="2"/>
              </a:rPr>
              <a:t>ι, η, υ, ει, οι </a:t>
            </a:r>
            <a:endParaRPr lang="el-GR" altLang="el-GR" b="1" dirty="0">
              <a:sym typeface="Wingdings" panose="05000000000000000000" pitchFamily="2" charset="2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b="1" dirty="0">
                <a:sym typeface="Wingdings" panose="05000000000000000000" pitchFamily="2" charset="2"/>
              </a:rPr>
              <a:t>υ  </a:t>
            </a:r>
            <a:r>
              <a:rPr lang="el-GR" altLang="el-GR" dirty="0">
                <a:sym typeface="Wingdings" panose="05000000000000000000" pitchFamily="2" charset="2"/>
              </a:rPr>
              <a:t>/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i/, /f/, /v/ </a:t>
            </a:r>
            <a:r>
              <a:rPr lang="el-GR" altLang="el-GR" sz="2400" b="1" dirty="0">
                <a:sym typeface="Wingdings" panose="05000000000000000000" pitchFamily="2" charset="2"/>
              </a:rPr>
              <a:t>α</a:t>
            </a:r>
            <a:r>
              <a:rPr lang="el-GR" altLang="el-GR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υ</a:t>
            </a:r>
            <a:r>
              <a:rPr lang="en-US" altLang="el-GR" sz="2400" b="1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/f/</a:t>
            </a:r>
            <a:r>
              <a:rPr lang="el-GR" altLang="el-GR" sz="2400" b="1" dirty="0">
                <a:sym typeface="Wingdings" panose="05000000000000000000" pitchFamily="2" charset="2"/>
              </a:rPr>
              <a:t>τός / α</a:t>
            </a:r>
            <a:r>
              <a:rPr lang="el-GR" altLang="el-GR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ύ</a:t>
            </a:r>
            <a:r>
              <a:rPr lang="en-US" altLang="el-GR" sz="2400" b="1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 /</a:t>
            </a:r>
            <a:r>
              <a:rPr lang="en-US" altLang="el-GR" sz="2400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v</a:t>
            </a:r>
            <a:r>
              <a:rPr lang="en-US" altLang="el-GR" sz="2400" b="1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/</a:t>
            </a:r>
            <a:r>
              <a:rPr lang="el-GR" altLang="el-GR" sz="2400" b="1" dirty="0">
                <a:sym typeface="Wingdings" panose="05000000000000000000" pitchFamily="2" charset="2"/>
              </a:rPr>
              <a:t>ριο</a:t>
            </a:r>
            <a:r>
              <a:rPr lang="el-GR" altLang="el-GR" b="1" dirty="0">
                <a:sym typeface="Wingdings" panose="05000000000000000000" pitchFamily="2" charset="2"/>
              </a:rPr>
              <a:t>, Ευκλείδης / Ευάγγελος</a:t>
            </a:r>
            <a:endParaRPr lang="el-GR" altLang="el-GR" b="1" dirty="0">
              <a:sym typeface="Wingdings" panose="05000000000000000000" pitchFamily="2" charset="2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b="1" dirty="0">
                <a:sym typeface="Wingdings" panose="05000000000000000000" pitchFamily="2" charset="2"/>
              </a:rPr>
              <a:t>Συσχέτιση ορθογραφίας και προφοράς στις ακόλουθες λέξεις:</a:t>
            </a:r>
            <a:endParaRPr lang="el-GR" altLang="el-GR" b="1" dirty="0">
              <a:sym typeface="Wingdings" panose="05000000000000000000" pitchFamily="2" charset="2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n-US" altLang="el-GR" b="1" dirty="0">
              <a:latin typeface="Tw Cen MT" panose="020B0602020104020603" pitchFamily="34" charset="0"/>
              <a:sym typeface="Wingdings" panose="05000000000000000000" pitchFamily="2" charset="2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b="1" dirty="0">
                <a:sym typeface="Wingdings" panose="05000000000000000000" pitchFamily="2" charset="2"/>
              </a:rPr>
              <a:t>- αέρας		- γελώ 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Vs </a:t>
            </a:r>
            <a:r>
              <a:rPr lang="el-GR" altLang="el-GR" b="1" dirty="0">
                <a:sym typeface="Wingdings" panose="05000000000000000000" pitchFamily="2" charset="2"/>
              </a:rPr>
              <a:t>άγχος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 </a:t>
            </a:r>
            <a:r>
              <a:rPr lang="el-GR" altLang="el-GR" b="1" dirty="0"/>
              <a:t> =</a:t>
            </a:r>
            <a:r>
              <a:rPr lang="el-GR" altLang="el-GR" b="1" dirty="0">
                <a:sym typeface="Wingdings" panose="05000000000000000000" pitchFamily="2" charset="2"/>
              </a:rPr>
              <a:t> γ  /</a:t>
            </a:r>
            <a:r>
              <a:rPr lang="en-US" altLang="el-GR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/, /n/</a:t>
            </a:r>
            <a:r>
              <a:rPr lang="el-GR" altLang="el-GR" b="1" dirty="0">
                <a:sym typeface="Wingdings" panose="05000000000000000000" pitchFamily="2" charset="2"/>
              </a:rPr>
              <a:t> 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(</a:t>
            </a:r>
            <a:r>
              <a:rPr lang="el-GR" altLang="el-GR" b="1" dirty="0">
                <a:sym typeface="Wingdings" panose="05000000000000000000" pitchFamily="2" charset="2"/>
              </a:rPr>
              <a:t>ν)</a:t>
            </a:r>
            <a:endParaRPr lang="el-GR" altLang="el-GR" b="1" dirty="0">
              <a:sym typeface="Wingdings" panose="05000000000000000000" pitchFamily="2" charset="2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b="1" dirty="0">
                <a:sym typeface="Wingdings" panose="05000000000000000000" pitchFamily="2" charset="2"/>
              </a:rPr>
              <a:t>- ίσιος / χέρι	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- </a:t>
            </a:r>
            <a:r>
              <a:rPr lang="el-GR" altLang="el-GR" b="1" dirty="0">
                <a:sym typeface="Wingdings" panose="05000000000000000000" pitchFamily="2" charset="2"/>
              </a:rPr>
              <a:t>σέλα 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Vs </a:t>
            </a:r>
            <a:r>
              <a:rPr lang="el-GR" altLang="el-GR" b="1" dirty="0">
                <a:sym typeface="Wingdings" panose="05000000000000000000" pitchFamily="2" charset="2"/>
              </a:rPr>
              <a:t>σβούρα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 </a:t>
            </a:r>
            <a:r>
              <a:rPr lang="el-GR" altLang="el-GR" b="1" dirty="0"/>
              <a:t>=</a:t>
            </a:r>
            <a:r>
              <a:rPr lang="el-GR" altLang="el-GR" b="1" dirty="0">
                <a:sym typeface="Wingdings" panose="05000000000000000000" pitchFamily="2" charset="2"/>
              </a:rPr>
              <a:t> σ  /</a:t>
            </a:r>
            <a:r>
              <a:rPr lang="en-US" altLang="el-GR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/, /z/</a:t>
            </a:r>
            <a:r>
              <a:rPr lang="el-GR" altLang="el-GR" b="1" dirty="0">
                <a:sym typeface="Wingdings" panose="05000000000000000000" pitchFamily="2" charset="2"/>
              </a:rPr>
              <a:t> (ζ)</a:t>
            </a:r>
            <a:endParaRPr lang="el-GR" altLang="el-GR" b="1" dirty="0">
              <a:sym typeface="Wingdings" panose="05000000000000000000" pitchFamily="2" charset="2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b="1" dirty="0">
                <a:latin typeface="Tw Cen MT" panose="020B0602020104020603" pitchFamily="34" charset="0"/>
                <a:sym typeface="Wingdings" panose="05000000000000000000" pitchFamily="2" charset="2"/>
              </a:rPr>
              <a:t>- </a:t>
            </a:r>
            <a:r>
              <a:rPr lang="el-GR" altLang="el-GR" b="1" dirty="0">
                <a:sym typeface="Wingdings" panose="05000000000000000000" pitchFamily="2" charset="2"/>
              </a:rPr>
              <a:t>χωράφια		 νάζι ( γάσι)</a:t>
            </a:r>
            <a:endParaRPr lang="el-GR" altLang="el-GR" b="1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b="1" dirty="0">
                <a:latin typeface="Tw Cen MT" panose="020B0602020104020603" pitchFamily="34" charset="0"/>
              </a:rPr>
              <a:t>- </a:t>
            </a:r>
            <a:r>
              <a:rPr lang="el-GR" altLang="el-GR" b="1" dirty="0"/>
              <a:t>ποιος 		 </a:t>
            </a:r>
            <a:endParaRPr lang="en-US" altLang="el-GR" b="1" dirty="0">
              <a:latin typeface="Tw Cen MT" panose="020B0602020104020603" pitchFamily="34" charset="0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b="1" dirty="0"/>
              <a:t>- πηγάδια 		</a:t>
            </a:r>
            <a:endParaRPr lang="el-GR" altLang="el-GR" b="1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Τίτλος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sz="4000" b="1" dirty="0"/>
              <a:t>Τήρηση της αρχής της αμφιμονοσημαντότητας</a:t>
            </a:r>
            <a:r>
              <a:rPr lang="en-US" altLang="el-GR" sz="4000" b="1" dirty="0">
                <a:latin typeface="Tw Cen MT" panose="020B0602020104020603" pitchFamily="34" charset="0"/>
              </a:rPr>
              <a:t> (?)</a:t>
            </a:r>
            <a:endParaRPr lang="el-GR" altLang="el-GR" sz="4000" dirty="0"/>
          </a:p>
        </p:txBody>
      </p:sp>
      <p:pic>
        <p:nvPicPr>
          <p:cNvPr id="35843" name="Picture 2" descr="C:\Users\Αργύρης\Desktop\11889691_396436333883562_8806065744767723766_n.jpg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900113" y="1370013"/>
            <a:ext cx="7559675" cy="5387975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Τίτλος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b="1" dirty="0"/>
              <a:t>Διαλεκτική γραφή</a:t>
            </a:r>
            <a:endParaRPr lang="el-GR" altLang="el-GR" b="1" dirty="0"/>
          </a:p>
        </p:txBody>
      </p:sp>
      <p:pic>
        <p:nvPicPr>
          <p:cNvPr id="36867" name="Picture 2" descr="C:\Users\Αργύρης\Desktop\14918988_1209125045821565_4261083816965348457_o.png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2484438" y="1643063"/>
            <a:ext cx="4452937" cy="4452937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dirty="0"/>
              <a:t>Βόρειος φωνηεντισμός</a:t>
            </a:r>
            <a:endParaRPr lang="el-GR" altLang="el-GR" dirty="0"/>
          </a:p>
        </p:txBody>
      </p:sp>
      <p:sp>
        <p:nvSpPr>
          <p:cNvPr id="37891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468313" y="1773238"/>
            <a:ext cx="8297862" cy="4322762"/>
          </a:xfrm>
        </p:spPr>
        <p:txBody>
          <a:bodyPr vert="horz" wrap="square" lIns="91440" tIns="45720" rIns="91440" bIns="45720" anchor="t" anchorCtr="0"/>
          <a:lstStyle/>
          <a:p>
            <a:pPr marL="0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3200" b="1" dirty="0"/>
              <a:t>Μεταβολές στις άτονες συλλαβές</a:t>
            </a:r>
            <a:endParaRPr lang="en-US" altLang="el-GR" sz="3200" b="1" dirty="0">
              <a:latin typeface="Tw Cen MT" panose="020B0602020104020603" pitchFamily="34" charset="0"/>
            </a:endParaRPr>
          </a:p>
          <a:p>
            <a:pPr marL="0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sz="3200" dirty="0">
                <a:solidFill>
                  <a:srgbClr val="FF0000"/>
                </a:solidFill>
                <a:latin typeface="Tw Cen MT" panose="020B0602020104020603" pitchFamily="34" charset="0"/>
              </a:rPr>
              <a:t>U</a:t>
            </a:r>
            <a:r>
              <a:rPr lang="en-US" altLang="el-GR" sz="3200" dirty="0">
                <a:latin typeface="Tw Cen MT" panose="020B0602020104020603" pitchFamily="34" charset="0"/>
                <a:sym typeface="Wingdings" panose="05000000000000000000" pitchFamily="2" charset="2"/>
              </a:rPr>
              <a:t> #       </a:t>
            </a:r>
            <a:r>
              <a:rPr lang="en-US" altLang="el-GR" sz="3200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i</a:t>
            </a:r>
            <a:r>
              <a:rPr lang="en-US" altLang="el-GR" sz="3200" dirty="0">
                <a:latin typeface="Tw Cen MT" panose="020B0602020104020603" pitchFamily="34" charset="0"/>
                <a:sym typeface="Wingdings" panose="05000000000000000000" pitchFamily="2" charset="2"/>
              </a:rPr>
              <a:t> #</a:t>
            </a:r>
            <a:endParaRPr lang="en-US" altLang="el-GR" sz="3200" dirty="0">
              <a:latin typeface="Tw Cen MT" panose="020B0602020104020603" pitchFamily="34" charset="0"/>
              <a:sym typeface="Wingdings" panose="05000000000000000000" pitchFamily="2" charset="2"/>
            </a:endParaRPr>
          </a:p>
          <a:p>
            <a:pPr marL="0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sz="3200" dirty="0">
                <a:solidFill>
                  <a:srgbClr val="FF0000"/>
                </a:solidFill>
                <a:latin typeface="Tw Cen MT" panose="020B0602020104020603" pitchFamily="34" charset="0"/>
              </a:rPr>
              <a:t>O</a:t>
            </a:r>
            <a:r>
              <a:rPr lang="en-US" altLang="el-GR" sz="3200" dirty="0">
                <a:latin typeface="Tw Cen MT" panose="020B0602020104020603" pitchFamily="34" charset="0"/>
              </a:rPr>
              <a:t> </a:t>
            </a:r>
            <a:r>
              <a:rPr lang="en-US" altLang="el-GR" sz="3200" dirty="0">
                <a:latin typeface="Tw Cen MT" panose="020B0602020104020603" pitchFamily="34" charset="0"/>
                <a:sym typeface="Wingdings" panose="05000000000000000000" pitchFamily="2" charset="2"/>
              </a:rPr>
              <a:t> U     </a:t>
            </a:r>
            <a:r>
              <a:rPr lang="en-US" altLang="el-GR" sz="3200" dirty="0">
                <a:solidFill>
                  <a:srgbClr val="FF0000"/>
                </a:solidFill>
                <a:latin typeface="Tw Cen MT" panose="020B0602020104020603" pitchFamily="34" charset="0"/>
                <a:sym typeface="Wingdings" panose="05000000000000000000" pitchFamily="2" charset="2"/>
              </a:rPr>
              <a:t>e</a:t>
            </a:r>
            <a:r>
              <a:rPr lang="en-US" altLang="el-GR" sz="3200" dirty="0">
                <a:latin typeface="Tw Cen MT" panose="020B0602020104020603" pitchFamily="34" charset="0"/>
                <a:sym typeface="Wingdings" panose="05000000000000000000" pitchFamily="2" charset="2"/>
              </a:rPr>
              <a:t>  i</a:t>
            </a:r>
            <a:endParaRPr lang="el-GR" altLang="el-GR" sz="3200" dirty="0"/>
          </a:p>
          <a:p>
            <a:pPr marL="0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sz="3200" dirty="0">
                <a:solidFill>
                  <a:srgbClr val="FF0000"/>
                </a:solidFill>
                <a:latin typeface="Tw Cen MT" panose="020B0602020104020603" pitchFamily="34" charset="0"/>
              </a:rPr>
              <a:t>a</a:t>
            </a:r>
            <a:endParaRPr lang="en-US" altLang="el-GR" sz="3200" dirty="0">
              <a:solidFill>
                <a:srgbClr val="FF0000"/>
              </a:solidFill>
              <a:latin typeface="Tw Cen MT" panose="020B0602020104020603" pitchFamily="34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3200" dirty="0"/>
              <a:t>χαιρέτισα </a:t>
            </a:r>
            <a:r>
              <a:rPr lang="el-GR" altLang="el-GR" sz="3200" dirty="0">
                <a:sym typeface="Wingdings" panose="05000000000000000000" pitchFamily="2" charset="2"/>
              </a:rPr>
              <a:t> </a:t>
            </a:r>
            <a:r>
              <a:rPr lang="en-US" altLang="el-GR" sz="2800" dirty="0">
                <a:latin typeface="Tw Cen MT" panose="020B0602020104020603" pitchFamily="34" charset="0"/>
                <a:sym typeface="Wingdings" panose="05000000000000000000" pitchFamily="2" charset="2"/>
              </a:rPr>
              <a:t>Ç</a:t>
            </a:r>
            <a:r>
              <a:rPr lang="en-US" altLang="el-GR" sz="3200" dirty="0">
                <a:latin typeface="Tw Cen MT" panose="020B0602020104020603" pitchFamily="34" charset="0"/>
                <a:sym typeface="Wingdings" panose="05000000000000000000" pitchFamily="2" charset="2"/>
              </a:rPr>
              <a:t>ire’tsa</a:t>
            </a:r>
            <a:endParaRPr lang="el-GR" altLang="el-GR" sz="3200" dirty="0">
              <a:sym typeface="Wingdings" panose="05000000000000000000" pitchFamily="2" charset="2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sz="3200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3200" dirty="0"/>
              <a:t>μεσημέρι </a:t>
            </a:r>
            <a:r>
              <a:rPr lang="el-GR" altLang="el-GR" sz="3200" dirty="0">
                <a:sym typeface="Wingdings" panose="05000000000000000000" pitchFamily="2" charset="2"/>
              </a:rPr>
              <a:t> </a:t>
            </a:r>
            <a:r>
              <a:rPr lang="en-US" altLang="el-GR" sz="3200" dirty="0">
                <a:latin typeface="Tw Cen MT" panose="020B0602020104020603" pitchFamily="34" charset="0"/>
                <a:sym typeface="Wingdings" panose="05000000000000000000" pitchFamily="2" charset="2"/>
              </a:rPr>
              <a:t>misme’r</a:t>
            </a:r>
            <a:endParaRPr lang="en-US" altLang="el-GR" sz="3200" dirty="0"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sz="3600" b="1" dirty="0"/>
              <a:t>Διαλεκτική γραφή με ορθογραφικά λάθη</a:t>
            </a:r>
            <a:endParaRPr lang="el-GR" altLang="el-GR" sz="3600" dirty="0"/>
          </a:p>
        </p:txBody>
      </p:sp>
      <p:pic>
        <p:nvPicPr>
          <p:cNvPr id="38915" name="Θέση περιεχομένου 4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684213" y="1168400"/>
            <a:ext cx="7767637" cy="5824538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- Τίτλος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sp>
        <p:nvSpPr>
          <p:cNvPr id="32771" name="2 - Θέση περιεχομένου"/>
          <p:cNvSpPr>
            <a:spLocks noGrp="1"/>
          </p:cNvSpPr>
          <p:nvPr>
            <p:ph sz="quarter" idx="1" hasCustomPrompt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n-US" altLang="el-GR" sz="4400" dirty="0">
              <a:latin typeface="Tw Cen MT" panose="020B0602020104020603" pitchFamily="34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4400" dirty="0"/>
              <a:t>ΑΠΑΓΩΡΕΒ</a:t>
            </a:r>
            <a:r>
              <a:rPr lang="el-GR" altLang="el-GR" sz="4400" dirty="0">
                <a:solidFill>
                  <a:srgbClr val="FF0000"/>
                </a:solidFill>
              </a:rPr>
              <a:t>ΗΤΗ</a:t>
            </a:r>
            <a:r>
              <a:rPr lang="el-GR" altLang="el-GR" sz="4400" dirty="0"/>
              <a:t> ΤΩ ΚΑΠΝΗ</a:t>
            </a:r>
            <a:r>
              <a:rPr lang="en-US" altLang="el-GR" sz="4400" dirty="0">
                <a:latin typeface="Tw Cen MT" panose="020B0602020104020603" pitchFamily="34" charset="0"/>
              </a:rPr>
              <a:t>Z</a:t>
            </a:r>
            <a:r>
              <a:rPr lang="el-GR" altLang="el-GR" sz="4400" dirty="0"/>
              <a:t>ΜΑ ΜΕΣΑ ΣΤΩ ΚΑΦ</a:t>
            </a:r>
            <a:r>
              <a:rPr lang="en-US" altLang="el-GR" sz="4400" dirty="0">
                <a:solidFill>
                  <a:srgbClr val="FF0000"/>
                </a:solidFill>
                <a:latin typeface="Tw Cen MT" panose="020B0602020104020603" pitchFamily="34" charset="0"/>
              </a:rPr>
              <a:t>H</a:t>
            </a:r>
            <a:r>
              <a:rPr lang="el-GR" altLang="el-GR" sz="4400" dirty="0"/>
              <a:t>ΝΗ</a:t>
            </a:r>
            <a:r>
              <a:rPr lang="el-GR" altLang="el-GR" sz="4400" dirty="0">
                <a:solidFill>
                  <a:srgbClr val="FF0000"/>
                </a:solidFill>
              </a:rPr>
              <a:t>ΟΥ</a:t>
            </a:r>
            <a:r>
              <a:rPr lang="el-GR" altLang="el-GR" sz="4400" dirty="0"/>
              <a:t>. ΕΥΧΑΡΗΣΤΟ</a:t>
            </a:r>
            <a:endParaRPr lang="en-US" altLang="el-GR" sz="4400" dirty="0">
              <a:latin typeface="Tw Cen MT" panose="020B0602020104020603" pitchFamily="34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el-GR" dirty="0">
              <a:latin typeface="Tw Cen MT" panose="020B0602020104020603" pitchFamily="34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Georgia" panose="02040502050405020303" pitchFamily="18" charset="0"/>
              <a:buNone/>
            </a:pPr>
            <a:r>
              <a:rPr lang="en-US" altLang="el-GR" dirty="0">
                <a:latin typeface="Tw Cen MT" panose="020B0602020104020603" pitchFamily="34" charset="0"/>
              </a:rPr>
              <a:t>	</a:t>
            </a:r>
            <a:r>
              <a:rPr lang="en-US" altLang="el-GR" sz="1200" dirty="0">
                <a:latin typeface="Tw Cen MT" panose="020B0602020104020603" pitchFamily="34" charset="0"/>
              </a:rPr>
              <a:t>http://www.newsit.gr/topikes-eidhseis/Trikala-Apisteyti-pinakida-se-kafeneio-Ta-spaei-sto-internet/489969</a:t>
            </a:r>
            <a:endParaRPr lang="el-GR" altLang="el-GR" sz="1200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b="1" dirty="0"/>
              <a:t>Η διμερής διάκριση του </a:t>
            </a:r>
            <a:r>
              <a:rPr lang="en-US" altLang="el-GR" b="1" dirty="0">
                <a:latin typeface="Tw Cen MT" panose="020B0602020104020603" pitchFamily="34" charset="0"/>
              </a:rPr>
              <a:t>Chomsky</a:t>
            </a:r>
            <a:endParaRPr lang="el-GR" alt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57150" y="1604010"/>
            <a:ext cx="9068435" cy="52089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800" b="1" dirty="0">
                <a:solidFill>
                  <a:srgbClr val="000000"/>
                </a:solidFill>
              </a:rPr>
              <a:t>Γλωσσική ικανότητα </a:t>
            </a:r>
            <a:r>
              <a:rPr sz="2800" dirty="0">
                <a:solidFill>
                  <a:srgbClr val="000000"/>
                </a:solidFill>
              </a:rPr>
              <a:t>–έννοια συναφής με τη </a:t>
            </a:r>
            <a:r>
              <a:rPr lang="en-US" altLang="x-none" sz="2800" dirty="0">
                <a:solidFill>
                  <a:srgbClr val="000000"/>
                </a:solidFill>
                <a:latin typeface="Tw Cen MT" panose="020B0602020104020603" pitchFamily="34" charset="0"/>
              </a:rPr>
              <a:t>langue</a:t>
            </a:r>
            <a:r>
              <a:rPr sz="2800" dirty="0">
                <a:solidFill>
                  <a:srgbClr val="000000"/>
                </a:solidFill>
              </a:rPr>
              <a:t> – είναι η (ασυνείδητη) γνώση του </a:t>
            </a:r>
            <a:r>
              <a:rPr sz="2800" b="1" dirty="0">
                <a:solidFill>
                  <a:srgbClr val="000000"/>
                </a:solidFill>
              </a:rPr>
              <a:t>συστήματος γλωσσικών κανόνων </a:t>
            </a:r>
            <a:r>
              <a:rPr sz="2800" dirty="0">
                <a:solidFill>
                  <a:srgbClr val="000000"/>
                </a:solidFill>
              </a:rPr>
              <a:t>που έχει κάθε φυσικός ομιλητής. Οι κανόνες αυτοί </a:t>
            </a:r>
            <a:r>
              <a:rPr sz="2800" b="1" dirty="0">
                <a:solidFill>
                  <a:srgbClr val="000000"/>
                </a:solidFill>
              </a:rPr>
              <a:t>τροφοδοτούμενοι από γλωσσικά στοιχεία </a:t>
            </a:r>
            <a:r>
              <a:rPr sz="2800" dirty="0">
                <a:solidFill>
                  <a:srgbClr val="000000"/>
                </a:solidFill>
              </a:rPr>
              <a:t>παράγουν </a:t>
            </a:r>
            <a:r>
              <a:rPr sz="2800" b="1" dirty="0">
                <a:solidFill>
                  <a:srgbClr val="000000"/>
                </a:solidFill>
              </a:rPr>
              <a:t>απειρία προτάσεων</a:t>
            </a:r>
            <a:r>
              <a:rPr sz="2800" dirty="0">
                <a:solidFill>
                  <a:srgbClr val="000000"/>
                </a:solidFill>
              </a:rPr>
              <a:t>. </a:t>
            </a:r>
            <a:endParaRPr lang="en-US" altLang="x-none" sz="2800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800" b="1" dirty="0">
                <a:solidFill>
                  <a:srgbClr val="000000"/>
                </a:solidFill>
              </a:rPr>
              <a:t>Γλωσσική επιτέλεση</a:t>
            </a:r>
            <a:r>
              <a:rPr sz="2800" dirty="0">
                <a:solidFill>
                  <a:srgbClr val="000000"/>
                </a:solidFill>
              </a:rPr>
              <a:t> –έννοια σχεδόν ισοδύναμη με την </a:t>
            </a:r>
            <a:r>
              <a:rPr lang="en-US" altLang="x-none" sz="2800" dirty="0">
                <a:solidFill>
                  <a:srgbClr val="000000"/>
                </a:solidFill>
                <a:latin typeface="Tw Cen MT" panose="020B0602020104020603" pitchFamily="34" charset="0"/>
              </a:rPr>
              <a:t>parole</a:t>
            </a:r>
            <a:r>
              <a:rPr sz="2800" dirty="0">
                <a:solidFill>
                  <a:srgbClr val="000000"/>
                </a:solidFill>
              </a:rPr>
              <a:t>– είναι </a:t>
            </a:r>
            <a:r>
              <a:rPr sz="2800" b="1" dirty="0">
                <a:solidFill>
                  <a:srgbClr val="000000"/>
                </a:solidFill>
              </a:rPr>
              <a:t>η συγκεκριμένη γλωσσική συμπεριφορά</a:t>
            </a:r>
            <a:r>
              <a:rPr sz="2800" dirty="0">
                <a:solidFill>
                  <a:srgbClr val="000000"/>
                </a:solidFill>
              </a:rPr>
              <a:t> (</a:t>
            </a:r>
            <a:r>
              <a:rPr sz="2800" dirty="0">
                <a:solidFill>
                  <a:srgbClr val="FF0000"/>
                </a:solidFill>
              </a:rPr>
              <a:t>παραγωγή και κατανόηση γλωσσικών προτάσεων</a:t>
            </a:r>
            <a:r>
              <a:rPr sz="2800" dirty="0">
                <a:solidFill>
                  <a:srgbClr val="000000"/>
                </a:solidFill>
              </a:rPr>
              <a:t>) </a:t>
            </a:r>
            <a:r>
              <a:rPr sz="2800" b="1" dirty="0">
                <a:solidFill>
                  <a:srgbClr val="000000"/>
                </a:solidFill>
              </a:rPr>
              <a:t>από συγκεκριμένους ομιλητές σε συγκεκριμένες περιστάσεις</a:t>
            </a:r>
            <a:r>
              <a:rPr sz="2800" dirty="0">
                <a:solidFill>
                  <a:srgbClr val="000000"/>
                </a:solidFill>
              </a:rPr>
              <a:t>, η χρήση του γλωσσικού συστήματος.</a:t>
            </a:r>
            <a:endParaRPr sz="2800"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altLang="x-none" sz="2800" dirty="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pic>
        <p:nvPicPr>
          <p:cNvPr id="40963" name="Θέση περιεχομένου 4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1079500" y="1819275"/>
            <a:ext cx="7219950" cy="4057650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>
              <a:buNone/>
            </a:pPr>
            <a:endParaRPr dirty="0"/>
          </a:p>
        </p:txBody>
      </p:sp>
      <p:pic>
        <p:nvPicPr>
          <p:cNvPr id="41987" name="Picture 5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542925" y="1600200"/>
            <a:ext cx="8223250" cy="502285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4000" b="1" dirty="0"/>
              <a:t>Η αρχή της αμφιμονοσημαντότητας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557338"/>
            <a:ext cx="8856663" cy="51847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(βλ. Πετρούνιας, 1984: 251)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Τους </a:t>
            </a:r>
            <a:r>
              <a:rPr b="1" dirty="0">
                <a:solidFill>
                  <a:srgbClr val="000000"/>
                </a:solidFill>
              </a:rPr>
              <a:t>αρχαίους Έλληνες </a:t>
            </a:r>
            <a:r>
              <a:rPr dirty="0">
                <a:solidFill>
                  <a:srgbClr val="000000"/>
                </a:solidFill>
              </a:rPr>
              <a:t>δεν τους βάραινε επιπόλαιος θαυμασμός για παλιότερους πολιτισμούς, ενώ αντίθετα τους χαρακτήριζε </a:t>
            </a:r>
            <a:r>
              <a:rPr b="1" dirty="0">
                <a:solidFill>
                  <a:srgbClr val="000000"/>
                </a:solidFill>
              </a:rPr>
              <a:t>πραχτικό πνεύμα</a:t>
            </a:r>
            <a:r>
              <a:rPr dirty="0">
                <a:solidFill>
                  <a:srgbClr val="000000"/>
                </a:solidFill>
              </a:rPr>
              <a:t>. Έτσι, και καθώς ήταν οι πρώτοι που δημιούργησαν </a:t>
            </a:r>
            <a:r>
              <a:rPr sz="3500" b="1" dirty="0">
                <a:solidFill>
                  <a:srgbClr val="000000"/>
                </a:solidFill>
              </a:rPr>
              <a:t>φωνημική γραφή</a:t>
            </a:r>
            <a:r>
              <a:rPr dirty="0">
                <a:solidFill>
                  <a:srgbClr val="000000"/>
                </a:solidFill>
              </a:rPr>
              <a:t>, έφτειαξαν </a:t>
            </a:r>
            <a:r>
              <a:rPr b="1" dirty="0">
                <a:solidFill>
                  <a:srgbClr val="FF0000"/>
                </a:solidFill>
              </a:rPr>
              <a:t>γραφικό σύστημα σε μεγάλο βαθμό λογικό</a:t>
            </a:r>
            <a:r>
              <a:rPr dirty="0">
                <a:solidFill>
                  <a:srgbClr val="000000"/>
                </a:solidFill>
              </a:rPr>
              <a:t>: δηλαδή σχεδόν </a:t>
            </a:r>
            <a:r>
              <a:rPr b="1" dirty="0">
                <a:solidFill>
                  <a:srgbClr val="000000"/>
                </a:solidFill>
              </a:rPr>
              <a:t>κάθε φθόγγος είχε το δικό του γράμμα</a:t>
            </a:r>
            <a:r>
              <a:rPr dirty="0">
                <a:solidFill>
                  <a:srgbClr val="000000"/>
                </a:solidFill>
              </a:rPr>
              <a:t>.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320675" lvl="1" indent="0" eaLnBrk="1" hangingPunct="1">
              <a:lnSpc>
                <a:spcPct val="9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x-none" b="1" dirty="0">
                <a:solidFill>
                  <a:srgbClr val="000000"/>
                </a:solidFill>
                <a:latin typeface="Tw Cen MT" panose="020B0602020104020603" pitchFamily="34" charset="0"/>
              </a:rPr>
              <a:t>A</a:t>
            </a:r>
            <a:r>
              <a:rPr b="1" dirty="0">
                <a:solidFill>
                  <a:srgbClr val="000000"/>
                </a:solidFill>
              </a:rPr>
              <a:t>συνέπειες</a:t>
            </a:r>
            <a:r>
              <a:rPr dirty="0">
                <a:solidFill>
                  <a:srgbClr val="000000"/>
                </a:solidFill>
              </a:rPr>
              <a:t> π.χ. τα γράμματα &lt;ξ&gt; και &lt;ψ&gt; συμβόλιζαν το καθένα από ένα σύμπλεγμα συμφώνων και όχι ένα σύμφωνο: αντίστοιχα [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ks] </a:t>
            </a:r>
            <a:r>
              <a:rPr dirty="0">
                <a:solidFill>
                  <a:srgbClr val="000000"/>
                </a:solidFill>
              </a:rPr>
              <a:t> και </a:t>
            </a:r>
            <a:r>
              <a:rPr lang="en-US" altLang="x-none" dirty="0">
                <a:solidFill>
                  <a:srgbClr val="000000"/>
                </a:solidFill>
                <a:latin typeface="Tw Cen MT" panose="020B0602020104020603" pitchFamily="34" charset="0"/>
              </a:rPr>
              <a:t>[ps]</a:t>
            </a:r>
            <a:r>
              <a:rPr dirty="0">
                <a:solidFill>
                  <a:srgbClr val="000000"/>
                </a:solidFill>
              </a:rPr>
              <a:t>.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pic>
        <p:nvPicPr>
          <p:cNvPr id="44035" name="Θέση περιεχομένου 4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684213" y="1584325"/>
            <a:ext cx="7775575" cy="5227638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endParaRPr lang="el-GR" altLang="el-GR" dirty="0"/>
          </a:p>
        </p:txBody>
      </p:sp>
      <p:sp>
        <p:nvSpPr>
          <p:cNvPr id="4096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23850" y="1844675"/>
            <a:ext cx="8442325" cy="4251325"/>
          </a:xfrm>
        </p:spPr>
        <p:txBody>
          <a:bodyPr vert="horz" wrap="square" lIns="91440" tIns="45720" rIns="91440" bIns="45720" numCol="1" anchor="t" anchorCtr="0" compatLnSpc="1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Ορθογραφία: χρησιμοποιούμε παλιές γραφηματικές φωτογραφίες φωνημάτων, ενώ αυτά έχουν αλλάξει.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dirty="0"/>
              <a:t>Αρχαία προφορά:</a:t>
            </a: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dirty="0">
                <a:latin typeface="Tw Cen MT" panose="020B0602020104020603" pitchFamily="34" charset="0"/>
                <a:hlinkClick r:id="rId1"/>
              </a:rPr>
              <a:t>https://www.youtube.com/watch?v=_9TVChgTBrc&amp;fbclid=IwAR01jS3-I9sxAv0F4m8u1MoYK9_BVufn1-LrtqwygC752b6Lzt1Lcv2msUk</a:t>
            </a:r>
            <a:endParaRPr lang="el-GR" alt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228600"/>
            <a:ext cx="8515350" cy="896938"/>
          </a:xfrm>
        </p:spPr>
        <p:txBody>
          <a:bodyPr vert="horz" wrap="square" lIns="91440" tIns="45720" rIns="91440" bIns="45720" anchor="ctr" anchorCtr="0"/>
          <a:lstStyle/>
          <a:p>
            <a:r>
              <a:rPr lang="el-GR" alt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χρήση της </a:t>
            </a:r>
            <a:r>
              <a:rPr lang="el-GR" altLang="el-G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λατινικής γραφής </a:t>
            </a:r>
            <a:r>
              <a:rPr lang="el-GR" alt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την ελληνική γλώσσα: Ενδεικτικά παραδείγματα</a:t>
            </a:r>
            <a:endParaRPr lang="el-GR" altLang="el-GR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608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515350" cy="5029200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Ερωφίλη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Γ. Χορτάτση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γράφτηκε γύρω στο 1595 στη βενετοκρατούμενη Κρήτη με το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λατινικό αλφάβητο.</a:t>
            </a:r>
            <a:endParaRPr lang="el-GR" altLang="el-G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endParaRPr lang="el-GR" altLang="el-G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Γενικότερα,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στην Κρήτη και στην Κύπρο κατά τον Μεσαίωνα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λαϊκά τραγούδια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γράφονταν με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λατινικούς χαρακτήρες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1800, πολλά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ελληνικά βιβλία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τυπώθηκαν στη Σμύρνη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λατινικούς χαρακτήρες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Χιώτες έμποροι του εξωτερικού κατά τον 19</a:t>
            </a:r>
            <a:r>
              <a:rPr lang="el-GR" alt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 </a:t>
            </a:r>
            <a:r>
              <a:rPr lang="el-GR" alt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έγραφαν τα γράμματά 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τους με </a:t>
            </a:r>
            <a:r>
              <a:rPr lang="el-GR" altLang="el-G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λατινικούς χαρακτήρες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alt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«Φραγκοχιώτικα»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lang="en-US" alt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https://www.tovima.gr/2008/11/24/opinions/apo-ta-fragkoxiwtika-sta-greeklish/</a:t>
            </a:r>
            <a:endParaRPr lang="el-GR" altLang="el-G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Γιάννης Βηλαράς (1771-1823)</a:t>
            </a:r>
            <a:endParaRPr lang="el-GR" alt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557338"/>
            <a:ext cx="8856663" cy="5184775"/>
          </a:xfrm>
        </p:spPr>
        <p:txBody>
          <a:bodyPr vert="horz" wrap="square" lIns="91440" tIns="45720" rIns="91440" bIns="45720" numCol="1" anchor="t" anchorCtr="0" compatLnSpc="1"/>
          <a:lstStyle/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Γιάννης Βηλαράς </a:t>
            </a:r>
            <a:r>
              <a:rPr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ήταν από τους πρώτους ποιητές της νεοελληνικής ιστορίας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Υποστήριζε τον δημοτικισμό χωρίς συμβιβασμούς και επίσης εναντιωνόταν στην ιστορική ορθογραφία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x-none" sz="32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Πρότεινε τη 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φωνητική γραφή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</a:pPr>
            <a:r>
              <a:rPr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Ρομεηκη γλοσα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Το πιο γνωστό του έργο στο οποίο είναι διατυπωμένες οι γλωσσικές και ορθογραφικές του πεποιθήσεις.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x-none" sz="1200" dirty="0">
                <a:latin typeface="Tw Cen MT" panose="020B0602020104020603" pitchFamily="34" charset="0"/>
              </a:rPr>
              <a:t>https://el.wikipedia.org/wiki/%CE%93%CE%B9%CE%AC%CE%BD%CE%B7%CF%82_%CE%92%CE%B7%CE%BB%CE%B1%CF%81%CE%AC%CF%82</a:t>
            </a:r>
            <a:endParaRPr sz="1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Δ. Σολωμός, εθνικός ποιητής (1798- 1857)</a:t>
            </a:r>
            <a:endParaRPr lang="el-GR" altLang="el-G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8131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28775"/>
            <a:ext cx="8586787" cy="5000625"/>
          </a:xfrm>
        </p:spPr>
        <p:txBody>
          <a:bodyPr vert="horz" wrap="square" lIns="91440" tIns="45720" rIns="91440" bIns="45720" anchor="t" anchorCtr="0"/>
          <a:lstStyle/>
          <a:p>
            <a:pPr marL="0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dirty="0"/>
              <a:t>από το ποίημα</a:t>
            </a:r>
            <a:r>
              <a:rPr lang="el-GR" altLang="el-GR" b="1" dirty="0"/>
              <a:t> </a:t>
            </a:r>
            <a:r>
              <a:rPr lang="el-GR" altLang="el-GR" b="1" i="1" dirty="0"/>
              <a:t>Ο κρητικός </a:t>
            </a:r>
            <a:endParaRPr lang="el-GR" altLang="el-GR" b="1" i="1" dirty="0"/>
          </a:p>
          <a:p>
            <a:pPr marL="0" indent="0" algn="ctr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b="1" i="1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2400" i="1" dirty="0"/>
              <a:t>Σχεδίασμα:</a:t>
            </a:r>
            <a:br>
              <a:rPr lang="el-GR" altLang="el-GR" b="1" dirty="0"/>
            </a:br>
            <a:r>
              <a:rPr lang="el-GR" altLang="el-GR" b="1" dirty="0"/>
              <a:t>ϗ απο το πελαο που πατι χορίς να το σουφρονι</a:t>
            </a:r>
            <a:br>
              <a:rPr lang="el-GR" altLang="el-GR" b="1" dirty="0"/>
            </a:br>
            <a:r>
              <a:rPr lang="el-GR" altLang="el-GR" b="1" dirty="0"/>
              <a:t>κυπαρισενιο αναερα τ’ αναστιμα σικονι.</a:t>
            </a:r>
            <a:endParaRPr lang="el-GR" altLang="el-GR" b="1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dirty="0"/>
              <a:t>Κι από το πέλαο, που πατεί χωρίς να το σουφρώνει,</a:t>
            </a:r>
            <a:endParaRPr lang="el-GR" altLang="el-GR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dirty="0"/>
              <a:t>Κυπαρισσένιο ανάερα τ’ ανάστημα σηκώνει,</a:t>
            </a:r>
            <a:endParaRPr lang="el-GR" altLang="el-GR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sz="900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sz="900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l-GR" sz="900" dirty="0">
                <a:latin typeface="Tw Cen MT" panose="020B0602020104020603" pitchFamily="34" charset="0"/>
              </a:rPr>
              <a:t>https://simiomatariokipon.wordpress.com/2012/04/08/%CE%B4%CE%B9%CE%BF%CE%BD%CF%8D%CF%83%CE%B9%CE%BF%CF%85-%CF%83%CE%BF%CE%BB%CF%89%CE%BC%CE%BF%CF%8D-%CE%B1%CF%85%CF%84%CF%8C%CE%B3%CF%81%CE%B1%CF%86%CE%B1-%CE%AD%CF%81%CE%B3%CE%B1-%CE%B1%CF%85%CF%84/</a:t>
            </a:r>
            <a:endParaRPr lang="el-GR" altLang="el-GR" sz="9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Τίτλος 1"/>
          <p:cNvSpPr>
            <a:spLocks noGrp="1"/>
          </p:cNvSpPr>
          <p:nvPr>
            <p:ph type="title" hasCustomPrompt="1"/>
          </p:nvPr>
        </p:nvSpPr>
        <p:spPr>
          <a:xfrm>
            <a:off x="179388" y="228600"/>
            <a:ext cx="8586787" cy="968375"/>
          </a:xfrm>
        </p:spPr>
        <p:txBody>
          <a:bodyPr vert="horz" wrap="square" lIns="91440" tIns="45720" rIns="91440" bIns="45720" anchor="ctr" anchorCtr="0"/>
          <a:lstStyle/>
          <a:p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Δ. Σολωμός, εθνικός ποιητής (1798- 1857)</a:t>
            </a:r>
            <a:endParaRPr lang="el-GR" altLang="el-GR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155" name="Θέση περιεχομένου 5"/>
          <p:cNvSpPr>
            <a:spLocks noGrp="1"/>
          </p:cNvSpPr>
          <p:nvPr>
            <p:ph sz="quarter" idx="1" hasCustomPrompt="1"/>
          </p:nvPr>
        </p:nvSpPr>
        <p:spPr>
          <a:xfrm>
            <a:off x="0" y="1557338"/>
            <a:ext cx="9144000" cy="5300662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Διάλογος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l-GR" alt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ποιητής – φίλος- σοφολογιώτατος</a:t>
            </a: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l-GR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ΣΟΦ. (Ομιλώντας γλήγορα). Καλά, καλά, αλλά λίγοι γνωρίζουν την παλαιάν ορθογραφία.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ΠΟΙΗΤ. Χαίρετε, θείοι τόνοι, οξείες, βαρείες, περισπωμένες! χαίρετε ψιλές, δασείες, στιγμές, μεσοστιγμές, ερωτηματικές, χαίρετε!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κόσμος τρέμει τη δύναμί σας, και ουδέ ποιητής, ουδέ λογογράφος ημπορεί να γράψη λέξι, χωρίς πρώτα να σας υποταχθή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Εσείς εμπνεύσετε, πριν γεννηθήτε, (</a:t>
            </a:r>
            <a:r>
              <a:rPr lang="el-GR" altLang="el-G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τον Πίνδαρο, 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οπού ήταν στενοχωρημένος από </a:t>
            </a:r>
            <a:r>
              <a:rPr lang="el-GR" alt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τους σοφολογιώτατους του καιρού του να τους κράζη κοράκους. Κοράκοι, όλοι κοράκοι αληθινοί</a:t>
            </a: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και χειρότεροι από τον κόρακα, οπού εβγήκε από την Κιβωτό, και εθρεφότουν από τα λείψανα, όπου είχε αφήσει ο κατακλυσμός του Κόσμου</a:t>
            </a:r>
            <a:r>
              <a:rPr lang="el-GR" alt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Τίτλος 1"/>
          <p:cNvSpPr>
            <a:spLocks noGrp="1"/>
          </p:cNvSpPr>
          <p:nvPr>
            <p:ph type="title" hasCustomPrompt="1"/>
          </p:nvPr>
        </p:nvSpPr>
        <p:spPr>
          <a:xfrm>
            <a:off x="107950" y="228600"/>
            <a:ext cx="8658225" cy="968375"/>
          </a:xfrm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Δημοτικιστές που υποστήριξαν </a:t>
            </a:r>
            <a:br>
              <a:rPr lang="el-GR" alt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λατινικό αλφάβητο</a:t>
            </a:r>
            <a:endParaRPr lang="el-GR" altLang="el-GR"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35" name="Θέση περιεχομένου 2"/>
          <p:cNvSpPr>
            <a:spLocks noGrp="1"/>
          </p:cNvSpPr>
          <p:nvPr>
            <p:ph sz="quarter" idx="1" hasCustomPrompt="1"/>
          </p:nvPr>
        </p:nvSpPr>
        <p:spPr bwMode="auto">
          <a:xfrm>
            <a:off x="107950" y="1557338"/>
            <a:ext cx="8856663" cy="5072062"/>
          </a:xfrm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t" anchorCtr="0" compatLnSpc="1"/>
          <a:lstStyle/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Στη διάρκεια του μεσοπολέμου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υπήρξαν φωνές στο πλαίσιο του δημοτικιστικού κινήματος, όπως αυτή του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Φιλήντα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 που πρότειναν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το λατινικό αλφάβητο ως σύστημα γραφής της νέας ελληνικής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Αμφισβήτησαν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τον ‘ιερό’ εθνικό δεσμό της ελληνικής γλώσσας με το αρχαιοελληνικής προέλευσης αλφάβητό της</a:t>
            </a:r>
            <a:endParaRPr kumimoji="0" lang="el-GR" altLang="el-G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Μ.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Φιλήντας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(1929) θεωρούσε την ιστορική ορθογραφία </a:t>
            </a:r>
            <a:r>
              <a:rPr kumimoji="0" lang="el-GR" alt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ανορθογραφία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1950" marR="0" lvl="0" indent="-952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Arial" panose="020B0604020202020204" pitchFamily="34" charset="0"/>
              <a:buChar char="•"/>
              <a:defRPr/>
            </a:pP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Επειδη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ο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γραφτος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ο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λογος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μας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εμεινε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κληρονομια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απο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τους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αρχαιους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εχομε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ακομη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στη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σημερινη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-μας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γραφη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αυτο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ιδιο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αλφαβητο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των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Αρχαιων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Αθηναιων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οπως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μεταρρυθμιστηκε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στις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μερες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του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αρχοντα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Ευκλειδη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 403 π.Χ.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Ωστοσο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η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αρχαια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προφορα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των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γραμματων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δε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εφτασε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ως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σεμας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[…]</a:t>
            </a:r>
            <a:r>
              <a:rPr kumimoji="0" lang="en-US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΄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Ετσι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λοιπον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τα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ψηφια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του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σημερινου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-μας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αλφαβητου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ειναι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τα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αρχαια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μεταρρυθμισμενα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Αθηναϊκα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μα οι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φθογγοι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που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αντιπροσωπευουνε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δεν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ειναι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εκεινοι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[…]</a:t>
            </a: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1950" marR="0" lvl="0" indent="-9525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	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Τελος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για να μην τα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πολυλογουμε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[…]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πρεπει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να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παρουμε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το </a:t>
            </a:r>
            <a:r>
              <a:rPr kumimoji="0" lang="el-GR" altLang="el-GR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λατινικο</a:t>
            </a:r>
            <a:r>
              <a:rPr kumimoji="0" lang="el-GR" altLang="el-GR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αλφαβητο</a:t>
            </a:r>
            <a:r>
              <a:rPr kumimoji="0" lang="el-GR" alt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μεταρρυθμιζοντας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-το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φθογγολογικα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κατα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τις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αναγκες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που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εχει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η </a:t>
            </a:r>
            <a:r>
              <a:rPr kumimoji="0" lang="el-GR" alt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γλωσσα</a:t>
            </a:r>
            <a:r>
              <a:rPr kumimoji="0" lang="el-GR" alt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-μας».</a:t>
            </a:r>
            <a:endParaRPr kumimoji="0" lang="el-GR" altLang="el-G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eaLnBrk="1" hangingPunct="1">
              <a:buNone/>
            </a:pPr>
            <a:r>
              <a:rPr sz="3600" b="1" dirty="0"/>
              <a:t>Προφορικός Λόγος </a:t>
            </a:r>
            <a:r>
              <a:rPr lang="en-US" altLang="x-none" sz="3600" b="1" dirty="0">
                <a:latin typeface="Tw Cen MT" panose="020B0602020104020603" pitchFamily="34" charset="0"/>
              </a:rPr>
              <a:t>Vs</a:t>
            </a:r>
            <a:r>
              <a:rPr sz="3600" b="1" dirty="0"/>
              <a:t> Γραπτός Λόγος </a:t>
            </a:r>
            <a:endParaRPr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916113"/>
            <a:ext cx="8785225" cy="46085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Το </a:t>
            </a:r>
            <a:r>
              <a:rPr b="1" dirty="0">
                <a:solidFill>
                  <a:srgbClr val="000000"/>
                </a:solidFill>
              </a:rPr>
              <a:t>γλωσσικό σύστημα</a:t>
            </a:r>
            <a:r>
              <a:rPr dirty="0">
                <a:solidFill>
                  <a:srgbClr val="000000"/>
                </a:solidFill>
              </a:rPr>
              <a:t>, ως μια όψη της </a:t>
            </a:r>
            <a:r>
              <a:rPr b="1" dirty="0">
                <a:solidFill>
                  <a:srgbClr val="000000"/>
                </a:solidFill>
              </a:rPr>
              <a:t>ομιλίας</a:t>
            </a:r>
            <a:r>
              <a:rPr dirty="0">
                <a:solidFill>
                  <a:srgbClr val="000000"/>
                </a:solidFill>
              </a:rPr>
              <a:t> (: του πανανθρώπινου, συνολικού γλωσσικού φαινομένου), μπορεί </a:t>
            </a:r>
            <a:r>
              <a:rPr dirty="0">
                <a:solidFill>
                  <a:srgbClr val="FF0000"/>
                </a:solidFill>
              </a:rPr>
              <a:t>να προσεγγιστεί</a:t>
            </a:r>
            <a:r>
              <a:rPr dirty="0">
                <a:solidFill>
                  <a:srgbClr val="000000"/>
                </a:solidFill>
              </a:rPr>
              <a:t> μόνο </a:t>
            </a:r>
            <a:r>
              <a:rPr b="1" dirty="0">
                <a:solidFill>
                  <a:srgbClr val="000000"/>
                </a:solidFill>
              </a:rPr>
              <a:t>μέσω του λόγου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Ο λόγος όμως μπορεί να είναι </a:t>
            </a:r>
            <a:r>
              <a:rPr b="1" dirty="0">
                <a:solidFill>
                  <a:srgbClr val="000000"/>
                </a:solidFill>
              </a:rPr>
              <a:t>προφορικός ή γραπτός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Τίτλος 1"/>
          <p:cNvSpPr>
            <a:spLocks noGrp="1"/>
          </p:cNvSpPr>
          <p:nvPr>
            <p:ph type="title" hasCustomPrompt="1"/>
          </p:nvPr>
        </p:nvSpPr>
        <p:spPr>
          <a:xfrm>
            <a:off x="179388" y="228600"/>
            <a:ext cx="8586787" cy="990600"/>
          </a:xfrm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sz="3600" b="1" dirty="0">
                <a:solidFill>
                  <a:srgbClr val="4343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Δημοτικιστές που υποστήριξαν </a:t>
            </a:r>
            <a:br>
              <a:rPr lang="el-GR" altLang="el-GR" sz="3600" b="1" dirty="0">
                <a:solidFill>
                  <a:srgbClr val="4343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λατινικό αλφάβητο</a:t>
            </a:r>
            <a:endParaRPr lang="el-GR" altLang="el-GR" dirty="0">
              <a:solidFill>
                <a:srgbClr val="FF0000"/>
              </a:solidFill>
            </a:endParaRPr>
          </a:p>
        </p:txBody>
      </p:sp>
      <p:sp>
        <p:nvSpPr>
          <p:cNvPr id="5120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395288" y="1773238"/>
            <a:ext cx="8153400" cy="4495800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rgbClr val="F96A1B"/>
              </a:buClr>
              <a:buSzPct val="60000"/>
              <a:buFont typeface="Arial" panose="020B0604020202020204" pitchFamily="34" charset="0"/>
              <a:buChar char="•"/>
            </a:pPr>
            <a:endParaRPr lang="en-US" altLang="el-G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96A1B"/>
              </a:buClr>
              <a:buSzPct val="60000"/>
              <a:buFont typeface="Arial" panose="020B0604020202020204" pitchFamily="34" charset="0"/>
              <a:buChar char="•"/>
            </a:pPr>
            <a:r>
              <a:rPr lang="el-GR" altLang="el-G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Δ. Γληνός 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(1929) «</a:t>
            </a:r>
            <a:r>
              <a:rPr lang="el-GR" altLang="el-GR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την ορθογραφία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altLang="el-GR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πάρουμε το λατινικό αλφάβητο</a:t>
            </a:r>
            <a:r>
              <a:rPr lang="el-GR" altLang="el-GR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l-GR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[Τη λύση αυτή] </a:t>
            </a:r>
            <a:r>
              <a:rPr lang="el-GR" altLang="el-GR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θεωρούμε για την καλύτερη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altLang="el-GR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λύνει με μιας ολόκληρο το ορθογραφικό πρόβλημα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Δε θα μπορεί και θέλοντας κανείς ν’ ανορθογραφήσει (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l-GR" altLang="el-G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l-GR" altLang="el-GR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797B7E"/>
              </a:buClr>
              <a:buSzPct val="70000"/>
              <a:buFont typeface="Arial" panose="020B0604020202020204" pitchFamily="34" charset="0"/>
              <a:buChar char="•"/>
            </a:pPr>
            <a:r>
              <a:rPr lang="el-GR" altLang="el-G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ζήτημα του «</a:t>
            </a:r>
            <a:r>
              <a:rPr lang="el-GR" altLang="el-GR" sz="24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Εθνικού φιλότιμου</a:t>
            </a:r>
            <a:r>
              <a:rPr lang="el-GR" altLang="el-G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αρκεί να υπενθυμίσουμε, πως και οι πρόγονοί μας το αλφάβητο το πήραν από τους Φοίνικες και ακόμα πως</a:t>
            </a:r>
            <a:r>
              <a:rPr lang="el-GR" altLang="el-GR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το Λατινικό αλφάβητο κατάγεται από το ελληνικό</a:t>
            </a:r>
            <a:r>
              <a:rPr lang="el-GR" altLang="el-G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l-GR" altLang="el-GR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24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</a:pPr>
            <a:endParaRPr lang="el-GR" altLang="el-G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Τίτλος 1"/>
          <p:cNvSpPr>
            <a:spLocks noGrp="1"/>
          </p:cNvSpPr>
          <p:nvPr>
            <p:ph type="title" hasCustomPrompt="1"/>
          </p:nvPr>
        </p:nvSpPr>
        <p:spPr>
          <a:xfrm>
            <a:off x="323850" y="228600"/>
            <a:ext cx="8712200" cy="896938"/>
          </a:xfrm>
        </p:spPr>
        <p:txBody>
          <a:bodyPr vert="horz" wrap="square" lIns="91440" tIns="45720" rIns="91440" bIns="45720" anchor="ctr" anchorCtr="0"/>
          <a:lstStyle/>
          <a:p>
            <a:pPr algn="ctr"/>
            <a:r>
              <a:rPr lang="el-GR" alt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Δημοτικιστές που υποστήριξαν </a:t>
            </a:r>
            <a:br>
              <a:rPr lang="el-GR" alt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λατινικό αλφάβητο</a:t>
            </a:r>
            <a:endParaRPr lang="el-GR" altLang="el-GR" sz="3600" b="1" dirty="0">
              <a:solidFill>
                <a:srgbClr val="FF0000"/>
              </a:solidFill>
            </a:endParaRPr>
          </a:p>
        </p:txBody>
      </p:sp>
      <p:sp>
        <p:nvSpPr>
          <p:cNvPr id="52227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7950" y="1700213"/>
            <a:ext cx="8712200" cy="4929187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Νίκος Χατζηδάκης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(1931): «Αλήθεια, πρέπει να πω κάτι για ένα επιχείρημα, που δεν το έχω ακόμη αναφέρει. "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εισαγωγή </a:t>
            </a:r>
            <a:r>
              <a:rPr lang="el-GR" altLang="el-G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ξενικού αλφαβήτου</a:t>
            </a:r>
            <a:r>
              <a:rPr lang="el-GR" alt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θα χάσουμε ένα μέρος από τον </a:t>
            </a:r>
            <a:r>
              <a:rPr lang="el-GR" altLang="el-GR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εθνισμό μας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;". Πολύ εύκολη είναι, νομίζω, η απάντηση.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Χάνουμε από τον εθνισμό μας 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όταν μαθαίνουμε, όπως τώρα κάνουμε,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μουσική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νότες που γράφονται σε ένα διεθνές μουσικό αλφάβητο; Χάνουμε από τον εθνισμό μας όταν λογαριάζουμε στο διεθνές σήμερα σύστημα γραφής των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αριθμών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Χάνουμε τέλος πάντων τον εθνισμό μας όταν </a:t>
            </a:r>
            <a:r>
              <a:rPr lang="el-GR" alt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ντυνόμαστε ευρωπαϊκά</a:t>
            </a:r>
            <a:r>
              <a:rPr lang="el-GR" alt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;». </a:t>
            </a:r>
            <a:endParaRPr lang="el-GR" alt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altLang="el-GR" sz="1200" dirty="0"/>
          </a:p>
          <a:p>
            <a:pPr marL="0" indent="0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lang="el-GR" altLang="el-GR" sz="1200" dirty="0"/>
              <a:t>			Φιλήντας, Μ. κ.ά. (1980), βλ. επίσης </a:t>
            </a:r>
            <a:r>
              <a:rPr lang="en-US" altLang="el-GR" sz="1200" dirty="0">
                <a:latin typeface="Tw Cen MT" panose="020B0602020104020603" pitchFamily="34" charset="0"/>
              </a:rPr>
              <a:t>http://www.tovima.gr/opinions/article/?aid=114039</a:t>
            </a:r>
            <a:endParaRPr lang="el-GR" altLang="el-GR" sz="12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lang="el-GR" altLang="el-GR" sz="3200" b="1" dirty="0"/>
              <a:t>Προφορικός λόγος: </a:t>
            </a:r>
            <a:br>
              <a:rPr lang="el-GR" altLang="el-GR" sz="3200" b="1" dirty="0"/>
            </a:br>
            <a:r>
              <a:rPr lang="el-GR" altLang="el-GR" sz="3200" b="1" dirty="0"/>
              <a:t>Συμπερασματικές παρατηρήσεις</a:t>
            </a:r>
            <a:endParaRPr lang="el-GR" alt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82880" y="1607185"/>
            <a:ext cx="8816975" cy="51117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Θεοδώρα Γλαράκη (2001)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Ζώντας σε μια εποχή που στηρίζεται στον </a:t>
            </a:r>
            <a:r>
              <a:rPr b="1" dirty="0">
                <a:solidFill>
                  <a:srgbClr val="000000"/>
                </a:solidFill>
              </a:rPr>
              <a:t>γραπτό λόγο</a:t>
            </a:r>
            <a:r>
              <a:rPr dirty="0">
                <a:solidFill>
                  <a:srgbClr val="000000"/>
                </a:solidFill>
              </a:rPr>
              <a:t> ως το σχεδόν αποκλειστικό μέσον για τη μετάδοση της </a:t>
            </a:r>
            <a:r>
              <a:rPr b="1" dirty="0">
                <a:solidFill>
                  <a:srgbClr val="000000"/>
                </a:solidFill>
              </a:rPr>
              <a:t>γνώσης</a:t>
            </a:r>
            <a:r>
              <a:rPr dirty="0">
                <a:solidFill>
                  <a:srgbClr val="000000"/>
                </a:solidFill>
              </a:rPr>
              <a:t>, σε μια εποχή όπου βαλλόμαστε καθημερινά από ένα πλήθος γραπτής πληροφορίας και ερχόμαστε αντιμέτωποι με τον όγκο της συσσωρευμένης γνώσης των βιβλιοθηκών (…) </a:t>
            </a:r>
            <a:r>
              <a:rPr b="1" dirty="0">
                <a:solidFill>
                  <a:srgbClr val="000000"/>
                </a:solidFill>
              </a:rPr>
              <a:t>μας είναι εξαιρετικά δύσκολο να φανταστούμε τη λειτουργία μιας κοινωνίας χωρίς γραφή</a:t>
            </a:r>
            <a:r>
              <a:rPr dirty="0">
                <a:solidFill>
                  <a:srgbClr val="000000"/>
                </a:solidFill>
              </a:rPr>
              <a:t>.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lang="el-GR" altLang="el-GR" sz="3200" b="1" dirty="0"/>
              <a:t>Προφορικός λόγος: </a:t>
            </a:r>
            <a:br>
              <a:rPr lang="el-GR" altLang="el-GR" sz="3200" b="1" dirty="0"/>
            </a:br>
            <a:r>
              <a:rPr lang="el-GR" altLang="el-GR" sz="3200" b="1" dirty="0"/>
              <a:t>Συμπερασματικές παρατηρήσεις</a:t>
            </a:r>
            <a:endParaRPr lang="el-GR" alt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785225" cy="49974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Θεοδώρα Γλαράκη (2001)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Ωστόσο, </a:t>
            </a:r>
            <a:r>
              <a:rPr b="1" dirty="0">
                <a:solidFill>
                  <a:srgbClr val="FF0000"/>
                </a:solidFill>
              </a:rPr>
              <a:t>η σύνδεση </a:t>
            </a:r>
            <a:r>
              <a:rPr b="1" dirty="0">
                <a:solidFill>
                  <a:srgbClr val="00B0F0"/>
                </a:solidFill>
              </a:rPr>
              <a:t>γραφής</a:t>
            </a:r>
            <a:r>
              <a:rPr b="1" dirty="0">
                <a:solidFill>
                  <a:srgbClr val="FF0000"/>
                </a:solidFill>
              </a:rPr>
              <a:t> με τη μετάδοση της </a:t>
            </a:r>
            <a:r>
              <a:rPr b="1" dirty="0">
                <a:solidFill>
                  <a:srgbClr val="00B0F0"/>
                </a:solidFill>
              </a:rPr>
              <a:t>γνώσης</a:t>
            </a:r>
            <a:r>
              <a:rPr b="1" dirty="0">
                <a:solidFill>
                  <a:srgbClr val="FF0000"/>
                </a:solidFill>
              </a:rPr>
              <a:t> δεν ήταν πάντα τόσο αυτονόητη</a:t>
            </a:r>
            <a:r>
              <a:rPr dirty="0">
                <a:solidFill>
                  <a:srgbClr val="000000"/>
                </a:solidFill>
              </a:rPr>
              <a:t> –ούτε είναι και σήμερα για κάποιες κοινωνίες. </a:t>
            </a:r>
            <a:endParaRPr lang="en-US" altLang="x-none" dirty="0">
              <a:solidFill>
                <a:srgbClr val="000000"/>
              </a:solidFill>
              <a:latin typeface="Tw Cen MT" panose="020B0602020104020603" pitchFamily="34" charset="0"/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Char char="Ø"/>
            </a:pPr>
            <a:r>
              <a:rPr dirty="0">
                <a:solidFill>
                  <a:srgbClr val="000000"/>
                </a:solidFill>
              </a:rPr>
              <a:t>Η σχετικά πρόσφατη εμφάνιση της </a:t>
            </a:r>
            <a:r>
              <a:rPr b="1" dirty="0">
                <a:solidFill>
                  <a:srgbClr val="000000"/>
                </a:solidFill>
              </a:rPr>
              <a:t>γραφής</a:t>
            </a:r>
            <a:r>
              <a:rPr dirty="0">
                <a:solidFill>
                  <a:srgbClr val="000000"/>
                </a:solidFill>
              </a:rPr>
              <a:t> στην ιστορία της ανθρωπότητας </a:t>
            </a:r>
            <a:r>
              <a:rPr b="1" dirty="0">
                <a:solidFill>
                  <a:srgbClr val="000000"/>
                </a:solidFill>
              </a:rPr>
              <a:t>δεν είναι προϊόν της </a:t>
            </a:r>
            <a:r>
              <a:rPr b="1" dirty="0">
                <a:solidFill>
                  <a:srgbClr val="FF0000"/>
                </a:solidFill>
              </a:rPr>
              <a:t>βιολογικής εξέλιξης</a:t>
            </a:r>
            <a:r>
              <a:rPr b="1" dirty="0">
                <a:solidFill>
                  <a:srgbClr val="000000"/>
                </a:solidFill>
              </a:rPr>
              <a:t> του ανθρώπου </a:t>
            </a:r>
            <a:r>
              <a:rPr b="1" dirty="0">
                <a:solidFill>
                  <a:srgbClr val="00B0F0"/>
                </a:solidFill>
              </a:rPr>
              <a:t>(όπως  η γλώσσα)</a:t>
            </a:r>
            <a:r>
              <a:rPr dirty="0">
                <a:solidFill>
                  <a:srgbClr val="000000"/>
                </a:solidFill>
              </a:rPr>
              <a:t>, αλλά ένα </a:t>
            </a:r>
            <a:r>
              <a:rPr b="1" dirty="0">
                <a:solidFill>
                  <a:srgbClr val="FF0000"/>
                </a:solidFill>
              </a:rPr>
              <a:t>πολιτισμικό επίτευγμα</a:t>
            </a:r>
            <a:r>
              <a:rPr dirty="0">
                <a:solidFill>
                  <a:srgbClr val="000000"/>
                </a:solidFill>
              </a:rPr>
              <a:t>, χωρίς καθολική παρουσία (…).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lang="el-GR" altLang="el-GR" sz="3200" b="1" dirty="0"/>
              <a:t>Προφορικός λόγος: </a:t>
            </a:r>
            <a:br>
              <a:rPr lang="el-GR" altLang="el-GR" sz="3200" b="1" dirty="0"/>
            </a:br>
            <a:r>
              <a:rPr lang="el-GR" altLang="el-GR" sz="3200" b="1" dirty="0"/>
              <a:t>Συμπερασματικές παρατηρήσεις</a:t>
            </a:r>
            <a:endParaRPr lang="el-GR" alt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Θεοδώρα Γλαράκη (2001)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[…] Ακόμη και σήμερα, εποχή πληθωρισμού του γραπτού λόγου, </a:t>
            </a:r>
            <a:r>
              <a:rPr b="1" dirty="0">
                <a:solidFill>
                  <a:srgbClr val="000000"/>
                </a:solidFill>
              </a:rPr>
              <a:t>υπάρχουν γλώσσες</a:t>
            </a:r>
            <a:r>
              <a:rPr dirty="0">
                <a:solidFill>
                  <a:srgbClr val="000000"/>
                </a:solidFill>
              </a:rPr>
              <a:t> που είτε </a:t>
            </a:r>
            <a:r>
              <a:rPr b="1" dirty="0">
                <a:solidFill>
                  <a:srgbClr val="000000"/>
                </a:solidFill>
              </a:rPr>
              <a:t>δεν έχουν καθόλου γραπτή μορφή</a:t>
            </a:r>
            <a:r>
              <a:rPr dirty="0">
                <a:solidFill>
                  <a:srgbClr val="000000"/>
                </a:solidFill>
              </a:rPr>
              <a:t> είτε η γραπτή τους μορφή αριθμεί </a:t>
            </a:r>
            <a:r>
              <a:rPr b="1" dirty="0">
                <a:solidFill>
                  <a:srgbClr val="000000"/>
                </a:solidFill>
              </a:rPr>
              <a:t>μόλις μερικές δεκαετίες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lang="el-GR" altLang="el-GR" sz="3200" b="1" dirty="0"/>
              <a:t>Προφορικός λόγος: </a:t>
            </a:r>
            <a:br>
              <a:rPr lang="el-GR" altLang="el-GR" sz="3200" b="1" dirty="0"/>
            </a:br>
            <a:r>
              <a:rPr lang="el-GR" altLang="el-GR" sz="3200" b="1" dirty="0"/>
              <a:t>Συμπερασματικές παρατηρήσεις</a:t>
            </a:r>
            <a:endParaRPr lang="el-GR" alt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250825" y="1600200"/>
            <a:ext cx="8713788" cy="49974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Θεοδώρα Γλαράκη (2001)</a:t>
            </a: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dirty="0">
              <a:solidFill>
                <a:srgbClr val="000000"/>
              </a:solidFill>
            </a:endParaRPr>
          </a:p>
          <a:p>
            <a:pPr marL="0" indent="0"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dirty="0">
                <a:solidFill>
                  <a:srgbClr val="000000"/>
                </a:solidFill>
              </a:rPr>
              <a:t>Ο </a:t>
            </a:r>
            <a:r>
              <a:rPr b="1" dirty="0">
                <a:solidFill>
                  <a:srgbClr val="000000"/>
                </a:solidFill>
              </a:rPr>
              <a:t>προφορικός λόγος προηγείται του γραπτού και στην ανάπτυξη του παιδιού</a:t>
            </a:r>
            <a:r>
              <a:rPr dirty="0">
                <a:solidFill>
                  <a:srgbClr val="000000"/>
                </a:solidFill>
              </a:rPr>
              <a:t>. Το παιδί μαθαίνει να διαβάζει και να γράφει πολύ αργότερα, αφότου έχει κατακτήσει τον προφορικό λόγο, και καταβάλλοντας μεγαλύτερη προσπάθεια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l-GR" altLang="el-GR" b="1" dirty="0"/>
              <a:t>Ερωτήσεις Κατανόησης</a:t>
            </a:r>
            <a:endParaRPr lang="el-GR" altLang="el-GR" b="1" dirty="0"/>
          </a:p>
        </p:txBody>
      </p:sp>
      <p:sp>
        <p:nvSpPr>
          <p:cNvPr id="57347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79388" y="1600200"/>
            <a:ext cx="8856662" cy="5141913"/>
          </a:xfrm>
        </p:spPr>
        <p:txBody>
          <a:bodyPr vert="horz" wrap="square" lIns="91440" tIns="45720" rIns="91440" bIns="45720" anchor="t" anchorCtr="0"/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Ποια είναι τα επιχειρήματα της σύγχρονης Γλωσσολογίας υπέρ της προτεραιότητας του προφορικού λόγου;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Τι ορίζει η αρχή της αμφιμονοσημαντότητας σε ένα ορθογραφικό σύστημα;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Τι ορθογραφικό σύστημα είχαν οι αρχαίοι;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Γιατί δεν τηρείται η αρχή της αμφιμονοσημαντότητας στο ορθογραφικό σύστημα της ΚΝΕ;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Έχει αναπαρασταθεί η ελληνική γλώσσα με άλλο αλφάβητο, εκτός του αρχαιοελληνικού, στο παρελθόν; 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l-GR" altLang="el-GR" sz="2400" dirty="0"/>
              <a:t>Σε ποια επιχειρήματα στήριξαν λόγιοι δημοτικιστές την πρόταση για αντικατάσταση του αρχαιοελληνικού αλφαβήτου από το λατινικό;</a:t>
            </a:r>
            <a:endParaRPr lang="el-GR" altLang="el-GR" sz="2400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l-GR" altLang="el-G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Τίτλος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 anchorCtr="0"/>
          <a:lstStyle/>
          <a:p>
            <a:pPr eaLnBrk="1" hangingPunct="1"/>
            <a:r>
              <a:rPr lang="el-GR" altLang="el-GR" dirty="0"/>
              <a:t>Βιβλιογραφικές αναφορές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7950" y="1600200"/>
            <a:ext cx="8928100" cy="51419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 Γλαράκη, Θ. (2001) «Γλώσσα και Γραφή» στο</a:t>
            </a:r>
            <a:r>
              <a:rPr sz="2200" i="1" dirty="0">
                <a:solidFill>
                  <a:srgbClr val="000000"/>
                </a:solidFill>
              </a:rPr>
              <a:t> Α. Φ. Χριστίδης, Ιστορία της ελληνικής γλώσσας: Από τις αρχές έως την ύστερη αρχαιότητα</a:t>
            </a:r>
            <a:r>
              <a:rPr sz="2200" dirty="0">
                <a:solidFill>
                  <a:srgbClr val="000000"/>
                </a:solidFill>
              </a:rPr>
              <a:t>. Θεσσαλονίκη: Ινστιτούτο Νεοελληνικών Σπουδών.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Γούτσος Δ. (2012). </a:t>
            </a:r>
            <a:r>
              <a:rPr sz="2200" i="1" dirty="0">
                <a:solidFill>
                  <a:srgbClr val="000000"/>
                </a:solidFill>
              </a:rPr>
              <a:t>Γλώσσα: Κείμενο, ποικιλία, σύστημα.</a:t>
            </a:r>
            <a:r>
              <a:rPr sz="2200" dirty="0">
                <a:solidFill>
                  <a:srgbClr val="000000"/>
                </a:solidFill>
              </a:rPr>
              <a:t> Αθήνα: Κριτική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Lyons J</a:t>
            </a:r>
            <a:r>
              <a:rPr sz="2200" dirty="0">
                <a:solidFill>
                  <a:srgbClr val="000000"/>
                </a:solidFill>
              </a:rPr>
              <a:t>. (1995). </a:t>
            </a:r>
            <a:r>
              <a:rPr sz="2200" i="1" dirty="0">
                <a:solidFill>
                  <a:srgbClr val="000000"/>
                </a:solidFill>
              </a:rPr>
              <a:t>Εισαγωγή στη γλωσσολογία,</a:t>
            </a:r>
            <a:r>
              <a:rPr sz="2200" dirty="0">
                <a:solidFill>
                  <a:srgbClr val="000000"/>
                </a:solidFill>
              </a:rPr>
              <a:t> μτφ. Μ. Αραποπούλου, Α. Αρχάκης κ.ά., επιμ. Γ. Καρανάσιος. Αθήνα: Πατάκης.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Ong</a:t>
            </a:r>
            <a:r>
              <a:rPr sz="2200" dirty="0">
                <a:solidFill>
                  <a:srgbClr val="000000"/>
                </a:solidFill>
              </a:rPr>
              <a:t>, </a:t>
            </a: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W</a:t>
            </a:r>
            <a:r>
              <a:rPr sz="2200" dirty="0">
                <a:solidFill>
                  <a:srgbClr val="000000"/>
                </a:solidFill>
              </a:rPr>
              <a:t>. </a:t>
            </a: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J</a:t>
            </a:r>
            <a:r>
              <a:rPr sz="2200" dirty="0">
                <a:solidFill>
                  <a:srgbClr val="000000"/>
                </a:solidFill>
              </a:rPr>
              <a:t>. (1997).  </a:t>
            </a:r>
            <a:r>
              <a:rPr sz="2200" i="1" dirty="0">
                <a:solidFill>
                  <a:srgbClr val="000000"/>
                </a:solidFill>
              </a:rPr>
              <a:t>Προφορικότητα και εγγραμματοσύνη: Η εκτεχνολόγηση του λόγου</a:t>
            </a:r>
            <a:r>
              <a:rPr sz="2200" dirty="0">
                <a:solidFill>
                  <a:srgbClr val="000000"/>
                </a:solidFill>
              </a:rPr>
              <a:t>,  μτφρ. Κ. Χατζηκυριάκος, επιμ. Θ. Παραδέλλης.  Ηράκλειο: Πανεπιστημιακές Εκδόσεις Κρήτης.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Πετρούνιας Ευ. (1984). </a:t>
            </a:r>
            <a:r>
              <a:rPr sz="2200" i="1" dirty="0">
                <a:solidFill>
                  <a:srgbClr val="000000"/>
                </a:solidFill>
              </a:rPr>
              <a:t>Νεοελληνική γραμματική και συγκριτική ανάλυση</a:t>
            </a:r>
            <a:r>
              <a:rPr sz="2200" dirty="0">
                <a:solidFill>
                  <a:srgbClr val="000000"/>
                </a:solidFill>
              </a:rPr>
              <a:t>. Μέρος Α': </a:t>
            </a:r>
            <a:r>
              <a:rPr sz="2200" i="1" dirty="0">
                <a:solidFill>
                  <a:srgbClr val="000000"/>
                </a:solidFill>
              </a:rPr>
              <a:t>Θεωρία</a:t>
            </a:r>
            <a:r>
              <a:rPr sz="2200" dirty="0">
                <a:solidFill>
                  <a:srgbClr val="000000"/>
                </a:solidFill>
              </a:rPr>
              <a:t>, Θεσσαλονίκη: </a:t>
            </a:r>
            <a:r>
              <a:rPr lang="en-US" altLang="x-none" sz="2200" dirty="0">
                <a:solidFill>
                  <a:srgbClr val="000000"/>
                </a:solidFill>
                <a:latin typeface="Tw Cen MT" panose="020B0602020104020603" pitchFamily="34" charset="0"/>
              </a:rPr>
              <a:t>University Studio Press</a:t>
            </a:r>
            <a:r>
              <a:rPr sz="2200" dirty="0">
                <a:solidFill>
                  <a:srgbClr val="000000"/>
                </a:solidFill>
              </a:rPr>
              <a:t>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Φιλήντας, Μ. κ.ά. (1980). </a:t>
            </a:r>
            <a:r>
              <a:rPr sz="2200" i="1" dirty="0">
                <a:solidFill>
                  <a:srgbClr val="000000"/>
                </a:solidFill>
              </a:rPr>
              <a:t>Φωνητική γραφή</a:t>
            </a:r>
            <a:r>
              <a:rPr sz="2200" dirty="0">
                <a:solidFill>
                  <a:srgbClr val="000000"/>
                </a:solidFill>
              </a:rPr>
              <a:t>. Αθήνα: Κάλβος. 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Χριστίδης Α.-Φ./Βελούδης Γ</a:t>
            </a:r>
            <a:r>
              <a:rPr sz="2200" b="1" dirty="0">
                <a:solidFill>
                  <a:srgbClr val="000000"/>
                </a:solidFill>
              </a:rPr>
              <a:t>.</a:t>
            </a:r>
            <a:r>
              <a:rPr sz="2200" dirty="0">
                <a:solidFill>
                  <a:srgbClr val="000000"/>
                </a:solidFill>
              </a:rPr>
              <a:t> (1996-7). "Γενική γλωσσολογία Ι", Θεσσαλονίκη: Α.Π.Θ.             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sz="2200" dirty="0">
                <a:solidFill>
                  <a:srgbClr val="000000"/>
                </a:solidFill>
              </a:rPr>
              <a:t>Χριστίδης Α.-Φ. (2005). </a:t>
            </a:r>
            <a:r>
              <a:rPr sz="2200" i="1" dirty="0">
                <a:solidFill>
                  <a:srgbClr val="000000"/>
                </a:solidFill>
              </a:rPr>
              <a:t>Ιστορία της αρχαίας ελληνικής γλώσσας</a:t>
            </a:r>
            <a:r>
              <a:rPr sz="2200" dirty="0">
                <a:solidFill>
                  <a:srgbClr val="000000"/>
                </a:solidFill>
              </a:rPr>
              <a:t>.  Θεσσαλονίκη: Ινστιτούτο Νεοελληνικών Σπουδών.</a:t>
            </a: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228600"/>
            <a:ext cx="8785225" cy="990600"/>
          </a:xfrm>
        </p:spPr>
        <p:txBody>
          <a:bodyPr vert="horz" wrap="square" lIns="91440" tIns="45720" rIns="91440" bIns="45720" anchor="ctr" anchorCtr="0"/>
          <a:lstStyle/>
          <a:p>
            <a:r>
              <a:rPr lang="el-GR" altLang="el-GR" sz="4000" b="1" dirty="0"/>
              <a:t>Προφορικός Λόγος </a:t>
            </a:r>
            <a:r>
              <a:rPr lang="en-US" altLang="el-GR" sz="4000" b="1" dirty="0">
                <a:latin typeface="Tw Cen MT" panose="020B0602020104020603" pitchFamily="34" charset="0"/>
              </a:rPr>
              <a:t>Vs</a:t>
            </a:r>
            <a:r>
              <a:rPr lang="el-GR" altLang="el-GR" sz="4000" b="1" dirty="0"/>
              <a:t> Γραπτός Λόγος</a:t>
            </a:r>
            <a:endParaRPr lang="el-GR" altLang="el-GR" sz="4000" dirty="0"/>
          </a:p>
        </p:txBody>
      </p:sp>
      <p:grpSp>
        <p:nvGrpSpPr>
          <p:cNvPr id="15363" name="Ομάδα 11"/>
          <p:cNvGrpSpPr/>
          <p:nvPr/>
        </p:nvGrpSpPr>
        <p:grpSpPr>
          <a:xfrm>
            <a:off x="1093788" y="1787525"/>
            <a:ext cx="6791325" cy="3560763"/>
            <a:chOff x="1093750" y="1660158"/>
            <a:chExt cx="6790618" cy="3561705"/>
          </a:xfrm>
        </p:grpSpPr>
        <p:sp>
          <p:nvSpPr>
            <p:cNvPr id="4" name="Ισοσκελές τρίγωνο 3"/>
            <p:cNvSpPr/>
            <p:nvPr/>
          </p:nvSpPr>
          <p:spPr>
            <a:xfrm>
              <a:off x="3060457" y="1844357"/>
              <a:ext cx="2952443" cy="136878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67" name="TextBox 4"/>
            <p:cNvSpPr txBox="1"/>
            <p:nvPr/>
          </p:nvSpPr>
          <p:spPr>
            <a:xfrm>
              <a:off x="4572000" y="1660158"/>
              <a:ext cx="1917513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l-GR" altLang="el-GR" b="1" dirty="0">
                  <a:latin typeface="Arial" panose="020B0604020202020204" pitchFamily="34" charset="0"/>
                </a:rPr>
                <a:t>Ομιλία</a:t>
              </a:r>
              <a:r>
                <a:rPr lang="el-GR" altLang="el-GR" dirty="0">
                  <a:latin typeface="Arial" panose="020B0604020202020204" pitchFamily="34" charset="0"/>
                </a:rPr>
                <a:t> [</a:t>
              </a:r>
              <a:r>
                <a:rPr lang="en-US" altLang="el-GR" dirty="0">
                  <a:latin typeface="Arial" panose="020B0604020202020204" pitchFamily="34" charset="0"/>
                </a:rPr>
                <a:t>langage]</a:t>
              </a:r>
              <a:endParaRPr lang="el-GR" altLang="el-GR" dirty="0">
                <a:latin typeface="Arial" panose="020B0604020202020204" pitchFamily="34" charset="0"/>
              </a:endParaRPr>
            </a:p>
          </p:txBody>
        </p:sp>
        <p:sp>
          <p:nvSpPr>
            <p:cNvPr id="15368" name="TextBox 5"/>
            <p:cNvSpPr txBox="1"/>
            <p:nvPr/>
          </p:nvSpPr>
          <p:spPr>
            <a:xfrm>
              <a:off x="1093750" y="3028285"/>
              <a:ext cx="1990032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r>
                <a:rPr lang="el-GR" altLang="el-GR" b="1" dirty="0">
                  <a:latin typeface="Arial" panose="020B0604020202020204" pitchFamily="34" charset="0"/>
                </a:rPr>
                <a:t>Γλώσσα</a:t>
              </a:r>
              <a:r>
                <a:rPr lang="el-GR" altLang="el-GR" dirty="0">
                  <a:latin typeface="Arial" panose="020B0604020202020204" pitchFamily="34" charset="0"/>
                </a:rPr>
                <a:t> [</a:t>
              </a:r>
              <a:r>
                <a:rPr lang="en-US" altLang="el-GR" dirty="0">
                  <a:latin typeface="Arial" panose="020B0604020202020204" pitchFamily="34" charset="0"/>
                </a:rPr>
                <a:t>langue]</a:t>
              </a:r>
              <a:endParaRPr lang="el-GR" altLang="el-GR" dirty="0">
                <a:latin typeface="Arial" panose="020B0604020202020204" pitchFamily="34" charset="0"/>
              </a:endParaRPr>
            </a:p>
          </p:txBody>
        </p:sp>
        <p:sp>
          <p:nvSpPr>
            <p:cNvPr id="15369" name="TextBox 6"/>
            <p:cNvSpPr txBox="1"/>
            <p:nvPr/>
          </p:nvSpPr>
          <p:spPr>
            <a:xfrm>
              <a:off x="5986212" y="3028285"/>
              <a:ext cx="1874206" cy="36933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l-GR" altLang="el-GR" b="1" dirty="0">
                  <a:latin typeface="Arial" panose="020B0604020202020204" pitchFamily="34" charset="0"/>
                </a:rPr>
                <a:t>Λόγος </a:t>
              </a:r>
              <a:r>
                <a:rPr lang="el-GR" altLang="el-GR" dirty="0">
                  <a:latin typeface="Arial" panose="020B0604020202020204" pitchFamily="34" charset="0"/>
                </a:rPr>
                <a:t>[</a:t>
              </a:r>
              <a:r>
                <a:rPr lang="en-US" altLang="el-GR" dirty="0">
                  <a:latin typeface="Arial" panose="020B0604020202020204" pitchFamily="34" charset="0"/>
                </a:rPr>
                <a:t>parole]</a:t>
              </a:r>
              <a:endParaRPr lang="el-GR" altLang="el-GR" dirty="0">
                <a:latin typeface="Arial" panose="020B0604020202020204" pitchFamily="34" charset="0"/>
              </a:endParaRPr>
            </a:p>
          </p:txBody>
        </p:sp>
        <p:sp>
          <p:nvSpPr>
            <p:cNvPr id="9" name="Ισοσκελές τρίγωνο 8"/>
            <p:cNvSpPr/>
            <p:nvPr/>
          </p:nvSpPr>
          <p:spPr>
            <a:xfrm>
              <a:off x="4931925" y="3398931"/>
              <a:ext cx="2952443" cy="136878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l-GR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371" name="TextBox 9"/>
            <p:cNvSpPr txBox="1"/>
            <p:nvPr/>
          </p:nvSpPr>
          <p:spPr>
            <a:xfrm>
              <a:off x="3419872" y="4575243"/>
              <a:ext cx="1584177" cy="6466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l-GR" altLang="el-GR" i="1" dirty="0">
                  <a:latin typeface="Arial" panose="020B0604020202020204" pitchFamily="34" charset="0"/>
                </a:rPr>
                <a:t>Προφορικός Λόγος</a:t>
              </a:r>
              <a:endParaRPr lang="el-GR" altLang="el-GR" i="1" dirty="0">
                <a:latin typeface="Arial" panose="020B0604020202020204" pitchFamily="34" charset="0"/>
              </a:endParaRPr>
            </a:p>
          </p:txBody>
        </p:sp>
      </p:grpSp>
      <p:sp>
        <p:nvSpPr>
          <p:cNvPr id="15364" name="TextBox 10"/>
          <p:cNvSpPr txBox="1"/>
          <p:nvPr/>
        </p:nvSpPr>
        <p:spPr>
          <a:xfrm>
            <a:off x="7885113" y="4691063"/>
            <a:ext cx="125888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l-GR" altLang="el-GR" i="1" dirty="0">
                <a:latin typeface="Arial" panose="020B0604020202020204" pitchFamily="34" charset="0"/>
              </a:rPr>
              <a:t>Γραπτός</a:t>
            </a:r>
            <a:endParaRPr lang="el-GR" altLang="el-GR" i="1" dirty="0">
              <a:latin typeface="Arial" panose="020B0604020202020204" pitchFamily="34" charset="0"/>
            </a:endParaRPr>
          </a:p>
          <a:p>
            <a:r>
              <a:rPr lang="el-GR" altLang="el-GR" i="1" dirty="0">
                <a:latin typeface="Arial" panose="020B0604020202020204" pitchFamily="34" charset="0"/>
              </a:rPr>
              <a:t>Λόγος</a:t>
            </a:r>
            <a:endParaRPr lang="el-GR" altLang="el-GR" i="1" dirty="0">
              <a:latin typeface="Arial" panose="020B0604020202020204" pitchFamily="34" charset="0"/>
            </a:endParaRPr>
          </a:p>
        </p:txBody>
      </p:sp>
      <p:sp>
        <p:nvSpPr>
          <p:cNvPr id="15365" name="TextBox 15"/>
          <p:cNvSpPr txBox="1"/>
          <p:nvPr/>
        </p:nvSpPr>
        <p:spPr>
          <a:xfrm>
            <a:off x="612775" y="5675313"/>
            <a:ext cx="734377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19405" indent="-319405" algn="l" rtl="0" eaLnBrk="0" fontAlgn="base" hangingPunct="0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3050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8A1D9"/>
              </a:buClr>
              <a:buSzPct val="75000"/>
              <a:buFont typeface="Wingdings" panose="05000000000000000000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7C984A"/>
              </a:buClr>
              <a:buSzPct val="65000"/>
              <a:buFont typeface="Wingdings" panose="05000000000000000000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19405" lvl="0" indent="-319405" eaLnBrk="1" hangingPunct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l-GR" altLang="el-GR" sz="1800" dirty="0">
                <a:latin typeface="Arial" panose="020B0604020202020204" pitchFamily="34" charset="0"/>
                <a:cs typeface="Arial" panose="020B0604020202020204" pitchFamily="34" charset="0"/>
              </a:rPr>
              <a:t>Ποιον από τους δύο δρόμους θα πρέπει να ακολουθήσουμε;</a:t>
            </a:r>
            <a:endParaRPr lang="el-GR" altLang="el-GR" sz="1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255270" y="34290"/>
            <a:ext cx="8952230" cy="1184910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r>
              <a:rPr sz="2800" b="1" dirty="0"/>
              <a:t>Προφορικός Λόγος</a:t>
            </a:r>
            <a:r>
              <a:rPr lang="en-US" altLang="x-none" sz="2800" b="1" dirty="0">
                <a:latin typeface="Tw Cen MT" panose="020B0602020104020603" pitchFamily="34" charset="0"/>
              </a:rPr>
              <a:t> Vs</a:t>
            </a:r>
            <a:r>
              <a:rPr sz="2800" b="1" dirty="0"/>
              <a:t> Γραπτός Λόγος</a:t>
            </a:r>
            <a:br>
              <a:rPr lang="en-US" altLang="x-none" sz="4000" b="1" dirty="0">
                <a:latin typeface="Tw Cen MT" panose="020B0602020104020603" pitchFamily="34" charset="0"/>
              </a:rPr>
            </a:br>
            <a:r>
              <a:rPr sz="3200" b="1" dirty="0"/>
              <a:t>στο πλαίσιο της παραδοσιακής γραμματικής</a:t>
            </a:r>
            <a:r>
              <a:rPr sz="4000" b="1" dirty="0"/>
              <a:t> </a:t>
            </a:r>
            <a:endParaRPr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49530" y="1485265"/>
            <a:ext cx="8915400" cy="51835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Βάσει των παραδοχών της </a:t>
            </a:r>
            <a:r>
              <a:rPr b="1" dirty="0">
                <a:solidFill>
                  <a:srgbClr val="000000"/>
                </a:solidFill>
              </a:rPr>
              <a:t>παραδοσιακής γραμματικής</a:t>
            </a:r>
            <a:r>
              <a:rPr dirty="0">
                <a:solidFill>
                  <a:srgbClr val="000000"/>
                </a:solidFill>
              </a:rPr>
              <a:t>, η οποία έχει την αφετηρία της στους </a:t>
            </a:r>
            <a:r>
              <a:rPr b="1" dirty="0">
                <a:solidFill>
                  <a:srgbClr val="000000"/>
                </a:solidFill>
              </a:rPr>
              <a:t>Αλεξανδρινούς </a:t>
            </a:r>
            <a:r>
              <a:rPr dirty="0">
                <a:solidFill>
                  <a:srgbClr val="000000"/>
                </a:solidFill>
              </a:rPr>
              <a:t>και τις μελέτες τους για τη γραπτή ελληνική του 5</a:t>
            </a:r>
            <a:r>
              <a:rPr baseline="30000" dirty="0">
                <a:solidFill>
                  <a:srgbClr val="000000"/>
                </a:solidFill>
              </a:rPr>
              <a:t>ου</a:t>
            </a:r>
            <a:r>
              <a:rPr dirty="0">
                <a:solidFill>
                  <a:srgbClr val="000000"/>
                </a:solidFill>
              </a:rPr>
              <a:t> π.Χ. αιώνα, </a:t>
            </a:r>
            <a:r>
              <a:rPr b="1" dirty="0">
                <a:solidFill>
                  <a:srgbClr val="000000"/>
                </a:solidFill>
              </a:rPr>
              <a:t>ο γραπτός λόγος </a:t>
            </a:r>
            <a:r>
              <a:rPr dirty="0">
                <a:solidFill>
                  <a:srgbClr val="000000"/>
                </a:solidFill>
              </a:rPr>
              <a:t>θεωρήθηκε ως η πιο </a:t>
            </a:r>
            <a:r>
              <a:rPr b="1" i="1" dirty="0">
                <a:solidFill>
                  <a:srgbClr val="FF0000"/>
                </a:solidFill>
              </a:rPr>
              <a:t>σωστή</a:t>
            </a:r>
            <a:r>
              <a:rPr lang="en-US" altLang="x-none" b="1" i="1" dirty="0">
                <a:solidFill>
                  <a:srgbClr val="FF0000"/>
                </a:solidFill>
                <a:latin typeface="Tw Cen MT" panose="020B0602020104020603" pitchFamily="34" charset="0"/>
              </a:rPr>
              <a:t>,</a:t>
            </a:r>
            <a:r>
              <a:rPr b="1" dirty="0">
                <a:solidFill>
                  <a:srgbClr val="FF0000"/>
                </a:solidFill>
              </a:rPr>
              <a:t> </a:t>
            </a:r>
            <a:r>
              <a:rPr b="1" i="1" dirty="0">
                <a:solidFill>
                  <a:srgbClr val="FF0000"/>
                </a:solidFill>
              </a:rPr>
              <a:t>αντιπροσωπευτική</a:t>
            </a:r>
            <a:r>
              <a:rPr lang="en-US" altLang="x-none" b="1" i="1" dirty="0">
                <a:solidFill>
                  <a:srgbClr val="FF0000"/>
                </a:solidFill>
                <a:latin typeface="Tw Cen MT" panose="020B0602020104020603" pitchFamily="34" charset="0"/>
              </a:rPr>
              <a:t> </a:t>
            </a:r>
            <a:r>
              <a:rPr b="1" i="1" dirty="0">
                <a:solidFill>
                  <a:srgbClr val="FF0000"/>
                </a:solidFill>
              </a:rPr>
              <a:t>και με κύρος</a:t>
            </a:r>
            <a:r>
              <a:rPr i="1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έκφραση λόγου.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Αντίθετα ο </a:t>
            </a:r>
            <a:r>
              <a:rPr b="1" dirty="0">
                <a:solidFill>
                  <a:srgbClr val="000000"/>
                </a:solidFill>
              </a:rPr>
              <a:t>προφορικός λόγος </a:t>
            </a:r>
            <a:r>
              <a:rPr dirty="0">
                <a:solidFill>
                  <a:srgbClr val="000000"/>
                </a:solidFill>
              </a:rPr>
              <a:t>θεωρήθηκε κατώτερος, πολλές φορές </a:t>
            </a:r>
            <a:r>
              <a:rPr dirty="0">
                <a:solidFill>
                  <a:srgbClr val="FF0000"/>
                </a:solidFill>
              </a:rPr>
              <a:t>λανθασμένος</a:t>
            </a:r>
            <a:r>
              <a:rPr dirty="0">
                <a:solidFill>
                  <a:srgbClr val="000000"/>
                </a:solidFill>
              </a:rPr>
              <a:t> (με ασυνταξίες και ανακολουθίες) και εντέλει </a:t>
            </a:r>
            <a:r>
              <a:rPr dirty="0">
                <a:solidFill>
                  <a:srgbClr val="FF0000"/>
                </a:solidFill>
              </a:rPr>
              <a:t>ανάξιος μελέτης</a:t>
            </a:r>
            <a:r>
              <a:rPr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0"/>
            <a:ext cx="8785225" cy="1196975"/>
          </a:xfrm>
        </p:spPr>
        <p:txBody>
          <a:bodyPr vert="horz" wrap="square" lIns="91440" tIns="45720" rIns="91440" bIns="45720" anchor="ctr" anchorCtr="0"/>
          <a:lstStyle/>
          <a:p>
            <a:pPr algn="ctr" eaLnBrk="1" hangingPunct="1"/>
            <a:r>
              <a:rPr lang="el-GR" altLang="el-GR" sz="3200" b="1" i="1" dirty="0"/>
              <a:t>Ποιοι λόγοι οδήγησαν στην εφεύρεση της γραφής;</a:t>
            </a:r>
            <a:br>
              <a:rPr lang="el-GR" altLang="el-GR" sz="3200" b="1" i="1" dirty="0"/>
            </a:br>
            <a:r>
              <a:rPr lang="el-GR" altLang="el-GR" sz="2000" b="1" dirty="0">
                <a:solidFill>
                  <a:srgbClr val="FF0000"/>
                </a:solidFill>
              </a:rPr>
              <a:t>Το ερώτημα υπαινίσσεται την προτεραιότητα του προφορικό λόγου</a:t>
            </a:r>
            <a:endParaRPr lang="el-GR" altLang="el-GR" sz="2000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107950" y="1557338"/>
            <a:ext cx="8928100" cy="51847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3000" dirty="0">
                <a:solidFill>
                  <a:srgbClr val="000000"/>
                </a:solidFill>
              </a:rPr>
              <a:t>Η γραφή εφευρέθηκε αρχικά για να καταστήσει δυνατή </a:t>
            </a:r>
            <a:endParaRPr lang="el-GR" sz="30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lang="el-GR" sz="3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sz="3000" dirty="0" err="1">
                <a:solidFill>
                  <a:srgbClr val="FF0000"/>
                </a:solidFill>
                <a:sym typeface="+mn-ea"/>
              </a:rPr>
              <a:t>τη</a:t>
            </a:r>
            <a:r>
              <a:rPr sz="3000" dirty="0">
                <a:solidFill>
                  <a:srgbClr val="FF0000"/>
                </a:solidFill>
                <a:sym typeface="+mn-ea"/>
              </a:rPr>
              <a:t> </a:t>
            </a:r>
            <a:r>
              <a:rPr sz="3000" b="1" dirty="0">
                <a:solidFill>
                  <a:srgbClr val="FF0000"/>
                </a:solidFill>
                <a:sym typeface="+mn-ea"/>
              </a:rPr>
              <a:t>διατήρηση σημαντικών </a:t>
            </a:r>
            <a:r>
              <a:rPr sz="3000" dirty="0">
                <a:solidFill>
                  <a:srgbClr val="FF0000"/>
                </a:solidFill>
                <a:sym typeface="+mn-ea"/>
              </a:rPr>
              <a:t>νομικών, θρησκευτικών και εμπορικών </a:t>
            </a:r>
            <a:r>
              <a:rPr sz="3000" b="1" dirty="0">
                <a:solidFill>
                  <a:srgbClr val="FF0000"/>
                </a:solidFill>
                <a:sym typeface="+mn-ea"/>
              </a:rPr>
              <a:t>εγγράφων</a:t>
            </a:r>
            <a:endParaRPr sz="3000" dirty="0" err="1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sz="3000" dirty="0" err="1">
                <a:solidFill>
                  <a:srgbClr val="FF0000"/>
                </a:solidFill>
              </a:rPr>
              <a:t>την</a:t>
            </a:r>
            <a:r>
              <a:rPr sz="3000" dirty="0">
                <a:solidFill>
                  <a:srgbClr val="FF0000"/>
                </a:solidFill>
              </a:rPr>
              <a:t> αξιόπιστη </a:t>
            </a:r>
            <a:r>
              <a:rPr sz="3000" b="1" dirty="0">
                <a:solidFill>
                  <a:srgbClr val="FF0000"/>
                </a:solidFill>
              </a:rPr>
              <a:t>επικοινωνία εξ αποστάσεως</a:t>
            </a:r>
            <a:r>
              <a:rPr sz="3000" dirty="0">
                <a:solidFill>
                  <a:srgbClr val="000000"/>
                </a:solidFill>
              </a:rPr>
              <a:t> (</a:t>
            </a:r>
            <a:r>
              <a:rPr lang="en-US" altLang="x-none" sz="3000" dirty="0">
                <a:solidFill>
                  <a:srgbClr val="000000"/>
                </a:solidFill>
                <a:latin typeface="Tw Cen MT" panose="020B0602020104020603" pitchFamily="34" charset="0"/>
              </a:rPr>
              <a:t>Lyons 1995: 33).</a:t>
            </a:r>
            <a:endParaRPr sz="3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Τίτλος 1"/>
          <p:cNvSpPr>
            <a:spLocks noGrp="1"/>
          </p:cNvSpPr>
          <p:nvPr>
            <p:ph type="title" hasCustomPrompt="1"/>
          </p:nvPr>
        </p:nvSpPr>
        <p:spPr>
          <a:xfrm>
            <a:off x="250825" y="115888"/>
            <a:ext cx="8785225" cy="1009650"/>
          </a:xfrm>
        </p:spPr>
        <p:txBody>
          <a:bodyPr vert="horz" wrap="square" lIns="91440" tIns="45720" rIns="91440" bIns="45720" anchor="ctr" anchorCtr="0"/>
          <a:lstStyle/>
          <a:p>
            <a:pPr algn="just" eaLnBrk="1" hangingPunct="1"/>
            <a:r>
              <a:rPr lang="el-GR" altLang="el-GR" sz="3200" b="1" i="1" dirty="0"/>
              <a:t>Ποιοι λόγοι οδήγησαν στην εφεύρεση της γραφής;</a:t>
            </a:r>
            <a:endParaRPr lang="el-GR" alt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-95250" y="1482090"/>
            <a:ext cx="9228455" cy="532320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b="1" dirty="0">
                <a:solidFill>
                  <a:srgbClr val="FF0000"/>
                </a:solidFill>
              </a:rPr>
              <a:t>Η αρίθμηση ως πρόγονος της γραφής</a:t>
            </a:r>
            <a:endParaRPr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endParaRPr sz="24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000000"/>
                </a:solidFill>
              </a:rPr>
              <a:t>«Η ύπαρξη </a:t>
            </a:r>
            <a:r>
              <a:rPr sz="2400" b="1" dirty="0">
                <a:solidFill>
                  <a:srgbClr val="000000"/>
                </a:solidFill>
              </a:rPr>
              <a:t>αποθεμάτων</a:t>
            </a:r>
            <a:r>
              <a:rPr sz="2400" dirty="0">
                <a:solidFill>
                  <a:srgbClr val="000000"/>
                </a:solidFill>
              </a:rPr>
              <a:t> (δηλαδή αγαθών που ξεπερνούν  τις άμεσες ανάγκες των καταναλωτών) δημιούργησε, βέβαια, την </a:t>
            </a:r>
            <a:r>
              <a:rPr sz="2400" b="1" dirty="0">
                <a:solidFill>
                  <a:srgbClr val="FF0000"/>
                </a:solidFill>
              </a:rPr>
              <a:t>κοινωνική ιεραρχία</a:t>
            </a:r>
            <a:r>
              <a:rPr sz="2400" dirty="0">
                <a:solidFill>
                  <a:srgbClr val="FF0000"/>
                </a:solidFill>
              </a:rPr>
              <a:t>. Οι </a:t>
            </a:r>
            <a:r>
              <a:rPr sz="2400" b="1" dirty="0">
                <a:solidFill>
                  <a:srgbClr val="FF0000"/>
                </a:solidFill>
              </a:rPr>
              <a:t>άρχοντες</a:t>
            </a:r>
            <a:r>
              <a:rPr sz="2400" dirty="0">
                <a:solidFill>
                  <a:srgbClr val="000000"/>
                </a:solidFill>
              </a:rPr>
              <a:t> είναι το αποτέλεσμα της ύπαρξης </a:t>
            </a:r>
            <a:r>
              <a:rPr sz="2400" b="1" dirty="0">
                <a:solidFill>
                  <a:srgbClr val="000000"/>
                </a:solidFill>
              </a:rPr>
              <a:t>πλεονάζοντος πλούτου</a:t>
            </a:r>
            <a:r>
              <a:rPr sz="2400" dirty="0">
                <a:solidFill>
                  <a:srgbClr val="000000"/>
                </a:solidFill>
              </a:rPr>
              <a:t>, πλούτου που περισσεύει. (…)</a:t>
            </a:r>
            <a:endParaRPr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000000"/>
                </a:solidFill>
              </a:rPr>
              <a:t>Στα </a:t>
            </a:r>
            <a:r>
              <a:rPr sz="2400" b="1" dirty="0">
                <a:solidFill>
                  <a:srgbClr val="000000"/>
                </a:solidFill>
              </a:rPr>
              <a:t>νεολιθικά χρόνια</a:t>
            </a:r>
            <a:r>
              <a:rPr sz="2400" dirty="0">
                <a:solidFill>
                  <a:srgbClr val="000000"/>
                </a:solidFill>
              </a:rPr>
              <a:t> η </a:t>
            </a:r>
            <a:r>
              <a:rPr sz="2400" dirty="0">
                <a:solidFill>
                  <a:srgbClr val="FF0000"/>
                </a:solidFill>
              </a:rPr>
              <a:t>ανάγκη</a:t>
            </a:r>
            <a:r>
              <a:rPr sz="2400" dirty="0">
                <a:solidFill>
                  <a:srgbClr val="000000"/>
                </a:solidFill>
              </a:rPr>
              <a:t> της </a:t>
            </a:r>
            <a:r>
              <a:rPr sz="2400" b="1" dirty="0">
                <a:solidFill>
                  <a:srgbClr val="000000"/>
                </a:solidFill>
              </a:rPr>
              <a:t>αρίθμησης προϊόντων</a:t>
            </a:r>
            <a:r>
              <a:rPr sz="2400" dirty="0">
                <a:solidFill>
                  <a:srgbClr val="000000"/>
                </a:solidFill>
              </a:rPr>
              <a:t>, που τώρα είναι περισσότερα και συχνά πλεονάζουν και αποθηκεύονται, είναι </a:t>
            </a:r>
            <a:r>
              <a:rPr sz="2400" b="1" dirty="0">
                <a:solidFill>
                  <a:srgbClr val="000000"/>
                </a:solidFill>
              </a:rPr>
              <a:t>ασύγκριτα μεγαλύτερη</a:t>
            </a:r>
            <a:r>
              <a:rPr sz="2400" dirty="0">
                <a:solidFill>
                  <a:srgbClr val="000000"/>
                </a:solidFill>
              </a:rPr>
              <a:t>. (…) </a:t>
            </a:r>
            <a:endParaRPr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Pct val="60000"/>
              <a:buFont typeface="Wingdings" panose="05000000000000000000" pitchFamily="2" charset="2"/>
              <a:buNone/>
            </a:pPr>
            <a:r>
              <a:rPr sz="2400" dirty="0">
                <a:solidFill>
                  <a:srgbClr val="000000"/>
                </a:solidFill>
              </a:rPr>
              <a:t>Πολύ περισσότερο από τα παλαιολιθικά δείγματα, το νεολιθικό (…) σύστημα καταγραφής δείχνει ότι </a:t>
            </a:r>
            <a:r>
              <a:rPr sz="2400" b="1" dirty="0">
                <a:solidFill>
                  <a:srgbClr val="FF0000"/>
                </a:solidFill>
              </a:rPr>
              <a:t>πρόδρομος της γραφής ήταν η αρίθμηση</a:t>
            </a:r>
            <a:r>
              <a:rPr sz="2400" dirty="0">
                <a:solidFill>
                  <a:srgbClr val="000000"/>
                </a:solidFill>
              </a:rPr>
              <a:t>» (Χριστίδης, 2005: 54-56).</a:t>
            </a:r>
            <a:endParaRPr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48260" y="228600"/>
            <a:ext cx="8991600" cy="968375"/>
          </a:xfrm>
        </p:spPr>
        <p:txBody>
          <a:bodyPr vert="horz" wrap="square" lIns="91440" tIns="45720" rIns="91440" bIns="45720" numCol="1" anchor="ctr" anchorCtr="0" compatLnSpc="1"/>
          <a:lstStyle/>
          <a:p>
            <a:pPr algn="ctr" eaLnBrk="1" hangingPunct="1">
              <a:buNone/>
            </a:pPr>
            <a:br>
              <a:rPr sz="4000" b="1" dirty="0"/>
            </a:br>
            <a:r>
              <a:rPr sz="3600" b="1" dirty="0"/>
              <a:t>Προφορικός Λόγος </a:t>
            </a:r>
            <a:r>
              <a:rPr lang="en-US" altLang="x-none" sz="3600" b="1" dirty="0">
                <a:latin typeface="Tw Cen MT" panose="020B0602020104020603" pitchFamily="34" charset="0"/>
              </a:rPr>
              <a:t>Vs</a:t>
            </a:r>
            <a:r>
              <a:rPr sz="3600" b="1" dirty="0"/>
              <a:t> Γραπτός Λόγος</a:t>
            </a:r>
            <a:br>
              <a:rPr sz="4000" b="1" dirty="0"/>
            </a:br>
            <a:endParaRPr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 hasCustomPrompt="1"/>
          </p:nvPr>
        </p:nvSpPr>
        <p:spPr>
          <a:xfrm>
            <a:off x="468313" y="1989138"/>
            <a:ext cx="8297863" cy="41068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dirty="0">
              <a:solidFill>
                <a:srgbClr val="000000"/>
              </a:solidFill>
            </a:endParaRPr>
          </a:p>
          <a:p>
            <a:pPr eaLnBrk="1" hangingPunct="1"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dirty="0">
                <a:solidFill>
                  <a:srgbClr val="000000"/>
                </a:solidFill>
              </a:rPr>
              <a:t>Σε αντίθεση με τις θέσεις της παραδοσιακής γραμματικής, </a:t>
            </a:r>
            <a:r>
              <a:rPr dirty="0">
                <a:solidFill>
                  <a:srgbClr val="FF0000"/>
                </a:solidFill>
              </a:rPr>
              <a:t>μία από τις κύριες αρχές της γλωσσολογίας </a:t>
            </a:r>
            <a:r>
              <a:rPr dirty="0">
                <a:solidFill>
                  <a:srgbClr val="000000"/>
                </a:solidFill>
              </a:rPr>
              <a:t>είναι η </a:t>
            </a:r>
            <a:r>
              <a:rPr b="1" dirty="0">
                <a:solidFill>
                  <a:srgbClr val="000000"/>
                </a:solidFill>
              </a:rPr>
              <a:t>προτεραιότητα του προφορικού λόγου</a:t>
            </a:r>
            <a:r>
              <a:rPr dirty="0">
                <a:solidFill>
                  <a:srgbClr val="000000"/>
                </a:solidFill>
              </a:rPr>
              <a:t>, βάσει των ακόλουθων επιχειρημάτων: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Διάμεσος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16646</Words>
  <Application>WPS Presentation</Application>
  <PresentationFormat>Προβολή στην οθόνη (4:3)</PresentationFormat>
  <Paragraphs>305</Paragraphs>
  <Slides>47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9" baseType="lpstr">
      <vt:lpstr>Arial</vt:lpstr>
      <vt:lpstr>SimSun</vt:lpstr>
      <vt:lpstr>Wingdings</vt:lpstr>
      <vt:lpstr>Calibri</vt:lpstr>
      <vt:lpstr>Wingdings 2</vt:lpstr>
      <vt:lpstr>Wingdings</vt:lpstr>
      <vt:lpstr>Tw Cen MT</vt:lpstr>
      <vt:lpstr>Microsoft YaHei</vt:lpstr>
      <vt:lpstr>Arial Unicode MS</vt:lpstr>
      <vt:lpstr>Times New Roman</vt:lpstr>
      <vt:lpstr>Georgia</vt:lpstr>
      <vt:lpstr>Διάμεσος</vt:lpstr>
      <vt:lpstr> Πανεπιστήμιο Πατρών Τμήμα Φιλολογίας  Εισαγωγή στη Γενική Γλωσσολογία Ι  Διδάσκων: Αργύρης Αρχάκης</vt:lpstr>
      <vt:lpstr>Η τριμερής διάκριση του Saussure</vt:lpstr>
      <vt:lpstr>Η διμερής διάκριση του Chomsky</vt:lpstr>
      <vt:lpstr>Προφορικός Λόγος Vs Γραπτός Λόγος </vt:lpstr>
      <vt:lpstr>Προφορικός Λόγος Vs Γραπτός Λόγος</vt:lpstr>
      <vt:lpstr>Προφορικός Λόγος Vs Γραπτός Λόγος στο πλαίσιο της παραδοσιακής γραμματικής </vt:lpstr>
      <vt:lpstr>Ποιοι λόγοι οδήγησαν στην εφεύρεση της γραφής; Το ερώτημα υπαινίσσεται την προτεραιότητα του προφορικό λόγου</vt:lpstr>
      <vt:lpstr>Ποιοι λόγοι οδήγησαν στην εφεύρεση της γραφής;</vt:lpstr>
      <vt:lpstr> Προφορικός Λόγος Vs Γραπτός Λόγος </vt:lpstr>
      <vt:lpstr> Προφορικός Λόγος Vs Γραπτός Λόγος </vt:lpstr>
      <vt:lpstr> Προφορικός Λόγος Vs Γραπτός Λόγος </vt:lpstr>
      <vt:lpstr> Προφορικός Λόγος Vs Γραπτός Λόγος </vt:lpstr>
      <vt:lpstr> Προφορικός Λόγος Vs Γραπτός Λόγος </vt:lpstr>
      <vt:lpstr> Προφορικός Λόγος Vs Γραπτός Λόγος </vt:lpstr>
      <vt:lpstr> Δομική προτεραιότητα  Προφορικού Λόγου </vt:lpstr>
      <vt:lpstr> Ιδεογραφικά συστήματα γραφής </vt:lpstr>
      <vt:lpstr> Κινέζικο ιδεογραφικό σύστημα γραφής </vt:lpstr>
      <vt:lpstr>Κινέζικο ιδεογραφικό σύστημα γραφής</vt:lpstr>
      <vt:lpstr> Προφορικός Λόγος Vs Γραπτός Λόγος </vt:lpstr>
      <vt:lpstr> Δομική προτεραιότητα  Προφορικού Λόγου </vt:lpstr>
      <vt:lpstr>Η αρχή της αμφιμονοσημαντότητας</vt:lpstr>
      <vt:lpstr>Η αρχή της αμφιμονοσημαντότητας</vt:lpstr>
      <vt:lpstr>Η αρχή της αμφιμονοσημαντότητας</vt:lpstr>
      <vt:lpstr>Παραβιάσεις της αρχής της αμφιμονοσημαντότητας στην Ελληνική</vt:lpstr>
      <vt:lpstr>Τήρηση της αρχής της αμφιμονοσημαντότητας (?)</vt:lpstr>
      <vt:lpstr>Διαλεκτική γραφή</vt:lpstr>
      <vt:lpstr>Βόρειος φωνηεντισμός</vt:lpstr>
      <vt:lpstr>Διαλεκτική γραφή με ορθογραφικά λάθη</vt:lpstr>
      <vt:lpstr>PowerPoint 演示文稿</vt:lpstr>
      <vt:lpstr>PowerPoint 演示文稿</vt:lpstr>
      <vt:lpstr>PowerPoint 演示文稿</vt:lpstr>
      <vt:lpstr>Η αρχή της αμφιμονοσημαντότητας</vt:lpstr>
      <vt:lpstr>PowerPoint 演示文稿</vt:lpstr>
      <vt:lpstr>PowerPoint 演示文稿</vt:lpstr>
      <vt:lpstr>Η χρήση της λατινικής γραφής για την ελληνική γλώσσα: Ενδεικτικά παραδείγματα</vt:lpstr>
      <vt:lpstr>Γιάννης Βηλαράς (1771-1823)</vt:lpstr>
      <vt:lpstr>Δ. Σολωμός, εθνικός ποιητής (1798- 1857)</vt:lpstr>
      <vt:lpstr>Δ. Σολωμός, εθνικός ποιητής (1798- 1857)</vt:lpstr>
      <vt:lpstr>Δημοτικιστές που υποστήριξαν  το λατινικό αλφάβητο</vt:lpstr>
      <vt:lpstr>Δημοτικιστές που υποστήριξαν  το λατινικό αλφάβητο</vt:lpstr>
      <vt:lpstr>Δημοτικιστές που υποστήριξαν  το λατινικό αλφάβητο</vt:lpstr>
      <vt:lpstr>Προφορικός λόγος:  Συμπερασματικές παρατηρήσεις</vt:lpstr>
      <vt:lpstr>Προφορικός λόγος:  Συμπερασματικές παρατηρήσεις</vt:lpstr>
      <vt:lpstr>Προφορικός λόγος:  Συμπερασματικές παρατηρήσεις</vt:lpstr>
      <vt:lpstr>Προφορικός λόγος:  Συμπερασματικές παρατηρήσεις</vt:lpstr>
      <vt:lpstr>Ερωτήσεις Κατανόησης</vt:lpstr>
      <vt:lpstr>Βιβλιογραφικές αναφορές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mlr</dc:creator>
  <cp:lastModifiedBy>Teratech</cp:lastModifiedBy>
  <cp:revision>185</cp:revision>
  <dcterms:created xsi:type="dcterms:W3CDTF">2014-10-23T13:50:00Z</dcterms:created>
  <dcterms:modified xsi:type="dcterms:W3CDTF">2024-11-05T20:16:24Z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7F8DC347908E43C4A59E19A47892DBE5_13</vt:lpwstr>
  </property>
  <property fmtid="{D5CDD505-2E9C-101B-9397-08002B2CF9AE}" pid="3" name="KSOProductBuildVer">
    <vt:lpwstr>1033-12.2.0.18607</vt:lpwstr>
  </property>
</Properties>
</file>