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8" r:id="rId6"/>
    <p:sldId id="259" r:id="rId7"/>
    <p:sldId id="289" r:id="rId8"/>
    <p:sldId id="291" r:id="rId9"/>
    <p:sldId id="292" r:id="rId10"/>
    <p:sldId id="301" r:id="rId11"/>
    <p:sldId id="302" r:id="rId12"/>
    <p:sldId id="303" r:id="rId13"/>
    <p:sldId id="304" r:id="rId14"/>
    <p:sldId id="290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2" autoAdjust="0"/>
    <p:restoredTop sz="94662" autoAdjust="0"/>
  </p:normalViewPr>
  <p:slideViewPr>
    <p:cSldViewPr snapToGrid="0">
      <p:cViewPr varScale="1">
        <p:scale>
          <a:sx n="101" d="100"/>
          <a:sy n="101" d="100"/>
        </p:scale>
        <p:origin x="540" y="108"/>
      </p:cViewPr>
      <p:guideLst/>
    </p:cSldViewPr>
  </p:slideViewPr>
  <p:outlineViewPr>
    <p:cViewPr>
      <p:scale>
        <a:sx n="33" d="100"/>
        <a:sy n="33" d="100"/>
      </p:scale>
      <p:origin x="0" y="-335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4739-DAE2-4C07-89EA-B79DF9E6420A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78A35-451D-4009-9947-C76AFB179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2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8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75DA1E-1C2C-448A-B08C-1C544F9DAD33}" type="datetimeFigureOut">
              <a:rPr lang="en-US" smtClean="0"/>
              <a:t>31-Jan-22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D0B5C-33E3-4E73-A57B-3CD9089C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43E-2553-4AAC-BF17-6C62FE480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7411" y="753035"/>
            <a:ext cx="8252013" cy="1526490"/>
          </a:xfrm>
        </p:spPr>
        <p:txBody>
          <a:bodyPr>
            <a:normAutofit fontScale="90000"/>
          </a:bodyPr>
          <a:lstStyle/>
          <a:p>
            <a:r>
              <a:rPr lang="el-GR" sz="4800" dirty="0"/>
              <a:t> Τμήμα Μηχανικών Περιβάλλοντος</a:t>
            </a:r>
            <a:br>
              <a:rPr lang="en-US" sz="4800" dirty="0"/>
            </a:br>
            <a:r>
              <a:rPr lang="el-GR" sz="4800" dirty="0"/>
              <a:t>Πανεπιστήμιο Πατρών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372C4-1DE2-4CD9-8BA3-6B554F7F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4400" y="3265643"/>
            <a:ext cx="6987645" cy="1388534"/>
          </a:xfrm>
        </p:spPr>
        <p:txBody>
          <a:bodyPr/>
          <a:lstStyle/>
          <a:p>
            <a:r>
              <a:rPr lang="el-GR" dirty="0"/>
              <a:t>Εισαγωγή στον </a:t>
            </a:r>
            <a:r>
              <a:rPr lang="el-GR" dirty="0" err="1"/>
              <a:t>Προγραμματίσμο</a:t>
            </a:r>
            <a:endParaRPr lang="el-GR" dirty="0"/>
          </a:p>
          <a:p>
            <a:r>
              <a:rPr lang="el-GR" dirty="0"/>
              <a:t> Δημήτριος Λαδάκης </a:t>
            </a:r>
          </a:p>
          <a:p>
            <a:r>
              <a:rPr lang="en-US" dirty="0"/>
              <a:t>ladakisdimitris@gmail.com</a:t>
            </a:r>
          </a:p>
        </p:txBody>
      </p:sp>
    </p:spTree>
    <p:extLst>
      <p:ext uri="{BB962C8B-B14F-4D97-AF65-F5344CB8AC3E}">
        <p14:creationId xmlns:p14="http://schemas.microsoft.com/office/powerpoint/2010/main" val="217266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B0677C-B4D1-4216-9BB5-42FCF61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80" y="22943"/>
            <a:ext cx="6623120" cy="548557"/>
          </a:xfrm>
        </p:spPr>
        <p:txBody>
          <a:bodyPr>
            <a:normAutofit/>
          </a:bodyPr>
          <a:lstStyle/>
          <a:p>
            <a:pPr algn="l"/>
            <a:r>
              <a:rPr lang="el-GR" sz="2800" dirty="0"/>
              <a:t>ΕΠΙΛΥΣΗ </a:t>
            </a:r>
            <a:r>
              <a:rPr lang="el-GR" sz="2800" dirty="0" err="1"/>
              <a:t>ΕΠΙΛΥΣΗ</a:t>
            </a:r>
            <a:r>
              <a:rPr lang="el-GR" sz="2800" dirty="0"/>
              <a:t> ΣΔΕ ΣΤΟ Μ</a:t>
            </a:r>
            <a:r>
              <a:rPr lang="en-US" sz="2800" dirty="0"/>
              <a:t>ATLAB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FDC0D-0FD4-4932-BCFF-2DF4C3020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774"/>
            <a:ext cx="5162550" cy="517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F9ED0-FC19-4B26-B222-4DB381A40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71500"/>
            <a:ext cx="654103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3D2C0-EF91-4B7E-804B-4FCD1CB28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"/>
          <a:stretch/>
        </p:blipFill>
        <p:spPr>
          <a:xfrm>
            <a:off x="92005" y="647700"/>
            <a:ext cx="5868297" cy="47307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F7A7F94-EA71-4223-8457-DF8B3749B9B8}"/>
              </a:ext>
            </a:extLst>
          </p:cNvPr>
          <p:cNvGrpSpPr/>
          <p:nvPr/>
        </p:nvGrpSpPr>
        <p:grpSpPr>
          <a:xfrm>
            <a:off x="6439165" y="396684"/>
            <a:ext cx="5660829" cy="5800916"/>
            <a:chOff x="6426466" y="282384"/>
            <a:chExt cx="5210886" cy="52421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20A9C-A774-49C7-9767-D2F1449F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6466" y="282384"/>
              <a:ext cx="5210886" cy="12352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446965-6E5D-4A87-BCD6-84FFB72AA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6466" y="1517650"/>
              <a:ext cx="5206921" cy="400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64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15674-D688-4061-9E17-9F813065F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2" t="33981" r="40209" b="48797"/>
          <a:stretch/>
        </p:blipFill>
        <p:spPr>
          <a:xfrm>
            <a:off x="2904958" y="991603"/>
            <a:ext cx="7489722" cy="1758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B9869-B277-4629-BD11-00307C3C2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3" t="36852" r="44010" b="47593"/>
          <a:stretch/>
        </p:blipFill>
        <p:spPr>
          <a:xfrm>
            <a:off x="2904958" y="2750553"/>
            <a:ext cx="7489722" cy="17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DDFC6C-77EE-48F1-A38E-C05B503C873F}"/>
              </a:ext>
            </a:extLst>
          </p:cNvPr>
          <p:cNvSpPr txBox="1"/>
          <p:nvPr/>
        </p:nvSpPr>
        <p:spPr>
          <a:xfrm>
            <a:off x="1985417" y="63406"/>
            <a:ext cx="99538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Στο</a:t>
            </a:r>
            <a:r>
              <a:rPr lang="en-US" dirty="0"/>
              <a:t> </a:t>
            </a:r>
            <a:r>
              <a:rPr lang="en-US" dirty="0" err="1"/>
              <a:t>Σχήμ</a:t>
            </a:r>
            <a:r>
              <a:rPr lang="en-US" dirty="0"/>
              <a:t>α παρουσιάζεται διεργασία n αντιδραστήρων πλήρους ανάδευσης σε σειρά στην οποία</a:t>
            </a:r>
          </a:p>
          <a:p>
            <a:r>
              <a:rPr lang="en-US" dirty="0" err="1"/>
              <a:t>το</a:t>
            </a:r>
            <a:r>
              <a:rPr lang="en-US" dirty="0"/>
              <a:t> α</a:t>
            </a:r>
            <a:r>
              <a:rPr lang="en-US" dirty="0" err="1"/>
              <a:t>ντιδρών</a:t>
            </a:r>
            <a:r>
              <a:rPr lang="en-US" dirty="0"/>
              <a:t> </a:t>
            </a:r>
            <a:r>
              <a:rPr lang="en-US" dirty="0" err="1"/>
              <a:t>τροφοδοτείτ</a:t>
            </a:r>
            <a:r>
              <a:rPr lang="en-US" dirty="0"/>
              <a:t>αι στον πρώτο αντιδραστήρα με σταθερή ογκομετρική παροχή F (m3/h) και</a:t>
            </a:r>
          </a:p>
          <a:p>
            <a:r>
              <a:rPr lang="en-US" dirty="0" err="1"/>
              <a:t>συγκέντρωση</a:t>
            </a:r>
            <a:r>
              <a:rPr lang="en-US" dirty="0"/>
              <a:t> C0 (</a:t>
            </a:r>
            <a:r>
              <a:rPr lang="en-US" dirty="0" err="1"/>
              <a:t>kmol</a:t>
            </a:r>
            <a:r>
              <a:rPr lang="en-US" dirty="0"/>
              <a:t>/m3). </a:t>
            </a:r>
            <a:r>
              <a:rPr lang="en-US" dirty="0" err="1"/>
              <a:t>Οι</a:t>
            </a:r>
            <a:r>
              <a:rPr lang="en-US" dirty="0"/>
              <a:t> α</a:t>
            </a:r>
            <a:r>
              <a:rPr lang="en-US" dirty="0" err="1"/>
              <a:t>ντιδρ</a:t>
            </a:r>
            <a:r>
              <a:rPr lang="en-US" dirty="0"/>
              <a:t>αστήρες έχουν σταθερό όγκο Vi (m3) και θερμοκρασία με</a:t>
            </a:r>
          </a:p>
          <a:p>
            <a:r>
              <a:rPr lang="en-US" dirty="0"/>
              <a:t>απ</a:t>
            </a:r>
            <a:r>
              <a:rPr lang="en-US" dirty="0" err="1"/>
              <a:t>οτέλεσμ</a:t>
            </a:r>
            <a:r>
              <a:rPr lang="en-US" dirty="0"/>
              <a:t>α η σταθερά της χημικής αντίδρασης να είναι γνωστή και ίση με ki (h−1).</a:t>
            </a:r>
          </a:p>
          <a:p>
            <a:r>
              <a:rPr lang="en-US" dirty="0"/>
              <a:t>(a) Nα αναπ</a:t>
            </a:r>
            <a:r>
              <a:rPr lang="en-US" dirty="0" err="1"/>
              <a:t>τυχθεί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</a:t>
            </a:r>
            <a:r>
              <a:rPr lang="en-US" dirty="0" err="1"/>
              <a:t>σύστημ</a:t>
            </a:r>
            <a:r>
              <a:rPr lang="en-US" dirty="0"/>
              <a:t>α των εξισώσεων που περιγράφει τη διεργασία και να επιλυθεί στο</a:t>
            </a:r>
          </a:p>
          <a:p>
            <a:r>
              <a:rPr lang="en-US" dirty="0"/>
              <a:t>MATLAB </a:t>
            </a:r>
            <a:r>
              <a:rPr lang="en-US" dirty="0" err="1"/>
              <a:t>γι</a:t>
            </a:r>
            <a:r>
              <a:rPr lang="en-US" dirty="0"/>
              <a:t>α n=10, F=1 m3/h, Vi=1/i m3 και ki=1 h−1.</a:t>
            </a:r>
          </a:p>
          <a:p>
            <a:r>
              <a:rPr lang="en-US" dirty="0"/>
              <a:t>(b) Να β</a:t>
            </a:r>
            <a:r>
              <a:rPr lang="en-US" dirty="0" err="1"/>
              <a:t>ρεθεί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π</a:t>
            </a:r>
            <a:r>
              <a:rPr lang="en-US" dirty="0" err="1"/>
              <a:t>λήθος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α</a:t>
            </a:r>
            <a:r>
              <a:rPr lang="en-US" dirty="0" err="1"/>
              <a:t>ντιδρ</a:t>
            </a:r>
            <a:r>
              <a:rPr lang="en-US" dirty="0"/>
              <a:t>αστήρων όγκου Vi=1/n m3 και ki=1 h−1. </a:t>
            </a:r>
            <a:r>
              <a:rPr lang="en-US" dirty="0" err="1"/>
              <a:t>οι</a:t>
            </a:r>
            <a:r>
              <a:rPr lang="en-US" dirty="0"/>
              <a:t> οπ</a:t>
            </a:r>
            <a:r>
              <a:rPr lang="en-US" dirty="0" err="1"/>
              <a:t>οίοι</a:t>
            </a:r>
            <a:r>
              <a:rPr lang="en-US" dirty="0"/>
              <a:t> επ</a:t>
            </a:r>
            <a:r>
              <a:rPr lang="en-US" dirty="0" err="1"/>
              <a:t>ιτυγχάνουν</a:t>
            </a:r>
            <a:endParaRPr lang="en-US" dirty="0"/>
          </a:p>
          <a:p>
            <a:r>
              <a:rPr lang="en-US" dirty="0" err="1"/>
              <a:t>μετ</a:t>
            </a:r>
            <a:r>
              <a:rPr lang="en-US" dirty="0"/>
              <a:t>ατροπή 95%.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5049CD1-72D1-4036-83F9-6B1F01BD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55" y="2610939"/>
            <a:ext cx="4067175" cy="20193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E24566-342F-4506-BB1A-EDF6346F0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078" y="2248866"/>
            <a:ext cx="5364236" cy="149132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C6B1114-BCFE-446F-BE5F-0AD80B3D0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077" y="3937094"/>
            <a:ext cx="5486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F2879E-BF74-4AB9-BCC5-4D0C9776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08" y="458152"/>
            <a:ext cx="7232033" cy="35913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CE69852-EAD5-4E50-A7BE-A8859393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08" y="3764307"/>
            <a:ext cx="7244626" cy="19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C593-EA97-43B3-BEE8-A25D0F6A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36373"/>
          </a:xfrm>
        </p:spPr>
        <p:txBody>
          <a:bodyPr>
            <a:normAutofit fontScale="90000"/>
          </a:bodyPr>
          <a:lstStyle/>
          <a:p>
            <a:r>
              <a:rPr lang="el-GR" dirty="0"/>
              <a:t>ΔΟΜΗ ΜΑΘΗΜΑΤΟΣ</a:t>
            </a:r>
            <a:br>
              <a:rPr lang="el-GR" dirty="0"/>
            </a:br>
            <a:r>
              <a:rPr lang="el-GR" dirty="0"/>
              <a:t>ΕΙΣΑΓΩΓΗ ΣΤΟ </a:t>
            </a:r>
            <a:r>
              <a:rPr lang="en-US" dirty="0"/>
              <a:t>MATLAB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0E99-C8AF-4204-A65B-FAC9B68E2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287" y="1915299"/>
            <a:ext cx="7100459" cy="474705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Γενικά στοιχεία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ΜΑΤLΑΒ ως αριθμομηχανή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Χειρισμός διανυσμάτων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Χειρισμός πινάκων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Συναρτήσεις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Γραφικές παραστάσεις δυο διαστάσεων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Γραφικές παραστάσεις τριών διατάσεων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Δομές Ελέγχου</a:t>
            </a:r>
          </a:p>
        </p:txBody>
      </p:sp>
    </p:spTree>
    <p:extLst>
      <p:ext uri="{BB962C8B-B14F-4D97-AF65-F5344CB8AC3E}">
        <p14:creationId xmlns:p14="http://schemas.microsoft.com/office/powerpoint/2010/main" val="391502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9BD1-8157-43AB-8719-03016726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762" y="163285"/>
            <a:ext cx="10018713" cy="1752599"/>
          </a:xfrm>
        </p:spPr>
        <p:txBody>
          <a:bodyPr/>
          <a:lstStyle/>
          <a:p>
            <a:r>
              <a:rPr lang="el-GR" dirty="0"/>
              <a:t>ΕΙΣΑΓΩΓΗ ΣΤΟ </a:t>
            </a:r>
            <a:r>
              <a:rPr lang="en-US" dirty="0"/>
              <a:t>MATLAB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2A22-5F4D-47E1-9DB1-382A3B4C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54" y="1753948"/>
            <a:ext cx="9097548" cy="436469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ΕΠΙΛΥΣΗ ΑΛΓΕΒΡΙΚΩΝ ΕΞΙΣΩΣΕΩΝ ΣΤΟ MATLAB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ΕΠΙΛΥΣΗ ΣΔΕ ΣΤΟ ΜATLAB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ΑΡΙΘΜΗΤΙΚΟΣ ΥΠΟΛΟΓΙΣΜΟΣ ΟΛΟΚΛΗΡΩΜΑΤΩΝ ΣΤΟ MATLAB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ΔΙΑΧΕΙΡΗΣΗ ΑΡΧΕΙΩΝ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ΤΑΧΥΤΗΤΑ ΥΠΟΛΟΓΙΣΜΩΝ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ΥΠΟΛΟΓΙΣΤΙΚΑ ΠΑΡΑΔΕΙΓΜΑΤΑ</a:t>
            </a:r>
          </a:p>
          <a:p>
            <a:pPr lvl="1"/>
            <a:r>
              <a:rPr lang="el-GR" dirty="0"/>
              <a:t>(ΔΟΜΕΣ ΕΛΕΓΧΟΥ)</a:t>
            </a:r>
          </a:p>
          <a:p>
            <a:pPr lvl="1"/>
            <a:r>
              <a:rPr lang="el-GR" dirty="0"/>
              <a:t>(ΓΡΑΜΜΙΚΑ ΣΥΣΤΗΜΑΤΑ)</a:t>
            </a:r>
          </a:p>
          <a:p>
            <a:pPr lvl="1"/>
            <a:r>
              <a:rPr lang="el-GR" dirty="0"/>
              <a:t>(ΕΠΙΛΥΣΗ ΜΗ ΓΡΑΜΜΙΚΗΣ ΕΞΙΣΩΣΗΣ)</a:t>
            </a:r>
          </a:p>
          <a:p>
            <a:pPr lvl="1"/>
            <a:r>
              <a:rPr lang="el-GR" dirty="0"/>
              <a:t>(ΥΠΟΛΟΓΙΣΜΟΣ ΟΛΟΚΛΗΡΩΜΑΤΟΣ)</a:t>
            </a:r>
          </a:p>
          <a:p>
            <a:pPr lvl="1"/>
            <a:r>
              <a:rPr lang="el-GR" dirty="0"/>
              <a:t>(ΣΥΣΤΗΜΑ ΜΗ-ΓΡΑΜΜΙΚΩΝ ΕΞΙΣΩΣΕΩΝ)</a:t>
            </a:r>
          </a:p>
          <a:p>
            <a:pPr lvl="1"/>
            <a:r>
              <a:rPr lang="el-GR" dirty="0"/>
              <a:t>(ΣΥΣΤΗΜΑ ΔΙΑΦΟΡΙΚΩΝ ΕΞΙΣΩΣΕΩΝ)</a:t>
            </a:r>
          </a:p>
        </p:txBody>
      </p:sp>
    </p:spTree>
    <p:extLst>
      <p:ext uri="{BB962C8B-B14F-4D97-AF65-F5344CB8AC3E}">
        <p14:creationId xmlns:p14="http://schemas.microsoft.com/office/powerpoint/2010/main" val="181049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889D-FD0C-4AD0-B403-9F0EB39E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841" y="293066"/>
            <a:ext cx="5191509" cy="2701343"/>
          </a:xfrm>
        </p:spPr>
        <p:txBody>
          <a:bodyPr/>
          <a:lstStyle/>
          <a:p>
            <a:pPr algn="l"/>
            <a:r>
              <a:rPr lang="el-GR" dirty="0"/>
              <a:t>ΕΠΙΛΥΣΗ ΑΛΓΕΒΡΙΚΩΝ ΕΞΙΣΩΣΕΩΝ ΣΤΟ MATLAB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33A0E-A194-416C-9DF5-110FBC0B4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3"/>
          <a:stretch/>
        </p:blipFill>
        <p:spPr>
          <a:xfrm>
            <a:off x="61650" y="95436"/>
            <a:ext cx="6877191" cy="432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B4AB9-011E-408C-B742-2A1ED3A6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07" y="2043167"/>
            <a:ext cx="4787134" cy="3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39C7BE-C396-4CBB-B94A-C068B75B12CD}"/>
              </a:ext>
            </a:extLst>
          </p:cNvPr>
          <p:cNvGrpSpPr/>
          <p:nvPr/>
        </p:nvGrpSpPr>
        <p:grpSpPr>
          <a:xfrm>
            <a:off x="618567" y="248644"/>
            <a:ext cx="4905829" cy="5581913"/>
            <a:chOff x="357310" y="504877"/>
            <a:chExt cx="4905829" cy="55819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F24131-B884-4BE4-B667-575DDC1B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310" y="504877"/>
              <a:ext cx="4895850" cy="47529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E27953-2D6F-4993-8297-499A9D83B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5385"/>
            <a:stretch/>
          </p:blipFill>
          <p:spPr>
            <a:xfrm>
              <a:off x="367289" y="5257852"/>
              <a:ext cx="4895850" cy="82893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0051634-E1C6-4E68-B325-3EB5EBD1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841" y="293066"/>
            <a:ext cx="5191509" cy="2701343"/>
          </a:xfrm>
        </p:spPr>
        <p:txBody>
          <a:bodyPr/>
          <a:lstStyle/>
          <a:p>
            <a:pPr algn="l"/>
            <a:r>
              <a:rPr lang="el-GR" dirty="0"/>
              <a:t>ΕΠΙΛΥΣΗ ΑΛΓΕΒΡΙΚΩΝ ΕΞΙΣΩΣΕΩΝ ΣΤΟ 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ACAC9-97D0-4E06-B039-BDE3366D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" y="0"/>
            <a:ext cx="5585278" cy="679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B0677C-B4D1-4216-9BB5-42FCF61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491" y="0"/>
            <a:ext cx="5191509" cy="2701343"/>
          </a:xfrm>
        </p:spPr>
        <p:txBody>
          <a:bodyPr/>
          <a:lstStyle/>
          <a:p>
            <a:pPr algn="l"/>
            <a:r>
              <a:rPr lang="el-GR" dirty="0"/>
              <a:t>ΕΠΙΛΥΣΗ ΑΛΓΕΒΡΙΚΩΝ ΕΞΙΣΩΣΕΩΝ ΣΤΟ 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B0677C-B4D1-4216-9BB5-42FCF61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491" y="1"/>
            <a:ext cx="5191509" cy="13032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ΕΠΙΛΥΣΗ ΑΛΓΕΒΡΙΚΩΝ ΕΞΙΣΩΣΕΩΝ ΣΤΟ MATLAB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444A0-5FA4-4A6E-ADC1-1E7D73C8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1" y="0"/>
            <a:ext cx="5070789" cy="6835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DB04C-10D8-4E7B-9FF3-609A44E9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00" y="815800"/>
            <a:ext cx="41529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B0677C-B4D1-4216-9BB5-42FCF61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491" y="1"/>
            <a:ext cx="5191509" cy="13032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ΕΠΙΛΥΣΗ ΑΛΓΕΒΡΙΚΩΝ ΕΞΙΣΩΣΕΩΝ ΣΤΟ MATLAB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DB04C-10D8-4E7B-9FF3-609A44E9A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24"/>
          <a:stretch/>
        </p:blipFill>
        <p:spPr>
          <a:xfrm>
            <a:off x="175999" y="96838"/>
            <a:ext cx="6824492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B0677C-B4D1-4216-9BB5-42FCF613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80" y="22943"/>
            <a:ext cx="6623120" cy="1303200"/>
          </a:xfrm>
        </p:spPr>
        <p:txBody>
          <a:bodyPr>
            <a:normAutofit/>
          </a:bodyPr>
          <a:lstStyle/>
          <a:p>
            <a:pPr algn="l"/>
            <a:r>
              <a:rPr lang="el-GR" sz="2800" dirty="0"/>
              <a:t>ΕΠΙΛΥΣΗ ΑΛΓΕΒΡΙΚΩΝ ΕΞΙΣΩΣΕΩΝ ΣΤΟ MATLAB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444A0-5FA4-4A6E-ADC1-1E7D73C8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1" y="0"/>
            <a:ext cx="5070789" cy="6835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DB04C-10D8-4E7B-9FF3-609A44E9A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22"/>
          <a:stretch/>
        </p:blipFill>
        <p:spPr>
          <a:xfrm>
            <a:off x="5435871" y="968100"/>
            <a:ext cx="5906757" cy="246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88AA48-DB83-4ABF-BBFA-B01584C2E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871" y="3417528"/>
            <a:ext cx="5906757" cy="32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BA82937506249842A565840F7B979" ma:contentTypeVersion="2" ma:contentTypeDescription="Create a new document." ma:contentTypeScope="" ma:versionID="f399df19f388b6326bfa23473725669e">
  <xsd:schema xmlns:xsd="http://www.w3.org/2001/XMLSchema" xmlns:xs="http://www.w3.org/2001/XMLSchema" xmlns:p="http://schemas.microsoft.com/office/2006/metadata/properties" xmlns:ns3="6f242fb2-af29-4e36-a1fa-5bbfe8fbe4eb" targetNamespace="http://schemas.microsoft.com/office/2006/metadata/properties" ma:root="true" ma:fieldsID="a347ee4fbc8b189728d200ed540e13fb" ns3:_="">
    <xsd:import namespace="6f242fb2-af29-4e36-a1fa-5bbfe8fbe4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42fb2-af29-4e36-a1fa-5bbfe8fbe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B3C3A-2BE2-4622-BDC6-5654B1A35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F0B33-6B70-4C02-9AAA-D0967687B44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f242fb2-af29-4e36-a1fa-5bbfe8fbe4e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95284CD-80C0-4DBF-AB58-B3D79F92E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242fb2-af29-4e36-a1fa-5bbfe8fbe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682</TotalTime>
  <Words>274</Words>
  <Application>Microsoft Office PowerPoint</Application>
  <PresentationFormat>Ευρεία οθόνη</PresentationFormat>
  <Paragraphs>41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Parallax</vt:lpstr>
      <vt:lpstr> Τμήμα Μηχανικών Περιβάλλοντος Πανεπιστήμιο Πατρών</vt:lpstr>
      <vt:lpstr>ΔΟΜΗ ΜΑΘΗΜΑΤΟΣ ΕΙΣΑΓΩΓΗ ΣΤΟ MATLAB</vt:lpstr>
      <vt:lpstr>ΕΙΣΑΓΩΓΗ ΣΤΟ MATLAB</vt:lpstr>
      <vt:lpstr>ΕΠΙΛΥΣΗ ΑΛΓΕΒΡΙΚΩΝ ΕΞΙΣΩΣΕΩΝ ΣΤΟ MATLAB</vt:lpstr>
      <vt:lpstr>ΕΠΙΛΥΣΗ ΑΛΓΕΒΡΙΚΩΝ ΕΞΙΣΩΣΕΩΝ ΣΤΟ MATLAB</vt:lpstr>
      <vt:lpstr>ΕΠΙΛΥΣΗ ΑΛΓΕΒΡΙΚΩΝ ΕΞΙΣΩΣΕΩΝ ΣΤΟ MATLAB</vt:lpstr>
      <vt:lpstr>ΕΠΙΛΥΣΗ ΑΛΓΕΒΡΙΚΩΝ ΕΞΙΣΩΣΕΩΝ ΣΤΟ MATLAB</vt:lpstr>
      <vt:lpstr>ΕΠΙΛΥΣΗ ΑΛΓΕΒΡΙΚΩΝ ΕΞΙΣΩΣΕΩΝ ΣΤΟ MATLAB</vt:lpstr>
      <vt:lpstr>ΕΠΙΛΥΣΗ ΑΛΓΕΒΡΙΚΩΝ ΕΞΙΣΩΣΕΩΝ ΣΤΟ MATLAB</vt:lpstr>
      <vt:lpstr>ΕΠΙΛΥΣΗ ΕΠΙΛΥΣΗ ΣΔΕ ΣΤΟ ΜATLAB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Τμήμα Μηχανικών Περιβάλλοντος Πανεπιστήμιο Πατρών</dc:title>
  <dc:creator>DIMITRIOS LADAKIS</dc:creator>
  <cp:lastModifiedBy>DIMITRIOS LADAKIS</cp:lastModifiedBy>
  <cp:revision>39</cp:revision>
  <dcterms:created xsi:type="dcterms:W3CDTF">2021-11-01T11:33:10Z</dcterms:created>
  <dcterms:modified xsi:type="dcterms:W3CDTF">2022-01-31T17:38:47Z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0x010100702BA82937506249842A565840F7B979</vt:lpwstr>
  </property>
</Properties>
</file>