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41" r:id="rId3"/>
    <p:sldId id="347" r:id="rId4"/>
    <p:sldId id="368" r:id="rId5"/>
    <p:sldId id="377" r:id="rId6"/>
    <p:sldId id="370" r:id="rId7"/>
    <p:sldId id="372" r:id="rId8"/>
    <p:sldId id="373" r:id="rId9"/>
    <p:sldId id="376" r:id="rId10"/>
    <p:sldId id="378" r:id="rId11"/>
    <p:sldId id="3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992A"/>
    <a:srgbClr val="00B0F0"/>
    <a:srgbClr val="D9DECD"/>
    <a:srgbClr val="EDE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7F13DA-B51D-684C-5D00-56D0FB807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5988" y="1595719"/>
            <a:ext cx="7360024" cy="1900516"/>
          </a:xfrm>
        </p:spPr>
        <p:txBody>
          <a:bodyPr/>
          <a:lstStyle/>
          <a:p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Είδη θεάτρου με μουσική </a:t>
            </a:r>
            <a:b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στη νεοελληνική σκηνή </a:t>
            </a:r>
            <a:b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(η οπερέτα, το κωμειδύλλιο, </a:t>
            </a:r>
            <a:b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δραματικό ειδύλλιο και η επιθεώρηση)</a:t>
            </a:r>
            <a:endParaRPr lang="el-GR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9B43CFA-66E5-821B-F95B-521E9786F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604684"/>
          </a:xfrm>
        </p:spPr>
        <p:txBody>
          <a:bodyPr>
            <a:normAutofit lnSpcReduction="10000"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Πανεπιστήμιο Πατρών, Τμήμα Θεατρικών Σπουδών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Εξάμηνο Β΄ </a:t>
            </a:r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Συνάντηση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Απριλίου 2024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Διδάσκων: Σπύρος Τούλιος</a:t>
            </a:r>
          </a:p>
        </p:txBody>
      </p:sp>
    </p:spTree>
    <p:extLst>
      <p:ext uri="{BB962C8B-B14F-4D97-AF65-F5344CB8AC3E}">
        <p14:creationId xmlns:p14="http://schemas.microsoft.com/office/powerpoint/2010/main" val="251215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34999"/>
            <a:ext cx="10874188" cy="59200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Επιθεώρηση μετά από το 1920 - περιοδείες</a:t>
            </a:r>
            <a:endParaRPr lang="el-GR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246094"/>
            <a:ext cx="10874188" cy="49769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Έχει σταθερά τυποποιητική - εξατομικευτική ερμηνευτική πορεία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Περιοδείες - παραδείγματα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Κωνσταντινούπολη		σύμπραξη Ροζαλίας Νίκα και Εδμόνδου Φυρστ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					     </a:t>
            </a:r>
            <a:r>
              <a:rPr lang="el-GR" sz="2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προτίμηση γνωστών επιθεωρήσεων: </a:t>
            </a:r>
            <a:r>
              <a:rPr lang="el-GR" sz="2200" i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Παναθήναια</a:t>
            </a:r>
            <a:r>
              <a:rPr lang="el-GR" sz="2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200" i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Παπαγάλος</a:t>
            </a:r>
            <a:r>
              <a:rPr lang="el-GR" sz="2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		</a:t>
            </a:r>
            <a:r>
              <a:rPr lang="el-GR" sz="2200" i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Λίγο απ’ όλα</a:t>
            </a:r>
            <a:r>
              <a:rPr lang="el-GR" sz="2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200" i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Πανόραμα</a:t>
            </a:r>
            <a:endParaRPr lang="el-GR" sz="2200" u="sn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				     </a:t>
            </a:r>
            <a:r>
              <a:rPr lang="el-GR" sz="2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χαρακτηριστικό γνώρισμα: ειδησεογραφικός χαρακτήρας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Αίγυπτος	    καλοκαίρι 1924 - επίσκεψη θιάσου της Ρ. Νίκα με την επιθεώρηση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Φιπ-Φαπ</a:t>
            </a:r>
            <a:endParaRPr lang="el-GR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Νέα Υόρκη		1930 - παίζεται πλήθος επιθεωρησιακών έργων - θίασος Γερ. Κουρούκλη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Σικάγο		1938 - θίασος Κουρούκλη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D969621-4AC7-41A9-5F78-3B4E41F88459}"/>
              </a:ext>
            </a:extLst>
          </p:cNvPr>
          <p:cNvSpPr/>
          <p:nvPr/>
        </p:nvSpPr>
        <p:spPr>
          <a:xfrm>
            <a:off x="804000" y="6141410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1CEEACB-B75B-C570-8959-3D4D6E282461}"/>
              </a:ext>
            </a:extLst>
          </p:cNvPr>
          <p:cNvSpPr/>
          <p:nvPr/>
        </p:nvSpPr>
        <p:spPr>
          <a:xfrm>
            <a:off x="808093" y="937569"/>
            <a:ext cx="1296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A3B62E0C-C764-5CFF-F942-CF10BA925726}"/>
              </a:ext>
            </a:extLst>
          </p:cNvPr>
          <p:cNvSpPr/>
          <p:nvPr/>
        </p:nvSpPr>
        <p:spPr>
          <a:xfrm>
            <a:off x="10087907" y="938929"/>
            <a:ext cx="1296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6951B4D5-3088-B8BD-A263-5364A7A70A28}"/>
              </a:ext>
            </a:extLst>
          </p:cNvPr>
          <p:cNvSpPr/>
          <p:nvPr/>
        </p:nvSpPr>
        <p:spPr>
          <a:xfrm>
            <a:off x="974062" y="139310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F38B903E-7BBE-6B36-CC40-69CAD877A48D}"/>
              </a:ext>
            </a:extLst>
          </p:cNvPr>
          <p:cNvSpPr/>
          <p:nvPr/>
        </p:nvSpPr>
        <p:spPr>
          <a:xfrm>
            <a:off x="974062" y="2363689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F0F8B5C-BBC5-CAF4-7AB4-BC293032380E}"/>
              </a:ext>
            </a:extLst>
          </p:cNvPr>
          <p:cNvSpPr/>
          <p:nvPr/>
        </p:nvSpPr>
        <p:spPr>
          <a:xfrm>
            <a:off x="974062" y="2844169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8954B405-1128-9409-26CD-CF98B7D76935}"/>
              </a:ext>
            </a:extLst>
          </p:cNvPr>
          <p:cNvSpPr/>
          <p:nvPr/>
        </p:nvSpPr>
        <p:spPr>
          <a:xfrm>
            <a:off x="974062" y="458632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F62F78CF-DA19-E3DC-1A7B-ED9102AF99A4}"/>
              </a:ext>
            </a:extLst>
          </p:cNvPr>
          <p:cNvSpPr/>
          <p:nvPr/>
        </p:nvSpPr>
        <p:spPr>
          <a:xfrm>
            <a:off x="4046446" y="4171867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184C14B5-9DD1-536E-C89F-3D8151A5DFD5}"/>
              </a:ext>
            </a:extLst>
          </p:cNvPr>
          <p:cNvSpPr/>
          <p:nvPr/>
        </p:nvSpPr>
        <p:spPr>
          <a:xfrm>
            <a:off x="4046446" y="3341109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Βέλος: Δεξιό 13">
            <a:extLst>
              <a:ext uri="{FF2B5EF4-FFF2-40B4-BE49-F238E27FC236}">
                <a16:creationId xmlns:a16="http://schemas.microsoft.com/office/drawing/2014/main" id="{9E0C920A-3FA3-F117-F3EF-8EB3C0AFFD0C}"/>
              </a:ext>
            </a:extLst>
          </p:cNvPr>
          <p:cNvSpPr/>
          <p:nvPr/>
        </p:nvSpPr>
        <p:spPr>
          <a:xfrm>
            <a:off x="3485700" y="2867504"/>
            <a:ext cx="396000" cy="161365"/>
          </a:xfrm>
          <a:prstGeom prst="rightArrow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34C7FD92-5D82-26B5-AE3C-B54C88D62858}"/>
              </a:ext>
            </a:extLst>
          </p:cNvPr>
          <p:cNvSpPr/>
          <p:nvPr/>
        </p:nvSpPr>
        <p:spPr>
          <a:xfrm>
            <a:off x="974062" y="5075956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Βέλος: Δεξιό 15">
            <a:extLst>
              <a:ext uri="{FF2B5EF4-FFF2-40B4-BE49-F238E27FC236}">
                <a16:creationId xmlns:a16="http://schemas.microsoft.com/office/drawing/2014/main" id="{475D3538-A7A3-E8E8-7243-AF0D239B386F}"/>
              </a:ext>
            </a:extLst>
          </p:cNvPr>
          <p:cNvSpPr/>
          <p:nvPr/>
        </p:nvSpPr>
        <p:spPr>
          <a:xfrm>
            <a:off x="2378260" y="4609299"/>
            <a:ext cx="396000" cy="161365"/>
          </a:xfrm>
          <a:prstGeom prst="rightArrow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CB495CED-FA0A-92B0-FD18-6A8EFF637096}"/>
              </a:ext>
            </a:extLst>
          </p:cNvPr>
          <p:cNvSpPr/>
          <p:nvPr/>
        </p:nvSpPr>
        <p:spPr>
          <a:xfrm>
            <a:off x="2542090" y="5104599"/>
            <a:ext cx="396000" cy="16136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0581318B-B723-C0AD-CFE6-1AB5D27F2B82}"/>
              </a:ext>
            </a:extLst>
          </p:cNvPr>
          <p:cNvSpPr/>
          <p:nvPr/>
        </p:nvSpPr>
        <p:spPr>
          <a:xfrm>
            <a:off x="974062" y="5571097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Βέλος: Δεξιό 17">
            <a:extLst>
              <a:ext uri="{FF2B5EF4-FFF2-40B4-BE49-F238E27FC236}">
                <a16:creationId xmlns:a16="http://schemas.microsoft.com/office/drawing/2014/main" id="{4BE91E7E-15DB-CFE5-8C4D-531045AD04EE}"/>
              </a:ext>
            </a:extLst>
          </p:cNvPr>
          <p:cNvSpPr/>
          <p:nvPr/>
        </p:nvSpPr>
        <p:spPr>
          <a:xfrm>
            <a:off x="2044250" y="5571097"/>
            <a:ext cx="396000" cy="161365"/>
          </a:xfrm>
          <a:prstGeom prst="rightArrow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354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34999"/>
            <a:ext cx="10874188" cy="59200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Γνωρίσματα Επιθεώρησης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246094"/>
            <a:ext cx="10874188" cy="49769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Γνωρίσματα της Επιθεώρησης που την κατέστησαν συμβατή με τον ελληνικό χώρο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θεατρικότητα - </a:t>
            </a:r>
            <a:r>
              <a:rPr lang="el-GR" sz="2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υφολογικά στοιχεία</a:t>
            </a:r>
          </a:p>
          <a:p>
            <a:pPr marL="0" indent="0" algn="l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καταγωγή από τη </a:t>
            </a:r>
            <a:r>
              <a:rPr lang="en-US" sz="2200" b="0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</a:rPr>
              <a:t>Revue de fin d’année </a:t>
            </a:r>
            <a:r>
              <a:rPr lang="el-GR" sz="2200" b="0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</a:rPr>
              <a:t>- σύνδεση με την </a:t>
            </a:r>
            <a:r>
              <a:rPr lang="el-GR" sz="2200" b="0" i="0" u="sng" strike="noStrike" baseline="0">
                <a:solidFill>
                  <a:schemeClr val="tx1"/>
                </a:solidFill>
                <a:latin typeface="Times New Roman" panose="02020603050405020304" pitchFamily="18" charset="0"/>
              </a:rPr>
              <a:t>επικαιρότητα</a:t>
            </a:r>
            <a:r>
              <a:rPr lang="el-GR" sz="2200" b="0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</a:rPr>
              <a:t> (φαινόμενα κοι-																				 νωνικής ζωής)</a:t>
            </a:r>
          </a:p>
          <a:p>
            <a:pPr marL="0" indent="0" algn="l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Προέλευση από το </a:t>
            </a:r>
            <a:r>
              <a:rPr lang="el-GR" sz="2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εμπορικό θέατρο</a:t>
            </a:r>
          </a:p>
          <a:p>
            <a:pPr marL="0" indent="0" algn="l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Κληρονομιά του </a:t>
            </a:r>
            <a:r>
              <a:rPr lang="el-GR" sz="2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Κωμειδυλλίου</a:t>
            </a:r>
          </a:p>
          <a:p>
            <a:pPr marL="0" indent="0" algn="l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Ιδεολογική συνάφεια με την </a:t>
            </a:r>
            <a:r>
              <a:rPr lang="el-GR" sz="2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εγχώρια αστική τάξη</a:t>
            </a:r>
          </a:p>
          <a:p>
            <a:pPr marL="0" indent="0" algn="l">
              <a:buNone/>
            </a:pPr>
            <a:endParaRPr lang="el-GR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Σύνδεση με την Πολιτική </a:t>
            </a:r>
            <a:r>
              <a: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περιστολή - ανοχή</a:t>
            </a:r>
            <a:endParaRPr lang="el-G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D969621-4AC7-41A9-5F78-3B4E41F88459}"/>
              </a:ext>
            </a:extLst>
          </p:cNvPr>
          <p:cNvSpPr/>
          <p:nvPr/>
        </p:nvSpPr>
        <p:spPr>
          <a:xfrm>
            <a:off x="804000" y="6141410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1CEEACB-B75B-C570-8959-3D4D6E282461}"/>
              </a:ext>
            </a:extLst>
          </p:cNvPr>
          <p:cNvSpPr/>
          <p:nvPr/>
        </p:nvSpPr>
        <p:spPr>
          <a:xfrm>
            <a:off x="808093" y="937569"/>
            <a:ext cx="2880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A3B62E0C-C764-5CFF-F942-CF10BA925726}"/>
              </a:ext>
            </a:extLst>
          </p:cNvPr>
          <p:cNvSpPr/>
          <p:nvPr/>
        </p:nvSpPr>
        <p:spPr>
          <a:xfrm>
            <a:off x="8575907" y="937569"/>
            <a:ext cx="2880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40F44BF0-B78C-334F-4D9B-9909E0E9BE92}"/>
              </a:ext>
            </a:extLst>
          </p:cNvPr>
          <p:cNvSpPr/>
          <p:nvPr/>
        </p:nvSpPr>
        <p:spPr>
          <a:xfrm>
            <a:off x="921625" y="1410753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C7F7147C-87B9-39DF-565F-EFC434BBAE64}"/>
              </a:ext>
            </a:extLst>
          </p:cNvPr>
          <p:cNvSpPr/>
          <p:nvPr/>
        </p:nvSpPr>
        <p:spPr>
          <a:xfrm>
            <a:off x="1191804" y="190398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FB8696A2-8D62-99A2-D714-E07D7D2B543A}"/>
              </a:ext>
            </a:extLst>
          </p:cNvPr>
          <p:cNvSpPr/>
          <p:nvPr/>
        </p:nvSpPr>
        <p:spPr>
          <a:xfrm>
            <a:off x="1191804" y="2410091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4FC6918D-3174-A5E9-0D85-78744A8C888B}"/>
              </a:ext>
            </a:extLst>
          </p:cNvPr>
          <p:cNvSpPr/>
          <p:nvPr/>
        </p:nvSpPr>
        <p:spPr>
          <a:xfrm>
            <a:off x="1191804" y="320413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998AC128-3BBF-0CFF-6486-1D2A96F085C9}"/>
              </a:ext>
            </a:extLst>
          </p:cNvPr>
          <p:cNvSpPr/>
          <p:nvPr/>
        </p:nvSpPr>
        <p:spPr>
          <a:xfrm>
            <a:off x="1191804" y="3673063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85A6AD64-401F-BC28-248A-5CFF3CA09FB5}"/>
              </a:ext>
            </a:extLst>
          </p:cNvPr>
          <p:cNvSpPr/>
          <p:nvPr/>
        </p:nvSpPr>
        <p:spPr>
          <a:xfrm>
            <a:off x="1191804" y="414199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0D5EA913-52B9-1625-EFF2-74EA0867DD2B}"/>
              </a:ext>
            </a:extLst>
          </p:cNvPr>
          <p:cNvSpPr/>
          <p:nvPr/>
        </p:nvSpPr>
        <p:spPr>
          <a:xfrm>
            <a:off x="921625" y="510733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61DDF466-AB49-B2F8-B353-092FF3C50B9F}"/>
              </a:ext>
            </a:extLst>
          </p:cNvPr>
          <p:cNvSpPr/>
          <p:nvPr/>
        </p:nvSpPr>
        <p:spPr>
          <a:xfrm>
            <a:off x="4140123" y="5141700"/>
            <a:ext cx="396000" cy="161365"/>
          </a:xfrm>
          <a:prstGeom prst="rightArrow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666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34999"/>
            <a:ext cx="10874188" cy="59200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Σκηνική επένδυση της Επιθεώρησης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246094"/>
            <a:ext cx="10874188" cy="49769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τεχνικός εξοπλισμός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σκηνογραφία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κοστούμια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φωτισμός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μηχανές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Η Μαρίκα Κοτοπούλη για να ανταγωνιστεί την Κυβέλη ενέταξε στον θίασό της πλειάδα 	καλλίγραμων νεαρών, αν και με τέτοιες επιλογές έφτασε σε υπέρογκα έξοδα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Χαρακτηριστική είναι επίσης η παράσταση της επιθεώρησης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Ξιφίρ Φαλέρ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των Ν. Λάσκα-	ρη, Γ. Πωπ και Μ. Λιδωρίκη, στην οποία συνέβαλε σκηνογραφικά και ενδυματολογικά ο 	ζωγράφος Πάνος Αραβαντινός, αφήνοντας έκπληκτους τους θεατές κατά τη θερινή περίο-	δο του 1916 στο θέατρο του Φαλήρου</a:t>
            </a:r>
            <a:endParaRPr lang="el-G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D969621-4AC7-41A9-5F78-3B4E41F88459}"/>
              </a:ext>
            </a:extLst>
          </p:cNvPr>
          <p:cNvSpPr/>
          <p:nvPr/>
        </p:nvSpPr>
        <p:spPr>
          <a:xfrm>
            <a:off x="804000" y="6141410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1CEEACB-B75B-C570-8959-3D4D6E282461}"/>
              </a:ext>
            </a:extLst>
          </p:cNvPr>
          <p:cNvSpPr/>
          <p:nvPr/>
        </p:nvSpPr>
        <p:spPr>
          <a:xfrm>
            <a:off x="808093" y="937569"/>
            <a:ext cx="2016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A3B62E0C-C764-5CFF-F942-CF10BA925726}"/>
              </a:ext>
            </a:extLst>
          </p:cNvPr>
          <p:cNvSpPr/>
          <p:nvPr/>
        </p:nvSpPr>
        <p:spPr>
          <a:xfrm>
            <a:off x="9367907" y="943704"/>
            <a:ext cx="2016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433F379B-452A-0A0B-3B53-2C354642B383}"/>
              </a:ext>
            </a:extLst>
          </p:cNvPr>
          <p:cNvSpPr/>
          <p:nvPr/>
        </p:nvSpPr>
        <p:spPr>
          <a:xfrm>
            <a:off x="974292" y="1448049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C02F8CD6-2149-2264-1295-8138187BB19B}"/>
              </a:ext>
            </a:extLst>
          </p:cNvPr>
          <p:cNvSpPr/>
          <p:nvPr/>
        </p:nvSpPr>
        <p:spPr>
          <a:xfrm>
            <a:off x="974292" y="193031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149BC307-F8E5-28E2-EA9B-1BF72030A0DB}"/>
              </a:ext>
            </a:extLst>
          </p:cNvPr>
          <p:cNvSpPr/>
          <p:nvPr/>
        </p:nvSpPr>
        <p:spPr>
          <a:xfrm>
            <a:off x="970759" y="2407855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E2F2EC16-30C7-1841-2213-4158AD84A332}"/>
              </a:ext>
            </a:extLst>
          </p:cNvPr>
          <p:cNvSpPr/>
          <p:nvPr/>
        </p:nvSpPr>
        <p:spPr>
          <a:xfrm>
            <a:off x="975123" y="2894835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64C657F0-B639-D593-7F85-492D11D42243}"/>
              </a:ext>
            </a:extLst>
          </p:cNvPr>
          <p:cNvSpPr/>
          <p:nvPr/>
        </p:nvSpPr>
        <p:spPr>
          <a:xfrm>
            <a:off x="970759" y="3376790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74C2CAE3-B31D-96C9-2D01-ECA5317D53AC}"/>
              </a:ext>
            </a:extLst>
          </p:cNvPr>
          <p:cNvSpPr/>
          <p:nvPr/>
        </p:nvSpPr>
        <p:spPr>
          <a:xfrm>
            <a:off x="970759" y="385806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D847B8D8-71FE-EDCD-117F-7A2F52B99A8A}"/>
              </a:ext>
            </a:extLst>
          </p:cNvPr>
          <p:cNvSpPr/>
          <p:nvPr/>
        </p:nvSpPr>
        <p:spPr>
          <a:xfrm>
            <a:off x="974292" y="4629152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333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34999"/>
            <a:ext cx="10874188" cy="59200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Μουσική της Επιθεώρησης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246094"/>
            <a:ext cx="10874188" cy="49769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Τον προεξάρχοντα ρόλο στην Επιθεώρηση έχει η μουσική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Κάθε νούμερο ολοκληρώνεται με ένα τραγούδι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Το κοινό ελκύεται από τα λογής εύθυμα τραγούδια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Χαρακτηριστικό είναι ότι τα τραγούδια αναπαράγονται και συχνά δημοσιεύονται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Δεν συμβαίνει το ίδιο με τα κείμενα των επιθεωρήσεων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Τα εν λόγω τραγούδια παίζονταν στα αστικά σαλόνια και ψάλλονταν από ερασιτέχνες αλλά 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και από επαγγελματίες σε διάφορες περιστάσεις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Η Επιθεώρηση δανειζόταν πολλές από τις μελωδίες της από την ισπανική Γκραν βία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Από διάφορες ευρωπαϊκές επιθεωρήσεις συνέχισε να αντιγράφει μελωδίες και η Επιθεώρη-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ση των πρώτων δεκαετιών του 20</a:t>
            </a:r>
            <a:r>
              <a:rPr lang="el-GR" sz="22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ού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αιώνα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l-G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546C2E58-007A-A94E-ACAF-15B0ACDA318F}"/>
              </a:ext>
            </a:extLst>
          </p:cNvPr>
          <p:cNvSpPr/>
          <p:nvPr/>
        </p:nvSpPr>
        <p:spPr>
          <a:xfrm>
            <a:off x="808093" y="1402668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F238C70E-322E-1C07-32FE-B5328D05D62E}"/>
              </a:ext>
            </a:extLst>
          </p:cNvPr>
          <p:cNvSpPr/>
          <p:nvPr/>
        </p:nvSpPr>
        <p:spPr>
          <a:xfrm>
            <a:off x="808093" y="1880187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FE054E24-8E8C-3012-FD14-54D5DAA009FB}"/>
              </a:ext>
            </a:extLst>
          </p:cNvPr>
          <p:cNvSpPr/>
          <p:nvPr/>
        </p:nvSpPr>
        <p:spPr>
          <a:xfrm>
            <a:off x="808093" y="2353382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8432287-C0C6-DB81-D3F6-FF26091CF5F2}"/>
              </a:ext>
            </a:extLst>
          </p:cNvPr>
          <p:cNvSpPr/>
          <p:nvPr/>
        </p:nvSpPr>
        <p:spPr>
          <a:xfrm>
            <a:off x="804731" y="2826577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E80B5588-57FA-2E09-A121-22ED12A70712}"/>
              </a:ext>
            </a:extLst>
          </p:cNvPr>
          <p:cNvSpPr/>
          <p:nvPr/>
        </p:nvSpPr>
        <p:spPr>
          <a:xfrm>
            <a:off x="804731" y="3299772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BC731558-00BF-D9DB-F472-B2EA852662F9}"/>
              </a:ext>
            </a:extLst>
          </p:cNvPr>
          <p:cNvSpPr/>
          <p:nvPr/>
        </p:nvSpPr>
        <p:spPr>
          <a:xfrm>
            <a:off x="804000" y="3772967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B0ACCB02-7EE2-9C5B-EE1D-B8B3EBC85236}"/>
              </a:ext>
            </a:extLst>
          </p:cNvPr>
          <p:cNvSpPr/>
          <p:nvPr/>
        </p:nvSpPr>
        <p:spPr>
          <a:xfrm>
            <a:off x="804000" y="4743097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8CBDE95-6358-DAD8-83C4-99AA3BB05917}"/>
              </a:ext>
            </a:extLst>
          </p:cNvPr>
          <p:cNvSpPr/>
          <p:nvPr/>
        </p:nvSpPr>
        <p:spPr>
          <a:xfrm>
            <a:off x="804000" y="6043706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FDDFA760-5E5F-0658-89C8-B31231182963}"/>
              </a:ext>
            </a:extLst>
          </p:cNvPr>
          <p:cNvSpPr/>
          <p:nvPr/>
        </p:nvSpPr>
        <p:spPr>
          <a:xfrm>
            <a:off x="804000" y="915400"/>
            <a:ext cx="2772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6F6AB4FE-2F8F-8D09-27C0-9DF9C2FE5E3D}"/>
              </a:ext>
            </a:extLst>
          </p:cNvPr>
          <p:cNvSpPr/>
          <p:nvPr/>
        </p:nvSpPr>
        <p:spPr>
          <a:xfrm>
            <a:off x="8616000" y="961119"/>
            <a:ext cx="2772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010FC91E-170D-9903-676A-A1B33B79E554}"/>
              </a:ext>
            </a:extLst>
          </p:cNvPr>
          <p:cNvSpPr/>
          <p:nvPr/>
        </p:nvSpPr>
        <p:spPr>
          <a:xfrm>
            <a:off x="804000" y="5216585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360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34999"/>
            <a:ext cx="10874188" cy="59200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Μουσική της Επιθεώρησης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246094"/>
            <a:ext cx="10874188" cy="49769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Αυτός ο ορίζοντας αντιγραφής είναι γνωστός από τα χρόνια του Όθωνα, κατά τα οποία σε 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άριες ιταλικών μελοδραμάτων εντάσσονταν ελληνικοί στίχοι, προκειμένου να διαμορφωθεί 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η απαραίτητη απήχηση στο εγχώριο φιλοθέαμον κοινό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Η διαδικασία επαφής και σύνδεσης με τα μουσικά σχήματα της Δύσης συμπίπτει με κάποιες 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εγχώριες εξελίξεις γύρω από τη μουσική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				της ντόπιας παράδοσης του μονοφωνικού δημοτικού τραγουδιού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υποχώρηση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				της εκκλησιαστικής ψαλμωδίας και του αμανέ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επικράτηση του πολυφωνικού μουσικού ιδιώματος της Δύσης</a:t>
            </a:r>
            <a:endParaRPr lang="el-G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546C2E58-007A-A94E-ACAF-15B0ACDA318F}"/>
              </a:ext>
            </a:extLst>
          </p:cNvPr>
          <p:cNvSpPr/>
          <p:nvPr/>
        </p:nvSpPr>
        <p:spPr>
          <a:xfrm>
            <a:off x="808093" y="1429964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8432287-C0C6-DB81-D3F6-FF26091CF5F2}"/>
              </a:ext>
            </a:extLst>
          </p:cNvPr>
          <p:cNvSpPr/>
          <p:nvPr/>
        </p:nvSpPr>
        <p:spPr>
          <a:xfrm>
            <a:off x="808093" y="286252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BC731558-00BF-D9DB-F472-B2EA852662F9}"/>
              </a:ext>
            </a:extLst>
          </p:cNvPr>
          <p:cNvSpPr/>
          <p:nvPr/>
        </p:nvSpPr>
        <p:spPr>
          <a:xfrm>
            <a:off x="1507340" y="529192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8CBDE95-6358-DAD8-83C4-99AA3BB05917}"/>
              </a:ext>
            </a:extLst>
          </p:cNvPr>
          <p:cNvSpPr/>
          <p:nvPr/>
        </p:nvSpPr>
        <p:spPr>
          <a:xfrm>
            <a:off x="804000" y="6043706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FDDFA760-5E5F-0658-89C8-B31231182963}"/>
              </a:ext>
            </a:extLst>
          </p:cNvPr>
          <p:cNvSpPr/>
          <p:nvPr/>
        </p:nvSpPr>
        <p:spPr>
          <a:xfrm>
            <a:off x="804000" y="915400"/>
            <a:ext cx="2772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6F6AB4FE-2F8F-8D09-27C0-9DF9C2FE5E3D}"/>
              </a:ext>
            </a:extLst>
          </p:cNvPr>
          <p:cNvSpPr/>
          <p:nvPr/>
        </p:nvSpPr>
        <p:spPr>
          <a:xfrm>
            <a:off x="8616000" y="961119"/>
            <a:ext cx="2772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Βέλος: Δεξιό 14">
            <a:extLst>
              <a:ext uri="{FF2B5EF4-FFF2-40B4-BE49-F238E27FC236}">
                <a16:creationId xmlns:a16="http://schemas.microsoft.com/office/drawing/2014/main" id="{D91FED6B-4A0A-B926-A227-1814043FA12D}"/>
              </a:ext>
            </a:extLst>
          </p:cNvPr>
          <p:cNvSpPr/>
          <p:nvPr/>
        </p:nvSpPr>
        <p:spPr>
          <a:xfrm>
            <a:off x="1055540" y="4307335"/>
            <a:ext cx="348916" cy="161365"/>
          </a:xfrm>
          <a:prstGeom prst="rightArrow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Αριστερό άγκιστρο 16">
            <a:extLst>
              <a:ext uri="{FF2B5EF4-FFF2-40B4-BE49-F238E27FC236}">
                <a16:creationId xmlns:a16="http://schemas.microsoft.com/office/drawing/2014/main" id="{B97B85B8-EA20-7346-A37C-303106CF3238}"/>
              </a:ext>
            </a:extLst>
          </p:cNvPr>
          <p:cNvSpPr/>
          <p:nvPr/>
        </p:nvSpPr>
        <p:spPr>
          <a:xfrm>
            <a:off x="2873188" y="3729318"/>
            <a:ext cx="170330" cy="134470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928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34999"/>
            <a:ext cx="10874188" cy="59200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συμβολή του Θεόφραστου Σακελλαρίδη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246094"/>
            <a:ext cx="10874188" cy="49769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Ο Θ. Σακελλαρίδης υπήρξε υπεύθυνος της μουσικής των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Παναθηναίων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των Μ. Άννινου 	και Γ. Τσοκόπουλου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Μαζί με τον πατέρα του Ιωάννη Σακελλαρίδη προχώρησαν στο εγχείρημα συλλογής παρα-	δοσιακών τραγουδιών με στόχο να τα μεταγράψουν στην ευρωπαϊκή μουσική κλίμακα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Μόλις αρχίζουν τα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Παναθήναια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ο Σακελλαρίδης προσχωρεί στην Επιθεώρηση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Από το 1907 επισκέπτεται νυχτερινά κέντρα καταγράφοντας τις μουσικές μελωδίες που 	φέρνουν από την Ευρώπη διάφορες αρτίστες, προκειμένου να τις αξιοποιήσει στα τραγού-	δια των </a:t>
            </a: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Παναθηναίων</a:t>
            </a:r>
            <a:endParaRPr lang="el-GR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Ακολουθεί ανάμιξη ιταλικών ταραντελών και καντσονετών με μελωδίες από οπερέτες του 	Παρισιού και της Βιέννης	    η Μαρίκα Κοτοπούλη και η Ροζαλία Νίκα συμβάλλουν 									    στον εξευρωπαϊσμό των θεατών τους</a:t>
            </a:r>
          </a:p>
          <a:p>
            <a:pPr marL="0" indent="0" algn="just">
              <a:buNone/>
            </a:pPr>
            <a:r>
              <a:rPr lang="el-GR" sz="2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l-G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546C2E58-007A-A94E-ACAF-15B0ACDA318F}"/>
              </a:ext>
            </a:extLst>
          </p:cNvPr>
          <p:cNvSpPr/>
          <p:nvPr/>
        </p:nvSpPr>
        <p:spPr>
          <a:xfrm>
            <a:off x="974330" y="1390204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BC731558-00BF-D9DB-F472-B2EA852662F9}"/>
              </a:ext>
            </a:extLst>
          </p:cNvPr>
          <p:cNvSpPr/>
          <p:nvPr/>
        </p:nvSpPr>
        <p:spPr>
          <a:xfrm>
            <a:off x="974330" y="349148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8CBDE95-6358-DAD8-83C4-99AA3BB05917}"/>
              </a:ext>
            </a:extLst>
          </p:cNvPr>
          <p:cNvSpPr/>
          <p:nvPr/>
        </p:nvSpPr>
        <p:spPr>
          <a:xfrm>
            <a:off x="804000" y="6043706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FDDFA760-5E5F-0658-89C8-B31231182963}"/>
              </a:ext>
            </a:extLst>
          </p:cNvPr>
          <p:cNvSpPr/>
          <p:nvPr/>
        </p:nvSpPr>
        <p:spPr>
          <a:xfrm>
            <a:off x="804000" y="915400"/>
            <a:ext cx="154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6F6AB4FE-2F8F-8D09-27C0-9DF9C2FE5E3D}"/>
              </a:ext>
            </a:extLst>
          </p:cNvPr>
          <p:cNvSpPr/>
          <p:nvPr/>
        </p:nvSpPr>
        <p:spPr>
          <a:xfrm>
            <a:off x="9840000" y="915400"/>
            <a:ext cx="154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Βέλος: Δεξιό 14">
            <a:extLst>
              <a:ext uri="{FF2B5EF4-FFF2-40B4-BE49-F238E27FC236}">
                <a16:creationId xmlns:a16="http://schemas.microsoft.com/office/drawing/2014/main" id="{D91FED6B-4A0A-B926-A227-1814043FA12D}"/>
              </a:ext>
            </a:extLst>
          </p:cNvPr>
          <p:cNvSpPr/>
          <p:nvPr/>
        </p:nvSpPr>
        <p:spPr>
          <a:xfrm>
            <a:off x="4246974" y="5029993"/>
            <a:ext cx="348916" cy="16136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AA6CA6BD-0BD3-7189-6EB1-D0863F93052F}"/>
              </a:ext>
            </a:extLst>
          </p:cNvPr>
          <p:cNvSpPr/>
          <p:nvPr/>
        </p:nvSpPr>
        <p:spPr>
          <a:xfrm>
            <a:off x="974330" y="2212819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5C1B18D4-9DCC-D21E-AD7B-4B8283379360}"/>
              </a:ext>
            </a:extLst>
          </p:cNvPr>
          <p:cNvSpPr/>
          <p:nvPr/>
        </p:nvSpPr>
        <p:spPr>
          <a:xfrm>
            <a:off x="974330" y="3014218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8E17078B-BD3E-43DD-4349-D33926332B70}"/>
              </a:ext>
            </a:extLst>
          </p:cNvPr>
          <p:cNvSpPr/>
          <p:nvPr/>
        </p:nvSpPr>
        <p:spPr>
          <a:xfrm>
            <a:off x="974330" y="4638387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381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34999"/>
            <a:ext cx="10874188" cy="59200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Προγράμματα Επιθεωρήσεων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246094"/>
            <a:ext cx="10874188" cy="49769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l-G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8CBDE95-6358-DAD8-83C4-99AA3BB05917}"/>
              </a:ext>
            </a:extLst>
          </p:cNvPr>
          <p:cNvSpPr/>
          <p:nvPr/>
        </p:nvSpPr>
        <p:spPr>
          <a:xfrm>
            <a:off x="804000" y="6043706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FDDFA760-5E5F-0658-89C8-B31231182963}"/>
              </a:ext>
            </a:extLst>
          </p:cNvPr>
          <p:cNvSpPr/>
          <p:nvPr/>
        </p:nvSpPr>
        <p:spPr>
          <a:xfrm>
            <a:off x="804000" y="915400"/>
            <a:ext cx="262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6F6AB4FE-2F8F-8D09-27C0-9DF9C2FE5E3D}"/>
              </a:ext>
            </a:extLst>
          </p:cNvPr>
          <p:cNvSpPr/>
          <p:nvPr/>
        </p:nvSpPr>
        <p:spPr>
          <a:xfrm>
            <a:off x="8760002" y="915400"/>
            <a:ext cx="262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2CF66C1-5CFE-DF3E-6E8F-AF9438BF2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78" y="1256036"/>
            <a:ext cx="3489840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ADDD2C1A-B0FB-D8A2-6FB1-864F426EB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918" y="1256036"/>
            <a:ext cx="3521280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601B367A-0A4D-C95D-F2C2-AFE481F4D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98" y="1256036"/>
            <a:ext cx="3521280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3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34999"/>
            <a:ext cx="10874188" cy="59200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Προγράμματα Επιθεωρήσεων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246094"/>
            <a:ext cx="10874188" cy="49769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l-G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8CBDE95-6358-DAD8-83C4-99AA3BB05917}"/>
              </a:ext>
            </a:extLst>
          </p:cNvPr>
          <p:cNvSpPr/>
          <p:nvPr/>
        </p:nvSpPr>
        <p:spPr>
          <a:xfrm>
            <a:off x="804000" y="6043706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FDDFA760-5E5F-0658-89C8-B31231182963}"/>
              </a:ext>
            </a:extLst>
          </p:cNvPr>
          <p:cNvSpPr/>
          <p:nvPr/>
        </p:nvSpPr>
        <p:spPr>
          <a:xfrm>
            <a:off x="804000" y="915400"/>
            <a:ext cx="262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6F6AB4FE-2F8F-8D09-27C0-9DF9C2FE5E3D}"/>
              </a:ext>
            </a:extLst>
          </p:cNvPr>
          <p:cNvSpPr/>
          <p:nvPr/>
        </p:nvSpPr>
        <p:spPr>
          <a:xfrm>
            <a:off x="8760002" y="915400"/>
            <a:ext cx="262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B8ECB8E4-A4E4-BB80-DEBF-C5279EDEC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/>
          <a:stretch/>
        </p:blipFill>
        <p:spPr bwMode="auto">
          <a:xfrm>
            <a:off x="7930371" y="1241520"/>
            <a:ext cx="3413114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37564223-430C-3E51-01D4-F4D93B9D9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231" y="1241520"/>
            <a:ext cx="3529140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023903-34FE-7E05-7022-2FBA4507A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61" y="1241520"/>
            <a:ext cx="3505560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967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34999"/>
            <a:ext cx="10874188" cy="59200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Προγράμματα Επιθεωρήσεων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246094"/>
            <a:ext cx="10874188" cy="49769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l-G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8CBDE95-6358-DAD8-83C4-99AA3BB05917}"/>
              </a:ext>
            </a:extLst>
          </p:cNvPr>
          <p:cNvSpPr/>
          <p:nvPr/>
        </p:nvSpPr>
        <p:spPr>
          <a:xfrm>
            <a:off x="804000" y="6043706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FDDFA760-5E5F-0658-89C8-B31231182963}"/>
              </a:ext>
            </a:extLst>
          </p:cNvPr>
          <p:cNvSpPr/>
          <p:nvPr/>
        </p:nvSpPr>
        <p:spPr>
          <a:xfrm>
            <a:off x="804000" y="915400"/>
            <a:ext cx="262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6F6AB4FE-2F8F-8D09-27C0-9DF9C2FE5E3D}"/>
              </a:ext>
            </a:extLst>
          </p:cNvPr>
          <p:cNvSpPr/>
          <p:nvPr/>
        </p:nvSpPr>
        <p:spPr>
          <a:xfrm>
            <a:off x="8760002" y="915400"/>
            <a:ext cx="2628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B5D6535-D994-C58E-4354-3F4A59C17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227" y="1241520"/>
            <a:ext cx="3544860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4804180D-12C7-4F75-A469-C329CB250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087" y="1241520"/>
            <a:ext cx="3387660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496F20B-BE52-2F87-1ADD-5A8AE1BFB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7" y="1241520"/>
            <a:ext cx="3552720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59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34999"/>
            <a:ext cx="10874188" cy="59200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Επιθεώρηση μετά από το 1920 - περιοδείες</a:t>
            </a:r>
            <a:endParaRPr lang="el-GR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246094"/>
            <a:ext cx="10874188" cy="49769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Συνθέτες που εξακολουθούν να έχουν πρωτεύοντα ρόλο είναι οι Θ. Σακελλαρίδης και Ν. 	Χατζηαποστόλου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Νέοι συνθέτες είναι οι Ι. Ριτσιάρδης, Γ. Κωνσταντινίδης, Χ. Χαιρόπουλος, Μ. Κατριβάνος, 	Κ. Γιαννίδης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Η Επιθεώρηση χάνει την προνομιακή θέση που είχε στις πρώτες δύο δεκαετίες του 20</a:t>
            </a:r>
            <a:r>
              <a:rPr lang="el-GR" sz="22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ού</a:t>
            </a: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αι-	ώνα, εντούτοις παραμένει ιδιαιτέρως δημοφιλής και, ως εκ τούτου, άκρως εμπορική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Στρέφεται πλέον στη φαντασμαγορία και τη θεαματικότητα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Συντηρητική τοποθέτηση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Δεν ανοίγεται στο πεδίο του πολιτικού θεάτρου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εμπορικότητα - συναισθηματισμός - ιδεολογικός ερμαφροδιτισμός</a:t>
            </a:r>
          </a:p>
          <a:p>
            <a:pPr marL="0" indent="0" algn="just">
              <a:buNone/>
            </a:pPr>
            <a:r>
              <a:rPr lang="el-GR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l-GR" sz="22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D969621-4AC7-41A9-5F78-3B4E41F88459}"/>
              </a:ext>
            </a:extLst>
          </p:cNvPr>
          <p:cNvSpPr/>
          <p:nvPr/>
        </p:nvSpPr>
        <p:spPr>
          <a:xfrm>
            <a:off x="804000" y="6141410"/>
            <a:ext cx="1058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1CEEACB-B75B-C570-8959-3D4D6E282461}"/>
              </a:ext>
            </a:extLst>
          </p:cNvPr>
          <p:cNvSpPr/>
          <p:nvPr/>
        </p:nvSpPr>
        <p:spPr>
          <a:xfrm>
            <a:off x="808093" y="937569"/>
            <a:ext cx="1296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A3B62E0C-C764-5CFF-F942-CF10BA925726}"/>
              </a:ext>
            </a:extLst>
          </p:cNvPr>
          <p:cNvSpPr/>
          <p:nvPr/>
        </p:nvSpPr>
        <p:spPr>
          <a:xfrm>
            <a:off x="10087907" y="938929"/>
            <a:ext cx="1296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6951B4D5-3088-B8BD-A263-5364A7A70A28}"/>
              </a:ext>
            </a:extLst>
          </p:cNvPr>
          <p:cNvSpPr/>
          <p:nvPr/>
        </p:nvSpPr>
        <p:spPr>
          <a:xfrm>
            <a:off x="974062" y="139310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F38B903E-7BBE-6B36-CC40-69CAD877A48D}"/>
              </a:ext>
            </a:extLst>
          </p:cNvPr>
          <p:cNvSpPr/>
          <p:nvPr/>
        </p:nvSpPr>
        <p:spPr>
          <a:xfrm>
            <a:off x="974062" y="2206568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F0F8B5C-BBC5-CAF4-7AB4-BC293032380E}"/>
              </a:ext>
            </a:extLst>
          </p:cNvPr>
          <p:cNvSpPr/>
          <p:nvPr/>
        </p:nvSpPr>
        <p:spPr>
          <a:xfrm>
            <a:off x="974062" y="301785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8954B405-1128-9409-26CD-CF98B7D76935}"/>
              </a:ext>
            </a:extLst>
          </p:cNvPr>
          <p:cNvSpPr/>
          <p:nvPr/>
        </p:nvSpPr>
        <p:spPr>
          <a:xfrm>
            <a:off x="974062" y="3833376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F62F78CF-DA19-E3DC-1A7B-ED9102AF99A4}"/>
              </a:ext>
            </a:extLst>
          </p:cNvPr>
          <p:cNvSpPr/>
          <p:nvPr/>
        </p:nvSpPr>
        <p:spPr>
          <a:xfrm>
            <a:off x="974062" y="479054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184C14B5-9DD1-536E-C89F-3D8151A5DFD5}"/>
              </a:ext>
            </a:extLst>
          </p:cNvPr>
          <p:cNvSpPr/>
          <p:nvPr/>
        </p:nvSpPr>
        <p:spPr>
          <a:xfrm>
            <a:off x="974062" y="526965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34C7FD92-5D82-26B5-AE3C-B54C88D62858}"/>
              </a:ext>
            </a:extLst>
          </p:cNvPr>
          <p:cNvSpPr/>
          <p:nvPr/>
        </p:nvSpPr>
        <p:spPr>
          <a:xfrm>
            <a:off x="974062" y="431142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9987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9186</TotalTime>
  <Words>813</Words>
  <Application>Microsoft Office PowerPoint</Application>
  <PresentationFormat>Ευρεία οθόνη</PresentationFormat>
  <Paragraphs>77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Οργανικό</vt:lpstr>
      <vt:lpstr>Είδη θεάτρου με μουσική  στη νεοελληνική σκηνή  (η οπερέτα, το κωμειδύλλιο,  το δραματικό ειδύλλιο και η επιθεώρηση)</vt:lpstr>
      <vt:lpstr>Σκηνική επένδυση της Επιθεώρησης</vt:lpstr>
      <vt:lpstr>Μουσική της Επιθεώρησης</vt:lpstr>
      <vt:lpstr>Μουσική της Επιθεώρησης</vt:lpstr>
      <vt:lpstr>Η συμβολή του Θεόφραστου Σακελλαρίδη</vt:lpstr>
      <vt:lpstr>Προγράμματα Επιθεωρήσεων</vt:lpstr>
      <vt:lpstr>Προγράμματα Επιθεωρήσεων</vt:lpstr>
      <vt:lpstr>Προγράμματα Επιθεωρήσεων</vt:lpstr>
      <vt:lpstr>Η Επιθεώρηση μετά από το 1920 - περιοδείες</vt:lpstr>
      <vt:lpstr>Η Επιθεώρηση μετά από το 1920 - περιοδείες</vt:lpstr>
      <vt:lpstr>Γνωρίσματα Επιθεώρησης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ελληνική κωμωδιογραφία στον 20ό αιώνα</dc:title>
  <dc:creator>Σπύρος Τούλιος</dc:creator>
  <cp:lastModifiedBy>theatrical</cp:lastModifiedBy>
  <cp:revision>907</cp:revision>
  <dcterms:created xsi:type="dcterms:W3CDTF">2024-01-28T18:22:20Z</dcterms:created>
  <dcterms:modified xsi:type="dcterms:W3CDTF">2024-06-03T13:29:28Z</dcterms:modified>
</cp:coreProperties>
</file>