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sldIdLst>
    <p:sldId id="256" r:id="rId2"/>
    <p:sldId id="361" r:id="rId3"/>
    <p:sldId id="257" r:id="rId4"/>
    <p:sldId id="395" r:id="rId5"/>
    <p:sldId id="396" r:id="rId6"/>
    <p:sldId id="397" r:id="rId7"/>
    <p:sldId id="333" r:id="rId8"/>
    <p:sldId id="334" r:id="rId9"/>
    <p:sldId id="364" r:id="rId10"/>
    <p:sldId id="325" r:id="rId11"/>
    <p:sldId id="365" r:id="rId12"/>
    <p:sldId id="349" r:id="rId13"/>
    <p:sldId id="327" r:id="rId14"/>
    <p:sldId id="386" r:id="rId15"/>
    <p:sldId id="387" r:id="rId16"/>
    <p:sldId id="388" r:id="rId17"/>
    <p:sldId id="330" r:id="rId18"/>
    <p:sldId id="287" r:id="rId19"/>
    <p:sldId id="389" r:id="rId20"/>
    <p:sldId id="391" r:id="rId21"/>
    <p:sldId id="302" r:id="rId22"/>
    <p:sldId id="390" r:id="rId23"/>
    <p:sldId id="392" r:id="rId24"/>
    <p:sldId id="393" r:id="rId25"/>
    <p:sldId id="394" r:id="rId26"/>
    <p:sldId id="385" r:id="rId27"/>
    <p:sldId id="384" r:id="rId28"/>
    <p:sldId id="407" r:id="rId29"/>
    <p:sldId id="406" r:id="rId30"/>
    <p:sldId id="408" r:id="rId31"/>
    <p:sldId id="339" r:id="rId32"/>
    <p:sldId id="345" r:id="rId33"/>
    <p:sldId id="342" r:id="rId34"/>
    <p:sldId id="344" r:id="rId35"/>
    <p:sldId id="346" r:id="rId36"/>
    <p:sldId id="310" r:id="rId37"/>
    <p:sldId id="311" r:id="rId38"/>
    <p:sldId id="348" r:id="rId39"/>
    <p:sldId id="343" r:id="rId40"/>
    <p:sldId id="409" r:id="rId41"/>
    <p:sldId id="410" r:id="rId42"/>
    <p:sldId id="411" r:id="rId43"/>
    <p:sldId id="279" r:id="rId44"/>
    <p:sldId id="399" r:id="rId45"/>
    <p:sldId id="403" r:id="rId46"/>
    <p:sldId id="400" r:id="rId47"/>
    <p:sldId id="355" r:id="rId48"/>
    <p:sldId id="404" r:id="rId49"/>
    <p:sldId id="351" r:id="rId50"/>
    <p:sldId id="352" r:id="rId51"/>
    <p:sldId id="354" r:id="rId52"/>
    <p:sldId id="358" r:id="rId53"/>
    <p:sldId id="360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125"/>
    <a:srgbClr val="4285F4"/>
    <a:srgbClr val="EA4335"/>
    <a:srgbClr val="BAFBBD"/>
    <a:srgbClr val="BAD1BD"/>
    <a:srgbClr val="828BCE"/>
    <a:srgbClr val="E35F5F"/>
    <a:srgbClr val="508945"/>
    <a:srgbClr val="A3322A"/>
    <a:srgbClr val="232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1964" autoAdjust="0"/>
  </p:normalViewPr>
  <p:slideViewPr>
    <p:cSldViewPr snapToGrid="0">
      <p:cViewPr varScale="1">
        <p:scale>
          <a:sx n="69" d="100"/>
          <a:sy n="69" d="100"/>
        </p:scale>
        <p:origin x="564" y="60"/>
      </p:cViewPr>
      <p:guideLst/>
    </p:cSldViewPr>
  </p:slideViewPr>
  <p:outlineViewPr>
    <p:cViewPr>
      <p:scale>
        <a:sx n="33" d="100"/>
        <a:sy n="33" d="100"/>
      </p:scale>
      <p:origin x="0" y="-7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9D2C-FF08-451C-AF44-22F9095617C1}" type="datetimeFigureOut">
              <a:rPr lang="el-GR" smtClean="0"/>
              <a:t>24/11/2022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C837-52DB-4820-AB5E-E51DED7D6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9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C837-52DB-4820-AB5E-E51DED7D6803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53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C837-52DB-4820-AB5E-E51DED7D6803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71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C837-52DB-4820-AB5E-E51DED7D6803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16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 bwMode="hidden">
          <a:xfrm>
            <a:off x="2" y="3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15" name="Ορθογώνιο 14"/>
          <p:cNvSpPr/>
          <p:nvPr/>
        </p:nvSpPr>
        <p:spPr bwMode="hidden">
          <a:xfrm>
            <a:off x="2" y="4810564"/>
            <a:ext cx="12192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2" cy="2667000"/>
          </a:xfrm>
        </p:spPr>
        <p:txBody>
          <a:bodyPr rtlCol="0">
            <a:normAutofit/>
          </a:bodyPr>
          <a:lstStyle>
            <a:lvl1pPr rtl="0">
              <a:lnSpc>
                <a:spcPct val="90000"/>
              </a:lnSpc>
              <a:defRPr sz="6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6E77FF-035E-457B-B2F4-46F914F1B24E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  <p:sp useBgFill="1">
        <p:nvSpPr>
          <p:cNvPr id="20" name="Ελεύθερη σχεδίαση 9"/>
          <p:cNvSpPr>
            <a:spLocks/>
          </p:cNvSpPr>
          <p:nvPr/>
        </p:nvSpPr>
        <p:spPr bwMode="white">
          <a:xfrm>
            <a:off x="1056" y="471463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</p:spTree>
    <p:extLst>
      <p:ext uri="{BB962C8B-B14F-4D97-AF65-F5344CB8AC3E}">
        <p14:creationId xmlns:p14="http://schemas.microsoft.com/office/powerpoint/2010/main" val="602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29CC31-E7A0-4D1E-ADF2-8EB2BFA86E36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2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8" y="0"/>
            <a:ext cx="9316965" cy="68580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 bwMode="hidden"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9" name="Ελεύθερη σχεδίαση 9"/>
          <p:cNvSpPr>
            <a:spLocks/>
          </p:cNvSpPr>
          <p:nvPr/>
        </p:nvSpPr>
        <p:spPr bwMode="hidden">
          <a:xfrm rot="5400000">
            <a:off x="5887965" y="3333050"/>
            <a:ext cx="6858000" cy="191908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561163" y="685800"/>
            <a:ext cx="129573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811" y="685800"/>
            <a:ext cx="7462786" cy="5486400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874C13-D18E-46CB-B5EC-CEE961A8C764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9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C9F35D-FCEF-4BAA-9DDF-657671DFC9C0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8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2" y="3"/>
            <a:ext cx="12192000" cy="4810561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 bwMode="hidden">
          <a:xfrm>
            <a:off x="2" y="3"/>
            <a:ext cx="12192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764" y="1905000"/>
            <a:ext cx="9145381" cy="2667000"/>
          </a:xfrm>
        </p:spPr>
        <p:txBody>
          <a:bodyPr rtlCol="0" anchor="b">
            <a:no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811" y="5029200"/>
            <a:ext cx="8231746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1D022-7E05-4841-98BE-BF2D86779105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Ελεύθερη σχεδίαση 9"/>
          <p:cNvSpPr>
            <a:spLocks/>
          </p:cNvSpPr>
          <p:nvPr/>
        </p:nvSpPr>
        <p:spPr bwMode="hidden">
          <a:xfrm>
            <a:off x="1056" y="4714637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</p:spTree>
    <p:extLst>
      <p:ext uri="{BB962C8B-B14F-4D97-AF65-F5344CB8AC3E}">
        <p14:creationId xmlns:p14="http://schemas.microsoft.com/office/powerpoint/2010/main" val="2350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22817" y="1905000"/>
            <a:ext cx="4417701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1920337">
              <a:defRPr sz="1600"/>
            </a:lvl6pPr>
            <a:lvl7pPr marL="1920337">
              <a:defRPr sz="1600"/>
            </a:lvl7pPr>
            <a:lvl8pPr marL="1920337">
              <a:defRPr sz="1600"/>
            </a:lvl8pPr>
            <a:lvl9pPr marL="1920337"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8446" y="1905000"/>
            <a:ext cx="4417701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 marL="1920337">
              <a:defRPr sz="1600"/>
            </a:lvl5pPr>
            <a:lvl6pPr marL="1920337">
              <a:defRPr sz="1600"/>
            </a:lvl6pPr>
            <a:lvl7pPr marL="1920337">
              <a:defRPr sz="1600"/>
            </a:lvl7pPr>
            <a:lvl8pPr marL="1920337">
              <a:defRPr sz="1600"/>
            </a:lvl8pPr>
            <a:lvl9pPr marL="1920337"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48FDF9-AA17-4DFE-92ED-193C69EEB671}" type="datetime1">
              <a:rPr lang="el-GR" smtClean="0"/>
              <a:t>24/11/2022</a:t>
            </a:fld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2817" y="1905001"/>
            <a:ext cx="4417701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23" indent="0">
              <a:buNone/>
              <a:defRPr sz="2000" b="1"/>
            </a:lvl2pPr>
            <a:lvl3pPr marL="914447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22817" y="2743204"/>
            <a:ext cx="4417701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1920337">
              <a:defRPr sz="1600"/>
            </a:lvl6pPr>
            <a:lvl7pPr marL="1920337">
              <a:defRPr sz="1600"/>
            </a:lvl7pPr>
            <a:lvl8pPr marL="1920337">
              <a:defRPr sz="1600" baseline="0"/>
            </a:lvl8pPr>
            <a:lvl9pPr marL="1920337">
              <a:defRPr sz="1600" baseline="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48446" y="1905001"/>
            <a:ext cx="4417701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23" indent="0">
              <a:buNone/>
              <a:defRPr sz="2000" b="1"/>
            </a:lvl2pPr>
            <a:lvl3pPr marL="914447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48446" y="2743204"/>
            <a:ext cx="4417701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 marL="1920337">
              <a:defRPr sz="1600"/>
            </a:lvl5pPr>
            <a:lvl6pPr marL="1920337">
              <a:defRPr sz="1600"/>
            </a:lvl6pPr>
            <a:lvl7pPr marL="1920337">
              <a:defRPr sz="1600"/>
            </a:lvl7pPr>
            <a:lvl8pPr marL="1920337">
              <a:defRPr sz="1600"/>
            </a:lvl8pPr>
            <a:lvl9pPr marL="1920337"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EDF54A-A3BD-4B4E-8771-0F4021B4E517}" type="datetime1">
              <a:rPr lang="el-GR" smtClean="0"/>
              <a:t>24/11/2022</a:t>
            </a:fld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2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6A90D-B11A-45BA-8D46-B5B957E96860}" type="datetime1">
              <a:rPr lang="el-GR" smtClean="0"/>
              <a:t>24/11/2022</a:t>
            </a:fld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 bwMode="hidden">
          <a:xfrm>
            <a:off x="2" y="1"/>
            <a:ext cx="12192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43871-DDC3-4EF1-9438-4F990C7D5C9F}" type="datetime1">
              <a:rPr lang="el-GR" smtClean="0"/>
              <a:t>24/11/2022</a:t>
            </a:fld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9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4495389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676792" y="2087880"/>
            <a:ext cx="5792709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23" indent="0">
              <a:buNone/>
              <a:defRPr sz="1200"/>
            </a:lvl2pPr>
            <a:lvl3pPr marL="914447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6" indent="0">
              <a:buNone/>
              <a:defRPr sz="900"/>
            </a:lvl7pPr>
            <a:lvl8pPr marL="3200561" indent="0">
              <a:buNone/>
              <a:defRPr sz="900"/>
            </a:lvl8pPr>
            <a:lvl9pPr marL="3657784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A6E75-F4F4-4407-A8E5-D7F3851A0F4C}" type="datetime1">
              <a:rPr lang="el-GR" smtClean="0"/>
              <a:t>24/11/2022</a:t>
            </a:fld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5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1522817" y="1905000"/>
            <a:ext cx="6155515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εικόνας 2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1707326" y="2087880"/>
            <a:ext cx="5786485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800"/>
            </a:lvl1pPr>
            <a:lvl2pPr marL="457223" indent="0">
              <a:buNone/>
              <a:defRPr sz="2800"/>
            </a:lvl2pPr>
            <a:lvl3pPr marL="914447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1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25276" y="3429000"/>
            <a:ext cx="2743915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23" indent="0">
              <a:buNone/>
              <a:defRPr sz="1200"/>
            </a:lvl2pPr>
            <a:lvl3pPr marL="914447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6" indent="0">
              <a:buNone/>
              <a:defRPr sz="900"/>
            </a:lvl7pPr>
            <a:lvl8pPr marL="3200561" indent="0">
              <a:buNone/>
              <a:defRPr sz="900"/>
            </a:lvl8pPr>
            <a:lvl9pPr marL="3657784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615976-87FE-40AA-B0B7-3858DCA31312}" type="datetime1">
              <a:rPr lang="el-GR" smtClean="0"/>
              <a:t>24/11/2022</a:t>
            </a:fld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522811" y="189723"/>
            <a:ext cx="9146382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τον τίτλο υποδείγματος</a:t>
            </a:r>
            <a:endParaRPr lang="el-GR" noProof="0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2" y="1628779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Ορθογώνιο 16"/>
          <p:cNvSpPr/>
          <p:nvPr/>
        </p:nvSpPr>
        <p:spPr bwMode="hidden">
          <a:xfrm>
            <a:off x="2" y="1535912"/>
            <a:ext cx="12192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1" noProof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811" y="6420898"/>
            <a:ext cx="701222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811021" y="6420898"/>
            <a:ext cx="96428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D6C3E89-A15F-4481-B5B1-E3D632880C95}" type="datetime1">
              <a:rPr lang="el-GR" smtClean="0"/>
              <a:t>24/11/2022</a:t>
            </a:fld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030533" y="6420898"/>
            <a:ext cx="638660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6A1F1D-265D-40F5-ABE9-D98C7377C03B}" type="slidenum">
              <a:rPr lang="el-GR" smtClean="0"/>
              <a:t>‹#›</a:t>
            </a:fld>
            <a:endParaRPr lang="el-GR"/>
          </a:p>
        </p:txBody>
      </p:sp>
      <p:sp>
        <p:nvSpPr>
          <p:cNvPr id="38" name="Ελεύθερη σχεδίαση 9"/>
          <p:cNvSpPr>
            <a:spLocks/>
          </p:cNvSpPr>
          <p:nvPr/>
        </p:nvSpPr>
        <p:spPr bwMode="white">
          <a:xfrm>
            <a:off x="1056" y="1470261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sz="1801" noProof="0"/>
          </a:p>
        </p:txBody>
      </p:sp>
    </p:spTree>
    <p:extLst>
      <p:ext uri="{BB962C8B-B14F-4D97-AF65-F5344CB8AC3E}">
        <p14:creationId xmlns:p14="http://schemas.microsoft.com/office/powerpoint/2010/main" val="295593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47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32" indent="-274332" algn="l" defTabSz="914447" rtl="0" eaLnBrk="1" latinLnBrk="0" hangingPunct="1">
        <a:lnSpc>
          <a:spcPct val="90000"/>
        </a:lnSpc>
        <a:spcBef>
          <a:spcPts val="1801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61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6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08837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337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39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838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338" indent="-274332" algn="l" defTabSz="914447" rtl="0" eaLnBrk="1" latinLnBrk="0" hangingPunct="1">
        <a:lnSpc>
          <a:spcPct val="90000"/>
        </a:lnSpc>
        <a:spcBef>
          <a:spcPts val="601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7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tm1s3VQIQq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34961" y="2719921"/>
            <a:ext cx="9614497" cy="86061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Προτάσεις κριτικής αξιοποίησης κειμένων ρευστού ρατσισμού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στο πλαίσιο των πολυγραμματισμών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69625" y="5259696"/>
            <a:ext cx="11445759" cy="1390512"/>
          </a:xfrm>
        </p:spPr>
        <p:txBody>
          <a:bodyPr>
            <a:noAutofit/>
          </a:bodyPr>
          <a:lstStyle/>
          <a:p>
            <a:pPr algn="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Παρουσίαση στο πλαίσιο του μαθήματος «Εφαρμοσμένη Γλωσσολογία: Μεταναστευτικές ταυτότητες και κριτική γλωσσική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εκπαίδευση»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Π.Μ.Σ. Γλωσσολογία: Γλώσσα και Επικοινωνία, 28/11/2022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2422" y="3860298"/>
            <a:ext cx="478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Ειρήνη Σκούρα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3688065" y="289751"/>
            <a:ext cx="4815869" cy="2122217"/>
            <a:chOff x="3688065" y="96628"/>
            <a:chExt cx="4815869" cy="2122217"/>
          </a:xfrm>
        </p:grpSpPr>
        <p:pic>
          <p:nvPicPr>
            <p:cNvPr id="13" name="Εικόνα 1" descr="ÎÏÎ¿ÏÎ­Î»ÎµÏÎ¼Î± ÎµÎ¹ÎºÏÎ½Î±Ï Î³Î¹Î± ÏÎ±Î½ÎµÏÎ¹ÏÏÎ·Î¼Î¹Î¿ ÏÎ±ÏÏÏÎ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185" y="96628"/>
              <a:ext cx="116205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688065" y="1387848"/>
              <a:ext cx="481586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ΠΑΝΕΠΙΣΤΗΜΙΟ ΠΑΤΡΩΝ</a:t>
              </a:r>
              <a:endPara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ΣΧΟΛΗ ΑΝΘΡΩΠΙΣΤΙΚΩΝ ΚΑΙ ΚΟΙΝΩΝΙΚΩΝ ΕΠΙΣΤΗΜΩΝ</a:t>
              </a:r>
              <a:endPara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ΤΜΗΜΑ ΦΙΛΟΛΟΓΙΑΣ</a:t>
              </a:r>
              <a:endPara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5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13271" y="1810464"/>
            <a:ext cx="113462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Κριτικός γραμματισμός (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critical literacy)</a:t>
            </a: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l-G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Σύγχρονα Προγράμματα Σπουδών: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ρητή αναφορά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σε κριτικό γραμματισμό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βλ.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ενδ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ΙΕΠ 2021: 6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Calibri" panose="020F0502020204030204" pitchFamily="34" charset="0"/>
              <a:buChar char="▪"/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Εστιάζει στην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κριτική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ανάγνωση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κειμένων που έχουν σχέση με την κοινωνική και πολιτισμική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πραγματικότητα, με τα ενδιαφέροντα και τις εμπειρίες των μαθητών/τριών (Κουτσογιάννης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2017: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287,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Κοντοβούρκη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Ιωαννίδου 2013: 86)</a:t>
            </a:r>
          </a:p>
          <a:p>
            <a:pPr marL="342900" lvl="0" indent="-342900" algn="just">
              <a:buFont typeface="Calibri" panose="020F0502020204030204" pitchFamily="34" charset="0"/>
              <a:buChar char="▪"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▪"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Εδράζεται στην παραδοχή ότι «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κείμενα δεν είναι ποτέ ουδέτερα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[αλλά] δημιουργούνται από μία συγκεκριμένη οπτική γωνία με σκοπό να μεταφέρουν συγκεκριμένα μηνύματα» και «παράγονται στο πλαίσιο διαφορετικών -και συχνά ανταγωνιστικών- λόγων» (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Vasquez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2017: 7, Αρχάκης 2020: 295, Archakis &amp; Tsakona 2012: 125-137)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▪"/>
            </a:pPr>
            <a:endParaRPr lang="el-GR" sz="24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513271" y="378633"/>
            <a:ext cx="112299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 smtClean="0">
                <a:latin typeface="Calibri"/>
                <a:cs typeface="Calibri"/>
              </a:rPr>
              <a:t>Κριτική αξιοποίηση κειμένων ρευστού ρατσισμού</a:t>
            </a:r>
            <a:endParaRPr lang="el-G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0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3270" y="1838443"/>
            <a:ext cx="11373929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Κριτικός γραμματισμός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critical literacy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Ερωτήματα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προς το κείμενο όπως: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ιατί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ο[/η] συγγραφέας ή ο[/η] ομιλητής[/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τρια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] έκανε αυτές τις επιλογές; 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Ποιανού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[/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] συμφέροντα εξυπηρετούν; 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[/α] ισχυροποιείται ή αποδυναμώνεται από τη γλώσσα που χρησιμοποιείται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Janks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1993: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βλ. επίσης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Behrman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2006: 481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ναδιάρθρωση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εκπαιδευτικών προγραμμάτων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αναλύσεις που αποκαλύπτουν τις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σχέσεις εξουσίας και τις ιδεολογικές θέσεις που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ανα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)παράγονται ρητά ή υπόρρητα στα κείμενα (Στάμου κ.α. 2016: 31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13271" y="378633"/>
            <a:ext cx="112299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 smtClean="0">
                <a:latin typeface="Calibri"/>
                <a:cs typeface="Calibri"/>
              </a:rPr>
              <a:t>Κριτική αξιοποίηση κειμένων ρευστού ρατσισμού</a:t>
            </a:r>
            <a:endParaRPr lang="el-G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95960" y="2140090"/>
            <a:ext cx="10661749" cy="304698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Στόχος της κριτικής ανάλυσης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κειμένων με ρευστό ρατσισμό 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τάξη:</a:t>
            </a:r>
          </a:p>
          <a:p>
            <a:pPr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μαθητές/τριες να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εντοπίζουν, να αμφισβητούν και να επιχειρούν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μεταβάλλουν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τις κοινωνιογλωσσικές και τις κοινωνιοπολιτισμικές ανισότητες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συγκαλύπτει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αναπαράγει όχι μόνο ο απροκάλυπτος ρατσιστικός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λόγος, αλλά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ο φαινομενικά και προσχηματικά αντιρατσιστικός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λόγος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βλ. </a:t>
            </a:r>
            <a:r>
              <a:rPr lang="en-US" sz="2400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Fairclough 1989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Baynham 2002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-1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Beck </a:t>
            </a:r>
            <a:r>
              <a:rPr lang="en-US" sz="2400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2005, Behrman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55366" y="309360"/>
            <a:ext cx="11229900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/>
                <a:cs typeface="Calibri"/>
              </a:rPr>
              <a:t>Κριτική </a:t>
            </a:r>
            <a:r>
              <a:rPr lang="el-GR" dirty="0">
                <a:latin typeface="Calibri"/>
                <a:cs typeface="Calibri"/>
              </a:rPr>
              <a:t>αξιοποίηση κειμένων ρευστού ρατσισμού</a:t>
            </a:r>
          </a:p>
        </p:txBody>
      </p:sp>
    </p:spTree>
    <p:extLst>
      <p:ext uri="{BB962C8B-B14F-4D97-AF65-F5344CB8AC3E}">
        <p14:creationId xmlns:p14="http://schemas.microsoft.com/office/powerpoint/2010/main" val="15479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487386" y="337642"/>
            <a:ext cx="9146382" cy="1144556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Προσδιορισμός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 υλικού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487387" y="2082053"/>
            <a:ext cx="11065953" cy="3177988"/>
          </a:xfrm>
        </p:spPr>
        <p:txBody>
          <a:bodyPr vert="horz" lIns="91440" tIns="45721" rIns="91440" bIns="45721" rtlCol="0" anchor="t">
            <a:noAutofit/>
          </a:bodyPr>
          <a:lstStyle/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προτεινόμενες εκπαιδευτικές δραστηριότητες εστιάζουν σε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αφηγηματικά χιουμοριστικά κείμενα</a:t>
            </a: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Τόσο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αφήγηση όσο και το χιούμορ αποτελούν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αναπόσπαστο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μέρος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της καθημερινής σχολικής και εξωσχολικής εμπειρίας των μαθητών/τριών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(Αρχάκης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&amp; Τσάκωνα 2011: 160, Τσάκωνα 2013: 289)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επεξεργασία αφηγηματικών χιουμοριστικών κειμένων συμβάλλει στη συνειδητοποίηση του τρόπου με τον οποίο τα κείμενα αυτά λειτουργούν συχνά ως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φορείς κοινωνικών νοημάτων και αξιολογήσεων</a:t>
            </a:r>
            <a:endParaRPr lang="el-GR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3719" y="328268"/>
            <a:ext cx="9146382" cy="1144556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Αφήγηση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3720" y="1863436"/>
            <a:ext cx="11417336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Αναπαράσταση μη αναμενόμενων διαδοχικών γεγονότων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υπό αξιολογική οπτική γωνία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1972)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Όχι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αντικειμενική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απόδοση των γεγονότων, αλλά κατασκευή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του/της αφηγητή/τριας</a:t>
            </a:r>
          </a:p>
          <a:p>
            <a:pPr marL="0" indent="0" algn="just">
              <a:buNone/>
            </a:pPr>
            <a:r>
              <a:rPr lang="el-G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Αφηγούμενοι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/ες μία ιστορία, οι ομιλητές/τριες:</a:t>
            </a: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μεταφέρουν τις στάσεις και τα συναισθήματά τους προς τα εξιστορούμενα γεγονότα,</a:t>
            </a: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διαμορφώνουν συγκεκριμένες σχέσεις με το ακροατήριο,</a:t>
            </a: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τοποθετούνται σε σχέση με τις κυρίαρχες αξίες και αντιλήψεις</a:t>
            </a:r>
          </a:p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πληροφορίες αυτές συχνά «περνούν απαρατήρητες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γίνονται άκριτα και αυτονόητα αποδεκτές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ακριβώς επειδή τόσο οι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παραγωγοί [των κειμένων]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και οι εν δυνάμει αποδέκτες[/τριες] τους δεν τις συνειδητοποιούν και δεν έχουν μάθει να τις ανιχνεύουν» (Αρχάκης &amp; Τσάκωνα 2011: 161)</a:t>
            </a:r>
          </a:p>
        </p:txBody>
      </p:sp>
    </p:spTree>
    <p:extLst>
      <p:ext uri="{BB962C8B-B14F-4D97-AF65-F5344CB8AC3E}">
        <p14:creationId xmlns:p14="http://schemas.microsoft.com/office/powerpoint/2010/main" val="41551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2427" y="383686"/>
            <a:ext cx="9146382" cy="1144556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Χιούμορ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2428" y="1960418"/>
            <a:ext cx="7414045" cy="4267200"/>
          </a:xfrm>
        </p:spPr>
        <p:txBody>
          <a:bodyPr>
            <a:normAutofit lnSpcReduction="10000"/>
          </a:bodyPr>
          <a:lstStyle/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Στηρίζεται στην 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απόκλιση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 ό,τι θεωρείται αναμενόμενο</a:t>
            </a: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Μέσα από την ανατροπή του προσδοκώμενου,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έρνει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επιφάνεια ρητούς ή άρρητους λόγους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discourses)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κοινωνικές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πεποιθήσεις και πολιτισμικές αξίες, με βάση τις οποίες προσδιορίζονται η κανονικότητα και η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απόκλιση</a:t>
            </a:r>
            <a:endParaRPr lang="el-GR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Συνιστά ένα είδος αξιολόγησης και κριτικής, καθώς επιχειρεί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«διορθώσει»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συμπεριφορές που αποκλίνουν από τις αναμενόμενες </a:t>
            </a:r>
          </a:p>
          <a:p>
            <a:pPr marL="139700" indent="0" algn="r">
              <a:buNone/>
            </a:pP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Billig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2005: 79-82,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127-128, Τσάκωνα 2013: 32-33)</a:t>
            </a:r>
          </a:p>
          <a:p>
            <a:pPr marL="139700" indent="0">
              <a:buNone/>
            </a:pPr>
            <a:endParaRPr lang="el-GR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49" y="2119744"/>
            <a:ext cx="3402956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5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3698" y="355978"/>
            <a:ext cx="9146382" cy="1144556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Ειδικότεροι εκπαιδευτικοί στόχοι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0680" y="1891147"/>
            <a:ext cx="10904120" cy="426720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εκπαιδευτική αξιοποίηση αφηγηματικών χιουμοριστικών κειμένων έχει στόχο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 μαθητές/τριες να μπορούν: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αναγνωρίζουν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γεγονότα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που έχουν επιλεγεί να παρουσιαστούν από τους/τις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αφηγητές/τριες</a:t>
            </a:r>
          </a:p>
          <a:p>
            <a:pPr lvl="0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εντοπίζουν τις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αφηγηματικές επιλογές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κειμένων που συμβάλλουν στην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αξιολόγηση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των αφηγηματικών γεγονότων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συνειδητοποιήσουν τον τρόπο με τον οποίο οι αφηγητές/τριες αξιοποιούν το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χιούμορ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για να αναπαραστήσουν και να αξιολογήσουν τους αφηγηματικούς χαρακτήρες, και για να τοποθετηθούν σε σχέση με τους κυρίαρχους λόγους</a:t>
            </a:r>
          </a:p>
          <a:p>
            <a:pPr lvl="0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ανιχνεύουν τις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αντι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)ρατσιστικές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τοποθετήσεις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εμφιλοχωρούν σε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αφηγηματικά χιουμοριστικά κείμενα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15052" y="1861792"/>
            <a:ext cx="5927477" cy="5038166"/>
          </a:xfrm>
        </p:spPr>
        <p:txBody>
          <a:bodyPr vert="horz" lIns="91440" tIns="45721" rIns="91440" bIns="45721" rtlCol="0" anchor="t">
            <a:noAutofit/>
          </a:bodyPr>
          <a:lstStyle/>
          <a:p>
            <a:pPr marL="0" indent="0" algn="just">
              <a:buNone/>
            </a:pPr>
            <a:r>
              <a:rPr lang="el-GR" b="1" dirty="0">
                <a:latin typeface="Calibri"/>
                <a:cs typeface="Calibri"/>
              </a:rPr>
              <a:t>Πολυγραμματισμοί</a:t>
            </a:r>
            <a:r>
              <a:rPr lang="el-GR" dirty="0">
                <a:latin typeface="Calibri"/>
                <a:cs typeface="Calibri"/>
              </a:rPr>
              <a:t>: </a:t>
            </a:r>
            <a:r>
              <a:rPr lang="el-GR" dirty="0" smtClean="0">
                <a:latin typeface="Calibri"/>
                <a:cs typeface="Calibri"/>
              </a:rPr>
              <a:t>εκπαιδευτική </a:t>
            </a:r>
            <a:r>
              <a:rPr lang="el-GR" dirty="0">
                <a:latin typeface="Calibri"/>
                <a:cs typeface="Calibri"/>
              </a:rPr>
              <a:t>εφαρμογή των κριτικών προσεγγίσεων στη σχολική </a:t>
            </a:r>
            <a:r>
              <a:rPr lang="el-GR" dirty="0" smtClean="0">
                <a:latin typeface="Calibri"/>
                <a:cs typeface="Calibri"/>
              </a:rPr>
              <a:t>τάξη </a:t>
            </a: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/>
                <a:cs typeface="Calibri"/>
              </a:rPr>
              <a:t>επιδιώκουν την </a:t>
            </a:r>
            <a:r>
              <a:rPr lang="el-GR" dirty="0">
                <a:latin typeface="Calibri"/>
                <a:cs typeface="Calibri"/>
              </a:rPr>
              <a:t>περιγραφή και ερμηνεία των σχέσεων ανάμεσα στις κειμενικές και τις κοινωνικές πρακτικές </a:t>
            </a:r>
            <a:endParaRPr lang="en-US" spc="-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alibri" panose="020F0502020204030204" pitchFamily="34" charset="0"/>
              <a:buChar char="▪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επιχειρούν τον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μετασχηματισμό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των εκπαιδευτικών προγραμμάτων ώστε να ανταποκρίνονται στα ενδιαφέροντα και τις εμπειρίες των μαθητών/τριών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" algn="just">
              <a:spcBef>
                <a:spcPts val="100"/>
              </a:spcBef>
            </a:pP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22860" y="6330713"/>
            <a:ext cx="826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(Kalantzis &amp;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1999: 689-690,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Kalantzis &amp;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67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Τίτλος 7"/>
          <p:cNvSpPr>
            <a:spLocks noGrp="1"/>
          </p:cNvSpPr>
          <p:nvPr>
            <p:ph type="title"/>
          </p:nvPr>
        </p:nvSpPr>
        <p:spPr>
          <a:xfrm>
            <a:off x="453351" y="334462"/>
            <a:ext cx="10734601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grpSp>
        <p:nvGrpSpPr>
          <p:cNvPr id="26" name="Ομάδα 25"/>
          <p:cNvGrpSpPr/>
          <p:nvPr/>
        </p:nvGrpSpPr>
        <p:grpSpPr>
          <a:xfrm>
            <a:off x="6612969" y="1861792"/>
            <a:ext cx="4580025" cy="4343464"/>
            <a:chOff x="3299157" y="2795588"/>
            <a:chExt cx="4336646" cy="3958337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3510219" y="2795588"/>
              <a:ext cx="4125584" cy="3958337"/>
              <a:chOff x="3510219" y="2795588"/>
              <a:chExt cx="4125584" cy="3958337"/>
            </a:xfrm>
          </p:grpSpPr>
          <p:pic>
            <p:nvPicPr>
              <p:cNvPr id="9" name="Εικόνα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219" y="2795588"/>
                <a:ext cx="4125584" cy="3958337"/>
              </a:xfrm>
              <a:prstGeom prst="rect">
                <a:avLst/>
              </a:prstGeom>
            </p:spPr>
          </p:pic>
          <p:sp>
            <p:nvSpPr>
              <p:cNvPr id="21" name="object 4"/>
              <p:cNvSpPr/>
              <p:nvPr/>
            </p:nvSpPr>
            <p:spPr>
              <a:xfrm>
                <a:off x="3657603" y="2931146"/>
                <a:ext cx="1082243" cy="81645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bject 9"/>
              <p:cNvSpPr/>
              <p:nvPr/>
            </p:nvSpPr>
            <p:spPr>
              <a:xfrm>
                <a:off x="6571739" y="2814188"/>
                <a:ext cx="1010100" cy="89596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6655174" y="5790983"/>
                <a:ext cx="926665" cy="83318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800">
                  <a:latin typeface="+mn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2407821">
              <a:off x="3299157" y="5941906"/>
              <a:ext cx="1628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Εννοιολογώντας</a:t>
              </a:r>
            </a:p>
            <a:p>
              <a:pPr algn="ctr"/>
              <a:r>
                <a:rPr lang="el-G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conceptualising)</a:t>
              </a:r>
              <a:endParaRPr lang="el-G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6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453352" y="334462"/>
            <a:ext cx="10667366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453351" y="1932988"/>
            <a:ext cx="11299377" cy="130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l-GR" sz="2400" b="1" i="1" spc="-5" dirty="0" smtClean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Βιώνοντας</a:t>
            </a:r>
            <a:r>
              <a:rPr lang="el-GR" sz="2400" b="1" i="1" spc="-5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spc="-11" dirty="0" smtClean="0">
                <a:solidFill>
                  <a:srgbClr val="5089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spc="-11" dirty="0" err="1" smtClean="0">
                <a:solidFill>
                  <a:srgbClr val="5089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experiencing</a:t>
            </a:r>
            <a:r>
              <a:rPr lang="el-GR" sz="2400" i="1" spc="-11" dirty="0">
                <a:solidFill>
                  <a:srgbClr val="5089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US" sz="2400" i="1" dirty="0">
                <a:solidFill>
                  <a:srgbClr val="5089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Αφορά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αξιοποίηση κειμένων που</a:t>
            </a:r>
            <a:r>
              <a:rPr lang="el-GR" sz="2400" spc="-14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άπτονται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καθημερινό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κοινωνιοπολιτισμικό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περιβάλλον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μαθητών/τριών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" algn="just">
              <a:spcBef>
                <a:spcPts val="100"/>
              </a:spcBef>
            </a:pPr>
            <a:r>
              <a:rPr lang="el-GR" sz="2400" b="1" i="1" spc="-5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53351" y="2780060"/>
            <a:ext cx="116092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Πιο συγκεκριμένα, οι μαθητές/τριες: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18" indent="-342918" algn="just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Συλλέγουν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αφηγηματικά (χιουμοριστικά) κείμενα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αναφέρονται σε μεταναστευτικά- προσφυγικά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θέματα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18" indent="-342918" algn="just">
              <a:buFont typeface="Calibri" panose="020F0502020204030204" pitchFamily="34" charset="0"/>
              <a:buChar char="▪"/>
            </a:pPr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8" indent="-342918" algn="just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Διακρίνουν τα κείμενα σε δύο ομάδες με βάση την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αναπαραγωγή ρατσιστικών ή αντιρατσιστικών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μηνυμάτων</a:t>
            </a:r>
          </a:p>
          <a:p>
            <a:pPr marL="342918" indent="-342918" algn="just">
              <a:buFont typeface="Calibri" panose="020F0502020204030204" pitchFamily="34" charset="0"/>
              <a:buChar char="▪"/>
            </a:pPr>
            <a:endParaRPr lang="el-G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18" indent="-342918" algn="just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στιάζουν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κατηγορία με τα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αντιρατσιστικά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κείμενα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εντοπίζουν ποια από αυτά εξακολουθούν να αναπαράγουν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ρατσιστικές θέσεις</a:t>
            </a:r>
          </a:p>
          <a:p>
            <a:pPr marL="342918" indent="-342918" algn="just">
              <a:buFont typeface="Calibri" panose="020F0502020204030204" pitchFamily="34" charset="0"/>
              <a:buChar char="▪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7"/>
          <p:cNvSpPr>
            <a:spLocks noGrp="1"/>
          </p:cNvSpPr>
          <p:nvPr>
            <p:ph type="title"/>
          </p:nvPr>
        </p:nvSpPr>
        <p:spPr>
          <a:xfrm>
            <a:off x="600261" y="283852"/>
            <a:ext cx="10493561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4117" y="1576401"/>
            <a:ext cx="652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Κείμενο (1): Η συνάντηση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66106" y="1569915"/>
            <a:ext cx="1538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spc="-5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Βιώνοντας</a:t>
            </a:r>
            <a:endParaRPr lang="el-GR" sz="2400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710" y="1660171"/>
            <a:ext cx="2179112" cy="41281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305319" y="5774369"/>
            <a:ext cx="535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www.youtube.com/watch?v=tm1s3VQIQqY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443" y="2469138"/>
            <a:ext cx="6897589" cy="30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0195" y="318865"/>
            <a:ext cx="9146382" cy="1144556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4699" y="1981874"/>
            <a:ext cx="11870304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ετακίνηση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προσφυγικών και μεταναστευτικών πληθυσμών προς την Ευρώπη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56508" y="4105201"/>
            <a:ext cx="3947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E3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Ρατσιστικές </a:t>
            </a:r>
            <a:r>
              <a:rPr lang="el-GR" sz="2400" dirty="0" smtClean="0">
                <a:solidFill>
                  <a:srgbClr val="E3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και ξενοφοβικές</a:t>
            </a:r>
            <a:endParaRPr lang="el-GR" sz="2400" dirty="0">
              <a:solidFill>
                <a:srgbClr val="E3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dirty="0" smtClean="0">
                <a:solidFill>
                  <a:srgbClr val="E3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αντιλήψεις</a:t>
            </a:r>
            <a:endParaRPr lang="el-GR" sz="2400" dirty="0">
              <a:solidFill>
                <a:srgbClr val="E3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219851" y="4105200"/>
            <a:ext cx="4642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828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Αντιρατσιστικές και αλληλέγγυες</a:t>
            </a:r>
            <a:endParaRPr lang="el-GR" sz="2400" dirty="0">
              <a:solidFill>
                <a:srgbClr val="828B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dirty="0">
                <a:solidFill>
                  <a:srgbClr val="828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αντιλήψεις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5013386" y="2544072"/>
            <a:ext cx="2165230" cy="1461316"/>
            <a:chOff x="4505393" y="2756606"/>
            <a:chExt cx="2165230" cy="1461316"/>
          </a:xfrm>
        </p:grpSpPr>
        <p:cxnSp>
          <p:nvCxnSpPr>
            <p:cNvPr id="10" name="Ευθύγραμμο βέλος σύνδεσης 9"/>
            <p:cNvCxnSpPr/>
            <p:nvPr/>
          </p:nvCxnSpPr>
          <p:spPr>
            <a:xfrm flipV="1">
              <a:off x="4505393" y="2756606"/>
              <a:ext cx="1044116" cy="1461316"/>
            </a:xfrm>
            <a:prstGeom prst="straightConnector1">
              <a:avLst/>
            </a:prstGeom>
            <a:ln w="28575">
              <a:headEnd type="triangle"/>
              <a:tailEnd type="non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H="1" flipV="1">
              <a:off x="5549512" y="2756606"/>
              <a:ext cx="1121111" cy="1461316"/>
            </a:xfrm>
            <a:prstGeom prst="straightConnector1">
              <a:avLst/>
            </a:prstGeom>
            <a:ln w="28575">
              <a:headEnd type="triangle"/>
              <a:tailEnd type="non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Ορθογώνιο 19"/>
          <p:cNvSpPr/>
          <p:nvPr/>
        </p:nvSpPr>
        <p:spPr>
          <a:xfrm>
            <a:off x="284699" y="5338584"/>
            <a:ext cx="1137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defRPr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Στόχος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TRACE: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εντοπισμός και η κριτική ανάδειξη</a:t>
            </a:r>
            <a:r>
              <a:rPr lang="en-US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υπόρρητων ρατσιστικών αντιλήψεων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για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τους/τις μετανάστες/τριες και πρόσφυγες/ισσες σε αντιρατσιστικά κείμενα της ελληνικής δημόσιας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σφαίρας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/>
          <p:nvPr/>
        </p:nvSpPr>
        <p:spPr>
          <a:xfrm>
            <a:off x="392463" y="1710719"/>
            <a:ext cx="11319680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just"/>
            <a:r>
              <a:rPr sz="24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Εννοιολογώντ</a:t>
            </a:r>
            <a:r>
              <a:rPr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spc="-7" dirty="0" smtClean="0">
                <a:solidFill>
                  <a:srgbClr val="23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(conceptualising</a:t>
            </a:r>
            <a:r>
              <a:rPr lang="el-GR" sz="2400" i="1" spc="-7" dirty="0">
                <a:solidFill>
                  <a:srgbClr val="23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US" sz="2400" i="1" dirty="0">
                <a:solidFill>
                  <a:srgbClr val="23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μαθητές/τριες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συνειδητοποιούν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τον τρόπο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οποίο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συγκεκριμένοι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όροι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συγκεκριμένα φαινόμενα συμβάλλουν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στη σύσταση και την κατανόηση των</a:t>
            </a:r>
            <a:r>
              <a:rPr lang="el-GR"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κειμένων</a:t>
            </a:r>
          </a:p>
          <a:p>
            <a:pPr algn="just"/>
            <a:r>
              <a:rPr lang="el-G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392463" y="368573"/>
            <a:ext cx="10822384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44174" y="2897698"/>
            <a:ext cx="1205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077" marR="112609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μαθητές/τριες δημιουργούν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 ψηφιακό λεξικό (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wiki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γράφουν μια σύντομη θεωρητική περιγραφή για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όρους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φαινόμενα που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χρησιμεύουν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spc="-7" dirty="0" smtClean="0"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κριτική επεξεργασία του κειμένου</a:t>
            </a:r>
            <a:r>
              <a:rPr lang="en-US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, όπως</a:t>
            </a:r>
            <a:r>
              <a:rPr lang="el-GR" sz="2400" spc="-7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2400" spc="-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0E9B785-B092-4B0F-8829-A1F3753B3847}"/>
              </a:ext>
            </a:extLst>
          </p:cNvPr>
          <p:cNvSpPr/>
          <p:nvPr/>
        </p:nvSpPr>
        <p:spPr>
          <a:xfrm>
            <a:off x="3363035" y="3897429"/>
            <a:ext cx="2789625" cy="2825515"/>
          </a:xfrm>
          <a:prstGeom prst="ellipse">
            <a:avLst/>
          </a:prstGeom>
          <a:solidFill>
            <a:srgbClr val="203184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Ρατσιστικός λόγος: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Αφομοίωση </a:t>
            </a:r>
          </a:p>
          <a:p>
            <a:pPr algn="ctr"/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Αποκλεισμός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B202F12-6E50-43B0-BBA8-4AC5AE4D74D9}"/>
              </a:ext>
            </a:extLst>
          </p:cNvPr>
          <p:cNvSpPr/>
          <p:nvPr/>
        </p:nvSpPr>
        <p:spPr>
          <a:xfrm>
            <a:off x="8041217" y="3940097"/>
            <a:ext cx="2717652" cy="274017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Αντιρατσιστικός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λόγος:</a:t>
            </a:r>
          </a:p>
          <a:p>
            <a:pPr algn="ctr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Ισότητα</a:t>
            </a:r>
          </a:p>
          <a:p>
            <a:pPr algn="ctr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Αλληλεγγύη</a:t>
            </a:r>
          </a:p>
          <a:p>
            <a:pPr algn="ctr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Καταπολέμηση ρατσισμού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1CB1D32F-2511-4666-BBE0-19E944857088}"/>
              </a:ext>
            </a:extLst>
          </p:cNvPr>
          <p:cNvSpPr/>
          <p:nvPr/>
        </p:nvSpPr>
        <p:spPr>
          <a:xfrm>
            <a:off x="5612288" y="3897429"/>
            <a:ext cx="2897328" cy="2851015"/>
          </a:xfrm>
          <a:prstGeom prst="ellipse">
            <a:avLst/>
          </a:prstGeom>
          <a:solidFill>
            <a:srgbClr val="6B7EDB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1" b="1" dirty="0">
                <a:latin typeface="Calibri" panose="020F0502020204030204" pitchFamily="34" charset="0"/>
                <a:cs typeface="Calibri" panose="020F0502020204030204" pitchFamily="34" charset="0"/>
              </a:rPr>
              <a:t>Ρευστός ρατσισμός:</a:t>
            </a:r>
          </a:p>
          <a:p>
            <a:pPr algn="ctr"/>
            <a:r>
              <a:rPr lang="el-GR" sz="1801" dirty="0">
                <a:latin typeface="Calibri" panose="020F0502020204030204" pitchFamily="34" charset="0"/>
                <a:cs typeface="Calibri" panose="020F0502020204030204" pitchFamily="34" charset="0"/>
              </a:rPr>
              <a:t>Η αφήγηση και το χιούμορ ως πεδία συνύπαρξης του ρατσιστικού και του αντιρατσιστικού λόγου</a:t>
            </a:r>
          </a:p>
          <a:p>
            <a:pPr algn="ctr"/>
            <a:endParaRPr lang="el-GR" sz="18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 txBox="1"/>
          <p:nvPr/>
        </p:nvSpPr>
        <p:spPr>
          <a:xfrm>
            <a:off x="601233" y="1721045"/>
            <a:ext cx="9793344" cy="955818"/>
          </a:xfrm>
          <a:prstGeom prst="rect">
            <a:avLst/>
          </a:prstGeom>
        </p:spPr>
        <p:txBody>
          <a:bodyPr vert="horz" wrap="square" lIns="0" tIns="49954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r>
              <a:rPr lang="el-G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spc="-7" dirty="0" smtClean="0">
                <a:solidFill>
                  <a:srgbClr val="A33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(analysing</a:t>
            </a:r>
            <a:r>
              <a:rPr lang="el-GR" sz="2400" i="1" spc="-7" dirty="0">
                <a:solidFill>
                  <a:srgbClr val="A33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Αφορά </a:t>
            </a:r>
            <a:r>
              <a:rPr lang="el-GR" sz="2400" spc="-12" dirty="0"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κριτική </a:t>
            </a:r>
            <a:r>
              <a:rPr lang="el-GR" sz="2400" spc="-12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ρμ</a:t>
            </a:r>
            <a:r>
              <a:rPr lang="el-GR" sz="2400" spc="-27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spc="12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spc="-27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spc="7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l-GR" sz="2400" spc="-27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νός </a:t>
            </a:r>
            <a:r>
              <a:rPr lang="el-GR" sz="2400" spc="-12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spc="-27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spc="7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spc="-27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spc="-12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υ σ</a:t>
            </a:r>
            <a:r>
              <a:rPr lang="el-GR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κοινωνικοπολιτισμικό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πλαίσιο όπου</a:t>
            </a:r>
            <a:r>
              <a:rPr lang="el-GR" sz="24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παράγεται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βάλ 8"/>
          <p:cNvSpPr/>
          <p:nvPr/>
        </p:nvSpPr>
        <p:spPr>
          <a:xfrm>
            <a:off x="11185453" y="6322834"/>
            <a:ext cx="907310" cy="425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33" dirty="0"/>
          </a:p>
        </p:txBody>
      </p:sp>
      <p:sp>
        <p:nvSpPr>
          <p:cNvPr id="5" name="Ορθογώνιο 4"/>
          <p:cNvSpPr/>
          <p:nvPr/>
        </p:nvSpPr>
        <p:spPr>
          <a:xfrm>
            <a:off x="469262" y="2731550"/>
            <a:ext cx="1128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Διερεύνηση του τρόπου με τον οποίο οι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αφηγηματικές και χιουμοριστικές επιλογές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κειμένου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συμβάλλουν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αναπαραγωγή των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)ρατσιστικών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τοποθετήσεων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Τίτλος 3"/>
          <p:cNvSpPr>
            <a:spLocks noGrp="1"/>
          </p:cNvSpPr>
          <p:nvPr>
            <p:ph type="title"/>
          </p:nvPr>
        </p:nvSpPr>
        <p:spPr>
          <a:xfrm>
            <a:off x="469262" y="311186"/>
            <a:ext cx="1049715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9262" y="3788528"/>
            <a:ext cx="1139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Ανάλυση αφηγηματικών επιλογών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→ Δ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Calibri" panose="020F0502020204030204" pitchFamily="34" charset="0"/>
              <a:buChar char="▪"/>
            </a:pP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Ανάλυση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χιουμοριστικών επιλογών → Γενική Θεωρία για το Γλωσσικό Χιούμορ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Attardo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1994, 2001, 2020)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8358" y="2923309"/>
            <a:ext cx="10764982" cy="298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Επίπεδο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αφηγηματικού κόσμου: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τοποθέτηση των χαρακτήρων σε σχέση με τα γεγονότα της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αφήγησης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Επίπεδο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αφηγηματικής διεπίδρασης: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 του/της αφηγητή/τριας σε σχέση με τους/τις αποδέκτες/τριες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Συνολική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αφηγηματική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 του/της αφηγητή/τριας σε σχέση με τους λόγους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discourses)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βρίσκονται σε κοινωνική κυκλοφορία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37665" y="2074593"/>
            <a:ext cx="1061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730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88357" y="1994213"/>
            <a:ext cx="1061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1019" y="1611992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/>
          </a:p>
        </p:txBody>
      </p:sp>
      <p:sp>
        <p:nvSpPr>
          <p:cNvPr id="9" name="Ορθογώνιο 8"/>
          <p:cNvSpPr/>
          <p:nvPr/>
        </p:nvSpPr>
        <p:spPr>
          <a:xfrm>
            <a:off x="788357" y="2489436"/>
            <a:ext cx="10419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1. Επίπεδο αφηγηματικού κόσμου: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τοποθέτηση των χαρακτήρων σε σχέση με τα γεγονότα της αφήγησης</a:t>
            </a:r>
          </a:p>
        </p:txBody>
      </p:sp>
      <p:sp>
        <p:nvSpPr>
          <p:cNvPr id="10" name="Δεξί βέλος 9"/>
          <p:cNvSpPr/>
          <p:nvPr/>
        </p:nvSpPr>
        <p:spPr>
          <a:xfrm rot="5400000">
            <a:off x="5769831" y="3387360"/>
            <a:ext cx="457022" cy="4223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72497" y="3811012"/>
            <a:ext cx="1161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Μηχανισμός κατηγοριοποίησης μέλους </a:t>
            </a:r>
            <a:r>
              <a:rPr lang="en-US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(Sacks </a:t>
            </a:r>
            <a:r>
              <a:rPr lang="en-US" alt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  <a:r>
              <a:rPr lang="el-GR" alt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Ταξινόμηση των ατόμων σε κατηγορίες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μελών και απόδοση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κατηγορημάτων σε κάθε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κατηγορία</a:t>
            </a:r>
            <a:r>
              <a:rPr lang="el-GR" alt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43959" y="4712018"/>
            <a:ext cx="11708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▪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Μηχανισμός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κατηγοριοποίησης μέλους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διαμένοντες πληθυσμοί στην Ελλάδα </a:t>
            </a:r>
          </a:p>
          <a:p>
            <a:pPr marL="800100" lvl="1" indent="-342900">
              <a:buFont typeface="Calibri" panose="020F0502020204030204" pitchFamily="34" charset="0"/>
              <a:buChar char="▪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Κατηγορίες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πλειονοτικοί -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μετανάστες</a:t>
            </a:r>
          </a:p>
          <a:p>
            <a:pPr marL="800100" lvl="1" indent="-342900">
              <a:buFont typeface="Calibri" panose="020F0502020204030204" pitchFamily="34" charset="0"/>
              <a:buChar char="▪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Κατηγορήματα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απειλητικότητας, </a:t>
            </a:r>
            <a:r>
              <a:rPr lang="el-GR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θυματοποίησης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ή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αφομοίωσης για την κατηγορία «μετανάστες»</a:t>
            </a:r>
          </a:p>
        </p:txBody>
      </p:sp>
    </p:spTree>
    <p:extLst>
      <p:ext uri="{BB962C8B-B14F-4D97-AF65-F5344CB8AC3E}">
        <p14:creationId xmlns:p14="http://schemas.microsoft.com/office/powerpoint/2010/main" val="23771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8357" y="2542510"/>
            <a:ext cx="10336084" cy="824879"/>
          </a:xfrm>
        </p:spPr>
        <p:txBody>
          <a:bodyPr/>
          <a:lstStyle/>
          <a:p>
            <a:pPr marL="0" indent="0" algn="ctr">
              <a:buNone/>
            </a:pP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2. Επίπεδο αφηγηματικής διεπίδρασης: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τοποθέτηση του/της αφηγητή/τριας σε σχέση με τους/τις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αποδέκτες/τριες</a:t>
            </a:r>
            <a:endParaRPr lang="el-G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i="1" dirty="0"/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88357" y="3868740"/>
            <a:ext cx="10584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Πρόσωπο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Brown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Levinson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1987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): Η δημόσια εικόνα που κάθε άτομο θέλει να παρουσιάσει για τον εαυτό του κατά τη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διεπίδραση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1019" y="1611992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788357" y="2064036"/>
            <a:ext cx="1061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Δεξί βέλος 8"/>
          <p:cNvSpPr/>
          <p:nvPr/>
        </p:nvSpPr>
        <p:spPr>
          <a:xfrm rot="5400000">
            <a:off x="5854021" y="3356103"/>
            <a:ext cx="457022" cy="4223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700329" y="4772689"/>
            <a:ext cx="1149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Έκφραση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κοινών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αξιών προσδοκιών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ενίσχυση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προσώπου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Αντίθεση προς τις προσδοκίες των αποδεκτών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πλήξη/απειλή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προσώπου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91885" y="5910572"/>
            <a:ext cx="11403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αποδέκτες/τριες του κειμένου (1) εκλαμβάνονται ως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συλλογικό πλειονοτικό πρόσωπο</a:t>
            </a:r>
          </a:p>
        </p:txBody>
      </p:sp>
    </p:spTree>
    <p:extLst>
      <p:ext uri="{BB962C8B-B14F-4D97-AF65-F5344CB8AC3E}">
        <p14:creationId xmlns:p14="http://schemas.microsoft.com/office/powerpoint/2010/main" val="30550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059" y="4212977"/>
            <a:ext cx="10889796" cy="4267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Προκύπτει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από την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συνδυαστική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ανάλυση των δύο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προηγούμενων επιπέδων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Σύγκλιση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ανθρωπιστικές/αντιρατσιστικές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αξίες -&gt;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αντιρατσιστική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 και συντονισμός με αντιρατσιστικό λόγο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Σύγκλιση με τις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ομογενοποιητικές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εθνικές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αξιώσεις-&gt;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 και συντονισμός με ρατσιστικό λόγο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11019" y="1611992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88357" y="1962518"/>
            <a:ext cx="1061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88357" y="2556260"/>
            <a:ext cx="10099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3. Συνολική αφηγηματική </a:t>
            </a:r>
            <a:r>
              <a:rPr lang="el-G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τοποθέτηση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του/της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αφηγητή/τριας σε σχέση με τους λόγους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βρίσκονται σε κοινωνική κυκλοφορία</a:t>
            </a:r>
          </a:p>
        </p:txBody>
      </p:sp>
      <p:sp>
        <p:nvSpPr>
          <p:cNvPr id="8" name="Δεξί βέλος 7"/>
          <p:cNvSpPr/>
          <p:nvPr/>
        </p:nvSpPr>
        <p:spPr>
          <a:xfrm rot="5400000">
            <a:off x="5820837" y="3536670"/>
            <a:ext cx="457022" cy="4223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469262" y="311186"/>
            <a:ext cx="1049715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</p:spTree>
    <p:extLst>
      <p:ext uri="{BB962C8B-B14F-4D97-AF65-F5344CB8AC3E}">
        <p14:creationId xmlns:p14="http://schemas.microsoft.com/office/powerpoint/2010/main" val="20766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208075" y="246131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1801"/>
              </a:spcBef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Κατηγορήματα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απειλητικότητας,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θυματοποίησης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αφομοίωσης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μετανάστη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χαρακτήρα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Δεξί βέλος 5"/>
          <p:cNvSpPr/>
          <p:nvPr/>
        </p:nvSpPr>
        <p:spPr>
          <a:xfrm>
            <a:off x="5530164" y="2891565"/>
            <a:ext cx="497508" cy="3361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ί βέλος 6"/>
          <p:cNvSpPr/>
          <p:nvPr/>
        </p:nvSpPr>
        <p:spPr>
          <a:xfrm>
            <a:off x="5530164" y="4212778"/>
            <a:ext cx="497508" cy="3361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>
            <a:off x="5530164" y="5517213"/>
            <a:ext cx="497508" cy="3361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744220" y="2519648"/>
            <a:ext cx="4239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αφηγηματικού κόσμου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72715" y="3808443"/>
            <a:ext cx="492833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αφηγηματικής διεπίδρασης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48857" y="5183036"/>
            <a:ext cx="4776051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Συνολική αφηγηματική τοποθέτηση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027672" y="38958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spcBef>
                <a:spcPts val="1801"/>
              </a:spcBef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Σχέση εγγύτητας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(ενίσχυση των προσδοκιών των αποδεκτών/τριών)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ή απόστασης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(αντίθεση προς τις προσδοκίες των αποδεκτών/τριών)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792034" y="5386468"/>
            <a:ext cx="4567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1801"/>
              </a:spcBef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Συντονισμός με τον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ρατσιστικό ή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τον αντιρατσιστικό λόγο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19834" y="2007424"/>
            <a:ext cx="1061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ιευρυμένο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μοντέλο αφηγηματικής τοποθέτησης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Bamberg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1997, Αρχάκης 2020)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  <p:sp>
        <p:nvSpPr>
          <p:cNvPr id="17" name="Τίτλος 3"/>
          <p:cNvSpPr>
            <a:spLocks noGrp="1"/>
          </p:cNvSpPr>
          <p:nvPr>
            <p:ph type="title"/>
          </p:nvPr>
        </p:nvSpPr>
        <p:spPr>
          <a:xfrm>
            <a:off x="469262" y="311186"/>
            <a:ext cx="1049715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</p:spTree>
    <p:extLst>
      <p:ext uri="{BB962C8B-B14F-4D97-AF65-F5344CB8AC3E}">
        <p14:creationId xmlns:p14="http://schemas.microsoft.com/office/powerpoint/2010/main" val="27842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279" y="2096379"/>
            <a:ext cx="11305685" cy="4877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Γενική Θεωρία για το Γλωσσικό Χιούμορ (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Attardo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1994, 2001,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2020)</a:t>
            </a:r>
          </a:p>
          <a:p>
            <a:pPr algn="just">
              <a:lnSpc>
                <a:spcPct val="110000"/>
              </a:lnSpc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Ασυμβατότητα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(incongruity)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ανάμεσα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αυτό που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περιμένουμε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συμβεί και σε αυτό που τελικά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συμβαίνει</a:t>
            </a:r>
          </a:p>
          <a:p>
            <a:pPr algn="just"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Γνωσιακή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αντίθεση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(script opposition)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κατάσταση, μια ιδέα, ένα γεγονός έρχεται σε αντίθεση με όσα γνωρίζουμε και αναμένουμε για τον κόσμο που μας περιβάλλει</a:t>
            </a:r>
          </a:p>
          <a:p>
            <a:pPr algn="just">
              <a:lnSpc>
                <a:spcPct val="110000"/>
              </a:lnSpc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Χιουμοριστικά εκφωνήματα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(humorous lines)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σημεία του κειμένου στα οποία εντοπίζεται 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γνωσιακή αντίθεση</a:t>
            </a:r>
          </a:p>
          <a:p>
            <a:pPr algn="just">
              <a:lnSpc>
                <a:spcPct val="110000"/>
              </a:lnSpc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(target):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 πρόσωπο ή μια ομάδα που αναφέρεται μέσα στο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κείμενο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σε βάρος του/της οποίου/ας στρέφεται το χιούμορ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18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56959" y="2235952"/>
            <a:ext cx="119426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((Δυο άγνωστοι μεταξύ τους άνδρες κάθονται δίπλα δίπλα σε ένα παγκάκι στο σταθμό του τρένου. Ο ένας διαβάζει μια εφημερίδα και ξεκινά να μονολογεί))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Κοί:τα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εδώ ρε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κοί:τα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εδώ ρε, έχουμε πήξει στους ξένους.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Συγγνώμη;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Λέω,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έχουμε πήξει στους ξένους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όπου και να κοιτάξεις πλέον βλέπεις ένα ξένο,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εισβολή έχει γίνει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((Χτυπάει το κινητό τηλέφωνο του δεύτερου άνδρα και αρχίζει να μιλά στη γλώσσα καταγωγής του. Ο πρώτος άνδρας τον κοιτά σοκαρισμένος))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Συγγνώμη ξένος είσαι;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Ναι.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Αποκλείεται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Συγγνώμη;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Λέω αποκλείεται. Εσύ μοιάζεις τελείως με Έλληνα.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Συγγνώμη που σας απογοητεύω.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Α Μιλάς και καλά ελληνικά. Πώς γίνεται να είσαι ξένος;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Έχω κάποια χρόνια εδώ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4944792" y="1634714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Κείμενο (1)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413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11019" y="2096378"/>
            <a:ext cx="11888558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[Ο ένας] γονιός πρέπει να είναι Έλληνας.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Κι οι δυο ξένοι είναι. 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Ναι αλλά εσύ γεννήθηκες εδώ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Κι εγώ έξω γεννήθηκα.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Και τι κάνεις εδώ; Δουλεύεις;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Ναι.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Α πουλάκι μου:,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ήρθες και πήρες τη δουλειά κάποιου Έλληνα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Δεν έχω πάρει κανενός Έλληνα τη δουλειά. 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Ε και τότε τι είσαι; Εγκληματίας.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Θες να με κλέψεις;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((Ανεβάζει τον τόνο της φωνής του και απευθύνεται στον κόσμο γύρω του))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Βοήθεια ρε με κλέβουνε.</a:t>
            </a:r>
            <a:endParaRPr lang="el-G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Σας παρακαλώ δε θέλω να σας κλέψω.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Θες ρε: να σου δώσω δυο ευρώ να φας κάτι; Να ταΐσεις τα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παιδάκια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σου; 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O Χριστός και η Παναγία, δε χρειάζομαι λεφτά, ευχαριστώ. 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 Ο Χριστός και η Παναγία; ρε άσε τους Χριστούς και τις Παναγίες, είσαι ξένος και μιλάς για Χριστούς και Παναγίες.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((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μετανάστης σηκώνεται)) Α να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θα το ρίξεις κάτω έ; 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endParaRPr lang="el-G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4918121" y="1634713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Κείμενο (1)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833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9264" y="574991"/>
            <a:ext cx="10515600" cy="885451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Ερευνητικοί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στόχοι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9264" y="2019684"/>
            <a:ext cx="11143124" cy="4225553"/>
          </a:xfrm>
        </p:spPr>
        <p:txBody>
          <a:bodyPr>
            <a:noAutofit/>
          </a:bodyPr>
          <a:lstStyle/>
          <a:p>
            <a:pPr marL="342900" lvl="2" indent="-342900" algn="just">
              <a:lnSpc>
                <a:spcPct val="100000"/>
              </a:lnSpc>
              <a:spcBef>
                <a:spcPts val="1801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Διαμόρφωση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εκπαιδευτικών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προτάσεων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αξιοποίησης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κειμένων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οποία,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 και έχουν αντιρατσιστική πρόθεση, καταλήγουν να αναπαράγουν ρατσιστικές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απόψεις για τους μεταναστευτικούς-προσφυγικούς πληθυσμούς</a:t>
            </a:r>
          </a:p>
          <a:p>
            <a:pPr marL="342900" lvl="2" indent="-342900" algn="just">
              <a:lnSpc>
                <a:spcPct val="100000"/>
              </a:lnSpc>
              <a:spcBef>
                <a:spcPts val="1801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Ανίχνευση των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στάσεων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μιας ομάδας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εκπαιδευτικών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απέναντι σε τέτοιου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είδους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δραστηριότητες</a:t>
            </a:r>
          </a:p>
          <a:p>
            <a:pPr marL="342900" indent="-342900" algn="just">
              <a:buFont typeface="Calibri" panose="020F0502020204030204" pitchFamily="34" charset="0"/>
              <a:buChar char="▪"/>
            </a:pP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367" y="4627871"/>
            <a:ext cx="10667021" cy="10895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914447">
              <a:lnSpc>
                <a:spcPct val="90000"/>
              </a:lnSpc>
              <a:spcBef>
                <a:spcPts val="1801"/>
              </a:spcBef>
              <a:buSzPct val="110000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Ανάπτυξη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κριτικού γραμματισμού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literacy, Baynham 2002)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των μαθητών/τριών: συνειδητοποίηση και μη άκριτη αποδοχή των ρατσιστικών αντιλήψεων που καλλιεργούνται από τον φαινομενικά αντιρατσιστικό λόγο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42125" y="2096379"/>
            <a:ext cx="11693236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((Δείχνει ένα χάρτινο ποτήρι που κρατά ο μετανάστης στο χέρι του)). Θα βρωμίσεις την Αθήνα μας. Εμείς πληρώνουμε φόρους για να καθαρίζουμε τις βρωμιές σας. 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Κι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εγώ πληρώνω φόρους κύριε. 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Ρε θα μας τρελάνεις ρε; Ε;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Μοιάζεις με Έλληνα, μιλάς σαν Έλληνας, δεν κλέβεις, δεν βρωμίζεις, πληρώνεις και φόρους. Πώς γίνεται να είσαι ξένος;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Τι να σας πω;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Ήρθα εδώ στην Ελλάδα για μια καλύτερη ζωή, όπως όλοι οι ξένοι, δεν ξέρω τι άλλο να σας πω για να σας πείσω, έχει έρθει και το τρένο μου.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 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Πώς σε λένε ρε;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Γιάννης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Πιλίσχι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Βίκτωρας Μπούρας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Βαλέσας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Μπούρας </a:t>
            </a:r>
            <a:r>
              <a:rPr lang="el-GR" sz="2400" u="sng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Βαλέσας</a:t>
            </a:r>
            <a:r>
              <a:rPr lang="el-GR" sz="2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Ναι. Τι;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Τίποτα, έχετε πολύ ενδιαφέρον επίθετο.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Α. Ναι 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ναι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η γιαγιά μου είχε έρθει από το: και ο παππούς ο παππούς δηλαδή του παππού μου όταν ήρθε (</a:t>
            </a:r>
            <a:r>
              <a:rPr lang="el-G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χχχ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3675" algn="just">
              <a:lnSpc>
                <a:spcPts val="2100"/>
              </a:lnSpc>
              <a:spcAft>
                <a:spcPts val="3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Β. Συγγνώμη θα χάσω το τρένο έτσι; ((Ο μετανάστης γνέφει στον Έλληνα και φεύγει))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93675">
              <a:lnSpc>
                <a:spcPts val="2100"/>
              </a:lnSpc>
              <a:spcAft>
                <a:spcPts val="300"/>
              </a:spcAft>
            </a:pP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634714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4961256" y="1634714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Κείμενο (1)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457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1019" y="2228333"/>
            <a:ext cx="11664440" cy="3741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αφηγηματικού κόσμου</a:t>
            </a:r>
          </a:p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ατηγορήματα απειλητικότητας και θυματοποίησης του μετανάστη:</a:t>
            </a:r>
            <a:endParaRPr lang="el-G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παραβατική συμπεριφορά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Θες να με κλέψεις;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απειλή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της δημόσιας καθαριότητας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το ρίξεις κάτω έ; θα βρωμίσεις την Αθήνα μας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οικονομική επιβάρυνση των πλειονοτικών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Εμείς πληρώνουμε φόρους για να καθαρίζουμε τις βρωμιές σας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δυσχερής οικονομική κατάσταση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Θες ρε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να σου δώσω δυο ευρώ να φας κάτι; Να ταΐσεις τα παιδάκια σου;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667795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343" y="6128383"/>
            <a:ext cx="947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Καταγραφή της ρατσιστικής συμπεριφοράς του πλειονοτικού χαρακτήρα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Βέλος λυγισμένο προς τα επάνω 1"/>
          <p:cNvSpPr/>
          <p:nvPr/>
        </p:nvSpPr>
        <p:spPr>
          <a:xfrm rot="5400000">
            <a:off x="1435302" y="5838194"/>
            <a:ext cx="617656" cy="580378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1019" y="2240448"/>
            <a:ext cx="11449287" cy="395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αφηγηματικού κόσμου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Κατηγορήματα ανατροπής της απειλητικότητας και της θυματοποίησης του μετανάστη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δεν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έχει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παραβατική συμπεριφορά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Σας παρακαλώ δε θέλω να σας κλέψω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εργάζεται και συνεισφέρει στην οικονομία της χώρας υποδοχής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Κι εγώ πληρώνω φόρους κύριε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δεν βρίσκεται σε θέση ανάγκης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Δε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χρειάζομαι λεφτά, ευχαριστώ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11019" y="1636962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343" y="5529084"/>
            <a:ext cx="947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Θετική αναπαράσταση του μετανάστη και υπονόμευση των ρατσιστικών αντιλήψεων του πλειονοτικού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Βέλος λυγισμένο προς τα επάνω 7"/>
          <p:cNvSpPr/>
          <p:nvPr/>
        </p:nvSpPr>
        <p:spPr>
          <a:xfrm rot="5400000">
            <a:off x="1421855" y="5345566"/>
            <a:ext cx="617656" cy="580378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6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11018" y="2302114"/>
            <a:ext cx="11365345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αφηγηματικού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κόσμου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Χιουμοριστική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στοχοποίηση του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πλειονοτικού χαρακτήρα:</a:t>
            </a:r>
            <a:endParaRPr lang="el-GR" sz="1001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Χιουμοριστικό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εκφώνημα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[1] (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Βίκτωρας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Μπούρας </a:t>
            </a:r>
            <a:r>
              <a:rPr lang="el-G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Βαλέσας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→ γνωσιακή αντίθεση: ο πλειονοτικός χαρακτήρας φέρει/δεν φέρει ένα στερεοτυπικό ελληνικό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επίθετο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Χιουμοριστικό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εκφώνημα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[2] (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Ναι </a:t>
            </a:r>
            <a:r>
              <a:rPr lang="el-G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ναι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η γιαγιά μου είχε έρθει από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και ο παππούς ο παππούς δηλαδή του παππού μου όταν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ήρθε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→ γνωσιακή αντίθεση: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ένα άτομο με μεταναστευτική καταγωγή δεν συμπεριφέρεται/συμπεριφέρεται ρατσιστικά στους/στις μετανάστες/τριες</a:t>
            </a:r>
          </a:p>
          <a:p>
            <a:pPr lvl="1"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l-G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840449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8961" y="2148773"/>
            <a:ext cx="11491257" cy="47092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αφηγηματικού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κόσμου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Κατηγορήματα αφομοίωσης του μετανάστη: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«πρότυπη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» εξωτερική εμφάνιση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οιάζεις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τελείως με 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Έλληνα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ρθή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χρήση της ελληνικής γλώσσα - πληθυντικός ευγενείας και δείκτες ευγένειας </a:t>
            </a:r>
            <a:b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Μιλάς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και καλά ελληνικά/ Μιλάς σαν Έλληνας/ σας παρακαλώ, κύριε, συγγνώμη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λληνικό-χριστιανικό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όνομα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Γιάννης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δυσπιστία του πλειονοτικού για την καταγωγή του μετανάστη είναι ενδεικτική του βαθμού αφομοίωσής του (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 </a:t>
            </a:r>
            <a:r>
              <a:rPr lang="el-GR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κλέβεις, δεν βρωμίζεις, πληρώνεις και φόρους. Πώς γίνεται να είσαι ξένος;)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801"/>
              </a:spcBef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98961" y="1675852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1019" y="2354770"/>
            <a:ext cx="11142321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Επίπεδο αφηγηματικής διεπίδρασης</a:t>
            </a:r>
          </a:p>
          <a:p>
            <a:pPr algn="just">
              <a:lnSpc>
                <a:spcPct val="100000"/>
              </a:lnSpc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Καταγραφή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της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ρατσιστικής πλειονοτικής συμπεριφοράς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νατροπή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της απειλητικότητας-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θυματοποίησης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 μετανάστη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χιουμοριστική στοχοποίηση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 πλειονοτικού χαρακτήρα →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σχέση απόστασης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από τους/τις αποδέκτες/τριες (πλήξη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 συλλογικού πλειονοτικού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προσώπου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τις ρατσιστικές του πρακτικές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>
              <a:lnSpc>
                <a:spcPct val="100000"/>
              </a:lnSpc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Αφομοίωση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 μετανάστη →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σχέση εγγύτητας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τους/τις αποδέκτες/τριες (ενίσχυση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 συλλογικού πλειονοτικού προσώπου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ως προς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την προσδοκία γλωσσικής και πολιτισμικής αφομοίωσης των «άλλων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») </a:t>
            </a: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11019" y="1891448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Μείον 4"/>
          <p:cNvSpPr/>
          <p:nvPr/>
        </p:nvSpPr>
        <p:spPr>
          <a:xfrm rot="16980829">
            <a:off x="2855292" y="3273984"/>
            <a:ext cx="6439823" cy="1418722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Κάτω βέλος 5"/>
          <p:cNvSpPr/>
          <p:nvPr/>
        </p:nvSpPr>
        <p:spPr>
          <a:xfrm rot="16200000">
            <a:off x="1151310" y="1981682"/>
            <a:ext cx="2449577" cy="3083129"/>
          </a:xfrm>
          <a:prstGeom prst="downArrow">
            <a:avLst/>
          </a:prstGeom>
          <a:solidFill>
            <a:srgbClr val="E35F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Ελεύθερη σχεδίαση 6"/>
          <p:cNvSpPr/>
          <p:nvPr/>
        </p:nvSpPr>
        <p:spPr>
          <a:xfrm>
            <a:off x="6998725" y="1871768"/>
            <a:ext cx="4661648" cy="1651479"/>
          </a:xfrm>
          <a:custGeom>
            <a:avLst/>
            <a:gdLst>
              <a:gd name="connsiteX0" fmla="*/ 0 w 4149644"/>
              <a:gd name="connsiteY0" fmla="*/ 0 h 1651479"/>
              <a:gd name="connsiteX1" fmla="*/ 4149644 w 4149644"/>
              <a:gd name="connsiteY1" fmla="*/ 0 h 1651479"/>
              <a:gd name="connsiteX2" fmla="*/ 4149644 w 4149644"/>
              <a:gd name="connsiteY2" fmla="*/ 1651479 h 1651479"/>
              <a:gd name="connsiteX3" fmla="*/ 0 w 4149644"/>
              <a:gd name="connsiteY3" fmla="*/ 1651479 h 1651479"/>
              <a:gd name="connsiteX4" fmla="*/ 0 w 4149644"/>
              <a:gd name="connsiteY4" fmla="*/ 0 h 165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644" h="1651479">
                <a:moveTo>
                  <a:pt x="0" y="0"/>
                </a:moveTo>
                <a:lnTo>
                  <a:pt x="4149644" y="0"/>
                </a:lnTo>
                <a:lnTo>
                  <a:pt x="4149644" y="1651479"/>
                </a:lnTo>
                <a:lnTo>
                  <a:pt x="0" y="16514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400" b="1" kern="1200" dirty="0" smtClean="0">
              <a:solidFill>
                <a:srgbClr val="828BC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>
                <a:solidFill>
                  <a:srgbClr val="828B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Αντιρατσιστικός λόγος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dirty="0" smtClean="0">
                <a:solidFill>
                  <a:srgbClr val="828B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Καταγραφή, ανατροπή και χ</a:t>
            </a:r>
            <a:r>
              <a:rPr lang="el-GR" sz="2400" b="1" kern="1200" dirty="0" smtClean="0">
                <a:solidFill>
                  <a:srgbClr val="828B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ιουμοριστική στοχοποίηση ρατσιστικών συμπεριφορών και σχέση απόστασης με αποδέκτες/τριες </a:t>
            </a:r>
          </a:p>
        </p:txBody>
      </p:sp>
      <p:sp>
        <p:nvSpPr>
          <p:cNvPr id="10" name="Επάνω βέλος 9"/>
          <p:cNvSpPr/>
          <p:nvPr/>
        </p:nvSpPr>
        <p:spPr>
          <a:xfrm rot="16200000">
            <a:off x="8124196" y="3766936"/>
            <a:ext cx="2593663" cy="3189630"/>
          </a:xfrm>
          <a:prstGeom prst="upArrow">
            <a:avLst/>
          </a:prstGeom>
          <a:solidFill>
            <a:srgbClr val="828BC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Ελεύθερη σχεδίαση 12"/>
          <p:cNvSpPr/>
          <p:nvPr/>
        </p:nvSpPr>
        <p:spPr>
          <a:xfrm>
            <a:off x="-142763" y="5119755"/>
            <a:ext cx="4588285" cy="1203079"/>
          </a:xfrm>
          <a:custGeom>
            <a:avLst/>
            <a:gdLst>
              <a:gd name="connsiteX0" fmla="*/ 0 w 4520967"/>
              <a:gd name="connsiteY0" fmla="*/ 0 h 1203079"/>
              <a:gd name="connsiteX1" fmla="*/ 4520967 w 4520967"/>
              <a:gd name="connsiteY1" fmla="*/ 0 h 1203079"/>
              <a:gd name="connsiteX2" fmla="*/ 4520967 w 4520967"/>
              <a:gd name="connsiteY2" fmla="*/ 1203079 h 1203079"/>
              <a:gd name="connsiteX3" fmla="*/ 0 w 4520967"/>
              <a:gd name="connsiteY3" fmla="*/ 1203079 h 1203079"/>
              <a:gd name="connsiteX4" fmla="*/ 0 w 4520967"/>
              <a:gd name="connsiteY4" fmla="*/ 0 h 120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967" h="1203079">
                <a:moveTo>
                  <a:pt x="0" y="0"/>
                </a:moveTo>
                <a:lnTo>
                  <a:pt x="4520967" y="0"/>
                </a:lnTo>
                <a:lnTo>
                  <a:pt x="4520967" y="1203079"/>
                </a:lnTo>
                <a:lnTo>
                  <a:pt x="0" y="12030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>
                <a:solidFill>
                  <a:srgbClr val="E3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Ρατσιστικός </a:t>
            </a:r>
            <a:r>
              <a:rPr lang="el-GR" sz="2400" b="1" kern="1200" dirty="0" smtClean="0">
                <a:solidFill>
                  <a:srgbClr val="E3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λόγος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>
                <a:solidFill>
                  <a:srgbClr val="E3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Αναπαράσταση του μετανάστη ως «επιτυχώς» αφομοιωμένου γλωσσικά και πολιτισμικά και σχέση εγγύτητας με αποδέκτες/τριες</a:t>
            </a:r>
            <a:endParaRPr lang="en-US" sz="2400" b="1" kern="1200" dirty="0">
              <a:solidFill>
                <a:srgbClr val="E3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981CF9-9F97-44D8-9C2B-36C72934984B}"/>
              </a:ext>
            </a:extLst>
          </p:cNvPr>
          <p:cNvSpPr/>
          <p:nvPr/>
        </p:nvSpPr>
        <p:spPr>
          <a:xfrm>
            <a:off x="4073293" y="6242447"/>
            <a:ext cx="3540777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Ρευστός Ρατσισμός</a:t>
            </a:r>
            <a:endParaRPr lang="en-US" sz="3200" b="1" dirty="0">
              <a:ln/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βάλ 8"/>
          <p:cNvSpPr/>
          <p:nvPr/>
        </p:nvSpPr>
        <p:spPr>
          <a:xfrm>
            <a:off x="11227983" y="6322834"/>
            <a:ext cx="864780" cy="425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33" dirty="0"/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668" y="1897325"/>
            <a:ext cx="60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Συνολική αφηγηματική τοποθέτηση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66174" y="1567347"/>
            <a:ext cx="174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Αναλύοντας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 txBox="1"/>
          <p:nvPr/>
        </p:nvSpPr>
        <p:spPr>
          <a:xfrm>
            <a:off x="510256" y="1707860"/>
            <a:ext cx="11161791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4" algn="just">
              <a:spcBef>
                <a:spcPts val="140"/>
              </a:spcBef>
            </a:pPr>
            <a:r>
              <a:rPr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Εφαρμόζοντας</a:t>
            </a:r>
            <a:r>
              <a:rPr sz="2400" b="1" i="1" spc="-9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7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(applying</a:t>
            </a:r>
            <a:r>
              <a:rPr sz="2400" i="1" spc="-7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l-GR" sz="2400" i="1" spc="-7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34" algn="just">
              <a:spcBef>
                <a:spcPts val="140"/>
              </a:spcBef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μαθητές/τριες επιχειρούν μια παρέμβαση στον κόσμο στον οποίο ζουν, δημιουργώντας ένα πρωτότυπο κείμενο</a:t>
            </a:r>
          </a:p>
        </p:txBody>
      </p:sp>
      <p:sp>
        <p:nvSpPr>
          <p:cNvPr id="7" name="Οβάλ 6"/>
          <p:cNvSpPr/>
          <p:nvPr/>
        </p:nvSpPr>
        <p:spPr>
          <a:xfrm>
            <a:off x="11227983" y="6322834"/>
            <a:ext cx="864780" cy="4253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33" dirty="0"/>
          </a:p>
        </p:txBody>
      </p:sp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411019" y="350585"/>
            <a:ext cx="11888558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Πολυγραμματισμοί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κείμενα ρευστού ρατσισμού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11019" y="3129812"/>
            <a:ext cx="11516522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993" indent="-342918" algn="just">
              <a:spcBef>
                <a:spcPts val="434"/>
              </a:spcBef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Δημιουργούν μία νέα χιουμοριστική ή μη χιουμοριστική αφήγηση στην οποία καταδικάζονται οι ρατσιστικές αντιλήψεις και πρακτικές, χωρίς να αναπαράγεται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ρατσιστική προσδοκία αφομοίωσης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των μεταναστών/τριών-προσφύγων/ισσών</a:t>
            </a:r>
          </a:p>
          <a:p>
            <a:pPr marL="463993" indent="-342918" algn="just">
              <a:spcBef>
                <a:spcPts val="434"/>
              </a:spcBef>
              <a:buFont typeface="Calibri" panose="020F0502020204030204" pitchFamily="34" charset="0"/>
              <a:buChar char="▪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993" indent="-342918" algn="just">
              <a:spcBef>
                <a:spcPts val="434"/>
              </a:spcBef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Συζητούν τις ρατσιστικές ή/και αντιρατσιστικές τοποθετήσεις, καθώς και τους λόγους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discourses)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που αναπαράγονται στο νέο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32243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8413" y="2093259"/>
            <a:ext cx="11359472" cy="4267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παραπάνω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προτάσεις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ενδεικτικές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όχι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δοκιμασμένες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κατάλληλες για άμεση εφαρμογή στην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τάξη</a:t>
            </a:r>
          </a:p>
          <a:p>
            <a:pPr algn="just"/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 μετατροπή τους σε εφαρμόσιμο εκπαιδευτικό υλικό 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χρειάζεται </a:t>
            </a:r>
            <a:r>
              <a:rPr lang="el-G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προσαρμογή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από τον/την εκπαιδευτικό με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βάση τα 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ενδιαφέροντα και το επίπεδο των μαθητών/τριών</a:t>
            </a:r>
          </a:p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Πιλοτική έρευνα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12 εκπαιδευτικούς για την αξιολόγηση αντίστοιχων  δραστηριοτήτων </a:t>
            </a:r>
          </a:p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Επιμορφωτικό σεμινάριο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την αξιοποίηση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κειμένων ρευστού ρατσισμού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πλαίσιο του κριτικού γραμματισμού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Ανώνυμο 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διαδικτυακό </a:t>
            </a:r>
            <a:r>
              <a:rPr lang="el-G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ερωτηματολόγιο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8413" y="1714296"/>
            <a:ext cx="11195660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Ενδεικτικές ερωτήσεις</a:t>
            </a:r>
          </a:p>
          <a:p>
            <a:pPr algn="just"/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Πριν την επιμόρφωση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είχατε αξιοποιήσει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την εκπαιδευτική προσέγγιση του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κριτικού γραμματισμού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l-G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Αξιολογήστε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την εκπαιδευτική πρόταση που συζητήσαμε για την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αξιοποίηση κειμένων ρευστού ρατσισμού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στο πλαίσιο του κριτικού γραμματισμού</a:t>
            </a:r>
          </a:p>
          <a:p>
            <a:pPr algn="just"/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Ποια θεωρείτε ότι είναι τα </a:t>
            </a:r>
            <a:r>
              <a:rPr lang="el-G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πλεονεκτήματα και τα μειονεκτήματα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της εκπαιδευτικής αξιοποίησης των κειμένων ρευστού ρατσισμού στο πλαίσιο του κριτικού γραμματισμού;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Εφαρμόσατε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στην τάξη σας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κάποια/ες δραστηριότητα/ες από τη διδακτική πρόταση που συζητήθηκε στην επιμόρφωση; </a:t>
            </a:r>
            <a:endParaRPr lang="el-GR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Στο εξής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σε ποιο βαθμό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πιστεύετε ότι θα αξιοποιείτε στην τάξη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σας κείμενα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ρευστού ρατσισμού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 στο πλαίσιο του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κριτικού γραμματισμού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8453" y="2035735"/>
            <a:ext cx="7913485" cy="4004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E3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Ρατσιστικός λόγος 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Προωθεί την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κυριαρχία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μίας ομάδας μέσα από πρακτικές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διακρίσεων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σχέσεις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κατάχρησης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εξουσίας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▪"/>
            </a:pP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Στηρίζεται σε κοινωνικά διαδεδομένες και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αρνητικά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φορτισμένες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αναπαραστάσεις του «εμείς» για τους/τις «άλλους/ες»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van Dijk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2008)</a:t>
            </a:r>
          </a:p>
          <a:p>
            <a:pPr marL="342900" lvl="1" indent="-342900">
              <a:lnSpc>
                <a:spcPct val="100000"/>
              </a:lnSpc>
              <a:buFont typeface="Calibri" panose="020F0502020204030204" pitchFamily="34" charset="0"/>
              <a:buChar char="▪"/>
            </a:pPr>
            <a:endParaRPr lang="en-US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Calibri" panose="020F0502020204030204" pitchFamily="34" charset="0"/>
              <a:buChar char="▪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πιο αποτελεσματικό εργαλείο για να επιτευχθεί η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θνική ομοιογένεια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είτε μέσω του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αποκλεισμού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των «άλλων» είτε μέσω της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αφομοίωσής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τους (Αρχάκης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2020)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6926" y="464257"/>
            <a:ext cx="10515600" cy="93393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Calibri"/>
                <a:cs typeface="Calibri"/>
              </a:rPr>
              <a:t/>
            </a:r>
            <a:br>
              <a:rPr lang="el-GR" sz="4000" dirty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Ρατσιστικός </a:t>
            </a:r>
            <a:r>
              <a:rPr lang="el-GR" sz="4000" dirty="0">
                <a:latin typeface="Calibri"/>
                <a:cs typeface="Calibri"/>
              </a:rPr>
              <a:t>και αντιρατσιστικός λόγος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01" y="3173520"/>
            <a:ext cx="3534380" cy="2063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0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περιεχομένου 12"/>
          <p:cNvSpPr>
            <a:spLocks noGrp="1"/>
          </p:cNvSpPr>
          <p:nvPr>
            <p:ph sz="half" idx="1"/>
          </p:nvPr>
        </p:nvSpPr>
        <p:spPr>
          <a:xfrm>
            <a:off x="343239" y="1905000"/>
            <a:ext cx="5289354" cy="3736649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Πριν την επιμόρφωση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2"/>
          </p:nvPr>
        </p:nvSpPr>
        <p:spPr>
          <a:xfrm>
            <a:off x="6248445" y="1905000"/>
            <a:ext cx="5226245" cy="3736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Μετά την επιμόρφωση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141577" y="5828299"/>
            <a:ext cx="5692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περισσότεροι/ες </a:t>
            </a:r>
            <a:r>
              <a:rPr lang="el-GR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είχαν αξιοποιήσει τον</a:t>
            </a:r>
            <a:r>
              <a:rPr lang="el-G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κριτικό γραμματισμό</a:t>
            </a:r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 επαρκής κατάρτιση, δυσκολία εφαρμογής στις μικρές ηλικίες)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834254" y="5828299"/>
            <a:ext cx="6191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mtClean="0">
                <a:latin typeface="Calibri" panose="020F0502020204030204" pitchFamily="34" charset="0"/>
                <a:cs typeface="Calibri" panose="020F0502020204030204" pitchFamily="34" charset="0"/>
              </a:rPr>
              <a:t>Συνειδητοποίησαν τη </a:t>
            </a:r>
            <a:r>
              <a:rPr lang="el-GR" b="1" smtClean="0">
                <a:latin typeface="Calibri" panose="020F0502020204030204" pitchFamily="34" charset="0"/>
                <a:cs typeface="Calibri" panose="020F0502020204030204" pitchFamily="34" charset="0"/>
              </a:rPr>
              <a:t>συμβολή του κριτικού γραμματισμού</a:t>
            </a:r>
            <a:r>
              <a:rPr lang="el-GR" smtClean="0">
                <a:latin typeface="Calibri" panose="020F0502020204030204" pitchFamily="34" charset="0"/>
                <a:cs typeface="Calibri" panose="020F0502020204030204" pitchFamily="34" charset="0"/>
              </a:rPr>
              <a:t> στην καλλιέργεια της κριτικής ικανότητας των μαθητών/τριών και είναι πρόθυμοι/ες να τον αξιοποιούν </a:t>
            </a:r>
            <a:r>
              <a:rPr lang="el-GR" i="1" smtClean="0">
                <a:latin typeface="Calibri" panose="020F0502020204030204" pitchFamily="34" charset="0"/>
                <a:cs typeface="Calibri" panose="020F0502020204030204" pitchFamily="34" charset="0"/>
              </a:rPr>
              <a:t>πολύ</a:t>
            </a:r>
            <a:endParaRPr lang="el-G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527731" y="297301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395384" y="2435551"/>
            <a:ext cx="5185064" cy="3206098"/>
            <a:chOff x="395384" y="2435551"/>
            <a:chExt cx="5185064" cy="320609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384" y="2435551"/>
              <a:ext cx="5185064" cy="32060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81200" y="3853934"/>
              <a:ext cx="858981" cy="400110"/>
            </a:xfrm>
            <a:prstGeom prst="rect">
              <a:avLst/>
            </a:prstGeom>
            <a:solidFill>
              <a:srgbClr val="EA433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91346" y="4378037"/>
              <a:ext cx="526473" cy="400110"/>
            </a:xfrm>
            <a:prstGeom prst="rect">
              <a:avLst/>
            </a:prstGeom>
            <a:solidFill>
              <a:srgbClr val="4285F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731" y="3853934"/>
              <a:ext cx="69146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Ναι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1171" y="4408815"/>
              <a:ext cx="69146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Όχι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6511298" y="2435551"/>
            <a:ext cx="5280414" cy="3268646"/>
            <a:chOff x="6511298" y="2435551"/>
            <a:chExt cx="5280414" cy="326864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98" y="2435551"/>
              <a:ext cx="5185065" cy="32060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99064" y="4578092"/>
              <a:ext cx="858981" cy="400110"/>
            </a:xfrm>
            <a:prstGeom prst="rect">
              <a:avLst/>
            </a:prstGeom>
            <a:solidFill>
              <a:srgbClr val="EA433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34946" y="3573269"/>
              <a:ext cx="526473" cy="400110"/>
            </a:xfrm>
            <a:prstGeom prst="rect">
              <a:avLst/>
            </a:prstGeom>
            <a:solidFill>
              <a:srgbClr val="4285F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7754645" y="5396420"/>
              <a:ext cx="40370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l-GR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*Ένα άτομο δεν απάντησε τη συγκεκριμένη ερώτηση</a:t>
              </a:r>
              <a:endParaRPr lang="el-GR" sz="14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6745" y="4808925"/>
              <a:ext cx="69146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Πολύ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952602" y="3403992"/>
              <a:ext cx="69146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Λίγο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9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107" y="2405480"/>
            <a:ext cx="5297763" cy="327578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43988" y="5994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περισσότεροι/ες </a:t>
            </a:r>
            <a:r>
              <a:rPr lang="el-GR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θεωρούσαν </a:t>
            </a:r>
            <a:r>
              <a:rPr lang="el-G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τα </a:t>
            </a:r>
            <a:r>
              <a:rPr lang="el-GR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αντιρατσιστικά κείμενα </a:t>
            </a:r>
            <a:r>
              <a:rPr lang="el-GR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μπορεί να προωθούν ρατσιστικές αντιλήψεις</a:t>
            </a:r>
            <a:endParaRPr lang="el-G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45229" y="1787248"/>
            <a:ext cx="3389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Πριν την επιμόρφωση</a:t>
            </a: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527731" y="297301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422" y="3379572"/>
            <a:ext cx="6914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Ναι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317" y="4893025"/>
            <a:ext cx="6914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3007" y="3548849"/>
            <a:ext cx="858981" cy="400110"/>
          </a:xfrm>
          <a:prstGeom prst="rect">
            <a:avLst/>
          </a:prstGeom>
          <a:solidFill>
            <a:srgbClr val="EA4335"/>
          </a:solidFill>
        </p:spPr>
        <p:txBody>
          <a:bodyPr wrap="square" rtlCol="0">
            <a:spAutoFit/>
          </a:bodyPr>
          <a:lstStyle/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8218" y="4662192"/>
            <a:ext cx="526473" cy="400110"/>
          </a:xfrm>
          <a:prstGeom prst="rect">
            <a:avLst/>
          </a:prstGeom>
          <a:solidFill>
            <a:srgbClr val="4285F4"/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5715786" y="5797802"/>
            <a:ext cx="6634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47">
              <a:defRPr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περισσότεροι/ες 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είχαν αξιοποιήσει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κείμενα από αντιρατσιστικούς φορείς και δεν είχαν συζητήσει τις ρατσιστικές θέσεις που εμφιλοχωρούν στα 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αντιρατσιστικά κείμενα</a:t>
            </a:r>
          </a:p>
        </p:txBody>
      </p:sp>
      <p:pic>
        <p:nvPicPr>
          <p:cNvPr id="20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8684" y="2405479"/>
            <a:ext cx="5311657" cy="32885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25814" y="3111998"/>
            <a:ext cx="6914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Ναι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76142" y="5184938"/>
            <a:ext cx="6914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8074" y="3348794"/>
            <a:ext cx="340918" cy="400110"/>
          </a:xfrm>
          <a:prstGeom prst="rect">
            <a:avLst/>
          </a:prstGeom>
          <a:solidFill>
            <a:srgbClr val="EA4335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98484" y="4954105"/>
            <a:ext cx="526473" cy="400110"/>
          </a:xfrm>
          <a:prstGeom prst="rect">
            <a:avLst/>
          </a:prstGeom>
          <a:solidFill>
            <a:srgbClr val="4285F4"/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91050" y="5792562"/>
            <a:ext cx="586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πλειοψηφία θεωρεί την εκπαιδευτική αξιοποίηση αντιρατσιστικών κειμένων 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πολύ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πάρα πολύ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σημαντική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γιατί συνειδητοποίησε τα οφέλη για τους/τις μαθητές/τριες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356041" y="1726996"/>
            <a:ext cx="354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Μετά την επιμόρφωση</a:t>
            </a:r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527731" y="297301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488521" y="2427841"/>
            <a:ext cx="5309800" cy="3287403"/>
            <a:chOff x="6488521" y="2427841"/>
            <a:chExt cx="5309800" cy="328740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521" y="2427841"/>
              <a:ext cx="5309800" cy="328740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73771" y="4071542"/>
              <a:ext cx="340918" cy="400110"/>
            </a:xfrm>
            <a:prstGeom prst="rect">
              <a:avLst/>
            </a:prstGeom>
            <a:solidFill>
              <a:srgbClr val="EA433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60687" y="4237798"/>
              <a:ext cx="340918" cy="400110"/>
            </a:xfrm>
            <a:prstGeom prst="rect">
              <a:avLst/>
            </a:prstGeom>
            <a:solidFill>
              <a:srgbClr val="CC4125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5006" y="3213196"/>
              <a:ext cx="263563" cy="400110"/>
            </a:xfrm>
            <a:prstGeom prst="rect">
              <a:avLst/>
            </a:prstGeom>
            <a:solidFill>
              <a:srgbClr val="4285F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48941" y="4133098"/>
              <a:ext cx="69146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Πολύ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38388" y="4437853"/>
              <a:ext cx="111602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Πάρα πολύ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31912" y="3043919"/>
              <a:ext cx="107985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Καθόλου</a:t>
              </a:r>
              <a:endParaRPr lang="el-G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Ορθογώνιο 24"/>
          <p:cNvSpPr/>
          <p:nvPr/>
        </p:nvSpPr>
        <p:spPr>
          <a:xfrm>
            <a:off x="0" y="5982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Όλοι/ες συνειδητοποίησαν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 συχνή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προσχηματικότητα των αντιρατσιστικών κειμένων</a:t>
            </a:r>
          </a:p>
        </p:txBody>
      </p:sp>
      <p:grpSp>
        <p:nvGrpSpPr>
          <p:cNvPr id="26" name="Ομάδα 25"/>
          <p:cNvGrpSpPr/>
          <p:nvPr/>
        </p:nvGrpSpPr>
        <p:grpSpPr>
          <a:xfrm>
            <a:off x="186170" y="2429736"/>
            <a:ext cx="5723659" cy="3285508"/>
            <a:chOff x="6282170" y="2395755"/>
            <a:chExt cx="5723659" cy="3285508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6282170" y="2395755"/>
              <a:ext cx="5723659" cy="3285508"/>
              <a:chOff x="6282170" y="2395755"/>
              <a:chExt cx="5723659" cy="3285508"/>
            </a:xfrm>
          </p:grpSpPr>
          <p:pic>
            <p:nvPicPr>
              <p:cNvPr id="29" name="Εικόνα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2170" y="2395755"/>
                <a:ext cx="5723659" cy="3285508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1195734" y="5231579"/>
                <a:ext cx="69146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Ναι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610598" y="4038509"/>
              <a:ext cx="1066801" cy="461665"/>
            </a:xfrm>
            <a:prstGeom prst="rect">
              <a:avLst/>
            </a:prstGeom>
            <a:solidFill>
              <a:srgbClr val="EA433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endPara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6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2833"/>
              </p:ext>
            </p:extLst>
          </p:nvPr>
        </p:nvGraphicFramePr>
        <p:xfrm>
          <a:off x="608413" y="2090461"/>
          <a:ext cx="10971153" cy="41416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971153">
                  <a:extLst>
                    <a:ext uri="{9D8B030D-6E8A-4147-A177-3AD203B41FA5}">
                      <a16:colId xmlns:a16="http://schemas.microsoft.com/office/drawing/2014/main" val="612808761"/>
                    </a:ext>
                  </a:extLst>
                </a:gridCol>
              </a:tblGrid>
              <a:tr h="456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Θετικές στάσεις προς τις εκπαιδευτικές</a:t>
                      </a:r>
                      <a:r>
                        <a:rPr lang="el-G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προτάσεις</a:t>
                      </a:r>
                      <a:endParaRPr lang="el-G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6674744"/>
                  </a:ext>
                </a:extLst>
              </a:tr>
              <a:tr h="456309">
                <a:tc>
                  <a:txBody>
                    <a:bodyPr/>
                    <a:lstStyle/>
                    <a:p>
                      <a:pPr algn="ctr"/>
                      <a:r>
                        <a:rPr lang="el-GR" sz="24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Πάρα πολύ </a:t>
                      </a:r>
                      <a:r>
                        <a:rPr lang="el-GR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ενδιαφέρουσες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3964368"/>
                  </a:ext>
                </a:extLst>
              </a:tr>
              <a:tr h="456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Πάρα πολύ </a:t>
                      </a:r>
                      <a:r>
                        <a:rPr lang="el-GR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πρωτοποριακές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1402249"/>
                  </a:ext>
                </a:extLst>
              </a:tr>
              <a:tr h="45630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Πολύ </a:t>
                      </a:r>
                      <a:r>
                        <a:rPr lang="el-GR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υλοποιήσιμες</a:t>
                      </a:r>
                      <a:endParaRPr lang="el-G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6353542"/>
                  </a:ext>
                </a:extLst>
              </a:tr>
              <a:tr h="456309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Κατάλληλες</a:t>
                      </a:r>
                      <a:r>
                        <a:rPr lang="el-G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για αξιοποίηση</a:t>
                      </a:r>
                      <a:endParaRPr lang="el-G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6245729"/>
                  </a:ext>
                </a:extLst>
              </a:tr>
              <a:tr h="456309"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Ενίσχυση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κριτικής ικανότητας</a:t>
                      </a:r>
                      <a:r>
                        <a:rPr lang="el-GR" sz="2400" b="1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μαθητών/τριών </a:t>
                      </a:r>
                      <a:endParaRPr lang="el-G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0110699"/>
                  </a:ext>
                </a:extLst>
              </a:tr>
              <a:tr h="437637"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Καλλιέργεια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ενσυναίσθησης</a:t>
                      </a:r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και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αντιρατσιστικής</a:t>
                      </a:r>
                      <a:r>
                        <a:rPr lang="el-GR" sz="2400" b="1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συνείδησης </a:t>
                      </a:r>
                      <a:endParaRPr lang="el-G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2635894"/>
                  </a:ext>
                </a:extLst>
              </a:tr>
              <a:tr h="444452"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Βελτίωση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διαπροσωπικών σχέσεων </a:t>
                      </a:r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μεταξύ μαθητών/τριών και καθηγητών/τριών</a:t>
                      </a:r>
                      <a:endParaRPr lang="el-G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6911009"/>
                  </a:ext>
                </a:extLst>
              </a:tr>
              <a:tr h="484053"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Προσέλκυση του</a:t>
                      </a:r>
                      <a:r>
                        <a:rPr lang="el-GR" sz="2400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ενδιαφέροντος</a:t>
                      </a:r>
                      <a:r>
                        <a:rPr lang="el-GR" sz="2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των μαθητών/τριών</a:t>
                      </a:r>
                      <a:endParaRPr lang="el-G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38790"/>
                  </a:ext>
                </a:extLst>
              </a:tr>
            </a:tbl>
          </a:graphicData>
        </a:graphic>
      </p:graphicFrame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857" y="1724891"/>
            <a:ext cx="11430000" cy="50361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Παραδείγματα απαντήσεων</a:t>
            </a:r>
          </a:p>
          <a:p>
            <a:pPr>
              <a:lnSpc>
                <a:spcPts val="2200"/>
              </a:lnSpc>
            </a:pP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[Τα παιδιά] αντιμετωπίζουν 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τα κείμενα, από όπου κι αν προέρχονται, με προβληματισμό και κριτική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σκέψη</a:t>
            </a:r>
          </a:p>
          <a:p>
            <a:pPr>
              <a:lnSpc>
                <a:spcPts val="2200"/>
              </a:lnSpc>
            </a:pP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Οι μαθητές/τριες αποκτούν επίγνωση ότι τα γλωσσικά στοιχεία ενός κειμένου συνδέονται με συγκεκριμένες ιδεολογίες και ότι τα θεωρούμενα ως "αντιρατσιστικά κείμενα" δεν είναι 'αθώα' καθώς συχνά υποκρύπτουν ρατσιστικά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μηνύματα</a:t>
            </a:r>
          </a:p>
          <a:p>
            <a:pPr>
              <a:lnSpc>
                <a:spcPts val="2200"/>
              </a:lnSpc>
            </a:pP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Ευαισθητοποίηση στο θέμα του (ρευστού)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ρατσισμού, 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βελτίωση έκφρασης, ανάπτυξη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ενσυναίσθησης</a:t>
            </a:r>
          </a:p>
          <a:p>
            <a:pPr>
              <a:lnSpc>
                <a:spcPts val="2200"/>
              </a:lnSpc>
            </a:pP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Όταν η δραστηριότητα εμπλέκεται με την καθημερινή ζωή, προσελκύει περισσότερο το ενδιαφέρον των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παιδιών</a:t>
            </a:r>
          </a:p>
          <a:p>
            <a:pPr>
              <a:lnSpc>
                <a:spcPts val="2200"/>
              </a:lnSpc>
            </a:pP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πιστεύω κατάλληλες και μπορούν να συνδυαστούν με μαθήματα όπως της Γλώσσας και της Ιστορίας</a:t>
            </a: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/>
          </p:nvPr>
        </p:nvGraphicFramePr>
        <p:xfrm>
          <a:off x="745737" y="2299854"/>
          <a:ext cx="10392096" cy="36255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392096">
                  <a:extLst>
                    <a:ext uri="{9D8B030D-6E8A-4147-A177-3AD203B41FA5}">
                      <a16:colId xmlns:a16="http://schemas.microsoft.com/office/drawing/2014/main" val="566341978"/>
                    </a:ext>
                  </a:extLst>
                </a:gridCol>
              </a:tblGrid>
              <a:tr h="21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Επιφυλακτικές στάσεις </a:t>
                      </a:r>
                      <a:r>
                        <a:rPr kumimoji="0" lang="el-G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προς τις εκπαιδευτικές προτάσεις</a:t>
                      </a:r>
                      <a:endParaRPr lang="el-G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9467533"/>
                  </a:ext>
                </a:extLst>
              </a:tr>
              <a:tr h="640646">
                <a:tc>
                  <a:txBody>
                    <a:bodyPr/>
                    <a:lstStyle/>
                    <a:p>
                      <a:pPr marL="0" marR="0" indent="0" algn="ctr" defTabSz="914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Λίγο </a:t>
                      </a:r>
                      <a:r>
                        <a:rPr lang="el-GR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ασύμβατες</a:t>
                      </a:r>
                      <a:r>
                        <a:rPr lang="el-GR" sz="24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με το ισχύον σχολικό πλαίσιο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9684422"/>
                  </a:ext>
                </a:extLst>
              </a:tr>
              <a:tr h="1782697">
                <a:tc>
                  <a:txBody>
                    <a:bodyPr/>
                    <a:lstStyle/>
                    <a:p>
                      <a:pPr marL="0" marR="0" indent="0" algn="ctr" defTabSz="914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Λίγο </a:t>
                      </a:r>
                      <a:r>
                        <a:rPr lang="el-GR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δύσκολες:</a:t>
                      </a:r>
                    </a:p>
                    <a:p>
                      <a:pPr marL="0" marR="0" indent="0" algn="ctr" defTabSz="914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α.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δυσκολία για μαθητές/τριες </a:t>
                      </a:r>
                      <a:r>
                        <a:rPr lang="el-GR" sz="2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μικρής ηλικίας </a:t>
                      </a:r>
                    </a:p>
                    <a:p>
                      <a:pPr marL="0" marR="0" indent="0" algn="ctr" defTabSz="9144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β.</a:t>
                      </a:r>
                      <a:r>
                        <a:rPr lang="el-G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δυσκολία εντοπισμού αντίστοιχων κειμένων,</a:t>
                      </a:r>
                      <a:r>
                        <a:rPr lang="el-G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κατάλληλης </a:t>
                      </a:r>
                      <a:r>
                        <a:rPr lang="el-GR" sz="2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προετοιμασίας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και </a:t>
                      </a:r>
                      <a:r>
                        <a:rPr lang="el-GR" sz="2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τροποποίησης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4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των δραστηριοτήτων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62257957"/>
                  </a:ext>
                </a:extLst>
              </a:tr>
              <a:tr h="745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Λίγο </a:t>
                      </a:r>
                      <a:r>
                        <a:rPr lang="el-GR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χρονοβόρες: </a:t>
                      </a:r>
                      <a:r>
                        <a:rPr lang="el-GR" sz="2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χρονικοί περιορισμοί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για την ολοκλήρωση της διδακτέας ύλης </a:t>
                      </a:r>
                      <a:endParaRPr lang="el-G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8577065"/>
                  </a:ext>
                </a:extLst>
              </a:tr>
            </a:tbl>
          </a:graphicData>
        </a:graphic>
      </p:graphicFrame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11553340" y="6621970"/>
            <a:ext cx="638660" cy="236030"/>
          </a:xfrm>
        </p:spPr>
        <p:txBody>
          <a:bodyPr/>
          <a:lstStyle/>
          <a:p>
            <a:fld id="{716A1F1D-265D-40F5-ABE9-D98C7377C03B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1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3101" y="1918855"/>
            <a:ext cx="10461371" cy="426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Παραδείγματα απαντήσεων</a:t>
            </a:r>
          </a:p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Η ολοκλήρωση της διδακτέας ύλης δεν επιτρέπει να αφιερωθεί μεγάλο χρονικό διάστημα/Απαιτεί τη διάθεση κάποιων διδακτικών ωρών μέσα σε ένα αρκετά ανελαστικό πρόγραμμα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σπουδών</a:t>
            </a:r>
          </a:p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Σε μικρές ηλικίες ίσως φανεί αρχικά κάπως δύσκολη και αντιφατική ότι σε αντιρατσιστικά κείμενα υπάρχουν στοιχεία 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ρατσισμού/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Δυσκολία διαφοροποίησης του περιεχομένου για τις μικρές ηλικίες του δημοτικού</a:t>
            </a:r>
            <a:endParaRPr lang="el-GR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Ο εντοπισμός αυτών των κειμένων, η προετοιμασία των μαθητών για τη μελέτη τους μέσα σε κάποια διδακτική ώρα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08413" y="283854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01166" y="6550223"/>
            <a:ext cx="409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*Ένα άτομο δεν απάντησε τη συγκεκριμένη ερώτηση</a:t>
            </a:r>
            <a:endParaRPr lang="el-GR" sz="1400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527731" y="297301"/>
            <a:ext cx="1135947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75329" y="1687353"/>
            <a:ext cx="11511871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ρακτική εφαρμογή των δραστηριοτήτων:</a:t>
            </a:r>
          </a:p>
          <a:p>
            <a:pPr marL="342900" indent="-342900" algn="just">
              <a:buFont typeface="Calibri" panose="020F0502020204030204" pitchFamily="34" charset="0"/>
              <a:buChar char="▪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Οι περισσότεροι/ες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εκπαιδευτικοί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εφάρμοσαν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στην τάξη τους αντίστοιχες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δραστηριότητες</a:t>
            </a:r>
            <a:endParaRPr lang="el-GR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▪"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εκπαιδευτικοί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θα αξιοποιούν 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λίγο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κείμενα ρευστού ρατσισμού στο πλαίσιο του κριτικού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γραμματισμού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42900" indent="-342900">
              <a:buFont typeface="Calibri" panose="020F0502020204030204" pitchFamily="34" charset="0"/>
              <a:buChar char="▪"/>
            </a:pP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▪"/>
            </a:pPr>
            <a:endParaRPr lang="el-GR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▪"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εκπαιδευτικοί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θα αξιοποιούν 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πολύ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κείμενα ρευστού ρατσισμού στο πλαίσιο του κριτικού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γραμματισμού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048000" y="25518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775854" y="3529101"/>
            <a:ext cx="10640291" cy="792000"/>
          </a:xfrm>
          <a:prstGeom prst="round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Παραδείγματα απαντήσεων: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δύσκολα για τους μαθητές μου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Πιστεύω χρειάζομαι περισσότερη ενημέρωση/Εξαιτίας της δυσκολίας ανίχνευσης αυτού του είδους ρατσισμού 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803249" y="5113854"/>
            <a:ext cx="10585499" cy="14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Παραδείγματα απαντήσεων: </a:t>
            </a:r>
            <a:r>
              <a:rPr lang="el-G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Προκειμένου 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να αντιληφθούν τα παιδιά ότι ο σκοπός του κειμένου ποτέ δεν είναι δεδομένος και σίγουρος, να στέκονται πάντα απέναντι από το κείμενο και να θέτουν ερωτήσεις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200" i="1" dirty="0">
                <a:latin typeface="Calibri" panose="020F0502020204030204" pitchFamily="34" charset="0"/>
                <a:cs typeface="Calibri" panose="020F0502020204030204" pitchFamily="34" charset="0"/>
              </a:rPr>
              <a:t>Ο κριτικός γραμματισμός είναι αυτός που δίνει τα κατάλληλα εργαλεία για τον εντοπισμό του ρευστού ρατσισμού</a:t>
            </a: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63830" y="272851"/>
            <a:ext cx="914638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Ανιχνεύοντας τις στάσεις των εκπαιδευτικών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3830" y="1891145"/>
            <a:ext cx="10863152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Περιορισμοί και συμβολή της έρευνας</a:t>
            </a:r>
          </a:p>
          <a:p>
            <a:pPr marL="342900" lvl="0" indent="-342900" algn="just">
              <a:buFont typeface="Calibri" panose="020F0502020204030204" pitchFamily="34" charset="0"/>
              <a:buChar char="▪"/>
            </a:pP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περιορισμένο δείγμα 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εκπαιδευτικών δεν επιτρέπει τη γενίκευση των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αποτελεσμάτων</a:t>
            </a:r>
          </a:p>
          <a:p>
            <a:pPr marL="391771" indent="-342900" algn="just">
              <a:buFont typeface="Calibri" panose="020F0502020204030204" pitchFamily="34" charset="0"/>
              <a:buChar char="▪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ρευστός ρατσισμός συνιστά μία «καινούργια» έννοια για τους/τις εκπαιδευτικούς του δείγματος και οι προτάσεις που παρουσιάστηκαν εμπεριέχουν πρακτικές με τις οποίες οι περισσότεροι/ες δεν είναι επαρκώς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εξοικειωμένοι/ες</a:t>
            </a:r>
          </a:p>
          <a:p>
            <a:pPr marL="342900" indent="-342900" algn="just">
              <a:buFont typeface="Calibri" panose="020F0502020204030204" pitchFamily="34" charset="0"/>
              <a:buChar char="▪"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Ωστόσο, οι απόψεις των συγκεκριμένων εκπαιδευτικών: </a:t>
            </a:r>
          </a:p>
          <a:p>
            <a:pPr marL="800100" lvl="1" indent="-342900" algn="just">
              <a:buFont typeface="Calibri" panose="020F0502020204030204" pitchFamily="34" charset="0"/>
              <a:buChar char="▪"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συμβάλλουν στη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βελτίωση των προτεινόμενων δραστηριοτήτων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 algn="just">
              <a:buFont typeface="Calibri" panose="020F0502020204030204" pitchFamily="34" charset="0"/>
              <a:buChar char="▪"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αναδεικνύουν την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ανάγκη περαιτέρω επιμόρφωσης των εκπαιδευτικών</a:t>
            </a:r>
          </a:p>
          <a:p>
            <a:pPr marL="391771" indent="-342900" algn="just">
              <a:buFont typeface="Calibri" panose="020F0502020204030204" pitchFamily="34" charset="0"/>
              <a:buChar char="▪"/>
            </a:pP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0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5987" y="376352"/>
            <a:ext cx="914638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Συμπεράσματα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482" y="1972234"/>
            <a:ext cx="10839519" cy="4267200"/>
          </a:xfrm>
        </p:spPr>
        <p:txBody>
          <a:bodyPr>
            <a:noAutofit/>
          </a:bodyPr>
          <a:lstStyle/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Ενδεικτικές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προτάσεις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εκπαιδευτικής αξιοποίησης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κειμένων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ρευστού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ρατσισμού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στόχο την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ανάπτυξη του κριτικού γραμματισμού των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μαθητών/τριών</a:t>
            </a:r>
          </a:p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Συνειδητοποίηση ότι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συνολική τοποθέτηση των αφηγηματικών και των χιουμοριστικών κειμένων δεν είναι πάντα ξεκάθαρη, αλλά υπόκειται σε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αμφισημίες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που καθιστούν δύσκολο τον εντοπισμό των ρατσιστικών ή των αντιρατσιστικών προθέσεων των δημιουργών τους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μαθητές/τριες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μπορούν να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αποφυσικοποιούν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τις ρατσιστικές αντιλήψεις και πρακτικές, οικοδομώντας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διαδίδοντας λόγους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discourses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διαφορετικούς και ανταγωνιστικούς προς τον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ρατσιστικό λόγο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(Αρχάκης 2020: 307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4769" y="1918854"/>
            <a:ext cx="8467667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b="1" dirty="0">
                <a:solidFill>
                  <a:srgbClr val="828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Αντιρατσιστικός λόγος</a:t>
            </a:r>
          </a:p>
          <a:p>
            <a:pPr algn="just"/>
            <a:r>
              <a:rPr lang="el-GR" dirty="0" smtClean="0">
                <a:latin typeface="Calibri"/>
                <a:cs typeface="Calibri"/>
              </a:rPr>
              <a:t>Εκφράζει κάθε </a:t>
            </a:r>
            <a:r>
              <a:rPr lang="el-GR" dirty="0">
                <a:latin typeface="Calibri"/>
                <a:cs typeface="Calibri"/>
              </a:rPr>
              <a:t>θεωρία και/ή πρακτική που επιδιώκει να </a:t>
            </a:r>
            <a:r>
              <a:rPr lang="el-GR" b="1" dirty="0">
                <a:latin typeface="Calibri"/>
                <a:cs typeface="Calibri"/>
              </a:rPr>
              <a:t>αμφισβητήσει ή να εξαλείψει τις εκδηλώσεις ρατσισμού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O</a:t>
            </a:r>
            <a:r>
              <a:rPr lang="el-GR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Brien</a:t>
            </a:r>
            <a:r>
              <a:rPr lang="el-GR" dirty="0">
                <a:latin typeface="Calibri"/>
                <a:cs typeface="Calibri"/>
              </a:rPr>
              <a:t> 2009)</a:t>
            </a:r>
          </a:p>
          <a:p>
            <a:pPr algn="just"/>
            <a:r>
              <a:rPr lang="el-GR" dirty="0" smtClean="0">
                <a:latin typeface="Calibri"/>
                <a:cs typeface="Calibri"/>
              </a:rPr>
              <a:t>Επιχειρεί την κατασκευή </a:t>
            </a:r>
            <a:r>
              <a:rPr lang="el-GR" dirty="0">
                <a:latin typeface="Calibri"/>
                <a:cs typeface="Calibri"/>
              </a:rPr>
              <a:t>ενός θετικού σχεδίου της κοινωνίας (</a:t>
            </a:r>
            <a:r>
              <a:rPr lang="el-GR" dirty="0" err="1">
                <a:latin typeface="Calibri"/>
                <a:cs typeface="Calibri"/>
              </a:rPr>
              <a:t>Anthias</a:t>
            </a:r>
            <a:r>
              <a:rPr lang="el-GR" dirty="0">
                <a:latin typeface="Calibri"/>
                <a:cs typeface="Calibri"/>
              </a:rPr>
              <a:t> &amp; </a:t>
            </a:r>
            <a:r>
              <a:rPr lang="el-GR" dirty="0" err="1">
                <a:latin typeface="Calibri"/>
                <a:cs typeface="Calibri"/>
              </a:rPr>
              <a:t>Lloyd</a:t>
            </a:r>
            <a:r>
              <a:rPr lang="el-GR" dirty="0">
                <a:latin typeface="Calibri"/>
                <a:cs typeface="Calibri"/>
              </a:rPr>
              <a:t> 2002)</a:t>
            </a:r>
          </a:p>
          <a:p>
            <a:pPr algn="just"/>
            <a:r>
              <a:rPr lang="el-GR" dirty="0" smtClean="0">
                <a:latin typeface="Calibri"/>
                <a:cs typeface="Calibri"/>
              </a:rPr>
              <a:t>Προωθεί τις </a:t>
            </a:r>
            <a:r>
              <a:rPr lang="el-GR" b="1" dirty="0" smtClean="0">
                <a:latin typeface="Calibri"/>
                <a:cs typeface="Calibri"/>
              </a:rPr>
              <a:t>ανθρωπιστικές </a:t>
            </a:r>
            <a:r>
              <a:rPr lang="el-GR" b="1" dirty="0">
                <a:latin typeface="Calibri"/>
                <a:cs typeface="Calibri"/>
              </a:rPr>
              <a:t>αξίες </a:t>
            </a:r>
            <a:r>
              <a:rPr lang="el-GR" dirty="0">
                <a:latin typeface="Calibri"/>
                <a:cs typeface="Calibri"/>
              </a:rPr>
              <a:t>της ισότητας και της δικαιοσύνης (</a:t>
            </a:r>
            <a:r>
              <a:rPr lang="en-US" dirty="0">
                <a:latin typeface="Calibri"/>
                <a:cs typeface="Calibri"/>
              </a:rPr>
              <a:t>van Dijk</a:t>
            </a:r>
            <a:r>
              <a:rPr lang="el-GR" dirty="0">
                <a:latin typeface="Calibri"/>
                <a:cs typeface="Calibri"/>
              </a:rPr>
              <a:t> 2021</a:t>
            </a:r>
            <a:r>
              <a:rPr lang="el-GR" dirty="0" smtClean="0">
                <a:latin typeface="Calibri"/>
                <a:cs typeface="Calibri"/>
              </a:rPr>
              <a:t>)</a:t>
            </a:r>
          </a:p>
          <a:p>
            <a:pPr algn="just"/>
            <a:r>
              <a:rPr lang="el-GR" dirty="0" smtClean="0">
                <a:latin typeface="Calibri"/>
                <a:cs typeface="Calibri"/>
              </a:rPr>
              <a:t>Θέσπιση </a:t>
            </a:r>
            <a:r>
              <a:rPr lang="el-GR" b="1" dirty="0" smtClean="0">
                <a:latin typeface="Calibri"/>
                <a:cs typeface="Calibri"/>
              </a:rPr>
              <a:t>αντιρατσιστικών νόμων </a:t>
            </a:r>
            <a:r>
              <a:rPr lang="el-GR" dirty="0" smtClean="0">
                <a:latin typeface="Calibri"/>
                <a:cs typeface="Calibri"/>
              </a:rPr>
              <a:t>που απαγορεύουν τις ρητές και καταφανείς ρατσιστικές </a:t>
            </a:r>
            <a:r>
              <a:rPr lang="el-GR" dirty="0">
                <a:latin typeface="Calibri"/>
                <a:cs typeface="Calibri"/>
              </a:rPr>
              <a:t>πρακτικές </a:t>
            </a:r>
            <a:r>
              <a:rPr lang="el-GR" dirty="0" smtClean="0">
                <a:latin typeface="Calibri"/>
                <a:cs typeface="Calibri"/>
              </a:rPr>
              <a:t>(π.χ. στην Ελλάδα </a:t>
            </a:r>
            <a:r>
              <a:rPr lang="el-GR" dirty="0">
                <a:latin typeface="Calibri"/>
                <a:cs typeface="Calibri"/>
              </a:rPr>
              <a:t>Νόμος 927/1979-ΦΕΚ </a:t>
            </a:r>
            <a:r>
              <a:rPr lang="el-GR" dirty="0" smtClean="0">
                <a:latin typeface="Calibri"/>
                <a:cs typeface="Calibri"/>
              </a:rPr>
              <a:t>139/Α/28.6.1979 Νόμος </a:t>
            </a:r>
            <a:r>
              <a:rPr lang="el-GR" dirty="0">
                <a:latin typeface="Calibri"/>
                <a:cs typeface="Calibri"/>
              </a:rPr>
              <a:t>4285/2014-ΦΕΚ </a:t>
            </a:r>
            <a:r>
              <a:rPr lang="el-GR" dirty="0" smtClean="0">
                <a:latin typeface="Calibri"/>
                <a:cs typeface="Calibri"/>
              </a:rPr>
              <a:t>191Α/10.9.2014)</a:t>
            </a:r>
            <a:endParaRPr lang="el-GR" dirty="0">
              <a:latin typeface="Calibri"/>
              <a:cs typeface="Calibri"/>
            </a:endParaRPr>
          </a:p>
          <a:p>
            <a:pPr algn="just"/>
            <a:endParaRPr lang="el-GR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168" y="2730819"/>
            <a:ext cx="2830407" cy="152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624" y="4636928"/>
            <a:ext cx="2780162" cy="156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66926" y="464257"/>
            <a:ext cx="10515600" cy="93393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Calibri"/>
                <a:cs typeface="Calibri"/>
              </a:rPr>
              <a:t/>
            </a:r>
            <a:br>
              <a:rPr lang="el-GR" sz="4000" dirty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Ρατσιστικός </a:t>
            </a:r>
            <a:r>
              <a:rPr lang="el-GR" sz="4000" dirty="0">
                <a:latin typeface="Calibri"/>
                <a:cs typeface="Calibri"/>
              </a:rPr>
              <a:t>και αντιρατσιστικός λόγος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1856" y="1864659"/>
            <a:ext cx="11198108" cy="4267200"/>
          </a:xfrm>
        </p:spPr>
        <p:txBody>
          <a:bodyPr>
            <a:no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Παρά τη γενική θετική στάση τους, οι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εκπαιδευτικοί του δείγματος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διατύπωσαν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επιφυλάξεις για την πρακτική εφαρμογή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τέτοιων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δραστηριοτήτων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Ίσως ένας τέτοιος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προσανατολισμός του γλωσσικού μαθήματος προϋποθέτει ένα σχολείο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διαφορετικό, που:</a:t>
            </a:r>
          </a:p>
          <a:p>
            <a:pPr lvl="1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ενθαρρύνει τη διαρκή διαπραγμάτευση των γλωσσικών και κοινωνικών συμβάσεων</a:t>
            </a:r>
          </a:p>
          <a:p>
            <a:pPr lvl="1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τοποθετεί τον/την εκπαιδευτικό στον ρόλο του/της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μικροερευνητή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/τριας,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τους/τις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μαθητές/τριες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στον ρόλο των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συνερευνητών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/τριών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της εκπαιδευτικής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διαδικασίας 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621856" y="362497"/>
            <a:ext cx="914638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Συμπεράσματα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-1" y="1676398"/>
            <a:ext cx="12357847" cy="51816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Anthias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F. &amp; C. Lloyd. 2002. Introduction: Fighting racisms, defining the territory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Anthias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&amp; C. Lloyd (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επιμ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Rethinking Anti-Racisms. From Theory to Practice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London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Routledge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1-21.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Αρχάκης, Α. 2020.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Από τον εθνικό στον </a:t>
            </a:r>
            <a:r>
              <a:rPr lang="el-G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-εθνικό λόγο: Μεταναστευτικές ταυτότητες και κριτική εκπαίδευση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 Αθήνα: Πατάκης.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Αρχάκης, Α. &amp; Β. Τσάκωνα. 2011.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Ταυτότητες, αφηγήσεις και γλωσσική εκπαίδευση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 Αθήνα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Πατάκης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Attardo, S. 1994. Linguistic Theories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Berlin: Mouton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Attardo, S. 2001. Humorous Texts: A Semantic and Pragmatic Analysis. Berlin: Mouton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Attardo, S. 2020. The Linguistics of Humor: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 Introduction. Oxford: Oxford University Press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Bamberg, M. 1997. Positioning between structure and performance.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of Narrative and Life History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7, 335-342.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Baynham, M. 2002.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Πρακτικές γραμματισμού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[Literacy Practices]. Translated by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Arapopoulou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Αθήνα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Μεταίχμιο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Beck, A. S. 2005. “A Place for Critical Literacy.”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Adolescent and Adult Literacy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48(5), 392-400.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Behrman, E. H. 2006. “Teaching about Language, Power, and Text: A Review of Classroom Practices that Support Critical Literacy.”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Adolescent and Adult Literacy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49(6), 490-498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Billig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M. 2005. Laughter and Ridicule. Towards a Social Critique of Humor. London: Sage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Brown, P. &amp; S. C. Levinson. 1987. Politeness: Some Universals in Language Usage. Cambridge: Cambridge University Press.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Fairclough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N. 1989.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Language and Power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London: Longman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Janks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H. 1993. Critical Language Awareness.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Janks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(επ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ιμ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.), Language, Advertising and Power. Critical Language Awareness Series. Johannesburg, Hodder and Stoughton and Wits University Press.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Kalantzis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&amp; Β.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1999. Πολυγραμματισμοί: Επανεξέταση του τι εννοούμε ως γραμματισμό και τι διδάσκουμε ως γραμματισμό στα πλαίσια της παγκόσμιας πολιτισμικής πολυμορφίας και των νέων τεχνολογιών επικοινωνίας. Στο Α.-Φ. Χριστίδης (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επιμ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.), «Ισχυρές» και «ασθενείς» γλώσσες στην Ευρωπαϊκή Ένωση: Όψεις του γλωσσικού ηγεμονισμού. Πρακτικά Διεθνούς Συνεδρίου, 680-695. Θεσσαλονίκη: Κέντρο Ελληνικής Γλώσσας.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715987" y="431770"/>
            <a:ext cx="914638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Ενδεικτική βιβλιογραφία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508747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Kalantzis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&amp; Β.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2012.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Literacies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Kalantzis, M. &amp; B.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</a:t>
            </a:r>
            <a:r>
              <a:rPr lang="el-G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2013. Νέα μάθηση: Βασικές αρχές για την επιστήμη της εκπαίδευσης. Μετάφραση Γ. Χρηστίδης. Εισαγωγή &amp; Επιμέλεια Ε. Αρβανίτη. Αθήνα: Κριτική</a:t>
            </a:r>
            <a:r>
              <a:rPr lang="el-G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Κοντοβούρκη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Σ. &amp; Έ. Ιωαννίδου. 2013. Κριτικός Γραμματισμός στο Κυπριακό Σχολείο: Αντιλήψεις, Πρακτικές και Στάσεις Εκπαιδευτικών. Προσχολική και Σχολική Εκπαίδευση 1, 82-107.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Κουτσογιάννης, Δ. 2017. Γλωσσική διδασκαλία χθες, σήμερα, αύριο: Μια πολιτική προσέγγιση. Θεσσαλονίκη: Ινστιτούτο Νεοελληνικών Σπουδών/Ίδρυμα Μανόλη Τριανταφυλλίδη.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Labov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W. 1972. Language in the Inner City: Studies in Black English Vernacular.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Philadelphia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University of Pennsylvania Press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O’Brien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E. 2009. From antiracism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antiracisms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Sociology Compass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(3), 501-512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Πανταζής, Β. 2015. Αντιρατσιστική εκπαίδευση. Αθήνα: 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Κάλλιπος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Ανοικτές Ακαδημαϊκές Εκδόσεις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Sacks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H. 1992. Lectures on Conversation. Επ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ιμέλει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α G. Jefferson. Cambridge: Blackwell. 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Στάμου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Γ. Α., Α. Αρχάκης &amp; Π. Πολίτης. 2016. Γλωσσική ποικιλότητα και κριτικοί 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γραμματισμοί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στον λόγο της μαζικής κουλτούρας: Χαρτογραφώντας το πεδίο. Στο Γ. Α. Στάμου, Π. Πολίτης &amp; Α. Αρχάκης (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επιμ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Γλωσσική ποικιλότητα και κριτικοί </a:t>
            </a:r>
            <a:r>
              <a:rPr lang="el-G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γραμματισμοί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στον λόγο της μαζικής κουλτούρας: Εκπαιδευτικές προτάσεις για το γλωσσικό μάθημα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 Καβάλα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Σαΐτα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13-55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Τσάκωνα, Β. 2013.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Η κοινωνιογλωσσολογία του χιούμορ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 Αθήνα: Γρηγόρης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Υ.Π.Δ.Β.Μ.Θ. &amp; Π.Ι. 2011. Πρόγραμμα Σπουδών για τη Διδασκαλία της Νεοελληνικής Γλώσσας στην Υποχρεωτικής Εκπαίδευση (Δημοτικό και Γυμνάσιο). Οδηγός για τον Εκπαιδευτικό. Αθήνα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ΦΕΚ Α΄ 137/29.8.2019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Dijk, T. A. 2008.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Discourse and Power.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York: Palgrave Macmillan.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van Dijk, T. A. 2021.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Antiracist Discourse: Theory and History of a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Macromovement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Cambridge: Cambridge University Press.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Vasquez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V-M. 2017. “Critical Literacy.”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Oxford Research Encyclopedia of Education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Weaver, S. 2016.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 Rhetoric of Racist Humor: US, UK and Global Race Joking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715987" y="431770"/>
            <a:ext cx="9146382" cy="114455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Ενδεικτική βιβλιογραφία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Ευχαριστώ για την προσοχή σας!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2110" y="2223653"/>
            <a:ext cx="10460182" cy="3747655"/>
          </a:xfrm>
          <a:solidFill>
            <a:schemeClr val="accent1">
              <a:lumMod val="90000"/>
            </a:schemeClr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διάδοση των ανθρωπιστικών αξιών και η απαγόρευση των καταφανών ρατσιστικών συμπεριφορών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έχουν κατορθώσει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την εξάλειψη ή την υποχώρηση του ρατσιστικού λόγου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ρατσισμός μπορεί να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προσαρμόζεται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συνεχώς στις τρέχουσες απαιτήσεις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 νέες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μορφές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[…]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Στις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σύγχρονες κοινωνίες εμφανίζεται λιγότερο ως απροκάλυπτη εχθρότητα ή ρητή διατύπωση. Αντίθετα, μετατρέπεται σε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έμμεση διάκριση και σε συγκεκαλυμμένες μορφές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με αποτέλεσμα τελικά να εμφανίζεται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[…] ακόμα και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τόπους όπου κανείς δεν θα περίμενε ούτε θα μπορούσε να τους αντιληφθεί εκ πρώτης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όψεως»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(Πανταζής 2015: 61-65)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6926" y="464257"/>
            <a:ext cx="10515600" cy="93393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Calibri"/>
                <a:cs typeface="Calibri"/>
              </a:rPr>
              <a:t/>
            </a:r>
            <a:br>
              <a:rPr lang="el-GR" sz="4000" dirty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Ρατσιστικός </a:t>
            </a:r>
            <a:r>
              <a:rPr lang="el-GR" sz="4000" dirty="0">
                <a:latin typeface="Calibri"/>
                <a:cs typeface="Calibri"/>
              </a:rPr>
              <a:t>και αντιρατσιστικός λόγος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466926" y="464257"/>
            <a:ext cx="10515600" cy="93393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Calibri"/>
                <a:cs typeface="Calibri"/>
              </a:rPr>
              <a:t/>
            </a:r>
            <a:br>
              <a:rPr lang="el-GR" sz="4000" dirty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Ρατσιστικός </a:t>
            </a:r>
            <a:r>
              <a:rPr lang="el-GR" sz="4000" dirty="0">
                <a:latin typeface="Calibri"/>
                <a:cs typeface="Calibri"/>
              </a:rPr>
              <a:t>και αντιρατσιστικός λόγος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69802" y="4932781"/>
            <a:ext cx="527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Ανταγωνιστική σχέση</a:t>
            </a:r>
            <a:endParaRPr lang="el-G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235384" y="1697538"/>
            <a:ext cx="4586040" cy="3833836"/>
            <a:chOff x="6396486" y="1851966"/>
            <a:chExt cx="5503245" cy="4784875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634789" y="1851966"/>
              <a:ext cx="5264942" cy="4784875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6486" y="3218982"/>
              <a:ext cx="4689128" cy="2067233"/>
            </a:xfrm>
            <a:prstGeom prst="rect">
              <a:avLst/>
            </a:prstGeom>
            <a:effectLst/>
          </p:spPr>
        </p:pic>
      </p:grpSp>
      <p:grpSp>
        <p:nvGrpSpPr>
          <p:cNvPr id="2" name="Ομάδα 1"/>
          <p:cNvGrpSpPr/>
          <p:nvPr/>
        </p:nvGrpSpPr>
        <p:grpSpPr>
          <a:xfrm>
            <a:off x="1211521" y="1727966"/>
            <a:ext cx="4516564" cy="3772979"/>
            <a:chOff x="207836" y="1851966"/>
            <a:chExt cx="5320275" cy="477000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07836" y="1851966"/>
              <a:ext cx="5320275" cy="4770004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7603" y="3202593"/>
              <a:ext cx="4030508" cy="2083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0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5632620" y="1911820"/>
            <a:ext cx="4908473" cy="3586337"/>
            <a:chOff x="5957766" y="1605334"/>
            <a:chExt cx="4812127" cy="385338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7766" y="1605334"/>
              <a:ext cx="4254170" cy="3853389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806" y="2421445"/>
              <a:ext cx="4597087" cy="2221167"/>
            </a:xfrm>
            <a:prstGeom prst="rect">
              <a:avLst/>
            </a:prstGeom>
            <a:effectLst/>
          </p:spPr>
        </p:pic>
      </p:grpSp>
      <p:grpSp>
        <p:nvGrpSpPr>
          <p:cNvPr id="2" name="Ομάδα 1"/>
          <p:cNvGrpSpPr/>
          <p:nvPr/>
        </p:nvGrpSpPr>
        <p:grpSpPr>
          <a:xfrm>
            <a:off x="1802869" y="1879987"/>
            <a:ext cx="4614019" cy="3618170"/>
            <a:chOff x="1942595" y="1646263"/>
            <a:chExt cx="4596461" cy="3807464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8169" y="1646263"/>
              <a:ext cx="4260887" cy="3807464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595" y="2420983"/>
              <a:ext cx="4015170" cy="2192632"/>
            </a:xfrm>
            <a:prstGeom prst="rect">
              <a:avLst/>
            </a:prstGeom>
          </p:spPr>
        </p:pic>
      </p:grpSp>
      <p:sp>
        <p:nvSpPr>
          <p:cNvPr id="12" name="object 3"/>
          <p:cNvSpPr txBox="1"/>
          <p:nvPr/>
        </p:nvSpPr>
        <p:spPr>
          <a:xfrm>
            <a:off x="2763735" y="5790650"/>
            <a:ext cx="65688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 defTabSz="914447">
              <a:spcBef>
                <a:spcPts val="100"/>
              </a:spcBef>
              <a:defRPr/>
            </a:pPr>
            <a:r>
              <a:rPr sz="2800" b="1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Ρευστός </a:t>
            </a:r>
            <a:r>
              <a:rPr lang="el-GR" sz="2800" b="1" spc="-5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</a:t>
            </a:r>
            <a:r>
              <a:rPr sz="2800" b="1" spc="-14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τσισμός </a:t>
            </a:r>
            <a:endParaRPr lang="el-GR" sz="2800" b="1" spc="-14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" algn="ctr" defTabSz="914447">
              <a:spcBef>
                <a:spcPts val="100"/>
              </a:spcBef>
              <a:defRPr/>
            </a:pPr>
            <a:r>
              <a:rPr lang="el-GR" sz="2800" spc="-14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spc="-14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racism</a:t>
            </a:r>
            <a:r>
              <a:rPr lang="el-GR" sz="2800" spc="-14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14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Weaver 2016</a:t>
            </a:r>
            <a:r>
              <a:rPr lang="el-GR" sz="2800" spc="-5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800" spc="-5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374820" y="478605"/>
            <a:ext cx="10515600" cy="93393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Calibri"/>
                <a:cs typeface="Calibri"/>
              </a:rPr>
              <a:t/>
            </a:r>
            <a:br>
              <a:rPr lang="el-GR" sz="4000" dirty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Ρατσιστικός </a:t>
            </a:r>
            <a:r>
              <a:rPr lang="el-GR" sz="4000" dirty="0">
                <a:latin typeface="Calibri"/>
                <a:cs typeface="Calibri"/>
              </a:rPr>
              <a:t>και αντιρατσιστικός λόγος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7787" y="1783118"/>
            <a:ext cx="11418686" cy="1181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«Δεν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πρέπει να ιδωθεί ως ένα μετριασμένο ή αμφισβητούμενο κατάλοιπο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ρατσισμού,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αλλά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μάλλον ως μια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αμφίσημη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μορφή, η οποία ενθαρρύνεται σήμερα και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αποδυναμώνει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τις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ποικίλες άμυνες ενάντια στις ρατσιστικές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αξιώσεις»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Weaver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2016,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63-64)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74820" y="478605"/>
            <a:ext cx="10515600" cy="933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4000" dirty="0" smtClean="0">
                <a:latin typeface="Calibri"/>
                <a:cs typeface="Calibri"/>
              </a:rPr>
              <a:t/>
            </a:r>
            <a:br>
              <a:rPr lang="el-GR" sz="4000" dirty="0" smtClean="0">
                <a:latin typeface="Calibri"/>
                <a:cs typeface="Calibri"/>
              </a:rPr>
            </a:br>
            <a:r>
              <a:rPr lang="el-GR" sz="4000" dirty="0" smtClean="0">
                <a:latin typeface="Calibri"/>
                <a:cs typeface="Calibri"/>
              </a:rPr>
              <a:t>Ρευστός ρατσισμός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623454" y="4730030"/>
            <a:ext cx="11000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Τα κείμενα με ρευστό ρατσισμό μπορούν να αποτελέσουν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ενδιαφέρον και αποκαλυπτικό εκπαιδευτικό υλικό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ώστε να συζητηθούν στην τάξη θέματα όπως ο ρατσισμός, ο αντιρατσισμός και οι γλωσσικές επιλογές που τους πραγματώνουν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302326" y="3122278"/>
            <a:ext cx="958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922" lvl="2" indent="-342918" algn="just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Αφενός προωθεί τις ανθρωπιστικές και αντιρατσιστικές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αξίες</a:t>
            </a:r>
          </a:p>
          <a:p>
            <a:pPr marL="1165922" lvl="2" indent="-342918" algn="just">
              <a:buFont typeface="Calibri" panose="020F0502020204030204" pitchFamily="34" charset="0"/>
              <a:buChar char="▪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5922" lvl="2" indent="-342918" algn="just">
              <a:buFont typeface="Calibri" panose="020F0502020204030204" pitchFamily="34" charset="0"/>
              <a:buChar char="▪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Αφετέρου υπηρετεί τις ομογενοποιητικές εθνικές προσδοκίες</a:t>
            </a:r>
          </a:p>
        </p:txBody>
      </p:sp>
    </p:spTree>
    <p:extLst>
      <p:ext uri="{BB962C8B-B14F-4D97-AF65-F5344CB8AC3E}">
        <p14:creationId xmlns:p14="http://schemas.microsoft.com/office/powerpoint/2010/main" val="3538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5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Θέμα5" id="{32BF5910-36D0-412E-B63A-2B86AC848796}" vid="{D88A1F07-5E4B-4DA4-BEBB-D4DA8884FDF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Θέμα5</Template>
  <TotalTime>16271</TotalTime>
  <Words>4102</Words>
  <Application>Microsoft Office PowerPoint</Application>
  <PresentationFormat>Ευρεία οθόνη</PresentationFormat>
  <Paragraphs>418</Paragraphs>
  <Slides>53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9" baseType="lpstr">
      <vt:lpstr>Arial</vt:lpstr>
      <vt:lpstr>Calibri</vt:lpstr>
      <vt:lpstr>Corbel</vt:lpstr>
      <vt:lpstr>Symbol</vt:lpstr>
      <vt:lpstr>Times New Roman</vt:lpstr>
      <vt:lpstr>Θέμα5</vt:lpstr>
      <vt:lpstr>Προτάσεις κριτικής αξιοποίησης κειμένων ρευστού ρατσισμού στο πλαίσιο των πολυγραμματισμών</vt:lpstr>
      <vt:lpstr>Εισαγωγή</vt:lpstr>
      <vt:lpstr>Ερευνητικοί στόχοι</vt:lpstr>
      <vt:lpstr> Ρατσιστικός και αντιρατσιστικός λόγος</vt:lpstr>
      <vt:lpstr> Ρατσιστικός και αντιρατσιστικός λόγος</vt:lpstr>
      <vt:lpstr> Ρατσιστικός και αντιρατσιστικός λόγος</vt:lpstr>
      <vt:lpstr> Ρατσιστικός και αντιρατσιστικός λόγος</vt:lpstr>
      <vt:lpstr> Ρατσιστικός και αντιρατσιστικός λόγος</vt:lpstr>
      <vt:lpstr>Παρουσίαση του PowerPoint</vt:lpstr>
      <vt:lpstr>Παρουσίαση του PowerPoint</vt:lpstr>
      <vt:lpstr>Παρουσίαση του PowerPoint</vt:lpstr>
      <vt:lpstr>Κριτική αξιοποίηση κειμένων ρευστού ρατσισμού</vt:lpstr>
      <vt:lpstr>Προσδιορισμός του υλικού</vt:lpstr>
      <vt:lpstr>Αφήγηση</vt:lpstr>
      <vt:lpstr>Χιούμορ</vt:lpstr>
      <vt:lpstr>Ειδικότεροι εκπαιδευτικοί στόχοι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Πολυγραμματισμοί και κείμενα ρευστού ρατσισμού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Ανιχνεύοντας τις στάσεις των εκπαιδευτικών</vt:lpstr>
      <vt:lpstr>Συμπεράσματα</vt:lpstr>
      <vt:lpstr>Συμπεράσματα</vt:lpstr>
      <vt:lpstr>Ενδεικτική βιβλιογραφία</vt:lpstr>
      <vt:lpstr>Ενδεικτική βιβλιογραφία</vt:lpstr>
      <vt:lpstr>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Eirini Skoura</dc:creator>
  <cp:lastModifiedBy>Eirini Skoura</cp:lastModifiedBy>
  <cp:revision>804</cp:revision>
  <dcterms:created xsi:type="dcterms:W3CDTF">2022-09-23T13:52:14Z</dcterms:created>
  <dcterms:modified xsi:type="dcterms:W3CDTF">2022-11-24T17:14:12Z</dcterms:modified>
</cp:coreProperties>
</file>