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4" r:id="rId8"/>
    <p:sldId id="262"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4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355466D-B182-490E-8C0F-80045F0F4F9E}" type="datetimeFigureOut">
              <a:rPr lang="en-US" smtClean="0"/>
              <a:t>5/17/2015</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0D4881C4-457B-4382-8B45-6E5BDD8CC1A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5466D-B182-490E-8C0F-80045F0F4F9E}" type="datetimeFigureOut">
              <a:rPr lang="en-US" smtClean="0"/>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5466D-B182-490E-8C0F-80045F0F4F9E}" type="datetimeFigureOut">
              <a:rPr lang="en-US" smtClean="0"/>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5466D-B182-490E-8C0F-80045F0F4F9E}" type="datetimeFigureOut">
              <a:rPr lang="en-US" smtClean="0"/>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355466D-B182-490E-8C0F-80045F0F4F9E}" type="datetimeFigureOut">
              <a:rPr lang="en-US" smtClean="0"/>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355466D-B182-490E-8C0F-80045F0F4F9E}" type="datetimeFigureOut">
              <a:rPr lang="en-US" smtClean="0"/>
              <a:t>5/17/2015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4881C4-457B-4382-8B45-6E5BDD8CC1A2}"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55466D-B182-490E-8C0F-80045F0F4F9E}" type="datetimeFigureOut">
              <a:rPr lang="en-US" smtClean="0"/>
              <a:t>5/17/2015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4881C4-457B-4382-8B45-6E5BDD8CC1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5466D-B182-490E-8C0F-80045F0F4F9E}" type="datetimeFigureOut">
              <a:rPr lang="en-US" smtClean="0"/>
              <a:t>5/17/2015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4881C4-457B-4382-8B45-6E5BDD8CC1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A355466D-B182-490E-8C0F-80045F0F4F9E}" type="datetimeFigureOut">
              <a:rPr lang="en-US" smtClean="0"/>
              <a:t>5/17/2015</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0D4881C4-457B-4382-8B45-6E5BDD8CC1A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A355466D-B182-490E-8C0F-80045F0F4F9E}" type="datetimeFigureOut">
              <a:rPr lang="en-US" smtClean="0"/>
              <a:t>5/17/2015</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0D4881C4-457B-4382-8B45-6E5BDD8CC1A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355466D-B182-490E-8C0F-80045F0F4F9E}" type="datetimeFigureOut">
              <a:rPr lang="en-US" smtClean="0"/>
              <a:t>5/17/2015</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0D4881C4-457B-4382-8B45-6E5BDD8CC1A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apics-online.info/contributions#2/30.3/10.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Κρεολές και πίτζιν γλώσσες</a:t>
            </a:r>
            <a:endParaRPr lang="en-US" dirty="0"/>
          </a:p>
        </p:txBody>
      </p:sp>
      <p:sp>
        <p:nvSpPr>
          <p:cNvPr id="3" name="Subtitle 2"/>
          <p:cNvSpPr>
            <a:spLocks noGrp="1"/>
          </p:cNvSpPr>
          <p:nvPr>
            <p:ph type="subTitle" idx="1"/>
          </p:nvPr>
        </p:nvSpPr>
        <p:spPr/>
        <p:txBody>
          <a:bodyPr/>
          <a:lstStyle/>
          <a:p>
            <a:r>
              <a:rPr lang="el-GR" dirty="0" smtClean="0"/>
              <a:t>Μια ιδιαιτερότητα (;)</a:t>
            </a:r>
            <a:endParaRPr lang="en-US" dirty="0"/>
          </a:p>
        </p:txBody>
      </p:sp>
    </p:spTree>
    <p:extLst>
      <p:ext uri="{BB962C8B-B14F-4D97-AF65-F5344CB8AC3E}">
        <p14:creationId xmlns:p14="http://schemas.microsoft.com/office/powerpoint/2010/main" val="1542848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Προβλήματα</a:t>
            </a:r>
            <a:endParaRPr lang="en-US" dirty="0"/>
          </a:p>
        </p:txBody>
      </p:sp>
      <p:sp>
        <p:nvSpPr>
          <p:cNvPr id="3" name="Content Placeholder 2"/>
          <p:cNvSpPr>
            <a:spLocks noGrp="1"/>
          </p:cNvSpPr>
          <p:nvPr>
            <p:ph idx="1"/>
          </p:nvPr>
        </p:nvSpPr>
        <p:spPr/>
        <p:txBody>
          <a:bodyPr>
            <a:normAutofit lnSpcReduction="10000"/>
          </a:bodyPr>
          <a:lstStyle/>
          <a:p>
            <a:r>
              <a:rPr lang="el-GR" dirty="0" smtClean="0"/>
              <a:t>Σε ποια γλωσσική οικογένεια ανήκουν οι κρεολές; Λ.χ. η </a:t>
            </a:r>
            <a:r>
              <a:rPr lang="en-US" dirty="0" smtClean="0"/>
              <a:t>Jamaican </a:t>
            </a:r>
            <a:r>
              <a:rPr lang="el-GR" dirty="0" smtClean="0"/>
              <a:t>ανήκει στην Ινδο-ευρωπαϊκή οικογένεια, επειδή το λεξιλόγιο προέρχεται κυρίως από την Αγγλική ή στην Μπαντού (Αφρική);</a:t>
            </a:r>
          </a:p>
          <a:p>
            <a:r>
              <a:rPr lang="el-GR" dirty="0" smtClean="0"/>
              <a:t>Είναι συχνή η κρεολοποίηση στην ιστορία των γλωσσών; Μπορούμε να πούμε λ.χ. ότι τα Μεσαιωνικά Αγγλικά ήταν μια κρεολή γλώσσα; (έχει υποστηριχτεί στο παρελθόν)</a:t>
            </a:r>
          </a:p>
        </p:txBody>
      </p:sp>
    </p:spTree>
    <p:extLst>
      <p:ext uri="{BB962C8B-B14F-4D97-AF65-F5344CB8AC3E}">
        <p14:creationId xmlns:p14="http://schemas.microsoft.com/office/powerpoint/2010/main" val="1064117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Ιστορίες από την Τυπολογία</a:t>
            </a:r>
            <a:endParaRPr lang="en-US" dirty="0"/>
          </a:p>
        </p:txBody>
      </p:sp>
      <p:sp>
        <p:nvSpPr>
          <p:cNvPr id="3" name="Content Placeholder 2"/>
          <p:cNvSpPr>
            <a:spLocks noGrp="1"/>
          </p:cNvSpPr>
          <p:nvPr>
            <p:ph idx="1"/>
          </p:nvPr>
        </p:nvSpPr>
        <p:spPr/>
        <p:txBody>
          <a:bodyPr/>
          <a:lstStyle/>
          <a:p>
            <a:r>
              <a:rPr lang="en-US" dirty="0" smtClean="0"/>
              <a:t>N. Evans, Dying Words, 71 ff.</a:t>
            </a:r>
          </a:p>
          <a:p>
            <a:r>
              <a:rPr lang="en-US" dirty="0" smtClean="0"/>
              <a:t>N. Evans, Dying Words, 97 ff.</a:t>
            </a:r>
            <a:endParaRPr lang="en-US" dirty="0"/>
          </a:p>
        </p:txBody>
      </p:sp>
    </p:spTree>
    <p:extLst>
      <p:ext uri="{BB962C8B-B14F-4D97-AF65-F5344CB8AC3E}">
        <p14:creationId xmlns:p14="http://schemas.microsoft.com/office/powerpoint/2010/main" val="1091670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Αποτελέσματα γλωσσικής επαφής</a:t>
            </a:r>
            <a:endParaRPr lang="en-US" dirty="0"/>
          </a:p>
        </p:txBody>
      </p:sp>
      <p:sp>
        <p:nvSpPr>
          <p:cNvPr id="3" name="Content Placeholder 2"/>
          <p:cNvSpPr>
            <a:spLocks noGrp="1"/>
          </p:cNvSpPr>
          <p:nvPr>
            <p:ph idx="1"/>
          </p:nvPr>
        </p:nvSpPr>
        <p:spPr/>
        <p:txBody>
          <a:bodyPr/>
          <a:lstStyle/>
          <a:p>
            <a:r>
              <a:rPr lang="el-GR" dirty="0" smtClean="0"/>
              <a:t>Επίδραση σε όλα τα επίπεδα γλωσσικής ανάλυσης</a:t>
            </a:r>
          </a:p>
          <a:p>
            <a:r>
              <a:rPr lang="el-GR" dirty="0" smtClean="0"/>
              <a:t>Αλλαγή γλώσσας / Γλωσσικός θάνατος</a:t>
            </a:r>
          </a:p>
          <a:p>
            <a:r>
              <a:rPr lang="el-GR" dirty="0" smtClean="0"/>
              <a:t>Μεικτές γλώσσες</a:t>
            </a:r>
          </a:p>
          <a:p>
            <a:pPr marL="0" indent="0">
              <a:buNone/>
            </a:pPr>
            <a:r>
              <a:rPr lang="el-GR" dirty="0"/>
              <a:t>	</a:t>
            </a:r>
            <a:r>
              <a:rPr lang="el-GR" dirty="0" smtClean="0"/>
              <a:t>Μία υποκατηγορία: πίτζιν και κρεολές  </a:t>
            </a:r>
            <a:endParaRPr lang="en-US" dirty="0"/>
          </a:p>
        </p:txBody>
      </p:sp>
    </p:spTree>
    <p:extLst>
      <p:ext uri="{BB962C8B-B14F-4D97-AF65-F5344CB8AC3E}">
        <p14:creationId xmlns:p14="http://schemas.microsoft.com/office/powerpoint/2010/main" val="1640238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Ορισμοί</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Η έρευνα για αυτές τις δύο κατηγορίες γλωσσών (πίτζιν και κρεολές) ξεκίνησε ουσιαστικά τα τελευταία 50 χρόνια, μολονότι ήταν γνωστές και παλαιότερα</a:t>
            </a:r>
          </a:p>
          <a:p>
            <a:r>
              <a:rPr lang="el-GR" dirty="0" smtClean="0"/>
              <a:t>Σύγκλιση απόψεων ως προς τον ορισμό: </a:t>
            </a:r>
          </a:p>
          <a:p>
            <a:r>
              <a:rPr lang="el-GR" dirty="0" smtClean="0"/>
              <a:t>Πίτζιν μία γλώσσα που δημιουργείται καθαρά για λόγους επικοινωνίας σε πολύγλωσσες κοινότητες και έχει πολύ απλουστευμένη γραμματική δομή.</a:t>
            </a:r>
          </a:p>
          <a:p>
            <a:r>
              <a:rPr lang="el-GR" dirty="0" smtClean="0"/>
              <a:t>Κρεολή είναι η γλώσσα πίτζιν που γίνεται μητρική και αναπτύσσει γραμματικά στοιχεία.</a:t>
            </a:r>
            <a:endParaRPr lang="en-US" dirty="0"/>
          </a:p>
        </p:txBody>
      </p:sp>
    </p:spTree>
    <p:extLst>
      <p:ext uri="{BB962C8B-B14F-4D97-AF65-F5344CB8AC3E}">
        <p14:creationId xmlns:p14="http://schemas.microsoft.com/office/powerpoint/2010/main" val="3365198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Ιδιαιτερότητα</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Οι γλώσσες πίτζιν και κρεολές που υπάρχουν σήμερα εμφανίστηκαν τα τελευταία 500 χρόνια.</a:t>
            </a:r>
          </a:p>
          <a:p>
            <a:r>
              <a:rPr lang="el-GR" dirty="0" smtClean="0"/>
              <a:t>Αποτελούν ένα μοναδικό παράθυρο για την δημιουργία της γλώσσας, και γενικά για την λειτουργία του ανθρώπινου νου</a:t>
            </a:r>
          </a:p>
          <a:p>
            <a:r>
              <a:rPr lang="el-GR" dirty="0" smtClean="0"/>
              <a:t>Τυπολογικά, ουσιαστικά αποτελούν μία ιδιαίτερη κατηγορία γλωσσών με κοινά χαρακτηριστικά, που τις ξεχωρίζουν από τις υπόλοιπες γλώσσες</a:t>
            </a:r>
          </a:p>
          <a:p>
            <a:r>
              <a:rPr lang="el-GR" dirty="0" smtClean="0"/>
              <a:t>Βασικό: η μείξη γλωσσών που εμφανίζουν με έναν ιδιαίτερο τρόπο</a:t>
            </a:r>
            <a:endParaRPr lang="en-US" dirty="0"/>
          </a:p>
        </p:txBody>
      </p:sp>
    </p:spTree>
    <p:extLst>
      <p:ext uri="{BB962C8B-B14F-4D97-AF65-F5344CB8AC3E}">
        <p14:creationId xmlns:p14="http://schemas.microsoft.com/office/powerpoint/2010/main" val="385554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Πού και πώς δημιουργήθηκαν οι γλώσσες πίτζιν;</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Οι γλώσσες πίτζιν δημιουργήθηκαν σε διάφορα κοινωνικά περιβάλλοντα, κυρίως σε περιοχές όπου δύο ή περισσότερες γλωσσικές κοινότητες –ενηλίκων- έρχονταν σε επαφή περιστασιακά για οικονομικούς λόγους (π.χ. </a:t>
            </a:r>
            <a:r>
              <a:rPr lang="en-US" dirty="0" err="1" smtClean="0"/>
              <a:t>Rusnorsk</a:t>
            </a:r>
            <a:r>
              <a:rPr lang="en-US" dirty="0" smtClean="0"/>
              <a:t> </a:t>
            </a:r>
            <a:r>
              <a:rPr lang="el-GR" dirty="0" smtClean="0"/>
              <a:t>στα σύνορα Νορβηγίας-Ρωσίας)</a:t>
            </a:r>
          </a:p>
          <a:p>
            <a:r>
              <a:rPr lang="el-GR" dirty="0" smtClean="0"/>
              <a:t>Το πιο γνωστό περιβάλλον δημιουργίας: οι φυτείες στις αποικιοκρατικές κτήσεις των ευρωπαϊκών δυνάμεων όπου δούλευαν πολλοί σκλάβοι, κυρίως Αφρικανικής καταγωγής</a:t>
            </a:r>
            <a:endParaRPr lang="en-US" dirty="0"/>
          </a:p>
        </p:txBody>
      </p:sp>
    </p:spTree>
    <p:extLst>
      <p:ext uri="{BB962C8B-B14F-4D97-AF65-F5344CB8AC3E}">
        <p14:creationId xmlns:p14="http://schemas.microsoft.com/office/powerpoint/2010/main" val="1436981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Γλωσσικό αποτέλεσμα;</a:t>
            </a:r>
            <a:endParaRPr lang="en-US" dirty="0"/>
          </a:p>
        </p:txBody>
      </p:sp>
      <p:sp>
        <p:nvSpPr>
          <p:cNvPr id="3" name="Content Placeholder 2"/>
          <p:cNvSpPr>
            <a:spLocks noGrp="1"/>
          </p:cNvSpPr>
          <p:nvPr>
            <p:ph idx="1"/>
          </p:nvPr>
        </p:nvSpPr>
        <p:spPr/>
        <p:txBody>
          <a:bodyPr>
            <a:normAutofit lnSpcReduction="10000"/>
          </a:bodyPr>
          <a:lstStyle/>
          <a:p>
            <a:r>
              <a:rPr lang="el-GR" dirty="0" smtClean="0"/>
              <a:t>Δημιουργία μίας γλώσσας (πίτζιν), της οποίας το λεξιλόγιο προέρχεται στη μεγάλη του πλειοψηφία από μία κυρίαρχη ευρωπαϊκή γλώσσα, ενώ η γραμματική δομή έχει ισχυρές επιδράσεις από άλλες (υπόστρωμα)</a:t>
            </a:r>
            <a:endParaRPr lang="en-US" dirty="0" smtClean="0"/>
          </a:p>
          <a:p>
            <a:r>
              <a:rPr lang="el-GR" dirty="0" smtClean="0"/>
              <a:t>«Η </a:t>
            </a:r>
            <a:r>
              <a:rPr lang="en-US" dirty="0" smtClean="0"/>
              <a:t>pidgin </a:t>
            </a:r>
            <a:r>
              <a:rPr lang="el-GR" dirty="0" smtClean="0"/>
              <a:t>δεν είναι παρά μια γλώσσα απογυμνωμένη από τα πάντα εκτός από τα απολύτως απαραίτητα για να επιτευχθεί η επικοινωνία» </a:t>
            </a:r>
            <a:r>
              <a:rPr lang="en-US" dirty="0" smtClean="0"/>
              <a:t>(Romaine, 1988)</a:t>
            </a:r>
            <a:endParaRPr lang="el-GR" dirty="0" smtClean="0"/>
          </a:p>
        </p:txBody>
      </p:sp>
    </p:spTree>
    <p:extLst>
      <p:ext uri="{BB962C8B-B14F-4D97-AF65-F5344CB8AC3E}">
        <p14:creationId xmlns:p14="http://schemas.microsoft.com/office/powerpoint/2010/main" val="1605104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Λεξικοποιητής και γλωσσική κατανομή</a:t>
            </a:r>
            <a:endParaRPr lang="en-US" dirty="0"/>
          </a:p>
        </p:txBody>
      </p:sp>
      <p:sp>
        <p:nvSpPr>
          <p:cNvPr id="3" name="Content Placeholder 2"/>
          <p:cNvSpPr>
            <a:spLocks noGrp="1"/>
          </p:cNvSpPr>
          <p:nvPr>
            <p:ph idx="1"/>
          </p:nvPr>
        </p:nvSpPr>
        <p:spPr/>
        <p:txBody>
          <a:bodyPr/>
          <a:lstStyle/>
          <a:p>
            <a:r>
              <a:rPr lang="el-GR" dirty="0"/>
              <a:t>Αγγλικές, Γαλλικές, Ολλανδικές, </a:t>
            </a:r>
            <a:r>
              <a:rPr lang="el-GR" dirty="0" smtClean="0"/>
              <a:t>Πορτογαλικές, Ισπανικές [αλλά και Κινεζικές κλπ.] πίτζιν </a:t>
            </a:r>
            <a:r>
              <a:rPr lang="el-GR" dirty="0"/>
              <a:t>(από τις οποίες προέρχονται και οι αντίστοιχες κρεολές)</a:t>
            </a:r>
          </a:p>
          <a:p>
            <a:r>
              <a:rPr lang="en-US" dirty="0">
                <a:hlinkClick r:id="rId2"/>
              </a:rPr>
              <a:t>http://apics-online.info/contributions#2/30.3/10.0</a:t>
            </a:r>
            <a:r>
              <a:rPr lang="el-GR" dirty="0"/>
              <a:t> </a:t>
            </a:r>
          </a:p>
          <a:p>
            <a:pPr marL="0" indent="0">
              <a:buNone/>
            </a:pPr>
            <a:r>
              <a:rPr lang="el-GR" dirty="0"/>
              <a:t>(μία βάση δεδομένων με 76 πίτζιν και κρεολές)</a:t>
            </a:r>
            <a:endParaRPr lang="en-US" dirty="0"/>
          </a:p>
          <a:p>
            <a:endParaRPr lang="en-US" dirty="0"/>
          </a:p>
        </p:txBody>
      </p:sp>
    </p:spTree>
    <p:extLst>
      <p:ext uri="{BB962C8B-B14F-4D97-AF65-F5344CB8AC3E}">
        <p14:creationId xmlns:p14="http://schemas.microsoft.com/office/powerpoint/2010/main" val="1736129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Κρεολές</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Όταν μία γλώσσα πίτζιν γίνεται μητρική γλώσσα κάποιοων ομιλητών, τότε αλλάζει σημαντικά η γραμματική της δομή (εμπλουτίζεται), και γι’αυτό θεωρούμε ότι μετατρέπεται σε κρεολή</a:t>
            </a:r>
          </a:p>
          <a:p>
            <a:r>
              <a:rPr lang="el-GR" dirty="0" smtClean="0"/>
              <a:t>Παλαιότερα τις θεωρούσαν βάρβαρες και κατώτερες γλώσσες</a:t>
            </a:r>
          </a:p>
          <a:p>
            <a:r>
              <a:rPr lang="el-GR" dirty="0" smtClean="0"/>
              <a:t>«Η αγγλική </a:t>
            </a:r>
            <a:r>
              <a:rPr lang="en-US" dirty="0" smtClean="0"/>
              <a:t>pidgin </a:t>
            </a:r>
            <a:r>
              <a:rPr lang="el-GR" dirty="0" smtClean="0"/>
              <a:t>όπως μιλιέται στις μέρες μας είναι σχεδόν η πιο βάρβαρη μορφή γλώσσας που θα μπορούσε ποτέ να βρεθεί στην οικουμένη. Δεν είναι ούτε το ένα ούτε το άλλο. Αποτελούμενη από ένα μείγμα σαμοανικής και κινεζικής εδώ κι εκεί, με διάσπαρτες λέξεις από τη μαλαισιανή γλώσσα, είναι ένα συνονθύλευμα πραγματικά αντάξιο του Πύργου της Βαβέλ»</a:t>
            </a:r>
          </a:p>
          <a:p>
            <a:pPr marL="0" indent="0">
              <a:buNone/>
            </a:pPr>
            <a:r>
              <a:rPr lang="el-GR" dirty="0"/>
              <a:t>	</a:t>
            </a:r>
            <a:r>
              <a:rPr lang="el-GR" dirty="0" smtClean="0"/>
              <a:t>		(</a:t>
            </a:r>
            <a:r>
              <a:rPr lang="en-US" dirty="0" err="1" smtClean="0"/>
              <a:t>Rabaul</a:t>
            </a:r>
            <a:r>
              <a:rPr lang="en-US" dirty="0" smtClean="0"/>
              <a:t> Times, 1925)</a:t>
            </a:r>
            <a:endParaRPr lang="el-GR" dirty="0" smtClean="0"/>
          </a:p>
        </p:txBody>
      </p:sp>
    </p:spTree>
    <p:extLst>
      <p:ext uri="{BB962C8B-B14F-4D97-AF65-F5344CB8AC3E}">
        <p14:creationId xmlns:p14="http://schemas.microsoft.com/office/powerpoint/2010/main" val="1767729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Σήμερα;</a:t>
            </a:r>
            <a:endParaRPr lang="en-US" dirty="0"/>
          </a:p>
        </p:txBody>
      </p:sp>
      <p:sp>
        <p:nvSpPr>
          <p:cNvPr id="3" name="Content Placeholder 2"/>
          <p:cNvSpPr>
            <a:spLocks noGrp="1"/>
          </p:cNvSpPr>
          <p:nvPr>
            <p:ph idx="1"/>
          </p:nvPr>
        </p:nvSpPr>
        <p:spPr/>
        <p:txBody>
          <a:bodyPr/>
          <a:lstStyle/>
          <a:p>
            <a:r>
              <a:rPr lang="el-GR" dirty="0"/>
              <a:t>Μερικές από τις κρεολές είναι σήμερα επίσημες γλώσσες σε κράτη (π.χ. </a:t>
            </a:r>
            <a:r>
              <a:rPr lang="en-US" dirty="0" err="1"/>
              <a:t>Tok</a:t>
            </a:r>
            <a:r>
              <a:rPr lang="en-US" dirty="0"/>
              <a:t> </a:t>
            </a:r>
            <a:r>
              <a:rPr lang="en-US" dirty="0" err="1"/>
              <a:t>Pisin</a:t>
            </a:r>
            <a:r>
              <a:rPr lang="en-US" dirty="0"/>
              <a:t> </a:t>
            </a:r>
            <a:r>
              <a:rPr lang="el-GR" dirty="0"/>
              <a:t>στην Παπούα Νέα Γουινέα ή </a:t>
            </a:r>
            <a:r>
              <a:rPr lang="en-US" dirty="0"/>
              <a:t>Jamaican </a:t>
            </a:r>
            <a:r>
              <a:rPr lang="el-GR" dirty="0"/>
              <a:t>στη Τζαμάικα), μια και χρησιμοποιούνται ως </a:t>
            </a:r>
            <a:r>
              <a:rPr lang="en-US" dirty="0"/>
              <a:t>lingua franca</a:t>
            </a:r>
          </a:p>
          <a:p>
            <a:r>
              <a:rPr lang="el-GR" dirty="0"/>
              <a:t>Αποσπάσματα</a:t>
            </a:r>
            <a:endParaRPr lang="en-US" dirty="0"/>
          </a:p>
          <a:p>
            <a:endParaRPr lang="en-US" dirty="0"/>
          </a:p>
        </p:txBody>
      </p:sp>
    </p:spTree>
    <p:extLst>
      <p:ext uri="{BB962C8B-B14F-4D97-AF65-F5344CB8AC3E}">
        <p14:creationId xmlns:p14="http://schemas.microsoft.com/office/powerpoint/2010/main" val="9243500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115</TotalTime>
  <Words>540</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Pushpin</vt:lpstr>
      <vt:lpstr>Κρεολές και πίτζιν γλώσσες</vt:lpstr>
      <vt:lpstr>Αποτελέσματα γλωσσικής επαφής</vt:lpstr>
      <vt:lpstr>Ορισμοί</vt:lpstr>
      <vt:lpstr>Ιδιαιτερότητα</vt:lpstr>
      <vt:lpstr>Πού και πώς δημιουργήθηκαν οι γλώσσες πίτζιν;</vt:lpstr>
      <vt:lpstr>Γλωσσικό αποτέλεσμα;</vt:lpstr>
      <vt:lpstr>Λεξικοποιητής και γλωσσική κατανομή</vt:lpstr>
      <vt:lpstr>Κρεολές</vt:lpstr>
      <vt:lpstr>Σήμερα;</vt:lpstr>
      <vt:lpstr>Προβλήματα</vt:lpstr>
      <vt:lpstr>Ιστορίες από την Τυπολογία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THANASSIS</dc:creator>
  <cp:lastModifiedBy>THANASSIS</cp:lastModifiedBy>
  <cp:revision>21</cp:revision>
  <dcterms:created xsi:type="dcterms:W3CDTF">2015-05-17T13:47:43Z</dcterms:created>
  <dcterms:modified xsi:type="dcterms:W3CDTF">2015-05-17T15:43:02Z</dcterms:modified>
</cp:coreProperties>
</file>