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81"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83" r:id="rId20"/>
    <p:sldId id="277" r:id="rId21"/>
    <p:sldId id="278" r:id="rId22"/>
    <p:sldId id="279"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C9884C-8D5C-42F1-9A93-27F59CD552E5}" type="datetimeFigureOut">
              <a:rPr lang="el-GR" smtClean="0"/>
              <a:pPr/>
              <a:t>20/9/2015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998C9-4553-4654-933F-E97D3D18398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9826D3C-44EA-474B-AAC8-60961406D8CB}"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FA8985-6818-43A9-9E13-A3A076D4C06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826D3C-44EA-474B-AAC8-60961406D8CB}"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FA8985-6818-43A9-9E13-A3A076D4C06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826D3C-44EA-474B-AAC8-60961406D8CB}"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FA8985-6818-43A9-9E13-A3A076D4C06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826D3C-44EA-474B-AAC8-60961406D8CB}"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FA8985-6818-43A9-9E13-A3A076D4C06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826D3C-44EA-474B-AAC8-60961406D8CB}" type="datetimeFigureOut">
              <a:rPr lang="el-GR" smtClean="0"/>
              <a:pPr/>
              <a:t>20/9/2015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AFA8985-6818-43A9-9E13-A3A076D4C06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9826D3C-44EA-474B-AAC8-60961406D8CB}"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AFA8985-6818-43A9-9E13-A3A076D4C06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9826D3C-44EA-474B-AAC8-60961406D8CB}" type="datetimeFigureOut">
              <a:rPr lang="el-GR" smtClean="0"/>
              <a:pPr/>
              <a:t>20/9/2015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AFA8985-6818-43A9-9E13-A3A076D4C06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9826D3C-44EA-474B-AAC8-60961406D8CB}" type="datetimeFigureOut">
              <a:rPr lang="el-GR" smtClean="0"/>
              <a:pPr/>
              <a:t>20/9/2015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AFA8985-6818-43A9-9E13-A3A076D4C06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826D3C-44EA-474B-AAC8-60961406D8CB}" type="datetimeFigureOut">
              <a:rPr lang="el-GR" smtClean="0"/>
              <a:pPr/>
              <a:t>20/9/2015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AFA8985-6818-43A9-9E13-A3A076D4C06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826D3C-44EA-474B-AAC8-60961406D8CB}"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AFA8985-6818-43A9-9E13-A3A076D4C06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826D3C-44EA-474B-AAC8-60961406D8CB}" type="datetimeFigureOut">
              <a:rPr lang="el-GR" smtClean="0"/>
              <a:pPr/>
              <a:t>20/9/2015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AFA8985-6818-43A9-9E13-A3A076D4C06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26D3C-44EA-474B-AAC8-60961406D8CB}" type="datetimeFigureOut">
              <a:rPr lang="el-GR" smtClean="0"/>
              <a:pPr/>
              <a:t>20/9/2015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A8985-6818-43A9-9E13-A3A076D4C06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006575"/>
            <a:ext cx="7772400" cy="1470025"/>
          </a:xfrm>
        </p:spPr>
        <p:txBody>
          <a:bodyPr/>
          <a:lstStyle/>
          <a:p>
            <a:r>
              <a:rPr lang="el-GR" b="1" dirty="0" smtClean="0"/>
              <a:t>ΕΙΣΑΓΩΓΗ ΣΤΟ ΜΑΡΚΕΤΙΝΓΚ</a:t>
            </a:r>
            <a:endParaRPr lang="el-GR" dirty="0">
              <a:solidFill>
                <a:srgbClr val="5075BC"/>
              </a:solidFill>
            </a:endParaRPr>
          </a:p>
        </p:txBody>
      </p:sp>
      <p:sp>
        <p:nvSpPr>
          <p:cNvPr id="3" name="Υπότιτλος 2"/>
          <p:cNvSpPr>
            <a:spLocks noGrp="1"/>
          </p:cNvSpPr>
          <p:nvPr>
            <p:ph type="subTitle" idx="1"/>
          </p:nvPr>
        </p:nvSpPr>
        <p:spPr>
          <a:xfrm>
            <a:off x="683568" y="3384822"/>
            <a:ext cx="7776864" cy="2636465"/>
          </a:xfrm>
        </p:spPr>
        <p:txBody>
          <a:bodyPr>
            <a:noAutofit/>
          </a:bodyPr>
          <a:lstStyle/>
          <a:p>
            <a:r>
              <a:rPr lang="el-GR" b="1" dirty="0">
                <a:solidFill>
                  <a:schemeClr val="tx1"/>
                </a:solidFill>
                <a:latin typeface="+mj-lt"/>
                <a:ea typeface="+mj-ea"/>
                <a:cs typeface="+mj-cs"/>
              </a:rPr>
              <a:t>Ενότητα 3</a:t>
            </a:r>
            <a:r>
              <a:rPr lang="el-GR" sz="2800" b="1" dirty="0" smtClean="0">
                <a:solidFill>
                  <a:schemeClr val="tx1"/>
                </a:solidFill>
                <a:latin typeface="+mj-lt"/>
                <a:ea typeface="+mj-ea"/>
                <a:cs typeface="+mj-cs"/>
              </a:rPr>
              <a:t>:</a:t>
            </a:r>
            <a:r>
              <a:rPr lang="en-US" sz="2800" dirty="0" smtClean="0">
                <a:solidFill>
                  <a:schemeClr val="tx1"/>
                </a:solidFill>
                <a:latin typeface="+mj-lt"/>
                <a:ea typeface="+mj-ea"/>
                <a:cs typeface="+mj-cs"/>
              </a:rPr>
              <a:t> </a:t>
            </a:r>
            <a:r>
              <a:rPr lang="el-GR" b="1" dirty="0" smtClean="0">
                <a:solidFill>
                  <a:schemeClr val="tx1"/>
                </a:solidFill>
                <a:latin typeface="+mj-lt"/>
                <a:ea typeface="+mj-ea"/>
                <a:cs typeface="+mj-cs"/>
              </a:rPr>
              <a:t>Έρευνα </a:t>
            </a:r>
            <a:r>
              <a:rPr lang="el-GR" b="1" smtClean="0">
                <a:solidFill>
                  <a:schemeClr val="tx1"/>
                </a:solidFill>
                <a:latin typeface="+mj-lt"/>
                <a:ea typeface="+mj-ea"/>
                <a:cs typeface="+mj-cs"/>
              </a:rPr>
              <a:t>Αγοράς ΙΙ:</a:t>
            </a:r>
            <a:endParaRPr lang="el-GR" b="1" dirty="0" smtClean="0">
              <a:solidFill>
                <a:schemeClr val="tx1"/>
              </a:solidFill>
              <a:latin typeface="+mj-lt"/>
              <a:ea typeface="+mj-ea"/>
              <a:cs typeface="+mj-cs"/>
            </a:endParaRPr>
          </a:p>
          <a:p>
            <a:r>
              <a:rPr lang="el-GR" sz="2800" b="1" dirty="0" smtClean="0">
                <a:solidFill>
                  <a:schemeClr val="tx1"/>
                </a:solidFill>
              </a:rPr>
              <a:t>ΤΥΠΟΙ ΕΡΕΥΝΑΣ ΑΓΟΡΑΣ &amp; ΔΕΙΓΜΑΤΟΛΗΨΙΑ</a:t>
            </a:r>
          </a:p>
          <a:p>
            <a:r>
              <a:rPr lang="el-GR" sz="2600" b="1" dirty="0" err="1" smtClean="0">
                <a:solidFill>
                  <a:schemeClr val="tx1"/>
                </a:solidFill>
              </a:rPr>
              <a:t>Θεοφανίδης</a:t>
            </a:r>
            <a:r>
              <a:rPr lang="el-GR" sz="2600" b="1" dirty="0" smtClean="0">
                <a:solidFill>
                  <a:schemeClr val="tx1"/>
                </a:solidFill>
              </a:rPr>
              <a:t> Φαίδων</a:t>
            </a:r>
          </a:p>
          <a:p>
            <a:r>
              <a:rPr lang="el-GR" sz="2400" b="1" dirty="0" smtClean="0">
                <a:solidFill>
                  <a:schemeClr val="tx1"/>
                </a:solidFill>
              </a:rPr>
              <a:t>Σχολή Κοινωνικών Επιστημών</a:t>
            </a:r>
          </a:p>
          <a:p>
            <a:r>
              <a:rPr lang="el-GR" sz="2200" b="1" dirty="0" smtClean="0">
                <a:solidFill>
                  <a:schemeClr val="tx1"/>
                </a:solidFill>
              </a:rPr>
              <a:t>Τμήμα Διοίκησης Επιχειρήσεων</a:t>
            </a:r>
            <a:endParaRPr lang="en-US" sz="2200" b="1" dirty="0" smtClean="0">
              <a:solidFill>
                <a:schemeClr val="tx1"/>
              </a:solidFill>
            </a:endParaRPr>
          </a:p>
          <a:p>
            <a:endParaRPr lang="el-GR" sz="2800" dirty="0" smtClean="0"/>
          </a:p>
        </p:txBody>
      </p:sp>
      <p:pic>
        <p:nvPicPr>
          <p:cNvPr id="4" name="Εικόνα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9992" y="506460"/>
            <a:ext cx="4514857" cy="935086"/>
          </a:xfrm>
          <a:prstGeom prst="rect">
            <a:avLst/>
          </a:prstGeom>
        </p:spPr>
      </p:pic>
      <p:pic>
        <p:nvPicPr>
          <p:cNvPr id="13" name="Εικόνα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1305" y="279862"/>
            <a:ext cx="3692664" cy="1388283"/>
          </a:xfrm>
          <a:prstGeom prst="rect">
            <a:avLst/>
          </a:prstGeom>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b="1"/>
              <a:t>1. Ορισμός Πληθυσμού</a:t>
            </a:r>
          </a:p>
        </p:txBody>
      </p:sp>
      <p:sp>
        <p:nvSpPr>
          <p:cNvPr id="11267" name="Rectangle 3"/>
          <p:cNvSpPr>
            <a:spLocks noGrp="1" noChangeArrowheads="1"/>
          </p:cNvSpPr>
          <p:nvPr>
            <p:ph type="body" idx="1"/>
          </p:nvPr>
        </p:nvSpPr>
        <p:spPr>
          <a:xfrm>
            <a:off x="539552" y="1628775"/>
            <a:ext cx="8353623" cy="5000625"/>
          </a:xfrm>
        </p:spPr>
        <p:txBody>
          <a:bodyPr>
            <a:normAutofit lnSpcReduction="10000"/>
          </a:bodyPr>
          <a:lstStyle/>
          <a:p>
            <a:pPr marL="609600" indent="-609600" algn="just">
              <a:lnSpc>
                <a:spcPct val="80000"/>
              </a:lnSpc>
              <a:buFontTx/>
              <a:buNone/>
            </a:pPr>
            <a:r>
              <a:rPr lang="el-GR" sz="2800" dirty="0"/>
              <a:t>Ο Πληθυσμός αποτελεί όλους τους δυνητικούς ερωτώμενους (π.χ. καταναλωτές, χρήστες προϊόντος, επιχειρήσεις, νοικοκυριά) οι οποίοι θεωρούνται κατάλληλοι για να συμμετάσχουν στην έρευνα. Ορίζεται από 4 παραμέτρους: (1) το στοιχείο, (2) τη μονάδα δειγματοληψίας, (3) τη γεωγραφική κατανομή, (4) χρονικό όριο. </a:t>
            </a:r>
          </a:p>
          <a:p>
            <a:pPr marL="609600" indent="-609600" algn="just">
              <a:lnSpc>
                <a:spcPct val="80000"/>
              </a:lnSpc>
              <a:buFontTx/>
              <a:buNone/>
            </a:pPr>
            <a:r>
              <a:rPr lang="el-GR" sz="2800" dirty="0"/>
              <a:t>Π.χ. </a:t>
            </a:r>
            <a:r>
              <a:rPr lang="el-GR" sz="2800" b="1" u="sng" dirty="0"/>
              <a:t>Στοιχείο:</a:t>
            </a:r>
            <a:r>
              <a:rPr lang="el-GR" sz="2800" dirty="0"/>
              <a:t> Νέοι ηλικίας 12-18</a:t>
            </a:r>
          </a:p>
          <a:p>
            <a:pPr marL="609600" indent="-609600" algn="just">
              <a:lnSpc>
                <a:spcPct val="80000"/>
              </a:lnSpc>
              <a:buFontTx/>
              <a:buNone/>
            </a:pPr>
            <a:r>
              <a:rPr lang="el-GR" sz="2800" dirty="0"/>
              <a:t>	</a:t>
            </a:r>
            <a:r>
              <a:rPr lang="el-GR" sz="2800" b="1" u="sng" dirty="0"/>
              <a:t>Μονάδα Δειγματοληψίας</a:t>
            </a:r>
            <a:r>
              <a:rPr lang="el-GR" sz="2800" b="1" dirty="0"/>
              <a:t>:</a:t>
            </a:r>
            <a:r>
              <a:rPr lang="el-GR" sz="2800" dirty="0"/>
              <a:t> και διαμένουν σε νοικοκυριά που κατέχουν συσκευή τηλεόρασης. </a:t>
            </a:r>
          </a:p>
          <a:p>
            <a:pPr marL="609600" indent="-609600" algn="just">
              <a:lnSpc>
                <a:spcPct val="80000"/>
              </a:lnSpc>
              <a:buFontTx/>
              <a:buNone/>
            </a:pPr>
            <a:r>
              <a:rPr lang="el-GR" sz="2800" dirty="0"/>
              <a:t>	</a:t>
            </a:r>
            <a:r>
              <a:rPr lang="el-GR" sz="2800" b="1" u="sng" dirty="0"/>
              <a:t>Έκταση:</a:t>
            </a:r>
            <a:r>
              <a:rPr lang="el-GR" sz="2800" dirty="0"/>
              <a:t> στην Αθήνα, τη Θεσσαλονίκη και την Πάτρα,</a:t>
            </a:r>
          </a:p>
          <a:p>
            <a:pPr marL="609600" indent="-609600" algn="just">
              <a:lnSpc>
                <a:spcPct val="80000"/>
              </a:lnSpc>
              <a:buFontTx/>
              <a:buNone/>
            </a:pPr>
            <a:r>
              <a:rPr lang="el-GR" sz="2800" dirty="0"/>
              <a:t>	</a:t>
            </a:r>
            <a:r>
              <a:rPr lang="el-GR" sz="2800" b="1" u="sng" dirty="0"/>
              <a:t>Χρόνος:</a:t>
            </a:r>
            <a:r>
              <a:rPr lang="el-GR" sz="2800" dirty="0"/>
              <a:t> κατά το χρονικό διάστημα 10/10/08 - 30/10/08.</a:t>
            </a:r>
          </a:p>
          <a:p>
            <a:pPr marL="609600" indent="-609600" algn="just">
              <a:lnSpc>
                <a:spcPct val="80000"/>
              </a:lnSpc>
            </a:pPr>
            <a:endParaRPr lang="el-GR" sz="2400" dirty="0"/>
          </a:p>
        </p:txBody>
      </p:sp>
      <p:pic>
        <p:nvPicPr>
          <p:cNvPr id="5"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sz="4000" b="1"/>
              <a:t>2,3: </a:t>
            </a:r>
            <a:r>
              <a:rPr lang="el-GR" sz="4000" b="1"/>
              <a:t>Μονάδα και Πλαίσιο Δειγματοληψίας</a:t>
            </a:r>
          </a:p>
        </p:txBody>
      </p:sp>
      <p:sp>
        <p:nvSpPr>
          <p:cNvPr id="12291" name="Rectangle 3"/>
          <p:cNvSpPr>
            <a:spLocks noGrp="1" noChangeArrowheads="1"/>
          </p:cNvSpPr>
          <p:nvPr>
            <p:ph type="body" idx="1"/>
          </p:nvPr>
        </p:nvSpPr>
        <p:spPr>
          <a:xfrm>
            <a:off x="457200" y="1600200"/>
            <a:ext cx="8229600" cy="4924425"/>
          </a:xfrm>
        </p:spPr>
        <p:txBody>
          <a:bodyPr/>
          <a:lstStyle/>
          <a:p>
            <a:pPr algn="just">
              <a:buFontTx/>
              <a:buNone/>
            </a:pPr>
            <a:r>
              <a:rPr lang="el-GR" sz="2800" dirty="0"/>
              <a:t>Η </a:t>
            </a:r>
            <a:r>
              <a:rPr lang="el-GR" sz="2800" b="1" dirty="0"/>
              <a:t>μονάδα δειγματοληψίας</a:t>
            </a:r>
            <a:r>
              <a:rPr lang="el-GR" sz="2800" dirty="0"/>
              <a:t> είναι η βασική μονάδα (π.χ. νοικοκυριό, επιχείρηση, οργανισμός) που περιέχει τα στοιχεία (δηλ. τους δυνητικούς ερωτώμενους) του πληθυσμού από όπου θα ληφθεί το δείγμα. </a:t>
            </a:r>
            <a:endParaRPr lang="en-US" sz="2800" dirty="0"/>
          </a:p>
          <a:p>
            <a:pPr algn="just">
              <a:buFontTx/>
              <a:buNone/>
            </a:pPr>
            <a:r>
              <a:rPr lang="el-GR" sz="2800" dirty="0"/>
              <a:t>Το </a:t>
            </a:r>
            <a:r>
              <a:rPr lang="el-GR" sz="2800" b="1" dirty="0"/>
              <a:t>πλαίσιο δείγματος</a:t>
            </a:r>
            <a:r>
              <a:rPr lang="el-GR" sz="2800" dirty="0"/>
              <a:t> (</a:t>
            </a:r>
            <a:r>
              <a:rPr lang="el-GR" sz="2800" dirty="0" err="1"/>
              <a:t>sampling</a:t>
            </a:r>
            <a:r>
              <a:rPr lang="el-GR" sz="2800" dirty="0"/>
              <a:t> </a:t>
            </a:r>
            <a:r>
              <a:rPr lang="el-GR" sz="2800" dirty="0" err="1"/>
              <a:t>frame</a:t>
            </a:r>
            <a:r>
              <a:rPr lang="el-GR" sz="2800" dirty="0"/>
              <a:t>) είναι οι κατάλογοι εκείνοι που περιλαμβάνουν όλους τους δυνητικούς ερωτώμενους από όπου θα επιλεγεί το δείγμα. Ο προσδιορισμός του πλαισίου δείγματος απαιτείται  μόνο όταν το δείγμα είναι πιθανότητας.</a:t>
            </a:r>
          </a:p>
          <a:p>
            <a:endParaRPr lang="el-GR" sz="2800" dirty="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79500" y="288925"/>
            <a:ext cx="7726363" cy="922338"/>
          </a:xfrm>
        </p:spPr>
        <p:txBody>
          <a:bodyPr/>
          <a:lstStyle/>
          <a:p>
            <a:r>
              <a:rPr lang="el-GR" b="1"/>
              <a:t>4. Μέθοδοι Δειγματοληψίας</a:t>
            </a:r>
          </a:p>
        </p:txBody>
      </p:sp>
      <p:sp>
        <p:nvSpPr>
          <p:cNvPr id="13315" name="Rectangle 3"/>
          <p:cNvSpPr>
            <a:spLocks noGrp="1" noChangeArrowheads="1"/>
          </p:cNvSpPr>
          <p:nvPr>
            <p:ph type="body" idx="1"/>
          </p:nvPr>
        </p:nvSpPr>
        <p:spPr>
          <a:xfrm>
            <a:off x="457200" y="1196975"/>
            <a:ext cx="8229600" cy="5400675"/>
          </a:xfrm>
        </p:spPr>
        <p:txBody>
          <a:bodyPr/>
          <a:lstStyle/>
          <a:p>
            <a:pPr algn="just">
              <a:lnSpc>
                <a:spcPct val="80000"/>
              </a:lnSpc>
              <a:buFontTx/>
              <a:buNone/>
            </a:pPr>
            <a:r>
              <a:rPr lang="el-GR" sz="2800"/>
              <a:t>Η μέθοδος της δειγματοληψίας αναφέρεται στον τρόπο με τον οποίο θα γίνει η επιλογή των στοιχείων του πληθυσμού που θα αποτελούν το δείγμα. </a:t>
            </a:r>
          </a:p>
          <a:p>
            <a:pPr algn="just">
              <a:lnSpc>
                <a:spcPct val="80000"/>
              </a:lnSpc>
              <a:buFontTx/>
              <a:buNone/>
            </a:pPr>
            <a:r>
              <a:rPr lang="el-GR" sz="2800" b="1" u="sng"/>
              <a:t>Δείγματα Πιθανότητας</a:t>
            </a:r>
            <a:r>
              <a:rPr lang="el-GR" sz="2800"/>
              <a:t> </a:t>
            </a:r>
          </a:p>
          <a:p>
            <a:pPr algn="just">
              <a:lnSpc>
                <a:spcPct val="80000"/>
              </a:lnSpc>
              <a:buFontTx/>
              <a:buNone/>
            </a:pPr>
            <a:r>
              <a:rPr lang="el-GR" sz="2800"/>
              <a:t>Σε ένα δείγμα πιθανότητας κάθε στοιχείο του πληθυσμού έχει </a:t>
            </a:r>
            <a:r>
              <a:rPr lang="el-GR" sz="2800" b="1"/>
              <a:t>γνωστή και μη μηδενική πιθανότητα</a:t>
            </a:r>
            <a:r>
              <a:rPr lang="el-GR" sz="2800"/>
              <a:t> να περιληφθεί στο δείγμα. Υπολογίζεται το δειγματοληπτικό σφάλμα.</a:t>
            </a:r>
          </a:p>
          <a:p>
            <a:pPr algn="just">
              <a:lnSpc>
                <a:spcPct val="80000"/>
              </a:lnSpc>
              <a:buFontTx/>
              <a:buNone/>
            </a:pPr>
            <a:r>
              <a:rPr lang="el-GR" sz="2800" b="1" u="sng"/>
              <a:t>Δείγματα Μη Πιθανότητας</a:t>
            </a:r>
          </a:p>
          <a:p>
            <a:pPr algn="just">
              <a:lnSpc>
                <a:spcPct val="80000"/>
              </a:lnSpc>
              <a:buFontTx/>
              <a:buNone/>
            </a:pPr>
            <a:r>
              <a:rPr lang="el-GR" sz="2800"/>
              <a:t>	Όλα τα δείγματα μη πιθανότητας στηρίζονται στην προσωπική κρίση του ερευνητή αντί για κάποιας μορφής μηχανιστική διαδικασία για την επιλογή των μελών του δείγματος. </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sz="4000" b="1"/>
              <a:t>Δείγματα Πιθανότητας</a:t>
            </a:r>
          </a:p>
        </p:txBody>
      </p:sp>
      <p:sp>
        <p:nvSpPr>
          <p:cNvPr id="14339" name="Rectangle 3"/>
          <p:cNvSpPr>
            <a:spLocks noGrp="1" noChangeArrowheads="1"/>
          </p:cNvSpPr>
          <p:nvPr>
            <p:ph type="body" idx="1"/>
          </p:nvPr>
        </p:nvSpPr>
        <p:spPr>
          <a:xfrm>
            <a:off x="457200" y="1412875"/>
            <a:ext cx="8229600" cy="4713288"/>
          </a:xfrm>
        </p:spPr>
        <p:txBody>
          <a:bodyPr/>
          <a:lstStyle/>
          <a:p>
            <a:pPr marL="609600" indent="-609600" algn="just">
              <a:lnSpc>
                <a:spcPct val="90000"/>
              </a:lnSpc>
              <a:buFontTx/>
              <a:buAutoNum type="arabicPeriod"/>
            </a:pPr>
            <a:r>
              <a:rPr lang="el-GR" sz="2600" b="1"/>
              <a:t>Απλό Τυχαίο Δείγμα:</a:t>
            </a:r>
            <a:r>
              <a:rPr lang="el-GR" sz="2600"/>
              <a:t> κάθε στοιχείο του πληθυσμού έχει γνωστή και ίση πιθανότητα να επιλεχθεί στο δείγμα.</a:t>
            </a:r>
          </a:p>
          <a:p>
            <a:pPr marL="609600" indent="-609600" algn="just">
              <a:lnSpc>
                <a:spcPct val="90000"/>
              </a:lnSpc>
              <a:buFontTx/>
              <a:buAutoNum type="arabicPeriod"/>
            </a:pPr>
            <a:r>
              <a:rPr lang="en-US" sz="2600" b="1"/>
              <a:t>Random Walk Sample:</a:t>
            </a:r>
            <a:r>
              <a:rPr lang="en-US" sz="2600"/>
              <a:t> </a:t>
            </a:r>
            <a:r>
              <a:rPr lang="el-GR" sz="2600"/>
              <a:t>σαν το απλό αλλά για μεγάλους καταναλωτικούς πληθυσμούς (οι ερευνητές συλλέγουν τα στοιχεία περπατώντας).</a:t>
            </a:r>
          </a:p>
          <a:p>
            <a:pPr marL="609600" indent="-609600" algn="just">
              <a:lnSpc>
                <a:spcPct val="90000"/>
              </a:lnSpc>
              <a:buFontTx/>
              <a:buAutoNum type="arabicPeriod"/>
            </a:pPr>
            <a:r>
              <a:rPr lang="el-GR" sz="2600" b="1"/>
              <a:t>Στρωματοποιημένο:</a:t>
            </a:r>
            <a:r>
              <a:rPr lang="el-GR" sz="2600"/>
              <a:t> ο πληθυσμός χωρίζεται σε πλήρεις, αμοιβαία αποκλειόμενες, ομοειδείς ομάδες και επιλέγεται από κάθε ομάδα ένα απλό τυχαίο δείγμα. Τα κριτήρια διαστρωμάτωσης επηρεάζουν και τη χρησιμότητα του δείγματος για τους σκοπούς της μελέτης.</a:t>
            </a:r>
          </a:p>
          <a:p>
            <a:pPr marL="609600" indent="-609600">
              <a:lnSpc>
                <a:spcPct val="90000"/>
              </a:lnSpc>
              <a:buFontTx/>
              <a:buNone/>
            </a:pPr>
            <a:endParaRPr lang="el-GR" sz="260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79500" y="288925"/>
            <a:ext cx="7726363" cy="346075"/>
          </a:xfrm>
        </p:spPr>
        <p:txBody>
          <a:bodyPr>
            <a:normAutofit fontScale="90000"/>
          </a:bodyPr>
          <a:lstStyle/>
          <a:p>
            <a:pPr marL="838200" indent="-838200"/>
            <a:r>
              <a:rPr lang="el-GR" sz="4000"/>
              <a:t/>
            </a:r>
            <a:br>
              <a:rPr lang="el-GR" sz="4000"/>
            </a:br>
            <a:r>
              <a:rPr lang="el-GR" sz="4000"/>
              <a:t> </a:t>
            </a:r>
            <a:r>
              <a:rPr lang="el-GR" sz="4000" b="1"/>
              <a:t>Δείγματα Πιθανότητας</a:t>
            </a:r>
          </a:p>
        </p:txBody>
      </p:sp>
      <p:sp>
        <p:nvSpPr>
          <p:cNvPr id="15363" name="Rectangle 3"/>
          <p:cNvSpPr>
            <a:spLocks noGrp="1" noChangeArrowheads="1"/>
          </p:cNvSpPr>
          <p:nvPr>
            <p:ph type="body" idx="1"/>
          </p:nvPr>
        </p:nvSpPr>
        <p:spPr>
          <a:xfrm>
            <a:off x="457200" y="1196975"/>
            <a:ext cx="8229600" cy="4929188"/>
          </a:xfrm>
        </p:spPr>
        <p:txBody>
          <a:bodyPr/>
          <a:lstStyle/>
          <a:p>
            <a:pPr>
              <a:lnSpc>
                <a:spcPct val="90000"/>
              </a:lnSpc>
              <a:buFontTx/>
              <a:buNone/>
            </a:pPr>
            <a:r>
              <a:rPr lang="el-GR" sz="2800"/>
              <a:t>4. </a:t>
            </a:r>
            <a:r>
              <a:rPr lang="el-GR" sz="2800" b="1"/>
              <a:t>Δείγματα Ομάδας:</a:t>
            </a:r>
            <a:r>
              <a:rPr lang="el-GR" sz="2800"/>
              <a:t> ο ερευνητής προχωρά πρώτα στη διάσπαση του πληθυσμού σε ομάδες (clusters) και στη συνέχεια επιλέγει τυχαία ένα υποσύνολο των ομάδων αυτών. Ο ερευνητής μπορεί να επιλέξει να συμπεριλάβει στο δείγμα όλα τα μέλη των επιλεγμένων ομάδων (one-stage cluster sampling) ή ένα δείγμα στοιχείων από κάθε επιλεγμένη ομάδα (two-stage cluster sampling). </a:t>
            </a:r>
          </a:p>
          <a:p>
            <a:pPr>
              <a:lnSpc>
                <a:spcPct val="90000"/>
              </a:lnSpc>
              <a:buFontTx/>
              <a:buNone/>
            </a:pPr>
            <a:r>
              <a:rPr lang="el-GR" sz="2800" b="1"/>
              <a:t>5. Συστηματική Δειγματοληψία:</a:t>
            </a:r>
            <a:r>
              <a:rPr lang="el-GR" sz="2800"/>
              <a:t> ο ερευνητής ακολουθεί ένα προκαθορισμένο, συστηματικό τρόπο για να επιλέξει το δείγμα.</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9500" y="288925"/>
            <a:ext cx="7726363" cy="633413"/>
          </a:xfrm>
        </p:spPr>
        <p:txBody>
          <a:bodyPr>
            <a:normAutofit fontScale="90000"/>
          </a:bodyPr>
          <a:lstStyle/>
          <a:p>
            <a:pPr marL="838200" indent="-838200"/>
            <a:r>
              <a:rPr lang="el-GR" sz="4000"/>
              <a:t/>
            </a:r>
            <a:br>
              <a:rPr lang="el-GR" sz="4000"/>
            </a:br>
            <a:r>
              <a:rPr lang="el-GR" sz="4000"/>
              <a:t> </a:t>
            </a:r>
            <a:r>
              <a:rPr lang="el-GR" sz="4000" b="1"/>
              <a:t>Δείγματα Μη Πιθανότητας</a:t>
            </a:r>
          </a:p>
        </p:txBody>
      </p:sp>
      <p:sp>
        <p:nvSpPr>
          <p:cNvPr id="16387" name="Rectangle 3"/>
          <p:cNvSpPr>
            <a:spLocks noGrp="1" noChangeArrowheads="1"/>
          </p:cNvSpPr>
          <p:nvPr>
            <p:ph type="body" idx="1"/>
          </p:nvPr>
        </p:nvSpPr>
        <p:spPr>
          <a:xfrm>
            <a:off x="457200" y="1341438"/>
            <a:ext cx="8229600" cy="4784725"/>
          </a:xfrm>
        </p:spPr>
        <p:txBody>
          <a:bodyPr/>
          <a:lstStyle/>
          <a:p>
            <a:pPr marL="609600" indent="-609600" algn="just">
              <a:lnSpc>
                <a:spcPct val="80000"/>
              </a:lnSpc>
              <a:buFontTx/>
              <a:buAutoNum type="arabicPeriod"/>
            </a:pPr>
            <a:r>
              <a:rPr lang="el-GR" sz="2400" b="1"/>
              <a:t>Δείγμα Ευκολίας ή Συμβατικό Δείγμα:</a:t>
            </a:r>
            <a:r>
              <a:rPr lang="el-GR" sz="2400"/>
              <a:t> η επιλογή των μελών του δείγματος γίνεται με μόνο κριτήριο την ευκολία. Π.χ η επιλογή των 100 πρώτων ανθρώπων στο δρόμο για να συμμετάσχουν στην έρευνα. </a:t>
            </a:r>
          </a:p>
          <a:p>
            <a:pPr marL="609600" indent="-609600" algn="just">
              <a:lnSpc>
                <a:spcPct val="80000"/>
              </a:lnSpc>
              <a:buFontTx/>
              <a:buAutoNum type="arabicPeriod"/>
            </a:pPr>
            <a:r>
              <a:rPr lang="el-GR" sz="2400" b="1"/>
              <a:t>Δείγμα ποσοστών: </a:t>
            </a:r>
            <a:r>
              <a:rPr lang="el-GR" sz="2400"/>
              <a:t>Στο δείγμα των ποσοστών ο ερευνητής επιλέγει ένα δείγμα όμοιο προς τον πληθυσμό με βάση διάφορα προκαθορισμένα χαρακτηριστικά ελέγχου. Αυτά τα χαρακτηριστικά ελέγχου είναι συνήθως δημογραφικά. </a:t>
            </a:r>
          </a:p>
          <a:p>
            <a:pPr marL="609600" indent="-609600" algn="just">
              <a:lnSpc>
                <a:spcPct val="80000"/>
              </a:lnSpc>
              <a:buFontTx/>
              <a:buAutoNum type="arabicPeriod"/>
            </a:pPr>
            <a:r>
              <a:rPr lang="el-GR" sz="2400" b="1"/>
              <a:t>Υποκειμενικό Δείγμα. </a:t>
            </a:r>
            <a:r>
              <a:rPr lang="el-GR" sz="2400"/>
              <a:t>Η</a:t>
            </a:r>
            <a:r>
              <a:rPr lang="el-GR" sz="2400" b="1"/>
              <a:t> </a:t>
            </a:r>
            <a:r>
              <a:rPr lang="el-GR" sz="2400"/>
              <a:t>επιλογή του δείγματος γίνεται με βάση την κρίση κάποιου ειδικού ότι συγκεκριμένα στοιχεία του πληθυσμού θα είναι καλοί πληροφοριοδότες για τους σκοπούς της έρευνας. Για παράδειγμα, η επιλογή των πόλεων για τη διενέργεια δοκιμαστικών αγορών (market tests) αποτελεί υποκειμενικό δείγμα. </a:t>
            </a:r>
          </a:p>
          <a:p>
            <a:pPr marL="609600" indent="-609600">
              <a:lnSpc>
                <a:spcPct val="80000"/>
              </a:lnSpc>
              <a:buFontTx/>
              <a:buNone/>
            </a:pPr>
            <a:endParaRPr lang="el-GR" sz="2400"/>
          </a:p>
          <a:p>
            <a:pPr marL="609600" indent="-609600">
              <a:lnSpc>
                <a:spcPct val="80000"/>
              </a:lnSpc>
              <a:buFontTx/>
              <a:buNone/>
            </a:pPr>
            <a:endParaRPr lang="el-GR" sz="200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l-GR" b="1"/>
              <a:t>5. Μέγεθος Δείγματος</a:t>
            </a:r>
          </a:p>
        </p:txBody>
      </p:sp>
      <p:sp>
        <p:nvSpPr>
          <p:cNvPr id="17411" name="Rectangle 3"/>
          <p:cNvSpPr>
            <a:spLocks noGrp="1" noChangeArrowheads="1"/>
          </p:cNvSpPr>
          <p:nvPr>
            <p:ph type="body" idx="1"/>
          </p:nvPr>
        </p:nvSpPr>
        <p:spPr/>
        <p:txBody>
          <a:bodyPr/>
          <a:lstStyle/>
          <a:p>
            <a:pPr algn="justLow">
              <a:lnSpc>
                <a:spcPct val="80000"/>
              </a:lnSpc>
              <a:buFontTx/>
              <a:buNone/>
            </a:pPr>
            <a:r>
              <a:rPr lang="el-GR"/>
              <a:t>Ο καθορισμός του κατάλληλου μεγέθους που πρέπει να έχει το δείγμα γίνεται με τη βοήθεια της στατιστικής επιστήμης. Πάντως, </a:t>
            </a:r>
            <a:r>
              <a:rPr lang="el-GR" b="1"/>
              <a:t>στην Ελλάδα</a:t>
            </a:r>
            <a:r>
              <a:rPr lang="el-GR"/>
              <a:t> οι έρευνες αγοράς που γίνονται βασίζονται σε δείγμα </a:t>
            </a:r>
            <a:r>
              <a:rPr lang="el-GR" b="1"/>
              <a:t>1.600</a:t>
            </a:r>
            <a:r>
              <a:rPr lang="el-GR"/>
              <a:t> ατόμων περίπου, αν η έρευνα είναι πανελλαδική. Αν όμως η έρευνα αφορά </a:t>
            </a:r>
            <a:r>
              <a:rPr lang="el-GR" b="1"/>
              <a:t>μόνο την περιοχή της Αττικής</a:t>
            </a:r>
            <a:r>
              <a:rPr lang="el-GR"/>
              <a:t>, τότε το δείγμα αποτελείται από </a:t>
            </a:r>
            <a:r>
              <a:rPr lang="el-GR" b="1"/>
              <a:t>750</a:t>
            </a:r>
            <a:r>
              <a:rPr lang="el-GR"/>
              <a:t> άτομα περίπου.</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l-GR" sz="3600"/>
              <a:t/>
            </a:r>
            <a:br>
              <a:rPr lang="el-GR" sz="3600"/>
            </a:br>
            <a:r>
              <a:rPr lang="el-GR" sz="3600"/>
              <a:t>6. </a:t>
            </a:r>
            <a:r>
              <a:rPr lang="el-GR" sz="3600" b="1"/>
              <a:t>Σχεδιασμός της διαδικασίας διεξαγωγής της δειγματοληψίας.</a:t>
            </a:r>
            <a:r>
              <a:rPr lang="el-GR"/>
              <a:t/>
            </a:r>
            <a:br>
              <a:rPr lang="el-GR"/>
            </a:br>
            <a:endParaRPr lang="el-GR"/>
          </a:p>
        </p:txBody>
      </p:sp>
      <p:sp>
        <p:nvSpPr>
          <p:cNvPr id="18435" name="Rectangle 3"/>
          <p:cNvSpPr>
            <a:spLocks noGrp="1" noChangeArrowheads="1"/>
          </p:cNvSpPr>
          <p:nvPr>
            <p:ph type="body" idx="1"/>
          </p:nvPr>
        </p:nvSpPr>
        <p:spPr/>
        <p:txBody>
          <a:bodyPr/>
          <a:lstStyle/>
          <a:p>
            <a:pPr algn="just">
              <a:lnSpc>
                <a:spcPct val="80000"/>
              </a:lnSpc>
            </a:pPr>
            <a:r>
              <a:rPr lang="el-GR" sz="2600"/>
              <a:t>Επιλογή, ενημέρωση, εκπαίδευση, οργάνωση και επίβλεψη των ατόμων που θα έρθουν σε επαφή με τα μέλη του δείγματος.</a:t>
            </a:r>
          </a:p>
          <a:p>
            <a:pPr algn="just">
              <a:lnSpc>
                <a:spcPct val="80000"/>
              </a:lnSpc>
            </a:pPr>
            <a:r>
              <a:rPr lang="el-GR" sz="2600"/>
              <a:t>Χορήγηση λεπτομερειακών οδηγιών σχετικά με τον τρόπο επιλογής, προσέγγισης, επαφής και αντιμετώπισης των μελών του δείγματος.</a:t>
            </a:r>
          </a:p>
          <a:p>
            <a:pPr algn="just">
              <a:lnSpc>
                <a:spcPct val="80000"/>
              </a:lnSpc>
            </a:pPr>
            <a:r>
              <a:rPr lang="el-GR" sz="2600"/>
              <a:t>Πρόβλεψη και καθοδήγηση στην αντιμετώπιση έκτακτων ή εξωγενών παραγόντων κατά την διαδικασία επιλογής ή προσέγγισης των μελών του δείγματος.</a:t>
            </a:r>
          </a:p>
          <a:p>
            <a:pPr algn="just">
              <a:lnSpc>
                <a:spcPct val="80000"/>
              </a:lnSpc>
            </a:pPr>
            <a:r>
              <a:rPr lang="el-GR" sz="2600"/>
              <a:t>Η παροχή υπηρεσιών και υποδομής υποστήριξης και διευκόλυνσης των συνεντευκτών (π.χ. εισιτήρια, επαρκή αριθμό ερωτηματολογίων, μικροδώρα κτλ)</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l-GR" sz="4000" b="1"/>
              <a:t>7. Διεξαγωγή-υλοποίηση της δειγματοληψίας</a:t>
            </a:r>
          </a:p>
        </p:txBody>
      </p:sp>
      <p:sp>
        <p:nvSpPr>
          <p:cNvPr id="19459" name="Rectangle 3"/>
          <p:cNvSpPr>
            <a:spLocks noGrp="1" noChangeArrowheads="1"/>
          </p:cNvSpPr>
          <p:nvPr>
            <p:ph type="body" idx="1"/>
          </p:nvPr>
        </p:nvSpPr>
        <p:spPr>
          <a:xfrm>
            <a:off x="457200" y="2133600"/>
            <a:ext cx="8435975" cy="3992563"/>
          </a:xfrm>
        </p:spPr>
        <p:txBody>
          <a:bodyPr>
            <a:normAutofit lnSpcReduction="10000"/>
          </a:bodyPr>
          <a:lstStyle/>
          <a:p>
            <a:pPr algn="just">
              <a:buFontTx/>
              <a:buNone/>
            </a:pPr>
            <a:r>
              <a:rPr lang="el-GR"/>
              <a:t>Το τελευταίο στάδιο στη διαδικασία της δειγματοληψίας περιλαμβάνει ουσιαστικά τη συλλογή των στοιχείων από τα επιλεγμένα μέλη του "πληθυσμού". Πολλές δυσκολίες μπορεί να προκύψουν κατά το στάδιο αυτό (π.χ. άρνηση συμμετοχής στην έρευνα), τις οποίες ο ερευνητής οφείλει να προσπαθήσει να ξεπεράσει.</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3" name="2 - Θέση περιεχομένου"/>
          <p:cNvSpPr>
            <a:spLocks noGrp="1"/>
          </p:cNvSpPr>
          <p:nvPr>
            <p:ph idx="1"/>
          </p:nvPr>
        </p:nvSpPr>
        <p:spPr/>
        <p:txBody>
          <a:bodyPr/>
          <a:lstStyle/>
          <a:p>
            <a:r>
              <a:rPr lang="el-GR" dirty="0" err="1" smtClean="0"/>
              <a:t>Μάλλιαρης</a:t>
            </a:r>
            <a:r>
              <a:rPr lang="el-GR" dirty="0" smtClean="0"/>
              <a:t>, Π. </a:t>
            </a:r>
            <a:r>
              <a:rPr lang="el-GR" smtClean="0"/>
              <a:t>(2012), </a:t>
            </a:r>
            <a:r>
              <a:rPr lang="el-GR" dirty="0" smtClean="0"/>
              <a:t>Εισαγωγή στο Μάρκετινγκ, Εκδόσεις </a:t>
            </a:r>
            <a:r>
              <a:rPr lang="el-GR" dirty="0" err="1" smtClean="0"/>
              <a:t>Σταμούλη</a:t>
            </a:r>
            <a:r>
              <a:rPr lang="el-GR" dirty="0" smtClean="0"/>
              <a:t>, </a:t>
            </a:r>
            <a:br>
              <a:rPr lang="el-GR" dirty="0" smtClean="0"/>
            </a:br>
            <a:r>
              <a:rPr lang="el-GR" dirty="0" smtClean="0"/>
              <a:t>Κουρεμένος </a:t>
            </a:r>
            <a:r>
              <a:rPr lang="el-GR" dirty="0" err="1" smtClean="0"/>
              <a:t>Αθ</a:t>
            </a:r>
            <a:r>
              <a:rPr lang="el-GR" dirty="0" smtClean="0"/>
              <a:t>. (2001), Μάρκετινγκ ΙΙ: Έρευνα Αγοράς, Ελληνικό Ανοικτό Πανεπιστήμιο, Τόμος Γ, Πάτρα και </a:t>
            </a:r>
            <a:r>
              <a:rPr lang="el-GR" dirty="0" err="1" smtClean="0"/>
              <a:t>Σταθακόπουλος</a:t>
            </a:r>
            <a:r>
              <a:rPr lang="el-GR" dirty="0" smtClean="0"/>
              <a:t>, Β. (2001), Μέθοδοι Έρευνας Αγοράς, Εκδόσεις </a:t>
            </a:r>
            <a:r>
              <a:rPr lang="el-GR" dirty="0" err="1" smtClean="0"/>
              <a:t>Σταμούλη</a:t>
            </a:r>
            <a:r>
              <a:rPr lang="el-GR" dirty="0" smtClean="0"/>
              <a:t>, Αθήνα.</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Σκοποί ενότητας</a:t>
            </a:r>
            <a:endParaRPr lang="el-GR" dirty="0"/>
          </a:p>
        </p:txBody>
      </p:sp>
      <p:sp>
        <p:nvSpPr>
          <p:cNvPr id="3" name="2 - Θέση περιεχομένου"/>
          <p:cNvSpPr>
            <a:spLocks noGrp="1"/>
          </p:cNvSpPr>
          <p:nvPr>
            <p:ph idx="1"/>
          </p:nvPr>
        </p:nvSpPr>
        <p:spPr/>
        <p:txBody>
          <a:bodyPr/>
          <a:lstStyle/>
          <a:p>
            <a:r>
              <a:rPr lang="el-GR" dirty="0" smtClean="0"/>
              <a:t>Τύποι Έρευνας Αγοράς και δεδομένων</a:t>
            </a:r>
          </a:p>
          <a:p>
            <a:r>
              <a:rPr lang="el-GR" dirty="0" smtClean="0"/>
              <a:t>Πληθυσμός, Δείγμα , Μέθοδοι Δειγματοληψίας</a:t>
            </a:r>
          </a:p>
          <a:p>
            <a:endParaRPr lang="el-GR" dirty="0" smtClean="0"/>
          </a:p>
          <a:p>
            <a:endParaRPr lang="el-GR" dirty="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n-US" dirty="0" smtClean="0"/>
              <a:t> </a:t>
            </a:r>
            <a:r>
              <a:rPr lang="en-US" dirty="0" smtClean="0">
                <a:latin typeface="+mj-lt"/>
              </a:rPr>
              <a:t>Copyright </a:t>
            </a:r>
            <a:r>
              <a:rPr lang="vi-VN" dirty="0" smtClean="0">
                <a:latin typeface="+mj-lt"/>
              </a:rPr>
              <a:t>Πανεπιστήμιο Πατρών, </a:t>
            </a:r>
            <a:r>
              <a:rPr lang="el-GR" dirty="0" smtClean="0">
                <a:latin typeface="+mj-lt"/>
              </a:rPr>
              <a:t>Ορφανίδης Φαίδων </a:t>
            </a:r>
            <a:r>
              <a:rPr lang="vi-VN" dirty="0" smtClean="0">
                <a:latin typeface="+mj-lt"/>
              </a:rPr>
              <a:t>2015. «</a:t>
            </a:r>
            <a:r>
              <a:rPr lang="el-GR" dirty="0" smtClean="0">
                <a:latin typeface="+mj-lt"/>
              </a:rPr>
              <a:t>Εισαγωγή στο Μάρκετινγκ» </a:t>
            </a:r>
            <a:r>
              <a:rPr lang="vi-VN" dirty="0" smtClean="0">
                <a:latin typeface="+mj-lt"/>
              </a:rPr>
              <a:t>Έκδοση: 1.0. Πάτρα 2015. Διαθέσιμο από τη δικτυακή διεύθυνση</a:t>
            </a:r>
            <a:r>
              <a:rPr lang="vi-VN" dirty="0" smtClean="0">
                <a:latin typeface="+mj-lt"/>
              </a:rPr>
              <a:t>:</a:t>
            </a:r>
            <a:endParaRPr lang="el-GR" smtClean="0">
              <a:latin typeface="+mj-lt"/>
            </a:endParaRPr>
          </a:p>
          <a:p>
            <a:pPr marL="0" indent="0">
              <a:buNone/>
            </a:pPr>
            <a:r>
              <a:rPr lang="vi-VN" smtClean="0">
                <a:latin typeface="+mj-lt"/>
              </a:rPr>
              <a:t>https</a:t>
            </a:r>
            <a:r>
              <a:rPr lang="vi-VN" smtClean="0">
                <a:latin typeface="+mj-lt"/>
              </a:rPr>
              <a:t>://eclass.upatras.gr/courses/BMA498/</a:t>
            </a:r>
            <a:endParaRPr lang="el-GR" dirty="0" smtClean="0">
              <a:latin typeface="+mj-lt"/>
            </a:endParaRPr>
          </a:p>
        </p:txBody>
      </p:sp>
      <p:sp>
        <p:nvSpPr>
          <p:cNvPr id="4" name="Ορθογώνιο 3"/>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1208253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Πατρών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
        <p:nvSpPr>
          <p:cNvPr id="5" name="Ορθογώνιο 4"/>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Εικόνα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extLst>
      <p:ext uri="{BB962C8B-B14F-4D97-AF65-F5344CB8AC3E}">
        <p14:creationId xmlns="" xmlns:p14="http://schemas.microsoft.com/office/powerpoint/2010/main" val="3806458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47670" y="2357922"/>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852936"/>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7" name="Ορθογώνιο 6"/>
          <p:cNvSpPr/>
          <p:nvPr/>
        </p:nvSpPr>
        <p:spPr>
          <a:xfrm>
            <a:off x="107504" y="6237312"/>
            <a:ext cx="35665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464156" y="6453336"/>
            <a:ext cx="806828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623648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marL="838200" indent="-838200"/>
            <a:r>
              <a:rPr lang="el-GR" sz="4000"/>
              <a:t/>
            </a:r>
            <a:br>
              <a:rPr lang="el-GR" sz="4000"/>
            </a:br>
            <a:r>
              <a:rPr lang="el-GR" sz="4000" b="1"/>
              <a:t>Τύποι Έρευνας Αγοράς</a:t>
            </a:r>
          </a:p>
        </p:txBody>
      </p:sp>
      <p:sp>
        <p:nvSpPr>
          <p:cNvPr id="8195" name="Rectangle 3"/>
          <p:cNvSpPr>
            <a:spLocks noGrp="1" noChangeArrowheads="1"/>
          </p:cNvSpPr>
          <p:nvPr>
            <p:ph type="body" idx="1"/>
          </p:nvPr>
        </p:nvSpPr>
        <p:spPr/>
        <p:txBody>
          <a:bodyPr/>
          <a:lstStyle/>
          <a:p>
            <a:pPr algn="just">
              <a:lnSpc>
                <a:spcPct val="80000"/>
              </a:lnSpc>
              <a:buFontTx/>
              <a:buNone/>
            </a:pPr>
            <a:r>
              <a:rPr lang="el-GR" sz="2800"/>
              <a:t>Υπάρχουν διάφορα σχέδια έρευνας που μπορεί να χρησιμοποιήσει ένας ερευνητής. Τα σχέδια αυτά μπορούν να ομαδοποιηθούν σε τρεις βασικές κατηγορίες. Οι κατηγορίες αυτές ορίζονται σύμφωνα με τον </a:t>
            </a:r>
            <a:r>
              <a:rPr lang="el-GR" sz="2800" b="1"/>
              <a:t>αντικειμενικό στόχο της έρευνας</a:t>
            </a:r>
            <a:r>
              <a:rPr lang="el-GR" sz="2800"/>
              <a:t>. Έτσι, έχουμε: </a:t>
            </a:r>
          </a:p>
          <a:p>
            <a:pPr>
              <a:lnSpc>
                <a:spcPct val="80000"/>
              </a:lnSpc>
              <a:buFontTx/>
              <a:buNone/>
            </a:pPr>
            <a:r>
              <a:rPr lang="el-GR" sz="2800"/>
              <a:t>(α)εξερευνητικές έρευνες αγοράς (exploratory research), </a:t>
            </a:r>
          </a:p>
          <a:p>
            <a:pPr>
              <a:lnSpc>
                <a:spcPct val="80000"/>
              </a:lnSpc>
              <a:buFontTx/>
              <a:buNone/>
            </a:pPr>
            <a:r>
              <a:rPr lang="el-GR" sz="2800"/>
              <a:t>(β) περιγραφικές έρευνες αγοράς (descriptive research) και </a:t>
            </a:r>
          </a:p>
          <a:p>
            <a:pPr>
              <a:lnSpc>
                <a:spcPct val="80000"/>
              </a:lnSpc>
              <a:buFontTx/>
              <a:buNone/>
            </a:pPr>
            <a:r>
              <a:rPr lang="el-GR" sz="2800"/>
              <a:t>(γ) αιτιολογικές έρευνες αγοράς (causal research). </a:t>
            </a:r>
          </a:p>
          <a:p>
            <a:pPr>
              <a:lnSpc>
                <a:spcPct val="80000"/>
              </a:lnSpc>
              <a:buFontTx/>
              <a:buNone/>
            </a:pPr>
            <a:endParaRPr lang="el-GR" sz="2800"/>
          </a:p>
          <a:p>
            <a:pPr>
              <a:lnSpc>
                <a:spcPct val="80000"/>
              </a:lnSpc>
              <a:buFontTx/>
              <a:buNone/>
            </a:pPr>
            <a:endParaRPr lang="el-GR" sz="2800"/>
          </a:p>
          <a:p>
            <a:pPr>
              <a:lnSpc>
                <a:spcPct val="80000"/>
              </a:lnSpc>
              <a:buFontTx/>
              <a:buNone/>
            </a:pPr>
            <a:endParaRPr lang="el-GR" sz="2800"/>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79500" y="288925"/>
            <a:ext cx="7726363" cy="633413"/>
          </a:xfrm>
        </p:spPr>
        <p:txBody>
          <a:bodyPr>
            <a:normAutofit fontScale="90000"/>
          </a:bodyPr>
          <a:lstStyle/>
          <a:p>
            <a:r>
              <a:rPr lang="el-GR" sz="4000" b="1"/>
              <a:t>Εξερευνητικές Έρευνες Αγοράς</a:t>
            </a:r>
          </a:p>
        </p:txBody>
      </p:sp>
      <p:sp>
        <p:nvSpPr>
          <p:cNvPr id="4099" name="Rectangle 3"/>
          <p:cNvSpPr>
            <a:spLocks noGrp="1" noChangeArrowheads="1"/>
          </p:cNvSpPr>
          <p:nvPr>
            <p:ph type="body" idx="1"/>
          </p:nvPr>
        </p:nvSpPr>
        <p:spPr>
          <a:xfrm>
            <a:off x="250825" y="981075"/>
            <a:ext cx="8642350" cy="5688013"/>
          </a:xfrm>
        </p:spPr>
        <p:txBody>
          <a:bodyPr/>
          <a:lstStyle/>
          <a:p>
            <a:pPr algn="just">
              <a:lnSpc>
                <a:spcPct val="90000"/>
              </a:lnSpc>
              <a:buFontTx/>
              <a:buNone/>
            </a:pPr>
            <a:r>
              <a:rPr lang="el-GR" sz="2600" b="1"/>
              <a:t>Η εξερευνητική </a:t>
            </a:r>
            <a:r>
              <a:rPr lang="en-US" sz="2600" b="1"/>
              <a:t>(exploratory)</a:t>
            </a:r>
            <a:r>
              <a:rPr lang="el-GR" sz="2600"/>
              <a:t>έρευνα αγοράς αποσκοπεί στη συγκέντρωση προκαταρκτικών στοιχείων που θα διαφωτίσουν την </a:t>
            </a:r>
            <a:r>
              <a:rPr lang="el-GR" sz="2600" b="1"/>
              <a:t>πραγματική φύση του προβλήματος</a:t>
            </a:r>
            <a:r>
              <a:rPr lang="el-GR" sz="2600"/>
              <a:t> και πιθανότατα θα προτείνουν μερικές </a:t>
            </a:r>
            <a:r>
              <a:rPr lang="el-GR" sz="2600" b="1"/>
              <a:t>υποθέσεις ή καινούργιες ιδέες.</a:t>
            </a:r>
            <a:r>
              <a:rPr lang="el-GR" sz="2600"/>
              <a:t> Χρησιμοποιείται:</a:t>
            </a:r>
          </a:p>
          <a:p>
            <a:pPr>
              <a:lnSpc>
                <a:spcPct val="90000"/>
              </a:lnSpc>
            </a:pPr>
            <a:r>
              <a:rPr lang="el-GR" sz="2600"/>
              <a:t>για τον καθορισμό του προβλήματος με σαφείς όρους.</a:t>
            </a:r>
          </a:p>
          <a:p>
            <a:pPr>
              <a:lnSpc>
                <a:spcPct val="90000"/>
              </a:lnSpc>
            </a:pPr>
            <a:r>
              <a:rPr lang="el-GR" sz="2600"/>
              <a:t>για τη δημιουργία υποθέσεων.</a:t>
            </a:r>
          </a:p>
          <a:p>
            <a:pPr>
              <a:lnSpc>
                <a:spcPct val="90000"/>
              </a:lnSpc>
            </a:pPr>
            <a:r>
              <a:rPr lang="el-GR" sz="2600"/>
              <a:t>για τον καθορισμό προτεραιοτήτων για περαιτέρω έρευνα.</a:t>
            </a:r>
          </a:p>
          <a:p>
            <a:pPr>
              <a:lnSpc>
                <a:spcPct val="90000"/>
              </a:lnSpc>
            </a:pPr>
            <a:r>
              <a:rPr lang="el-GR" sz="2600"/>
              <a:t>για τη συγκέντρωση πληροφοριών για τη διεξαγωγή της κυρίως έρευνας.</a:t>
            </a:r>
          </a:p>
          <a:p>
            <a:pPr>
              <a:lnSpc>
                <a:spcPct val="90000"/>
              </a:lnSpc>
            </a:pPr>
            <a:r>
              <a:rPr lang="el-GR" sz="2600"/>
              <a:t>για τη βελτίωση της κατανόησης του προβλήματος από τον ερευνητή .</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l-GR" sz="4000" b="1"/>
              <a:t>Περιγραφικές Έρευνες Αγοράς</a:t>
            </a:r>
          </a:p>
        </p:txBody>
      </p:sp>
      <p:sp>
        <p:nvSpPr>
          <p:cNvPr id="5123" name="Rectangle 3"/>
          <p:cNvSpPr>
            <a:spLocks noGrp="1" noChangeArrowheads="1"/>
          </p:cNvSpPr>
          <p:nvPr>
            <p:ph type="body" idx="1"/>
          </p:nvPr>
        </p:nvSpPr>
        <p:spPr>
          <a:xfrm>
            <a:off x="179388" y="1628775"/>
            <a:ext cx="8686800" cy="4525963"/>
          </a:xfrm>
        </p:spPr>
        <p:txBody>
          <a:bodyPr/>
          <a:lstStyle/>
          <a:p>
            <a:pPr algn="just">
              <a:lnSpc>
                <a:spcPct val="80000"/>
              </a:lnSpc>
              <a:buFontTx/>
              <a:buNone/>
            </a:pPr>
            <a:r>
              <a:rPr lang="el-GR" b="1"/>
              <a:t>	Η περιγραφική (</a:t>
            </a:r>
            <a:r>
              <a:rPr lang="en-US" b="1"/>
              <a:t>descriptive) </a:t>
            </a:r>
            <a:r>
              <a:rPr lang="el-GR"/>
              <a:t>έρευνα</a:t>
            </a:r>
            <a:r>
              <a:rPr lang="en-US"/>
              <a:t>:</a:t>
            </a:r>
          </a:p>
          <a:p>
            <a:pPr algn="just">
              <a:lnSpc>
                <a:spcPct val="80000"/>
              </a:lnSpc>
            </a:pPr>
            <a:r>
              <a:rPr lang="el-GR"/>
              <a:t>Αποσκοπεί στην </a:t>
            </a:r>
            <a:r>
              <a:rPr lang="el-GR" b="1"/>
              <a:t>περιγραφή των μεγεθών</a:t>
            </a:r>
            <a:r>
              <a:rPr lang="el-GR"/>
              <a:t> (ή μεταβλητών) που αποτελούν μέρος του προβλήματος. </a:t>
            </a:r>
            <a:endParaRPr lang="en-US"/>
          </a:p>
          <a:p>
            <a:pPr algn="just">
              <a:lnSpc>
                <a:spcPct val="80000"/>
              </a:lnSpc>
            </a:pPr>
            <a:r>
              <a:rPr lang="el-GR"/>
              <a:t>Βασίζεται συνήθως σε </a:t>
            </a:r>
            <a:r>
              <a:rPr lang="el-GR" b="1"/>
              <a:t>πρωτογενή στοιχεία.</a:t>
            </a:r>
            <a:r>
              <a:rPr lang="el-GR"/>
              <a:t> </a:t>
            </a:r>
            <a:endParaRPr lang="en-US"/>
          </a:p>
          <a:p>
            <a:pPr algn="just">
              <a:lnSpc>
                <a:spcPct val="80000"/>
              </a:lnSpc>
            </a:pPr>
            <a:r>
              <a:rPr lang="el-GR"/>
              <a:t>Χρησιμοποιείται όταν υπάρχει πολύ </a:t>
            </a:r>
            <a:r>
              <a:rPr lang="el-GR" b="1"/>
              <a:t>καλή γνώση του προβλήματος</a:t>
            </a:r>
            <a:r>
              <a:rPr lang="el-GR"/>
              <a:t> (καθορισμός πληροφοριακών αναγκών). </a:t>
            </a:r>
          </a:p>
          <a:p>
            <a:pPr algn="just">
              <a:lnSpc>
                <a:spcPct val="80000"/>
              </a:lnSpc>
            </a:pPr>
            <a:r>
              <a:rPr lang="el-GR"/>
              <a:t>Καθορίζει τα: ποιος, τι, πότε, πού, γιατί και πώς της έρευνας που θα διεξαχθεί. </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l-GR" b="1"/>
              <a:t>Αιτιολογικές Έρευνες Αγοράς</a:t>
            </a:r>
          </a:p>
        </p:txBody>
      </p:sp>
      <p:sp>
        <p:nvSpPr>
          <p:cNvPr id="6147" name="Rectangle 3"/>
          <p:cNvSpPr>
            <a:spLocks noGrp="1" noChangeArrowheads="1"/>
          </p:cNvSpPr>
          <p:nvPr>
            <p:ph type="body" idx="1"/>
          </p:nvPr>
        </p:nvSpPr>
        <p:spPr>
          <a:xfrm>
            <a:off x="250825" y="1341438"/>
            <a:ext cx="8642350" cy="5183187"/>
          </a:xfrm>
        </p:spPr>
        <p:txBody>
          <a:bodyPr/>
          <a:lstStyle/>
          <a:p>
            <a:pPr algn="just">
              <a:lnSpc>
                <a:spcPct val="80000"/>
              </a:lnSpc>
            </a:pPr>
            <a:r>
              <a:rPr lang="el-GR" sz="2400" b="1"/>
              <a:t>Η αιτιολογική έρευνα </a:t>
            </a:r>
            <a:r>
              <a:rPr lang="en-US" sz="2400" b="1"/>
              <a:t>(casual) </a:t>
            </a:r>
            <a:r>
              <a:rPr lang="el-GR" sz="2400" b="1"/>
              <a:t>επιδιώκει να καθορίσει το είδος της σχέσης που υπάρχει μεταξύ δύο μεταβλητών.</a:t>
            </a:r>
            <a:r>
              <a:rPr lang="el-GR" sz="2400"/>
              <a:t> </a:t>
            </a:r>
            <a:endParaRPr lang="en-US" sz="2400"/>
          </a:p>
          <a:p>
            <a:pPr algn="just">
              <a:lnSpc>
                <a:spcPct val="80000"/>
              </a:lnSpc>
            </a:pPr>
            <a:r>
              <a:rPr lang="el-GR" sz="2400"/>
              <a:t>Υπάρχει μεταξύ των μεταβλητών Χ και Υ </a:t>
            </a:r>
            <a:r>
              <a:rPr lang="el-GR" sz="2400" b="1"/>
              <a:t>σχέση αιτίου και αιτιατού</a:t>
            </a:r>
            <a:r>
              <a:rPr lang="el-GR" sz="2400"/>
              <a:t>, ότι δηλαδή η Χ προκαλεί την Υ;</a:t>
            </a:r>
          </a:p>
          <a:p>
            <a:pPr algn="just">
              <a:lnSpc>
                <a:spcPct val="80000"/>
              </a:lnSpc>
            </a:pPr>
            <a:r>
              <a:rPr lang="el-GR" sz="2400"/>
              <a:t>Βασίζονται συνήθως σε </a:t>
            </a:r>
            <a:r>
              <a:rPr lang="el-GR" sz="2400" b="1"/>
              <a:t>πειράματα,</a:t>
            </a:r>
            <a:r>
              <a:rPr lang="el-GR" sz="2400"/>
              <a:t> μια και τα πειράματα θεωρούνται τα πιο κατάλληλα για να αποδειχθεί η σχέση μεταξύ αιτίου και αιτιατού (δηλ. αιτίας και αποτελέσματος). </a:t>
            </a:r>
          </a:p>
          <a:p>
            <a:pPr algn="just">
              <a:lnSpc>
                <a:spcPct val="80000"/>
              </a:lnSpc>
            </a:pPr>
            <a:r>
              <a:rPr lang="el-GR" sz="2400"/>
              <a:t>Τα πειράματα αυτά μπορεί να διεξαχθούν είτε στο </a:t>
            </a:r>
            <a:r>
              <a:rPr lang="el-GR" sz="2400" b="1"/>
              <a:t>εργαστήριο </a:t>
            </a:r>
            <a:r>
              <a:rPr lang="el-GR" sz="2400"/>
              <a:t>(Iaboratory experiments) είτε στο </a:t>
            </a:r>
            <a:r>
              <a:rPr lang="el-GR" sz="2400" b="1"/>
              <a:t>πεδίο </a:t>
            </a:r>
            <a:r>
              <a:rPr lang="el-GR" sz="2400"/>
              <a:t>(field experiments). </a:t>
            </a:r>
          </a:p>
          <a:p>
            <a:pPr algn="just">
              <a:lnSpc>
                <a:spcPct val="80000"/>
              </a:lnSpc>
            </a:pPr>
            <a:r>
              <a:rPr lang="el-GR" sz="2400"/>
              <a:t>Πείραμα στο πεδίο: π.χ. είναι η </a:t>
            </a:r>
            <a:r>
              <a:rPr lang="el-GR" sz="2400" b="1"/>
              <a:t>δοκιμαστική αγορά (market test),</a:t>
            </a:r>
            <a:r>
              <a:rPr lang="el-GR" sz="2400"/>
              <a:t> όπου ένα νέο προϊόν, πριν αποφασιστεί να λανσαριστεί σε εθνικό επίπεδο, δοκιμάζεται σε μία ή περισσότερες αγορές που θεωρούνται αντιπροσωπευτικές του πληθυσμού της χώρας.</a:t>
            </a:r>
            <a:r>
              <a:rPr lang="el-GR" sz="2400" u="sng"/>
              <a:t> </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l-GR" sz="3600" b="1"/>
              <a:t>Τύποι Δεδομένων που μπορούν να συλλεχθούν από τους καταναλωτές</a:t>
            </a:r>
          </a:p>
        </p:txBody>
      </p:sp>
      <p:sp>
        <p:nvSpPr>
          <p:cNvPr id="7171" name="Rectangle 3"/>
          <p:cNvSpPr>
            <a:spLocks noGrp="1" noChangeArrowheads="1"/>
          </p:cNvSpPr>
          <p:nvPr>
            <p:ph type="body" idx="1"/>
          </p:nvPr>
        </p:nvSpPr>
        <p:spPr/>
        <p:txBody>
          <a:bodyPr/>
          <a:lstStyle/>
          <a:p>
            <a:pPr marL="609600" indent="-609600">
              <a:lnSpc>
                <a:spcPct val="90000"/>
              </a:lnSpc>
              <a:buFontTx/>
              <a:buAutoNum type="arabicPeriod"/>
            </a:pPr>
            <a:r>
              <a:rPr lang="el-GR" b="1" u="sng"/>
              <a:t>Πολιτισμικά Στοιχεία:</a:t>
            </a:r>
            <a:r>
              <a:rPr lang="el-GR"/>
              <a:t> Κοινωνικό </a:t>
            </a:r>
            <a:r>
              <a:rPr lang="en-US"/>
              <a:t>Status, </a:t>
            </a:r>
            <a:r>
              <a:rPr lang="el-GR"/>
              <a:t>οικογένεια, φίλοι, αξίες, κοινωνικά πρότυπα συμπεριφοράς, συνήθειες, ήθη και έθιμα, παραδόσεις κτλ.</a:t>
            </a:r>
          </a:p>
          <a:p>
            <a:pPr marL="609600" indent="-609600">
              <a:lnSpc>
                <a:spcPct val="90000"/>
              </a:lnSpc>
              <a:buFontTx/>
              <a:buAutoNum type="arabicPeriod"/>
            </a:pPr>
            <a:r>
              <a:rPr lang="el-GR" b="1" u="sng"/>
              <a:t>Προσωπικά Στοιχεία:</a:t>
            </a:r>
            <a:r>
              <a:rPr lang="el-GR"/>
              <a:t> φύλο, ηλικία, επάγγελμα, εισόδημα, τρόπος ζωής, προσωπικότητα κτλ.</a:t>
            </a:r>
          </a:p>
          <a:p>
            <a:pPr marL="609600" indent="-609600">
              <a:lnSpc>
                <a:spcPct val="90000"/>
              </a:lnSpc>
              <a:buFontTx/>
              <a:buAutoNum type="arabicPeriod"/>
            </a:pPr>
            <a:r>
              <a:rPr lang="el-GR" b="1" u="sng"/>
              <a:t>Ψυχολογικά Στοιχεία:</a:t>
            </a:r>
            <a:r>
              <a:rPr lang="el-GR" u="sng"/>
              <a:t> </a:t>
            </a:r>
            <a:r>
              <a:rPr lang="el-GR"/>
              <a:t>αντίληψη, υποκίνηση, στάσεις, μάθηση.</a:t>
            </a:r>
            <a:endParaRPr lang="el-GR" u="sng"/>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b="1"/>
              <a:t>Βασικές Εισαγωγικές Έννοιες</a:t>
            </a:r>
          </a:p>
        </p:txBody>
      </p:sp>
      <p:sp>
        <p:nvSpPr>
          <p:cNvPr id="9219" name="Rectangle 3"/>
          <p:cNvSpPr>
            <a:spLocks noGrp="1" noChangeArrowheads="1"/>
          </p:cNvSpPr>
          <p:nvPr>
            <p:ph type="body" idx="1"/>
          </p:nvPr>
        </p:nvSpPr>
        <p:spPr>
          <a:xfrm>
            <a:off x="457200" y="1341438"/>
            <a:ext cx="8229600" cy="4784725"/>
          </a:xfrm>
        </p:spPr>
        <p:txBody>
          <a:bodyPr>
            <a:normAutofit fontScale="92500"/>
          </a:bodyPr>
          <a:lstStyle/>
          <a:p>
            <a:pPr algn="just">
              <a:buFontTx/>
              <a:buNone/>
            </a:pPr>
            <a:r>
              <a:rPr lang="el-GR"/>
              <a:t>Απογραφή ≠ Δειγματοληψία.</a:t>
            </a:r>
          </a:p>
          <a:p>
            <a:pPr algn="just">
              <a:buFontTx/>
              <a:buNone/>
            </a:pPr>
            <a:r>
              <a:rPr lang="el-GR"/>
              <a:t>Πληθυσμός ≠ Δείγμα.</a:t>
            </a:r>
          </a:p>
          <a:p>
            <a:pPr algn="just">
              <a:buFontTx/>
              <a:buNone/>
            </a:pPr>
            <a:r>
              <a:rPr lang="el-GR"/>
              <a:t>Λόγοι χρησιμοποίησης δείγματος.</a:t>
            </a:r>
          </a:p>
          <a:p>
            <a:pPr algn="just">
              <a:buFontTx/>
              <a:buNone/>
            </a:pPr>
            <a:r>
              <a:rPr lang="el-GR"/>
              <a:t>Δειγματοληπτικό σφάλμα: η διαφορά που υπάρχει μεταξύ του δείγματος και του πληθυσμού στις τιμές των μεταβλητών.</a:t>
            </a:r>
          </a:p>
          <a:p>
            <a:pPr algn="just">
              <a:buFontTx/>
              <a:buNone/>
            </a:pPr>
            <a:r>
              <a:rPr lang="el-GR"/>
              <a:t>Σκοπός δειγματοληψίας: η γενίκευση των συμπερασμάτων από το δείγμα στον πληθυσμό με βάση την μέθοδο δειγματοληψίας.</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sz="3600" b="1"/>
              <a:t>Στάδια Δειγματοληψίας</a:t>
            </a:r>
          </a:p>
        </p:txBody>
      </p:sp>
      <p:sp>
        <p:nvSpPr>
          <p:cNvPr id="10243" name="Rectangle 3"/>
          <p:cNvSpPr>
            <a:spLocks noGrp="1" noChangeArrowheads="1"/>
          </p:cNvSpPr>
          <p:nvPr>
            <p:ph type="body" idx="1"/>
          </p:nvPr>
        </p:nvSpPr>
        <p:spPr>
          <a:xfrm>
            <a:off x="457200" y="1412875"/>
            <a:ext cx="8435975" cy="4713288"/>
          </a:xfrm>
        </p:spPr>
        <p:txBody>
          <a:bodyPr/>
          <a:lstStyle/>
          <a:p>
            <a:pPr>
              <a:buFontTx/>
              <a:buNone/>
            </a:pPr>
            <a:r>
              <a:rPr lang="el-GR" sz="2800"/>
              <a:t>1. Ορισμός του </a:t>
            </a:r>
            <a:r>
              <a:rPr lang="el-GR" sz="2800" b="1"/>
              <a:t>πληθυσμού, </a:t>
            </a:r>
            <a:r>
              <a:rPr lang="el-GR" sz="2800"/>
              <a:t>των </a:t>
            </a:r>
            <a:r>
              <a:rPr lang="el-GR" sz="2800" b="1"/>
              <a:t>μελών-στοιχείων </a:t>
            </a:r>
            <a:r>
              <a:rPr lang="el-GR" sz="2800"/>
              <a:t>του και των </a:t>
            </a:r>
            <a:r>
              <a:rPr lang="el-GR" sz="2800" b="1"/>
              <a:t>γεωγραφικών </a:t>
            </a:r>
            <a:r>
              <a:rPr lang="el-GR" sz="2800"/>
              <a:t>και </a:t>
            </a:r>
            <a:r>
              <a:rPr lang="el-GR" sz="2800" b="1"/>
              <a:t>χρονικών </a:t>
            </a:r>
            <a:r>
              <a:rPr lang="el-GR" sz="2800"/>
              <a:t>ορίων του.</a:t>
            </a:r>
          </a:p>
          <a:p>
            <a:pPr>
              <a:buFontTx/>
              <a:buNone/>
            </a:pPr>
            <a:r>
              <a:rPr lang="el-GR" sz="2800"/>
              <a:t>2. Καθορισμός της δειγματοληπτικής </a:t>
            </a:r>
            <a:r>
              <a:rPr lang="el-GR" sz="2800" b="1"/>
              <a:t>μονάδας.</a:t>
            </a:r>
            <a:endParaRPr lang="el-GR" sz="2800"/>
          </a:p>
          <a:p>
            <a:pPr>
              <a:buFontTx/>
              <a:buNone/>
            </a:pPr>
            <a:r>
              <a:rPr lang="el-GR" sz="2800"/>
              <a:t>3. Προσδιορισμός του δειγματοληπτικού </a:t>
            </a:r>
            <a:r>
              <a:rPr lang="el-GR" sz="2800" b="1"/>
              <a:t>πλαισίου.</a:t>
            </a:r>
            <a:endParaRPr lang="el-GR" sz="2800"/>
          </a:p>
          <a:p>
            <a:pPr>
              <a:buFontTx/>
              <a:buNone/>
            </a:pPr>
            <a:r>
              <a:rPr lang="el-GR" sz="2800"/>
              <a:t>4. Επιλογή της δειγματοληπτικής </a:t>
            </a:r>
            <a:r>
              <a:rPr lang="el-GR" sz="2800" b="1"/>
              <a:t>μεθόδου.</a:t>
            </a:r>
            <a:endParaRPr lang="el-GR" sz="2800"/>
          </a:p>
          <a:p>
            <a:pPr>
              <a:buFontTx/>
              <a:buNone/>
            </a:pPr>
            <a:r>
              <a:rPr lang="el-GR" sz="2800"/>
              <a:t>5. Εκτίμηση του </a:t>
            </a:r>
            <a:r>
              <a:rPr lang="el-GR" sz="2800" b="1"/>
              <a:t>μεγέθους </a:t>
            </a:r>
            <a:r>
              <a:rPr lang="el-GR" sz="2800"/>
              <a:t>του δείγματος.</a:t>
            </a:r>
          </a:p>
          <a:p>
            <a:pPr>
              <a:buFontTx/>
              <a:buNone/>
            </a:pPr>
            <a:r>
              <a:rPr lang="el-GR" sz="2800"/>
              <a:t>6. Σχεδιασμός της </a:t>
            </a:r>
            <a:r>
              <a:rPr lang="el-GR" sz="2800" b="1"/>
              <a:t>διαδικασίας </a:t>
            </a:r>
            <a:r>
              <a:rPr lang="el-GR" sz="2800"/>
              <a:t>διεξαγωγής της δειγματοληψίας.</a:t>
            </a:r>
          </a:p>
          <a:p>
            <a:pPr>
              <a:buFontTx/>
              <a:buNone/>
            </a:pPr>
            <a:r>
              <a:rPr lang="el-GR" sz="2800"/>
              <a:t>7. </a:t>
            </a:r>
            <a:r>
              <a:rPr lang="el-GR" sz="2800" b="1"/>
              <a:t>Διεξαγωγή-υλοποίηση </a:t>
            </a:r>
            <a:r>
              <a:rPr lang="el-GR" sz="2800"/>
              <a:t>της δειγματοληψίας.</a:t>
            </a:r>
          </a:p>
        </p:txBody>
      </p:sp>
      <p:pic>
        <p:nvPicPr>
          <p:cNvPr id="4" name="Εικόνα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6015402"/>
            <a:ext cx="726005" cy="7044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1362</Words>
  <Application>Microsoft Office PowerPoint</Application>
  <PresentationFormat>Προβολή στην οθόνη (4:3)</PresentationFormat>
  <Paragraphs>110</Paragraphs>
  <Slides>22</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ΕΙΣΑΓΩΓΗ ΣΤΟ ΜΑΡΚΕΤΙΝΓΚ</vt:lpstr>
      <vt:lpstr>Σκοποί ενότητας</vt:lpstr>
      <vt:lpstr> Τύποι Έρευνας Αγοράς</vt:lpstr>
      <vt:lpstr>Εξερευνητικές Έρευνες Αγοράς</vt:lpstr>
      <vt:lpstr>Περιγραφικές Έρευνες Αγοράς</vt:lpstr>
      <vt:lpstr>Αιτιολογικές Έρευνες Αγοράς</vt:lpstr>
      <vt:lpstr>Τύποι Δεδομένων που μπορούν να συλλεχθούν από τους καταναλωτές</vt:lpstr>
      <vt:lpstr>Βασικές Εισαγωγικές Έννοιες</vt:lpstr>
      <vt:lpstr>Στάδια Δειγματοληψίας</vt:lpstr>
      <vt:lpstr>1. Ορισμός Πληθυσμού</vt:lpstr>
      <vt:lpstr>2,3: Μονάδα και Πλαίσιο Δειγματοληψίας</vt:lpstr>
      <vt:lpstr>4. Μέθοδοι Δειγματοληψίας</vt:lpstr>
      <vt:lpstr>Δείγματα Πιθανότητας</vt:lpstr>
      <vt:lpstr>  Δείγματα Πιθανότητας</vt:lpstr>
      <vt:lpstr>  Δείγματα Μη Πιθανότητας</vt:lpstr>
      <vt:lpstr>5. Μέγεθος Δείγματος</vt:lpstr>
      <vt:lpstr> 6. Σχεδιασμός της διαδικασίας διεξαγωγής της δειγματοληψίας. </vt:lpstr>
      <vt:lpstr>7. Διεξαγωγή-υλοποίηση της δειγματοληψίας</vt:lpstr>
      <vt:lpstr>Βιβλιογραφία</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ΣΤΟ ΜΑΡΚΕΤΙΝΓΚ</dc:title>
  <dc:creator>elena</dc:creator>
  <cp:lastModifiedBy>elena</cp:lastModifiedBy>
  <cp:revision>6</cp:revision>
  <dcterms:created xsi:type="dcterms:W3CDTF">2015-09-02T20:55:51Z</dcterms:created>
  <dcterms:modified xsi:type="dcterms:W3CDTF">2015-09-20T13:50:44Z</dcterms:modified>
</cp:coreProperties>
</file>