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Lst>
  <p:sldIdLst>
    <p:sldId id="256" r:id="rId5"/>
    <p:sldId id="279" r:id="rId6"/>
    <p:sldId id="275" r:id="rId7"/>
    <p:sldId id="276" r:id="rId8"/>
    <p:sldId id="277" r:id="rId9"/>
    <p:sldId id="257" r:id="rId10"/>
    <p:sldId id="274" r:id="rId11"/>
    <p:sldId id="273" r:id="rId12"/>
    <p:sldId id="272" r:id="rId13"/>
    <p:sldId id="278" r:id="rId14"/>
    <p:sldId id="259" r:id="rId15"/>
    <p:sldId id="280" r:id="rId16"/>
    <p:sldId id="258" r:id="rId17"/>
    <p:sldId id="264" r:id="rId18"/>
    <p:sldId id="271" r:id="rId19"/>
    <p:sldId id="269" r:id="rId20"/>
    <p:sldId id="265" r:id="rId21"/>
    <p:sldId id="268" r:id="rId22"/>
    <p:sldId id="260" r:id="rId23"/>
    <p:sldId id="267" r:id="rId24"/>
    <p:sldId id="266" r:id="rId25"/>
    <p:sldId id="281" r:id="rId26"/>
    <p:sldId id="282" r:id="rId27"/>
    <p:sldId id="283" r:id="rId28"/>
    <p:sldId id="292" r:id="rId29"/>
    <p:sldId id="288" r:id="rId30"/>
    <p:sldId id="287" r:id="rId31"/>
    <p:sldId id="291" r:id="rId32"/>
    <p:sldId id="285" r:id="rId33"/>
    <p:sldId id="286" r:id="rId34"/>
    <p:sldId id="284" r:id="rId35"/>
    <p:sldId id="262" r:id="rId3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C42A35-480C-4F94-981F-332ECE225B59}" v="10" dt="2024-03-18T19:23:58.434"/>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7" autoAdjust="0"/>
    <p:restoredTop sz="94660"/>
  </p:normalViewPr>
  <p:slideViewPr>
    <p:cSldViewPr snapToGrid="0">
      <p:cViewPr varScale="1">
        <p:scale>
          <a:sx n="114" d="100"/>
          <a:sy n="114" d="100"/>
        </p:scale>
        <p:origin x="35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Γεωργία" userId="472e339c-d673-48e8-9309-c3b1731a2deb" providerId="ADAL" clId="{3CA1B970-8694-4883-B544-976A389B8B98}"/>
    <pc:docChg chg="undo custSel addSld delSld modSld sldOrd">
      <pc:chgData name="Γεωργία" userId="472e339c-d673-48e8-9309-c3b1731a2deb" providerId="ADAL" clId="{3CA1B970-8694-4883-B544-976A389B8B98}" dt="2022-03-08T20:50:24.395" v="10727" actId="113"/>
      <pc:docMkLst>
        <pc:docMk/>
      </pc:docMkLst>
      <pc:sldChg chg="modSp mod">
        <pc:chgData name="Γεωργία" userId="472e339c-d673-48e8-9309-c3b1731a2deb" providerId="ADAL" clId="{3CA1B970-8694-4883-B544-976A389B8B98}" dt="2022-03-08T20:11:01.200" v="9271" actId="20577"/>
        <pc:sldMkLst>
          <pc:docMk/>
          <pc:sldMk cId="890714539" sldId="257"/>
        </pc:sldMkLst>
        <pc:spChg chg="mod">
          <ac:chgData name="Γεωργία" userId="472e339c-d673-48e8-9309-c3b1731a2deb" providerId="ADAL" clId="{3CA1B970-8694-4883-B544-976A389B8B98}" dt="2022-03-08T20:11:01.200" v="9271" actId="20577"/>
          <ac:spMkLst>
            <pc:docMk/>
            <pc:sldMk cId="890714539" sldId="257"/>
            <ac:spMk id="3" creationId="{639AEDE6-5885-4F72-BC8B-2DD41F6F32A9}"/>
          </ac:spMkLst>
        </pc:spChg>
      </pc:sldChg>
      <pc:sldChg chg="modSp mod">
        <pc:chgData name="Γεωργία" userId="472e339c-d673-48e8-9309-c3b1731a2deb" providerId="ADAL" clId="{3CA1B970-8694-4883-B544-976A389B8B98}" dt="2022-03-07T20:22:01.344" v="82" actId="20577"/>
        <pc:sldMkLst>
          <pc:docMk/>
          <pc:sldMk cId="446258208" sldId="259"/>
        </pc:sldMkLst>
        <pc:spChg chg="mod">
          <ac:chgData name="Γεωργία" userId="472e339c-d673-48e8-9309-c3b1731a2deb" providerId="ADAL" clId="{3CA1B970-8694-4883-B544-976A389B8B98}" dt="2022-03-07T20:22:01.344" v="82" actId="20577"/>
          <ac:spMkLst>
            <pc:docMk/>
            <pc:sldMk cId="446258208" sldId="259"/>
            <ac:spMk id="3" creationId="{57804266-21FE-4592-BEFB-4219AAEA8497}"/>
          </ac:spMkLst>
        </pc:spChg>
      </pc:sldChg>
      <pc:sldChg chg="del">
        <pc:chgData name="Γεωργία" userId="472e339c-d673-48e8-9309-c3b1731a2deb" providerId="ADAL" clId="{3CA1B970-8694-4883-B544-976A389B8B98}" dt="2022-03-07T20:39:21.828" v="910" actId="2696"/>
        <pc:sldMkLst>
          <pc:docMk/>
          <pc:sldMk cId="3359708412" sldId="261"/>
        </pc:sldMkLst>
      </pc:sldChg>
      <pc:sldChg chg="ord">
        <pc:chgData name="Γεωργία" userId="472e339c-d673-48e8-9309-c3b1731a2deb" providerId="ADAL" clId="{3CA1B970-8694-4883-B544-976A389B8B98}" dt="2022-03-07T20:39:24.224" v="912"/>
        <pc:sldMkLst>
          <pc:docMk/>
          <pc:sldMk cId="2085646463" sldId="262"/>
        </pc:sldMkLst>
      </pc:sldChg>
      <pc:sldChg chg="modSp new mod ord">
        <pc:chgData name="Γεωργία" userId="472e339c-d673-48e8-9309-c3b1731a2deb" providerId="ADAL" clId="{3CA1B970-8694-4883-B544-976A389B8B98}" dt="2022-03-07T20:36:10.426" v="871"/>
        <pc:sldMkLst>
          <pc:docMk/>
          <pc:sldMk cId="3781372246" sldId="263"/>
        </pc:sldMkLst>
        <pc:spChg chg="mod">
          <ac:chgData name="Γεωργία" userId="472e339c-d673-48e8-9309-c3b1731a2deb" providerId="ADAL" clId="{3CA1B970-8694-4883-B544-976A389B8B98}" dt="2022-03-07T20:22:57.541" v="126" actId="20577"/>
          <ac:spMkLst>
            <pc:docMk/>
            <pc:sldMk cId="3781372246" sldId="263"/>
            <ac:spMk id="2" creationId="{52AF51B5-B127-47BC-95FC-5CAF1C1328D1}"/>
          </ac:spMkLst>
        </pc:spChg>
        <pc:spChg chg="mod">
          <ac:chgData name="Γεωργία" userId="472e339c-d673-48e8-9309-c3b1731a2deb" providerId="ADAL" clId="{3CA1B970-8694-4883-B544-976A389B8B98}" dt="2022-03-07T20:24:33.872" v="308" actId="5793"/>
          <ac:spMkLst>
            <pc:docMk/>
            <pc:sldMk cId="3781372246" sldId="263"/>
            <ac:spMk id="3" creationId="{EAAEBAD5-7371-4231-A1E4-4F7189FEF8E7}"/>
          </ac:spMkLst>
        </pc:spChg>
      </pc:sldChg>
      <pc:sldChg chg="addSp delSp modSp new mod ord setBg setClrOvrMap">
        <pc:chgData name="Γεωργία" userId="472e339c-d673-48e8-9309-c3b1731a2deb" providerId="ADAL" clId="{3CA1B970-8694-4883-B544-976A389B8B98}" dt="2022-03-07T20:45:43.747" v="1149" actId="20577"/>
        <pc:sldMkLst>
          <pc:docMk/>
          <pc:sldMk cId="1072767217" sldId="264"/>
        </pc:sldMkLst>
        <pc:spChg chg="del mod">
          <ac:chgData name="Γεωργία" userId="472e339c-d673-48e8-9309-c3b1731a2deb" providerId="ADAL" clId="{3CA1B970-8694-4883-B544-976A389B8B98}" dt="2022-03-07T20:37:01.852" v="882" actId="478"/>
          <ac:spMkLst>
            <pc:docMk/>
            <pc:sldMk cId="1072767217" sldId="264"/>
            <ac:spMk id="2" creationId="{2BDF08A6-DDE5-4953-9E58-11F72A97AB53}"/>
          </ac:spMkLst>
        </pc:spChg>
        <pc:spChg chg="del mod">
          <ac:chgData name="Γεωργία" userId="472e339c-d673-48e8-9309-c3b1731a2deb" providerId="ADAL" clId="{3CA1B970-8694-4883-B544-976A389B8B98}" dt="2022-03-07T20:38:32.907" v="886"/>
          <ac:spMkLst>
            <pc:docMk/>
            <pc:sldMk cId="1072767217" sldId="264"/>
            <ac:spMk id="3" creationId="{E2F24BE8-0613-4CC7-A08F-F8B11BB2B658}"/>
          </ac:spMkLst>
        </pc:spChg>
        <pc:spChg chg="add mod">
          <ac:chgData name="Γεωργία" userId="472e339c-d673-48e8-9309-c3b1731a2deb" providerId="ADAL" clId="{3CA1B970-8694-4883-B544-976A389B8B98}" dt="2022-03-07T20:45:43.747" v="1149" actId="20577"/>
          <ac:spMkLst>
            <pc:docMk/>
            <pc:sldMk cId="1072767217" sldId="264"/>
            <ac:spMk id="9" creationId="{EA01AD15-8B03-46FA-9446-25733C95DE14}"/>
          </ac:spMkLst>
        </pc:spChg>
        <pc:spChg chg="add del">
          <ac:chgData name="Γεωργία" userId="472e339c-d673-48e8-9309-c3b1731a2deb" providerId="ADAL" clId="{3CA1B970-8694-4883-B544-976A389B8B98}" dt="2022-03-07T20:38:43.627" v="889" actId="26606"/>
          <ac:spMkLst>
            <pc:docMk/>
            <pc:sldMk cId="1072767217" sldId="264"/>
            <ac:spMk id="12" creationId="{0760E4C7-47B8-4356-ABCA-CC9C79E2D2B6}"/>
          </ac:spMkLst>
        </pc:spChg>
        <pc:spChg chg="add del">
          <ac:chgData name="Γεωργία" userId="472e339c-d673-48e8-9309-c3b1731a2deb" providerId="ADAL" clId="{3CA1B970-8694-4883-B544-976A389B8B98}" dt="2022-03-07T20:38:43.627" v="889" actId="26606"/>
          <ac:spMkLst>
            <pc:docMk/>
            <pc:sldMk cId="1072767217" sldId="264"/>
            <ac:spMk id="14" creationId="{824F4927-E645-48C1-B709-AC214B1B75B1}"/>
          </ac:spMkLst>
        </pc:spChg>
        <pc:spChg chg="add del">
          <ac:chgData name="Γεωργία" userId="472e339c-d673-48e8-9309-c3b1731a2deb" providerId="ADAL" clId="{3CA1B970-8694-4883-B544-976A389B8B98}" dt="2022-03-07T20:38:43.627" v="889" actId="26606"/>
          <ac:spMkLst>
            <pc:docMk/>
            <pc:sldMk cId="1072767217" sldId="264"/>
            <ac:spMk id="16" creationId="{5C3A0317-07C5-421D-8353-23737ABDC422}"/>
          </ac:spMkLst>
        </pc:spChg>
        <pc:spChg chg="add">
          <ac:chgData name="Γεωργία" userId="472e339c-d673-48e8-9309-c3b1731a2deb" providerId="ADAL" clId="{3CA1B970-8694-4883-B544-976A389B8B98}" dt="2022-03-07T20:38:43.633" v="890" actId="26606"/>
          <ac:spMkLst>
            <pc:docMk/>
            <pc:sldMk cId="1072767217" sldId="264"/>
            <ac:spMk id="20" creationId="{D7DD8518-4289-43CE-9E36-8E7E0D7DDF70}"/>
          </ac:spMkLst>
        </pc:spChg>
        <pc:picChg chg="add mod">
          <ac:chgData name="Γεωργία" userId="472e339c-d673-48e8-9309-c3b1731a2deb" providerId="ADAL" clId="{3CA1B970-8694-4883-B544-976A389B8B98}" dt="2022-03-07T20:38:43.633" v="890" actId="26606"/>
          <ac:picMkLst>
            <pc:docMk/>
            <pc:sldMk cId="1072767217" sldId="264"/>
            <ac:picMk id="5" creationId="{016CDAC1-F094-43B3-83E3-F5A1B7D37F93}"/>
          </ac:picMkLst>
        </pc:picChg>
        <pc:cxnChg chg="add del">
          <ac:chgData name="Γεωργία" userId="472e339c-d673-48e8-9309-c3b1731a2deb" providerId="ADAL" clId="{3CA1B970-8694-4883-B544-976A389B8B98}" dt="2022-03-07T20:38:43.627" v="889" actId="26606"/>
          <ac:cxnSpMkLst>
            <pc:docMk/>
            <pc:sldMk cId="1072767217" sldId="264"/>
            <ac:cxnSpMk id="10" creationId="{AEED5540-64E5-4258-ABA4-753F07B71B38}"/>
          </ac:cxnSpMkLst>
        </pc:cxnChg>
        <pc:cxnChg chg="add del">
          <ac:chgData name="Γεωργία" userId="472e339c-d673-48e8-9309-c3b1731a2deb" providerId="ADAL" clId="{3CA1B970-8694-4883-B544-976A389B8B98}" dt="2022-03-07T20:38:43.627" v="889" actId="26606"/>
          <ac:cxnSpMkLst>
            <pc:docMk/>
            <pc:sldMk cId="1072767217" sldId="264"/>
            <ac:cxnSpMk id="18" creationId="{414C5C93-B9E9-4392-ADCF-ABF21209DD56}"/>
          </ac:cxnSpMkLst>
        </pc:cxnChg>
      </pc:sldChg>
      <pc:sldChg chg="new del">
        <pc:chgData name="Γεωργία" userId="472e339c-d673-48e8-9309-c3b1731a2deb" providerId="ADAL" clId="{3CA1B970-8694-4883-B544-976A389B8B98}" dt="2022-03-07T20:36:38.015" v="879" actId="2696"/>
        <pc:sldMkLst>
          <pc:docMk/>
          <pc:sldMk cId="1380942853" sldId="264"/>
        </pc:sldMkLst>
      </pc:sldChg>
      <pc:sldChg chg="modSp new del mod">
        <pc:chgData name="Γεωργία" userId="472e339c-d673-48e8-9309-c3b1731a2deb" providerId="ADAL" clId="{3CA1B970-8694-4883-B544-976A389B8B98}" dt="2022-03-07T20:36:29.911" v="877" actId="2696"/>
        <pc:sldMkLst>
          <pc:docMk/>
          <pc:sldMk cId="2599465539" sldId="264"/>
        </pc:sldMkLst>
        <pc:spChg chg="mod">
          <ac:chgData name="Γεωργία" userId="472e339c-d673-48e8-9309-c3b1731a2deb" providerId="ADAL" clId="{3CA1B970-8694-4883-B544-976A389B8B98}" dt="2022-03-07T20:36:23.646" v="876" actId="20577"/>
          <ac:spMkLst>
            <pc:docMk/>
            <pc:sldMk cId="2599465539" sldId="264"/>
            <ac:spMk id="2" creationId="{3FDC0D89-03CF-46D5-A622-93D6766EDB8A}"/>
          </ac:spMkLst>
        </pc:spChg>
      </pc:sldChg>
      <pc:sldChg chg="delSp modSp new mod">
        <pc:chgData name="Γεωργία" userId="472e339c-d673-48e8-9309-c3b1731a2deb" providerId="ADAL" clId="{3CA1B970-8694-4883-B544-976A389B8B98}" dt="2022-03-07T20:52:20.064" v="1497" actId="20577"/>
        <pc:sldMkLst>
          <pc:docMk/>
          <pc:sldMk cId="2730003738" sldId="265"/>
        </pc:sldMkLst>
        <pc:spChg chg="del">
          <ac:chgData name="Γεωργία" userId="472e339c-d673-48e8-9309-c3b1731a2deb" providerId="ADAL" clId="{3CA1B970-8694-4883-B544-976A389B8B98}" dt="2022-03-07T20:42:57.970" v="916" actId="478"/>
          <ac:spMkLst>
            <pc:docMk/>
            <pc:sldMk cId="2730003738" sldId="265"/>
            <ac:spMk id="2" creationId="{34A9B83C-237E-403D-8062-4BBBD8CDBE10}"/>
          </ac:spMkLst>
        </pc:spChg>
        <pc:spChg chg="mod">
          <ac:chgData name="Γεωργία" userId="472e339c-d673-48e8-9309-c3b1731a2deb" providerId="ADAL" clId="{3CA1B970-8694-4883-B544-976A389B8B98}" dt="2022-03-07T20:52:20.064" v="1497" actId="20577"/>
          <ac:spMkLst>
            <pc:docMk/>
            <pc:sldMk cId="2730003738" sldId="265"/>
            <ac:spMk id="3" creationId="{6254F736-62D9-47AD-8704-132EF4E39220}"/>
          </ac:spMkLst>
        </pc:spChg>
      </pc:sldChg>
      <pc:sldChg chg="delSp modSp new mod">
        <pc:chgData name="Γεωργία" userId="472e339c-d673-48e8-9309-c3b1731a2deb" providerId="ADAL" clId="{3CA1B970-8694-4883-B544-976A389B8B98}" dt="2022-03-07T21:00:28.839" v="2240" actId="255"/>
        <pc:sldMkLst>
          <pc:docMk/>
          <pc:sldMk cId="1799209844" sldId="266"/>
        </pc:sldMkLst>
        <pc:spChg chg="del">
          <ac:chgData name="Γεωργία" userId="472e339c-d673-48e8-9309-c3b1731a2deb" providerId="ADAL" clId="{3CA1B970-8694-4883-B544-976A389B8B98}" dt="2022-03-07T21:00:02.886" v="2226" actId="478"/>
          <ac:spMkLst>
            <pc:docMk/>
            <pc:sldMk cId="1799209844" sldId="266"/>
            <ac:spMk id="2" creationId="{665DB037-9747-46C2-BBC8-32A301E2EA9C}"/>
          </ac:spMkLst>
        </pc:spChg>
        <pc:spChg chg="mod">
          <ac:chgData name="Γεωργία" userId="472e339c-d673-48e8-9309-c3b1731a2deb" providerId="ADAL" clId="{3CA1B970-8694-4883-B544-976A389B8B98}" dt="2022-03-07T21:00:28.839" v="2240" actId="255"/>
          <ac:spMkLst>
            <pc:docMk/>
            <pc:sldMk cId="1799209844" sldId="266"/>
            <ac:spMk id="3" creationId="{7E4A0B1B-DD9A-4222-91AA-4FA83B4FFAFA}"/>
          </ac:spMkLst>
        </pc:spChg>
      </pc:sldChg>
      <pc:sldChg chg="addSp delSp modSp new mod setBg setClrOvrMap">
        <pc:chgData name="Γεωργία" userId="472e339c-d673-48e8-9309-c3b1731a2deb" providerId="ADAL" clId="{3CA1B970-8694-4883-B544-976A389B8B98}" dt="2022-03-07T21:03:16.454" v="2274" actId="26606"/>
        <pc:sldMkLst>
          <pc:docMk/>
          <pc:sldMk cId="880583255" sldId="267"/>
        </pc:sldMkLst>
        <pc:spChg chg="mod">
          <ac:chgData name="Γεωργία" userId="472e339c-d673-48e8-9309-c3b1731a2deb" providerId="ADAL" clId="{3CA1B970-8694-4883-B544-976A389B8B98}" dt="2022-03-07T21:03:16.454" v="2274" actId="26606"/>
          <ac:spMkLst>
            <pc:docMk/>
            <pc:sldMk cId="880583255" sldId="267"/>
            <ac:spMk id="2" creationId="{E8ED7A92-E522-4898-8DBC-1EE644A8C24E}"/>
          </ac:spMkLst>
        </pc:spChg>
        <pc:spChg chg="del">
          <ac:chgData name="Γεωργία" userId="472e339c-d673-48e8-9309-c3b1731a2deb" providerId="ADAL" clId="{3CA1B970-8694-4883-B544-976A389B8B98}" dt="2022-03-07T21:02:31.830" v="2242"/>
          <ac:spMkLst>
            <pc:docMk/>
            <pc:sldMk cId="880583255" sldId="267"/>
            <ac:spMk id="3" creationId="{67699F92-66EF-4D9B-8405-43C4CC5A9664}"/>
          </ac:spMkLst>
        </pc:spChg>
        <pc:spChg chg="add del">
          <ac:chgData name="Γεωργία" userId="472e339c-d673-48e8-9309-c3b1731a2deb" providerId="ADAL" clId="{3CA1B970-8694-4883-B544-976A389B8B98}" dt="2022-03-07T21:02:59.012" v="2255" actId="26606"/>
          <ac:spMkLst>
            <pc:docMk/>
            <pc:sldMk cId="880583255" sldId="267"/>
            <ac:spMk id="12" creationId="{0760E4C7-47B8-4356-ABCA-CC9C79E2D2B6}"/>
          </ac:spMkLst>
        </pc:spChg>
        <pc:spChg chg="add del">
          <ac:chgData name="Γεωργία" userId="472e339c-d673-48e8-9309-c3b1731a2deb" providerId="ADAL" clId="{3CA1B970-8694-4883-B544-976A389B8B98}" dt="2022-03-07T21:02:59.012" v="2255" actId="26606"/>
          <ac:spMkLst>
            <pc:docMk/>
            <pc:sldMk cId="880583255" sldId="267"/>
            <ac:spMk id="14" creationId="{824F4927-E645-48C1-B709-AC214B1B75B1}"/>
          </ac:spMkLst>
        </pc:spChg>
        <pc:spChg chg="add del">
          <ac:chgData name="Γεωργία" userId="472e339c-d673-48e8-9309-c3b1731a2deb" providerId="ADAL" clId="{3CA1B970-8694-4883-B544-976A389B8B98}" dt="2022-03-07T21:03:16.454" v="2274" actId="26606"/>
          <ac:spMkLst>
            <pc:docMk/>
            <pc:sldMk cId="880583255" sldId="267"/>
            <ac:spMk id="23" creationId="{0760E4C7-47B8-4356-ABCA-CC9C79E2D2B6}"/>
          </ac:spMkLst>
        </pc:spChg>
        <pc:spChg chg="add del">
          <ac:chgData name="Γεωργία" userId="472e339c-d673-48e8-9309-c3b1731a2deb" providerId="ADAL" clId="{3CA1B970-8694-4883-B544-976A389B8B98}" dt="2022-03-07T21:03:16.454" v="2274" actId="26606"/>
          <ac:spMkLst>
            <pc:docMk/>
            <pc:sldMk cId="880583255" sldId="267"/>
            <ac:spMk id="25" creationId="{824F4927-E645-48C1-B709-AC214B1B75B1}"/>
          </ac:spMkLst>
        </pc:spChg>
        <pc:spChg chg="add">
          <ac:chgData name="Γεωργία" userId="472e339c-d673-48e8-9309-c3b1731a2deb" providerId="ADAL" clId="{3CA1B970-8694-4883-B544-976A389B8B98}" dt="2022-03-07T21:03:16.454" v="2274" actId="26606"/>
          <ac:spMkLst>
            <pc:docMk/>
            <pc:sldMk cId="880583255" sldId="267"/>
            <ac:spMk id="34" creationId="{40E0E787-6A3F-4579-9E73-AC9FBB0E3A45}"/>
          </ac:spMkLst>
        </pc:spChg>
        <pc:spChg chg="add">
          <ac:chgData name="Γεωργία" userId="472e339c-d673-48e8-9309-c3b1731a2deb" providerId="ADAL" clId="{3CA1B970-8694-4883-B544-976A389B8B98}" dt="2022-03-07T21:03:16.454" v="2274" actId="26606"/>
          <ac:spMkLst>
            <pc:docMk/>
            <pc:sldMk cId="880583255" sldId="267"/>
            <ac:spMk id="36" creationId="{787B812C-3070-452B-83FE-78736A499F27}"/>
          </ac:spMkLst>
        </pc:spChg>
        <pc:picChg chg="add mod">
          <ac:chgData name="Γεωργία" userId="472e339c-d673-48e8-9309-c3b1731a2deb" providerId="ADAL" clId="{3CA1B970-8694-4883-B544-976A389B8B98}" dt="2022-03-07T21:03:16.454" v="2274" actId="26606"/>
          <ac:picMkLst>
            <pc:docMk/>
            <pc:sldMk cId="880583255" sldId="267"/>
            <ac:picMk id="5" creationId="{4EEFB1A1-6234-4D2C-BE9B-C3AE030127FB}"/>
          </ac:picMkLst>
        </pc:picChg>
        <pc:cxnChg chg="add del">
          <ac:chgData name="Γεωργία" userId="472e339c-d673-48e8-9309-c3b1731a2deb" providerId="ADAL" clId="{3CA1B970-8694-4883-B544-976A389B8B98}" dt="2022-03-07T21:02:59.012" v="2255" actId="26606"/>
          <ac:cxnSpMkLst>
            <pc:docMk/>
            <pc:sldMk cId="880583255" sldId="267"/>
            <ac:cxnSpMk id="10" creationId="{AEED5540-64E5-4258-ABA4-753F07B71B38}"/>
          </ac:cxnSpMkLst>
        </pc:cxnChg>
        <pc:cxnChg chg="add del">
          <ac:chgData name="Γεωργία" userId="472e339c-d673-48e8-9309-c3b1731a2deb" providerId="ADAL" clId="{3CA1B970-8694-4883-B544-976A389B8B98}" dt="2022-03-07T21:02:59.012" v="2255" actId="26606"/>
          <ac:cxnSpMkLst>
            <pc:docMk/>
            <pc:sldMk cId="880583255" sldId="267"/>
            <ac:cxnSpMk id="16" creationId="{414C5C93-B9E9-4392-ADCF-ABF21209DD56}"/>
          </ac:cxnSpMkLst>
        </pc:cxnChg>
        <pc:cxnChg chg="add del">
          <ac:chgData name="Γεωργία" userId="472e339c-d673-48e8-9309-c3b1731a2deb" providerId="ADAL" clId="{3CA1B970-8694-4883-B544-976A389B8B98}" dt="2022-03-07T21:03:16.454" v="2274" actId="26606"/>
          <ac:cxnSpMkLst>
            <pc:docMk/>
            <pc:sldMk cId="880583255" sldId="267"/>
            <ac:cxnSpMk id="21" creationId="{AEED5540-64E5-4258-ABA4-753F07B71B38}"/>
          </ac:cxnSpMkLst>
        </pc:cxnChg>
        <pc:cxnChg chg="add del">
          <ac:chgData name="Γεωργία" userId="472e339c-d673-48e8-9309-c3b1731a2deb" providerId="ADAL" clId="{3CA1B970-8694-4883-B544-976A389B8B98}" dt="2022-03-07T21:03:16.454" v="2274" actId="26606"/>
          <ac:cxnSpMkLst>
            <pc:docMk/>
            <pc:sldMk cId="880583255" sldId="267"/>
            <ac:cxnSpMk id="27" creationId="{414C5C93-B9E9-4392-ADCF-ABF21209DD56}"/>
          </ac:cxnSpMkLst>
        </pc:cxnChg>
        <pc:cxnChg chg="add">
          <ac:chgData name="Γεωργία" userId="472e339c-d673-48e8-9309-c3b1731a2deb" providerId="ADAL" clId="{3CA1B970-8694-4883-B544-976A389B8B98}" dt="2022-03-07T21:03:16.454" v="2274" actId="26606"/>
          <ac:cxnSpMkLst>
            <pc:docMk/>
            <pc:sldMk cId="880583255" sldId="267"/>
            <ac:cxnSpMk id="32" creationId="{AEED5540-64E5-4258-ABA4-753F07B71B38}"/>
          </ac:cxnSpMkLst>
        </pc:cxnChg>
        <pc:cxnChg chg="add">
          <ac:chgData name="Γεωργία" userId="472e339c-d673-48e8-9309-c3b1731a2deb" providerId="ADAL" clId="{3CA1B970-8694-4883-B544-976A389B8B98}" dt="2022-03-07T21:03:16.454" v="2274" actId="26606"/>
          <ac:cxnSpMkLst>
            <pc:docMk/>
            <pc:sldMk cId="880583255" sldId="267"/>
            <ac:cxnSpMk id="38" creationId="{651B3B56-501F-42FF-8534-28EF7857BD40}"/>
          </ac:cxnSpMkLst>
        </pc:cxnChg>
      </pc:sldChg>
      <pc:sldChg chg="modSp new mod">
        <pc:chgData name="Γεωργία" userId="472e339c-d673-48e8-9309-c3b1731a2deb" providerId="ADAL" clId="{3CA1B970-8694-4883-B544-976A389B8B98}" dt="2022-03-07T21:17:52.609" v="2361" actId="313"/>
        <pc:sldMkLst>
          <pc:docMk/>
          <pc:sldMk cId="4139558288" sldId="268"/>
        </pc:sldMkLst>
        <pc:spChg chg="mod">
          <ac:chgData name="Γεωργία" userId="472e339c-d673-48e8-9309-c3b1731a2deb" providerId="ADAL" clId="{3CA1B970-8694-4883-B544-976A389B8B98}" dt="2022-03-07T21:10:24.235" v="2315" actId="122"/>
          <ac:spMkLst>
            <pc:docMk/>
            <pc:sldMk cId="4139558288" sldId="268"/>
            <ac:spMk id="2" creationId="{0DB463BA-C119-46C5-A4A9-B31FFE62B928}"/>
          </ac:spMkLst>
        </pc:spChg>
        <pc:spChg chg="mod">
          <ac:chgData name="Γεωργία" userId="472e339c-d673-48e8-9309-c3b1731a2deb" providerId="ADAL" clId="{3CA1B970-8694-4883-B544-976A389B8B98}" dt="2022-03-07T21:17:52.609" v="2361" actId="313"/>
          <ac:spMkLst>
            <pc:docMk/>
            <pc:sldMk cId="4139558288" sldId="268"/>
            <ac:spMk id="3" creationId="{1DC82ADF-68BA-4BBE-BF63-551896B89679}"/>
          </ac:spMkLst>
        </pc:spChg>
      </pc:sldChg>
      <pc:sldChg chg="modSp new mod">
        <pc:chgData name="Γεωργία" userId="472e339c-d673-48e8-9309-c3b1731a2deb" providerId="ADAL" clId="{3CA1B970-8694-4883-B544-976A389B8B98}" dt="2022-03-07T21:58:54.510" v="3101" actId="20577"/>
        <pc:sldMkLst>
          <pc:docMk/>
          <pc:sldMk cId="1213183775" sldId="269"/>
        </pc:sldMkLst>
        <pc:spChg chg="mod">
          <ac:chgData name="Γεωργία" userId="472e339c-d673-48e8-9309-c3b1731a2deb" providerId="ADAL" clId="{3CA1B970-8694-4883-B544-976A389B8B98}" dt="2022-03-07T21:22:26.773" v="2470" actId="14100"/>
          <ac:spMkLst>
            <pc:docMk/>
            <pc:sldMk cId="1213183775" sldId="269"/>
            <ac:spMk id="2" creationId="{A3DAFEB5-2703-4E93-A346-6E31D30B785B}"/>
          </ac:spMkLst>
        </pc:spChg>
        <pc:spChg chg="mod">
          <ac:chgData name="Γεωργία" userId="472e339c-d673-48e8-9309-c3b1731a2deb" providerId="ADAL" clId="{3CA1B970-8694-4883-B544-976A389B8B98}" dt="2022-03-07T21:58:54.510" v="3101" actId="20577"/>
          <ac:spMkLst>
            <pc:docMk/>
            <pc:sldMk cId="1213183775" sldId="269"/>
            <ac:spMk id="3" creationId="{CADF4541-446B-4D0D-81AD-4CFE76A966E7}"/>
          </ac:spMkLst>
        </pc:spChg>
      </pc:sldChg>
      <pc:sldChg chg="addSp delSp modSp new del">
        <pc:chgData name="Γεωργία" userId="472e339c-d673-48e8-9309-c3b1731a2deb" providerId="ADAL" clId="{3CA1B970-8694-4883-B544-976A389B8B98}" dt="2022-03-07T21:54:29.215" v="3069" actId="2696"/>
        <pc:sldMkLst>
          <pc:docMk/>
          <pc:sldMk cId="1719718267" sldId="270"/>
        </pc:sldMkLst>
        <pc:spChg chg="del">
          <ac:chgData name="Γεωργία" userId="472e339c-d673-48e8-9309-c3b1731a2deb" providerId="ADAL" clId="{3CA1B970-8694-4883-B544-976A389B8B98}" dt="2022-03-07T21:52:10.845" v="3066"/>
          <ac:spMkLst>
            <pc:docMk/>
            <pc:sldMk cId="1719718267" sldId="270"/>
            <ac:spMk id="3" creationId="{1473ED30-286A-459D-B812-A09D3CB8BC31}"/>
          </ac:spMkLst>
        </pc:spChg>
        <pc:picChg chg="add mod">
          <ac:chgData name="Γεωργία" userId="472e339c-d673-48e8-9309-c3b1731a2deb" providerId="ADAL" clId="{3CA1B970-8694-4883-B544-976A389B8B98}" dt="2022-03-07T21:52:10.845" v="3066"/>
          <ac:picMkLst>
            <pc:docMk/>
            <pc:sldMk cId="1719718267" sldId="270"/>
            <ac:picMk id="1026" creationId="{25919F88-BA36-4E2A-937E-A5BF99A11ABC}"/>
          </ac:picMkLst>
        </pc:picChg>
      </pc:sldChg>
      <pc:sldChg chg="addSp delSp modSp new">
        <pc:chgData name="Γεωργία" userId="472e339c-d673-48e8-9309-c3b1731a2deb" providerId="ADAL" clId="{3CA1B970-8694-4883-B544-976A389B8B98}" dt="2022-03-07T21:54:25.538" v="3068"/>
        <pc:sldMkLst>
          <pc:docMk/>
          <pc:sldMk cId="3719682587" sldId="271"/>
        </pc:sldMkLst>
        <pc:spChg chg="del">
          <ac:chgData name="Γεωργία" userId="472e339c-d673-48e8-9309-c3b1731a2deb" providerId="ADAL" clId="{3CA1B970-8694-4883-B544-976A389B8B98}" dt="2022-03-07T21:54:25.538" v="3068"/>
          <ac:spMkLst>
            <pc:docMk/>
            <pc:sldMk cId="3719682587" sldId="271"/>
            <ac:spMk id="3" creationId="{35809CFE-257C-466C-A386-8C2579B4CA96}"/>
          </ac:spMkLst>
        </pc:spChg>
        <pc:picChg chg="add mod">
          <ac:chgData name="Γεωργία" userId="472e339c-d673-48e8-9309-c3b1731a2deb" providerId="ADAL" clId="{3CA1B970-8694-4883-B544-976A389B8B98}" dt="2022-03-07T21:54:25.538" v="3068"/>
          <ac:picMkLst>
            <pc:docMk/>
            <pc:sldMk cId="3719682587" sldId="271"/>
            <ac:picMk id="2050" creationId="{FCCDEFD7-9F00-453E-92CE-70156B5A05FE}"/>
          </ac:picMkLst>
        </pc:picChg>
      </pc:sldChg>
      <pc:sldChg chg="delSp modSp new mod">
        <pc:chgData name="Γεωργία" userId="472e339c-d673-48e8-9309-c3b1731a2deb" providerId="ADAL" clId="{3CA1B970-8694-4883-B544-976A389B8B98}" dt="2022-03-08T20:25:07.951" v="10065" actId="21"/>
        <pc:sldMkLst>
          <pc:docMk/>
          <pc:sldMk cId="760863104" sldId="272"/>
        </pc:sldMkLst>
        <pc:spChg chg="del">
          <ac:chgData name="Γεωργία" userId="472e339c-d673-48e8-9309-c3b1731a2deb" providerId="ADAL" clId="{3CA1B970-8694-4883-B544-976A389B8B98}" dt="2022-03-08T08:02:08.855" v="4052" actId="478"/>
          <ac:spMkLst>
            <pc:docMk/>
            <pc:sldMk cId="760863104" sldId="272"/>
            <ac:spMk id="2" creationId="{3ACE4C33-B9EE-4230-B374-7FAB68C0C5C5}"/>
          </ac:spMkLst>
        </pc:spChg>
        <pc:spChg chg="mod">
          <ac:chgData name="Γεωργία" userId="472e339c-d673-48e8-9309-c3b1731a2deb" providerId="ADAL" clId="{3CA1B970-8694-4883-B544-976A389B8B98}" dt="2022-03-08T20:25:07.951" v="10065" actId="21"/>
          <ac:spMkLst>
            <pc:docMk/>
            <pc:sldMk cId="760863104" sldId="272"/>
            <ac:spMk id="3" creationId="{4BE12127-FD14-4167-B6F1-AE80266FA24C}"/>
          </ac:spMkLst>
        </pc:spChg>
      </pc:sldChg>
      <pc:sldChg chg="delSp modSp new mod ord">
        <pc:chgData name="Γεωργία" userId="472e339c-d673-48e8-9309-c3b1731a2deb" providerId="ADAL" clId="{3CA1B970-8694-4883-B544-976A389B8B98}" dt="2022-03-08T20:14:24.275" v="9289" actId="255"/>
        <pc:sldMkLst>
          <pc:docMk/>
          <pc:sldMk cId="2594884277" sldId="273"/>
        </pc:sldMkLst>
        <pc:spChg chg="del mod">
          <ac:chgData name="Γεωργία" userId="472e339c-d673-48e8-9309-c3b1731a2deb" providerId="ADAL" clId="{3CA1B970-8694-4883-B544-976A389B8B98}" dt="2022-03-08T20:14:07.516" v="9284" actId="478"/>
          <ac:spMkLst>
            <pc:docMk/>
            <pc:sldMk cId="2594884277" sldId="273"/>
            <ac:spMk id="2" creationId="{2EE4B1C6-3A73-4A7E-A9FA-8D2BB0958364}"/>
          </ac:spMkLst>
        </pc:spChg>
        <pc:spChg chg="mod">
          <ac:chgData name="Γεωργία" userId="472e339c-d673-48e8-9309-c3b1731a2deb" providerId="ADAL" clId="{3CA1B970-8694-4883-B544-976A389B8B98}" dt="2022-03-08T20:14:24.275" v="9289" actId="255"/>
          <ac:spMkLst>
            <pc:docMk/>
            <pc:sldMk cId="2594884277" sldId="273"/>
            <ac:spMk id="3" creationId="{225A90F4-9A10-4F73-8E0D-A9F8FA6BD1CB}"/>
          </ac:spMkLst>
        </pc:spChg>
      </pc:sldChg>
      <pc:sldChg chg="modSp new mod">
        <pc:chgData name="Γεωργία" userId="472e339c-d673-48e8-9309-c3b1731a2deb" providerId="ADAL" clId="{3CA1B970-8694-4883-B544-976A389B8B98}" dt="2022-03-08T08:01:38.919" v="4048" actId="20577"/>
        <pc:sldMkLst>
          <pc:docMk/>
          <pc:sldMk cId="556731263" sldId="274"/>
        </pc:sldMkLst>
        <pc:spChg chg="mod">
          <ac:chgData name="Γεωργία" userId="472e339c-d673-48e8-9309-c3b1731a2deb" providerId="ADAL" clId="{3CA1B970-8694-4883-B544-976A389B8B98}" dt="2022-03-08T07:59:02.902" v="3960" actId="122"/>
          <ac:spMkLst>
            <pc:docMk/>
            <pc:sldMk cId="556731263" sldId="274"/>
            <ac:spMk id="2" creationId="{478A0BCD-1CD4-42F6-B269-91C73318BAD4}"/>
          </ac:spMkLst>
        </pc:spChg>
        <pc:spChg chg="mod">
          <ac:chgData name="Γεωργία" userId="472e339c-d673-48e8-9309-c3b1731a2deb" providerId="ADAL" clId="{3CA1B970-8694-4883-B544-976A389B8B98}" dt="2022-03-08T08:01:38.919" v="4048" actId="20577"/>
          <ac:spMkLst>
            <pc:docMk/>
            <pc:sldMk cId="556731263" sldId="274"/>
            <ac:spMk id="3" creationId="{4C743732-C3E3-4D65-A574-E7AF74005FAA}"/>
          </ac:spMkLst>
        </pc:spChg>
      </pc:sldChg>
      <pc:sldChg chg="modSp new mod">
        <pc:chgData name="Γεωργία" userId="472e339c-d673-48e8-9309-c3b1731a2deb" providerId="ADAL" clId="{3CA1B970-8694-4883-B544-976A389B8B98}" dt="2022-03-08T19:22:01.546" v="8409" actId="27636"/>
        <pc:sldMkLst>
          <pc:docMk/>
          <pc:sldMk cId="4081741157" sldId="275"/>
        </pc:sldMkLst>
        <pc:spChg chg="mod">
          <ac:chgData name="Γεωργία" userId="472e339c-d673-48e8-9309-c3b1731a2deb" providerId="ADAL" clId="{3CA1B970-8694-4883-B544-976A389B8B98}" dt="2022-03-08T19:21:57.405" v="8407" actId="14100"/>
          <ac:spMkLst>
            <pc:docMk/>
            <pc:sldMk cId="4081741157" sldId="275"/>
            <ac:spMk id="2" creationId="{A9886AD1-CBF0-422B-BE13-7431A99DC2AB}"/>
          </ac:spMkLst>
        </pc:spChg>
        <pc:spChg chg="mod">
          <ac:chgData name="Γεωργία" userId="472e339c-d673-48e8-9309-c3b1731a2deb" providerId="ADAL" clId="{3CA1B970-8694-4883-B544-976A389B8B98}" dt="2022-03-08T19:22:01.546" v="8409" actId="27636"/>
          <ac:spMkLst>
            <pc:docMk/>
            <pc:sldMk cId="4081741157" sldId="275"/>
            <ac:spMk id="3" creationId="{102808C8-2C00-4114-9D93-4192E7207E0F}"/>
          </ac:spMkLst>
        </pc:spChg>
      </pc:sldChg>
      <pc:sldChg chg="modSp new mod">
        <pc:chgData name="Γεωργία" userId="472e339c-d673-48e8-9309-c3b1731a2deb" providerId="ADAL" clId="{3CA1B970-8694-4883-B544-976A389B8B98}" dt="2022-03-08T20:09:44.416" v="9217" actId="20577"/>
        <pc:sldMkLst>
          <pc:docMk/>
          <pc:sldMk cId="1530348518" sldId="276"/>
        </pc:sldMkLst>
        <pc:spChg chg="mod">
          <ac:chgData name="Γεωργία" userId="472e339c-d673-48e8-9309-c3b1731a2deb" providerId="ADAL" clId="{3CA1B970-8694-4883-B544-976A389B8B98}" dt="2022-03-08T19:21:33.231" v="8398" actId="122"/>
          <ac:spMkLst>
            <pc:docMk/>
            <pc:sldMk cId="1530348518" sldId="276"/>
            <ac:spMk id="2" creationId="{B1714685-5DFA-4674-B1DE-B6DFC3A836B1}"/>
          </ac:spMkLst>
        </pc:spChg>
        <pc:spChg chg="mod">
          <ac:chgData name="Γεωργία" userId="472e339c-d673-48e8-9309-c3b1731a2deb" providerId="ADAL" clId="{3CA1B970-8694-4883-B544-976A389B8B98}" dt="2022-03-08T20:09:44.416" v="9217" actId="20577"/>
          <ac:spMkLst>
            <pc:docMk/>
            <pc:sldMk cId="1530348518" sldId="276"/>
            <ac:spMk id="3" creationId="{3CA42A51-DBFB-4859-B53E-F252A05B39EB}"/>
          </ac:spMkLst>
        </pc:spChg>
      </pc:sldChg>
      <pc:sldChg chg="modSp new mod">
        <pc:chgData name="Γεωργία" userId="472e339c-d673-48e8-9309-c3b1731a2deb" providerId="ADAL" clId="{3CA1B970-8694-4883-B544-976A389B8B98}" dt="2022-03-08T20:08:53.513" v="9202" actId="20577"/>
        <pc:sldMkLst>
          <pc:docMk/>
          <pc:sldMk cId="314900584" sldId="277"/>
        </pc:sldMkLst>
        <pc:spChg chg="mod">
          <ac:chgData name="Γεωργία" userId="472e339c-d673-48e8-9309-c3b1731a2deb" providerId="ADAL" clId="{3CA1B970-8694-4883-B544-976A389B8B98}" dt="2022-03-08T20:08:53.513" v="9202" actId="20577"/>
          <ac:spMkLst>
            <pc:docMk/>
            <pc:sldMk cId="314900584" sldId="277"/>
            <ac:spMk id="2" creationId="{CB45422F-65CD-40CB-827D-471D96A134A7}"/>
          </ac:spMkLst>
        </pc:spChg>
        <pc:spChg chg="mod">
          <ac:chgData name="Γεωργία" userId="472e339c-d673-48e8-9309-c3b1731a2deb" providerId="ADAL" clId="{3CA1B970-8694-4883-B544-976A389B8B98}" dt="2022-03-08T20:08:47.910" v="9201" actId="20577"/>
          <ac:spMkLst>
            <pc:docMk/>
            <pc:sldMk cId="314900584" sldId="277"/>
            <ac:spMk id="3" creationId="{DAA32F3B-CD9A-443D-B3FE-72BAA8F279F1}"/>
          </ac:spMkLst>
        </pc:spChg>
      </pc:sldChg>
      <pc:sldChg chg="delSp modSp new mod">
        <pc:chgData name="Γεωργία" userId="472e339c-d673-48e8-9309-c3b1731a2deb" providerId="ADAL" clId="{3CA1B970-8694-4883-B544-976A389B8B98}" dt="2022-03-08T20:50:24.395" v="10727" actId="113"/>
        <pc:sldMkLst>
          <pc:docMk/>
          <pc:sldMk cId="4043831679" sldId="278"/>
        </pc:sldMkLst>
        <pc:spChg chg="del">
          <ac:chgData name="Γεωργία" userId="472e339c-d673-48e8-9309-c3b1731a2deb" providerId="ADAL" clId="{3CA1B970-8694-4883-B544-976A389B8B98}" dt="2022-03-08T20:25:16.051" v="10067" actId="478"/>
          <ac:spMkLst>
            <pc:docMk/>
            <pc:sldMk cId="4043831679" sldId="278"/>
            <ac:spMk id="2" creationId="{CEF7E420-1C5E-4025-8729-D51781BB5090}"/>
          </ac:spMkLst>
        </pc:spChg>
        <pc:spChg chg="mod">
          <ac:chgData name="Γεωργία" userId="472e339c-d673-48e8-9309-c3b1731a2deb" providerId="ADAL" clId="{3CA1B970-8694-4883-B544-976A389B8B98}" dt="2022-03-08T20:50:24.395" v="10727" actId="113"/>
          <ac:spMkLst>
            <pc:docMk/>
            <pc:sldMk cId="4043831679" sldId="278"/>
            <ac:spMk id="3" creationId="{DFDAB667-CB26-4D4E-AEB3-A6D95BD5F964}"/>
          </ac:spMkLst>
        </pc:spChg>
      </pc:sldChg>
    </pc:docChg>
  </pc:docChgLst>
  <pc:docChgLst>
    <pc:chgData name="Γκότση Γεωργία" userId="472e339c-d673-48e8-9309-c3b1731a2deb" providerId="ADAL" clId="{05C42A35-480C-4F94-981F-332ECE225B59}"/>
    <pc:docChg chg="undo custSel addSld delSld modSld">
      <pc:chgData name="Γκότση Γεωργία" userId="472e339c-d673-48e8-9309-c3b1731a2deb" providerId="ADAL" clId="{05C42A35-480C-4F94-981F-332ECE225B59}" dt="2024-03-18T19:23:58.434" v="112" actId="123"/>
      <pc:docMkLst>
        <pc:docMk/>
      </pc:docMkLst>
      <pc:sldChg chg="modSp mod">
        <pc:chgData name="Γκότση Γεωργία" userId="472e339c-d673-48e8-9309-c3b1731a2deb" providerId="ADAL" clId="{05C42A35-480C-4F94-981F-332ECE225B59}" dt="2024-03-12T21:54:07.809" v="10" actId="27636"/>
        <pc:sldMkLst>
          <pc:docMk/>
          <pc:sldMk cId="890714539" sldId="257"/>
        </pc:sldMkLst>
        <pc:spChg chg="mod">
          <ac:chgData name="Γκότση Γεωργία" userId="472e339c-d673-48e8-9309-c3b1731a2deb" providerId="ADAL" clId="{05C42A35-480C-4F94-981F-332ECE225B59}" dt="2024-03-12T21:54:07.809" v="10" actId="27636"/>
          <ac:spMkLst>
            <pc:docMk/>
            <pc:sldMk cId="890714539" sldId="257"/>
            <ac:spMk id="3" creationId="{639AEDE6-5885-4F72-BC8B-2DD41F6F32A9}"/>
          </ac:spMkLst>
        </pc:spChg>
      </pc:sldChg>
      <pc:sldChg chg="modSp mod">
        <pc:chgData name="Γκότση Γεωργία" userId="472e339c-d673-48e8-9309-c3b1731a2deb" providerId="ADAL" clId="{05C42A35-480C-4F94-981F-332ECE225B59}" dt="2024-03-12T21:58:49.808" v="50" actId="20577"/>
        <pc:sldMkLst>
          <pc:docMk/>
          <pc:sldMk cId="43755559" sldId="258"/>
        </pc:sldMkLst>
        <pc:spChg chg="mod">
          <ac:chgData name="Γκότση Γεωργία" userId="472e339c-d673-48e8-9309-c3b1731a2deb" providerId="ADAL" clId="{05C42A35-480C-4F94-981F-332ECE225B59}" dt="2024-03-12T21:58:49.808" v="50" actId="20577"/>
          <ac:spMkLst>
            <pc:docMk/>
            <pc:sldMk cId="43755559" sldId="258"/>
            <ac:spMk id="3" creationId="{900AFE00-B29E-45B0-B40B-67EB899841B3}"/>
          </ac:spMkLst>
        </pc:spChg>
      </pc:sldChg>
      <pc:sldChg chg="addSp delSp modSp mod setBg">
        <pc:chgData name="Γκότση Γεωργία" userId="472e339c-d673-48e8-9309-c3b1731a2deb" providerId="ADAL" clId="{05C42A35-480C-4F94-981F-332ECE225B59}" dt="2024-03-18T19:23:58.434" v="112" actId="123"/>
        <pc:sldMkLst>
          <pc:docMk/>
          <pc:sldMk cId="2085646463" sldId="262"/>
        </pc:sldMkLst>
        <pc:spChg chg="mod">
          <ac:chgData name="Γκότση Γεωργία" userId="472e339c-d673-48e8-9309-c3b1731a2deb" providerId="ADAL" clId="{05C42A35-480C-4F94-981F-332ECE225B59}" dt="2024-03-18T19:22:36.798" v="99" actId="26606"/>
          <ac:spMkLst>
            <pc:docMk/>
            <pc:sldMk cId="2085646463" sldId="262"/>
            <ac:spMk id="2" creationId="{7F09F0C1-B942-454E-AEF8-389E7230D48E}"/>
          </ac:spMkLst>
        </pc:spChg>
        <pc:spChg chg="del mod">
          <ac:chgData name="Γκότση Γεωργία" userId="472e339c-d673-48e8-9309-c3b1731a2deb" providerId="ADAL" clId="{05C42A35-480C-4F94-981F-332ECE225B59}" dt="2024-03-18T19:22:36.798" v="99" actId="26606"/>
          <ac:spMkLst>
            <pc:docMk/>
            <pc:sldMk cId="2085646463" sldId="262"/>
            <ac:spMk id="3" creationId="{9EDFFEB5-0FB9-44C6-A0A5-8DDF34D55145}"/>
          </ac:spMkLst>
        </pc:spChg>
        <pc:spChg chg="add del">
          <ac:chgData name="Γκότση Γεωργία" userId="472e339c-d673-48e8-9309-c3b1731a2deb" providerId="ADAL" clId="{05C42A35-480C-4F94-981F-332ECE225B59}" dt="2024-03-18T19:23:34.857" v="107" actId="26606"/>
          <ac:spMkLst>
            <pc:docMk/>
            <pc:sldMk cId="2085646463" sldId="262"/>
            <ac:spMk id="9" creationId="{1C8B38D4-9D92-4608-A16B-260E8CC21335}"/>
          </ac:spMkLst>
        </pc:spChg>
        <pc:spChg chg="add del">
          <ac:chgData name="Γκότση Γεωργία" userId="472e339c-d673-48e8-9309-c3b1731a2deb" providerId="ADAL" clId="{05C42A35-480C-4F94-981F-332ECE225B59}" dt="2024-03-18T19:23:30.151" v="104" actId="26606"/>
          <ac:spMkLst>
            <pc:docMk/>
            <pc:sldMk cId="2085646463" sldId="262"/>
            <ac:spMk id="14" creationId="{1C8B38D4-9D92-4608-A16B-260E8CC21335}"/>
          </ac:spMkLst>
        </pc:spChg>
        <pc:spChg chg="add del">
          <ac:chgData name="Γκότση Γεωργία" userId="472e339c-d673-48e8-9309-c3b1731a2deb" providerId="ADAL" clId="{05C42A35-480C-4F94-981F-332ECE225B59}" dt="2024-03-18T19:23:34.648" v="106" actId="26606"/>
          <ac:spMkLst>
            <pc:docMk/>
            <pc:sldMk cId="2085646463" sldId="262"/>
            <ac:spMk id="16" creationId="{1C8B38D4-9D92-4608-A16B-260E8CC21335}"/>
          </ac:spMkLst>
        </pc:spChg>
        <pc:spChg chg="add">
          <ac:chgData name="Γκότση Γεωργία" userId="472e339c-d673-48e8-9309-c3b1731a2deb" providerId="ADAL" clId="{05C42A35-480C-4F94-981F-332ECE225B59}" dt="2024-03-18T19:23:34.857" v="107" actId="26606"/>
          <ac:spMkLst>
            <pc:docMk/>
            <pc:sldMk cId="2085646463" sldId="262"/>
            <ac:spMk id="18" creationId="{1C8B38D4-9D92-4608-A16B-260E8CC21335}"/>
          </ac:spMkLst>
        </pc:spChg>
        <pc:graphicFrameChg chg="add mod modGraphic">
          <ac:chgData name="Γκότση Γεωργία" userId="472e339c-d673-48e8-9309-c3b1731a2deb" providerId="ADAL" clId="{05C42A35-480C-4F94-981F-332ECE225B59}" dt="2024-03-18T19:23:58.434" v="112" actId="123"/>
          <ac:graphicFrameMkLst>
            <pc:docMk/>
            <pc:sldMk cId="2085646463" sldId="262"/>
            <ac:graphicFrameMk id="5" creationId="{C28BC524-B2D3-41D5-24C6-B96CCC6E7CB8}"/>
          </ac:graphicFrameMkLst>
        </pc:graphicFrameChg>
      </pc:sldChg>
      <pc:sldChg chg="modSp mod">
        <pc:chgData name="Γκότση Γεωργία" userId="472e339c-d673-48e8-9309-c3b1731a2deb" providerId="ADAL" clId="{05C42A35-480C-4F94-981F-332ECE225B59}" dt="2024-03-12T21:59:27.583" v="52" actId="20577"/>
        <pc:sldMkLst>
          <pc:docMk/>
          <pc:sldMk cId="3985266154" sldId="269"/>
        </pc:sldMkLst>
        <pc:spChg chg="mod">
          <ac:chgData name="Γκότση Γεωργία" userId="472e339c-d673-48e8-9309-c3b1731a2deb" providerId="ADAL" clId="{05C42A35-480C-4F94-981F-332ECE225B59}" dt="2024-03-12T21:59:27.583" v="52" actId="20577"/>
          <ac:spMkLst>
            <pc:docMk/>
            <pc:sldMk cId="3985266154" sldId="269"/>
            <ac:spMk id="3" creationId="{CADF4541-446B-4D0D-81AD-4CFE76A966E7}"/>
          </ac:spMkLst>
        </pc:spChg>
      </pc:sldChg>
      <pc:sldChg chg="modSp mod">
        <pc:chgData name="Γκότση Γεωργία" userId="472e339c-d673-48e8-9309-c3b1731a2deb" providerId="ADAL" clId="{05C42A35-480C-4F94-981F-332ECE225B59}" dt="2024-03-12T21:56:31.905" v="42" actId="20577"/>
        <pc:sldMkLst>
          <pc:docMk/>
          <pc:sldMk cId="760863104" sldId="272"/>
        </pc:sldMkLst>
        <pc:spChg chg="mod">
          <ac:chgData name="Γκότση Γεωργία" userId="472e339c-d673-48e8-9309-c3b1731a2deb" providerId="ADAL" clId="{05C42A35-480C-4F94-981F-332ECE225B59}" dt="2024-03-12T21:56:31.905" v="42" actId="20577"/>
          <ac:spMkLst>
            <pc:docMk/>
            <pc:sldMk cId="760863104" sldId="272"/>
            <ac:spMk id="3" creationId="{4BE12127-FD14-4167-B6F1-AE80266FA24C}"/>
          </ac:spMkLst>
        </pc:spChg>
      </pc:sldChg>
      <pc:sldChg chg="modSp mod">
        <pc:chgData name="Γκότση Γεωργία" userId="472e339c-d673-48e8-9309-c3b1731a2deb" providerId="ADAL" clId="{05C42A35-480C-4F94-981F-332ECE225B59}" dt="2024-03-12T21:55:23.683" v="28" actId="207"/>
        <pc:sldMkLst>
          <pc:docMk/>
          <pc:sldMk cId="2594884277" sldId="273"/>
        </pc:sldMkLst>
        <pc:spChg chg="mod">
          <ac:chgData name="Γκότση Γεωργία" userId="472e339c-d673-48e8-9309-c3b1731a2deb" providerId="ADAL" clId="{05C42A35-480C-4F94-981F-332ECE225B59}" dt="2024-03-12T21:55:23.683" v="28" actId="207"/>
          <ac:spMkLst>
            <pc:docMk/>
            <pc:sldMk cId="2594884277" sldId="273"/>
            <ac:spMk id="3" creationId="{225A90F4-9A10-4F73-8E0D-A9F8FA6BD1CB}"/>
          </ac:spMkLst>
        </pc:spChg>
      </pc:sldChg>
      <pc:sldChg chg="modSp mod">
        <pc:chgData name="Γκότση Γεωργία" userId="472e339c-d673-48e8-9309-c3b1731a2deb" providerId="ADAL" clId="{05C42A35-480C-4F94-981F-332ECE225B59}" dt="2024-03-12T21:54:54.141" v="20" actId="27636"/>
        <pc:sldMkLst>
          <pc:docMk/>
          <pc:sldMk cId="556731263" sldId="274"/>
        </pc:sldMkLst>
        <pc:spChg chg="mod">
          <ac:chgData name="Γκότση Γεωργία" userId="472e339c-d673-48e8-9309-c3b1731a2deb" providerId="ADAL" clId="{05C42A35-480C-4F94-981F-332ECE225B59}" dt="2024-03-12T21:54:54.141" v="20" actId="27636"/>
          <ac:spMkLst>
            <pc:docMk/>
            <pc:sldMk cId="556731263" sldId="274"/>
            <ac:spMk id="3" creationId="{4C743732-C3E3-4D65-A574-E7AF74005FAA}"/>
          </ac:spMkLst>
        </pc:spChg>
      </pc:sldChg>
      <pc:sldChg chg="modSp mod">
        <pc:chgData name="Γκότση Γεωργία" userId="472e339c-d673-48e8-9309-c3b1731a2deb" providerId="ADAL" clId="{05C42A35-480C-4F94-981F-332ECE225B59}" dt="2024-03-12T21:53:32.972" v="8" actId="20577"/>
        <pc:sldMkLst>
          <pc:docMk/>
          <pc:sldMk cId="4081741157" sldId="275"/>
        </pc:sldMkLst>
        <pc:spChg chg="mod">
          <ac:chgData name="Γκότση Γεωργία" userId="472e339c-d673-48e8-9309-c3b1731a2deb" providerId="ADAL" clId="{05C42A35-480C-4F94-981F-332ECE225B59}" dt="2024-03-12T21:53:32.972" v="8" actId="20577"/>
          <ac:spMkLst>
            <pc:docMk/>
            <pc:sldMk cId="4081741157" sldId="275"/>
            <ac:spMk id="3" creationId="{102808C8-2C00-4114-9D93-4192E7207E0F}"/>
          </ac:spMkLst>
        </pc:spChg>
      </pc:sldChg>
      <pc:sldChg chg="modSp mod">
        <pc:chgData name="Γκότση Γεωργία" userId="472e339c-d673-48e8-9309-c3b1731a2deb" providerId="ADAL" clId="{05C42A35-480C-4F94-981F-332ECE225B59}" dt="2024-03-12T21:52:50.243" v="3" actId="207"/>
        <pc:sldMkLst>
          <pc:docMk/>
          <pc:sldMk cId="314900584" sldId="277"/>
        </pc:sldMkLst>
        <pc:spChg chg="mod">
          <ac:chgData name="Γκότση Γεωργία" userId="472e339c-d673-48e8-9309-c3b1731a2deb" providerId="ADAL" clId="{05C42A35-480C-4F94-981F-332ECE225B59}" dt="2024-03-12T21:52:50.243" v="3" actId="207"/>
          <ac:spMkLst>
            <pc:docMk/>
            <pc:sldMk cId="314900584" sldId="277"/>
            <ac:spMk id="3" creationId="{DAA32F3B-CD9A-443D-B3FE-72BAA8F279F1}"/>
          </ac:spMkLst>
        </pc:spChg>
      </pc:sldChg>
      <pc:sldChg chg="modSp mod">
        <pc:chgData name="Γκότση Γεωργία" userId="472e339c-d673-48e8-9309-c3b1731a2deb" providerId="ADAL" clId="{05C42A35-480C-4F94-981F-332ECE225B59}" dt="2024-03-12T21:58:08.939" v="47" actId="20577"/>
        <pc:sldMkLst>
          <pc:docMk/>
          <pc:sldMk cId="4043831679" sldId="278"/>
        </pc:sldMkLst>
        <pc:spChg chg="mod">
          <ac:chgData name="Γκότση Γεωργία" userId="472e339c-d673-48e8-9309-c3b1731a2deb" providerId="ADAL" clId="{05C42A35-480C-4F94-981F-332ECE225B59}" dt="2024-03-12T21:58:08.939" v="47" actId="20577"/>
          <ac:spMkLst>
            <pc:docMk/>
            <pc:sldMk cId="4043831679" sldId="278"/>
            <ac:spMk id="3" creationId="{DFDAB667-CB26-4D4E-AEB3-A6D95BD5F964}"/>
          </ac:spMkLst>
        </pc:spChg>
      </pc:sldChg>
      <pc:sldChg chg="modSp mod">
        <pc:chgData name="Γκότση Γεωργία" userId="472e339c-d673-48e8-9309-c3b1731a2deb" providerId="ADAL" clId="{05C42A35-480C-4F94-981F-332ECE225B59}" dt="2024-03-18T19:18:52.619" v="63" actId="27636"/>
        <pc:sldMkLst>
          <pc:docMk/>
          <pc:sldMk cId="1936478696" sldId="281"/>
        </pc:sldMkLst>
        <pc:spChg chg="mod">
          <ac:chgData name="Γκότση Γεωργία" userId="472e339c-d673-48e8-9309-c3b1731a2deb" providerId="ADAL" clId="{05C42A35-480C-4F94-981F-332ECE225B59}" dt="2024-03-18T19:18:52.619" v="63" actId="27636"/>
          <ac:spMkLst>
            <pc:docMk/>
            <pc:sldMk cId="1936478696" sldId="281"/>
            <ac:spMk id="3" creationId="{BCC3E004-BFF6-429D-990C-FEDD9F631851}"/>
          </ac:spMkLst>
        </pc:spChg>
      </pc:sldChg>
      <pc:sldChg chg="modSp mod">
        <pc:chgData name="Γκότση Γεωργία" userId="472e339c-d673-48e8-9309-c3b1731a2deb" providerId="ADAL" clId="{05C42A35-480C-4F94-981F-332ECE225B59}" dt="2024-03-18T19:21:59.703" v="97" actId="1076"/>
        <pc:sldMkLst>
          <pc:docMk/>
          <pc:sldMk cId="3689401338" sldId="284"/>
        </pc:sldMkLst>
        <pc:spChg chg="mod">
          <ac:chgData name="Γκότση Γεωργία" userId="472e339c-d673-48e8-9309-c3b1731a2deb" providerId="ADAL" clId="{05C42A35-480C-4F94-981F-332ECE225B59}" dt="2024-03-18T19:21:42.001" v="96" actId="20577"/>
          <ac:spMkLst>
            <pc:docMk/>
            <pc:sldMk cId="3689401338" sldId="284"/>
            <ac:spMk id="2" creationId="{C83A4F84-0DCF-491D-96B7-8628D6C3ADE5}"/>
          </ac:spMkLst>
        </pc:spChg>
        <pc:picChg chg="mod">
          <ac:chgData name="Γκότση Γεωργία" userId="472e339c-d673-48e8-9309-c3b1731a2deb" providerId="ADAL" clId="{05C42A35-480C-4F94-981F-332ECE225B59}" dt="2024-03-18T19:21:59.703" v="97" actId="1076"/>
          <ac:picMkLst>
            <pc:docMk/>
            <pc:sldMk cId="3689401338" sldId="284"/>
            <ac:picMk id="4" creationId="{1BA1514D-F148-4690-933E-F5C6D3EFAADE}"/>
          </ac:picMkLst>
        </pc:picChg>
      </pc:sldChg>
      <pc:sldChg chg="modSp mod">
        <pc:chgData name="Γκότση Γεωργία" userId="472e339c-d673-48e8-9309-c3b1731a2deb" providerId="ADAL" clId="{05C42A35-480C-4F94-981F-332ECE225B59}" dt="2024-03-12T21:55:58.357" v="33" actId="27636"/>
        <pc:sldMkLst>
          <pc:docMk/>
          <pc:sldMk cId="2733659322" sldId="285"/>
        </pc:sldMkLst>
        <pc:spChg chg="mod">
          <ac:chgData name="Γκότση Γεωργία" userId="472e339c-d673-48e8-9309-c3b1731a2deb" providerId="ADAL" clId="{05C42A35-480C-4F94-981F-332ECE225B59}" dt="2024-03-12T21:55:58.357" v="33" actId="27636"/>
          <ac:spMkLst>
            <pc:docMk/>
            <pc:sldMk cId="2733659322" sldId="285"/>
            <ac:spMk id="3" creationId="{15952089-B7E9-4642-B31F-DD036019D001}"/>
          </ac:spMkLst>
        </pc:spChg>
      </pc:sldChg>
      <pc:sldChg chg="modSp mod">
        <pc:chgData name="Γκότση Γεωργία" userId="472e339c-d673-48e8-9309-c3b1731a2deb" providerId="ADAL" clId="{05C42A35-480C-4F94-981F-332ECE225B59}" dt="2024-03-12T22:03:09.586" v="57" actId="20577"/>
        <pc:sldMkLst>
          <pc:docMk/>
          <pc:sldMk cId="2935223597" sldId="287"/>
        </pc:sldMkLst>
        <pc:spChg chg="mod">
          <ac:chgData name="Γκότση Γεωργία" userId="472e339c-d673-48e8-9309-c3b1731a2deb" providerId="ADAL" clId="{05C42A35-480C-4F94-981F-332ECE225B59}" dt="2024-03-12T22:03:09.586" v="57" actId="20577"/>
          <ac:spMkLst>
            <pc:docMk/>
            <pc:sldMk cId="2935223597" sldId="287"/>
            <ac:spMk id="3" creationId="{1D5420B4-7EB8-4127-803B-F179A56975D8}"/>
          </ac:spMkLst>
        </pc:spChg>
      </pc:sldChg>
      <pc:sldChg chg="addSp delSp modSp mod setBg setClrOvrMap">
        <pc:chgData name="Γκότση Γεωργία" userId="472e339c-d673-48e8-9309-c3b1731a2deb" providerId="ADAL" clId="{05C42A35-480C-4F94-981F-332ECE225B59}" dt="2024-03-18T19:20:45.051" v="95" actId="26606"/>
        <pc:sldMkLst>
          <pc:docMk/>
          <pc:sldMk cId="3327574398" sldId="288"/>
        </pc:sldMkLst>
        <pc:spChg chg="mod">
          <ac:chgData name="Γκότση Γεωργία" userId="472e339c-d673-48e8-9309-c3b1731a2deb" providerId="ADAL" clId="{05C42A35-480C-4F94-981F-332ECE225B59}" dt="2024-03-18T19:20:45.051" v="95" actId="26606"/>
          <ac:spMkLst>
            <pc:docMk/>
            <pc:sldMk cId="3327574398" sldId="288"/>
            <ac:spMk id="3" creationId="{A597D361-3841-4CCC-8933-E8F93A509F33}"/>
          </ac:spMkLst>
        </pc:spChg>
        <pc:spChg chg="add del">
          <ac:chgData name="Γκότση Γεωργία" userId="472e339c-d673-48e8-9309-c3b1731a2deb" providerId="ADAL" clId="{05C42A35-480C-4F94-981F-332ECE225B59}" dt="2024-03-18T19:20:45.051" v="95" actId="26606"/>
          <ac:spMkLst>
            <pc:docMk/>
            <pc:sldMk cId="3327574398" sldId="288"/>
            <ac:spMk id="8" creationId="{A4E9F8B3-8282-4A93-BBF8-3342538A70FB}"/>
          </ac:spMkLst>
        </pc:spChg>
        <pc:cxnChg chg="add del">
          <ac:chgData name="Γκότση Γεωργία" userId="472e339c-d673-48e8-9309-c3b1731a2deb" providerId="ADAL" clId="{05C42A35-480C-4F94-981F-332ECE225B59}" dt="2024-03-18T19:20:45.051" v="95" actId="26606"/>
          <ac:cxnSpMkLst>
            <pc:docMk/>
            <pc:sldMk cId="3327574398" sldId="288"/>
            <ac:cxnSpMk id="10" creationId="{58EFA797-975B-41D8-BC96-56CDC2CFA3E4}"/>
          </ac:cxnSpMkLst>
        </pc:cxnChg>
      </pc:sldChg>
      <pc:sldChg chg="del">
        <pc:chgData name="Γκότση Γεωργία" userId="472e339c-d673-48e8-9309-c3b1731a2deb" providerId="ADAL" clId="{05C42A35-480C-4F94-981F-332ECE225B59}" dt="2024-03-12T22:02:43.271" v="53" actId="2696"/>
        <pc:sldMkLst>
          <pc:docMk/>
          <pc:sldMk cId="1835249337" sldId="289"/>
        </pc:sldMkLst>
      </pc:sldChg>
      <pc:sldChg chg="modSp new mod">
        <pc:chgData name="Γκότση Γεωργία" userId="472e339c-d673-48e8-9309-c3b1731a2deb" providerId="ADAL" clId="{05C42A35-480C-4F94-981F-332ECE225B59}" dt="2024-03-18T19:20:16.705" v="93" actId="14100"/>
        <pc:sldMkLst>
          <pc:docMk/>
          <pc:sldMk cId="2219180086" sldId="292"/>
        </pc:sldMkLst>
        <pc:spChg chg="mod">
          <ac:chgData name="Γκότση Γεωργία" userId="472e339c-d673-48e8-9309-c3b1731a2deb" providerId="ADAL" clId="{05C42A35-480C-4F94-981F-332ECE225B59}" dt="2024-03-18T19:19:51.152" v="87" actId="14100"/>
          <ac:spMkLst>
            <pc:docMk/>
            <pc:sldMk cId="2219180086" sldId="292"/>
            <ac:spMk id="2" creationId="{2ADD4F40-B5B4-CA77-A51C-3D314D27F847}"/>
          </ac:spMkLst>
        </pc:spChg>
        <pc:spChg chg="mod">
          <ac:chgData name="Γκότση Γεωργία" userId="472e339c-d673-48e8-9309-c3b1731a2deb" providerId="ADAL" clId="{05C42A35-480C-4F94-981F-332ECE225B59}" dt="2024-03-18T19:20:16.705" v="93" actId="14100"/>
          <ac:spMkLst>
            <pc:docMk/>
            <pc:sldMk cId="2219180086" sldId="292"/>
            <ac:spMk id="3" creationId="{A5A7F556-D920-F929-BD44-09E32E9A7E73}"/>
          </ac:spMkLst>
        </pc:spChg>
      </pc:sldChg>
    </pc:docChg>
  </pc:docChgLst>
  <pc:docChgLst>
    <pc:chgData name="Γεωργία" userId="472e339c-d673-48e8-9309-c3b1731a2deb" providerId="ADAL" clId="{3475670F-C12C-42A0-8A7B-88768993D9FF}"/>
    <pc:docChg chg="custSel modSld">
      <pc:chgData name="Γεωργία" userId="472e339c-d673-48e8-9309-c3b1731a2deb" providerId="ADAL" clId="{3475670F-C12C-42A0-8A7B-88768993D9FF}" dt="2022-03-29T22:09:31.767" v="377" actId="20577"/>
      <pc:docMkLst>
        <pc:docMk/>
      </pc:docMkLst>
      <pc:sldChg chg="modSp mod">
        <pc:chgData name="Γεωργία" userId="472e339c-d673-48e8-9309-c3b1731a2deb" providerId="ADAL" clId="{3475670F-C12C-42A0-8A7B-88768993D9FF}" dt="2022-03-29T21:58:37.314" v="157" actId="20577"/>
        <pc:sldMkLst>
          <pc:docMk/>
          <pc:sldMk cId="2085646463" sldId="262"/>
        </pc:sldMkLst>
        <pc:spChg chg="mod">
          <ac:chgData name="Γεωργία" userId="472e339c-d673-48e8-9309-c3b1731a2deb" providerId="ADAL" clId="{3475670F-C12C-42A0-8A7B-88768993D9FF}" dt="2022-03-29T21:58:37.314" v="157" actId="20577"/>
          <ac:spMkLst>
            <pc:docMk/>
            <pc:sldMk cId="2085646463" sldId="262"/>
            <ac:spMk id="3" creationId="{9EDFFEB5-0FB9-44C6-A0A5-8DDF34D55145}"/>
          </ac:spMkLst>
        </pc:spChg>
      </pc:sldChg>
      <pc:sldChg chg="modSp mod">
        <pc:chgData name="Γεωργία" userId="472e339c-d673-48e8-9309-c3b1731a2deb" providerId="ADAL" clId="{3475670F-C12C-42A0-8A7B-88768993D9FF}" dt="2022-03-29T22:09:31.767" v="377" actId="20577"/>
        <pc:sldMkLst>
          <pc:docMk/>
          <pc:sldMk cId="4191422070" sldId="279"/>
        </pc:sldMkLst>
        <pc:spChg chg="mod">
          <ac:chgData name="Γεωργία" userId="472e339c-d673-48e8-9309-c3b1731a2deb" providerId="ADAL" clId="{3475670F-C12C-42A0-8A7B-88768993D9FF}" dt="2022-03-29T22:09:31.767" v="377" actId="20577"/>
          <ac:spMkLst>
            <pc:docMk/>
            <pc:sldMk cId="4191422070" sldId="279"/>
            <ac:spMk id="3" creationId="{F4798582-D632-49DB-B07A-5CFA529BD924}"/>
          </ac:spMkLst>
        </pc:spChg>
      </pc:sldChg>
      <pc:sldChg chg="modSp mod">
        <pc:chgData name="Γεωργία" userId="472e339c-d673-48e8-9309-c3b1731a2deb" providerId="ADAL" clId="{3475670F-C12C-42A0-8A7B-88768993D9FF}" dt="2022-03-29T21:54:56.751" v="69" actId="20577"/>
        <pc:sldMkLst>
          <pc:docMk/>
          <pc:sldMk cId="2304750906" sldId="283"/>
        </pc:sldMkLst>
        <pc:spChg chg="mod">
          <ac:chgData name="Γεωργία" userId="472e339c-d673-48e8-9309-c3b1731a2deb" providerId="ADAL" clId="{3475670F-C12C-42A0-8A7B-88768993D9FF}" dt="2022-03-29T21:54:56.751" v="69" actId="20577"/>
          <ac:spMkLst>
            <pc:docMk/>
            <pc:sldMk cId="2304750906" sldId="283"/>
            <ac:spMk id="3" creationId="{2DD0A153-1391-409C-B3A6-DA502CD2161C}"/>
          </ac:spMkLst>
        </pc:spChg>
      </pc:sldChg>
      <pc:sldChg chg="modSp mod">
        <pc:chgData name="Γεωργία" userId="472e339c-d673-48e8-9309-c3b1731a2deb" providerId="ADAL" clId="{3475670F-C12C-42A0-8A7B-88768993D9FF}" dt="2022-03-29T21:56:59.252" v="87" actId="313"/>
        <pc:sldMkLst>
          <pc:docMk/>
          <pc:sldMk cId="974942087" sldId="286"/>
        </pc:sldMkLst>
        <pc:spChg chg="mod">
          <ac:chgData name="Γεωργία" userId="472e339c-d673-48e8-9309-c3b1731a2deb" providerId="ADAL" clId="{3475670F-C12C-42A0-8A7B-88768993D9FF}" dt="2022-03-29T21:56:59.252" v="87" actId="313"/>
          <ac:spMkLst>
            <pc:docMk/>
            <pc:sldMk cId="974942087" sldId="286"/>
            <ac:spMk id="10" creationId="{7F4BD33D-9C77-4E59-BD50-FCE681E1BB06}"/>
          </ac:spMkLst>
        </pc:spChg>
      </pc:sldChg>
      <pc:sldChg chg="modSp mod">
        <pc:chgData name="Γεωργία" userId="472e339c-d673-48e8-9309-c3b1731a2deb" providerId="ADAL" clId="{3475670F-C12C-42A0-8A7B-88768993D9FF}" dt="2022-03-29T21:55:37.056" v="82" actId="20577"/>
        <pc:sldMkLst>
          <pc:docMk/>
          <pc:sldMk cId="3327574398" sldId="288"/>
        </pc:sldMkLst>
        <pc:spChg chg="mod">
          <ac:chgData name="Γεωργία" userId="472e339c-d673-48e8-9309-c3b1731a2deb" providerId="ADAL" clId="{3475670F-C12C-42A0-8A7B-88768993D9FF}" dt="2022-03-29T21:55:37.056" v="82" actId="20577"/>
          <ac:spMkLst>
            <pc:docMk/>
            <pc:sldMk cId="3327574398" sldId="288"/>
            <ac:spMk id="3" creationId="{A597D361-3841-4CCC-8933-E8F93A509F33}"/>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435696-CD3E-445D-A72F-DF45160AF16E}" type="doc">
      <dgm:prSet loTypeId="urn:microsoft.com/office/officeart/2005/8/layout/vProcess5" loCatId="process" qsTypeId="urn:microsoft.com/office/officeart/2005/8/quickstyle/simple1" qsCatId="simple" csTypeId="urn:microsoft.com/office/officeart/2005/8/colors/accent1_2" csCatId="accent1"/>
      <dgm:spPr/>
      <dgm:t>
        <a:bodyPr/>
        <a:lstStyle/>
        <a:p>
          <a:endParaRPr lang="en-US"/>
        </a:p>
      </dgm:t>
    </dgm:pt>
    <dgm:pt modelId="{934A1FE4-008F-494D-BD40-AE6BE658D7D2}">
      <dgm:prSet custT="1"/>
      <dgm:spPr/>
      <dgm:t>
        <a:bodyPr/>
        <a:lstStyle/>
        <a:p>
          <a:pPr algn="just"/>
          <a:r>
            <a:rPr lang="el-GR" sz="1800" dirty="0"/>
            <a:t>Η πλήρης μετατόπιση της θεματικής από την Αντίσταση στον Εμφύλιο, γίνεται με την </a:t>
          </a:r>
          <a:r>
            <a:rPr lang="el-GR" sz="1800" b="1" i="1" dirty="0"/>
            <a:t>Πυραμίδα 67 </a:t>
          </a:r>
          <a:r>
            <a:rPr lang="el-GR" sz="1800" i="1" dirty="0"/>
            <a:t>του </a:t>
          </a:r>
          <a:r>
            <a:rPr lang="el-GR" sz="1800" dirty="0"/>
            <a:t>Ρένου Αποστολίδη (1924-2004) το 1950.</a:t>
          </a:r>
          <a:endParaRPr lang="en-US" sz="1800" dirty="0"/>
        </a:p>
      </dgm:t>
    </dgm:pt>
    <dgm:pt modelId="{CEADA0DB-62A1-4CB4-B4BA-54655EFA9B36}" type="parTrans" cxnId="{2BAFE39F-12A1-4DE4-BB1B-E1A61502B6FF}">
      <dgm:prSet/>
      <dgm:spPr/>
      <dgm:t>
        <a:bodyPr/>
        <a:lstStyle/>
        <a:p>
          <a:endParaRPr lang="en-US"/>
        </a:p>
      </dgm:t>
    </dgm:pt>
    <dgm:pt modelId="{15E948AA-09A7-4475-B341-A3BB885EE585}" type="sibTrans" cxnId="{2BAFE39F-12A1-4DE4-BB1B-E1A61502B6FF}">
      <dgm:prSet/>
      <dgm:spPr/>
      <dgm:t>
        <a:bodyPr/>
        <a:lstStyle/>
        <a:p>
          <a:endParaRPr lang="en-US"/>
        </a:p>
      </dgm:t>
    </dgm:pt>
    <dgm:pt modelId="{78066CFC-9046-4CD1-B7DF-9179B8CD038F}">
      <dgm:prSet custT="1"/>
      <dgm:spPr/>
      <dgm:t>
        <a:bodyPr/>
        <a:lstStyle/>
        <a:p>
          <a:pPr algn="just"/>
          <a:r>
            <a:rPr lang="el-GR" sz="1800" dirty="0"/>
            <a:t>Το βιβλίο πραγματεύεται τα ακανθώδη γεγονότα: καταγραφές εμπειριών του συγγραφέα από την εμπειρία του στον Εθνικό Στρατό.  Στηρίζονται στα ημερολόγιά του και τα γράμματα που έστελνε στους δικούς του.</a:t>
          </a:r>
          <a:endParaRPr lang="en-US" sz="1800" dirty="0"/>
        </a:p>
      </dgm:t>
    </dgm:pt>
    <dgm:pt modelId="{ACF695B7-73F3-4515-8491-7D5F1A45518D}" type="parTrans" cxnId="{1B004F01-64B4-4D71-8D19-01BB542B6569}">
      <dgm:prSet/>
      <dgm:spPr/>
      <dgm:t>
        <a:bodyPr/>
        <a:lstStyle/>
        <a:p>
          <a:endParaRPr lang="en-US"/>
        </a:p>
      </dgm:t>
    </dgm:pt>
    <dgm:pt modelId="{D8036B5E-0977-40F6-B007-47D01E88A88F}" type="sibTrans" cxnId="{1B004F01-64B4-4D71-8D19-01BB542B6569}">
      <dgm:prSet/>
      <dgm:spPr/>
      <dgm:t>
        <a:bodyPr/>
        <a:lstStyle/>
        <a:p>
          <a:endParaRPr lang="en-US"/>
        </a:p>
      </dgm:t>
    </dgm:pt>
    <dgm:pt modelId="{80DDDEC4-0A19-4A52-A62B-CBEBE6EB8B1F}">
      <dgm:prSet/>
      <dgm:spPr/>
      <dgm:t>
        <a:bodyPr/>
        <a:lstStyle/>
        <a:p>
          <a:pPr algn="just"/>
          <a:r>
            <a:rPr lang="el-GR" dirty="0"/>
            <a:t>Το βιβλίο δεν επιβάλλει κάποιο σχήμα σε αυτές τις καταγραφές και έτσι τους προσδίδει μια </a:t>
          </a:r>
          <a:r>
            <a:rPr lang="el-GR" dirty="0" err="1"/>
            <a:t>αντι</a:t>
          </a:r>
          <a:r>
            <a:rPr lang="el-GR" dirty="0"/>
            <a:t>-λογοτεχνική διάθεση και τα φέρνει κοντά στην αμιγή μαρτυρία.</a:t>
          </a:r>
          <a:endParaRPr lang="en-US" dirty="0"/>
        </a:p>
      </dgm:t>
    </dgm:pt>
    <dgm:pt modelId="{D90D08EB-27E4-48E6-B5EC-C117C883339D}" type="parTrans" cxnId="{C07C0FAB-820D-4794-BEDF-D55DF1186E82}">
      <dgm:prSet/>
      <dgm:spPr/>
      <dgm:t>
        <a:bodyPr/>
        <a:lstStyle/>
        <a:p>
          <a:endParaRPr lang="en-US"/>
        </a:p>
      </dgm:t>
    </dgm:pt>
    <dgm:pt modelId="{142F408B-018D-4711-B275-01593EE57391}" type="sibTrans" cxnId="{C07C0FAB-820D-4794-BEDF-D55DF1186E82}">
      <dgm:prSet/>
      <dgm:spPr/>
      <dgm:t>
        <a:bodyPr/>
        <a:lstStyle/>
        <a:p>
          <a:endParaRPr lang="en-US"/>
        </a:p>
      </dgm:t>
    </dgm:pt>
    <dgm:pt modelId="{D4CA3245-A4F6-432A-A341-208EB0F9FD3D}" type="pres">
      <dgm:prSet presAssocID="{2A435696-CD3E-445D-A72F-DF45160AF16E}" presName="outerComposite" presStyleCnt="0">
        <dgm:presLayoutVars>
          <dgm:chMax val="5"/>
          <dgm:dir/>
          <dgm:resizeHandles val="exact"/>
        </dgm:presLayoutVars>
      </dgm:prSet>
      <dgm:spPr/>
    </dgm:pt>
    <dgm:pt modelId="{65C23151-75F4-4C41-80F5-76358CF94F5A}" type="pres">
      <dgm:prSet presAssocID="{2A435696-CD3E-445D-A72F-DF45160AF16E}" presName="dummyMaxCanvas" presStyleCnt="0">
        <dgm:presLayoutVars/>
      </dgm:prSet>
      <dgm:spPr/>
    </dgm:pt>
    <dgm:pt modelId="{2B1052FB-4188-4158-814F-379934978268}" type="pres">
      <dgm:prSet presAssocID="{2A435696-CD3E-445D-A72F-DF45160AF16E}" presName="ThreeNodes_1" presStyleLbl="node1" presStyleIdx="0" presStyleCnt="3">
        <dgm:presLayoutVars>
          <dgm:bulletEnabled val="1"/>
        </dgm:presLayoutVars>
      </dgm:prSet>
      <dgm:spPr/>
    </dgm:pt>
    <dgm:pt modelId="{83821596-EBBF-4D95-8A47-7D42CDCF32C9}" type="pres">
      <dgm:prSet presAssocID="{2A435696-CD3E-445D-A72F-DF45160AF16E}" presName="ThreeNodes_2" presStyleLbl="node1" presStyleIdx="1" presStyleCnt="3">
        <dgm:presLayoutVars>
          <dgm:bulletEnabled val="1"/>
        </dgm:presLayoutVars>
      </dgm:prSet>
      <dgm:spPr/>
    </dgm:pt>
    <dgm:pt modelId="{C2090904-8794-49C3-B45A-6674A03A64E3}" type="pres">
      <dgm:prSet presAssocID="{2A435696-CD3E-445D-A72F-DF45160AF16E}" presName="ThreeNodes_3" presStyleLbl="node1" presStyleIdx="2" presStyleCnt="3">
        <dgm:presLayoutVars>
          <dgm:bulletEnabled val="1"/>
        </dgm:presLayoutVars>
      </dgm:prSet>
      <dgm:spPr/>
    </dgm:pt>
    <dgm:pt modelId="{AA957D14-F029-4B63-9A28-15EDD3BBB877}" type="pres">
      <dgm:prSet presAssocID="{2A435696-CD3E-445D-A72F-DF45160AF16E}" presName="ThreeConn_1-2" presStyleLbl="fgAccFollowNode1" presStyleIdx="0" presStyleCnt="2">
        <dgm:presLayoutVars>
          <dgm:bulletEnabled val="1"/>
        </dgm:presLayoutVars>
      </dgm:prSet>
      <dgm:spPr/>
    </dgm:pt>
    <dgm:pt modelId="{129CFA2B-FAC4-4893-9D66-134BBD86BFE2}" type="pres">
      <dgm:prSet presAssocID="{2A435696-CD3E-445D-A72F-DF45160AF16E}" presName="ThreeConn_2-3" presStyleLbl="fgAccFollowNode1" presStyleIdx="1" presStyleCnt="2">
        <dgm:presLayoutVars>
          <dgm:bulletEnabled val="1"/>
        </dgm:presLayoutVars>
      </dgm:prSet>
      <dgm:spPr/>
    </dgm:pt>
    <dgm:pt modelId="{FC4438D4-EC96-49C4-825B-8475BEB4D3C6}" type="pres">
      <dgm:prSet presAssocID="{2A435696-CD3E-445D-A72F-DF45160AF16E}" presName="ThreeNodes_1_text" presStyleLbl="node1" presStyleIdx="2" presStyleCnt="3">
        <dgm:presLayoutVars>
          <dgm:bulletEnabled val="1"/>
        </dgm:presLayoutVars>
      </dgm:prSet>
      <dgm:spPr/>
    </dgm:pt>
    <dgm:pt modelId="{AD2A4944-3994-418B-B75D-FE61FC18AAED}" type="pres">
      <dgm:prSet presAssocID="{2A435696-CD3E-445D-A72F-DF45160AF16E}" presName="ThreeNodes_2_text" presStyleLbl="node1" presStyleIdx="2" presStyleCnt="3">
        <dgm:presLayoutVars>
          <dgm:bulletEnabled val="1"/>
        </dgm:presLayoutVars>
      </dgm:prSet>
      <dgm:spPr/>
    </dgm:pt>
    <dgm:pt modelId="{CEE4C4AE-68CB-4FD1-AB60-AFA07FBFB74C}" type="pres">
      <dgm:prSet presAssocID="{2A435696-CD3E-445D-A72F-DF45160AF16E}" presName="ThreeNodes_3_text" presStyleLbl="node1" presStyleIdx="2" presStyleCnt="3">
        <dgm:presLayoutVars>
          <dgm:bulletEnabled val="1"/>
        </dgm:presLayoutVars>
      </dgm:prSet>
      <dgm:spPr/>
    </dgm:pt>
  </dgm:ptLst>
  <dgm:cxnLst>
    <dgm:cxn modelId="{1B004F01-64B4-4D71-8D19-01BB542B6569}" srcId="{2A435696-CD3E-445D-A72F-DF45160AF16E}" destId="{78066CFC-9046-4CD1-B7DF-9179B8CD038F}" srcOrd="1" destOrd="0" parTransId="{ACF695B7-73F3-4515-8491-7D5F1A45518D}" sibTransId="{D8036B5E-0977-40F6-B007-47D01E88A88F}"/>
    <dgm:cxn modelId="{F850F90E-BB5D-45F5-8FB1-6F5331364756}" type="presOf" srcId="{934A1FE4-008F-494D-BD40-AE6BE658D7D2}" destId="{2B1052FB-4188-4158-814F-379934978268}" srcOrd="0" destOrd="0" presId="urn:microsoft.com/office/officeart/2005/8/layout/vProcess5"/>
    <dgm:cxn modelId="{66FD1818-B271-40CD-856D-193A7AC8EDB3}" type="presOf" srcId="{15E948AA-09A7-4475-B341-A3BB885EE585}" destId="{AA957D14-F029-4B63-9A28-15EDD3BBB877}" srcOrd="0" destOrd="0" presId="urn:microsoft.com/office/officeart/2005/8/layout/vProcess5"/>
    <dgm:cxn modelId="{66F4B174-1BFB-4E1F-8FEF-B767B849A2A3}" type="presOf" srcId="{78066CFC-9046-4CD1-B7DF-9179B8CD038F}" destId="{83821596-EBBF-4D95-8A47-7D42CDCF32C9}" srcOrd="0" destOrd="0" presId="urn:microsoft.com/office/officeart/2005/8/layout/vProcess5"/>
    <dgm:cxn modelId="{0006F158-0131-47F9-A4EE-AAE21DC3FD4F}" type="presOf" srcId="{80DDDEC4-0A19-4A52-A62B-CBEBE6EB8B1F}" destId="{CEE4C4AE-68CB-4FD1-AB60-AFA07FBFB74C}" srcOrd="1" destOrd="0" presId="urn:microsoft.com/office/officeart/2005/8/layout/vProcess5"/>
    <dgm:cxn modelId="{4F434E7E-8BB6-428D-A424-E6877F82A59C}" type="presOf" srcId="{934A1FE4-008F-494D-BD40-AE6BE658D7D2}" destId="{FC4438D4-EC96-49C4-825B-8475BEB4D3C6}" srcOrd="1" destOrd="0" presId="urn:microsoft.com/office/officeart/2005/8/layout/vProcess5"/>
    <dgm:cxn modelId="{2756D585-F362-42E9-8863-D5F94D1DE6B5}" type="presOf" srcId="{80DDDEC4-0A19-4A52-A62B-CBEBE6EB8B1F}" destId="{C2090904-8794-49C3-B45A-6674A03A64E3}" srcOrd="0" destOrd="0" presId="urn:microsoft.com/office/officeart/2005/8/layout/vProcess5"/>
    <dgm:cxn modelId="{5EF0C490-E2ED-4AED-9903-E9F7D44E88B1}" type="presOf" srcId="{78066CFC-9046-4CD1-B7DF-9179B8CD038F}" destId="{AD2A4944-3994-418B-B75D-FE61FC18AAED}" srcOrd="1" destOrd="0" presId="urn:microsoft.com/office/officeart/2005/8/layout/vProcess5"/>
    <dgm:cxn modelId="{2BAFE39F-12A1-4DE4-BB1B-E1A61502B6FF}" srcId="{2A435696-CD3E-445D-A72F-DF45160AF16E}" destId="{934A1FE4-008F-494D-BD40-AE6BE658D7D2}" srcOrd="0" destOrd="0" parTransId="{CEADA0DB-62A1-4CB4-B4BA-54655EFA9B36}" sibTransId="{15E948AA-09A7-4475-B341-A3BB885EE585}"/>
    <dgm:cxn modelId="{A76D03A2-E17A-420A-AB62-8F69F5DC18DA}" type="presOf" srcId="{D8036B5E-0977-40F6-B007-47D01E88A88F}" destId="{129CFA2B-FAC4-4893-9D66-134BBD86BFE2}" srcOrd="0" destOrd="0" presId="urn:microsoft.com/office/officeart/2005/8/layout/vProcess5"/>
    <dgm:cxn modelId="{C07C0FAB-820D-4794-BEDF-D55DF1186E82}" srcId="{2A435696-CD3E-445D-A72F-DF45160AF16E}" destId="{80DDDEC4-0A19-4A52-A62B-CBEBE6EB8B1F}" srcOrd="2" destOrd="0" parTransId="{D90D08EB-27E4-48E6-B5EC-C117C883339D}" sibTransId="{142F408B-018D-4711-B275-01593EE57391}"/>
    <dgm:cxn modelId="{9F092BBF-5D5E-4499-9329-413D11C358AB}" type="presOf" srcId="{2A435696-CD3E-445D-A72F-DF45160AF16E}" destId="{D4CA3245-A4F6-432A-A341-208EB0F9FD3D}" srcOrd="0" destOrd="0" presId="urn:microsoft.com/office/officeart/2005/8/layout/vProcess5"/>
    <dgm:cxn modelId="{93A7AF62-CAE7-4872-A966-CF9A9441B08B}" type="presParOf" srcId="{D4CA3245-A4F6-432A-A341-208EB0F9FD3D}" destId="{65C23151-75F4-4C41-80F5-76358CF94F5A}" srcOrd="0" destOrd="0" presId="urn:microsoft.com/office/officeart/2005/8/layout/vProcess5"/>
    <dgm:cxn modelId="{9C1DA7FC-0E8C-43EA-BF6A-7402CEE0D3F0}" type="presParOf" srcId="{D4CA3245-A4F6-432A-A341-208EB0F9FD3D}" destId="{2B1052FB-4188-4158-814F-379934978268}" srcOrd="1" destOrd="0" presId="urn:microsoft.com/office/officeart/2005/8/layout/vProcess5"/>
    <dgm:cxn modelId="{CB1F9504-2268-466E-9D64-45BBF92731DA}" type="presParOf" srcId="{D4CA3245-A4F6-432A-A341-208EB0F9FD3D}" destId="{83821596-EBBF-4D95-8A47-7D42CDCF32C9}" srcOrd="2" destOrd="0" presId="urn:microsoft.com/office/officeart/2005/8/layout/vProcess5"/>
    <dgm:cxn modelId="{A454D2FB-1145-442D-9061-3CA1445A8EBD}" type="presParOf" srcId="{D4CA3245-A4F6-432A-A341-208EB0F9FD3D}" destId="{C2090904-8794-49C3-B45A-6674A03A64E3}" srcOrd="3" destOrd="0" presId="urn:microsoft.com/office/officeart/2005/8/layout/vProcess5"/>
    <dgm:cxn modelId="{708AF827-93E6-4D24-B2B8-C21077817974}" type="presParOf" srcId="{D4CA3245-A4F6-432A-A341-208EB0F9FD3D}" destId="{AA957D14-F029-4B63-9A28-15EDD3BBB877}" srcOrd="4" destOrd="0" presId="urn:microsoft.com/office/officeart/2005/8/layout/vProcess5"/>
    <dgm:cxn modelId="{F63F5F23-34E6-4AF9-A77E-106319C5E55C}" type="presParOf" srcId="{D4CA3245-A4F6-432A-A341-208EB0F9FD3D}" destId="{129CFA2B-FAC4-4893-9D66-134BBD86BFE2}" srcOrd="5" destOrd="0" presId="urn:microsoft.com/office/officeart/2005/8/layout/vProcess5"/>
    <dgm:cxn modelId="{E42B4850-80C3-4D86-B713-C04AEC071F23}" type="presParOf" srcId="{D4CA3245-A4F6-432A-A341-208EB0F9FD3D}" destId="{FC4438D4-EC96-49C4-825B-8475BEB4D3C6}" srcOrd="6" destOrd="0" presId="urn:microsoft.com/office/officeart/2005/8/layout/vProcess5"/>
    <dgm:cxn modelId="{EB456519-EA89-4E2F-A5A0-F56B27CE962D}" type="presParOf" srcId="{D4CA3245-A4F6-432A-A341-208EB0F9FD3D}" destId="{AD2A4944-3994-418B-B75D-FE61FC18AAED}" srcOrd="7" destOrd="0" presId="urn:microsoft.com/office/officeart/2005/8/layout/vProcess5"/>
    <dgm:cxn modelId="{2703EC99-840E-4532-9DCA-402EE9706F3A}" type="presParOf" srcId="{D4CA3245-A4F6-432A-A341-208EB0F9FD3D}" destId="{CEE4C4AE-68CB-4FD1-AB60-AFA07FBFB74C}"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1052FB-4188-4158-814F-379934978268}">
      <dsp:nvSpPr>
        <dsp:cNvPr id="0" name=""/>
        <dsp:cNvSpPr/>
      </dsp:nvSpPr>
      <dsp:spPr>
        <a:xfrm>
          <a:off x="0" y="0"/>
          <a:ext cx="7852012" cy="11430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l-GR" sz="1800" kern="1200" dirty="0"/>
            <a:t>Η πλήρης μετατόπιση της θεματικής από την Αντίσταση στον Εμφύλιο, γίνεται με την </a:t>
          </a:r>
          <a:r>
            <a:rPr lang="el-GR" sz="1800" b="1" i="1" kern="1200" dirty="0"/>
            <a:t>Πυραμίδα 67 </a:t>
          </a:r>
          <a:r>
            <a:rPr lang="el-GR" sz="1800" i="1" kern="1200" dirty="0"/>
            <a:t>του </a:t>
          </a:r>
          <a:r>
            <a:rPr lang="el-GR" sz="1800" kern="1200" dirty="0"/>
            <a:t>Ρένου Αποστολίδη (1924-2004) το 1950.</a:t>
          </a:r>
          <a:endParaRPr lang="en-US" sz="1800" kern="1200" dirty="0"/>
        </a:p>
      </dsp:txBody>
      <dsp:txXfrm>
        <a:off x="33477" y="33477"/>
        <a:ext cx="6618627" cy="1076046"/>
      </dsp:txXfrm>
    </dsp:sp>
    <dsp:sp modelId="{83821596-EBBF-4D95-8A47-7D42CDCF32C9}">
      <dsp:nvSpPr>
        <dsp:cNvPr id="0" name=""/>
        <dsp:cNvSpPr/>
      </dsp:nvSpPr>
      <dsp:spPr>
        <a:xfrm>
          <a:off x="692824" y="1333500"/>
          <a:ext cx="7852012" cy="11430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l-GR" sz="1800" kern="1200" dirty="0"/>
            <a:t>Το βιβλίο πραγματεύεται τα ακανθώδη γεγονότα: καταγραφές εμπειριών του συγγραφέα από την εμπειρία του στον Εθνικό Στρατό.  Στηρίζονται στα ημερολόγιά του και τα γράμματα που έστελνε στους δικούς του.</a:t>
          </a:r>
          <a:endParaRPr lang="en-US" sz="1800" kern="1200" dirty="0"/>
        </a:p>
      </dsp:txBody>
      <dsp:txXfrm>
        <a:off x="726301" y="1366977"/>
        <a:ext cx="6349284" cy="1076046"/>
      </dsp:txXfrm>
    </dsp:sp>
    <dsp:sp modelId="{C2090904-8794-49C3-B45A-6674A03A64E3}">
      <dsp:nvSpPr>
        <dsp:cNvPr id="0" name=""/>
        <dsp:cNvSpPr/>
      </dsp:nvSpPr>
      <dsp:spPr>
        <a:xfrm>
          <a:off x="1385649" y="2667000"/>
          <a:ext cx="7852012" cy="11430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l-GR" sz="2000" kern="1200" dirty="0"/>
            <a:t>Το βιβλίο δεν επιβάλλει κάποιο σχήμα σε αυτές τις καταγραφές και έτσι τους προσδίδει μια </a:t>
          </a:r>
          <a:r>
            <a:rPr lang="el-GR" sz="2000" kern="1200" dirty="0" err="1"/>
            <a:t>αντι</a:t>
          </a:r>
          <a:r>
            <a:rPr lang="el-GR" sz="2000" kern="1200" dirty="0"/>
            <a:t>-λογοτεχνική διάθεση και τα φέρνει κοντά στην αμιγή μαρτυρία.</a:t>
          </a:r>
          <a:endParaRPr lang="en-US" sz="2000" kern="1200" dirty="0"/>
        </a:p>
      </dsp:txBody>
      <dsp:txXfrm>
        <a:off x="1419126" y="2700477"/>
        <a:ext cx="6349284" cy="1076046"/>
      </dsp:txXfrm>
    </dsp:sp>
    <dsp:sp modelId="{AA957D14-F029-4B63-9A28-15EDD3BBB877}">
      <dsp:nvSpPr>
        <dsp:cNvPr id="0" name=""/>
        <dsp:cNvSpPr/>
      </dsp:nvSpPr>
      <dsp:spPr>
        <a:xfrm>
          <a:off x="7109062" y="866775"/>
          <a:ext cx="742950" cy="742950"/>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7276226" y="866775"/>
        <a:ext cx="408622" cy="559070"/>
      </dsp:txXfrm>
    </dsp:sp>
    <dsp:sp modelId="{129CFA2B-FAC4-4893-9D66-134BBD86BFE2}">
      <dsp:nvSpPr>
        <dsp:cNvPr id="0" name=""/>
        <dsp:cNvSpPr/>
      </dsp:nvSpPr>
      <dsp:spPr>
        <a:xfrm>
          <a:off x="7801887" y="2192655"/>
          <a:ext cx="742950" cy="742950"/>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7969051" y="2192655"/>
        <a:ext cx="408622" cy="559070"/>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0F8CF-692C-4963-8B5E-D1C0928CF160}"/>
              </a:ext>
            </a:extLst>
          </p:cNvPr>
          <p:cNvSpPr>
            <a:spLocks noGrp="1"/>
          </p:cNvSpPr>
          <p:nvPr>
            <p:ph type="ctrTitle"/>
          </p:nvPr>
        </p:nvSpPr>
        <p:spPr>
          <a:xfrm>
            <a:off x="1429612" y="1013984"/>
            <a:ext cx="7714388" cy="3260635"/>
          </a:xfrm>
        </p:spPr>
        <p:txBody>
          <a:bodyPr anchor="b"/>
          <a:lstStyle>
            <a:lvl1pPr algn="l">
              <a:defRPr sz="2800"/>
            </a:lvl1pPr>
          </a:lstStyle>
          <a:p>
            <a:r>
              <a:rPr lang="en-US" dirty="0"/>
              <a:t>Click to edit Master title style</a:t>
            </a:r>
          </a:p>
        </p:txBody>
      </p:sp>
      <p:sp>
        <p:nvSpPr>
          <p:cNvPr id="3" name="Subtitle 2">
            <a:extLst>
              <a:ext uri="{FF2B5EF4-FFF2-40B4-BE49-F238E27FC236}">
                <a16:creationId xmlns:a16="http://schemas.microsoft.com/office/drawing/2014/main" id="{9F419655-1613-4CC0-BBE9-BD2CB2C3C766}"/>
              </a:ext>
            </a:extLst>
          </p:cNvPr>
          <p:cNvSpPr>
            <a:spLocks noGrp="1"/>
          </p:cNvSpPr>
          <p:nvPr>
            <p:ph type="subTitle" idx="1"/>
          </p:nvPr>
        </p:nvSpPr>
        <p:spPr>
          <a:xfrm>
            <a:off x="1429612" y="4848464"/>
            <a:ext cx="7714388" cy="1085849"/>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0267FFF-6BC4-4DF0-BC55-B2C3BFD8ED12}"/>
              </a:ext>
            </a:extLst>
          </p:cNvPr>
          <p:cNvSpPr>
            <a:spLocks noGrp="1"/>
          </p:cNvSpPr>
          <p:nvPr>
            <p:ph type="dt" sz="half" idx="10"/>
          </p:nvPr>
        </p:nvSpPr>
        <p:spPr/>
        <p:txBody>
          <a:bodyPr/>
          <a:lstStyle/>
          <a:p>
            <a:fld id="{3C2B07E4-CDF9-4C88-A2F3-04620E58224D}" type="datetimeFigureOut">
              <a:rPr lang="en-US" smtClean="0"/>
              <a:t>3/18/2024</a:t>
            </a:fld>
            <a:endParaRPr lang="en-US"/>
          </a:p>
        </p:txBody>
      </p:sp>
      <p:sp>
        <p:nvSpPr>
          <p:cNvPr id="5" name="Footer Placeholder 4">
            <a:extLst>
              <a:ext uri="{FF2B5EF4-FFF2-40B4-BE49-F238E27FC236}">
                <a16:creationId xmlns:a16="http://schemas.microsoft.com/office/drawing/2014/main" id="{D6389830-A1B7-484B-832C-F64A558BD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A8F727-72C8-47A9-8E54-AD84590286F9}"/>
              </a:ext>
            </a:extLst>
          </p:cNvPr>
          <p:cNvSpPr>
            <a:spLocks noGrp="1"/>
          </p:cNvSpPr>
          <p:nvPr>
            <p:ph type="sldNum" sz="quarter" idx="12"/>
          </p:nvPr>
        </p:nvSpPr>
        <p:spPr/>
        <p:txBody>
          <a:bodyPr/>
          <a:lstStyle/>
          <a:p>
            <a:fld id="{EFE71E98-A417-4ECC-ACEB-C0490C20DB04}" type="slidenum">
              <a:rPr lang="en-US" smtClean="0"/>
              <a:t>‹#›</a:t>
            </a:fld>
            <a:endParaRPr lang="en-US"/>
          </a:p>
        </p:txBody>
      </p:sp>
      <p:cxnSp>
        <p:nvCxnSpPr>
          <p:cNvPr id="7" name="Straight Connector 6">
            <a:extLst>
              <a:ext uri="{FF2B5EF4-FFF2-40B4-BE49-F238E27FC236}">
                <a16:creationId xmlns:a16="http://schemas.microsoft.com/office/drawing/2014/main" id="{AEED5540-64E5-4258-ABA4-753F07B71B38}"/>
              </a:ext>
            </a:extLst>
          </p:cNvPr>
          <p:cNvCxnSpPr>
            <a:cxnSpLocks/>
          </p:cNvCxnSpPr>
          <p:nvPr/>
        </p:nvCxnSpPr>
        <p:spPr>
          <a:xfrm>
            <a:off x="1524000" y="457150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3342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8A5DE-E5C6-4DB9-AD28-8F1EAC6F5513}"/>
              </a:ext>
            </a:extLst>
          </p:cNvPr>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4363E08E-9B2D-4740-9AC6-D5E1CFB95FC6}"/>
              </a:ext>
            </a:extLst>
          </p:cNvPr>
          <p:cNvSpPr>
            <a:spLocks noGrp="1"/>
          </p:cNvSpPr>
          <p:nvPr>
            <p:ph type="body" orient="vert" idx="1"/>
          </p:nvPr>
        </p:nvSpPr>
        <p:spPr>
          <a:xfrm>
            <a:off x="1429566" y="2229957"/>
            <a:ext cx="9238434" cy="3866043"/>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E4E3736-E8AA-4F58-9D3A-27050B287F9D}"/>
              </a:ext>
            </a:extLst>
          </p:cNvPr>
          <p:cNvSpPr>
            <a:spLocks noGrp="1"/>
          </p:cNvSpPr>
          <p:nvPr>
            <p:ph type="dt" sz="half" idx="10"/>
          </p:nvPr>
        </p:nvSpPr>
        <p:spPr/>
        <p:txBody>
          <a:bodyPr/>
          <a:lstStyle/>
          <a:p>
            <a:fld id="{3C2B07E4-CDF9-4C88-A2F3-04620E58224D}" type="datetimeFigureOut">
              <a:rPr lang="en-US" smtClean="0"/>
              <a:t>3/18/2024</a:t>
            </a:fld>
            <a:endParaRPr lang="en-US"/>
          </a:p>
        </p:txBody>
      </p:sp>
      <p:sp>
        <p:nvSpPr>
          <p:cNvPr id="5" name="Footer Placeholder 4">
            <a:extLst>
              <a:ext uri="{FF2B5EF4-FFF2-40B4-BE49-F238E27FC236}">
                <a16:creationId xmlns:a16="http://schemas.microsoft.com/office/drawing/2014/main" id="{1DE95E84-15BC-478B-9DAB-15025867B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E9D98F-E0A8-4254-A957-7F17811D017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142946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DE70F5-2276-4F91-9FC2-8DA4B528814A}"/>
              </a:ext>
            </a:extLst>
          </p:cNvPr>
          <p:cNvSpPr>
            <a:spLocks noGrp="1"/>
          </p:cNvSpPr>
          <p:nvPr>
            <p:ph type="title" orient="vert"/>
          </p:nvPr>
        </p:nvSpPr>
        <p:spPr>
          <a:xfrm>
            <a:off x="9144000" y="1467699"/>
            <a:ext cx="1758461" cy="4628301"/>
          </a:xfrm>
        </p:spPr>
        <p:txBody>
          <a:bodyPr vert="eaVert"/>
          <a:lstStyle>
            <a:lvl1pPr>
              <a:defRPr>
                <a:solidFill>
                  <a:schemeClr val="tx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D21856C5-C2FD-45E4-A631-AC06B5495BEA}"/>
              </a:ext>
            </a:extLst>
          </p:cNvPr>
          <p:cNvSpPr>
            <a:spLocks noGrp="1"/>
          </p:cNvSpPr>
          <p:nvPr>
            <p:ph type="body" orient="vert" idx="1"/>
          </p:nvPr>
        </p:nvSpPr>
        <p:spPr>
          <a:xfrm>
            <a:off x="1182312" y="1467699"/>
            <a:ext cx="7839379" cy="4628301"/>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EE336EA-B6DD-4115-9C67-79A24C866ED4}"/>
              </a:ext>
            </a:extLst>
          </p:cNvPr>
          <p:cNvSpPr>
            <a:spLocks noGrp="1"/>
          </p:cNvSpPr>
          <p:nvPr>
            <p:ph type="dt" sz="half" idx="10"/>
          </p:nvPr>
        </p:nvSpPr>
        <p:spPr/>
        <p:txBody>
          <a:bodyPr/>
          <a:lstStyle/>
          <a:p>
            <a:fld id="{3C2B07E4-CDF9-4C88-A2F3-04620E58224D}" type="datetimeFigureOut">
              <a:rPr lang="en-US" smtClean="0"/>
              <a:t>3/18/2024</a:t>
            </a:fld>
            <a:endParaRPr lang="en-US"/>
          </a:p>
        </p:txBody>
      </p:sp>
      <p:sp>
        <p:nvSpPr>
          <p:cNvPr id="5" name="Footer Placeholder 4">
            <a:extLst>
              <a:ext uri="{FF2B5EF4-FFF2-40B4-BE49-F238E27FC236}">
                <a16:creationId xmlns:a16="http://schemas.microsoft.com/office/drawing/2014/main" id="{C2EA668B-1DAB-449C-9BA4-7B1572A22B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C6567E-119D-4C98-93FF-73A332803A13}"/>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298223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EF94C-BCB1-4F4C-AF70-DD2A5C4E3318}"/>
              </a:ext>
            </a:extLst>
          </p:cNvPr>
          <p:cNvSpPr>
            <a:spLocks noGrp="1"/>
          </p:cNvSpPr>
          <p:nvPr>
            <p:ph type="title"/>
          </p:nvPr>
        </p:nvSpPr>
        <p:spPr>
          <a:xfrm>
            <a:off x="1429566" y="1045445"/>
            <a:ext cx="9238434" cy="857559"/>
          </a:xfrm>
        </p:spPr>
        <p:txBody>
          <a:bodyPr anchor="b"/>
          <a:lstStyle>
            <a:lvl1pPr>
              <a:defRPr>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8A909B75-A057-44B5-872F-DF01BDC8EA07}"/>
              </a:ext>
            </a:extLst>
          </p:cNvPr>
          <p:cNvSpPr>
            <a:spLocks noGrp="1"/>
          </p:cNvSpPr>
          <p:nvPr>
            <p:ph idx="1"/>
          </p:nvPr>
        </p:nvSpPr>
        <p:spPr>
          <a:xfrm>
            <a:off x="1429566" y="2286000"/>
            <a:ext cx="9238434" cy="381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806260C-3219-4812-88F2-3162D37F293B}"/>
              </a:ext>
            </a:extLst>
          </p:cNvPr>
          <p:cNvSpPr>
            <a:spLocks noGrp="1"/>
          </p:cNvSpPr>
          <p:nvPr>
            <p:ph type="dt" sz="half" idx="10"/>
          </p:nvPr>
        </p:nvSpPr>
        <p:spPr/>
        <p:txBody>
          <a:bodyPr/>
          <a:lstStyle/>
          <a:p>
            <a:fld id="{3C2B07E4-CDF9-4C88-A2F3-04620E58224D}" type="datetimeFigureOut">
              <a:rPr lang="en-US" smtClean="0"/>
              <a:t>3/18/2024</a:t>
            </a:fld>
            <a:endParaRPr lang="en-US"/>
          </a:p>
        </p:txBody>
      </p:sp>
      <p:sp>
        <p:nvSpPr>
          <p:cNvPr id="5" name="Footer Placeholder 4">
            <a:extLst>
              <a:ext uri="{FF2B5EF4-FFF2-40B4-BE49-F238E27FC236}">
                <a16:creationId xmlns:a16="http://schemas.microsoft.com/office/drawing/2014/main" id="{F2762B73-9C01-4BE3-A199-782BE6EBA6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761492-EB56-4454-9D2A-8BB94AACB899}"/>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218374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980A128-A52A-402C-865B-1BF08D7F0458}"/>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900447-3778-4AB7-ACB3-7C2313FE9A47}"/>
              </a:ext>
            </a:extLst>
          </p:cNvPr>
          <p:cNvSpPr>
            <a:spLocks noGrp="1"/>
          </p:cNvSpPr>
          <p:nvPr>
            <p:ph type="title"/>
          </p:nvPr>
        </p:nvSpPr>
        <p:spPr>
          <a:xfrm>
            <a:off x="1421745" y="1287554"/>
            <a:ext cx="8284963" cy="3113064"/>
          </a:xfrm>
        </p:spPr>
        <p:txBody>
          <a:bodyPr anchor="t"/>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F9B910C9-BA3C-4D31-9C62-2C2408591FF2}"/>
              </a:ext>
            </a:extLst>
          </p:cNvPr>
          <p:cNvSpPr>
            <a:spLocks noGrp="1"/>
          </p:cNvSpPr>
          <p:nvPr>
            <p:ph type="body" idx="1"/>
          </p:nvPr>
        </p:nvSpPr>
        <p:spPr>
          <a:xfrm>
            <a:off x="1421744" y="4619707"/>
            <a:ext cx="7722256" cy="1476293"/>
          </a:xfrm>
        </p:spPr>
        <p:txBody>
          <a:bodyPr anchor="b">
            <a:normAutofit/>
          </a:bodyPr>
          <a:lstStyle>
            <a:lvl1pPr marL="0" indent="0">
              <a:buNone/>
              <a:defRPr sz="1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8742E8A-6B69-406B-A3DF-0A1B76832E0A}"/>
              </a:ext>
            </a:extLst>
          </p:cNvPr>
          <p:cNvSpPr>
            <a:spLocks noGrp="1"/>
          </p:cNvSpPr>
          <p:nvPr>
            <p:ph type="dt" sz="half" idx="10"/>
          </p:nvPr>
        </p:nvSpPr>
        <p:spPr/>
        <p:txBody>
          <a:bodyPr/>
          <a:lstStyle/>
          <a:p>
            <a:fld id="{3C2B07E4-CDF9-4C88-A2F3-04620E58224D}" type="datetimeFigureOut">
              <a:rPr lang="en-US" smtClean="0"/>
              <a:t>3/18/2024</a:t>
            </a:fld>
            <a:endParaRPr lang="en-US"/>
          </a:p>
        </p:txBody>
      </p:sp>
      <p:sp>
        <p:nvSpPr>
          <p:cNvPr id="5" name="Footer Placeholder 4">
            <a:extLst>
              <a:ext uri="{FF2B5EF4-FFF2-40B4-BE49-F238E27FC236}">
                <a16:creationId xmlns:a16="http://schemas.microsoft.com/office/drawing/2014/main" id="{64D665CF-4461-4BB8-8F3A-ED1CB1084C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898B27-5EF3-49F4-B3CE-F3CF419AE06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130847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3F3BA-5AD5-4F15-97B2-E4652D1D4E15}"/>
              </a:ext>
            </a:extLst>
          </p:cNvPr>
          <p:cNvSpPr>
            <a:spLocks noGrp="1"/>
          </p:cNvSpPr>
          <p:nvPr>
            <p:ph type="title"/>
          </p:nvPr>
        </p:nvSpPr>
        <p:spPr>
          <a:xfrm>
            <a:off x="1429566" y="1013411"/>
            <a:ext cx="9238434" cy="889592"/>
          </a:xfrm>
        </p:spPr>
        <p:txBody>
          <a:bodyPr/>
          <a:lstStyle>
            <a:lvl1pPr>
              <a:defRPr>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EA997B8-1FD3-40E6-A486-256EB41DB70A}"/>
              </a:ext>
            </a:extLst>
          </p:cNvPr>
          <p:cNvSpPr>
            <a:spLocks noGrp="1"/>
          </p:cNvSpPr>
          <p:nvPr>
            <p:ph sz="half" idx="1"/>
          </p:nvPr>
        </p:nvSpPr>
        <p:spPr>
          <a:xfrm>
            <a:off x="1429566" y="2135565"/>
            <a:ext cx="4495800" cy="396043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4183F4D8-AA9A-4AF7-86EA-E4D797B98CE9}"/>
              </a:ext>
            </a:extLst>
          </p:cNvPr>
          <p:cNvSpPr>
            <a:spLocks noGrp="1"/>
          </p:cNvSpPr>
          <p:nvPr>
            <p:ph sz="half" idx="2"/>
          </p:nvPr>
        </p:nvSpPr>
        <p:spPr>
          <a:xfrm>
            <a:off x="6172200" y="2135565"/>
            <a:ext cx="4495800" cy="396043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BA08823E-BC08-4810-9BFF-35D2EA2AE729}"/>
              </a:ext>
            </a:extLst>
          </p:cNvPr>
          <p:cNvSpPr>
            <a:spLocks noGrp="1"/>
          </p:cNvSpPr>
          <p:nvPr>
            <p:ph type="dt" sz="half" idx="10"/>
          </p:nvPr>
        </p:nvSpPr>
        <p:spPr/>
        <p:txBody>
          <a:bodyPr/>
          <a:lstStyle/>
          <a:p>
            <a:fld id="{3C2B07E4-CDF9-4C88-A2F3-04620E58224D}" type="datetimeFigureOut">
              <a:rPr lang="en-US" smtClean="0"/>
              <a:t>3/18/2024</a:t>
            </a:fld>
            <a:endParaRPr lang="en-US"/>
          </a:p>
        </p:txBody>
      </p:sp>
      <p:sp>
        <p:nvSpPr>
          <p:cNvPr id="6" name="Footer Placeholder 5">
            <a:extLst>
              <a:ext uri="{FF2B5EF4-FFF2-40B4-BE49-F238E27FC236}">
                <a16:creationId xmlns:a16="http://schemas.microsoft.com/office/drawing/2014/main" id="{2FDD2BFB-BB2C-4C4A-A6E1-DD223C2BE0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D369B2-12F8-4583-8A7F-523C9A3EF09B}"/>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092037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C717F-84B9-44BA-8DD6-680394AB193E}"/>
              </a:ext>
            </a:extLst>
          </p:cNvPr>
          <p:cNvSpPr>
            <a:spLocks noGrp="1"/>
          </p:cNvSpPr>
          <p:nvPr>
            <p:ph type="title"/>
          </p:nvPr>
        </p:nvSpPr>
        <p:spPr>
          <a:xfrm>
            <a:off x="1429566" y="1079150"/>
            <a:ext cx="9238434" cy="823912"/>
          </a:xfrm>
        </p:spPr>
        <p:txBody>
          <a:bodyPr/>
          <a:lstStyle>
            <a:lvl1pPr>
              <a:defRPr>
                <a:solidFill>
                  <a:schemeClr val="tx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2A1217D6-7448-4625-964F-5D82F65F11F7}"/>
              </a:ext>
            </a:extLst>
          </p:cNvPr>
          <p:cNvSpPr>
            <a:spLocks noGrp="1"/>
          </p:cNvSpPr>
          <p:nvPr>
            <p:ph type="body" idx="1"/>
          </p:nvPr>
        </p:nvSpPr>
        <p:spPr>
          <a:xfrm>
            <a:off x="1429567" y="2013217"/>
            <a:ext cx="4495799" cy="704232"/>
          </a:xfrm>
        </p:spPr>
        <p:txBody>
          <a:bodyPr anchor="b">
            <a:normAutofit/>
          </a:bodyPr>
          <a:lstStyle>
            <a:lvl1pPr marL="0" indent="0">
              <a:lnSpc>
                <a:spcPct val="100000"/>
              </a:lnSpc>
              <a:buNone/>
              <a:defRPr sz="1800" b="0" cap="all" spc="3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253A534C-0B54-4327-99C0-4F0019FD21F6}"/>
              </a:ext>
            </a:extLst>
          </p:cNvPr>
          <p:cNvSpPr>
            <a:spLocks noGrp="1"/>
          </p:cNvSpPr>
          <p:nvPr>
            <p:ph sz="half" idx="2"/>
          </p:nvPr>
        </p:nvSpPr>
        <p:spPr>
          <a:xfrm>
            <a:off x="1429567" y="3048000"/>
            <a:ext cx="4495800" cy="304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389D4A63-0795-4B74-8C11-5FE7944118C7}"/>
              </a:ext>
            </a:extLst>
          </p:cNvPr>
          <p:cNvSpPr>
            <a:spLocks noGrp="1"/>
          </p:cNvSpPr>
          <p:nvPr>
            <p:ph type="body" sz="quarter" idx="3"/>
          </p:nvPr>
        </p:nvSpPr>
        <p:spPr>
          <a:xfrm>
            <a:off x="6172200" y="2013215"/>
            <a:ext cx="4495800" cy="704233"/>
          </a:xfrm>
        </p:spPr>
        <p:txBody>
          <a:bodyPr anchor="b">
            <a:normAutofit/>
          </a:bodyPr>
          <a:lstStyle>
            <a:lvl1pPr marL="0" indent="0">
              <a:lnSpc>
                <a:spcPct val="100000"/>
              </a:lnSpc>
              <a:buNone/>
              <a:defRPr sz="1800" b="0" cap="all" spc="3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823D16F3-F747-441B-9854-27225954DEC4}"/>
              </a:ext>
            </a:extLst>
          </p:cNvPr>
          <p:cNvSpPr>
            <a:spLocks noGrp="1"/>
          </p:cNvSpPr>
          <p:nvPr>
            <p:ph sz="quarter" idx="4"/>
          </p:nvPr>
        </p:nvSpPr>
        <p:spPr>
          <a:xfrm>
            <a:off x="6172200" y="3048000"/>
            <a:ext cx="4495800" cy="304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0E8168E2-6B97-486E-B0E4-4E7F5CDBB5B1}"/>
              </a:ext>
            </a:extLst>
          </p:cNvPr>
          <p:cNvSpPr>
            <a:spLocks noGrp="1"/>
          </p:cNvSpPr>
          <p:nvPr>
            <p:ph type="dt" sz="half" idx="10"/>
          </p:nvPr>
        </p:nvSpPr>
        <p:spPr/>
        <p:txBody>
          <a:bodyPr/>
          <a:lstStyle/>
          <a:p>
            <a:fld id="{3C2B07E4-CDF9-4C88-A2F3-04620E58224D}" type="datetimeFigureOut">
              <a:rPr lang="en-US" smtClean="0"/>
              <a:t>3/18/2024</a:t>
            </a:fld>
            <a:endParaRPr lang="en-US"/>
          </a:p>
        </p:txBody>
      </p:sp>
      <p:sp>
        <p:nvSpPr>
          <p:cNvPr id="8" name="Footer Placeholder 7">
            <a:extLst>
              <a:ext uri="{FF2B5EF4-FFF2-40B4-BE49-F238E27FC236}">
                <a16:creationId xmlns:a16="http://schemas.microsoft.com/office/drawing/2014/main" id="{D05D3E2B-2F4E-4347-A8E9-27EB7D0359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C1FC4F5-6876-414E-9E30-84706A3F528C}"/>
              </a:ext>
            </a:extLst>
          </p:cNvPr>
          <p:cNvSpPr>
            <a:spLocks noGrp="1"/>
          </p:cNvSpPr>
          <p:nvPr>
            <p:ph type="sldNum" sz="quarter" idx="12"/>
          </p:nvPr>
        </p:nvSpPr>
        <p:spPr/>
        <p:txBody>
          <a:bodyPr/>
          <a:lstStyle/>
          <a:p>
            <a:fld id="{EFE71E98-A417-4ECC-ACEB-C0490C20DB04}" type="slidenum">
              <a:rPr lang="en-US" smtClean="0"/>
              <a:t>‹#›</a:t>
            </a:fld>
            <a:endParaRPr lang="en-US"/>
          </a:p>
        </p:txBody>
      </p:sp>
      <p:cxnSp>
        <p:nvCxnSpPr>
          <p:cNvPr id="11" name="Straight Connector 10">
            <a:extLst>
              <a:ext uri="{FF2B5EF4-FFF2-40B4-BE49-F238E27FC236}">
                <a16:creationId xmlns:a16="http://schemas.microsoft.com/office/drawing/2014/main" id="{A70D2F04-5474-46B9-B838-858CDF4AB2D2}"/>
              </a:ext>
            </a:extLst>
          </p:cNvPr>
          <p:cNvCxnSpPr>
            <a:cxnSpLocks/>
          </p:cNvCxnSpPr>
          <p:nvPr/>
        </p:nvCxnSpPr>
        <p:spPr>
          <a:xfrm>
            <a:off x="6270727" y="2876662"/>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CADEE893-BE45-47F3-BCF0-02424B3503CC}"/>
              </a:ext>
            </a:extLst>
          </p:cNvPr>
          <p:cNvSpPr/>
          <p:nvPr/>
        </p:nvSpPr>
        <p:spPr>
          <a:xfrm>
            <a:off x="-1171838" y="4592406"/>
            <a:ext cx="808262" cy="3897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3FB5178A-4501-4B56-8BF1-D083D7B021CE}"/>
              </a:ext>
            </a:extLst>
          </p:cNvPr>
          <p:cNvCxnSpPr>
            <a:cxnSpLocks/>
          </p:cNvCxnSpPr>
          <p:nvPr/>
        </p:nvCxnSpPr>
        <p:spPr>
          <a:xfrm>
            <a:off x="1524000" y="2876662"/>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8408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2109C6-041C-42BA-B507-8EA298046EDD}"/>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7BF877-20DD-40F4-AEA8-E1B6D5350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7DC874-15B5-4338-B7D1-8E393AB4C16E}"/>
              </a:ext>
            </a:extLst>
          </p:cNvPr>
          <p:cNvSpPr>
            <a:spLocks noGrp="1"/>
          </p:cNvSpPr>
          <p:nvPr>
            <p:ph type="dt" sz="half" idx="10"/>
          </p:nvPr>
        </p:nvSpPr>
        <p:spPr/>
        <p:txBody>
          <a:bodyPr/>
          <a:lstStyle/>
          <a:p>
            <a:fld id="{3C2B07E4-CDF9-4C88-A2F3-04620E58224D}" type="datetimeFigureOut">
              <a:rPr lang="en-US" smtClean="0"/>
              <a:t>3/18/2024</a:t>
            </a:fld>
            <a:endParaRPr lang="en-US"/>
          </a:p>
        </p:txBody>
      </p:sp>
      <p:sp>
        <p:nvSpPr>
          <p:cNvPr id="4" name="Footer Placeholder 3">
            <a:extLst>
              <a:ext uri="{FF2B5EF4-FFF2-40B4-BE49-F238E27FC236}">
                <a16:creationId xmlns:a16="http://schemas.microsoft.com/office/drawing/2014/main" id="{7E66BAE3-24C5-483F-9141-D860A265E7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59AEEB4-66F8-4008-B616-804FB9D91CF9}"/>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2380637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46C975-8FFB-4A4B-9213-774EE3901DE9}"/>
              </a:ext>
            </a:extLst>
          </p:cNvPr>
          <p:cNvSpPr>
            <a:spLocks noGrp="1"/>
          </p:cNvSpPr>
          <p:nvPr>
            <p:ph type="dt" sz="half" idx="10"/>
          </p:nvPr>
        </p:nvSpPr>
        <p:spPr/>
        <p:txBody>
          <a:bodyPr/>
          <a:lstStyle/>
          <a:p>
            <a:fld id="{3C2B07E4-CDF9-4C88-A2F3-04620E58224D}" type="datetimeFigureOut">
              <a:rPr lang="en-US" smtClean="0"/>
              <a:t>3/18/2024</a:t>
            </a:fld>
            <a:endParaRPr lang="en-US"/>
          </a:p>
        </p:txBody>
      </p:sp>
      <p:sp>
        <p:nvSpPr>
          <p:cNvPr id="3" name="Footer Placeholder 2">
            <a:extLst>
              <a:ext uri="{FF2B5EF4-FFF2-40B4-BE49-F238E27FC236}">
                <a16:creationId xmlns:a16="http://schemas.microsoft.com/office/drawing/2014/main" id="{4FBA744F-475D-4105-8E4A-02581554953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F3FA64C-7966-4D6F-88D7-4B89F2A1DF2C}"/>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654508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4ED5F-AB94-4DCF-8971-B8B2B55AF653}"/>
              </a:ext>
            </a:extLst>
          </p:cNvPr>
          <p:cNvSpPr>
            <a:spLocks noGrp="1"/>
          </p:cNvSpPr>
          <p:nvPr>
            <p:ph type="title"/>
          </p:nvPr>
        </p:nvSpPr>
        <p:spPr>
          <a:xfrm>
            <a:off x="1443740" y="1558944"/>
            <a:ext cx="3279689" cy="1864196"/>
          </a:xfrm>
        </p:spPr>
        <p:txBody>
          <a:bodyPr anchor="b"/>
          <a:lstStyle>
            <a:lvl1pPr algn="r">
              <a:defRPr sz="2800">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141EE4CB-68CF-4BF3-A891-8277AFD13D88}"/>
              </a:ext>
            </a:extLst>
          </p:cNvPr>
          <p:cNvSpPr>
            <a:spLocks noGrp="1"/>
          </p:cNvSpPr>
          <p:nvPr>
            <p:ph idx="1"/>
          </p:nvPr>
        </p:nvSpPr>
        <p:spPr>
          <a:xfrm>
            <a:off x="5334000" y="762000"/>
            <a:ext cx="5333999" cy="5334000"/>
          </a:xfrm>
        </p:spPr>
        <p:txBody>
          <a:bodyPr anchor="ctr">
            <a:normAutofit/>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95292E72-B66D-40EE-B182-5585382A6DC9}"/>
              </a:ext>
            </a:extLst>
          </p:cNvPr>
          <p:cNvSpPr>
            <a:spLocks noGrp="1"/>
          </p:cNvSpPr>
          <p:nvPr>
            <p:ph type="body" sz="half" idx="2"/>
          </p:nvPr>
        </p:nvSpPr>
        <p:spPr>
          <a:xfrm>
            <a:off x="1443741" y="3649682"/>
            <a:ext cx="3233096" cy="1933605"/>
          </a:xfrm>
        </p:spPr>
        <p:txBody>
          <a:bodyPr/>
          <a:lstStyle>
            <a:lvl1pPr marL="0" indent="0" algn="r">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D73B694-B050-45F3-AE6F-A86A129F1C64}"/>
              </a:ext>
            </a:extLst>
          </p:cNvPr>
          <p:cNvSpPr>
            <a:spLocks noGrp="1"/>
          </p:cNvSpPr>
          <p:nvPr>
            <p:ph type="dt" sz="half" idx="10"/>
          </p:nvPr>
        </p:nvSpPr>
        <p:spPr/>
        <p:txBody>
          <a:bodyPr/>
          <a:lstStyle/>
          <a:p>
            <a:fld id="{3C2B07E4-CDF9-4C88-A2F3-04620E58224D}" type="datetimeFigureOut">
              <a:rPr lang="en-US" smtClean="0"/>
              <a:t>3/18/2024</a:t>
            </a:fld>
            <a:endParaRPr lang="en-US"/>
          </a:p>
        </p:txBody>
      </p:sp>
      <p:sp>
        <p:nvSpPr>
          <p:cNvPr id="6" name="Footer Placeholder 5">
            <a:extLst>
              <a:ext uri="{FF2B5EF4-FFF2-40B4-BE49-F238E27FC236}">
                <a16:creationId xmlns:a16="http://schemas.microsoft.com/office/drawing/2014/main" id="{7E8AE423-9CA5-46B3-96B1-7586AD0208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4B973D-F1F7-47BC-996D-6100B7C89520}"/>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2942273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E9949-4A1F-4DA9-9B75-A6180F954B8D}"/>
              </a:ext>
            </a:extLst>
          </p:cNvPr>
          <p:cNvSpPr>
            <a:spLocks noGrp="1"/>
          </p:cNvSpPr>
          <p:nvPr>
            <p:ph type="title"/>
          </p:nvPr>
        </p:nvSpPr>
        <p:spPr>
          <a:xfrm>
            <a:off x="1433543" y="1383126"/>
            <a:ext cx="3289886" cy="2045874"/>
          </a:xfrm>
        </p:spPr>
        <p:txBody>
          <a:bodyPr anchor="b"/>
          <a:lstStyle>
            <a:lvl1pPr algn="r">
              <a:defRPr sz="2800">
                <a:solidFill>
                  <a:schemeClr val="tx1"/>
                </a:solidFill>
              </a:defRPr>
            </a:lvl1pPr>
          </a:lstStyle>
          <a:p>
            <a:r>
              <a:rPr lang="en-US" dirty="0"/>
              <a:t>Click to edit Master title style</a:t>
            </a:r>
          </a:p>
        </p:txBody>
      </p:sp>
      <p:sp>
        <p:nvSpPr>
          <p:cNvPr id="3" name="Picture Placeholder 2">
            <a:extLst>
              <a:ext uri="{FF2B5EF4-FFF2-40B4-BE49-F238E27FC236}">
                <a16:creationId xmlns:a16="http://schemas.microsoft.com/office/drawing/2014/main" id="{79A8D794-C670-4569-93D9-0FF8B35AA7AE}"/>
              </a:ext>
            </a:extLst>
          </p:cNvPr>
          <p:cNvSpPr>
            <a:spLocks noGrp="1"/>
          </p:cNvSpPr>
          <p:nvPr>
            <p:ph type="pic" idx="1"/>
          </p:nvPr>
        </p:nvSpPr>
        <p:spPr>
          <a:xfrm>
            <a:off x="5334001" y="762000"/>
            <a:ext cx="5333999" cy="5334000"/>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92486F6-AE67-4B34-B8E2-0B7576DC2E3A}"/>
              </a:ext>
            </a:extLst>
          </p:cNvPr>
          <p:cNvSpPr>
            <a:spLocks noGrp="1"/>
          </p:cNvSpPr>
          <p:nvPr>
            <p:ph type="body" sz="half" idx="2"/>
          </p:nvPr>
        </p:nvSpPr>
        <p:spPr>
          <a:xfrm>
            <a:off x="1433544" y="3649682"/>
            <a:ext cx="3243292" cy="1684317"/>
          </a:xfrm>
        </p:spPr>
        <p:txBody>
          <a:bodyPr/>
          <a:lstStyle>
            <a:lvl1pPr marL="0" indent="0" algn="r">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198B11C-BB63-49A6-B488-29D4FBF8E107}"/>
              </a:ext>
            </a:extLst>
          </p:cNvPr>
          <p:cNvSpPr>
            <a:spLocks noGrp="1"/>
          </p:cNvSpPr>
          <p:nvPr>
            <p:ph type="dt" sz="half" idx="10"/>
          </p:nvPr>
        </p:nvSpPr>
        <p:spPr/>
        <p:txBody>
          <a:bodyPr/>
          <a:lstStyle/>
          <a:p>
            <a:fld id="{3C2B07E4-CDF9-4C88-A2F3-04620E58224D}" type="datetimeFigureOut">
              <a:rPr lang="en-US" smtClean="0"/>
              <a:t>3/18/2024</a:t>
            </a:fld>
            <a:endParaRPr lang="en-US"/>
          </a:p>
        </p:txBody>
      </p:sp>
      <p:sp>
        <p:nvSpPr>
          <p:cNvPr id="6" name="Footer Placeholder 5">
            <a:extLst>
              <a:ext uri="{FF2B5EF4-FFF2-40B4-BE49-F238E27FC236}">
                <a16:creationId xmlns:a16="http://schemas.microsoft.com/office/drawing/2014/main" id="{324B9166-6D36-4F0A-9ADD-33D49A0C3A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B22B8F-7760-41B3-9053-DD90255B9EE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2727000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84152A-7FE0-4708-B7C1-DBEC8F133766}"/>
              </a:ext>
            </a:extLst>
          </p:cNvPr>
          <p:cNvSpPr>
            <a:spLocks noGrp="1"/>
          </p:cNvSpPr>
          <p:nvPr>
            <p:ph type="title"/>
          </p:nvPr>
        </p:nvSpPr>
        <p:spPr>
          <a:xfrm>
            <a:off x="1429566" y="1041621"/>
            <a:ext cx="9238434" cy="861383"/>
          </a:xfrm>
          <a:prstGeom prst="rect">
            <a:avLst/>
          </a:prstGeom>
        </p:spPr>
        <p:txBody>
          <a:bodyPr vert="horz" lIns="91440" tIns="45720" rIns="91440" bIns="45720" rtlCol="0" anchor="b">
            <a:noAutofit/>
          </a:bodyPr>
          <a:lstStyle/>
          <a:p>
            <a:r>
              <a:rPr lang="en-US" dirty="0"/>
              <a:t>Click to edit Master title style</a:t>
            </a:r>
          </a:p>
        </p:txBody>
      </p:sp>
      <p:sp>
        <p:nvSpPr>
          <p:cNvPr id="3" name="Text Placeholder 2">
            <a:extLst>
              <a:ext uri="{FF2B5EF4-FFF2-40B4-BE49-F238E27FC236}">
                <a16:creationId xmlns:a16="http://schemas.microsoft.com/office/drawing/2014/main" id="{B911AB53-BAF9-439D-9451-47193CF2FF8E}"/>
              </a:ext>
            </a:extLst>
          </p:cNvPr>
          <p:cNvSpPr>
            <a:spLocks noGrp="1"/>
          </p:cNvSpPr>
          <p:nvPr>
            <p:ph type="body" idx="1"/>
          </p:nvPr>
        </p:nvSpPr>
        <p:spPr>
          <a:xfrm>
            <a:off x="1429566" y="2285999"/>
            <a:ext cx="9238434" cy="38100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FB96D9F-562A-496F-A530-A561994DC5EF}"/>
              </a:ext>
            </a:extLst>
          </p:cNvPr>
          <p:cNvSpPr>
            <a:spLocks noGrp="1"/>
          </p:cNvSpPr>
          <p:nvPr>
            <p:ph type="dt" sz="half" idx="2"/>
          </p:nvPr>
        </p:nvSpPr>
        <p:spPr>
          <a:xfrm rot="5400000">
            <a:off x="10471087" y="4891318"/>
            <a:ext cx="2673295" cy="365125"/>
          </a:xfrm>
          <a:prstGeom prst="rect">
            <a:avLst/>
          </a:prstGeom>
        </p:spPr>
        <p:txBody>
          <a:bodyPr vert="horz" lIns="91440" tIns="45720" rIns="91440" bIns="45720" rtlCol="0" anchor="ctr"/>
          <a:lstStyle>
            <a:lvl1pPr algn="l">
              <a:defRPr sz="700" b="1" cap="all" spc="300" baseline="0">
                <a:solidFill>
                  <a:schemeClr val="tx1"/>
                </a:solidFill>
              </a:defRPr>
            </a:lvl1pPr>
          </a:lstStyle>
          <a:p>
            <a:fld id="{3C2B07E4-CDF9-4C88-A2F3-04620E58224D}" type="datetimeFigureOut">
              <a:rPr lang="en-US" smtClean="0"/>
              <a:pPr/>
              <a:t>3/18/2024</a:t>
            </a:fld>
            <a:endParaRPr lang="en-US" dirty="0"/>
          </a:p>
        </p:txBody>
      </p:sp>
      <p:sp>
        <p:nvSpPr>
          <p:cNvPr id="5" name="Footer Placeholder 4">
            <a:extLst>
              <a:ext uri="{FF2B5EF4-FFF2-40B4-BE49-F238E27FC236}">
                <a16:creationId xmlns:a16="http://schemas.microsoft.com/office/drawing/2014/main" id="{CC3060FE-AAC3-4FAE-9EB4-BCAE72D95670}"/>
              </a:ext>
            </a:extLst>
          </p:cNvPr>
          <p:cNvSpPr>
            <a:spLocks noGrp="1"/>
          </p:cNvSpPr>
          <p:nvPr>
            <p:ph type="ftr" sz="quarter" idx="3"/>
          </p:nvPr>
        </p:nvSpPr>
        <p:spPr>
          <a:xfrm rot="5400000">
            <a:off x="10473021" y="1609893"/>
            <a:ext cx="2669427" cy="365125"/>
          </a:xfrm>
          <a:prstGeom prst="rect">
            <a:avLst/>
          </a:prstGeom>
        </p:spPr>
        <p:txBody>
          <a:bodyPr vert="horz" lIns="91440" tIns="45720" rIns="91440" bIns="45720" rtlCol="0" anchor="ctr"/>
          <a:lstStyle>
            <a:lvl1pPr algn="r">
              <a:defRPr sz="7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4777EDB2-8F31-42FA-B253-62D241466385}"/>
              </a:ext>
            </a:extLst>
          </p:cNvPr>
          <p:cNvSpPr>
            <a:spLocks noGrp="1"/>
          </p:cNvSpPr>
          <p:nvPr>
            <p:ph type="sldNum" sz="quarter" idx="4"/>
          </p:nvPr>
        </p:nvSpPr>
        <p:spPr>
          <a:xfrm>
            <a:off x="11492908" y="3219853"/>
            <a:ext cx="629653" cy="429830"/>
          </a:xfrm>
          <a:prstGeom prst="rect">
            <a:avLst/>
          </a:prstGeom>
        </p:spPr>
        <p:txBody>
          <a:bodyPr vert="horz" lIns="91440" tIns="45720" rIns="91440" bIns="45720" rtlCol="0" anchor="ctr"/>
          <a:lstStyle>
            <a:lvl1pPr algn="ctr">
              <a:defRPr sz="1600" b="1">
                <a:solidFill>
                  <a:schemeClr val="tx1">
                    <a:tint val="75000"/>
                  </a:schemeClr>
                </a:solidFill>
                <a:latin typeface="+mj-lt"/>
              </a:defRPr>
            </a:lvl1pPr>
          </a:lstStyle>
          <a:p>
            <a:fld id="{EFE71E98-A417-4ECC-ACEB-C0490C20DB04}" type="slidenum">
              <a:rPr lang="en-US" smtClean="0"/>
              <a:pPr/>
              <a:t>‹#›</a:t>
            </a:fld>
            <a:endParaRPr lang="en-US"/>
          </a:p>
        </p:txBody>
      </p:sp>
    </p:spTree>
    <p:extLst>
      <p:ext uri="{BB962C8B-B14F-4D97-AF65-F5344CB8AC3E}">
        <p14:creationId xmlns:p14="http://schemas.microsoft.com/office/powerpoint/2010/main" val="3379617552"/>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13" r:id="rId6"/>
    <p:sldLayoutId id="2147483709" r:id="rId7"/>
    <p:sldLayoutId id="2147483710" r:id="rId8"/>
    <p:sldLayoutId id="2147483711" r:id="rId9"/>
    <p:sldLayoutId id="2147483712" r:id="rId10"/>
    <p:sldLayoutId id="2147483714" r:id="rId11"/>
  </p:sldLayoutIdLst>
  <p:txStyles>
    <p:titleStyle>
      <a:lvl1pPr algn="l" defTabSz="914400" rtl="0" eaLnBrk="1" latinLnBrk="0" hangingPunct="1">
        <a:lnSpc>
          <a:spcPct val="120000"/>
        </a:lnSpc>
        <a:spcBef>
          <a:spcPct val="0"/>
        </a:spcBef>
        <a:buNone/>
        <a:defRPr sz="2800" b="1" kern="1200" cap="all" spc="600" baseline="0">
          <a:solidFill>
            <a:schemeClr val="tx1"/>
          </a:solidFill>
          <a:latin typeface="+mj-lt"/>
          <a:ea typeface="+mj-ea"/>
          <a:cs typeface="+mj-cs"/>
        </a:defRPr>
      </a:lvl1pPr>
    </p:titleStyle>
    <p:bodyStyle>
      <a:lvl1pPr marL="274320" indent="-274320" algn="l" defTabSz="914400" rtl="0" eaLnBrk="1" latinLnBrk="0" hangingPunct="1">
        <a:lnSpc>
          <a:spcPct val="130000"/>
        </a:lnSpc>
        <a:spcBef>
          <a:spcPts val="1000"/>
        </a:spcBef>
        <a:buSzPct val="85000"/>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30000"/>
        </a:lnSpc>
        <a:spcBef>
          <a:spcPts val="500"/>
        </a:spcBef>
        <a:buSzPct val="85000"/>
        <a:buFontTx/>
        <a:buNone/>
        <a:defRPr sz="1600" b="1" kern="1200">
          <a:solidFill>
            <a:schemeClr val="tx1"/>
          </a:solidFill>
          <a:latin typeface="+mn-lt"/>
          <a:ea typeface="+mn-ea"/>
          <a:cs typeface="+mn-cs"/>
        </a:defRPr>
      </a:lvl2pPr>
      <a:lvl3pPr marL="457200" indent="-182880" algn="l" defTabSz="914400" rtl="0" eaLnBrk="1" latinLnBrk="0" hangingPunct="1">
        <a:lnSpc>
          <a:spcPct val="130000"/>
        </a:lnSpc>
        <a:spcBef>
          <a:spcPts val="500"/>
        </a:spcBef>
        <a:buSzPct val="85000"/>
        <a:buFont typeface="Arial" panose="020B0604020202020204" pitchFamily="34" charset="0"/>
        <a:buChar char="•"/>
        <a:defRPr sz="1400" kern="1200">
          <a:solidFill>
            <a:schemeClr val="tx1"/>
          </a:solidFill>
          <a:latin typeface="+mn-lt"/>
          <a:ea typeface="+mn-ea"/>
          <a:cs typeface="+mn-cs"/>
        </a:defRPr>
      </a:lvl3pPr>
      <a:lvl4pPr marL="466344" indent="0" algn="l" defTabSz="914400" rtl="0" eaLnBrk="1" latinLnBrk="0" hangingPunct="1">
        <a:lnSpc>
          <a:spcPct val="130000"/>
        </a:lnSpc>
        <a:spcBef>
          <a:spcPts val="500"/>
        </a:spcBef>
        <a:buSzPct val="85000"/>
        <a:buFontTx/>
        <a:buNone/>
        <a:defRPr sz="1200" b="1" kern="1200">
          <a:solidFill>
            <a:schemeClr val="tx1"/>
          </a:solidFill>
          <a:latin typeface="+mn-lt"/>
          <a:ea typeface="+mn-ea"/>
          <a:cs typeface="+mn-cs"/>
        </a:defRPr>
      </a:lvl4pPr>
      <a:lvl5pPr marL="640080" indent="-182880" algn="l" defTabSz="914400" rtl="0" eaLnBrk="1" latinLnBrk="0" hangingPunct="1">
        <a:lnSpc>
          <a:spcPct val="130000"/>
        </a:lnSpc>
        <a:spcBef>
          <a:spcPts val="500"/>
        </a:spcBef>
        <a:buSzPct val="85000"/>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youtube.com/watch?v=Tz3M8xW1YlU"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greek-language.gr/digitalResources/literature/tools/concordance/browse.html?cnd_id=10&amp;text_id=3364"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atexnos.gr/%CE%BF-%CE%BC%CE%B1%CF%84%CF%89%CE%BC%CE%AD%CE%BD%CE%BF%CF%82-%CE%B1%CF%8D%CE%B3%CE%BF%CF%85%CF%83%CF%84%CE%BF%CF%82-%CF%84%CE%BF%CF%85-1944-%CE%BC%CE%AC%CF%87%CE%B5%CF%82-%CE%BA%CE%B1%CE%B9-%CE%B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0760E4C7-47B8-4356-ABCA-CC9C79E2D2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F432C93C-374E-4B08-94B8-64A13D41C212}"/>
              </a:ext>
            </a:extLst>
          </p:cNvPr>
          <p:cNvSpPr>
            <a:spLocks noGrp="1"/>
          </p:cNvSpPr>
          <p:nvPr>
            <p:ph type="ctrTitle"/>
          </p:nvPr>
        </p:nvSpPr>
        <p:spPr>
          <a:xfrm>
            <a:off x="1088569" y="1406387"/>
            <a:ext cx="3936275" cy="2231319"/>
          </a:xfrm>
        </p:spPr>
        <p:txBody>
          <a:bodyPr anchor="b">
            <a:normAutofit/>
          </a:bodyPr>
          <a:lstStyle/>
          <a:p>
            <a:pPr algn="ctr"/>
            <a:r>
              <a:rPr lang="el-GR" dirty="0" err="1"/>
              <a:t>Λογοτεχνικεσ</a:t>
            </a:r>
            <a:r>
              <a:rPr lang="el-GR" dirty="0"/>
              <a:t> </a:t>
            </a:r>
            <a:r>
              <a:rPr lang="el-GR" dirty="0" err="1"/>
              <a:t>μαρτυριεσ</a:t>
            </a:r>
            <a:endParaRPr lang="el-GR" dirty="0"/>
          </a:p>
        </p:txBody>
      </p:sp>
      <p:sp>
        <p:nvSpPr>
          <p:cNvPr id="3" name="Υπότιτλος 2">
            <a:extLst>
              <a:ext uri="{FF2B5EF4-FFF2-40B4-BE49-F238E27FC236}">
                <a16:creationId xmlns:a16="http://schemas.microsoft.com/office/drawing/2014/main" id="{BCA3C65F-33FF-4264-A1B5-DF615DDEA5BB}"/>
              </a:ext>
            </a:extLst>
          </p:cNvPr>
          <p:cNvSpPr>
            <a:spLocks noGrp="1"/>
          </p:cNvSpPr>
          <p:nvPr>
            <p:ph type="subTitle" idx="1"/>
          </p:nvPr>
        </p:nvSpPr>
        <p:spPr>
          <a:xfrm>
            <a:off x="1524000" y="4249360"/>
            <a:ext cx="3048000" cy="1490486"/>
          </a:xfrm>
        </p:spPr>
        <p:txBody>
          <a:bodyPr>
            <a:normAutofit/>
          </a:bodyPr>
          <a:lstStyle/>
          <a:p>
            <a:pPr algn="ctr"/>
            <a:r>
              <a:rPr lang="el-GR" dirty="0"/>
              <a:t>1945-1950</a:t>
            </a:r>
          </a:p>
        </p:txBody>
      </p:sp>
      <p:sp>
        <p:nvSpPr>
          <p:cNvPr id="20" name="Rectangle 19">
            <a:extLst>
              <a:ext uri="{FF2B5EF4-FFF2-40B4-BE49-F238E27FC236}">
                <a16:creationId xmlns:a16="http://schemas.microsoft.com/office/drawing/2014/main" id="{824F4927-E645-48C1-B709-AC214B1B75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DD14D01E-9AF1-4F65-B0A6-881F83666AC6}"/>
              </a:ext>
            </a:extLst>
          </p:cNvPr>
          <p:cNvPicPr>
            <a:picLocks noChangeAspect="1"/>
          </p:cNvPicPr>
          <p:nvPr/>
        </p:nvPicPr>
        <p:blipFill rotWithShape="1">
          <a:blip r:embed="rId2">
            <a:alphaModFix/>
          </a:blip>
          <a:srcRect l="39363" r="1303" b="-1"/>
          <a:stretch/>
        </p:blipFill>
        <p:spPr>
          <a:xfrm>
            <a:off x="6858000" y="857254"/>
            <a:ext cx="4572000" cy="5143493"/>
          </a:xfrm>
          <a:prstGeom prst="rect">
            <a:avLst/>
          </a:prstGeom>
        </p:spPr>
      </p:pic>
      <p:cxnSp>
        <p:nvCxnSpPr>
          <p:cNvPr id="22" name="Straight Connector 21">
            <a:extLst>
              <a:ext uri="{FF2B5EF4-FFF2-40B4-BE49-F238E27FC236}">
                <a16:creationId xmlns:a16="http://schemas.microsoft.com/office/drawing/2014/main" id="{414C5C93-B9E9-4392-ADCF-ABF21209DD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562423" y="396058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0580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FDAB667-CB26-4D4E-AEB3-A6D95BD5F964}"/>
              </a:ext>
            </a:extLst>
          </p:cNvPr>
          <p:cNvSpPr>
            <a:spLocks noGrp="1"/>
          </p:cNvSpPr>
          <p:nvPr>
            <p:ph idx="1"/>
          </p:nvPr>
        </p:nvSpPr>
        <p:spPr>
          <a:xfrm>
            <a:off x="75501" y="83890"/>
            <a:ext cx="11929145" cy="6493079"/>
          </a:xfrm>
        </p:spPr>
        <p:txBody>
          <a:bodyPr>
            <a:noAutofit/>
          </a:bodyPr>
          <a:lstStyle/>
          <a:p>
            <a:pPr algn="just"/>
            <a:r>
              <a:rPr lang="el-GR" dirty="0"/>
              <a:t>Η</a:t>
            </a:r>
            <a:r>
              <a:rPr lang="el-GR" i="1" dirty="0"/>
              <a:t> </a:t>
            </a:r>
            <a:r>
              <a:rPr lang="el-GR" i="1" dirty="0">
                <a:solidFill>
                  <a:schemeClr val="accent1">
                    <a:lumMod val="60000"/>
                    <a:lumOff val="40000"/>
                  </a:schemeClr>
                </a:solidFill>
              </a:rPr>
              <a:t>Φωτιά</a:t>
            </a:r>
            <a:r>
              <a:rPr lang="el-GR" i="1" dirty="0"/>
              <a:t> </a:t>
            </a:r>
            <a:r>
              <a:rPr lang="el-GR" dirty="0"/>
              <a:t>του Δημήτρη Χατζή, νεότερου συγγραφέα.  Θεωρήθηκε από την Αριστερή κριτική ως το κατεξοχήν μυθιστόρημα της Αντίστασης.</a:t>
            </a:r>
          </a:p>
          <a:p>
            <a:pPr algn="just"/>
            <a:r>
              <a:rPr lang="el-GR" dirty="0"/>
              <a:t>Η ένταξη στην Αντίσταση και την Αριστερά μιας ολόκληρης οικογένειας γεωργών από τη Φθιώτιδα. Εστιάζει στην κόρη, που γνωρίζει τον έρωτα στο πρόσωπο του καθοδηγητή της και «μαθαίνει να σκέφτεται μόνη της». Δεκεμβριανά. Ακολουθεί τον ΕΛΑΣ. Το κείμενο επιχειρεί  να διαμορφώσει το παρόν.  Οι αντίπαλοι είναι οι Άγγλοι. Ο λαός ταυτίζεται με το ΕΑΜ.  Ερμηνεία:  ο ξένος παράγοντας παραποίησε τη λαϊκή θέληση ( σε αντίθεση με την άποψη ότι το ΕΑΜ σχεδίαζε την κατάληψη της εξουσίας εξοντώνοντας τους αντιπάλους του.) Το κείμενο διεκδικεί μια ενιαία αφήγηση για τα γεγονότα και την ηθική ανωτερότητα του ΕΑΜ, υιοθετώντας τον </a:t>
            </a:r>
            <a:r>
              <a:rPr lang="el-GR" b="1" dirty="0"/>
              <a:t>λόγο της </a:t>
            </a:r>
            <a:r>
              <a:rPr lang="el-GR" b="1" dirty="0" err="1"/>
              <a:t>θυματοποίησης</a:t>
            </a:r>
            <a:r>
              <a:rPr lang="el-GR" dirty="0"/>
              <a:t>. Το πρώτο λογοτεχνικό αυτό κείμενο αποτέλεσε πρότυπο της μεγάλης αφήγησης της </a:t>
            </a:r>
            <a:r>
              <a:rPr lang="el-GR" dirty="0" err="1"/>
              <a:t>Αριστεράς</a:t>
            </a:r>
            <a:r>
              <a:rPr lang="el-GR" dirty="0"/>
              <a:t> για τη δεκαετία του 40. </a:t>
            </a:r>
          </a:p>
          <a:p>
            <a:pPr algn="just"/>
            <a:r>
              <a:rPr lang="el-GR" dirty="0"/>
              <a:t>Στρατευμένη λογοτεχνία&gt; εξέλιξη των αγροτών προς την κοινωνική  συνειδητοποίηση. Εδώ τριτοπρόσωπη αφήγηση για να δοθεί η αίσθηση της αντικειμενικότητας.</a:t>
            </a:r>
          </a:p>
          <a:p>
            <a:pPr algn="just"/>
            <a:r>
              <a:rPr lang="el-GR" dirty="0"/>
              <a:t>Μετά όμως από αυτά είναι δύσκολο να γράψει κανείς για τον εμφύλιο. Το θέμα επανέρχεται το 1950, αλλά με άλλη γραφή. Αλληγορία, </a:t>
            </a:r>
            <a:r>
              <a:rPr lang="el-GR" dirty="0" err="1"/>
              <a:t>μοντερνιστικές</a:t>
            </a:r>
            <a:r>
              <a:rPr lang="el-GR" dirty="0"/>
              <a:t> τεχνικές, υπονόμευση της έννοιας της αντικειμενικότητας και του ρεαλισμού, το ηθικό δίλημμα του ατόμου που διαφωνεί με τη βία των αντιπάλων, της ατομικής συνείδησης απέναντι στην εξουσία.</a:t>
            </a:r>
          </a:p>
          <a:p>
            <a:pPr marL="0" indent="0">
              <a:buNone/>
            </a:pPr>
            <a:r>
              <a:rPr lang="el-GR" b="1" dirty="0">
                <a:solidFill>
                  <a:srgbClr val="00B050"/>
                </a:solidFill>
              </a:rPr>
              <a:t>Σημ.</a:t>
            </a:r>
            <a:r>
              <a:rPr lang="el-GR" dirty="0"/>
              <a:t> Πολλές μαρτυρίες δημοσιεύθηκαν και στη δεκαετία του 1980. Οι ανώνυμοι αγωνιστές ήθελαν να συνδέσουν τη δική τους αφήγηση με μια μείζονα αφήγηση. Χαρακτηριστικό αυτών των κειμένων είναι ο λόγος της </a:t>
            </a:r>
            <a:r>
              <a:rPr lang="el-GR" dirty="0" err="1"/>
              <a:t>θυματοποίησης</a:t>
            </a:r>
            <a:r>
              <a:rPr lang="el-GR" dirty="0"/>
              <a:t>&gt; ο αφηγητής είναι θύμα των ιστορικών συνθηκών, πράγμα που του προσδίδει ηθική ανωτερότητα.</a:t>
            </a:r>
          </a:p>
          <a:p>
            <a:endParaRPr lang="el-GR" dirty="0"/>
          </a:p>
        </p:txBody>
      </p:sp>
    </p:spTree>
    <p:extLst>
      <p:ext uri="{BB962C8B-B14F-4D97-AF65-F5344CB8AC3E}">
        <p14:creationId xmlns:p14="http://schemas.microsoft.com/office/powerpoint/2010/main" val="4043831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408894-4ED7-4175-860E-35F37C18AF51}"/>
              </a:ext>
            </a:extLst>
          </p:cNvPr>
          <p:cNvSpPr>
            <a:spLocks noGrp="1"/>
          </p:cNvSpPr>
          <p:nvPr>
            <p:ph type="title"/>
          </p:nvPr>
        </p:nvSpPr>
        <p:spPr>
          <a:xfrm>
            <a:off x="1429566" y="200967"/>
            <a:ext cx="9238434" cy="864159"/>
          </a:xfrm>
        </p:spPr>
        <p:txBody>
          <a:bodyPr/>
          <a:lstStyle/>
          <a:p>
            <a:pPr algn="ctr"/>
            <a:r>
              <a:rPr lang="el-GR" dirty="0" err="1"/>
              <a:t>Διηγημα</a:t>
            </a:r>
            <a:r>
              <a:rPr lang="el-GR" dirty="0"/>
              <a:t>: η </a:t>
            </a:r>
            <a:r>
              <a:rPr lang="el-GR" dirty="0" err="1"/>
              <a:t>επιλογη</a:t>
            </a:r>
            <a:r>
              <a:rPr lang="el-GR" dirty="0"/>
              <a:t> του </a:t>
            </a:r>
            <a:r>
              <a:rPr lang="el-GR" dirty="0" err="1"/>
              <a:t>ειδουσ</a:t>
            </a:r>
            <a:endParaRPr lang="el-GR" dirty="0"/>
          </a:p>
        </p:txBody>
      </p:sp>
      <p:sp>
        <p:nvSpPr>
          <p:cNvPr id="3" name="Θέση περιεχομένου 2">
            <a:extLst>
              <a:ext uri="{FF2B5EF4-FFF2-40B4-BE49-F238E27FC236}">
                <a16:creationId xmlns:a16="http://schemas.microsoft.com/office/drawing/2014/main" id="{57804266-21FE-4592-BEFB-4219AAEA8497}"/>
              </a:ext>
            </a:extLst>
          </p:cNvPr>
          <p:cNvSpPr>
            <a:spLocks noGrp="1"/>
          </p:cNvSpPr>
          <p:nvPr>
            <p:ph idx="1"/>
          </p:nvPr>
        </p:nvSpPr>
        <p:spPr>
          <a:xfrm>
            <a:off x="904352" y="1185705"/>
            <a:ext cx="10822074" cy="4910295"/>
          </a:xfrm>
        </p:spPr>
        <p:txBody>
          <a:bodyPr>
            <a:normAutofit/>
          </a:bodyPr>
          <a:lstStyle/>
          <a:p>
            <a:r>
              <a:rPr lang="el-GR" sz="2800" dirty="0"/>
              <a:t>1) Απάντηση στις επείγουσες ανάγκες έκφρασης λόγω της συντομίας του</a:t>
            </a:r>
          </a:p>
          <a:p>
            <a:r>
              <a:rPr lang="el-GR" sz="2800" dirty="0"/>
              <a:t>2) Προϊόν της δυσκολίας να συλληφθούν οι κατακερματισμένες εμπειρίες αυτής της επώδυνης εποχής σε ένα σύνολο. </a:t>
            </a:r>
          </a:p>
          <a:p>
            <a:r>
              <a:rPr lang="el-GR" sz="2800" dirty="0"/>
              <a:t>Θα βρούμε μια απόπειρα στο πρωτόλειο μυθιστόρημα του Δημήτρη Χατζή (1913-1981) </a:t>
            </a:r>
            <a:r>
              <a:rPr lang="el-GR" sz="2800" b="1" i="1" dirty="0"/>
              <a:t>Φωτιά</a:t>
            </a:r>
            <a:r>
              <a:rPr lang="el-GR" sz="2800" dirty="0"/>
              <a:t> (1946), που αποτυπώνει την πορεία ωρίμανσης μιας χωριατοπούλας μέσα από την εμπλοκή της στην Αντίσταση.</a:t>
            </a:r>
          </a:p>
        </p:txBody>
      </p:sp>
    </p:spTree>
    <p:extLst>
      <p:ext uri="{BB962C8B-B14F-4D97-AF65-F5344CB8AC3E}">
        <p14:creationId xmlns:p14="http://schemas.microsoft.com/office/powerpoint/2010/main" val="446258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A666A5-0115-4C3A-A984-2187F7D21C34}"/>
              </a:ext>
            </a:extLst>
          </p:cNvPr>
          <p:cNvSpPr>
            <a:spLocks noGrp="1"/>
          </p:cNvSpPr>
          <p:nvPr>
            <p:ph type="title"/>
          </p:nvPr>
        </p:nvSpPr>
        <p:spPr/>
        <p:txBody>
          <a:bodyPr/>
          <a:lstStyle/>
          <a:p>
            <a:r>
              <a:rPr lang="el-GR" dirty="0" err="1">
                <a:solidFill>
                  <a:srgbClr val="00B050"/>
                </a:solidFill>
              </a:rPr>
              <a:t>Κειμενα</a:t>
            </a:r>
            <a:r>
              <a:rPr lang="el-GR" dirty="0">
                <a:solidFill>
                  <a:srgbClr val="00B050"/>
                </a:solidFill>
              </a:rPr>
              <a:t> προς </a:t>
            </a:r>
            <a:r>
              <a:rPr lang="el-GR" dirty="0" err="1">
                <a:solidFill>
                  <a:srgbClr val="00B050"/>
                </a:solidFill>
              </a:rPr>
              <a:t>μελετη</a:t>
            </a:r>
            <a:endParaRPr lang="el-GR" dirty="0">
              <a:solidFill>
                <a:srgbClr val="00B050"/>
              </a:solidFill>
            </a:endParaRPr>
          </a:p>
        </p:txBody>
      </p:sp>
      <p:sp>
        <p:nvSpPr>
          <p:cNvPr id="3" name="Θέση περιεχομένου 2">
            <a:extLst>
              <a:ext uri="{FF2B5EF4-FFF2-40B4-BE49-F238E27FC236}">
                <a16:creationId xmlns:a16="http://schemas.microsoft.com/office/drawing/2014/main" id="{74019BC6-4BC5-4424-9C21-DDBBD7429475}"/>
              </a:ext>
            </a:extLst>
          </p:cNvPr>
          <p:cNvSpPr>
            <a:spLocks noGrp="1"/>
          </p:cNvSpPr>
          <p:nvPr>
            <p:ph idx="1"/>
          </p:nvPr>
        </p:nvSpPr>
        <p:spPr/>
        <p:txBody>
          <a:bodyPr/>
          <a:lstStyle/>
          <a:p>
            <a:pPr marL="0" indent="0">
              <a:buNone/>
            </a:pPr>
            <a:r>
              <a:rPr lang="el-GR" dirty="0"/>
              <a:t>ΚΕΝΤΡΙΚΑ ΕΡΩΤΗΜΑΤΑ:</a:t>
            </a:r>
          </a:p>
          <a:p>
            <a:pPr marL="0" indent="0">
              <a:buNone/>
            </a:pPr>
            <a:r>
              <a:rPr lang="el-GR" sz="1800" dirty="0"/>
              <a:t>1) Πώς αποτυπώνεται το πολεμικό βίωμα;</a:t>
            </a:r>
          </a:p>
          <a:p>
            <a:pPr marL="0" indent="0">
              <a:buNone/>
            </a:pPr>
            <a:r>
              <a:rPr lang="el-GR" sz="1800" dirty="0"/>
              <a:t>2) Πώς διεκδικείται η αξιοπιστία (αντικειμενικότητα) της αφήγησης;</a:t>
            </a:r>
          </a:p>
          <a:p>
            <a:pPr marL="0" indent="0">
              <a:buNone/>
            </a:pPr>
            <a:endParaRPr lang="el-GR" dirty="0"/>
          </a:p>
        </p:txBody>
      </p:sp>
    </p:spTree>
    <p:extLst>
      <p:ext uri="{BB962C8B-B14F-4D97-AF65-F5344CB8AC3E}">
        <p14:creationId xmlns:p14="http://schemas.microsoft.com/office/powerpoint/2010/main" val="497855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10F747-0C05-43AC-8B26-CD4570CBAF3B}"/>
              </a:ext>
            </a:extLst>
          </p:cNvPr>
          <p:cNvSpPr>
            <a:spLocks noGrp="1"/>
          </p:cNvSpPr>
          <p:nvPr>
            <p:ph type="title"/>
          </p:nvPr>
        </p:nvSpPr>
        <p:spPr>
          <a:xfrm>
            <a:off x="1429566" y="442127"/>
            <a:ext cx="9238434" cy="813917"/>
          </a:xfrm>
        </p:spPr>
        <p:txBody>
          <a:bodyPr/>
          <a:lstStyle/>
          <a:p>
            <a:pPr algn="ctr"/>
            <a:r>
              <a:rPr lang="el-GR" dirty="0" err="1">
                <a:solidFill>
                  <a:srgbClr val="00B050"/>
                </a:solidFill>
              </a:rPr>
              <a:t>Σωτηρησ</a:t>
            </a:r>
            <a:r>
              <a:rPr lang="el-GR" dirty="0">
                <a:solidFill>
                  <a:srgbClr val="00B050"/>
                </a:solidFill>
              </a:rPr>
              <a:t> </a:t>
            </a:r>
            <a:r>
              <a:rPr lang="el-GR" dirty="0" err="1">
                <a:solidFill>
                  <a:srgbClr val="00B050"/>
                </a:solidFill>
              </a:rPr>
              <a:t>πατατζησ</a:t>
            </a:r>
            <a:r>
              <a:rPr lang="el-GR" dirty="0">
                <a:solidFill>
                  <a:srgbClr val="00B050"/>
                </a:solidFill>
              </a:rPr>
              <a:t> (1917-1991)</a:t>
            </a:r>
          </a:p>
        </p:txBody>
      </p:sp>
      <p:sp>
        <p:nvSpPr>
          <p:cNvPr id="3" name="Θέση περιεχομένου 2">
            <a:extLst>
              <a:ext uri="{FF2B5EF4-FFF2-40B4-BE49-F238E27FC236}">
                <a16:creationId xmlns:a16="http://schemas.microsoft.com/office/drawing/2014/main" id="{900AFE00-B29E-45B0-B40B-67EB899841B3}"/>
              </a:ext>
            </a:extLst>
          </p:cNvPr>
          <p:cNvSpPr>
            <a:spLocks noGrp="1"/>
          </p:cNvSpPr>
          <p:nvPr>
            <p:ph idx="1"/>
          </p:nvPr>
        </p:nvSpPr>
        <p:spPr>
          <a:xfrm>
            <a:off x="954593" y="1617785"/>
            <a:ext cx="10279463" cy="4883499"/>
          </a:xfrm>
        </p:spPr>
        <p:txBody>
          <a:bodyPr>
            <a:normAutofit fontScale="92500" lnSpcReduction="20000"/>
          </a:bodyPr>
          <a:lstStyle/>
          <a:p>
            <a:r>
              <a:rPr lang="el-GR" sz="2400" dirty="0"/>
              <a:t>Στρατευμένος στην Αριστερά.</a:t>
            </a:r>
          </a:p>
          <a:p>
            <a:r>
              <a:rPr lang="el-GR" sz="2400" dirty="0"/>
              <a:t>Συλλογή διηγημάτων: </a:t>
            </a:r>
            <a:r>
              <a:rPr lang="el-GR" sz="2400" b="1" i="1" dirty="0"/>
              <a:t>Τα Ματωμένα χρόνια </a:t>
            </a:r>
            <a:r>
              <a:rPr lang="el-GR" sz="2400" dirty="0"/>
              <a:t>(1946)</a:t>
            </a:r>
          </a:p>
          <a:p>
            <a:pPr algn="just"/>
            <a:r>
              <a:rPr lang="el-GR" sz="2800" dirty="0"/>
              <a:t>Τα κείμενα της συλλογής αφορούν στην πλειοψηφία τους περιστατικά της Κατοχής και του Αντάρτικου. Παρουσιάζουν συνήθως την </a:t>
            </a:r>
            <a:r>
              <a:rPr lang="el-GR" sz="2800" b="1" dirty="0">
                <a:solidFill>
                  <a:srgbClr val="92D050"/>
                </a:solidFill>
                <a:effectLst>
                  <a:outerShdw blurRad="38100" dist="38100" dir="2700000" algn="tl">
                    <a:srgbClr val="000000">
                      <a:alpha val="43137"/>
                    </a:srgbClr>
                  </a:outerShdw>
                </a:effectLst>
              </a:rPr>
              <a:t>αφύπνιση</a:t>
            </a:r>
            <a:r>
              <a:rPr lang="el-GR" sz="2800" dirty="0"/>
              <a:t> των λαϊκών ανθρώπων που βρίσκονται αντιμέτωποι με τη σκληρή πραγματικότητα του κατακτητή.</a:t>
            </a:r>
          </a:p>
          <a:p>
            <a:pPr algn="just"/>
            <a:r>
              <a:rPr lang="el-GR" sz="2800" dirty="0"/>
              <a:t>Αν και επιδιώκουν να δείξουν την τραγική διάσταση της εποχής, τα διηγήματα εστιάζουν περισσότερο στο δραματικό ανθρώπινο στοιχείο, χωρίς να τους λείπει κάποτε το χιούμορ. </a:t>
            </a:r>
          </a:p>
          <a:p>
            <a:pPr algn="just"/>
            <a:r>
              <a:rPr lang="el-GR" sz="2800" dirty="0"/>
              <a:t>Αφηγηματικές τεχνικές: Ρεαλισμός, δομή παραδοσιακού διηγήματος.</a:t>
            </a:r>
          </a:p>
        </p:txBody>
      </p:sp>
    </p:spTree>
    <p:extLst>
      <p:ext uri="{BB962C8B-B14F-4D97-AF65-F5344CB8AC3E}">
        <p14:creationId xmlns:p14="http://schemas.microsoft.com/office/powerpoint/2010/main" val="437555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1">
            <a:extLst>
              <a:ext uri="{FF2B5EF4-FFF2-40B4-BE49-F238E27FC236}">
                <a16:creationId xmlns:a16="http://schemas.microsoft.com/office/drawing/2014/main" id="{D7DD8518-4289-43CE-9E36-8E7E0D7DDF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8">
            <a:extLst>
              <a:ext uri="{FF2B5EF4-FFF2-40B4-BE49-F238E27FC236}">
                <a16:creationId xmlns:a16="http://schemas.microsoft.com/office/drawing/2014/main" id="{EA01AD15-8B03-46FA-9446-25733C95DE14}"/>
              </a:ext>
            </a:extLst>
          </p:cNvPr>
          <p:cNvSpPr>
            <a:spLocks noGrp="1"/>
          </p:cNvSpPr>
          <p:nvPr>
            <p:ph idx="1"/>
          </p:nvPr>
        </p:nvSpPr>
        <p:spPr>
          <a:xfrm>
            <a:off x="1104897" y="2286000"/>
            <a:ext cx="4991103" cy="3809999"/>
          </a:xfrm>
        </p:spPr>
        <p:txBody>
          <a:bodyPr>
            <a:normAutofit/>
          </a:bodyPr>
          <a:lstStyle/>
          <a:p>
            <a:pPr marL="0" indent="0">
              <a:buNone/>
            </a:pPr>
            <a:r>
              <a:rPr lang="el-GR" sz="5400" b="1" dirty="0" err="1"/>
              <a:t>Ίχ</a:t>
            </a:r>
            <a:r>
              <a:rPr lang="el-GR" sz="5400" b="1" dirty="0"/>
              <a:t>…  τέσσερα!</a:t>
            </a:r>
          </a:p>
          <a:p>
            <a:pPr marL="0" indent="0">
              <a:buNone/>
            </a:pPr>
            <a:endParaRPr lang="en-US" sz="5400" b="1" dirty="0"/>
          </a:p>
        </p:txBody>
      </p:sp>
      <p:pic>
        <p:nvPicPr>
          <p:cNvPr id="5" name="Θέση περιεχομένου 4" descr="Εικόνα που περιέχει κείμενο, άτομο, άνδρας, γραβάτα&#10;&#10;Περιγραφή που δημιουργήθηκε αυτόματα">
            <a:extLst>
              <a:ext uri="{FF2B5EF4-FFF2-40B4-BE49-F238E27FC236}">
                <a16:creationId xmlns:a16="http://schemas.microsoft.com/office/drawing/2014/main" id="{016CDAC1-F094-43B3-83E3-F5A1B7D37F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3037" y="762001"/>
            <a:ext cx="3627903" cy="5333998"/>
          </a:xfrm>
          <a:prstGeom prst="rect">
            <a:avLst/>
          </a:prstGeom>
        </p:spPr>
      </p:pic>
    </p:spTree>
    <p:extLst>
      <p:ext uri="{BB962C8B-B14F-4D97-AF65-F5344CB8AC3E}">
        <p14:creationId xmlns:p14="http://schemas.microsoft.com/office/powerpoint/2010/main" val="1072767217"/>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748A5B-F40E-4EE5-A7BA-6CE146B0C302}"/>
              </a:ext>
            </a:extLst>
          </p:cNvPr>
          <p:cNvSpPr>
            <a:spLocks noGrp="1"/>
          </p:cNvSpPr>
          <p:nvPr>
            <p:ph type="title"/>
          </p:nvPr>
        </p:nvSpPr>
        <p:spPr/>
        <p:txBody>
          <a:bodyPr/>
          <a:lstStyle/>
          <a:p>
            <a:r>
              <a:rPr lang="el-GR" dirty="0" err="1"/>
              <a:t>ακροναυπλια</a:t>
            </a:r>
            <a:endParaRPr lang="el-GR" dirty="0"/>
          </a:p>
        </p:txBody>
      </p:sp>
      <p:pic>
        <p:nvPicPr>
          <p:cNvPr id="2050" name="Picture 2">
            <a:extLst>
              <a:ext uri="{FF2B5EF4-FFF2-40B4-BE49-F238E27FC236}">
                <a16:creationId xmlns:a16="http://schemas.microsoft.com/office/drawing/2014/main" id="{FCCDEFD7-9F00-453E-92CE-70156B5A05F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30338" y="2903113"/>
            <a:ext cx="9237662" cy="2575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406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DAFEB5-2703-4E93-A346-6E31D30B785B}"/>
              </a:ext>
            </a:extLst>
          </p:cNvPr>
          <p:cNvSpPr>
            <a:spLocks noGrp="1"/>
          </p:cNvSpPr>
          <p:nvPr>
            <p:ph type="title"/>
          </p:nvPr>
        </p:nvSpPr>
        <p:spPr>
          <a:xfrm>
            <a:off x="1429566" y="321547"/>
            <a:ext cx="9238434" cy="703385"/>
          </a:xfrm>
        </p:spPr>
        <p:txBody>
          <a:bodyPr/>
          <a:lstStyle/>
          <a:p>
            <a:r>
              <a:rPr lang="el-GR" dirty="0" err="1"/>
              <a:t>ακροναυπλια</a:t>
            </a:r>
            <a:endParaRPr lang="el-GR" dirty="0"/>
          </a:p>
        </p:txBody>
      </p:sp>
      <p:sp>
        <p:nvSpPr>
          <p:cNvPr id="3" name="Θέση περιεχομένου 2">
            <a:extLst>
              <a:ext uri="{FF2B5EF4-FFF2-40B4-BE49-F238E27FC236}">
                <a16:creationId xmlns:a16="http://schemas.microsoft.com/office/drawing/2014/main" id="{CADF4541-446B-4D0D-81AD-4CFE76A966E7}"/>
              </a:ext>
            </a:extLst>
          </p:cNvPr>
          <p:cNvSpPr>
            <a:spLocks noGrp="1"/>
          </p:cNvSpPr>
          <p:nvPr>
            <p:ph idx="1"/>
          </p:nvPr>
        </p:nvSpPr>
        <p:spPr>
          <a:xfrm>
            <a:off x="301451" y="1316334"/>
            <a:ext cx="10366549" cy="4779666"/>
          </a:xfrm>
        </p:spPr>
        <p:txBody>
          <a:bodyPr>
            <a:normAutofit fontScale="85000" lnSpcReduction="20000"/>
          </a:bodyPr>
          <a:lstStyle/>
          <a:p>
            <a:pPr algn="just"/>
            <a:r>
              <a:rPr lang="el-GR" b="0" i="0" dirty="0">
                <a:effectLst/>
                <a:latin typeface="Open Sans" panose="020B0606030504020204" pitchFamily="34" charset="0"/>
              </a:rPr>
              <a:t>Τον Φεβρουάριο του 1937, η δικτατορία </a:t>
            </a:r>
            <a:r>
              <a:rPr lang="el-GR" b="1" i="0" dirty="0">
                <a:effectLst/>
                <a:latin typeface="Open Sans" panose="020B0606030504020204" pitchFamily="34" charset="0"/>
              </a:rPr>
              <a:t>Μεταξά,</a:t>
            </a:r>
            <a:r>
              <a:rPr lang="el-GR" b="0" i="0" dirty="0">
                <a:effectLst/>
                <a:latin typeface="Open Sans" panose="020B0606030504020204" pitchFamily="34" charset="0"/>
              </a:rPr>
              <a:t> μετατρέπει  το ενετικό φρούριο της Ακροναυπλίας σε «στρατόπεδο κράτησης κομμουνιστών» συγκεντρώνοντας εκεί τα ηγετικά στελέχη του ΚΚΕ τα νησιά εξορίας της Ανάφης, Φολεγάνδρου, </a:t>
            </a:r>
            <a:r>
              <a:rPr lang="el-GR" b="0" i="0" dirty="0" err="1">
                <a:effectLst/>
                <a:latin typeface="Open Sans" panose="020B0606030504020204" pitchFamily="34" charset="0"/>
              </a:rPr>
              <a:t>Αη-Στράτη</a:t>
            </a:r>
            <a:r>
              <a:rPr lang="el-GR" b="1" i="0" dirty="0">
                <a:effectLst/>
                <a:latin typeface="Open Sans" panose="020B0606030504020204" pitchFamily="34" charset="0"/>
              </a:rPr>
              <a:t> </a:t>
            </a:r>
            <a:r>
              <a:rPr lang="el-GR" b="0" i="0" dirty="0">
                <a:effectLst/>
                <a:latin typeface="Open Sans" panose="020B0606030504020204" pitchFamily="34" charset="0"/>
              </a:rPr>
              <a:t>για να τα απομονώσει από τους υπόλοιπους κρατούμενους. Στην Ακροναυπλία βρέθηκαν και οι Μπελογιάννης,  </a:t>
            </a:r>
            <a:r>
              <a:rPr lang="el-GR" b="0" i="0" dirty="0" err="1">
                <a:effectLst/>
                <a:latin typeface="Open Sans" panose="020B0606030504020204" pitchFamily="34" charset="0"/>
              </a:rPr>
              <a:t>Σουκατζίδης</a:t>
            </a:r>
            <a:r>
              <a:rPr lang="el-GR" b="0" i="0" dirty="0">
                <a:effectLst/>
                <a:latin typeface="Open Sans" panose="020B0606030504020204" pitchFamily="34" charset="0"/>
              </a:rPr>
              <a:t>,  Γληνός, Ζεύγος και εκατοντάδες ακόμη κομμουνιστές.</a:t>
            </a:r>
          </a:p>
          <a:p>
            <a:pPr algn="just"/>
            <a:r>
              <a:rPr lang="el-GR" b="1" i="0" dirty="0">
                <a:effectLst/>
                <a:latin typeface="Open Sans" panose="020B0606030504020204" pitchFamily="34" charset="0"/>
              </a:rPr>
              <a:t>Η Ακροναυπλία έχει εξέχουσα θέση στη συλλογική μνήμη της </a:t>
            </a:r>
            <a:r>
              <a:rPr lang="el-GR" b="1" i="0" dirty="0" err="1">
                <a:effectLst/>
                <a:latin typeface="Open Sans" panose="020B0606030504020204" pitchFamily="34" charset="0"/>
              </a:rPr>
              <a:t>Αριστεράς</a:t>
            </a:r>
            <a:r>
              <a:rPr lang="el-GR" b="1" i="0" dirty="0">
                <a:effectLst/>
                <a:latin typeface="Open Sans" panose="020B0606030504020204" pitchFamily="34" charset="0"/>
              </a:rPr>
              <a:t> και για έναν άλλο λόγο: τη μοίρα των πολιτικών κρατουμένων της συγκεκριμένης φυλακής κατά τη διάρκεια της Κατοχής. </a:t>
            </a:r>
            <a:r>
              <a:rPr lang="el-GR" b="0" i="0" dirty="0">
                <a:effectLst/>
                <a:latin typeface="Open Sans" panose="020B0606030504020204" pitchFamily="34" charset="0"/>
              </a:rPr>
              <a:t>Οι κρατούμενοι της </a:t>
            </a:r>
            <a:r>
              <a:rPr lang="el-GR" b="1" i="0" dirty="0">
                <a:effectLst/>
                <a:latin typeface="Open Sans" panose="020B0606030504020204" pitchFamily="34" charset="0"/>
              </a:rPr>
              <a:t>Ακροναυπλίας παραδόθηκαν ουσιαστικά στους Γερμανούς επί της βασιλικής κυβέρνησης Τσουδερού ενώ είχαν ζητήσει </a:t>
            </a:r>
            <a:r>
              <a:rPr lang="el-GR" b="1" i="0" dirty="0" err="1">
                <a:effectLst/>
                <a:latin typeface="Open Sans" panose="020B0606030504020204" pitchFamily="34" charset="0"/>
              </a:rPr>
              <a:t>προηγούμενως</a:t>
            </a:r>
            <a:r>
              <a:rPr lang="el-GR" b="1" i="0" dirty="0">
                <a:effectLst/>
                <a:latin typeface="Open Sans" panose="020B0606030504020204" pitchFamily="34" charset="0"/>
              </a:rPr>
              <a:t> το 1941 την αποφυλάκισή τους (η αρχική συνεννόηση με τον Μεταξά δεν συνεχίστηκε).</a:t>
            </a:r>
            <a:r>
              <a:rPr lang="el-GR" b="0" i="0" dirty="0">
                <a:effectLst/>
                <a:latin typeface="Open Sans" panose="020B0606030504020204" pitchFamily="34" charset="0"/>
              </a:rPr>
              <a:t> Κάποιοι πέθαναν από την πείνα ενώ πολλοί χρησιμοποιήθηκαν από τις δυνάμεις κατοχής ως όμηροι και εκτελέστηκαν σε αντίποινα για ενέργειες των ανταρτών. Η πιο γνωστή τέτοια περίπτωση είναι η εκτέλεση 200 κρατουμένων (από τους οποίους 160 ήταν </a:t>
            </a:r>
            <a:r>
              <a:rPr lang="el-GR" b="0" i="0" dirty="0" err="1">
                <a:effectLst/>
                <a:latin typeface="Open Sans" panose="020B0606030504020204" pitchFamily="34" charset="0"/>
              </a:rPr>
              <a:t>Ακροναυπλιώτες</a:t>
            </a:r>
            <a:r>
              <a:rPr lang="el-GR" b="0" i="0" dirty="0">
                <a:effectLst/>
                <a:latin typeface="Open Sans" panose="020B0606030504020204" pitchFamily="34" charset="0"/>
              </a:rPr>
              <a:t>) την Πρωτομαγιά του 1944 από τους Γερμανούς. Η φυλακή </a:t>
            </a:r>
            <a:r>
              <a:rPr lang="el-GR" b="0" i="0" dirty="0">
                <a:effectLst/>
                <a:latin typeface="Inter"/>
              </a:rPr>
              <a:t>διαλύθηκε το Φλεβάρη του 1943</a:t>
            </a:r>
            <a:endParaRPr lang="el-GR" b="0" i="0" dirty="0">
              <a:effectLst/>
              <a:latin typeface="Open Sans" panose="020B0606030504020204" pitchFamily="34" charset="0"/>
            </a:endParaRPr>
          </a:p>
          <a:p>
            <a:pPr algn="just"/>
            <a:r>
              <a:rPr lang="el-GR" b="0" i="0" dirty="0">
                <a:effectLst/>
                <a:latin typeface="Open Sans" panose="020B0606030504020204" pitchFamily="34" charset="0"/>
              </a:rPr>
              <a:t>Συνολικά 399 πρώην </a:t>
            </a:r>
            <a:r>
              <a:rPr lang="el-GR" b="1" i="0" dirty="0" err="1">
                <a:effectLst/>
                <a:latin typeface="Open Sans" panose="020B0606030504020204" pitchFamily="34" charset="0"/>
              </a:rPr>
              <a:t>Ακροναυπλιώτες</a:t>
            </a:r>
            <a:r>
              <a:rPr lang="el-GR" b="0" i="0" dirty="0">
                <a:effectLst/>
                <a:latin typeface="Open Sans" panose="020B0606030504020204" pitchFamily="34" charset="0"/>
              </a:rPr>
              <a:t> εκτελέστηκαν από τους </a:t>
            </a:r>
            <a:r>
              <a:rPr lang="el-GR" b="1" i="0" dirty="0">
                <a:effectLst/>
                <a:latin typeface="Open Sans" panose="020B0606030504020204" pitchFamily="34" charset="0"/>
              </a:rPr>
              <a:t>Γερμανούς</a:t>
            </a:r>
            <a:r>
              <a:rPr lang="el-GR" b="0" i="0" dirty="0">
                <a:effectLst/>
                <a:latin typeface="Open Sans" panose="020B0606030504020204" pitchFamily="34" charset="0"/>
              </a:rPr>
              <a:t> και τους</a:t>
            </a:r>
            <a:r>
              <a:rPr lang="el-GR" b="1" i="0" dirty="0">
                <a:effectLst/>
                <a:latin typeface="Open Sans" panose="020B0606030504020204" pitchFamily="34" charset="0"/>
              </a:rPr>
              <a:t> Ιταλούς</a:t>
            </a:r>
            <a:r>
              <a:rPr lang="el-GR" b="0" i="0" dirty="0">
                <a:effectLst/>
                <a:latin typeface="Open Sans" panose="020B0606030504020204" pitchFamily="34" charset="0"/>
              </a:rPr>
              <a:t> στη διάρκεια της Κατοχής.</a:t>
            </a:r>
          </a:p>
          <a:p>
            <a:pPr algn="just"/>
            <a:r>
              <a:rPr lang="el-GR" dirty="0"/>
              <a:t>Το 1970-71 ξεκίνησε η κατεδάφιση των φυλακών, προκειμένου να κατασκευαστεί μεγάλη ξενοδοχειακή μονάδα. Καταστράφηκε σημαντικό τμήμα των τειχών και των τμημάτων του Κάστρου.</a:t>
            </a:r>
          </a:p>
        </p:txBody>
      </p:sp>
    </p:spTree>
    <p:extLst>
      <p:ext uri="{BB962C8B-B14F-4D97-AF65-F5344CB8AC3E}">
        <p14:creationId xmlns:p14="http://schemas.microsoft.com/office/powerpoint/2010/main" val="3985266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254F736-62D9-47AD-8704-132EF4E39220}"/>
              </a:ext>
            </a:extLst>
          </p:cNvPr>
          <p:cNvSpPr>
            <a:spLocks noGrp="1"/>
          </p:cNvSpPr>
          <p:nvPr>
            <p:ph idx="1"/>
          </p:nvPr>
        </p:nvSpPr>
        <p:spPr>
          <a:xfrm>
            <a:off x="1429566" y="442127"/>
            <a:ext cx="9238434" cy="5653873"/>
          </a:xfrm>
        </p:spPr>
        <p:txBody>
          <a:bodyPr/>
          <a:lstStyle/>
          <a:p>
            <a:pPr marL="0" indent="0">
              <a:buNone/>
            </a:pPr>
            <a:r>
              <a:rPr lang="el-GR" dirty="0">
                <a:solidFill>
                  <a:srgbClr val="00B050"/>
                </a:solidFill>
              </a:rPr>
              <a:t>1) Το ερώτημα της αξιοπιστίας;</a:t>
            </a:r>
            <a:endParaRPr lang="el-GR" dirty="0"/>
          </a:p>
          <a:p>
            <a:r>
              <a:rPr lang="el-GR" dirty="0"/>
              <a:t>Η αφήγηση γίνεται από τη σκοπιά του μάρτυρα που υφίσταται την αιχμαλωσία και την ακραία αυθαιρεσία του κατακτητή. </a:t>
            </a:r>
          </a:p>
          <a:p>
            <a:r>
              <a:rPr lang="el-GR" dirty="0"/>
              <a:t>Επιπλέον, η αξιοπιστία διεκδικείται αναδρομικά  με την μαρτυρία του αναγνώστη του και </a:t>
            </a:r>
            <a:r>
              <a:rPr lang="el-GR" dirty="0" err="1"/>
              <a:t>περικειμενικά</a:t>
            </a:r>
            <a:r>
              <a:rPr lang="el-GR" dirty="0"/>
              <a:t> καθώς το 1965 πρόσθεσε ένα τμήμα με χρονικά της Αντίστασης στην έκδοση των διηγημάτων του. </a:t>
            </a:r>
          </a:p>
          <a:p>
            <a:endParaRPr lang="el-GR" dirty="0"/>
          </a:p>
          <a:p>
            <a:pPr marL="0" indent="0">
              <a:buNone/>
            </a:pPr>
            <a:r>
              <a:rPr lang="el-GR" dirty="0">
                <a:solidFill>
                  <a:srgbClr val="00B050"/>
                </a:solidFill>
              </a:rPr>
              <a:t>2) Υπάρχει εξέλιξη;</a:t>
            </a:r>
            <a:endParaRPr lang="el-GR" dirty="0"/>
          </a:p>
          <a:p>
            <a:r>
              <a:rPr lang="el-GR" dirty="0"/>
              <a:t>Σταδιακή αφύπνιση χαρακτήρων από τον αριστερό «Βοριά». Οξυμένη συνειδητοποίηση της νέας κατάστασης. </a:t>
            </a:r>
          </a:p>
          <a:p>
            <a:r>
              <a:rPr lang="el-GR" dirty="0"/>
              <a:t>Από παθητικοί και φοβισμένοι κρατούμενοι, μετατρέπονται σε άτομα με ψυχικό μεγαλείο.</a:t>
            </a:r>
          </a:p>
          <a:p>
            <a:endParaRPr lang="el-GR" dirty="0"/>
          </a:p>
        </p:txBody>
      </p:sp>
    </p:spTree>
    <p:extLst>
      <p:ext uri="{BB962C8B-B14F-4D97-AF65-F5344CB8AC3E}">
        <p14:creationId xmlns:p14="http://schemas.microsoft.com/office/powerpoint/2010/main" val="2730003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B463BA-C119-46C5-A4A9-B31FFE62B928}"/>
              </a:ext>
            </a:extLst>
          </p:cNvPr>
          <p:cNvSpPr>
            <a:spLocks noGrp="1"/>
          </p:cNvSpPr>
          <p:nvPr>
            <p:ph type="title"/>
          </p:nvPr>
        </p:nvSpPr>
        <p:spPr>
          <a:xfrm>
            <a:off x="1429566" y="528505"/>
            <a:ext cx="9238434" cy="1694578"/>
          </a:xfrm>
        </p:spPr>
        <p:txBody>
          <a:bodyPr/>
          <a:lstStyle/>
          <a:p>
            <a:pPr algn="ctr"/>
            <a:r>
              <a:rPr lang="el-GR" i="0" dirty="0">
                <a:effectLst/>
                <a:latin typeface="Roboto" panose="02000000000000000000" pitchFamily="2" charset="0"/>
              </a:rPr>
              <a:t>ΤΟ ΤΕΛΕΥΤΑΙΟ ΣΗΜΕΙΩΜΑ</a:t>
            </a:r>
            <a:br>
              <a:rPr lang="el-GR" i="0" dirty="0">
                <a:effectLst/>
                <a:latin typeface="Roboto" panose="02000000000000000000" pitchFamily="2" charset="0"/>
              </a:rPr>
            </a:br>
            <a:r>
              <a:rPr lang="el-GR" b="1" dirty="0" err="1"/>
              <a:t>ΠαντελΗς</a:t>
            </a:r>
            <a:r>
              <a:rPr lang="el-GR" b="1" dirty="0"/>
              <a:t> </a:t>
            </a:r>
            <a:r>
              <a:rPr lang="el-GR" b="1" dirty="0" err="1"/>
              <a:t>ΒοΥλγαρης</a:t>
            </a:r>
            <a:r>
              <a:rPr lang="el-GR" b="1" dirty="0"/>
              <a:t>, 2017.</a:t>
            </a:r>
            <a:br>
              <a:rPr lang="el-GR" b="1" dirty="0"/>
            </a:br>
            <a:endParaRPr lang="el-GR" b="0" i="0" dirty="0">
              <a:effectLst/>
              <a:latin typeface="Roboto" panose="02000000000000000000" pitchFamily="2" charset="0"/>
            </a:endParaRPr>
          </a:p>
        </p:txBody>
      </p:sp>
      <p:sp>
        <p:nvSpPr>
          <p:cNvPr id="3" name="Θέση περιεχομένου 2">
            <a:extLst>
              <a:ext uri="{FF2B5EF4-FFF2-40B4-BE49-F238E27FC236}">
                <a16:creationId xmlns:a16="http://schemas.microsoft.com/office/drawing/2014/main" id="{1DC82ADF-68BA-4BBE-BF63-551896B89679}"/>
              </a:ext>
            </a:extLst>
          </p:cNvPr>
          <p:cNvSpPr>
            <a:spLocks noGrp="1"/>
          </p:cNvSpPr>
          <p:nvPr>
            <p:ph idx="1"/>
          </p:nvPr>
        </p:nvSpPr>
        <p:spPr/>
        <p:txBody>
          <a:bodyPr>
            <a:normAutofit fontScale="77500" lnSpcReduction="20000"/>
          </a:bodyPr>
          <a:lstStyle/>
          <a:p>
            <a:pPr marL="0" indent="0">
              <a:buNone/>
            </a:pPr>
            <a:r>
              <a:rPr lang="en-US" dirty="0">
                <a:hlinkClick r:id="rId2"/>
              </a:rPr>
              <a:t>https://www.youtube.com/watch?v=Tz3M8xW1YlU</a:t>
            </a:r>
            <a:endParaRPr lang="el-GR" dirty="0"/>
          </a:p>
          <a:p>
            <a:pPr marL="0" indent="0" algn="just">
              <a:buNone/>
            </a:pPr>
            <a:r>
              <a:rPr lang="el-GR" b="1" i="0" dirty="0">
                <a:effectLst/>
                <a:latin typeface="Roboto" panose="02000000000000000000" pitchFamily="2" charset="0"/>
              </a:rPr>
              <a:t>«Αποχαιρετιστήριο γλέντι »</a:t>
            </a:r>
            <a:endParaRPr lang="el-GR" b="1" dirty="0"/>
          </a:p>
          <a:p>
            <a:pPr marL="0" indent="0" algn="just">
              <a:buNone/>
            </a:pPr>
            <a:r>
              <a:rPr lang="el-GR" b="0" i="0" dirty="0">
                <a:effectLst/>
                <a:latin typeface="Roboto" panose="02000000000000000000" pitchFamily="2" charset="0"/>
              </a:rPr>
              <a:t>«Η μαζικότερη εκτέλεση ήταν αυτή των 200 </a:t>
            </a:r>
            <a:r>
              <a:rPr lang="el-GR" b="0" i="0" dirty="0" err="1">
                <a:effectLst/>
                <a:latin typeface="Roboto" panose="02000000000000000000" pitchFamily="2" charset="0"/>
              </a:rPr>
              <a:t>Ακροναυπλιωτών</a:t>
            </a:r>
            <a:r>
              <a:rPr lang="el-GR" b="0" i="0" dirty="0">
                <a:effectLst/>
                <a:latin typeface="Roboto" panose="02000000000000000000" pitchFamily="2" charset="0"/>
              </a:rPr>
              <a:t> την 1η Μαΐου 1944. Με δεδομένη τη φήμη για μαζική εκτέλεση, όλοι όσοι μίλησαν με τον Φίσερ πίστεψαν ότι επρόκειτο να εκτελεστούν. Έτσι, οι </a:t>
            </a:r>
            <a:r>
              <a:rPr lang="el-GR" b="0" i="0" dirty="0" err="1">
                <a:effectLst/>
                <a:latin typeface="Roboto" panose="02000000000000000000" pitchFamily="2" charset="0"/>
              </a:rPr>
              <a:t>Ακροναυπλιώτες</a:t>
            </a:r>
            <a:r>
              <a:rPr lang="el-GR" b="0" i="0" dirty="0">
                <a:effectLst/>
                <a:latin typeface="Roboto" panose="02000000000000000000" pitchFamily="2" charset="0"/>
              </a:rPr>
              <a:t> προσπάθησαν να αποχαιρετήσουν όσους περισσότερους από τους φίλους τους ήταν δυνατόν. Ακολούθως μαζεύτηκαν στον θάλαμο 1 του Μπλοκ 3, όπου με μουσική από δύο κιθάρες κι ένα βιολί έγινε αποχαιρετιστήριο γλέντι. Μετά το πρωινό συσσίτιο, ο Φίσερ κάλεσε γενικό προσκλητήριο, στο οποίο διάβασε μια λίστα διακοσίων ονομάτων. Αυτοί ήταν οι διακόσιοι που θα εκτελούνταν, ως αντίποινα για τη δολοφονία του Γερμανού στρατηγού. Η ομάδα των μελλοθανάτων περιλάμβανε όλους τους </a:t>
            </a:r>
            <a:r>
              <a:rPr lang="el-GR" b="0" i="0" dirty="0" err="1">
                <a:effectLst/>
                <a:latin typeface="Roboto" panose="02000000000000000000" pitchFamily="2" charset="0"/>
              </a:rPr>
              <a:t>Ακροναυπλιώτες</a:t>
            </a:r>
            <a:r>
              <a:rPr lang="el-GR" b="0" i="0" dirty="0">
                <a:effectLst/>
                <a:latin typeface="Roboto" panose="02000000000000000000" pitchFamily="2" charset="0"/>
              </a:rPr>
              <a:t>, πλην δεκαέξι ατόμων, τους </a:t>
            </a:r>
            <a:r>
              <a:rPr lang="el-GR" b="0" i="0" dirty="0" err="1">
                <a:effectLst/>
                <a:latin typeface="Roboto" panose="02000000000000000000" pitchFamily="2" charset="0"/>
              </a:rPr>
              <a:t>Αναφιώτες</a:t>
            </a:r>
            <a:r>
              <a:rPr lang="el-GR" b="0" i="0" dirty="0">
                <a:effectLst/>
                <a:latin typeface="Roboto" panose="02000000000000000000" pitchFamily="2" charset="0"/>
              </a:rPr>
              <a:t> και μερικούς άλλους κρατούμενους. Συγκεντρώθηκαν μπροστά στα μαγειρεία, όπου, πριν επιβιβαστούν στα αυτοκίνητα, άρχισαν να τραγουδούν τον εθνικό ύμνο, το τραγούδι της Ακροναυπλίας και τον σκοπό του δημοτικού του Ζαλόγγου μπροστά στα μάτια των έκπληκτων Ναζί που δεν είχαν τρόπο να αντιδράσουν. Οι διακόσιοι του Χαϊδαρίου μεταφέρθηκαν στο σκοπευτήριο της Καισαριανής, όπου εκτελέσθηκαν με οπλοπολυβόλα. Οι σοροί μεταφέρθηκαν στο Γ΄ Νεκροταφείο, όπου </a:t>
            </a:r>
            <a:r>
              <a:rPr lang="el-GR" b="0" i="0" dirty="0" err="1">
                <a:effectLst/>
                <a:latin typeface="Roboto" panose="02000000000000000000" pitchFamily="2" charset="0"/>
              </a:rPr>
              <a:t>τάφηκαν</a:t>
            </a:r>
            <a:r>
              <a:rPr lang="el-GR" b="0" i="0" dirty="0">
                <a:effectLst/>
                <a:latin typeface="Roboto" panose="02000000000000000000" pitchFamily="2" charset="0"/>
              </a:rPr>
              <a:t> σε ατομικούς τάφους».</a:t>
            </a:r>
            <a:endParaRPr lang="el-GR" dirty="0"/>
          </a:p>
        </p:txBody>
      </p:sp>
    </p:spTree>
    <p:extLst>
      <p:ext uri="{BB962C8B-B14F-4D97-AF65-F5344CB8AC3E}">
        <p14:creationId xmlns:p14="http://schemas.microsoft.com/office/powerpoint/2010/main" val="41395582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0501AF-16D8-4425-BDF2-3FDBF1474127}"/>
              </a:ext>
            </a:extLst>
          </p:cNvPr>
          <p:cNvSpPr>
            <a:spLocks noGrp="1"/>
          </p:cNvSpPr>
          <p:nvPr>
            <p:ph type="title"/>
          </p:nvPr>
        </p:nvSpPr>
        <p:spPr>
          <a:xfrm>
            <a:off x="271305" y="231112"/>
            <a:ext cx="11565653" cy="1045029"/>
          </a:xfrm>
        </p:spPr>
        <p:txBody>
          <a:bodyPr/>
          <a:lstStyle/>
          <a:p>
            <a:pPr algn="ctr"/>
            <a:r>
              <a:rPr lang="el-GR" sz="3200" dirty="0" err="1">
                <a:solidFill>
                  <a:srgbClr val="00B050"/>
                </a:solidFill>
              </a:rPr>
              <a:t>Ροδησ</a:t>
            </a:r>
            <a:r>
              <a:rPr lang="el-GR" sz="3200" dirty="0">
                <a:solidFill>
                  <a:srgbClr val="00B050"/>
                </a:solidFill>
              </a:rPr>
              <a:t> </a:t>
            </a:r>
            <a:r>
              <a:rPr lang="el-GR" sz="3200" dirty="0" err="1">
                <a:solidFill>
                  <a:srgbClr val="00B050"/>
                </a:solidFill>
              </a:rPr>
              <a:t>ρουφοσ</a:t>
            </a:r>
            <a:r>
              <a:rPr lang="el-GR" sz="3200" dirty="0">
                <a:solidFill>
                  <a:srgbClr val="00B050"/>
                </a:solidFill>
              </a:rPr>
              <a:t> (</a:t>
            </a:r>
            <a:r>
              <a:rPr lang="el-GR" sz="3200" dirty="0" err="1">
                <a:solidFill>
                  <a:srgbClr val="00B050"/>
                </a:solidFill>
              </a:rPr>
              <a:t>προβελεγγιοσ</a:t>
            </a:r>
            <a:r>
              <a:rPr lang="el-GR" sz="3200" dirty="0">
                <a:solidFill>
                  <a:srgbClr val="00B050"/>
                </a:solidFill>
              </a:rPr>
              <a:t>, 1924-1972)</a:t>
            </a:r>
          </a:p>
        </p:txBody>
      </p:sp>
      <p:sp>
        <p:nvSpPr>
          <p:cNvPr id="3" name="Θέση περιεχομένου 2">
            <a:extLst>
              <a:ext uri="{FF2B5EF4-FFF2-40B4-BE49-F238E27FC236}">
                <a16:creationId xmlns:a16="http://schemas.microsoft.com/office/drawing/2014/main" id="{BC480C81-725E-45F1-8B91-42742FB7AA96}"/>
              </a:ext>
            </a:extLst>
          </p:cNvPr>
          <p:cNvSpPr>
            <a:spLocks noGrp="1"/>
          </p:cNvSpPr>
          <p:nvPr>
            <p:ph idx="1"/>
          </p:nvPr>
        </p:nvSpPr>
        <p:spPr>
          <a:xfrm>
            <a:off x="271305" y="1487156"/>
            <a:ext cx="11656088" cy="5255288"/>
          </a:xfrm>
        </p:spPr>
        <p:txBody>
          <a:bodyPr>
            <a:normAutofit fontScale="70000" lnSpcReduction="20000"/>
          </a:bodyPr>
          <a:lstStyle/>
          <a:p>
            <a:r>
              <a:rPr lang="el-GR" dirty="0"/>
              <a:t>Ενταγμένος στη Δεξιά. Συμμετείχε στο «αστικό»  αντιστασιακό κίνημα στην πρωτεύουσα και στην Ήπειρο.</a:t>
            </a:r>
          </a:p>
          <a:p>
            <a:r>
              <a:rPr lang="el-GR" dirty="0"/>
              <a:t>Κατοχική/Αντιστασιακή Τριλογία: </a:t>
            </a:r>
            <a:r>
              <a:rPr lang="el-GR" b="1" i="1" dirty="0"/>
              <a:t>Το Χρονικό μιας σταυροφορίας </a:t>
            </a:r>
            <a:r>
              <a:rPr lang="el-GR" dirty="0"/>
              <a:t>(</a:t>
            </a:r>
            <a:r>
              <a:rPr lang="el-GR" i="1" dirty="0"/>
              <a:t>Η ρίζα του μόχθου</a:t>
            </a:r>
            <a:r>
              <a:rPr lang="el-GR" dirty="0"/>
              <a:t>, 1954, </a:t>
            </a:r>
            <a:r>
              <a:rPr lang="el-GR" i="1" dirty="0"/>
              <a:t>Πορεία στο σκοτάδι</a:t>
            </a:r>
            <a:r>
              <a:rPr lang="el-GR" dirty="0"/>
              <a:t>, 1955, </a:t>
            </a:r>
            <a:r>
              <a:rPr lang="el-GR" i="1" dirty="0"/>
              <a:t>Η άλλη όχθη</a:t>
            </a:r>
            <a:r>
              <a:rPr lang="el-GR" dirty="0"/>
              <a:t>, 1958/ συγκεντρωτικά το 1972). Το πρώτο είναι στρατευμένο.</a:t>
            </a:r>
          </a:p>
          <a:p>
            <a:r>
              <a:rPr lang="el-GR" dirty="0"/>
              <a:t>Ο όρος </a:t>
            </a:r>
            <a:r>
              <a:rPr lang="el-GR" dirty="0">
                <a:solidFill>
                  <a:srgbClr val="92D050"/>
                </a:solidFill>
              </a:rPr>
              <a:t>ΧΡΟΝΙΚΟ </a:t>
            </a:r>
            <a:r>
              <a:rPr lang="el-GR" dirty="0"/>
              <a:t>στους τίτλους κειμένων της εποχής αυτής,  παραπέμπει στην πρόθεση αντικειμενικότητας, μολονότι το έργο αυτό δεν είναι αμιγής μαρτυρία. </a:t>
            </a:r>
          </a:p>
          <a:p>
            <a:r>
              <a:rPr lang="el-GR" b="1" dirty="0"/>
              <a:t>Θέμα:</a:t>
            </a:r>
            <a:r>
              <a:rPr lang="el-GR" dirty="0"/>
              <a:t> Ο κεντρικός ήρωας είναι αυτοβιογραφικός. Μια ομάδα φοιτητών στους φιλοσοφικούς και αισθητικούς προβληματισμούς της, στις αντιπαραθέσεις της με την αντίπαλη παράταξη και στη στράτευσή της στις δεξιές ομάδες του βουνού. Ο ήρωας στο τέλος έρχεται σε σύγκρουση με τον εαυτό του και ενηλικιώνεται αποδίδοντας τη δοκιμασία της γενιάς του που πέρασε από το έπος της Αλβανίας στο άγος του Εμφυλίου με συνέπειες και για τις δυο πλευρές.</a:t>
            </a:r>
            <a:endParaRPr lang="en-US" dirty="0"/>
          </a:p>
          <a:p>
            <a:pPr marL="0" indent="0">
              <a:buNone/>
            </a:pPr>
            <a:r>
              <a:rPr lang="el-GR" b="1" dirty="0"/>
              <a:t>Χαρακτηριστικά γραφής</a:t>
            </a:r>
          </a:p>
          <a:p>
            <a:pPr>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Λίγη εξωτερική δράση  -  Πλεονάζουσα ενδοσκόπηση</a:t>
            </a:r>
          </a:p>
          <a:p>
            <a:pPr>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Διαλεκτική μέθοδος στην παρουσίαση των αντιτιθέμενων απόψεων</a:t>
            </a:r>
          </a:p>
          <a:p>
            <a:pPr>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Περιγραφικές λεπτομέρειες και εκφραστική εκζήτηση</a:t>
            </a:r>
          </a:p>
          <a:p>
            <a:pPr>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Ρεαλισμός και Λυρισμός (υποβολή μουσικών διαθέσεων)</a:t>
            </a:r>
          </a:p>
          <a:p>
            <a:pPr>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Δεινότητα στη δημιουργία της κατάλληλης ατμόσφαιρας. </a:t>
            </a:r>
          </a:p>
          <a:p>
            <a:pPr>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Επιμελημένη μορφική επεξεργασία</a:t>
            </a:r>
          </a:p>
          <a:p>
            <a:pPr>
              <a:lnSpc>
                <a:spcPct val="107000"/>
              </a:lnSpc>
              <a:spcAft>
                <a:spcPts val="800"/>
              </a:spcAft>
            </a:pPr>
            <a:r>
              <a:rPr lang="el-GR" dirty="0">
                <a:latin typeface="Calibri" panose="020F0502020204030204" pitchFamily="34" charset="0"/>
                <a:ea typeface="Calibri" panose="020F0502020204030204" pitchFamily="34" charset="0"/>
                <a:cs typeface="Times New Roman" panose="02020603050405020304" pitchFamily="18" charset="0"/>
              </a:rPr>
              <a:t>Υποδοχή:  Αμφιλεγόμενο έργο.</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a:p>
            <a:endParaRPr lang="el-GR" dirty="0"/>
          </a:p>
        </p:txBody>
      </p:sp>
    </p:spTree>
    <p:extLst>
      <p:ext uri="{BB962C8B-B14F-4D97-AF65-F5344CB8AC3E}">
        <p14:creationId xmlns:p14="http://schemas.microsoft.com/office/powerpoint/2010/main" val="3472125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92CF58-90A0-4214-ABA0-39638FF1B77B}"/>
              </a:ext>
            </a:extLst>
          </p:cNvPr>
          <p:cNvSpPr>
            <a:spLocks noGrp="1"/>
          </p:cNvSpPr>
          <p:nvPr>
            <p:ph type="title"/>
          </p:nvPr>
        </p:nvSpPr>
        <p:spPr/>
        <p:txBody>
          <a:bodyPr/>
          <a:lstStyle/>
          <a:p>
            <a:r>
              <a:rPr lang="el-GR" dirty="0">
                <a:solidFill>
                  <a:srgbClr val="00B050"/>
                </a:solidFill>
              </a:rPr>
              <a:t>ΠΗΓΕΣ</a:t>
            </a:r>
          </a:p>
        </p:txBody>
      </p:sp>
      <p:sp>
        <p:nvSpPr>
          <p:cNvPr id="3" name="Θέση περιεχομένου 2">
            <a:extLst>
              <a:ext uri="{FF2B5EF4-FFF2-40B4-BE49-F238E27FC236}">
                <a16:creationId xmlns:a16="http://schemas.microsoft.com/office/drawing/2014/main" id="{F4798582-D632-49DB-B07A-5CFA529BD924}"/>
              </a:ext>
            </a:extLst>
          </p:cNvPr>
          <p:cNvSpPr>
            <a:spLocks noGrp="1"/>
          </p:cNvSpPr>
          <p:nvPr>
            <p:ph idx="1"/>
          </p:nvPr>
        </p:nvSpPr>
        <p:spPr/>
        <p:txBody>
          <a:bodyPr/>
          <a:lstStyle/>
          <a:p>
            <a:pPr algn="l"/>
            <a:r>
              <a:rPr lang="el-GR" dirty="0"/>
              <a:t>Αναστασία </a:t>
            </a:r>
            <a:r>
              <a:rPr lang="el-GR" dirty="0" err="1"/>
              <a:t>Νάτσινα</a:t>
            </a:r>
            <a:r>
              <a:rPr lang="el-GR" dirty="0"/>
              <a:t>, «Η μεταπολεμική πεζογραφία (1944-1974)», στο </a:t>
            </a:r>
            <a:r>
              <a:rPr lang="el-GR" i="1" dirty="0"/>
              <a:t>Γράμματα ΙΙ: Νεοελληνική Φιλολογία (19</a:t>
            </a:r>
            <a:r>
              <a:rPr lang="el-GR" i="1" baseline="30000" dirty="0"/>
              <a:t>ος</a:t>
            </a:r>
            <a:r>
              <a:rPr lang="el-GR" i="1" dirty="0"/>
              <a:t> και 20ός αι.), Εγχειρίδιο Μελέτης</a:t>
            </a:r>
            <a:r>
              <a:rPr lang="el-GR" dirty="0"/>
              <a:t>, ΕΑΠ 2020.</a:t>
            </a:r>
          </a:p>
          <a:p>
            <a:pPr algn="l"/>
            <a:r>
              <a:rPr lang="el-GR" dirty="0"/>
              <a:t>Μαρία Νικολοπούλου, «</a:t>
            </a:r>
            <a:r>
              <a:rPr lang="en-US" dirty="0"/>
              <a:t>O “</a:t>
            </a:r>
            <a:r>
              <a:rPr lang="el-GR" dirty="0"/>
              <a:t>τριακονταετής πόλεμος</a:t>
            </a:r>
            <a:r>
              <a:rPr lang="en-US" dirty="0"/>
              <a:t>”</a:t>
            </a:r>
            <a:r>
              <a:rPr lang="el-GR" dirty="0"/>
              <a:t>», στο </a:t>
            </a:r>
            <a:r>
              <a:rPr lang="el-GR" i="1" dirty="0"/>
              <a:t>Η εποχής της σύγχυσης </a:t>
            </a:r>
            <a:r>
              <a:rPr lang="el-GR" dirty="0"/>
              <a:t>(</a:t>
            </a:r>
            <a:r>
              <a:rPr lang="en-US" dirty="0" err="1"/>
              <a:t>eclass</a:t>
            </a:r>
            <a:r>
              <a:rPr lang="el-GR" dirty="0"/>
              <a:t>).</a:t>
            </a:r>
          </a:p>
          <a:p>
            <a:pPr algn="l"/>
            <a:r>
              <a:rPr lang="el-GR" dirty="0"/>
              <a:t>Μαρία Νικολοπούλου, </a:t>
            </a:r>
            <a:r>
              <a:rPr lang="en-US" dirty="0"/>
              <a:t>MA Thesis, King’s </a:t>
            </a:r>
            <a:r>
              <a:rPr lang="en-US"/>
              <a:t>College London.</a:t>
            </a:r>
            <a:endParaRPr lang="el-GR" dirty="0"/>
          </a:p>
        </p:txBody>
      </p:sp>
    </p:spTree>
    <p:extLst>
      <p:ext uri="{BB962C8B-B14F-4D97-AF65-F5344CB8AC3E}">
        <p14:creationId xmlns:p14="http://schemas.microsoft.com/office/powerpoint/2010/main" val="41914220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2" name="Straight Connector 31">
            <a:extLst>
              <a:ext uri="{FF2B5EF4-FFF2-40B4-BE49-F238E27FC236}">
                <a16:creationId xmlns:a16="http://schemas.microsoft.com/office/drawing/2014/main" id="{AEED5540-64E5-4258-ABA4-753F07B71B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457150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34" name="Rectangle 33">
            <a:extLst>
              <a:ext uri="{FF2B5EF4-FFF2-40B4-BE49-F238E27FC236}">
                <a16:creationId xmlns:a16="http://schemas.microsoft.com/office/drawing/2014/main" id="{40E0E787-6A3F-4579-9E73-AC9FBB0E3A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787B812C-3070-452B-83FE-78736A499F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3197" y="1113411"/>
            <a:ext cx="4629606" cy="462960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E8ED7A92-E522-4898-8DBC-1EE644A8C24E}"/>
              </a:ext>
            </a:extLst>
          </p:cNvPr>
          <p:cNvSpPr>
            <a:spLocks noGrp="1"/>
          </p:cNvSpPr>
          <p:nvPr>
            <p:ph type="title"/>
          </p:nvPr>
        </p:nvSpPr>
        <p:spPr>
          <a:xfrm>
            <a:off x="1143000" y="2097740"/>
            <a:ext cx="3810000" cy="1582719"/>
          </a:xfrm>
        </p:spPr>
        <p:txBody>
          <a:bodyPr vert="horz" lIns="91440" tIns="45720" rIns="91440" bIns="45720" rtlCol="0" anchor="b">
            <a:normAutofit/>
          </a:bodyPr>
          <a:lstStyle/>
          <a:p>
            <a:pPr algn="ctr"/>
            <a:r>
              <a:rPr lang="en-US" i="1">
                <a:solidFill>
                  <a:schemeClr val="bg1"/>
                </a:solidFill>
              </a:rPr>
              <a:t>Η ΑΛΛΗ ΟΧΘΗ</a:t>
            </a:r>
          </a:p>
        </p:txBody>
      </p:sp>
      <p:pic>
        <p:nvPicPr>
          <p:cNvPr id="5" name="Θέση περιεχομένου 4" descr="Εικόνα που περιέχει κείμενο, άνδρας, άτομο, παλιός&#10;&#10;Περιγραφή που δημιουργήθηκε αυτόματα">
            <a:extLst>
              <a:ext uri="{FF2B5EF4-FFF2-40B4-BE49-F238E27FC236}">
                <a16:creationId xmlns:a16="http://schemas.microsoft.com/office/drawing/2014/main" id="{4EEFB1A1-6234-4D2C-BE9B-C3AE030127F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251773" y="762000"/>
            <a:ext cx="5033818" cy="5334000"/>
          </a:xfrm>
          <a:prstGeom prst="rect">
            <a:avLst/>
          </a:prstGeom>
        </p:spPr>
      </p:pic>
      <p:cxnSp>
        <p:nvCxnSpPr>
          <p:cNvPr id="38" name="Straight Connector 37">
            <a:extLst>
              <a:ext uri="{FF2B5EF4-FFF2-40B4-BE49-F238E27FC236}">
                <a16:creationId xmlns:a16="http://schemas.microsoft.com/office/drawing/2014/main" id="{651B3B56-501F-42FF-8534-28EF7857BD4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562423" y="3997080"/>
            <a:ext cx="971155" cy="0"/>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0583255"/>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E4A0B1B-DD9A-4222-91AA-4FA83B4FFAFA}"/>
              </a:ext>
            </a:extLst>
          </p:cNvPr>
          <p:cNvSpPr>
            <a:spLocks noGrp="1"/>
          </p:cNvSpPr>
          <p:nvPr>
            <p:ph idx="1"/>
          </p:nvPr>
        </p:nvSpPr>
        <p:spPr>
          <a:xfrm>
            <a:off x="721453" y="422031"/>
            <a:ext cx="9946547" cy="5920046"/>
          </a:xfrm>
        </p:spPr>
        <p:txBody>
          <a:bodyPr>
            <a:normAutofit lnSpcReduction="10000"/>
          </a:bodyPr>
          <a:lstStyle/>
          <a:p>
            <a:pPr marL="457200" indent="-457200">
              <a:buAutoNum type="arabicParenR"/>
            </a:pPr>
            <a:r>
              <a:rPr lang="el-GR" sz="2400" b="1" dirty="0">
                <a:solidFill>
                  <a:srgbClr val="00B050"/>
                </a:solidFill>
              </a:rPr>
              <a:t>Σκοπιά</a:t>
            </a:r>
            <a:endParaRPr lang="el-GR" sz="2400" dirty="0">
              <a:solidFill>
                <a:srgbClr val="00B050"/>
              </a:solidFill>
            </a:endParaRPr>
          </a:p>
          <a:p>
            <a:pPr marL="0" indent="0">
              <a:buNone/>
            </a:pPr>
            <a:r>
              <a:rPr lang="el-GR" sz="2400" dirty="0"/>
              <a:t>Η συζήτηση ανάμεσα στον κομμουνιστή Γιαννόπουλο και τον Λίχνο παραμονές του εμφυλίου παρακολουθείται από τον εθνικόφρονα διανοούμενο Δίωνα.  Ο Δίων κρατάει τον ρόλο του δίκαιου κριτή των επιχειρημάτων και των συμπεριφορών . </a:t>
            </a:r>
            <a:r>
              <a:rPr lang="el-GR" sz="2400" b="1" dirty="0"/>
              <a:t>Κατέχει την ελληνική ουσία</a:t>
            </a:r>
            <a:r>
              <a:rPr lang="el-GR" sz="2400" dirty="0"/>
              <a:t>. Ο Γιαννόπουλος είναι ο μόνος που δεν συμμετέχει στο γλέντι.</a:t>
            </a:r>
          </a:p>
          <a:p>
            <a:pPr marL="0" indent="0">
              <a:buNone/>
            </a:pPr>
            <a:r>
              <a:rPr lang="el-GR" sz="2400" dirty="0"/>
              <a:t>Ο Δίων θέλει να προστατεύσει τον ελληνικό κόσμο από την επιβουλή των «ιδεολογικών αφαιρέσεων».</a:t>
            </a:r>
          </a:p>
          <a:p>
            <a:pPr marL="0" indent="0">
              <a:buNone/>
            </a:pPr>
            <a:r>
              <a:rPr lang="el-GR" sz="2400" dirty="0">
                <a:solidFill>
                  <a:srgbClr val="00B050"/>
                </a:solidFill>
              </a:rPr>
              <a:t>2) Το ζήτημα της αξιοπιστίας </a:t>
            </a:r>
          </a:p>
          <a:p>
            <a:pPr marL="0" indent="0">
              <a:buNone/>
            </a:pPr>
            <a:r>
              <a:rPr lang="el-GR" sz="2400" dirty="0"/>
              <a:t>Η αξία του </a:t>
            </a:r>
            <a:r>
              <a:rPr lang="el-GR" sz="2400" b="1" dirty="0"/>
              <a:t>διαλόγου</a:t>
            </a:r>
            <a:r>
              <a:rPr lang="el-GR" sz="2400" dirty="0"/>
              <a:t> και της αντιπαράθεσης των επιχειρημάτων. – Η αυθόρμητη συμμετοχή και ένωση όλων στον </a:t>
            </a:r>
            <a:r>
              <a:rPr lang="el-GR" sz="2400" b="1" dirty="0"/>
              <a:t>χορό</a:t>
            </a:r>
            <a:r>
              <a:rPr lang="el-GR" sz="2400" dirty="0"/>
              <a:t> (πλην του κομμουνιστή) προσθέτει στη ζυγαριά την ετυμηγορία του </a:t>
            </a:r>
            <a:r>
              <a:rPr lang="el-GR" sz="2400" b="1" dirty="0"/>
              <a:t>εθνικού λαϊκού αισθήματος. </a:t>
            </a:r>
          </a:p>
        </p:txBody>
      </p:sp>
    </p:spTree>
    <p:extLst>
      <p:ext uri="{BB962C8B-B14F-4D97-AF65-F5344CB8AC3E}">
        <p14:creationId xmlns:p14="http://schemas.microsoft.com/office/powerpoint/2010/main" val="17992098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8B552B-98ED-4C92-A8B6-89A557E72A87}"/>
              </a:ext>
            </a:extLst>
          </p:cNvPr>
          <p:cNvSpPr>
            <a:spLocks noGrp="1"/>
          </p:cNvSpPr>
          <p:nvPr>
            <p:ph type="title"/>
          </p:nvPr>
        </p:nvSpPr>
        <p:spPr>
          <a:xfrm>
            <a:off x="151002" y="335561"/>
            <a:ext cx="11652308" cy="545283"/>
          </a:xfrm>
        </p:spPr>
        <p:txBody>
          <a:bodyPr/>
          <a:lstStyle/>
          <a:p>
            <a:pPr algn="ctr"/>
            <a:r>
              <a:rPr lang="el-GR" dirty="0" err="1">
                <a:solidFill>
                  <a:srgbClr val="00B050"/>
                </a:solidFill>
              </a:rPr>
              <a:t>Ελλη</a:t>
            </a:r>
            <a:r>
              <a:rPr lang="el-GR" dirty="0">
                <a:solidFill>
                  <a:srgbClr val="00B050"/>
                </a:solidFill>
              </a:rPr>
              <a:t> </a:t>
            </a:r>
            <a:r>
              <a:rPr lang="el-GR" dirty="0" err="1">
                <a:solidFill>
                  <a:srgbClr val="00B050"/>
                </a:solidFill>
              </a:rPr>
              <a:t>αλεξιου</a:t>
            </a:r>
            <a:r>
              <a:rPr lang="el-GR" dirty="0">
                <a:solidFill>
                  <a:srgbClr val="00B050"/>
                </a:solidFill>
              </a:rPr>
              <a:t> (1894-1988)</a:t>
            </a:r>
          </a:p>
        </p:txBody>
      </p:sp>
      <p:sp>
        <p:nvSpPr>
          <p:cNvPr id="3" name="Θέση περιεχομένου 2">
            <a:extLst>
              <a:ext uri="{FF2B5EF4-FFF2-40B4-BE49-F238E27FC236}">
                <a16:creationId xmlns:a16="http://schemas.microsoft.com/office/drawing/2014/main" id="{BCC3E004-BFF6-429D-990C-FEDD9F631851}"/>
              </a:ext>
            </a:extLst>
          </p:cNvPr>
          <p:cNvSpPr>
            <a:spLocks noGrp="1"/>
          </p:cNvSpPr>
          <p:nvPr>
            <p:ph idx="1"/>
          </p:nvPr>
        </p:nvSpPr>
        <p:spPr>
          <a:xfrm>
            <a:off x="58722" y="880845"/>
            <a:ext cx="12133277" cy="5905850"/>
          </a:xfrm>
        </p:spPr>
        <p:txBody>
          <a:bodyPr>
            <a:normAutofit fontScale="40000" lnSpcReduction="20000"/>
          </a:bodyPr>
          <a:lstStyle/>
          <a:p>
            <a:pPr marL="0" indent="0">
              <a:buNone/>
            </a:pPr>
            <a:r>
              <a:rPr lang="el-GR" sz="4200" dirty="0"/>
              <a:t>Γεννήθηκε στο Ηράκλειο, το τέταρτο παιδί του εκδότη Στυλιανού Αλεξίου και της Ειρήνης Ζαχαριάδη. Αδελφή της Γαλάτειας Καζαντζάκη (1881). </a:t>
            </a:r>
          </a:p>
          <a:p>
            <a:pPr marL="0" indent="0">
              <a:buNone/>
            </a:pPr>
            <a:r>
              <a:rPr lang="el-GR" sz="4200" dirty="0"/>
              <a:t>1913. Δίπλωμα δασκάλας από το Αρσάκειο. </a:t>
            </a:r>
          </a:p>
          <a:p>
            <a:pPr marL="0" indent="0">
              <a:buNone/>
            </a:pPr>
            <a:r>
              <a:rPr lang="el-GR" sz="4200" dirty="0"/>
              <a:t>1914. Δασκάλα στο Γ΄ </a:t>
            </a:r>
            <a:r>
              <a:rPr lang="el-GR" sz="4200" dirty="0" err="1"/>
              <a:t>Χριστιανικόν</a:t>
            </a:r>
            <a:r>
              <a:rPr lang="el-GR" sz="4200" dirty="0"/>
              <a:t> </a:t>
            </a:r>
            <a:r>
              <a:rPr lang="el-GR" sz="4200" dirty="0" err="1"/>
              <a:t>Παρθεναγωγείον</a:t>
            </a:r>
            <a:r>
              <a:rPr lang="el-GR" sz="4200" dirty="0"/>
              <a:t>.</a:t>
            </a:r>
          </a:p>
          <a:p>
            <a:pPr marL="0" indent="0">
              <a:buNone/>
            </a:pPr>
            <a:r>
              <a:rPr lang="el-GR" sz="4200" dirty="0"/>
              <a:t>1919. Γνωρίζεται στην Αθήνα με τον </a:t>
            </a:r>
            <a:r>
              <a:rPr lang="el-GR" sz="4200" dirty="0" err="1"/>
              <a:t>Βάσο</a:t>
            </a:r>
            <a:r>
              <a:rPr lang="el-GR" sz="4200" dirty="0"/>
              <a:t> Δασκαλάκη, στις συντροφιές της Δεξαμενής και τον παντρεύεται το 1920. Ο γάμος υπήρξε η αφορμή της ενεργού συμμετοχής της στη λογοτεχνία. Χωρίζουν το 1938. </a:t>
            </a:r>
          </a:p>
          <a:p>
            <a:pPr marL="0" indent="0">
              <a:buNone/>
            </a:pPr>
            <a:r>
              <a:rPr lang="el-GR" sz="4200" dirty="0"/>
              <a:t>1928. Μέσω του Νίκου </a:t>
            </a:r>
            <a:r>
              <a:rPr lang="el-GR" sz="4200" dirty="0" err="1"/>
              <a:t>Πλουμίδη</a:t>
            </a:r>
            <a:r>
              <a:rPr lang="el-GR" sz="4200" dirty="0"/>
              <a:t> εγγράφεται στο Κ.Κ.Ε. Παρέμεινε αμετακίνητη στις τάξεις του.</a:t>
            </a:r>
          </a:p>
          <a:p>
            <a:pPr marL="0" indent="0">
              <a:buNone/>
            </a:pPr>
            <a:r>
              <a:rPr lang="el-GR" sz="4200" dirty="0"/>
              <a:t>Στη διάρκεια της Κατοχής αναπτύσσει δράση στο Ε.Α.Μ. ως γραμματέας 3 ομάδων. Το 1945 πηγαίνει στο Παρίσι με το </a:t>
            </a:r>
            <a:r>
              <a:rPr lang="el-GR" sz="4200" dirty="0" err="1"/>
              <a:t>Ματαρόα</a:t>
            </a:r>
            <a:r>
              <a:rPr lang="el-GR" sz="4200" dirty="0"/>
              <a:t>. Παρακολουθεί μαθήματα στη Σορβόννη. </a:t>
            </a:r>
          </a:p>
          <a:p>
            <a:pPr marL="0" indent="0">
              <a:buNone/>
            </a:pPr>
            <a:r>
              <a:rPr lang="el-GR" sz="4200" dirty="0"/>
              <a:t>1949. Αυτοεξορίζεται στη Ρουμανία. Της επιτρέπεται η επάνοδος το 1962 για να παραστεί στην κηδεία της αδελφής της. Το 1965 αποκτά την ελληνική ιθαγένεια. </a:t>
            </a:r>
          </a:p>
          <a:p>
            <a:pPr marL="0" indent="0">
              <a:buNone/>
            </a:pPr>
            <a:r>
              <a:rPr lang="el-GR" sz="4200" b="1" dirty="0"/>
              <a:t>1949-1962. Ζει και εκδίδει τα βιβλία της στη Ρουμανία.</a:t>
            </a:r>
          </a:p>
          <a:p>
            <a:pPr marL="0" indent="0">
              <a:buNone/>
            </a:pPr>
            <a:r>
              <a:rPr lang="el-GR" sz="4200" dirty="0"/>
              <a:t>1966. Συλλαμβάνεται και φυλακίζεται στις φυλακές ΑΒΕΡΩΦ (για ένταλμα του 1945!) Απαγορεύθηκε η κυκλοφορία των βιβλίων της.  1988. Πέθανε στην Αθήνα.</a:t>
            </a:r>
          </a:p>
          <a:p>
            <a:pPr marL="0" indent="0" algn="ctr">
              <a:buNone/>
            </a:pPr>
            <a:r>
              <a:rPr lang="el-GR" sz="4200" dirty="0"/>
              <a:t>*</a:t>
            </a:r>
          </a:p>
          <a:p>
            <a:pPr marL="0" indent="0">
              <a:buNone/>
            </a:pPr>
            <a:endParaRPr lang="el-GR" dirty="0"/>
          </a:p>
        </p:txBody>
      </p:sp>
    </p:spTree>
    <p:extLst>
      <p:ext uri="{BB962C8B-B14F-4D97-AF65-F5344CB8AC3E}">
        <p14:creationId xmlns:p14="http://schemas.microsoft.com/office/powerpoint/2010/main" val="19364786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5" name="Rectangle 74">
            <a:extLst>
              <a:ext uri="{FF2B5EF4-FFF2-40B4-BE49-F238E27FC236}">
                <a16:creationId xmlns:a16="http://schemas.microsoft.com/office/drawing/2014/main" id="{4AE9277E-DE4C-400B-9598-3EB6A540DF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2" name="Content Placeholder 1031">
            <a:extLst>
              <a:ext uri="{FF2B5EF4-FFF2-40B4-BE49-F238E27FC236}">
                <a16:creationId xmlns:a16="http://schemas.microsoft.com/office/drawing/2014/main" id="{2DBA9410-DB98-20AB-3591-79C7145377A9}"/>
              </a:ext>
            </a:extLst>
          </p:cNvPr>
          <p:cNvSpPr>
            <a:spLocks noGrp="1"/>
          </p:cNvSpPr>
          <p:nvPr>
            <p:ph idx="1"/>
          </p:nvPr>
        </p:nvSpPr>
        <p:spPr>
          <a:xfrm>
            <a:off x="864066" y="2259698"/>
            <a:ext cx="5310231" cy="3836302"/>
          </a:xfrm>
        </p:spPr>
        <p:txBody>
          <a:bodyPr>
            <a:normAutofit fontScale="92500" lnSpcReduction="10000"/>
          </a:bodyPr>
          <a:lstStyle/>
          <a:p>
            <a:pPr marL="0" indent="0" algn="ctr">
              <a:buNone/>
            </a:pPr>
            <a:r>
              <a:rPr lang="el-GR" sz="3200" b="1" i="1" dirty="0">
                <a:solidFill>
                  <a:schemeClr val="tx1">
                    <a:lumMod val="50000"/>
                  </a:schemeClr>
                </a:solidFill>
              </a:rPr>
              <a:t>Αναχωρήσεις και μεταλλαγές</a:t>
            </a:r>
          </a:p>
          <a:p>
            <a:pPr marL="0" indent="0" algn="ctr">
              <a:buNone/>
            </a:pPr>
            <a:r>
              <a:rPr lang="el-GR" sz="3200" b="1" i="1" dirty="0">
                <a:solidFill>
                  <a:schemeClr val="tx1">
                    <a:lumMod val="75000"/>
                  </a:schemeClr>
                </a:solidFill>
              </a:rPr>
              <a:t>Προσοχή συνάνθρωποι! Διηγήματα</a:t>
            </a:r>
            <a:r>
              <a:rPr lang="el-GR" sz="3200" b="1" dirty="0">
                <a:solidFill>
                  <a:schemeClr val="tx1">
                    <a:lumMod val="75000"/>
                  </a:schemeClr>
                </a:solidFill>
              </a:rPr>
              <a:t> </a:t>
            </a:r>
          </a:p>
          <a:p>
            <a:pPr marL="0" indent="0" algn="ctr">
              <a:buNone/>
            </a:pPr>
            <a:r>
              <a:rPr lang="el-GR" sz="2100" dirty="0">
                <a:solidFill>
                  <a:schemeClr val="tx1">
                    <a:lumMod val="75000"/>
                  </a:schemeClr>
                </a:solidFill>
              </a:rPr>
              <a:t>(α΄ </a:t>
            </a:r>
            <a:r>
              <a:rPr lang="el-GR" sz="2100" dirty="0" err="1">
                <a:solidFill>
                  <a:schemeClr val="tx1">
                    <a:lumMod val="75000"/>
                  </a:schemeClr>
                </a:solidFill>
              </a:rPr>
              <a:t>έκδ</a:t>
            </a:r>
            <a:r>
              <a:rPr lang="el-GR" sz="2100" dirty="0">
                <a:solidFill>
                  <a:schemeClr val="tx1">
                    <a:lumMod val="75000"/>
                  </a:schemeClr>
                </a:solidFill>
              </a:rPr>
              <a:t>. Βουκουρέστι, 1962, β΄ </a:t>
            </a:r>
            <a:r>
              <a:rPr lang="el-GR" sz="2100" dirty="0" err="1">
                <a:solidFill>
                  <a:schemeClr val="tx1">
                    <a:lumMod val="75000"/>
                  </a:schemeClr>
                </a:solidFill>
              </a:rPr>
              <a:t>έκδ</a:t>
            </a:r>
            <a:r>
              <a:rPr lang="el-GR" sz="2100" dirty="0">
                <a:solidFill>
                  <a:schemeClr val="tx1">
                    <a:lumMod val="75000"/>
                  </a:schemeClr>
                </a:solidFill>
              </a:rPr>
              <a:t>.  Αθήνα 1978)</a:t>
            </a:r>
          </a:p>
          <a:p>
            <a:pPr marL="0" indent="0">
              <a:buNone/>
            </a:pPr>
            <a:endParaRPr lang="el-GR" sz="3200" dirty="0"/>
          </a:p>
          <a:p>
            <a:pPr marL="0" indent="0" algn="ctr">
              <a:buNone/>
            </a:pPr>
            <a:r>
              <a:rPr lang="el-GR" sz="3200" b="1" dirty="0">
                <a:solidFill>
                  <a:schemeClr val="tx1">
                    <a:lumMod val="85000"/>
                  </a:schemeClr>
                </a:solidFill>
              </a:rPr>
              <a:t>«Η Ξανθούλα μας (Χρονικό)»</a:t>
            </a:r>
            <a:endParaRPr lang="en-US" sz="3200" b="1" dirty="0">
              <a:solidFill>
                <a:schemeClr val="tx1">
                  <a:lumMod val="85000"/>
                </a:schemeClr>
              </a:solidFill>
            </a:endParaRPr>
          </a:p>
        </p:txBody>
      </p:sp>
      <p:pic>
        <p:nvPicPr>
          <p:cNvPr id="1026" name="Picture 2" descr="Έλλη Αλεξίου: Βλέπω τους ανθρώπους να ασημαντολογούν και να περιττολογούν  όλη την ημέρα">
            <a:extLst>
              <a:ext uri="{FF2B5EF4-FFF2-40B4-BE49-F238E27FC236}">
                <a16:creationId xmlns:a16="http://schemas.microsoft.com/office/drawing/2014/main" id="{71360BA0-AF48-485F-8287-2392E42A89F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055" r="13409"/>
          <a:stretch/>
        </p:blipFill>
        <p:spPr bwMode="auto">
          <a:xfrm>
            <a:off x="6793863" y="1114197"/>
            <a:ext cx="2350137" cy="4629606"/>
          </a:xfrm>
          <a:custGeom>
            <a:avLst/>
            <a:gdLst/>
            <a:ahLst/>
            <a:cxnLst/>
            <a:rect l="l" t="t" r="r" b="b"/>
            <a:pathLst>
              <a:path w="2350137" h="4629606">
                <a:moveTo>
                  <a:pt x="2314803" y="0"/>
                </a:moveTo>
                <a:lnTo>
                  <a:pt x="2350137" y="1784"/>
                </a:lnTo>
                <a:lnTo>
                  <a:pt x="2350137" y="4627822"/>
                </a:lnTo>
                <a:lnTo>
                  <a:pt x="2314803" y="4629606"/>
                </a:lnTo>
                <a:cubicBezTo>
                  <a:pt x="1036373" y="4629606"/>
                  <a:pt x="0" y="3593233"/>
                  <a:pt x="0" y="2314803"/>
                </a:cubicBezTo>
                <a:cubicBezTo>
                  <a:pt x="0" y="1036373"/>
                  <a:pt x="1036373" y="0"/>
                  <a:pt x="2314803" y="0"/>
                </a:cubicBezTo>
                <a:close/>
              </a:path>
            </a:pathLst>
          </a:custGeom>
          <a:noFill/>
          <a:extLst>
            <a:ext uri="{909E8E84-426E-40DD-AFC4-6F175D3DCCD1}">
              <a14:hiddenFill xmlns:a14="http://schemas.microsoft.com/office/drawing/2010/main">
                <a:solidFill>
                  <a:srgbClr val="FFFFFF"/>
                </a:solidFill>
              </a14:hiddenFill>
            </a:ext>
          </a:extLst>
        </p:spPr>
      </p:pic>
      <p:pic>
        <p:nvPicPr>
          <p:cNvPr id="1028" name="Picture 4" descr="Έλλη Αλεξίου: Ο Καζαντζάκης που γνώρισα ... - Πολιτιστικό Ρέθυμνο">
            <a:extLst>
              <a:ext uri="{FF2B5EF4-FFF2-40B4-BE49-F238E27FC236}">
                <a16:creationId xmlns:a16="http://schemas.microsoft.com/office/drawing/2014/main" id="{41432336-71E4-4337-AFD5-842AA9971FC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376" r="27495" b="2"/>
          <a:stretch/>
        </p:blipFill>
        <p:spPr bwMode="auto">
          <a:xfrm>
            <a:off x="9144001" y="1115981"/>
            <a:ext cx="2279469" cy="4626038"/>
          </a:xfrm>
          <a:custGeom>
            <a:avLst/>
            <a:gdLst/>
            <a:ahLst/>
            <a:cxnLst/>
            <a:rect l="l" t="t" r="r" b="b"/>
            <a:pathLst>
              <a:path w="2279469" h="4626038">
                <a:moveTo>
                  <a:pt x="0" y="0"/>
                </a:moveTo>
                <a:lnTo>
                  <a:pt x="201341" y="10167"/>
                </a:lnTo>
                <a:cubicBezTo>
                  <a:pt x="1368594" y="128708"/>
                  <a:pt x="2279469" y="1114491"/>
                  <a:pt x="2279469" y="2313019"/>
                </a:cubicBezTo>
                <a:cubicBezTo>
                  <a:pt x="2279469" y="3511547"/>
                  <a:pt x="1368594" y="4497330"/>
                  <a:pt x="201341" y="4615871"/>
                </a:cubicBezTo>
                <a:lnTo>
                  <a:pt x="0" y="4626038"/>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90997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DD0A153-1391-409C-B3A6-DA502CD2161C}"/>
              </a:ext>
            </a:extLst>
          </p:cNvPr>
          <p:cNvSpPr>
            <a:spLocks noGrp="1"/>
          </p:cNvSpPr>
          <p:nvPr>
            <p:ph idx="1"/>
          </p:nvPr>
        </p:nvSpPr>
        <p:spPr>
          <a:xfrm>
            <a:off x="360727" y="511727"/>
            <a:ext cx="11415941" cy="6019701"/>
          </a:xfrm>
        </p:spPr>
        <p:txBody>
          <a:bodyPr>
            <a:normAutofit fontScale="92500"/>
          </a:bodyPr>
          <a:lstStyle/>
          <a:p>
            <a:pPr marL="342900" indent="-342900">
              <a:buAutoNum type="arabicParenR"/>
            </a:pPr>
            <a:r>
              <a:rPr lang="el-GR" dirty="0">
                <a:solidFill>
                  <a:srgbClr val="00B050"/>
                </a:solidFill>
              </a:rPr>
              <a:t>Σκοπιά</a:t>
            </a:r>
          </a:p>
          <a:p>
            <a:pPr marL="0" indent="0">
              <a:buNone/>
            </a:pPr>
            <a:r>
              <a:rPr lang="el-GR" dirty="0"/>
              <a:t>Ο αφηγητής είναι </a:t>
            </a:r>
            <a:r>
              <a:rPr lang="el-GR" dirty="0" err="1"/>
              <a:t>πρωτοπρόσωπος</a:t>
            </a:r>
            <a:r>
              <a:rPr lang="el-GR" dirty="0"/>
              <a:t> – αυτόπτης μάρτυρας και μιλά εξ ονόματος ενός συλλογικού «εμείς».  Αλλά ποιο εμείς είναι αυτό;</a:t>
            </a:r>
          </a:p>
          <a:p>
            <a:pPr marL="0" indent="0">
              <a:buNone/>
            </a:pPr>
            <a:r>
              <a:rPr lang="el-GR" dirty="0"/>
              <a:t>Μιλάει , όπως προηγουμένως ο αφηγητής του </a:t>
            </a:r>
            <a:r>
              <a:rPr lang="el-GR" dirty="0" err="1"/>
              <a:t>Πατατζή</a:t>
            </a:r>
            <a:r>
              <a:rPr lang="el-GR" dirty="0"/>
              <a:t>, ως ένα άτομο που είχε άμεση, προσωπική και συναισθηματική εμπειρία των γεγονότων.  Μέσα από τη σκοπιά του διαφαίνεται και μια ιδεολογική τοποθέτηση:</a:t>
            </a:r>
          </a:p>
          <a:p>
            <a:pPr marL="0" indent="0">
              <a:buNone/>
            </a:pPr>
            <a:r>
              <a:rPr lang="el-GR" b="1" dirty="0"/>
              <a:t>«το μας» </a:t>
            </a:r>
            <a:r>
              <a:rPr lang="el-GR" dirty="0"/>
              <a:t>είναι όλοι οι «αγνοί Έλληνες», </a:t>
            </a:r>
            <a:r>
              <a:rPr lang="el-GR" dirty="0" err="1"/>
              <a:t>εαμίτες</a:t>
            </a:r>
            <a:r>
              <a:rPr lang="el-GR" dirty="0"/>
              <a:t> και μη «έντιμοι».  Άρα η Αντίσταση στον ΓΕΡΜΑΝΟ Καταχτητή και στους </a:t>
            </a:r>
            <a:r>
              <a:rPr lang="el-GR" dirty="0" err="1"/>
              <a:t>δοσίλογους</a:t>
            </a:r>
            <a:r>
              <a:rPr lang="el-GR" dirty="0"/>
              <a:t> συνεργούς του – με γερμανική ταυτότητα (άρα ΑΛΛΟΙ</a:t>
            </a:r>
            <a:r>
              <a:rPr lang="en-US" dirty="0"/>
              <a:t> </a:t>
            </a:r>
            <a:r>
              <a:rPr lang="el-GR" dirty="0"/>
              <a:t>και αυτοί)  είναι όλου του λαού σε συναισθηματικό επίπεδο. Ωστόσο πολλοί φοβούνται και αποφεύγουν να αναμιχθούν. Οι άφοβοι είναι μόνο «οι </a:t>
            </a:r>
            <a:r>
              <a:rPr lang="el-GR" dirty="0" err="1"/>
              <a:t>εαμίτες</a:t>
            </a:r>
            <a:r>
              <a:rPr lang="el-GR" dirty="0"/>
              <a:t>», «τα παιδιά», που «πολεμούν και σκοτώνονται» (σ. 34).  Σταδιακά γίνεται όλο και πιο σαφές ότι η Αντίσταση ήταν υπόθεση του μαχόμενου ΕΑΜ.</a:t>
            </a:r>
          </a:p>
          <a:p>
            <a:pPr marL="0" indent="0">
              <a:buNone/>
            </a:pPr>
            <a:r>
              <a:rPr lang="el-GR" b="1" dirty="0"/>
              <a:t>ΗΡΩΙΚΟΣ ΚΑΙ ΚΑΤΑΓΓΕΛΤΙΚΟΣ ΛΟΓΟΣ</a:t>
            </a:r>
          </a:p>
          <a:p>
            <a:pPr marL="0" indent="0">
              <a:buNone/>
            </a:pPr>
            <a:r>
              <a:rPr lang="el-GR" dirty="0"/>
              <a:t>-</a:t>
            </a:r>
            <a:r>
              <a:rPr lang="el-GR" b="1" dirty="0"/>
              <a:t>Καταγγελία </a:t>
            </a:r>
            <a:r>
              <a:rPr lang="el-GR" dirty="0"/>
              <a:t>των </a:t>
            </a:r>
            <a:r>
              <a:rPr lang="el-GR" dirty="0" err="1"/>
              <a:t>δοσίλογων</a:t>
            </a:r>
            <a:r>
              <a:rPr lang="el-GR" dirty="0"/>
              <a:t> (φαύλοι) = τάγματα = Γερμανοτσολιάδες – καταδότες (σ. 39).</a:t>
            </a:r>
          </a:p>
          <a:p>
            <a:pPr marL="0" indent="0">
              <a:buNone/>
            </a:pPr>
            <a:r>
              <a:rPr lang="el-GR" sz="2000" dirty="0"/>
              <a:t>Θάνατοι, βασανισμοί, απαγωγές, ταλαιπωρία ψυχική και σωματική, πλιάτσικο, καίνε τα σπίτια. </a:t>
            </a:r>
          </a:p>
          <a:p>
            <a:pPr marL="0" indent="0">
              <a:buNone/>
            </a:pPr>
            <a:r>
              <a:rPr lang="el-GR" sz="2000" dirty="0" err="1"/>
              <a:t>Παλαϊκός</a:t>
            </a:r>
            <a:r>
              <a:rPr lang="el-GR" sz="2000" dirty="0"/>
              <a:t> θρήνος.</a:t>
            </a:r>
          </a:p>
          <a:p>
            <a:pPr marL="0" indent="0">
              <a:buNone/>
            </a:pPr>
            <a:r>
              <a:rPr lang="el-GR" sz="2000" dirty="0"/>
              <a:t>-</a:t>
            </a:r>
            <a:endParaRPr lang="el-GR" sz="2000" dirty="0">
              <a:solidFill>
                <a:srgbClr val="00B050"/>
              </a:solidFill>
            </a:endParaRPr>
          </a:p>
          <a:p>
            <a:endParaRPr lang="el-GR" dirty="0"/>
          </a:p>
        </p:txBody>
      </p:sp>
    </p:spTree>
    <p:extLst>
      <p:ext uri="{BB962C8B-B14F-4D97-AF65-F5344CB8AC3E}">
        <p14:creationId xmlns:p14="http://schemas.microsoft.com/office/powerpoint/2010/main" val="23047509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DD4F40-B5B4-CA77-A51C-3D314D27F847}"/>
              </a:ext>
            </a:extLst>
          </p:cNvPr>
          <p:cNvSpPr>
            <a:spLocks noGrp="1"/>
          </p:cNvSpPr>
          <p:nvPr>
            <p:ph type="title"/>
          </p:nvPr>
        </p:nvSpPr>
        <p:spPr>
          <a:xfrm>
            <a:off x="1429566" y="245097"/>
            <a:ext cx="9238434" cy="516903"/>
          </a:xfrm>
        </p:spPr>
        <p:txBody>
          <a:bodyPr/>
          <a:lstStyle/>
          <a:p>
            <a:r>
              <a:rPr lang="el-GR" dirty="0" err="1"/>
              <a:t>Χαρακτηριστικα</a:t>
            </a:r>
            <a:endParaRPr lang="el-GR" dirty="0"/>
          </a:p>
        </p:txBody>
      </p:sp>
      <p:sp>
        <p:nvSpPr>
          <p:cNvPr id="3" name="Θέση περιεχομένου 2">
            <a:extLst>
              <a:ext uri="{FF2B5EF4-FFF2-40B4-BE49-F238E27FC236}">
                <a16:creationId xmlns:a16="http://schemas.microsoft.com/office/drawing/2014/main" id="{A5A7F556-D920-F929-BD44-09E32E9A7E73}"/>
              </a:ext>
            </a:extLst>
          </p:cNvPr>
          <p:cNvSpPr>
            <a:spLocks noGrp="1"/>
          </p:cNvSpPr>
          <p:nvPr>
            <p:ph idx="1"/>
          </p:nvPr>
        </p:nvSpPr>
        <p:spPr>
          <a:xfrm>
            <a:off x="796954" y="1376313"/>
            <a:ext cx="10854576" cy="4719687"/>
          </a:xfrm>
        </p:spPr>
        <p:txBody>
          <a:bodyPr>
            <a:normAutofit fontScale="55000" lnSpcReduction="20000"/>
          </a:bodyPr>
          <a:lstStyle/>
          <a:p>
            <a:pPr marL="0" indent="0">
              <a:buNone/>
            </a:pPr>
            <a:r>
              <a:rPr lang="el-GR" sz="2900" dirty="0"/>
              <a:t>Τεράστιο συγγραφικό έργο σε πολλά είδη λόγου: πεζογραφία, θέατρο, παιδαγωγικά, απομνημόνευση, μετάφραση, παιδικό βιβλίο.</a:t>
            </a:r>
          </a:p>
          <a:p>
            <a:pPr marL="0" indent="0">
              <a:buNone/>
            </a:pPr>
            <a:r>
              <a:rPr lang="el-GR" sz="2900" dirty="0"/>
              <a:t>Αρχικά ξεκινά περιγράφοντας εικόνες χαμοζωής, με έμφαση στα περιστατικά και με τόνο εξομολόγησης, έτσι διαφέρει από την </a:t>
            </a:r>
            <a:r>
              <a:rPr lang="el-GR" sz="2900" dirty="0" err="1"/>
              <a:t>κοινωνιστική</a:t>
            </a:r>
            <a:r>
              <a:rPr lang="el-GR" sz="2900" dirty="0"/>
              <a:t> πεζογραφία του 1920. Σκληροί αγώνες για μια μικρή ζωή 1931, 1963, 1978.</a:t>
            </a:r>
          </a:p>
          <a:p>
            <a:pPr marL="0" indent="0">
              <a:buNone/>
            </a:pPr>
            <a:r>
              <a:rPr lang="el-GR" sz="2900" dirty="0"/>
              <a:t>Τα βιβλία της μετά το 1949 εντάσσονται στην «στρατευμένη» λογοτεχνία. Αλλά ο προβληματισμός της είναι ευρύτερα κοινωνικός. Βασίζεται στην ανθρώπινη, αγαπητική σχέση για τους αδικημένους και τους κατατρεγμένους.</a:t>
            </a:r>
          </a:p>
          <a:p>
            <a:pPr marL="0" indent="0">
              <a:buNone/>
            </a:pPr>
            <a:r>
              <a:rPr lang="el-GR" sz="2900" dirty="0"/>
              <a:t>Οι 3 τόμοι  διηγημάτων με τον γενικό τίτλο </a:t>
            </a:r>
            <a:r>
              <a:rPr lang="el-GR" sz="2900" b="1" i="1" dirty="0"/>
              <a:t>Αναχωρήσεις και μεταλλαγές </a:t>
            </a:r>
            <a:r>
              <a:rPr lang="el-GR" sz="2900" dirty="0"/>
              <a:t>έχουν ως  κεντρικό άξονα τα βιώματά της από την Αντίσταση και τη προσφυγική ζωή στη Ρουμανία. Τα χαρακτηρίζει μια νοσταλγική διάθεση και 2) μια τάση εξιδανίκευσης της νέας της πραγματικότητας, πίστη στον καινούργιο μεταπολεμικό κόσμο. Τα διηγήματα απομονώνουν μικρά συμβάντα που προφέρουν </a:t>
            </a:r>
            <a:r>
              <a:rPr lang="el-GR" sz="2900" dirty="0" err="1"/>
              <a:t>καθολικότερης</a:t>
            </a:r>
            <a:r>
              <a:rPr lang="el-GR" sz="2900" dirty="0"/>
              <a:t> σημασίας εικόνες του κόσμου. </a:t>
            </a:r>
          </a:p>
          <a:p>
            <a:pPr marL="0" indent="0">
              <a:buNone/>
            </a:pPr>
            <a:r>
              <a:rPr lang="el-GR" sz="2900" dirty="0"/>
              <a:t>Μετά την επιστροφή της στην Ελλάδα κυκλοφορούν τα ώριμα μυθιστορήματά της </a:t>
            </a:r>
            <a:r>
              <a:rPr lang="el-GR" sz="2900" b="1" dirty="0"/>
              <a:t>Σπονδή</a:t>
            </a:r>
            <a:r>
              <a:rPr lang="el-GR" sz="2900" dirty="0"/>
              <a:t>  και </a:t>
            </a:r>
            <a:r>
              <a:rPr lang="el-GR" sz="2900" b="1" i="1" dirty="0" err="1"/>
              <a:t>Και</a:t>
            </a:r>
            <a:r>
              <a:rPr lang="el-GR" sz="2900" b="1" i="1" dirty="0"/>
              <a:t> ούτω καθεξής. </a:t>
            </a:r>
          </a:p>
          <a:p>
            <a:pPr marL="0" indent="0">
              <a:buNone/>
            </a:pPr>
            <a:r>
              <a:rPr lang="el-GR" sz="2900" b="1" i="1" dirty="0"/>
              <a:t>Γενικά, κύριο ερέθισμα στην εξιστόρηση των βιωμάτων της ήταν η αγάπη της για τον άνθρωπο.  Έγραφε υπό την πίεση των συγκινήσεων και όχι λόγω ορθολογικών ιδεολογικών προθέσεων.  Η ιδεολογία συνδέεται πάντα με το συναίσθημα. </a:t>
            </a:r>
          </a:p>
          <a:p>
            <a:endParaRPr lang="el-GR" dirty="0"/>
          </a:p>
        </p:txBody>
      </p:sp>
    </p:spTree>
    <p:extLst>
      <p:ext uri="{BB962C8B-B14F-4D97-AF65-F5344CB8AC3E}">
        <p14:creationId xmlns:p14="http://schemas.microsoft.com/office/powerpoint/2010/main" val="22191800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597D361-3841-4CCC-8933-E8F93A509F33}"/>
              </a:ext>
            </a:extLst>
          </p:cNvPr>
          <p:cNvSpPr>
            <a:spLocks noGrp="1"/>
          </p:cNvSpPr>
          <p:nvPr>
            <p:ph idx="1"/>
          </p:nvPr>
        </p:nvSpPr>
        <p:spPr>
          <a:xfrm>
            <a:off x="452176" y="442127"/>
            <a:ext cx="10215824" cy="6159640"/>
          </a:xfrm>
        </p:spPr>
        <p:txBody>
          <a:bodyPr>
            <a:normAutofit fontScale="85000" lnSpcReduction="10000"/>
          </a:bodyPr>
          <a:lstStyle/>
          <a:p>
            <a:pPr marL="0" indent="0">
              <a:buNone/>
            </a:pPr>
            <a:r>
              <a:rPr lang="el-GR" sz="2800">
                <a:solidFill>
                  <a:srgbClr val="00B050"/>
                </a:solidFill>
              </a:rPr>
              <a:t>Υπάρχει γυναικεία σκοπιά;  Αν ναι, είναι διαφορετική;</a:t>
            </a:r>
          </a:p>
          <a:p>
            <a:pPr marL="0" indent="0">
              <a:buNone/>
            </a:pPr>
            <a:r>
              <a:rPr lang="el-GR" sz="2800"/>
              <a:t>Ο αφηγητής είναι γυναίκα.</a:t>
            </a:r>
          </a:p>
          <a:p>
            <a:r>
              <a:rPr lang="el-GR" sz="2800"/>
              <a:t>«Στα σπίτια κυριαρχούσαν οι γυναίκες» , «στήνουν το τσουκάλι», «λένε παραμύθια», «φτωχογυναικούλες με μπόγους»,  </a:t>
            </a:r>
          </a:p>
          <a:p>
            <a:r>
              <a:rPr lang="el-GR" sz="2800"/>
              <a:t>Η ηρωίδα είναι γυναίκα «σαν την Κούλα» (σ. 38).</a:t>
            </a:r>
          </a:p>
          <a:p>
            <a:r>
              <a:rPr lang="el-GR" sz="2800"/>
              <a:t>Η Κούλα εμφανίζεται μόνη και διαφορετική από τους άλλους ανθρώπους.</a:t>
            </a:r>
          </a:p>
          <a:p>
            <a:r>
              <a:rPr lang="el-GR" sz="2800"/>
              <a:t>Γίνεται «προσκύνημα» , δηλαδή η Κούλα «ιεροποιείται», γίνεται μάρτυρας του «εθνικού» αγώνα. </a:t>
            </a:r>
          </a:p>
          <a:p>
            <a:r>
              <a:rPr lang="el-GR" sz="2800"/>
              <a:t>Γίνεται και επιμνημόσυνη ποίηση.</a:t>
            </a:r>
          </a:p>
          <a:p>
            <a:r>
              <a:rPr lang="el-GR" sz="2800"/>
              <a:t>Το αφήγημα είναι ότι και το ποίημα: μια επιμνημόσυνη δέηση στη μάρτυρα.</a:t>
            </a:r>
          </a:p>
          <a:p>
            <a:endParaRPr lang="el-GR" sz="2800"/>
          </a:p>
          <a:p>
            <a:endParaRPr lang="el-GR" dirty="0"/>
          </a:p>
        </p:txBody>
      </p:sp>
    </p:spTree>
    <p:extLst>
      <p:ext uri="{BB962C8B-B14F-4D97-AF65-F5344CB8AC3E}">
        <p14:creationId xmlns:p14="http://schemas.microsoft.com/office/powerpoint/2010/main" val="33275743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D5420B4-7EB8-4127-803B-F179A56975D8}"/>
              </a:ext>
            </a:extLst>
          </p:cNvPr>
          <p:cNvSpPr>
            <a:spLocks noGrp="1"/>
          </p:cNvSpPr>
          <p:nvPr>
            <p:ph idx="1"/>
          </p:nvPr>
        </p:nvSpPr>
        <p:spPr>
          <a:xfrm>
            <a:off x="130629" y="110532"/>
            <a:ext cx="11917345" cy="6461091"/>
          </a:xfrm>
        </p:spPr>
        <p:txBody>
          <a:bodyPr>
            <a:normAutofit fontScale="70000" lnSpcReduction="20000"/>
          </a:bodyPr>
          <a:lstStyle/>
          <a:p>
            <a:pPr marL="0" indent="0">
              <a:buNone/>
            </a:pPr>
            <a:r>
              <a:rPr lang="el-GR" b="1" dirty="0">
                <a:solidFill>
                  <a:srgbClr val="00B050"/>
                </a:solidFill>
              </a:rPr>
              <a:t>3) </a:t>
            </a:r>
            <a:r>
              <a:rPr lang="el-GR" sz="2300" b="1" dirty="0">
                <a:solidFill>
                  <a:srgbClr val="00B050"/>
                </a:solidFill>
              </a:rPr>
              <a:t>Το ζήτημα της αξιοπιστίας</a:t>
            </a:r>
          </a:p>
          <a:p>
            <a:pPr marL="0" indent="0">
              <a:buNone/>
            </a:pPr>
            <a:r>
              <a:rPr lang="el-GR" sz="2300" b="1" dirty="0">
                <a:solidFill>
                  <a:srgbClr val="00B050"/>
                </a:solidFill>
              </a:rPr>
              <a:t>4) Σχολιάστε τον τίτλο. </a:t>
            </a:r>
          </a:p>
          <a:p>
            <a:pPr marL="0" indent="0">
              <a:buNone/>
            </a:pPr>
            <a:r>
              <a:rPr lang="el-GR" sz="2300" dirty="0"/>
              <a:t>Ο </a:t>
            </a:r>
            <a:r>
              <a:rPr lang="el-GR" sz="2300" dirty="0" err="1"/>
              <a:t>επίτιτλος</a:t>
            </a:r>
            <a:r>
              <a:rPr lang="el-GR" sz="2300" dirty="0"/>
              <a:t> «χρονικό» προσδιορίζει το αφήγημα ως εξιστόρηση ενός </a:t>
            </a:r>
            <a:r>
              <a:rPr lang="el-GR" sz="2300" b="1" dirty="0"/>
              <a:t>πραγματικού</a:t>
            </a:r>
            <a:r>
              <a:rPr lang="el-GR" sz="2300" dirty="0"/>
              <a:t> συμβάντος.  </a:t>
            </a:r>
          </a:p>
          <a:p>
            <a:pPr marL="0" indent="0">
              <a:buNone/>
            </a:pPr>
            <a:r>
              <a:rPr lang="el-GR" sz="2300" b="1" dirty="0"/>
              <a:t>ΙΣΤΟΡΙΚΟΣ ΡΕΑΛΙΣΜΟΣ</a:t>
            </a:r>
          </a:p>
          <a:p>
            <a:pPr marL="0" indent="0">
              <a:buNone/>
            </a:pPr>
            <a:r>
              <a:rPr lang="el-GR" sz="2300" dirty="0"/>
              <a:t>Κάνει αναφορά σε </a:t>
            </a:r>
            <a:r>
              <a:rPr lang="el-GR" sz="2300" b="1" dirty="0"/>
              <a:t>πραγματικά</a:t>
            </a:r>
            <a:r>
              <a:rPr lang="el-GR" sz="2300" dirty="0"/>
              <a:t> γεγονότα: «Καλλιθέα. Καλοκαίρι του 1944»: μία από τις πιο αιματηρές, εμβληματικές μάχες που έδωσε ο ΕΛΑΣ της Αθήνας. Αναφορά σε πραγματικό χρόνο: «Δευτέρα 24-25 Ιουλίου».  «10 Αυγούστου </a:t>
            </a:r>
            <a:r>
              <a:rPr lang="el-GR" sz="2300" dirty="0" err="1"/>
              <a:t>Δουργούτι</a:t>
            </a:r>
            <a:r>
              <a:rPr lang="el-GR" sz="2300" dirty="0"/>
              <a:t>». Σε πραγματικό χώρο: «οδός Γεν. Κολοκοτρώνη»</a:t>
            </a:r>
          </a:p>
          <a:p>
            <a:pPr marL="0" indent="0">
              <a:buNone/>
            </a:pPr>
            <a:r>
              <a:rPr lang="el-GR" sz="2300" dirty="0"/>
              <a:t>Αναφορά σε </a:t>
            </a:r>
            <a:r>
              <a:rPr lang="el-GR" sz="2300" b="1" dirty="0"/>
              <a:t>πραγματικά πρόσωπα</a:t>
            </a:r>
            <a:r>
              <a:rPr lang="el-GR" sz="2300" dirty="0"/>
              <a:t>.</a:t>
            </a:r>
          </a:p>
          <a:p>
            <a:pPr marL="0" indent="0">
              <a:buNone/>
            </a:pPr>
            <a:r>
              <a:rPr lang="el-GR" sz="2300" dirty="0"/>
              <a:t>Λιτό ύφος – γρήγορος ρυθμός – </a:t>
            </a:r>
            <a:r>
              <a:rPr lang="el-GR" sz="2300" dirty="0" err="1"/>
              <a:t>νατουραλιστικές</a:t>
            </a:r>
            <a:r>
              <a:rPr lang="el-GR" sz="2300" dirty="0"/>
              <a:t> λεπτομέρειες.</a:t>
            </a:r>
          </a:p>
          <a:p>
            <a:pPr marL="0" indent="0">
              <a:buNone/>
            </a:pPr>
            <a:r>
              <a:rPr lang="el-GR" sz="2300" dirty="0"/>
              <a:t>***</a:t>
            </a:r>
          </a:p>
          <a:p>
            <a:pPr marL="0" indent="0">
              <a:buNone/>
            </a:pPr>
            <a:r>
              <a:rPr lang="el-GR" sz="2300" dirty="0"/>
              <a:t>Από την άλλη ο κύριος τίτλος </a:t>
            </a:r>
            <a:r>
              <a:rPr lang="el-GR" sz="2300" b="1" dirty="0"/>
              <a:t>«Η Ξανθούλα μας» </a:t>
            </a:r>
            <a:r>
              <a:rPr lang="el-GR" sz="2300" dirty="0"/>
              <a:t>μολονότι το ψευδώνυμο ήταν υπαρκτό, παραπέμπει στο πασίγνωστο ποίημα του Σολωμού και έτσι «το ψευδώνυμο» της </a:t>
            </a:r>
            <a:r>
              <a:rPr lang="el-GR" sz="2300" dirty="0" err="1"/>
              <a:t>ηρωίδας</a:t>
            </a:r>
            <a:r>
              <a:rPr lang="el-GR" sz="2300" dirty="0"/>
              <a:t> προδίδει την τυχόν παρέμβαση της λογοτεχνικής επεξεργασίας της συγγραφέως.</a:t>
            </a:r>
          </a:p>
          <a:p>
            <a:pPr marL="0" indent="0">
              <a:buNone/>
            </a:pPr>
            <a:r>
              <a:rPr lang="el-GR" sz="2300" dirty="0"/>
              <a:t>- Λαϊκός δημώδης λόγος: «οι οχτροί»</a:t>
            </a:r>
          </a:p>
          <a:p>
            <a:pPr marL="0" indent="0">
              <a:buNone/>
            </a:pPr>
            <a:r>
              <a:rPr lang="el-GR" sz="2300" dirty="0"/>
              <a:t>- Σύνδεση με την Επανάσταση.  Κολοκοτρώνης, «οι πατεράδες μας» (σ. 41).</a:t>
            </a:r>
          </a:p>
          <a:p>
            <a:pPr marL="0" indent="0">
              <a:buNone/>
            </a:pPr>
            <a:r>
              <a:rPr lang="el-GR" sz="2300" dirty="0"/>
              <a:t>-Η Ξανθούλα αγαπιέται από όλους /  «ροδομάγουλη και κατάξανθη, ήταν πεθαμένη»</a:t>
            </a:r>
          </a:p>
          <a:p>
            <a:pPr marL="0" indent="0">
              <a:buNone/>
            </a:pPr>
            <a:r>
              <a:rPr lang="el-GR" sz="2300" dirty="0"/>
              <a:t>Αντίθεση με το παραμορφωμένο νεκρό πρόσωπο (σ. 43)</a:t>
            </a:r>
          </a:p>
          <a:p>
            <a:pPr marL="0" indent="0">
              <a:buNone/>
            </a:pPr>
            <a:r>
              <a:rPr lang="el-GR" sz="2300" dirty="0"/>
              <a:t>Μελετήστε την περιγραφή του νεκρού σώματος της Κούλας.</a:t>
            </a:r>
          </a:p>
          <a:p>
            <a:pPr marL="0" indent="0">
              <a:buNone/>
            </a:pPr>
            <a:endParaRPr lang="el-GR" sz="2300" dirty="0"/>
          </a:p>
          <a:p>
            <a:endParaRPr lang="el-GR" dirty="0"/>
          </a:p>
        </p:txBody>
      </p:sp>
    </p:spTree>
    <p:extLst>
      <p:ext uri="{BB962C8B-B14F-4D97-AF65-F5344CB8AC3E}">
        <p14:creationId xmlns:p14="http://schemas.microsoft.com/office/powerpoint/2010/main" val="29352235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C8B38D4-9D92-4608-A16B-260E8CC213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71C95FB-D509-408E-A75D-965B400C78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68"/>
            <a:ext cx="6096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01A94AE6-0978-4A09-B78E-D60AC48423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3197" y="1113411"/>
            <a:ext cx="4629606" cy="462960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5C94B062-9F02-496B-8639-73477D80F75B}"/>
              </a:ext>
            </a:extLst>
          </p:cNvPr>
          <p:cNvSpPr>
            <a:spLocks noGrp="1"/>
          </p:cNvSpPr>
          <p:nvPr>
            <p:ph type="title"/>
          </p:nvPr>
        </p:nvSpPr>
        <p:spPr>
          <a:xfrm>
            <a:off x="1207828" y="2286000"/>
            <a:ext cx="3643951" cy="2286000"/>
          </a:xfrm>
        </p:spPr>
        <p:txBody>
          <a:bodyPr anchor="ctr">
            <a:normAutofit/>
          </a:bodyPr>
          <a:lstStyle/>
          <a:p>
            <a:pPr algn="ctr"/>
            <a:r>
              <a:rPr lang="el-GR" dirty="0" err="1"/>
              <a:t>Διονυσιοσ</a:t>
            </a:r>
            <a:r>
              <a:rPr lang="el-GR" dirty="0"/>
              <a:t> </a:t>
            </a:r>
            <a:r>
              <a:rPr lang="el-GR" dirty="0" err="1"/>
              <a:t>σολωμοσ</a:t>
            </a:r>
            <a:br>
              <a:rPr lang="el-GR" dirty="0"/>
            </a:br>
            <a:r>
              <a:rPr lang="el-GR" dirty="0"/>
              <a:t>[η </a:t>
            </a:r>
            <a:r>
              <a:rPr lang="el-GR" dirty="0" err="1"/>
              <a:t>ξανθουλα</a:t>
            </a:r>
            <a:r>
              <a:rPr lang="el-GR" dirty="0"/>
              <a:t>]</a:t>
            </a:r>
          </a:p>
        </p:txBody>
      </p:sp>
      <p:graphicFrame>
        <p:nvGraphicFramePr>
          <p:cNvPr id="4" name="Θέση περιεχομένου 3">
            <a:extLst>
              <a:ext uri="{FF2B5EF4-FFF2-40B4-BE49-F238E27FC236}">
                <a16:creationId xmlns:a16="http://schemas.microsoft.com/office/drawing/2014/main" id="{9565A0D9-A031-48BD-B1CB-4BBDCAD3960D}"/>
              </a:ext>
            </a:extLst>
          </p:cNvPr>
          <p:cNvGraphicFramePr>
            <a:graphicFrameLocks noGrp="1"/>
          </p:cNvGraphicFramePr>
          <p:nvPr>
            <p:ph idx="1"/>
            <p:extLst>
              <p:ext uri="{D42A27DB-BD31-4B8C-83A1-F6EECF244321}">
                <p14:modId xmlns:p14="http://schemas.microsoft.com/office/powerpoint/2010/main" val="1162074382"/>
              </p:ext>
            </p:extLst>
          </p:nvPr>
        </p:nvGraphicFramePr>
        <p:xfrm>
          <a:off x="6669248" y="-5767"/>
          <a:ext cx="4388544" cy="6809556"/>
        </p:xfrm>
        <a:graphic>
          <a:graphicData uri="http://schemas.openxmlformats.org/drawingml/2006/table">
            <a:tbl>
              <a:tblPr/>
              <a:tblGrid>
                <a:gridCol w="4388544">
                  <a:extLst>
                    <a:ext uri="{9D8B030D-6E8A-4147-A177-3AD203B41FA5}">
                      <a16:colId xmlns:a16="http://schemas.microsoft.com/office/drawing/2014/main" val="3635256752"/>
                    </a:ext>
                  </a:extLst>
                </a:gridCol>
              </a:tblGrid>
              <a:tr h="6792461">
                <a:tc>
                  <a:txBody>
                    <a:bodyPr/>
                    <a:lstStyle/>
                    <a:p>
                      <a:pPr algn="l" fontAlgn="ctr">
                        <a:spcBef>
                          <a:spcPts val="0"/>
                        </a:spcBef>
                        <a:spcAft>
                          <a:spcPts val="0"/>
                        </a:spcAft>
                      </a:pPr>
                      <a:r>
                        <a:rPr lang="el-GR" sz="1200" b="0" i="0" u="none" strike="noStrike" dirty="0" err="1">
                          <a:solidFill>
                            <a:srgbClr val="000000"/>
                          </a:solidFill>
                          <a:effectLst/>
                          <a:latin typeface="+mj-lt"/>
                        </a:rPr>
                        <a:t>Τὴν</a:t>
                      </a:r>
                      <a:r>
                        <a:rPr lang="el-GR" sz="1200" b="0" i="0" u="none" strike="noStrike" dirty="0">
                          <a:solidFill>
                            <a:srgbClr val="000000"/>
                          </a:solidFill>
                          <a:effectLst/>
                          <a:latin typeface="+mj-lt"/>
                        </a:rPr>
                        <a:t> </a:t>
                      </a:r>
                      <a:r>
                        <a:rPr lang="el-GR" sz="1200" b="0" i="0" u="none" strike="noStrike" dirty="0" err="1">
                          <a:solidFill>
                            <a:srgbClr val="000000"/>
                          </a:solidFill>
                          <a:effectLst/>
                          <a:latin typeface="+mj-lt"/>
                        </a:rPr>
                        <a:t>εἶδα</a:t>
                      </a:r>
                      <a:r>
                        <a:rPr lang="el-GR" sz="1200" b="0" i="0" u="none" strike="noStrike" dirty="0">
                          <a:solidFill>
                            <a:srgbClr val="000000"/>
                          </a:solidFill>
                          <a:effectLst/>
                          <a:latin typeface="+mj-lt"/>
                        </a:rPr>
                        <a:t> </a:t>
                      </a:r>
                      <a:r>
                        <a:rPr lang="el-GR" sz="1100" b="0" i="0" u="none" strike="noStrike" dirty="0" err="1">
                          <a:solidFill>
                            <a:srgbClr val="000000"/>
                          </a:solidFill>
                          <a:effectLst/>
                          <a:latin typeface="+mj-lt"/>
                        </a:rPr>
                        <a:t>τὴν</a:t>
                      </a:r>
                      <a:r>
                        <a:rPr lang="el-GR" sz="1100" b="0" i="0" u="none" strike="noStrike" dirty="0">
                          <a:solidFill>
                            <a:srgbClr val="000000"/>
                          </a:solidFill>
                          <a:effectLst/>
                          <a:latin typeface="+mj-lt"/>
                        </a:rPr>
                        <a:t> Ξανθούλα,</a:t>
                      </a:r>
                      <a:br>
                        <a:rPr lang="el-GR" sz="1100" b="0" i="0" u="none" strike="noStrike" dirty="0">
                          <a:solidFill>
                            <a:srgbClr val="000000"/>
                          </a:solidFill>
                          <a:effectLst/>
                          <a:latin typeface="+mj-lt"/>
                        </a:rPr>
                      </a:br>
                      <a:r>
                        <a:rPr lang="el-GR" sz="1100" b="0" i="0" u="none" strike="noStrike" dirty="0" err="1">
                          <a:solidFill>
                            <a:srgbClr val="000000"/>
                          </a:solidFill>
                          <a:effectLst/>
                          <a:latin typeface="+mj-lt"/>
                        </a:rPr>
                        <a:t>τὴν</a:t>
                      </a:r>
                      <a:r>
                        <a:rPr lang="el-GR" sz="1100" b="0" i="0" u="none" strike="noStrike" dirty="0">
                          <a:solidFill>
                            <a:srgbClr val="000000"/>
                          </a:solidFill>
                          <a:effectLst/>
                          <a:latin typeface="+mj-lt"/>
                        </a:rPr>
                        <a:t> </a:t>
                      </a:r>
                      <a:r>
                        <a:rPr lang="el-GR" sz="1100" b="0" i="0" u="none" strike="noStrike" dirty="0" err="1">
                          <a:solidFill>
                            <a:srgbClr val="000000"/>
                          </a:solidFill>
                          <a:effectLst/>
                          <a:latin typeface="+mj-lt"/>
                        </a:rPr>
                        <a:t>εἶδα</a:t>
                      </a:r>
                      <a:r>
                        <a:rPr lang="el-GR" sz="1100" b="0" i="0" u="none" strike="noStrike" dirty="0">
                          <a:solidFill>
                            <a:srgbClr val="000000"/>
                          </a:solidFill>
                          <a:effectLst/>
                          <a:latin typeface="+mj-lt"/>
                        </a:rPr>
                        <a:t> </a:t>
                      </a:r>
                      <a:r>
                        <a:rPr lang="el-GR" sz="1100" b="0" i="0" u="none" strike="noStrike" dirty="0" err="1">
                          <a:solidFill>
                            <a:srgbClr val="000000"/>
                          </a:solidFill>
                          <a:effectLst/>
                          <a:latin typeface="+mj-lt"/>
                        </a:rPr>
                        <a:t>ψὲς</a:t>
                      </a:r>
                      <a:r>
                        <a:rPr lang="el-GR" sz="1100" b="0" i="0" u="none" strike="noStrike" dirty="0">
                          <a:solidFill>
                            <a:srgbClr val="000000"/>
                          </a:solidFill>
                          <a:effectLst/>
                          <a:latin typeface="+mj-lt"/>
                        </a:rPr>
                        <a:t> </a:t>
                      </a:r>
                      <a:r>
                        <a:rPr lang="el-GR" sz="1100" b="0" i="0" u="none" strike="noStrike" dirty="0" err="1">
                          <a:solidFill>
                            <a:srgbClr val="000000"/>
                          </a:solidFill>
                          <a:effectLst/>
                          <a:latin typeface="+mj-lt"/>
                        </a:rPr>
                        <a:t>ἀργά</a:t>
                      </a:r>
                      <a:r>
                        <a:rPr lang="el-GR" sz="1100" b="0" i="0" u="none" strike="noStrike" dirty="0">
                          <a:solidFill>
                            <a:srgbClr val="000000"/>
                          </a:solidFill>
                          <a:effectLst/>
                          <a:latin typeface="+mj-lt"/>
                        </a:rPr>
                        <a:t>,</a:t>
                      </a:r>
                      <a:br>
                        <a:rPr lang="el-GR" sz="1100" b="0" i="0" u="none" strike="noStrike" dirty="0">
                          <a:solidFill>
                            <a:srgbClr val="000000"/>
                          </a:solidFill>
                          <a:effectLst/>
                          <a:latin typeface="+mj-lt"/>
                        </a:rPr>
                      </a:br>
                      <a:r>
                        <a:rPr lang="el-GR" sz="1100" b="0" i="0" u="none" strike="noStrike" dirty="0" err="1">
                          <a:solidFill>
                            <a:srgbClr val="000000"/>
                          </a:solidFill>
                          <a:effectLst/>
                          <a:latin typeface="+mj-lt"/>
                        </a:rPr>
                        <a:t>ποὺ</a:t>
                      </a:r>
                      <a:r>
                        <a:rPr lang="el-GR" sz="1100" b="0" i="0" u="none" strike="noStrike" dirty="0">
                          <a:solidFill>
                            <a:srgbClr val="000000"/>
                          </a:solidFill>
                          <a:effectLst/>
                          <a:latin typeface="+mj-lt"/>
                        </a:rPr>
                        <a:t> </a:t>
                      </a:r>
                      <a:r>
                        <a:rPr lang="el-GR" sz="1100" b="0" i="0" u="none" strike="noStrike" dirty="0" err="1">
                          <a:solidFill>
                            <a:srgbClr val="000000"/>
                          </a:solidFill>
                          <a:effectLst/>
                          <a:latin typeface="+mj-lt"/>
                        </a:rPr>
                        <a:t>μπῆκε</a:t>
                      </a:r>
                      <a:r>
                        <a:rPr lang="el-GR" sz="1100" b="0" i="0" u="none" strike="noStrike" dirty="0">
                          <a:solidFill>
                            <a:srgbClr val="000000"/>
                          </a:solidFill>
                          <a:effectLst/>
                          <a:latin typeface="+mj-lt"/>
                        </a:rPr>
                        <a:t> </a:t>
                      </a:r>
                      <a:r>
                        <a:rPr lang="el-GR" sz="1100" b="0" i="0" u="none" strike="noStrike" dirty="0" err="1">
                          <a:solidFill>
                            <a:srgbClr val="000000"/>
                          </a:solidFill>
                          <a:effectLst/>
                          <a:latin typeface="+mj-lt"/>
                        </a:rPr>
                        <a:t>στὴ</a:t>
                      </a:r>
                      <a:r>
                        <a:rPr lang="el-GR" sz="1100" b="0" i="0" u="none" strike="noStrike" dirty="0">
                          <a:solidFill>
                            <a:srgbClr val="000000"/>
                          </a:solidFill>
                          <a:effectLst/>
                          <a:latin typeface="+mj-lt"/>
                        </a:rPr>
                        <a:t> βαρκούλα,</a:t>
                      </a:r>
                      <a:br>
                        <a:rPr lang="el-GR" sz="1100" b="0" i="0" u="none" strike="noStrike" dirty="0">
                          <a:solidFill>
                            <a:srgbClr val="000000"/>
                          </a:solidFill>
                          <a:effectLst/>
                          <a:latin typeface="+mj-lt"/>
                        </a:rPr>
                      </a:br>
                      <a:r>
                        <a:rPr lang="el-GR" sz="1100" b="0" i="0" u="none" strike="noStrike" dirty="0" err="1">
                          <a:solidFill>
                            <a:srgbClr val="000000"/>
                          </a:solidFill>
                          <a:effectLst/>
                          <a:latin typeface="+mj-lt"/>
                        </a:rPr>
                        <a:t>νὰ</a:t>
                      </a:r>
                      <a:r>
                        <a:rPr lang="el-GR" sz="1100" b="0" i="0" u="none" strike="noStrike" dirty="0">
                          <a:solidFill>
                            <a:srgbClr val="000000"/>
                          </a:solidFill>
                          <a:effectLst/>
                          <a:latin typeface="+mj-lt"/>
                        </a:rPr>
                        <a:t> πάει </a:t>
                      </a:r>
                      <a:r>
                        <a:rPr lang="el-GR" sz="1100" b="0" i="0" u="none" strike="noStrike" dirty="0" err="1">
                          <a:solidFill>
                            <a:srgbClr val="000000"/>
                          </a:solidFill>
                          <a:effectLst/>
                          <a:latin typeface="+mj-lt"/>
                        </a:rPr>
                        <a:t>στὴν</a:t>
                      </a:r>
                      <a:r>
                        <a:rPr lang="el-GR" sz="1100" b="0" i="0" u="none" strike="noStrike" dirty="0">
                          <a:solidFill>
                            <a:srgbClr val="000000"/>
                          </a:solidFill>
                          <a:effectLst/>
                          <a:latin typeface="+mj-lt"/>
                        </a:rPr>
                        <a:t> </a:t>
                      </a:r>
                      <a:r>
                        <a:rPr lang="el-GR" sz="1100" b="0" i="0" u="none" strike="noStrike" dirty="0" err="1">
                          <a:solidFill>
                            <a:srgbClr val="000000"/>
                          </a:solidFill>
                          <a:effectLst/>
                          <a:latin typeface="+mj-lt"/>
                        </a:rPr>
                        <a:t>ξενητιά</a:t>
                      </a:r>
                      <a:r>
                        <a:rPr lang="el-GR" sz="1100" b="0" i="0" u="none" strike="noStrike" dirty="0">
                          <a:solidFill>
                            <a:srgbClr val="000000"/>
                          </a:solidFill>
                          <a:effectLst/>
                          <a:latin typeface="+mj-lt"/>
                        </a:rPr>
                        <a:t>.</a:t>
                      </a:r>
                    </a:p>
                    <a:p>
                      <a:pPr algn="l" fontAlgn="ctr">
                        <a:spcBef>
                          <a:spcPts val="0"/>
                        </a:spcBef>
                        <a:spcAft>
                          <a:spcPts val="0"/>
                        </a:spcAft>
                      </a:pPr>
                      <a:endParaRPr lang="el-GR" sz="1100" b="0" i="0" u="none" strike="noStrike" dirty="0">
                        <a:solidFill>
                          <a:srgbClr val="000000"/>
                        </a:solidFill>
                        <a:effectLst/>
                        <a:latin typeface="+mj-lt"/>
                      </a:endParaRPr>
                    </a:p>
                    <a:p>
                      <a:pPr algn="l" fontAlgn="ctr">
                        <a:spcBef>
                          <a:spcPts val="0"/>
                        </a:spcBef>
                        <a:spcAft>
                          <a:spcPts val="0"/>
                        </a:spcAft>
                      </a:pPr>
                      <a:r>
                        <a:rPr lang="el-GR" sz="1100" b="0" i="0" u="none" strike="noStrike" dirty="0" err="1">
                          <a:solidFill>
                            <a:srgbClr val="000000"/>
                          </a:solidFill>
                          <a:effectLst/>
                          <a:latin typeface="+mj-lt"/>
                        </a:rPr>
                        <a:t>Ἐφούσκωνε</a:t>
                      </a:r>
                      <a:r>
                        <a:rPr lang="el-GR" sz="1100" b="0" i="0" u="none" strike="noStrike" dirty="0">
                          <a:solidFill>
                            <a:srgbClr val="000000"/>
                          </a:solidFill>
                          <a:effectLst/>
                          <a:latin typeface="+mj-lt"/>
                        </a:rPr>
                        <a:t> τ᾿ </a:t>
                      </a:r>
                      <a:r>
                        <a:rPr lang="el-GR" sz="1100" b="0" i="0" u="none" strike="noStrike" dirty="0" err="1">
                          <a:solidFill>
                            <a:srgbClr val="000000"/>
                          </a:solidFill>
                          <a:effectLst/>
                          <a:latin typeface="+mj-lt"/>
                        </a:rPr>
                        <a:t>ἀέρι</a:t>
                      </a:r>
                      <a:br>
                        <a:rPr lang="el-GR" sz="1100" b="0" i="0" u="none" strike="noStrike" dirty="0">
                          <a:solidFill>
                            <a:srgbClr val="000000"/>
                          </a:solidFill>
                          <a:effectLst/>
                          <a:latin typeface="+mj-lt"/>
                        </a:rPr>
                      </a:br>
                      <a:r>
                        <a:rPr lang="el-GR" sz="1100" b="0" i="0" u="none" strike="noStrike" dirty="0">
                          <a:solidFill>
                            <a:srgbClr val="000000"/>
                          </a:solidFill>
                          <a:effectLst/>
                          <a:latin typeface="+mj-lt"/>
                        </a:rPr>
                        <a:t>λευκότατα πανιά,</a:t>
                      </a:r>
                      <a:br>
                        <a:rPr lang="el-GR" sz="1100" b="0" i="0" u="none" strike="noStrike" dirty="0">
                          <a:solidFill>
                            <a:srgbClr val="000000"/>
                          </a:solidFill>
                          <a:effectLst/>
                          <a:latin typeface="+mj-lt"/>
                        </a:rPr>
                      </a:br>
                      <a:r>
                        <a:rPr lang="el-GR" sz="1100" b="0" i="0" u="none" strike="noStrike" dirty="0" err="1">
                          <a:solidFill>
                            <a:srgbClr val="000000"/>
                          </a:solidFill>
                          <a:effectLst/>
                          <a:latin typeface="+mj-lt"/>
                        </a:rPr>
                        <a:t>ὡσὰν</a:t>
                      </a:r>
                      <a:r>
                        <a:rPr lang="el-GR" sz="1100" b="0" i="0" u="none" strike="noStrike" dirty="0">
                          <a:solidFill>
                            <a:srgbClr val="000000"/>
                          </a:solidFill>
                          <a:effectLst/>
                          <a:latin typeface="+mj-lt"/>
                        </a:rPr>
                        <a:t> </a:t>
                      </a:r>
                      <a:r>
                        <a:rPr lang="el-GR" sz="1100" b="0" i="0" u="none" strike="noStrike" dirty="0" err="1">
                          <a:solidFill>
                            <a:srgbClr val="000000"/>
                          </a:solidFill>
                          <a:effectLst/>
                          <a:latin typeface="+mj-lt"/>
                        </a:rPr>
                        <a:t>τὸ</a:t>
                      </a:r>
                      <a:r>
                        <a:rPr lang="el-GR" sz="1100" b="0" i="0" u="none" strike="noStrike" dirty="0">
                          <a:solidFill>
                            <a:srgbClr val="000000"/>
                          </a:solidFill>
                          <a:effectLst/>
                          <a:latin typeface="+mj-lt"/>
                        </a:rPr>
                        <a:t> περιστέρι</a:t>
                      </a:r>
                      <a:br>
                        <a:rPr lang="el-GR" sz="1100" b="0" i="0" u="none" strike="noStrike" dirty="0">
                          <a:solidFill>
                            <a:srgbClr val="000000"/>
                          </a:solidFill>
                          <a:effectLst/>
                          <a:latin typeface="+mj-lt"/>
                        </a:rPr>
                      </a:br>
                      <a:r>
                        <a:rPr lang="el-GR" sz="1100" b="0" i="0" u="none" strike="noStrike" dirty="0" err="1">
                          <a:solidFill>
                            <a:srgbClr val="000000"/>
                          </a:solidFill>
                          <a:effectLst/>
                          <a:latin typeface="+mj-lt"/>
                        </a:rPr>
                        <a:t>ποὺ</a:t>
                      </a:r>
                      <a:r>
                        <a:rPr lang="el-GR" sz="1100" b="0" i="0" u="none" strike="noStrike" dirty="0">
                          <a:solidFill>
                            <a:srgbClr val="000000"/>
                          </a:solidFill>
                          <a:effectLst/>
                          <a:latin typeface="+mj-lt"/>
                        </a:rPr>
                        <a:t> </a:t>
                      </a:r>
                      <a:r>
                        <a:rPr lang="el-GR" sz="1100" b="0" i="0" u="none" strike="noStrike" dirty="0" err="1">
                          <a:solidFill>
                            <a:srgbClr val="000000"/>
                          </a:solidFill>
                          <a:effectLst/>
                          <a:latin typeface="+mj-lt"/>
                        </a:rPr>
                        <a:t>ἁπλώνει</a:t>
                      </a:r>
                      <a:r>
                        <a:rPr lang="el-GR" sz="1100" b="0" i="0" u="none" strike="noStrike" dirty="0">
                          <a:solidFill>
                            <a:srgbClr val="000000"/>
                          </a:solidFill>
                          <a:effectLst/>
                          <a:latin typeface="+mj-lt"/>
                        </a:rPr>
                        <a:t> </a:t>
                      </a:r>
                      <a:r>
                        <a:rPr lang="el-GR" sz="1100" b="0" i="0" u="none" strike="noStrike" dirty="0" err="1">
                          <a:solidFill>
                            <a:srgbClr val="000000"/>
                          </a:solidFill>
                          <a:effectLst/>
                          <a:latin typeface="+mj-lt"/>
                        </a:rPr>
                        <a:t>τὰ</a:t>
                      </a:r>
                      <a:r>
                        <a:rPr lang="el-GR" sz="1100" b="0" i="0" u="none" strike="noStrike" dirty="0">
                          <a:solidFill>
                            <a:srgbClr val="000000"/>
                          </a:solidFill>
                          <a:effectLst/>
                          <a:latin typeface="+mj-lt"/>
                        </a:rPr>
                        <a:t> φτερά.</a:t>
                      </a:r>
                    </a:p>
                    <a:p>
                      <a:pPr algn="l" fontAlgn="ctr">
                        <a:spcBef>
                          <a:spcPts val="0"/>
                        </a:spcBef>
                        <a:spcAft>
                          <a:spcPts val="0"/>
                        </a:spcAft>
                      </a:pPr>
                      <a:endParaRPr lang="el-GR" sz="1100" b="0" i="0" u="none" strike="noStrike" dirty="0">
                        <a:solidFill>
                          <a:srgbClr val="000000"/>
                        </a:solidFill>
                        <a:effectLst/>
                        <a:latin typeface="+mj-lt"/>
                      </a:endParaRPr>
                    </a:p>
                    <a:p>
                      <a:pPr algn="l" fontAlgn="ctr">
                        <a:spcBef>
                          <a:spcPts val="0"/>
                        </a:spcBef>
                        <a:spcAft>
                          <a:spcPts val="0"/>
                        </a:spcAft>
                      </a:pPr>
                      <a:r>
                        <a:rPr lang="el-GR" sz="1100" b="0" i="0" u="none" strike="noStrike" dirty="0" err="1">
                          <a:solidFill>
                            <a:srgbClr val="000000"/>
                          </a:solidFill>
                          <a:effectLst/>
                          <a:latin typeface="+mj-lt"/>
                        </a:rPr>
                        <a:t>Ἐστέκονταν</a:t>
                      </a:r>
                      <a:r>
                        <a:rPr lang="el-GR" sz="1100" b="0" i="0" u="none" strike="noStrike" dirty="0">
                          <a:solidFill>
                            <a:srgbClr val="000000"/>
                          </a:solidFill>
                          <a:effectLst/>
                          <a:latin typeface="+mj-lt"/>
                        </a:rPr>
                        <a:t> </a:t>
                      </a:r>
                      <a:r>
                        <a:rPr lang="el-GR" sz="1100" b="0" i="0" u="none" strike="noStrike" dirty="0" err="1">
                          <a:solidFill>
                            <a:srgbClr val="000000"/>
                          </a:solidFill>
                          <a:effectLst/>
                          <a:latin typeface="+mj-lt"/>
                        </a:rPr>
                        <a:t>οἱ</a:t>
                      </a:r>
                      <a:r>
                        <a:rPr lang="el-GR" sz="1100" b="0" i="0" u="none" strike="noStrike" dirty="0">
                          <a:solidFill>
                            <a:srgbClr val="000000"/>
                          </a:solidFill>
                          <a:effectLst/>
                          <a:latin typeface="+mj-lt"/>
                        </a:rPr>
                        <a:t> φίλοι</a:t>
                      </a:r>
                      <a:br>
                        <a:rPr lang="el-GR" sz="1100" b="0" i="0" u="none" strike="noStrike" dirty="0">
                          <a:solidFill>
                            <a:srgbClr val="000000"/>
                          </a:solidFill>
                          <a:effectLst/>
                          <a:latin typeface="+mj-lt"/>
                        </a:rPr>
                      </a:br>
                      <a:r>
                        <a:rPr lang="el-GR" sz="1100" b="0" i="0" u="none" strike="noStrike" dirty="0" err="1">
                          <a:solidFill>
                            <a:srgbClr val="000000"/>
                          </a:solidFill>
                          <a:effectLst/>
                          <a:latin typeface="+mj-lt"/>
                        </a:rPr>
                        <a:t>μὲ</a:t>
                      </a:r>
                      <a:r>
                        <a:rPr lang="el-GR" sz="1100" b="0" i="0" u="none" strike="noStrike" dirty="0">
                          <a:solidFill>
                            <a:srgbClr val="000000"/>
                          </a:solidFill>
                          <a:effectLst/>
                          <a:latin typeface="+mj-lt"/>
                        </a:rPr>
                        <a:t> λύπη, </a:t>
                      </a:r>
                      <a:r>
                        <a:rPr lang="el-GR" sz="1100" b="0" i="0" u="none" strike="noStrike" dirty="0" err="1">
                          <a:solidFill>
                            <a:srgbClr val="000000"/>
                          </a:solidFill>
                          <a:effectLst/>
                          <a:latin typeface="+mj-lt"/>
                        </a:rPr>
                        <a:t>μὲ</a:t>
                      </a:r>
                      <a:r>
                        <a:rPr lang="el-GR" sz="1100" b="0" i="0" u="none" strike="noStrike" dirty="0">
                          <a:solidFill>
                            <a:srgbClr val="000000"/>
                          </a:solidFill>
                          <a:effectLst/>
                          <a:latin typeface="+mj-lt"/>
                        </a:rPr>
                        <a:t> χαρά,</a:t>
                      </a:r>
                      <a:br>
                        <a:rPr lang="el-GR" sz="1100" b="0" i="0" u="none" strike="noStrike" dirty="0">
                          <a:solidFill>
                            <a:srgbClr val="000000"/>
                          </a:solidFill>
                          <a:effectLst/>
                          <a:latin typeface="+mj-lt"/>
                        </a:rPr>
                      </a:br>
                      <a:r>
                        <a:rPr lang="el-GR" sz="1100" b="0" i="0" u="none" strike="noStrike" dirty="0" err="1">
                          <a:solidFill>
                            <a:srgbClr val="000000"/>
                          </a:solidFill>
                          <a:effectLst/>
                          <a:latin typeface="+mj-lt"/>
                        </a:rPr>
                        <a:t>καὶ</a:t>
                      </a:r>
                      <a:r>
                        <a:rPr lang="el-GR" sz="1100" b="0" i="0" u="none" strike="noStrike" dirty="0">
                          <a:solidFill>
                            <a:srgbClr val="000000"/>
                          </a:solidFill>
                          <a:effectLst/>
                          <a:latin typeface="+mj-lt"/>
                        </a:rPr>
                        <a:t> </a:t>
                      </a:r>
                      <a:r>
                        <a:rPr lang="el-GR" sz="1100" b="0" i="0" u="none" strike="noStrike" dirty="0" err="1">
                          <a:solidFill>
                            <a:srgbClr val="000000"/>
                          </a:solidFill>
                          <a:effectLst/>
                          <a:latin typeface="+mj-lt"/>
                        </a:rPr>
                        <a:t>αὐτὴ</a:t>
                      </a:r>
                      <a:r>
                        <a:rPr lang="el-GR" sz="1100" b="0" i="0" u="none" strike="noStrike" dirty="0">
                          <a:solidFill>
                            <a:srgbClr val="000000"/>
                          </a:solidFill>
                          <a:effectLst/>
                          <a:latin typeface="+mj-lt"/>
                        </a:rPr>
                        <a:t> </a:t>
                      </a:r>
                      <a:r>
                        <a:rPr lang="el-GR" sz="1100" b="0" i="0" u="none" strike="noStrike" dirty="0" err="1">
                          <a:solidFill>
                            <a:srgbClr val="000000"/>
                          </a:solidFill>
                          <a:effectLst/>
                          <a:latin typeface="+mj-lt"/>
                        </a:rPr>
                        <a:t>μὲ</a:t>
                      </a:r>
                      <a:r>
                        <a:rPr lang="el-GR" sz="1100" b="0" i="0" u="none" strike="noStrike" dirty="0">
                          <a:solidFill>
                            <a:srgbClr val="000000"/>
                          </a:solidFill>
                          <a:effectLst/>
                          <a:latin typeface="+mj-lt"/>
                        </a:rPr>
                        <a:t> </a:t>
                      </a:r>
                      <a:r>
                        <a:rPr lang="el-GR" sz="1100" b="0" i="0" u="none" strike="noStrike" dirty="0" err="1">
                          <a:solidFill>
                            <a:srgbClr val="000000"/>
                          </a:solidFill>
                          <a:effectLst/>
                          <a:latin typeface="+mj-lt"/>
                        </a:rPr>
                        <a:t>τὸ</a:t>
                      </a:r>
                      <a:r>
                        <a:rPr lang="el-GR" sz="1100" b="0" i="0" u="none" strike="noStrike" dirty="0">
                          <a:solidFill>
                            <a:srgbClr val="000000"/>
                          </a:solidFill>
                          <a:effectLst/>
                          <a:latin typeface="+mj-lt"/>
                        </a:rPr>
                        <a:t> μαντήλι</a:t>
                      </a:r>
                      <a:br>
                        <a:rPr lang="el-GR" sz="1100" b="0" i="0" u="none" strike="noStrike" dirty="0">
                          <a:solidFill>
                            <a:srgbClr val="000000"/>
                          </a:solidFill>
                          <a:effectLst/>
                          <a:latin typeface="+mj-lt"/>
                        </a:rPr>
                      </a:br>
                      <a:r>
                        <a:rPr lang="el-GR" sz="1100" b="0" i="0" u="none" strike="noStrike" dirty="0" err="1">
                          <a:solidFill>
                            <a:srgbClr val="000000"/>
                          </a:solidFill>
                          <a:effectLst/>
                          <a:latin typeface="+mj-lt"/>
                        </a:rPr>
                        <a:t>τοὺς</a:t>
                      </a:r>
                      <a:r>
                        <a:rPr lang="el-GR" sz="1100" b="0" i="0" u="none" strike="noStrike" dirty="0">
                          <a:solidFill>
                            <a:srgbClr val="000000"/>
                          </a:solidFill>
                          <a:effectLst/>
                          <a:latin typeface="+mj-lt"/>
                        </a:rPr>
                        <a:t> </a:t>
                      </a:r>
                      <a:r>
                        <a:rPr lang="el-GR" sz="1100" b="0" i="0" u="none" strike="noStrike" dirty="0" err="1">
                          <a:solidFill>
                            <a:srgbClr val="000000"/>
                          </a:solidFill>
                          <a:effectLst/>
                          <a:latin typeface="+mj-lt"/>
                        </a:rPr>
                        <a:t>ἀποχαιρετᾶ</a:t>
                      </a:r>
                      <a:r>
                        <a:rPr lang="el-GR" sz="1100" b="0" i="0" u="none" strike="noStrike" dirty="0">
                          <a:solidFill>
                            <a:srgbClr val="000000"/>
                          </a:solidFill>
                          <a:effectLst/>
                          <a:latin typeface="+mj-lt"/>
                        </a:rPr>
                        <a:t>.</a:t>
                      </a:r>
                    </a:p>
                    <a:p>
                      <a:pPr algn="l" fontAlgn="ctr">
                        <a:spcBef>
                          <a:spcPts val="0"/>
                        </a:spcBef>
                        <a:spcAft>
                          <a:spcPts val="0"/>
                        </a:spcAft>
                      </a:pPr>
                      <a:endParaRPr lang="el-GR" sz="1100" b="0" i="0" u="none" strike="noStrike" dirty="0">
                        <a:solidFill>
                          <a:srgbClr val="000000"/>
                        </a:solidFill>
                        <a:effectLst/>
                        <a:latin typeface="+mj-lt"/>
                      </a:endParaRPr>
                    </a:p>
                    <a:p>
                      <a:pPr algn="l" fontAlgn="ctr">
                        <a:spcBef>
                          <a:spcPts val="0"/>
                        </a:spcBef>
                        <a:spcAft>
                          <a:spcPts val="0"/>
                        </a:spcAft>
                      </a:pPr>
                      <a:r>
                        <a:rPr lang="el-GR" sz="1100" b="0" i="0" u="none" strike="noStrike" dirty="0" err="1">
                          <a:solidFill>
                            <a:srgbClr val="000000"/>
                          </a:solidFill>
                          <a:effectLst/>
                          <a:latin typeface="+mj-lt"/>
                        </a:rPr>
                        <a:t>Καὶ</a:t>
                      </a:r>
                      <a:r>
                        <a:rPr lang="el-GR" sz="1100" b="0" i="0" u="none" strike="noStrike" dirty="0">
                          <a:solidFill>
                            <a:srgbClr val="000000"/>
                          </a:solidFill>
                          <a:effectLst/>
                          <a:latin typeface="+mj-lt"/>
                        </a:rPr>
                        <a:t> </a:t>
                      </a:r>
                      <a:r>
                        <a:rPr lang="el-GR" sz="1100" b="0" i="0" u="none" strike="noStrike" dirty="0" err="1">
                          <a:solidFill>
                            <a:srgbClr val="000000"/>
                          </a:solidFill>
                          <a:effectLst/>
                          <a:latin typeface="+mj-lt"/>
                        </a:rPr>
                        <a:t>τὸ</a:t>
                      </a:r>
                      <a:r>
                        <a:rPr lang="el-GR" sz="1100" b="0" i="0" u="none" strike="noStrike" dirty="0">
                          <a:solidFill>
                            <a:srgbClr val="000000"/>
                          </a:solidFill>
                          <a:effectLst/>
                          <a:latin typeface="+mj-lt"/>
                        </a:rPr>
                        <a:t> χαιρετισμό της</a:t>
                      </a:r>
                      <a:br>
                        <a:rPr lang="el-GR" sz="1100" b="0" i="0" u="none" strike="noStrike" dirty="0">
                          <a:solidFill>
                            <a:srgbClr val="000000"/>
                          </a:solidFill>
                          <a:effectLst/>
                          <a:latin typeface="+mj-lt"/>
                        </a:rPr>
                      </a:br>
                      <a:r>
                        <a:rPr lang="el-GR" sz="1100" b="0" i="0" u="none" strike="noStrike" dirty="0" err="1">
                          <a:solidFill>
                            <a:srgbClr val="000000"/>
                          </a:solidFill>
                          <a:effectLst/>
                          <a:latin typeface="+mj-lt"/>
                        </a:rPr>
                        <a:t>ἐστάθηκα</a:t>
                      </a:r>
                      <a:r>
                        <a:rPr lang="el-GR" sz="1100" b="0" i="0" u="none" strike="noStrike" dirty="0">
                          <a:solidFill>
                            <a:srgbClr val="000000"/>
                          </a:solidFill>
                          <a:effectLst/>
                          <a:latin typeface="+mj-lt"/>
                        </a:rPr>
                        <a:t> </a:t>
                      </a:r>
                      <a:r>
                        <a:rPr lang="el-GR" sz="1100" b="0" i="0" u="none" strike="noStrike" dirty="0" err="1">
                          <a:solidFill>
                            <a:srgbClr val="000000"/>
                          </a:solidFill>
                          <a:effectLst/>
                          <a:latin typeface="+mj-lt"/>
                        </a:rPr>
                        <a:t>νὰ</a:t>
                      </a:r>
                      <a:r>
                        <a:rPr lang="el-GR" sz="1100" b="0" i="0" u="none" strike="noStrike" dirty="0">
                          <a:solidFill>
                            <a:srgbClr val="000000"/>
                          </a:solidFill>
                          <a:effectLst/>
                          <a:latin typeface="+mj-lt"/>
                        </a:rPr>
                        <a:t> </a:t>
                      </a:r>
                      <a:r>
                        <a:rPr lang="el-GR" sz="1100" b="0" i="0" u="none" strike="noStrike" dirty="0" err="1">
                          <a:solidFill>
                            <a:srgbClr val="000000"/>
                          </a:solidFill>
                          <a:effectLst/>
                          <a:latin typeface="+mj-lt"/>
                        </a:rPr>
                        <a:t>ἰδῶ</a:t>
                      </a:r>
                      <a:r>
                        <a:rPr lang="el-GR" sz="1100" b="0" i="0" u="none" strike="noStrike" dirty="0">
                          <a:solidFill>
                            <a:srgbClr val="000000"/>
                          </a:solidFill>
                          <a:effectLst/>
                          <a:latin typeface="+mj-lt"/>
                        </a:rPr>
                        <a:t>,</a:t>
                      </a:r>
                      <a:br>
                        <a:rPr lang="el-GR" sz="1100" b="0" i="0" u="none" strike="noStrike" dirty="0">
                          <a:solidFill>
                            <a:srgbClr val="000000"/>
                          </a:solidFill>
                          <a:effectLst/>
                          <a:latin typeface="+mj-lt"/>
                        </a:rPr>
                      </a:br>
                      <a:r>
                        <a:rPr lang="el-GR" sz="1100" b="0" i="0" u="none" strike="noStrike" dirty="0" err="1">
                          <a:solidFill>
                            <a:srgbClr val="000000"/>
                          </a:solidFill>
                          <a:effectLst/>
                          <a:latin typeface="+mj-lt"/>
                        </a:rPr>
                        <a:t>ὥσπου</a:t>
                      </a:r>
                      <a:r>
                        <a:rPr lang="el-GR" sz="1100" b="0" i="0" u="none" strike="noStrike" dirty="0">
                          <a:solidFill>
                            <a:srgbClr val="000000"/>
                          </a:solidFill>
                          <a:effectLst/>
                          <a:latin typeface="+mj-lt"/>
                        </a:rPr>
                        <a:t> ἡ </a:t>
                      </a:r>
                      <a:r>
                        <a:rPr lang="el-GR" sz="1100" b="0" i="0" u="none" strike="noStrike" dirty="0" err="1">
                          <a:solidFill>
                            <a:srgbClr val="000000"/>
                          </a:solidFill>
                          <a:effectLst/>
                          <a:latin typeface="+mj-lt"/>
                        </a:rPr>
                        <a:t>πολλὴ</a:t>
                      </a:r>
                      <a:r>
                        <a:rPr lang="el-GR" sz="1100" b="0" i="0" u="none" strike="noStrike" dirty="0">
                          <a:solidFill>
                            <a:srgbClr val="000000"/>
                          </a:solidFill>
                          <a:effectLst/>
                          <a:latin typeface="+mj-lt"/>
                        </a:rPr>
                        <a:t> </a:t>
                      </a:r>
                      <a:r>
                        <a:rPr lang="el-GR" sz="1100" b="0" i="0" u="none" strike="noStrike" dirty="0" err="1">
                          <a:solidFill>
                            <a:srgbClr val="000000"/>
                          </a:solidFill>
                          <a:effectLst/>
                          <a:latin typeface="+mj-lt"/>
                        </a:rPr>
                        <a:t>μακρότης</a:t>
                      </a:r>
                      <a:br>
                        <a:rPr lang="el-GR" sz="1100" b="0" i="0" u="none" strike="noStrike" dirty="0">
                          <a:solidFill>
                            <a:srgbClr val="000000"/>
                          </a:solidFill>
                          <a:effectLst/>
                          <a:latin typeface="+mj-lt"/>
                        </a:rPr>
                      </a:br>
                      <a:r>
                        <a:rPr lang="el-GR" sz="1100" b="0" i="0" u="none" strike="noStrike" dirty="0" err="1">
                          <a:solidFill>
                            <a:srgbClr val="000000"/>
                          </a:solidFill>
                          <a:effectLst/>
                          <a:latin typeface="+mj-lt"/>
                        </a:rPr>
                        <a:t>μοῦ</a:t>
                      </a:r>
                      <a:r>
                        <a:rPr lang="el-GR" sz="1100" b="0" i="0" u="none" strike="noStrike" dirty="0">
                          <a:solidFill>
                            <a:srgbClr val="000000"/>
                          </a:solidFill>
                          <a:effectLst/>
                          <a:latin typeface="+mj-lt"/>
                        </a:rPr>
                        <a:t> </a:t>
                      </a:r>
                      <a:r>
                        <a:rPr lang="el-GR" sz="1100" b="0" i="0" u="none" strike="noStrike" dirty="0" err="1">
                          <a:solidFill>
                            <a:srgbClr val="000000"/>
                          </a:solidFill>
                          <a:effectLst/>
                          <a:latin typeface="+mj-lt"/>
                        </a:rPr>
                        <a:t>τὄκρυψε</a:t>
                      </a:r>
                      <a:r>
                        <a:rPr lang="el-GR" sz="1100" b="0" i="0" u="none" strike="noStrike" dirty="0">
                          <a:solidFill>
                            <a:srgbClr val="000000"/>
                          </a:solidFill>
                          <a:effectLst/>
                          <a:latin typeface="+mj-lt"/>
                        </a:rPr>
                        <a:t> κι </a:t>
                      </a:r>
                      <a:r>
                        <a:rPr lang="el-GR" sz="1100" b="0" i="0" u="none" strike="noStrike" dirty="0" err="1">
                          <a:solidFill>
                            <a:srgbClr val="000000"/>
                          </a:solidFill>
                          <a:effectLst/>
                          <a:latin typeface="+mj-lt"/>
                        </a:rPr>
                        <a:t>αὐτό</a:t>
                      </a:r>
                      <a:r>
                        <a:rPr lang="el-GR" sz="1100" b="0" i="0" u="none" strike="noStrike" dirty="0">
                          <a:solidFill>
                            <a:srgbClr val="000000"/>
                          </a:solidFill>
                          <a:effectLst/>
                          <a:latin typeface="+mj-lt"/>
                        </a:rPr>
                        <a:t>.</a:t>
                      </a:r>
                    </a:p>
                    <a:p>
                      <a:pPr algn="l" fontAlgn="ctr">
                        <a:spcBef>
                          <a:spcPts val="0"/>
                        </a:spcBef>
                        <a:spcAft>
                          <a:spcPts val="0"/>
                        </a:spcAft>
                      </a:pPr>
                      <a:endParaRPr lang="el-GR" sz="1100" b="0" i="0" u="none" strike="noStrike" dirty="0">
                        <a:solidFill>
                          <a:srgbClr val="000000"/>
                        </a:solidFill>
                        <a:effectLst/>
                        <a:latin typeface="+mj-lt"/>
                      </a:endParaRPr>
                    </a:p>
                    <a:p>
                      <a:pPr algn="l" fontAlgn="ctr">
                        <a:spcBef>
                          <a:spcPts val="0"/>
                        </a:spcBef>
                        <a:spcAft>
                          <a:spcPts val="0"/>
                        </a:spcAft>
                      </a:pPr>
                      <a:r>
                        <a:rPr lang="el-GR" sz="1100" b="0" i="0" u="none" strike="noStrike" dirty="0">
                          <a:solidFill>
                            <a:srgbClr val="000000"/>
                          </a:solidFill>
                          <a:effectLst/>
                          <a:latin typeface="+mj-lt"/>
                        </a:rPr>
                        <a:t>Σ᾿ </a:t>
                      </a:r>
                      <a:r>
                        <a:rPr lang="el-GR" sz="1100" b="0" i="0" u="none" strike="noStrike" dirty="0" err="1">
                          <a:solidFill>
                            <a:srgbClr val="000000"/>
                          </a:solidFill>
                          <a:effectLst/>
                          <a:latin typeface="+mj-lt"/>
                        </a:rPr>
                        <a:t>ὀλίγο</a:t>
                      </a:r>
                      <a:r>
                        <a:rPr lang="el-GR" sz="1100" b="0" i="0" u="none" strike="noStrike" dirty="0">
                          <a:solidFill>
                            <a:srgbClr val="000000"/>
                          </a:solidFill>
                          <a:effectLst/>
                          <a:latin typeface="+mj-lt"/>
                        </a:rPr>
                        <a:t> σ᾿ </a:t>
                      </a:r>
                      <a:r>
                        <a:rPr lang="el-GR" sz="1100" b="0" i="0" u="none" strike="noStrike" dirty="0" err="1">
                          <a:solidFill>
                            <a:srgbClr val="000000"/>
                          </a:solidFill>
                          <a:effectLst/>
                          <a:latin typeface="+mj-lt"/>
                        </a:rPr>
                        <a:t>ὀλιγάκι</a:t>
                      </a:r>
                      <a:br>
                        <a:rPr lang="el-GR" sz="1100" b="0" i="0" u="none" strike="noStrike" dirty="0">
                          <a:solidFill>
                            <a:srgbClr val="000000"/>
                          </a:solidFill>
                          <a:effectLst/>
                          <a:latin typeface="+mj-lt"/>
                        </a:rPr>
                      </a:br>
                      <a:r>
                        <a:rPr lang="el-GR" sz="1100" b="0" i="0" u="none" strike="noStrike" dirty="0" err="1">
                          <a:solidFill>
                            <a:srgbClr val="000000"/>
                          </a:solidFill>
                          <a:effectLst/>
                          <a:latin typeface="+mj-lt"/>
                        </a:rPr>
                        <a:t>δὲν</a:t>
                      </a:r>
                      <a:r>
                        <a:rPr lang="el-GR" sz="1100" b="0" i="0" u="none" strike="noStrike" dirty="0">
                          <a:solidFill>
                            <a:srgbClr val="000000"/>
                          </a:solidFill>
                          <a:effectLst/>
                          <a:latin typeface="+mj-lt"/>
                        </a:rPr>
                        <a:t> </a:t>
                      </a:r>
                      <a:r>
                        <a:rPr lang="el-GR" sz="1100" b="0" i="0" u="none" strike="noStrike" dirty="0" err="1">
                          <a:solidFill>
                            <a:srgbClr val="000000"/>
                          </a:solidFill>
                          <a:effectLst/>
                          <a:latin typeface="+mj-lt"/>
                        </a:rPr>
                        <a:t>ἤξερα</a:t>
                      </a:r>
                      <a:r>
                        <a:rPr lang="el-GR" sz="1100" b="0" i="0" u="none" strike="noStrike" dirty="0">
                          <a:solidFill>
                            <a:srgbClr val="000000"/>
                          </a:solidFill>
                          <a:effectLst/>
                          <a:latin typeface="+mj-lt"/>
                        </a:rPr>
                        <a:t> </a:t>
                      </a:r>
                      <a:r>
                        <a:rPr lang="el-GR" sz="1100" b="0" i="0" u="none" strike="noStrike" dirty="0" err="1">
                          <a:solidFill>
                            <a:srgbClr val="000000"/>
                          </a:solidFill>
                          <a:effectLst/>
                          <a:latin typeface="+mj-lt"/>
                        </a:rPr>
                        <a:t>νὰ</a:t>
                      </a:r>
                      <a:r>
                        <a:rPr lang="el-GR" sz="1100" b="0" i="0" u="none" strike="noStrike" dirty="0">
                          <a:solidFill>
                            <a:srgbClr val="000000"/>
                          </a:solidFill>
                          <a:effectLst/>
                          <a:latin typeface="+mj-lt"/>
                        </a:rPr>
                        <a:t> </a:t>
                      </a:r>
                      <a:r>
                        <a:rPr lang="el-GR" sz="1100" b="0" i="0" u="none" strike="noStrike" dirty="0" err="1">
                          <a:solidFill>
                            <a:srgbClr val="000000"/>
                          </a:solidFill>
                          <a:effectLst/>
                          <a:latin typeface="+mj-lt"/>
                        </a:rPr>
                        <a:t>πῶ</a:t>
                      </a:r>
                      <a:r>
                        <a:rPr lang="el-GR" sz="1100" b="0" i="0" u="none" strike="noStrike" dirty="0">
                          <a:solidFill>
                            <a:srgbClr val="000000"/>
                          </a:solidFill>
                          <a:effectLst/>
                          <a:latin typeface="+mj-lt"/>
                        </a:rPr>
                        <a:t>,</a:t>
                      </a:r>
                      <a:br>
                        <a:rPr lang="el-GR" sz="1100" b="0" i="0" u="none" strike="noStrike" dirty="0">
                          <a:solidFill>
                            <a:srgbClr val="000000"/>
                          </a:solidFill>
                          <a:effectLst/>
                          <a:latin typeface="+mj-lt"/>
                        </a:rPr>
                      </a:br>
                      <a:r>
                        <a:rPr lang="el-GR" sz="1100" b="0" i="0" u="none" strike="noStrike" dirty="0" err="1">
                          <a:solidFill>
                            <a:srgbClr val="000000"/>
                          </a:solidFill>
                          <a:effectLst/>
                          <a:latin typeface="+mj-lt"/>
                        </a:rPr>
                        <a:t>ἂν</a:t>
                      </a:r>
                      <a:r>
                        <a:rPr lang="el-GR" sz="1100" b="0" i="0" u="none" strike="noStrike" dirty="0">
                          <a:solidFill>
                            <a:srgbClr val="000000"/>
                          </a:solidFill>
                          <a:effectLst/>
                          <a:latin typeface="+mj-lt"/>
                        </a:rPr>
                        <a:t> </a:t>
                      </a:r>
                      <a:r>
                        <a:rPr lang="el-GR" sz="1100" b="0" i="0" u="none" strike="noStrike" dirty="0" err="1">
                          <a:solidFill>
                            <a:srgbClr val="000000"/>
                          </a:solidFill>
                          <a:effectLst/>
                          <a:latin typeface="+mj-lt"/>
                        </a:rPr>
                        <a:t>ἔβλεπα</a:t>
                      </a:r>
                      <a:r>
                        <a:rPr lang="el-GR" sz="1100" b="0" i="0" u="none" strike="noStrike" dirty="0">
                          <a:solidFill>
                            <a:srgbClr val="000000"/>
                          </a:solidFill>
                          <a:effectLst/>
                          <a:latin typeface="+mj-lt"/>
                        </a:rPr>
                        <a:t> πανάκι,</a:t>
                      </a:r>
                      <a:br>
                        <a:rPr lang="el-GR" sz="1100" b="0" i="0" u="none" strike="noStrike" dirty="0">
                          <a:solidFill>
                            <a:srgbClr val="000000"/>
                          </a:solidFill>
                          <a:effectLst/>
                          <a:latin typeface="+mj-lt"/>
                        </a:rPr>
                      </a:br>
                      <a:r>
                        <a:rPr lang="el-GR" sz="1100" b="0" i="0" u="none" strike="noStrike" dirty="0">
                          <a:solidFill>
                            <a:srgbClr val="000000"/>
                          </a:solidFill>
                          <a:effectLst/>
                          <a:latin typeface="+mj-lt"/>
                        </a:rPr>
                        <a:t>ἢ </a:t>
                      </a:r>
                      <a:r>
                        <a:rPr lang="el-GR" sz="1100" b="0" i="0" u="none" strike="noStrike" dirty="0" err="1">
                          <a:solidFill>
                            <a:srgbClr val="000000"/>
                          </a:solidFill>
                          <a:effectLst/>
                          <a:latin typeface="+mj-lt"/>
                        </a:rPr>
                        <a:t>τοῦ</a:t>
                      </a:r>
                      <a:r>
                        <a:rPr lang="el-GR" sz="1100" b="0" i="0" u="none" strike="noStrike" dirty="0">
                          <a:solidFill>
                            <a:srgbClr val="000000"/>
                          </a:solidFill>
                          <a:effectLst/>
                          <a:latin typeface="+mj-lt"/>
                        </a:rPr>
                        <a:t> πελάγου </a:t>
                      </a:r>
                      <a:r>
                        <a:rPr lang="el-GR" sz="1100" b="0" i="0" u="none" strike="noStrike" dirty="0" err="1">
                          <a:solidFill>
                            <a:srgbClr val="000000"/>
                          </a:solidFill>
                          <a:effectLst/>
                          <a:latin typeface="+mj-lt"/>
                        </a:rPr>
                        <a:t>ἀφρό</a:t>
                      </a:r>
                      <a:r>
                        <a:rPr lang="el-GR" sz="1100" b="0" i="0" u="none" strike="noStrike" dirty="0">
                          <a:solidFill>
                            <a:srgbClr val="000000"/>
                          </a:solidFill>
                          <a:effectLst/>
                          <a:latin typeface="+mj-lt"/>
                        </a:rPr>
                        <a:t>.</a:t>
                      </a:r>
                    </a:p>
                    <a:p>
                      <a:pPr algn="l" fontAlgn="ctr">
                        <a:spcBef>
                          <a:spcPts val="0"/>
                        </a:spcBef>
                        <a:spcAft>
                          <a:spcPts val="0"/>
                        </a:spcAft>
                      </a:pPr>
                      <a:endParaRPr lang="el-GR" sz="1100" b="0" i="0" u="none" strike="noStrike" dirty="0">
                        <a:solidFill>
                          <a:srgbClr val="000000"/>
                        </a:solidFill>
                        <a:effectLst/>
                        <a:latin typeface="+mj-lt"/>
                      </a:endParaRPr>
                    </a:p>
                    <a:p>
                      <a:pPr algn="l" fontAlgn="ctr">
                        <a:spcBef>
                          <a:spcPts val="0"/>
                        </a:spcBef>
                        <a:spcAft>
                          <a:spcPts val="0"/>
                        </a:spcAft>
                      </a:pPr>
                      <a:r>
                        <a:rPr lang="el-GR" sz="1100" b="0" i="0" u="none" strike="noStrike" dirty="0" err="1">
                          <a:solidFill>
                            <a:srgbClr val="000000"/>
                          </a:solidFill>
                          <a:effectLst/>
                          <a:latin typeface="+mj-lt"/>
                        </a:rPr>
                        <a:t>Καὶ</a:t>
                      </a:r>
                      <a:r>
                        <a:rPr lang="el-GR" sz="1100" b="0" i="0" u="none" strike="noStrike" dirty="0">
                          <a:solidFill>
                            <a:srgbClr val="000000"/>
                          </a:solidFill>
                          <a:effectLst/>
                          <a:latin typeface="+mj-lt"/>
                        </a:rPr>
                        <a:t> </a:t>
                      </a:r>
                      <a:r>
                        <a:rPr lang="el-GR" sz="1100" b="0" i="0" u="none" strike="noStrike" dirty="0" err="1">
                          <a:solidFill>
                            <a:srgbClr val="000000"/>
                          </a:solidFill>
                          <a:effectLst/>
                          <a:latin typeface="+mj-lt"/>
                        </a:rPr>
                        <a:t>ἀφοῦ</a:t>
                      </a:r>
                      <a:r>
                        <a:rPr lang="el-GR" sz="1100" b="0" i="0" u="none" strike="noStrike" dirty="0">
                          <a:solidFill>
                            <a:srgbClr val="000000"/>
                          </a:solidFill>
                          <a:effectLst/>
                          <a:latin typeface="+mj-lt"/>
                        </a:rPr>
                        <a:t> πανί, μαντήλι,</a:t>
                      </a:r>
                      <a:br>
                        <a:rPr lang="el-GR" sz="1100" b="0" i="0" u="none" strike="noStrike" dirty="0">
                          <a:solidFill>
                            <a:srgbClr val="000000"/>
                          </a:solidFill>
                          <a:effectLst/>
                          <a:latin typeface="+mj-lt"/>
                        </a:rPr>
                      </a:br>
                      <a:r>
                        <a:rPr lang="el-GR" sz="1100" b="0" i="0" u="none" strike="noStrike" dirty="0" err="1">
                          <a:solidFill>
                            <a:srgbClr val="000000"/>
                          </a:solidFill>
                          <a:effectLst/>
                          <a:latin typeface="+mj-lt"/>
                        </a:rPr>
                        <a:t>ἐχάθη</a:t>
                      </a:r>
                      <a:r>
                        <a:rPr lang="el-GR" sz="1100" b="0" i="0" u="none" strike="noStrike" dirty="0">
                          <a:solidFill>
                            <a:srgbClr val="000000"/>
                          </a:solidFill>
                          <a:effectLst/>
                          <a:latin typeface="+mj-lt"/>
                        </a:rPr>
                        <a:t> </a:t>
                      </a:r>
                      <a:r>
                        <a:rPr lang="el-GR" sz="1100" b="0" i="0" u="none" strike="noStrike" dirty="0" err="1">
                          <a:solidFill>
                            <a:srgbClr val="000000"/>
                          </a:solidFill>
                          <a:effectLst/>
                          <a:latin typeface="+mj-lt"/>
                        </a:rPr>
                        <a:t>στὸ</a:t>
                      </a:r>
                      <a:r>
                        <a:rPr lang="el-GR" sz="1100" b="0" i="0" u="none" strike="noStrike" dirty="0">
                          <a:solidFill>
                            <a:srgbClr val="000000"/>
                          </a:solidFill>
                          <a:effectLst/>
                          <a:latin typeface="+mj-lt"/>
                        </a:rPr>
                        <a:t> νερό,</a:t>
                      </a:r>
                      <a:br>
                        <a:rPr lang="el-GR" sz="1100" b="0" i="0" u="none" strike="noStrike" dirty="0">
                          <a:solidFill>
                            <a:srgbClr val="000000"/>
                          </a:solidFill>
                          <a:effectLst/>
                          <a:latin typeface="+mj-lt"/>
                        </a:rPr>
                      </a:br>
                      <a:r>
                        <a:rPr lang="el-GR" sz="1100" b="0" i="0" u="none" strike="noStrike" dirty="0" err="1">
                          <a:solidFill>
                            <a:srgbClr val="000000"/>
                          </a:solidFill>
                          <a:effectLst/>
                          <a:latin typeface="+mj-lt"/>
                        </a:rPr>
                        <a:t>ἐδάκρυσαν</a:t>
                      </a:r>
                      <a:r>
                        <a:rPr lang="el-GR" sz="1100" b="0" i="0" u="none" strike="noStrike" dirty="0">
                          <a:solidFill>
                            <a:srgbClr val="000000"/>
                          </a:solidFill>
                          <a:effectLst/>
                          <a:latin typeface="+mj-lt"/>
                        </a:rPr>
                        <a:t> </a:t>
                      </a:r>
                      <a:r>
                        <a:rPr lang="el-GR" sz="1100" b="0" i="0" u="none" strike="noStrike" dirty="0" err="1">
                          <a:solidFill>
                            <a:srgbClr val="000000"/>
                          </a:solidFill>
                          <a:effectLst/>
                          <a:latin typeface="+mj-lt"/>
                        </a:rPr>
                        <a:t>οἱ</a:t>
                      </a:r>
                      <a:r>
                        <a:rPr lang="el-GR" sz="1100" b="0" i="0" u="none" strike="noStrike" dirty="0">
                          <a:solidFill>
                            <a:srgbClr val="000000"/>
                          </a:solidFill>
                          <a:effectLst/>
                          <a:latin typeface="+mj-lt"/>
                        </a:rPr>
                        <a:t> φίλοι,</a:t>
                      </a:r>
                      <a:br>
                        <a:rPr lang="el-GR" sz="1100" b="0" i="0" u="none" strike="noStrike" dirty="0">
                          <a:solidFill>
                            <a:srgbClr val="000000"/>
                          </a:solidFill>
                          <a:effectLst/>
                          <a:latin typeface="+mj-lt"/>
                        </a:rPr>
                      </a:br>
                      <a:r>
                        <a:rPr lang="el-GR" sz="1100" b="0" i="0" u="none" strike="noStrike" dirty="0" err="1">
                          <a:solidFill>
                            <a:srgbClr val="000000"/>
                          </a:solidFill>
                          <a:effectLst/>
                          <a:latin typeface="+mj-lt"/>
                        </a:rPr>
                        <a:t>ἐδάκρυσα</a:t>
                      </a:r>
                      <a:r>
                        <a:rPr lang="el-GR" sz="1100" b="0" i="0" u="none" strike="noStrike" dirty="0">
                          <a:solidFill>
                            <a:srgbClr val="000000"/>
                          </a:solidFill>
                          <a:effectLst/>
                          <a:latin typeface="+mj-lt"/>
                        </a:rPr>
                        <a:t> κι </a:t>
                      </a:r>
                      <a:r>
                        <a:rPr lang="el-GR" sz="1100" b="0" i="0" u="none" strike="noStrike" dirty="0" err="1">
                          <a:solidFill>
                            <a:srgbClr val="000000"/>
                          </a:solidFill>
                          <a:effectLst/>
                          <a:latin typeface="+mj-lt"/>
                        </a:rPr>
                        <a:t>ἐγώ</a:t>
                      </a:r>
                      <a:r>
                        <a:rPr lang="el-GR" sz="1100" b="0" i="0" u="none" strike="noStrike" dirty="0">
                          <a:solidFill>
                            <a:srgbClr val="000000"/>
                          </a:solidFill>
                          <a:effectLst/>
                          <a:latin typeface="+mj-lt"/>
                        </a:rPr>
                        <a:t>.</a:t>
                      </a:r>
                    </a:p>
                    <a:p>
                      <a:pPr algn="l" fontAlgn="ctr">
                        <a:spcBef>
                          <a:spcPts val="0"/>
                        </a:spcBef>
                        <a:spcAft>
                          <a:spcPts val="0"/>
                        </a:spcAft>
                      </a:pPr>
                      <a:endParaRPr lang="el-GR" sz="1100" b="0" i="0" u="none" strike="noStrike" dirty="0">
                        <a:solidFill>
                          <a:schemeClr val="bg1"/>
                        </a:solidFill>
                        <a:effectLst/>
                        <a:latin typeface="+mj-lt"/>
                      </a:endParaRPr>
                    </a:p>
                    <a:p>
                      <a:r>
                        <a:rPr lang="el-GR" sz="1100" b="0" i="0" kern="1200" dirty="0">
                          <a:solidFill>
                            <a:schemeClr val="bg1"/>
                          </a:solidFill>
                          <a:effectLst/>
                          <a:latin typeface="+mj-lt"/>
                          <a:ea typeface="+mn-ea"/>
                          <a:cs typeface="+mn-cs"/>
                        </a:rPr>
                        <a:t>Δεν κλαίγω τη βαρκούλα,</a:t>
                      </a:r>
                    </a:p>
                    <a:p>
                      <a:r>
                        <a:rPr lang="el-GR" sz="1100" b="0" i="0" kern="1200" dirty="0">
                          <a:solidFill>
                            <a:schemeClr val="bg1"/>
                          </a:solidFill>
                          <a:effectLst/>
                          <a:latin typeface="+mj-lt"/>
                          <a:ea typeface="+mn-ea"/>
                          <a:cs typeface="+mn-cs"/>
                        </a:rPr>
                        <a:t>δεν κλαίγω τα πανιά,</a:t>
                      </a:r>
                    </a:p>
                    <a:p>
                      <a:r>
                        <a:rPr lang="el-GR" sz="1100" b="0" i="0" kern="1200" dirty="0" err="1">
                          <a:solidFill>
                            <a:schemeClr val="bg1"/>
                          </a:solidFill>
                          <a:effectLst/>
                          <a:latin typeface="+mj-lt"/>
                          <a:ea typeface="+mn-ea"/>
                          <a:cs typeface="+mn-cs"/>
                        </a:rPr>
                        <a:t>μόν</a:t>
                      </a:r>
                      <a:r>
                        <a:rPr lang="el-GR" sz="1100" b="0" i="0" kern="1200" dirty="0">
                          <a:solidFill>
                            <a:schemeClr val="bg1"/>
                          </a:solidFill>
                          <a:effectLst/>
                          <a:latin typeface="+mj-lt"/>
                          <a:ea typeface="+mn-ea"/>
                          <a:cs typeface="+mn-cs"/>
                        </a:rPr>
                        <a:t>’ κλαίγω την Ξανθούλα,</a:t>
                      </a:r>
                    </a:p>
                    <a:p>
                      <a:r>
                        <a:rPr lang="el-GR" sz="1100" b="0" i="0" kern="1200" dirty="0">
                          <a:solidFill>
                            <a:schemeClr val="bg1"/>
                          </a:solidFill>
                          <a:effectLst/>
                          <a:latin typeface="+mj-lt"/>
                          <a:ea typeface="+mn-ea"/>
                          <a:cs typeface="+mn-cs"/>
                        </a:rPr>
                        <a:t>που πάει στην ξενιτιά.</a:t>
                      </a:r>
                    </a:p>
                    <a:p>
                      <a:endParaRPr lang="el-GR" sz="1100" b="0" i="0" kern="1200" dirty="0">
                        <a:solidFill>
                          <a:schemeClr val="bg1"/>
                        </a:solidFill>
                        <a:effectLst/>
                        <a:latin typeface="+mj-lt"/>
                        <a:ea typeface="+mn-ea"/>
                        <a:cs typeface="+mn-cs"/>
                      </a:endParaRPr>
                    </a:p>
                    <a:p>
                      <a:r>
                        <a:rPr lang="el-GR" sz="1100" b="0" i="0" kern="1200" dirty="0">
                          <a:solidFill>
                            <a:schemeClr val="bg1"/>
                          </a:solidFill>
                          <a:effectLst/>
                          <a:latin typeface="+mj-lt"/>
                          <a:ea typeface="+mn-ea"/>
                          <a:cs typeface="+mn-cs"/>
                        </a:rPr>
                        <a:t>Δεν κλαίγω τη βαρκούλα</a:t>
                      </a:r>
                    </a:p>
                    <a:p>
                      <a:r>
                        <a:rPr lang="el-GR" sz="1100" b="0" i="0" kern="1200" dirty="0">
                          <a:solidFill>
                            <a:schemeClr val="bg1"/>
                          </a:solidFill>
                          <a:effectLst/>
                          <a:latin typeface="+mj-lt"/>
                          <a:ea typeface="+mn-ea"/>
                          <a:cs typeface="+mn-cs"/>
                        </a:rPr>
                        <a:t>με τα λευκά πανιά,</a:t>
                      </a:r>
                    </a:p>
                    <a:p>
                      <a:r>
                        <a:rPr lang="el-GR" sz="1100" b="0" i="0" kern="1200" dirty="0" err="1">
                          <a:solidFill>
                            <a:schemeClr val="bg1"/>
                          </a:solidFill>
                          <a:effectLst/>
                          <a:latin typeface="+mj-lt"/>
                          <a:ea typeface="+mn-ea"/>
                          <a:cs typeface="+mn-cs"/>
                        </a:rPr>
                        <a:t>μόν</a:t>
                      </a:r>
                      <a:r>
                        <a:rPr lang="el-GR" sz="1100" b="0" i="0" kern="1200" dirty="0">
                          <a:solidFill>
                            <a:schemeClr val="bg1"/>
                          </a:solidFill>
                          <a:effectLst/>
                          <a:latin typeface="+mj-lt"/>
                          <a:ea typeface="+mn-ea"/>
                          <a:cs typeface="+mn-cs"/>
                        </a:rPr>
                        <a:t>’ κλαίγω την Ξανθούλα</a:t>
                      </a:r>
                    </a:p>
                    <a:p>
                      <a:r>
                        <a:rPr lang="el-GR" sz="1100" b="0" i="0" kern="1200" dirty="0">
                          <a:solidFill>
                            <a:schemeClr val="bg1"/>
                          </a:solidFill>
                          <a:effectLst/>
                          <a:latin typeface="+mj-lt"/>
                          <a:ea typeface="+mn-ea"/>
                          <a:cs typeface="+mn-cs"/>
                        </a:rPr>
                        <a:t>με τα ξανθά μαλλιά. </a:t>
                      </a:r>
                      <a:r>
                        <a:rPr lang="el-GR" sz="1100" b="0" i="0" u="none" strike="noStrike" kern="1200" dirty="0">
                          <a:solidFill>
                            <a:schemeClr val="bg1"/>
                          </a:solidFill>
                          <a:effectLst/>
                          <a:latin typeface="+mj-lt"/>
                          <a:ea typeface="+mn-ea"/>
                          <a:cs typeface="+mn-cs"/>
                          <a:hlinkClick r:id="rId2">
                            <a:extLst>
                              <a:ext uri="{A12FA001-AC4F-418D-AE19-62706E023703}">
                                <ahyp:hlinkClr xmlns:ahyp="http://schemas.microsoft.com/office/drawing/2018/hyperlinkcolor" val="tx"/>
                              </a:ext>
                            </a:extLst>
                          </a:hlinkClick>
                        </a:rPr>
                        <a:t>*</a:t>
                      </a:r>
                      <a:endParaRPr lang="el-GR" sz="1100" b="0" i="0" kern="1200" dirty="0">
                        <a:solidFill>
                          <a:schemeClr val="bg1"/>
                        </a:solidFill>
                        <a:effectLst/>
                        <a:latin typeface="+mj-lt"/>
                        <a:ea typeface="+mn-ea"/>
                        <a:cs typeface="+mn-cs"/>
                      </a:endParaRPr>
                    </a:p>
                    <a:p>
                      <a:pPr algn="l" fontAlgn="ctr">
                        <a:spcBef>
                          <a:spcPts val="0"/>
                        </a:spcBef>
                        <a:spcAft>
                          <a:spcPts val="0"/>
                        </a:spcAft>
                      </a:pPr>
                      <a:endParaRPr lang="el-GR" sz="1200" b="0" i="0" u="none" strike="noStrike" dirty="0">
                        <a:solidFill>
                          <a:srgbClr val="000000"/>
                        </a:solidFill>
                        <a:effectLst/>
                        <a:latin typeface="+mj-lt"/>
                      </a:endParaRPr>
                    </a:p>
                  </a:txBody>
                  <a:tcPr marL="73476" marR="73476" marT="36738" marB="36738" anchor="ctr">
                    <a:lnL>
                      <a:noFill/>
                    </a:lnL>
                    <a:lnR>
                      <a:noFill/>
                    </a:lnR>
                    <a:lnT>
                      <a:noFill/>
                    </a:lnT>
                    <a:lnB>
                      <a:noFill/>
                    </a:lnB>
                    <a:solidFill>
                      <a:srgbClr val="FFFFE0"/>
                    </a:solidFill>
                  </a:tcPr>
                </a:tc>
                <a:extLst>
                  <a:ext uri="{0D108BD9-81ED-4DB2-BD59-A6C34878D82A}">
                    <a16:rowId xmlns:a16="http://schemas.microsoft.com/office/drawing/2014/main" val="263609926"/>
                  </a:ext>
                </a:extLst>
              </a:tr>
            </a:tbl>
          </a:graphicData>
        </a:graphic>
      </p:graphicFrame>
    </p:spTree>
    <p:extLst>
      <p:ext uri="{BB962C8B-B14F-4D97-AF65-F5344CB8AC3E}">
        <p14:creationId xmlns:p14="http://schemas.microsoft.com/office/powerpoint/2010/main" val="31411340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5952089-B7E9-4642-B31F-DD036019D001}"/>
              </a:ext>
            </a:extLst>
          </p:cNvPr>
          <p:cNvSpPr>
            <a:spLocks noGrp="1"/>
          </p:cNvSpPr>
          <p:nvPr>
            <p:ph idx="1"/>
          </p:nvPr>
        </p:nvSpPr>
        <p:spPr>
          <a:xfrm>
            <a:off x="200967" y="271305"/>
            <a:ext cx="11445073" cy="5824695"/>
          </a:xfrm>
        </p:spPr>
        <p:txBody>
          <a:bodyPr>
            <a:normAutofit fontScale="55000" lnSpcReduction="20000"/>
          </a:bodyPr>
          <a:lstStyle/>
          <a:p>
            <a:pPr marL="0" indent="0">
              <a:buNone/>
            </a:pPr>
            <a:r>
              <a:rPr lang="el-GR" b="1" dirty="0"/>
              <a:t>ΠΗΓΗ 1</a:t>
            </a:r>
            <a:r>
              <a:rPr lang="el-GR" dirty="0"/>
              <a:t>:</a:t>
            </a:r>
            <a:r>
              <a:rPr lang="en-US" dirty="0"/>
              <a:t>https://left.gr/news/24-ioylioy-1944-i-mahi-tis-kallitheas</a:t>
            </a:r>
            <a:endParaRPr lang="el-GR" dirty="0"/>
          </a:p>
          <a:p>
            <a:pPr marL="0" indent="0">
              <a:buNone/>
            </a:pPr>
            <a:r>
              <a:rPr lang="el-GR" dirty="0"/>
              <a:t>(Μαρτυρίες μελών του ΕΛΑΣ)</a:t>
            </a:r>
          </a:p>
          <a:p>
            <a:endParaRPr lang="el-GR" dirty="0"/>
          </a:p>
          <a:p>
            <a:pPr marL="0" indent="0">
              <a:buNone/>
            </a:pPr>
            <a:r>
              <a:rPr lang="el-GR" i="0" dirty="0">
                <a:effectLst/>
                <a:latin typeface="Noto Sans" panose="020B0502040504020204" pitchFamily="34" charset="0"/>
              </a:rPr>
              <a:t>«</a:t>
            </a:r>
            <a:r>
              <a:rPr lang="el-GR" b="0" i="0" dirty="0">
                <a:effectLst/>
                <a:latin typeface="Noto Sans" panose="020B0502040504020204" pitchFamily="34" charset="0"/>
              </a:rPr>
              <a:t>Δέκα ΕΠΟΝ-</a:t>
            </a:r>
            <a:r>
              <a:rPr lang="el-GR" b="0" i="0" dirty="0" err="1">
                <a:effectLst/>
                <a:latin typeface="Noto Sans" panose="020B0502040504020204" pitchFamily="34" charset="0"/>
              </a:rPr>
              <a:t>ΕΛΑΣίτες</a:t>
            </a:r>
            <a:r>
              <a:rPr lang="el-GR" b="0" i="0" dirty="0">
                <a:effectLst/>
                <a:latin typeface="Noto Sans" panose="020B0502040504020204" pitchFamily="34" charset="0"/>
              </a:rPr>
              <a:t> από το λόχο Χαροκόπου με οπλισμό 3 αυτόματα, 7 ντουφέκια, 10 χειροβομβίδες και λίγα </a:t>
            </a:r>
            <a:r>
              <a:rPr lang="el-GR" b="0" i="0" dirty="0" err="1">
                <a:effectLst/>
                <a:latin typeface="Noto Sans" panose="020B0502040504020204" pitchFamily="34" charset="0"/>
              </a:rPr>
              <a:t>πυρομαχικά</a:t>
            </a:r>
            <a:r>
              <a:rPr lang="el-GR" b="0" i="0" dirty="0">
                <a:effectLst/>
                <a:latin typeface="Noto Sans" panose="020B0502040504020204" pitchFamily="34" charset="0"/>
              </a:rPr>
              <a:t> οχυρώθηκαν σε σπιτάκι της οδού </a:t>
            </a:r>
            <a:r>
              <a:rPr lang="el-GR" b="0" i="0" dirty="0" err="1">
                <a:effectLst/>
                <a:latin typeface="Noto Sans" panose="020B0502040504020204" pitchFamily="34" charset="0"/>
              </a:rPr>
              <a:t>Μπιζανίου</a:t>
            </a:r>
            <a:r>
              <a:rPr lang="el-GR" b="0" i="0" dirty="0">
                <a:effectLst/>
                <a:latin typeface="Noto Sans" panose="020B0502040504020204" pitchFamily="34" charset="0"/>
              </a:rPr>
              <a:t> 10, που ήταν και έδρα του φρουραρχείου. Και ύστερα από 5ωρη μάχη με ένα τάγμα σχεδόν από ταγματασφαλίτες του </a:t>
            </a:r>
            <a:r>
              <a:rPr lang="el-GR" b="0" i="0" dirty="0" err="1">
                <a:effectLst/>
                <a:latin typeface="Noto Sans" panose="020B0502040504020204" pitchFamily="34" charset="0"/>
              </a:rPr>
              <a:t>Μπουραντά</a:t>
            </a:r>
            <a:r>
              <a:rPr lang="el-GR" b="0" i="0" dirty="0">
                <a:effectLst/>
                <a:latin typeface="Noto Sans" panose="020B0502040504020204" pitchFamily="34" charset="0"/>
              </a:rPr>
              <a:t> και Γερμανούς και αφού τους σώθηκαν τα </a:t>
            </a:r>
            <a:r>
              <a:rPr lang="el-GR" b="0" i="0" dirty="0" err="1">
                <a:effectLst/>
                <a:latin typeface="Noto Sans" panose="020B0502040504020204" pitchFamily="34" charset="0"/>
              </a:rPr>
              <a:t>πυροχαχικά</a:t>
            </a:r>
            <a:r>
              <a:rPr lang="el-GR" b="0" i="0" dirty="0">
                <a:effectLst/>
                <a:latin typeface="Noto Sans" panose="020B0502040504020204" pitchFamily="34" charset="0"/>
              </a:rPr>
              <a:t> αυτοκτονούν για να μην πέσουν στα νύχια των εχθρών. […] </a:t>
            </a:r>
            <a:r>
              <a:rPr lang="el-GR" i="0" dirty="0">
                <a:effectLst/>
                <a:latin typeface="Noto Sans" panose="020B0502040504020204" pitchFamily="34" charset="0"/>
              </a:rPr>
              <a:t>Στη μάχη της Καλλιθέας συμμετέχει από τη θέση του β' καπετάνιου του 2ου Συντάγματος του ΕΛΑΣ ο Ορέστης Μακρής (Γιάννης). Στο βιβλίο του Ο ΕΛΑΣ της Αθήνας αναφέρεται με λεπτομέρειες στη μάχη της Καλλιθέας και καταθέτει μεταξύ άλλων και μια ενδιαφέρουσα προσωπική μαρτυρία για τον επικεφαλής των ταγμάτων ασφαλείας συνταγματάρχη Ιωάννη </a:t>
            </a:r>
            <a:r>
              <a:rPr lang="el-GR" i="0" dirty="0" err="1">
                <a:effectLst/>
                <a:latin typeface="Noto Sans" panose="020B0502040504020204" pitchFamily="34" charset="0"/>
              </a:rPr>
              <a:t>Πλυτζανόπουλο</a:t>
            </a:r>
            <a:r>
              <a:rPr lang="el-GR" i="0" dirty="0">
                <a:effectLst/>
                <a:latin typeface="Noto Sans" panose="020B0502040504020204" pitchFamily="34" charset="0"/>
              </a:rPr>
              <a:t>, υπεύθυνο για τη δολοφονία εκατοντάδων πατριωτών, με πρωταγωνιστικό ρόλο στο Μπλόκο της Κοκκινιάς και άλλα μπλόκα στις ηρωικές συνοικίες της Αθήνας. […] </a:t>
            </a:r>
            <a:r>
              <a:rPr lang="el-GR" b="1" i="0" dirty="0">
                <a:effectLst/>
                <a:latin typeface="Noto Sans" panose="020B0502040504020204" pitchFamily="34" charset="0"/>
              </a:rPr>
              <a:t>Στη μάχη της Καλλιθέας συμμετέχει από τη θέση του β' καπετάνιου του 2ου Συντάγματος του ΕΛΑΣ ο Ορέστης Μακρής (Γιάννης). </a:t>
            </a:r>
            <a:r>
              <a:rPr lang="el-GR" i="0" dirty="0">
                <a:effectLst/>
                <a:latin typeface="Noto Sans" panose="020B0502040504020204" pitchFamily="34" charset="0"/>
              </a:rPr>
              <a:t>Στο βιβλίο του </a:t>
            </a:r>
            <a:r>
              <a:rPr lang="el-GR" b="1" i="1" dirty="0">
                <a:effectLst/>
                <a:latin typeface="Noto Sans" panose="020B0502040504020204" pitchFamily="34" charset="0"/>
              </a:rPr>
              <a:t>Ο ΕΛΑΣ της Αθήνας </a:t>
            </a:r>
            <a:r>
              <a:rPr lang="el-GR" b="1" i="0" dirty="0">
                <a:effectLst/>
                <a:latin typeface="Noto Sans" panose="020B0502040504020204" pitchFamily="34" charset="0"/>
              </a:rPr>
              <a:t>αναφέρεται με λεπτομέρειες στη μάχη της Καλλιθέας </a:t>
            </a:r>
            <a:r>
              <a:rPr lang="el-GR" b="0" i="0" dirty="0">
                <a:effectLst/>
                <a:latin typeface="Noto Sans" panose="020B0502040504020204" pitchFamily="34" charset="0"/>
              </a:rPr>
              <a:t>και καταθέτει μεταξύ άλλων και μια ενδιαφέρουσα προσωπική μαρτυρία για τον επικεφαλής των ταγμάτων ασφαλείας συνταγματάρχη Ιωάννη </a:t>
            </a:r>
            <a:r>
              <a:rPr lang="el-GR" b="0" i="0" dirty="0" err="1">
                <a:effectLst/>
                <a:latin typeface="Noto Sans" panose="020B0502040504020204" pitchFamily="34" charset="0"/>
              </a:rPr>
              <a:t>Πλυτζανόπουλο</a:t>
            </a:r>
            <a:r>
              <a:rPr lang="el-GR" b="0" i="0" dirty="0">
                <a:effectLst/>
                <a:latin typeface="Noto Sans" panose="020B0502040504020204" pitchFamily="34" charset="0"/>
              </a:rPr>
              <a:t>, υπεύθυνο για τη δολοφονία εκατοντάδων πατριωτών, με πρωταγωνιστικό ρόλο στο Μπλόκο της Κοκκινιάς και άλλα μπλόκα στις ηρωικές συνοικίες της Αθήνας.</a:t>
            </a:r>
            <a:br>
              <a:rPr lang="el-GR" dirty="0"/>
            </a:br>
            <a:br>
              <a:rPr lang="el-GR" dirty="0"/>
            </a:br>
            <a:r>
              <a:rPr lang="el-GR" b="0" i="0" dirty="0">
                <a:effectLst/>
                <a:latin typeface="Noto Sans" panose="020B0502040504020204" pitchFamily="34" charset="0"/>
              </a:rPr>
              <a:t>Ο συνταγματάρχης Ιωάννης </a:t>
            </a:r>
            <a:r>
              <a:rPr lang="el-GR" b="0" i="0" dirty="0" err="1">
                <a:effectLst/>
                <a:latin typeface="Noto Sans" panose="020B0502040504020204" pitchFamily="34" charset="0"/>
              </a:rPr>
              <a:t>Πλυτζανόπουλος</a:t>
            </a:r>
            <a:r>
              <a:rPr lang="el-GR" b="0" i="0" dirty="0">
                <a:effectLst/>
                <a:latin typeface="Noto Sans" panose="020B0502040504020204" pitchFamily="34" charset="0"/>
              </a:rPr>
              <a:t>, διοικητής του «1ου Συντάγματος Ευζώνων Αθηνών» (επίσημη ονομασία των Γερμανοτσολιάδων), όταν τον συναντά ο συγγραφέας του βιβλίου βρίσκεται «φυλακισμένος» και περιμένει τη «δίκη» του μαζί με άλλους </a:t>
            </a:r>
            <a:r>
              <a:rPr lang="el-GR" b="0" i="0" dirty="0" err="1">
                <a:effectLst/>
                <a:latin typeface="Noto Sans" panose="020B0502040504020204" pitchFamily="34" charset="0"/>
              </a:rPr>
              <a:t>δοσίλογους</a:t>
            </a:r>
            <a:r>
              <a:rPr lang="el-GR" b="0" i="0" dirty="0">
                <a:effectLst/>
                <a:latin typeface="Noto Sans" panose="020B0502040504020204" pitchFamily="34" charset="0"/>
              </a:rPr>
              <a:t>. Τον Μάρτη του 1947 το Γ΄ Δικαστήριο </a:t>
            </a:r>
            <a:r>
              <a:rPr lang="el-GR" b="0" i="0" dirty="0" err="1">
                <a:effectLst/>
                <a:latin typeface="Noto Sans" panose="020B0502040504020204" pitchFamily="34" charset="0"/>
              </a:rPr>
              <a:t>δωσιλόγων</a:t>
            </a:r>
            <a:r>
              <a:rPr lang="el-GR" b="0" i="0" dirty="0">
                <a:effectLst/>
                <a:latin typeface="Noto Sans" panose="020B0502040504020204" pitchFamily="34" charset="0"/>
              </a:rPr>
              <a:t> θα τον αθωώσει μαζί με άλλους προδότες και εγκληματίες και στη συνέχεια θα προαχθεί για τις υπηρεσίες του σε υποστράτηγο του κυβερνητικού στρατού. Θα τιμηθεί και επί χούντας που, εκτός των άλλων τιμών… θα διορίσει και τον ανιψιό του Νίκο δήμαρχο στην Κοκκινιά! «</a:t>
            </a:r>
          </a:p>
          <a:p>
            <a:pPr marL="0" indent="0">
              <a:buNone/>
            </a:pPr>
            <a:endParaRPr lang="el-GR" b="0" i="0" dirty="0">
              <a:effectLst/>
              <a:latin typeface="Noto Sans" panose="020B0502040504020204" pitchFamily="34" charset="0"/>
            </a:endParaRPr>
          </a:p>
          <a:p>
            <a:pPr marL="0" indent="0">
              <a:buNone/>
            </a:pPr>
            <a:r>
              <a:rPr lang="el-GR" b="1" dirty="0">
                <a:latin typeface="Noto Sans" panose="020B0502040504020204" pitchFamily="34" charset="0"/>
              </a:rPr>
              <a:t>ΠΗΓΗ 2</a:t>
            </a:r>
            <a:r>
              <a:rPr lang="el-GR" dirty="0">
                <a:latin typeface="Noto Sans" panose="020B0502040504020204" pitchFamily="34" charset="0"/>
              </a:rPr>
              <a:t>: </a:t>
            </a:r>
            <a:r>
              <a:rPr lang="el-GR" b="0" i="0" dirty="0">
                <a:effectLst/>
                <a:latin typeface="Roboto Slab"/>
              </a:rPr>
              <a:t>Ιάσων </a:t>
            </a:r>
            <a:r>
              <a:rPr lang="el-GR" b="0" i="0" dirty="0" err="1">
                <a:effectLst/>
                <a:latin typeface="Roboto Slab"/>
              </a:rPr>
              <a:t>Χανδρινός</a:t>
            </a:r>
            <a:r>
              <a:rPr lang="el-GR" b="0" i="0" dirty="0">
                <a:effectLst/>
                <a:latin typeface="Roboto Slab"/>
              </a:rPr>
              <a:t>, </a:t>
            </a:r>
            <a:r>
              <a:rPr lang="el-GR" b="1" i="1" dirty="0">
                <a:effectLst/>
                <a:latin typeface="Roboto Slab"/>
              </a:rPr>
              <a:t>Το τιμωρό χέρι του λαού. Η δράση του ΕΛΑΣ και της ΟΠΛΑ στην κατεχόμενη πρωτεύουσα 1942 ‑1944.</a:t>
            </a:r>
            <a:r>
              <a:rPr lang="el-GR" b="0" i="0" dirty="0">
                <a:effectLst/>
                <a:latin typeface="Roboto Slab"/>
              </a:rPr>
              <a:t>Θεμέλιο 2012, </a:t>
            </a:r>
            <a:r>
              <a:rPr lang="el-GR" b="0" i="0" dirty="0" err="1">
                <a:effectLst/>
                <a:latin typeface="Roboto Slab"/>
              </a:rPr>
              <a:t>β΄έκδοση</a:t>
            </a:r>
            <a:r>
              <a:rPr lang="el-GR" b="0" i="0" dirty="0">
                <a:effectLst/>
                <a:latin typeface="Roboto Slab"/>
              </a:rPr>
              <a:t> συμπληρωμένη(σελ.240 – 256 ). </a:t>
            </a:r>
            <a:r>
              <a:rPr lang="en-US" b="0" i="0" dirty="0">
                <a:effectLst/>
                <a:latin typeface="Roboto Slab"/>
                <a:hlinkClick r:id="rId2"/>
              </a:rPr>
              <a:t>https://atexnos.gr/%CE%BF-%CE%BC%CE%B1%CF%84%CF%89%CE%BC%CE%AD%CE%BD%CE%BF%CF%82-%CE%B1%CF%8D%CE%B3%CE%BF%CF%85%CF%83%CF%84%CE%BF%CF%82-%CF%84%CE%BF%CF%85-1944-%CE%BC%CE%AC%CF%87%CE%B5%CF%82-%CE%BA%CE%B1%CE%B9-%CE%B1/</a:t>
            </a:r>
            <a:endParaRPr lang="el-GR" b="0" i="0" dirty="0">
              <a:effectLst/>
              <a:latin typeface="Roboto Slab"/>
            </a:endParaRPr>
          </a:p>
          <a:p>
            <a:pPr marL="0" indent="0">
              <a:buNone/>
            </a:pPr>
            <a:r>
              <a:rPr lang="el-GR" dirty="0">
                <a:latin typeface="Roboto Slab"/>
              </a:rPr>
              <a:t>«</a:t>
            </a:r>
            <a:r>
              <a:rPr lang="el-GR" b="0" i="0" dirty="0">
                <a:effectLst/>
                <a:latin typeface="Roboto Slab"/>
              </a:rPr>
              <a:t>Αναζητώντας ένα μέτρο αποτελεσματικότερης αντίδρασης στα μπλόκα και τις μαζικές αποστολές ομήρων στη Γερμανία, το ΕΑΜ έριξε εκ νέου το σύνθημα της απεργίας καλώντας σε πανελλαδική κινητοποίηση την Πέμπτη, 24 Αυγούστου. Το γεγονός της επιστροφής σε μορφές συνδικαλιστικής πάλης επιβεβαιώνει μια εκ πρώτης όψεως ακατανόητη επιμονή σε μαζικούς, πολιτικούς αγώνες, ακόμα και σε περιόδους ακραίων, μαζικών βιαιοπραγιών. Με κεντρικό σύνθημα της απεργίας « Εθνικής Σωτηρίας», όπως ονομάστηκε, « να σώσουμε τα αιχμάλωτα αδέλφια μας και τη ζωή μας», το ΕΑΜ Αθήνας εναρμόνισε τις διακηρύξεις του με το πολεμικό κάλεσμα της ΚΕ του ΚΚΕ για τον Αύγουστο:»</a:t>
            </a:r>
            <a:endParaRPr lang="el-GR" dirty="0"/>
          </a:p>
        </p:txBody>
      </p:sp>
    </p:spTree>
    <p:extLst>
      <p:ext uri="{BB962C8B-B14F-4D97-AF65-F5344CB8AC3E}">
        <p14:creationId xmlns:p14="http://schemas.microsoft.com/office/powerpoint/2010/main" val="2733659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886AD1-CBF0-422B-BE13-7431A99DC2AB}"/>
              </a:ext>
            </a:extLst>
          </p:cNvPr>
          <p:cNvSpPr>
            <a:spLocks noGrp="1"/>
          </p:cNvSpPr>
          <p:nvPr>
            <p:ph type="title"/>
          </p:nvPr>
        </p:nvSpPr>
        <p:spPr>
          <a:xfrm>
            <a:off x="2030136" y="302004"/>
            <a:ext cx="7835317" cy="1182848"/>
          </a:xfrm>
        </p:spPr>
        <p:txBody>
          <a:bodyPr/>
          <a:lstStyle/>
          <a:p>
            <a:pPr algn="ctr"/>
            <a:r>
              <a:rPr lang="el-GR" i="1" dirty="0"/>
              <a:t>ΤΙ ΕΙΝΑΙ Η ΜΑΡΤΥΡΙΑ;</a:t>
            </a:r>
          </a:p>
        </p:txBody>
      </p:sp>
      <p:sp>
        <p:nvSpPr>
          <p:cNvPr id="3" name="Θέση περιεχομένου 2">
            <a:extLst>
              <a:ext uri="{FF2B5EF4-FFF2-40B4-BE49-F238E27FC236}">
                <a16:creationId xmlns:a16="http://schemas.microsoft.com/office/drawing/2014/main" id="{102808C8-2C00-4114-9D93-4192E7207E0F}"/>
              </a:ext>
            </a:extLst>
          </p:cNvPr>
          <p:cNvSpPr>
            <a:spLocks noGrp="1"/>
          </p:cNvSpPr>
          <p:nvPr>
            <p:ph idx="1"/>
          </p:nvPr>
        </p:nvSpPr>
        <p:spPr>
          <a:xfrm>
            <a:off x="1429566" y="1661020"/>
            <a:ext cx="9238434" cy="4434980"/>
          </a:xfrm>
        </p:spPr>
        <p:txBody>
          <a:bodyPr>
            <a:normAutofit fontScale="92500"/>
          </a:bodyPr>
          <a:lstStyle/>
          <a:p>
            <a:r>
              <a:rPr lang="el-GR" dirty="0"/>
              <a:t>Η μαρτυρία είναι ένα είδος και μια πρακτική λόγου.</a:t>
            </a:r>
          </a:p>
          <a:p>
            <a:r>
              <a:rPr lang="el-GR" dirty="0"/>
              <a:t>Μια αναφορά, προφορική ή γραπτή, για ένα γεγονός ότι ο οποίο ο μάρτυρας έχει βιώσει. Το γεγονός είναι συνήθως </a:t>
            </a:r>
            <a:r>
              <a:rPr lang="el-GR" b="1" dirty="0">
                <a:solidFill>
                  <a:schemeClr val="accent1">
                    <a:lumMod val="60000"/>
                    <a:lumOff val="40000"/>
                  </a:schemeClr>
                </a:solidFill>
              </a:rPr>
              <a:t>δημόσιας φύσης </a:t>
            </a:r>
            <a:r>
              <a:rPr lang="el-GR" dirty="0"/>
              <a:t>ή ενδιαφέροντος και ο μάρτυρας προσφέρει τη μαρτυρία του </a:t>
            </a:r>
            <a:r>
              <a:rPr lang="el-GR" b="1" dirty="0">
                <a:solidFill>
                  <a:schemeClr val="accent1">
                    <a:lumMod val="60000"/>
                    <a:lumOff val="40000"/>
                  </a:schemeClr>
                </a:solidFill>
              </a:rPr>
              <a:t>ως απόδειξη </a:t>
            </a:r>
            <a:r>
              <a:rPr lang="el-GR" dirty="0"/>
              <a:t>του τι συνέβη. </a:t>
            </a:r>
          </a:p>
          <a:p>
            <a:r>
              <a:rPr lang="el-GR" dirty="0"/>
              <a:t>Η λέξη συνδέεται με θεσμικές διαδικασίες: με </a:t>
            </a:r>
            <a:r>
              <a:rPr lang="el-GR" b="1" dirty="0"/>
              <a:t>νομικούς</a:t>
            </a:r>
            <a:r>
              <a:rPr lang="el-GR" dirty="0"/>
              <a:t> θεσμούς</a:t>
            </a:r>
            <a:r>
              <a:rPr lang="en-US" dirty="0"/>
              <a:t> (</a:t>
            </a:r>
            <a:r>
              <a:rPr lang="el-GR" dirty="0" err="1"/>
              <a:t>μαρτύριον</a:t>
            </a:r>
            <a:r>
              <a:rPr lang="el-GR" dirty="0"/>
              <a:t> – απόδειξη, λέω την αλήθεια χωρίς φόβο και πάθος υπέρ ή κατά κάποιου), τη </a:t>
            </a:r>
            <a:r>
              <a:rPr lang="el-GR" b="1" dirty="0"/>
              <a:t>θεολογία</a:t>
            </a:r>
            <a:r>
              <a:rPr lang="el-GR" dirty="0"/>
              <a:t> (το μαρτύριο ως απόδειξη της πίστης, μάρτυς = υποφέρει και δείχνει την πίστη του με τον θάνατό του), με την </a:t>
            </a:r>
            <a:r>
              <a:rPr lang="el-GR" b="1" dirty="0"/>
              <a:t>ιστοριογραφία</a:t>
            </a:r>
            <a:r>
              <a:rPr lang="el-GR" dirty="0"/>
              <a:t>,</a:t>
            </a:r>
            <a:r>
              <a:rPr lang="en-US" dirty="0"/>
              <a:t> </a:t>
            </a:r>
            <a:r>
              <a:rPr lang="el-GR" dirty="0"/>
              <a:t>με την έννοια του επιζώντος (</a:t>
            </a:r>
            <a:r>
              <a:rPr lang="en-US" dirty="0" err="1"/>
              <a:t>superstes</a:t>
            </a:r>
            <a:r>
              <a:rPr lang="el-GR" dirty="0"/>
              <a:t>) που επέζησε για να μαρτυρήσει την αλήθεια.</a:t>
            </a:r>
          </a:p>
          <a:p>
            <a:r>
              <a:rPr lang="el-GR" dirty="0"/>
              <a:t>Στα γερμανικά  </a:t>
            </a:r>
            <a:r>
              <a:rPr lang="en-US" dirty="0" err="1"/>
              <a:t>zeugen</a:t>
            </a:r>
            <a:r>
              <a:rPr lang="en-US" dirty="0"/>
              <a:t> </a:t>
            </a:r>
            <a:r>
              <a:rPr lang="el-GR" dirty="0"/>
              <a:t>σημαίνει γεννώ/παράγω τη μαρτυρία. Έτσι συνδέεται με την </a:t>
            </a:r>
            <a:r>
              <a:rPr lang="el-GR" b="1" dirty="0"/>
              <a:t>ψυχανάλυση</a:t>
            </a:r>
            <a:r>
              <a:rPr lang="el-GR" dirty="0"/>
              <a:t>, καθώς μέσω της μαρτυρίας αποκαλύπτεται η εσωτερική αλήθεια του προσώπου.</a:t>
            </a:r>
          </a:p>
          <a:p>
            <a:r>
              <a:rPr lang="el-GR" dirty="0"/>
              <a:t>Μαρτυρώ, με την αρνητική έννοια του προδίδω (την πίστη μου).</a:t>
            </a:r>
          </a:p>
        </p:txBody>
      </p:sp>
    </p:spTree>
    <p:extLst>
      <p:ext uri="{BB962C8B-B14F-4D97-AF65-F5344CB8AC3E}">
        <p14:creationId xmlns:p14="http://schemas.microsoft.com/office/powerpoint/2010/main" val="40817411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3DAD064D-86F0-42ED-B520-996898579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3372B0C4-2B0C-4D9F-844F-5B706C55D6F3}"/>
              </a:ext>
            </a:extLst>
          </p:cNvPr>
          <p:cNvSpPr>
            <a:spLocks noGrp="1"/>
          </p:cNvSpPr>
          <p:nvPr>
            <p:ph type="title"/>
          </p:nvPr>
        </p:nvSpPr>
        <p:spPr>
          <a:xfrm>
            <a:off x="1104900" y="762001"/>
            <a:ext cx="4229100" cy="1141004"/>
          </a:xfrm>
        </p:spPr>
        <p:txBody>
          <a:bodyPr vert="horz" lIns="91440" tIns="45720" rIns="91440" bIns="45720" rtlCol="0" anchor="b">
            <a:normAutofit/>
          </a:bodyPr>
          <a:lstStyle/>
          <a:p>
            <a:pPr>
              <a:lnSpc>
                <a:spcPct val="110000"/>
              </a:lnSpc>
            </a:pPr>
            <a:r>
              <a:rPr lang="en-US" sz="2000"/>
              <a:t>Πραγματικα γεγονοτα πραγματικα προσωπα</a:t>
            </a:r>
            <a:br>
              <a:rPr lang="en-US" sz="2000"/>
            </a:br>
            <a:endParaRPr lang="en-US" sz="2000"/>
          </a:p>
        </p:txBody>
      </p:sp>
      <p:sp>
        <p:nvSpPr>
          <p:cNvPr id="10" name="TextBox 9">
            <a:extLst>
              <a:ext uri="{FF2B5EF4-FFF2-40B4-BE49-F238E27FC236}">
                <a16:creationId xmlns:a16="http://schemas.microsoft.com/office/drawing/2014/main" id="{7F4BD33D-9C77-4E59-BD50-FCE681E1BB06}"/>
              </a:ext>
            </a:extLst>
          </p:cNvPr>
          <p:cNvSpPr txBox="1"/>
          <p:nvPr/>
        </p:nvSpPr>
        <p:spPr>
          <a:xfrm>
            <a:off x="1104900" y="2286000"/>
            <a:ext cx="4028209" cy="3810000"/>
          </a:xfrm>
          <a:prstGeom prst="rect">
            <a:avLst/>
          </a:prstGeom>
        </p:spPr>
        <p:txBody>
          <a:bodyPr vert="horz" lIns="91440" tIns="45720" rIns="91440" bIns="45720" rtlCol="0">
            <a:normAutofit fontScale="62500" lnSpcReduction="20000"/>
          </a:bodyPr>
          <a:lstStyle/>
          <a:p>
            <a:pPr>
              <a:lnSpc>
                <a:spcPct val="130000"/>
              </a:lnSpc>
              <a:spcAft>
                <a:spcPts val="600"/>
              </a:spcAft>
              <a:buSzPct val="85000"/>
            </a:pPr>
            <a:r>
              <a:rPr lang="en-US" b="1" i="0" dirty="0" err="1">
                <a:effectLst/>
              </a:rPr>
              <a:t>Αγγελή</a:t>
            </a:r>
            <a:r>
              <a:rPr lang="en-US" b="1" i="0" dirty="0">
                <a:effectLst/>
              </a:rPr>
              <a:t> </a:t>
            </a:r>
            <a:r>
              <a:rPr lang="en-US" b="1" i="0" dirty="0" err="1">
                <a:effectLst/>
              </a:rPr>
              <a:t>Κούλ</a:t>
            </a:r>
            <a:r>
              <a:rPr lang="en-US" b="1" i="0" dirty="0">
                <a:effectLst/>
              </a:rPr>
              <a:t>α</a:t>
            </a:r>
            <a:r>
              <a:rPr lang="en-US" b="0" i="0" dirty="0">
                <a:effectLst/>
              </a:rPr>
              <a:t> (Ξανθούλα), στέλεχος του ΚΚΕ, γραμματέας της ΚΟΒ Κουκακίου, 28 χρόνων (φωτογραφία).</a:t>
            </a:r>
            <a:endParaRPr lang="el-GR" b="0" i="0" dirty="0">
              <a:effectLst/>
            </a:endParaRPr>
          </a:p>
          <a:p>
            <a:pPr>
              <a:lnSpc>
                <a:spcPct val="130000"/>
              </a:lnSpc>
              <a:spcAft>
                <a:spcPts val="600"/>
              </a:spcAft>
              <a:buSzPct val="85000"/>
            </a:pPr>
            <a:endParaRPr lang="el-GR" dirty="0"/>
          </a:p>
          <a:p>
            <a:pPr>
              <a:lnSpc>
                <a:spcPct val="130000"/>
              </a:lnSpc>
              <a:spcAft>
                <a:spcPts val="600"/>
              </a:spcAft>
              <a:buSzPct val="85000"/>
            </a:pPr>
            <a:r>
              <a:rPr lang="el-GR" b="0" i="0" dirty="0">
                <a:effectLst/>
              </a:rPr>
              <a:t>ΠΗΓΗ: </a:t>
            </a:r>
            <a:r>
              <a:rPr lang="en-US" b="0" i="0" dirty="0">
                <a:effectLst/>
              </a:rPr>
              <a:t>https://www.rizospastis.gr/story.do?id=1397014</a:t>
            </a:r>
            <a:endParaRPr lang="el-GR" b="0" i="0" dirty="0">
              <a:effectLst/>
            </a:endParaRPr>
          </a:p>
          <a:p>
            <a:pPr>
              <a:lnSpc>
                <a:spcPct val="130000"/>
              </a:lnSpc>
              <a:spcAft>
                <a:spcPts val="600"/>
              </a:spcAft>
              <a:buSzPct val="85000"/>
            </a:pPr>
            <a:endParaRPr lang="el-GR" dirty="0"/>
          </a:p>
          <a:p>
            <a:pPr algn="l"/>
            <a:r>
              <a:rPr lang="el-GR" dirty="0">
                <a:solidFill>
                  <a:srgbClr val="000000"/>
                </a:solidFill>
                <a:latin typeface="Verdana" panose="020B0604030504040204" pitchFamily="34" charset="0"/>
              </a:rPr>
              <a:t>«Ή</a:t>
            </a:r>
            <a:r>
              <a:rPr lang="el-GR" b="0" i="0" dirty="0">
                <a:solidFill>
                  <a:srgbClr val="000000"/>
                </a:solidFill>
                <a:effectLst/>
                <a:latin typeface="Verdana" panose="020B0604030504040204" pitchFamily="34" charset="0"/>
              </a:rPr>
              <a:t>ταν Τρίτη 29 Αυγούστου 1944. ‘</a:t>
            </a:r>
            <a:r>
              <a:rPr lang="el-GR" b="0" i="0" dirty="0" err="1">
                <a:solidFill>
                  <a:srgbClr val="000000"/>
                </a:solidFill>
                <a:effectLst/>
                <a:latin typeface="Verdana" panose="020B0604030504040204" pitchFamily="34" charset="0"/>
              </a:rPr>
              <a:t>Ηταν</a:t>
            </a:r>
            <a:r>
              <a:rPr lang="el-GR" b="0" i="0" dirty="0">
                <a:solidFill>
                  <a:srgbClr val="000000"/>
                </a:solidFill>
                <a:effectLst/>
                <a:latin typeface="Verdana" panose="020B0604030504040204" pitchFamily="34" charset="0"/>
              </a:rPr>
              <a:t> η τελευταία μέρα ζωής για πέντε νέους και μια νεαρή γυναίκα όταν, ύστερα από προδοσία, στήθηκαν και οι έξι μπροστά στα πυροβόλα, μπροστά στους δημίους που απαρτίζονταν από τσολιάδες και Γερμανούς - δεν ήταν και λίγοι. ‘</a:t>
            </a:r>
            <a:r>
              <a:rPr lang="el-GR" b="0" i="0" dirty="0" err="1">
                <a:solidFill>
                  <a:srgbClr val="000000"/>
                </a:solidFill>
                <a:effectLst/>
                <a:latin typeface="Verdana" panose="020B0604030504040204" pitchFamily="34" charset="0"/>
              </a:rPr>
              <a:t>Ορμησαν</a:t>
            </a:r>
            <a:r>
              <a:rPr lang="el-GR" b="0" i="0" dirty="0">
                <a:solidFill>
                  <a:srgbClr val="000000"/>
                </a:solidFill>
                <a:effectLst/>
                <a:latin typeface="Verdana" panose="020B0604030504040204" pitchFamily="34" charset="0"/>
              </a:rPr>
              <a:t> στο στέκι τους καμιά τριανταριά... Μια ακόμη ομαδική θανατική εκτέλεση. </a:t>
            </a:r>
            <a:r>
              <a:rPr lang="el-GR" b="0" i="0" dirty="0" err="1">
                <a:solidFill>
                  <a:srgbClr val="000000"/>
                </a:solidFill>
                <a:effectLst/>
                <a:latin typeface="Verdana" panose="020B0604030504040204" pitchFamily="34" charset="0"/>
              </a:rPr>
              <a:t>Ενα</a:t>
            </a:r>
            <a:r>
              <a:rPr lang="el-GR" b="0" i="0" dirty="0">
                <a:solidFill>
                  <a:srgbClr val="000000"/>
                </a:solidFill>
                <a:effectLst/>
                <a:latin typeface="Verdana" panose="020B0604030504040204" pitchFamily="34" charset="0"/>
              </a:rPr>
              <a:t> ακόμα θυσιαστήριο στα αμέτρητα της Ελλάδας και μάλιστα στην καρδιά της Αθήνας: ΣΤΟ ΚΟΥΚΑΚΙ.</a:t>
            </a:r>
          </a:p>
          <a:p>
            <a:pPr algn="l"/>
            <a:r>
              <a:rPr lang="el-GR" b="0" i="0" dirty="0">
                <a:solidFill>
                  <a:srgbClr val="000000"/>
                </a:solidFill>
                <a:effectLst/>
                <a:latin typeface="Verdana" panose="020B0604030504040204" pitchFamily="34" charset="0"/>
              </a:rPr>
              <a:t>Στα χρόνια της Κατοχής 1941-44 ο αγώνας για λευτεριά έγινε το πρώτο μέλημα κάθε συνειδητού </a:t>
            </a:r>
            <a:r>
              <a:rPr lang="el-GR" dirty="0">
                <a:solidFill>
                  <a:srgbClr val="000000"/>
                </a:solidFill>
                <a:latin typeface="Verdana" panose="020B0604030504040204" pitchFamily="34" charset="0"/>
              </a:rPr>
              <a:t>‘</a:t>
            </a:r>
            <a:r>
              <a:rPr lang="el-GR" b="0" i="0" dirty="0" err="1">
                <a:solidFill>
                  <a:srgbClr val="000000"/>
                </a:solidFill>
                <a:effectLst/>
                <a:latin typeface="Verdana" panose="020B0604030504040204" pitchFamily="34" charset="0"/>
              </a:rPr>
              <a:t>Ελληνα</a:t>
            </a:r>
            <a:r>
              <a:rPr lang="el-GR" b="0" i="0" dirty="0">
                <a:solidFill>
                  <a:srgbClr val="000000"/>
                </a:solidFill>
                <a:effectLst/>
                <a:latin typeface="Verdana" panose="020B0604030504040204" pitchFamily="34" charset="0"/>
              </a:rPr>
              <a:t> και Ελληνίδας και μάλιστα ήταν αποφασισμένοι εξαρχής για όλα! Ακόμα και για θάνατο!»</a:t>
            </a:r>
          </a:p>
          <a:p>
            <a:pPr>
              <a:lnSpc>
                <a:spcPct val="130000"/>
              </a:lnSpc>
              <a:spcAft>
                <a:spcPts val="600"/>
              </a:spcAft>
              <a:buSzPct val="85000"/>
            </a:pPr>
            <a:endParaRPr lang="en-US" b="0" i="0" dirty="0">
              <a:effectLst/>
            </a:endParaRPr>
          </a:p>
        </p:txBody>
      </p:sp>
      <p:sp>
        <p:nvSpPr>
          <p:cNvPr id="137" name="Rectangle 136">
            <a:extLst>
              <a:ext uri="{FF2B5EF4-FFF2-40B4-BE49-F238E27FC236}">
                <a16:creationId xmlns:a16="http://schemas.microsoft.com/office/drawing/2014/main" id="{1D7071EC-BCB9-494C-A9A6-CF6667C00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Κούλα Αγγελη">
            <a:extLst>
              <a:ext uri="{FF2B5EF4-FFF2-40B4-BE49-F238E27FC236}">
                <a16:creationId xmlns:a16="http://schemas.microsoft.com/office/drawing/2014/main" id="{41105F7C-367F-442B-9DFB-5FB5571532DF}"/>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r="283" b="-3"/>
          <a:stretch/>
        </p:blipFill>
        <p:spPr bwMode="auto">
          <a:xfrm>
            <a:off x="6829197" y="1114197"/>
            <a:ext cx="4629606" cy="4629606"/>
          </a:xfrm>
          <a:custGeom>
            <a:avLst/>
            <a:gdLst/>
            <a:ahLst/>
            <a:cxnLst/>
            <a:rect l="l" t="t" r="r" b="b"/>
            <a:pathLst>
              <a:path w="4629606" h="4629606">
                <a:moveTo>
                  <a:pt x="2314803" y="0"/>
                </a:moveTo>
                <a:cubicBezTo>
                  <a:pt x="3593233" y="0"/>
                  <a:pt x="4629606" y="1036373"/>
                  <a:pt x="4629606" y="2314803"/>
                </a:cubicBezTo>
                <a:cubicBezTo>
                  <a:pt x="4629606" y="3593233"/>
                  <a:pt x="3593233" y="4629606"/>
                  <a:pt x="2314803" y="4629606"/>
                </a:cubicBezTo>
                <a:cubicBezTo>
                  <a:pt x="1036373" y="4629606"/>
                  <a:pt x="0" y="3593233"/>
                  <a:pt x="0" y="2314803"/>
                </a:cubicBezTo>
                <a:cubicBezTo>
                  <a:pt x="0" y="1036373"/>
                  <a:pt x="1036373" y="0"/>
                  <a:pt x="2314803" y="0"/>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4942087"/>
      </p:ext>
    </p:extLst>
  </p:cSld>
  <p:clrMapOvr>
    <a:overrideClrMapping bg1="lt1" tx1="dk1" bg2="lt2" tx2="dk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37" name="Straight Connector 136">
            <a:extLst>
              <a:ext uri="{FF2B5EF4-FFF2-40B4-BE49-F238E27FC236}">
                <a16:creationId xmlns:a16="http://schemas.microsoft.com/office/drawing/2014/main" id="{AEED5540-64E5-4258-ABA4-753F07B71B3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457150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2058" name="Rectangle 138">
            <a:extLst>
              <a:ext uri="{FF2B5EF4-FFF2-40B4-BE49-F238E27FC236}">
                <a16:creationId xmlns:a16="http://schemas.microsoft.com/office/drawing/2014/main" id="{0760E4C7-47B8-4356-ABCA-CC9C79E2D2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C83A4F84-0DCF-491D-96B7-8628D6C3ADE5}"/>
              </a:ext>
            </a:extLst>
          </p:cNvPr>
          <p:cNvSpPr>
            <a:spLocks noGrp="1"/>
          </p:cNvSpPr>
          <p:nvPr>
            <p:ph type="title"/>
          </p:nvPr>
        </p:nvSpPr>
        <p:spPr>
          <a:xfrm>
            <a:off x="1088569" y="1436205"/>
            <a:ext cx="3936275" cy="2201501"/>
          </a:xfrm>
        </p:spPr>
        <p:txBody>
          <a:bodyPr vert="horz" lIns="91440" tIns="45720" rIns="91440" bIns="45720" rtlCol="0" anchor="b">
            <a:normAutofit/>
          </a:bodyPr>
          <a:lstStyle/>
          <a:p>
            <a:pPr algn="ctr"/>
            <a:r>
              <a:rPr lang="en-US" dirty="0"/>
              <a:t>Η μα</a:t>
            </a:r>
            <a:r>
              <a:rPr lang="en-US" dirty="0" err="1"/>
              <a:t>χη</a:t>
            </a:r>
            <a:r>
              <a:rPr lang="en-US" dirty="0"/>
              <a:t> </a:t>
            </a:r>
            <a:r>
              <a:rPr lang="en-US" dirty="0" err="1"/>
              <a:t>της</a:t>
            </a:r>
            <a:r>
              <a:rPr lang="en-US" dirty="0"/>
              <a:t> κα</a:t>
            </a:r>
            <a:r>
              <a:rPr lang="en-US" dirty="0" err="1"/>
              <a:t>λλιθε</a:t>
            </a:r>
            <a:r>
              <a:rPr lang="en-US" dirty="0"/>
              <a:t>ασ: </a:t>
            </a:r>
            <a:br>
              <a:rPr lang="el-GR" dirty="0"/>
            </a:br>
            <a:r>
              <a:rPr lang="en-US" dirty="0"/>
              <a:t>24 </a:t>
            </a:r>
            <a:r>
              <a:rPr lang="en-US" dirty="0" err="1"/>
              <a:t>ιουλιου</a:t>
            </a:r>
            <a:r>
              <a:rPr lang="en-US" dirty="0"/>
              <a:t> 1944</a:t>
            </a:r>
            <a:br>
              <a:rPr lang="en-US" i="0" dirty="0">
                <a:effectLst/>
              </a:rPr>
            </a:br>
            <a:endParaRPr lang="en-US" dirty="0"/>
          </a:p>
        </p:txBody>
      </p:sp>
      <p:sp>
        <p:nvSpPr>
          <p:cNvPr id="2059" name="Rectangle 140">
            <a:extLst>
              <a:ext uri="{FF2B5EF4-FFF2-40B4-BE49-F238E27FC236}">
                <a16:creationId xmlns:a16="http://schemas.microsoft.com/office/drawing/2014/main" id="{824F4927-E645-48C1-B709-AC214B1B75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10113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2" name="Picture 4">
            <a:extLst>
              <a:ext uri="{FF2B5EF4-FFF2-40B4-BE49-F238E27FC236}">
                <a16:creationId xmlns:a16="http://schemas.microsoft.com/office/drawing/2014/main" id="{65861B96-057E-4D09-9073-CC580E6DF681}"/>
              </a:ext>
            </a:extLst>
          </p:cNvPr>
          <p:cNvPicPr>
            <a:picLocks noGrp="1" noChangeAspect="1" noChangeArrowheads="1"/>
          </p:cNvPicPr>
          <p:nvPr>
            <p:ph idx="1"/>
          </p:nvPr>
        </p:nvPicPr>
        <p:blipFill>
          <a:blip r:embed="rId2">
            <a:alphaModFix/>
            <a:extLst>
              <a:ext uri="{28A0092B-C50C-407E-A947-70E740481C1C}">
                <a14:useLocalDpi xmlns:a14="http://schemas.microsoft.com/office/drawing/2010/main" val="0"/>
              </a:ext>
            </a:extLst>
          </a:blip>
          <a:stretch>
            <a:fillRect/>
          </a:stretch>
        </p:blipFill>
        <p:spPr bwMode="auto">
          <a:xfrm>
            <a:off x="7043737" y="762001"/>
            <a:ext cx="4200525" cy="5334000"/>
          </a:xfrm>
          <a:prstGeom prst="rect">
            <a:avLst/>
          </a:prstGeom>
          <a:noFill/>
          <a:extLst>
            <a:ext uri="{909E8E84-426E-40DD-AFC4-6F175D3DCCD1}">
              <a14:hiddenFill xmlns:a14="http://schemas.microsoft.com/office/drawing/2010/main">
                <a:solidFill>
                  <a:srgbClr val="FFFFFF"/>
                </a:solidFill>
              </a14:hiddenFill>
            </a:ext>
          </a:extLst>
        </p:spPr>
      </p:pic>
      <p:cxnSp>
        <p:nvCxnSpPr>
          <p:cNvPr id="143" name="Straight Connector 142">
            <a:extLst>
              <a:ext uri="{FF2B5EF4-FFF2-40B4-BE49-F238E27FC236}">
                <a16:creationId xmlns:a16="http://schemas.microsoft.com/office/drawing/2014/main" id="{414C5C93-B9E9-4392-ADCF-ABF21209DD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562423" y="396058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Picture 6">
            <a:extLst>
              <a:ext uri="{FF2B5EF4-FFF2-40B4-BE49-F238E27FC236}">
                <a16:creationId xmlns:a16="http://schemas.microsoft.com/office/drawing/2014/main" id="{1BA1514D-F148-4690-933E-F5C6D3EFAA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19155" y="3571875"/>
            <a:ext cx="2333625" cy="3286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9401338"/>
      </p:ext>
    </p:extLst>
  </p:cSld>
  <p:clrMapOvr>
    <a:overrideClrMapping bg1="lt1" tx1="dk1" bg2="lt2" tx2="dk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3">
            <a:extLst>
              <a:ext uri="{FF2B5EF4-FFF2-40B4-BE49-F238E27FC236}">
                <a16:creationId xmlns:a16="http://schemas.microsoft.com/office/drawing/2014/main" id="{1C8B38D4-9D92-4608-A16B-260E8CC213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7F09F0C1-B942-454E-AEF8-389E7230D48E}"/>
              </a:ext>
            </a:extLst>
          </p:cNvPr>
          <p:cNvSpPr>
            <a:spLocks noGrp="1"/>
          </p:cNvSpPr>
          <p:nvPr>
            <p:ph type="title"/>
          </p:nvPr>
        </p:nvSpPr>
        <p:spPr>
          <a:xfrm>
            <a:off x="1524000" y="762001"/>
            <a:ext cx="9144000" cy="869092"/>
          </a:xfrm>
        </p:spPr>
        <p:txBody>
          <a:bodyPr>
            <a:normAutofit/>
          </a:bodyPr>
          <a:lstStyle/>
          <a:p>
            <a:pPr algn="ctr"/>
            <a:r>
              <a:rPr lang="el-GR" dirty="0"/>
              <a:t>ΕΜΦΥΛΙΟΣ</a:t>
            </a:r>
          </a:p>
        </p:txBody>
      </p:sp>
      <p:graphicFrame>
        <p:nvGraphicFramePr>
          <p:cNvPr id="5" name="Θέση περιεχομένου 2">
            <a:extLst>
              <a:ext uri="{FF2B5EF4-FFF2-40B4-BE49-F238E27FC236}">
                <a16:creationId xmlns:a16="http://schemas.microsoft.com/office/drawing/2014/main" id="{C28BC524-B2D3-41D5-24C6-B96CCC6E7CB8}"/>
              </a:ext>
            </a:extLst>
          </p:cNvPr>
          <p:cNvGraphicFramePr>
            <a:graphicFrameLocks noGrp="1"/>
          </p:cNvGraphicFramePr>
          <p:nvPr>
            <p:ph idx="1"/>
            <p:extLst>
              <p:ext uri="{D42A27DB-BD31-4B8C-83A1-F6EECF244321}">
                <p14:modId xmlns:p14="http://schemas.microsoft.com/office/powerpoint/2010/main" val="597457434"/>
              </p:ext>
            </p:extLst>
          </p:nvPr>
        </p:nvGraphicFramePr>
        <p:xfrm>
          <a:off x="1430338" y="2286000"/>
          <a:ext cx="9237662" cy="381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5646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714685-5DFA-4674-B1DE-B6DFC3A836B1}"/>
              </a:ext>
            </a:extLst>
          </p:cNvPr>
          <p:cNvSpPr>
            <a:spLocks noGrp="1"/>
          </p:cNvSpPr>
          <p:nvPr>
            <p:ph type="title"/>
          </p:nvPr>
        </p:nvSpPr>
        <p:spPr>
          <a:xfrm>
            <a:off x="1429566" y="486561"/>
            <a:ext cx="9238434" cy="662731"/>
          </a:xfrm>
        </p:spPr>
        <p:txBody>
          <a:bodyPr/>
          <a:lstStyle/>
          <a:p>
            <a:pPr algn="ctr"/>
            <a:r>
              <a:rPr lang="el-GR" dirty="0"/>
              <a:t>Τι </a:t>
            </a:r>
            <a:r>
              <a:rPr lang="el-GR" dirty="0" err="1"/>
              <a:t>ειναι</a:t>
            </a:r>
            <a:r>
              <a:rPr lang="el-GR" dirty="0"/>
              <a:t> η </a:t>
            </a:r>
            <a:r>
              <a:rPr lang="el-GR" dirty="0" err="1"/>
              <a:t>μαρτυρια</a:t>
            </a:r>
            <a:r>
              <a:rPr lang="el-GR" dirty="0"/>
              <a:t>;</a:t>
            </a:r>
          </a:p>
        </p:txBody>
      </p:sp>
      <p:sp>
        <p:nvSpPr>
          <p:cNvPr id="3" name="Θέση περιεχομένου 2">
            <a:extLst>
              <a:ext uri="{FF2B5EF4-FFF2-40B4-BE49-F238E27FC236}">
                <a16:creationId xmlns:a16="http://schemas.microsoft.com/office/drawing/2014/main" id="{3CA42A51-DBFB-4859-B53E-F252A05B39EB}"/>
              </a:ext>
            </a:extLst>
          </p:cNvPr>
          <p:cNvSpPr>
            <a:spLocks noGrp="1"/>
          </p:cNvSpPr>
          <p:nvPr>
            <p:ph idx="1"/>
          </p:nvPr>
        </p:nvSpPr>
        <p:spPr>
          <a:xfrm>
            <a:off x="377505" y="1484851"/>
            <a:ext cx="11417415" cy="4611149"/>
          </a:xfrm>
        </p:spPr>
        <p:txBody>
          <a:bodyPr>
            <a:normAutofit fontScale="77500" lnSpcReduction="20000"/>
          </a:bodyPr>
          <a:lstStyle/>
          <a:p>
            <a:r>
              <a:rPr lang="el-GR" dirty="0"/>
              <a:t>Αυτό σημαίνει ότι στην έννοια της μαρτυρίας εμφιλοχωρεί </a:t>
            </a:r>
            <a:r>
              <a:rPr lang="el-GR" b="1" dirty="0"/>
              <a:t>μια κατάσταση «κρίσης της αλήθειας».  </a:t>
            </a:r>
            <a:r>
              <a:rPr lang="el-GR" dirty="0"/>
              <a:t>Η μαρτυρία είναι μέρος συγκεκριμένων </a:t>
            </a:r>
            <a:r>
              <a:rPr lang="el-GR" dirty="0" err="1"/>
              <a:t>συμφραζομένων</a:t>
            </a:r>
            <a:r>
              <a:rPr lang="el-GR" dirty="0"/>
              <a:t>.</a:t>
            </a:r>
          </a:p>
          <a:p>
            <a:r>
              <a:rPr lang="el-GR" dirty="0"/>
              <a:t>Άρα έχουμε μια μετακίνηση από τα ίδια τα γεγονότα στον αφηγητή τους, που αφηγείται σε πρώτο πρόσωπο. </a:t>
            </a:r>
          </a:p>
          <a:p>
            <a:r>
              <a:rPr lang="el-GR" dirty="0"/>
              <a:t>Η μαρτυρία στο ιστοριογραφικό επίπεδο συνδέεται με την αυτοβιογραφία, το απομνημόνευμα. Όπως και στην ψυχανάλυση, το υποκείμενο χρησιμοποιεί την αφήγηση για να κατασκευάσει τον εαυτό του και τα τραυματικά γεγονότα. Η αφήγηση είναι εδώ μέσο θεραπείας του τραύματος. </a:t>
            </a:r>
          </a:p>
          <a:p>
            <a:r>
              <a:rPr lang="el-GR" b="1" dirty="0"/>
              <a:t>Τίθεται το ζήτημα πώς περνάμε από την ίδια την εμπειρία στον λόγο και στο κείμενο; Ποιος είναι ο ρόλος της μνήμης σε αυτήν την επεξεργασία; Πώς μπορεί ο μάρτυρας να πείσει ότι λέει την αλήθεια;</a:t>
            </a:r>
          </a:p>
          <a:p>
            <a:r>
              <a:rPr lang="el-GR" b="1" dirty="0"/>
              <a:t>Ο </a:t>
            </a:r>
            <a:r>
              <a:rPr lang="el-GR" b="1" dirty="0" err="1"/>
              <a:t>Ντερριντά</a:t>
            </a:r>
            <a:r>
              <a:rPr lang="el-GR" b="1" dirty="0"/>
              <a:t> γράφει ότι είναι «η υπόσχεση της αλήθειας, και όχι η απόδειξή της». Ο μάρτυρας αναλαμβάνει την ηθική ευθύνη μόνος του.</a:t>
            </a:r>
          </a:p>
          <a:p>
            <a:r>
              <a:rPr lang="el-GR" b="1" dirty="0" err="1"/>
              <a:t>Μπαρτ</a:t>
            </a:r>
            <a:r>
              <a:rPr lang="el-GR" b="1" dirty="0"/>
              <a:t>: η ψευδαίσθηση του πραγματικού. Η εστίαση μετακινείται από το περιεχόμενο της αφήγησης στην κατασκευή της πλοκής της και στις τεχνικές που χρησιμοποιεί. Η ίδια η αφήγηση δημιουργεί ένα δεύτερο επίπεδο νοήματος – άλλο από την εμπειρία.</a:t>
            </a:r>
          </a:p>
          <a:p>
            <a:r>
              <a:rPr lang="el-GR" b="1" dirty="0"/>
              <a:t>Άρα η μαρτυρία παρουσιάζει πολιτισμικά διαμορφωμένες αναπαραστάσεις της εμπειρίας.</a:t>
            </a:r>
            <a:endParaRPr lang="en-US" b="1" dirty="0"/>
          </a:p>
          <a:p>
            <a:r>
              <a:rPr lang="el-GR" b="1" dirty="0"/>
              <a:t>Η λογοτεχνία αναδεικνύει την </a:t>
            </a:r>
            <a:r>
              <a:rPr lang="el-GR" b="1" dirty="0" err="1"/>
              <a:t>κειμενική</a:t>
            </a:r>
            <a:r>
              <a:rPr lang="el-GR" b="1" dirty="0"/>
              <a:t> φύση της μαρτυρίας. </a:t>
            </a:r>
          </a:p>
          <a:p>
            <a:r>
              <a:rPr lang="el-GR" b="1" dirty="0"/>
              <a:t>Στον 20ό αιώνα πολλά κείμενα έχουν ως θέματα τους την αναπαράσταση μιας τραυματικής εμπειρίας, αλλά δεν το κάνουν με τον ίδιο τρόπο.</a:t>
            </a:r>
          </a:p>
        </p:txBody>
      </p:sp>
    </p:spTree>
    <p:extLst>
      <p:ext uri="{BB962C8B-B14F-4D97-AF65-F5344CB8AC3E}">
        <p14:creationId xmlns:p14="http://schemas.microsoft.com/office/powerpoint/2010/main" val="1530348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45422F-65CD-40CB-827D-471D96A134A7}"/>
              </a:ext>
            </a:extLst>
          </p:cNvPr>
          <p:cNvSpPr>
            <a:spLocks noGrp="1"/>
          </p:cNvSpPr>
          <p:nvPr>
            <p:ph type="title"/>
          </p:nvPr>
        </p:nvSpPr>
        <p:spPr/>
        <p:txBody>
          <a:bodyPr/>
          <a:lstStyle/>
          <a:p>
            <a:pPr algn="ctr"/>
            <a:r>
              <a:rPr lang="el-GR" dirty="0"/>
              <a:t> </a:t>
            </a:r>
            <a:r>
              <a:rPr lang="el-GR" dirty="0" err="1"/>
              <a:t>μορφεσ</a:t>
            </a:r>
            <a:r>
              <a:rPr lang="el-GR" dirty="0"/>
              <a:t> </a:t>
            </a:r>
            <a:r>
              <a:rPr lang="el-GR" dirty="0" err="1"/>
              <a:t>λογου</a:t>
            </a:r>
            <a:r>
              <a:rPr lang="el-GR" dirty="0"/>
              <a:t> της </a:t>
            </a:r>
            <a:r>
              <a:rPr lang="el-GR" dirty="0" err="1"/>
              <a:t>μαρτυριασ</a:t>
            </a:r>
            <a:endParaRPr lang="el-GR" dirty="0"/>
          </a:p>
        </p:txBody>
      </p:sp>
      <p:sp>
        <p:nvSpPr>
          <p:cNvPr id="3" name="Θέση περιεχομένου 2">
            <a:extLst>
              <a:ext uri="{FF2B5EF4-FFF2-40B4-BE49-F238E27FC236}">
                <a16:creationId xmlns:a16="http://schemas.microsoft.com/office/drawing/2014/main" id="{DAA32F3B-CD9A-443D-B3FE-72BAA8F279F1}"/>
              </a:ext>
            </a:extLst>
          </p:cNvPr>
          <p:cNvSpPr>
            <a:spLocks noGrp="1"/>
          </p:cNvSpPr>
          <p:nvPr>
            <p:ph idx="1"/>
          </p:nvPr>
        </p:nvSpPr>
        <p:spPr/>
        <p:txBody>
          <a:bodyPr/>
          <a:lstStyle/>
          <a:p>
            <a:pPr marL="0" indent="0">
              <a:buNone/>
            </a:pPr>
            <a:r>
              <a:rPr lang="en-US" b="1" i="1" dirty="0" err="1">
                <a:solidFill>
                  <a:schemeClr val="accent1">
                    <a:lumMod val="60000"/>
                    <a:lumOff val="40000"/>
                  </a:schemeClr>
                </a:solidFill>
              </a:rPr>
              <a:t>Felman</a:t>
            </a:r>
            <a:r>
              <a:rPr lang="en-US" b="1" i="1" dirty="0">
                <a:solidFill>
                  <a:schemeClr val="accent1">
                    <a:lumMod val="60000"/>
                    <a:lumOff val="40000"/>
                  </a:schemeClr>
                </a:solidFill>
              </a:rPr>
              <a:t> &amp; </a:t>
            </a:r>
            <a:r>
              <a:rPr lang="en-US" b="1" i="1" dirty="0" err="1">
                <a:solidFill>
                  <a:schemeClr val="accent1">
                    <a:lumMod val="60000"/>
                    <a:lumOff val="40000"/>
                  </a:schemeClr>
                </a:solidFill>
              </a:rPr>
              <a:t>Laub</a:t>
            </a:r>
            <a:endParaRPr lang="en-US" b="1" i="1" dirty="0">
              <a:solidFill>
                <a:schemeClr val="accent1">
                  <a:lumMod val="60000"/>
                  <a:lumOff val="40000"/>
                </a:schemeClr>
              </a:solidFill>
            </a:endParaRPr>
          </a:p>
          <a:p>
            <a:r>
              <a:rPr lang="en-US" dirty="0"/>
              <a:t>1) Emphasis on the immediacy of experience and the authenticity of the </a:t>
            </a:r>
            <a:r>
              <a:rPr lang="en-US" dirty="0" err="1"/>
              <a:t>tesitomonia</a:t>
            </a:r>
            <a:r>
              <a:rPr lang="en-US" dirty="0"/>
              <a:t> discourse. </a:t>
            </a:r>
            <a:r>
              <a:rPr lang="el-GR" dirty="0"/>
              <a:t> Έμφαση στην αναπαράσταση των γεγονότων. Ο αφηγητής είναι ένας καλά πληροφορημένος και ειλικρινής μάρτυρας. Διαμέσου του ομιλεί η ιστορία.</a:t>
            </a:r>
          </a:p>
          <a:p>
            <a:r>
              <a:rPr lang="el-GR" dirty="0"/>
              <a:t>2) Η ίδια η πράξη της αφήγησης μπορεί να είναι τραυματική.</a:t>
            </a:r>
          </a:p>
          <a:p>
            <a:r>
              <a:rPr lang="el-GR" dirty="0"/>
              <a:t>3) Έμφαση στο πρόβλημα της γλώσσας. Η μαρτυρία συνδέεται με την εξουσία, η ιδεολογία </a:t>
            </a:r>
            <a:r>
              <a:rPr lang="el-GR" dirty="0" err="1"/>
              <a:t>υπόρρητα</a:t>
            </a:r>
            <a:r>
              <a:rPr lang="el-GR" dirty="0"/>
              <a:t> διαμορφώνει τη γλώσσα του μάρτυρα</a:t>
            </a:r>
          </a:p>
        </p:txBody>
      </p:sp>
    </p:spTree>
    <p:extLst>
      <p:ext uri="{BB962C8B-B14F-4D97-AF65-F5344CB8AC3E}">
        <p14:creationId xmlns:p14="http://schemas.microsoft.com/office/powerpoint/2010/main" val="314900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C7A3C6-9EE4-466B-8078-1D22FA953A67}"/>
              </a:ext>
            </a:extLst>
          </p:cNvPr>
          <p:cNvSpPr>
            <a:spLocks noGrp="1"/>
          </p:cNvSpPr>
          <p:nvPr>
            <p:ph type="title"/>
          </p:nvPr>
        </p:nvSpPr>
        <p:spPr>
          <a:xfrm>
            <a:off x="1429566" y="432080"/>
            <a:ext cx="9238434" cy="793820"/>
          </a:xfrm>
        </p:spPr>
        <p:txBody>
          <a:bodyPr/>
          <a:lstStyle/>
          <a:p>
            <a:pPr algn="ctr"/>
            <a:r>
              <a:rPr lang="el-GR" sz="3600" dirty="0"/>
              <a:t>Το </a:t>
            </a:r>
            <a:r>
              <a:rPr lang="el-GR" sz="3600" dirty="0" err="1"/>
              <a:t>αιτημα</a:t>
            </a:r>
            <a:r>
              <a:rPr lang="el-GR" sz="3600" dirty="0"/>
              <a:t> της </a:t>
            </a:r>
            <a:r>
              <a:rPr lang="el-GR" sz="3600" dirty="0" err="1"/>
              <a:t>μαρτυριασ</a:t>
            </a:r>
            <a:endParaRPr lang="el-GR" sz="3600" dirty="0"/>
          </a:p>
        </p:txBody>
      </p:sp>
      <p:sp>
        <p:nvSpPr>
          <p:cNvPr id="3" name="Θέση περιεχομένου 2">
            <a:extLst>
              <a:ext uri="{FF2B5EF4-FFF2-40B4-BE49-F238E27FC236}">
                <a16:creationId xmlns:a16="http://schemas.microsoft.com/office/drawing/2014/main" id="{639AEDE6-5885-4F72-BC8B-2DD41F6F32A9}"/>
              </a:ext>
            </a:extLst>
          </p:cNvPr>
          <p:cNvSpPr>
            <a:spLocks noGrp="1"/>
          </p:cNvSpPr>
          <p:nvPr>
            <p:ph idx="1"/>
          </p:nvPr>
        </p:nvSpPr>
        <p:spPr>
          <a:xfrm>
            <a:off x="793819" y="1567543"/>
            <a:ext cx="10721591" cy="4528457"/>
          </a:xfrm>
        </p:spPr>
        <p:txBody>
          <a:bodyPr>
            <a:normAutofit fontScale="92500" lnSpcReduction="10000"/>
          </a:bodyPr>
          <a:lstStyle/>
          <a:p>
            <a:r>
              <a:rPr lang="el-GR" sz="2400" dirty="0"/>
              <a:t>Η λογοτεχνία στην Κατοχή χαρακτηρίστηκε από τάσεις φυγής.</a:t>
            </a:r>
          </a:p>
          <a:p>
            <a:r>
              <a:rPr lang="el-GR" sz="2400" dirty="0"/>
              <a:t>Η Απελευθέρωση (1944) και η ιδεολογική διαπάλη για την κατάκτηση της εξουσίας έκαναν να αναδυθεί το </a:t>
            </a:r>
            <a:r>
              <a:rPr lang="el-GR" sz="2400" b="1" dirty="0"/>
              <a:t>αίτημα της μαρτυρίας</a:t>
            </a:r>
            <a:r>
              <a:rPr lang="el-GR" sz="2400" dirty="0"/>
              <a:t>, λιγότερο ή περισσότερο στρατευμένης σε έναν πολιτικό χώρο.</a:t>
            </a:r>
          </a:p>
          <a:p>
            <a:r>
              <a:rPr lang="el-GR" sz="2400" dirty="0"/>
              <a:t>Αναλογίες με τα Απομνημονεύματα των αγωνιστών του 1821. </a:t>
            </a:r>
          </a:p>
          <a:p>
            <a:r>
              <a:rPr lang="el-GR" sz="2400" dirty="0"/>
              <a:t>Τάση για </a:t>
            </a:r>
            <a:r>
              <a:rPr lang="el-GR" sz="2400" b="1" dirty="0"/>
              <a:t>ρεαλιστική καταγραφή της αλήθειας </a:t>
            </a:r>
            <a:r>
              <a:rPr lang="el-GR" sz="2400" dirty="0"/>
              <a:t>των πρόσφατων γεγονότων.</a:t>
            </a:r>
          </a:p>
          <a:p>
            <a:r>
              <a:rPr lang="el-GR" sz="2400" dirty="0"/>
              <a:t>Τι σημαίνει «μαρτυρία»; Και που χρησιμοποιείται;</a:t>
            </a:r>
          </a:p>
          <a:p>
            <a:r>
              <a:rPr lang="el-GR" sz="2400" dirty="0"/>
              <a:t>Στην περίοδο 1945-50, η αυθεντικότητα της μαρτυρίας χρησιμοποιείται ως μέσο απόδοσης της ιστορικής εμπειρίας. </a:t>
            </a:r>
          </a:p>
          <a:p>
            <a:endParaRPr lang="el-GR" sz="2000" dirty="0"/>
          </a:p>
          <a:p>
            <a:endParaRPr lang="el-GR" dirty="0"/>
          </a:p>
        </p:txBody>
      </p:sp>
    </p:spTree>
    <p:extLst>
      <p:ext uri="{BB962C8B-B14F-4D97-AF65-F5344CB8AC3E}">
        <p14:creationId xmlns:p14="http://schemas.microsoft.com/office/powerpoint/2010/main" val="890714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8A0BCD-1CD4-42F6-B269-91C73318BAD4}"/>
              </a:ext>
            </a:extLst>
          </p:cNvPr>
          <p:cNvSpPr>
            <a:spLocks noGrp="1"/>
          </p:cNvSpPr>
          <p:nvPr>
            <p:ph type="title"/>
          </p:nvPr>
        </p:nvSpPr>
        <p:spPr>
          <a:xfrm>
            <a:off x="520117" y="1045445"/>
            <a:ext cx="10147883" cy="857559"/>
          </a:xfrm>
        </p:spPr>
        <p:txBody>
          <a:bodyPr/>
          <a:lstStyle/>
          <a:p>
            <a:pPr algn="ctr"/>
            <a:r>
              <a:rPr lang="el-GR" dirty="0" err="1"/>
              <a:t>Λογοτεχνικη</a:t>
            </a:r>
            <a:r>
              <a:rPr lang="el-GR" dirty="0"/>
              <a:t> </a:t>
            </a:r>
            <a:r>
              <a:rPr lang="el-GR" dirty="0" err="1"/>
              <a:t>ανθηση</a:t>
            </a:r>
            <a:r>
              <a:rPr lang="el-GR" dirty="0"/>
              <a:t> </a:t>
            </a:r>
            <a:r>
              <a:rPr lang="el-GR" dirty="0" err="1"/>
              <a:t>μετα</a:t>
            </a:r>
            <a:r>
              <a:rPr lang="el-GR" dirty="0"/>
              <a:t> την </a:t>
            </a:r>
            <a:r>
              <a:rPr lang="el-GR" dirty="0" err="1"/>
              <a:t>απελευθερωση</a:t>
            </a:r>
            <a:endParaRPr lang="el-GR" dirty="0"/>
          </a:p>
        </p:txBody>
      </p:sp>
      <p:sp>
        <p:nvSpPr>
          <p:cNvPr id="3" name="Θέση περιεχομένου 2">
            <a:extLst>
              <a:ext uri="{FF2B5EF4-FFF2-40B4-BE49-F238E27FC236}">
                <a16:creationId xmlns:a16="http://schemas.microsoft.com/office/drawing/2014/main" id="{4C743732-C3E3-4D65-A574-E7AF74005FAA}"/>
              </a:ext>
            </a:extLst>
          </p:cNvPr>
          <p:cNvSpPr>
            <a:spLocks noGrp="1"/>
          </p:cNvSpPr>
          <p:nvPr>
            <p:ph idx="1"/>
          </p:nvPr>
        </p:nvSpPr>
        <p:spPr/>
        <p:txBody>
          <a:bodyPr>
            <a:normAutofit/>
          </a:bodyPr>
          <a:lstStyle/>
          <a:p>
            <a:r>
              <a:rPr lang="el-GR" sz="1800" dirty="0">
                <a:effectLst/>
                <a:latin typeface="Calibri" panose="020F0502020204030204" pitchFamily="34" charset="0"/>
                <a:ea typeface="Calibri" panose="020F0502020204030204" pitchFamily="34" charset="0"/>
                <a:cs typeface="Times New Roman" panose="02020603050405020304" pitchFamily="18" charset="0"/>
              </a:rPr>
              <a:t>Άγγελος Βλάχος, </a:t>
            </a:r>
            <a:r>
              <a:rPr lang="el-GR" sz="1800" i="1" dirty="0">
                <a:effectLst/>
                <a:latin typeface="Calibri" panose="020F0502020204030204" pitchFamily="34" charset="0"/>
                <a:ea typeface="Calibri" panose="020F0502020204030204" pitchFamily="34" charset="0"/>
                <a:cs typeface="Times New Roman" panose="02020603050405020304" pitchFamily="18" charset="0"/>
              </a:rPr>
              <a:t>Το μνήμα της γριάς</a:t>
            </a:r>
            <a:r>
              <a:rPr lang="el-GR" sz="1800" dirty="0">
                <a:effectLst/>
                <a:latin typeface="Calibri" panose="020F0502020204030204" pitchFamily="34" charset="0"/>
                <a:ea typeface="Calibri" panose="020F0502020204030204" pitchFamily="34" charset="0"/>
                <a:cs typeface="Times New Roman" panose="02020603050405020304" pitchFamily="18" charset="0"/>
              </a:rPr>
              <a:t>, 1945, </a:t>
            </a:r>
          </a:p>
          <a:p>
            <a:r>
              <a:rPr lang="el-GR" sz="1800" dirty="0">
                <a:effectLst/>
                <a:latin typeface="Calibri" panose="020F0502020204030204" pitchFamily="34" charset="0"/>
                <a:ea typeface="Calibri" panose="020F0502020204030204" pitchFamily="34" charset="0"/>
                <a:cs typeface="Times New Roman" panose="02020603050405020304" pitchFamily="18" charset="0"/>
              </a:rPr>
              <a:t>Ζήσης Σκάρος, </a:t>
            </a:r>
            <a:r>
              <a:rPr lang="el-GR" sz="1800" i="1" dirty="0">
                <a:effectLst/>
                <a:latin typeface="Calibri" panose="020F0502020204030204" pitchFamily="34" charset="0"/>
                <a:ea typeface="Calibri" panose="020F0502020204030204" pitchFamily="34" charset="0"/>
                <a:cs typeface="Times New Roman" panose="02020603050405020304" pitchFamily="18" charset="0"/>
              </a:rPr>
              <a:t>Οι κλούβες</a:t>
            </a:r>
            <a:r>
              <a:rPr lang="el-GR" sz="1800" dirty="0">
                <a:effectLst/>
                <a:latin typeface="Calibri" panose="020F0502020204030204" pitchFamily="34" charset="0"/>
                <a:ea typeface="Calibri" panose="020F0502020204030204" pitchFamily="34" charset="0"/>
                <a:cs typeface="Times New Roman" panose="02020603050405020304" pitchFamily="18" charset="0"/>
              </a:rPr>
              <a:t>, 1945. </a:t>
            </a:r>
          </a:p>
          <a:p>
            <a:r>
              <a:rPr lang="el-GR" sz="1800" dirty="0" err="1">
                <a:effectLst/>
                <a:latin typeface="Calibri" panose="020F0502020204030204" pitchFamily="34" charset="0"/>
                <a:ea typeface="Calibri" panose="020F0502020204030204" pitchFamily="34" charset="0"/>
                <a:cs typeface="Times New Roman" panose="02020603050405020304" pitchFamily="18" charset="0"/>
              </a:rPr>
              <a:t>Θέμος</a:t>
            </a:r>
            <a:r>
              <a:rPr lang="el-GR" sz="1800" dirty="0">
                <a:effectLst/>
                <a:latin typeface="Calibri" panose="020F0502020204030204" pitchFamily="34" charset="0"/>
                <a:ea typeface="Calibri" panose="020F0502020204030204" pitchFamily="34" charset="0"/>
                <a:cs typeface="Times New Roman" panose="02020603050405020304" pitchFamily="18" charset="0"/>
              </a:rPr>
              <a:t> Ποταμιάνος, </a:t>
            </a:r>
            <a:r>
              <a:rPr lang="el-GR" sz="1800" i="1" dirty="0">
                <a:effectLst/>
                <a:latin typeface="Calibri" panose="020F0502020204030204" pitchFamily="34" charset="0"/>
                <a:ea typeface="Calibri" panose="020F0502020204030204" pitchFamily="34" charset="0"/>
                <a:cs typeface="Times New Roman" panose="02020603050405020304" pitchFamily="18" charset="0"/>
              </a:rPr>
              <a:t>Το στρατόπεδο του Χαϊδαρίου</a:t>
            </a:r>
            <a:r>
              <a:rPr lang="el-GR" sz="1800" dirty="0">
                <a:effectLst/>
                <a:latin typeface="Calibri" panose="020F0502020204030204" pitchFamily="34" charset="0"/>
                <a:ea typeface="Calibri" panose="020F0502020204030204" pitchFamily="34" charset="0"/>
                <a:cs typeface="Times New Roman" panose="02020603050405020304" pitchFamily="18" charset="0"/>
              </a:rPr>
              <a:t>, 1945. </a:t>
            </a:r>
          </a:p>
          <a:p>
            <a:r>
              <a:rPr lang="el-GR" sz="1800" i="1" dirty="0">
                <a:effectLst/>
                <a:latin typeface="Calibri" panose="020F0502020204030204" pitchFamily="34" charset="0"/>
                <a:ea typeface="Calibri" panose="020F0502020204030204" pitchFamily="34" charset="0"/>
                <a:cs typeface="Times New Roman" panose="02020603050405020304" pitchFamily="18" charset="0"/>
              </a:rPr>
              <a:t>Δεκαπέντε διηγήματα για την Αντίσταση</a:t>
            </a:r>
            <a:r>
              <a:rPr lang="el-GR" sz="1800" dirty="0">
                <a:effectLst/>
                <a:latin typeface="Calibri" panose="020F0502020204030204" pitchFamily="34" charset="0"/>
                <a:ea typeface="Calibri" panose="020F0502020204030204" pitchFamily="34" charset="0"/>
                <a:cs typeface="Times New Roman" panose="02020603050405020304" pitchFamily="18" charset="0"/>
              </a:rPr>
              <a:t> 1946. </a:t>
            </a:r>
          </a:p>
          <a:p>
            <a:r>
              <a:rPr lang="el-GR" sz="1800" dirty="0">
                <a:effectLst/>
                <a:latin typeface="Calibri" panose="020F0502020204030204" pitchFamily="34" charset="0"/>
                <a:ea typeface="Calibri" panose="020F0502020204030204" pitchFamily="34" charset="0"/>
                <a:cs typeface="Times New Roman" panose="02020603050405020304" pitchFamily="18" charset="0"/>
              </a:rPr>
              <a:t>Σωτήρης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Πατατζής</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i="1" dirty="0">
                <a:effectLst/>
                <a:latin typeface="Calibri" panose="020F0502020204030204" pitchFamily="34" charset="0"/>
                <a:ea typeface="Calibri" panose="020F0502020204030204" pitchFamily="34" charset="0"/>
                <a:cs typeface="Times New Roman" panose="02020603050405020304" pitchFamily="18" charset="0"/>
              </a:rPr>
              <a:t>Ματωμένα χρόνια</a:t>
            </a:r>
            <a:r>
              <a:rPr lang="el-GR" sz="1800" dirty="0">
                <a:effectLst/>
                <a:latin typeface="Calibri" panose="020F0502020204030204" pitchFamily="34" charset="0"/>
                <a:ea typeface="Calibri" panose="020F0502020204030204" pitchFamily="34" charset="0"/>
                <a:cs typeface="Times New Roman" panose="02020603050405020304" pitchFamily="18" charset="0"/>
              </a:rPr>
              <a:t>, 1946. </a:t>
            </a:r>
          </a:p>
          <a:p>
            <a:r>
              <a:rPr lang="el-GR" sz="1800" dirty="0">
                <a:effectLst/>
                <a:latin typeface="Calibri" panose="020F0502020204030204" pitchFamily="34" charset="0"/>
                <a:ea typeface="Calibri" panose="020F0502020204030204" pitchFamily="34" charset="0"/>
                <a:cs typeface="Times New Roman" panose="02020603050405020304" pitchFamily="18" charset="0"/>
              </a:rPr>
              <a:t>Στέλιος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Ξεφλούδας</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i="1" dirty="0">
                <a:effectLst/>
                <a:latin typeface="Calibri" panose="020F0502020204030204" pitchFamily="34" charset="0"/>
                <a:ea typeface="Calibri" panose="020F0502020204030204" pitchFamily="34" charset="0"/>
                <a:cs typeface="Times New Roman" panose="02020603050405020304" pitchFamily="18" charset="0"/>
              </a:rPr>
              <a:t>Άνθρωποι του μύθου</a:t>
            </a:r>
            <a:r>
              <a:rPr lang="el-GR" sz="1800" dirty="0">
                <a:effectLst/>
                <a:latin typeface="Calibri" panose="020F0502020204030204" pitchFamily="34" charset="0"/>
                <a:ea typeface="Calibri" panose="020F0502020204030204" pitchFamily="34" charset="0"/>
                <a:cs typeface="Times New Roman" panose="02020603050405020304" pitchFamily="18" charset="0"/>
              </a:rPr>
              <a:t>, 1946</a:t>
            </a:r>
          </a:p>
          <a:p>
            <a:r>
              <a:rPr lang="el-GR" sz="1800" dirty="0"/>
              <a:t>Ο Γιάννης </a:t>
            </a:r>
            <a:r>
              <a:rPr lang="el-GR" sz="1800" dirty="0" err="1"/>
              <a:t>Μπεράτης</a:t>
            </a:r>
            <a:r>
              <a:rPr lang="el-GR" sz="1800" dirty="0"/>
              <a:t>, </a:t>
            </a:r>
            <a:r>
              <a:rPr lang="el-GR" sz="1800" b="1" i="1" dirty="0">
                <a:solidFill>
                  <a:schemeClr val="accent1">
                    <a:lumMod val="60000"/>
                    <a:lumOff val="40000"/>
                  </a:schemeClr>
                </a:solidFill>
              </a:rPr>
              <a:t>Το πλατύ ποτάμι  </a:t>
            </a:r>
            <a:r>
              <a:rPr lang="el-GR" sz="1800" dirty="0">
                <a:solidFill>
                  <a:schemeClr val="accent1">
                    <a:lumMod val="60000"/>
                    <a:lumOff val="40000"/>
                  </a:schemeClr>
                </a:solidFill>
              </a:rPr>
              <a:t>&amp; </a:t>
            </a:r>
            <a:r>
              <a:rPr lang="el-GR" sz="1800" b="1" i="1" dirty="0">
                <a:solidFill>
                  <a:schemeClr val="accent1">
                    <a:lumMod val="60000"/>
                    <a:lumOff val="40000"/>
                  </a:schemeClr>
                </a:solidFill>
              </a:rPr>
              <a:t>Οδοιπορικό του ’43 </a:t>
            </a:r>
            <a:r>
              <a:rPr lang="el-GR" sz="1800" b="1" i="1" dirty="0"/>
              <a:t>, </a:t>
            </a:r>
            <a:r>
              <a:rPr lang="el-GR" sz="1800" b="1" dirty="0"/>
              <a:t>1946.</a:t>
            </a:r>
          </a:p>
          <a:p>
            <a:r>
              <a:rPr lang="el-GR" sz="1800" dirty="0" err="1">
                <a:effectLst/>
                <a:latin typeface="Calibri" panose="020F0502020204030204" pitchFamily="34" charset="0"/>
                <a:ea typeface="Calibri" panose="020F0502020204030204" pitchFamily="34" charset="0"/>
                <a:cs typeface="Times New Roman" panose="02020603050405020304" pitchFamily="18" charset="0"/>
              </a:rPr>
              <a:t>Λουκής</a:t>
            </a:r>
            <a:r>
              <a:rPr lang="el-GR" sz="1800" dirty="0">
                <a:effectLst/>
                <a:latin typeface="Calibri" panose="020F0502020204030204" pitchFamily="34" charset="0"/>
                <a:ea typeface="Calibri" panose="020F0502020204030204" pitchFamily="34" charset="0"/>
                <a:cs typeface="Times New Roman" panose="02020603050405020304" pitchFamily="18" charset="0"/>
              </a:rPr>
              <a:t> Ακρίτας, </a:t>
            </a:r>
            <a:r>
              <a:rPr lang="el-GR" sz="1800" i="1" dirty="0">
                <a:effectLst/>
                <a:latin typeface="Calibri" panose="020F0502020204030204" pitchFamily="34" charset="0"/>
                <a:ea typeface="Calibri" panose="020F0502020204030204" pitchFamily="34" charset="0"/>
                <a:cs typeface="Times New Roman" panose="02020603050405020304" pitchFamily="18" charset="0"/>
              </a:rPr>
              <a:t>Αρματωμένοι</a:t>
            </a:r>
            <a:r>
              <a:rPr lang="el-GR" sz="1800" dirty="0">
                <a:effectLst/>
                <a:latin typeface="Calibri" panose="020F0502020204030204" pitchFamily="34" charset="0"/>
                <a:ea typeface="Calibri" panose="020F0502020204030204" pitchFamily="34" charset="0"/>
                <a:cs typeface="Times New Roman" panose="02020603050405020304" pitchFamily="18" charset="0"/>
              </a:rPr>
              <a:t>, 1947.</a:t>
            </a:r>
            <a:endParaRPr lang="el-GR" dirty="0"/>
          </a:p>
        </p:txBody>
      </p:sp>
    </p:spTree>
    <p:extLst>
      <p:ext uri="{BB962C8B-B14F-4D97-AF65-F5344CB8AC3E}">
        <p14:creationId xmlns:p14="http://schemas.microsoft.com/office/powerpoint/2010/main" val="556731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25A90F4-9A10-4F73-8E0D-A9F8FA6BD1CB}"/>
              </a:ext>
            </a:extLst>
          </p:cNvPr>
          <p:cNvSpPr>
            <a:spLocks noGrp="1"/>
          </p:cNvSpPr>
          <p:nvPr>
            <p:ph idx="1"/>
          </p:nvPr>
        </p:nvSpPr>
        <p:spPr>
          <a:xfrm>
            <a:off x="1429566" y="654341"/>
            <a:ext cx="9238434" cy="5441659"/>
          </a:xfrm>
        </p:spPr>
        <p:txBody>
          <a:bodyPr>
            <a:noAutofit/>
          </a:bodyPr>
          <a:lstStyle/>
          <a:p>
            <a:pPr marL="0" indent="0">
              <a:buNone/>
            </a:pPr>
            <a:r>
              <a:rPr lang="el-GR" sz="2000" b="1" dirty="0">
                <a:solidFill>
                  <a:schemeClr val="accent1">
                    <a:lumMod val="60000"/>
                    <a:lumOff val="40000"/>
                  </a:schemeClr>
                </a:solidFill>
              </a:rPr>
              <a:t>1946: Έτος σταθμός</a:t>
            </a:r>
          </a:p>
          <a:p>
            <a:pPr>
              <a:buFont typeface="Wingdings" panose="05000000000000000000" pitchFamily="2" charset="2"/>
              <a:buChar char="v"/>
            </a:pPr>
            <a:r>
              <a:rPr lang="el-GR" sz="2000" dirty="0"/>
              <a:t>Ο Γιάννης </a:t>
            </a:r>
            <a:r>
              <a:rPr lang="el-GR" sz="2000" dirty="0" err="1"/>
              <a:t>Μπεράτης</a:t>
            </a:r>
            <a:r>
              <a:rPr lang="el-GR" sz="2000" dirty="0"/>
              <a:t>, συγγραφέας της προηγούμενης γενιάς, δημοσιεύει 2 βιβλία που έδωσαν το έναυσμα σε νεότερους συγγραφείς να δημοσιεύσουν «ντοκουμέντα» ή αφηγήσεις των πρόσφατων πολεμικών εμπειριών. Πρόκειται για τα: </a:t>
            </a:r>
            <a:r>
              <a:rPr lang="el-GR" sz="2000" b="1" i="1" dirty="0">
                <a:solidFill>
                  <a:schemeClr val="accent1">
                    <a:lumMod val="60000"/>
                    <a:lumOff val="40000"/>
                  </a:schemeClr>
                </a:solidFill>
              </a:rPr>
              <a:t>Το πλατύ ποτάμι  </a:t>
            </a:r>
            <a:r>
              <a:rPr lang="el-GR" sz="2000" dirty="0">
                <a:solidFill>
                  <a:schemeClr val="accent1">
                    <a:lumMod val="60000"/>
                    <a:lumOff val="40000"/>
                  </a:schemeClr>
                </a:solidFill>
              </a:rPr>
              <a:t>&amp; </a:t>
            </a:r>
            <a:r>
              <a:rPr lang="el-GR" sz="2000" b="1" i="1" dirty="0">
                <a:solidFill>
                  <a:schemeClr val="accent1">
                    <a:lumMod val="60000"/>
                    <a:lumOff val="40000"/>
                  </a:schemeClr>
                </a:solidFill>
              </a:rPr>
              <a:t>Οδοιπορικό του ’43 </a:t>
            </a:r>
            <a:r>
              <a:rPr lang="el-GR" sz="2000" b="1" i="1" dirty="0"/>
              <a:t>.</a:t>
            </a:r>
          </a:p>
          <a:p>
            <a:pPr>
              <a:buFont typeface="Wingdings" panose="05000000000000000000" pitchFamily="2" charset="2"/>
              <a:buChar char="ü"/>
            </a:pPr>
            <a:r>
              <a:rPr lang="el-GR" sz="2000" dirty="0"/>
              <a:t>Η Μαργαρίτα </a:t>
            </a:r>
            <a:r>
              <a:rPr lang="el-GR" sz="2000" dirty="0" err="1"/>
              <a:t>Λυμπεράκη</a:t>
            </a:r>
            <a:r>
              <a:rPr lang="el-GR" sz="2000" dirty="0"/>
              <a:t> με </a:t>
            </a:r>
            <a:r>
              <a:rPr lang="el-GR" sz="2000" b="1" i="1" dirty="0">
                <a:solidFill>
                  <a:schemeClr val="accent1">
                    <a:lumMod val="60000"/>
                    <a:lumOff val="40000"/>
                  </a:schemeClr>
                </a:solidFill>
              </a:rPr>
              <a:t>Τα ψάθινα καπέλα </a:t>
            </a:r>
            <a:r>
              <a:rPr lang="el-GR" sz="2000" dirty="0"/>
              <a:t>μετατοπίζει το κέντρο βάρους στην ανάδυση του γυναικείου υποκειμένου σε ένα μη ιδιωτικό είδος γραφής, στο μυθιστόρημα διαμόρφωσης.  Το μυθιστόρημα σηματοδοτεί μια δυναμική παρουσία των γυναικών και ως συγγραφέων και ως λογοτεχνικών </a:t>
            </a:r>
            <a:r>
              <a:rPr lang="el-GR" sz="2000" dirty="0" err="1"/>
              <a:t>ηρωίδων</a:t>
            </a:r>
            <a:r>
              <a:rPr lang="el-GR" sz="2000" dirty="0"/>
              <a:t>. Το θέμα της διαμόρφωσης της ταυτότητας του γυναικείου υποκειμένου θα το βρούμε σε πολλά έργα γυναικών συγγραφέων της περιόδου.</a:t>
            </a:r>
          </a:p>
          <a:p>
            <a:endParaRPr lang="el-GR" sz="2000" dirty="0"/>
          </a:p>
        </p:txBody>
      </p:sp>
    </p:spTree>
    <p:extLst>
      <p:ext uri="{BB962C8B-B14F-4D97-AF65-F5344CB8AC3E}">
        <p14:creationId xmlns:p14="http://schemas.microsoft.com/office/powerpoint/2010/main" val="2594884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BE12127-FD14-4167-B6F1-AE80266FA24C}"/>
              </a:ext>
            </a:extLst>
          </p:cNvPr>
          <p:cNvSpPr>
            <a:spLocks noGrp="1"/>
          </p:cNvSpPr>
          <p:nvPr>
            <p:ph idx="1"/>
          </p:nvPr>
        </p:nvSpPr>
        <p:spPr>
          <a:xfrm>
            <a:off x="117445" y="302003"/>
            <a:ext cx="11962702" cy="6375633"/>
          </a:xfrm>
        </p:spPr>
        <p:txBody>
          <a:bodyPr>
            <a:normAutofit fontScale="25000" lnSpcReduction="20000"/>
          </a:bodyPr>
          <a:lstStyle/>
          <a:p>
            <a:r>
              <a:rPr lang="el-GR" sz="7200" dirty="0"/>
              <a:t>Στο πλαίσιο αυτό, </a:t>
            </a:r>
            <a:r>
              <a:rPr lang="el-GR" sz="7200" u="sng" dirty="0"/>
              <a:t>το </a:t>
            </a:r>
            <a:r>
              <a:rPr lang="el-GR" sz="7200" b="1" u="sng" dirty="0"/>
              <a:t>1946</a:t>
            </a:r>
            <a:r>
              <a:rPr lang="el-GR" sz="7200" u="sng" dirty="0"/>
              <a:t> εμφανίζονται τρία κείμενα </a:t>
            </a:r>
            <a:r>
              <a:rPr lang="el-GR" sz="7200" dirty="0"/>
              <a:t>που αν και έχουν </a:t>
            </a:r>
            <a:r>
              <a:rPr lang="el-GR" sz="7200" u="sng" dirty="0"/>
              <a:t>θέμα την Αντίσταση </a:t>
            </a:r>
            <a:r>
              <a:rPr lang="el-GR" sz="7200" dirty="0"/>
              <a:t>αναφέρονται στις εμφύλιες συγκρούσεις.  </a:t>
            </a:r>
            <a:r>
              <a:rPr lang="el-GR" sz="7200" b="1" dirty="0">
                <a:effectLst>
                  <a:outerShdw blurRad="38100" dist="38100" dir="2700000" algn="tl">
                    <a:srgbClr val="000000">
                      <a:alpha val="43137"/>
                    </a:srgbClr>
                  </a:outerShdw>
                </a:effectLst>
              </a:rPr>
              <a:t>*Η μνήμη του εμφυλίου </a:t>
            </a:r>
            <a:r>
              <a:rPr lang="el-GR" sz="7200" dirty="0"/>
              <a:t>αποτέλεσε ένα από τα πεδία διαμάχης των παρατάξεων καθώς η κάθε μία προσπάθησε να διαμορφώσει μια μείζονα αφήγηση που να δικαιώνει τις επιλογές της. Η αφήγηση αυτή διαμορφώθηκε και αναδιαμορφώθηκε από τα θεσμικά πλαίσια και τα είδη του λόγου που συνδέονται με αυτά</a:t>
            </a:r>
            <a:r>
              <a:rPr lang="el-GR" sz="7200" dirty="0">
                <a:solidFill>
                  <a:srgbClr val="00B050"/>
                </a:solidFill>
              </a:rPr>
              <a:t>.* </a:t>
            </a:r>
          </a:p>
          <a:p>
            <a:endParaRPr lang="el-GR" sz="7200" u="sng" dirty="0">
              <a:solidFill>
                <a:srgbClr val="00B050"/>
              </a:solidFill>
            </a:endParaRPr>
          </a:p>
          <a:p>
            <a:r>
              <a:rPr lang="el-GR" sz="7200" i="1" dirty="0">
                <a:solidFill>
                  <a:schemeClr val="accent1">
                    <a:lumMod val="60000"/>
                    <a:lumOff val="40000"/>
                  </a:schemeClr>
                </a:solidFill>
              </a:rPr>
              <a:t>Το οδοιπορικό του 43 </a:t>
            </a:r>
            <a:r>
              <a:rPr lang="el-GR" sz="7200" dirty="0"/>
              <a:t>του Γ. </a:t>
            </a:r>
            <a:r>
              <a:rPr lang="el-GR" sz="7200" dirty="0" err="1"/>
              <a:t>Μπεράτη</a:t>
            </a:r>
            <a:r>
              <a:rPr lang="el-GR" sz="7200" dirty="0"/>
              <a:t> (μαρτυρία για την ένταξη στο ΕΔΕΣ και τη σύγκρουση ΕΔΕΣ με τον ΕΛΑΣ. Κανένας </a:t>
            </a:r>
            <a:r>
              <a:rPr lang="el-GR" sz="7200" dirty="0" err="1"/>
              <a:t>ηρωϊκός</a:t>
            </a:r>
            <a:r>
              <a:rPr lang="el-GR" sz="7200" dirty="0"/>
              <a:t> χαρακτήρας από την εμπειρία του στην Αντίσταση. Απόπειρα ειλικρινούς απόδοσης της προσωπικής εμπειρίας. Δείχνει </a:t>
            </a:r>
            <a:r>
              <a:rPr lang="el-GR" sz="7200" dirty="0" err="1"/>
              <a:t>τυχαιότητα</a:t>
            </a:r>
            <a:r>
              <a:rPr lang="el-GR" sz="7200" dirty="0"/>
              <a:t> της στράτευσης. Την παγίδευση του ατόμου στη σύγκρουση και την ιδιοτέλεια των παρατάξεων.  Απομυθοποίηση τόσο του Ζέρβα όσο και του </a:t>
            </a:r>
            <a:r>
              <a:rPr lang="el-GR" sz="7200" dirty="0" err="1"/>
              <a:t>ηρωϊκού</a:t>
            </a:r>
            <a:r>
              <a:rPr lang="el-GR" sz="7200" dirty="0"/>
              <a:t> λόγου της αντιστασιακής λογοτεχνίας της </a:t>
            </a:r>
            <a:r>
              <a:rPr lang="el-GR" sz="7200" dirty="0" err="1"/>
              <a:t>Αριστεράς</a:t>
            </a:r>
            <a:r>
              <a:rPr lang="el-GR" sz="7200" dirty="0"/>
              <a:t>). Ο </a:t>
            </a:r>
            <a:r>
              <a:rPr lang="el-GR" sz="7200" dirty="0" err="1"/>
              <a:t>Μπεράτης</a:t>
            </a:r>
            <a:r>
              <a:rPr lang="el-GR" sz="7200" dirty="0"/>
              <a:t> αποτέλεσε πρότυπο για τους επόμενους συγγραφείς γιατί διαφοροποίησε τη γραφή του και μέσω της μαρτυρίας έδωσε μια «έντιμη» αφήγηση που </a:t>
            </a:r>
            <a:r>
              <a:rPr lang="el-GR" sz="7200" dirty="0" err="1"/>
              <a:t>αντμετώπισε</a:t>
            </a:r>
            <a:r>
              <a:rPr lang="el-GR" sz="7200" dirty="0"/>
              <a:t> κατάματα τα προβλήματα της περιόδου.</a:t>
            </a:r>
          </a:p>
          <a:p>
            <a:r>
              <a:rPr lang="el-GR" sz="7200" dirty="0"/>
              <a:t>Ο</a:t>
            </a:r>
            <a:r>
              <a:rPr lang="el-GR" sz="7200" i="1" dirty="0"/>
              <a:t> </a:t>
            </a:r>
            <a:r>
              <a:rPr lang="el-GR" sz="7200" i="1" dirty="0">
                <a:solidFill>
                  <a:schemeClr val="accent1">
                    <a:lumMod val="60000"/>
                    <a:lumOff val="40000"/>
                  </a:schemeClr>
                </a:solidFill>
              </a:rPr>
              <a:t>Εικοστός αιώνας </a:t>
            </a:r>
            <a:r>
              <a:rPr lang="el-GR" sz="7200" dirty="0"/>
              <a:t>της Μέλπως </a:t>
            </a:r>
            <a:r>
              <a:rPr lang="el-GR" sz="7200" dirty="0" err="1"/>
              <a:t>Αξιώτη</a:t>
            </a:r>
            <a:r>
              <a:rPr lang="el-GR" sz="7200" dirty="0"/>
              <a:t>. </a:t>
            </a:r>
            <a:r>
              <a:rPr lang="el-GR" sz="7200" dirty="0" err="1"/>
              <a:t>Ηρωίδα</a:t>
            </a:r>
            <a:r>
              <a:rPr lang="el-GR" sz="7200" dirty="0"/>
              <a:t> που εντάσσεται στην Αριστερά μέσω της ερωτικής της σχέσης. Θέμα της μύησης στην ιδεολογία και τον έρωτα. Η αφήγηση καθορίζεται από τη μνήμη της αφηγήτριας.  Η Αντίσταση ως υπόθεσης όλου του έθνους με βάση την Αριστερή αφήγηση. Τα Δεκεμβριανά παρουσιάζονται ως πόλεμος με τους Άγγλους και τους χωροφύλακες που είναι υποχείριά τους, όχι ως εμφύλιος. Η περιπέτεια της </a:t>
            </a:r>
            <a:r>
              <a:rPr lang="el-GR" sz="7200" dirty="0" err="1"/>
              <a:t>Αριστεράς</a:t>
            </a:r>
            <a:r>
              <a:rPr lang="el-GR" sz="7200" dirty="0"/>
              <a:t> ως συνέχεια όλων των εθνικών αγώνων.  Διαβάζεται ο Μακρυγιάννης. Αριστερά, λαός, έθνος και δίκαια ταυτίζονται. Το προφορικό ύφος συνάδει με τον αίτημα για λαϊκό ύφος που είχε προβληθεί από την Αριστερά αλλά δεν υπακούει στο δόγμα του σοσιαλιστικού ρεαλισμού.  Έμφαση στην ατομική εμπειρία.</a:t>
            </a:r>
          </a:p>
          <a:p>
            <a:endParaRPr lang="el-GR" dirty="0"/>
          </a:p>
        </p:txBody>
      </p:sp>
    </p:spTree>
    <p:extLst>
      <p:ext uri="{BB962C8B-B14F-4D97-AF65-F5344CB8AC3E}">
        <p14:creationId xmlns:p14="http://schemas.microsoft.com/office/powerpoint/2010/main" val="760863104"/>
      </p:ext>
    </p:extLst>
  </p:cSld>
  <p:clrMapOvr>
    <a:masterClrMapping/>
  </p:clrMapOvr>
</p:sld>
</file>

<file path=ppt/theme/theme1.xml><?xml version="1.0" encoding="utf-8"?>
<a:theme xmlns:a="http://schemas.openxmlformats.org/drawingml/2006/main" name="PortalVTI">
  <a:themeElements>
    <a:clrScheme name="Earth">
      <a:dk1>
        <a:sysClr val="windowText" lastClr="000000"/>
      </a:dk1>
      <a:lt1>
        <a:sysClr val="window" lastClr="FFFFFF"/>
      </a:lt1>
      <a:dk2>
        <a:srgbClr val="051618"/>
      </a:dk2>
      <a:lt2>
        <a:srgbClr val="E8E8DF"/>
      </a:lt2>
      <a:accent1>
        <a:srgbClr val="2D714C"/>
      </a:accent1>
      <a:accent2>
        <a:srgbClr val="1F7985"/>
      </a:accent2>
      <a:accent3>
        <a:srgbClr val="0D6756"/>
      </a:accent3>
      <a:accent4>
        <a:srgbClr val="40945E"/>
      </a:accent4>
      <a:accent5>
        <a:srgbClr val="389896"/>
      </a:accent5>
      <a:accent6>
        <a:srgbClr val="64924A"/>
      </a:accent6>
      <a:hlink>
        <a:srgbClr val="1F855C"/>
      </a:hlink>
      <a:folHlink>
        <a:srgbClr val="227390"/>
      </a:folHlink>
    </a:clrScheme>
    <a:fontScheme name="Earth">
      <a:majorFont>
        <a:latin typeface="Trade Gothic Next Cond"/>
        <a:ea typeface=""/>
        <a:cs typeface=""/>
      </a:majorFont>
      <a:minorFont>
        <a:latin typeface="Trade Gothic Nex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rtalVTI" id="{0E0D5035-C7F2-4607-91F4-D5D5F886A15A}" vid="{EAFF3D8B-AC13-4E90-80A9-182200FBC86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Έγγραφο" ma:contentTypeID="0x01010041DEF3C6B597964BB8DA87B1965C646D" ma:contentTypeVersion="11" ma:contentTypeDescription="Δημιουργία νέου εγγράφου" ma:contentTypeScope="" ma:versionID="1d31ef706eb4086941f8623643b19553">
  <xsd:schema xmlns:xsd="http://www.w3.org/2001/XMLSchema" xmlns:xs="http://www.w3.org/2001/XMLSchema" xmlns:p="http://schemas.microsoft.com/office/2006/metadata/properties" xmlns:ns3="db755bca-2eed-4765-8682-bdd9f2a30635" targetNamespace="http://schemas.microsoft.com/office/2006/metadata/properties" ma:root="true" ma:fieldsID="8540f8b649003a6e7f13ef23d89db412" ns3:_="">
    <xsd:import namespace="db755bca-2eed-4765-8682-bdd9f2a3063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755bca-2eed-4765-8682-bdd9f2a306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Τύπος περιεχομένου"/>
        <xsd:element ref="dc:title" minOccurs="0" maxOccurs="1" ma:index="4" ma:displayName="Τίτλο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1C396D-49CE-4E4E-841B-D2BAD44FEAF5}">
  <ds:schemaRefs>
    <ds:schemaRef ds:uri="http://schemas.microsoft.com/sharepoint/v3/contenttype/forms"/>
  </ds:schemaRefs>
</ds:datastoreItem>
</file>

<file path=customXml/itemProps2.xml><?xml version="1.0" encoding="utf-8"?>
<ds:datastoreItem xmlns:ds="http://schemas.openxmlformats.org/officeDocument/2006/customXml" ds:itemID="{D1952956-9E0D-43B2-9451-9AA4FC4D2F46}">
  <ds:schemaRefs>
    <ds:schemaRef ds:uri="http://purl.org/dc/elements/1.1/"/>
    <ds:schemaRef ds:uri="http://schemas.openxmlformats.org/package/2006/metadata/core-properties"/>
    <ds:schemaRef ds:uri="db755bca-2eed-4765-8682-bdd9f2a30635"/>
    <ds:schemaRef ds:uri="http://www.w3.org/XML/1998/namespace"/>
    <ds:schemaRef ds:uri="http://purl.org/dc/dcmitype/"/>
    <ds:schemaRef ds:uri="http://schemas.microsoft.com/office/infopath/2007/PartnerControls"/>
    <ds:schemaRef ds:uri="http://schemas.microsoft.com/office/2006/documentManagement/type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1D0A4E5A-A9BF-48AE-81C5-9418116E9A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755bca-2eed-4765-8682-bdd9f2a3063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1128</TotalTime>
  <Words>4407</Words>
  <Application>Microsoft Office PowerPoint</Application>
  <PresentationFormat>Ευρεία οθόνη</PresentationFormat>
  <Paragraphs>201</Paragraphs>
  <Slides>32</Slides>
  <Notes>0</Notes>
  <HiddenSlides>0</HiddenSlides>
  <MMClips>0</MMClips>
  <ScaleCrop>false</ScaleCrop>
  <HeadingPairs>
    <vt:vector size="6" baseType="variant">
      <vt:variant>
        <vt:lpstr>Γραμματοσειρές που χρησιμοποιούνται</vt:lpstr>
      </vt:variant>
      <vt:variant>
        <vt:i4>11</vt:i4>
      </vt:variant>
      <vt:variant>
        <vt:lpstr>Θέμα</vt:lpstr>
      </vt:variant>
      <vt:variant>
        <vt:i4>1</vt:i4>
      </vt:variant>
      <vt:variant>
        <vt:lpstr>Τίτλοι διαφανειών</vt:lpstr>
      </vt:variant>
      <vt:variant>
        <vt:i4>32</vt:i4>
      </vt:variant>
    </vt:vector>
  </HeadingPairs>
  <TitlesOfParts>
    <vt:vector size="44" baseType="lpstr">
      <vt:lpstr>Arial</vt:lpstr>
      <vt:lpstr>Calibri</vt:lpstr>
      <vt:lpstr>Inter</vt:lpstr>
      <vt:lpstr>Noto Sans</vt:lpstr>
      <vt:lpstr>Open Sans</vt:lpstr>
      <vt:lpstr>Roboto</vt:lpstr>
      <vt:lpstr>Roboto Slab</vt:lpstr>
      <vt:lpstr>Trade Gothic Next Cond</vt:lpstr>
      <vt:lpstr>Trade Gothic Next Light</vt:lpstr>
      <vt:lpstr>Verdana</vt:lpstr>
      <vt:lpstr>Wingdings</vt:lpstr>
      <vt:lpstr>PortalVTI</vt:lpstr>
      <vt:lpstr>Λογοτεχνικεσ μαρτυριεσ</vt:lpstr>
      <vt:lpstr>ΠΗΓΕΣ</vt:lpstr>
      <vt:lpstr>ΤΙ ΕΙΝΑΙ Η ΜΑΡΤΥΡΙΑ;</vt:lpstr>
      <vt:lpstr>Τι ειναι η μαρτυρια;</vt:lpstr>
      <vt:lpstr> μορφεσ λογου της μαρτυριασ</vt:lpstr>
      <vt:lpstr>Το αιτημα της μαρτυριασ</vt:lpstr>
      <vt:lpstr>Λογοτεχνικη ανθηση μετα την απελευθερωση</vt:lpstr>
      <vt:lpstr>Παρουσίαση του PowerPoint</vt:lpstr>
      <vt:lpstr>Παρουσίαση του PowerPoint</vt:lpstr>
      <vt:lpstr>Παρουσίαση του PowerPoint</vt:lpstr>
      <vt:lpstr>Διηγημα: η επιλογη του ειδουσ</vt:lpstr>
      <vt:lpstr>Κειμενα προς μελετη</vt:lpstr>
      <vt:lpstr>Σωτηρησ πατατζησ (1917-1991)</vt:lpstr>
      <vt:lpstr>Παρουσίαση του PowerPoint</vt:lpstr>
      <vt:lpstr>ακροναυπλια</vt:lpstr>
      <vt:lpstr>ακροναυπλια</vt:lpstr>
      <vt:lpstr>Παρουσίαση του PowerPoint</vt:lpstr>
      <vt:lpstr>ΤΟ ΤΕΛΕΥΤΑΙΟ ΣΗΜΕΙΩΜΑ ΠαντελΗς ΒοΥλγαρης, 2017. </vt:lpstr>
      <vt:lpstr>Ροδησ ρουφοσ (προβελεγγιοσ, 1924-1972)</vt:lpstr>
      <vt:lpstr>Η ΑΛΛΗ ΟΧΘΗ</vt:lpstr>
      <vt:lpstr>Παρουσίαση του PowerPoint</vt:lpstr>
      <vt:lpstr>Ελλη αλεξιου (1894-1988)</vt:lpstr>
      <vt:lpstr>Παρουσίαση του PowerPoint</vt:lpstr>
      <vt:lpstr>Παρουσίαση του PowerPoint</vt:lpstr>
      <vt:lpstr>Χαρακτηριστικα</vt:lpstr>
      <vt:lpstr>Παρουσίαση του PowerPoint</vt:lpstr>
      <vt:lpstr>Παρουσίαση του PowerPoint</vt:lpstr>
      <vt:lpstr>Διονυσιοσ σολωμοσ [η ξανθουλα]</vt:lpstr>
      <vt:lpstr>Παρουσίαση του PowerPoint</vt:lpstr>
      <vt:lpstr>Πραγματικα γεγονοτα πραγματικα προσωπα </vt:lpstr>
      <vt:lpstr>Η μαχη της καλλιθεασ:  24 ιουλιου 1944 </vt:lpstr>
      <vt:lpstr>ΕΜΦΥΛΙΟΣ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Λογοτεχνικεσ μαρτυριεσ</dc:title>
  <dc:creator>Georgia Gotsi</dc:creator>
  <cp:lastModifiedBy>Georgia Gotsi</cp:lastModifiedBy>
  <cp:revision>39</cp:revision>
  <dcterms:created xsi:type="dcterms:W3CDTF">2022-03-07T19:34:21Z</dcterms:created>
  <dcterms:modified xsi:type="dcterms:W3CDTF">2024-03-18T19:24:04Z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0x01010041DEF3C6B597964BB8DA87B1965C646D</vt:lpwstr>
  </property>
</Properties>
</file>