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7" r:id="rId2"/>
    <p:sldId id="368" r:id="rId3"/>
    <p:sldId id="369" r:id="rId4"/>
    <p:sldId id="370" r:id="rId5"/>
    <p:sldId id="372" r:id="rId6"/>
    <p:sldId id="350" r:id="rId7"/>
    <p:sldId id="360" r:id="rId8"/>
    <p:sldId id="351" r:id="rId9"/>
    <p:sldId id="353" r:id="rId10"/>
    <p:sldId id="359" r:id="rId11"/>
    <p:sldId id="352" r:id="rId12"/>
    <p:sldId id="354" r:id="rId13"/>
    <p:sldId id="355" r:id="rId14"/>
    <p:sldId id="301" r:id="rId15"/>
    <p:sldId id="357" r:id="rId16"/>
    <p:sldId id="361" r:id="rId17"/>
    <p:sldId id="358" r:id="rId18"/>
    <p:sldId id="331" r:id="rId19"/>
    <p:sldId id="356" r:id="rId20"/>
    <p:sldId id="366" r:id="rId21"/>
    <p:sldId id="364" r:id="rId22"/>
    <p:sldId id="324" r:id="rId23"/>
    <p:sldId id="365" r:id="rId24"/>
    <p:sldId id="374" r:id="rId25"/>
    <p:sldId id="308" r:id="rId26"/>
    <p:sldId id="309" r:id="rId27"/>
    <p:sldId id="337" r:id="rId28"/>
    <p:sldId id="348" r:id="rId29"/>
    <p:sldId id="345" r:id="rId30"/>
    <p:sldId id="346" r:id="rId31"/>
    <p:sldId id="338" r:id="rId32"/>
    <p:sldId id="344" r:id="rId33"/>
    <p:sldId id="347" r:id="rId34"/>
    <p:sldId id="340" r:id="rId35"/>
    <p:sldId id="342" r:id="rId36"/>
    <p:sldId id="335" r:id="rId37"/>
    <p:sldId id="373" r:id="rId38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6"/>
    </p:cViewPr>
  </p:sorterViewPr>
  <p:notesViewPr>
    <p:cSldViewPr>
      <p:cViewPr varScale="1">
        <p:scale>
          <a:sx n="43" d="100"/>
          <a:sy n="43" d="100"/>
        </p:scale>
        <p:origin x="-117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0731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xmlns="" val="202382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D47B492F-60F5-457E-893E-1CDC0388A6FD}" type="slidenum">
              <a:rPr lang="el-GR"/>
              <a:pPr/>
              <a:t>1</a:t>
            </a:fld>
            <a:endParaRPr lang="el-GR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1/10/2021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981075"/>
            <a:ext cx="8748712" cy="2209800"/>
          </a:xfrm>
          <a:effectLst>
            <a:outerShdw dist="35921" dir="2700000" algn="ctr" rotWithShape="0">
              <a:schemeClr val="bg2"/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ΚΕΝΤΡΙΚΟ ΝΕΥΡΙΚΟ ΣΥΣΤΗΜΑ</a:t>
            </a:r>
            <a:br>
              <a:rPr lang="el-G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l-G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ΒΑΣΙΚΕΣ ΑΡΧΕΣ </a:t>
            </a:r>
            <a:r>
              <a:rPr lang="el-G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απεικονισησ</a:t>
            </a:r>
            <a:r>
              <a:rPr lang="el-G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στην </a:t>
            </a:r>
            <a:r>
              <a:rPr lang="el-G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σκληρυνση</a:t>
            </a:r>
            <a:r>
              <a:rPr lang="el-G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κατα</a:t>
            </a:r>
            <a:r>
              <a:rPr lang="el-G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πλακασ</a:t>
            </a:r>
            <a:r>
              <a:rPr lang="el-G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l-G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90575" y="4149725"/>
            <a:ext cx="7561263" cy="2159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ΠΕΤΡΟΣ ΖΑΜΠΑΚΗΣ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Νεύρο-ακτινολόγος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Αν. Καθηγητής Πανεπιστημίου Πατρών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l-G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l-G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ΕΡΓΑΣΤΗΡΙΟ ΚΛΙΝΙΚΗΣ</a:t>
            </a: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ΑΚΤΙΝΟΛΟΓΙΑΣ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42886" y="2143116"/>
            <a:ext cx="9472650" cy="4709160"/>
          </a:xfrm>
        </p:spPr>
        <p:txBody>
          <a:bodyPr>
            <a:normAutofit/>
          </a:bodyPr>
          <a:lstStyle/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Τυχαίο εύρημα σε ασθενή με μη ειδικό σύμπτωμα (πχ κεφαλαλγία)</a:t>
            </a: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Εύρημα σε ασθενή με άτυπη κλινική εικόνα</a:t>
            </a: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Εύρημα σε ασθενή με κλινική εικόνα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CIS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ΔΔ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25704" b="53412"/>
          <a:stretch>
            <a:fillRect/>
          </a:stretch>
        </p:blipFill>
        <p:spPr bwMode="auto">
          <a:xfrm>
            <a:off x="2000232" y="3786190"/>
            <a:ext cx="5214974" cy="25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3 - Ομάδα"/>
          <p:cNvGrpSpPr/>
          <p:nvPr/>
        </p:nvGrpSpPr>
        <p:grpSpPr>
          <a:xfrm>
            <a:off x="1285852" y="1214422"/>
            <a:ext cx="6715172" cy="2428892"/>
            <a:chOff x="1428728" y="1000108"/>
            <a:chExt cx="5286412" cy="200026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15824" b="11267"/>
            <a:stretch>
              <a:fillRect/>
            </a:stretch>
          </p:blipFill>
          <p:spPr bwMode="auto">
            <a:xfrm>
              <a:off x="1428728" y="1000108"/>
              <a:ext cx="5286412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4177" t="91902"/>
            <a:stretch>
              <a:fillRect/>
            </a:stretch>
          </p:blipFill>
          <p:spPr bwMode="auto">
            <a:xfrm>
              <a:off x="1428728" y="1000108"/>
              <a:ext cx="4429155" cy="813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1 - Τίτλος"/>
          <p:cNvSpPr txBox="1">
            <a:spLocks/>
          </p:cNvSpPr>
          <p:nvPr/>
        </p:nvSpPr>
        <p:spPr>
          <a:xfrm>
            <a:off x="485804" y="35717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COMMON THINGS COME FIRST…</a:t>
            </a:r>
            <a:endParaRPr kumimoji="0" lang="el-GR" sz="3600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7" name="16 - Ομάδα"/>
          <p:cNvGrpSpPr/>
          <p:nvPr/>
        </p:nvGrpSpPr>
        <p:grpSpPr>
          <a:xfrm>
            <a:off x="2071670" y="4857760"/>
            <a:ext cx="5072098" cy="1071570"/>
            <a:chOff x="2071670" y="4857760"/>
            <a:chExt cx="5072098" cy="1071570"/>
          </a:xfrm>
        </p:grpSpPr>
        <p:sp>
          <p:nvSpPr>
            <p:cNvPr id="8" name="7 - Ορθογώνιο"/>
            <p:cNvSpPr/>
            <p:nvPr/>
          </p:nvSpPr>
          <p:spPr>
            <a:xfrm>
              <a:off x="4143372" y="4857760"/>
              <a:ext cx="3000396" cy="285752"/>
            </a:xfrm>
            <a:prstGeom prst="rect">
              <a:avLst/>
            </a:prstGeom>
            <a:solidFill>
              <a:srgbClr val="00B0F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4429124" y="5357826"/>
              <a:ext cx="2714644" cy="285752"/>
            </a:xfrm>
            <a:prstGeom prst="rect">
              <a:avLst/>
            </a:prstGeom>
            <a:solidFill>
              <a:srgbClr val="00B0F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9 - Ορθογώνιο"/>
            <p:cNvSpPr/>
            <p:nvPr/>
          </p:nvSpPr>
          <p:spPr>
            <a:xfrm>
              <a:off x="2071670" y="5643578"/>
              <a:ext cx="3286148" cy="285752"/>
            </a:xfrm>
            <a:prstGeom prst="rect">
              <a:avLst/>
            </a:prstGeom>
            <a:solidFill>
              <a:srgbClr val="00B0F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10 - Ορθογώνιο"/>
            <p:cNvSpPr/>
            <p:nvPr/>
          </p:nvSpPr>
          <p:spPr>
            <a:xfrm>
              <a:off x="2071670" y="5072074"/>
              <a:ext cx="785818" cy="285752"/>
            </a:xfrm>
            <a:prstGeom prst="rect">
              <a:avLst/>
            </a:prstGeom>
            <a:solidFill>
              <a:srgbClr val="00B0F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6" name="15 - Ομάδα"/>
          <p:cNvGrpSpPr/>
          <p:nvPr/>
        </p:nvGrpSpPr>
        <p:grpSpPr>
          <a:xfrm>
            <a:off x="2071670" y="3786190"/>
            <a:ext cx="5072098" cy="1000132"/>
            <a:chOff x="2071670" y="3786190"/>
            <a:chExt cx="5072098" cy="1000132"/>
          </a:xfrm>
          <a:solidFill>
            <a:srgbClr val="FF0000">
              <a:alpha val="33000"/>
            </a:srgbClr>
          </a:solidFill>
        </p:grpSpPr>
        <p:sp>
          <p:nvSpPr>
            <p:cNvPr id="12" name="11 - Ορθογώνιο"/>
            <p:cNvSpPr/>
            <p:nvPr/>
          </p:nvSpPr>
          <p:spPr>
            <a:xfrm>
              <a:off x="2071670" y="3786190"/>
              <a:ext cx="507209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12 - Ορθογώνιο"/>
            <p:cNvSpPr/>
            <p:nvPr/>
          </p:nvSpPr>
          <p:spPr>
            <a:xfrm>
              <a:off x="2071670" y="4071942"/>
              <a:ext cx="5072098" cy="214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13 - Ορθογώνιο"/>
            <p:cNvSpPr/>
            <p:nvPr/>
          </p:nvSpPr>
          <p:spPr>
            <a:xfrm>
              <a:off x="2071670" y="4286256"/>
              <a:ext cx="5072098" cy="285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14 - Ορθογώνιο"/>
            <p:cNvSpPr/>
            <p:nvPr/>
          </p:nvSpPr>
          <p:spPr>
            <a:xfrm>
              <a:off x="2071670" y="4572008"/>
              <a:ext cx="1143008" cy="214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itchFamily="66" charset="0"/>
              </a:rPr>
              <a:t>ΔΔ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Ισχαιμικές αλλοιώσεις</a:t>
            </a:r>
          </a:p>
          <a:p>
            <a:pPr>
              <a:buNone/>
            </a:pP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Ηλικία ασθενούς &gt;50 ετών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Εν τω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βάθει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λευκή ουσία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Φείδονται της </a:t>
            </a:r>
            <a:r>
              <a: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παραφλοιώδους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λευκής ουσίας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U-fibers)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Συνήθως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υπερσκηνιδιακά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Πολλές φορές συνοδεύονται από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κενοτοπιώδη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έμφρακτα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Δεν ενισχύονται</a:t>
            </a: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58537" t="2554" r="10011" b="64365"/>
          <a:stretch>
            <a:fillRect/>
          </a:stretch>
        </p:blipFill>
        <p:spPr bwMode="auto">
          <a:xfrm>
            <a:off x="214282" y="285728"/>
            <a:ext cx="3403286" cy="44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667" t="2554" r="59484" b="65094"/>
          <a:stretch>
            <a:fillRect/>
          </a:stretch>
        </p:blipFill>
        <p:spPr bwMode="auto">
          <a:xfrm>
            <a:off x="5857884" y="2857496"/>
            <a:ext cx="301257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2125" t="11008" r="12261" b="5457"/>
          <a:stretch>
            <a:fillRect/>
          </a:stretch>
        </p:blipFill>
        <p:spPr bwMode="auto">
          <a:xfrm>
            <a:off x="3214678" y="1643050"/>
            <a:ext cx="280179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358" y="214290"/>
            <a:ext cx="6472228" cy="235425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1500166" y="2716596"/>
            <a:ext cx="628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Στο γενικό πληθυσμό, η επίπτωση των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UBOs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κυμαίνεται από 11-21% στην ηλικία των 64 ετών, έως 94% στην ηλικία των 82 ετών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857224" y="4468379"/>
            <a:ext cx="7429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παθολογοανατομικά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ευρήματα περιλαμβάνουν, ωχρότητα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μυελίνης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μικρές περιοχές ισχαιμίας με απώλεια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μυελίνης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και αξόνων καθώς και περιοχές ήπιας τοπικής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γλοίωσης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algn="just"/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Είναι αποτέλεσμα χρόνιας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υπο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-αιμάτωσης της λευκής ουσίας  και διαταραχής του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αίματο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-εγκεφαλικού φραγμού  με διαρροή πλάσματος στην λευκή ουσία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itchFamily="66" charset="0"/>
              </a:rPr>
              <a:t>ΔΔ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Αγγειίτιδες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Πρωτοπαθής αγγειίτιδα ΚΝΣ (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κοκκιωματώδης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φλεγμονή των μικρών αγγείων)</a:t>
            </a:r>
          </a:p>
          <a:p>
            <a:pPr lvl="1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Δευτεροπαθής σε συνδυασμό με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κολλαγονικό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νόσημα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Behcet,SLE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None/>
            </a:pP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Ηλικία 50 ετών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Φλοιώδεις και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παραφλοιώδεις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βλάβες, σχετικά μεγάλες. Μπορεί να υπάρχουν αιμορραγικές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πετέχειες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Πολλές φορές συνυπάρχουν με ισχαιμικά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έμφρακτα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Όλες οι βλάβες ενισχύονται ταυτόχρονα, ενώ μπορεί να συνυπάρχει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λεπτομηνιγγική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ή και φλοιώδης ενίσχυση (30%)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Συνηθέστατα όχι προσβολή ΝΜ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Υποστροφή μετά χορήγηση κορτιζόνης</a:t>
            </a: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586" t="1429" r="1691" b="12857"/>
          <a:stretch>
            <a:fillRect/>
          </a:stretch>
        </p:blipFill>
        <p:spPr bwMode="auto">
          <a:xfrm>
            <a:off x="1714480" y="1142984"/>
            <a:ext cx="5500726" cy="541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14348" y="428604"/>
            <a:ext cx="7772400" cy="6095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ΠΡΩΤΟΠΑΘΗΣ ΑΓΓΕΙΙΤΙΔΑ</a:t>
            </a:r>
            <a:r>
              <a:rPr kumimoji="0" lang="en-US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US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endParaRPr kumimoji="0" lang="en-US" sz="16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itchFamily="66" charset="0"/>
              </a:rPr>
              <a:t>ΔΔ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09160"/>
          </a:xfrm>
        </p:spPr>
        <p:txBody>
          <a:bodyPr>
            <a:normAutofit/>
          </a:bodyPr>
          <a:lstStyle/>
          <a:p>
            <a:r>
              <a:rPr 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Νευροσαρκοείδωση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None/>
            </a:pP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Φλοιώδεις και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υποφλοιώδεις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βλάβες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Όλες οι βλάβες ενισχύονται ταυτόχρονα, ενώ μπορεί να συνυπάρχει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λεπτομηνιγγική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ή και φλοιώδης ενίσχυση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ΧΙ προσβολή ΝΜ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Συνήθως συνυπάρχει υδροκέφαλος</a:t>
            </a: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138" t="8475" r="59381" b="30508"/>
          <a:stretch>
            <a:fillRect/>
          </a:stretch>
        </p:blipFill>
        <p:spPr bwMode="auto">
          <a:xfrm>
            <a:off x="285720" y="214290"/>
            <a:ext cx="28503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214686"/>
            <a:ext cx="6596078" cy="339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85860"/>
            <a:ext cx="5692770" cy="84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l-GR" dirty="0">
                <a:latin typeface="Comic Sans MS" pitchFamily="66" charset="0"/>
              </a:rPr>
              <a:t>ΔΔ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2148864"/>
            <a:ext cx="8186766" cy="4709160"/>
          </a:xfrm>
        </p:spPr>
        <p:txBody>
          <a:bodyPr>
            <a:normAutofit fontScale="92500" lnSpcReduction="20000"/>
          </a:bodyPr>
          <a:lstStyle/>
          <a:p>
            <a:r>
              <a:rPr 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Απομυελινωτικές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νόσοι (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MS)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None/>
            </a:pP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Ηλικία ασθενούς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&lt;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50 ετών</a:t>
            </a:r>
          </a:p>
          <a:p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Υπερ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και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υποσκηνιδιακές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βλάβες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Εν τω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βάθει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και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υποφλοιώδη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λευκή ουσία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Προσβάλλουν την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παραφλοιώδη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λευκή ουσία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U-fibers)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το μεσολόβιο και τα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γεφυρο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-παρεγκεφαλιδικά σκέλη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Βλάβες ωοειδείς και &gt;3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mm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Προσανατολισμός κάθετος με τις πλάγιες κοιλίες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Ενισχύονται κάποιες από τις βλάβες</a:t>
            </a: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6" name="5 - Ομάδα"/>
          <p:cNvGrpSpPr/>
          <p:nvPr/>
        </p:nvGrpSpPr>
        <p:grpSpPr>
          <a:xfrm>
            <a:off x="4929190" y="1214422"/>
            <a:ext cx="4000528" cy="1928826"/>
            <a:chOff x="5143504" y="928670"/>
            <a:chExt cx="3786214" cy="178976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33638"/>
            <a:stretch>
              <a:fillRect/>
            </a:stretch>
          </p:blipFill>
          <p:spPr bwMode="auto">
            <a:xfrm>
              <a:off x="5143504" y="928670"/>
              <a:ext cx="3786214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b="64285"/>
            <a:stretch>
              <a:fillRect/>
            </a:stretch>
          </p:blipFill>
          <p:spPr bwMode="auto">
            <a:xfrm>
              <a:off x="5143504" y="2285992"/>
              <a:ext cx="3786214" cy="432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214282" y="2071678"/>
            <a:ext cx="8186766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Απομυελινωτικές</a:t>
            </a:r>
            <a:r>
              <a:rPr kumimoji="0" lang="el-GR" sz="3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νόσοι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rgbClr val="8000FF"/>
            </a:solidFill>
          </a:ln>
        </p:spPr>
        <p:txBody>
          <a:bodyPr/>
          <a:lstStyle/>
          <a:p>
            <a:pPr eaLnBrk="1" hangingPunct="1"/>
            <a:r>
              <a:rPr lang="en-US"/>
              <a:t>T1-Weighted </a:t>
            </a:r>
            <a:r>
              <a:rPr lang="el-GR"/>
              <a:t>εικόνες</a:t>
            </a:r>
            <a:endParaRPr lang="en-US"/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7504" y="1639888"/>
            <a:ext cx="9586912" cy="4525962"/>
          </a:xfrm>
          <a:noFill/>
        </p:spPr>
        <p:txBody>
          <a:bodyPr/>
          <a:lstStyle/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Καλή αντίθεση μεταξύ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φαιάς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-λευκής ουσίας και ΕΝΥ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Ανάδειξη αιματώματος σε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υποξεία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φάση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Χορήγηση παραμαγνητικής ουσίας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40" name="Picture 6" descr="t1_ax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284538"/>
            <a:ext cx="8642350" cy="3263900"/>
          </a:xfrm>
          <a:prstGeom prst="rect">
            <a:avLst/>
          </a:prstGeom>
          <a:noFill/>
          <a:ln w="9525">
            <a:solidFill>
              <a:srgbClr val="8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1406" y="1720236"/>
            <a:ext cx="8786874" cy="470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Δυο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long-term 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μελέτες έδειξαν ότι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/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σε ασθενείς με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CIS 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και παθολογική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MRI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το 56-82% ανέπτυξαν κλινικά βέβαιη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MS</a:t>
            </a:r>
          </a:p>
          <a:p>
            <a:pPr lvl="1">
              <a:buNone/>
            </a:pP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/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σε ασθενείς με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CIS 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και φυσιολογική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MRI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το 20% ανέπτυξαν κλινικά βέβαιη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MS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/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57166"/>
            <a:ext cx="45434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500" y="3571876"/>
            <a:ext cx="77401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26269" t="15592" r="7812" b="5119"/>
          <a:stretch>
            <a:fillRect/>
          </a:stretch>
        </p:blipFill>
        <p:spPr bwMode="auto">
          <a:xfrm>
            <a:off x="214282" y="428604"/>
            <a:ext cx="8715436" cy="615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Έλλειψη"/>
          <p:cNvSpPr/>
          <p:nvPr/>
        </p:nvSpPr>
        <p:spPr>
          <a:xfrm>
            <a:off x="6660232" y="836712"/>
            <a:ext cx="2232248" cy="4896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7480" t="12599" r="8691" b="3623"/>
          <a:stretch>
            <a:fillRect/>
          </a:stretch>
        </p:blipFill>
        <p:spPr bwMode="auto">
          <a:xfrm>
            <a:off x="571504" y="642918"/>
            <a:ext cx="7929586" cy="528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7112" t="94865" r="49733" b="906"/>
          <a:stretch>
            <a:fillRect/>
          </a:stretch>
        </p:blipFill>
        <p:spPr bwMode="auto">
          <a:xfrm>
            <a:off x="4286248" y="5998682"/>
            <a:ext cx="4214842" cy="43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2C209E51-60B5-43B6-821A-D5A622D4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799" t="15001" r="43701" b="31800"/>
          <a:stretch/>
        </p:blipFill>
        <p:spPr>
          <a:xfrm>
            <a:off x="1634078" y="980728"/>
            <a:ext cx="5904656" cy="5609423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CFF8905-16E6-4226-9927-3E22CD88A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256" y="116632"/>
            <a:ext cx="7315488" cy="69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19" tIns="41559" rIns="83119" bIns="41559" anchor="b" anchorCtr="1"/>
          <a:lstStyle/>
          <a:p>
            <a:pPr defTabSz="914886"/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REVISED 2017 </a:t>
            </a:r>
            <a:r>
              <a:rPr lang="en-US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McDONALD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CRITERIA</a:t>
            </a:r>
          </a:p>
        </p:txBody>
      </p:sp>
    </p:spTree>
    <p:extLst>
      <p:ext uri="{BB962C8B-B14F-4D97-AF65-F5344CB8AC3E}">
        <p14:creationId xmlns:p14="http://schemas.microsoft.com/office/powerpoint/2010/main" xmlns="" val="329613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303568" y="1358035"/>
            <a:ext cx="1749136" cy="234661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83119" tIns="41559" rIns="83119" bIns="41559" anchor="ctr"/>
          <a:lstStyle/>
          <a:p>
            <a:endParaRPr lang="el-GR"/>
          </a:p>
        </p:txBody>
      </p:sp>
      <p:pic>
        <p:nvPicPr>
          <p:cNvPr id="30723" name="Picture 3" descr="new-1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111111"/>
              </a:clrFrom>
              <a:clrTo>
                <a:srgbClr val="111111">
                  <a:alpha val="0"/>
                </a:srgbClr>
              </a:clrTo>
            </a:clrChange>
          </a:blip>
          <a:srcRect b="-10417"/>
          <a:stretch>
            <a:fillRect/>
          </a:stretch>
        </p:blipFill>
        <p:spPr bwMode="auto">
          <a:xfrm>
            <a:off x="4294910" y="1369580"/>
            <a:ext cx="1769341" cy="2326409"/>
          </a:xfrm>
          <a:prstGeom prst="rect">
            <a:avLst/>
          </a:prstGeom>
          <a:solidFill>
            <a:srgbClr val="000000"/>
          </a:solidFill>
          <a:ln w="381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30724" name="Picture 4" descr="t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24000"/>
          </a:blip>
          <a:srcRect/>
          <a:stretch>
            <a:fillRect/>
          </a:stretch>
        </p:blipFill>
        <p:spPr bwMode="auto">
          <a:xfrm>
            <a:off x="2216728" y="3853296"/>
            <a:ext cx="1769341" cy="2242705"/>
          </a:xfrm>
          <a:prstGeom prst="rect">
            <a:avLst/>
          </a:prstGeom>
          <a:solidFill>
            <a:srgbClr val="000000"/>
          </a:solidFill>
          <a:ln w="381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928662" y="378819"/>
            <a:ext cx="7315488" cy="69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19" tIns="41559" rIns="83119" bIns="41559" anchor="b" anchorCtr="1"/>
          <a:lstStyle/>
          <a:p>
            <a:pPr defTabSz="914886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MS </a:t>
            </a:r>
            <a:r>
              <a:rPr lang="el-GR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ΒΛΑΒΕΣ ΣΤΗΝ </a:t>
            </a: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MRI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42144" y="2362444"/>
            <a:ext cx="629526" cy="6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19" tIns="41559" rIns="83119" bIns="41559">
            <a:spAutoFit/>
          </a:bodyPr>
          <a:lstStyle/>
          <a:p>
            <a:pPr algn="ctr" eaLnBrk="0" hangingPunct="0"/>
            <a:r>
              <a: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rPr>
              <a:t> T2  </a:t>
            </a:r>
          </a:p>
          <a:p>
            <a:pPr algn="ctr" eaLnBrk="0" hangingPunct="0"/>
            <a:r>
              <a: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072198" y="4473677"/>
            <a:ext cx="1685906" cy="88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19" tIns="41559" rIns="83119" bIns="41559">
            <a:spAutoFit/>
          </a:bodyPr>
          <a:lstStyle/>
          <a:p>
            <a:pPr algn="ctr" eaLnBrk="0" hangingPunct="0"/>
            <a:r>
              <a: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rPr>
              <a:t>T1/</a:t>
            </a:r>
            <a:r>
              <a:rPr lang="en-US" altLang="en-US" sz="1800" b="1" dirty="0" err="1">
                <a:solidFill>
                  <a:srgbClr val="FFEDA3"/>
                </a:solidFill>
                <a:latin typeface="Arial" charset="0"/>
                <a:cs typeface="Arial" charset="0"/>
              </a:rPr>
              <a:t>Gd</a:t>
            </a:r>
            <a:r>
              <a: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rPr>
              <a:t> </a:t>
            </a:r>
            <a:br>
              <a: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rPr>
            </a:br>
            <a:r>
              <a:rPr lang="en-US" altLang="en-US" sz="1800" b="1" dirty="0" err="1">
                <a:solidFill>
                  <a:srgbClr val="FFEDA3"/>
                </a:solidFill>
                <a:latin typeface="Arial" charset="0"/>
                <a:cs typeface="Arial" charset="0"/>
              </a:rPr>
              <a:t>postcontrast</a:t>
            </a:r>
            <a:endParaRPr lang="en-US" altLang="en-US" sz="1800" b="1" dirty="0">
              <a:solidFill>
                <a:srgbClr val="FFEDA3"/>
              </a:solidFill>
              <a:latin typeface="Arial" charset="0"/>
              <a:cs typeface="Arial" charset="0"/>
            </a:endParaRPr>
          </a:p>
          <a:p>
            <a:pPr algn="ctr" eaLnBrk="0" hangingPunct="0"/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disease activity</a:t>
            </a:r>
          </a:p>
        </p:txBody>
      </p:sp>
      <p:pic>
        <p:nvPicPr>
          <p:cNvPr id="30728" name="Picture 8" descr="Diffusion tensor imaging in MS"/>
          <p:cNvPicPr preferRelativeResize="0">
            <a:picLocks noChangeAspect="1" noChangeArrowheads="1"/>
          </p:cNvPicPr>
          <p:nvPr/>
        </p:nvPicPr>
        <p:blipFill>
          <a:blip r:embed="rId4" cstate="print"/>
          <a:srcRect r="49333" b="48207"/>
          <a:stretch>
            <a:fillRect/>
          </a:stretch>
        </p:blipFill>
        <p:spPr bwMode="auto">
          <a:xfrm>
            <a:off x="2216728" y="1358035"/>
            <a:ext cx="1769341" cy="2335068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58496" y="4514338"/>
            <a:ext cx="1870364" cy="91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/>
          <a:p>
            <a:pPr algn="ctr" eaLnBrk="0" hangingPunct="0"/>
            <a:r>
              <a: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rPr>
              <a:t>T1</a:t>
            </a:r>
            <a:br>
              <a: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rPr>
            </a:br>
            <a:r>
              <a:rPr lang="en-US" altLang="en-US" sz="1800" b="1" dirty="0" err="1">
                <a:solidFill>
                  <a:srgbClr val="FFEDA3"/>
                </a:solidFill>
                <a:latin typeface="Arial" charset="0"/>
                <a:cs typeface="Arial" charset="0"/>
              </a:rPr>
              <a:t>precontrast</a:t>
            </a:r>
            <a:endParaRPr lang="en-US" altLang="en-US" sz="1800" b="1" dirty="0">
              <a:solidFill>
                <a:srgbClr val="FFEDA3"/>
              </a:solidFill>
              <a:latin typeface="Arial" charset="0"/>
              <a:cs typeface="Arial" charset="0"/>
            </a:endParaRPr>
          </a:p>
          <a:p>
            <a:pPr algn="ctr" eaLnBrk="0" hangingPunct="0"/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black holes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48478" y="1409989"/>
            <a:ext cx="297295" cy="277091"/>
            <a:chOff x="1703" y="882"/>
            <a:chExt cx="232" cy="192"/>
          </a:xfrm>
        </p:grpSpPr>
        <p:sp>
          <p:nvSpPr>
            <p:cNvPr id="30744" name="Rectangle 11"/>
            <p:cNvSpPr>
              <a:spLocks noChangeArrowheads="1"/>
            </p:cNvSpPr>
            <p:nvPr/>
          </p:nvSpPr>
          <p:spPr bwMode="auto">
            <a:xfrm>
              <a:off x="1752" y="894"/>
              <a:ext cx="144" cy="1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0745" name="Text Box 12"/>
            <p:cNvSpPr txBox="1">
              <a:spLocks noChangeArrowheads="1"/>
            </p:cNvSpPr>
            <p:nvPr/>
          </p:nvSpPr>
          <p:spPr bwMode="auto">
            <a:xfrm>
              <a:off x="1703" y="882"/>
              <a:ext cx="2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eaLnBrk="0" hangingPunct="0"/>
              <a:r>
                <a:rPr lang="en-US" altLang="en-US" sz="1800" b="1" dirty="0">
                  <a:solidFill>
                    <a:srgbClr val="FFCC00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325216" y="1409989"/>
            <a:ext cx="298738" cy="277091"/>
            <a:chOff x="1703" y="882"/>
            <a:chExt cx="232" cy="192"/>
          </a:xfrm>
        </p:grpSpPr>
        <p:sp>
          <p:nvSpPr>
            <p:cNvPr id="30742" name="Rectangle 14"/>
            <p:cNvSpPr>
              <a:spLocks noChangeArrowheads="1"/>
            </p:cNvSpPr>
            <p:nvPr/>
          </p:nvSpPr>
          <p:spPr bwMode="auto">
            <a:xfrm>
              <a:off x="1752" y="894"/>
              <a:ext cx="144" cy="1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0743" name="Text Box 15"/>
            <p:cNvSpPr txBox="1">
              <a:spLocks noChangeArrowheads="1"/>
            </p:cNvSpPr>
            <p:nvPr/>
          </p:nvSpPr>
          <p:spPr bwMode="auto">
            <a:xfrm>
              <a:off x="1703" y="882"/>
              <a:ext cx="2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eaLnBrk="0" hangingPunct="0"/>
              <a:r>
                <a:rPr lang="en-US" altLang="en-US" sz="1800" b="1" dirty="0">
                  <a:solidFill>
                    <a:srgbClr val="FFCC00"/>
                  </a:solidFill>
                  <a:latin typeface="Arial" charset="0"/>
                </a:rPr>
                <a:t>B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248478" y="3886489"/>
            <a:ext cx="298739" cy="277091"/>
            <a:chOff x="1703" y="882"/>
            <a:chExt cx="232" cy="192"/>
          </a:xfrm>
        </p:grpSpPr>
        <p:sp>
          <p:nvSpPr>
            <p:cNvPr id="30740" name="Rectangle 17"/>
            <p:cNvSpPr>
              <a:spLocks noChangeArrowheads="1"/>
            </p:cNvSpPr>
            <p:nvPr/>
          </p:nvSpPr>
          <p:spPr bwMode="auto">
            <a:xfrm>
              <a:off x="1752" y="894"/>
              <a:ext cx="144" cy="1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0741" name="Text Box 18"/>
            <p:cNvSpPr txBox="1">
              <a:spLocks noChangeArrowheads="1"/>
            </p:cNvSpPr>
            <p:nvPr/>
          </p:nvSpPr>
          <p:spPr bwMode="auto">
            <a:xfrm>
              <a:off x="1703" y="882"/>
              <a:ext cx="2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eaLnBrk="0" hangingPunct="0"/>
              <a:r>
                <a:rPr lang="en-US" altLang="en-US" sz="1800" b="1" dirty="0">
                  <a:solidFill>
                    <a:srgbClr val="FFCC00"/>
                  </a:solidFill>
                  <a:latin typeface="Arial" charset="0"/>
                </a:rPr>
                <a:t>C</a:t>
              </a:r>
            </a:p>
          </p:txBody>
        </p:sp>
      </p:grpSp>
      <p:sp>
        <p:nvSpPr>
          <p:cNvPr id="30733" name="Text Box 19"/>
          <p:cNvSpPr txBox="1">
            <a:spLocks noChangeArrowheads="1"/>
          </p:cNvSpPr>
          <p:nvPr/>
        </p:nvSpPr>
        <p:spPr bwMode="auto">
          <a:xfrm>
            <a:off x="6286512" y="2353825"/>
            <a:ext cx="1246909" cy="36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rPr>
              <a:t>T2-FLAIR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276148" y="3846080"/>
            <a:ext cx="1772227" cy="2257136"/>
            <a:chOff x="2963" y="2665"/>
            <a:chExt cx="1228" cy="1564"/>
          </a:xfrm>
        </p:grpSpPr>
        <p:sp>
          <p:nvSpPr>
            <p:cNvPr id="30735" name="Rectangle 21"/>
            <p:cNvSpPr>
              <a:spLocks noChangeArrowheads="1"/>
            </p:cNvSpPr>
            <p:nvPr/>
          </p:nvSpPr>
          <p:spPr bwMode="auto">
            <a:xfrm>
              <a:off x="2963" y="2665"/>
              <a:ext cx="1225" cy="156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pic>
          <p:nvPicPr>
            <p:cNvPr id="30736" name="Picture 2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 b="-4897"/>
            <a:stretch>
              <a:fillRect/>
            </a:stretch>
          </p:blipFill>
          <p:spPr bwMode="auto">
            <a:xfrm>
              <a:off x="2976" y="2677"/>
              <a:ext cx="1215" cy="1547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2997" y="2693"/>
              <a:ext cx="207" cy="192"/>
              <a:chOff x="1703" y="882"/>
              <a:chExt cx="232" cy="192"/>
            </a:xfrm>
          </p:grpSpPr>
          <p:sp>
            <p:nvSpPr>
              <p:cNvPr id="30738" name="Rectangle 24"/>
              <p:cNvSpPr>
                <a:spLocks noChangeArrowheads="1"/>
              </p:cNvSpPr>
              <p:nvPr/>
            </p:nvSpPr>
            <p:spPr bwMode="auto">
              <a:xfrm>
                <a:off x="1752" y="894"/>
                <a:ext cx="144" cy="16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0739" name="Text Box 25"/>
              <p:cNvSpPr txBox="1">
                <a:spLocks noChangeArrowheads="1"/>
              </p:cNvSpPr>
              <p:nvPr/>
            </p:nvSpPr>
            <p:spPr bwMode="auto">
              <a:xfrm>
                <a:off x="1703" y="882"/>
                <a:ext cx="2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eaLnBrk="0" hangingPunct="0"/>
                <a:r>
                  <a:rPr lang="en-US" altLang="en-US" sz="1800" b="1" dirty="0">
                    <a:solidFill>
                      <a:srgbClr val="FFCC00"/>
                    </a:solidFill>
                    <a:latin typeface="Arial" charset="0"/>
                  </a:rPr>
                  <a:t>D</a:t>
                </a:r>
              </a:p>
            </p:txBody>
          </p:sp>
        </p:grpSp>
      </p:grpSp>
      <p:grpSp>
        <p:nvGrpSpPr>
          <p:cNvPr id="35" name="34 - Ομάδα"/>
          <p:cNvGrpSpPr/>
          <p:nvPr/>
        </p:nvGrpSpPr>
        <p:grpSpPr>
          <a:xfrm>
            <a:off x="214282" y="1214422"/>
            <a:ext cx="8643998" cy="5000660"/>
            <a:chOff x="214282" y="1214422"/>
            <a:chExt cx="8643998" cy="5000660"/>
          </a:xfrm>
        </p:grpSpPr>
        <p:pic>
          <p:nvPicPr>
            <p:cNvPr id="34" name="Picture 9" descr="7b"/>
            <p:cNvPicPr>
              <a:picLocks noChangeAspect="1" noChangeArrowheads="1"/>
            </p:cNvPicPr>
            <p:nvPr/>
          </p:nvPicPr>
          <p:blipFill>
            <a:blip r:embed="rId6" cstate="print"/>
            <a:srcRect l="8096"/>
            <a:stretch>
              <a:fillRect/>
            </a:stretch>
          </p:blipFill>
          <p:spPr bwMode="auto">
            <a:xfrm>
              <a:off x="214282" y="1214422"/>
              <a:ext cx="6488005" cy="500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" name="28 - Ομάδα"/>
            <p:cNvGrpSpPr/>
            <p:nvPr/>
          </p:nvGrpSpPr>
          <p:grpSpPr>
            <a:xfrm>
              <a:off x="3929058" y="3643314"/>
              <a:ext cx="4929222" cy="2571768"/>
              <a:chOff x="4306043" y="3154398"/>
              <a:chExt cx="4025874" cy="2496081"/>
            </a:xfrm>
          </p:grpSpPr>
          <p:pic>
            <p:nvPicPr>
              <p:cNvPr id="27" name="Picture 4"/>
              <p:cNvPicPr>
                <a:picLocks noChangeArrowheads="1"/>
              </p:cNvPicPr>
              <p:nvPr/>
            </p:nvPicPr>
            <p:blipFill>
              <a:blip r:embed="rId7" cstate="print"/>
              <a:srcRect l="22646" t="16725" r="20251" b="14286"/>
              <a:stretch>
                <a:fillRect/>
              </a:stretch>
            </p:blipFill>
            <p:spPr bwMode="auto">
              <a:xfrm>
                <a:off x="6581537" y="3154398"/>
                <a:ext cx="1750380" cy="24960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8" name="Line 5"/>
              <p:cNvSpPr>
                <a:spLocks noChangeShapeType="1"/>
              </p:cNvSpPr>
              <p:nvPr/>
            </p:nvSpPr>
            <p:spPr bwMode="auto">
              <a:xfrm>
                <a:off x="4306043" y="4494715"/>
                <a:ext cx="3384068" cy="25440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 wrap="none" lIns="83119" tIns="41559" rIns="83119" bIns="41559"/>
              <a:lstStyle/>
              <a:p>
                <a:endParaRPr lang="el-GR"/>
              </a:p>
            </p:txBody>
          </p:sp>
        </p:grpSp>
      </p:grpSp>
      <p:grpSp>
        <p:nvGrpSpPr>
          <p:cNvPr id="37" name="36 - Ομάδα"/>
          <p:cNvGrpSpPr/>
          <p:nvPr/>
        </p:nvGrpSpPr>
        <p:grpSpPr>
          <a:xfrm>
            <a:off x="214282" y="1142984"/>
            <a:ext cx="8653922" cy="5000660"/>
            <a:chOff x="214282" y="1214422"/>
            <a:chExt cx="8653922" cy="5000660"/>
          </a:xfrm>
        </p:grpSpPr>
        <p:pic>
          <p:nvPicPr>
            <p:cNvPr id="32" name="Picture 4" descr="t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contrast="24000"/>
            </a:blip>
            <a:srcRect/>
            <a:stretch>
              <a:fillRect/>
            </a:stretch>
          </p:blipFill>
          <p:spPr bwMode="auto">
            <a:xfrm>
              <a:off x="6614649" y="1214422"/>
              <a:ext cx="2253555" cy="3000396"/>
            </a:xfrm>
            <a:prstGeom prst="rect">
              <a:avLst/>
            </a:prstGeom>
            <a:solidFill>
              <a:srgbClr val="000000"/>
            </a:solidFill>
            <a:ln w="38100">
              <a:noFill/>
              <a:miter lim="800000"/>
              <a:headEnd/>
              <a:tailEnd/>
            </a:ln>
          </p:spPr>
        </p:pic>
        <p:pic>
          <p:nvPicPr>
            <p:cNvPr id="36" name="Picture 8" descr="7c"/>
            <p:cNvPicPr>
              <a:picLocks noChangeAspect="1" noChangeArrowheads="1"/>
            </p:cNvPicPr>
            <p:nvPr/>
          </p:nvPicPr>
          <p:blipFill>
            <a:blip r:embed="rId8" cstate="print"/>
            <a:srcRect l="7991"/>
            <a:stretch>
              <a:fillRect/>
            </a:stretch>
          </p:blipFill>
          <p:spPr bwMode="auto">
            <a:xfrm>
              <a:off x="214282" y="1214422"/>
              <a:ext cx="6500858" cy="500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Line 5"/>
            <p:cNvSpPr>
              <a:spLocks noChangeShapeType="1"/>
            </p:cNvSpPr>
            <p:nvPr/>
          </p:nvSpPr>
          <p:spPr bwMode="auto">
            <a:xfrm flipV="1">
              <a:off x="2571736" y="2905260"/>
              <a:ext cx="5537332" cy="24525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lIns="83119" tIns="41559" rIns="83119" bIns="41559"/>
            <a:lstStyle/>
            <a:p>
              <a:endParaRPr lang="el-G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1519671" y="1490808"/>
            <a:ext cx="6046932" cy="4647045"/>
            <a:chOff x="819" y="986"/>
            <a:chExt cx="4190" cy="3220"/>
          </a:xfrm>
        </p:grpSpPr>
        <p:pic>
          <p:nvPicPr>
            <p:cNvPr id="40964" name="Picture 1027"/>
            <p:cNvPicPr>
              <a:picLocks noChangeAspect="1" noChangeArrowheads="1"/>
            </p:cNvPicPr>
            <p:nvPr/>
          </p:nvPicPr>
          <p:blipFill>
            <a:blip r:embed="rId2" cstate="print"/>
            <a:srcRect t="6293"/>
            <a:stretch>
              <a:fillRect/>
            </a:stretch>
          </p:blipFill>
          <p:spPr bwMode="auto">
            <a:xfrm>
              <a:off x="937" y="986"/>
              <a:ext cx="950" cy="1334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40965" name="Picture 10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2" y="986"/>
              <a:ext cx="1106" cy="1314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40966" name="Picture 1029"/>
            <p:cNvPicPr>
              <a:picLocks noChangeAspect="1" noChangeArrowheads="1"/>
            </p:cNvPicPr>
            <p:nvPr/>
          </p:nvPicPr>
          <p:blipFill>
            <a:blip r:embed="rId4" cstate="print"/>
            <a:srcRect l="4155" r="832" b="676"/>
            <a:stretch>
              <a:fillRect/>
            </a:stretch>
          </p:blipFill>
          <p:spPr bwMode="auto">
            <a:xfrm>
              <a:off x="3942" y="986"/>
              <a:ext cx="1048" cy="1353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40967" name="Picture 10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1" y="2759"/>
              <a:ext cx="1002" cy="1196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40968" name="Picture 10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2" y="2759"/>
              <a:ext cx="1006" cy="1205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40969" name="Picture 1032" descr="sheet5"/>
            <p:cNvPicPr>
              <a:picLocks noChangeAspect="1" noChangeArrowheads="1"/>
            </p:cNvPicPr>
            <p:nvPr/>
          </p:nvPicPr>
          <p:blipFill>
            <a:blip r:embed="rId7" cstate="print"/>
            <a:srcRect l="5116" b="19727"/>
            <a:stretch>
              <a:fillRect/>
            </a:stretch>
          </p:blipFill>
          <p:spPr bwMode="auto">
            <a:xfrm>
              <a:off x="3969" y="2759"/>
              <a:ext cx="994" cy="1192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40970" name="Text Box 1033"/>
            <p:cNvSpPr txBox="1">
              <a:spLocks noChangeAspect="1" noChangeArrowheads="1"/>
            </p:cNvSpPr>
            <p:nvPr/>
          </p:nvSpPr>
          <p:spPr bwMode="auto">
            <a:xfrm>
              <a:off x="819" y="2348"/>
              <a:ext cx="1186" cy="250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83119" tIns="41559" rIns="83119" bIns="41559">
              <a:spAutoFit/>
            </a:bodyPr>
            <a:lstStyle/>
            <a:p>
              <a:pPr algn="ctr" defTabSz="756152"/>
              <a:r>
                <a:rPr lang="en-US" altLang="en-US" sz="1800" b="1" dirty="0" err="1">
                  <a:solidFill>
                    <a:srgbClr val="FFFFCC"/>
                  </a:solidFill>
                  <a:latin typeface="Arial" charset="0"/>
                  <a:cs typeface="Arial" charset="0"/>
                </a:rPr>
                <a:t>Gd</a:t>
              </a:r>
              <a:r>
                <a:rPr lang="en-US" altLang="en-US" sz="1800" b="1" dirty="0">
                  <a:solidFill>
                    <a:srgbClr val="FFFFCC"/>
                  </a:solidFill>
                  <a:latin typeface="Arial" charset="0"/>
                  <a:cs typeface="Arial" charset="0"/>
                </a:rPr>
                <a:t>-enhancing</a:t>
              </a:r>
            </a:p>
          </p:txBody>
        </p:sp>
        <p:sp>
          <p:nvSpPr>
            <p:cNvPr id="40971" name="Text Box 1034"/>
            <p:cNvSpPr txBox="1">
              <a:spLocks noChangeAspect="1" noChangeArrowheads="1"/>
            </p:cNvSpPr>
            <p:nvPr/>
          </p:nvSpPr>
          <p:spPr bwMode="auto">
            <a:xfrm>
              <a:off x="2252" y="2348"/>
              <a:ext cx="1346" cy="250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83119" tIns="41559" rIns="83119" bIns="41559">
              <a:spAutoFit/>
            </a:bodyPr>
            <a:lstStyle/>
            <a:p>
              <a:pPr algn="ctr" defTabSz="756152"/>
              <a:r>
                <a:rPr lang="en-US" altLang="en-US" sz="1800" b="1" dirty="0">
                  <a:solidFill>
                    <a:srgbClr val="FFFFCC"/>
                  </a:solidFill>
                  <a:latin typeface="Arial" charset="0"/>
                  <a:cs typeface="Arial" charset="0"/>
                </a:rPr>
                <a:t>T2-hyperintense</a:t>
              </a:r>
            </a:p>
          </p:txBody>
        </p:sp>
        <p:sp>
          <p:nvSpPr>
            <p:cNvPr id="40972" name="Text Box 1035"/>
            <p:cNvSpPr txBox="1">
              <a:spLocks noChangeAspect="1" noChangeArrowheads="1"/>
            </p:cNvSpPr>
            <p:nvPr/>
          </p:nvSpPr>
          <p:spPr bwMode="auto">
            <a:xfrm>
              <a:off x="864" y="3956"/>
              <a:ext cx="1096" cy="250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83119" tIns="41559" rIns="83119" bIns="41559">
              <a:spAutoFit/>
            </a:bodyPr>
            <a:lstStyle/>
            <a:p>
              <a:pPr algn="ctr" defTabSz="756152"/>
              <a:r>
                <a:rPr lang="en-US" altLang="en-US" sz="1800" b="1" dirty="0" err="1">
                  <a:solidFill>
                    <a:srgbClr val="FFFFCC"/>
                  </a:solidFill>
                  <a:latin typeface="Arial" charset="0"/>
                  <a:cs typeface="Arial" charset="0"/>
                </a:rPr>
                <a:t>Juxtacortical</a:t>
              </a:r>
              <a:endParaRPr lang="en-US" altLang="en-US" sz="1800" b="1" dirty="0">
                <a:solidFill>
                  <a:srgbClr val="FFFF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973" name="Text Box 1036"/>
            <p:cNvSpPr txBox="1">
              <a:spLocks noChangeAspect="1" noChangeArrowheads="1"/>
            </p:cNvSpPr>
            <p:nvPr/>
          </p:nvSpPr>
          <p:spPr bwMode="auto">
            <a:xfrm>
              <a:off x="2311" y="3956"/>
              <a:ext cx="1229" cy="250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83119" tIns="41559" rIns="83119" bIns="41559">
              <a:spAutoFit/>
            </a:bodyPr>
            <a:lstStyle/>
            <a:p>
              <a:pPr algn="ctr" defTabSz="756152"/>
              <a:r>
                <a:rPr lang="en-US" altLang="en-US" sz="1800" b="1" dirty="0" err="1">
                  <a:solidFill>
                    <a:srgbClr val="FFEDA3"/>
                  </a:solidFill>
                  <a:latin typeface="Arial" charset="0"/>
                  <a:cs typeface="Arial" charset="0"/>
                </a:rPr>
                <a:t>Periventricular</a:t>
              </a:r>
              <a:endPara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974" name="Text Box 1037"/>
            <p:cNvSpPr txBox="1">
              <a:spLocks noChangeAspect="1" noChangeArrowheads="1"/>
            </p:cNvSpPr>
            <p:nvPr/>
          </p:nvSpPr>
          <p:spPr bwMode="auto">
            <a:xfrm>
              <a:off x="3930" y="3956"/>
              <a:ext cx="1072" cy="250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lIns="83119" tIns="41559" rIns="83119" bIns="41559">
              <a:spAutoFit/>
            </a:bodyPr>
            <a:lstStyle/>
            <a:p>
              <a:pPr algn="ctr" defTabSz="756152"/>
              <a:r>
                <a:rPr lang="en-US" altLang="en-US" sz="1800" b="1" dirty="0">
                  <a:solidFill>
                    <a:srgbClr val="FFEDA3"/>
                  </a:solidFill>
                  <a:latin typeface="Arial" charset="0"/>
                  <a:cs typeface="Arial" charset="0"/>
                </a:rPr>
                <a:t>Spinal Cord</a:t>
              </a:r>
            </a:p>
          </p:txBody>
        </p:sp>
        <p:sp>
          <p:nvSpPr>
            <p:cNvPr id="40975" name="Text Box 1038"/>
            <p:cNvSpPr txBox="1">
              <a:spLocks noChangeAspect="1" noChangeArrowheads="1"/>
            </p:cNvSpPr>
            <p:nvPr/>
          </p:nvSpPr>
          <p:spPr bwMode="auto">
            <a:xfrm>
              <a:off x="3923" y="2348"/>
              <a:ext cx="1086" cy="250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83119" tIns="41559" rIns="83119" bIns="41559">
              <a:spAutoFit/>
            </a:bodyPr>
            <a:lstStyle/>
            <a:p>
              <a:pPr algn="ctr" defTabSz="756152"/>
              <a:r>
                <a:rPr lang="en-US" altLang="en-US" sz="1800" b="1" dirty="0" err="1">
                  <a:solidFill>
                    <a:srgbClr val="FFEDA3"/>
                  </a:solidFill>
                  <a:latin typeface="Arial" charset="0"/>
                  <a:cs typeface="Arial" charset="0"/>
                </a:rPr>
                <a:t>Infratentorial</a:t>
              </a:r>
              <a:endParaRPr lang="en-US" altLang="en-US" sz="1800" b="1" dirty="0">
                <a:solidFill>
                  <a:srgbClr val="FFEDA3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0963" name="Rectangle 1039"/>
          <p:cNvSpPr>
            <a:spLocks noChangeArrowheads="1"/>
          </p:cNvSpPr>
          <p:nvPr/>
        </p:nvSpPr>
        <p:spPr bwMode="auto">
          <a:xfrm>
            <a:off x="1042726" y="571480"/>
            <a:ext cx="7315488" cy="69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19" tIns="41559" rIns="83119" bIns="41559" anchor="b" anchorCtr="1"/>
          <a:lstStyle/>
          <a:p>
            <a:pPr defTabSz="914886"/>
            <a:r>
              <a:rPr lang="en-US" altLang="en-US" sz="4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McDonald </a:t>
            </a:r>
            <a:r>
              <a:rPr lang="el-GR" altLang="en-US" sz="4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altLang="en-US" sz="4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MRI Criteria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ina\Desktop\PHOTOS FROM NOKIA\05112010235.jpg"/>
          <p:cNvPicPr>
            <a:picLocks noChangeAspect="1" noChangeArrowheads="1"/>
          </p:cNvPicPr>
          <p:nvPr/>
        </p:nvPicPr>
        <p:blipFill>
          <a:blip r:embed="rId2" cstate="print"/>
          <a:srcRect t="3865" b="22889"/>
          <a:stretch>
            <a:fillRect/>
          </a:stretch>
        </p:blipFill>
        <p:spPr bwMode="auto">
          <a:xfrm>
            <a:off x="1142976" y="71414"/>
            <a:ext cx="6802858" cy="6643734"/>
          </a:xfrm>
          <a:prstGeom prst="rect">
            <a:avLst/>
          </a:prstGeom>
          <a:noFill/>
        </p:spPr>
      </p:pic>
      <p:cxnSp>
        <p:nvCxnSpPr>
          <p:cNvPr id="6" name="5 - Ευθύγραμμο βέλος σύνδεσης"/>
          <p:cNvCxnSpPr/>
          <p:nvPr/>
        </p:nvCxnSpPr>
        <p:spPr>
          <a:xfrm>
            <a:off x="7092280" y="3501008"/>
            <a:ext cx="7200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>
            <a:off x="3203848" y="4149080"/>
            <a:ext cx="36004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13 - Ομάδα"/>
          <p:cNvGrpSpPr/>
          <p:nvPr/>
        </p:nvGrpSpPr>
        <p:grpSpPr>
          <a:xfrm>
            <a:off x="1619672" y="692696"/>
            <a:ext cx="6120680" cy="2088232"/>
            <a:chOff x="1619672" y="692696"/>
            <a:chExt cx="6120680" cy="2088232"/>
          </a:xfrm>
        </p:grpSpPr>
        <p:cxnSp>
          <p:nvCxnSpPr>
            <p:cNvPr id="4" name="3 - Ευθύγραμμο βέλος σύνδεσης"/>
            <p:cNvCxnSpPr/>
            <p:nvPr/>
          </p:nvCxnSpPr>
          <p:spPr>
            <a:xfrm>
              <a:off x="6660232" y="836712"/>
              <a:ext cx="360040" cy="2880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4 - Ευθύγραμμο βέλος σύνδεσης"/>
            <p:cNvCxnSpPr/>
            <p:nvPr/>
          </p:nvCxnSpPr>
          <p:spPr>
            <a:xfrm flipH="1">
              <a:off x="7452320" y="692696"/>
              <a:ext cx="288032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7 - Ευθύγραμμο βέλος σύνδεσης"/>
            <p:cNvCxnSpPr/>
            <p:nvPr/>
          </p:nvCxnSpPr>
          <p:spPr>
            <a:xfrm flipV="1">
              <a:off x="1619672" y="2636912"/>
              <a:ext cx="144016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11 - Ευθύγραμμο βέλος σύνδεσης"/>
            <p:cNvCxnSpPr/>
            <p:nvPr/>
          </p:nvCxnSpPr>
          <p:spPr>
            <a:xfrm flipH="1">
              <a:off x="6084168" y="2492896"/>
              <a:ext cx="216024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00703.JPG"/>
          <p:cNvPicPr>
            <a:picLocks noChangeAspect="1"/>
          </p:cNvPicPr>
          <p:nvPr/>
        </p:nvPicPr>
        <p:blipFill>
          <a:blip r:embed="rId2" cstate="print">
            <a:grayscl/>
          </a:blip>
          <a:srcRect l="3659" r="23171"/>
          <a:stretch>
            <a:fillRect/>
          </a:stretch>
        </p:blipFill>
        <p:spPr>
          <a:xfrm rot="5400000">
            <a:off x="279497" y="863455"/>
            <a:ext cx="5214974" cy="5345404"/>
          </a:xfrm>
          <a:prstGeom prst="rect">
            <a:avLst/>
          </a:prstGeom>
        </p:spPr>
      </p:pic>
      <p:grpSp>
        <p:nvGrpSpPr>
          <p:cNvPr id="12" name="11 - Ομάδα"/>
          <p:cNvGrpSpPr/>
          <p:nvPr/>
        </p:nvGrpSpPr>
        <p:grpSpPr>
          <a:xfrm>
            <a:off x="1714480" y="928669"/>
            <a:ext cx="7154497" cy="5214975"/>
            <a:chOff x="1714480" y="928669"/>
            <a:chExt cx="7154497" cy="5214975"/>
          </a:xfrm>
        </p:grpSpPr>
        <p:pic>
          <p:nvPicPr>
            <p:cNvPr id="3" name="2 - Εικόνα" descr="DSC00708.JPG"/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rcRect l="7650" t="20000" r="4492" b="8571"/>
            <a:stretch>
              <a:fillRect/>
            </a:stretch>
          </p:blipFill>
          <p:spPr>
            <a:xfrm>
              <a:off x="5643571" y="928669"/>
              <a:ext cx="3214710" cy="1960189"/>
            </a:xfrm>
            <a:prstGeom prst="rect">
              <a:avLst/>
            </a:prstGeom>
          </p:spPr>
        </p:pic>
        <p:pic>
          <p:nvPicPr>
            <p:cNvPr id="4" name="3 - Εικόνα" descr="DSC00710.JPG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56186" t="18582" b="19228"/>
            <a:stretch>
              <a:fillRect/>
            </a:stretch>
          </p:blipFill>
          <p:spPr>
            <a:xfrm>
              <a:off x="5643570" y="2710008"/>
              <a:ext cx="3225407" cy="3433636"/>
            </a:xfrm>
            <a:prstGeom prst="rect">
              <a:avLst/>
            </a:prstGeom>
          </p:spPr>
        </p:pic>
        <p:cxnSp>
          <p:nvCxnSpPr>
            <p:cNvPr id="6" name="5 - Ευθύγραμμο βέλος σύνδεσης"/>
            <p:cNvCxnSpPr/>
            <p:nvPr/>
          </p:nvCxnSpPr>
          <p:spPr>
            <a:xfrm flipV="1">
              <a:off x="1714480" y="2214554"/>
              <a:ext cx="4429156" cy="364333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- Ευθύγραμμο βέλος σύνδεσης"/>
            <p:cNvCxnSpPr/>
            <p:nvPr/>
          </p:nvCxnSpPr>
          <p:spPr>
            <a:xfrm flipV="1">
              <a:off x="5429256" y="4429132"/>
              <a:ext cx="2571768" cy="114300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- Ομάδα"/>
          <p:cNvGrpSpPr/>
          <p:nvPr/>
        </p:nvGrpSpPr>
        <p:grpSpPr>
          <a:xfrm>
            <a:off x="142844" y="142852"/>
            <a:ext cx="8858312" cy="6500834"/>
            <a:chOff x="571449" y="2357431"/>
            <a:chExt cx="6115688" cy="4500570"/>
          </a:xfrm>
        </p:grpSpPr>
        <p:pic>
          <p:nvPicPr>
            <p:cNvPr id="6" name="5 - Εικόνα" descr="DSC00711.JPG"/>
            <p:cNvPicPr>
              <a:picLocks noChangeAspect="1"/>
            </p:cNvPicPr>
            <p:nvPr/>
          </p:nvPicPr>
          <p:blipFill>
            <a:blip r:embed="rId2" cstate="print">
              <a:grayscl/>
            </a:blip>
            <a:srcRect l="46445" t="800" r="15624" b="800"/>
            <a:stretch>
              <a:fillRect/>
            </a:stretch>
          </p:blipFill>
          <p:spPr>
            <a:xfrm rot="5400000">
              <a:off x="2057669" y="2228533"/>
              <a:ext cx="3143248" cy="6115687"/>
            </a:xfrm>
            <a:prstGeom prst="rect">
              <a:avLst/>
            </a:prstGeom>
          </p:spPr>
        </p:pic>
        <p:pic>
          <p:nvPicPr>
            <p:cNvPr id="7" name="6 - Εικόνα" descr="DSC00711.JPG"/>
            <p:cNvPicPr>
              <a:picLocks noChangeAspect="1"/>
            </p:cNvPicPr>
            <p:nvPr/>
          </p:nvPicPr>
          <p:blipFill>
            <a:blip r:embed="rId2" cstate="print">
              <a:grayscl/>
            </a:blip>
            <a:srcRect l="9376" t="456" r="74054"/>
            <a:stretch>
              <a:fillRect/>
            </a:stretch>
          </p:blipFill>
          <p:spPr>
            <a:xfrm rot="5400000">
              <a:off x="2950631" y="-21729"/>
              <a:ext cx="1357346" cy="6115666"/>
            </a:xfrm>
            <a:prstGeom prst="rect">
              <a:avLst/>
            </a:prstGeom>
          </p:spPr>
        </p:pic>
      </p:grpSp>
      <p:grpSp>
        <p:nvGrpSpPr>
          <p:cNvPr id="13" name="12 - Ομάδα"/>
          <p:cNvGrpSpPr/>
          <p:nvPr/>
        </p:nvGrpSpPr>
        <p:grpSpPr>
          <a:xfrm>
            <a:off x="142844" y="142852"/>
            <a:ext cx="8858312" cy="6500858"/>
            <a:chOff x="142844" y="142852"/>
            <a:chExt cx="8858312" cy="6500858"/>
          </a:xfrm>
        </p:grpSpPr>
        <p:pic>
          <p:nvPicPr>
            <p:cNvPr id="2" name="1 - Εικόνα" descr="DSC00712.JPG"/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rcRect l="54066" t="14035" r="1754" b="6433"/>
            <a:stretch>
              <a:fillRect/>
            </a:stretch>
          </p:blipFill>
          <p:spPr>
            <a:xfrm>
              <a:off x="2571736" y="3214685"/>
              <a:ext cx="2533949" cy="3421232"/>
            </a:xfrm>
            <a:prstGeom prst="rect">
              <a:avLst/>
            </a:prstGeom>
          </p:spPr>
        </p:pic>
        <p:pic>
          <p:nvPicPr>
            <p:cNvPr id="3" name="2 - Εικόνα" descr="DSC00713.JPG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3488" t="18605" r="55814" b="6977"/>
            <a:stretch>
              <a:fillRect/>
            </a:stretch>
          </p:blipFill>
          <p:spPr>
            <a:xfrm>
              <a:off x="4714876" y="3214686"/>
              <a:ext cx="2500330" cy="3429024"/>
            </a:xfrm>
            <a:prstGeom prst="rect">
              <a:avLst/>
            </a:prstGeom>
          </p:spPr>
        </p:pic>
        <p:pic>
          <p:nvPicPr>
            <p:cNvPr id="4" name="3 - Εικόνα" descr="DSC00714.JPG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3409" t="15909" r="55682" b="11364"/>
            <a:stretch>
              <a:fillRect/>
            </a:stretch>
          </p:blipFill>
          <p:spPr>
            <a:xfrm>
              <a:off x="142844" y="142852"/>
              <a:ext cx="2357454" cy="3143272"/>
            </a:xfrm>
            <a:prstGeom prst="rect">
              <a:avLst/>
            </a:prstGeom>
          </p:spPr>
        </p:pic>
        <p:pic>
          <p:nvPicPr>
            <p:cNvPr id="5" name="4 - Εικόνα" descr="DSC00715.JPG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rcRect l="57634" t="22222" r="14459" b="11111"/>
            <a:stretch>
              <a:fillRect/>
            </a:stretch>
          </p:blipFill>
          <p:spPr>
            <a:xfrm>
              <a:off x="7143768" y="142852"/>
              <a:ext cx="1857388" cy="3071834"/>
            </a:xfrm>
            <a:prstGeom prst="rect">
              <a:avLst/>
            </a:prstGeom>
          </p:spPr>
        </p:pic>
        <p:pic>
          <p:nvPicPr>
            <p:cNvPr id="9" name="8 - Εικόνα" descr="DSC00713.JPG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52170" t="18605" r="9458" b="6977"/>
            <a:stretch>
              <a:fillRect/>
            </a:stretch>
          </p:blipFill>
          <p:spPr>
            <a:xfrm>
              <a:off x="6643702" y="3214686"/>
              <a:ext cx="2357454" cy="3429024"/>
            </a:xfrm>
            <a:prstGeom prst="rect">
              <a:avLst/>
            </a:prstGeom>
          </p:spPr>
        </p:pic>
        <p:pic>
          <p:nvPicPr>
            <p:cNvPr id="10" name="9 - Εικόνα" descr="DSC00712.JPG"/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rcRect l="1754" t="14035" r="55898" b="6433"/>
            <a:stretch>
              <a:fillRect/>
            </a:stretch>
          </p:blipFill>
          <p:spPr>
            <a:xfrm>
              <a:off x="142844" y="3214686"/>
              <a:ext cx="2428892" cy="3421232"/>
            </a:xfrm>
            <a:prstGeom prst="rect">
              <a:avLst/>
            </a:prstGeom>
          </p:spPr>
        </p:pic>
        <p:pic>
          <p:nvPicPr>
            <p:cNvPr id="11" name="10 - Εικόνα" descr="DSC00714.JPG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59029" t="15909" b="11364"/>
            <a:stretch>
              <a:fillRect/>
            </a:stretch>
          </p:blipFill>
          <p:spPr>
            <a:xfrm>
              <a:off x="2496730" y="142852"/>
              <a:ext cx="2361022" cy="3143272"/>
            </a:xfrm>
            <a:prstGeom prst="rect">
              <a:avLst/>
            </a:prstGeom>
          </p:spPr>
        </p:pic>
        <p:pic>
          <p:nvPicPr>
            <p:cNvPr id="12" name="11 - Εικόνα" descr="DSC00715.JPG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rcRect l="5000" t="22222" r="56475" b="11111"/>
            <a:stretch>
              <a:fillRect/>
            </a:stretch>
          </p:blipFill>
          <p:spPr>
            <a:xfrm>
              <a:off x="4786314" y="142852"/>
              <a:ext cx="2366851" cy="30718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rgbClr val="8000FF"/>
            </a:solidFill>
          </a:ln>
        </p:spPr>
        <p:txBody>
          <a:bodyPr/>
          <a:lstStyle/>
          <a:p>
            <a:pPr eaLnBrk="1" hangingPunct="1"/>
            <a:r>
              <a:rPr lang="en-US"/>
              <a:t>T2-Weighted </a:t>
            </a:r>
            <a:r>
              <a:rPr lang="el-GR"/>
              <a:t>εικόνες</a:t>
            </a:r>
            <a:endParaRPr lang="en-US"/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2332038"/>
            <a:ext cx="5472112" cy="4525962"/>
          </a:xfrm>
          <a:noFill/>
        </p:spPr>
        <p:txBody>
          <a:bodyPr/>
          <a:lstStyle/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Ανάδειξη βλαβών του</a:t>
            </a:r>
          </a:p>
          <a:p>
            <a:pPr eaLnBrk="1" hangingPunct="1">
              <a:buFontTx/>
              <a:buNone/>
            </a:pP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εγκεφαλικού παρεγχύματος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Σημαντική η μελέτη της στην</a:t>
            </a:r>
          </a:p>
          <a:p>
            <a:pPr eaLnBrk="1" hangingPunct="1">
              <a:buFontTx/>
              <a:buNone/>
            </a:pP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ανάδειξη οξείας και χρόνιας</a:t>
            </a:r>
          </a:p>
          <a:p>
            <a:pPr eaLnBrk="1" hangingPunct="1">
              <a:buFontTx/>
              <a:buNone/>
            </a:pP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αιμοραγίας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Ανάδειξη αγγείων (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flow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voids)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484" name="Picture 6" descr="t1_vs_t2"/>
          <p:cNvPicPr>
            <a:picLocks noChangeAspect="1" noChangeArrowheads="1"/>
          </p:cNvPicPr>
          <p:nvPr/>
        </p:nvPicPr>
        <p:blipFill>
          <a:blip r:embed="rId2" cstate="print"/>
          <a:srcRect l="51599"/>
          <a:stretch>
            <a:fillRect/>
          </a:stretch>
        </p:blipFill>
        <p:spPr bwMode="auto">
          <a:xfrm>
            <a:off x="5435600" y="1989138"/>
            <a:ext cx="3243263" cy="4257675"/>
          </a:xfrm>
          <a:prstGeom prst="rect">
            <a:avLst/>
          </a:prstGeom>
          <a:noFill/>
          <a:ln w="9525">
            <a:solidFill>
              <a:srgbClr val="8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00720.JPG"/>
          <p:cNvPicPr>
            <a:picLocks noChangeAspect="1"/>
          </p:cNvPicPr>
          <p:nvPr/>
        </p:nvPicPr>
        <p:blipFill>
          <a:blip r:embed="rId2" cstate="print">
            <a:grayscl/>
          </a:blip>
          <a:srcRect l="21549" t="12144"/>
          <a:stretch>
            <a:fillRect/>
          </a:stretch>
        </p:blipFill>
        <p:spPr>
          <a:xfrm rot="5400000">
            <a:off x="3715286" y="534511"/>
            <a:ext cx="4000528" cy="3360085"/>
          </a:xfrm>
          <a:prstGeom prst="rect">
            <a:avLst/>
          </a:prstGeom>
        </p:spPr>
      </p:pic>
      <p:pic>
        <p:nvPicPr>
          <p:cNvPr id="3" name="2 - Εικόνα" descr="DSC00721.JPG"/>
          <p:cNvPicPr>
            <a:picLocks noChangeAspect="1"/>
          </p:cNvPicPr>
          <p:nvPr/>
        </p:nvPicPr>
        <p:blipFill>
          <a:blip r:embed="rId3" cstate="print">
            <a:grayscl/>
          </a:blip>
          <a:srcRect l="31411" t="12727" r="3636" b="12121"/>
          <a:stretch>
            <a:fillRect/>
          </a:stretch>
        </p:blipFill>
        <p:spPr>
          <a:xfrm rot="5400000">
            <a:off x="-50689" y="479261"/>
            <a:ext cx="4007444" cy="3477502"/>
          </a:xfrm>
          <a:prstGeom prst="rect">
            <a:avLst/>
          </a:prstGeom>
        </p:spPr>
      </p:pic>
      <p:pic>
        <p:nvPicPr>
          <p:cNvPr id="4" name="3 - Εικόνα" descr="DSC00722.JPG"/>
          <p:cNvPicPr>
            <a:picLocks noChangeAspect="1"/>
          </p:cNvPicPr>
          <p:nvPr/>
        </p:nvPicPr>
        <p:blipFill>
          <a:blip r:embed="rId4" cstate="print">
            <a:grayscl/>
          </a:blip>
          <a:srcRect l="10870" t="13043" r="13043" b="5797"/>
          <a:stretch>
            <a:fillRect/>
          </a:stretch>
        </p:blipFill>
        <p:spPr>
          <a:xfrm rot="5400000">
            <a:off x="5781086" y="3709392"/>
            <a:ext cx="3339730" cy="2671782"/>
          </a:xfrm>
          <a:prstGeom prst="rect">
            <a:avLst/>
          </a:prstGeom>
        </p:spPr>
      </p:pic>
      <p:pic>
        <p:nvPicPr>
          <p:cNvPr id="5" name="4 - Εικόνα" descr="DSC00724.JPG"/>
          <p:cNvPicPr>
            <a:picLocks noChangeAspect="1"/>
          </p:cNvPicPr>
          <p:nvPr/>
        </p:nvPicPr>
        <p:blipFill>
          <a:blip r:embed="rId5" cstate="print">
            <a:grayscl/>
          </a:blip>
          <a:srcRect l="15517" t="10345" r="12069" b="10345"/>
          <a:stretch>
            <a:fillRect/>
          </a:stretch>
        </p:blipFill>
        <p:spPr>
          <a:xfrm rot="5400000">
            <a:off x="2848169" y="3705432"/>
            <a:ext cx="3304786" cy="27146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- Ομάδα"/>
          <p:cNvGrpSpPr/>
          <p:nvPr/>
        </p:nvGrpSpPr>
        <p:grpSpPr>
          <a:xfrm>
            <a:off x="4643438" y="1857364"/>
            <a:ext cx="4143404" cy="4662106"/>
            <a:chOff x="5643570" y="3071810"/>
            <a:chExt cx="3000396" cy="3447660"/>
          </a:xfrm>
        </p:grpSpPr>
        <p:pic>
          <p:nvPicPr>
            <p:cNvPr id="2" name="Picture 6" descr="C:\Users\Christina\Desktop\PHOTOS FROM NOKIA\05112010239.jpg"/>
            <p:cNvPicPr>
              <a:picLocks noChangeAspect="1" noChangeArrowheads="1"/>
            </p:cNvPicPr>
            <p:nvPr/>
          </p:nvPicPr>
          <p:blipFill>
            <a:blip r:embed="rId2" cstate="print"/>
            <a:srcRect l="9156" t="24466" r="70924" b="41200"/>
            <a:stretch>
              <a:fillRect/>
            </a:stretch>
          </p:blipFill>
          <p:spPr bwMode="auto">
            <a:xfrm>
              <a:off x="5643570" y="3071810"/>
              <a:ext cx="1500198" cy="3447660"/>
            </a:xfrm>
            <a:prstGeom prst="rect">
              <a:avLst/>
            </a:prstGeom>
            <a:noFill/>
          </p:spPr>
        </p:pic>
        <p:pic>
          <p:nvPicPr>
            <p:cNvPr id="4" name="Picture 6" descr="C:\Users\Christina\Desktop\PHOTOS FROM NOKIA\05112010239.jpg"/>
            <p:cNvPicPr>
              <a:picLocks noChangeAspect="1" noChangeArrowheads="1"/>
            </p:cNvPicPr>
            <p:nvPr/>
          </p:nvPicPr>
          <p:blipFill>
            <a:blip r:embed="rId2" cstate="print"/>
            <a:srcRect l="54561" t="24466" r="25519" b="41200"/>
            <a:stretch>
              <a:fillRect/>
            </a:stretch>
          </p:blipFill>
          <p:spPr bwMode="auto">
            <a:xfrm>
              <a:off x="7143768" y="3071810"/>
              <a:ext cx="1500198" cy="3447660"/>
            </a:xfrm>
            <a:prstGeom prst="rect">
              <a:avLst/>
            </a:prstGeom>
            <a:noFill/>
          </p:spPr>
        </p:pic>
      </p:grpSp>
      <p:grpSp>
        <p:nvGrpSpPr>
          <p:cNvPr id="7" name="6 - Ομάδα"/>
          <p:cNvGrpSpPr/>
          <p:nvPr/>
        </p:nvGrpSpPr>
        <p:grpSpPr>
          <a:xfrm>
            <a:off x="285720" y="285728"/>
            <a:ext cx="4286280" cy="4786346"/>
            <a:chOff x="2143108" y="357166"/>
            <a:chExt cx="3143272" cy="3551490"/>
          </a:xfrm>
        </p:grpSpPr>
        <p:pic>
          <p:nvPicPr>
            <p:cNvPr id="3" name="Picture 7" descr="C:\Users\Christina\Desktop\PHOTOS FROM NOKIA\05112010240.jpg"/>
            <p:cNvPicPr>
              <a:picLocks noChangeAspect="1" noChangeArrowheads="1"/>
            </p:cNvPicPr>
            <p:nvPr/>
          </p:nvPicPr>
          <p:blipFill>
            <a:blip r:embed="rId3" cstate="print"/>
            <a:srcRect l="29883" t="17167" r="50534" b="49644"/>
            <a:stretch>
              <a:fillRect/>
            </a:stretch>
          </p:blipFill>
          <p:spPr bwMode="auto">
            <a:xfrm>
              <a:off x="2143108" y="357166"/>
              <a:ext cx="1571636" cy="3551490"/>
            </a:xfrm>
            <a:prstGeom prst="rect">
              <a:avLst/>
            </a:prstGeom>
            <a:noFill/>
          </p:spPr>
        </p:pic>
        <p:pic>
          <p:nvPicPr>
            <p:cNvPr id="6" name="Picture 7" descr="C:\Users\Christina\Desktop\PHOTOS FROM NOKIA\05112010240.jpg"/>
            <p:cNvPicPr>
              <a:picLocks noChangeAspect="1" noChangeArrowheads="1"/>
            </p:cNvPicPr>
            <p:nvPr/>
          </p:nvPicPr>
          <p:blipFill>
            <a:blip r:embed="rId3" cstate="print"/>
            <a:srcRect l="61809" t="17167" r="18608" b="49644"/>
            <a:stretch>
              <a:fillRect/>
            </a:stretch>
          </p:blipFill>
          <p:spPr bwMode="auto">
            <a:xfrm>
              <a:off x="3714744" y="357166"/>
              <a:ext cx="1571636" cy="35514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38 - Ομάδα"/>
          <p:cNvGrpSpPr/>
          <p:nvPr/>
        </p:nvGrpSpPr>
        <p:grpSpPr>
          <a:xfrm>
            <a:off x="1214414" y="214290"/>
            <a:ext cx="6572296" cy="6429420"/>
            <a:chOff x="1142976" y="71414"/>
            <a:chExt cx="6786610" cy="6697790"/>
          </a:xfrm>
        </p:grpSpPr>
        <p:pic>
          <p:nvPicPr>
            <p:cNvPr id="10" name="9 - Εικόνα" descr="DSC00705.JPG"/>
            <p:cNvPicPr>
              <a:picLocks noChangeAspect="1"/>
            </p:cNvPicPr>
            <p:nvPr/>
          </p:nvPicPr>
          <p:blipFill>
            <a:blip r:embed="rId2" cstate="print">
              <a:grayscl/>
            </a:blip>
            <a:srcRect t="7143"/>
            <a:stretch>
              <a:fillRect/>
            </a:stretch>
          </p:blipFill>
          <p:spPr>
            <a:xfrm rot="5400000">
              <a:off x="130936" y="1083454"/>
              <a:ext cx="6667550" cy="4643470"/>
            </a:xfrm>
            <a:prstGeom prst="rect">
              <a:avLst/>
            </a:prstGeom>
          </p:spPr>
        </p:pic>
        <p:pic>
          <p:nvPicPr>
            <p:cNvPr id="11" name="10 - Εικόνα" descr="DSC00706.JPG"/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rcRect t="24031" b="33305"/>
            <a:stretch>
              <a:fillRect/>
            </a:stretch>
          </p:blipFill>
          <p:spPr>
            <a:xfrm rot="5400000">
              <a:off x="3509121" y="2348739"/>
              <a:ext cx="6697790" cy="2143140"/>
            </a:xfrm>
            <a:prstGeom prst="rect">
              <a:avLst/>
            </a:prstGeom>
          </p:spPr>
        </p:pic>
      </p:grpSp>
      <p:pic>
        <p:nvPicPr>
          <p:cNvPr id="23" name="22 - Εικόνα" descr="DSC007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287312"/>
            <a:ext cx="2922198" cy="219164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DSC00717.JPG"/>
          <p:cNvPicPr>
            <a:picLocks noChangeAspect="1"/>
          </p:cNvPicPr>
          <p:nvPr/>
        </p:nvPicPr>
        <p:blipFill>
          <a:blip r:embed="rId2" cstate="print">
            <a:grayscl/>
          </a:blip>
          <a:srcRect l="25342" r="38250"/>
          <a:stretch>
            <a:fillRect/>
          </a:stretch>
        </p:blipFill>
        <p:spPr>
          <a:xfrm rot="5400000">
            <a:off x="2680967" y="-1680891"/>
            <a:ext cx="3710628" cy="7643866"/>
          </a:xfrm>
          <a:prstGeom prst="rect">
            <a:avLst/>
          </a:prstGeom>
        </p:spPr>
      </p:pic>
      <p:grpSp>
        <p:nvGrpSpPr>
          <p:cNvPr id="7" name="6 - Ομάδα"/>
          <p:cNvGrpSpPr/>
          <p:nvPr/>
        </p:nvGrpSpPr>
        <p:grpSpPr>
          <a:xfrm>
            <a:off x="714348" y="4214818"/>
            <a:ext cx="3929090" cy="2286016"/>
            <a:chOff x="1571604" y="571504"/>
            <a:chExt cx="4408733" cy="2505252"/>
          </a:xfrm>
        </p:grpSpPr>
        <p:pic>
          <p:nvPicPr>
            <p:cNvPr id="8" name="7 - Εικόνα" descr="DSC00697.JPG"/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rcRect l="11584" r="5359"/>
            <a:stretch>
              <a:fillRect/>
            </a:stretch>
          </p:blipFill>
          <p:spPr>
            <a:xfrm rot="5400000">
              <a:off x="3596613" y="693031"/>
              <a:ext cx="2505248" cy="2262201"/>
            </a:xfrm>
            <a:prstGeom prst="rect">
              <a:avLst/>
            </a:prstGeom>
          </p:spPr>
        </p:pic>
        <p:pic>
          <p:nvPicPr>
            <p:cNvPr id="9" name="8 - Εικόνα" descr="DSC00698.JPG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t="10071" r="51661" b="19435"/>
            <a:stretch>
              <a:fillRect/>
            </a:stretch>
          </p:blipFill>
          <p:spPr>
            <a:xfrm>
              <a:off x="1571604" y="571504"/>
              <a:ext cx="2286016" cy="2500306"/>
            </a:xfrm>
            <a:prstGeom prst="rect">
              <a:avLst/>
            </a:prstGeom>
          </p:spPr>
        </p:pic>
      </p:grpSp>
      <p:pic>
        <p:nvPicPr>
          <p:cNvPr id="10" name="9 - Εικόνα" descr="DSC00699.JPG"/>
          <p:cNvPicPr>
            <a:picLocks noChangeAspect="1"/>
          </p:cNvPicPr>
          <p:nvPr/>
        </p:nvPicPr>
        <p:blipFill>
          <a:blip r:embed="rId5" cstate="print">
            <a:grayscl/>
          </a:blip>
          <a:srcRect t="8696" r="-1087" b="13043"/>
          <a:stretch>
            <a:fillRect/>
          </a:stretch>
        </p:blipFill>
        <p:spPr>
          <a:xfrm>
            <a:off x="4429124" y="4184860"/>
            <a:ext cx="3988621" cy="231597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- Ομάδα"/>
          <p:cNvGrpSpPr/>
          <p:nvPr/>
        </p:nvGrpSpPr>
        <p:grpSpPr>
          <a:xfrm>
            <a:off x="214282" y="214290"/>
            <a:ext cx="8616348" cy="2428892"/>
            <a:chOff x="99056" y="357166"/>
            <a:chExt cx="8616348" cy="2428892"/>
          </a:xfrm>
        </p:grpSpPr>
        <p:pic>
          <p:nvPicPr>
            <p:cNvPr id="18434" name="Picture 2" descr="F:\MSH_2004_2005\805284108_Skotanis_Laura_29yo_facial numbness_Brain and spinal cord MS\Brain\MR FLAIR003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86512" y="357166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18435" name="Picture 3" descr="F:\MSH_2004_2005\805284108_Skotanis_Laura_29yo_facial numbness_Brain and spinal cord MS\Brain\MR FLAIR003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3108" y="357166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18436" name="Picture 4" descr="F:\MSH_2004_2005\805284108_Skotanis_Laura_29yo_facial numbness_Brain and spinal cord MS\Brain\MR FLAIR003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6248" y="357166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18437" name="Picture 5" descr="F:\MSH_2004_2005\805284108_Skotanis_Laura_29yo_facial numbness_Brain and spinal cord MS\Brain\MR FLAIR002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056" y="357166"/>
              <a:ext cx="2401242" cy="2401242"/>
            </a:xfrm>
            <a:prstGeom prst="rect">
              <a:avLst/>
            </a:prstGeom>
            <a:noFill/>
          </p:spPr>
        </p:pic>
      </p:grpSp>
      <p:pic>
        <p:nvPicPr>
          <p:cNvPr id="18439" name="Picture 7" descr="F:\MSH_2004_2005\805284108_Skotanis_Laura_29yo_facial numbness_Brain and spinal cord MS\Brain\MR FLAIR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571744"/>
            <a:ext cx="3143272" cy="3143272"/>
          </a:xfrm>
          <a:prstGeom prst="rect">
            <a:avLst/>
          </a:prstGeom>
          <a:noFill/>
        </p:spPr>
      </p:pic>
      <p:grpSp>
        <p:nvGrpSpPr>
          <p:cNvPr id="10" name="9 - Ομάδα"/>
          <p:cNvGrpSpPr/>
          <p:nvPr/>
        </p:nvGrpSpPr>
        <p:grpSpPr>
          <a:xfrm>
            <a:off x="214282" y="2571744"/>
            <a:ext cx="3500462" cy="4071966"/>
            <a:chOff x="5572132" y="2571744"/>
            <a:chExt cx="3214710" cy="3901440"/>
          </a:xfrm>
        </p:grpSpPr>
        <p:pic>
          <p:nvPicPr>
            <p:cNvPr id="18440" name="Picture 8" descr="F:\MSH_2004_2005\805284108_Skotanis_Laura_29yo_facial numbness_Brain and spinal cord MS\Spine\MR spine0007.jpg"/>
            <p:cNvPicPr>
              <a:picLocks noChangeAspect="1" noChangeArrowheads="1"/>
            </p:cNvPicPr>
            <p:nvPr/>
          </p:nvPicPr>
          <p:blipFill>
            <a:blip r:embed="rId7" cstate="print"/>
            <a:srcRect l="23804" r="34082"/>
            <a:stretch>
              <a:fillRect/>
            </a:stretch>
          </p:blipFill>
          <p:spPr bwMode="auto">
            <a:xfrm>
              <a:off x="7143768" y="2571744"/>
              <a:ext cx="1643074" cy="3901440"/>
            </a:xfrm>
            <a:prstGeom prst="rect">
              <a:avLst/>
            </a:prstGeom>
            <a:noFill/>
          </p:spPr>
        </p:pic>
        <p:pic>
          <p:nvPicPr>
            <p:cNvPr id="18441" name="Picture 9" descr="F:\MSH_2004_2005\805284108_Skotanis_Laura_29yo_facial numbness_Brain and spinal cord MS\Spine\MR spine0002.jpg"/>
            <p:cNvPicPr>
              <a:picLocks noChangeAspect="1" noChangeArrowheads="1"/>
            </p:cNvPicPr>
            <p:nvPr/>
          </p:nvPicPr>
          <p:blipFill>
            <a:blip r:embed="rId8" cstate="print"/>
            <a:srcRect l="23804" r="30419"/>
            <a:stretch>
              <a:fillRect/>
            </a:stretch>
          </p:blipFill>
          <p:spPr bwMode="auto">
            <a:xfrm>
              <a:off x="5572132" y="2571744"/>
              <a:ext cx="1785950" cy="3901440"/>
            </a:xfrm>
            <a:prstGeom prst="rect">
              <a:avLst/>
            </a:prstGeom>
            <a:noFill/>
          </p:spPr>
        </p:pic>
      </p:grpSp>
      <p:pic>
        <p:nvPicPr>
          <p:cNvPr id="18438" name="Picture 6" descr="F:\MSH_2004_2005\805284108_Skotanis_Laura_29yo_facial numbness_Brain and spinal cord MS\Brain\MR FLAIR0008.jpg"/>
          <p:cNvPicPr>
            <a:picLocks noChangeAspect="1" noChangeArrowheads="1"/>
          </p:cNvPicPr>
          <p:nvPr/>
        </p:nvPicPr>
        <p:blipFill>
          <a:blip r:embed="rId9" cstate="print"/>
          <a:srcRect l="15909" r="2273"/>
          <a:stretch>
            <a:fillRect/>
          </a:stretch>
        </p:blipFill>
        <p:spPr bwMode="auto">
          <a:xfrm>
            <a:off x="6286512" y="3500438"/>
            <a:ext cx="2571768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Photos after 14-3-2005\SGH CASES\long-standing MS with thinning of spinal cord\DSCN2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786346" cy="3589760"/>
          </a:xfrm>
          <a:prstGeom prst="rect">
            <a:avLst/>
          </a:prstGeom>
          <a:noFill/>
        </p:spPr>
      </p:pic>
      <p:pic>
        <p:nvPicPr>
          <p:cNvPr id="20483" name="Picture 3" descr="F:\Photos after 14-3-2005\SGH CASES\long-standing MS with thinning of spinal cord\DSCN2563.JPG"/>
          <p:cNvPicPr>
            <a:picLocks noChangeAspect="1" noChangeArrowheads="1"/>
          </p:cNvPicPr>
          <p:nvPr/>
        </p:nvPicPr>
        <p:blipFill>
          <a:blip r:embed="rId3" cstate="print">
            <a:lum bright="-30000" contrast="-10000"/>
          </a:blip>
          <a:srcRect/>
          <a:stretch>
            <a:fillRect/>
          </a:stretch>
        </p:blipFill>
        <p:spPr bwMode="auto">
          <a:xfrm>
            <a:off x="4357686" y="285728"/>
            <a:ext cx="4500594" cy="3375446"/>
          </a:xfrm>
          <a:prstGeom prst="rect">
            <a:avLst/>
          </a:prstGeom>
          <a:noFill/>
        </p:spPr>
      </p:pic>
      <p:pic>
        <p:nvPicPr>
          <p:cNvPr id="20484" name="Picture 4" descr="F:\Photos after 14-3-2005\SGH CASES\long-standing MS with thinning of spinal cord\DSCN2569.JPG"/>
          <p:cNvPicPr>
            <a:picLocks noChangeAspect="1" noChangeArrowheads="1"/>
          </p:cNvPicPr>
          <p:nvPr/>
        </p:nvPicPr>
        <p:blipFill>
          <a:blip r:embed="rId4" cstate="print"/>
          <a:srcRect l="18311" r="23095"/>
          <a:stretch>
            <a:fillRect/>
          </a:stretch>
        </p:blipFill>
        <p:spPr bwMode="auto">
          <a:xfrm>
            <a:off x="285719" y="3357562"/>
            <a:ext cx="2567321" cy="3286148"/>
          </a:xfrm>
          <a:prstGeom prst="rect">
            <a:avLst/>
          </a:prstGeom>
          <a:noFill/>
        </p:spPr>
      </p:pic>
      <p:pic>
        <p:nvPicPr>
          <p:cNvPr id="20485" name="Picture 5" descr="F:\Photos after 14-3-2005\SGH CASES\long-standing MS with thinning of spinal cord\DSCN2570.JPG"/>
          <p:cNvPicPr>
            <a:picLocks noChangeAspect="1" noChangeArrowheads="1"/>
          </p:cNvPicPr>
          <p:nvPr/>
        </p:nvPicPr>
        <p:blipFill>
          <a:blip r:embed="rId5" cstate="print"/>
          <a:srcRect l="18311" r="23095"/>
          <a:stretch>
            <a:fillRect/>
          </a:stretch>
        </p:blipFill>
        <p:spPr bwMode="auto">
          <a:xfrm>
            <a:off x="3000364" y="3351870"/>
            <a:ext cx="2571768" cy="3291840"/>
          </a:xfrm>
          <a:prstGeom prst="rect">
            <a:avLst/>
          </a:prstGeom>
          <a:noFill/>
        </p:spPr>
      </p:pic>
      <p:pic>
        <p:nvPicPr>
          <p:cNvPr id="20486" name="Picture 6" descr="F:\Photos after 14-3-2005\SGH CASES\long-standing MS with thinning of spinal cord\DSCN2572.JPG"/>
          <p:cNvPicPr>
            <a:picLocks noChangeAspect="1" noChangeArrowheads="1"/>
          </p:cNvPicPr>
          <p:nvPr/>
        </p:nvPicPr>
        <p:blipFill>
          <a:blip r:embed="rId6" cstate="print"/>
          <a:srcRect l="11548" t="10937" r="18872" b="23144"/>
          <a:stretch>
            <a:fillRect/>
          </a:stretch>
        </p:blipFill>
        <p:spPr bwMode="auto">
          <a:xfrm>
            <a:off x="5786446" y="3357562"/>
            <a:ext cx="3071834" cy="2182619"/>
          </a:xfrm>
          <a:prstGeom prst="rect">
            <a:avLst/>
          </a:prstGeom>
          <a:noFill/>
        </p:spPr>
      </p:pic>
      <p:pic>
        <p:nvPicPr>
          <p:cNvPr id="20487" name="Picture 7" descr="F:\Photos after 14-3-2005\SGH CASES\long-standing MS with thinning of spinal cord\DSCN2575.JPG"/>
          <p:cNvPicPr>
            <a:picLocks noChangeAspect="1" noChangeArrowheads="1"/>
          </p:cNvPicPr>
          <p:nvPr/>
        </p:nvPicPr>
        <p:blipFill>
          <a:blip r:embed="rId7" cstate="print"/>
          <a:srcRect l="10986" t="7324" r="10278" b="26758"/>
          <a:stretch>
            <a:fillRect/>
          </a:stretch>
        </p:blipFill>
        <p:spPr bwMode="auto">
          <a:xfrm>
            <a:off x="5786446" y="4714884"/>
            <a:ext cx="3071834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5305" t="1933" r="15821"/>
          <a:stretch>
            <a:fillRect/>
          </a:stretch>
        </p:blipFill>
        <p:spPr bwMode="auto">
          <a:xfrm>
            <a:off x="71406" y="785793"/>
            <a:ext cx="4815754" cy="54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6145" t="3247" r="17484"/>
          <a:stretch>
            <a:fillRect/>
          </a:stretch>
        </p:blipFill>
        <p:spPr bwMode="auto">
          <a:xfrm>
            <a:off x="4881758" y="785795"/>
            <a:ext cx="411939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eter desktop\camels.jpg"/>
          <p:cNvPicPr>
            <a:picLocks noChangeAspect="1" noChangeArrowheads="1"/>
          </p:cNvPicPr>
          <p:nvPr/>
        </p:nvPicPr>
        <p:blipFill>
          <a:blip r:embed="rId2" cstate="print"/>
          <a:srcRect r="28524"/>
          <a:stretch>
            <a:fillRect/>
          </a:stretch>
        </p:blipFill>
        <p:spPr bwMode="auto">
          <a:xfrm>
            <a:off x="178878" y="404664"/>
            <a:ext cx="8713602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FLAIR </a:t>
            </a:r>
            <a:r>
              <a:rPr lang="el-GR"/>
              <a:t>ΑΚΟΛΟΥΘΙΑ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Τροποποιημένη Τ2 ακολουθία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Καταστέλλει το σήμα από το ‘ΕΝΥ’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Καλή διαφοροποίηση σε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περικοιλιακές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βλάβες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Πιο ευαίσθητη από απλή Τ2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Ανάδειξη μορίων νερού συνδεδεμένου με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μακρομόρια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bound water)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(όλα σχεδόν τα μόρια πλην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CSF, SAS,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απλές κύστεις)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Μικρή ειδικότητα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Ευαίσθητη στην ανάδειξη 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SAH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ms2201842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609600"/>
            <a:ext cx="2101850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3" name="Picture 5" descr="ms220184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3925" y="3505200"/>
            <a:ext cx="2012950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4" name="Picture 6" descr="ms220184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1075" y="3505200"/>
            <a:ext cx="2101850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5" name="Picture 7" descr="ms2201842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9013" y="609600"/>
            <a:ext cx="2084387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6" name="Picture 8" descr="m2201842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6813" y="603250"/>
            <a:ext cx="2179637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7" name="Picture 9" descr="ms220184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7138" y="3500438"/>
            <a:ext cx="2049462" cy="266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358953" y="2201863"/>
            <a:ext cx="5870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</a:rPr>
              <a:t>T2</a:t>
            </a:r>
            <a:endParaRPr lang="en-GB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229826" y="4692650"/>
            <a:ext cx="86273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</a:rPr>
              <a:t>Flair</a:t>
            </a:r>
            <a:endParaRPr lang="en-GB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UBOs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158" y="1428736"/>
            <a:ext cx="8229600" cy="5357826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Unknown Bright Objects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Περιοχές υψηλού μαγνητικού σήματος σε Τ2 ακολουθίες (απλή Τ2 και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FLAIR)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Μπορεί να είναι μια ή περισσότερες. </a:t>
            </a:r>
          </a:p>
          <a:p>
            <a:pPr algn="just"/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Μέγεθος χιλιοστών.</a:t>
            </a:r>
          </a:p>
          <a:p>
            <a:pPr algn="just"/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Εντοπίζονται στην εν τω </a:t>
            </a:r>
            <a:r>
              <a:rPr 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βάθει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ή </a:t>
            </a:r>
            <a:r>
              <a:rPr 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υποφλοιώδη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λευκή ουσία και σπανιότερα στον φλοιό. </a:t>
            </a:r>
          </a:p>
          <a:p>
            <a:pPr algn="just"/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Τυχαία ή μη ευρήματα.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61725" t="29056" r="13086" b="32250"/>
          <a:stretch>
            <a:fillRect/>
          </a:stretch>
        </p:blipFill>
        <p:spPr bwMode="auto">
          <a:xfrm>
            <a:off x="428596" y="1857364"/>
            <a:ext cx="2571768" cy="22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8010" t="6977" r="8428" b="6977"/>
          <a:stretch>
            <a:fillRect/>
          </a:stretch>
        </p:blipFill>
        <p:spPr bwMode="auto">
          <a:xfrm>
            <a:off x="3500430" y="1857825"/>
            <a:ext cx="2428892" cy="272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6718" t="31560" r="46807" b="29635"/>
          <a:stretch>
            <a:fillRect/>
          </a:stretch>
        </p:blipFill>
        <p:spPr bwMode="auto">
          <a:xfrm>
            <a:off x="428596" y="4572008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- Τίτλος"/>
          <p:cNvSpPr txBox="1">
            <a:spLocks/>
          </p:cNvSpPr>
          <p:nvPr/>
        </p:nvSpPr>
        <p:spPr>
          <a:xfrm>
            <a:off x="428596" y="71414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MRI </a:t>
            </a:r>
            <a:endParaRPr kumimoji="0" lang="el-GR" sz="48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357158" y="785794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Ευαίσθητη αλλά καθόλου ειδική </a:t>
            </a:r>
            <a:r>
              <a:rPr lang="en-US" sz="44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el-GR" sz="4400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8968" t="3608" r="52033" b="46134"/>
          <a:stretch>
            <a:fillRect/>
          </a:stretch>
        </p:blipFill>
        <p:spPr bwMode="auto">
          <a:xfrm>
            <a:off x="6417241" y="1828790"/>
            <a:ext cx="2155287" cy="295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581128"/>
            <a:ext cx="169252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16 - Ομάδα"/>
          <p:cNvGrpSpPr/>
          <p:nvPr/>
        </p:nvGrpSpPr>
        <p:grpSpPr>
          <a:xfrm>
            <a:off x="642910" y="1785926"/>
            <a:ext cx="8143932" cy="5072098"/>
            <a:chOff x="642910" y="1785926"/>
            <a:chExt cx="8143932" cy="5072098"/>
          </a:xfrm>
        </p:grpSpPr>
        <p:grpSp>
          <p:nvGrpSpPr>
            <p:cNvPr id="15" name="14 - Ομάδα"/>
            <p:cNvGrpSpPr/>
            <p:nvPr/>
          </p:nvGrpSpPr>
          <p:grpSpPr>
            <a:xfrm>
              <a:off x="642910" y="1785926"/>
              <a:ext cx="8143932" cy="5072098"/>
              <a:chOff x="642910" y="1785926"/>
              <a:chExt cx="8143932" cy="5072098"/>
            </a:xfrm>
          </p:grpSpPr>
          <p:sp>
            <p:nvSpPr>
              <p:cNvPr id="11" name="10 - TextBox"/>
              <p:cNvSpPr txBox="1"/>
              <p:nvPr/>
            </p:nvSpPr>
            <p:spPr>
              <a:xfrm>
                <a:off x="642910" y="6396359"/>
                <a:ext cx="21643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ΑΓΓΕΙΙΤΙΔΑ</a:t>
                </a:r>
              </a:p>
            </p:txBody>
          </p:sp>
          <p:sp>
            <p:nvSpPr>
              <p:cNvPr id="12" name="11 - TextBox"/>
              <p:cNvSpPr txBox="1"/>
              <p:nvPr/>
            </p:nvSpPr>
            <p:spPr>
              <a:xfrm>
                <a:off x="3440392" y="4437112"/>
                <a:ext cx="25717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ΣΥΣΤΗΜΑΤΙΚΗ ΣΚΛΗΡΥΝΣΗ</a:t>
                </a:r>
              </a:p>
            </p:txBody>
          </p:sp>
          <p:sp>
            <p:nvSpPr>
              <p:cNvPr id="13" name="12 - TextBox"/>
              <p:cNvSpPr txBox="1"/>
              <p:nvPr/>
            </p:nvSpPr>
            <p:spPr>
              <a:xfrm>
                <a:off x="6215074" y="1785926"/>
                <a:ext cx="25717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ΣΚΛΗΡΥΝΣΗ ΚΑΤ</a:t>
                </a:r>
                <a:r>
                  <a:rPr lang="en-US" sz="1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A</a:t>
                </a:r>
                <a:r>
                  <a:rPr lang="el-GR" sz="1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 ΠΛΑΚΑΣ</a:t>
                </a:r>
              </a:p>
            </p:txBody>
          </p:sp>
          <p:sp>
            <p:nvSpPr>
              <p:cNvPr id="14" name="13 - TextBox"/>
              <p:cNvSpPr txBox="1"/>
              <p:nvPr/>
            </p:nvSpPr>
            <p:spPr>
              <a:xfrm>
                <a:off x="827584" y="4077072"/>
                <a:ext cx="18213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???</a:t>
                </a:r>
                <a:r>
                  <a:rPr lang="en-US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UBO???</a:t>
                </a:r>
                <a:endParaRPr lang="el-GR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  <p:sp>
          <p:nvSpPr>
            <p:cNvPr id="16" name="15 - Ορθογώνιο"/>
            <p:cNvSpPr/>
            <p:nvPr/>
          </p:nvSpPr>
          <p:spPr>
            <a:xfrm>
              <a:off x="3631457" y="6021288"/>
              <a:ext cx="32447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ΜΙΚΡΟΑΓΓΕΙΟΠΑΘΕΙΑ </a:t>
              </a:r>
              <a:endPara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  <a:p>
              <a:pPr algn="ctr"/>
              <a:r>
                <a:rPr 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DM</a:t>
              </a:r>
              <a:endParaRPr lang="el-G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158" y="1500174"/>
            <a:ext cx="8686800" cy="4709160"/>
          </a:xfrm>
        </p:spPr>
        <p:txBody>
          <a:bodyPr>
            <a:normAutofit/>
          </a:bodyPr>
          <a:lstStyle/>
          <a:p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ΔΔ</a:t>
            </a:r>
          </a:p>
          <a:p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Μικρές τοπικές διαταραχές </a:t>
            </a:r>
            <a:r>
              <a:rPr lang="el-G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μυελίνης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Ισχαιμικές αλλοιώσεις</a:t>
            </a:r>
          </a:p>
          <a:p>
            <a:r>
              <a:rPr lang="el-G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Απομυελινωτικές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νόσοι</a:t>
            </a:r>
          </a:p>
          <a:p>
            <a:r>
              <a:rPr lang="el-G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Αγγειίτιδες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Κοκκιωματώδεις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νόσοι</a:t>
            </a: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557242" y="21429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UBOs</a:t>
            </a:r>
            <a:endParaRPr kumimoji="0" lang="el-GR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itchFamily="66" charset="0"/>
              </a:rPr>
              <a:t>ΔΔ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Βοηθητικά κριτήρια</a:t>
            </a:r>
          </a:p>
          <a:p>
            <a:pPr>
              <a:buNone/>
            </a:pP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Ηλικία</a:t>
            </a:r>
          </a:p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Κλινική εικόνα / Ιστορικό</a:t>
            </a:r>
          </a:p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Τυχαίο εύρημα?</a:t>
            </a:r>
          </a:p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Εντόπιση / Μορφολογία</a:t>
            </a:r>
          </a:p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Αριθμός / Μέγεθος</a:t>
            </a:r>
          </a:p>
          <a:p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Συμπεριφορά</a:t>
            </a: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46296189</TotalTime>
  <Pages>7757768</Pages>
  <Words>500</Words>
  <Application>Microsoft Office PowerPoint</Application>
  <PresentationFormat>Προβολή στην οθόνη (4:3)</PresentationFormat>
  <Paragraphs>137</Paragraphs>
  <Slides>37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38" baseType="lpstr">
      <vt:lpstr>Αποκορύφωμα</vt:lpstr>
      <vt:lpstr>ΚΕΝΤΡΙΚΟ ΝΕΥΡΙΚΟ ΣΥΣΤΗΜΑ  ΒΑΣΙΚΕΣ ΑΡΧΕΣ απεικονισησ στην σκληρυνση κατα πλακασ </vt:lpstr>
      <vt:lpstr>T1-Weighted εικόνες</vt:lpstr>
      <vt:lpstr>T2-Weighted εικόνες</vt:lpstr>
      <vt:lpstr>FLAIR ΑΚΟΛΟΥΘΙΑ</vt:lpstr>
      <vt:lpstr>Διαφάνεια 5</vt:lpstr>
      <vt:lpstr>UBOs</vt:lpstr>
      <vt:lpstr>Διαφάνεια 7</vt:lpstr>
      <vt:lpstr> </vt:lpstr>
      <vt:lpstr>ΔΔ</vt:lpstr>
      <vt:lpstr>Διαφάνεια 10</vt:lpstr>
      <vt:lpstr>Διαφάνεια 11</vt:lpstr>
      <vt:lpstr>ΔΔ</vt:lpstr>
      <vt:lpstr>Διαφάνεια 13</vt:lpstr>
      <vt:lpstr>Διαφάνεια 14</vt:lpstr>
      <vt:lpstr>ΔΔ</vt:lpstr>
      <vt:lpstr>Διαφάνεια 16</vt:lpstr>
      <vt:lpstr>ΔΔ</vt:lpstr>
      <vt:lpstr>Διαφάνεια 18</vt:lpstr>
      <vt:lpstr>ΔΔ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Sclerosis</dc:title>
  <dc:creator>Linda Gerrie</dc:creator>
  <cp:lastModifiedBy>Yiannis Ellul</cp:lastModifiedBy>
  <cp:revision>34</cp:revision>
  <cp:lastPrinted>1998-11-03T16:16:34Z</cp:lastPrinted>
  <dcterms:created xsi:type="dcterms:W3CDTF">1998-11-03T14:08:05Z</dcterms:created>
  <dcterms:modified xsi:type="dcterms:W3CDTF">2021-01-10T12:25:40Z</dcterms:modified>
</cp:coreProperties>
</file>