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13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8" r:id="rId54"/>
    <p:sldId id="307" r:id="rId55"/>
    <p:sldId id="310" r:id="rId56"/>
    <p:sldId id="311" r:id="rId57"/>
    <p:sldId id="312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1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EB32B-27B0-4F5F-9986-3C9FF07A7D92}" type="datetimeFigureOut">
              <a:rPr lang="el-GR" smtClean="0"/>
              <a:t>7/4/2017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BE801-4E45-48B5-A1D5-6EF30C0C183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5268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BE801-4E45-48B5-A1D5-6EF30C0C183C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542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BE801-4E45-48B5-A1D5-6EF30C0C183C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782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909-133C-4162-9891-98A58BF25B2E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376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BF4D-82FC-40B4-83AC-7D387493CAF9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911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FF0A-F82D-4697-8DFC-F260320E47C0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813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7689E-7719-4016-97F0-20572DFC6D84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240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 με φρά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F4E6-2601-433C-8B05-144E135BD88C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9412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ή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3F19-9D09-4F5E-A40F-3174DB45E4AC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5375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3EF-4F98-4734-B591-724D303AE8ED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68312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251F-1219-4B93-9115-7E70DBC3D04D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5699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35D1-AC0B-4B78-9D61-43C9CAD5AE22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982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9F4F-FB79-478F-9145-C672C2F7B988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506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A894-8888-4066-86CD-E5E115F7FC9C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012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832C-160D-4E97-B3D3-A6E872932E5C}" type="datetime1">
              <a:rPr lang="el-GR" smtClean="0"/>
              <a:t>7/4/2017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033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5ABE-686E-4ACB-B155-720AD73D8F79}" type="datetime1">
              <a:rPr lang="el-GR" smtClean="0"/>
              <a:t>7/4/2017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269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A462-21F5-4CFE-AF81-C8392A05589B}" type="datetime1">
              <a:rPr lang="el-GR" smtClean="0"/>
              <a:t>7/4/2017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585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2A42-03DC-42E1-B960-5E007A2F136F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358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44CDD-DCF3-4A61-B6C2-B5CDFA12124E}" type="datetime1">
              <a:rPr lang="el-GR" smtClean="0"/>
              <a:t>7/4/2017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589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FBE1-6768-40DF-8A3B-E175F4E380E0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C2E5016-5E8D-47D2-B259-556AA2FBA1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180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&#924;&#959;&#957;&#964;&#941;&#955;&#959;%20&#948;&#953;&#945;&#967;&#949;&#943;&#961;&#953;&#963;&#951;&#962;%20&#945;&#960;&#959;&#952;&#949;&#956;&#940;&#964;&#969;&#957;%20-%20&#914;&#941;&#955;&#964;&#953;&#963;&#964;&#951;%20&#960;&#959;&#963;&#972;&#964;&#951;&#964;&#945;%20&#960;&#945;&#961;&#945;&#947;&#947;&#949;&#955;&#943;&#945;&#962;.xlsx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Μοντέλα Διαχείρισης Αποθεμάτων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2418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(6)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 lnSpcReduction="10000"/>
          </a:bodyPr>
          <a:lstStyle/>
          <a:p>
            <a:r>
              <a:rPr lang="el-GR" sz="2400" dirty="0"/>
              <a:t>Η απόφαση για το μέγεθος της παραγγελίας αφορά την επιλογή μιας ποσότητας που συμβιβάζει δύο διαφορετικές προσεγγίσεις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Την τήρηση μικρών αποθεμάτων και την πραγματοποίηση συχνών παραγγελιών (</a:t>
            </a:r>
            <a:r>
              <a:rPr lang="el-GR" sz="2200" b="1" dirty="0"/>
              <a:t>υψηλό κόστος παραγγελίας</a:t>
            </a:r>
            <a:r>
              <a:rPr lang="el-GR" sz="2200" dirty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Την τήρηση μεγάλων αποθεμάτων και την πραγματοποίηση μικρού αριθμού παραγγελιών (</a:t>
            </a:r>
            <a:r>
              <a:rPr lang="el-GR" sz="2200" b="1" dirty="0"/>
              <a:t>υψηλό κόστος διατήρησης αποθεμάτων</a:t>
            </a:r>
            <a:r>
              <a:rPr lang="el-GR" sz="2200" dirty="0"/>
              <a:t>)</a:t>
            </a:r>
          </a:p>
          <a:p>
            <a:pPr marL="514350" indent="-457200"/>
            <a:r>
              <a:rPr lang="el-GR" sz="2600" dirty="0"/>
              <a:t>Για να επιλεχθεί ο βέλτιστος συνδυασμός μεταξύ των δύο αυτών αντικρουόμενων προσεγγίσεων, χρησιμοποιείται ένα μαθηματικό μοντέλο που προσδιορίζει το συνολικό κόστος αποθεμάτων ως άθροισμα του κόστους διατήρησης και του κόστους παραγγελιών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9452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(7)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 fontScale="92500" lnSpcReduction="10000"/>
          </a:bodyPr>
          <a:lstStyle/>
          <a:p>
            <a:r>
              <a:rPr lang="el-GR" sz="2600" b="1" dirty="0"/>
              <a:t>Κόστος διατήρησης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Ορίζεται το κόστος που σχετίζεται με διατήρηση ενός συγκεκριμένου επιπέδου αποθέματος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Εξαρτάται άμεσα από το μέγεθος του αποθέματος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Το 1</a:t>
            </a:r>
            <a:r>
              <a:rPr lang="el-GR" sz="2400" baseline="30000" dirty="0"/>
              <a:t>ο</a:t>
            </a:r>
            <a:r>
              <a:rPr lang="el-GR" sz="2400" dirty="0"/>
              <a:t> στοιχείο του κόστους διαχείρισης αφορά το κόστος χρηματοδότησης για την απόκτηση των αποθεμάτων (</a:t>
            </a:r>
            <a:r>
              <a:rPr lang="el-GR" sz="2400" b="1" dirty="0"/>
              <a:t>κόστος κεφαλαίου</a:t>
            </a:r>
            <a:r>
              <a:rPr lang="el-GR" sz="2400" dirty="0"/>
              <a:t>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Η </a:t>
            </a:r>
            <a:r>
              <a:rPr lang="en-US" sz="2000" dirty="0"/>
              <a:t>R&amp;B </a:t>
            </a:r>
            <a:r>
              <a:rPr lang="el-GR" sz="2000" dirty="0"/>
              <a:t>εκτιμά ότι το ετήσιο κόστος κεφαλαίου της ανέρχεται σε </a:t>
            </a:r>
            <a:r>
              <a:rPr lang="el-GR" sz="2000" b="1" dirty="0"/>
              <a:t>18%</a:t>
            </a:r>
            <a:r>
              <a:rPr lang="el-GR" sz="2000" dirty="0"/>
              <a:t> της συνολικής αξίας των αποθεμάτων</a:t>
            </a:r>
            <a:endParaRPr lang="el-GR" sz="20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Άλλα στοιχεία του κόστους διατήρησης είναι το </a:t>
            </a:r>
            <a:r>
              <a:rPr lang="el-GR" sz="2400" b="1" dirty="0"/>
              <a:t>κόστος ασφάλισης</a:t>
            </a:r>
            <a:r>
              <a:rPr lang="el-GR" sz="2400" dirty="0"/>
              <a:t>, οι σχετικοί </a:t>
            </a:r>
            <a:r>
              <a:rPr lang="el-GR" sz="2400" b="1" dirty="0"/>
              <a:t>φόροι</a:t>
            </a:r>
            <a:r>
              <a:rPr lang="el-GR" sz="2400" dirty="0"/>
              <a:t>, το </a:t>
            </a:r>
            <a:r>
              <a:rPr lang="el-GR" sz="2400" b="1" dirty="0"/>
              <a:t>κόστος φθοράς</a:t>
            </a:r>
            <a:r>
              <a:rPr lang="el-GR" sz="2400" dirty="0"/>
              <a:t>, το </a:t>
            </a:r>
            <a:r>
              <a:rPr lang="el-GR" sz="2400" b="1" dirty="0"/>
              <a:t>κόστος κλοπής</a:t>
            </a:r>
            <a:r>
              <a:rPr lang="el-GR" sz="2400" dirty="0"/>
              <a:t> και τα </a:t>
            </a:r>
            <a:r>
              <a:rPr lang="el-GR" sz="2400" b="1" dirty="0"/>
              <a:t>γενικά έξοδα αποθήκης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Η </a:t>
            </a:r>
            <a:r>
              <a:rPr lang="en-US" sz="2000" dirty="0"/>
              <a:t>R&amp;B </a:t>
            </a:r>
            <a:r>
              <a:rPr lang="el-GR" sz="2000" dirty="0"/>
              <a:t>εκτιμά ότι οι παραπάνω μορφές κόστους αφορούν ετησίως το </a:t>
            </a:r>
            <a:r>
              <a:rPr lang="el-GR" sz="2000" b="1" dirty="0"/>
              <a:t>7%</a:t>
            </a:r>
            <a:r>
              <a:rPr lang="el-GR" sz="2000" dirty="0"/>
              <a:t> της συνολικής αξίας των αποθεμάτων</a:t>
            </a:r>
            <a:endParaRPr lang="el-GR" sz="2000" b="1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2196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(8)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b="1" dirty="0"/>
              <a:t>Κόστος διατήρησης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Το συνολικό κόστος διατήρησης του αποθέματος της μπίρας </a:t>
            </a:r>
            <a:r>
              <a:rPr lang="en-US" sz="2200" dirty="0"/>
              <a:t>Bub </a:t>
            </a:r>
            <a:r>
              <a:rPr lang="el-GR" sz="2200" dirty="0"/>
              <a:t>είναι </a:t>
            </a:r>
            <a:r>
              <a:rPr lang="el-GR" sz="2200" b="1" dirty="0"/>
              <a:t>18% + 7% = 25%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Αφού η αξία ενός κιβωτίου μπίρας </a:t>
            </a:r>
            <a:r>
              <a:rPr lang="en-US" sz="2200" dirty="0"/>
              <a:t>Bub </a:t>
            </a:r>
            <a:r>
              <a:rPr lang="el-GR" sz="2200" dirty="0"/>
              <a:t>ανέρχεται στα $8, το ετήσιο κόστος διατήρησής του ως απόθεμα ανέρχεται σε </a:t>
            </a:r>
            <a:r>
              <a:rPr lang="el-GR" sz="2200" b="1" dirty="0"/>
              <a:t>0,25*($8)=$2,00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570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(9)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b="1" dirty="0"/>
              <a:t>Κόστος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Είναι ανεξάρτητο από το μέγεθος της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Περιλαμβάνει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Προετοιμασία δελτίου παραγγελίας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Διεκπεραίωση παραγγελίας (πληρωμή, ταχυδρόμηση εγγράφων, τηλεφωνική επικοινωνία, μεταφορά, έλεγχος παραστατικών παραλαβή)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Για την </a:t>
            </a:r>
            <a:r>
              <a:rPr lang="en-US" sz="2200" dirty="0"/>
              <a:t>R&amp;B </a:t>
            </a:r>
            <a:r>
              <a:rPr lang="el-GR" sz="2200" dirty="0"/>
              <a:t>το κόστος παραγγελίας εκτιμάται ότι είναι </a:t>
            </a:r>
            <a:r>
              <a:rPr lang="el-GR" sz="2200" b="1" dirty="0"/>
              <a:t>$32</a:t>
            </a:r>
            <a:r>
              <a:rPr lang="el-GR" sz="2200" dirty="0"/>
              <a:t> ανά παραγγελία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8333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 </a:t>
                </a:r>
                <a:r>
                  <a:rPr lang="en-US" sz="2400" b="1" i="1" dirty="0"/>
                  <a:t>Q</a:t>
                </a:r>
                <a:r>
                  <a:rPr lang="en-US" sz="2400" dirty="0"/>
                  <a:t> </a:t>
                </a:r>
                <a:r>
                  <a:rPr lang="el-GR" sz="2400" dirty="0"/>
                  <a:t>το μέγεθος της παραγγελίας</a:t>
                </a:r>
              </a:p>
              <a:p>
                <a:r>
                  <a:rPr lang="el-GR" sz="2400" dirty="0"/>
                  <a:t>Σκοπός είναι να προσδιοριστεί το </a:t>
                </a:r>
                <a:r>
                  <a:rPr lang="en-US" sz="2400" b="1" i="1" dirty="0"/>
                  <a:t>Q</a:t>
                </a:r>
                <a:r>
                  <a:rPr lang="en-US" sz="2400" dirty="0"/>
                  <a:t> </a:t>
                </a:r>
                <a:r>
                  <a:rPr lang="el-GR" sz="2400" dirty="0"/>
                  <a:t>που αντιστοιχεί στο ελάχιστο δυνατό άθροισμα του κόστους διατήρησης και του κόστους παραγγελίας</a:t>
                </a:r>
              </a:p>
              <a:p>
                <a:r>
                  <a:rPr lang="el-GR" sz="2400" dirty="0"/>
                  <a:t>Στο σχήμα της επόμενης διαφάνειας εμφανίζεται ένας ολοκληρωμένος κύκλος μεγέθυνσης-εξάντλησης αποθέματος, εντός ενός χρονικού διαστήματος </a:t>
                </a:r>
                <a:r>
                  <a:rPr lang="el-GR" sz="2400" b="1" i="1" dirty="0"/>
                  <a:t>Τ</a:t>
                </a:r>
              </a:p>
              <a:p>
                <a:r>
                  <a:rPr lang="el-GR" sz="2400" dirty="0"/>
                  <a:t>Ο κύκλος αυτός θα επαναλαμβάνεται σε βάθος χρόνου</a:t>
                </a:r>
              </a:p>
              <a:p>
                <a:r>
                  <a:rPr lang="el-GR" sz="2400" dirty="0"/>
                  <a:t>Το μέσο μέγεθος του αποθέματος για ένα κύκλο είναι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endParaRPr lang="el-GR" sz="2400" b="1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 r="-9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4441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(11)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 </a:t>
            </a:r>
            <a:endParaRPr lang="el-GR" sz="22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15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23585" y="243218"/>
            <a:ext cx="4881030" cy="8135050"/>
          </a:xfrm>
          <a:prstGeom prst="rect">
            <a:avLst/>
          </a:prstGeom>
        </p:spPr>
      </p:pic>
      <p:sp>
        <p:nvSpPr>
          <p:cNvPr id="8" name="Ορθογώνιο 7"/>
          <p:cNvSpPr/>
          <p:nvPr/>
        </p:nvSpPr>
        <p:spPr>
          <a:xfrm>
            <a:off x="2296574" y="1877007"/>
            <a:ext cx="8065038" cy="2037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2296574" y="6621062"/>
            <a:ext cx="8135051" cy="236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8759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Στο σχήμα της επόμενης διαφάνειας παρουσιάζεται μια σειρά από επαναλαμβανόμενους κύκλους για ένα ευρύτερο χρονικό διάστημα</a:t>
                </a:r>
              </a:p>
              <a:p>
                <a:r>
                  <a:rPr lang="el-GR" sz="2400" dirty="0"/>
                  <a:t>Το μέσο μέγεθος του αποθέματος για το συνολικό διάστημα των επαναλαμβανόμενων κύκλων είναι επίσης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endParaRPr lang="en-US" sz="2400" b="1" dirty="0"/>
              </a:p>
              <a:p>
                <a:pPr marL="0" indent="0">
                  <a:buNone/>
                </a:pPr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1103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</a:t>
            </a:r>
            <a:r>
              <a:rPr lang="en-US" dirty="0"/>
              <a:t>3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  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17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630459" y="-1083371"/>
            <a:ext cx="4282751" cy="10278602"/>
          </a:xfrm>
          <a:prstGeom prst="rect">
            <a:avLst/>
          </a:prstGeom>
        </p:spPr>
      </p:pic>
      <p:sp>
        <p:nvSpPr>
          <p:cNvPr id="8" name="Ορθογώνιο 7"/>
          <p:cNvSpPr/>
          <p:nvPr/>
        </p:nvSpPr>
        <p:spPr>
          <a:xfrm>
            <a:off x="1642188" y="1905000"/>
            <a:ext cx="10291665" cy="390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1642188" y="5546468"/>
            <a:ext cx="10291665" cy="6508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Ορθογώνιο 9"/>
          <p:cNvSpPr/>
          <p:nvPr/>
        </p:nvSpPr>
        <p:spPr>
          <a:xfrm>
            <a:off x="10534262" y="1914554"/>
            <a:ext cx="1399592" cy="4282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/>
          <p:cNvSpPr txBox="1"/>
          <p:nvPr/>
        </p:nvSpPr>
        <p:spPr>
          <a:xfrm>
            <a:off x="4404049" y="5242941"/>
            <a:ext cx="597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535502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(14)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dirty="0"/>
              <a:t>Το κόστος διατήρησης μπορεί να προσδιοριστεί με βάση το μέσο μέγεθος αποθέματος</a:t>
            </a:r>
          </a:p>
          <a:p>
            <a:r>
              <a:rPr lang="el-GR" sz="2400" dirty="0"/>
              <a:t>Ως περίοδος στη βάση της οποίας θα διατυπωθεί το μοντέλο μπορεί να χρησιμοποιηθεί η εβδομάδα, ο μήνας, το έτος ή και μεγαλύτερο χρονικό διάστημα</a:t>
            </a:r>
          </a:p>
          <a:p>
            <a:r>
              <a:rPr lang="el-GR" sz="2400" dirty="0"/>
              <a:t>Στις περισσότερες περιπτώσεις χρησιμοποιείται το έτος διότι το κόστος διατήρησης εκφράζεται ως ποσοστό επί των ετήσιων αποθεμάτων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l-GR" sz="2400" dirty="0"/>
              <a:t>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2707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I</a:t>
                </a:r>
                <a:r>
                  <a:rPr lang="en-US" sz="2200" dirty="0"/>
                  <a:t> = </a:t>
                </a:r>
                <a:r>
                  <a:rPr lang="el-GR" sz="2200" dirty="0"/>
                  <a:t>ποσοστιαίο κόστος διατήρησης ανά έτος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C</a:t>
                </a:r>
                <a:r>
                  <a:rPr lang="en-US" sz="2200" dirty="0"/>
                  <a:t> = </a:t>
                </a:r>
                <a:r>
                  <a:rPr lang="el-GR" sz="2200" dirty="0"/>
                  <a:t>κόστος απόκτησης ανά μονάδα αποθέματος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C</a:t>
                </a:r>
                <a:r>
                  <a:rPr lang="en-US" sz="2200" b="1" i="1" baseline="-25000" dirty="0"/>
                  <a:t>h</a:t>
                </a:r>
                <a:r>
                  <a:rPr lang="en-US" sz="2200" dirty="0"/>
                  <a:t> = </a:t>
                </a:r>
                <a:r>
                  <a:rPr lang="el-GR" sz="2200" dirty="0"/>
                  <a:t>ετήσιο κόστος για τη διατήρηση μιας μονάδας αποθέματος</a:t>
                </a:r>
              </a:p>
              <a:p>
                <a:r>
                  <a:rPr lang="el-GR" sz="2400" dirty="0"/>
                  <a:t>Το </a:t>
                </a:r>
                <a:r>
                  <a:rPr lang="el-GR" sz="2400" b="1" dirty="0"/>
                  <a:t>ετήσιο κόστος για τη διατήρηση μιας μονάδας αποθέματος</a:t>
                </a:r>
                <a:r>
                  <a:rPr lang="el-GR" sz="2400" dirty="0"/>
                  <a:t> είναι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𝑰</m:t>
                    </m:r>
                  </m:oMath>
                </a14:m>
                <a:endParaRPr lang="en-US" sz="2400" b="1" i="1" dirty="0"/>
              </a:p>
              <a:p>
                <a:r>
                  <a:rPr lang="el-GR" sz="2400" dirty="0"/>
                  <a:t> Το </a:t>
                </a:r>
                <a:r>
                  <a:rPr lang="el-GR" sz="2400" b="1" dirty="0"/>
                  <a:t>ετήσιο κόστος διατήρησης για το μέσο απόθεμα</a:t>
                </a:r>
                <a:r>
                  <a:rPr lang="el-GR" sz="2400" dirty="0"/>
                  <a:t> υπολογίζεται ως εξής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121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 (1)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306286"/>
            <a:ext cx="9736527" cy="5477069"/>
          </a:xfrm>
        </p:spPr>
        <p:txBody>
          <a:bodyPr>
            <a:normAutofit/>
          </a:bodyPr>
          <a:lstStyle/>
          <a:p>
            <a:r>
              <a:rPr lang="el-GR" sz="2400" dirty="0"/>
              <a:t>Ο όρος απόθεμα αναφέρεται σε προϊόντα και υλικά που αποθηκεύονται από την επιχείρηση για μελλοντική χρήση</a:t>
            </a:r>
          </a:p>
          <a:p>
            <a:endParaRPr lang="el-GR" sz="2400" dirty="0"/>
          </a:p>
          <a:p>
            <a:r>
              <a:rPr lang="el-GR" sz="2400" dirty="0"/>
              <a:t>Τα αποθέματα μπορεί να περιλαμβάνουν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Πρώτες ύλες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Εμπορεύματα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Εξαρτήματα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 err="1"/>
              <a:t>Ημικατεργασμένα</a:t>
            </a:r>
            <a:r>
              <a:rPr lang="el-GR" sz="2200" dirty="0"/>
              <a:t> προϊόντα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Έτοιμα προϊόντα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5213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</a:t>
            </a:r>
            <a:r>
              <a:rPr lang="en-US" dirty="0"/>
              <a:t>6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</a:t>
                </a:r>
                <a:r>
                  <a:rPr lang="en-US" sz="2400" dirty="0"/>
                  <a:t> </a:t>
                </a:r>
                <a:r>
                  <a:rPr lang="en-US" sz="2400" b="1" i="1" dirty="0"/>
                  <a:t>D</a:t>
                </a:r>
                <a:r>
                  <a:rPr lang="el-GR" sz="2400" dirty="0"/>
                  <a:t> η ετήσια ζήτηση για το προϊόν</a:t>
                </a:r>
                <a:endParaRPr lang="en-US" sz="2400" dirty="0"/>
              </a:p>
              <a:p>
                <a:r>
                  <a:rPr lang="el-GR" sz="2400" dirty="0"/>
                  <a:t>Εάν η κάθε παραγγελία αφορά </a:t>
                </a:r>
                <a:r>
                  <a:rPr lang="en-US" sz="2400" b="1" i="1" dirty="0"/>
                  <a:t>Q</a:t>
                </a:r>
                <a:r>
                  <a:rPr lang="en-US" sz="2400" dirty="0"/>
                  <a:t> </a:t>
                </a:r>
                <a:r>
                  <a:rPr lang="el-GR" sz="2400" dirty="0"/>
                  <a:t>μονάδες, θα πρέπει να πραγματοποιηθούν </a:t>
                </a:r>
                <a:r>
                  <a:rPr lang="en-US" sz="2400" b="1" i="1" dirty="0"/>
                  <a:t>D/Q</a:t>
                </a:r>
                <a:r>
                  <a:rPr lang="en-US" sz="2400" dirty="0"/>
                  <a:t> </a:t>
                </a:r>
                <a:r>
                  <a:rPr lang="el-GR" sz="2400" dirty="0"/>
                  <a:t>παραγγελίες για κάθε έτος </a:t>
                </a:r>
              </a:p>
              <a:p>
                <a:r>
                  <a:rPr lang="el-GR" sz="2400" dirty="0"/>
                  <a:t>Αν με </a:t>
                </a:r>
                <a:r>
                  <a:rPr lang="en-US" sz="2400" b="1" i="1" dirty="0"/>
                  <a:t>C</a:t>
                </a:r>
                <a:r>
                  <a:rPr lang="en-US" sz="2400" b="1" i="1" baseline="-25000" dirty="0"/>
                  <a:t>o</a:t>
                </a:r>
                <a:r>
                  <a:rPr lang="en-US" sz="2400" dirty="0"/>
                  <a:t> </a:t>
                </a:r>
                <a:r>
                  <a:rPr lang="el-GR" sz="2400" dirty="0"/>
                  <a:t>συμβολίσουμε το </a:t>
                </a:r>
                <a:r>
                  <a:rPr lang="el-GR" sz="2400" b="1" dirty="0"/>
                  <a:t>κόστος παραγγελίας</a:t>
                </a:r>
                <a:r>
                  <a:rPr lang="el-GR" sz="2400" dirty="0"/>
                  <a:t>, το </a:t>
                </a:r>
                <a:r>
                  <a:rPr lang="el-GR" sz="2400" b="1" dirty="0"/>
                  <a:t>ετήσιο κόστος παραγγελίας</a:t>
                </a:r>
                <a:r>
                  <a:rPr lang="el-GR" sz="2400" dirty="0"/>
                  <a:t>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l-GR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den>
                        </m:f>
                      </m:e>
                    </m:d>
                    <m:sSub>
                      <m:sSub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endParaRPr lang="en-US" sz="2400" b="1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3409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</a:t>
            </a:r>
            <a:r>
              <a:rPr lang="en-US" dirty="0"/>
              <a:t>7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Το συνολικό ετήσιο κόστος ορίζεται ως εξής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endParaRPr lang="el-GR" sz="2200" b="1" dirty="0"/>
              </a:p>
              <a:p>
                <a:r>
                  <a:rPr lang="el-GR" sz="2400" dirty="0"/>
                  <a:t>Η παραπάνω εξίσωση αποτελεί τη γενική μορφή του τύπου για τον υπολογισμό του συνολικού κόστους αποθεμάτων, για τα οποία ισχύουν οι υποθέσεις του μοντέλου της οικονομικής ποσότητας παραγγελίας</a:t>
                </a:r>
                <a:endParaRPr lang="en-US" sz="2400" dirty="0"/>
              </a:p>
              <a:p>
                <a:endParaRPr lang="el-GR" sz="2400" dirty="0"/>
              </a:p>
              <a:p>
                <a:r>
                  <a:rPr lang="el-GR" sz="2400" dirty="0"/>
                  <a:t>Για το παράδειγμα της </a:t>
                </a:r>
                <a:r>
                  <a:rPr lang="en-US" sz="2400" dirty="0"/>
                  <a:t>R&amp;B </a:t>
                </a:r>
                <a:r>
                  <a:rPr lang="el-GR" sz="2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=$2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=$32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και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=104.000</m:t>
                    </m:r>
                  </m:oMath>
                </a14:m>
                <a:r>
                  <a:rPr lang="en-US" sz="2400" dirty="0"/>
                  <a:t>) </a:t>
                </a:r>
                <a:r>
                  <a:rPr lang="el-GR" sz="2400" dirty="0"/>
                  <a:t>έχουμε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</a:rPr>
                      <m:t>𝑸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$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𝟏𝟎𝟒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$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𝟑𝟐</m:t>
                        </m:r>
                      </m:e>
                    </m:d>
                    <m:r>
                      <a:rPr lang="el-GR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𝟑𝟐𝟖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 r="-43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5773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Για να υπολογίσουμε το ελάχιστο δυνατό κόστος που αντιστοιχεί σε μέγεθος παραγγελίας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,</a:t>
                </a:r>
                <a:r>
                  <a:rPr lang="el-GR" sz="2400" dirty="0"/>
                  <a:t>κάνουμε τα εξής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 err="1"/>
                  <a:t>Παραγωγίζουμε</a:t>
                </a:r>
                <a:r>
                  <a:rPr lang="el-GR" sz="2200" dirty="0"/>
                  <a:t> τη συνάρτηση του συνολικού ετήσιου κόστους για να βρούμε την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παράγωγό του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/>
                  <a:t>Βρίσκουμε την τιμή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για την οποία μηδενίζεται η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παράγωγος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 err="1"/>
                  <a:t>Παραγωγίζουμε</a:t>
                </a:r>
                <a:r>
                  <a:rPr lang="el-GR" sz="2200" dirty="0"/>
                  <a:t> την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 για να βρούμε τη 2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 και υπολογίζουμε την τιμή της</a:t>
                </a:r>
                <a:r>
                  <a:rPr lang="en-US" sz="2200" dirty="0"/>
                  <a:t> </a:t>
                </a:r>
                <a:r>
                  <a:rPr lang="el-GR" sz="2200" dirty="0"/>
                  <a:t>για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200" b="1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/>
                  <a:t>Αν το πρόσημό της είναι θετικό, η συνάρτηση του συνολικού ετήσιου κόστους έχει ολικό ελάχιστο για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 r="-3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7967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</a:t>
            </a:r>
            <a:r>
              <a:rPr lang="en-US" dirty="0"/>
              <a:t>9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 </a:t>
            </a:r>
            <a:endParaRPr lang="el-GR" sz="22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23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962300" y="596994"/>
            <a:ext cx="4970239" cy="7402484"/>
          </a:xfrm>
          <a:prstGeom prst="rect">
            <a:avLst/>
          </a:prstGeom>
        </p:spPr>
      </p:pic>
      <p:sp>
        <p:nvSpPr>
          <p:cNvPr id="8" name="Ορθογώνιο 7"/>
          <p:cNvSpPr/>
          <p:nvPr/>
        </p:nvSpPr>
        <p:spPr>
          <a:xfrm>
            <a:off x="2746177" y="1838131"/>
            <a:ext cx="7414860" cy="261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Ορθογώνιο 8"/>
          <p:cNvSpPr/>
          <p:nvPr/>
        </p:nvSpPr>
        <p:spPr>
          <a:xfrm>
            <a:off x="2746177" y="6400800"/>
            <a:ext cx="7414860" cy="3825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9505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</a:t>
            </a:r>
            <a:r>
              <a:rPr lang="en-US" dirty="0"/>
              <a:t>20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Ο τύπος που προσδιορίζει την ποσότητα παραγγελίας που ελαχιστοποιεί το συνολικό ετήσιο κόστος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l-GR" sz="2200" b="1" dirty="0"/>
              </a:p>
              <a:p>
                <a:r>
                  <a:rPr lang="el-GR" sz="2400" dirty="0"/>
                  <a:t>Για το παράδειγμα της </a:t>
                </a:r>
                <a:r>
                  <a:rPr lang="en-US" sz="2400" dirty="0"/>
                  <a:t>R&amp;B </a:t>
                </a:r>
                <a:r>
                  <a:rPr lang="el-GR" sz="2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=$2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=$32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και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=104.000</m:t>
                    </m:r>
                  </m:oMath>
                </a14:m>
                <a:r>
                  <a:rPr lang="en-US" sz="2400" dirty="0"/>
                  <a:t>) </a:t>
                </a:r>
                <a:r>
                  <a:rPr lang="el-GR" sz="2400" dirty="0"/>
                  <a:t>το συνολικό ετήσιο κόστος έχει ως εξής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200" b="1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𝟏𝟎𝟒</m:t>
                            </m:r>
                            <m: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𝟎𝟎𝟎</m:t>
                            </m:r>
                            <m: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𝟑𝟐</m:t>
                            </m:r>
                          </m:num>
                          <m:den>
                            <m:r>
                              <a:rPr lang="el-GR" sz="22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rad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𝟖𝟐𝟒</m:t>
                    </m:r>
                  </m:oMath>
                </a14:m>
                <a:r>
                  <a:rPr lang="el-GR" sz="2200" dirty="0"/>
                  <a:t> </a:t>
                </a:r>
              </a:p>
              <a:p>
                <a:r>
                  <a:rPr lang="el-GR" sz="2400" dirty="0"/>
                  <a:t>Αντικαθιστώντας την τιμή 1.824 στην εξίσωση του συνολικού ετήσιου κόστους έχουμε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𝟑𝟐𝟖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𝟎𝟎𝟎</m:t>
                        </m:r>
                      </m:num>
                      <m:den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𝟖𝟐𝟒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𝟑𝟐𝟖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𝟖𝟐𝟒</m:t>
                        </m:r>
                      </m:den>
                    </m:f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=$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𝟔𝟒𝟗</m:t>
                    </m:r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8429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</a:t>
            </a:r>
            <a:r>
              <a:rPr lang="en-US" dirty="0"/>
              <a:t>(21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Αφού προσδιορίσαμε το βέλτιστο μέγεθος της παραγγελίας στη συνέχεια θα πρέπει να προσδιορίσουμε το χρονικό σημείο κατά το οποίο θα πρέπει να γίνει η παραγγελία</a:t>
            </a:r>
          </a:p>
          <a:p>
            <a:r>
              <a:rPr lang="el-GR" sz="2400" b="1" dirty="0"/>
              <a:t>Κατάσταση αποθέματος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Το άθροισμα της ποσότητας των υφιστάμενων αποθεμάτων και του αποθέματος προς παραλαβή που έχει ήδη παραγγελθεί</a:t>
            </a:r>
          </a:p>
          <a:p>
            <a:r>
              <a:rPr lang="el-GR" sz="2400" b="1" dirty="0"/>
              <a:t>Σημείο </a:t>
            </a:r>
            <a:r>
              <a:rPr lang="el-GR" sz="2400" b="1" dirty="0" err="1"/>
              <a:t>αναπαραγγελίας</a:t>
            </a:r>
            <a:endParaRPr lang="el-GR" sz="24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Η απόφαση ως προς το χρονικό σημείο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400" dirty="0"/>
              <a:t>Το μέγεθος της κατάστασης του αποθέματος κατά το οποίο θα πρέπει να πραγματοποιήσουμε μια νέα παραγγελία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6503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</a:t>
            </a:r>
            <a:r>
              <a:rPr lang="en-US" dirty="0"/>
              <a:t>(22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Ο γενικός τύπος για τον υπολογισμό του </a:t>
                </a:r>
                <a:r>
                  <a:rPr lang="el-GR" sz="2400" b="1" dirty="0"/>
                  <a:t>σημείου </a:t>
                </a:r>
                <a:r>
                  <a:rPr lang="el-GR" sz="2400" b="1" dirty="0" err="1"/>
                  <a:t>αναπαραγγελίας</a:t>
                </a:r>
                <a:r>
                  <a:rPr lang="el-GR" sz="2400" dirty="0"/>
                  <a:t> είναι ο ακόλουθος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𝜺𝝆𝜸𝜶𝝈𝜾𝝁𝜺𝝇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𝜼𝝁𝜺𝝆𝜺𝝇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US" sz="2200" b="1" dirty="0"/>
                  <a:t> </a:t>
                </a:r>
                <a:endParaRPr lang="el-GR" sz="2200" b="1" dirty="0"/>
              </a:p>
              <a:p>
                <a:r>
                  <a:rPr lang="el-GR" sz="2400" dirty="0"/>
                  <a:t>όπου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r</a:t>
                </a:r>
                <a:r>
                  <a:rPr lang="en-US" sz="2200" dirty="0"/>
                  <a:t> = </a:t>
                </a:r>
                <a:r>
                  <a:rPr lang="el-GR" sz="2200" dirty="0"/>
                  <a:t>σημείο </a:t>
                </a:r>
                <a:r>
                  <a:rPr lang="el-GR" sz="2200" dirty="0" err="1"/>
                  <a:t>αναπαραγγελίας</a:t>
                </a:r>
                <a:endParaRPr lang="el-GR" sz="22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d</a:t>
                </a:r>
                <a:r>
                  <a:rPr lang="en-US" sz="2200" dirty="0"/>
                  <a:t> = </a:t>
                </a:r>
                <a:r>
                  <a:rPr lang="el-GR" sz="2200" dirty="0"/>
                  <a:t>ζήτηση ανά ημέρα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m</a:t>
                </a:r>
                <a:r>
                  <a:rPr lang="en-US" sz="2200" dirty="0"/>
                  <a:t> </a:t>
                </a:r>
                <a:r>
                  <a:rPr lang="el-GR" sz="2200" dirty="0"/>
                  <a:t>= χρόνος εκτέλεσης νέων παραγγελιών σε ημέρες</a:t>
                </a:r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119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</a:t>
            </a:r>
            <a:r>
              <a:rPr lang="en-US" dirty="0"/>
              <a:t>(23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772814"/>
                <a:ext cx="9736527" cy="49452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l-GR" sz="2400" b="1" dirty="0"/>
                  <a:t>Κύκλος παραγγελίας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:r>
                  <a:rPr lang="el-GR" sz="2200" dirty="0"/>
                  <a:t>Το διάστημα μεταξύ δύο διαδοχικών παραγγελιών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2400" dirty="0"/>
                  <a:t>Έστω 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0" smtClean="0">
                            <a:latin typeface="Cambria Math" panose="02040503050406030204" pitchFamily="18" charset="0"/>
                          </a:rPr>
                          <m:t>𝐃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r>
                  <a:rPr lang="el-GR" sz="2200" dirty="0"/>
                  <a:t> : ο αριθμός των παραγγελιών που θα πραγματοποιηθούν σε διάστημα ενός έτους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el-GR" sz="2200" dirty="0"/>
                  <a:t>: ο αριθμός των εργάσιμων ημερών σε διάστημα ενός έτους</a:t>
                </a:r>
              </a:p>
              <a:p>
                <a:pPr>
                  <a:spcBef>
                    <a:spcPts val="600"/>
                  </a:spcBef>
                </a:pPr>
                <a:r>
                  <a:rPr lang="el-GR" sz="2400" dirty="0"/>
                  <a:t>Ο τύπος για τον υπολογισμό ενός κύκλου παραγγελίας </a:t>
                </a:r>
                <a:r>
                  <a:rPr lang="en-US" sz="2400" b="1" i="1" dirty="0"/>
                  <a:t>T</a:t>
                </a:r>
                <a:r>
                  <a:rPr lang="en-US" sz="2400" dirty="0"/>
                  <a:t> </a:t>
                </a:r>
                <a:r>
                  <a:rPr lang="el-GR" sz="2400" dirty="0"/>
                  <a:t>ημερών είναι ο εξής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l-GR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</m:num>
                      <m:den>
                        <m:f>
                          <m:fPr>
                            <m:type m:val="skw"/>
                            <m:ctrlPr>
                              <a:rPr lang="el-GR" sz="22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l-GR" sz="2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p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p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l-GR" sz="2400" dirty="0"/>
                  <a:t>Για το παράδειγμα της </a:t>
                </a:r>
                <a:r>
                  <a:rPr lang="en-US" sz="2400" dirty="0"/>
                  <a:t>R&amp;B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=250, 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=1.824,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𝑫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=104.000</m:t>
                    </m:r>
                  </m:oMath>
                </a14:m>
                <a:r>
                  <a:rPr lang="en-US" sz="2400" dirty="0"/>
                  <a:t>) </a:t>
                </a:r>
                <a:r>
                  <a:rPr lang="el-GR" sz="2400" dirty="0"/>
                  <a:t>έχουμε</a:t>
                </a:r>
                <a:endParaRPr lang="en-US" sz="2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l-GR" sz="22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𝟐𝟓𝟎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𝟖𝟐𝟒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𝟏𝟎𝟒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</m:den>
                    </m:f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𝟑𝟗</m:t>
                    </m:r>
                  </m:oMath>
                </a14:m>
                <a:r>
                  <a:rPr lang="en-US" sz="2000" dirty="0"/>
                  <a:t> </a:t>
                </a:r>
                <a:r>
                  <a:rPr lang="el-GR" sz="2000" dirty="0"/>
                  <a:t>εργάσιμες ημέρες</a:t>
                </a:r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l-GR" sz="22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l-GR" sz="2200" b="1" i="1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772814"/>
                <a:ext cx="9736527" cy="4945224"/>
              </a:xfrm>
              <a:blipFill>
                <a:blip r:embed="rId2"/>
                <a:stretch>
                  <a:fillRect l="-877" t="-17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26429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</a:t>
            </a:r>
            <a:r>
              <a:rPr lang="en-US" dirty="0"/>
              <a:t>(24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904999"/>
            <a:ext cx="9736527" cy="4747721"/>
          </a:xfrm>
        </p:spPr>
        <p:txBody>
          <a:bodyPr>
            <a:normAutofit/>
          </a:bodyPr>
          <a:lstStyle/>
          <a:p>
            <a:r>
              <a:rPr lang="el-GR" sz="2400" b="1" dirty="0"/>
              <a:t>Επίλυση του μοντέλου </a:t>
            </a:r>
            <a:r>
              <a:rPr lang="en-US" sz="2400" b="1" dirty="0"/>
              <a:t>EOQ </a:t>
            </a:r>
            <a:r>
              <a:rPr lang="el-GR" sz="2400" b="1" dirty="0"/>
              <a:t>με χρήση του </a:t>
            </a:r>
            <a:r>
              <a:rPr lang="en-US" sz="2400" b="1" dirty="0"/>
              <a:t>Excel</a:t>
            </a:r>
            <a:endParaRPr lang="el-GR" sz="24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b="1" dirty="0">
                <a:hlinkClick r:id="rId2" action="ppaction://hlinkfile"/>
              </a:rPr>
              <a:t>Μοντέλο διαχείρισης αποθεμάτων - Βέλτιστη ποσότητα παραγγελίας.xlsx</a:t>
            </a:r>
            <a:endParaRPr lang="en-US" sz="2200" b="1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922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19473"/>
            <a:ext cx="9736527" cy="4889234"/>
          </a:xfrm>
        </p:spPr>
        <p:txBody>
          <a:bodyPr>
            <a:normAutofit fontScale="92500" lnSpcReduction="20000"/>
          </a:bodyPr>
          <a:lstStyle/>
          <a:p>
            <a:r>
              <a:rPr lang="el-GR" sz="2400" dirty="0"/>
              <a:t>Ομοιότητες με μοντέλο οικονομικής ποσότητας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b="1" dirty="0"/>
              <a:t>Ίδιος σκοπός</a:t>
            </a:r>
          </a:p>
          <a:p>
            <a:pPr lvl="2"/>
            <a:r>
              <a:rPr lang="el-GR" sz="2000" dirty="0"/>
              <a:t>Προσδιορισμός του μεγέθους της παραγγελίας και του χρονικού σημείου κατά το οποίο θα πραγματοποιηθεί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b="1" dirty="0"/>
              <a:t>Σταθερή ζήτηση</a:t>
            </a:r>
          </a:p>
          <a:p>
            <a:r>
              <a:rPr lang="el-GR" sz="2400" dirty="0"/>
              <a:t>Διαφορές με μοντέλο οικονομικής ποσότητας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b="1" dirty="0"/>
              <a:t>Σταθερός ρυθμός παραλαβής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Για κάθε χρονική περίοδο παραλαμβάνεται ένας συγκεκριμένος αριθμός μονάδων και τοποθετείται στο απόθεμα (π.χ. 10 μονάδες ανά ημέρα, 50 μονάδες ανά εβδομάδα, κλπ.)</a:t>
            </a:r>
          </a:p>
          <a:p>
            <a:r>
              <a:rPr lang="el-GR" sz="2400" dirty="0"/>
              <a:t>Εφαρμόζεται σε περιπτώσεις όπου ύστερα από την πραγματοποίηση μιας παραγγελίας,</a:t>
            </a:r>
            <a:r>
              <a:rPr lang="el-GR" sz="2400" b="1" dirty="0"/>
              <a:t> ξεκινάει η παραγωγή του προϊόντος και ένας σταθερός αριθμός μονάδων προστίθεται στο απόθεμα κάθε μέρα, έως ότου καλυφθεί το σύνολο της παραγγελίας</a:t>
            </a:r>
            <a:r>
              <a:rPr lang="el-GR" sz="2400" dirty="0"/>
              <a:t>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065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 (2)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306286"/>
            <a:ext cx="9736527" cy="5477069"/>
          </a:xfrm>
        </p:spPr>
        <p:txBody>
          <a:bodyPr>
            <a:normAutofit/>
          </a:bodyPr>
          <a:lstStyle/>
          <a:p>
            <a:r>
              <a:rPr lang="el-GR" sz="2400" dirty="0"/>
              <a:t>Λόγοι διατήρησης αποθεμάτων είναι η αδυναμία πραγματοποίησης ακριβών προβλέψεων επί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των πωλήσεων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του χρόνου παραγωγής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της ζήτησης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των αναγκών σε πρώτες ύλες</a:t>
            </a:r>
          </a:p>
          <a:p>
            <a:endParaRPr lang="el-GR" sz="2400" dirty="0"/>
          </a:p>
          <a:p>
            <a:r>
              <a:rPr lang="el-GR" sz="2400" dirty="0"/>
              <a:t>Συμπέρασμα: τα αποθέματα λειτουργούν ως δικλείδα ασφαλείας απέναντι στις συνθήκες αβεβαιότητας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462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2)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19473"/>
            <a:ext cx="9736527" cy="4889234"/>
          </a:xfrm>
        </p:spPr>
        <p:txBody>
          <a:bodyPr>
            <a:normAutofit/>
          </a:bodyPr>
          <a:lstStyle/>
          <a:p>
            <a:r>
              <a:rPr lang="el-GR" sz="2400" dirty="0"/>
              <a:t>Αν διαθέτουμε μια γραμμή παραγωγής με δυναμικότητα 50 μονάδες ανά ημέρα και αποφασίζουμε να τη λειτουργήσουμε για διάστημα 10 ημερών, η απόφαση αυτή αντιστοιχεί σε παρτίδα παραγωγής 50·10 = 500 μονάδων</a:t>
            </a:r>
          </a:p>
          <a:p>
            <a:r>
              <a:rPr lang="el-GR" sz="2400" dirty="0"/>
              <a:t>Το μέγεθος της </a:t>
            </a:r>
            <a:r>
              <a:rPr lang="el-GR" sz="2400" b="1" dirty="0"/>
              <a:t>παρτίδας παραγωγής</a:t>
            </a:r>
            <a:r>
              <a:rPr lang="el-GR" sz="2400" dirty="0"/>
              <a:t> είναι ο αριθμός των μονάδων μιας παραγγελίας</a:t>
            </a:r>
          </a:p>
          <a:p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6130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3)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19473"/>
            <a:ext cx="9736527" cy="4889234"/>
          </a:xfrm>
        </p:spPr>
        <p:txBody>
          <a:bodyPr>
            <a:normAutofit/>
          </a:bodyPr>
          <a:lstStyle/>
          <a:p>
            <a:r>
              <a:rPr lang="el-GR" sz="2400" dirty="0"/>
              <a:t>Αρχικά, συμβολίζουμε με </a:t>
            </a:r>
            <a:r>
              <a:rPr lang="en-US" sz="2400" b="1" i="1" dirty="0"/>
              <a:t>Q</a:t>
            </a:r>
            <a:r>
              <a:rPr lang="en-US" sz="2400" dirty="0"/>
              <a:t> </a:t>
            </a:r>
            <a:r>
              <a:rPr lang="el-GR" sz="2400" dirty="0"/>
              <a:t>το μέγεθος της παρτίδας παραγωγής</a:t>
            </a:r>
          </a:p>
          <a:p>
            <a:r>
              <a:rPr lang="el-GR" sz="2400" dirty="0"/>
              <a:t>Στη συνέχεια, δημιουργούμε ένα μοντέλο κόστους διατήρησης και παραγγελίας που εκφράζει το συνολικό κόστος ως συνάρτηση του μεγέθους παρτίδας παραγωγής</a:t>
            </a:r>
          </a:p>
          <a:p>
            <a:r>
              <a:rPr lang="el-GR" sz="2400" dirty="0"/>
              <a:t>Τέλος, προσδιορίζουμε το βέλτιστο μέγεθος παρτίδας παραγωγής που ελαχιστοποιεί το συνολικό κόστος</a:t>
            </a:r>
          </a:p>
          <a:p>
            <a:endParaRPr lang="el-GR" sz="2400" dirty="0"/>
          </a:p>
          <a:p>
            <a:r>
              <a:rPr lang="el-GR" sz="2400" b="1" dirty="0"/>
              <a:t>Το μοντέλο προϋποθέτει ότι η παραγωγή υπερβαίνει τη ζήτηση, δηλαδή ότι η δυναμικότητα παραγωγής είναι σε θέση να καλύψει τη ζήτηση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55233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4)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19473"/>
            <a:ext cx="9736527" cy="4889234"/>
          </a:xfrm>
        </p:spPr>
        <p:txBody>
          <a:bodyPr>
            <a:normAutofit/>
          </a:bodyPr>
          <a:lstStyle/>
          <a:p>
            <a:r>
              <a:rPr lang="el-GR" sz="2400" dirty="0"/>
              <a:t>Η συμπεριφορά των αποθεμάτων για το συγκεκριμένο μοντέλο είναι η εξής:</a:t>
            </a:r>
            <a:endParaRPr lang="el-GR" sz="2400" b="1" dirty="0"/>
          </a:p>
          <a:p>
            <a:pPr marL="0" indent="0">
              <a:buNone/>
            </a:pPr>
            <a:r>
              <a:rPr lang="el-GR" sz="2400" b="1" dirty="0"/>
              <a:t> </a:t>
            </a:r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32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51812" y="2618958"/>
            <a:ext cx="9619364" cy="423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659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5)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286000" y="1819473"/>
            <a:ext cx="9983754" cy="4889234"/>
          </a:xfrm>
        </p:spPr>
        <p:txBody>
          <a:bodyPr>
            <a:normAutofit/>
          </a:bodyPr>
          <a:lstStyle/>
          <a:p>
            <a:r>
              <a:rPr lang="el-GR" sz="2400" dirty="0"/>
              <a:t>Κόστος διατήρησης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Ίδιος ορισμός με το μοντέλο</a:t>
            </a:r>
            <a:r>
              <a:rPr lang="en-US" sz="2200" dirty="0"/>
              <a:t> </a:t>
            </a:r>
            <a:r>
              <a:rPr lang="el-GR" sz="2200" dirty="0"/>
              <a:t>Οικονομικής Ποσότητας Παραγγελίας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b="1" dirty="0"/>
              <a:t>(Μέσο απόθεμα * ετήσιο κόστος διατήρησης ανά μονάδα)</a:t>
            </a:r>
          </a:p>
          <a:p>
            <a:r>
              <a:rPr lang="el-GR" sz="2400" dirty="0"/>
              <a:t>Κόστος παραγγελίας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Αποδίδεται μέσω του </a:t>
            </a:r>
            <a:r>
              <a:rPr lang="el-GR" sz="2200" b="1" dirty="0"/>
              <a:t>κόστους ρύθμισης</a:t>
            </a:r>
            <a:r>
              <a:rPr lang="el-GR" sz="2200" dirty="0"/>
              <a:t> των γραμμών παραγωγής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Περιλαμβάνει την </a:t>
            </a:r>
            <a:r>
              <a:rPr lang="el-GR" sz="2000" b="1" dirty="0"/>
              <a:t>εργασία</a:t>
            </a:r>
            <a:r>
              <a:rPr lang="el-GR" sz="2000" dirty="0"/>
              <a:t>, τα </a:t>
            </a:r>
            <a:r>
              <a:rPr lang="el-GR" sz="2000" b="1" dirty="0"/>
              <a:t>υλικά</a:t>
            </a:r>
            <a:r>
              <a:rPr lang="el-GR" sz="2000" dirty="0"/>
              <a:t> και την </a:t>
            </a:r>
            <a:r>
              <a:rPr lang="el-GR" sz="2000" b="1" dirty="0"/>
              <a:t>απολεσθείσα παραγωγή</a:t>
            </a:r>
            <a:r>
              <a:rPr lang="el-GR" sz="2000" dirty="0"/>
              <a:t> που υφίσταται μια οικονομική μονάδα κατά το χρονικό διάστημα που απαιτείται για την προετοιμασία της λειτουργίας των γραμμών παραγωγής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000" dirty="0"/>
              <a:t>Είναι σταθερό για κάθε περίοδο παραγωγής και ανεξάρτητο από το μέγεθος της παρτίδας παραγωγής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35317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19473"/>
                <a:ext cx="9736527" cy="488923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d</a:t>
                </a:r>
                <a:r>
                  <a:rPr lang="en-US" sz="2200" dirty="0"/>
                  <a:t> = </a:t>
                </a:r>
                <a:r>
                  <a:rPr lang="el-GR" sz="2200" dirty="0"/>
                  <a:t>ζήτηση ανά ημέρα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p</a:t>
                </a:r>
                <a:r>
                  <a:rPr lang="en-US" sz="2200" dirty="0"/>
                  <a:t> = </a:t>
                </a:r>
                <a:r>
                  <a:rPr lang="el-GR" sz="2200" dirty="0"/>
                  <a:t>παραγωγή ανά ημέρα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t</a:t>
                </a:r>
                <a:r>
                  <a:rPr lang="en-US" sz="2200" dirty="0"/>
                  <a:t> = </a:t>
                </a:r>
                <a:r>
                  <a:rPr lang="el-GR" sz="2200" dirty="0"/>
                  <a:t>περίοδος παραγωγής (σε ημέρες)</a:t>
                </a:r>
              </a:p>
              <a:p>
                <a:r>
                  <a:rPr lang="el-GR" sz="2400" dirty="0"/>
                  <a:t>Το μέγιστο μέγεθος αποθέματος αντιστοιχεί στο χρονικό σημείο ολοκλήρωσης της περιόδου παραγωγής και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b="1" dirty="0"/>
                  <a:t>Μέγιστο απόθεμα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200" b="1" i="1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endParaRPr lang="el-GR" sz="2200" b="1" i="1" dirty="0"/>
              </a:p>
              <a:p>
                <a:endParaRPr lang="el-GR" sz="2400" dirty="0"/>
              </a:p>
              <a:p>
                <a:r>
                  <a:rPr lang="el-GR" sz="2400" dirty="0"/>
                  <a:t>Το </a:t>
                </a:r>
                <a:r>
                  <a:rPr lang="el-GR" sz="2400" b="1" dirty="0"/>
                  <a:t>μέσο απόθεμα</a:t>
                </a:r>
                <a:r>
                  <a:rPr lang="el-GR" sz="2400" dirty="0"/>
                  <a:t> ανέρχεται στο μισό του μέγιστου αποθέματος</a:t>
                </a: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19473"/>
                <a:ext cx="9736527" cy="4889234"/>
              </a:xfrm>
              <a:blipFill>
                <a:blip r:embed="rId2"/>
                <a:stretch>
                  <a:fillRect l="-877" t="-996" r="-13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618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19473"/>
                <a:ext cx="9736527" cy="488923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Αν το μέγεθος της παρτίδας παραγωγής ανέρχεται σε </a:t>
                </a:r>
                <a:r>
                  <a:rPr lang="en-US" sz="2400" b="1" i="1" dirty="0"/>
                  <a:t>Q</a:t>
                </a:r>
                <a:r>
                  <a:rPr lang="en-US" sz="2400" dirty="0"/>
                  <a:t> </a:t>
                </a:r>
                <a:r>
                  <a:rPr lang="el-GR" sz="2400" dirty="0"/>
                  <a:t>μονάδες, με σταθερή παραγωγή ανά ημέρα </a:t>
                </a:r>
                <a:r>
                  <a:rPr lang="en-US" sz="2400" b="1" i="1" dirty="0"/>
                  <a:t>p</a:t>
                </a:r>
                <a:r>
                  <a:rPr lang="en-US" sz="2400" dirty="0"/>
                  <a:t> </a:t>
                </a:r>
                <a:r>
                  <a:rPr lang="el-GR" sz="2400" dirty="0"/>
                  <a:t>μονάδων, έχουμε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𝒑𝒕</m:t>
                    </m:r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και η διάρκεια της περιόδου παραγωγής είναι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den>
                    </m:f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ημέρες</a:t>
                </a:r>
              </a:p>
              <a:p>
                <a:r>
                  <a:rPr lang="el-GR" sz="2400" dirty="0"/>
                  <a:t>Επομένως, το μέγιστο απόθεμα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b="1" dirty="0"/>
                  <a:t>Μέγιστο απόθεμα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d>
                      <m:d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num>
                          <m:den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endParaRPr lang="el-GR" sz="2200" dirty="0"/>
              </a:p>
              <a:p>
                <a:r>
                  <a:rPr lang="el-GR" sz="2400" dirty="0"/>
                  <a:t>και το μέσο απόθεμα είναι ίσο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e>
                    </m:d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19473"/>
                <a:ext cx="9736527" cy="4889234"/>
              </a:xfrm>
              <a:blipFill>
                <a:blip r:embed="rId2"/>
                <a:stretch>
                  <a:fillRect l="-877" t="-9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4449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472612" y="1819473"/>
                <a:ext cx="9797141" cy="488923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l-GR" sz="2400" dirty="0"/>
                  <a:t>Για ετήσιο κόστος διατήρησης ανά μονάδα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</m:oMath>
                </a14:m>
                <a:r>
                  <a:rPr lang="el-GR" sz="2400" dirty="0"/>
                  <a:t>,  ο τύπος του ετήσιου κόστους διατήρησης είναι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b="1" dirty="0"/>
                  <a:t>Ετήσιο κόστος διατήρησης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2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e>
                    </m:d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</m:oMath>
                </a14:m>
                <a:endParaRPr lang="el-GR" sz="2200" b="1" dirty="0"/>
              </a:p>
              <a:p>
                <a:r>
                  <a:rPr lang="el-GR" sz="2400" dirty="0"/>
                  <a:t>Συμβολίζοντας με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την ετήσια ζήτηση και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l-GR" sz="2400" dirty="0"/>
                  <a:t> το κόστος ρύθμισης για μια περίοδο παραγωγής, το ετήσιο κόστος ρύθμισης (το οποίο αντικαθιστά το ετήσιο κόστος παραγγελίας του μοντέλου οικονομικής ποσότητας παραγγελίας)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b="1" dirty="0"/>
                  <a:t>Ετήσιο κόστος ρύθμισης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endParaRPr lang="en-US" sz="2200" b="1" i="1" dirty="0"/>
              </a:p>
              <a:p>
                <a:r>
                  <a:rPr lang="el-GR" sz="2400" dirty="0"/>
                  <a:t>Το συνολικό ετήσιο κόστος του μοντέλου </a:t>
                </a:r>
                <a:r>
                  <a:rPr lang="en-US" sz="2400" b="1" i="1" dirty="0"/>
                  <a:t>TC</a:t>
                </a:r>
                <a:r>
                  <a:rPr lang="en-US" sz="2400" dirty="0"/>
                  <a:t> </a:t>
                </a:r>
                <a:r>
                  <a:rPr lang="el-GR" sz="2400" dirty="0"/>
                  <a:t>σε ημερήσια βάση είναι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2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2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𝒅</m:t>
                            </m:r>
                          </m:num>
                          <m:den>
                            <m:r>
                              <a:rPr lang="en-US" sz="2200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e>
                    </m:d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l-GR" sz="2200" dirty="0"/>
                  <a:t> (ημερήσια βάση)</a:t>
                </a:r>
                <a:endParaRPr lang="el-GR" sz="2200" b="1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2612" y="1819473"/>
                <a:ext cx="9797141" cy="4889234"/>
              </a:xfrm>
              <a:blipFill>
                <a:blip r:embed="rId2"/>
                <a:stretch>
                  <a:fillRect l="-871" t="-1743" r="-143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76993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(9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351314" y="1800811"/>
                <a:ext cx="9918439" cy="488923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Αν υποθέσουμε ότι οι γραμμές παραγωγής χρησιμοποιούνται για 250 ημέρες ανά έτος, η ζήτηση ανά ημέρα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μπορεί να εκφραστεί σε όρους ετήσιας ζήτησης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ως εξής: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𝟐𝟓𝟎</m:t>
                        </m:r>
                      </m:den>
                    </m:f>
                  </m:oMath>
                </a14:m>
                <a:endParaRPr lang="el-GR" sz="2200" b="1" dirty="0"/>
              </a:p>
              <a:p>
                <a:r>
                  <a:rPr lang="el-GR" sz="2400" dirty="0"/>
                  <a:t>Αντίστοιχα</a:t>
                </a:r>
                <a:r>
                  <a:rPr lang="en-US" sz="2400" dirty="0"/>
                  <a:t>,</a:t>
                </a:r>
                <a:r>
                  <a:rPr lang="el-GR" sz="2400" dirty="0"/>
                  <a:t> μπορούμε να ορίσουμε την ημερήσια παραγωγή</a:t>
                </a:r>
                <a:r>
                  <a:rPr lang="en-US" sz="2400" dirty="0"/>
                  <a:t> </a:t>
                </a:r>
                <a:r>
                  <a:rPr lang="en-US" sz="2400" b="1" i="1" dirty="0"/>
                  <a:t>p</a:t>
                </a:r>
                <a:r>
                  <a:rPr lang="en-US" sz="2400" dirty="0"/>
                  <a:t> </a:t>
                </a:r>
                <a:r>
                  <a:rPr lang="el-GR" sz="2400" dirty="0"/>
                  <a:t>σε όρους ετήσιας παραγωγής </a:t>
                </a:r>
                <a:r>
                  <a:rPr lang="en-US" sz="2400" b="1" i="1" dirty="0"/>
                  <a:t>P</a:t>
                </a:r>
                <a:r>
                  <a:rPr lang="el-GR" sz="2400" dirty="0"/>
                  <a:t> ως εξής: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𝟐𝟓𝟎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𝒑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𝟐𝟓𝟎</m:t>
                        </m:r>
                      </m:den>
                    </m:f>
                  </m:oMath>
                </a14:m>
                <a:endParaRPr lang="el-GR" sz="2200" b="1" dirty="0"/>
              </a:p>
              <a:p>
                <a:r>
                  <a:rPr lang="el-GR" sz="2400" dirty="0"/>
                  <a:t>Συνεπώς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𝟐𝟓𝟎</m:t>
                            </m:r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𝟐𝟓𝟎</m:t>
                            </m:r>
                          </m:den>
                        </m:f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και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den>
                        </m:f>
                      </m:e>
                    </m:d>
                    <m:r>
                      <a:rPr lang="en-US" sz="2400" b="1" i="1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sz="2400" dirty="0"/>
                  <a:t> (</a:t>
                </a:r>
                <a:r>
                  <a:rPr lang="el-GR" sz="2400" dirty="0"/>
                  <a:t>ετήσια βάση</a:t>
                </a:r>
                <a:r>
                  <a:rPr lang="en-US" sz="2400" dirty="0"/>
                  <a:t>)</a:t>
                </a:r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1314" y="1800811"/>
                <a:ext cx="9918439" cy="4889234"/>
              </a:xfrm>
              <a:blipFill>
                <a:blip r:embed="rId3"/>
                <a:stretch>
                  <a:fillRect l="-860" t="-998" r="-4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85881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351314" y="1800811"/>
                <a:ext cx="9918439" cy="488923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Για να υπολογίσουμε το ελάχιστο δυνατό κόστος που αντιστοιχεί σε μέγεθος παραγγελίας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/>
                  <a:t>,</a:t>
                </a:r>
                <a:r>
                  <a:rPr lang="el-GR" sz="2400" dirty="0"/>
                  <a:t>κάνουμε τα εξής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 err="1"/>
                  <a:t>Παραγωγίζουμε</a:t>
                </a:r>
                <a:r>
                  <a:rPr lang="el-GR" sz="2200" dirty="0"/>
                  <a:t> τη συνάρτηση του συνολικού ετήσιου κόστους για να βρούμε την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παράγωγό του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/>
                  <a:t>Βρίσκουμε την τιμή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για την οποία μηδενίζεται η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παράγωγος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 err="1"/>
                  <a:t>Παραγωγίζουμε</a:t>
                </a:r>
                <a:r>
                  <a:rPr lang="el-GR" sz="2200" dirty="0"/>
                  <a:t> την 1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 για να βρούμε τη 2</a:t>
                </a:r>
                <a:r>
                  <a:rPr lang="el-GR" sz="2200" baseline="30000" dirty="0"/>
                  <a:t>η</a:t>
                </a:r>
                <a:r>
                  <a:rPr lang="el-GR" sz="2200" dirty="0"/>
                  <a:t> παράγωγο και υπολογίζουμε την τιμή της</a:t>
                </a:r>
                <a:r>
                  <a:rPr lang="en-US" sz="2200" dirty="0"/>
                  <a:t> </a:t>
                </a:r>
                <a:r>
                  <a:rPr lang="el-GR" sz="2200" dirty="0"/>
                  <a:t>για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200" b="1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l-GR" sz="2200" dirty="0"/>
                  <a:t>Αν το πρόσημό της είναι θετικό, η συνάρτηση του συνολικού ετήσιου κόστους έχει ολικό ελάχιστο για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US" sz="2200" b="1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2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l-GR" sz="22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1314" y="1800811"/>
                <a:ext cx="9918439" cy="4889234"/>
              </a:xfrm>
              <a:blipFill>
                <a:blip r:embed="rId3"/>
                <a:stretch>
                  <a:fillRect l="-860" t="-998" r="-147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05407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Ο τύπος που προσδιορίζει την ποσότητα παραγγελίας που ελαχιστοποιεί το συνολικό ετήσιο κόστος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28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l-GR" sz="28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2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num>
                                  <m:den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den>
                                </m:f>
                              </m:e>
                            </m:d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l-GR" sz="2800" b="1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922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Εισαγωγή (3)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306286"/>
            <a:ext cx="9736527" cy="5477069"/>
          </a:xfrm>
        </p:spPr>
        <p:txBody>
          <a:bodyPr>
            <a:normAutofit/>
          </a:bodyPr>
          <a:lstStyle/>
          <a:p>
            <a:r>
              <a:rPr lang="el-GR" sz="2400" dirty="0"/>
              <a:t>Παρά την ουσιαστική συμβολή των αποθεμάτων στην εύρυθμη λειτουργία των επιχειρήσεων, τα έξοδα που αφορούν την απόκτηση και διατήρηση των αποθεμάτων αποτελούν σημαντικό στοιχείο κόστους</a:t>
            </a:r>
          </a:p>
          <a:p>
            <a:r>
              <a:rPr lang="el-GR" sz="2400" dirty="0"/>
              <a:t>Επομένως, πρέπει να δοθούν, από τα αρμόδια στελέχη των επιχειρήσεων, απαντήσεις στα ακόλουθα ερωτήματα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b="1" dirty="0"/>
              <a:t>Ποια είναι η ποσότητα που πρέπει να παραγγελθεί σε κάθε αναπλήρωση του αποθέματος;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b="1" dirty="0"/>
              <a:t>Ποιο είναι το χρονικό σημείο στο οποίο θα πρέπει να πραγματοποιηθεί η αναπλήρωση των αποθεμάτων;</a:t>
            </a:r>
          </a:p>
          <a:p>
            <a:r>
              <a:rPr lang="el-GR" sz="2400" dirty="0"/>
              <a:t>Στην πραγματικότητα, κάθε επιχείρηση χρησιμοποιεί ένα είδος μοντέλου ή συστήματος διαχείρισης αποθεμάτων, προκειμένου να απαντήσει στα παρακάτω ερωτήματα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68924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</a:t>
            </a:r>
            <a:r>
              <a:rPr lang="en-US" dirty="0"/>
              <a:t>2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b="1" dirty="0"/>
                  <a:t>Παράδειγμα:</a:t>
                </a:r>
                <a:r>
                  <a:rPr lang="el-GR" sz="2400" dirty="0"/>
                  <a:t> Το σαπούνι </a:t>
                </a:r>
                <a:r>
                  <a:rPr lang="en-US" sz="2400" dirty="0"/>
                  <a:t>Beauty Bar </a:t>
                </a:r>
                <a:r>
                  <a:rPr lang="el-GR" sz="2400" dirty="0"/>
                  <a:t>παρασκευάζεται από μια γραμμή παραγωγής με ετήσια δυναμικότητα </a:t>
                </a:r>
                <a:r>
                  <a:rPr lang="el-GR" sz="2400" b="1" dirty="0"/>
                  <a:t>60.000</a:t>
                </a:r>
                <a:r>
                  <a:rPr lang="el-GR" sz="2400" dirty="0"/>
                  <a:t> μονάδων</a:t>
                </a:r>
              </a:p>
              <a:p>
                <a:r>
                  <a:rPr lang="el-GR" sz="2200" dirty="0"/>
                  <a:t>Εκτιμάται ότι η ετήσια ζήτηση θα ανέλθει σε </a:t>
                </a:r>
                <a:r>
                  <a:rPr lang="el-GR" sz="2200" b="1" dirty="0"/>
                  <a:t>26.000</a:t>
                </a:r>
                <a:r>
                  <a:rPr lang="el-GR" sz="2200" dirty="0"/>
                  <a:t> μονάδες ετησίως και θα παρουσιάζει σταθερό ρυθμό</a:t>
                </a:r>
              </a:p>
              <a:p>
                <a:r>
                  <a:rPr lang="el-GR" sz="2200" dirty="0"/>
                  <a:t>Ο καθαρισμός, η προετοιμασία και η παραμετροποίηση της γραμμής παραγωγής, που προηγούνται κάθε περιόδου παραγωγής κοστίζουν </a:t>
                </a:r>
                <a:r>
                  <a:rPr lang="el-GR" sz="2200" b="1" dirty="0"/>
                  <a:t>$135</a:t>
                </a:r>
              </a:p>
              <a:p>
                <a:r>
                  <a:rPr lang="el-GR" sz="2200" dirty="0"/>
                  <a:t>Το κόστος παραγωγής (αξία) ανά μονάδα είναι </a:t>
                </a:r>
                <a:r>
                  <a:rPr lang="el-GR" sz="2200" b="1" dirty="0"/>
                  <a:t>$4,50</a:t>
                </a:r>
                <a:r>
                  <a:rPr lang="el-GR" sz="2200" dirty="0"/>
                  <a:t> και το ετήσιο κόστος διατήρησης αντιστοιχεί στο </a:t>
                </a:r>
                <a:r>
                  <a:rPr lang="el-GR" sz="2200" b="1" dirty="0"/>
                  <a:t>24%</a:t>
                </a:r>
                <a:r>
                  <a:rPr lang="el-GR" sz="2200" dirty="0"/>
                  <a:t> επί του συνολικού αποθέματος</a:t>
                </a:r>
              </a:p>
              <a:p>
                <a:r>
                  <a:rPr lang="el-GR" sz="2200" dirty="0"/>
                  <a:t>Επομένως το ετήσιο κόστος διατήρησης ανά μονάδα ισούται με</a:t>
                </a:r>
                <a:r>
                  <a:rPr lang="en-US" sz="2200" dirty="0"/>
                  <a:t> </a:t>
                </a:r>
                <a:r>
                  <a:rPr lang="el-GR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𝑰𝑪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𝟐𝟒</m:t>
                    </m:r>
                    <m:d>
                      <m:d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$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=$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𝟎𝟖</m:t>
                    </m:r>
                  </m:oMath>
                </a14:m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 r="-12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80065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</a:t>
            </a:r>
            <a:r>
              <a:rPr lang="en-US" dirty="0"/>
              <a:t>3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H </a:t>
                </a:r>
                <a:r>
                  <a:rPr lang="el-GR" sz="2400" dirty="0"/>
                  <a:t>ποσότητα παραγγελίας που ελαχιστοποιεί το συνολικό ετήσιο κόστος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24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l-GR" sz="24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den>
                                </m:f>
                              </m:e>
                            </m:d>
                            <m:sSub>
                              <m:sSub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𝟐𝟔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𝟎𝟎𝟎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𝟏𝟑𝟓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sz="24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l-GR" sz="24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l-GR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𝟐𝟔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</m:num>
                                  <m:den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𝟔𝟎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𝟎𝟖</m:t>
                            </m:r>
                          </m:den>
                        </m:f>
                      </m:e>
                    </m:ra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𝟑𝟖𝟕</m:t>
                    </m:r>
                  </m:oMath>
                </a14:m>
                <a:endParaRPr lang="en-US" sz="2400" b="1" dirty="0"/>
              </a:p>
              <a:p>
                <a:r>
                  <a:rPr lang="el-GR" sz="2400" dirty="0"/>
                  <a:t>Επομένως, το ελάχιστο συνολικό ετήσιο κόστος ισούται με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𝑷</m:t>
                            </m:r>
                          </m:den>
                        </m:f>
                      </m:e>
                    </m:d>
                    <m:r>
                      <a:rPr lang="en-US" sz="2400" b="1" i="1">
                        <a:latin typeface="Cambria Math" panose="02040503050406030204" pitchFamily="18" charset="0"/>
                      </a:rPr>
                      <m:t>𝑸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l-GR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2400" b="1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𝟐𝟔</m:t>
                              </m:r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𝟎𝟎𝟎</m:t>
                              </m:r>
                            </m:num>
                            <m:den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𝟔𝟎</m:t>
                              </m:r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l-GR" sz="2400" b="1" i="1" smtClean="0">
                                  <a:latin typeface="Cambria Math" panose="02040503050406030204" pitchFamily="18" charset="0"/>
                                </a:rPr>
                                <m:t>𝟎𝟎𝟎</m:t>
                              </m:r>
                            </m:den>
                          </m:f>
                        </m:e>
                      </m:d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𝟑𝟖𝟕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∙($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𝟎𝟖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)+</m:t>
                      </m:r>
                      <m:f>
                        <m:fPr>
                          <m:ctrlPr>
                            <a:rPr lang="el-GR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400" b="1" i="1" smtClean="0">
                              <a:latin typeface="Cambria Math" panose="02040503050406030204" pitchFamily="18" charset="0"/>
                            </a:rPr>
                            <m:t>𝟐𝟔</m:t>
                          </m:r>
                          <m:r>
                            <a:rPr lang="el-GR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l-GR" sz="2400" b="1" i="1" smtClean="0">
                              <a:latin typeface="Cambria Math" panose="02040503050406030204" pitchFamily="18" charset="0"/>
                            </a:rPr>
                            <m:t>𝟎𝟎𝟎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𝟑𝟖𝟕</m:t>
                          </m:r>
                        </m:den>
                      </m:f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($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𝟏𝟑𝟓</m:t>
                      </m:r>
                      <m:r>
                        <a:rPr lang="el-GR" sz="2400" b="1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l-GR" sz="2400" b="1" i="0" smtClean="0">
                          <a:latin typeface="Cambria Math" panose="02040503050406030204" pitchFamily="18" charset="0"/>
                        </a:rPr>
                        <m:t>=$</m:t>
                      </m:r>
                      <m:r>
                        <a:rPr lang="el-GR" sz="24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l-GR" sz="24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sz="2400" b="1" i="0" smtClean="0">
                          <a:latin typeface="Cambria Math" panose="02040503050406030204" pitchFamily="18" charset="0"/>
                        </a:rPr>
                        <m:t>𝟎𝟕𝟑</m:t>
                      </m:r>
                    </m:oMath>
                  </m:oMathPara>
                </a14:m>
                <a:endParaRPr lang="el-GR" sz="2400" b="1" dirty="0"/>
              </a:p>
            </p:txBody>
          </p:sp>
        </mc:Choice>
        <mc:Fallback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33226" y="1838131"/>
                <a:ext cx="9736527" cy="4945224"/>
              </a:xfrm>
              <a:blipFill>
                <a:blip r:embed="rId2"/>
                <a:stretch>
                  <a:fillRect l="-877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73152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βέλτιστου μεγέθους παρτίδας παραγωγής </a:t>
            </a:r>
            <a:r>
              <a:rPr lang="en-US" dirty="0"/>
              <a:t>(</a:t>
            </a:r>
            <a:r>
              <a:rPr lang="el-GR" dirty="0"/>
              <a:t>14)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463282" y="1838131"/>
                <a:ext cx="9806471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 ότι ο χρόνος προετοιμασίας της παραγωγής (προγραμματισμός, ρύθμιση, κλπ.) ανέρχεται σε </a:t>
                </a:r>
                <a:r>
                  <a:rPr lang="el-GR" sz="2400" b="1" dirty="0"/>
                  <a:t>5</a:t>
                </a:r>
                <a:r>
                  <a:rPr lang="el-GR" sz="2400" dirty="0"/>
                  <a:t> ημέρες, ενώ οι ημέρες εργασίας ανά έτος είναι </a:t>
                </a:r>
                <a:r>
                  <a:rPr lang="el-GR" sz="2400" b="1" dirty="0"/>
                  <a:t>250</a:t>
                </a:r>
              </a:p>
              <a:p>
                <a:r>
                  <a:rPr lang="el-GR" sz="2400" dirty="0"/>
                  <a:t>Η ζήτηση του χρόνου προετοιμασίας (σημείο </a:t>
                </a:r>
                <a:r>
                  <a:rPr lang="el-GR" sz="2400" dirty="0" err="1"/>
                  <a:t>αναπαραγγελίας</a:t>
                </a:r>
                <a:r>
                  <a:rPr lang="el-GR" sz="2400" dirty="0"/>
                  <a:t>) θα είναι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𝜺𝝆𝜸𝜶𝝈𝜾𝝁𝜺𝝇</m:t>
                        </m:r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sz="2400" b="1" i="1">
                            <a:latin typeface="Cambria Math" panose="02040503050406030204" pitchFamily="18" charset="0"/>
                          </a:rPr>
                          <m:t>𝜼𝝁𝜺𝝆𝜺𝝇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𝟐𝟔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𝟎𝟎𝟎</m:t>
                        </m:r>
                      </m:num>
                      <m:den>
                        <m:r>
                          <a:rPr lang="el-G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𝟐𝟓𝟎</m:t>
                        </m:r>
                      </m:den>
                    </m:f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l-G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𝟓𝟐𝟎</m:t>
                    </m:r>
                  </m:oMath>
                </a14:m>
                <a:r>
                  <a:rPr lang="el-GR" sz="2400" b="1" dirty="0"/>
                  <a:t> μονάδες</a:t>
                </a:r>
              </a:p>
              <a:p>
                <a:r>
                  <a:rPr lang="el-GR" sz="2400" dirty="0"/>
                  <a:t>Ο κύκλος παραγωγής </a:t>
                </a:r>
                <a:r>
                  <a:rPr lang="el-GR" sz="2400" b="1" i="1" dirty="0"/>
                  <a:t>Τ</a:t>
                </a:r>
                <a:r>
                  <a:rPr lang="el-GR" sz="2400" dirty="0"/>
                  <a:t> είναι το χρονικό διάστημα μεταξύ της έναρξης δύο διαδοχικών περιόδων παραγωγής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l-GR" sz="2200" b="1" i="0" smtClean="0">
                        <a:latin typeface="Cambria Math" panose="02040503050406030204" pitchFamily="18" charset="0"/>
                      </a:rPr>
                      <m:t>𝚻</m:t>
                    </m:r>
                    <m:r>
                      <a:rPr lang="el-GR" sz="2200" b="1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𝟐𝟓𝟎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el-GR" sz="22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l-GR" sz="2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p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 smtClean="0">
                            <a:latin typeface="Cambria Math" panose="02040503050406030204" pitchFamily="18" charset="0"/>
                          </a:rPr>
                          <m:t>𝟐𝟓𝟎</m:t>
                        </m:r>
                        <m:r>
                          <a:rPr lang="el-GR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l-GR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𝑸</m:t>
                            </m:r>
                          </m:e>
                          <m:sup>
                            <m:r>
                              <a:rPr lang="en-US" sz="22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den>
                    </m:f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200" b="1" i="1">
                            <a:latin typeface="Cambria Math" panose="02040503050406030204" pitchFamily="18" charset="0"/>
                          </a:rPr>
                          <m:t>𝟐𝟓𝟎</m:t>
                        </m:r>
                        <m:r>
                          <a:rPr lang="el-GR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𝟑𝟖𝟕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𝟐𝟔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𝟎𝟎𝟎</m:t>
                        </m:r>
                      </m:den>
                    </m:f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𝟑𝟑</m:t>
                    </m:r>
                  </m:oMath>
                </a14:m>
                <a:r>
                  <a:rPr lang="en-US" sz="2200" b="1" dirty="0"/>
                  <a:t> </a:t>
                </a:r>
                <a:r>
                  <a:rPr lang="el-GR" sz="2200" b="1" dirty="0"/>
                  <a:t>εργάσιμες ημέρες</a:t>
                </a:r>
              </a:p>
              <a:p>
                <a:r>
                  <a:rPr lang="el-GR" sz="2400" dirty="0"/>
                  <a:t>Επομένως, θα πρέπει να προγραμματίσουμε μια περίοδο παραγωγής </a:t>
                </a:r>
                <a:r>
                  <a:rPr lang="el-GR" sz="2400" b="1" dirty="0"/>
                  <a:t>3.387</a:t>
                </a:r>
                <a:r>
                  <a:rPr lang="el-GR" sz="2400" dirty="0"/>
                  <a:t> μονάδων κάθε </a:t>
                </a:r>
                <a:r>
                  <a:rPr lang="el-GR" sz="2400" b="1" dirty="0"/>
                  <a:t>33</a:t>
                </a:r>
                <a:r>
                  <a:rPr lang="el-GR" sz="2400" dirty="0"/>
                  <a:t> εργάσιμες ημέρες</a:t>
                </a: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63282" y="1838131"/>
                <a:ext cx="9806471" cy="4945224"/>
              </a:xfrm>
              <a:blipFill>
                <a:blip r:embed="rId2"/>
                <a:stretch>
                  <a:fillRect l="-870" t="-986" r="-124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25307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</a:t>
            </a:r>
            <a:r>
              <a:rPr lang="en-US" dirty="0"/>
              <a:t>(</a:t>
            </a:r>
            <a:r>
              <a:rPr lang="el-GR" dirty="0"/>
              <a:t>1)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463282" y="1838131"/>
            <a:ext cx="9806471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Έλλειψη (εξάντληση αποθεμάτων)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Ζήτηση που δεν μπορεί να ικανοποιηθεί</a:t>
            </a:r>
          </a:p>
          <a:p>
            <a:r>
              <a:rPr lang="el-GR" sz="2400" dirty="0"/>
              <a:t>Στην πράξη συναντάμε τέτοιες περιπτώσεις όταν το κόστος διατήρησης αποθεμάτων παρουσιάζεται εξαιρετικά υψηλό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Π.χ. ένας έμπορος αυτοκινήτων διαθέτει μικρό απόθεμα, με αποτέλεσμα ο υποψήφιος αγοραστής να παραλαμβάνει την παραγγελία του με καθυστέρηση μερικών εβδομάδων </a:t>
            </a:r>
          </a:p>
          <a:p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88127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(2)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463282" y="1838131"/>
            <a:ext cx="9806471" cy="4945224"/>
          </a:xfrm>
        </p:spPr>
        <p:txBody>
          <a:bodyPr>
            <a:normAutofit/>
          </a:bodyPr>
          <a:lstStyle/>
          <a:p>
            <a:r>
              <a:rPr lang="el-GR" sz="2400" dirty="0"/>
              <a:t>Το μοντέλο που θα αναλύσουμε εξετάζει μια συγκεκριμένη μορφή ελλείψεων που ονομάζεται </a:t>
            </a:r>
            <a:r>
              <a:rPr lang="el-GR" sz="2400" b="1" dirty="0"/>
              <a:t>ανεκτέλεστη παραγγελία</a:t>
            </a:r>
          </a:p>
          <a:p>
            <a:r>
              <a:rPr lang="el-GR" sz="2400" dirty="0"/>
              <a:t>Σε αυτή, υποθέτουμε ότι όταν ένας πελάτης πραγματοποιήσει μια παραγγελία και διαπιστώσει ότι το απόθεμα του προμηθευτή δεν επαρκεί για να την καλύψει, ο πελάτης θα περιμένει έως ότου παραληφθεί η νέα παρτίδα παραγωγής και εκτελεστεί η παραγγελία του</a:t>
            </a:r>
          </a:p>
          <a:p>
            <a:r>
              <a:rPr lang="el-GR" sz="2400" dirty="0"/>
              <a:t>Χρησιμοποιεί ως βάση το μοντέλο της οικονομικής ποσότητας παραγγελίας στο οποίο οι μονάδες προϊόντος παραλαμβάνονται σε ένα χρονικό σημείο και η ζήτηση είναι σταθερή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7883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(3)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062066" y="1838131"/>
            <a:ext cx="10207688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Έστω ότι με </a:t>
            </a:r>
            <a:r>
              <a:rPr lang="en-US" sz="2400" b="1" i="1" dirty="0"/>
              <a:t>S</a:t>
            </a:r>
            <a:r>
              <a:rPr lang="en-US" sz="2400" dirty="0"/>
              <a:t> </a:t>
            </a:r>
            <a:r>
              <a:rPr lang="el-GR" sz="2400" dirty="0"/>
              <a:t>συμβολίζουμε τις μονάδες των συσσωρευμένων ανεκτέλεστων παραγγελιών κατά την παραλαβή της ποσότητας </a:t>
            </a:r>
            <a:r>
              <a:rPr lang="en-US" sz="2400" b="1" i="1" dirty="0"/>
              <a:t>Q</a:t>
            </a:r>
          </a:p>
          <a:p>
            <a:r>
              <a:rPr lang="el-GR" sz="2400" dirty="0"/>
              <a:t>Για το σύστημα διαχείρισης αποθεμάτων ισχύουν τα εξής: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Ικανοποιούνται οι ανεκτέλεστες παραγγελίες και οι υπόλοιπες </a:t>
            </a:r>
            <a:r>
              <a:rPr lang="en-US" sz="2200" b="1" i="1" dirty="0"/>
              <a:t>Q–S</a:t>
            </a:r>
            <a:r>
              <a:rPr lang="en-US" sz="2200" dirty="0"/>
              <a:t> </a:t>
            </a:r>
            <a:r>
              <a:rPr lang="el-GR" sz="2200" dirty="0"/>
              <a:t>μονάδες τοποθετούνται στο απόθεμα. Συνεπώς το μέγιστο απόθεμα θα είναι </a:t>
            </a:r>
            <a:r>
              <a:rPr lang="en-US" sz="2200" b="1" i="1" dirty="0"/>
              <a:t>Q–S</a:t>
            </a:r>
            <a:r>
              <a:rPr lang="el-GR" sz="2200" dirty="0"/>
              <a:t> μονάδες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Ο κύκλος μεγέθυνσης/εξάντλησης αποθέματος (</a:t>
            </a:r>
            <a:r>
              <a:rPr lang="el-GR" sz="2200" b="1" i="1" dirty="0"/>
              <a:t>Τ</a:t>
            </a:r>
            <a:r>
              <a:rPr lang="el-GR" sz="2200" dirty="0"/>
              <a:t>) χωρίζεται σε δύο φάσεις</a:t>
            </a:r>
          </a:p>
          <a:p>
            <a:pPr marL="1371600" lvl="2" indent="-514350">
              <a:buFont typeface="+mj-lt"/>
              <a:buAutoNum type="romanLcPeriod"/>
            </a:pPr>
            <a:r>
              <a:rPr lang="el-GR" sz="2000" dirty="0"/>
              <a:t>Η 1</a:t>
            </a:r>
            <a:r>
              <a:rPr lang="el-GR" sz="2000" baseline="30000" dirty="0"/>
              <a:t>η</a:t>
            </a:r>
            <a:r>
              <a:rPr lang="el-GR" sz="2000" dirty="0"/>
              <a:t> φάση διαρκεί </a:t>
            </a:r>
            <a:r>
              <a:rPr lang="en-US" sz="2000" b="1" i="1" dirty="0"/>
              <a:t>t</a:t>
            </a:r>
            <a:r>
              <a:rPr lang="en-US" sz="2000" b="1" i="1" baseline="-25000" dirty="0"/>
              <a:t>1</a:t>
            </a:r>
            <a:r>
              <a:rPr lang="en-US" sz="2000" dirty="0"/>
              <a:t> </a:t>
            </a:r>
            <a:r>
              <a:rPr lang="el-GR" sz="2000" dirty="0"/>
              <a:t>ημέρες, όπου υπάρχει διαθέσιμο απόθεμα για την κάλυψη των παραγγελιών των πελατών</a:t>
            </a:r>
          </a:p>
          <a:p>
            <a:pPr marL="1371600" lvl="2" indent="-514350">
              <a:buFont typeface="+mj-lt"/>
              <a:buAutoNum type="romanLcPeriod"/>
            </a:pPr>
            <a:r>
              <a:rPr lang="el-GR" sz="2000" dirty="0"/>
              <a:t>Η 2</a:t>
            </a:r>
            <a:r>
              <a:rPr lang="el-GR" sz="2000" baseline="30000" dirty="0"/>
              <a:t>η</a:t>
            </a:r>
            <a:r>
              <a:rPr lang="el-GR" sz="2000" dirty="0"/>
              <a:t> φάση διαρκεί </a:t>
            </a:r>
            <a:r>
              <a:rPr lang="en-US" sz="2000" b="1" i="1" dirty="0"/>
              <a:t>t</a:t>
            </a:r>
            <a:r>
              <a:rPr lang="en-US" sz="2000" b="1" i="1" baseline="-25000" dirty="0"/>
              <a:t>2</a:t>
            </a:r>
            <a:r>
              <a:rPr lang="el-GR" sz="2000" dirty="0"/>
              <a:t> ημέρες, όπου παρουσιάζονται ελλείψεις και οι παραγγελίες των πελατών παραμένουν ανεκτέλεστες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8849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(4)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062066" y="1838131"/>
            <a:ext cx="10207688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Η συμπεριφορά των αποθεμάτων για το μοντέλο ανεκτέλεστων παραγγελιών είναι η εξής:</a:t>
            </a:r>
          </a:p>
          <a:p>
            <a:pPr marL="0" indent="0">
              <a:buNone/>
            </a:pPr>
            <a:endParaRPr lang="el-GR" sz="2400" b="1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46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62170" y="2647369"/>
            <a:ext cx="8985072" cy="413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015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(5)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062066" y="1838131"/>
            <a:ext cx="10207688" cy="4945224"/>
          </a:xfrm>
        </p:spPr>
        <p:txBody>
          <a:bodyPr>
            <a:normAutofit/>
          </a:bodyPr>
          <a:lstStyle/>
          <a:p>
            <a:r>
              <a:rPr lang="el-GR" sz="2400" dirty="0"/>
              <a:t>Το μοντέλο περιλαμβάνει τα εξής κόστη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Κόστος διατήρησης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Κόστος παραγγελίας</a:t>
            </a:r>
          </a:p>
          <a:p>
            <a:pPr marL="914400" lvl="1" indent="-457200">
              <a:buFont typeface="+mj-lt"/>
              <a:buAutoNum type="arabicPeriod"/>
            </a:pPr>
            <a:r>
              <a:rPr lang="el-GR" sz="2200" dirty="0"/>
              <a:t>Κόστος ανεκτέλεστων παραγγελιών (</a:t>
            </a:r>
            <a:r>
              <a:rPr lang="el-GR" sz="2200" b="1" dirty="0"/>
              <a:t>κόστος ελλείψεων</a:t>
            </a:r>
            <a:r>
              <a:rPr lang="el-GR" sz="2200" dirty="0"/>
              <a:t>)</a:t>
            </a:r>
            <a:endParaRPr lang="en-US" sz="2200" dirty="0"/>
          </a:p>
          <a:p>
            <a:pPr marL="1314450" lvl="2" indent="-457200">
              <a:buFont typeface="Wingdings" panose="05000000000000000000" pitchFamily="2" charset="2"/>
              <a:buChar char="§"/>
            </a:pPr>
            <a:r>
              <a:rPr lang="el-GR" sz="2000" dirty="0"/>
              <a:t>Το κόστος αυτό αναφέρεται στην εργασία και το κόστος μεταφοράς που αφορά αποκλειστικά τη ρύθμιση των ανεκτέλεστων παραγγελιών</a:t>
            </a:r>
          </a:p>
          <a:p>
            <a:pPr marL="1314450" lvl="2" indent="-457200">
              <a:buFont typeface="Wingdings" panose="05000000000000000000" pitchFamily="2" charset="2"/>
              <a:buChar char="§"/>
            </a:pPr>
            <a:r>
              <a:rPr lang="el-GR" sz="2000" dirty="0"/>
              <a:t>Εκφράζεται σε όρους του κόστους ανά μονάδα ανεκτέλεστης παραγγελίας για δεδομένη χρονική περίοδο</a:t>
            </a:r>
          </a:p>
          <a:p>
            <a:pPr marL="1314450" lvl="2" indent="-457200">
              <a:buFont typeface="Wingdings" panose="05000000000000000000" pitchFamily="2" charset="2"/>
              <a:buChar char="§"/>
            </a:pPr>
            <a:r>
              <a:rPr lang="el-GR" sz="2000" dirty="0"/>
              <a:t>Αναφέρεται επίσης στο </a:t>
            </a:r>
            <a:r>
              <a:rPr lang="el-GR" sz="2000" b="1" dirty="0"/>
              <a:t>κόστος αρνητικής επίπτωσης στη φήμη</a:t>
            </a:r>
          </a:p>
          <a:p>
            <a:pPr marL="1714500" lvl="3" indent="-457200">
              <a:buFont typeface="Wingdings" panose="05000000000000000000" pitchFamily="2" charset="2"/>
              <a:buChar char="§"/>
            </a:pPr>
            <a:r>
              <a:rPr lang="el-GR" sz="1800" dirty="0"/>
              <a:t>Ο κλονισμός της σχέσης εμπιστοσύνης με τον πελάτη</a:t>
            </a:r>
          </a:p>
          <a:p>
            <a:pPr marL="1714500" lvl="3" indent="-457200">
              <a:buFont typeface="Wingdings" panose="05000000000000000000" pitchFamily="2" charset="2"/>
              <a:buChar char="§"/>
            </a:pPr>
            <a:r>
              <a:rPr lang="el-GR" sz="1800" dirty="0"/>
              <a:t>Εξαρτάται από το χρόνο αναμονής των πελατών για την εκτέλεση της παραγγελίας τους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25337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2062066" y="1838131"/>
                <a:ext cx="10207688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Το </a:t>
                </a:r>
                <a:r>
                  <a:rPr lang="el-GR" sz="2400" b="1" dirty="0"/>
                  <a:t>μέσο απόθεμα </a:t>
                </a:r>
                <a:r>
                  <a:rPr lang="el-GR" sz="2400" dirty="0"/>
                  <a:t>του κύκλου μεγέθυνσης-εξάντλησης αποθέματος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l-GR" sz="2400" dirty="0"/>
                  <a:t>ημερών υπολογίζεται ως εξής:</a:t>
                </a:r>
              </a:p>
              <a:p>
                <a:endParaRPr lang="en-US" sz="2400" dirty="0"/>
              </a:p>
              <a:p>
                <a:r>
                  <a:rPr lang="el-GR" sz="2400" b="1" dirty="0"/>
                  <a:t>Μέσο απόθεμα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d>
                          <m:dPr>
                            <m:ctrlPr>
                              <a:rPr lang="el-GR" sz="28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d>
                        <m:sSub>
                          <m:sSubPr>
                            <m:ctrlPr>
                              <a:rPr lang="el-GR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d>
                          <m:dPr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d>
                        <m:sSub>
                          <m:sSubPr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</m:oMath>
                </a14:m>
                <a:endParaRPr lang="el-GR" sz="2400" b="1" dirty="0"/>
              </a:p>
              <a:p>
                <a:pPr marL="0" indent="0">
                  <a:buNone/>
                </a:pPr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62066" y="1838131"/>
                <a:ext cx="10207688" cy="4945224"/>
              </a:xfrm>
              <a:blipFill>
                <a:blip r:embed="rId2"/>
                <a:stretch>
                  <a:fillRect l="-836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3941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7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η σταθερή ημερήσια ζήτηση, τότε έχουμε: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ημέρες, δηλαδή το μέγιστο απόθεμα των μονάδων θα εξαντληθεί σε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ημέρες </a:t>
                </a:r>
                <a:endParaRPr lang="en-US" sz="2200" dirty="0"/>
              </a:p>
              <a:p>
                <a:r>
                  <a:rPr lang="el-GR" sz="2400" dirty="0"/>
                  <a:t>Επειδή σε κάθε κύκλο παραλαμβάνονται </a:t>
                </a:r>
                <a:r>
                  <a:rPr lang="en-US" sz="2400" b="1" i="1" dirty="0"/>
                  <a:t>Q</a:t>
                </a:r>
                <a:r>
                  <a:rPr lang="en-US" sz="2400" dirty="0"/>
                  <a:t> </a:t>
                </a:r>
                <a:r>
                  <a:rPr lang="el-GR" sz="2400" dirty="0"/>
                  <a:t>μονάδες, η διάρκεια του κύκλου θα είναι: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sz="2200" dirty="0"/>
                  <a:t> </a:t>
                </a:r>
                <a:r>
                  <a:rPr lang="el-GR" sz="2200" dirty="0"/>
                  <a:t>ημέρες</a:t>
                </a:r>
              </a:p>
              <a:p>
                <a:pPr marL="0" indent="0">
                  <a:buNone/>
                </a:pPr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420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(1)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n-US" sz="2400" b="1" dirty="0"/>
              <a:t>Economic Order Quantity (EOQ)</a:t>
            </a:r>
          </a:p>
          <a:p>
            <a:r>
              <a:rPr lang="el-GR" sz="2400" dirty="0"/>
              <a:t>Εφαρμόζεται σε περιπτώσεις όπου ο ρυθμός ζήτησης ενός προϊόντος παρουσιάζεται να είναι σταθερός (ή σχεδόν σταθερός) και το σύνολο των παραγγελμένων ποσοτήτων παραλαμβάνεται από την αποθήκη σε δεδομένη χρονική στιγμή</a:t>
            </a:r>
          </a:p>
          <a:p>
            <a:r>
              <a:rPr lang="el-GR" sz="2400" b="1" dirty="0"/>
              <a:t>Σταθερός ρυθμός ζήτησης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Για κάθε χρονική περίοδο τα αποθέματα μειώνονται κατά ένα συγκεκριμένο αριθμό μονάδων (π.χ. 5 μονάδες ανά ημέρα, 25 μονάδες ανά εβδομάδα, 100 μονάδες ανά τέσσερις εβδομάδες, κλπ.)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05643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Επομένως, το </a:t>
                </a:r>
                <a:r>
                  <a:rPr lang="el-GR" sz="2400" b="1" dirty="0"/>
                  <a:t>μέσο απόθεμά </a:t>
                </a:r>
                <a:r>
                  <a:rPr lang="el-GR" sz="2400" dirty="0"/>
                  <a:t>είναι ίσο με: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l-GR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d>
                          <m:dPr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d>
                        <m:sSub>
                          <m:sSubPr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l-GR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l-GR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d>
                          <m:dPr>
                            <m:ctrlPr>
                              <a:rPr lang="el-GR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d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num>
                          <m:den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den>
                    </m:f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</m:d>
                          </m:e>
                          <m:sup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l-GR" sz="2400" dirty="0"/>
              </a:p>
              <a:p>
                <a:endParaRPr lang="el-GR" sz="2400" dirty="0"/>
              </a:p>
              <a:p>
                <a:r>
                  <a:rPr lang="el-GR" sz="2400" dirty="0"/>
                  <a:t>Άρα, το μέσο απόθεμα εκφράζεται σε όρους δύο μεταβλητών απόφασης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dirty="0"/>
                  <a:t>Τη μεταβλητή απόφασης για το μέγεθος της παραγγελίας </a:t>
                </a:r>
                <a:r>
                  <a:rPr lang="en-US" sz="2200" b="1" i="1" dirty="0"/>
                  <a:t>Q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dirty="0"/>
                  <a:t>Τη μεταβλητή απόφασης για τον μέγιστο αριθμό των συσσωρευμένων ανεκτέλεστων παραγγελιών </a:t>
                </a:r>
                <a:r>
                  <a:rPr lang="en-US" sz="2200" b="1" i="1" dirty="0"/>
                  <a:t>S</a:t>
                </a:r>
                <a:endParaRPr lang="el-GR" sz="2200" b="1" i="1" dirty="0"/>
              </a:p>
              <a:p>
                <a:endParaRPr lang="el-GR" sz="2400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23227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9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Ο </a:t>
                </a:r>
                <a:r>
                  <a:rPr lang="el-GR" sz="2400" b="1" dirty="0"/>
                  <a:t>μέσος αριθμός ανεκτέλεστων παραγγελιών</a:t>
                </a:r>
                <a:r>
                  <a:rPr lang="el-GR" sz="2400" dirty="0"/>
                  <a:t> κατά την περίοδο </a:t>
                </a:r>
                <a:r>
                  <a:rPr lang="en-US" sz="2400" b="1" i="1" dirty="0"/>
                  <a:t>t</a:t>
                </a:r>
                <a:r>
                  <a:rPr lang="en-US" sz="2400" b="1" i="1" baseline="-25000" dirty="0"/>
                  <a:t>2</a:t>
                </a:r>
                <a:r>
                  <a:rPr lang="en-US" sz="2400" dirty="0"/>
                  <a:t> </a:t>
                </a:r>
                <a:r>
                  <a:rPr lang="el-GR" sz="2400" dirty="0"/>
                  <a:t>αντιστοιχεί στο ½ του μέγιστου αριθμού ανεκτέλεστων παραγγελιών </a:t>
                </a:r>
                <a:r>
                  <a:rPr lang="en-US" sz="2400" b="1" i="1" dirty="0"/>
                  <a:t>S</a:t>
                </a:r>
              </a:p>
              <a:p>
                <a:r>
                  <a:rPr lang="el-GR" sz="2400" dirty="0"/>
                  <a:t>Στο διάστημα </a:t>
                </a:r>
                <a:r>
                  <a:rPr lang="en-US" sz="2400" b="1" i="1" dirty="0"/>
                  <a:t>t</a:t>
                </a:r>
                <a:r>
                  <a:rPr lang="en-US" sz="2400" b="1" i="1" baseline="-25000" dirty="0"/>
                  <a:t>1</a:t>
                </a:r>
                <a:r>
                  <a:rPr lang="en-US" sz="2400" dirty="0"/>
                  <a:t> </a:t>
                </a:r>
                <a:r>
                  <a:rPr lang="el-GR" sz="2400" dirty="0"/>
                  <a:t>υπάρχει διαθέσιμο απόθεμα και συνεπώς δεν παρουσιάζονται ανεκτέλεστες παραγγελίες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l-GR" sz="2400" dirty="0"/>
                  <a:t>Με αντίστοιχο τρόπο υπολογισμού καταλήγουμε στον εξής τύπο: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400" b="1" dirty="0"/>
                  <a:t>μέσος αριθμός ανεκτέλεστων παραγγελιών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l-GR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sSub>
                          <m:sSubPr>
                            <m:ctrlPr>
                              <a:rPr lang="el-GR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</m:oMath>
                </a14:m>
                <a:endParaRPr lang="el-GR" sz="2400" b="1" dirty="0"/>
              </a:p>
              <a:p>
                <a:pPr marL="0" indent="0">
                  <a:buNone/>
                </a:pPr>
                <a:endParaRPr lang="en-US" sz="2400" dirty="0"/>
              </a:p>
              <a:p>
                <a:endParaRPr lang="el-GR" sz="2400" dirty="0"/>
              </a:p>
              <a:p>
                <a:endParaRPr lang="el-GR" sz="2400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1828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10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Για αριθμό ανεκτέλεστων παραγγελιών </a:t>
                </a:r>
                <a:r>
                  <a:rPr lang="en-US" sz="2400" b="1" i="1" dirty="0"/>
                  <a:t>S</a:t>
                </a:r>
                <a:r>
                  <a:rPr lang="en-US" sz="2400" dirty="0"/>
                  <a:t> </a:t>
                </a:r>
                <a:r>
                  <a:rPr lang="el-GR" sz="2400" dirty="0"/>
                  <a:t>και ημερήσια ζήτηση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το μήκος του κύκλου μεγέθυνσης-εξάντλησης αποθέματος που αναφέρεται στις ανεκτέλεστες παραγγελίες είναι: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2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>
                          <a:rPr lang="en-US" sz="22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den>
                    </m:f>
                  </m:oMath>
                </a14:m>
                <a:endParaRPr lang="el-GR" sz="2200" b="1" dirty="0"/>
              </a:p>
              <a:p>
                <a:endParaRPr lang="el-GR" sz="2400" dirty="0"/>
              </a:p>
              <a:p>
                <a:r>
                  <a:rPr lang="el-GR" sz="2400" dirty="0"/>
                  <a:t>Επομένως, ο </a:t>
                </a:r>
                <a:r>
                  <a:rPr lang="el-GR" sz="2400" b="1" dirty="0"/>
                  <a:t>μέσος αριθμός ανεκτέλεστων παραγγελιών </a:t>
                </a:r>
                <a:r>
                  <a:rPr lang="el-GR" sz="2400" dirty="0"/>
                  <a:t>είναι ίσος με: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num>
                          <m:den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𝑸</m:t>
                            </m:r>
                          </m:num>
                          <m:den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𝒅</m:t>
                            </m:r>
                          </m:den>
                        </m:f>
                      </m:den>
                    </m:f>
                    <m:r>
                      <a:rPr lang="en-US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20959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</a:t>
            </a:r>
            <a:r>
              <a:rPr lang="el-GR" dirty="0"/>
              <a:t>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Ο </a:t>
                </a:r>
                <a:r>
                  <a:rPr lang="el-GR" sz="2400" b="1" dirty="0"/>
                  <a:t>μέσος αριθμός παραγγελιών ανά έτος</a:t>
                </a:r>
                <a:r>
                  <a:rPr lang="el-GR" sz="2400" dirty="0"/>
                  <a:t> είναι ίδιος με αυτόν του μοντέλου οικονομικής ποσότητας παραγγελίας</a:t>
                </a:r>
              </a:p>
              <a:p>
                <a:r>
                  <a:rPr lang="el-GR" sz="2400" dirty="0"/>
                  <a:t>Αν με </a:t>
                </a:r>
                <a:r>
                  <a:rPr lang="en-US" sz="2400" b="1" i="1" dirty="0"/>
                  <a:t>D</a:t>
                </a:r>
                <a:r>
                  <a:rPr lang="en-US" sz="2400" dirty="0"/>
                  <a:t> </a:t>
                </a:r>
                <a:r>
                  <a:rPr lang="el-GR" sz="2400" dirty="0"/>
                  <a:t>συμβολίζουμε την ετήσια ζήτηση έχουμε: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b="1" dirty="0"/>
                  <a:t>Μέσος αριθμός παραγγελιών ανά έτος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</m:oMath>
                </a14:m>
                <a:endParaRPr lang="el-GR" sz="2200" b="1" dirty="0"/>
              </a:p>
              <a:p>
                <a:endParaRPr lang="el-GR" sz="2400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400488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</a:t>
            </a:r>
            <a:r>
              <a:rPr lang="el-GR" dirty="0"/>
              <a:t>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Έστω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C</a:t>
                </a:r>
                <a:r>
                  <a:rPr lang="en-US" sz="2200" b="1" i="1" baseline="-25000" dirty="0"/>
                  <a:t>h</a:t>
                </a:r>
                <a:r>
                  <a:rPr lang="en-US" sz="2200" dirty="0"/>
                  <a:t>: </a:t>
                </a:r>
                <a:r>
                  <a:rPr lang="el-GR" sz="2200" dirty="0"/>
                  <a:t>το κόστος διατήρησης μιας μονάδας αποθέματος για ένα έτος</a:t>
                </a:r>
                <a:endParaRPr lang="en-US" sz="22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/>
                  <a:t>C</a:t>
                </a:r>
                <a:r>
                  <a:rPr lang="en-US" sz="2200" b="1" i="1" baseline="-25000" dirty="0"/>
                  <a:t>o</a:t>
                </a:r>
                <a:r>
                  <a:rPr lang="en-US" sz="2200" dirty="0"/>
                  <a:t>:</a:t>
                </a:r>
                <a:r>
                  <a:rPr lang="el-GR" sz="2200" dirty="0"/>
                  <a:t> το κόστος ανά παραγγελία</a:t>
                </a:r>
                <a:endParaRPr lang="en-US" sz="22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200" b="1" i="1" dirty="0" err="1"/>
                  <a:t>C</a:t>
                </a:r>
                <a:r>
                  <a:rPr lang="en-US" sz="2200" b="1" i="1" baseline="-25000" dirty="0" err="1"/>
                  <a:t>b</a:t>
                </a:r>
                <a:r>
                  <a:rPr lang="en-US" sz="2200" dirty="0"/>
                  <a:t>:</a:t>
                </a:r>
                <a:r>
                  <a:rPr lang="el-GR" sz="2200" dirty="0"/>
                  <a:t> το κόστος μιας μονάδας ανεκτέλεστης παραγγελίας για διάστημα ενός έτους</a:t>
                </a:r>
              </a:p>
              <a:p>
                <a:r>
                  <a:rPr lang="el-GR" sz="2400" dirty="0"/>
                  <a:t>Το συνολικό ετήσιο κόστος για το μοντέλο διαχείρισης αποθεμάτων με προγραμματισμένες ελλείψεις υπολογίζεται σύμφωνα με την ακόλουθη εξίσωση: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l-GR" sz="2200" dirty="0"/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𝑻𝑪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den>
                    </m:f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endParaRPr lang="el-GR" sz="2200" b="1" dirty="0"/>
              </a:p>
              <a:p>
                <a:endParaRPr lang="el-GR" sz="2400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 r="-96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442321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13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</p:spPr>
            <p:txBody>
              <a:bodyPr>
                <a:normAutofit/>
              </a:bodyPr>
              <a:lstStyle/>
              <a:p>
                <a:r>
                  <a:rPr lang="el-GR" sz="2400" dirty="0"/>
                  <a:t>Γνωρίζοντας τις τιμές των </a:t>
                </a:r>
                <a:r>
                  <a:rPr lang="en-US" sz="2400" b="1" i="1" dirty="0"/>
                  <a:t>C</a:t>
                </a:r>
                <a:r>
                  <a:rPr lang="en-US" sz="2400" b="1" i="1" baseline="-25000" dirty="0"/>
                  <a:t>h</a:t>
                </a:r>
                <a:r>
                  <a:rPr lang="el-GR" sz="2400" dirty="0"/>
                  <a:t>,</a:t>
                </a:r>
                <a:r>
                  <a:rPr lang="en-US" sz="2400" dirty="0"/>
                  <a:t> </a:t>
                </a:r>
                <a:r>
                  <a:rPr lang="en-US" sz="2400" b="1" i="1" dirty="0"/>
                  <a:t>C</a:t>
                </a:r>
                <a:r>
                  <a:rPr lang="el-GR" sz="2400" b="1" i="1" baseline="-25000" dirty="0"/>
                  <a:t>ο</a:t>
                </a:r>
                <a:r>
                  <a:rPr lang="el-GR" sz="2400" dirty="0"/>
                  <a:t>,</a:t>
                </a:r>
                <a:r>
                  <a:rPr lang="en-US" sz="2400" dirty="0"/>
                  <a:t> </a:t>
                </a:r>
                <a:r>
                  <a:rPr lang="en-US" sz="2400" b="1" i="1" dirty="0" err="1"/>
                  <a:t>C</a:t>
                </a:r>
                <a:r>
                  <a:rPr lang="en-US" sz="2400" b="1" i="1" baseline="-25000" dirty="0" err="1"/>
                  <a:t>b</a:t>
                </a:r>
                <a:r>
                  <a:rPr lang="en-US" sz="2400" dirty="0"/>
                  <a:t> </a:t>
                </a:r>
                <a:r>
                  <a:rPr lang="el-GR" sz="2400" dirty="0"/>
                  <a:t>και της ετήσιας ζήτησης </a:t>
                </a:r>
                <a:r>
                  <a:rPr lang="en-US" sz="2400" b="1" i="1" dirty="0"/>
                  <a:t>D</a:t>
                </a:r>
                <a:r>
                  <a:rPr lang="el-GR" sz="2400" dirty="0"/>
                  <a:t>, είμαστε σε θέση να προσδιορίσουμε τις βέλτιστες τιμές </a:t>
                </a:r>
                <a:r>
                  <a:rPr lang="en-US" sz="2400" b="1" i="1" dirty="0"/>
                  <a:t>Q*</a:t>
                </a:r>
                <a:r>
                  <a:rPr lang="en-US" sz="2400" dirty="0"/>
                  <a:t> (</a:t>
                </a:r>
                <a:r>
                  <a:rPr lang="el-GR" sz="2400" dirty="0"/>
                  <a:t>ποσότητα παραγγελίας</a:t>
                </a:r>
                <a:r>
                  <a:rPr lang="en-US" sz="2400" dirty="0"/>
                  <a:t>)</a:t>
                </a:r>
                <a:r>
                  <a:rPr lang="el-GR" sz="2400" dirty="0"/>
                  <a:t> και </a:t>
                </a:r>
                <a:r>
                  <a:rPr lang="en-US" sz="2400" b="1" i="1" dirty="0"/>
                  <a:t>S*</a:t>
                </a:r>
                <a:r>
                  <a:rPr lang="en-US" sz="2400" dirty="0"/>
                  <a:t> (</a:t>
                </a:r>
                <a:r>
                  <a:rPr lang="el-GR" sz="2400" dirty="0"/>
                  <a:t>προγραμματισμένες ανεκτέλεστες παραγγελίες</a:t>
                </a:r>
                <a:r>
                  <a:rPr lang="en-US" sz="2400" dirty="0"/>
                  <a:t>)</a:t>
                </a:r>
                <a:r>
                  <a:rPr lang="el-GR" sz="2400" dirty="0"/>
                  <a:t>, με εύρεση των μερικών παραγώγων, ως εξής: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𝑫</m:t>
                            </m:r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rad>
                  </m:oMath>
                </a14:m>
                <a:endParaRPr lang="en-US" sz="2800" b="1" dirty="0"/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e>
                              <m:sub>
                                <m:r>
                                  <a:rPr lang="en-US" sz="2800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l-GR" sz="2800" b="1" dirty="0"/>
              </a:p>
              <a:p>
                <a:endParaRPr lang="el-GR" sz="2400" dirty="0"/>
              </a:p>
              <a:p>
                <a:endParaRPr lang="el-GR" sz="2400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2229" y="1838131"/>
                <a:ext cx="10767525" cy="4945224"/>
              </a:xfrm>
              <a:blipFill>
                <a:blip r:embed="rId2"/>
                <a:stretch>
                  <a:fillRect l="-792" t="-986" r="-1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41256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13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11579" y="1838131"/>
            <a:ext cx="10958176" cy="4945224"/>
          </a:xfrm>
        </p:spPr>
        <p:txBody>
          <a:bodyPr>
            <a:normAutofit/>
          </a:bodyPr>
          <a:lstStyle/>
          <a:p>
            <a:r>
              <a:rPr lang="el-GR" sz="2400" b="1" dirty="0"/>
              <a:t>Παράδειγμα</a:t>
            </a:r>
            <a:endParaRPr lang="el-GR" sz="2400" dirty="0"/>
          </a:p>
          <a:p>
            <a:r>
              <a:rPr lang="el-GR" sz="2400" dirty="0"/>
              <a:t>Έστω ότι οι υποθέσεις του μοντέλου ισχύουν στην περίπτωση της εταιρίας </a:t>
            </a:r>
            <a:r>
              <a:rPr lang="en-US" sz="2400" dirty="0" err="1"/>
              <a:t>Higley</a:t>
            </a:r>
            <a:r>
              <a:rPr lang="en-US" sz="2400" dirty="0"/>
              <a:t> Radio Components</a:t>
            </a:r>
            <a:endParaRPr lang="el-GR" sz="2400" dirty="0"/>
          </a:p>
          <a:p>
            <a:r>
              <a:rPr lang="el-GR" sz="2400" dirty="0"/>
              <a:t>Σύμφωνα με τα στοιχεία της εταιρίας έχουμε: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i="1" dirty="0"/>
              <a:t>D</a:t>
            </a:r>
            <a:r>
              <a:rPr lang="en-US" sz="2200" dirty="0"/>
              <a:t> = 2.000 </a:t>
            </a:r>
            <a:r>
              <a:rPr lang="el-GR" sz="2200" dirty="0"/>
              <a:t>μονάδες ανά έτος (</a:t>
            </a:r>
            <a:r>
              <a:rPr lang="el-GR" sz="2200" b="1" dirty="0"/>
              <a:t>ετήσια ζήτηση</a:t>
            </a:r>
            <a:r>
              <a:rPr lang="el-GR" sz="22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b="1" i="1" dirty="0"/>
              <a:t>Ι</a:t>
            </a:r>
            <a:r>
              <a:rPr lang="el-GR" sz="2200" dirty="0"/>
              <a:t> = 20% (</a:t>
            </a:r>
            <a:r>
              <a:rPr lang="el-GR" sz="2200" b="1" dirty="0"/>
              <a:t>ποσοστιαίο κόστος διατήρησης ανά έτος</a:t>
            </a:r>
            <a:r>
              <a:rPr lang="el-GR" sz="22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i="1" dirty="0"/>
              <a:t>C</a:t>
            </a:r>
            <a:r>
              <a:rPr lang="en-US" sz="2200" dirty="0"/>
              <a:t> = $50 </a:t>
            </a:r>
            <a:r>
              <a:rPr lang="el-GR" sz="2200" dirty="0"/>
              <a:t>ανά μονάδα (</a:t>
            </a:r>
            <a:r>
              <a:rPr lang="el-GR" sz="2200" b="1" dirty="0"/>
              <a:t>κόστος απόκτησης ανά μονάδα αποθέματος</a:t>
            </a:r>
            <a:r>
              <a:rPr lang="el-GR" sz="22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i="1" dirty="0"/>
              <a:t>C</a:t>
            </a:r>
            <a:r>
              <a:rPr lang="en-US" sz="2200" b="1" i="1" baseline="-25000" dirty="0"/>
              <a:t>h</a:t>
            </a:r>
            <a:r>
              <a:rPr lang="en-US" sz="2200" dirty="0"/>
              <a:t> = </a:t>
            </a:r>
            <a:r>
              <a:rPr lang="en-US" sz="2200" b="1" dirty="0"/>
              <a:t>IC</a:t>
            </a:r>
            <a:r>
              <a:rPr lang="en-US" sz="2200" dirty="0"/>
              <a:t> = 0,20·($50) = $10 </a:t>
            </a:r>
            <a:r>
              <a:rPr lang="el-GR" sz="2200" dirty="0"/>
              <a:t>ανά μονάδα για κάθε έτος (</a:t>
            </a:r>
            <a:r>
              <a:rPr lang="el-GR" sz="2200" b="1" dirty="0"/>
              <a:t>κόστος διατήρησης</a:t>
            </a:r>
            <a:r>
              <a:rPr lang="el-GR" sz="22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i="1" dirty="0"/>
              <a:t>C</a:t>
            </a:r>
            <a:r>
              <a:rPr lang="en-US" sz="2200" b="1" i="1" baseline="-25000" dirty="0"/>
              <a:t>o</a:t>
            </a:r>
            <a:r>
              <a:rPr lang="en-US" sz="2200" dirty="0"/>
              <a:t> = $25 </a:t>
            </a:r>
            <a:r>
              <a:rPr lang="el-GR" sz="2200" dirty="0"/>
              <a:t>ανά παραγγελία (</a:t>
            </a:r>
            <a:r>
              <a:rPr lang="el-GR" sz="2200" b="1" dirty="0"/>
              <a:t>κόστος παραγγελίας</a:t>
            </a:r>
            <a:r>
              <a:rPr lang="el-GR" sz="2200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b="1" i="1" dirty="0" err="1"/>
              <a:t>C</a:t>
            </a:r>
            <a:r>
              <a:rPr lang="en-US" sz="2200" b="1" i="1" baseline="-25000" dirty="0" err="1"/>
              <a:t>b</a:t>
            </a:r>
            <a:r>
              <a:rPr lang="en-US" sz="2200" dirty="0"/>
              <a:t> = $30 </a:t>
            </a:r>
            <a:r>
              <a:rPr lang="el-GR" sz="2200" dirty="0"/>
              <a:t>ανά μονάδα για κάθε έτος (</a:t>
            </a:r>
            <a:r>
              <a:rPr lang="el-GR" sz="2200" b="1" dirty="0"/>
              <a:t>κόστος ελλείψεων</a:t>
            </a:r>
            <a:r>
              <a:rPr lang="el-GR" sz="2200" dirty="0"/>
              <a:t>)</a:t>
            </a:r>
          </a:p>
          <a:p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52832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διαχείρισης αποθεμάτων με προγραμματισμένες ελλείψεις (</a:t>
            </a:r>
            <a:r>
              <a:rPr lang="en-US" dirty="0"/>
              <a:t>1</a:t>
            </a:r>
            <a:r>
              <a:rPr lang="el-GR" dirty="0"/>
              <a:t>4)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11579" y="1838131"/>
            <a:ext cx="10958176" cy="4945224"/>
          </a:xfrm>
        </p:spPr>
        <p:txBody>
          <a:bodyPr>
            <a:normAutofit/>
          </a:bodyPr>
          <a:lstStyle/>
          <a:p>
            <a:r>
              <a:rPr lang="el-GR" sz="2400" b="1" dirty="0"/>
              <a:t>Παράδειγμα</a:t>
            </a:r>
          </a:p>
          <a:p>
            <a:r>
              <a:rPr lang="el-GR" sz="2400" dirty="0"/>
              <a:t>Αν η εταιρία υιοθετήσει το μοντέλο διαχείρισης αποθεμάτων με προγραμματισμένες ελλείψεις να υπολογίσετε τα εξής: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Μέγιστο απόθεμα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Διάρκεια κύκλου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Συνολικό ετήσιο κόστος</a:t>
            </a:r>
          </a:p>
          <a:p>
            <a:r>
              <a:rPr lang="el-GR" sz="2400" dirty="0"/>
              <a:t>Αν η εταιρία υιοθετήσει το μοντέλο οικονομικής ποσότητας παραγγελίας να υπολογίσετε τα εξής: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l-GR" sz="2200" dirty="0"/>
              <a:t>Συνολικό ετήσιο κόστος</a:t>
            </a:r>
          </a:p>
          <a:p>
            <a:r>
              <a:rPr lang="el-GR" sz="2200" dirty="0"/>
              <a:t>Ποιο μοντέλο οδηγεί στο μικρότερο συνολικό ετήσιο κόστος;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0641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(2)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Η εταιρία </a:t>
            </a:r>
            <a:r>
              <a:rPr lang="en-US" sz="2400" dirty="0"/>
              <a:t>R&amp;B Beverage </a:t>
            </a:r>
            <a:r>
              <a:rPr lang="el-GR" sz="2400" dirty="0"/>
              <a:t>εμπορεύεται μπίρες, κρασιά και αναψυκτικά</a:t>
            </a:r>
          </a:p>
          <a:p>
            <a:r>
              <a:rPr lang="el-GR" sz="2400" dirty="0"/>
              <a:t>Προμηθεύει περισσότερες από 1.000 κάβες ποτών μέσω των αποθηκευτικών της εγκαταστάσεων στο </a:t>
            </a:r>
            <a:r>
              <a:rPr lang="en-US" sz="2400" dirty="0"/>
              <a:t>Ohio</a:t>
            </a:r>
          </a:p>
          <a:p>
            <a:r>
              <a:rPr lang="el-GR" sz="2400" dirty="0"/>
              <a:t>Το απόθεμα της εταιρίας σε μπίρα, το οποίο αποτελεί και το 40% των συνολικών αποθεμάτων, ανέρχεται κατά προσέγγιση σε 50.000 κιβώτια </a:t>
            </a:r>
          </a:p>
          <a:p>
            <a:r>
              <a:rPr lang="el-GR" sz="2400" dirty="0"/>
              <a:t>Με μέσο κόστος ανά κιβώτιο $8, η αξία του αποθέματος σε μπίρες υπολογίζεται σε $400.000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4300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(3)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dirty="0"/>
              <a:t>Ο διευθυντής της αποθήκης αποφάσισε την πραγματοποίηση μιας αναλυτικής μελέτης ως προς το κόστος των αποθεμάτων της μπίρας «</a:t>
            </a:r>
            <a:r>
              <a:rPr lang="en-US" sz="2400" dirty="0"/>
              <a:t>Bub</a:t>
            </a:r>
            <a:r>
              <a:rPr lang="el-GR" sz="2400" dirty="0"/>
              <a:t>»</a:t>
            </a:r>
            <a:r>
              <a:rPr lang="en-US" sz="2400" dirty="0"/>
              <a:t>, </a:t>
            </a:r>
            <a:r>
              <a:rPr lang="el-GR" sz="2400" dirty="0"/>
              <a:t>που είναι η μπίρα της </a:t>
            </a:r>
            <a:r>
              <a:rPr lang="en-US" sz="2400" dirty="0"/>
              <a:t>R&amp;B Beverage </a:t>
            </a:r>
            <a:r>
              <a:rPr lang="el-GR" sz="2400" dirty="0"/>
              <a:t>με τις μεγαλύτερες πωλήσεις</a:t>
            </a:r>
            <a:endParaRPr lang="en-US" sz="2400" dirty="0"/>
          </a:p>
          <a:p>
            <a:r>
              <a:rPr lang="el-GR" sz="2400" dirty="0"/>
              <a:t>Σκοπός είναι η υποστήριξη της λήψης αποφάσεων ως προς το μέγεθος και το χρόνο πραγματοποίησης των παραγγελιών μπίρας</a:t>
            </a:r>
            <a:r>
              <a:rPr lang="en-US" sz="2400" dirty="0"/>
              <a:t> Bub, </a:t>
            </a:r>
            <a:r>
              <a:rPr lang="el-GR" sz="2400" dirty="0"/>
              <a:t>προκειμένου να επιτευχθεί το ελάχιστο δυνατό συνολικό κόστος</a:t>
            </a:r>
          </a:p>
          <a:p>
            <a:r>
              <a:rPr lang="el-GR" sz="2400" dirty="0"/>
              <a:t>Στον Πίνακα της επόμενης διαφάνειας φαίνεται η ζήτηση των τελευταίων 10 εβδομάδων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0362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(4)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endParaRPr lang="el-GR" sz="2400" dirty="0"/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8</a:t>
            </a:fld>
            <a:endParaRPr lang="el-GR"/>
          </a:p>
        </p:txBody>
      </p:sp>
      <p:graphicFrame>
        <p:nvGraphicFramePr>
          <p:cNvPr id="6" name="Πίνακα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14030"/>
              </p:ext>
            </p:extLst>
          </p:nvPr>
        </p:nvGraphicFramePr>
        <p:xfrm>
          <a:off x="2592925" y="1830355"/>
          <a:ext cx="7146211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5453">
                  <a:extLst>
                    <a:ext uri="{9D8B030D-6E8A-4147-A177-3AD203B41FA5}">
                      <a16:colId xmlns:a16="http://schemas.microsoft.com/office/drawing/2014/main" val="294507347"/>
                    </a:ext>
                  </a:extLst>
                </a:gridCol>
                <a:gridCol w="2480758">
                  <a:extLst>
                    <a:ext uri="{9D8B030D-6E8A-4147-A177-3AD203B41FA5}">
                      <a16:colId xmlns:a16="http://schemas.microsoft.com/office/drawing/2014/main" val="3460402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Εβδομάδα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Ζήτηση (σε κιβώτια)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559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292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3449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1.950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4218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6160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5991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0029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1.975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2188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1.900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052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dirty="0"/>
                        <a:t>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356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l-GR" b="1" dirty="0"/>
                        <a:t>Συνολικός αριθμός κιβωτίων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b="1" dirty="0"/>
                        <a:t>20.000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8675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l-GR" b="1" dirty="0"/>
                        <a:t>Μέσος αριθμός κιβωτίων ανά εβδομάδα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b="1" dirty="0"/>
                        <a:t>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955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70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Μοντέλο οικονομικής (βέλτιστης) ποσότητας παραγγελίας (5)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33226" y="1838131"/>
            <a:ext cx="9736527" cy="4945224"/>
          </a:xfrm>
        </p:spPr>
        <p:txBody>
          <a:bodyPr>
            <a:normAutofit/>
          </a:bodyPr>
          <a:lstStyle/>
          <a:p>
            <a:r>
              <a:rPr lang="el-GR" sz="2400" dirty="0"/>
              <a:t>Σε απόλυτους αριθμούς τα δεδομένα δεν παρουσιάζουν σταθερό επίπεδο ζήτησης</a:t>
            </a:r>
          </a:p>
          <a:p>
            <a:r>
              <a:rPr lang="el-GR" sz="2400" dirty="0"/>
              <a:t>Με δεδομένη όμως τη σχετικά μικρή μεταβλητότητα της εβδομαδιαίας ζήτησης, μπορούμε ικανοποιητικά να υποθέσουμε ως σταθερό επίπεδο ζήτησης τα 2.000 κιβώτια ανά εβδομάδα 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D108-B095-4D6C-A690-34D065DC214C}" type="datetime1">
              <a:rPr lang="el-GR" smtClean="0"/>
              <a:t>7/4/2017</a:t>
            </a:fld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E5016-5E8D-47D2-B259-556AA2FBA171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0988090"/>
      </p:ext>
    </p:extLst>
  </p:cSld>
  <p:clrMapOvr>
    <a:masterClrMapping/>
  </p:clrMapOvr>
</p:sld>
</file>

<file path=ppt/theme/theme1.xml><?xml version="1.0" encoding="utf-8"?>
<a:theme xmlns:a="http://schemas.openxmlformats.org/drawingml/2006/main" name="Θρόισμα">
  <a:themeElements>
    <a:clrScheme name="Θρόισμα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Θρόισμα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Θρόισμα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2298</TotalTime>
  <Words>4435</Words>
  <Application>Microsoft Office PowerPoint</Application>
  <PresentationFormat>Ευρεία οθόνη</PresentationFormat>
  <Paragraphs>473</Paragraphs>
  <Slides>57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57</vt:i4>
      </vt:variant>
    </vt:vector>
  </HeadingPairs>
  <TitlesOfParts>
    <vt:vector size="64" baseType="lpstr">
      <vt:lpstr>Arial</vt:lpstr>
      <vt:lpstr>Calibri</vt:lpstr>
      <vt:lpstr>Cambria Math</vt:lpstr>
      <vt:lpstr>Century Gothic</vt:lpstr>
      <vt:lpstr>Wingdings</vt:lpstr>
      <vt:lpstr>Wingdings 3</vt:lpstr>
      <vt:lpstr>Θρόισμα</vt:lpstr>
      <vt:lpstr>Μοντέλα Διαχείρισης Αποθεμάτων</vt:lpstr>
      <vt:lpstr>Εισαγωγή (1)</vt:lpstr>
      <vt:lpstr>Εισαγωγή (2)</vt:lpstr>
      <vt:lpstr>Εισαγωγή (3)</vt:lpstr>
      <vt:lpstr>Μοντέλο οικονομικής (βέλτιστης) ποσότητας παραγγελίας (1)</vt:lpstr>
      <vt:lpstr>Μοντέλο οικονομικής (βέλτιστης) ποσότητας παραγγελίας (2)</vt:lpstr>
      <vt:lpstr>Μοντέλο οικονομικής (βέλτιστης) ποσότητας παραγγελίας (3)</vt:lpstr>
      <vt:lpstr>Μοντέλο οικονομικής (βέλτιστης) ποσότητας παραγγελίας (4)</vt:lpstr>
      <vt:lpstr>Μοντέλο οικονομικής (βέλτιστης) ποσότητας παραγγελίας (5)</vt:lpstr>
      <vt:lpstr>Μοντέλο οικονομικής (βέλτιστης) ποσότητας παραγγελίας (6)</vt:lpstr>
      <vt:lpstr>Μοντέλο οικονομικής (βέλτιστης) ποσότητας παραγγελίας (7)</vt:lpstr>
      <vt:lpstr>Μοντέλο οικονομικής (βέλτιστης) ποσότητας παραγγελίας (8)</vt:lpstr>
      <vt:lpstr>Μοντέλο οικονομικής (βέλτιστης) ποσότητας παραγγελίας (9)</vt:lpstr>
      <vt:lpstr>Μοντέλο οικονομικής (βέλτιστης) ποσότητας παραγγελίας (10)</vt:lpstr>
      <vt:lpstr>Μοντέλο οικονομικής (βέλτιστης) ποσότητας παραγγελίας (11)</vt:lpstr>
      <vt:lpstr>Μοντέλο οικονομικής (βέλτιστης) ποσότητας παραγγελίας (12)</vt:lpstr>
      <vt:lpstr>Μοντέλο οικονομικής (βέλτιστης) ποσότητας παραγγελίας (13)</vt:lpstr>
      <vt:lpstr>Μοντέλο οικονομικής (βέλτιστης) ποσότητας παραγγελίας (14)</vt:lpstr>
      <vt:lpstr>Μοντέλο οικονομικής (βέλτιστης) ποσότητας παραγγελίας (15)</vt:lpstr>
      <vt:lpstr>Μοντέλο οικονομικής (βέλτιστης) ποσότητας παραγγελίας (16)</vt:lpstr>
      <vt:lpstr>Μοντέλο οικονομικής (βέλτιστης) ποσότητας παραγγελίας (17)</vt:lpstr>
      <vt:lpstr>Μοντέλο οικονομικής (βέλτιστης) ποσότητας παραγγελίας (18)</vt:lpstr>
      <vt:lpstr>Μοντέλο οικονομικής (βέλτιστης) ποσότητας παραγγελίας (19)</vt:lpstr>
      <vt:lpstr>Μοντέλο οικονομικής (βέλτιστης) ποσότητας παραγγελίας (20)</vt:lpstr>
      <vt:lpstr>Μοντέλο οικονομικής (βέλτιστης) ποσότητας παραγγελίας (21)</vt:lpstr>
      <vt:lpstr>Μοντέλο οικονομικής (βέλτιστης) ποσότητας παραγγελίας (22)</vt:lpstr>
      <vt:lpstr>Μοντέλο οικονομικής (βέλτιστης) ποσότητας παραγγελίας (23)</vt:lpstr>
      <vt:lpstr>Μοντέλο οικονομικής (βέλτιστης) ποσότητας παραγγελίας (24)</vt:lpstr>
      <vt:lpstr>Μοντέλο βέλτιστου μεγέθους παρτίδας παραγωγής (1)</vt:lpstr>
      <vt:lpstr>Μοντέλο βέλτιστου μεγέθους παρτίδας παραγωγής (2)</vt:lpstr>
      <vt:lpstr>Μοντέλο βέλτιστου μεγέθους παρτίδας παραγωγής (3)</vt:lpstr>
      <vt:lpstr>Μοντέλο βέλτιστου μεγέθους παρτίδας παραγωγής (4)</vt:lpstr>
      <vt:lpstr>Μοντέλο βέλτιστου μεγέθους παρτίδας παραγωγής (5)</vt:lpstr>
      <vt:lpstr>Μοντέλο βέλτιστου μεγέθους παρτίδας παραγωγής (6)</vt:lpstr>
      <vt:lpstr>Μοντέλο βέλτιστου μεγέθους παρτίδας παραγωγής (7)</vt:lpstr>
      <vt:lpstr>Μοντέλο βέλτιστου μεγέθους παρτίδας παραγωγής (8)</vt:lpstr>
      <vt:lpstr>Μοντέλο βέλτιστου μεγέθους παρτίδας παραγωγής (9)</vt:lpstr>
      <vt:lpstr>Μοντέλο βέλτιστου μεγέθους παρτίδας παραγωγής (10)</vt:lpstr>
      <vt:lpstr>Μοντέλο βέλτιστου μεγέθους παρτίδας παραγωγής (11)</vt:lpstr>
      <vt:lpstr>Μοντέλο βέλτιστου μεγέθους παρτίδας παραγωγής (12)</vt:lpstr>
      <vt:lpstr>Μοντέλο βέλτιστου μεγέθους παρτίδας παραγωγής (13)</vt:lpstr>
      <vt:lpstr>Μοντέλο βέλτιστου μεγέθους παρτίδας παραγωγής (14)</vt:lpstr>
      <vt:lpstr>Μοντέλο διαχείρισης αποθεμάτων με προγραμματισμένες ελλείψεις (1)</vt:lpstr>
      <vt:lpstr>Μοντέλο διαχείρισης αποθεμάτων με προγραμματισμένες ελλείψεις (2)</vt:lpstr>
      <vt:lpstr>Μοντέλο διαχείρισης αποθεμάτων με προγραμματισμένες ελλείψεις (3)</vt:lpstr>
      <vt:lpstr>Μοντέλο διαχείρισης αποθεμάτων με προγραμματισμένες ελλείψεις (4)</vt:lpstr>
      <vt:lpstr>Μοντέλο διαχείρισης αποθεμάτων με προγραμματισμένες ελλείψεις (5)</vt:lpstr>
      <vt:lpstr>Μοντέλο διαχείρισης αποθεμάτων με προγραμματισμένες ελλείψεις (6)</vt:lpstr>
      <vt:lpstr>Μοντέλο διαχείρισης αποθεμάτων με προγραμματισμένες ελλείψεις (7)</vt:lpstr>
      <vt:lpstr>Μοντέλο διαχείρισης αποθεμάτων με προγραμματισμένες ελλείψεις (8)</vt:lpstr>
      <vt:lpstr>Μοντέλο διαχείρισης αποθεμάτων με προγραμματισμένες ελλείψεις (9)</vt:lpstr>
      <vt:lpstr>Μοντέλο διαχείρισης αποθεμάτων με προγραμματισμένες ελλείψεις (10)</vt:lpstr>
      <vt:lpstr>Μοντέλο διαχείρισης αποθεμάτων με προγραμματισμένες ελλείψεις (11)</vt:lpstr>
      <vt:lpstr>Μοντέλο διαχείρισης αποθεμάτων με προγραμματισμένες ελλείψεις (12)</vt:lpstr>
      <vt:lpstr>Μοντέλο διαχείρισης αποθεμάτων με προγραμματισμένες ελλείψεις (13)</vt:lpstr>
      <vt:lpstr>Μοντέλο διαχείρισης αποθεμάτων με προγραμματισμένες ελλείψεις (13)</vt:lpstr>
      <vt:lpstr>Μοντέλο διαχείρισης αποθεμάτων με προγραμματισμένες ελλείψεις (14)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Ακέραιος Προγραμματισμός</dc:title>
  <dc:creator>Γρηγόρης</dc:creator>
  <cp:lastModifiedBy>Γρηγόρης</cp:lastModifiedBy>
  <cp:revision>451</cp:revision>
  <dcterms:created xsi:type="dcterms:W3CDTF">2017-02-24T16:42:22Z</dcterms:created>
  <dcterms:modified xsi:type="dcterms:W3CDTF">2017-04-07T14:34:08Z</dcterms:modified>
</cp:coreProperties>
</file>